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16"/>
  </p:notesMasterIdLst>
  <p:handoutMasterIdLst>
    <p:handoutMasterId r:id="rId17"/>
  </p:handoutMasterIdLst>
  <p:sldIdLst>
    <p:sldId id="256" r:id="rId2"/>
    <p:sldId id="416" r:id="rId3"/>
    <p:sldId id="483" r:id="rId4"/>
    <p:sldId id="472" r:id="rId5"/>
    <p:sldId id="474" r:id="rId6"/>
    <p:sldId id="473" r:id="rId7"/>
    <p:sldId id="475" r:id="rId8"/>
    <p:sldId id="476" r:id="rId9"/>
    <p:sldId id="477" r:id="rId10"/>
    <p:sldId id="478" r:id="rId11"/>
    <p:sldId id="480" r:id="rId12"/>
    <p:sldId id="481" r:id="rId13"/>
    <p:sldId id="482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D0A2"/>
    <a:srgbClr val="FF0000"/>
    <a:srgbClr val="C80000"/>
    <a:srgbClr val="960000"/>
    <a:srgbClr val="EBEB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93817" autoAdjust="0"/>
  </p:normalViewPr>
  <p:slideViewPr>
    <p:cSldViewPr snapToGrid="0">
      <p:cViewPr varScale="1">
        <p:scale>
          <a:sx n="62" d="100"/>
          <a:sy n="62" d="100"/>
        </p:scale>
        <p:origin x="86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2B52E1-D314-4B6E-BA3A-CDBCDD444A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EFB19-F2D4-4D47-A3A0-A0A1F66850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54248-2F7D-47AE-BD85-F8655F691659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9B970-498A-4800-AC7A-57CDD1DED6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98AB7-4EAD-42DC-8A8A-ADC86EA4DA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64390-0070-41F6-B2CE-B5B860EA9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67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520C6-56AC-4B6D-AC74-4BFBEC9D514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A6347-9C5C-4498-B753-1DF27CA46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08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A6347-9C5C-4498-B753-1DF27CA461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28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A6347-9C5C-4498-B753-1DF27CA461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37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A6347-9C5C-4498-B753-1DF27CA461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A6347-9C5C-4498-B753-1DF27CA461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45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A6347-9C5C-4498-B753-1DF27CA461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90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A6347-9C5C-4498-B753-1DF27CA461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6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A6347-9C5C-4498-B753-1DF27CA461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9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95C5-19D3-4DA2-BC3D-7394C8028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B1092-DCFA-43EA-9B94-3E5C97EA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63491-5569-429B-AEA2-993EB684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C000-AB2D-4450-A61C-F7098AF3F73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F9348-B308-4A92-A573-F9F4152A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FUTUREWEI INTERNAL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3C99-C28B-43BE-A471-F13C6FC30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7CB5-27BD-4ECA-9D86-80D4B900A2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64495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8048-2435-4F34-9BE7-35DA88C7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38C4F-ECF5-4375-829E-399E7F12B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B8910-9B75-483E-8CF0-703C9917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C000-AB2D-4450-A61C-F7098AF3F73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16C75-4F90-4E1B-BB02-5CBFAE99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FUTUREWEI INTERNAL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FCC48-2BC3-446F-8DA6-393B5C54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7CB5-27BD-4ECA-9D86-80D4B900A2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6932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0D80F-EA24-49B5-A515-C40A7675D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7C74C-261A-4219-87B1-CCB4576A0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2FF80-153E-4361-8456-B9E2462C9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C000-AB2D-4450-A61C-F7098AF3F73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80364-A84E-47B9-B123-8D3CCD94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FUTUREWEI INTERNAL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AD4D3-A8A6-4424-A9D4-28D07672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7CB5-27BD-4ECA-9D86-80D4B900A2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523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- Futurewei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9B3696E6-E108-49BD-9D30-6DAABF97E6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2012" y="2827209"/>
            <a:ext cx="7432728" cy="1203582"/>
          </a:xfrm>
        </p:spPr>
        <p:txBody>
          <a:bodyPr anchor="b">
            <a:noAutofit/>
          </a:bodyPr>
          <a:lstStyle>
            <a:lvl1pPr algn="l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5B05DE4-1D9D-47A1-86EA-CE39F94BF9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2012" y="4183085"/>
            <a:ext cx="7432728" cy="1203582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Department Name</a:t>
            </a:r>
            <a:br>
              <a:rPr lang="en-US" dirty="0"/>
            </a:br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63098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68C3-EEBD-4CF5-B014-92564E11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AFD1-4088-4218-9B57-7D77E9A75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416F6-4108-4E89-BC69-F1EF2419E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C000-AB2D-4450-A61C-F7098AF3F73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6648-53C2-4A9E-B3C0-C6ADF1AB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C89B6-9DCB-4DB5-B10E-EC1DAC76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7CB5-27BD-4ECA-9D86-80D4B900A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0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003C-F104-4949-961E-040AC35E5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3C249-FA21-4C25-B8B1-AC6D13C93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2593A-5BAF-4235-B048-04240B97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C000-AB2D-4450-A61C-F7098AF3F73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70094-D5AC-497D-BEAA-F566D8B0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0D6E9-B2F2-4F54-8E78-A329B8C7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7CB5-27BD-4ECA-9D86-80D4B900A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FC99-0EAE-43B6-A816-892346A9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4DA31-0F8B-4C00-846C-1AC7B1E5A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82E9B-C6A4-4D25-AF0C-09C01250B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92E91-5408-47AC-9FB4-85565A7D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C000-AB2D-4450-A61C-F7098AF3F73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47D61-D8A9-4ED2-A4B2-AD7BB85C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0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541FF-914D-4483-AC57-405062C55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0BBE2-4839-41D8-93EB-1AE0FAC48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29769-26D6-4B9F-B12B-8CB40F120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73974-5325-4110-B1B7-E63B08090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C4C662-D6A8-4C2D-A407-BAE51C85B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1E5295-3F31-4DA3-8494-1A5504B1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C000-AB2D-4450-A61C-F7098AF3F73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589B58-0A75-4BA0-8457-DC34BEB6D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5B414B-14C1-4479-B1E7-EC39F5CC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7CB5-27BD-4ECA-9D86-80D4B900A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3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3EBB8-8721-4464-8333-868CEACD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CDB2A-2277-4A9D-9BE7-1FC94EA1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C000-AB2D-4450-A61C-F7098AF3F73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550AF-BDD4-4D5D-A426-41221263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14C6E2-4308-4DC3-BE08-B5C58AFA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7CB5-27BD-4ECA-9D86-80D4B900A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4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870D4-F117-4D5F-8B33-F308AB97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C000-AB2D-4450-A61C-F7098AF3F73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4AA80-4339-4066-BF4B-4B6F6E36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178ED-2CE8-434C-9011-06C6BDC0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7CB5-27BD-4ECA-9D86-80D4B900A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3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55FC-6E40-4D93-8E68-8D2A47F9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E962D-4336-4863-9090-29509918D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56793-B2B3-42FE-AC5D-02A04435B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310A5-D7D1-482B-9236-43973D25B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C000-AB2D-4450-A61C-F7098AF3F73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045CB-4A63-4CDC-A4FB-2BA5F9A6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FUTUREWEI INTERNAL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B3F9C-743D-40ED-8F73-ABBEE841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7CB5-27BD-4ECA-9D86-80D4B900A2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3113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707B-861E-4896-A1D5-16542224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65AFA-6A00-43C2-BD2C-713200EA9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9E1D9-F094-4654-8CCF-968C83A5C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C01F2-A1E9-4319-A9BB-9C4DA215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C000-AB2D-4450-A61C-F7098AF3F73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14C17-FD0A-4ACF-95D7-7E27D2C7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FUTUREWEI INTERNAL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C0C76-3C14-4CB6-82DA-85D89CB9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7CB5-27BD-4ECA-9D86-80D4B900A2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6127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7C310-5BFE-42E3-834B-1886DFA2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D1EC9-6543-40BE-B058-B61EB646B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B327C-E7C2-46CE-B747-7815B3523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CC000-AB2D-4450-A61C-F7098AF3F73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F46FA-D7B1-4BC5-9F51-6E85DB1FD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FUTUREWEI INTERNAL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63B1F-7BE6-45EB-9646-F895DE56D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17CB5-27BD-4ECA-9D86-80D4B900A2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8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tools.ietf.org/html/rfc8346" TargetMode="External"/><Relationship Id="rId13" Type="http://schemas.openxmlformats.org/officeDocument/2006/relationships/hyperlink" Target="https://tools.ietf.org/html/draft-ietf-teas-yang-te" TargetMode="External"/><Relationship Id="rId18" Type="http://schemas.openxmlformats.org/officeDocument/2006/relationships/hyperlink" Target="https://tools.ietf.org/html/draft-ye-ccamp-mw-topo-yang" TargetMode="External"/><Relationship Id="rId26" Type="http://schemas.openxmlformats.org/officeDocument/2006/relationships/hyperlink" Target="https://tools.ietf.org/html/draft-ietf-teas-yang-te-topo" TargetMode="External"/><Relationship Id="rId3" Type="http://schemas.openxmlformats.org/officeDocument/2006/relationships/hyperlink" Target="https://tools.ietf.org/html/rfc8345" TargetMode="External"/><Relationship Id="rId21" Type="http://schemas.openxmlformats.org/officeDocument/2006/relationships/hyperlink" Target="https://tools.ietf.org/html/draft-zheng-ccamp-client-topo-yang" TargetMode="External"/><Relationship Id="rId7" Type="http://schemas.openxmlformats.org/officeDocument/2006/relationships/hyperlink" Target="https://tools.ietf.org/html/draft-ietf-i2rs-yang-l2-network-topology" TargetMode="External"/><Relationship Id="rId12" Type="http://schemas.openxmlformats.org/officeDocument/2006/relationships/hyperlink" Target="https://tools.ietf.org/html/draft-ietf-l2sm-l2vpn-service-model" TargetMode="External"/><Relationship Id="rId17" Type="http://schemas.openxmlformats.org/officeDocument/2006/relationships/hyperlink" Target="https://tools.ietf.org/html/draft-lee-teas-actn-pm-telemetry-autonomics" TargetMode="External"/><Relationship Id="rId25" Type="http://schemas.openxmlformats.org/officeDocument/2006/relationships/hyperlink" Target="https://tools.ietf.org/html/draft-ietf-teas-yang-path-computation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tools.ietf.org/html/draft-ietf-ccamp-alarm-module" TargetMode="External"/><Relationship Id="rId20" Type="http://schemas.openxmlformats.org/officeDocument/2006/relationships/hyperlink" Target="https://tools.ietf.org/html/draft-zheng-ccamp-client-tunnel-ya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ols.ietf.org/html/draft-ietf-ccamp-otn-topo-yang" TargetMode="External"/><Relationship Id="rId11" Type="http://schemas.openxmlformats.org/officeDocument/2006/relationships/hyperlink" Target="https://tools.ietf.org/wg/ccamp/draft-ietf-ccamp-otn-tunnel-model/" TargetMode="External"/><Relationship Id="rId24" Type="http://schemas.openxmlformats.org/officeDocument/2006/relationships/hyperlink" Target="https://tools.ietf.org/html/draft-lee-teas-te-service-mapping-yang" TargetMode="External"/><Relationship Id="rId5" Type="http://schemas.openxmlformats.org/officeDocument/2006/relationships/hyperlink" Target="https://tools.ietf.org/html/draft-ietf-ccamp-flexigrid-yang" TargetMode="External"/><Relationship Id="rId15" Type="http://schemas.openxmlformats.org/officeDocument/2006/relationships/hyperlink" Target="https://tools.ietf.org/html/rfc8049" TargetMode="External"/><Relationship Id="rId23" Type="http://schemas.openxmlformats.org/officeDocument/2006/relationships/hyperlink" Target="https://tools.ietf.org/html/draft-zheng-ccamp-otn-client-signal-yang" TargetMode="External"/><Relationship Id="rId10" Type="http://schemas.openxmlformats.org/officeDocument/2006/relationships/hyperlink" Target="https://tools.ietf.org/html/draft-vergara-ccamp-flexigrid-media-channel-yang" TargetMode="External"/><Relationship Id="rId19" Type="http://schemas.openxmlformats.org/officeDocument/2006/relationships/hyperlink" Target="https://tools.ietf.org/html/draft-ietf-ccamp-mw-yang" TargetMode="External"/><Relationship Id="rId4" Type="http://schemas.openxmlformats.org/officeDocument/2006/relationships/hyperlink" Target="https://tools.ietf.org/html/draft-ietf-ccamp-wson-yang" TargetMode="External"/><Relationship Id="rId9" Type="http://schemas.openxmlformats.org/officeDocument/2006/relationships/hyperlink" Target="https://tools.ietf.org/html/draft-lee-ccamp-wson-tunnel-model" TargetMode="External"/><Relationship Id="rId14" Type="http://schemas.openxmlformats.org/officeDocument/2006/relationships/hyperlink" Target="https://tools.ietf.org/html/draft-lee-teas-actn-vn-yang" TargetMode="External"/><Relationship Id="rId22" Type="http://schemas.openxmlformats.org/officeDocument/2006/relationships/hyperlink" Target="https://tools.ietf.org/html/draft-ietf-ccamp-l1csm-ya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9E1816E-136A-4703-A52E-02E9968C5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9544" y="2198670"/>
            <a:ext cx="8642825" cy="1862943"/>
          </a:xfrm>
        </p:spPr>
        <p:txBody>
          <a:bodyPr/>
          <a:lstStyle/>
          <a:p>
            <a:r>
              <a:rPr lang="en-US" dirty="0"/>
              <a:t>End-to-end Management for Transport and Access Networks: Architecture and Data Models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530E1D90-A70F-4287-9EE1-0BACFB566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9544" y="4768712"/>
            <a:ext cx="7432728" cy="1203582"/>
          </a:xfrm>
        </p:spPr>
        <p:txBody>
          <a:bodyPr>
            <a:normAutofit/>
          </a:bodyPr>
          <a:lstStyle/>
          <a:p>
            <a:r>
              <a:rPr lang="en-US" sz="2400" dirty="0"/>
              <a:t>Aihua Guo</a:t>
            </a:r>
          </a:p>
          <a:p>
            <a:r>
              <a:rPr lang="en-US" sz="2400" dirty="0"/>
              <a:t>May 19, 2022</a:t>
            </a:r>
          </a:p>
        </p:txBody>
      </p:sp>
    </p:spTree>
    <p:extLst>
      <p:ext uri="{BB962C8B-B14F-4D97-AF65-F5344CB8AC3E}">
        <p14:creationId xmlns:p14="http://schemas.microsoft.com/office/powerpoint/2010/main" val="408149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3A61-180F-4B21-90BA-05390767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44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BBF </a:t>
            </a:r>
            <a:r>
              <a:rPr lang="en-US" altLang="zh-CN" dirty="0" err="1"/>
              <a:t>CloudCO</a:t>
            </a:r>
            <a:r>
              <a:rPr lang="en-US" altLang="zh-CN" dirty="0"/>
              <a:t> Data Models</a:t>
            </a:r>
            <a:endParaRPr lang="zh-CN" altLang="en-US" dirty="0"/>
          </a:p>
        </p:txBody>
      </p:sp>
      <p:sp>
        <p:nvSpPr>
          <p:cNvPr id="293" name="矩形 4">
            <a:extLst>
              <a:ext uri="{FF2B5EF4-FFF2-40B4-BE49-F238E27FC236}">
                <a16:creationId xmlns:a16="http://schemas.microsoft.com/office/drawing/2014/main" id="{533CD082-6C73-44FD-9EC2-05854AE14D92}"/>
              </a:ext>
            </a:extLst>
          </p:cNvPr>
          <p:cNvSpPr/>
          <p:nvPr/>
        </p:nvSpPr>
        <p:spPr bwMode="auto">
          <a:xfrm>
            <a:off x="263853" y="958570"/>
            <a:ext cx="11664294" cy="1509766"/>
          </a:xfrm>
          <a:prstGeom prst="rect">
            <a:avLst/>
          </a:prstGeom>
          <a:solidFill>
            <a:srgbClr val="DFE3E5">
              <a:lumMod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583" tIns="52791" rIns="105583" bIns="52791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106867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华文细黑"/>
                <a:cs typeface="Calibri" pitchFamily="34" charset="0"/>
              </a:rPr>
              <a:t>NBI: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华文细黑"/>
                <a:cs typeface="Calibri" pitchFamily="34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华文细黑"/>
                <a:cs typeface="Calibri" pitchFamily="34" charset="0"/>
              </a:rPr>
              <a:t>Specify Northbound of SDN Management &amp; Control: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华文细黑"/>
              <a:cs typeface="Calibri" pitchFamily="34" charset="0"/>
            </a:endParaRPr>
          </a:p>
          <a:p>
            <a:pPr marL="285636" marR="0" lvl="0" indent="-285636" defTabSz="106867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华文细黑"/>
                <a:cs typeface="Calibri" pitchFamily="34" charset="0"/>
              </a:rPr>
              <a:t>TR-413 SDN management and control interface for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华文细黑"/>
                <a:cs typeface="Calibri" pitchFamily="34" charset="0"/>
              </a:rPr>
              <a:t>CloudCO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华文细黑"/>
                <a:cs typeface="Calibri" pitchFamily="34" charset="0"/>
              </a:rPr>
              <a:t> network</a:t>
            </a:r>
          </a:p>
          <a:p>
            <a:pPr marL="285636" marR="0" lvl="0" indent="-285636" defTabSz="106867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华文细黑"/>
                <a:cs typeface="Calibri" pitchFamily="34" charset="0"/>
              </a:rPr>
              <a:t>TR-411 for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华文细黑"/>
                <a:cs typeface="Calibri" pitchFamily="34" charset="0"/>
              </a:rPr>
              <a:t>CloudCO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华文细黑"/>
                <a:cs typeface="Calibri" pitchFamily="34" charset="0"/>
              </a:rPr>
              <a:t> Architecture and functional Requirement on its Interfaces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华文细黑"/>
              <a:cs typeface="Calibri" pitchFamily="34" charset="0"/>
            </a:endParaRPr>
          </a:p>
          <a:p>
            <a:pPr marL="285636" marR="0" lvl="0" indent="-285636" defTabSz="106867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华文细黑"/>
                <a:cs typeface="Calibri" pitchFamily="34" charset="0"/>
              </a:rPr>
              <a:t>TR-454 for YANG Models in Cloud CO Architecture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华文细黑"/>
              <a:cs typeface="Calibri" pitchFamily="34" charset="0"/>
            </a:endParaRPr>
          </a:p>
        </p:txBody>
      </p:sp>
      <p:sp>
        <p:nvSpPr>
          <p:cNvPr id="294" name="矩形 5">
            <a:extLst>
              <a:ext uri="{FF2B5EF4-FFF2-40B4-BE49-F238E27FC236}">
                <a16:creationId xmlns:a16="http://schemas.microsoft.com/office/drawing/2014/main" id="{28A8CBF9-117F-4B49-AD68-3B34AFCEA235}"/>
              </a:ext>
            </a:extLst>
          </p:cNvPr>
          <p:cNvSpPr/>
          <p:nvPr/>
        </p:nvSpPr>
        <p:spPr bwMode="auto">
          <a:xfrm>
            <a:off x="263853" y="4586691"/>
            <a:ext cx="3305596" cy="1823568"/>
          </a:xfrm>
          <a:prstGeom prst="rect">
            <a:avLst/>
          </a:prstGeom>
          <a:solidFill>
            <a:srgbClr val="DFE3E5">
              <a:lumMod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583" tIns="52791" rIns="105583" bIns="52791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106867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华文细黑"/>
                <a:cs typeface="Calibri" pitchFamily="34" charset="0"/>
              </a:rPr>
              <a:t>SBI: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华文细黑"/>
                <a:cs typeface="Calibri" pitchFamily="34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华文细黑"/>
                <a:cs typeface="Calibri" pitchFamily="34" charset="0"/>
              </a:rPr>
              <a:t>Specify NE level Modules (e.g., OLT)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华文细黑"/>
                <a:cs typeface="Calibri" pitchFamily="34" charset="0"/>
              </a:rPr>
              <a:t>；</a:t>
            </a:r>
          </a:p>
          <a:p>
            <a:pPr marL="285636" marR="0" lvl="0" indent="-285636" defTabSz="106867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华文细黑"/>
                <a:cs typeface="Calibri" pitchFamily="34" charset="0"/>
              </a:rPr>
              <a:t>Continue working on TR-383 and others in Common YANG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华文细黑"/>
              <a:cs typeface="Calibri" pitchFamily="34" charset="0"/>
            </a:endParaRPr>
          </a:p>
          <a:p>
            <a:pPr marL="285636" marR="0" lvl="0" indent="-285636" defTabSz="106867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华文细黑"/>
                <a:cs typeface="Calibri" pitchFamily="34" charset="0"/>
              </a:rPr>
              <a:t>OD-360 for YANG BCP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华文细黑"/>
              <a:cs typeface="Calibri" pitchFamily="34" charset="0"/>
            </a:endParaRPr>
          </a:p>
        </p:txBody>
      </p:sp>
      <p:cxnSp>
        <p:nvCxnSpPr>
          <p:cNvPr id="295" name="直接箭头连接符 6">
            <a:extLst>
              <a:ext uri="{FF2B5EF4-FFF2-40B4-BE49-F238E27FC236}">
                <a16:creationId xmlns:a16="http://schemas.microsoft.com/office/drawing/2014/main" id="{C1727CEC-7AE1-467B-90CF-AFACFEED2152}"/>
              </a:ext>
            </a:extLst>
          </p:cNvPr>
          <p:cNvCxnSpPr>
            <a:endCxn id="294" idx="3"/>
          </p:cNvCxnSpPr>
          <p:nvPr/>
        </p:nvCxnSpPr>
        <p:spPr>
          <a:xfrm flipH="1">
            <a:off x="3569449" y="5498475"/>
            <a:ext cx="137185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96" name="矩形 9">
            <a:extLst>
              <a:ext uri="{FF2B5EF4-FFF2-40B4-BE49-F238E27FC236}">
                <a16:creationId xmlns:a16="http://schemas.microsoft.com/office/drawing/2014/main" id="{DDBDD64F-E192-481A-819F-D24F0FD74ECC}"/>
              </a:ext>
            </a:extLst>
          </p:cNvPr>
          <p:cNvSpPr/>
          <p:nvPr/>
        </p:nvSpPr>
        <p:spPr bwMode="auto">
          <a:xfrm>
            <a:off x="263853" y="2795039"/>
            <a:ext cx="3305596" cy="1444209"/>
          </a:xfrm>
          <a:prstGeom prst="rect">
            <a:avLst/>
          </a:prstGeom>
          <a:solidFill>
            <a:srgbClr val="DFE3E5">
              <a:lumMod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5583" tIns="52791" rIns="105583" bIns="52791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106867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华文细黑"/>
                <a:cs typeface="Calibri" pitchFamily="34" charset="0"/>
              </a:rPr>
              <a:t>BAA: Abstracting Device Level features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华文细黑"/>
                <a:cs typeface="Calibri" pitchFamily="34" charset="0"/>
              </a:rPr>
              <a:t>；</a:t>
            </a:r>
          </a:p>
          <a:p>
            <a:pPr marL="285636" marR="0" lvl="0" indent="-285636" defTabSz="106867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华文细黑"/>
                <a:cs typeface="Calibri" pitchFamily="34" charset="0"/>
              </a:rPr>
              <a:t>TR-451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华文细黑"/>
                <a:cs typeface="Calibri" pitchFamily="34" charset="0"/>
              </a:rPr>
              <a:t>vOMCI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华文细黑"/>
              <a:cs typeface="Calibri" pitchFamily="34" charset="0"/>
            </a:endParaRPr>
          </a:p>
          <a:p>
            <a:pPr marL="285636" marR="0" lvl="0" indent="-285636" defTabSz="106867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华文细黑"/>
                <a:cs typeface="Calibri" pitchFamily="34" charset="0"/>
              </a:rPr>
              <a:t>OB-BAA, L2 Device &amp; Service Abstracted model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华文细黑"/>
              <a:cs typeface="Calibri" pitchFamily="34" charset="0"/>
            </a:endParaRPr>
          </a:p>
        </p:txBody>
      </p:sp>
      <p:cxnSp>
        <p:nvCxnSpPr>
          <p:cNvPr id="297" name="直接箭头连接符 10">
            <a:extLst>
              <a:ext uri="{FF2B5EF4-FFF2-40B4-BE49-F238E27FC236}">
                <a16:creationId xmlns:a16="http://schemas.microsoft.com/office/drawing/2014/main" id="{5CA9ABA0-9681-40A7-9B62-688C9E1F1C75}"/>
              </a:ext>
            </a:extLst>
          </p:cNvPr>
          <p:cNvCxnSpPr>
            <a:endCxn id="296" idx="3"/>
          </p:cNvCxnSpPr>
          <p:nvPr/>
        </p:nvCxnSpPr>
        <p:spPr>
          <a:xfrm flipH="1" flipV="1">
            <a:off x="3569449" y="3517144"/>
            <a:ext cx="1850762" cy="118410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8" name="直接连接符 25">
            <a:extLst>
              <a:ext uri="{FF2B5EF4-FFF2-40B4-BE49-F238E27FC236}">
                <a16:creationId xmlns:a16="http://schemas.microsoft.com/office/drawing/2014/main" id="{20619D18-EE5E-438E-AB76-A85D6931EFB8}"/>
              </a:ext>
            </a:extLst>
          </p:cNvPr>
          <p:cNvCxnSpPr>
            <a:cxnSpLocks/>
          </p:cNvCxnSpPr>
          <p:nvPr/>
        </p:nvCxnSpPr>
        <p:spPr>
          <a:xfrm>
            <a:off x="10062641" y="3482777"/>
            <a:ext cx="0" cy="576461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99" name="直接连接符 25">
            <a:extLst>
              <a:ext uri="{FF2B5EF4-FFF2-40B4-BE49-F238E27FC236}">
                <a16:creationId xmlns:a16="http://schemas.microsoft.com/office/drawing/2014/main" id="{FD00C8E5-EBC0-4286-A970-315C2E157755}"/>
              </a:ext>
            </a:extLst>
          </p:cNvPr>
          <p:cNvCxnSpPr>
            <a:cxnSpLocks/>
          </p:cNvCxnSpPr>
          <p:nvPr/>
        </p:nvCxnSpPr>
        <p:spPr>
          <a:xfrm>
            <a:off x="8404548" y="3462280"/>
            <a:ext cx="0" cy="402688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00" name="直接连接符 25">
            <a:extLst>
              <a:ext uri="{FF2B5EF4-FFF2-40B4-BE49-F238E27FC236}">
                <a16:creationId xmlns:a16="http://schemas.microsoft.com/office/drawing/2014/main" id="{45689310-A97D-4058-B28F-6132DE03CBFB}"/>
              </a:ext>
            </a:extLst>
          </p:cNvPr>
          <p:cNvCxnSpPr>
            <a:cxnSpLocks/>
          </p:cNvCxnSpPr>
          <p:nvPr/>
        </p:nvCxnSpPr>
        <p:spPr>
          <a:xfrm>
            <a:off x="7706761" y="2940815"/>
            <a:ext cx="0" cy="402688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01" name="直接连接符 25">
            <a:extLst>
              <a:ext uri="{FF2B5EF4-FFF2-40B4-BE49-F238E27FC236}">
                <a16:creationId xmlns:a16="http://schemas.microsoft.com/office/drawing/2014/main" id="{7C4BEBBB-018D-476E-A5D4-4F3339F9F0A5}"/>
              </a:ext>
            </a:extLst>
          </p:cNvPr>
          <p:cNvCxnSpPr>
            <a:cxnSpLocks/>
          </p:cNvCxnSpPr>
          <p:nvPr/>
        </p:nvCxnSpPr>
        <p:spPr>
          <a:xfrm>
            <a:off x="6077741" y="3409965"/>
            <a:ext cx="0" cy="455003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02" name="Rectangle: Rounded Corners 22">
            <a:extLst>
              <a:ext uri="{FF2B5EF4-FFF2-40B4-BE49-F238E27FC236}">
                <a16:creationId xmlns:a16="http://schemas.microsoft.com/office/drawing/2014/main" id="{B74F082C-BD0C-43AF-87B9-15BBB2E9BF76}"/>
              </a:ext>
            </a:extLst>
          </p:cNvPr>
          <p:cNvSpPr/>
          <p:nvPr/>
        </p:nvSpPr>
        <p:spPr>
          <a:xfrm>
            <a:off x="10723917" y="3099035"/>
            <a:ext cx="1204230" cy="3126623"/>
          </a:xfrm>
          <a:prstGeom prst="roundRect">
            <a:avLst>
              <a:gd name="adj" fmla="val 6840"/>
            </a:avLst>
          </a:prstGeom>
          <a:solidFill>
            <a:srgbClr val="335B74">
              <a:lumMod val="20000"/>
              <a:lumOff val="80000"/>
            </a:srgbClr>
          </a:solidFill>
          <a:ln w="28575" cap="flat" cmpd="sng" algn="ctr">
            <a:solidFill>
              <a:srgbClr val="03468F"/>
            </a:solidFill>
            <a:prstDash val="sysDot"/>
            <a:miter lim="800000"/>
            <a:headEnd type="none" w="med" len="med"/>
            <a:tailEnd type="none" w="med" len="med"/>
          </a:ln>
          <a:effectLst/>
        </p:spPr>
        <p:txBody>
          <a:bodyPr wrap="none" tIns="0" rIns="48000" rtlCol="0" anchor="t" anchorCtr="0"/>
          <a:lstStyle/>
          <a:p>
            <a:pPr marL="0" marR="0" lvl="0" indent="0" algn="r" defTabSz="676680" eaLnBrk="1" fontAlgn="auto" latinLnBrk="0" hangingPunct="1">
              <a:lnSpc>
                <a:spcPts val="11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NFV MANO</a:t>
            </a:r>
          </a:p>
        </p:txBody>
      </p:sp>
      <p:sp>
        <p:nvSpPr>
          <p:cNvPr id="303" name="Rectangle: Rounded Corners 23">
            <a:extLst>
              <a:ext uri="{FF2B5EF4-FFF2-40B4-BE49-F238E27FC236}">
                <a16:creationId xmlns:a16="http://schemas.microsoft.com/office/drawing/2014/main" id="{56AB48F3-BE2C-40B7-939F-A530A46B3D2E}"/>
              </a:ext>
            </a:extLst>
          </p:cNvPr>
          <p:cNvSpPr/>
          <p:nvPr/>
        </p:nvSpPr>
        <p:spPr>
          <a:xfrm>
            <a:off x="4963977" y="3265560"/>
            <a:ext cx="6433848" cy="287389"/>
          </a:xfrm>
          <a:prstGeom prst="roundRect">
            <a:avLst>
              <a:gd name="adj" fmla="val 6840"/>
            </a:avLst>
          </a:prstGeom>
          <a:solidFill>
            <a:srgbClr val="E7F3DC"/>
          </a:solidFill>
          <a:ln w="6350" cap="flat" cmpd="sng" algn="ctr">
            <a:solidFill>
              <a:srgbClr val="001F11"/>
            </a:solidFill>
            <a:prstDash val="solid"/>
            <a:miter lim="800000"/>
          </a:ln>
          <a:effectLst/>
        </p:spPr>
        <p:txBody>
          <a:bodyPr wrap="none" rtlCol="0" anchor="ctr" anchorCtr="1"/>
          <a:lstStyle/>
          <a:p>
            <a:pPr marL="0" marR="0" lvl="0" indent="0" algn="ctr" defTabSz="676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CCO DO</a:t>
            </a:r>
          </a:p>
        </p:txBody>
      </p:sp>
      <p:grpSp>
        <p:nvGrpSpPr>
          <p:cNvPr id="304" name="Group 29">
            <a:extLst>
              <a:ext uri="{FF2B5EF4-FFF2-40B4-BE49-F238E27FC236}">
                <a16:creationId xmlns:a16="http://schemas.microsoft.com/office/drawing/2014/main" id="{9086548E-8F44-4B82-95BB-1B991EA21798}"/>
              </a:ext>
            </a:extLst>
          </p:cNvPr>
          <p:cNvGrpSpPr/>
          <p:nvPr/>
        </p:nvGrpSpPr>
        <p:grpSpPr>
          <a:xfrm>
            <a:off x="4957394" y="3040952"/>
            <a:ext cx="6970751" cy="1717577"/>
            <a:chOff x="2621930" y="2978653"/>
            <a:chExt cx="13068013" cy="3171558"/>
          </a:xfrm>
        </p:grpSpPr>
        <p:cxnSp>
          <p:nvCxnSpPr>
            <p:cNvPr id="305" name="Straight Arrow Connector 30">
              <a:extLst>
                <a:ext uri="{FF2B5EF4-FFF2-40B4-BE49-F238E27FC236}">
                  <a16:creationId xmlns:a16="http://schemas.microsoft.com/office/drawing/2014/main" id="{936D9C8A-839A-4971-AA62-A1297E1D4E4F}"/>
                </a:ext>
              </a:extLst>
            </p:cNvPr>
            <p:cNvCxnSpPr>
              <a:cxnSpLocks/>
            </p:cNvCxnSpPr>
            <p:nvPr/>
          </p:nvCxnSpPr>
          <p:spPr>
            <a:xfrm>
              <a:off x="2621932" y="2978653"/>
              <a:ext cx="13068011" cy="0"/>
            </a:xfrm>
            <a:prstGeom prst="straightConnector1">
              <a:avLst/>
            </a:prstGeom>
            <a:solidFill>
              <a:srgbClr val="ECF6E2"/>
            </a:solidFill>
            <a:ln w="19050" cap="flat" cmpd="sng" algn="ctr">
              <a:solidFill>
                <a:srgbClr val="03468F"/>
              </a:solidFill>
              <a:prstDash val="sysDot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Straight Arrow Connector 31">
              <a:extLst>
                <a:ext uri="{FF2B5EF4-FFF2-40B4-BE49-F238E27FC236}">
                  <a16:creationId xmlns:a16="http://schemas.microsoft.com/office/drawing/2014/main" id="{641DCEB3-BB6F-45FE-B880-A77B31A24DEA}"/>
                </a:ext>
              </a:extLst>
            </p:cNvPr>
            <p:cNvCxnSpPr>
              <a:cxnSpLocks/>
            </p:cNvCxnSpPr>
            <p:nvPr/>
          </p:nvCxnSpPr>
          <p:spPr>
            <a:xfrm>
              <a:off x="2621933" y="4174345"/>
              <a:ext cx="10810453" cy="0"/>
            </a:xfrm>
            <a:prstGeom prst="straightConnector1">
              <a:avLst/>
            </a:prstGeom>
            <a:solidFill>
              <a:srgbClr val="ECF6E2"/>
            </a:solidFill>
            <a:ln w="19050" cap="flat" cmpd="sng" algn="ctr">
              <a:solidFill>
                <a:srgbClr val="03468F"/>
              </a:solidFill>
              <a:prstDash val="sysDot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07" name="Straight Arrow Connector 32">
              <a:extLst>
                <a:ext uri="{FF2B5EF4-FFF2-40B4-BE49-F238E27FC236}">
                  <a16:creationId xmlns:a16="http://schemas.microsoft.com/office/drawing/2014/main" id="{DA6B7424-880E-4882-AA7E-18562B1FAC8D}"/>
                </a:ext>
              </a:extLst>
            </p:cNvPr>
            <p:cNvCxnSpPr>
              <a:cxnSpLocks/>
            </p:cNvCxnSpPr>
            <p:nvPr/>
          </p:nvCxnSpPr>
          <p:spPr>
            <a:xfrm>
              <a:off x="2621930" y="6150211"/>
              <a:ext cx="10810456" cy="0"/>
            </a:xfrm>
            <a:prstGeom prst="straightConnector1">
              <a:avLst/>
            </a:prstGeom>
            <a:solidFill>
              <a:srgbClr val="ECF6E2"/>
            </a:solidFill>
            <a:ln w="19050" cap="flat" cmpd="sng" algn="ctr">
              <a:solidFill>
                <a:srgbClr val="03468F"/>
              </a:solidFill>
              <a:prstDash val="sysDot"/>
              <a:miter lim="800000"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08" name="Straight Arrow Connector 20">
            <a:extLst>
              <a:ext uri="{FF2B5EF4-FFF2-40B4-BE49-F238E27FC236}">
                <a16:creationId xmlns:a16="http://schemas.microsoft.com/office/drawing/2014/main" id="{94AC7F58-03AA-410E-A97E-EA2F51D426D5}"/>
              </a:ext>
            </a:extLst>
          </p:cNvPr>
          <p:cNvCxnSpPr>
            <a:cxnSpLocks/>
          </p:cNvCxnSpPr>
          <p:nvPr/>
        </p:nvCxnSpPr>
        <p:spPr>
          <a:xfrm>
            <a:off x="5677655" y="4352385"/>
            <a:ext cx="0" cy="335346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09" name="Straight Arrow Connector 21">
            <a:extLst>
              <a:ext uri="{FF2B5EF4-FFF2-40B4-BE49-F238E27FC236}">
                <a16:creationId xmlns:a16="http://schemas.microsoft.com/office/drawing/2014/main" id="{2073F311-25EF-4BA4-87D0-07B004227F68}"/>
              </a:ext>
            </a:extLst>
          </p:cNvPr>
          <p:cNvCxnSpPr>
            <a:cxnSpLocks/>
          </p:cNvCxnSpPr>
          <p:nvPr/>
        </p:nvCxnSpPr>
        <p:spPr>
          <a:xfrm>
            <a:off x="6467018" y="4364917"/>
            <a:ext cx="4942" cy="1473765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10" name="Rectangle 214">
            <a:extLst>
              <a:ext uri="{FF2B5EF4-FFF2-40B4-BE49-F238E27FC236}">
                <a16:creationId xmlns:a16="http://schemas.microsoft.com/office/drawing/2014/main" id="{40639735-5138-4DF8-835E-50AD275CB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2213" y="3980447"/>
            <a:ext cx="1062851" cy="29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60963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SDN Management </a:t>
            </a:r>
          </a:p>
          <a:p>
            <a:pPr marL="0" marR="0" lvl="0" indent="0" algn="ctr" defTabSz="60963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and Control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1" name="Rectangle 217">
            <a:extLst>
              <a:ext uri="{FF2B5EF4-FFF2-40B4-BE49-F238E27FC236}">
                <a16:creationId xmlns:a16="http://schemas.microsoft.com/office/drawing/2014/main" id="{C1BF6C6C-74FA-48B0-BEF8-F078DF740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8089" y="3304036"/>
            <a:ext cx="750785" cy="14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60963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Orchestration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2" name="Rectangle 227">
            <a:extLst>
              <a:ext uri="{FF2B5EF4-FFF2-40B4-BE49-F238E27FC236}">
                <a16:creationId xmlns:a16="http://schemas.microsoft.com/office/drawing/2014/main" id="{05CB2661-9A73-4547-957F-8BB60C505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5124" y="2795039"/>
            <a:ext cx="416523" cy="14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60963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Service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cxnSp>
        <p:nvCxnSpPr>
          <p:cNvPr id="313" name="Straight Arrow Connector 34">
            <a:extLst>
              <a:ext uri="{FF2B5EF4-FFF2-40B4-BE49-F238E27FC236}">
                <a16:creationId xmlns:a16="http://schemas.microsoft.com/office/drawing/2014/main" id="{9A9457EE-DB61-4656-BC2F-E3F3E1CFAA07}"/>
              </a:ext>
            </a:extLst>
          </p:cNvPr>
          <p:cNvCxnSpPr>
            <a:cxnSpLocks/>
          </p:cNvCxnSpPr>
          <p:nvPr/>
        </p:nvCxnSpPr>
        <p:spPr>
          <a:xfrm>
            <a:off x="11261963" y="3462280"/>
            <a:ext cx="2840" cy="1237983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14" name="Rectangle: Rounded Corners 39">
            <a:extLst>
              <a:ext uri="{FF2B5EF4-FFF2-40B4-BE49-F238E27FC236}">
                <a16:creationId xmlns:a16="http://schemas.microsoft.com/office/drawing/2014/main" id="{9DE538B0-7EBB-4020-9F85-265113194D74}"/>
              </a:ext>
            </a:extLst>
          </p:cNvPr>
          <p:cNvSpPr/>
          <p:nvPr/>
        </p:nvSpPr>
        <p:spPr>
          <a:xfrm>
            <a:off x="4967266" y="2675641"/>
            <a:ext cx="6960877" cy="307229"/>
          </a:xfrm>
          <a:prstGeom prst="roundRect">
            <a:avLst>
              <a:gd name="adj" fmla="val 6840"/>
            </a:avLst>
          </a:prstGeom>
          <a:solidFill>
            <a:srgbClr val="E7F3DC"/>
          </a:solidFill>
          <a:ln w="6350" cap="flat" cmpd="sng" algn="ctr">
            <a:solidFill>
              <a:srgbClr val="001F11"/>
            </a:solidFill>
            <a:prstDash val="solid"/>
            <a:miter lim="800000"/>
          </a:ln>
          <a:effectLst/>
        </p:spPr>
        <p:txBody>
          <a:bodyPr wrap="none" rtlCol="0" anchor="ctr" anchorCtr="1"/>
          <a:lstStyle/>
          <a:p>
            <a:pPr marL="0" marR="0" lvl="0" indent="0" algn="ctr" defTabSz="676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E2E SO</a:t>
            </a:r>
          </a:p>
        </p:txBody>
      </p:sp>
      <p:sp>
        <p:nvSpPr>
          <p:cNvPr id="315" name="Rectangle: Rounded Corners 40">
            <a:extLst>
              <a:ext uri="{FF2B5EF4-FFF2-40B4-BE49-F238E27FC236}">
                <a16:creationId xmlns:a16="http://schemas.microsoft.com/office/drawing/2014/main" id="{A7C69B81-E6F4-4746-A08E-E4BCC68A2D79}"/>
              </a:ext>
            </a:extLst>
          </p:cNvPr>
          <p:cNvSpPr/>
          <p:nvPr/>
        </p:nvSpPr>
        <p:spPr>
          <a:xfrm>
            <a:off x="5015301" y="3864968"/>
            <a:ext cx="1662701" cy="738086"/>
          </a:xfrm>
          <a:prstGeom prst="roundRect">
            <a:avLst>
              <a:gd name="adj" fmla="val 6840"/>
            </a:avLst>
          </a:prstGeom>
          <a:noFill/>
          <a:ln w="6350" cap="flat" cmpd="sng" algn="ctr">
            <a:solidFill>
              <a:srgbClr val="001F11"/>
            </a:solidFill>
            <a:prstDash val="lgDash"/>
            <a:miter lim="800000"/>
          </a:ln>
          <a:effectLst/>
        </p:spPr>
        <p:txBody>
          <a:bodyPr wrap="none" lIns="24000" tIns="0" rIns="24000" bIns="0" rtlCol="0" anchor="t" anchorCtr="0"/>
          <a:lstStyle/>
          <a:p>
            <a:pPr marL="0" marR="0" lvl="0" indent="0" algn="ctr" defTabSz="676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Access SDN M&amp;C</a:t>
            </a:r>
          </a:p>
        </p:txBody>
      </p:sp>
      <p:sp>
        <p:nvSpPr>
          <p:cNvPr id="316" name="Rectangle 214">
            <a:extLst>
              <a:ext uri="{FF2B5EF4-FFF2-40B4-BE49-F238E27FC236}">
                <a16:creationId xmlns:a16="http://schemas.microsoft.com/office/drawing/2014/main" id="{D27EF7D3-795B-4BAB-ACE9-D17381040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940" y="5064764"/>
            <a:ext cx="1035431" cy="29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60963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Network Functions</a:t>
            </a:r>
          </a:p>
          <a:p>
            <a:pPr marL="0" marR="0" lvl="0" indent="0" algn="ctr" defTabSz="60963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(PNFs/VNFs)</a:t>
            </a:r>
          </a:p>
        </p:txBody>
      </p:sp>
      <p:sp>
        <p:nvSpPr>
          <p:cNvPr id="317" name="Rectangle 332">
            <a:extLst>
              <a:ext uri="{FF2B5EF4-FFF2-40B4-BE49-F238E27FC236}">
                <a16:creationId xmlns:a16="http://schemas.microsoft.com/office/drawing/2014/main" id="{CB7FF0E1-127D-4E70-91FD-A927B6190287}"/>
              </a:ext>
            </a:extLst>
          </p:cNvPr>
          <p:cNvSpPr/>
          <p:nvPr/>
        </p:nvSpPr>
        <p:spPr>
          <a:xfrm>
            <a:off x="6090252" y="4418075"/>
            <a:ext cx="202283" cy="151288"/>
          </a:xfrm>
          <a:prstGeom prst="rect">
            <a:avLst/>
          </a:prstGeom>
          <a:ln>
            <a:noFill/>
          </a:ln>
        </p:spPr>
        <p:txBody>
          <a:bodyPr wrap="none" lIns="38100" tIns="0" rIns="1524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62007">
              <a:defRPr/>
            </a:pPr>
            <a:r>
              <a:rPr lang="it-IT" altLang="zh-CN" sz="1500" dirty="0" err="1">
                <a:solidFill>
                  <a:prstClr val="black"/>
                </a:solidFill>
                <a:latin typeface="Calibri Light"/>
                <a:ea typeface="黑体" panose="02010609060101010101" pitchFamily="49" charset="-122"/>
              </a:rPr>
              <a:t>M</a:t>
            </a:r>
            <a:r>
              <a:rPr lang="it-IT" altLang="zh-CN" sz="1500" baseline="-25000" dirty="0" err="1">
                <a:solidFill>
                  <a:prstClr val="black"/>
                </a:solidFill>
                <a:latin typeface="Calibri Light"/>
                <a:ea typeface="黑体" panose="02010609060101010101" pitchFamily="49" charset="-122"/>
              </a:rPr>
              <a:t>fc</a:t>
            </a:r>
            <a:endParaRPr lang="en-US" altLang="zh-CN" sz="1500" baseline="-25000" dirty="0">
              <a:solidFill>
                <a:prstClr val="black"/>
              </a:solidFill>
              <a:latin typeface="Calibri Light"/>
              <a:ea typeface="黑体" panose="02010609060101010101" pitchFamily="49" charset="-122"/>
            </a:endParaRPr>
          </a:p>
        </p:txBody>
      </p:sp>
      <p:sp>
        <p:nvSpPr>
          <p:cNvPr id="318" name="Rectangle 347">
            <a:extLst>
              <a:ext uri="{FF2B5EF4-FFF2-40B4-BE49-F238E27FC236}">
                <a16:creationId xmlns:a16="http://schemas.microsoft.com/office/drawing/2014/main" id="{940D4711-8C76-4B2A-BAE0-4A0590A1A1AA}"/>
              </a:ext>
            </a:extLst>
          </p:cNvPr>
          <p:cNvSpPr/>
          <p:nvPr/>
        </p:nvSpPr>
        <p:spPr>
          <a:xfrm>
            <a:off x="6373583" y="3647397"/>
            <a:ext cx="897600" cy="208349"/>
          </a:xfrm>
          <a:prstGeom prst="rect">
            <a:avLst/>
          </a:prstGeom>
          <a:ln>
            <a:noFill/>
          </a:ln>
        </p:spPr>
        <p:txBody>
          <a:bodyPr wrap="none" lIns="38100" rIns="1524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762007">
              <a:defRPr/>
            </a:pPr>
            <a:r>
              <a:rPr lang="it-IT" sz="1500" dirty="0">
                <a:solidFill>
                  <a:prstClr val="black"/>
                </a:solidFill>
                <a:latin typeface="Calibri Light"/>
              </a:rPr>
              <a:t>O</a:t>
            </a:r>
            <a:r>
              <a:rPr lang="it-IT" sz="1500" baseline="-25000" dirty="0">
                <a:solidFill>
                  <a:prstClr val="black"/>
                </a:solidFill>
                <a:latin typeface="Calibri Light"/>
              </a:rPr>
              <a:t>CCO</a:t>
            </a:r>
            <a:r>
              <a:rPr lang="it-IT" sz="1500" dirty="0">
                <a:solidFill>
                  <a:prstClr val="black"/>
                </a:solidFill>
                <a:latin typeface="Calibri Light"/>
              </a:rPr>
              <a:t>-</a:t>
            </a:r>
            <a:r>
              <a:rPr lang="it-IT" sz="1500" dirty="0" err="1">
                <a:solidFill>
                  <a:prstClr val="black"/>
                </a:solidFill>
                <a:latin typeface="Calibri Light"/>
              </a:rPr>
              <a:t>N</a:t>
            </a:r>
            <a:r>
              <a:rPr lang="it-IT" sz="1500" baseline="-25000" dirty="0" err="1">
                <a:solidFill>
                  <a:prstClr val="black"/>
                </a:solidFill>
                <a:latin typeface="Calibri Light"/>
              </a:rPr>
              <a:t>f</a:t>
            </a:r>
            <a:r>
              <a:rPr lang="it-IT" sz="1500" baseline="-25000" dirty="0">
                <a:solidFill>
                  <a:prstClr val="black"/>
                </a:solidFill>
                <a:latin typeface="Calibri Light"/>
              </a:rPr>
              <a:t>-</a:t>
            </a:r>
            <a:r>
              <a:rPr lang="it-IT" sz="1500" baseline="-25000" dirty="0" err="1">
                <a:solidFill>
                  <a:prstClr val="black"/>
                </a:solidFill>
                <a:latin typeface="Calibri Light"/>
              </a:rPr>
              <a:t>sdn-access</a:t>
            </a:r>
            <a:endParaRPr lang="en-US" sz="1500" baseline="-25000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319" name="CasellaDiTesto 4">
            <a:extLst>
              <a:ext uri="{FF2B5EF4-FFF2-40B4-BE49-F238E27FC236}">
                <a16:creationId xmlns:a16="http://schemas.microsoft.com/office/drawing/2014/main" id="{80E1F67D-764C-43FF-9281-E33D4835EF49}"/>
              </a:ext>
            </a:extLst>
          </p:cNvPr>
          <p:cNvSpPr txBox="1"/>
          <p:nvPr/>
        </p:nvSpPr>
        <p:spPr>
          <a:xfrm>
            <a:off x="6571375" y="3038733"/>
            <a:ext cx="1110515" cy="208349"/>
          </a:xfrm>
          <a:prstGeom prst="rect">
            <a:avLst/>
          </a:prstGeom>
          <a:noFill/>
        </p:spPr>
        <p:txBody>
          <a:bodyPr wrap="none" lIns="38100" rIns="1524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762007">
              <a:defRPr/>
            </a:pPr>
            <a:r>
              <a:rPr lang="it-IT" sz="1500" dirty="0">
                <a:solidFill>
                  <a:prstClr val="black"/>
                </a:solidFill>
                <a:latin typeface="Calibri Light"/>
              </a:rPr>
              <a:t>Os-Ma-ccodo</a:t>
            </a:r>
          </a:p>
        </p:txBody>
      </p:sp>
      <p:sp>
        <p:nvSpPr>
          <p:cNvPr id="320" name="Rectangle: Rounded Corners 60">
            <a:extLst>
              <a:ext uri="{FF2B5EF4-FFF2-40B4-BE49-F238E27FC236}">
                <a16:creationId xmlns:a16="http://schemas.microsoft.com/office/drawing/2014/main" id="{95476F18-D207-4855-96D9-D0F1DE5B36A2}"/>
              </a:ext>
            </a:extLst>
          </p:cNvPr>
          <p:cNvSpPr/>
          <p:nvPr/>
        </p:nvSpPr>
        <p:spPr>
          <a:xfrm>
            <a:off x="10936000" y="4606212"/>
            <a:ext cx="660759" cy="386980"/>
          </a:xfrm>
          <a:prstGeom prst="roundRect">
            <a:avLst>
              <a:gd name="adj" fmla="val 6840"/>
            </a:avLst>
          </a:prstGeom>
          <a:solidFill>
            <a:srgbClr val="E7F3DC"/>
          </a:solidFill>
          <a:ln w="6350" cap="flat" cmpd="sng" algn="ctr">
            <a:solidFill>
              <a:srgbClr val="001F11"/>
            </a:solidFill>
            <a:prstDash val="solid"/>
            <a:miter lim="800000"/>
          </a:ln>
          <a:effectLst/>
        </p:spPr>
        <p:txBody>
          <a:bodyPr wrap="none" rtlCol="0" anchor="ctr" anchorCtr="1"/>
          <a:lstStyle/>
          <a:p>
            <a:pPr marL="0" marR="0" lvl="0" indent="0" algn="ctr" defTabSz="676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VNFM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cxnSp>
        <p:nvCxnSpPr>
          <p:cNvPr id="321" name="Elbow Connector 8">
            <a:extLst>
              <a:ext uri="{FF2B5EF4-FFF2-40B4-BE49-F238E27FC236}">
                <a16:creationId xmlns:a16="http://schemas.microsoft.com/office/drawing/2014/main" id="{535C4505-E7CC-4C5C-88D9-18A106EB5428}"/>
              </a:ext>
            </a:extLst>
          </p:cNvPr>
          <p:cNvCxnSpPr>
            <a:cxnSpLocks/>
            <a:stCxn id="341" idx="3"/>
            <a:endCxn id="326" idx="3"/>
          </p:cNvCxnSpPr>
          <p:nvPr/>
        </p:nvCxnSpPr>
        <p:spPr>
          <a:xfrm>
            <a:off x="11361393" y="3410971"/>
            <a:ext cx="290860" cy="2580617"/>
          </a:xfrm>
          <a:prstGeom prst="bentConnector3">
            <a:avLst>
              <a:gd name="adj1" fmla="val 164019"/>
            </a:avLst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22" name="Rectangle 347">
            <a:extLst>
              <a:ext uri="{FF2B5EF4-FFF2-40B4-BE49-F238E27FC236}">
                <a16:creationId xmlns:a16="http://schemas.microsoft.com/office/drawing/2014/main" id="{ADC4D394-077D-4939-A799-263D9B3F84BB}"/>
              </a:ext>
            </a:extLst>
          </p:cNvPr>
          <p:cNvSpPr/>
          <p:nvPr/>
        </p:nvSpPr>
        <p:spPr>
          <a:xfrm rot="16200000">
            <a:off x="10882727" y="3955188"/>
            <a:ext cx="551646" cy="210255"/>
          </a:xfrm>
          <a:prstGeom prst="rect">
            <a:avLst/>
          </a:prstGeom>
          <a:ln>
            <a:noFill/>
          </a:ln>
        </p:spPr>
        <p:txBody>
          <a:bodyPr wrap="none" lIns="38100" rIns="1524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762007">
              <a:defRPr/>
            </a:pPr>
            <a:r>
              <a:rPr lang="it-IT" sz="1500">
                <a:solidFill>
                  <a:prstClr val="black"/>
                </a:solidFill>
                <a:latin typeface="Calibri Light"/>
              </a:rPr>
              <a:t>Or-Vnfm</a:t>
            </a:r>
            <a:endParaRPr lang="en-US" sz="1500" baseline="-25000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323" name="Rectangle 347">
            <a:extLst>
              <a:ext uri="{FF2B5EF4-FFF2-40B4-BE49-F238E27FC236}">
                <a16:creationId xmlns:a16="http://schemas.microsoft.com/office/drawing/2014/main" id="{0E2D0EF8-5812-4E33-AD7F-D48C4D4B6444}"/>
              </a:ext>
            </a:extLst>
          </p:cNvPr>
          <p:cNvSpPr/>
          <p:nvPr/>
        </p:nvSpPr>
        <p:spPr>
          <a:xfrm rot="16200000">
            <a:off x="11511038" y="4048723"/>
            <a:ext cx="387170" cy="210255"/>
          </a:xfrm>
          <a:prstGeom prst="rect">
            <a:avLst/>
          </a:prstGeom>
          <a:ln>
            <a:noFill/>
          </a:ln>
        </p:spPr>
        <p:txBody>
          <a:bodyPr wrap="none" lIns="38100" rIns="1524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762007">
              <a:defRPr/>
            </a:pPr>
            <a:r>
              <a:rPr lang="it-IT" sz="1500">
                <a:solidFill>
                  <a:prstClr val="black"/>
                </a:solidFill>
                <a:latin typeface="Calibri Light"/>
              </a:rPr>
              <a:t>Or-Vi</a:t>
            </a:r>
            <a:endParaRPr lang="en-US" sz="1500" baseline="-25000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324" name="Rectangle 347">
            <a:extLst>
              <a:ext uri="{FF2B5EF4-FFF2-40B4-BE49-F238E27FC236}">
                <a16:creationId xmlns:a16="http://schemas.microsoft.com/office/drawing/2014/main" id="{9807C5C2-300A-4B86-AB6A-97AE75F45D58}"/>
              </a:ext>
            </a:extLst>
          </p:cNvPr>
          <p:cNvSpPr/>
          <p:nvPr/>
        </p:nvSpPr>
        <p:spPr>
          <a:xfrm>
            <a:off x="11102110" y="5081711"/>
            <a:ext cx="559942" cy="208349"/>
          </a:xfrm>
          <a:prstGeom prst="rect">
            <a:avLst/>
          </a:prstGeom>
          <a:ln>
            <a:noFill/>
          </a:ln>
        </p:spPr>
        <p:txBody>
          <a:bodyPr wrap="none" lIns="38100" rIns="1524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762007">
              <a:defRPr/>
            </a:pPr>
            <a:r>
              <a:rPr lang="it-IT" sz="1500">
                <a:solidFill>
                  <a:prstClr val="black"/>
                </a:solidFill>
                <a:latin typeface="Calibri Light"/>
              </a:rPr>
              <a:t>Vi-Vnfm</a:t>
            </a:r>
            <a:endParaRPr lang="en-US" sz="1500" baseline="-25000">
              <a:solidFill>
                <a:prstClr val="black"/>
              </a:solidFill>
              <a:latin typeface="Calibri Light"/>
            </a:endParaRPr>
          </a:p>
        </p:txBody>
      </p:sp>
      <p:cxnSp>
        <p:nvCxnSpPr>
          <p:cNvPr id="325" name="Straight Arrow Connector 65">
            <a:extLst>
              <a:ext uri="{FF2B5EF4-FFF2-40B4-BE49-F238E27FC236}">
                <a16:creationId xmlns:a16="http://schemas.microsoft.com/office/drawing/2014/main" id="{B69A3097-6958-4DEF-B8CF-50F195C5B81F}"/>
              </a:ext>
            </a:extLst>
          </p:cNvPr>
          <p:cNvCxnSpPr>
            <a:cxnSpLocks/>
          </p:cNvCxnSpPr>
          <p:nvPr/>
        </p:nvCxnSpPr>
        <p:spPr>
          <a:xfrm>
            <a:off x="11115667" y="4993191"/>
            <a:ext cx="0" cy="831095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26" name="Rectangle: Rounded Corners 66">
            <a:extLst>
              <a:ext uri="{FF2B5EF4-FFF2-40B4-BE49-F238E27FC236}">
                <a16:creationId xmlns:a16="http://schemas.microsoft.com/office/drawing/2014/main" id="{4C7E4EDB-A590-41B7-BFF9-AC5633FE2177}"/>
              </a:ext>
            </a:extLst>
          </p:cNvPr>
          <p:cNvSpPr/>
          <p:nvPr/>
        </p:nvSpPr>
        <p:spPr>
          <a:xfrm>
            <a:off x="10991494" y="5798098"/>
            <a:ext cx="660759" cy="386980"/>
          </a:xfrm>
          <a:prstGeom prst="roundRect">
            <a:avLst>
              <a:gd name="adj" fmla="val 6840"/>
            </a:avLst>
          </a:prstGeom>
          <a:solidFill>
            <a:srgbClr val="E7F3DC"/>
          </a:solidFill>
          <a:ln w="6350" cap="flat" cmpd="sng" algn="ctr">
            <a:solidFill>
              <a:srgbClr val="001F11"/>
            </a:solidFill>
            <a:prstDash val="solid"/>
            <a:miter lim="800000"/>
          </a:ln>
          <a:effectLst/>
        </p:spPr>
        <p:txBody>
          <a:bodyPr wrap="none" rtlCol="0" anchor="ctr" anchorCtr="1"/>
          <a:lstStyle/>
          <a:p>
            <a:pPr marL="0" marR="0" lvl="0" indent="0" algn="ctr" defTabSz="676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VIM</a:t>
            </a:r>
          </a:p>
        </p:txBody>
      </p:sp>
      <p:cxnSp>
        <p:nvCxnSpPr>
          <p:cNvPr id="327" name="Straight Arrow Connector 79">
            <a:extLst>
              <a:ext uri="{FF2B5EF4-FFF2-40B4-BE49-F238E27FC236}">
                <a16:creationId xmlns:a16="http://schemas.microsoft.com/office/drawing/2014/main" id="{678530D8-DF0B-4002-928B-68C81902F3A9}"/>
              </a:ext>
            </a:extLst>
          </p:cNvPr>
          <p:cNvCxnSpPr>
            <a:cxnSpLocks/>
            <a:endCxn id="331" idx="1"/>
          </p:cNvCxnSpPr>
          <p:nvPr/>
        </p:nvCxnSpPr>
        <p:spPr>
          <a:xfrm>
            <a:off x="5724271" y="4221407"/>
            <a:ext cx="323240" cy="1232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28" name="Rectangle 332">
            <a:extLst>
              <a:ext uri="{FF2B5EF4-FFF2-40B4-BE49-F238E27FC236}">
                <a16:creationId xmlns:a16="http://schemas.microsoft.com/office/drawing/2014/main" id="{D6330573-4FB6-4C92-89A6-C3D362D99DD3}"/>
              </a:ext>
            </a:extLst>
          </p:cNvPr>
          <p:cNvSpPr/>
          <p:nvPr/>
        </p:nvSpPr>
        <p:spPr>
          <a:xfrm>
            <a:off x="5732689" y="3958137"/>
            <a:ext cx="322938" cy="292040"/>
          </a:xfrm>
          <a:prstGeom prst="rect">
            <a:avLst/>
          </a:prstGeom>
          <a:ln>
            <a:noFill/>
          </a:ln>
        </p:spPr>
        <p:txBody>
          <a:bodyPr wrap="none" lIns="38100" rIns="1524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62007">
              <a:defRPr/>
            </a:pPr>
            <a:r>
              <a:rPr lang="it-IT" sz="1500" dirty="0">
                <a:solidFill>
                  <a:prstClr val="black"/>
                </a:solidFill>
                <a:latin typeface="Calibri Light"/>
              </a:rPr>
              <a:t>M</a:t>
            </a:r>
            <a:r>
              <a:rPr lang="it-IT" sz="1500" baseline="-25000" dirty="0">
                <a:solidFill>
                  <a:prstClr val="black"/>
                </a:solidFill>
                <a:latin typeface="Calibri Light"/>
              </a:rPr>
              <a:t>inf</a:t>
            </a:r>
            <a:endParaRPr lang="en-US" altLang="zh-CN" sz="1500" baseline="-25000" dirty="0">
              <a:solidFill>
                <a:prstClr val="black"/>
              </a:solidFill>
              <a:latin typeface="Calibri Light"/>
              <a:ea typeface="黑体" panose="02010609060101010101" pitchFamily="49" charset="-122"/>
            </a:endParaRPr>
          </a:p>
        </p:txBody>
      </p:sp>
      <p:cxnSp>
        <p:nvCxnSpPr>
          <p:cNvPr id="329" name="Straight Arrow Connector 90">
            <a:extLst>
              <a:ext uri="{FF2B5EF4-FFF2-40B4-BE49-F238E27FC236}">
                <a16:creationId xmlns:a16="http://schemas.microsoft.com/office/drawing/2014/main" id="{2ACC01BA-88DB-442A-96EE-007012767D22}"/>
              </a:ext>
            </a:extLst>
          </p:cNvPr>
          <p:cNvCxnSpPr>
            <a:cxnSpLocks/>
          </p:cNvCxnSpPr>
          <p:nvPr/>
        </p:nvCxnSpPr>
        <p:spPr>
          <a:xfrm>
            <a:off x="6093003" y="4352385"/>
            <a:ext cx="0" cy="384390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30" name="Rectangle 332">
            <a:extLst>
              <a:ext uri="{FF2B5EF4-FFF2-40B4-BE49-F238E27FC236}">
                <a16:creationId xmlns:a16="http://schemas.microsoft.com/office/drawing/2014/main" id="{9E621C8B-720D-4933-B59B-DF7533D812C7}"/>
              </a:ext>
            </a:extLst>
          </p:cNvPr>
          <p:cNvSpPr/>
          <p:nvPr/>
        </p:nvSpPr>
        <p:spPr>
          <a:xfrm>
            <a:off x="6460658" y="5487435"/>
            <a:ext cx="422729" cy="334042"/>
          </a:xfrm>
          <a:prstGeom prst="rect">
            <a:avLst/>
          </a:prstGeom>
          <a:ln>
            <a:noFill/>
          </a:ln>
        </p:spPr>
        <p:txBody>
          <a:bodyPr wrap="none" lIns="38100" rIns="1524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62007">
              <a:defRPr/>
            </a:pPr>
            <a:r>
              <a:rPr lang="it-IT" altLang="zh-CN" sz="1500">
                <a:solidFill>
                  <a:prstClr val="black"/>
                </a:solidFill>
                <a:latin typeface="Calibri Light"/>
                <a:ea typeface="黑体" panose="02010609060101010101" pitchFamily="49" charset="-122"/>
              </a:rPr>
              <a:t>M</a:t>
            </a:r>
            <a:r>
              <a:rPr lang="it-IT" altLang="zh-CN" sz="1500" baseline="-25000">
                <a:solidFill>
                  <a:prstClr val="black"/>
                </a:solidFill>
                <a:latin typeface="Calibri Light"/>
                <a:ea typeface="黑体" panose="02010609060101010101" pitchFamily="49" charset="-122"/>
              </a:rPr>
              <a:t>fc</a:t>
            </a:r>
            <a:endParaRPr lang="en-US" altLang="zh-CN" sz="1500" baseline="-25000" dirty="0">
              <a:solidFill>
                <a:prstClr val="black"/>
              </a:solidFill>
              <a:latin typeface="Calibri Light"/>
              <a:ea typeface="黑体" panose="02010609060101010101" pitchFamily="49" charset="-122"/>
            </a:endParaRPr>
          </a:p>
        </p:txBody>
      </p:sp>
      <p:sp>
        <p:nvSpPr>
          <p:cNvPr id="331" name="Rectangle: Rounded Corners 93">
            <a:extLst>
              <a:ext uri="{FF2B5EF4-FFF2-40B4-BE49-F238E27FC236}">
                <a16:creationId xmlns:a16="http://schemas.microsoft.com/office/drawing/2014/main" id="{14197503-11CC-44C6-A1C6-B81A09250EE8}"/>
              </a:ext>
            </a:extLst>
          </p:cNvPr>
          <p:cNvSpPr/>
          <p:nvPr/>
        </p:nvSpPr>
        <p:spPr>
          <a:xfrm>
            <a:off x="6047510" y="4074208"/>
            <a:ext cx="485616" cy="296863"/>
          </a:xfrm>
          <a:prstGeom prst="roundRect">
            <a:avLst>
              <a:gd name="adj" fmla="val 6840"/>
            </a:avLst>
          </a:prstGeom>
          <a:solidFill>
            <a:srgbClr val="E7F3DC"/>
          </a:solidFill>
          <a:ln w="6350" cap="flat" cmpd="sng" algn="ctr">
            <a:solidFill>
              <a:srgbClr val="001F11"/>
            </a:solidFill>
            <a:prstDash val="solid"/>
            <a:miter lim="800000"/>
          </a:ln>
          <a:effectLst/>
        </p:spPr>
        <p:txBody>
          <a:bodyPr wrap="none" lIns="0" rIns="0" rtlCol="0" anchor="ctr" anchorCtr="1"/>
          <a:lstStyle/>
          <a:p>
            <a:pPr marL="0" marR="0" lvl="0" indent="0" algn="ctr" defTabSz="676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Access</a:t>
            </a:r>
          </a:p>
          <a:p>
            <a:pPr marL="0" marR="0" lvl="0" indent="0" algn="ctr" defTabSz="676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CP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Funct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332" name="Rectangle 332">
            <a:extLst>
              <a:ext uri="{FF2B5EF4-FFF2-40B4-BE49-F238E27FC236}">
                <a16:creationId xmlns:a16="http://schemas.microsoft.com/office/drawing/2014/main" id="{9DC89130-BC70-4191-BC79-9F915A4943F7}"/>
              </a:ext>
            </a:extLst>
          </p:cNvPr>
          <p:cNvSpPr/>
          <p:nvPr/>
        </p:nvSpPr>
        <p:spPr>
          <a:xfrm>
            <a:off x="5558850" y="5270526"/>
            <a:ext cx="888024" cy="427134"/>
          </a:xfrm>
          <a:prstGeom prst="rect">
            <a:avLst/>
          </a:prstGeom>
          <a:ln>
            <a:noFill/>
          </a:ln>
        </p:spPr>
        <p:txBody>
          <a:bodyPr wrap="none" lIns="38100" rIns="1524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62007">
              <a:lnSpc>
                <a:spcPts val="1333"/>
              </a:lnSpc>
              <a:defRPr/>
            </a:pPr>
            <a:r>
              <a:rPr lang="it-IT" altLang="zh-CN" sz="1400">
                <a:solidFill>
                  <a:prstClr val="black"/>
                </a:solidFill>
                <a:latin typeface="Calibri Light"/>
                <a:ea typeface="黑体" panose="02010609060101010101" pitchFamily="49" charset="-122"/>
              </a:rPr>
              <a:t>Device specific </a:t>
            </a:r>
            <a:endParaRPr lang="it-IT" altLang="zh-CN" sz="1400" dirty="0">
              <a:solidFill>
                <a:prstClr val="black"/>
              </a:solidFill>
              <a:latin typeface="Calibri Light"/>
              <a:ea typeface="黑体" panose="02010609060101010101" pitchFamily="49" charset="-122"/>
            </a:endParaRPr>
          </a:p>
          <a:p>
            <a:pPr defTabSz="762007">
              <a:lnSpc>
                <a:spcPts val="1333"/>
              </a:lnSpc>
              <a:defRPr/>
            </a:pPr>
            <a:r>
              <a:rPr lang="it-IT" altLang="zh-CN" sz="1400">
                <a:solidFill>
                  <a:prstClr val="black"/>
                </a:solidFill>
                <a:latin typeface="Calibri Light"/>
                <a:ea typeface="黑体" panose="02010609060101010101" pitchFamily="49" charset="-122"/>
              </a:rPr>
              <a:t>or </a:t>
            </a:r>
            <a:r>
              <a:rPr lang="it-IT" altLang="zh-CN" sz="1500">
                <a:solidFill>
                  <a:prstClr val="black"/>
                </a:solidFill>
                <a:latin typeface="Calibri Light"/>
                <a:ea typeface="黑体" panose="02010609060101010101" pitchFamily="49" charset="-122"/>
              </a:rPr>
              <a:t>M</a:t>
            </a:r>
            <a:r>
              <a:rPr lang="it-IT" altLang="zh-CN" sz="1500" baseline="-25000">
                <a:solidFill>
                  <a:prstClr val="black"/>
                </a:solidFill>
                <a:latin typeface="Calibri Light"/>
                <a:ea typeface="黑体" panose="02010609060101010101" pitchFamily="49" charset="-122"/>
              </a:rPr>
              <a:t>inf</a:t>
            </a:r>
            <a:r>
              <a:rPr lang="it-IT" altLang="zh-CN" sz="1500" dirty="0">
                <a:solidFill>
                  <a:prstClr val="black"/>
                </a:solidFill>
                <a:latin typeface="Calibri Light"/>
                <a:ea typeface="黑体" panose="02010609060101010101" pitchFamily="49" charset="-122"/>
              </a:rPr>
              <a:t>/</a:t>
            </a:r>
            <a:r>
              <a:rPr lang="it-IT" altLang="zh-CN" sz="1500" dirty="0" err="1">
                <a:solidFill>
                  <a:prstClr val="black"/>
                </a:solidFill>
                <a:latin typeface="Calibri Light"/>
                <a:ea typeface="黑体" panose="02010609060101010101" pitchFamily="49" charset="-122"/>
              </a:rPr>
              <a:t>M</a:t>
            </a:r>
            <a:r>
              <a:rPr lang="it-IT" altLang="zh-CN" sz="1500" baseline="-25000" dirty="0" err="1">
                <a:solidFill>
                  <a:prstClr val="black"/>
                </a:solidFill>
                <a:latin typeface="Calibri Light"/>
                <a:ea typeface="黑体" panose="02010609060101010101" pitchFamily="49" charset="-122"/>
              </a:rPr>
              <a:t>fc</a:t>
            </a:r>
            <a:endParaRPr lang="en-US" altLang="zh-CN" sz="1500" baseline="-25000" dirty="0">
              <a:solidFill>
                <a:prstClr val="black"/>
              </a:solidFill>
              <a:latin typeface="Calibri Light"/>
              <a:ea typeface="黑体" panose="02010609060101010101" pitchFamily="49" charset="-122"/>
            </a:endParaRPr>
          </a:p>
        </p:txBody>
      </p:sp>
      <p:cxnSp>
        <p:nvCxnSpPr>
          <p:cNvPr id="333" name="Straight Arrow Connector 107">
            <a:extLst>
              <a:ext uri="{FF2B5EF4-FFF2-40B4-BE49-F238E27FC236}">
                <a16:creationId xmlns:a16="http://schemas.microsoft.com/office/drawing/2014/main" id="{9C428220-D872-4823-A9EB-D3C6BC45B031}"/>
              </a:ext>
            </a:extLst>
          </p:cNvPr>
          <p:cNvCxnSpPr>
            <a:cxnSpLocks/>
          </p:cNvCxnSpPr>
          <p:nvPr/>
        </p:nvCxnSpPr>
        <p:spPr>
          <a:xfrm flipH="1">
            <a:off x="5570436" y="4965132"/>
            <a:ext cx="6825" cy="882729"/>
          </a:xfrm>
          <a:prstGeom prst="straightConnector1">
            <a:avLst/>
          </a:prstGeom>
          <a:solidFill>
            <a:srgbClr val="ECF6E2"/>
          </a:solidFill>
          <a:ln w="19050" cap="flat" cmpd="sng" algn="ctr">
            <a:solidFill>
              <a:srgbClr val="01172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34" name="Rectangle: Rounded Corners 91">
            <a:extLst>
              <a:ext uri="{FF2B5EF4-FFF2-40B4-BE49-F238E27FC236}">
                <a16:creationId xmlns:a16="http://schemas.microsoft.com/office/drawing/2014/main" id="{9EC819D8-6E8B-45E2-97B7-E6FDAADBB678}"/>
              </a:ext>
            </a:extLst>
          </p:cNvPr>
          <p:cNvSpPr/>
          <p:nvPr/>
        </p:nvSpPr>
        <p:spPr>
          <a:xfrm>
            <a:off x="5505214" y="4622422"/>
            <a:ext cx="706601" cy="368549"/>
          </a:xfrm>
          <a:prstGeom prst="roundRect">
            <a:avLst>
              <a:gd name="adj" fmla="val 6840"/>
            </a:avLst>
          </a:prstGeom>
          <a:solidFill>
            <a:srgbClr val="E7F3DC"/>
          </a:solidFill>
          <a:ln w="6350" cap="flat" cmpd="sng" algn="ctr">
            <a:solidFill>
              <a:srgbClr val="001F11"/>
            </a:solidFill>
            <a:prstDash val="solid"/>
            <a:miter lim="800000"/>
          </a:ln>
          <a:effectLst/>
        </p:spPr>
        <p:txBody>
          <a:bodyPr wrap="none" lIns="0" rIns="0" rtlCol="0" anchor="ctr" anchorCtr="1"/>
          <a:lstStyle/>
          <a:p>
            <a:pPr marL="0" marR="0" lvl="0" indent="0" algn="ctr" defTabSz="676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BAA</a:t>
            </a:r>
          </a:p>
        </p:txBody>
      </p:sp>
      <p:sp>
        <p:nvSpPr>
          <p:cNvPr id="335" name="Rectangle: Rounded Corners 74">
            <a:extLst>
              <a:ext uri="{FF2B5EF4-FFF2-40B4-BE49-F238E27FC236}">
                <a16:creationId xmlns:a16="http://schemas.microsoft.com/office/drawing/2014/main" id="{D63E6680-8983-494A-851F-D58693B9A37D}"/>
              </a:ext>
            </a:extLst>
          </p:cNvPr>
          <p:cNvSpPr/>
          <p:nvPr/>
        </p:nvSpPr>
        <p:spPr>
          <a:xfrm>
            <a:off x="5015302" y="5838682"/>
            <a:ext cx="1593776" cy="386980"/>
          </a:xfrm>
          <a:prstGeom prst="roundRect">
            <a:avLst>
              <a:gd name="adj" fmla="val 6840"/>
            </a:avLst>
          </a:prstGeom>
          <a:solidFill>
            <a:srgbClr val="E7F3DC"/>
          </a:solidFill>
          <a:ln w="6350" cap="flat" cmpd="sng" algn="ctr">
            <a:solidFill>
              <a:srgbClr val="001F11"/>
            </a:solidFill>
            <a:prstDash val="solid"/>
            <a:miter lim="800000"/>
          </a:ln>
          <a:effectLst/>
        </p:spPr>
        <p:txBody>
          <a:bodyPr wrap="none" rtlCol="0" anchor="ctr" anchorCtr="1"/>
          <a:lstStyle/>
          <a:p>
            <a:pPr marL="0" marR="0" lvl="0" indent="0" algn="ctr" defTabSz="676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Traditional and Disaggregated </a:t>
            </a:r>
            <a:b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</a:b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Access PNFs</a:t>
            </a:r>
          </a:p>
        </p:txBody>
      </p:sp>
      <p:sp>
        <p:nvSpPr>
          <p:cNvPr id="336" name="Rectangle 332">
            <a:extLst>
              <a:ext uri="{FF2B5EF4-FFF2-40B4-BE49-F238E27FC236}">
                <a16:creationId xmlns:a16="http://schemas.microsoft.com/office/drawing/2014/main" id="{1F52D23A-8AC3-413B-AD81-C7103B947857}"/>
              </a:ext>
            </a:extLst>
          </p:cNvPr>
          <p:cNvSpPr/>
          <p:nvPr/>
        </p:nvSpPr>
        <p:spPr>
          <a:xfrm>
            <a:off x="5300322" y="4413061"/>
            <a:ext cx="294929" cy="159668"/>
          </a:xfrm>
          <a:prstGeom prst="rect">
            <a:avLst/>
          </a:prstGeom>
          <a:ln>
            <a:noFill/>
          </a:ln>
        </p:spPr>
        <p:txBody>
          <a:bodyPr wrap="none" lIns="38100" tIns="0" rIns="1524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62007">
              <a:defRPr/>
            </a:pPr>
            <a:r>
              <a:rPr lang="it-IT" sz="1500" dirty="0" err="1">
                <a:solidFill>
                  <a:prstClr val="black"/>
                </a:solidFill>
                <a:latin typeface="Calibri Light"/>
              </a:rPr>
              <a:t>M</a:t>
            </a:r>
            <a:r>
              <a:rPr lang="it-IT" sz="1500" baseline="-25000" dirty="0" err="1">
                <a:solidFill>
                  <a:prstClr val="black"/>
                </a:solidFill>
                <a:latin typeface="Calibri Light"/>
              </a:rPr>
              <a:t>inf</a:t>
            </a:r>
            <a:endParaRPr lang="en-US" altLang="zh-CN" sz="1500" baseline="-25000" dirty="0">
              <a:solidFill>
                <a:prstClr val="black"/>
              </a:solidFill>
              <a:latin typeface="Calibri Light"/>
              <a:ea typeface="黑体" panose="02010609060101010101" pitchFamily="49" charset="-122"/>
            </a:endParaRPr>
          </a:p>
        </p:txBody>
      </p:sp>
      <p:cxnSp>
        <p:nvCxnSpPr>
          <p:cNvPr id="337" name="直接连接符 150">
            <a:extLst>
              <a:ext uri="{FF2B5EF4-FFF2-40B4-BE49-F238E27FC236}">
                <a16:creationId xmlns:a16="http://schemas.microsoft.com/office/drawing/2014/main" id="{4E6D0CDA-AD84-443F-90F7-7475A3B385CE}"/>
              </a:ext>
            </a:extLst>
          </p:cNvPr>
          <p:cNvCxnSpPr>
            <a:cxnSpLocks/>
          </p:cNvCxnSpPr>
          <p:nvPr/>
        </p:nvCxnSpPr>
        <p:spPr>
          <a:xfrm>
            <a:off x="5305280" y="4373272"/>
            <a:ext cx="1" cy="1463872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38" name="Rectangle 332">
            <a:extLst>
              <a:ext uri="{FF2B5EF4-FFF2-40B4-BE49-F238E27FC236}">
                <a16:creationId xmlns:a16="http://schemas.microsoft.com/office/drawing/2014/main" id="{C4960DE1-890C-4878-92E3-60821475763A}"/>
              </a:ext>
            </a:extLst>
          </p:cNvPr>
          <p:cNvSpPr/>
          <p:nvPr/>
        </p:nvSpPr>
        <p:spPr>
          <a:xfrm>
            <a:off x="4971174" y="5596982"/>
            <a:ext cx="289978" cy="238616"/>
          </a:xfrm>
          <a:prstGeom prst="rect">
            <a:avLst/>
          </a:prstGeom>
          <a:ln>
            <a:noFill/>
          </a:ln>
        </p:spPr>
        <p:txBody>
          <a:bodyPr wrap="none" lIns="38100" rIns="1524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62007">
              <a:defRPr/>
            </a:pPr>
            <a:r>
              <a:rPr lang="it-IT" altLang="zh-CN" sz="1500">
                <a:solidFill>
                  <a:prstClr val="black"/>
                </a:solidFill>
                <a:latin typeface="Calibri Light"/>
                <a:ea typeface="黑体" panose="02010609060101010101" pitchFamily="49" charset="-122"/>
              </a:rPr>
              <a:t>M</a:t>
            </a:r>
            <a:r>
              <a:rPr lang="it-IT" altLang="zh-CN" sz="1500" baseline="-25000">
                <a:solidFill>
                  <a:prstClr val="black"/>
                </a:solidFill>
                <a:latin typeface="Calibri Light"/>
                <a:ea typeface="黑体" panose="02010609060101010101" pitchFamily="49" charset="-122"/>
              </a:rPr>
              <a:t>inf</a:t>
            </a:r>
            <a:br>
              <a:rPr lang="it-IT" altLang="zh-CN" sz="1500" baseline="-25000">
                <a:solidFill>
                  <a:prstClr val="black"/>
                </a:solidFill>
                <a:latin typeface="Calibri Light"/>
                <a:ea typeface="黑体" panose="02010609060101010101" pitchFamily="49" charset="-122"/>
              </a:rPr>
            </a:br>
            <a:endParaRPr lang="en-US" altLang="zh-CN" sz="1500" strike="sngStrike" baseline="-25000" dirty="0">
              <a:solidFill>
                <a:prstClr val="black"/>
              </a:solidFill>
              <a:latin typeface="Calibri Light"/>
              <a:ea typeface="黑体" panose="02010609060101010101" pitchFamily="49" charset="-122"/>
            </a:endParaRPr>
          </a:p>
        </p:txBody>
      </p:sp>
      <p:sp>
        <p:nvSpPr>
          <p:cNvPr id="339" name="Rectangle: Rounded Corners 94">
            <a:extLst>
              <a:ext uri="{FF2B5EF4-FFF2-40B4-BE49-F238E27FC236}">
                <a16:creationId xmlns:a16="http://schemas.microsoft.com/office/drawing/2014/main" id="{EFFCFA1D-A1B8-4344-8862-537B802D154D}"/>
              </a:ext>
            </a:extLst>
          </p:cNvPr>
          <p:cNvSpPr/>
          <p:nvPr/>
        </p:nvSpPr>
        <p:spPr>
          <a:xfrm>
            <a:off x="5173294" y="4076807"/>
            <a:ext cx="571666" cy="296863"/>
          </a:xfrm>
          <a:prstGeom prst="roundRect">
            <a:avLst>
              <a:gd name="adj" fmla="val 6840"/>
            </a:avLst>
          </a:prstGeom>
          <a:solidFill>
            <a:srgbClr val="E7F3DC"/>
          </a:solidFill>
          <a:ln w="6350" cap="flat" cmpd="sng" algn="ctr">
            <a:solidFill>
              <a:srgbClr val="001F11"/>
            </a:solidFill>
            <a:prstDash val="solid"/>
            <a:miter lim="800000"/>
          </a:ln>
          <a:effectLst/>
        </p:spPr>
        <p:txBody>
          <a:bodyPr wrap="none" lIns="0" rIns="0" rtlCol="0" anchor="ctr" anchorCtr="1"/>
          <a:lstStyle/>
          <a:p>
            <a:pPr marL="0" marR="0" lvl="0" indent="0" algn="ctr" defTabSz="676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Access </a:t>
            </a:r>
            <a:b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</a:b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MP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Funct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.</a:t>
            </a:r>
          </a:p>
        </p:txBody>
      </p:sp>
      <p:cxnSp>
        <p:nvCxnSpPr>
          <p:cNvPr id="340" name="Straight Arrow Connector 71">
            <a:extLst>
              <a:ext uri="{FF2B5EF4-FFF2-40B4-BE49-F238E27FC236}">
                <a16:creationId xmlns:a16="http://schemas.microsoft.com/office/drawing/2014/main" id="{F6D6A13A-1752-48E3-A538-069516BE5BC4}"/>
              </a:ext>
            </a:extLst>
          </p:cNvPr>
          <p:cNvCxnSpPr>
            <a:cxnSpLocks/>
          </p:cNvCxnSpPr>
          <p:nvPr/>
        </p:nvCxnSpPr>
        <p:spPr>
          <a:xfrm flipV="1">
            <a:off x="10776274" y="3273581"/>
            <a:ext cx="0" cy="277229"/>
          </a:xfrm>
          <a:prstGeom prst="straightConnector1">
            <a:avLst/>
          </a:prstGeom>
          <a:solidFill>
            <a:srgbClr val="335B74">
              <a:lumMod val="20000"/>
              <a:lumOff val="80000"/>
            </a:srgbClr>
          </a:solidFill>
          <a:ln w="28575" cap="flat" cmpd="sng" algn="ctr">
            <a:solidFill>
              <a:srgbClr val="03468F"/>
            </a:solidFill>
            <a:prstDash val="sysDot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41" name="Rectangle: Rounded Corners 142">
            <a:extLst>
              <a:ext uri="{FF2B5EF4-FFF2-40B4-BE49-F238E27FC236}">
                <a16:creationId xmlns:a16="http://schemas.microsoft.com/office/drawing/2014/main" id="{24B9A40C-B5CB-4BC1-AD8D-7C830D75766A}"/>
              </a:ext>
            </a:extLst>
          </p:cNvPr>
          <p:cNvSpPr/>
          <p:nvPr/>
        </p:nvSpPr>
        <p:spPr>
          <a:xfrm>
            <a:off x="10880290" y="3299729"/>
            <a:ext cx="481104" cy="222484"/>
          </a:xfrm>
          <a:prstGeom prst="roundRect">
            <a:avLst>
              <a:gd name="adj" fmla="val 6840"/>
            </a:avLst>
          </a:prstGeom>
          <a:solidFill>
            <a:srgbClr val="E7F3DC"/>
          </a:solidFill>
          <a:ln w="6350" cap="flat" cmpd="sng" algn="ctr">
            <a:solidFill>
              <a:srgbClr val="001F11"/>
            </a:solidFill>
            <a:prstDash val="solid"/>
            <a:miter lim="800000"/>
          </a:ln>
          <a:effectLst/>
        </p:spPr>
        <p:txBody>
          <a:bodyPr wrap="none" rtlCol="0" anchor="ctr" anchorCtr="1"/>
          <a:lstStyle/>
          <a:p>
            <a:pPr marL="0" marR="0" lvl="0" indent="0" algn="ctr" defTabSz="10149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NFVO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342" name="Rectangle: Rounded Corners 152">
            <a:extLst>
              <a:ext uri="{FF2B5EF4-FFF2-40B4-BE49-F238E27FC236}">
                <a16:creationId xmlns:a16="http://schemas.microsoft.com/office/drawing/2014/main" id="{9FF9767F-F7CB-4DC8-8E33-8F5F6E9FE8CA}"/>
              </a:ext>
            </a:extLst>
          </p:cNvPr>
          <p:cNvSpPr/>
          <p:nvPr/>
        </p:nvSpPr>
        <p:spPr>
          <a:xfrm>
            <a:off x="9698200" y="4059238"/>
            <a:ext cx="728882" cy="311833"/>
          </a:xfrm>
          <a:prstGeom prst="roundRect">
            <a:avLst>
              <a:gd name="adj" fmla="val 6840"/>
            </a:avLst>
          </a:prstGeom>
          <a:solidFill>
            <a:srgbClr val="E7F3DC"/>
          </a:solidFill>
          <a:ln w="6350" cap="flat" cmpd="sng" algn="ctr">
            <a:solidFill>
              <a:srgbClr val="001F11"/>
            </a:solidFill>
            <a:prstDash val="solid"/>
            <a:miter lim="800000"/>
          </a:ln>
          <a:effectLst/>
        </p:spPr>
        <p:txBody>
          <a:bodyPr wrap="none" rtlCol="0" anchor="ctr" anchorCtr="1"/>
          <a:lstStyle/>
          <a:p>
            <a:pPr marL="0" marR="0" lvl="0" indent="0" algn="ctr" defTabSz="10149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DC SDN M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&amp;C</a:t>
            </a:r>
          </a:p>
        </p:txBody>
      </p:sp>
      <p:sp>
        <p:nvSpPr>
          <p:cNvPr id="343" name="Rectangle 347">
            <a:extLst>
              <a:ext uri="{FF2B5EF4-FFF2-40B4-BE49-F238E27FC236}">
                <a16:creationId xmlns:a16="http://schemas.microsoft.com/office/drawing/2014/main" id="{2C6EC35A-D172-42E0-8DDA-DC6A9A6C6FD8}"/>
              </a:ext>
            </a:extLst>
          </p:cNvPr>
          <p:cNvSpPr/>
          <p:nvPr/>
        </p:nvSpPr>
        <p:spPr>
          <a:xfrm>
            <a:off x="7401402" y="3649777"/>
            <a:ext cx="971103" cy="232053"/>
          </a:xfrm>
          <a:prstGeom prst="rect">
            <a:avLst/>
          </a:prstGeom>
          <a:ln>
            <a:noFill/>
          </a:ln>
        </p:spPr>
        <p:txBody>
          <a:bodyPr wrap="none" lIns="57150" rIns="2286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142954">
              <a:defRPr/>
            </a:pPr>
            <a:r>
              <a:rPr lang="it-IT" sz="1500" dirty="0">
                <a:solidFill>
                  <a:prstClr val="black"/>
                </a:solidFill>
                <a:latin typeface="Calibri Light"/>
              </a:rPr>
              <a:t>O</a:t>
            </a:r>
            <a:r>
              <a:rPr lang="it-IT" sz="1500" baseline="-25000" dirty="0">
                <a:solidFill>
                  <a:prstClr val="black"/>
                </a:solidFill>
                <a:latin typeface="Calibri Light"/>
              </a:rPr>
              <a:t>CCO</a:t>
            </a:r>
            <a:r>
              <a:rPr lang="it-IT" sz="1500" dirty="0">
                <a:solidFill>
                  <a:prstClr val="black"/>
                </a:solidFill>
                <a:latin typeface="Calibri Light"/>
              </a:rPr>
              <a:t>-N</a:t>
            </a:r>
            <a:r>
              <a:rPr lang="it-IT" sz="1500" baseline="-25000" dirty="0">
                <a:solidFill>
                  <a:prstClr val="black"/>
                </a:solidFill>
                <a:latin typeface="Calibri Light"/>
              </a:rPr>
              <a:t>f-sdn-edge</a:t>
            </a:r>
            <a:endParaRPr lang="en-US" sz="1500" baseline="-25000" dirty="0">
              <a:solidFill>
                <a:prstClr val="black"/>
              </a:solidFill>
              <a:latin typeface="Calibri Light"/>
            </a:endParaRPr>
          </a:p>
        </p:txBody>
      </p:sp>
      <p:cxnSp>
        <p:nvCxnSpPr>
          <p:cNvPr id="344" name="Straight Arrow Connector 156">
            <a:extLst>
              <a:ext uri="{FF2B5EF4-FFF2-40B4-BE49-F238E27FC236}">
                <a16:creationId xmlns:a16="http://schemas.microsoft.com/office/drawing/2014/main" id="{BA496ACF-DEE2-46B6-8388-F81C561FF7EF}"/>
              </a:ext>
            </a:extLst>
          </p:cNvPr>
          <p:cNvCxnSpPr>
            <a:cxnSpLocks/>
            <a:stCxn id="345" idx="0"/>
            <a:endCxn id="342" idx="2"/>
          </p:cNvCxnSpPr>
          <p:nvPr/>
        </p:nvCxnSpPr>
        <p:spPr>
          <a:xfrm flipV="1">
            <a:off x="10062641" y="4371071"/>
            <a:ext cx="0" cy="1467612"/>
          </a:xfrm>
          <a:prstGeom prst="straightConnector1">
            <a:avLst/>
          </a:prstGeom>
          <a:solidFill>
            <a:srgbClr val="ECF6E2"/>
          </a:solidFill>
          <a:ln w="19050" cap="flat" cmpd="sng" algn="ctr">
            <a:solidFill>
              <a:srgbClr val="01172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45" name="Rectangle: Rounded Corners 164">
            <a:extLst>
              <a:ext uri="{FF2B5EF4-FFF2-40B4-BE49-F238E27FC236}">
                <a16:creationId xmlns:a16="http://schemas.microsoft.com/office/drawing/2014/main" id="{E0C2FDE2-DA27-4C7B-B709-8EB198078010}"/>
              </a:ext>
            </a:extLst>
          </p:cNvPr>
          <p:cNvSpPr/>
          <p:nvPr/>
        </p:nvSpPr>
        <p:spPr>
          <a:xfrm>
            <a:off x="9654914" y="5838683"/>
            <a:ext cx="815454" cy="386980"/>
          </a:xfrm>
          <a:prstGeom prst="roundRect">
            <a:avLst>
              <a:gd name="adj" fmla="val 6840"/>
            </a:avLst>
          </a:prstGeom>
          <a:solidFill>
            <a:srgbClr val="E7F3DC"/>
          </a:solidFill>
          <a:ln w="6350" cap="flat" cmpd="sng" algn="ctr">
            <a:solidFill>
              <a:srgbClr val="001F11"/>
            </a:solidFill>
            <a:prstDash val="solid"/>
            <a:miter lim="800000"/>
          </a:ln>
          <a:effectLst/>
        </p:spPr>
        <p:txBody>
          <a:bodyPr wrap="none" rtlCol="0" anchor="ctr" anchorCtr="1"/>
          <a:lstStyle/>
          <a:p>
            <a:pPr marL="0" marR="0" lvl="0" indent="0" algn="ctr" defTabSz="10149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NFVI</a:t>
            </a:r>
          </a:p>
        </p:txBody>
      </p:sp>
      <p:sp>
        <p:nvSpPr>
          <p:cNvPr id="346" name="Rectangle 165">
            <a:extLst>
              <a:ext uri="{FF2B5EF4-FFF2-40B4-BE49-F238E27FC236}">
                <a16:creationId xmlns:a16="http://schemas.microsoft.com/office/drawing/2014/main" id="{2FD50532-6D1A-44B1-9FB8-61F02BFC170F}"/>
              </a:ext>
            </a:extLst>
          </p:cNvPr>
          <p:cNvSpPr/>
          <p:nvPr/>
        </p:nvSpPr>
        <p:spPr>
          <a:xfrm>
            <a:off x="9223219" y="5397452"/>
            <a:ext cx="863391" cy="255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5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</a:rPr>
              <a:t>M</a:t>
            </a:r>
            <a:r>
              <a:rPr kumimoji="0" lang="it-IT" sz="1500" b="0" i="0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</a:rPr>
              <a:t>fc</a:t>
            </a:r>
            <a:r>
              <a:rPr kumimoji="0" lang="it-IT" sz="15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</a:rPr>
              <a:t>-</a:t>
            </a:r>
            <a:r>
              <a:rPr kumimoji="0" lang="it-IT" sz="1500" b="0" i="0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</a:rPr>
              <a:t>sdn</a:t>
            </a:r>
            <a:r>
              <a:rPr kumimoji="0" lang="it-IT" sz="15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</a:rPr>
              <a:t>-dc</a:t>
            </a:r>
            <a:r>
              <a:rPr kumimoji="0" lang="it-IT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</a:rPr>
              <a:t>-</a:t>
            </a:r>
            <a:r>
              <a:rPr kumimoji="0" lang="it-IT" sz="15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</a:rPr>
              <a:t>Nf</a:t>
            </a:r>
            <a:endParaRPr kumimoji="0" lang="it-IT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47" name="Rectangle 171">
            <a:extLst>
              <a:ext uri="{FF2B5EF4-FFF2-40B4-BE49-F238E27FC236}">
                <a16:creationId xmlns:a16="http://schemas.microsoft.com/office/drawing/2014/main" id="{E971B09C-D098-4BA6-B62C-B1362C17A080}"/>
              </a:ext>
            </a:extLst>
          </p:cNvPr>
          <p:cNvSpPr/>
          <p:nvPr/>
        </p:nvSpPr>
        <p:spPr>
          <a:xfrm rot="16200000">
            <a:off x="10071301" y="5042654"/>
            <a:ext cx="860676" cy="263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prstClr val="black"/>
                </a:solidFill>
                <a:latin typeface="Calibri Light"/>
              </a:rPr>
              <a:t>M</a:t>
            </a:r>
            <a:r>
              <a:rPr lang="en-US" sz="1500" baseline="-25000" dirty="0">
                <a:solidFill>
                  <a:prstClr val="black"/>
                </a:solidFill>
                <a:latin typeface="Calibri Light"/>
              </a:rPr>
              <a:t>fc-sdn-dc</a:t>
            </a:r>
            <a:r>
              <a:rPr lang="en-US" sz="1500" dirty="0">
                <a:solidFill>
                  <a:prstClr val="black"/>
                </a:solidFill>
                <a:latin typeface="Calibri Light"/>
              </a:rPr>
              <a:t>-Vi</a:t>
            </a:r>
          </a:p>
        </p:txBody>
      </p:sp>
      <p:sp>
        <p:nvSpPr>
          <p:cNvPr id="348" name="Rectangle: Rounded Corners 40">
            <a:extLst>
              <a:ext uri="{FF2B5EF4-FFF2-40B4-BE49-F238E27FC236}">
                <a16:creationId xmlns:a16="http://schemas.microsoft.com/office/drawing/2014/main" id="{0C1025F2-28EA-402C-8F5C-C985DA3C841B}"/>
              </a:ext>
            </a:extLst>
          </p:cNvPr>
          <p:cNvSpPr/>
          <p:nvPr/>
        </p:nvSpPr>
        <p:spPr>
          <a:xfrm>
            <a:off x="7567839" y="3864968"/>
            <a:ext cx="1560109" cy="738085"/>
          </a:xfrm>
          <a:prstGeom prst="roundRect">
            <a:avLst>
              <a:gd name="adj" fmla="val 6840"/>
            </a:avLst>
          </a:prstGeom>
          <a:noFill/>
          <a:ln w="6350" cap="flat" cmpd="sng" algn="ctr">
            <a:solidFill>
              <a:srgbClr val="001F11"/>
            </a:solidFill>
            <a:prstDash val="lgDash"/>
            <a:miter lim="800000"/>
          </a:ln>
          <a:effectLst/>
        </p:spPr>
        <p:txBody>
          <a:bodyPr wrap="none" lIns="24000" tIns="0" rIns="24000" bIns="0" rtlCol="0" anchor="t" anchorCtr="0"/>
          <a:lstStyle/>
          <a:p>
            <a:pPr marL="0" marR="0" lvl="0" indent="0" algn="ctr" defTabSz="676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Access SDN M&amp;C</a:t>
            </a:r>
          </a:p>
        </p:txBody>
      </p:sp>
      <p:cxnSp>
        <p:nvCxnSpPr>
          <p:cNvPr id="349" name="Straight Arrow Connector 79">
            <a:extLst>
              <a:ext uri="{FF2B5EF4-FFF2-40B4-BE49-F238E27FC236}">
                <a16:creationId xmlns:a16="http://schemas.microsoft.com/office/drawing/2014/main" id="{B586A503-BE87-4B2C-AE19-2AE432AF5E6A}"/>
              </a:ext>
            </a:extLst>
          </p:cNvPr>
          <p:cNvCxnSpPr>
            <a:cxnSpLocks/>
            <a:stCxn id="367" idx="3"/>
            <a:endCxn id="366" idx="1"/>
          </p:cNvCxnSpPr>
          <p:nvPr/>
        </p:nvCxnSpPr>
        <p:spPr>
          <a:xfrm flipV="1">
            <a:off x="8297497" y="4222640"/>
            <a:ext cx="264624" cy="1579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50" name="Rectangle 332">
            <a:extLst>
              <a:ext uri="{FF2B5EF4-FFF2-40B4-BE49-F238E27FC236}">
                <a16:creationId xmlns:a16="http://schemas.microsoft.com/office/drawing/2014/main" id="{9E63472B-392B-4487-BE42-18EA68ACCD3E}"/>
              </a:ext>
            </a:extLst>
          </p:cNvPr>
          <p:cNvSpPr/>
          <p:nvPr/>
        </p:nvSpPr>
        <p:spPr>
          <a:xfrm>
            <a:off x="8278333" y="3958137"/>
            <a:ext cx="322938" cy="292040"/>
          </a:xfrm>
          <a:prstGeom prst="rect">
            <a:avLst/>
          </a:prstGeom>
          <a:ln>
            <a:noFill/>
          </a:ln>
        </p:spPr>
        <p:txBody>
          <a:bodyPr wrap="none" lIns="38100" rIns="1524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62007">
              <a:defRPr/>
            </a:pPr>
            <a:r>
              <a:rPr lang="it-IT" sz="1500" dirty="0">
                <a:solidFill>
                  <a:prstClr val="black"/>
                </a:solidFill>
                <a:latin typeface="Calibri Light"/>
              </a:rPr>
              <a:t>M</a:t>
            </a:r>
            <a:r>
              <a:rPr lang="it-IT" sz="1500" baseline="-25000" dirty="0">
                <a:solidFill>
                  <a:prstClr val="black"/>
                </a:solidFill>
                <a:latin typeface="Calibri Light"/>
              </a:rPr>
              <a:t>inf</a:t>
            </a:r>
            <a:endParaRPr lang="en-US" altLang="zh-CN" sz="1500" baseline="-25000" dirty="0">
              <a:solidFill>
                <a:prstClr val="black"/>
              </a:solidFill>
              <a:latin typeface="Calibri Light"/>
              <a:ea typeface="黑体" panose="02010609060101010101" pitchFamily="49" charset="-122"/>
            </a:endParaRPr>
          </a:p>
        </p:txBody>
      </p:sp>
      <p:cxnSp>
        <p:nvCxnSpPr>
          <p:cNvPr id="351" name="直接连接符 150">
            <a:extLst>
              <a:ext uri="{FF2B5EF4-FFF2-40B4-BE49-F238E27FC236}">
                <a16:creationId xmlns:a16="http://schemas.microsoft.com/office/drawing/2014/main" id="{B91F4D70-E03B-4083-BD3C-B05878C1E3E5}"/>
              </a:ext>
            </a:extLst>
          </p:cNvPr>
          <p:cNvCxnSpPr>
            <a:cxnSpLocks/>
          </p:cNvCxnSpPr>
          <p:nvPr/>
        </p:nvCxnSpPr>
        <p:spPr>
          <a:xfrm>
            <a:off x="7857817" y="4313583"/>
            <a:ext cx="1" cy="1530244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52" name="Rectangle: Rounded Corners 74">
            <a:extLst>
              <a:ext uri="{FF2B5EF4-FFF2-40B4-BE49-F238E27FC236}">
                <a16:creationId xmlns:a16="http://schemas.microsoft.com/office/drawing/2014/main" id="{EEFD42E5-CA6D-46E3-B02E-B77826451D81}"/>
              </a:ext>
            </a:extLst>
          </p:cNvPr>
          <p:cNvSpPr/>
          <p:nvPr/>
        </p:nvSpPr>
        <p:spPr>
          <a:xfrm>
            <a:off x="7783296" y="5838682"/>
            <a:ext cx="1152437" cy="386980"/>
          </a:xfrm>
          <a:prstGeom prst="roundRect">
            <a:avLst>
              <a:gd name="adj" fmla="val 6840"/>
            </a:avLst>
          </a:prstGeom>
          <a:solidFill>
            <a:srgbClr val="E7F3DC"/>
          </a:solidFill>
          <a:ln w="6350" cap="flat" cmpd="sng" algn="ctr">
            <a:solidFill>
              <a:srgbClr val="001F11"/>
            </a:solidFill>
            <a:prstDash val="solid"/>
            <a:miter lim="800000"/>
          </a:ln>
          <a:effectLst/>
        </p:spPr>
        <p:txBody>
          <a:bodyPr wrap="none" tIns="108000" rtlCol="0" anchor="ctr" anchorCtr="1"/>
          <a:lstStyle/>
          <a:p>
            <a:pPr marL="0" marR="0" lvl="0" indent="0" algn="ctr" defTabSz="10149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Edge PNFs / VNFs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353" name="Rectangle 332">
            <a:extLst>
              <a:ext uri="{FF2B5EF4-FFF2-40B4-BE49-F238E27FC236}">
                <a16:creationId xmlns:a16="http://schemas.microsoft.com/office/drawing/2014/main" id="{BB13C216-8924-4874-8F2A-967820DD7E67}"/>
              </a:ext>
            </a:extLst>
          </p:cNvPr>
          <p:cNvSpPr/>
          <p:nvPr/>
        </p:nvSpPr>
        <p:spPr>
          <a:xfrm>
            <a:off x="7904823" y="5215145"/>
            <a:ext cx="327531" cy="381837"/>
          </a:xfrm>
          <a:prstGeom prst="rect">
            <a:avLst/>
          </a:prstGeom>
          <a:ln>
            <a:noFill/>
          </a:ln>
        </p:spPr>
        <p:txBody>
          <a:bodyPr wrap="none"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142954">
              <a:defRPr/>
            </a:pPr>
            <a:r>
              <a:rPr lang="it-IT" sz="1500" dirty="0" err="1">
                <a:solidFill>
                  <a:prstClr val="black"/>
                </a:solidFill>
                <a:latin typeface="Calibri Light"/>
              </a:rPr>
              <a:t>M</a:t>
            </a:r>
            <a:r>
              <a:rPr lang="it-IT" sz="1500" baseline="-25000" dirty="0" err="1">
                <a:solidFill>
                  <a:prstClr val="black"/>
                </a:solidFill>
                <a:latin typeface="Calibri Light"/>
              </a:rPr>
              <a:t>inf</a:t>
            </a:r>
            <a:endParaRPr lang="en-US" altLang="zh-CN" sz="1500" baseline="-25000" dirty="0">
              <a:solidFill>
                <a:prstClr val="black"/>
              </a:solidFill>
              <a:latin typeface="Calibri Light"/>
              <a:ea typeface="黑体" panose="02010609060101010101" pitchFamily="49" charset="-122"/>
            </a:endParaRPr>
          </a:p>
        </p:txBody>
      </p:sp>
      <p:sp>
        <p:nvSpPr>
          <p:cNvPr id="354" name="Rectangle 332">
            <a:extLst>
              <a:ext uri="{FF2B5EF4-FFF2-40B4-BE49-F238E27FC236}">
                <a16:creationId xmlns:a16="http://schemas.microsoft.com/office/drawing/2014/main" id="{1B519C59-9FBC-491E-AD8F-6519E26FEEA7}"/>
              </a:ext>
            </a:extLst>
          </p:cNvPr>
          <p:cNvSpPr/>
          <p:nvPr/>
        </p:nvSpPr>
        <p:spPr>
          <a:xfrm>
            <a:off x="8882905" y="5274905"/>
            <a:ext cx="250899" cy="259442"/>
          </a:xfrm>
          <a:prstGeom prst="rect">
            <a:avLst/>
          </a:prstGeom>
          <a:ln>
            <a:noFill/>
          </a:ln>
        </p:spPr>
        <p:txBody>
          <a:bodyPr wrap="none"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142954">
              <a:defRPr/>
            </a:pPr>
            <a:r>
              <a:rPr lang="it-IT" altLang="zh-CN" sz="1500" dirty="0">
                <a:solidFill>
                  <a:prstClr val="black"/>
                </a:solidFill>
                <a:latin typeface="Calibri Light"/>
                <a:ea typeface="黑体" panose="02010609060101010101" pitchFamily="49" charset="-122"/>
              </a:rPr>
              <a:t>M</a:t>
            </a:r>
            <a:r>
              <a:rPr lang="it-IT" altLang="zh-CN" sz="1500" baseline="-25000" dirty="0">
                <a:solidFill>
                  <a:prstClr val="black"/>
                </a:solidFill>
                <a:latin typeface="Calibri Light"/>
                <a:ea typeface="黑体" panose="02010609060101010101" pitchFamily="49" charset="-122"/>
              </a:rPr>
              <a:t>fc</a:t>
            </a:r>
            <a:endParaRPr lang="en-US" altLang="zh-CN" sz="1500" baseline="-25000" dirty="0">
              <a:solidFill>
                <a:prstClr val="black"/>
              </a:solidFill>
              <a:latin typeface="Calibri Light"/>
              <a:ea typeface="黑体" panose="02010609060101010101" pitchFamily="49" charset="-122"/>
            </a:endParaRPr>
          </a:p>
        </p:txBody>
      </p:sp>
      <p:cxnSp>
        <p:nvCxnSpPr>
          <p:cNvPr id="355" name="直接连接符 150">
            <a:extLst>
              <a:ext uri="{FF2B5EF4-FFF2-40B4-BE49-F238E27FC236}">
                <a16:creationId xmlns:a16="http://schemas.microsoft.com/office/drawing/2014/main" id="{F2A80951-B31B-4A9D-9AFF-39625AA529E8}"/>
              </a:ext>
            </a:extLst>
          </p:cNvPr>
          <p:cNvCxnSpPr>
            <a:cxnSpLocks/>
          </p:cNvCxnSpPr>
          <p:nvPr/>
        </p:nvCxnSpPr>
        <p:spPr>
          <a:xfrm>
            <a:off x="8865452" y="4313583"/>
            <a:ext cx="1" cy="1530244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56" name="Rectangle 347">
            <a:extLst>
              <a:ext uri="{FF2B5EF4-FFF2-40B4-BE49-F238E27FC236}">
                <a16:creationId xmlns:a16="http://schemas.microsoft.com/office/drawing/2014/main" id="{412AFC70-DAD4-4237-8DA1-02E4838400B5}"/>
              </a:ext>
            </a:extLst>
          </p:cNvPr>
          <p:cNvSpPr/>
          <p:nvPr/>
        </p:nvSpPr>
        <p:spPr>
          <a:xfrm>
            <a:off x="9181314" y="3704844"/>
            <a:ext cx="858422" cy="178668"/>
          </a:xfrm>
          <a:prstGeom prst="rect">
            <a:avLst/>
          </a:prstGeom>
          <a:ln>
            <a:noFill/>
          </a:ln>
        </p:spPr>
        <p:txBody>
          <a:bodyPr wrap="none" lIns="57150" rIns="2286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142954">
              <a:defRPr/>
            </a:pPr>
            <a:r>
              <a:rPr lang="it-IT" sz="1500" dirty="0">
                <a:solidFill>
                  <a:prstClr val="black"/>
                </a:solidFill>
                <a:latin typeface="Calibri Light"/>
              </a:rPr>
              <a:t>O</a:t>
            </a:r>
            <a:r>
              <a:rPr lang="it-IT" sz="1500" baseline="-25000" dirty="0">
                <a:solidFill>
                  <a:prstClr val="black"/>
                </a:solidFill>
                <a:latin typeface="Calibri Light"/>
              </a:rPr>
              <a:t>CCO</a:t>
            </a:r>
            <a:r>
              <a:rPr lang="it-IT" sz="1500" dirty="0">
                <a:solidFill>
                  <a:prstClr val="black"/>
                </a:solidFill>
                <a:latin typeface="Calibri Light"/>
              </a:rPr>
              <a:t>-N</a:t>
            </a:r>
            <a:r>
              <a:rPr lang="it-IT" sz="1500" baseline="-25000" dirty="0">
                <a:solidFill>
                  <a:prstClr val="black"/>
                </a:solidFill>
                <a:latin typeface="Calibri Light"/>
              </a:rPr>
              <a:t>f-sdn-dc</a:t>
            </a:r>
            <a:endParaRPr lang="en-US" sz="1500" baseline="-25000" dirty="0">
              <a:solidFill>
                <a:prstClr val="black"/>
              </a:solidFill>
              <a:latin typeface="Calibri Light"/>
            </a:endParaRPr>
          </a:p>
        </p:txBody>
      </p:sp>
      <p:cxnSp>
        <p:nvCxnSpPr>
          <p:cNvPr id="357" name="Connector: Elbow 21">
            <a:extLst>
              <a:ext uri="{FF2B5EF4-FFF2-40B4-BE49-F238E27FC236}">
                <a16:creationId xmlns:a16="http://schemas.microsoft.com/office/drawing/2014/main" id="{1E2F393B-507C-41BA-B272-E61AB0DB9AD3}"/>
              </a:ext>
            </a:extLst>
          </p:cNvPr>
          <p:cNvCxnSpPr>
            <a:stCxn id="342" idx="3"/>
            <a:endCxn id="326" idx="1"/>
          </p:cNvCxnSpPr>
          <p:nvPr/>
        </p:nvCxnSpPr>
        <p:spPr>
          <a:xfrm>
            <a:off x="10427082" y="4215155"/>
            <a:ext cx="564413" cy="1776434"/>
          </a:xfrm>
          <a:prstGeom prst="bentConnector3">
            <a:avLst>
              <a:gd name="adj1" fmla="val 34475"/>
            </a:avLst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58" name="Rectangle: Rounded Corners 2">
            <a:extLst>
              <a:ext uri="{FF2B5EF4-FFF2-40B4-BE49-F238E27FC236}">
                <a16:creationId xmlns:a16="http://schemas.microsoft.com/office/drawing/2014/main" id="{2C85FDAA-28DF-44F6-BE82-DCA465122D53}"/>
              </a:ext>
            </a:extLst>
          </p:cNvPr>
          <p:cNvSpPr/>
          <p:nvPr/>
        </p:nvSpPr>
        <p:spPr>
          <a:xfrm>
            <a:off x="5173294" y="4418075"/>
            <a:ext cx="1435784" cy="164476"/>
          </a:xfrm>
          <a:prstGeom prst="roundRect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9" name="Rectangle 332">
            <a:extLst>
              <a:ext uri="{FF2B5EF4-FFF2-40B4-BE49-F238E27FC236}">
                <a16:creationId xmlns:a16="http://schemas.microsoft.com/office/drawing/2014/main" id="{74599219-958F-4C14-8954-0934F107985F}"/>
              </a:ext>
            </a:extLst>
          </p:cNvPr>
          <p:cNvSpPr/>
          <p:nvPr/>
        </p:nvSpPr>
        <p:spPr>
          <a:xfrm>
            <a:off x="8414767" y="5270527"/>
            <a:ext cx="385542" cy="263820"/>
          </a:xfrm>
          <a:prstGeom prst="rect">
            <a:avLst/>
          </a:prstGeom>
          <a:ln>
            <a:noFill/>
          </a:ln>
        </p:spPr>
        <p:txBody>
          <a:bodyPr wrap="none" lIns="38100" rIns="1524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62007">
              <a:lnSpc>
                <a:spcPts val="1333"/>
              </a:lnSpc>
              <a:defRPr/>
            </a:pPr>
            <a:r>
              <a:rPr lang="it-IT" altLang="zh-CN" sz="1500" dirty="0">
                <a:solidFill>
                  <a:srgbClr val="FF0000"/>
                </a:solidFill>
                <a:latin typeface="Calibri Light"/>
                <a:ea typeface="黑体" panose="02010609060101010101" pitchFamily="49" charset="-122"/>
              </a:rPr>
              <a:t>M’</a:t>
            </a:r>
            <a:r>
              <a:rPr lang="it-IT" altLang="zh-CN" sz="1500" baseline="-25000" dirty="0">
                <a:solidFill>
                  <a:srgbClr val="FF0000"/>
                </a:solidFill>
                <a:latin typeface="Calibri Light"/>
                <a:ea typeface="黑体" panose="02010609060101010101" pitchFamily="49" charset="-122"/>
              </a:rPr>
              <a:t>fc</a:t>
            </a:r>
            <a:endParaRPr lang="en-US" altLang="zh-CN" sz="1500" baseline="-25000" dirty="0">
              <a:solidFill>
                <a:srgbClr val="FF0000"/>
              </a:solidFill>
              <a:latin typeface="Calibri Light"/>
              <a:ea typeface="黑体" panose="02010609060101010101" pitchFamily="49" charset="-122"/>
            </a:endParaRPr>
          </a:p>
        </p:txBody>
      </p:sp>
      <p:cxnSp>
        <p:nvCxnSpPr>
          <p:cNvPr id="360" name="Straight Arrow Connector 107">
            <a:extLst>
              <a:ext uri="{FF2B5EF4-FFF2-40B4-BE49-F238E27FC236}">
                <a16:creationId xmlns:a16="http://schemas.microsoft.com/office/drawing/2014/main" id="{59A1823D-3528-41C4-8C84-3D5CAD2A4FB2}"/>
              </a:ext>
            </a:extLst>
          </p:cNvPr>
          <p:cNvCxnSpPr>
            <a:cxnSpLocks/>
            <a:stCxn id="365" idx="2"/>
            <a:endCxn id="352" idx="0"/>
          </p:cNvCxnSpPr>
          <p:nvPr/>
        </p:nvCxnSpPr>
        <p:spPr>
          <a:xfrm flipH="1">
            <a:off x="8359515" y="4990971"/>
            <a:ext cx="2120" cy="847711"/>
          </a:xfrm>
          <a:prstGeom prst="straightConnector1">
            <a:avLst/>
          </a:prstGeom>
          <a:solidFill>
            <a:srgbClr val="ECF6E2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61" name="Rectangle 332">
            <a:extLst>
              <a:ext uri="{FF2B5EF4-FFF2-40B4-BE49-F238E27FC236}">
                <a16:creationId xmlns:a16="http://schemas.microsoft.com/office/drawing/2014/main" id="{B1F8C290-C213-4796-9A3C-6D4248FF842D}"/>
              </a:ext>
            </a:extLst>
          </p:cNvPr>
          <p:cNvSpPr/>
          <p:nvPr/>
        </p:nvSpPr>
        <p:spPr>
          <a:xfrm>
            <a:off x="8594983" y="4418075"/>
            <a:ext cx="202283" cy="151288"/>
          </a:xfrm>
          <a:prstGeom prst="rect">
            <a:avLst/>
          </a:prstGeom>
          <a:ln>
            <a:noFill/>
          </a:ln>
        </p:spPr>
        <p:txBody>
          <a:bodyPr wrap="none" lIns="38100" tIns="0" rIns="1524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62007">
              <a:defRPr/>
            </a:pPr>
            <a:r>
              <a:rPr lang="it-IT" altLang="zh-CN" sz="1500" dirty="0" err="1">
                <a:solidFill>
                  <a:prstClr val="black"/>
                </a:solidFill>
                <a:latin typeface="Calibri Light"/>
                <a:ea typeface="黑体" panose="02010609060101010101" pitchFamily="49" charset="-122"/>
              </a:rPr>
              <a:t>M</a:t>
            </a:r>
            <a:r>
              <a:rPr lang="it-IT" altLang="zh-CN" sz="1500" baseline="-25000" dirty="0" err="1">
                <a:solidFill>
                  <a:prstClr val="black"/>
                </a:solidFill>
                <a:latin typeface="Calibri Light"/>
                <a:ea typeface="黑体" panose="02010609060101010101" pitchFamily="49" charset="-122"/>
              </a:rPr>
              <a:t>fc</a:t>
            </a:r>
            <a:endParaRPr lang="en-US" altLang="zh-CN" sz="1500" baseline="-25000" dirty="0">
              <a:solidFill>
                <a:prstClr val="black"/>
              </a:solidFill>
              <a:latin typeface="Calibri Light"/>
              <a:ea typeface="黑体" panose="02010609060101010101" pitchFamily="49" charset="-122"/>
            </a:endParaRPr>
          </a:p>
        </p:txBody>
      </p:sp>
      <p:sp>
        <p:nvSpPr>
          <p:cNvPr id="362" name="Rectangle 332">
            <a:extLst>
              <a:ext uri="{FF2B5EF4-FFF2-40B4-BE49-F238E27FC236}">
                <a16:creationId xmlns:a16="http://schemas.microsoft.com/office/drawing/2014/main" id="{D7A7ACA0-85AA-4B36-9D60-C83EA670689A}"/>
              </a:ext>
            </a:extLst>
          </p:cNvPr>
          <p:cNvSpPr/>
          <p:nvPr/>
        </p:nvSpPr>
        <p:spPr>
          <a:xfrm>
            <a:off x="8178758" y="4400160"/>
            <a:ext cx="294929" cy="159668"/>
          </a:xfrm>
          <a:prstGeom prst="rect">
            <a:avLst/>
          </a:prstGeom>
          <a:ln>
            <a:noFill/>
          </a:ln>
        </p:spPr>
        <p:txBody>
          <a:bodyPr wrap="none" lIns="38100" tIns="0" rIns="1524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62007">
              <a:defRPr/>
            </a:pPr>
            <a:r>
              <a:rPr lang="it-IT" sz="1500" dirty="0" err="1">
                <a:solidFill>
                  <a:prstClr val="black"/>
                </a:solidFill>
                <a:latin typeface="Calibri Light"/>
              </a:rPr>
              <a:t>M</a:t>
            </a:r>
            <a:r>
              <a:rPr lang="it-IT" sz="1500" baseline="-25000" dirty="0" err="1">
                <a:solidFill>
                  <a:prstClr val="black"/>
                </a:solidFill>
                <a:latin typeface="Calibri Light"/>
              </a:rPr>
              <a:t>inf</a:t>
            </a:r>
            <a:endParaRPr lang="en-US" altLang="zh-CN" sz="1500" baseline="-25000" dirty="0">
              <a:solidFill>
                <a:prstClr val="black"/>
              </a:solidFill>
              <a:latin typeface="Calibri Light"/>
              <a:ea typeface="黑体" panose="02010609060101010101" pitchFamily="49" charset="-122"/>
            </a:endParaRPr>
          </a:p>
        </p:txBody>
      </p:sp>
      <p:cxnSp>
        <p:nvCxnSpPr>
          <p:cNvPr id="363" name="Straight Arrow Connector 20">
            <a:extLst>
              <a:ext uri="{FF2B5EF4-FFF2-40B4-BE49-F238E27FC236}">
                <a16:creationId xmlns:a16="http://schemas.microsoft.com/office/drawing/2014/main" id="{58BF1B2E-1464-4757-B48D-979043B638D0}"/>
              </a:ext>
            </a:extLst>
          </p:cNvPr>
          <p:cNvCxnSpPr>
            <a:cxnSpLocks/>
          </p:cNvCxnSpPr>
          <p:nvPr/>
        </p:nvCxnSpPr>
        <p:spPr>
          <a:xfrm>
            <a:off x="8193820" y="4352385"/>
            <a:ext cx="0" cy="335346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64" name="Straight Arrow Connector 90">
            <a:extLst>
              <a:ext uri="{FF2B5EF4-FFF2-40B4-BE49-F238E27FC236}">
                <a16:creationId xmlns:a16="http://schemas.microsoft.com/office/drawing/2014/main" id="{46DF2E00-DBA9-4555-A141-BED1309E10E1}"/>
              </a:ext>
            </a:extLst>
          </p:cNvPr>
          <p:cNvCxnSpPr>
            <a:cxnSpLocks/>
          </p:cNvCxnSpPr>
          <p:nvPr/>
        </p:nvCxnSpPr>
        <p:spPr>
          <a:xfrm>
            <a:off x="8609168" y="4352385"/>
            <a:ext cx="0" cy="384390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65" name="Rectangle: Rounded Corners 91">
            <a:extLst>
              <a:ext uri="{FF2B5EF4-FFF2-40B4-BE49-F238E27FC236}">
                <a16:creationId xmlns:a16="http://schemas.microsoft.com/office/drawing/2014/main" id="{5D97CC19-B08B-4705-8086-16DF35A5622E}"/>
              </a:ext>
            </a:extLst>
          </p:cNvPr>
          <p:cNvSpPr/>
          <p:nvPr/>
        </p:nvSpPr>
        <p:spPr>
          <a:xfrm>
            <a:off x="7954409" y="4622422"/>
            <a:ext cx="814453" cy="368549"/>
          </a:xfrm>
          <a:prstGeom prst="roundRect">
            <a:avLst>
              <a:gd name="adj" fmla="val 6840"/>
            </a:avLst>
          </a:prstGeom>
          <a:solidFill>
            <a:srgbClr val="E7F3DC"/>
          </a:solidFill>
          <a:ln w="6350" cap="flat" cmpd="sng" algn="ctr">
            <a:solidFill>
              <a:srgbClr val="001F11"/>
            </a:solidFill>
            <a:prstDash val="solid"/>
            <a:miter lim="800000"/>
          </a:ln>
          <a:effectLst/>
        </p:spPr>
        <p:txBody>
          <a:bodyPr wrap="none" lIns="0" rIns="0" rtlCol="0" anchor="ctr" anchorCtr="1"/>
          <a:lstStyle/>
          <a:p>
            <a:pPr marL="0" marR="0" lvl="0" indent="0" algn="ctr" defTabSz="676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D-OLT</a:t>
            </a:r>
          </a:p>
        </p:txBody>
      </p:sp>
      <p:sp>
        <p:nvSpPr>
          <p:cNvPr id="366" name="Rectangle: Rounded Corners 93">
            <a:extLst>
              <a:ext uri="{FF2B5EF4-FFF2-40B4-BE49-F238E27FC236}">
                <a16:creationId xmlns:a16="http://schemas.microsoft.com/office/drawing/2014/main" id="{50B971EE-EF39-454F-B7CB-50B75B8B50C7}"/>
              </a:ext>
            </a:extLst>
          </p:cNvPr>
          <p:cNvSpPr/>
          <p:nvPr/>
        </p:nvSpPr>
        <p:spPr>
          <a:xfrm>
            <a:off x="8562122" y="4074208"/>
            <a:ext cx="485616" cy="296863"/>
          </a:xfrm>
          <a:prstGeom prst="roundRect">
            <a:avLst>
              <a:gd name="adj" fmla="val 6840"/>
            </a:avLst>
          </a:prstGeom>
          <a:solidFill>
            <a:srgbClr val="E7F3DC"/>
          </a:solidFill>
          <a:ln w="6350" cap="flat" cmpd="sng" algn="ctr">
            <a:solidFill>
              <a:srgbClr val="001F11"/>
            </a:solidFill>
            <a:prstDash val="solid"/>
            <a:miter lim="800000"/>
          </a:ln>
          <a:effectLst/>
        </p:spPr>
        <p:txBody>
          <a:bodyPr wrap="none" lIns="0" rIns="0" rtlCol="0" anchor="ctr" anchorCtr="1"/>
          <a:lstStyle/>
          <a:p>
            <a:pPr marL="0" marR="0" lvl="0" indent="0" algn="ctr" defTabSz="676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Access</a:t>
            </a:r>
          </a:p>
          <a:p>
            <a:pPr marL="0" marR="0" lvl="0" indent="0" algn="ctr" defTabSz="676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CP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Funct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367" name="Rectangle: Rounded Corners 94">
            <a:extLst>
              <a:ext uri="{FF2B5EF4-FFF2-40B4-BE49-F238E27FC236}">
                <a16:creationId xmlns:a16="http://schemas.microsoft.com/office/drawing/2014/main" id="{59E4DC80-8292-4E9E-8139-0990E990D42B}"/>
              </a:ext>
            </a:extLst>
          </p:cNvPr>
          <p:cNvSpPr/>
          <p:nvPr/>
        </p:nvSpPr>
        <p:spPr>
          <a:xfrm>
            <a:off x="7725831" y="4071743"/>
            <a:ext cx="571666" cy="304950"/>
          </a:xfrm>
          <a:prstGeom prst="roundRect">
            <a:avLst>
              <a:gd name="adj" fmla="val 6840"/>
            </a:avLst>
          </a:prstGeom>
          <a:solidFill>
            <a:srgbClr val="E7F3DC"/>
          </a:solidFill>
          <a:ln w="6350" cap="flat" cmpd="sng" algn="ctr">
            <a:solidFill>
              <a:srgbClr val="001F11"/>
            </a:solidFill>
            <a:prstDash val="solid"/>
            <a:miter lim="800000"/>
          </a:ln>
          <a:effectLst/>
        </p:spPr>
        <p:txBody>
          <a:bodyPr wrap="none" lIns="0" rIns="0" rtlCol="0" anchor="ctr" anchorCtr="1"/>
          <a:lstStyle/>
          <a:p>
            <a:pPr marL="0" marR="0" lvl="0" indent="0" algn="ctr" defTabSz="676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Access</a:t>
            </a:r>
            <a:b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</a:b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MP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Funct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.</a:t>
            </a:r>
          </a:p>
        </p:txBody>
      </p:sp>
      <p:cxnSp>
        <p:nvCxnSpPr>
          <p:cNvPr id="368" name="直接箭头连接符 13">
            <a:extLst>
              <a:ext uri="{FF2B5EF4-FFF2-40B4-BE49-F238E27FC236}">
                <a16:creationId xmlns:a16="http://schemas.microsoft.com/office/drawing/2014/main" id="{981F3D95-0ECA-4660-966D-132EC4829B71}"/>
              </a:ext>
            </a:extLst>
          </p:cNvPr>
          <p:cNvCxnSpPr>
            <a:cxnSpLocks/>
            <a:endCxn id="293" idx="2"/>
          </p:cNvCxnSpPr>
          <p:nvPr/>
        </p:nvCxnSpPr>
        <p:spPr>
          <a:xfrm flipH="1" flipV="1">
            <a:off x="6096000" y="2468336"/>
            <a:ext cx="23155" cy="1236508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08207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3A61-180F-4B21-90BA-05390767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445"/>
          </a:xfrm>
        </p:spPr>
        <p:txBody>
          <a:bodyPr>
            <a:normAutofit fontScale="90000"/>
          </a:bodyPr>
          <a:lstStyle/>
          <a:p>
            <a:r>
              <a:rPr lang="en-US" dirty="0"/>
              <a:t>Enabling Cross-domain Applications: E2E Network Slicing</a:t>
            </a:r>
            <a:endParaRPr lang="zh-CN" altLang="en-US" dirty="0"/>
          </a:p>
        </p:txBody>
      </p:sp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882356E3-CE06-4BF3-91BA-85814BC5E8D5}"/>
              </a:ext>
            </a:extLst>
          </p:cNvPr>
          <p:cNvSpPr txBox="1">
            <a:spLocks/>
          </p:cNvSpPr>
          <p:nvPr/>
        </p:nvSpPr>
        <p:spPr>
          <a:xfrm>
            <a:off x="824458" y="1190846"/>
            <a:ext cx="11030844" cy="1903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Wingdings" pitchFamily="2" charset="2"/>
              <a:buChar char="§"/>
              <a:defRPr lang="en-CA" sz="2800" b="0" i="0" kern="1200" smtClean="0">
                <a:solidFill>
                  <a:srgbClr val="40404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‒"/>
              <a:defRPr sz="2000" kern="1200" baseline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baseline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Wingdings" pitchFamily="2" charset="2"/>
              <a:buChar char="§"/>
              <a:defRPr sz="1800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Wingdings" pitchFamily="2" charset="2"/>
              <a:buChar char="§"/>
              <a:defRPr sz="1800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  <a:latin typeface="+mn-lt"/>
              </a:rPr>
              <a:t>Network Slicing is one of the core features in 5G</a:t>
            </a:r>
          </a:p>
          <a:p>
            <a:r>
              <a:rPr lang="en-US" dirty="0">
                <a:solidFill>
                  <a:schemeClr val="tx2"/>
                </a:solidFill>
                <a:latin typeface="+mn-lt"/>
              </a:rPr>
              <a:t>Network slicing can be supported in the transport and access domain using standard models under development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Access : BBF </a:t>
            </a:r>
            <a:r>
              <a:rPr lang="en-US" dirty="0" err="1">
                <a:solidFill>
                  <a:schemeClr val="tx2"/>
                </a:solidFill>
              </a:rPr>
              <a:t>CloudCO</a:t>
            </a:r>
            <a:r>
              <a:rPr lang="en-US" dirty="0">
                <a:solidFill>
                  <a:schemeClr val="tx2"/>
                </a:solidFill>
              </a:rPr>
              <a:t> + Fan sharing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Transport: IETF ACTN support for slicing on IP/MPLS, OTN and L0 optical networks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FB230A1-9462-43E3-AE1F-F655AE8DFD97}"/>
              </a:ext>
            </a:extLst>
          </p:cNvPr>
          <p:cNvGrpSpPr/>
          <p:nvPr/>
        </p:nvGrpSpPr>
        <p:grpSpPr>
          <a:xfrm>
            <a:off x="2594127" y="2979506"/>
            <a:ext cx="6354664" cy="3505870"/>
            <a:chOff x="2594127" y="3250904"/>
            <a:chExt cx="5925538" cy="2880360"/>
          </a:xfrm>
        </p:grpSpPr>
        <p:sp>
          <p:nvSpPr>
            <p:cNvPr id="103" name="圆角矩形 6">
              <a:extLst>
                <a:ext uri="{FF2B5EF4-FFF2-40B4-BE49-F238E27FC236}">
                  <a16:creationId xmlns:a16="http://schemas.microsoft.com/office/drawing/2014/main" id="{273A6F99-E86A-4DD9-9324-CA3DF497F465}"/>
                </a:ext>
              </a:extLst>
            </p:cNvPr>
            <p:cNvSpPr/>
            <p:nvPr/>
          </p:nvSpPr>
          <p:spPr>
            <a:xfrm>
              <a:off x="6807576" y="5060877"/>
              <a:ext cx="1636014" cy="346487"/>
            </a:xfrm>
            <a:prstGeom prst="roundRect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rPr>
                <a:t>OTN Controller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cxnSp>
          <p:nvCxnSpPr>
            <p:cNvPr id="104" name="直接箭头连接符 19">
              <a:extLst>
                <a:ext uri="{FF2B5EF4-FFF2-40B4-BE49-F238E27FC236}">
                  <a16:creationId xmlns:a16="http://schemas.microsoft.com/office/drawing/2014/main" id="{50D9664E-CF46-4D9A-B261-0156A9ADDBD5}"/>
                </a:ext>
              </a:extLst>
            </p:cNvPr>
            <p:cNvCxnSpPr>
              <a:cxnSpLocks/>
            </p:cNvCxnSpPr>
            <p:nvPr/>
          </p:nvCxnSpPr>
          <p:spPr>
            <a:xfrm>
              <a:off x="7234647" y="4639812"/>
              <a:ext cx="0" cy="374603"/>
            </a:xfrm>
            <a:prstGeom prst="straightConnector1">
              <a:avLst/>
            </a:prstGeom>
            <a:noFill/>
            <a:ln w="6350" cap="flat" cmpd="sng" algn="ctr">
              <a:solidFill>
                <a:srgbClr val="0070C0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105" name="圆角矩形 6">
              <a:extLst>
                <a:ext uri="{FF2B5EF4-FFF2-40B4-BE49-F238E27FC236}">
                  <a16:creationId xmlns:a16="http://schemas.microsoft.com/office/drawing/2014/main" id="{2BCA6EBC-B516-4D86-8E30-B9897123CDA4}"/>
                </a:ext>
              </a:extLst>
            </p:cNvPr>
            <p:cNvSpPr/>
            <p:nvPr/>
          </p:nvSpPr>
          <p:spPr>
            <a:xfrm>
              <a:off x="4288728" y="5014415"/>
              <a:ext cx="1253198" cy="321276"/>
            </a:xfrm>
            <a:prstGeom prst="round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rPr>
                <a:t>IP Slice Controller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6" name="圆角矩形 5">
              <a:extLst>
                <a:ext uri="{FF2B5EF4-FFF2-40B4-BE49-F238E27FC236}">
                  <a16:creationId xmlns:a16="http://schemas.microsoft.com/office/drawing/2014/main" id="{78D63596-C69E-4E70-A8BE-6B457F0D88F7}"/>
                </a:ext>
              </a:extLst>
            </p:cNvPr>
            <p:cNvSpPr/>
            <p:nvPr/>
          </p:nvSpPr>
          <p:spPr>
            <a:xfrm>
              <a:off x="2787858" y="5100007"/>
              <a:ext cx="1340322" cy="321276"/>
            </a:xfrm>
            <a:prstGeom prst="round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rPr>
                <a:t>AN Controller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7" name="圆角矩形 5">
              <a:extLst>
                <a:ext uri="{FF2B5EF4-FFF2-40B4-BE49-F238E27FC236}">
                  <a16:creationId xmlns:a16="http://schemas.microsoft.com/office/drawing/2014/main" id="{DE577E1A-A637-4991-80F0-BBC9F2D28E89}"/>
                </a:ext>
              </a:extLst>
            </p:cNvPr>
            <p:cNvSpPr/>
            <p:nvPr/>
          </p:nvSpPr>
          <p:spPr>
            <a:xfrm>
              <a:off x="2705590" y="5010747"/>
              <a:ext cx="1340322" cy="321276"/>
            </a:xfrm>
            <a:prstGeom prst="roundRect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rPr>
                <a:t>AN Slice Controller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8" name="圆角矩形 6">
              <a:extLst>
                <a:ext uri="{FF2B5EF4-FFF2-40B4-BE49-F238E27FC236}">
                  <a16:creationId xmlns:a16="http://schemas.microsoft.com/office/drawing/2014/main" id="{AAF68CE4-E0B3-4AB4-8C96-D56D6BD2593E}"/>
                </a:ext>
              </a:extLst>
            </p:cNvPr>
            <p:cNvSpPr/>
            <p:nvPr/>
          </p:nvSpPr>
          <p:spPr>
            <a:xfrm>
              <a:off x="6731809" y="4985536"/>
              <a:ext cx="1636014" cy="346487"/>
            </a:xfrm>
            <a:prstGeom prst="roundRect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rPr>
                <a:t>OTN Slice Controller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9" name="圆角矩形 14">
              <a:extLst>
                <a:ext uri="{FF2B5EF4-FFF2-40B4-BE49-F238E27FC236}">
                  <a16:creationId xmlns:a16="http://schemas.microsoft.com/office/drawing/2014/main" id="{D6A245AA-F49D-4DCF-9C8B-5023E18EE239}"/>
                </a:ext>
              </a:extLst>
            </p:cNvPr>
            <p:cNvSpPr/>
            <p:nvPr/>
          </p:nvSpPr>
          <p:spPr>
            <a:xfrm>
              <a:off x="2594127" y="3647820"/>
              <a:ext cx="5925538" cy="351649"/>
            </a:xfrm>
            <a:prstGeom prst="round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rPr>
                <a:t>NSMF (e2e slice orchestrator)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cxnSp>
          <p:nvCxnSpPr>
            <p:cNvPr id="110" name="直接箭头连接符 24">
              <a:extLst>
                <a:ext uri="{FF2B5EF4-FFF2-40B4-BE49-F238E27FC236}">
                  <a16:creationId xmlns:a16="http://schemas.microsoft.com/office/drawing/2014/main" id="{84AE47D3-251B-44CC-872F-63075EAC36F9}"/>
                </a:ext>
              </a:extLst>
            </p:cNvPr>
            <p:cNvCxnSpPr/>
            <p:nvPr/>
          </p:nvCxnSpPr>
          <p:spPr>
            <a:xfrm>
              <a:off x="5399633" y="3999469"/>
              <a:ext cx="0" cy="356192"/>
            </a:xfrm>
            <a:prstGeom prst="straightConnector1">
              <a:avLst/>
            </a:prstGeom>
            <a:noFill/>
            <a:ln w="6350" cap="flat" cmpd="sng" algn="ctr">
              <a:solidFill>
                <a:srgbClr val="0070C0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111" name="文本框 29">
              <a:extLst>
                <a:ext uri="{FF2B5EF4-FFF2-40B4-BE49-F238E27FC236}">
                  <a16:creationId xmlns:a16="http://schemas.microsoft.com/office/drawing/2014/main" id="{A67DE9B4-C2D8-408F-9366-99AD9FA11647}"/>
                </a:ext>
              </a:extLst>
            </p:cNvPr>
            <p:cNvSpPr txBox="1"/>
            <p:nvPr/>
          </p:nvSpPr>
          <p:spPr>
            <a:xfrm>
              <a:off x="3638283" y="4000962"/>
              <a:ext cx="1903643" cy="2528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</a:rPr>
                <a:t>Network slicing YANG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12" name="文本框 27">
              <a:extLst>
                <a:ext uri="{FF2B5EF4-FFF2-40B4-BE49-F238E27FC236}">
                  <a16:creationId xmlns:a16="http://schemas.microsoft.com/office/drawing/2014/main" id="{C63D4A1B-C8FF-40B6-BDCC-4C36E5A673E6}"/>
                </a:ext>
              </a:extLst>
            </p:cNvPr>
            <p:cNvSpPr txBox="1"/>
            <p:nvPr/>
          </p:nvSpPr>
          <p:spPr>
            <a:xfrm>
              <a:off x="5964123" y="4717721"/>
              <a:ext cx="1423521" cy="2149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</a:rPr>
                <a:t>OTN slicing YANG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13" name="圆角矩形 6">
              <a:extLst>
                <a:ext uri="{FF2B5EF4-FFF2-40B4-BE49-F238E27FC236}">
                  <a16:creationId xmlns:a16="http://schemas.microsoft.com/office/drawing/2014/main" id="{F447C720-2313-4069-98ED-78E2306C83EA}"/>
                </a:ext>
              </a:extLst>
            </p:cNvPr>
            <p:cNvSpPr/>
            <p:nvPr/>
          </p:nvSpPr>
          <p:spPr>
            <a:xfrm>
              <a:off x="2718199" y="4333279"/>
              <a:ext cx="5734680" cy="302167"/>
            </a:xfrm>
            <a:prstGeom prst="round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rPr>
                <a:t>Hierarchical Controller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cxnSp>
          <p:nvCxnSpPr>
            <p:cNvPr id="114" name="直接箭头连接符 19">
              <a:extLst>
                <a:ext uri="{FF2B5EF4-FFF2-40B4-BE49-F238E27FC236}">
                  <a16:creationId xmlns:a16="http://schemas.microsoft.com/office/drawing/2014/main" id="{F30848DF-E80C-423E-806F-D13A8E1694C3}"/>
                </a:ext>
              </a:extLst>
            </p:cNvPr>
            <p:cNvCxnSpPr>
              <a:cxnSpLocks/>
              <a:stCxn id="105" idx="3"/>
              <a:endCxn id="108" idx="1"/>
            </p:cNvCxnSpPr>
            <p:nvPr/>
          </p:nvCxnSpPr>
          <p:spPr>
            <a:xfrm flipV="1">
              <a:off x="5541926" y="5158780"/>
              <a:ext cx="1189883" cy="16273"/>
            </a:xfrm>
            <a:prstGeom prst="straightConnector1">
              <a:avLst/>
            </a:prstGeom>
            <a:noFill/>
            <a:ln w="6350" cap="flat" cmpd="sng" algn="ctr">
              <a:solidFill>
                <a:srgbClr val="0070C0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cxnSp>
          <p:nvCxnSpPr>
            <p:cNvPr id="115" name="直接箭头连接符 19">
              <a:extLst>
                <a:ext uri="{FF2B5EF4-FFF2-40B4-BE49-F238E27FC236}">
                  <a16:creationId xmlns:a16="http://schemas.microsoft.com/office/drawing/2014/main" id="{3213736C-FD35-4CAF-B786-EEDD660C9711}"/>
                </a:ext>
              </a:extLst>
            </p:cNvPr>
            <p:cNvCxnSpPr>
              <a:cxnSpLocks/>
            </p:cNvCxnSpPr>
            <p:nvPr/>
          </p:nvCxnSpPr>
          <p:spPr>
            <a:xfrm>
              <a:off x="4914387" y="4639812"/>
              <a:ext cx="0" cy="374603"/>
            </a:xfrm>
            <a:prstGeom prst="straightConnector1">
              <a:avLst/>
            </a:prstGeom>
            <a:noFill/>
            <a:ln w="6350" cap="flat" cmpd="sng" algn="ctr">
              <a:solidFill>
                <a:srgbClr val="0070C0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cxnSp>
          <p:nvCxnSpPr>
            <p:cNvPr id="116" name="直接箭头连接符 19">
              <a:extLst>
                <a:ext uri="{FF2B5EF4-FFF2-40B4-BE49-F238E27FC236}">
                  <a16:creationId xmlns:a16="http://schemas.microsoft.com/office/drawing/2014/main" id="{85F6135E-E25B-4643-99FF-49564AE7FDB6}"/>
                </a:ext>
              </a:extLst>
            </p:cNvPr>
            <p:cNvCxnSpPr>
              <a:cxnSpLocks/>
            </p:cNvCxnSpPr>
            <p:nvPr/>
          </p:nvCxnSpPr>
          <p:spPr>
            <a:xfrm>
              <a:off x="7598979" y="4639812"/>
              <a:ext cx="0" cy="374603"/>
            </a:xfrm>
            <a:prstGeom prst="straightConnector1">
              <a:avLst/>
            </a:prstGeom>
            <a:noFill/>
            <a:ln w="6350" cap="flat" cmpd="sng" algn="ctr">
              <a:solidFill>
                <a:srgbClr val="0070C0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117" name="文本框 27">
              <a:extLst>
                <a:ext uri="{FF2B5EF4-FFF2-40B4-BE49-F238E27FC236}">
                  <a16:creationId xmlns:a16="http://schemas.microsoft.com/office/drawing/2014/main" id="{FB10A98B-0818-4EF7-A7D0-89197FE048AE}"/>
                </a:ext>
              </a:extLst>
            </p:cNvPr>
            <p:cNvSpPr txBox="1"/>
            <p:nvPr/>
          </p:nvSpPr>
          <p:spPr>
            <a:xfrm>
              <a:off x="4154052" y="4731620"/>
              <a:ext cx="1524363" cy="2149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</a:rPr>
                <a:t>Network Slicing YANG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18" name="文本框 27">
              <a:extLst>
                <a:ext uri="{FF2B5EF4-FFF2-40B4-BE49-F238E27FC236}">
                  <a16:creationId xmlns:a16="http://schemas.microsoft.com/office/drawing/2014/main" id="{FD3CE138-69E6-487C-989C-11C1AFB5A8EC}"/>
                </a:ext>
              </a:extLst>
            </p:cNvPr>
            <p:cNvSpPr txBox="1"/>
            <p:nvPr/>
          </p:nvSpPr>
          <p:spPr>
            <a:xfrm>
              <a:off x="5617693" y="4966518"/>
              <a:ext cx="1041984" cy="3540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</a:rPr>
                <a:t>OTN slicing YANG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19" name="圆角矩形 6">
              <a:extLst>
                <a:ext uri="{FF2B5EF4-FFF2-40B4-BE49-F238E27FC236}">
                  <a16:creationId xmlns:a16="http://schemas.microsoft.com/office/drawing/2014/main" id="{AFD664C0-2BDC-413B-9E4A-EA932B14BC02}"/>
                </a:ext>
              </a:extLst>
            </p:cNvPr>
            <p:cNvSpPr/>
            <p:nvPr/>
          </p:nvSpPr>
          <p:spPr>
            <a:xfrm>
              <a:off x="2594128" y="4248076"/>
              <a:ext cx="5925537" cy="1788177"/>
            </a:xfrm>
            <a:prstGeom prst="roundRect">
              <a:avLst>
                <a:gd name="adj" fmla="val 10869"/>
              </a:avLst>
            </a:prstGeom>
            <a:noFill/>
            <a:ln w="1905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0" name="文本框 28">
              <a:extLst>
                <a:ext uri="{FF2B5EF4-FFF2-40B4-BE49-F238E27FC236}">
                  <a16:creationId xmlns:a16="http://schemas.microsoft.com/office/drawing/2014/main" id="{9B32CD0A-E31B-4D4B-A714-C684A138A02C}"/>
                </a:ext>
              </a:extLst>
            </p:cNvPr>
            <p:cNvSpPr txBox="1"/>
            <p:nvPr/>
          </p:nvSpPr>
          <p:spPr>
            <a:xfrm>
              <a:off x="2895857" y="5403553"/>
              <a:ext cx="937082" cy="4298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</a:rPr>
                <a:t>FAN Sharing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cxnSp>
          <p:nvCxnSpPr>
            <p:cNvPr id="121" name="直接箭头连接符 23">
              <a:extLst>
                <a:ext uri="{FF2B5EF4-FFF2-40B4-BE49-F238E27FC236}">
                  <a16:creationId xmlns:a16="http://schemas.microsoft.com/office/drawing/2014/main" id="{544A228C-8E87-426A-B21C-67635247A706}"/>
                </a:ext>
              </a:extLst>
            </p:cNvPr>
            <p:cNvCxnSpPr>
              <a:cxnSpLocks/>
            </p:cNvCxnSpPr>
            <p:nvPr/>
          </p:nvCxnSpPr>
          <p:spPr>
            <a:xfrm>
              <a:off x="3746627" y="5432123"/>
              <a:ext cx="0" cy="356192"/>
            </a:xfrm>
            <a:prstGeom prst="straightConnector1">
              <a:avLst/>
            </a:prstGeom>
            <a:noFill/>
            <a:ln w="6350" cap="flat" cmpd="sng" algn="ctr">
              <a:solidFill>
                <a:srgbClr val="0070C0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122" name="文本框 28">
              <a:extLst>
                <a:ext uri="{FF2B5EF4-FFF2-40B4-BE49-F238E27FC236}">
                  <a16:creationId xmlns:a16="http://schemas.microsoft.com/office/drawing/2014/main" id="{82F6C8E6-CFC1-4FDB-9CDF-CAAA94E47972}"/>
                </a:ext>
              </a:extLst>
            </p:cNvPr>
            <p:cNvSpPr txBox="1"/>
            <p:nvPr/>
          </p:nvSpPr>
          <p:spPr>
            <a:xfrm>
              <a:off x="4278785" y="5347387"/>
              <a:ext cx="726556" cy="7838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</a:rPr>
                <a:t>L2 VPN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</a:rPr>
                <a:t>L3VPN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</a:rPr>
                <a:t>SR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cxnSp>
          <p:nvCxnSpPr>
            <p:cNvPr id="123" name="直接箭头连接符 23">
              <a:extLst>
                <a:ext uri="{FF2B5EF4-FFF2-40B4-BE49-F238E27FC236}">
                  <a16:creationId xmlns:a16="http://schemas.microsoft.com/office/drawing/2014/main" id="{B0A2DA36-CACA-4E71-8CE9-F9C65C653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6953" y="5307790"/>
              <a:ext cx="4614" cy="737106"/>
            </a:xfrm>
            <a:prstGeom prst="straightConnector1">
              <a:avLst/>
            </a:prstGeom>
            <a:noFill/>
            <a:ln w="6350" cap="flat" cmpd="sng" algn="ctr">
              <a:solidFill>
                <a:srgbClr val="0070C0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124" name="文本框 28">
              <a:extLst>
                <a:ext uri="{FF2B5EF4-FFF2-40B4-BE49-F238E27FC236}">
                  <a16:creationId xmlns:a16="http://schemas.microsoft.com/office/drawing/2014/main" id="{359F4CB7-09BF-41EB-8A15-23F2CA55EA5C}"/>
                </a:ext>
              </a:extLst>
            </p:cNvPr>
            <p:cNvSpPr txBox="1"/>
            <p:nvPr/>
          </p:nvSpPr>
          <p:spPr>
            <a:xfrm>
              <a:off x="6665253" y="5389922"/>
              <a:ext cx="895689" cy="6068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</a:rPr>
                <a:t>PCEP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</a:rPr>
                <a:t>Netconf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</a:rPr>
                <a:t>GMPLS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cxnSp>
          <p:nvCxnSpPr>
            <p:cNvPr id="125" name="直接箭头连接符 23">
              <a:extLst>
                <a:ext uri="{FF2B5EF4-FFF2-40B4-BE49-F238E27FC236}">
                  <a16:creationId xmlns:a16="http://schemas.microsoft.com/office/drawing/2014/main" id="{06E3AAB6-32C6-4092-8637-AD9F0FA5C9B9}"/>
                </a:ext>
              </a:extLst>
            </p:cNvPr>
            <p:cNvCxnSpPr>
              <a:cxnSpLocks/>
            </p:cNvCxnSpPr>
            <p:nvPr/>
          </p:nvCxnSpPr>
          <p:spPr>
            <a:xfrm>
              <a:off x="7525602" y="5307790"/>
              <a:ext cx="0" cy="725003"/>
            </a:xfrm>
            <a:prstGeom prst="straightConnector1">
              <a:avLst/>
            </a:prstGeom>
            <a:noFill/>
            <a:ln w="6350" cap="flat" cmpd="sng" algn="ctr">
              <a:solidFill>
                <a:srgbClr val="0070C0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cxnSp>
          <p:nvCxnSpPr>
            <p:cNvPr id="126" name="直接箭头连接符 23">
              <a:extLst>
                <a:ext uri="{FF2B5EF4-FFF2-40B4-BE49-F238E27FC236}">
                  <a16:creationId xmlns:a16="http://schemas.microsoft.com/office/drawing/2014/main" id="{AD7B4C57-A3AD-482B-8326-7E8BDC27C9DB}"/>
                </a:ext>
              </a:extLst>
            </p:cNvPr>
            <p:cNvCxnSpPr/>
            <p:nvPr/>
          </p:nvCxnSpPr>
          <p:spPr>
            <a:xfrm>
              <a:off x="5399633" y="3250904"/>
              <a:ext cx="0" cy="356192"/>
            </a:xfrm>
            <a:prstGeom prst="straightConnector1">
              <a:avLst/>
            </a:prstGeom>
            <a:noFill/>
            <a:ln w="6350" cap="flat" cmpd="sng" algn="ctr">
              <a:solidFill>
                <a:srgbClr val="0070C0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0AEA5CC-231D-4242-A814-3F435F108C07}"/>
                </a:ext>
              </a:extLst>
            </p:cNvPr>
            <p:cNvSpPr txBox="1"/>
            <p:nvPr/>
          </p:nvSpPr>
          <p:spPr>
            <a:xfrm>
              <a:off x="3647022" y="3299149"/>
              <a:ext cx="2568807" cy="2528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</a:rPr>
                <a:t>Slice intent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28" name="文本框 27">
              <a:extLst>
                <a:ext uri="{FF2B5EF4-FFF2-40B4-BE49-F238E27FC236}">
                  <a16:creationId xmlns:a16="http://schemas.microsoft.com/office/drawing/2014/main" id="{D76CB3E4-3073-4729-811D-34651E64106E}"/>
                </a:ext>
              </a:extLst>
            </p:cNvPr>
            <p:cNvSpPr txBox="1"/>
            <p:nvPr/>
          </p:nvSpPr>
          <p:spPr>
            <a:xfrm>
              <a:off x="2594127" y="4707554"/>
              <a:ext cx="1524363" cy="2149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</a:rPr>
                <a:t>CloudCO</a:t>
              </a: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</a:rPr>
                <a:t> YANG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cxnSp>
          <p:nvCxnSpPr>
            <p:cNvPr id="129" name="直接箭头连接符 19">
              <a:extLst>
                <a:ext uri="{FF2B5EF4-FFF2-40B4-BE49-F238E27FC236}">
                  <a16:creationId xmlns:a16="http://schemas.microsoft.com/office/drawing/2014/main" id="{FACEA873-EFCD-483E-9EB5-4F2A7AB722CD}"/>
                </a:ext>
              </a:extLst>
            </p:cNvPr>
            <p:cNvCxnSpPr>
              <a:cxnSpLocks/>
            </p:cNvCxnSpPr>
            <p:nvPr/>
          </p:nvCxnSpPr>
          <p:spPr>
            <a:xfrm>
              <a:off x="3452063" y="4639812"/>
              <a:ext cx="0" cy="374603"/>
            </a:xfrm>
            <a:prstGeom prst="straightConnector1">
              <a:avLst/>
            </a:prstGeom>
            <a:noFill/>
            <a:ln w="6350" cap="flat" cmpd="sng" algn="ctr">
              <a:solidFill>
                <a:srgbClr val="0070C0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66802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3A61-180F-4B21-90BA-05390767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86" y="365125"/>
            <a:ext cx="11716814" cy="59344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WT-370 &amp; WT-386i2</a:t>
            </a:r>
            <a:r>
              <a:rPr lang="zh-CN" altLang="en-US" dirty="0"/>
              <a:t>：</a:t>
            </a:r>
            <a:r>
              <a:rPr lang="en-US" altLang="zh-CN" dirty="0"/>
              <a:t>FAN Sharing and Data Models(progressing)</a:t>
            </a:r>
            <a:endParaRPr lang="zh-CN" altLang="en-US" dirty="0"/>
          </a:p>
        </p:txBody>
      </p:sp>
      <p:grpSp>
        <p:nvGrpSpPr>
          <p:cNvPr id="159" name="组合 2">
            <a:extLst>
              <a:ext uri="{FF2B5EF4-FFF2-40B4-BE49-F238E27FC236}">
                <a16:creationId xmlns:a16="http://schemas.microsoft.com/office/drawing/2014/main" id="{1FDCC718-2EB2-4E93-BDF8-4E678798E7EC}"/>
              </a:ext>
            </a:extLst>
          </p:cNvPr>
          <p:cNvGrpSpPr/>
          <p:nvPr/>
        </p:nvGrpSpPr>
        <p:grpSpPr>
          <a:xfrm>
            <a:off x="503846" y="3996592"/>
            <a:ext cx="4397057" cy="2256640"/>
            <a:chOff x="922529" y="1886777"/>
            <a:chExt cx="4526136" cy="2256640"/>
          </a:xfrm>
        </p:grpSpPr>
        <p:sp>
          <p:nvSpPr>
            <p:cNvPr id="160" name="矩形 32">
              <a:extLst>
                <a:ext uri="{FF2B5EF4-FFF2-40B4-BE49-F238E27FC236}">
                  <a16:creationId xmlns:a16="http://schemas.microsoft.com/office/drawing/2014/main" id="{96B6F09C-C793-483B-8789-F921A4F4F738}"/>
                </a:ext>
              </a:extLst>
            </p:cNvPr>
            <p:cNvSpPr/>
            <p:nvPr/>
          </p:nvSpPr>
          <p:spPr bwMode="auto">
            <a:xfrm>
              <a:off x="922529" y="2223748"/>
              <a:ext cx="4526136" cy="1919669"/>
            </a:xfrm>
            <a:prstGeom prst="rect">
              <a:avLst/>
            </a:prstGeom>
            <a:solidFill>
              <a:srgbClr val="99CCFF"/>
            </a:solidFill>
            <a:ln>
              <a:solidFill>
                <a:schemeClr val="bg1"/>
              </a:solidFill>
            </a:ln>
            <a:effectLst/>
          </p:spPr>
          <p:txBody>
            <a:bodyPr vert="horz" wrap="square" lIns="72000" tIns="36000" rIns="72000" bIns="3600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en-US" altLang="zh-CN" sz="2000" dirty="0">
                  <a:solidFill>
                    <a:srgbClr val="000000"/>
                  </a:solidFill>
                  <a:latin typeface="Arial" charset="0"/>
                  <a:ea typeface="宋体" charset="-122"/>
                </a:rPr>
                <a:t>Management Authority</a:t>
              </a:r>
            </a:p>
            <a:p>
              <a:pPr marL="342900" indent="-34290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ü"/>
              </a:pPr>
              <a:r>
                <a:rPr lang="en-US" altLang="zh-CN" sz="2000" dirty="0">
                  <a:solidFill>
                    <a:srgbClr val="000000"/>
                  </a:solidFill>
                  <a:latin typeface="Arial" charset="0"/>
                  <a:ea typeface="宋体" charset="-122"/>
                </a:rPr>
                <a:t>Multi-tenant can share the physical  Access Network with multiple access authority;</a:t>
              </a:r>
            </a:p>
            <a:p>
              <a:pPr marL="342900" indent="-34290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ü"/>
              </a:pPr>
              <a:r>
                <a:rPr lang="en-US" altLang="zh-CN" sz="2000" dirty="0">
                  <a:solidFill>
                    <a:srgbClr val="000000"/>
                  </a:solidFill>
                  <a:latin typeface="Arial" charset="0"/>
                  <a:ea typeface="宋体" charset="-122"/>
                </a:rPr>
                <a:t>Different authority level could be sliced due to security requirement; </a:t>
              </a:r>
              <a:endParaRPr lang="zh-CN" altLang="en-US" sz="2000" dirty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61" name="文本框 7">
              <a:extLst>
                <a:ext uri="{FF2B5EF4-FFF2-40B4-BE49-F238E27FC236}">
                  <a16:creationId xmlns:a16="http://schemas.microsoft.com/office/drawing/2014/main" id="{A040397D-F224-485A-94F0-9D63AAD01804}"/>
                </a:ext>
              </a:extLst>
            </p:cNvPr>
            <p:cNvSpPr txBox="1"/>
            <p:nvPr/>
          </p:nvSpPr>
          <p:spPr>
            <a:xfrm>
              <a:off x="1138279" y="1886777"/>
              <a:ext cx="264994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99CC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management-slice</a:t>
              </a:r>
              <a:endParaRPr kumimoji="1" lang="zh-CN" altLang="en-US" sz="2000" b="1" dirty="0">
                <a:solidFill>
                  <a:srgbClr val="99CC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62" name="组合 3">
            <a:extLst>
              <a:ext uri="{FF2B5EF4-FFF2-40B4-BE49-F238E27FC236}">
                <a16:creationId xmlns:a16="http://schemas.microsoft.com/office/drawing/2014/main" id="{CB05F296-7B92-4B09-8B40-CAFE15EFEF7E}"/>
              </a:ext>
            </a:extLst>
          </p:cNvPr>
          <p:cNvGrpSpPr/>
          <p:nvPr/>
        </p:nvGrpSpPr>
        <p:grpSpPr>
          <a:xfrm>
            <a:off x="475186" y="1174324"/>
            <a:ext cx="4425718" cy="2552585"/>
            <a:chOff x="4203356" y="1886777"/>
            <a:chExt cx="4425718" cy="2552585"/>
          </a:xfrm>
        </p:grpSpPr>
        <p:sp>
          <p:nvSpPr>
            <p:cNvPr id="163" name="矩形 34">
              <a:extLst>
                <a:ext uri="{FF2B5EF4-FFF2-40B4-BE49-F238E27FC236}">
                  <a16:creationId xmlns:a16="http://schemas.microsoft.com/office/drawing/2014/main" id="{D9A940A4-9F45-4690-8560-3B74591693E2}"/>
                </a:ext>
              </a:extLst>
            </p:cNvPr>
            <p:cNvSpPr/>
            <p:nvPr/>
          </p:nvSpPr>
          <p:spPr bwMode="auto">
            <a:xfrm>
              <a:off x="4203356" y="2223750"/>
              <a:ext cx="4425718" cy="2215612"/>
            </a:xfrm>
            <a:prstGeom prst="rect">
              <a:avLst/>
            </a:prstGeom>
            <a:solidFill>
              <a:srgbClr val="FFCC99"/>
            </a:solidFill>
            <a:ln>
              <a:solidFill>
                <a:schemeClr val="bg1"/>
              </a:solidFill>
            </a:ln>
            <a:effectLst/>
          </p:spPr>
          <p:txBody>
            <a:bodyPr vert="horz" wrap="square" lIns="72000" tIns="36000" rIns="72000" bIns="3600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en-US" altLang="zh-CN" sz="2000" dirty="0">
                  <a:solidFill>
                    <a:srgbClr val="000000"/>
                  </a:solidFill>
                  <a:latin typeface="Arial" charset="0"/>
                  <a:ea typeface="宋体" charset="-122"/>
                </a:rPr>
                <a:t>Resource</a:t>
              </a:r>
              <a:r>
                <a:rPr lang="zh-CN" altLang="en-US" sz="2000" dirty="0">
                  <a:solidFill>
                    <a:srgbClr val="000000"/>
                  </a:solidFill>
                  <a:latin typeface="Arial" charset="0"/>
                  <a:ea typeface="宋体" charset="-122"/>
                </a:rPr>
                <a:t> </a:t>
              </a:r>
              <a:r>
                <a:rPr lang="en-US" altLang="zh-CN" sz="2000" dirty="0">
                  <a:solidFill>
                    <a:srgbClr val="000000"/>
                  </a:solidFill>
                  <a:latin typeface="Arial" charset="0"/>
                  <a:ea typeface="宋体" charset="-122"/>
                </a:rPr>
                <a:t>Allocation</a:t>
              </a:r>
            </a:p>
            <a:p>
              <a:pPr marL="342900" indent="-34290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ü"/>
              </a:pPr>
              <a:r>
                <a:rPr lang="en-US" altLang="zh-CN" sz="2000" dirty="0"/>
                <a:t>Hardware resources can be sliced to satisfy the requirement of different tenants; </a:t>
              </a:r>
            </a:p>
            <a:p>
              <a:pPr marL="342900" indent="-34290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ü"/>
              </a:pPr>
              <a:r>
                <a:rPr lang="en-US" altLang="zh-CN" sz="2000" dirty="0">
                  <a:solidFill>
                    <a:srgbClr val="000000"/>
                  </a:solidFill>
                  <a:latin typeface="Arial" charset="0"/>
                  <a:ea typeface="宋体" charset="-122"/>
                </a:rPr>
                <a:t>Logical resources, such as MAC address pool, can be sliced and provided to different tenants; </a:t>
              </a:r>
              <a:endParaRPr lang="zh-CN" altLang="en-US" sz="2000" dirty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64" name="文本框 8">
              <a:extLst>
                <a:ext uri="{FF2B5EF4-FFF2-40B4-BE49-F238E27FC236}">
                  <a16:creationId xmlns:a16="http://schemas.microsoft.com/office/drawing/2014/main" id="{236331B6-11E3-42E8-BCC0-936A0D368DD1}"/>
                </a:ext>
              </a:extLst>
            </p:cNvPr>
            <p:cNvSpPr txBox="1"/>
            <p:nvPr/>
          </p:nvSpPr>
          <p:spPr>
            <a:xfrm>
              <a:off x="4905565" y="1886777"/>
              <a:ext cx="206520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ED6D00">
                      <a:lumMod val="60000"/>
                      <a:lumOff val="40000"/>
                    </a:srgb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resource-slice</a:t>
              </a:r>
              <a:endParaRPr kumimoji="1" lang="zh-CN" altLang="en-US" sz="2000" b="1" dirty="0">
                <a:solidFill>
                  <a:srgbClr val="ED6D00">
                    <a:lumMod val="60000"/>
                    <a:lumOff val="4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65" name="矩形 57">
            <a:extLst>
              <a:ext uri="{FF2B5EF4-FFF2-40B4-BE49-F238E27FC236}">
                <a16:creationId xmlns:a16="http://schemas.microsoft.com/office/drawing/2014/main" id="{629882CB-0DFE-4E8E-B1DF-700B49FC61CC}"/>
              </a:ext>
            </a:extLst>
          </p:cNvPr>
          <p:cNvSpPr/>
          <p:nvPr/>
        </p:nvSpPr>
        <p:spPr>
          <a:xfrm>
            <a:off x="6648123" y="1288038"/>
            <a:ext cx="1834404" cy="466829"/>
          </a:xfrm>
          <a:prstGeom prst="rect">
            <a:avLst/>
          </a:prstGeom>
          <a:solidFill>
            <a:srgbClr val="FFCC9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rgbClr val="1D1D1A"/>
                </a:solidFill>
              </a:rPr>
              <a:t>bbf</a:t>
            </a:r>
            <a:r>
              <a:rPr lang="en-US" altLang="zh-CN" sz="1200" b="1" dirty="0">
                <a:solidFill>
                  <a:srgbClr val="1D1D1A"/>
                </a:solidFill>
              </a:rPr>
              <a:t>-fans-slicing(M)</a:t>
            </a:r>
          </a:p>
        </p:txBody>
      </p:sp>
      <p:sp>
        <p:nvSpPr>
          <p:cNvPr id="166" name="矩形 58">
            <a:extLst>
              <a:ext uri="{FF2B5EF4-FFF2-40B4-BE49-F238E27FC236}">
                <a16:creationId xmlns:a16="http://schemas.microsoft.com/office/drawing/2014/main" id="{8C06A4DE-A1D9-4D83-94FA-414F0CE30259}"/>
              </a:ext>
            </a:extLst>
          </p:cNvPr>
          <p:cNvSpPr/>
          <p:nvPr/>
        </p:nvSpPr>
        <p:spPr>
          <a:xfrm>
            <a:off x="6648123" y="2001552"/>
            <a:ext cx="1834404" cy="476070"/>
          </a:xfrm>
          <a:prstGeom prst="rect">
            <a:avLst/>
          </a:prstGeom>
          <a:solidFill>
            <a:srgbClr val="FFCC9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rgbClr val="1D1D1A"/>
                </a:solidFill>
              </a:rPr>
              <a:t>fans-slicing(L)</a:t>
            </a:r>
          </a:p>
          <a:p>
            <a:pPr algn="ctr"/>
            <a:r>
              <a:rPr lang="en-US" altLang="zh-CN" sz="1200" b="1" dirty="0">
                <a:solidFill>
                  <a:srgbClr val="1D1D1A"/>
                </a:solidFill>
              </a:rPr>
              <a:t>-slice-id(key)</a:t>
            </a:r>
          </a:p>
        </p:txBody>
      </p:sp>
      <p:sp>
        <p:nvSpPr>
          <p:cNvPr id="167" name="菱形 59">
            <a:extLst>
              <a:ext uri="{FF2B5EF4-FFF2-40B4-BE49-F238E27FC236}">
                <a16:creationId xmlns:a16="http://schemas.microsoft.com/office/drawing/2014/main" id="{17739791-C451-4ED1-823D-414DA82A447E}"/>
              </a:ext>
            </a:extLst>
          </p:cNvPr>
          <p:cNvSpPr/>
          <p:nvPr/>
        </p:nvSpPr>
        <p:spPr>
          <a:xfrm>
            <a:off x="7510796" y="1764108"/>
            <a:ext cx="109057" cy="151001"/>
          </a:xfrm>
          <a:prstGeom prst="diamond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666666"/>
              </a:solidFill>
            </a:endParaRPr>
          </a:p>
        </p:txBody>
      </p:sp>
      <p:sp>
        <p:nvSpPr>
          <p:cNvPr id="168" name="菱形 60">
            <a:extLst>
              <a:ext uri="{FF2B5EF4-FFF2-40B4-BE49-F238E27FC236}">
                <a16:creationId xmlns:a16="http://schemas.microsoft.com/office/drawing/2014/main" id="{040D638B-0415-4B09-8649-B09D786E0DD9}"/>
              </a:ext>
            </a:extLst>
          </p:cNvPr>
          <p:cNvSpPr/>
          <p:nvPr/>
        </p:nvSpPr>
        <p:spPr>
          <a:xfrm>
            <a:off x="7693026" y="2501630"/>
            <a:ext cx="109057" cy="151001"/>
          </a:xfrm>
          <a:prstGeom prst="diamond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666666"/>
              </a:solidFill>
            </a:endParaRPr>
          </a:p>
        </p:txBody>
      </p:sp>
      <p:cxnSp>
        <p:nvCxnSpPr>
          <p:cNvPr id="169" name="直接连接符 61">
            <a:extLst>
              <a:ext uri="{FF2B5EF4-FFF2-40B4-BE49-F238E27FC236}">
                <a16:creationId xmlns:a16="http://schemas.microsoft.com/office/drawing/2014/main" id="{13FF8312-A483-45C1-A164-AAB067FDEC53}"/>
              </a:ext>
            </a:extLst>
          </p:cNvPr>
          <p:cNvCxnSpPr>
            <a:stCxn id="167" idx="2"/>
            <a:endCxn id="166" idx="0"/>
          </p:cNvCxnSpPr>
          <p:nvPr/>
        </p:nvCxnSpPr>
        <p:spPr>
          <a:xfrm>
            <a:off x="7565325" y="1915109"/>
            <a:ext cx="0" cy="86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62">
            <a:extLst>
              <a:ext uri="{FF2B5EF4-FFF2-40B4-BE49-F238E27FC236}">
                <a16:creationId xmlns:a16="http://schemas.microsoft.com/office/drawing/2014/main" id="{6DBF0033-008A-4AE5-88D5-877035402FEE}"/>
              </a:ext>
            </a:extLst>
          </p:cNvPr>
          <p:cNvCxnSpPr>
            <a:stCxn id="172" idx="0"/>
            <a:endCxn id="168" idx="2"/>
          </p:cNvCxnSpPr>
          <p:nvPr/>
        </p:nvCxnSpPr>
        <p:spPr>
          <a:xfrm rot="16200000" flipV="1">
            <a:off x="8967163" y="1433024"/>
            <a:ext cx="851419" cy="32906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63">
            <a:extLst>
              <a:ext uri="{FF2B5EF4-FFF2-40B4-BE49-F238E27FC236}">
                <a16:creationId xmlns:a16="http://schemas.microsoft.com/office/drawing/2014/main" id="{8A0C303C-1BBB-4AF9-A239-9246CC661EE6}"/>
              </a:ext>
            </a:extLst>
          </p:cNvPr>
          <p:cNvSpPr txBox="1"/>
          <p:nvPr/>
        </p:nvSpPr>
        <p:spPr>
          <a:xfrm>
            <a:off x="8141770" y="3052116"/>
            <a:ext cx="10596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2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augment</a:t>
            </a:r>
            <a:endParaRPr kumimoji="1" lang="zh-CN" altLang="en-US" sz="12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2" name="矩形 64">
            <a:extLst>
              <a:ext uri="{FF2B5EF4-FFF2-40B4-BE49-F238E27FC236}">
                <a16:creationId xmlns:a16="http://schemas.microsoft.com/office/drawing/2014/main" id="{B8C08FC5-E1F3-4963-A858-183B54BED3C9}"/>
              </a:ext>
            </a:extLst>
          </p:cNvPr>
          <p:cNvSpPr/>
          <p:nvPr/>
        </p:nvSpPr>
        <p:spPr>
          <a:xfrm>
            <a:off x="10020844" y="3504050"/>
            <a:ext cx="2034688" cy="502566"/>
          </a:xfrm>
          <a:prstGeom prst="rect">
            <a:avLst/>
          </a:prstGeom>
          <a:solidFill>
            <a:srgbClr val="99CC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1D1D1A"/>
                </a:solidFill>
              </a:rPr>
              <a:t>management-</a:t>
            </a:r>
            <a:r>
              <a:rPr lang="en-US" altLang="zh-CN" sz="1200" b="1" dirty="0">
                <a:solidFill>
                  <a:srgbClr val="1D1D1A"/>
                </a:solidFill>
              </a:rPr>
              <a:t>slicing</a:t>
            </a:r>
          </a:p>
          <a:p>
            <a:pPr algn="ctr"/>
            <a:r>
              <a:rPr lang="en-US" altLang="zh-CN" sz="1200" b="1" dirty="0">
                <a:solidFill>
                  <a:srgbClr val="1D1D1A"/>
                </a:solidFill>
              </a:rPr>
              <a:t>(C)</a:t>
            </a:r>
            <a:endParaRPr lang="zh-CN" altLang="en-US" sz="1200" b="1" dirty="0">
              <a:solidFill>
                <a:srgbClr val="1D1D1A"/>
              </a:solidFill>
            </a:endParaRPr>
          </a:p>
        </p:txBody>
      </p:sp>
      <p:sp>
        <p:nvSpPr>
          <p:cNvPr id="173" name="矩形 65">
            <a:extLst>
              <a:ext uri="{FF2B5EF4-FFF2-40B4-BE49-F238E27FC236}">
                <a16:creationId xmlns:a16="http://schemas.microsoft.com/office/drawing/2014/main" id="{5FB82A14-D3CC-4FF1-9294-CDD5ED0A9D34}"/>
              </a:ext>
            </a:extLst>
          </p:cNvPr>
          <p:cNvSpPr/>
          <p:nvPr/>
        </p:nvSpPr>
        <p:spPr>
          <a:xfrm>
            <a:off x="10341186" y="4491534"/>
            <a:ext cx="1393866" cy="528496"/>
          </a:xfrm>
          <a:prstGeom prst="rect">
            <a:avLst/>
          </a:prstGeom>
          <a:solidFill>
            <a:srgbClr val="99CC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rgbClr val="1D1D1A"/>
                </a:solidFill>
              </a:rPr>
              <a:t>session (C)</a:t>
            </a:r>
          </a:p>
        </p:txBody>
      </p:sp>
      <p:sp>
        <p:nvSpPr>
          <p:cNvPr id="174" name="菱形 66">
            <a:extLst>
              <a:ext uri="{FF2B5EF4-FFF2-40B4-BE49-F238E27FC236}">
                <a16:creationId xmlns:a16="http://schemas.microsoft.com/office/drawing/2014/main" id="{5A593219-FD66-4AB1-A7D9-28739B1761C4}"/>
              </a:ext>
            </a:extLst>
          </p:cNvPr>
          <p:cNvSpPr/>
          <p:nvPr/>
        </p:nvSpPr>
        <p:spPr>
          <a:xfrm>
            <a:off x="10983411" y="4016058"/>
            <a:ext cx="109057" cy="151001"/>
          </a:xfrm>
          <a:prstGeom prst="diamond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666666"/>
              </a:solidFill>
            </a:endParaRPr>
          </a:p>
        </p:txBody>
      </p:sp>
      <p:cxnSp>
        <p:nvCxnSpPr>
          <p:cNvPr id="175" name="肘形连接符 67">
            <a:extLst>
              <a:ext uri="{FF2B5EF4-FFF2-40B4-BE49-F238E27FC236}">
                <a16:creationId xmlns:a16="http://schemas.microsoft.com/office/drawing/2014/main" id="{9B4E0108-624C-4142-B4AE-5B9AED7F6880}"/>
              </a:ext>
            </a:extLst>
          </p:cNvPr>
          <p:cNvCxnSpPr>
            <a:stCxn id="173" idx="0"/>
            <a:endCxn id="174" idx="2"/>
          </p:cNvCxnSpPr>
          <p:nvPr/>
        </p:nvCxnSpPr>
        <p:spPr>
          <a:xfrm rot="16200000" flipV="1">
            <a:off x="10875793" y="4329207"/>
            <a:ext cx="324475" cy="17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68">
            <a:extLst>
              <a:ext uri="{FF2B5EF4-FFF2-40B4-BE49-F238E27FC236}">
                <a16:creationId xmlns:a16="http://schemas.microsoft.com/office/drawing/2014/main" id="{21F48E6F-98B7-4215-B643-7570DD67DE7B}"/>
              </a:ext>
            </a:extLst>
          </p:cNvPr>
          <p:cNvSpPr/>
          <p:nvPr/>
        </p:nvSpPr>
        <p:spPr>
          <a:xfrm>
            <a:off x="9842461" y="2891195"/>
            <a:ext cx="2349539" cy="3812510"/>
          </a:xfrm>
          <a:prstGeom prst="rect">
            <a:avLst/>
          </a:prstGeom>
          <a:noFill/>
          <a:ln>
            <a:solidFill>
              <a:srgbClr val="99C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666666"/>
              </a:solidFill>
            </a:endParaRPr>
          </a:p>
        </p:txBody>
      </p:sp>
      <p:sp>
        <p:nvSpPr>
          <p:cNvPr id="177" name="文本框 69">
            <a:extLst>
              <a:ext uri="{FF2B5EF4-FFF2-40B4-BE49-F238E27FC236}">
                <a16:creationId xmlns:a16="http://schemas.microsoft.com/office/drawing/2014/main" id="{8A3B4155-4E8F-4DB0-8DAA-A9888E30A4CE}"/>
              </a:ext>
            </a:extLst>
          </p:cNvPr>
          <p:cNvSpPr txBox="1"/>
          <p:nvPr/>
        </p:nvSpPr>
        <p:spPr>
          <a:xfrm>
            <a:off x="9926012" y="6345443"/>
            <a:ext cx="190977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600" b="1" dirty="0">
                <a:solidFill>
                  <a:srgbClr val="99CC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management-slice</a:t>
            </a:r>
            <a:endParaRPr kumimoji="1" lang="zh-CN" altLang="en-US" sz="1600" b="1" dirty="0">
              <a:solidFill>
                <a:srgbClr val="99CC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8" name="矩形 70">
            <a:extLst>
              <a:ext uri="{FF2B5EF4-FFF2-40B4-BE49-F238E27FC236}">
                <a16:creationId xmlns:a16="http://schemas.microsoft.com/office/drawing/2014/main" id="{825F842D-2EAB-4E33-B007-3F99AB423810}"/>
              </a:ext>
            </a:extLst>
          </p:cNvPr>
          <p:cNvSpPr/>
          <p:nvPr/>
        </p:nvSpPr>
        <p:spPr>
          <a:xfrm>
            <a:off x="10341186" y="5354898"/>
            <a:ext cx="1393866" cy="528496"/>
          </a:xfrm>
          <a:prstGeom prst="rect">
            <a:avLst/>
          </a:prstGeom>
          <a:solidFill>
            <a:srgbClr val="99CC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rgbClr val="1D1D1A"/>
                </a:solidFill>
              </a:rPr>
              <a:t>NETCONF-</a:t>
            </a:r>
          </a:p>
          <a:p>
            <a:pPr algn="ctr"/>
            <a:r>
              <a:rPr lang="en-US" altLang="zh-CN" sz="1200" b="1" dirty="0">
                <a:solidFill>
                  <a:srgbClr val="1D1D1A"/>
                </a:solidFill>
              </a:rPr>
              <a:t>User (C)</a:t>
            </a:r>
          </a:p>
        </p:txBody>
      </p:sp>
      <p:sp>
        <p:nvSpPr>
          <p:cNvPr id="179" name="菱形 71">
            <a:extLst>
              <a:ext uri="{FF2B5EF4-FFF2-40B4-BE49-F238E27FC236}">
                <a16:creationId xmlns:a16="http://schemas.microsoft.com/office/drawing/2014/main" id="{399A2A93-5A1C-45CA-AF1B-E053300E6DFC}"/>
              </a:ext>
            </a:extLst>
          </p:cNvPr>
          <p:cNvSpPr/>
          <p:nvPr/>
        </p:nvSpPr>
        <p:spPr>
          <a:xfrm>
            <a:off x="10989653" y="5021767"/>
            <a:ext cx="109057" cy="151001"/>
          </a:xfrm>
          <a:prstGeom prst="diamond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666666"/>
              </a:solidFill>
            </a:endParaRPr>
          </a:p>
        </p:txBody>
      </p:sp>
      <p:cxnSp>
        <p:nvCxnSpPr>
          <p:cNvPr id="180" name="直接连接符 72">
            <a:extLst>
              <a:ext uri="{FF2B5EF4-FFF2-40B4-BE49-F238E27FC236}">
                <a16:creationId xmlns:a16="http://schemas.microsoft.com/office/drawing/2014/main" id="{31CD4E37-0815-4B68-BB98-DF4003A6E081}"/>
              </a:ext>
            </a:extLst>
          </p:cNvPr>
          <p:cNvCxnSpPr>
            <a:stCxn id="179" idx="2"/>
            <a:endCxn id="178" idx="0"/>
          </p:cNvCxnSpPr>
          <p:nvPr/>
        </p:nvCxnSpPr>
        <p:spPr>
          <a:xfrm flipH="1">
            <a:off x="11038119" y="5172768"/>
            <a:ext cx="6063" cy="182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菱形 73">
            <a:extLst>
              <a:ext uri="{FF2B5EF4-FFF2-40B4-BE49-F238E27FC236}">
                <a16:creationId xmlns:a16="http://schemas.microsoft.com/office/drawing/2014/main" id="{D88562DC-108D-40F4-96AB-9EB3C5F2BED0}"/>
              </a:ext>
            </a:extLst>
          </p:cNvPr>
          <p:cNvSpPr/>
          <p:nvPr/>
        </p:nvSpPr>
        <p:spPr>
          <a:xfrm>
            <a:off x="7261959" y="2505977"/>
            <a:ext cx="109057" cy="151001"/>
          </a:xfrm>
          <a:prstGeom prst="diamond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666666"/>
              </a:solidFill>
            </a:endParaRPr>
          </a:p>
        </p:txBody>
      </p:sp>
      <p:cxnSp>
        <p:nvCxnSpPr>
          <p:cNvPr id="182" name="肘形连接符 74">
            <a:extLst>
              <a:ext uri="{FF2B5EF4-FFF2-40B4-BE49-F238E27FC236}">
                <a16:creationId xmlns:a16="http://schemas.microsoft.com/office/drawing/2014/main" id="{F2D0D6A8-22D6-4971-902B-73D32422BBDE}"/>
              </a:ext>
            </a:extLst>
          </p:cNvPr>
          <p:cNvCxnSpPr>
            <a:stCxn id="186" idx="0"/>
            <a:endCxn id="181" idx="2"/>
          </p:cNvCxnSpPr>
          <p:nvPr/>
        </p:nvCxnSpPr>
        <p:spPr>
          <a:xfrm rot="5400000" flipH="1" flipV="1">
            <a:off x="6959355" y="3011851"/>
            <a:ext cx="712006" cy="22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组合 75">
            <a:extLst>
              <a:ext uri="{FF2B5EF4-FFF2-40B4-BE49-F238E27FC236}">
                <a16:creationId xmlns:a16="http://schemas.microsoft.com/office/drawing/2014/main" id="{3648AB53-64E3-4719-81A2-5CC24D904549}"/>
              </a:ext>
            </a:extLst>
          </p:cNvPr>
          <p:cNvGrpSpPr/>
          <p:nvPr/>
        </p:nvGrpSpPr>
        <p:grpSpPr>
          <a:xfrm>
            <a:off x="5333956" y="2873515"/>
            <a:ext cx="4215808" cy="3812510"/>
            <a:chOff x="3271277" y="2431536"/>
            <a:chExt cx="4215808" cy="3812510"/>
          </a:xfrm>
        </p:grpSpPr>
        <p:sp>
          <p:nvSpPr>
            <p:cNvPr id="184" name="矩形 76">
              <a:extLst>
                <a:ext uri="{FF2B5EF4-FFF2-40B4-BE49-F238E27FC236}">
                  <a16:creationId xmlns:a16="http://schemas.microsoft.com/office/drawing/2014/main" id="{C68DD953-F090-4826-8FA0-DA023653A13C}"/>
                </a:ext>
              </a:extLst>
            </p:cNvPr>
            <p:cNvSpPr/>
            <p:nvPr/>
          </p:nvSpPr>
          <p:spPr>
            <a:xfrm>
              <a:off x="5503627" y="4751881"/>
              <a:ext cx="819985" cy="451550"/>
            </a:xfrm>
            <a:prstGeom prst="rect">
              <a:avLst/>
            </a:prstGeom>
            <a:solidFill>
              <a:srgbClr val="FFCC99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1D1D1A"/>
                  </a:solidFill>
                </a:rPr>
                <a:t>board</a:t>
              </a:r>
              <a:r>
                <a:rPr lang="zh-CN" altLang="en-US" sz="1200" b="1" dirty="0">
                  <a:solidFill>
                    <a:srgbClr val="1D1D1A"/>
                  </a:solidFill>
                </a:rPr>
                <a:t>（</a:t>
              </a:r>
              <a:r>
                <a:rPr lang="en-US" altLang="zh-CN" sz="1200" b="1" dirty="0">
                  <a:solidFill>
                    <a:srgbClr val="1D1D1A"/>
                  </a:solidFill>
                </a:rPr>
                <a:t>C</a:t>
              </a:r>
              <a:r>
                <a:rPr lang="zh-CN" altLang="en-US" sz="1200" b="1" dirty="0">
                  <a:solidFill>
                    <a:srgbClr val="1D1D1A"/>
                  </a:solidFill>
                </a:rPr>
                <a:t>）</a:t>
              </a:r>
            </a:p>
          </p:txBody>
        </p:sp>
        <p:sp>
          <p:nvSpPr>
            <p:cNvPr id="185" name="矩形 77">
              <a:extLst>
                <a:ext uri="{FF2B5EF4-FFF2-40B4-BE49-F238E27FC236}">
                  <a16:creationId xmlns:a16="http://schemas.microsoft.com/office/drawing/2014/main" id="{DFB2CDD6-5BCF-4EBE-969A-C6E7FDFD976F}"/>
                </a:ext>
              </a:extLst>
            </p:cNvPr>
            <p:cNvSpPr/>
            <p:nvPr/>
          </p:nvSpPr>
          <p:spPr>
            <a:xfrm>
              <a:off x="3313957" y="4744947"/>
              <a:ext cx="713839" cy="451550"/>
            </a:xfrm>
            <a:prstGeom prst="rect">
              <a:avLst/>
            </a:prstGeom>
            <a:solidFill>
              <a:srgbClr val="FFCC99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priority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86" name="矩形 78">
              <a:extLst>
                <a:ext uri="{FF2B5EF4-FFF2-40B4-BE49-F238E27FC236}">
                  <a16:creationId xmlns:a16="http://schemas.microsoft.com/office/drawing/2014/main" id="{8C5388AC-DCED-49CA-AA6A-07E9C60762A7}"/>
                </a:ext>
              </a:extLst>
            </p:cNvPr>
            <p:cNvSpPr/>
            <p:nvPr/>
          </p:nvSpPr>
          <p:spPr>
            <a:xfrm>
              <a:off x="4646557" y="2927005"/>
              <a:ext cx="1209983" cy="502566"/>
            </a:xfrm>
            <a:prstGeom prst="rect">
              <a:avLst/>
            </a:prstGeom>
            <a:solidFill>
              <a:srgbClr val="FFCC99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1D1D1A"/>
                  </a:solidFill>
                </a:rPr>
                <a:t>resource-slicing(C)</a:t>
              </a:r>
            </a:p>
          </p:txBody>
        </p:sp>
        <p:sp>
          <p:nvSpPr>
            <p:cNvPr id="187" name="矩形 79">
              <a:extLst>
                <a:ext uri="{FF2B5EF4-FFF2-40B4-BE49-F238E27FC236}">
                  <a16:creationId xmlns:a16="http://schemas.microsoft.com/office/drawing/2014/main" id="{3A743827-01F6-4F6B-8251-70CF32553B24}"/>
                </a:ext>
              </a:extLst>
            </p:cNvPr>
            <p:cNvSpPr/>
            <p:nvPr/>
          </p:nvSpPr>
          <p:spPr>
            <a:xfrm>
              <a:off x="3883571" y="3883016"/>
              <a:ext cx="953907" cy="528496"/>
            </a:xfrm>
            <a:prstGeom prst="rect">
              <a:avLst/>
            </a:prstGeom>
            <a:solidFill>
              <a:srgbClr val="FFCC99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1D1D1A"/>
                  </a:solidFill>
                </a:rPr>
                <a:t>Logical (C)</a:t>
              </a:r>
            </a:p>
          </p:txBody>
        </p:sp>
        <p:sp>
          <p:nvSpPr>
            <p:cNvPr id="188" name="矩形 80">
              <a:extLst>
                <a:ext uri="{FF2B5EF4-FFF2-40B4-BE49-F238E27FC236}">
                  <a16:creationId xmlns:a16="http://schemas.microsoft.com/office/drawing/2014/main" id="{889D60FB-FFFC-44E2-999A-003A7EE41178}"/>
                </a:ext>
              </a:extLst>
            </p:cNvPr>
            <p:cNvSpPr/>
            <p:nvPr/>
          </p:nvSpPr>
          <p:spPr>
            <a:xfrm>
              <a:off x="6676251" y="4778198"/>
              <a:ext cx="693635" cy="470935"/>
            </a:xfrm>
            <a:prstGeom prst="rect">
              <a:avLst/>
            </a:prstGeom>
            <a:solidFill>
              <a:srgbClr val="FFCC99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1D1D1A"/>
                  </a:solidFill>
                </a:rPr>
                <a:t>port</a:t>
              </a:r>
              <a:r>
                <a:rPr lang="zh-CN" altLang="en-US" sz="1200" b="1" dirty="0">
                  <a:solidFill>
                    <a:srgbClr val="1D1D1A"/>
                  </a:solidFill>
                </a:rPr>
                <a:t>（</a:t>
              </a:r>
              <a:r>
                <a:rPr lang="en-US" altLang="zh-CN" sz="1200" b="1" dirty="0">
                  <a:solidFill>
                    <a:srgbClr val="1D1D1A"/>
                  </a:solidFill>
                </a:rPr>
                <a:t>C</a:t>
              </a:r>
              <a:r>
                <a:rPr lang="zh-CN" altLang="en-US" sz="1200" b="1" dirty="0">
                  <a:solidFill>
                    <a:srgbClr val="1D1D1A"/>
                  </a:solidFill>
                </a:rPr>
                <a:t>）</a:t>
              </a:r>
              <a:endParaRPr lang="en-US" altLang="zh-CN" sz="1200" b="1" dirty="0">
                <a:solidFill>
                  <a:srgbClr val="1D1D1A"/>
                </a:solidFill>
              </a:endParaRPr>
            </a:p>
          </p:txBody>
        </p:sp>
        <p:sp>
          <p:nvSpPr>
            <p:cNvPr id="189" name="菱形 81">
              <a:extLst>
                <a:ext uri="{FF2B5EF4-FFF2-40B4-BE49-F238E27FC236}">
                  <a16:creationId xmlns:a16="http://schemas.microsoft.com/office/drawing/2014/main" id="{AA20E9C6-AFE3-4EFD-9BC0-64DC0CF88F5B}"/>
                </a:ext>
              </a:extLst>
            </p:cNvPr>
            <p:cNvSpPr/>
            <p:nvPr/>
          </p:nvSpPr>
          <p:spPr>
            <a:xfrm>
              <a:off x="5072565" y="3446350"/>
              <a:ext cx="109057" cy="151001"/>
            </a:xfrm>
            <a:prstGeom prst="diamond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666666"/>
                </a:solidFill>
              </a:endParaRPr>
            </a:p>
          </p:txBody>
        </p:sp>
        <p:sp>
          <p:nvSpPr>
            <p:cNvPr id="190" name="菱形 82">
              <a:extLst>
                <a:ext uri="{FF2B5EF4-FFF2-40B4-BE49-F238E27FC236}">
                  <a16:creationId xmlns:a16="http://schemas.microsoft.com/office/drawing/2014/main" id="{75B2A200-653F-4009-90C7-C9447E0B967C}"/>
                </a:ext>
              </a:extLst>
            </p:cNvPr>
            <p:cNvSpPr/>
            <p:nvPr/>
          </p:nvSpPr>
          <p:spPr>
            <a:xfrm>
              <a:off x="4247286" y="4429687"/>
              <a:ext cx="109057" cy="151001"/>
            </a:xfrm>
            <a:prstGeom prst="diamond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666666"/>
                </a:solidFill>
              </a:endParaRPr>
            </a:p>
          </p:txBody>
        </p:sp>
        <p:sp>
          <p:nvSpPr>
            <p:cNvPr id="191" name="菱形 83">
              <a:extLst>
                <a:ext uri="{FF2B5EF4-FFF2-40B4-BE49-F238E27FC236}">
                  <a16:creationId xmlns:a16="http://schemas.microsoft.com/office/drawing/2014/main" id="{0912A177-ACF4-4A17-9AA9-578EFF0BA152}"/>
                </a:ext>
              </a:extLst>
            </p:cNvPr>
            <p:cNvSpPr/>
            <p:nvPr/>
          </p:nvSpPr>
          <p:spPr>
            <a:xfrm>
              <a:off x="6372648" y="4428290"/>
              <a:ext cx="109057" cy="151001"/>
            </a:xfrm>
            <a:prstGeom prst="diamond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666666"/>
                </a:solidFill>
              </a:endParaRPr>
            </a:p>
          </p:txBody>
        </p:sp>
        <p:cxnSp>
          <p:nvCxnSpPr>
            <p:cNvPr id="192" name="肘形连接符 84">
              <a:extLst>
                <a:ext uri="{FF2B5EF4-FFF2-40B4-BE49-F238E27FC236}">
                  <a16:creationId xmlns:a16="http://schemas.microsoft.com/office/drawing/2014/main" id="{4C1C04B9-7D77-41C4-B995-7E4C2400ACC2}"/>
                </a:ext>
              </a:extLst>
            </p:cNvPr>
            <p:cNvCxnSpPr>
              <a:stCxn id="187" idx="0"/>
              <a:endCxn id="189" idx="2"/>
            </p:cNvCxnSpPr>
            <p:nvPr/>
          </p:nvCxnSpPr>
          <p:spPr>
            <a:xfrm rot="5400000" flipH="1" flipV="1">
              <a:off x="4600977" y="3356900"/>
              <a:ext cx="285665" cy="76656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菱形 85">
              <a:extLst>
                <a:ext uri="{FF2B5EF4-FFF2-40B4-BE49-F238E27FC236}">
                  <a16:creationId xmlns:a16="http://schemas.microsoft.com/office/drawing/2014/main" id="{DED296F9-5C8D-4D9C-9C67-7AF4E5C857BA}"/>
                </a:ext>
              </a:extLst>
            </p:cNvPr>
            <p:cNvSpPr/>
            <p:nvPr/>
          </p:nvSpPr>
          <p:spPr>
            <a:xfrm>
              <a:off x="5340880" y="3447748"/>
              <a:ext cx="109057" cy="151001"/>
            </a:xfrm>
            <a:prstGeom prst="diamond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666666"/>
                </a:solidFill>
              </a:endParaRPr>
            </a:p>
          </p:txBody>
        </p:sp>
        <p:cxnSp>
          <p:nvCxnSpPr>
            <p:cNvPr id="194" name="肘形连接符 86">
              <a:extLst>
                <a:ext uri="{FF2B5EF4-FFF2-40B4-BE49-F238E27FC236}">
                  <a16:creationId xmlns:a16="http://schemas.microsoft.com/office/drawing/2014/main" id="{557ACEF3-7F08-43A1-AF2A-F6FC802493EC}"/>
                </a:ext>
              </a:extLst>
            </p:cNvPr>
            <p:cNvCxnSpPr>
              <a:stCxn id="195" idx="0"/>
            </p:cNvCxnSpPr>
            <p:nvPr/>
          </p:nvCxnSpPr>
          <p:spPr>
            <a:xfrm rot="16200000" flipV="1">
              <a:off x="5750787" y="3234663"/>
              <a:ext cx="319221" cy="1047394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矩形 87">
              <a:extLst>
                <a:ext uri="{FF2B5EF4-FFF2-40B4-BE49-F238E27FC236}">
                  <a16:creationId xmlns:a16="http://schemas.microsoft.com/office/drawing/2014/main" id="{CEC28D19-B633-4A36-91A8-E1C6BDBB0BAC}"/>
                </a:ext>
              </a:extLst>
            </p:cNvPr>
            <p:cNvSpPr/>
            <p:nvPr/>
          </p:nvSpPr>
          <p:spPr>
            <a:xfrm>
              <a:off x="5862129" y="3917970"/>
              <a:ext cx="1143929" cy="528495"/>
            </a:xfrm>
            <a:prstGeom prst="rect">
              <a:avLst/>
            </a:prstGeom>
            <a:solidFill>
              <a:srgbClr val="FFCC99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1D1D1A"/>
                  </a:solidFill>
                </a:rPr>
                <a:t>Physical (C)</a:t>
              </a:r>
            </a:p>
            <a:p>
              <a:pPr algn="ctr"/>
              <a:r>
                <a:rPr lang="en-US" altLang="zh-CN" sz="1200" b="1" dirty="0">
                  <a:solidFill>
                    <a:srgbClr val="1D1D1A"/>
                  </a:solidFill>
                </a:rPr>
                <a:t>-</a:t>
              </a:r>
              <a:r>
                <a:rPr lang="en-US" altLang="zh-CN" sz="1200" dirty="0">
                  <a:solidFill>
                    <a:srgbClr val="1D1D1A"/>
                  </a:solidFill>
                </a:rPr>
                <a:t>name(key)</a:t>
              </a:r>
            </a:p>
          </p:txBody>
        </p:sp>
        <p:cxnSp>
          <p:nvCxnSpPr>
            <p:cNvPr id="196" name="肘形连接符 88">
              <a:extLst>
                <a:ext uri="{FF2B5EF4-FFF2-40B4-BE49-F238E27FC236}">
                  <a16:creationId xmlns:a16="http://schemas.microsoft.com/office/drawing/2014/main" id="{5E414A79-1ED6-425B-9AE8-5126DC87AEF2}"/>
                </a:ext>
              </a:extLst>
            </p:cNvPr>
            <p:cNvCxnSpPr>
              <a:stCxn id="184" idx="0"/>
              <a:endCxn id="191" idx="2"/>
            </p:cNvCxnSpPr>
            <p:nvPr/>
          </p:nvCxnSpPr>
          <p:spPr>
            <a:xfrm rot="5400000" flipH="1" flipV="1">
              <a:off x="6084103" y="4408808"/>
              <a:ext cx="172590" cy="513557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肘形连接符 89">
              <a:extLst>
                <a:ext uri="{FF2B5EF4-FFF2-40B4-BE49-F238E27FC236}">
                  <a16:creationId xmlns:a16="http://schemas.microsoft.com/office/drawing/2014/main" id="{EA1DDE6A-7461-4B8A-B70A-1C36A4D29EEA}"/>
                </a:ext>
              </a:extLst>
            </p:cNvPr>
            <p:cNvCxnSpPr>
              <a:stCxn id="188" idx="0"/>
              <a:endCxn id="191" idx="2"/>
            </p:cNvCxnSpPr>
            <p:nvPr/>
          </p:nvCxnSpPr>
          <p:spPr>
            <a:xfrm rot="16200000" flipV="1">
              <a:off x="6625670" y="4380799"/>
              <a:ext cx="198907" cy="595892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矩形 90">
              <a:extLst>
                <a:ext uri="{FF2B5EF4-FFF2-40B4-BE49-F238E27FC236}">
                  <a16:creationId xmlns:a16="http://schemas.microsoft.com/office/drawing/2014/main" id="{08F78A5B-4992-41C4-8039-43FC42A76E10}"/>
                </a:ext>
              </a:extLst>
            </p:cNvPr>
            <p:cNvSpPr/>
            <p:nvPr/>
          </p:nvSpPr>
          <p:spPr>
            <a:xfrm>
              <a:off x="3271277" y="2431536"/>
              <a:ext cx="4215808" cy="3812510"/>
            </a:xfrm>
            <a:prstGeom prst="rect">
              <a:avLst/>
            </a:prstGeom>
            <a:noFill/>
            <a:ln>
              <a:solidFill>
                <a:srgbClr val="FFCC9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666666"/>
                </a:solidFill>
              </a:endParaRPr>
            </a:p>
          </p:txBody>
        </p:sp>
        <p:sp>
          <p:nvSpPr>
            <p:cNvPr id="199" name="文本框 91">
              <a:extLst>
                <a:ext uri="{FF2B5EF4-FFF2-40B4-BE49-F238E27FC236}">
                  <a16:creationId xmlns:a16="http://schemas.microsoft.com/office/drawing/2014/main" id="{81BE6E2D-4620-4EC0-AE3F-63FD83B2F659}"/>
                </a:ext>
              </a:extLst>
            </p:cNvPr>
            <p:cNvSpPr txBox="1"/>
            <p:nvPr/>
          </p:nvSpPr>
          <p:spPr>
            <a:xfrm>
              <a:off x="3335449" y="5949131"/>
              <a:ext cx="14883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ED6D00">
                      <a:lumMod val="60000"/>
                      <a:lumOff val="40000"/>
                    </a:srgb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resource-slice</a:t>
              </a:r>
              <a:endParaRPr kumimoji="1" lang="zh-CN" altLang="en-US" sz="1600" b="1" dirty="0">
                <a:solidFill>
                  <a:srgbClr val="ED6D00">
                    <a:lumMod val="60000"/>
                    <a:lumOff val="4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0" name="矩形 92">
              <a:extLst>
                <a:ext uri="{FF2B5EF4-FFF2-40B4-BE49-F238E27FC236}">
                  <a16:creationId xmlns:a16="http://schemas.microsoft.com/office/drawing/2014/main" id="{98B401A1-F66B-4784-85B9-44EA5CDCDFE4}"/>
                </a:ext>
              </a:extLst>
            </p:cNvPr>
            <p:cNvSpPr/>
            <p:nvPr/>
          </p:nvSpPr>
          <p:spPr>
            <a:xfrm>
              <a:off x="4433399" y="4744947"/>
              <a:ext cx="899826" cy="451550"/>
            </a:xfrm>
            <a:prstGeom prst="rect">
              <a:avLst/>
            </a:prstGeom>
            <a:solidFill>
              <a:srgbClr val="FFCC99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1D1D1A"/>
                  </a:solidFill>
                </a:rPr>
                <a:t>mac-pool</a:t>
              </a:r>
              <a:endParaRPr lang="zh-CN" altLang="en-US" sz="1200" b="1" dirty="0">
                <a:solidFill>
                  <a:srgbClr val="1D1D1A"/>
                </a:solidFill>
              </a:endParaRPr>
            </a:p>
          </p:txBody>
        </p:sp>
        <p:cxnSp>
          <p:nvCxnSpPr>
            <p:cNvPr id="201" name="肘形连接符 93">
              <a:extLst>
                <a:ext uri="{FF2B5EF4-FFF2-40B4-BE49-F238E27FC236}">
                  <a16:creationId xmlns:a16="http://schemas.microsoft.com/office/drawing/2014/main" id="{05065983-5BDA-4CEC-BAC3-8B43AA481231}"/>
                </a:ext>
              </a:extLst>
            </p:cNvPr>
            <p:cNvCxnSpPr>
              <a:stCxn id="190" idx="2"/>
              <a:endCxn id="185" idx="0"/>
            </p:cNvCxnSpPr>
            <p:nvPr/>
          </p:nvCxnSpPr>
          <p:spPr>
            <a:xfrm rot="5400000">
              <a:off x="3904217" y="4347348"/>
              <a:ext cx="164259" cy="630938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肘形连接符 94">
              <a:extLst>
                <a:ext uri="{FF2B5EF4-FFF2-40B4-BE49-F238E27FC236}">
                  <a16:creationId xmlns:a16="http://schemas.microsoft.com/office/drawing/2014/main" id="{0AEDC959-2DDA-47A5-8F2B-DE9EF3FEE117}"/>
                </a:ext>
              </a:extLst>
            </p:cNvPr>
            <p:cNvCxnSpPr>
              <a:stCxn id="200" idx="0"/>
              <a:endCxn id="190" idx="2"/>
            </p:cNvCxnSpPr>
            <p:nvPr/>
          </p:nvCxnSpPr>
          <p:spPr>
            <a:xfrm rot="16200000" flipV="1">
              <a:off x="4510435" y="4372069"/>
              <a:ext cx="164259" cy="581497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矩形 95">
              <a:extLst>
                <a:ext uri="{FF2B5EF4-FFF2-40B4-BE49-F238E27FC236}">
                  <a16:creationId xmlns:a16="http://schemas.microsoft.com/office/drawing/2014/main" id="{A9A58E9D-A9CB-4DF9-9F90-470E8C97FFE8}"/>
                </a:ext>
              </a:extLst>
            </p:cNvPr>
            <p:cNvSpPr/>
            <p:nvPr/>
          </p:nvSpPr>
          <p:spPr>
            <a:xfrm>
              <a:off x="6676341" y="5691399"/>
              <a:ext cx="693635" cy="470935"/>
            </a:xfrm>
            <a:prstGeom prst="rect">
              <a:avLst/>
            </a:prstGeom>
            <a:solidFill>
              <a:srgbClr val="FFCC99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1D1D1A"/>
                  </a:solidFill>
                </a:rPr>
                <a:t>shaper-name</a:t>
              </a:r>
            </a:p>
          </p:txBody>
        </p:sp>
        <p:sp>
          <p:nvSpPr>
            <p:cNvPr id="204" name="菱形 96">
              <a:extLst>
                <a:ext uri="{FF2B5EF4-FFF2-40B4-BE49-F238E27FC236}">
                  <a16:creationId xmlns:a16="http://schemas.microsoft.com/office/drawing/2014/main" id="{AE4BDB72-5E57-45F6-95BB-2251DAC6184B}"/>
                </a:ext>
              </a:extLst>
            </p:cNvPr>
            <p:cNvSpPr/>
            <p:nvPr/>
          </p:nvSpPr>
          <p:spPr>
            <a:xfrm>
              <a:off x="6968541" y="5242045"/>
              <a:ext cx="109057" cy="151001"/>
            </a:xfrm>
            <a:prstGeom prst="diamond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666666"/>
                </a:solidFill>
              </a:endParaRPr>
            </a:p>
          </p:txBody>
        </p:sp>
        <p:cxnSp>
          <p:nvCxnSpPr>
            <p:cNvPr id="205" name="直接连接符 97">
              <a:extLst>
                <a:ext uri="{FF2B5EF4-FFF2-40B4-BE49-F238E27FC236}">
                  <a16:creationId xmlns:a16="http://schemas.microsoft.com/office/drawing/2014/main" id="{B098D9CF-EC81-4675-8255-9277A1E22593}"/>
                </a:ext>
              </a:extLst>
            </p:cNvPr>
            <p:cNvCxnSpPr>
              <a:stCxn id="204" idx="2"/>
              <a:endCxn id="203" idx="0"/>
            </p:cNvCxnSpPr>
            <p:nvPr/>
          </p:nvCxnSpPr>
          <p:spPr>
            <a:xfrm>
              <a:off x="7023070" y="5393046"/>
              <a:ext cx="89" cy="2983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文本框 98">
              <a:extLst>
                <a:ext uri="{FF2B5EF4-FFF2-40B4-BE49-F238E27FC236}">
                  <a16:creationId xmlns:a16="http://schemas.microsoft.com/office/drawing/2014/main" id="{19DBA39F-B63B-46CB-BC56-018A4D445139}"/>
                </a:ext>
              </a:extLst>
            </p:cNvPr>
            <p:cNvSpPr txBox="1"/>
            <p:nvPr/>
          </p:nvSpPr>
          <p:spPr>
            <a:xfrm>
              <a:off x="4442995" y="2475455"/>
              <a:ext cx="105965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zh-CN" sz="12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augment</a:t>
              </a:r>
              <a:endParaRPr kumimoji="1" lang="zh-CN" altLang="en-US" sz="12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07" name="文本框 99">
            <a:extLst>
              <a:ext uri="{FF2B5EF4-FFF2-40B4-BE49-F238E27FC236}">
                <a16:creationId xmlns:a16="http://schemas.microsoft.com/office/drawing/2014/main" id="{DBE5AFAD-B139-4C05-B262-4C4CD61CA951}"/>
              </a:ext>
            </a:extLst>
          </p:cNvPr>
          <p:cNvSpPr txBox="1"/>
          <p:nvPr/>
        </p:nvSpPr>
        <p:spPr>
          <a:xfrm>
            <a:off x="10229745" y="1328453"/>
            <a:ext cx="153135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M:module</a:t>
            </a:r>
          </a:p>
          <a:p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L:list</a:t>
            </a:r>
          </a:p>
          <a:p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C:container</a:t>
            </a:r>
            <a:endParaRPr kumimoji="1"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7127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3A61-180F-4B21-90BA-05390767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59344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BA9FCE4-3FD7-43C6-9907-6FE818527AF1}"/>
              </a:ext>
            </a:extLst>
          </p:cNvPr>
          <p:cNvSpPr txBox="1"/>
          <p:nvPr/>
        </p:nvSpPr>
        <p:spPr>
          <a:xfrm>
            <a:off x="1058238" y="1290469"/>
            <a:ext cx="10551560" cy="284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E8853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End-to-end management and control for transport and access networks can be achieved with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8853"/>
              </a:buClr>
              <a:buSzPct val="75000"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Hierarchical SDN control and orchestration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8853"/>
              </a:buClr>
              <a:buSzPct val="75000"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Unified, standard and open interfaces for vendor-neutral interoperability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E8853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Support for cross-domain applications such as network slicing requires further work in common YANG modeling for transport and access networks</a:t>
            </a:r>
          </a:p>
        </p:txBody>
      </p:sp>
    </p:spTree>
    <p:extLst>
      <p:ext uri="{BB962C8B-B14F-4D97-AF65-F5344CB8AC3E}">
        <p14:creationId xmlns:p14="http://schemas.microsoft.com/office/powerpoint/2010/main" val="1284220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686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CFC9-5AF9-4699-A1AA-0DFF56A6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1298" indent="-457017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799" b="1" dirty="0">
                <a:solidFill>
                  <a:srgbClr val="C00000"/>
                </a:solidFill>
                <a:cs typeface="Calibri" panose="020F0502020204030204" pitchFamily="34" charset="0"/>
              </a:rPr>
              <a:t>Overview of End-to-end Management and Control</a:t>
            </a:r>
            <a:endParaRPr lang="zh-CN" altLang="en-US" sz="2799" b="1" dirty="0">
              <a:solidFill>
                <a:srgbClr val="C00000"/>
              </a:solidFill>
              <a:cs typeface="Calibri" panose="020F0502020204030204" pitchFamily="34" charset="0"/>
            </a:endParaRPr>
          </a:p>
          <a:p>
            <a:pPr marL="471298" indent="-457017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799" b="1" dirty="0">
                <a:cs typeface="Calibri" panose="020F0502020204030204" pitchFamily="34" charset="0"/>
              </a:rPr>
              <a:t>Standardization Work on Data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3E198-1308-409F-B14D-8473DA3A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7CB5-27BD-4ECA-9D86-80D4B900A2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8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CFC9-5AF9-4699-A1AA-0DFF56A6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5176"/>
          </a:xfrm>
        </p:spPr>
        <p:txBody>
          <a:bodyPr>
            <a:normAutofit fontScale="90000"/>
          </a:bodyPr>
          <a:lstStyle/>
          <a:p>
            <a:r>
              <a:rPr lang="en-US" dirty="0"/>
              <a:t>End-to-end Management and Control Towards Autonomous Networking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B2633D-02A3-4AAD-BACE-524EF070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5382"/>
            <a:ext cx="10844134" cy="4336439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End-to-end management and control is a key component towards autonomous networking</a:t>
            </a:r>
          </a:p>
          <a:p>
            <a:r>
              <a:rPr lang="en-US" sz="2800" dirty="0"/>
              <a:t>Integrating the control for transport and access networks has proven challenging</a:t>
            </a:r>
          </a:p>
          <a:p>
            <a:pPr lvl="1"/>
            <a:r>
              <a:rPr lang="en-US" dirty="0"/>
              <a:t>Silos of management domains</a:t>
            </a:r>
          </a:p>
          <a:p>
            <a:pPr lvl="1"/>
            <a:r>
              <a:rPr lang="en-US" dirty="0"/>
              <a:t>Multi-technology, multi-domain, multi-layer, multi-vendor</a:t>
            </a:r>
          </a:p>
          <a:p>
            <a:r>
              <a:rPr lang="en-US" sz="2800" dirty="0"/>
              <a:t>Emerging technologies addressing the challenges</a:t>
            </a:r>
          </a:p>
          <a:p>
            <a:pPr lvl="1"/>
            <a:r>
              <a:rPr lang="en-US" dirty="0"/>
              <a:t>SDN Control – provides centralized intelligence and big-data analytics</a:t>
            </a:r>
          </a:p>
          <a:p>
            <a:pPr lvl="1"/>
            <a:r>
              <a:rPr lang="en-US" dirty="0"/>
              <a:t>Open interfaces – same languages between transport &amp; access, and between different vendors</a:t>
            </a:r>
          </a:p>
          <a:p>
            <a:pPr lvl="1"/>
            <a:r>
              <a:rPr lang="en-US" dirty="0"/>
              <a:t>Network orchestration – enables closed-loop automation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3E198-1308-409F-B14D-8473DA3A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7CB5-27BD-4ECA-9D86-80D4B900A2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4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Oval 265">
            <a:extLst>
              <a:ext uri="{FF2B5EF4-FFF2-40B4-BE49-F238E27FC236}">
                <a16:creationId xmlns:a16="http://schemas.microsoft.com/office/drawing/2014/main" id="{F483ACF4-443C-4A5B-A935-9DA9DA439DB7}"/>
              </a:ext>
            </a:extLst>
          </p:cNvPr>
          <p:cNvSpPr/>
          <p:nvPr/>
        </p:nvSpPr>
        <p:spPr>
          <a:xfrm>
            <a:off x="3809680" y="3236476"/>
            <a:ext cx="4150244" cy="2820890"/>
          </a:xfrm>
          <a:prstGeom prst="ellipse">
            <a:avLst/>
          </a:prstGeom>
          <a:solidFill>
            <a:srgbClr val="84D0A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06100-15CA-451B-BFEA-B4C51E0E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562"/>
          </a:xfrm>
        </p:spPr>
        <p:txBody>
          <a:bodyPr>
            <a:normAutofit fontScale="90000"/>
          </a:bodyPr>
          <a:lstStyle/>
          <a:p>
            <a:r>
              <a:rPr lang="en-US" dirty="0"/>
              <a:t>End-to-end Management and Control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16D01-9BF2-4AC3-B352-F0FE68B6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7CB5-27BD-4ECA-9D86-80D4B900A204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0B4EEDC-CA1F-4BE7-B336-B61F41A95024}"/>
              </a:ext>
            </a:extLst>
          </p:cNvPr>
          <p:cNvGrpSpPr/>
          <p:nvPr/>
        </p:nvGrpSpPr>
        <p:grpSpPr>
          <a:xfrm>
            <a:off x="3986452" y="3328958"/>
            <a:ext cx="3593795" cy="2595256"/>
            <a:chOff x="3986452" y="3328958"/>
            <a:chExt cx="3593795" cy="2595256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5C2D7E71-A4BC-437C-B05D-8D075BDE9080}"/>
                </a:ext>
              </a:extLst>
            </p:cNvPr>
            <p:cNvSpPr/>
            <p:nvPr/>
          </p:nvSpPr>
          <p:spPr>
            <a:xfrm>
              <a:off x="5878119" y="5061471"/>
              <a:ext cx="1702128" cy="833131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854636BF-AAD1-416C-894C-AEF092CEEE6F}"/>
                </a:ext>
              </a:extLst>
            </p:cNvPr>
            <p:cNvSpPr/>
            <p:nvPr/>
          </p:nvSpPr>
          <p:spPr>
            <a:xfrm>
              <a:off x="5820773" y="3641510"/>
              <a:ext cx="1702128" cy="833131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84955D0-A591-485C-B3CE-325E10A81DDA}"/>
                </a:ext>
              </a:extLst>
            </p:cNvPr>
            <p:cNvSpPr/>
            <p:nvPr/>
          </p:nvSpPr>
          <p:spPr>
            <a:xfrm>
              <a:off x="3986452" y="3328958"/>
              <a:ext cx="1899851" cy="2576007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Arrow: Left-Right 259">
              <a:extLst>
                <a:ext uri="{FF2B5EF4-FFF2-40B4-BE49-F238E27FC236}">
                  <a16:creationId xmlns:a16="http://schemas.microsoft.com/office/drawing/2014/main" id="{911854F8-5DC1-4D77-995B-BC2FB8024EEB}"/>
                </a:ext>
              </a:extLst>
            </p:cNvPr>
            <p:cNvSpPr/>
            <p:nvPr/>
          </p:nvSpPr>
          <p:spPr>
            <a:xfrm>
              <a:off x="6079126" y="5574153"/>
              <a:ext cx="1315667" cy="350061"/>
            </a:xfrm>
            <a:prstGeom prst="left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文本框 27">
              <a:extLst>
                <a:ext uri="{FF2B5EF4-FFF2-40B4-BE49-F238E27FC236}">
                  <a16:creationId xmlns:a16="http://schemas.microsoft.com/office/drawing/2014/main" id="{AF9E48DB-889B-42B7-B97A-6300DABF0A73}"/>
                </a:ext>
              </a:extLst>
            </p:cNvPr>
            <p:cNvSpPr txBox="1"/>
            <p:nvPr/>
          </p:nvSpPr>
          <p:spPr>
            <a:xfrm>
              <a:off x="6190753" y="5630354"/>
              <a:ext cx="104198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</a:rPr>
                <a:t> </a:t>
              </a:r>
              <a:r>
                <a:rPr lang="en-US" altLang="zh-CN" sz="1050" kern="0" dirty="0">
                  <a:solidFill>
                    <a:prstClr val="black"/>
                  </a:solidFill>
                  <a:ea typeface="黑体" panose="02010609060101010101" pitchFamily="49" charset="-122"/>
                </a:rPr>
                <a:t>ASON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262" name="Arrow: Left-Right 261">
              <a:extLst>
                <a:ext uri="{FF2B5EF4-FFF2-40B4-BE49-F238E27FC236}">
                  <a16:creationId xmlns:a16="http://schemas.microsoft.com/office/drawing/2014/main" id="{0B3DE2EB-CCA9-422F-A1D8-79D2303536EB}"/>
                </a:ext>
              </a:extLst>
            </p:cNvPr>
            <p:cNvSpPr/>
            <p:nvPr/>
          </p:nvSpPr>
          <p:spPr>
            <a:xfrm>
              <a:off x="6066591" y="4164668"/>
              <a:ext cx="1315667" cy="350061"/>
            </a:xfrm>
            <a:prstGeom prst="left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文本框 27">
              <a:extLst>
                <a:ext uri="{FF2B5EF4-FFF2-40B4-BE49-F238E27FC236}">
                  <a16:creationId xmlns:a16="http://schemas.microsoft.com/office/drawing/2014/main" id="{9F76F37E-EC78-493C-B7C0-FF759C3DD677}"/>
                </a:ext>
              </a:extLst>
            </p:cNvPr>
            <p:cNvSpPr txBox="1"/>
            <p:nvPr/>
          </p:nvSpPr>
          <p:spPr>
            <a:xfrm>
              <a:off x="6178218" y="4220869"/>
              <a:ext cx="104198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</a:rPr>
                <a:t> </a:t>
              </a:r>
              <a:r>
                <a:rPr lang="en-US" altLang="zh-CN" sz="1050" kern="0" dirty="0">
                  <a:solidFill>
                    <a:prstClr val="black"/>
                  </a:solidFill>
                  <a:ea typeface="黑体" panose="02010609060101010101" pitchFamily="49" charset="-122"/>
                </a:rPr>
                <a:t>Routing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" name="Arrow: Left-Right 5">
              <a:extLst>
                <a:ext uri="{FF2B5EF4-FFF2-40B4-BE49-F238E27FC236}">
                  <a16:creationId xmlns:a16="http://schemas.microsoft.com/office/drawing/2014/main" id="{D7CC8E49-C960-4D22-BB96-ACFFE53CBD54}"/>
                </a:ext>
              </a:extLst>
            </p:cNvPr>
            <p:cNvSpPr/>
            <p:nvPr/>
          </p:nvSpPr>
          <p:spPr>
            <a:xfrm>
              <a:off x="4225071" y="4883773"/>
              <a:ext cx="1315667" cy="350061"/>
            </a:xfrm>
            <a:prstGeom prst="left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9" name="文本框 27">
              <a:extLst>
                <a:ext uri="{FF2B5EF4-FFF2-40B4-BE49-F238E27FC236}">
                  <a16:creationId xmlns:a16="http://schemas.microsoft.com/office/drawing/2014/main" id="{53A6A777-80F1-4618-BD2F-08AF64234EDE}"/>
                </a:ext>
              </a:extLst>
            </p:cNvPr>
            <p:cNvSpPr txBox="1"/>
            <p:nvPr/>
          </p:nvSpPr>
          <p:spPr>
            <a:xfrm>
              <a:off x="4336698" y="4939974"/>
              <a:ext cx="104198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</a:rPr>
                <a:t> OMCI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</p:grpSp>
      <p:grpSp>
        <p:nvGrpSpPr>
          <p:cNvPr id="504" name="Group 503">
            <a:extLst>
              <a:ext uri="{FF2B5EF4-FFF2-40B4-BE49-F238E27FC236}">
                <a16:creationId xmlns:a16="http://schemas.microsoft.com/office/drawing/2014/main" id="{34E914D9-83C0-479A-8531-9EDC5FA3269B}"/>
              </a:ext>
            </a:extLst>
          </p:cNvPr>
          <p:cNvGrpSpPr/>
          <p:nvPr/>
        </p:nvGrpSpPr>
        <p:grpSpPr>
          <a:xfrm>
            <a:off x="2108349" y="3190854"/>
            <a:ext cx="8308183" cy="3106815"/>
            <a:chOff x="1914526" y="2272926"/>
            <a:chExt cx="8129588" cy="3740927"/>
          </a:xfrm>
        </p:grpSpPr>
        <p:sp>
          <p:nvSpPr>
            <p:cNvPr id="505" name="Freeform 5">
              <a:extLst>
                <a:ext uri="{FF2B5EF4-FFF2-40B4-BE49-F238E27FC236}">
                  <a16:creationId xmlns:a16="http://schemas.microsoft.com/office/drawing/2014/main" id="{249CD903-675A-4540-875A-EEAAA1210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5243" y="2777668"/>
              <a:ext cx="549490" cy="1545524"/>
            </a:xfrm>
            <a:custGeom>
              <a:avLst/>
              <a:gdLst>
                <a:gd name="T0" fmla="*/ 0 w 4416"/>
                <a:gd name="T1" fmla="*/ 736 h 13272"/>
                <a:gd name="T2" fmla="*/ 736 w 4416"/>
                <a:gd name="T3" fmla="*/ 0 h 13272"/>
                <a:gd name="T4" fmla="*/ 3680 w 4416"/>
                <a:gd name="T5" fmla="*/ 0 h 13272"/>
                <a:gd name="T6" fmla="*/ 4416 w 4416"/>
                <a:gd name="T7" fmla="*/ 736 h 13272"/>
                <a:gd name="T8" fmla="*/ 4416 w 4416"/>
                <a:gd name="T9" fmla="*/ 12536 h 13272"/>
                <a:gd name="T10" fmla="*/ 3680 w 4416"/>
                <a:gd name="T11" fmla="*/ 13272 h 13272"/>
                <a:gd name="T12" fmla="*/ 736 w 4416"/>
                <a:gd name="T13" fmla="*/ 13272 h 13272"/>
                <a:gd name="T14" fmla="*/ 0 w 4416"/>
                <a:gd name="T15" fmla="*/ 12536 h 13272"/>
                <a:gd name="T16" fmla="*/ 0 w 4416"/>
                <a:gd name="T17" fmla="*/ 736 h 13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6" h="13272">
                  <a:moveTo>
                    <a:pt x="0" y="736"/>
                  </a:moveTo>
                  <a:cubicBezTo>
                    <a:pt x="0" y="330"/>
                    <a:pt x="330" y="0"/>
                    <a:pt x="736" y="0"/>
                  </a:cubicBezTo>
                  <a:lnTo>
                    <a:pt x="3680" y="0"/>
                  </a:lnTo>
                  <a:cubicBezTo>
                    <a:pt x="4087" y="0"/>
                    <a:pt x="4416" y="330"/>
                    <a:pt x="4416" y="736"/>
                  </a:cubicBezTo>
                  <a:lnTo>
                    <a:pt x="4416" y="12536"/>
                  </a:lnTo>
                  <a:cubicBezTo>
                    <a:pt x="4416" y="12943"/>
                    <a:pt x="4087" y="13272"/>
                    <a:pt x="3680" y="13272"/>
                  </a:cubicBezTo>
                  <a:lnTo>
                    <a:pt x="736" y="13272"/>
                  </a:lnTo>
                  <a:cubicBezTo>
                    <a:pt x="330" y="13272"/>
                    <a:pt x="0" y="12943"/>
                    <a:pt x="0" y="12536"/>
                  </a:cubicBezTo>
                  <a:lnTo>
                    <a:pt x="0" y="736"/>
                  </a:lnTo>
                  <a:close/>
                </a:path>
              </a:pathLst>
            </a:custGeom>
            <a:solidFill>
              <a:srgbClr val="27CED7">
                <a:lumMod val="20000"/>
                <a:lumOff val="80000"/>
              </a:srgbClr>
            </a:solidFill>
            <a:ln w="14288" cap="flat">
              <a:solidFill>
                <a:srgbClr val="2E75B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06" name="Rectangle 6">
              <a:extLst>
                <a:ext uri="{FF2B5EF4-FFF2-40B4-BE49-F238E27FC236}">
                  <a16:creationId xmlns:a16="http://schemas.microsoft.com/office/drawing/2014/main" id="{BEA7887E-FACA-445B-BB3C-BDB7582AD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209" y="3464349"/>
              <a:ext cx="22442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OLT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507" name="Line 7">
              <a:extLst>
                <a:ext uri="{FF2B5EF4-FFF2-40B4-BE49-F238E27FC236}">
                  <a16:creationId xmlns:a16="http://schemas.microsoft.com/office/drawing/2014/main" id="{E144FA78-DFBC-497F-A72F-E4A9F76708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34812" y="3145464"/>
              <a:ext cx="154609" cy="3912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08" name="Freeform 8">
              <a:extLst>
                <a:ext uri="{FF2B5EF4-FFF2-40B4-BE49-F238E27FC236}">
                  <a16:creationId xmlns:a16="http://schemas.microsoft.com/office/drawing/2014/main" id="{095CA874-DEC6-40F7-A1CD-C36305C45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151" y="3086773"/>
              <a:ext cx="85662" cy="123251"/>
            </a:xfrm>
            <a:custGeom>
              <a:avLst/>
              <a:gdLst>
                <a:gd name="T0" fmla="*/ 0 w 41"/>
                <a:gd name="T1" fmla="*/ 0 h 63"/>
                <a:gd name="T2" fmla="*/ 41 w 41"/>
                <a:gd name="T3" fmla="*/ 32 h 63"/>
                <a:gd name="T4" fmla="*/ 0 w 41"/>
                <a:gd name="T5" fmla="*/ 63 h 63"/>
                <a:gd name="T6" fmla="*/ 0 w 41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63">
                  <a:moveTo>
                    <a:pt x="0" y="0"/>
                  </a:moveTo>
                  <a:lnTo>
                    <a:pt x="41" y="32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09" name="Line 9">
              <a:extLst>
                <a:ext uri="{FF2B5EF4-FFF2-40B4-BE49-F238E27FC236}">
                  <a16:creationId xmlns:a16="http://schemas.microsoft.com/office/drawing/2014/main" id="{D764F5AC-B05F-4429-8262-95EC20203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4350" y="3088729"/>
              <a:ext cx="1094801" cy="35215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10" name="Line 10">
              <a:extLst>
                <a:ext uri="{FF2B5EF4-FFF2-40B4-BE49-F238E27FC236}">
                  <a16:creationId xmlns:a16="http://schemas.microsoft.com/office/drawing/2014/main" id="{1AD703AF-E200-42CD-B520-BC0A5F6CD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9677" y="2531167"/>
              <a:ext cx="689474" cy="557563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11" name="Oval 15">
              <a:extLst>
                <a:ext uri="{FF2B5EF4-FFF2-40B4-BE49-F238E27FC236}">
                  <a16:creationId xmlns:a16="http://schemas.microsoft.com/office/drawing/2014/main" id="{FF5641DB-8830-4EE1-8EF0-75CEBCAFB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1111" y="4949227"/>
              <a:ext cx="1516853" cy="219113"/>
            </a:xfrm>
            <a:prstGeom prst="ellipse">
              <a:avLst/>
            </a:prstGeom>
            <a:solidFill>
              <a:srgbClr val="2683C6">
                <a:lumMod val="20000"/>
                <a:lumOff val="80000"/>
              </a:srgbClr>
            </a:solidFill>
            <a:ln w="14288" cap="flat">
              <a:solidFill>
                <a:srgbClr val="2E75B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</a:rPr>
                <a:t>OTN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12" name="Freeform 20">
              <a:extLst>
                <a:ext uri="{FF2B5EF4-FFF2-40B4-BE49-F238E27FC236}">
                  <a16:creationId xmlns:a16="http://schemas.microsoft.com/office/drawing/2014/main" id="{2B630386-888D-4ECD-A7E9-D5B0FC9EE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0306" y="4440573"/>
              <a:ext cx="1080176" cy="481265"/>
            </a:xfrm>
            <a:custGeom>
              <a:avLst/>
              <a:gdLst>
                <a:gd name="T0" fmla="*/ 3667 w 4340"/>
                <a:gd name="T1" fmla="*/ 2025 h 2064"/>
                <a:gd name="T2" fmla="*/ 530 w 4340"/>
                <a:gd name="T3" fmla="*/ 2005 h 2064"/>
                <a:gd name="T4" fmla="*/ 87 w 4340"/>
                <a:gd name="T5" fmla="*/ 1443 h 2064"/>
                <a:gd name="T6" fmla="*/ 711 w 4340"/>
                <a:gd name="T7" fmla="*/ 895 h 2064"/>
                <a:gd name="T8" fmla="*/ 1652 w 4340"/>
                <a:gd name="T9" fmla="*/ 130 h 2064"/>
                <a:gd name="T10" fmla="*/ 2901 w 4340"/>
                <a:gd name="T11" fmla="*/ 607 h 2064"/>
                <a:gd name="T12" fmla="*/ 3742 w 4340"/>
                <a:gd name="T13" fmla="*/ 592 h 2064"/>
                <a:gd name="T14" fmla="*/ 3930 w 4340"/>
                <a:gd name="T15" fmla="*/ 1175 h 2064"/>
                <a:gd name="T16" fmla="*/ 4271 w 4340"/>
                <a:gd name="T17" fmla="*/ 1671 h 2064"/>
                <a:gd name="T18" fmla="*/ 3667 w 4340"/>
                <a:gd name="T19" fmla="*/ 2025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0" h="2064">
                  <a:moveTo>
                    <a:pt x="3667" y="2025"/>
                  </a:moveTo>
                  <a:lnTo>
                    <a:pt x="530" y="2005"/>
                  </a:lnTo>
                  <a:cubicBezTo>
                    <a:pt x="530" y="2005"/>
                    <a:pt x="0" y="1910"/>
                    <a:pt x="87" y="1443"/>
                  </a:cubicBezTo>
                  <a:cubicBezTo>
                    <a:pt x="184" y="935"/>
                    <a:pt x="711" y="895"/>
                    <a:pt x="711" y="895"/>
                  </a:cubicBezTo>
                  <a:cubicBezTo>
                    <a:pt x="711" y="895"/>
                    <a:pt x="743" y="264"/>
                    <a:pt x="1652" y="130"/>
                  </a:cubicBezTo>
                  <a:cubicBezTo>
                    <a:pt x="2539" y="0"/>
                    <a:pt x="2901" y="607"/>
                    <a:pt x="2901" y="607"/>
                  </a:cubicBezTo>
                  <a:cubicBezTo>
                    <a:pt x="2901" y="607"/>
                    <a:pt x="3356" y="319"/>
                    <a:pt x="3742" y="592"/>
                  </a:cubicBezTo>
                  <a:cubicBezTo>
                    <a:pt x="4064" y="816"/>
                    <a:pt x="3930" y="1175"/>
                    <a:pt x="3930" y="1175"/>
                  </a:cubicBezTo>
                  <a:cubicBezTo>
                    <a:pt x="3930" y="1175"/>
                    <a:pt x="4340" y="1313"/>
                    <a:pt x="4271" y="1671"/>
                  </a:cubicBezTo>
                  <a:cubicBezTo>
                    <a:pt x="4196" y="2064"/>
                    <a:pt x="3667" y="2025"/>
                    <a:pt x="3667" y="2025"/>
                  </a:cubicBezTo>
                  <a:close/>
                </a:path>
              </a:pathLst>
            </a:custGeom>
            <a:noFill/>
            <a:ln w="14288" cap="flat">
              <a:solidFill>
                <a:srgbClr val="2E75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13" name="Rectangle 21">
              <a:extLst>
                <a:ext uri="{FF2B5EF4-FFF2-40B4-BE49-F238E27FC236}">
                  <a16:creationId xmlns:a16="http://schemas.microsoft.com/office/drawing/2014/main" id="{B04C6075-3579-4F59-B062-EDF4433C8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6687" y="4577518"/>
              <a:ext cx="33342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Cloud/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514" name="Rectangle 22">
              <a:extLst>
                <a:ext uri="{FF2B5EF4-FFF2-40B4-BE49-F238E27FC236}">
                  <a16:creationId xmlns:a16="http://schemas.microsoft.com/office/drawing/2014/main" id="{B39B777E-57BE-469A-96FC-1CBE250DA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2365" y="4745765"/>
              <a:ext cx="474489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Local DC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515" name="Freeform 23">
              <a:extLst>
                <a:ext uri="{FF2B5EF4-FFF2-40B4-BE49-F238E27FC236}">
                  <a16:creationId xmlns:a16="http://schemas.microsoft.com/office/drawing/2014/main" id="{C81A7CB2-E6CB-4EA0-B935-1BEDF78D6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4853" y="4663598"/>
              <a:ext cx="612169" cy="217157"/>
            </a:xfrm>
            <a:custGeom>
              <a:avLst/>
              <a:gdLst>
                <a:gd name="T0" fmla="*/ 0 w 2452"/>
                <a:gd name="T1" fmla="*/ 157 h 940"/>
                <a:gd name="T2" fmla="*/ 157 w 2452"/>
                <a:gd name="T3" fmla="*/ 0 h 940"/>
                <a:gd name="T4" fmla="*/ 2296 w 2452"/>
                <a:gd name="T5" fmla="*/ 0 h 940"/>
                <a:gd name="T6" fmla="*/ 2452 w 2452"/>
                <a:gd name="T7" fmla="*/ 157 h 940"/>
                <a:gd name="T8" fmla="*/ 2452 w 2452"/>
                <a:gd name="T9" fmla="*/ 784 h 940"/>
                <a:gd name="T10" fmla="*/ 2296 w 2452"/>
                <a:gd name="T11" fmla="*/ 940 h 940"/>
                <a:gd name="T12" fmla="*/ 157 w 2452"/>
                <a:gd name="T13" fmla="*/ 940 h 940"/>
                <a:gd name="T14" fmla="*/ 0 w 2452"/>
                <a:gd name="T15" fmla="*/ 784 h 940"/>
                <a:gd name="T16" fmla="*/ 0 w 2452"/>
                <a:gd name="T17" fmla="*/ 157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2" h="940">
                  <a:moveTo>
                    <a:pt x="0" y="157"/>
                  </a:moveTo>
                  <a:cubicBezTo>
                    <a:pt x="0" y="71"/>
                    <a:pt x="71" y="0"/>
                    <a:pt x="157" y="0"/>
                  </a:cubicBezTo>
                  <a:lnTo>
                    <a:pt x="2296" y="0"/>
                  </a:lnTo>
                  <a:cubicBezTo>
                    <a:pt x="2382" y="0"/>
                    <a:pt x="2452" y="71"/>
                    <a:pt x="2452" y="157"/>
                  </a:cubicBezTo>
                  <a:lnTo>
                    <a:pt x="2452" y="784"/>
                  </a:lnTo>
                  <a:cubicBezTo>
                    <a:pt x="2452" y="870"/>
                    <a:pt x="2382" y="940"/>
                    <a:pt x="2296" y="940"/>
                  </a:cubicBezTo>
                  <a:lnTo>
                    <a:pt x="157" y="940"/>
                  </a:lnTo>
                  <a:cubicBezTo>
                    <a:pt x="71" y="940"/>
                    <a:pt x="0" y="870"/>
                    <a:pt x="0" y="784"/>
                  </a:cubicBezTo>
                  <a:lnTo>
                    <a:pt x="0" y="157"/>
                  </a:lnTo>
                  <a:close/>
                </a:path>
              </a:pathLst>
            </a:custGeom>
            <a:noFill/>
            <a:ln w="14288" cap="flat">
              <a:solidFill>
                <a:srgbClr val="2E75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16" name="Rectangle 24">
              <a:extLst>
                <a:ext uri="{FF2B5EF4-FFF2-40B4-BE49-F238E27FC236}">
                  <a16:creationId xmlns:a16="http://schemas.microsoft.com/office/drawing/2014/main" id="{A08BBE0A-87AD-47C7-A0F1-F3913A221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4693" y="4683160"/>
              <a:ext cx="39754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DC GW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517" name="Rectangle 27">
              <a:extLst>
                <a:ext uri="{FF2B5EF4-FFF2-40B4-BE49-F238E27FC236}">
                  <a16:creationId xmlns:a16="http://schemas.microsoft.com/office/drawing/2014/main" id="{E9DCFA22-BCA4-4EEC-B95E-6231D2E92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1369" y="5810026"/>
              <a:ext cx="1952838" cy="203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</a:rPr>
                <a:t>Customer Premise</a:t>
              </a:r>
              <a:r>
                <a:rPr kumimoji="0" lang="en-US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</a:rPr>
                <a:t>s</a:t>
              </a:r>
              <a:r>
                <a:rPr kumimoji="0" lang="zh-CN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</a:rPr>
                <a:t>  Network </a:t>
              </a:r>
              <a:endParaRPr kumimoji="0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518" name="Rectangle 28">
              <a:extLst>
                <a:ext uri="{FF2B5EF4-FFF2-40B4-BE49-F238E27FC236}">
                  <a16:creationId xmlns:a16="http://schemas.microsoft.com/office/drawing/2014/main" id="{A1A29274-3092-4E33-8240-0DC996746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592" y="5810025"/>
              <a:ext cx="109004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</a:rPr>
                <a:t>Access Network</a:t>
              </a:r>
              <a:endParaRPr kumimoji="0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519" name="Rectangle 29">
              <a:extLst>
                <a:ext uri="{FF2B5EF4-FFF2-40B4-BE49-F238E27FC236}">
                  <a16:creationId xmlns:a16="http://schemas.microsoft.com/office/drawing/2014/main" id="{F7CD7612-9298-446F-929C-F8ABEE8CB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864" y="5810025"/>
              <a:ext cx="1426673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</a:rPr>
                <a:t>Aggregation Network</a:t>
              </a:r>
              <a:endParaRPr kumimoji="0" lang="zh-CN" altLang="zh-CN" sz="3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520" name="Rectangle 30">
              <a:extLst>
                <a:ext uri="{FF2B5EF4-FFF2-40B4-BE49-F238E27FC236}">
                  <a16:creationId xmlns:a16="http://schemas.microsoft.com/office/drawing/2014/main" id="{EC71E218-7F24-43E4-ACA8-43E2043D6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1407" y="5810025"/>
              <a:ext cx="91691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</a:rPr>
                <a:t>Core Network</a:t>
              </a:r>
              <a:endParaRPr kumimoji="0" lang="zh-CN" altLang="zh-CN" sz="3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521" name="Freeform 36">
              <a:extLst>
                <a:ext uri="{FF2B5EF4-FFF2-40B4-BE49-F238E27FC236}">
                  <a16:creationId xmlns:a16="http://schemas.microsoft.com/office/drawing/2014/main" id="{99461D8A-F28B-44EC-A9FD-4F10EF807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158" y="5588956"/>
              <a:ext cx="1437448" cy="176072"/>
            </a:xfrm>
            <a:custGeom>
              <a:avLst/>
              <a:gdLst>
                <a:gd name="T0" fmla="*/ 11536 w 11536"/>
                <a:gd name="T1" fmla="*/ 0 h 1512"/>
                <a:gd name="T2" fmla="*/ 10753 w 11536"/>
                <a:gd name="T3" fmla="*/ 756 h 1512"/>
                <a:gd name="T4" fmla="*/ 6552 w 11536"/>
                <a:gd name="T5" fmla="*/ 756 h 1512"/>
                <a:gd name="T6" fmla="*/ 5768 w 11536"/>
                <a:gd name="T7" fmla="*/ 1512 h 1512"/>
                <a:gd name="T8" fmla="*/ 4985 w 11536"/>
                <a:gd name="T9" fmla="*/ 756 h 1512"/>
                <a:gd name="T10" fmla="*/ 784 w 11536"/>
                <a:gd name="T11" fmla="*/ 756 h 1512"/>
                <a:gd name="T12" fmla="*/ 0 w 11536"/>
                <a:gd name="T13" fmla="*/ 0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36" h="1512">
                  <a:moveTo>
                    <a:pt x="11536" y="0"/>
                  </a:moveTo>
                  <a:cubicBezTo>
                    <a:pt x="11536" y="418"/>
                    <a:pt x="11186" y="756"/>
                    <a:pt x="10753" y="756"/>
                  </a:cubicBezTo>
                  <a:lnTo>
                    <a:pt x="6552" y="756"/>
                  </a:lnTo>
                  <a:cubicBezTo>
                    <a:pt x="6119" y="756"/>
                    <a:pt x="5768" y="1095"/>
                    <a:pt x="5768" y="1512"/>
                  </a:cubicBezTo>
                  <a:cubicBezTo>
                    <a:pt x="5768" y="1095"/>
                    <a:pt x="5418" y="756"/>
                    <a:pt x="4985" y="756"/>
                  </a:cubicBezTo>
                  <a:lnTo>
                    <a:pt x="784" y="756"/>
                  </a:lnTo>
                  <a:cubicBezTo>
                    <a:pt x="351" y="756"/>
                    <a:pt x="0" y="418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22" name="Line 38">
              <a:extLst>
                <a:ext uri="{FF2B5EF4-FFF2-40B4-BE49-F238E27FC236}">
                  <a16:creationId xmlns:a16="http://schemas.microsoft.com/office/drawing/2014/main" id="{6B1A1CC6-C789-4117-81B1-7E76176428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5220" y="4053214"/>
              <a:ext cx="599633" cy="717984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23" name="Freeform 39">
              <a:extLst>
                <a:ext uri="{FF2B5EF4-FFF2-40B4-BE49-F238E27FC236}">
                  <a16:creationId xmlns:a16="http://schemas.microsoft.com/office/drawing/2014/main" id="{AF012CB5-554A-44CD-AB0D-076551957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7963" y="2699414"/>
              <a:ext cx="497256" cy="2707601"/>
            </a:xfrm>
            <a:custGeom>
              <a:avLst/>
              <a:gdLst>
                <a:gd name="T0" fmla="*/ 0 w 1996"/>
                <a:gd name="T1" fmla="*/ 333 h 11616"/>
                <a:gd name="T2" fmla="*/ 333 w 1996"/>
                <a:gd name="T3" fmla="*/ 0 h 11616"/>
                <a:gd name="T4" fmla="*/ 1664 w 1996"/>
                <a:gd name="T5" fmla="*/ 0 h 11616"/>
                <a:gd name="T6" fmla="*/ 1996 w 1996"/>
                <a:gd name="T7" fmla="*/ 333 h 11616"/>
                <a:gd name="T8" fmla="*/ 1996 w 1996"/>
                <a:gd name="T9" fmla="*/ 11284 h 11616"/>
                <a:gd name="T10" fmla="*/ 1664 w 1996"/>
                <a:gd name="T11" fmla="*/ 11616 h 11616"/>
                <a:gd name="T12" fmla="*/ 333 w 1996"/>
                <a:gd name="T13" fmla="*/ 11616 h 11616"/>
                <a:gd name="T14" fmla="*/ 0 w 1996"/>
                <a:gd name="T15" fmla="*/ 11284 h 11616"/>
                <a:gd name="T16" fmla="*/ 0 w 1996"/>
                <a:gd name="T17" fmla="*/ 333 h 11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96" h="11616">
                  <a:moveTo>
                    <a:pt x="0" y="333"/>
                  </a:moveTo>
                  <a:cubicBezTo>
                    <a:pt x="0" y="149"/>
                    <a:pt x="149" y="0"/>
                    <a:pt x="333" y="0"/>
                  </a:cubicBezTo>
                  <a:lnTo>
                    <a:pt x="1664" y="0"/>
                  </a:lnTo>
                  <a:cubicBezTo>
                    <a:pt x="1848" y="0"/>
                    <a:pt x="1996" y="149"/>
                    <a:pt x="1996" y="333"/>
                  </a:cubicBezTo>
                  <a:lnTo>
                    <a:pt x="1996" y="11284"/>
                  </a:lnTo>
                  <a:cubicBezTo>
                    <a:pt x="1996" y="11468"/>
                    <a:pt x="1848" y="11616"/>
                    <a:pt x="1664" y="11616"/>
                  </a:cubicBezTo>
                  <a:lnTo>
                    <a:pt x="333" y="11616"/>
                  </a:lnTo>
                  <a:cubicBezTo>
                    <a:pt x="149" y="11616"/>
                    <a:pt x="0" y="11468"/>
                    <a:pt x="0" y="11284"/>
                  </a:cubicBezTo>
                  <a:lnTo>
                    <a:pt x="0" y="333"/>
                  </a:lnTo>
                  <a:close/>
                </a:path>
              </a:pathLst>
            </a:custGeom>
            <a:solidFill>
              <a:srgbClr val="27CED7">
                <a:lumMod val="20000"/>
                <a:lumOff val="80000"/>
              </a:srgbClr>
            </a:solidFill>
            <a:ln w="14288" cap="flat">
              <a:solidFill>
                <a:srgbClr val="2E75B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24" name="Rectangle 40">
              <a:extLst>
                <a:ext uri="{FF2B5EF4-FFF2-40B4-BE49-F238E27FC236}">
                  <a16:creationId xmlns:a16="http://schemas.microsoft.com/office/drawing/2014/main" id="{9E029523-D60B-449D-8C1E-007407C0F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3626" y="3883011"/>
              <a:ext cx="320601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AggN 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525" name="Rectangle 41">
              <a:extLst>
                <a:ext uri="{FF2B5EF4-FFF2-40B4-BE49-F238E27FC236}">
                  <a16:creationId xmlns:a16="http://schemas.microsoft.com/office/drawing/2014/main" id="{23065CDB-ED42-4DA6-AF50-2DF1A85A4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0340" y="4051257"/>
              <a:ext cx="26930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Edge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526" name="Rectangle 44">
              <a:extLst>
                <a:ext uri="{FF2B5EF4-FFF2-40B4-BE49-F238E27FC236}">
                  <a16:creationId xmlns:a16="http://schemas.microsoft.com/office/drawing/2014/main" id="{AB18E1DA-DA3A-44F5-B6DA-78FA770D6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3530" y="4888578"/>
              <a:ext cx="12824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5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</a:rPr>
                <a:t>'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527" name="Freeform 45">
              <a:extLst>
                <a:ext uri="{FF2B5EF4-FFF2-40B4-BE49-F238E27FC236}">
                  <a16:creationId xmlns:a16="http://schemas.microsoft.com/office/drawing/2014/main" id="{D4FB4853-CAE5-4AFB-B76E-228DB0C97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1160" y="5588956"/>
              <a:ext cx="1600414" cy="176072"/>
            </a:xfrm>
            <a:custGeom>
              <a:avLst/>
              <a:gdLst>
                <a:gd name="T0" fmla="*/ 12840 w 12840"/>
                <a:gd name="T1" fmla="*/ 0 h 1512"/>
                <a:gd name="T2" fmla="*/ 12057 w 12840"/>
                <a:gd name="T3" fmla="*/ 756 h 1512"/>
                <a:gd name="T4" fmla="*/ 7204 w 12840"/>
                <a:gd name="T5" fmla="*/ 756 h 1512"/>
                <a:gd name="T6" fmla="*/ 6420 w 12840"/>
                <a:gd name="T7" fmla="*/ 1512 h 1512"/>
                <a:gd name="T8" fmla="*/ 5637 w 12840"/>
                <a:gd name="T9" fmla="*/ 756 h 1512"/>
                <a:gd name="T10" fmla="*/ 784 w 12840"/>
                <a:gd name="T11" fmla="*/ 756 h 1512"/>
                <a:gd name="T12" fmla="*/ 0 w 12840"/>
                <a:gd name="T13" fmla="*/ 0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40" h="1512">
                  <a:moveTo>
                    <a:pt x="12840" y="0"/>
                  </a:moveTo>
                  <a:cubicBezTo>
                    <a:pt x="12840" y="418"/>
                    <a:pt x="12490" y="756"/>
                    <a:pt x="12057" y="756"/>
                  </a:cubicBezTo>
                  <a:lnTo>
                    <a:pt x="7204" y="756"/>
                  </a:lnTo>
                  <a:cubicBezTo>
                    <a:pt x="6771" y="756"/>
                    <a:pt x="6420" y="1095"/>
                    <a:pt x="6420" y="1512"/>
                  </a:cubicBezTo>
                  <a:cubicBezTo>
                    <a:pt x="6420" y="1095"/>
                    <a:pt x="6070" y="756"/>
                    <a:pt x="5637" y="756"/>
                  </a:cubicBezTo>
                  <a:lnTo>
                    <a:pt x="784" y="756"/>
                  </a:lnTo>
                  <a:cubicBezTo>
                    <a:pt x="351" y="756"/>
                    <a:pt x="0" y="418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28" name="Freeform 46">
              <a:extLst>
                <a:ext uri="{FF2B5EF4-FFF2-40B4-BE49-F238E27FC236}">
                  <a16:creationId xmlns:a16="http://schemas.microsoft.com/office/drawing/2014/main" id="{547C66E8-EC84-44F0-B5BA-F95EDB989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9467" y="5588956"/>
              <a:ext cx="2168708" cy="176072"/>
            </a:xfrm>
            <a:custGeom>
              <a:avLst/>
              <a:gdLst>
                <a:gd name="T0" fmla="*/ 7648 w 7648"/>
                <a:gd name="T1" fmla="*/ 0 h 756"/>
                <a:gd name="T2" fmla="*/ 7257 w 7648"/>
                <a:gd name="T3" fmla="*/ 378 h 756"/>
                <a:gd name="T4" fmla="*/ 4216 w 7648"/>
                <a:gd name="T5" fmla="*/ 378 h 756"/>
                <a:gd name="T6" fmla="*/ 3824 w 7648"/>
                <a:gd name="T7" fmla="*/ 756 h 756"/>
                <a:gd name="T8" fmla="*/ 3433 w 7648"/>
                <a:gd name="T9" fmla="*/ 378 h 756"/>
                <a:gd name="T10" fmla="*/ 392 w 7648"/>
                <a:gd name="T11" fmla="*/ 378 h 756"/>
                <a:gd name="T12" fmla="*/ 0 w 7648"/>
                <a:gd name="T13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48" h="756">
                  <a:moveTo>
                    <a:pt x="7648" y="0"/>
                  </a:moveTo>
                  <a:cubicBezTo>
                    <a:pt x="7648" y="209"/>
                    <a:pt x="7473" y="378"/>
                    <a:pt x="7257" y="378"/>
                  </a:cubicBezTo>
                  <a:lnTo>
                    <a:pt x="4216" y="378"/>
                  </a:lnTo>
                  <a:cubicBezTo>
                    <a:pt x="4000" y="378"/>
                    <a:pt x="3824" y="548"/>
                    <a:pt x="3824" y="756"/>
                  </a:cubicBezTo>
                  <a:cubicBezTo>
                    <a:pt x="3824" y="548"/>
                    <a:pt x="3649" y="378"/>
                    <a:pt x="3433" y="378"/>
                  </a:cubicBezTo>
                  <a:lnTo>
                    <a:pt x="392" y="378"/>
                  </a:lnTo>
                  <a:cubicBezTo>
                    <a:pt x="176" y="378"/>
                    <a:pt x="0" y="209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29" name="Freeform 47">
              <a:extLst>
                <a:ext uri="{FF2B5EF4-FFF2-40B4-BE49-F238E27FC236}">
                  <a16:creationId xmlns:a16="http://schemas.microsoft.com/office/drawing/2014/main" id="{3162639B-D7E5-4586-A8A9-17E0D5D50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9814" y="5588956"/>
              <a:ext cx="1748756" cy="176072"/>
            </a:xfrm>
            <a:custGeom>
              <a:avLst/>
              <a:gdLst>
                <a:gd name="T0" fmla="*/ 7020 w 7020"/>
                <a:gd name="T1" fmla="*/ 0 h 756"/>
                <a:gd name="T2" fmla="*/ 6629 w 7020"/>
                <a:gd name="T3" fmla="*/ 378 h 756"/>
                <a:gd name="T4" fmla="*/ 3902 w 7020"/>
                <a:gd name="T5" fmla="*/ 378 h 756"/>
                <a:gd name="T6" fmla="*/ 3510 w 7020"/>
                <a:gd name="T7" fmla="*/ 756 h 756"/>
                <a:gd name="T8" fmla="*/ 3119 w 7020"/>
                <a:gd name="T9" fmla="*/ 378 h 756"/>
                <a:gd name="T10" fmla="*/ 392 w 7020"/>
                <a:gd name="T11" fmla="*/ 378 h 756"/>
                <a:gd name="T12" fmla="*/ 0 w 7020"/>
                <a:gd name="T13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0" h="756">
                  <a:moveTo>
                    <a:pt x="7020" y="0"/>
                  </a:moveTo>
                  <a:cubicBezTo>
                    <a:pt x="7020" y="209"/>
                    <a:pt x="6845" y="378"/>
                    <a:pt x="6629" y="378"/>
                  </a:cubicBezTo>
                  <a:lnTo>
                    <a:pt x="3902" y="378"/>
                  </a:lnTo>
                  <a:cubicBezTo>
                    <a:pt x="3686" y="378"/>
                    <a:pt x="3510" y="548"/>
                    <a:pt x="3510" y="756"/>
                  </a:cubicBezTo>
                  <a:cubicBezTo>
                    <a:pt x="3510" y="548"/>
                    <a:pt x="3335" y="378"/>
                    <a:pt x="3119" y="378"/>
                  </a:cubicBezTo>
                  <a:lnTo>
                    <a:pt x="392" y="378"/>
                  </a:lnTo>
                  <a:cubicBezTo>
                    <a:pt x="176" y="378"/>
                    <a:pt x="0" y="209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30" name="Freeform 48">
              <a:extLst>
                <a:ext uri="{FF2B5EF4-FFF2-40B4-BE49-F238E27FC236}">
                  <a16:creationId xmlns:a16="http://schemas.microsoft.com/office/drawing/2014/main" id="{429A9D9B-0B35-4B54-907A-EE2EEC1C17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6297" y="4336885"/>
              <a:ext cx="22983" cy="37171"/>
            </a:xfrm>
            <a:custGeom>
              <a:avLst/>
              <a:gdLst>
                <a:gd name="T0" fmla="*/ 184 w 184"/>
                <a:gd name="T1" fmla="*/ 320 h 320"/>
                <a:gd name="T2" fmla="*/ 0 w 184"/>
                <a:gd name="T3" fmla="*/ 320 h 320"/>
                <a:gd name="T4" fmla="*/ 0 w 184"/>
                <a:gd name="T5" fmla="*/ 100 h 320"/>
                <a:gd name="T6" fmla="*/ 53 w 184"/>
                <a:gd name="T7" fmla="*/ 14 h 320"/>
                <a:gd name="T8" fmla="*/ 138 w 184"/>
                <a:gd name="T9" fmla="*/ 20 h 320"/>
                <a:gd name="T10" fmla="*/ 184 w 184"/>
                <a:gd name="T11" fmla="*/ 100 h 320"/>
                <a:gd name="T12" fmla="*/ 184 w 184"/>
                <a:gd name="T13" fmla="*/ 320 h 320"/>
                <a:gd name="T14" fmla="*/ 33 w 184"/>
                <a:gd name="T15" fmla="*/ 287 h 320"/>
                <a:gd name="T16" fmla="*/ 152 w 184"/>
                <a:gd name="T17" fmla="*/ 287 h 320"/>
                <a:gd name="T18" fmla="*/ 152 w 184"/>
                <a:gd name="T19" fmla="*/ 100 h 320"/>
                <a:gd name="T20" fmla="*/ 125 w 184"/>
                <a:gd name="T21" fmla="*/ 47 h 320"/>
                <a:gd name="T22" fmla="*/ 66 w 184"/>
                <a:gd name="T23" fmla="*/ 47 h 320"/>
                <a:gd name="T24" fmla="*/ 33 w 184"/>
                <a:gd name="T25" fmla="*/ 100 h 320"/>
                <a:gd name="T26" fmla="*/ 33 w 184"/>
                <a:gd name="T27" fmla="*/ 287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4" h="320">
                  <a:moveTo>
                    <a:pt x="184" y="320"/>
                  </a:moveTo>
                  <a:cubicBezTo>
                    <a:pt x="0" y="320"/>
                    <a:pt x="0" y="320"/>
                    <a:pt x="0" y="32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94"/>
                    <a:pt x="0" y="40"/>
                    <a:pt x="53" y="14"/>
                  </a:cubicBezTo>
                  <a:cubicBezTo>
                    <a:pt x="79" y="0"/>
                    <a:pt x="112" y="0"/>
                    <a:pt x="138" y="20"/>
                  </a:cubicBezTo>
                  <a:cubicBezTo>
                    <a:pt x="165" y="34"/>
                    <a:pt x="184" y="67"/>
                    <a:pt x="184" y="100"/>
                  </a:cubicBezTo>
                  <a:lnTo>
                    <a:pt x="184" y="320"/>
                  </a:lnTo>
                  <a:close/>
                  <a:moveTo>
                    <a:pt x="33" y="287"/>
                  </a:moveTo>
                  <a:cubicBezTo>
                    <a:pt x="152" y="287"/>
                    <a:pt x="152" y="287"/>
                    <a:pt x="152" y="287"/>
                  </a:cubicBezTo>
                  <a:cubicBezTo>
                    <a:pt x="152" y="100"/>
                    <a:pt x="152" y="100"/>
                    <a:pt x="152" y="100"/>
                  </a:cubicBezTo>
                  <a:cubicBezTo>
                    <a:pt x="152" y="80"/>
                    <a:pt x="138" y="60"/>
                    <a:pt x="125" y="47"/>
                  </a:cubicBezTo>
                  <a:cubicBezTo>
                    <a:pt x="106" y="34"/>
                    <a:pt x="86" y="34"/>
                    <a:pt x="66" y="47"/>
                  </a:cubicBezTo>
                  <a:cubicBezTo>
                    <a:pt x="40" y="60"/>
                    <a:pt x="33" y="94"/>
                    <a:pt x="33" y="100"/>
                  </a:cubicBezTo>
                  <a:lnTo>
                    <a:pt x="33" y="287"/>
                  </a:lnTo>
                  <a:close/>
                </a:path>
              </a:pathLst>
            </a:custGeom>
            <a:solidFill>
              <a:srgbClr val="23181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31" name="Freeform 49">
              <a:extLst>
                <a:ext uri="{FF2B5EF4-FFF2-40B4-BE49-F238E27FC236}">
                  <a16:creationId xmlns:a16="http://schemas.microsoft.com/office/drawing/2014/main" id="{CED14B75-5803-4FD8-8FDE-8DA8942EEF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6297" y="4336885"/>
              <a:ext cx="22983" cy="37171"/>
            </a:xfrm>
            <a:custGeom>
              <a:avLst/>
              <a:gdLst>
                <a:gd name="T0" fmla="*/ 184 w 184"/>
                <a:gd name="T1" fmla="*/ 320 h 320"/>
                <a:gd name="T2" fmla="*/ 0 w 184"/>
                <a:gd name="T3" fmla="*/ 320 h 320"/>
                <a:gd name="T4" fmla="*/ 0 w 184"/>
                <a:gd name="T5" fmla="*/ 100 h 320"/>
                <a:gd name="T6" fmla="*/ 53 w 184"/>
                <a:gd name="T7" fmla="*/ 14 h 320"/>
                <a:gd name="T8" fmla="*/ 138 w 184"/>
                <a:gd name="T9" fmla="*/ 20 h 320"/>
                <a:gd name="T10" fmla="*/ 184 w 184"/>
                <a:gd name="T11" fmla="*/ 100 h 320"/>
                <a:gd name="T12" fmla="*/ 184 w 184"/>
                <a:gd name="T13" fmla="*/ 320 h 320"/>
                <a:gd name="T14" fmla="*/ 33 w 184"/>
                <a:gd name="T15" fmla="*/ 287 h 320"/>
                <a:gd name="T16" fmla="*/ 152 w 184"/>
                <a:gd name="T17" fmla="*/ 287 h 320"/>
                <a:gd name="T18" fmla="*/ 152 w 184"/>
                <a:gd name="T19" fmla="*/ 100 h 320"/>
                <a:gd name="T20" fmla="*/ 125 w 184"/>
                <a:gd name="T21" fmla="*/ 47 h 320"/>
                <a:gd name="T22" fmla="*/ 66 w 184"/>
                <a:gd name="T23" fmla="*/ 47 h 320"/>
                <a:gd name="T24" fmla="*/ 33 w 184"/>
                <a:gd name="T25" fmla="*/ 100 h 320"/>
                <a:gd name="T26" fmla="*/ 33 w 184"/>
                <a:gd name="T27" fmla="*/ 287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4" h="320">
                  <a:moveTo>
                    <a:pt x="184" y="320"/>
                  </a:moveTo>
                  <a:cubicBezTo>
                    <a:pt x="0" y="320"/>
                    <a:pt x="0" y="320"/>
                    <a:pt x="0" y="32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94"/>
                    <a:pt x="0" y="40"/>
                    <a:pt x="53" y="14"/>
                  </a:cubicBezTo>
                  <a:cubicBezTo>
                    <a:pt x="79" y="0"/>
                    <a:pt x="112" y="0"/>
                    <a:pt x="138" y="20"/>
                  </a:cubicBezTo>
                  <a:cubicBezTo>
                    <a:pt x="165" y="34"/>
                    <a:pt x="184" y="67"/>
                    <a:pt x="184" y="100"/>
                  </a:cubicBezTo>
                  <a:lnTo>
                    <a:pt x="184" y="320"/>
                  </a:lnTo>
                  <a:close/>
                  <a:moveTo>
                    <a:pt x="33" y="287"/>
                  </a:moveTo>
                  <a:cubicBezTo>
                    <a:pt x="152" y="287"/>
                    <a:pt x="152" y="287"/>
                    <a:pt x="152" y="287"/>
                  </a:cubicBezTo>
                  <a:cubicBezTo>
                    <a:pt x="152" y="100"/>
                    <a:pt x="152" y="100"/>
                    <a:pt x="152" y="100"/>
                  </a:cubicBezTo>
                  <a:cubicBezTo>
                    <a:pt x="152" y="80"/>
                    <a:pt x="138" y="60"/>
                    <a:pt x="125" y="47"/>
                  </a:cubicBezTo>
                  <a:cubicBezTo>
                    <a:pt x="106" y="34"/>
                    <a:pt x="86" y="34"/>
                    <a:pt x="66" y="47"/>
                  </a:cubicBezTo>
                  <a:cubicBezTo>
                    <a:pt x="40" y="60"/>
                    <a:pt x="33" y="94"/>
                    <a:pt x="33" y="100"/>
                  </a:cubicBezTo>
                  <a:lnTo>
                    <a:pt x="33" y="287"/>
                  </a:lnTo>
                  <a:close/>
                </a:path>
              </a:pathLst>
            </a:custGeom>
            <a:noFill/>
            <a:ln w="4763" cap="flat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32" name="Freeform 50">
              <a:extLst>
                <a:ext uri="{FF2B5EF4-FFF2-40B4-BE49-F238E27FC236}">
                  <a16:creationId xmlns:a16="http://schemas.microsoft.com/office/drawing/2014/main" id="{D9309B64-226E-47FE-8D5C-90DB0189CA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3155" y="4270370"/>
              <a:ext cx="27162" cy="25433"/>
            </a:xfrm>
            <a:custGeom>
              <a:avLst/>
              <a:gdLst>
                <a:gd name="T0" fmla="*/ 108 w 216"/>
                <a:gd name="T1" fmla="*/ 216 h 216"/>
                <a:gd name="T2" fmla="*/ 0 w 216"/>
                <a:gd name="T3" fmla="*/ 108 h 216"/>
                <a:gd name="T4" fmla="*/ 108 w 216"/>
                <a:gd name="T5" fmla="*/ 0 h 216"/>
                <a:gd name="T6" fmla="*/ 216 w 216"/>
                <a:gd name="T7" fmla="*/ 108 h 216"/>
                <a:gd name="T8" fmla="*/ 108 w 216"/>
                <a:gd name="T9" fmla="*/ 216 h 216"/>
                <a:gd name="T10" fmla="*/ 108 w 216"/>
                <a:gd name="T11" fmla="*/ 34 h 216"/>
                <a:gd name="T12" fmla="*/ 34 w 216"/>
                <a:gd name="T13" fmla="*/ 108 h 216"/>
                <a:gd name="T14" fmla="*/ 108 w 216"/>
                <a:gd name="T15" fmla="*/ 183 h 216"/>
                <a:gd name="T16" fmla="*/ 183 w 216"/>
                <a:gd name="T17" fmla="*/ 108 h 216"/>
                <a:gd name="T18" fmla="*/ 108 w 216"/>
                <a:gd name="T19" fmla="*/ 3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216">
                  <a:moveTo>
                    <a:pt x="108" y="216"/>
                  </a:moveTo>
                  <a:cubicBezTo>
                    <a:pt x="48" y="216"/>
                    <a:pt x="0" y="169"/>
                    <a:pt x="0" y="108"/>
                  </a:cubicBezTo>
                  <a:cubicBezTo>
                    <a:pt x="0" y="48"/>
                    <a:pt x="48" y="0"/>
                    <a:pt x="108" y="0"/>
                  </a:cubicBezTo>
                  <a:cubicBezTo>
                    <a:pt x="169" y="0"/>
                    <a:pt x="216" y="48"/>
                    <a:pt x="216" y="108"/>
                  </a:cubicBezTo>
                  <a:cubicBezTo>
                    <a:pt x="216" y="169"/>
                    <a:pt x="169" y="216"/>
                    <a:pt x="108" y="216"/>
                  </a:cubicBezTo>
                  <a:close/>
                  <a:moveTo>
                    <a:pt x="108" y="34"/>
                  </a:moveTo>
                  <a:cubicBezTo>
                    <a:pt x="68" y="34"/>
                    <a:pt x="34" y="68"/>
                    <a:pt x="34" y="108"/>
                  </a:cubicBezTo>
                  <a:cubicBezTo>
                    <a:pt x="34" y="149"/>
                    <a:pt x="68" y="183"/>
                    <a:pt x="108" y="183"/>
                  </a:cubicBezTo>
                  <a:cubicBezTo>
                    <a:pt x="149" y="183"/>
                    <a:pt x="183" y="149"/>
                    <a:pt x="183" y="108"/>
                  </a:cubicBezTo>
                  <a:cubicBezTo>
                    <a:pt x="183" y="68"/>
                    <a:pt x="149" y="34"/>
                    <a:pt x="108" y="34"/>
                  </a:cubicBezTo>
                  <a:close/>
                </a:path>
              </a:pathLst>
            </a:custGeom>
            <a:solidFill>
              <a:srgbClr val="23181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33" name="Freeform 51">
              <a:extLst>
                <a:ext uri="{FF2B5EF4-FFF2-40B4-BE49-F238E27FC236}">
                  <a16:creationId xmlns:a16="http://schemas.microsoft.com/office/drawing/2014/main" id="{61B33BE3-943B-4773-AC30-10A52D9CF7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3155" y="4270370"/>
              <a:ext cx="27162" cy="25433"/>
            </a:xfrm>
            <a:custGeom>
              <a:avLst/>
              <a:gdLst>
                <a:gd name="T0" fmla="*/ 108 w 216"/>
                <a:gd name="T1" fmla="*/ 216 h 216"/>
                <a:gd name="T2" fmla="*/ 0 w 216"/>
                <a:gd name="T3" fmla="*/ 108 h 216"/>
                <a:gd name="T4" fmla="*/ 108 w 216"/>
                <a:gd name="T5" fmla="*/ 0 h 216"/>
                <a:gd name="T6" fmla="*/ 216 w 216"/>
                <a:gd name="T7" fmla="*/ 108 h 216"/>
                <a:gd name="T8" fmla="*/ 108 w 216"/>
                <a:gd name="T9" fmla="*/ 216 h 216"/>
                <a:gd name="T10" fmla="*/ 108 w 216"/>
                <a:gd name="T11" fmla="*/ 34 h 216"/>
                <a:gd name="T12" fmla="*/ 34 w 216"/>
                <a:gd name="T13" fmla="*/ 108 h 216"/>
                <a:gd name="T14" fmla="*/ 108 w 216"/>
                <a:gd name="T15" fmla="*/ 183 h 216"/>
                <a:gd name="T16" fmla="*/ 183 w 216"/>
                <a:gd name="T17" fmla="*/ 108 h 216"/>
                <a:gd name="T18" fmla="*/ 108 w 216"/>
                <a:gd name="T19" fmla="*/ 3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216">
                  <a:moveTo>
                    <a:pt x="108" y="216"/>
                  </a:moveTo>
                  <a:cubicBezTo>
                    <a:pt x="48" y="216"/>
                    <a:pt x="0" y="169"/>
                    <a:pt x="0" y="108"/>
                  </a:cubicBezTo>
                  <a:cubicBezTo>
                    <a:pt x="0" y="48"/>
                    <a:pt x="48" y="0"/>
                    <a:pt x="108" y="0"/>
                  </a:cubicBezTo>
                  <a:cubicBezTo>
                    <a:pt x="169" y="0"/>
                    <a:pt x="216" y="48"/>
                    <a:pt x="216" y="108"/>
                  </a:cubicBezTo>
                  <a:cubicBezTo>
                    <a:pt x="216" y="169"/>
                    <a:pt x="169" y="216"/>
                    <a:pt x="108" y="216"/>
                  </a:cubicBezTo>
                  <a:close/>
                  <a:moveTo>
                    <a:pt x="108" y="34"/>
                  </a:moveTo>
                  <a:cubicBezTo>
                    <a:pt x="68" y="34"/>
                    <a:pt x="34" y="68"/>
                    <a:pt x="34" y="108"/>
                  </a:cubicBezTo>
                  <a:cubicBezTo>
                    <a:pt x="34" y="149"/>
                    <a:pt x="68" y="183"/>
                    <a:pt x="108" y="183"/>
                  </a:cubicBezTo>
                  <a:cubicBezTo>
                    <a:pt x="149" y="183"/>
                    <a:pt x="183" y="149"/>
                    <a:pt x="183" y="108"/>
                  </a:cubicBezTo>
                  <a:cubicBezTo>
                    <a:pt x="183" y="68"/>
                    <a:pt x="149" y="34"/>
                    <a:pt x="108" y="34"/>
                  </a:cubicBezTo>
                  <a:close/>
                </a:path>
              </a:pathLst>
            </a:custGeom>
            <a:noFill/>
            <a:ln w="4763" cap="flat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34" name="Freeform 52">
              <a:extLst>
                <a:ext uri="{FF2B5EF4-FFF2-40B4-BE49-F238E27FC236}">
                  <a16:creationId xmlns:a16="http://schemas.microsoft.com/office/drawing/2014/main" id="{0D86EE96-C65E-408F-AE57-01208CDD9E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8371" y="4362319"/>
              <a:ext cx="27162" cy="11738"/>
            </a:xfrm>
            <a:custGeom>
              <a:avLst/>
              <a:gdLst>
                <a:gd name="T0" fmla="*/ 13 w 13"/>
                <a:gd name="T1" fmla="*/ 6 h 6"/>
                <a:gd name="T2" fmla="*/ 0 w 13"/>
                <a:gd name="T3" fmla="*/ 6 h 6"/>
                <a:gd name="T4" fmla="*/ 0 w 13"/>
                <a:gd name="T5" fmla="*/ 0 h 6"/>
                <a:gd name="T6" fmla="*/ 13 w 13"/>
                <a:gd name="T7" fmla="*/ 0 h 6"/>
                <a:gd name="T8" fmla="*/ 13 w 13"/>
                <a:gd name="T9" fmla="*/ 6 h 6"/>
                <a:gd name="T10" fmla="*/ 2 w 13"/>
                <a:gd name="T11" fmla="*/ 4 h 6"/>
                <a:gd name="T12" fmla="*/ 11 w 13"/>
                <a:gd name="T13" fmla="*/ 4 h 6"/>
                <a:gd name="T14" fmla="*/ 11 w 13"/>
                <a:gd name="T15" fmla="*/ 2 h 6"/>
                <a:gd name="T16" fmla="*/ 2 w 13"/>
                <a:gd name="T17" fmla="*/ 2 h 6"/>
                <a:gd name="T18" fmla="*/ 2 w 13"/>
                <a:gd name="T1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6">
                  <a:moveTo>
                    <a:pt x="13" y="6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6"/>
                  </a:lnTo>
                  <a:close/>
                  <a:moveTo>
                    <a:pt x="2" y="4"/>
                  </a:moveTo>
                  <a:lnTo>
                    <a:pt x="11" y="4"/>
                  </a:lnTo>
                  <a:lnTo>
                    <a:pt x="11" y="2"/>
                  </a:lnTo>
                  <a:lnTo>
                    <a:pt x="2" y="2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35" name="Rectangle 53">
              <a:extLst>
                <a:ext uri="{FF2B5EF4-FFF2-40B4-BE49-F238E27FC236}">
                  <a16:creationId xmlns:a16="http://schemas.microsoft.com/office/drawing/2014/main" id="{9D5B6E2C-78D7-4660-A42F-0BFC1934E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8371" y="4362319"/>
              <a:ext cx="27162" cy="11738"/>
            </a:xfrm>
            <a:prstGeom prst="rect">
              <a:avLst/>
            </a:prstGeom>
            <a:noFill/>
            <a:ln w="4763" cap="flat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36" name="Rectangle 54">
              <a:extLst>
                <a:ext uri="{FF2B5EF4-FFF2-40B4-BE49-F238E27FC236}">
                  <a16:creationId xmlns:a16="http://schemas.microsoft.com/office/drawing/2014/main" id="{BF4B109A-6C89-47B1-B499-07F9E58C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549" y="4366232"/>
              <a:ext cx="18804" cy="3912"/>
            </a:xfrm>
            <a:prstGeom prst="rect">
              <a:avLst/>
            </a:prstGeom>
            <a:noFill/>
            <a:ln w="4763" cap="flat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37" name="Freeform 55">
              <a:extLst>
                <a:ext uri="{FF2B5EF4-FFF2-40B4-BE49-F238E27FC236}">
                  <a16:creationId xmlns:a16="http://schemas.microsoft.com/office/drawing/2014/main" id="{05D5DB83-060B-4AEE-80B6-8773B6F84B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7477" y="4215591"/>
              <a:ext cx="41786" cy="89992"/>
            </a:xfrm>
            <a:custGeom>
              <a:avLst/>
              <a:gdLst>
                <a:gd name="T0" fmla="*/ 220 w 336"/>
                <a:gd name="T1" fmla="*/ 776 h 776"/>
                <a:gd name="T2" fmla="*/ 7 w 336"/>
                <a:gd name="T3" fmla="*/ 215 h 776"/>
                <a:gd name="T4" fmla="*/ 0 w 336"/>
                <a:gd name="T5" fmla="*/ 41 h 776"/>
                <a:gd name="T6" fmla="*/ 117 w 336"/>
                <a:gd name="T7" fmla="*/ 0 h 776"/>
                <a:gd name="T8" fmla="*/ 124 w 336"/>
                <a:gd name="T9" fmla="*/ 14 h 776"/>
                <a:gd name="T10" fmla="*/ 316 w 336"/>
                <a:gd name="T11" fmla="*/ 730 h 776"/>
                <a:gd name="T12" fmla="*/ 316 w 336"/>
                <a:gd name="T13" fmla="*/ 743 h 776"/>
                <a:gd name="T14" fmla="*/ 220 w 336"/>
                <a:gd name="T15" fmla="*/ 776 h 776"/>
                <a:gd name="T16" fmla="*/ 42 w 336"/>
                <a:gd name="T17" fmla="*/ 208 h 776"/>
                <a:gd name="T18" fmla="*/ 240 w 336"/>
                <a:gd name="T19" fmla="*/ 730 h 776"/>
                <a:gd name="T20" fmla="*/ 282 w 336"/>
                <a:gd name="T21" fmla="*/ 716 h 776"/>
                <a:gd name="T22" fmla="*/ 103 w 336"/>
                <a:gd name="T23" fmla="*/ 41 h 776"/>
                <a:gd name="T24" fmla="*/ 35 w 336"/>
                <a:gd name="T25" fmla="*/ 67 h 776"/>
                <a:gd name="T26" fmla="*/ 42 w 336"/>
                <a:gd name="T27" fmla="*/ 208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6" h="776">
                  <a:moveTo>
                    <a:pt x="220" y="776"/>
                  </a:moveTo>
                  <a:cubicBezTo>
                    <a:pt x="7" y="215"/>
                    <a:pt x="7" y="215"/>
                    <a:pt x="7" y="21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330" y="228"/>
                    <a:pt x="336" y="529"/>
                    <a:pt x="316" y="730"/>
                  </a:cubicBezTo>
                  <a:cubicBezTo>
                    <a:pt x="316" y="743"/>
                    <a:pt x="316" y="743"/>
                    <a:pt x="316" y="743"/>
                  </a:cubicBezTo>
                  <a:lnTo>
                    <a:pt x="220" y="776"/>
                  </a:lnTo>
                  <a:close/>
                  <a:moveTo>
                    <a:pt x="42" y="208"/>
                  </a:moveTo>
                  <a:cubicBezTo>
                    <a:pt x="240" y="730"/>
                    <a:pt x="240" y="730"/>
                    <a:pt x="240" y="730"/>
                  </a:cubicBezTo>
                  <a:cubicBezTo>
                    <a:pt x="282" y="716"/>
                    <a:pt x="282" y="716"/>
                    <a:pt x="282" y="716"/>
                  </a:cubicBezTo>
                  <a:cubicBezTo>
                    <a:pt x="295" y="522"/>
                    <a:pt x="295" y="248"/>
                    <a:pt x="103" y="41"/>
                  </a:cubicBezTo>
                  <a:cubicBezTo>
                    <a:pt x="35" y="67"/>
                    <a:pt x="35" y="67"/>
                    <a:pt x="35" y="67"/>
                  </a:cubicBezTo>
                  <a:lnTo>
                    <a:pt x="42" y="208"/>
                  </a:lnTo>
                  <a:close/>
                </a:path>
              </a:pathLst>
            </a:custGeom>
            <a:solidFill>
              <a:srgbClr val="23181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38" name="Freeform 56">
              <a:extLst>
                <a:ext uri="{FF2B5EF4-FFF2-40B4-BE49-F238E27FC236}">
                  <a16:creationId xmlns:a16="http://schemas.microsoft.com/office/drawing/2014/main" id="{745CACBE-B9B1-4B4F-88C8-C4A85A1180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7477" y="4215591"/>
              <a:ext cx="41786" cy="89992"/>
            </a:xfrm>
            <a:custGeom>
              <a:avLst/>
              <a:gdLst>
                <a:gd name="T0" fmla="*/ 220 w 336"/>
                <a:gd name="T1" fmla="*/ 776 h 776"/>
                <a:gd name="T2" fmla="*/ 7 w 336"/>
                <a:gd name="T3" fmla="*/ 215 h 776"/>
                <a:gd name="T4" fmla="*/ 0 w 336"/>
                <a:gd name="T5" fmla="*/ 41 h 776"/>
                <a:gd name="T6" fmla="*/ 117 w 336"/>
                <a:gd name="T7" fmla="*/ 0 h 776"/>
                <a:gd name="T8" fmla="*/ 124 w 336"/>
                <a:gd name="T9" fmla="*/ 14 h 776"/>
                <a:gd name="T10" fmla="*/ 316 w 336"/>
                <a:gd name="T11" fmla="*/ 730 h 776"/>
                <a:gd name="T12" fmla="*/ 316 w 336"/>
                <a:gd name="T13" fmla="*/ 743 h 776"/>
                <a:gd name="T14" fmla="*/ 220 w 336"/>
                <a:gd name="T15" fmla="*/ 776 h 776"/>
                <a:gd name="T16" fmla="*/ 42 w 336"/>
                <a:gd name="T17" fmla="*/ 208 h 776"/>
                <a:gd name="T18" fmla="*/ 240 w 336"/>
                <a:gd name="T19" fmla="*/ 730 h 776"/>
                <a:gd name="T20" fmla="*/ 282 w 336"/>
                <a:gd name="T21" fmla="*/ 716 h 776"/>
                <a:gd name="T22" fmla="*/ 103 w 336"/>
                <a:gd name="T23" fmla="*/ 41 h 776"/>
                <a:gd name="T24" fmla="*/ 35 w 336"/>
                <a:gd name="T25" fmla="*/ 67 h 776"/>
                <a:gd name="T26" fmla="*/ 42 w 336"/>
                <a:gd name="T27" fmla="*/ 208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6" h="776">
                  <a:moveTo>
                    <a:pt x="220" y="776"/>
                  </a:moveTo>
                  <a:cubicBezTo>
                    <a:pt x="7" y="215"/>
                    <a:pt x="7" y="215"/>
                    <a:pt x="7" y="21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330" y="228"/>
                    <a:pt x="336" y="529"/>
                    <a:pt x="316" y="730"/>
                  </a:cubicBezTo>
                  <a:cubicBezTo>
                    <a:pt x="316" y="743"/>
                    <a:pt x="316" y="743"/>
                    <a:pt x="316" y="743"/>
                  </a:cubicBezTo>
                  <a:lnTo>
                    <a:pt x="220" y="776"/>
                  </a:lnTo>
                  <a:close/>
                  <a:moveTo>
                    <a:pt x="42" y="208"/>
                  </a:moveTo>
                  <a:cubicBezTo>
                    <a:pt x="240" y="730"/>
                    <a:pt x="240" y="730"/>
                    <a:pt x="240" y="730"/>
                  </a:cubicBezTo>
                  <a:cubicBezTo>
                    <a:pt x="282" y="716"/>
                    <a:pt x="282" y="716"/>
                    <a:pt x="282" y="716"/>
                  </a:cubicBezTo>
                  <a:cubicBezTo>
                    <a:pt x="295" y="522"/>
                    <a:pt x="295" y="248"/>
                    <a:pt x="103" y="41"/>
                  </a:cubicBezTo>
                  <a:cubicBezTo>
                    <a:pt x="35" y="67"/>
                    <a:pt x="35" y="67"/>
                    <a:pt x="35" y="67"/>
                  </a:cubicBezTo>
                  <a:lnTo>
                    <a:pt x="42" y="208"/>
                  </a:lnTo>
                  <a:close/>
                </a:path>
              </a:pathLst>
            </a:custGeom>
            <a:noFill/>
            <a:ln w="4763" cap="flat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39" name="Freeform 57">
              <a:extLst>
                <a:ext uri="{FF2B5EF4-FFF2-40B4-BE49-F238E27FC236}">
                  <a16:creationId xmlns:a16="http://schemas.microsoft.com/office/drawing/2014/main" id="{31680045-787B-40A5-A748-007132B8CA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1958" y="4256675"/>
              <a:ext cx="54322" cy="31302"/>
            </a:xfrm>
            <a:custGeom>
              <a:avLst/>
              <a:gdLst>
                <a:gd name="T0" fmla="*/ 48 w 440"/>
                <a:gd name="T1" fmla="*/ 272 h 272"/>
                <a:gd name="T2" fmla="*/ 48 w 440"/>
                <a:gd name="T3" fmla="*/ 246 h 272"/>
                <a:gd name="T4" fmla="*/ 14 w 440"/>
                <a:gd name="T5" fmla="*/ 160 h 272"/>
                <a:gd name="T6" fmla="*/ 0 w 440"/>
                <a:gd name="T7" fmla="*/ 146 h 272"/>
                <a:gd name="T8" fmla="*/ 393 w 440"/>
                <a:gd name="T9" fmla="*/ 0 h 272"/>
                <a:gd name="T10" fmla="*/ 440 w 440"/>
                <a:gd name="T11" fmla="*/ 133 h 272"/>
                <a:gd name="T12" fmla="*/ 48 w 440"/>
                <a:gd name="T13" fmla="*/ 272 h 272"/>
                <a:gd name="T14" fmla="*/ 55 w 440"/>
                <a:gd name="T15" fmla="*/ 160 h 272"/>
                <a:gd name="T16" fmla="*/ 82 w 440"/>
                <a:gd name="T17" fmla="*/ 226 h 272"/>
                <a:gd name="T18" fmla="*/ 393 w 440"/>
                <a:gd name="T19" fmla="*/ 113 h 272"/>
                <a:gd name="T20" fmla="*/ 373 w 440"/>
                <a:gd name="T21" fmla="*/ 47 h 272"/>
                <a:gd name="T22" fmla="*/ 55 w 440"/>
                <a:gd name="T23" fmla="*/ 16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0" h="272">
                  <a:moveTo>
                    <a:pt x="48" y="272"/>
                  </a:moveTo>
                  <a:cubicBezTo>
                    <a:pt x="48" y="246"/>
                    <a:pt x="48" y="246"/>
                    <a:pt x="48" y="246"/>
                  </a:cubicBezTo>
                  <a:cubicBezTo>
                    <a:pt x="48" y="219"/>
                    <a:pt x="34" y="186"/>
                    <a:pt x="14" y="16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393" y="0"/>
                    <a:pt x="393" y="0"/>
                    <a:pt x="393" y="0"/>
                  </a:cubicBezTo>
                  <a:cubicBezTo>
                    <a:pt x="440" y="133"/>
                    <a:pt x="440" y="133"/>
                    <a:pt x="440" y="133"/>
                  </a:cubicBezTo>
                  <a:lnTo>
                    <a:pt x="48" y="272"/>
                  </a:lnTo>
                  <a:close/>
                  <a:moveTo>
                    <a:pt x="55" y="160"/>
                  </a:moveTo>
                  <a:cubicBezTo>
                    <a:pt x="68" y="180"/>
                    <a:pt x="75" y="199"/>
                    <a:pt x="82" y="226"/>
                  </a:cubicBezTo>
                  <a:cubicBezTo>
                    <a:pt x="393" y="113"/>
                    <a:pt x="393" y="113"/>
                    <a:pt x="393" y="113"/>
                  </a:cubicBezTo>
                  <a:cubicBezTo>
                    <a:pt x="373" y="47"/>
                    <a:pt x="373" y="47"/>
                    <a:pt x="373" y="47"/>
                  </a:cubicBezTo>
                  <a:lnTo>
                    <a:pt x="55" y="160"/>
                  </a:lnTo>
                  <a:close/>
                </a:path>
              </a:pathLst>
            </a:custGeom>
            <a:solidFill>
              <a:srgbClr val="23181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40" name="Freeform 58">
              <a:extLst>
                <a:ext uri="{FF2B5EF4-FFF2-40B4-BE49-F238E27FC236}">
                  <a16:creationId xmlns:a16="http://schemas.microsoft.com/office/drawing/2014/main" id="{589722A6-F3CC-4158-A7FF-1CEAA9DA58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1958" y="4256675"/>
              <a:ext cx="54322" cy="31302"/>
            </a:xfrm>
            <a:custGeom>
              <a:avLst/>
              <a:gdLst>
                <a:gd name="T0" fmla="*/ 48 w 440"/>
                <a:gd name="T1" fmla="*/ 272 h 272"/>
                <a:gd name="T2" fmla="*/ 48 w 440"/>
                <a:gd name="T3" fmla="*/ 246 h 272"/>
                <a:gd name="T4" fmla="*/ 14 w 440"/>
                <a:gd name="T5" fmla="*/ 160 h 272"/>
                <a:gd name="T6" fmla="*/ 0 w 440"/>
                <a:gd name="T7" fmla="*/ 146 h 272"/>
                <a:gd name="T8" fmla="*/ 393 w 440"/>
                <a:gd name="T9" fmla="*/ 0 h 272"/>
                <a:gd name="T10" fmla="*/ 440 w 440"/>
                <a:gd name="T11" fmla="*/ 133 h 272"/>
                <a:gd name="T12" fmla="*/ 48 w 440"/>
                <a:gd name="T13" fmla="*/ 272 h 272"/>
                <a:gd name="T14" fmla="*/ 55 w 440"/>
                <a:gd name="T15" fmla="*/ 160 h 272"/>
                <a:gd name="T16" fmla="*/ 82 w 440"/>
                <a:gd name="T17" fmla="*/ 226 h 272"/>
                <a:gd name="T18" fmla="*/ 393 w 440"/>
                <a:gd name="T19" fmla="*/ 113 h 272"/>
                <a:gd name="T20" fmla="*/ 373 w 440"/>
                <a:gd name="T21" fmla="*/ 47 h 272"/>
                <a:gd name="T22" fmla="*/ 55 w 440"/>
                <a:gd name="T23" fmla="*/ 16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0" h="272">
                  <a:moveTo>
                    <a:pt x="48" y="272"/>
                  </a:moveTo>
                  <a:cubicBezTo>
                    <a:pt x="48" y="246"/>
                    <a:pt x="48" y="246"/>
                    <a:pt x="48" y="246"/>
                  </a:cubicBezTo>
                  <a:cubicBezTo>
                    <a:pt x="48" y="219"/>
                    <a:pt x="34" y="186"/>
                    <a:pt x="14" y="16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393" y="0"/>
                    <a:pt x="393" y="0"/>
                    <a:pt x="393" y="0"/>
                  </a:cubicBezTo>
                  <a:cubicBezTo>
                    <a:pt x="440" y="133"/>
                    <a:pt x="440" y="133"/>
                    <a:pt x="440" y="133"/>
                  </a:cubicBezTo>
                  <a:lnTo>
                    <a:pt x="48" y="272"/>
                  </a:lnTo>
                  <a:close/>
                  <a:moveTo>
                    <a:pt x="55" y="160"/>
                  </a:moveTo>
                  <a:cubicBezTo>
                    <a:pt x="68" y="180"/>
                    <a:pt x="75" y="199"/>
                    <a:pt x="82" y="226"/>
                  </a:cubicBezTo>
                  <a:cubicBezTo>
                    <a:pt x="393" y="113"/>
                    <a:pt x="393" y="113"/>
                    <a:pt x="393" y="113"/>
                  </a:cubicBezTo>
                  <a:cubicBezTo>
                    <a:pt x="373" y="47"/>
                    <a:pt x="373" y="47"/>
                    <a:pt x="373" y="47"/>
                  </a:cubicBezTo>
                  <a:lnTo>
                    <a:pt x="55" y="160"/>
                  </a:lnTo>
                  <a:close/>
                </a:path>
              </a:pathLst>
            </a:custGeom>
            <a:noFill/>
            <a:ln w="4763" cap="flat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41" name="Freeform 59">
              <a:extLst>
                <a:ext uri="{FF2B5EF4-FFF2-40B4-BE49-F238E27FC236}">
                  <a16:creationId xmlns:a16="http://schemas.microsoft.com/office/drawing/2014/main" id="{73283FBD-4FC7-47BF-80B3-DD805B0DEE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0476" y="4278194"/>
              <a:ext cx="71037" cy="37171"/>
            </a:xfrm>
            <a:custGeom>
              <a:avLst/>
              <a:gdLst>
                <a:gd name="T0" fmla="*/ 48 w 584"/>
                <a:gd name="T1" fmla="*/ 320 h 320"/>
                <a:gd name="T2" fmla="*/ 0 w 584"/>
                <a:gd name="T3" fmla="*/ 194 h 320"/>
                <a:gd name="T4" fmla="*/ 537 w 584"/>
                <a:gd name="T5" fmla="*/ 0 h 320"/>
                <a:gd name="T6" fmla="*/ 537 w 584"/>
                <a:gd name="T7" fmla="*/ 27 h 320"/>
                <a:gd name="T8" fmla="*/ 571 w 584"/>
                <a:gd name="T9" fmla="*/ 107 h 320"/>
                <a:gd name="T10" fmla="*/ 584 w 584"/>
                <a:gd name="T11" fmla="*/ 127 h 320"/>
                <a:gd name="T12" fmla="*/ 48 w 584"/>
                <a:gd name="T13" fmla="*/ 320 h 320"/>
                <a:gd name="T14" fmla="*/ 48 w 584"/>
                <a:gd name="T15" fmla="*/ 214 h 320"/>
                <a:gd name="T16" fmla="*/ 68 w 584"/>
                <a:gd name="T17" fmla="*/ 274 h 320"/>
                <a:gd name="T18" fmla="*/ 523 w 584"/>
                <a:gd name="T19" fmla="*/ 114 h 320"/>
                <a:gd name="T20" fmla="*/ 503 w 584"/>
                <a:gd name="T21" fmla="*/ 54 h 320"/>
                <a:gd name="T22" fmla="*/ 48 w 584"/>
                <a:gd name="T23" fmla="*/ 214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4" h="320">
                  <a:moveTo>
                    <a:pt x="48" y="320"/>
                  </a:moveTo>
                  <a:cubicBezTo>
                    <a:pt x="0" y="194"/>
                    <a:pt x="0" y="194"/>
                    <a:pt x="0" y="194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37" y="27"/>
                    <a:pt x="537" y="27"/>
                    <a:pt x="537" y="27"/>
                  </a:cubicBezTo>
                  <a:cubicBezTo>
                    <a:pt x="537" y="54"/>
                    <a:pt x="551" y="87"/>
                    <a:pt x="571" y="107"/>
                  </a:cubicBezTo>
                  <a:cubicBezTo>
                    <a:pt x="584" y="127"/>
                    <a:pt x="584" y="127"/>
                    <a:pt x="584" y="127"/>
                  </a:cubicBezTo>
                  <a:lnTo>
                    <a:pt x="48" y="320"/>
                  </a:lnTo>
                  <a:close/>
                  <a:moveTo>
                    <a:pt x="48" y="214"/>
                  </a:moveTo>
                  <a:cubicBezTo>
                    <a:pt x="68" y="274"/>
                    <a:pt x="68" y="274"/>
                    <a:pt x="68" y="274"/>
                  </a:cubicBezTo>
                  <a:cubicBezTo>
                    <a:pt x="523" y="114"/>
                    <a:pt x="523" y="114"/>
                    <a:pt x="523" y="114"/>
                  </a:cubicBezTo>
                  <a:cubicBezTo>
                    <a:pt x="517" y="94"/>
                    <a:pt x="510" y="74"/>
                    <a:pt x="503" y="54"/>
                  </a:cubicBezTo>
                  <a:lnTo>
                    <a:pt x="48" y="214"/>
                  </a:lnTo>
                  <a:close/>
                </a:path>
              </a:pathLst>
            </a:custGeom>
            <a:solidFill>
              <a:srgbClr val="23181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42" name="Freeform 60">
              <a:extLst>
                <a:ext uri="{FF2B5EF4-FFF2-40B4-BE49-F238E27FC236}">
                  <a16:creationId xmlns:a16="http://schemas.microsoft.com/office/drawing/2014/main" id="{A23CE916-EAF4-4B60-9F20-7923272018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0476" y="4278194"/>
              <a:ext cx="71037" cy="37171"/>
            </a:xfrm>
            <a:custGeom>
              <a:avLst/>
              <a:gdLst>
                <a:gd name="T0" fmla="*/ 48 w 584"/>
                <a:gd name="T1" fmla="*/ 320 h 320"/>
                <a:gd name="T2" fmla="*/ 0 w 584"/>
                <a:gd name="T3" fmla="*/ 194 h 320"/>
                <a:gd name="T4" fmla="*/ 537 w 584"/>
                <a:gd name="T5" fmla="*/ 0 h 320"/>
                <a:gd name="T6" fmla="*/ 537 w 584"/>
                <a:gd name="T7" fmla="*/ 27 h 320"/>
                <a:gd name="T8" fmla="*/ 571 w 584"/>
                <a:gd name="T9" fmla="*/ 107 h 320"/>
                <a:gd name="T10" fmla="*/ 584 w 584"/>
                <a:gd name="T11" fmla="*/ 127 h 320"/>
                <a:gd name="T12" fmla="*/ 48 w 584"/>
                <a:gd name="T13" fmla="*/ 320 h 320"/>
                <a:gd name="T14" fmla="*/ 48 w 584"/>
                <a:gd name="T15" fmla="*/ 214 h 320"/>
                <a:gd name="T16" fmla="*/ 68 w 584"/>
                <a:gd name="T17" fmla="*/ 274 h 320"/>
                <a:gd name="T18" fmla="*/ 523 w 584"/>
                <a:gd name="T19" fmla="*/ 114 h 320"/>
                <a:gd name="T20" fmla="*/ 503 w 584"/>
                <a:gd name="T21" fmla="*/ 54 h 320"/>
                <a:gd name="T22" fmla="*/ 48 w 584"/>
                <a:gd name="T23" fmla="*/ 214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4" h="320">
                  <a:moveTo>
                    <a:pt x="48" y="320"/>
                  </a:moveTo>
                  <a:cubicBezTo>
                    <a:pt x="0" y="194"/>
                    <a:pt x="0" y="194"/>
                    <a:pt x="0" y="194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37" y="27"/>
                    <a:pt x="537" y="27"/>
                    <a:pt x="537" y="27"/>
                  </a:cubicBezTo>
                  <a:cubicBezTo>
                    <a:pt x="537" y="54"/>
                    <a:pt x="551" y="87"/>
                    <a:pt x="571" y="107"/>
                  </a:cubicBezTo>
                  <a:cubicBezTo>
                    <a:pt x="584" y="127"/>
                    <a:pt x="584" y="127"/>
                    <a:pt x="584" y="127"/>
                  </a:cubicBezTo>
                  <a:lnTo>
                    <a:pt x="48" y="320"/>
                  </a:lnTo>
                  <a:close/>
                  <a:moveTo>
                    <a:pt x="48" y="214"/>
                  </a:moveTo>
                  <a:cubicBezTo>
                    <a:pt x="68" y="274"/>
                    <a:pt x="68" y="274"/>
                    <a:pt x="68" y="274"/>
                  </a:cubicBezTo>
                  <a:cubicBezTo>
                    <a:pt x="523" y="114"/>
                    <a:pt x="523" y="114"/>
                    <a:pt x="523" y="114"/>
                  </a:cubicBezTo>
                  <a:cubicBezTo>
                    <a:pt x="517" y="94"/>
                    <a:pt x="510" y="74"/>
                    <a:pt x="503" y="54"/>
                  </a:cubicBezTo>
                  <a:lnTo>
                    <a:pt x="48" y="214"/>
                  </a:lnTo>
                  <a:close/>
                </a:path>
              </a:pathLst>
            </a:custGeom>
            <a:noFill/>
            <a:ln w="4763" cap="flat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43" name="Freeform 61">
              <a:extLst>
                <a:ext uri="{FF2B5EF4-FFF2-40B4-BE49-F238E27FC236}">
                  <a16:creationId xmlns:a16="http://schemas.microsoft.com/office/drawing/2014/main" id="{C3050C98-906F-4991-9193-3986D02EA3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5244" y="4291890"/>
              <a:ext cx="25072" cy="27389"/>
            </a:xfrm>
            <a:custGeom>
              <a:avLst/>
              <a:gdLst>
                <a:gd name="T0" fmla="*/ 216 w 216"/>
                <a:gd name="T1" fmla="*/ 224 h 224"/>
                <a:gd name="T2" fmla="*/ 0 w 216"/>
                <a:gd name="T3" fmla="*/ 224 h 224"/>
                <a:gd name="T4" fmla="*/ 75 w 216"/>
                <a:gd name="T5" fmla="*/ 0 h 224"/>
                <a:gd name="T6" fmla="*/ 88 w 216"/>
                <a:gd name="T7" fmla="*/ 7 h 224"/>
                <a:gd name="T8" fmla="*/ 129 w 216"/>
                <a:gd name="T9" fmla="*/ 0 h 224"/>
                <a:gd name="T10" fmla="*/ 142 w 216"/>
                <a:gd name="T11" fmla="*/ 0 h 224"/>
                <a:gd name="T12" fmla="*/ 216 w 216"/>
                <a:gd name="T13" fmla="*/ 224 h 224"/>
                <a:gd name="T14" fmla="*/ 48 w 216"/>
                <a:gd name="T15" fmla="*/ 192 h 224"/>
                <a:gd name="T16" fmla="*/ 169 w 216"/>
                <a:gd name="T17" fmla="*/ 192 h 224"/>
                <a:gd name="T18" fmla="*/ 122 w 216"/>
                <a:gd name="T19" fmla="*/ 40 h 224"/>
                <a:gd name="T20" fmla="*/ 102 w 216"/>
                <a:gd name="T21" fmla="*/ 40 h 224"/>
                <a:gd name="T22" fmla="*/ 48 w 216"/>
                <a:gd name="T23" fmla="*/ 19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" h="224">
                  <a:moveTo>
                    <a:pt x="216" y="224"/>
                  </a:moveTo>
                  <a:cubicBezTo>
                    <a:pt x="0" y="224"/>
                    <a:pt x="0" y="224"/>
                    <a:pt x="0" y="224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102" y="7"/>
                    <a:pt x="115" y="7"/>
                    <a:pt x="129" y="0"/>
                  </a:cubicBezTo>
                  <a:cubicBezTo>
                    <a:pt x="142" y="0"/>
                    <a:pt x="142" y="0"/>
                    <a:pt x="142" y="0"/>
                  </a:cubicBezTo>
                  <a:lnTo>
                    <a:pt x="216" y="224"/>
                  </a:lnTo>
                  <a:close/>
                  <a:moveTo>
                    <a:pt x="48" y="192"/>
                  </a:moveTo>
                  <a:cubicBezTo>
                    <a:pt x="169" y="192"/>
                    <a:pt x="169" y="192"/>
                    <a:pt x="169" y="192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115" y="40"/>
                    <a:pt x="108" y="40"/>
                    <a:pt x="102" y="40"/>
                  </a:cubicBezTo>
                  <a:lnTo>
                    <a:pt x="48" y="192"/>
                  </a:lnTo>
                  <a:close/>
                </a:path>
              </a:pathLst>
            </a:custGeom>
            <a:solidFill>
              <a:srgbClr val="23181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44" name="Freeform 62">
              <a:extLst>
                <a:ext uri="{FF2B5EF4-FFF2-40B4-BE49-F238E27FC236}">
                  <a16:creationId xmlns:a16="http://schemas.microsoft.com/office/drawing/2014/main" id="{79C0C240-322B-4E76-8871-75E7C1C496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5244" y="4291890"/>
              <a:ext cx="25072" cy="27389"/>
            </a:xfrm>
            <a:custGeom>
              <a:avLst/>
              <a:gdLst>
                <a:gd name="T0" fmla="*/ 216 w 216"/>
                <a:gd name="T1" fmla="*/ 224 h 224"/>
                <a:gd name="T2" fmla="*/ 0 w 216"/>
                <a:gd name="T3" fmla="*/ 224 h 224"/>
                <a:gd name="T4" fmla="*/ 75 w 216"/>
                <a:gd name="T5" fmla="*/ 0 h 224"/>
                <a:gd name="T6" fmla="*/ 88 w 216"/>
                <a:gd name="T7" fmla="*/ 7 h 224"/>
                <a:gd name="T8" fmla="*/ 129 w 216"/>
                <a:gd name="T9" fmla="*/ 0 h 224"/>
                <a:gd name="T10" fmla="*/ 142 w 216"/>
                <a:gd name="T11" fmla="*/ 0 h 224"/>
                <a:gd name="T12" fmla="*/ 216 w 216"/>
                <a:gd name="T13" fmla="*/ 224 h 224"/>
                <a:gd name="T14" fmla="*/ 48 w 216"/>
                <a:gd name="T15" fmla="*/ 192 h 224"/>
                <a:gd name="T16" fmla="*/ 169 w 216"/>
                <a:gd name="T17" fmla="*/ 192 h 224"/>
                <a:gd name="T18" fmla="*/ 122 w 216"/>
                <a:gd name="T19" fmla="*/ 40 h 224"/>
                <a:gd name="T20" fmla="*/ 102 w 216"/>
                <a:gd name="T21" fmla="*/ 40 h 224"/>
                <a:gd name="T22" fmla="*/ 48 w 216"/>
                <a:gd name="T23" fmla="*/ 19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" h="224">
                  <a:moveTo>
                    <a:pt x="216" y="224"/>
                  </a:moveTo>
                  <a:cubicBezTo>
                    <a:pt x="0" y="224"/>
                    <a:pt x="0" y="224"/>
                    <a:pt x="0" y="224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102" y="7"/>
                    <a:pt x="115" y="7"/>
                    <a:pt x="129" y="0"/>
                  </a:cubicBezTo>
                  <a:cubicBezTo>
                    <a:pt x="142" y="0"/>
                    <a:pt x="142" y="0"/>
                    <a:pt x="142" y="0"/>
                  </a:cubicBezTo>
                  <a:lnTo>
                    <a:pt x="216" y="224"/>
                  </a:lnTo>
                  <a:close/>
                  <a:moveTo>
                    <a:pt x="48" y="192"/>
                  </a:moveTo>
                  <a:cubicBezTo>
                    <a:pt x="169" y="192"/>
                    <a:pt x="169" y="192"/>
                    <a:pt x="169" y="192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115" y="40"/>
                    <a:pt x="108" y="40"/>
                    <a:pt x="102" y="40"/>
                  </a:cubicBezTo>
                  <a:lnTo>
                    <a:pt x="48" y="192"/>
                  </a:lnTo>
                  <a:close/>
                </a:path>
              </a:pathLst>
            </a:custGeom>
            <a:noFill/>
            <a:ln w="4763" cap="flat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45" name="Freeform 63">
              <a:extLst>
                <a:ext uri="{FF2B5EF4-FFF2-40B4-BE49-F238E27FC236}">
                  <a16:creationId xmlns:a16="http://schemas.microsoft.com/office/drawing/2014/main" id="{99D5F8BD-1054-4AAF-AA86-35F92BB54C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4350" y="4348624"/>
              <a:ext cx="66858" cy="25433"/>
            </a:xfrm>
            <a:custGeom>
              <a:avLst/>
              <a:gdLst>
                <a:gd name="T0" fmla="*/ 32 w 32"/>
                <a:gd name="T1" fmla="*/ 13 h 13"/>
                <a:gd name="T2" fmla="*/ 0 w 32"/>
                <a:gd name="T3" fmla="*/ 13 h 13"/>
                <a:gd name="T4" fmla="*/ 4 w 32"/>
                <a:gd name="T5" fmla="*/ 0 h 13"/>
                <a:gd name="T6" fmla="*/ 27 w 32"/>
                <a:gd name="T7" fmla="*/ 0 h 13"/>
                <a:gd name="T8" fmla="*/ 32 w 32"/>
                <a:gd name="T9" fmla="*/ 13 h 13"/>
                <a:gd name="T10" fmla="*/ 2 w 32"/>
                <a:gd name="T11" fmla="*/ 11 h 13"/>
                <a:gd name="T12" fmla="*/ 29 w 32"/>
                <a:gd name="T13" fmla="*/ 11 h 13"/>
                <a:gd name="T14" fmla="*/ 26 w 32"/>
                <a:gd name="T15" fmla="*/ 2 h 13"/>
                <a:gd name="T16" fmla="*/ 6 w 32"/>
                <a:gd name="T17" fmla="*/ 2 h 13"/>
                <a:gd name="T18" fmla="*/ 2 w 32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13">
                  <a:moveTo>
                    <a:pt x="32" y="13"/>
                  </a:moveTo>
                  <a:lnTo>
                    <a:pt x="0" y="13"/>
                  </a:lnTo>
                  <a:lnTo>
                    <a:pt x="4" y="0"/>
                  </a:lnTo>
                  <a:lnTo>
                    <a:pt x="27" y="0"/>
                  </a:lnTo>
                  <a:lnTo>
                    <a:pt x="32" y="13"/>
                  </a:lnTo>
                  <a:close/>
                  <a:moveTo>
                    <a:pt x="2" y="11"/>
                  </a:moveTo>
                  <a:lnTo>
                    <a:pt x="29" y="11"/>
                  </a:lnTo>
                  <a:lnTo>
                    <a:pt x="26" y="2"/>
                  </a:lnTo>
                  <a:lnTo>
                    <a:pt x="6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46" name="Freeform 64">
              <a:extLst>
                <a:ext uri="{FF2B5EF4-FFF2-40B4-BE49-F238E27FC236}">
                  <a16:creationId xmlns:a16="http://schemas.microsoft.com/office/drawing/2014/main" id="{F163B67E-59F1-49ED-848B-3D2959B98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4350" y="4348624"/>
              <a:ext cx="66858" cy="25433"/>
            </a:xfrm>
            <a:custGeom>
              <a:avLst/>
              <a:gdLst>
                <a:gd name="T0" fmla="*/ 32 w 32"/>
                <a:gd name="T1" fmla="*/ 13 h 13"/>
                <a:gd name="T2" fmla="*/ 0 w 32"/>
                <a:gd name="T3" fmla="*/ 13 h 13"/>
                <a:gd name="T4" fmla="*/ 4 w 32"/>
                <a:gd name="T5" fmla="*/ 0 h 13"/>
                <a:gd name="T6" fmla="*/ 27 w 32"/>
                <a:gd name="T7" fmla="*/ 0 h 13"/>
                <a:gd name="T8" fmla="*/ 32 w 32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3">
                  <a:moveTo>
                    <a:pt x="32" y="13"/>
                  </a:moveTo>
                  <a:lnTo>
                    <a:pt x="0" y="13"/>
                  </a:lnTo>
                  <a:lnTo>
                    <a:pt x="4" y="0"/>
                  </a:lnTo>
                  <a:lnTo>
                    <a:pt x="27" y="0"/>
                  </a:lnTo>
                  <a:lnTo>
                    <a:pt x="32" y="13"/>
                  </a:lnTo>
                  <a:close/>
                </a:path>
              </a:pathLst>
            </a:custGeom>
            <a:noFill/>
            <a:ln w="4763" cap="flat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47" name="Freeform 65">
              <a:extLst>
                <a:ext uri="{FF2B5EF4-FFF2-40B4-BE49-F238E27FC236}">
                  <a16:creationId xmlns:a16="http://schemas.microsoft.com/office/drawing/2014/main" id="{DF6011AA-D7F7-40DD-B31F-8C6D13340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8529" y="4352536"/>
              <a:ext cx="56412" cy="17608"/>
            </a:xfrm>
            <a:custGeom>
              <a:avLst/>
              <a:gdLst>
                <a:gd name="T0" fmla="*/ 0 w 27"/>
                <a:gd name="T1" fmla="*/ 9 h 9"/>
                <a:gd name="T2" fmla="*/ 27 w 27"/>
                <a:gd name="T3" fmla="*/ 9 h 9"/>
                <a:gd name="T4" fmla="*/ 24 w 27"/>
                <a:gd name="T5" fmla="*/ 0 h 9"/>
                <a:gd name="T6" fmla="*/ 4 w 27"/>
                <a:gd name="T7" fmla="*/ 0 h 9"/>
                <a:gd name="T8" fmla="*/ 0 w 27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">
                  <a:moveTo>
                    <a:pt x="0" y="9"/>
                  </a:moveTo>
                  <a:lnTo>
                    <a:pt x="27" y="9"/>
                  </a:lnTo>
                  <a:lnTo>
                    <a:pt x="24" y="0"/>
                  </a:lnTo>
                  <a:lnTo>
                    <a:pt x="4" y="0"/>
                  </a:lnTo>
                  <a:lnTo>
                    <a:pt x="0" y="9"/>
                  </a:lnTo>
                  <a:close/>
                </a:path>
              </a:pathLst>
            </a:custGeom>
            <a:noFill/>
            <a:ln w="4763" cap="flat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48" name="Freeform 66">
              <a:extLst>
                <a:ext uri="{FF2B5EF4-FFF2-40B4-BE49-F238E27FC236}">
                  <a16:creationId xmlns:a16="http://schemas.microsoft.com/office/drawing/2014/main" id="{73F10024-5A9C-40CA-973A-177C85A1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7779" y="4293846"/>
              <a:ext cx="31341" cy="80212"/>
            </a:xfrm>
            <a:custGeom>
              <a:avLst/>
              <a:gdLst>
                <a:gd name="T0" fmla="*/ 13 w 15"/>
                <a:gd name="T1" fmla="*/ 41 h 41"/>
                <a:gd name="T2" fmla="*/ 0 w 15"/>
                <a:gd name="T3" fmla="*/ 1 h 41"/>
                <a:gd name="T4" fmla="*/ 2 w 15"/>
                <a:gd name="T5" fmla="*/ 0 h 41"/>
                <a:gd name="T6" fmla="*/ 15 w 15"/>
                <a:gd name="T7" fmla="*/ 40 h 41"/>
                <a:gd name="T8" fmla="*/ 13 w 15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1">
                  <a:moveTo>
                    <a:pt x="13" y="41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15" y="40"/>
                  </a:lnTo>
                  <a:lnTo>
                    <a:pt x="13" y="41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49" name="Freeform 67">
              <a:extLst>
                <a:ext uri="{FF2B5EF4-FFF2-40B4-BE49-F238E27FC236}">
                  <a16:creationId xmlns:a16="http://schemas.microsoft.com/office/drawing/2014/main" id="{93278215-60D3-48DC-81CF-AE3385276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7779" y="4293846"/>
              <a:ext cx="31341" cy="80212"/>
            </a:xfrm>
            <a:custGeom>
              <a:avLst/>
              <a:gdLst>
                <a:gd name="T0" fmla="*/ 13 w 15"/>
                <a:gd name="T1" fmla="*/ 41 h 41"/>
                <a:gd name="T2" fmla="*/ 0 w 15"/>
                <a:gd name="T3" fmla="*/ 1 h 41"/>
                <a:gd name="T4" fmla="*/ 2 w 15"/>
                <a:gd name="T5" fmla="*/ 0 h 41"/>
                <a:gd name="T6" fmla="*/ 15 w 15"/>
                <a:gd name="T7" fmla="*/ 40 h 41"/>
                <a:gd name="T8" fmla="*/ 13 w 15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1">
                  <a:moveTo>
                    <a:pt x="13" y="41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15" y="40"/>
                  </a:lnTo>
                  <a:lnTo>
                    <a:pt x="13" y="41"/>
                  </a:lnTo>
                  <a:close/>
                </a:path>
              </a:pathLst>
            </a:custGeom>
            <a:noFill/>
            <a:ln w="4763" cap="flat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50" name="Freeform 68">
              <a:extLst>
                <a:ext uri="{FF2B5EF4-FFF2-40B4-BE49-F238E27FC236}">
                  <a16:creationId xmlns:a16="http://schemas.microsoft.com/office/drawing/2014/main" id="{C8A3AAAF-727C-4406-B339-B47890368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4350" y="4293846"/>
              <a:ext cx="33429" cy="80212"/>
            </a:xfrm>
            <a:custGeom>
              <a:avLst/>
              <a:gdLst>
                <a:gd name="T0" fmla="*/ 2 w 16"/>
                <a:gd name="T1" fmla="*/ 41 h 41"/>
                <a:gd name="T2" fmla="*/ 0 w 16"/>
                <a:gd name="T3" fmla="*/ 40 h 41"/>
                <a:gd name="T4" fmla="*/ 14 w 16"/>
                <a:gd name="T5" fmla="*/ 0 h 41"/>
                <a:gd name="T6" fmla="*/ 16 w 16"/>
                <a:gd name="T7" fmla="*/ 1 h 41"/>
                <a:gd name="T8" fmla="*/ 2 w 1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1">
                  <a:moveTo>
                    <a:pt x="2" y="41"/>
                  </a:moveTo>
                  <a:lnTo>
                    <a:pt x="0" y="40"/>
                  </a:lnTo>
                  <a:lnTo>
                    <a:pt x="14" y="0"/>
                  </a:lnTo>
                  <a:lnTo>
                    <a:pt x="16" y="1"/>
                  </a:lnTo>
                  <a:lnTo>
                    <a:pt x="2" y="41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51" name="Freeform 69">
              <a:extLst>
                <a:ext uri="{FF2B5EF4-FFF2-40B4-BE49-F238E27FC236}">
                  <a16:creationId xmlns:a16="http://schemas.microsoft.com/office/drawing/2014/main" id="{800CA6A5-E7FA-499C-92E9-43D24EEF4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4350" y="4293846"/>
              <a:ext cx="33429" cy="80212"/>
            </a:xfrm>
            <a:custGeom>
              <a:avLst/>
              <a:gdLst>
                <a:gd name="T0" fmla="*/ 2 w 16"/>
                <a:gd name="T1" fmla="*/ 41 h 41"/>
                <a:gd name="T2" fmla="*/ 0 w 16"/>
                <a:gd name="T3" fmla="*/ 40 h 41"/>
                <a:gd name="T4" fmla="*/ 14 w 16"/>
                <a:gd name="T5" fmla="*/ 0 h 41"/>
                <a:gd name="T6" fmla="*/ 16 w 16"/>
                <a:gd name="T7" fmla="*/ 1 h 41"/>
                <a:gd name="T8" fmla="*/ 2 w 1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1">
                  <a:moveTo>
                    <a:pt x="2" y="41"/>
                  </a:moveTo>
                  <a:lnTo>
                    <a:pt x="0" y="40"/>
                  </a:lnTo>
                  <a:lnTo>
                    <a:pt x="14" y="0"/>
                  </a:lnTo>
                  <a:lnTo>
                    <a:pt x="16" y="1"/>
                  </a:lnTo>
                  <a:lnTo>
                    <a:pt x="2" y="41"/>
                  </a:lnTo>
                  <a:close/>
                </a:path>
              </a:pathLst>
            </a:custGeom>
            <a:noFill/>
            <a:ln w="4763" cap="flat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52" name="Rectangle 70">
              <a:extLst>
                <a:ext uri="{FF2B5EF4-FFF2-40B4-BE49-F238E27FC236}">
                  <a16:creationId xmlns:a16="http://schemas.microsoft.com/office/drawing/2014/main" id="{6C4928D5-968A-44CB-9408-7D98486EB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0906" y="4299715"/>
              <a:ext cx="4179" cy="64561"/>
            </a:xfrm>
            <a:prstGeom prst="rect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53" name="Rectangle 71">
              <a:extLst>
                <a:ext uri="{FF2B5EF4-FFF2-40B4-BE49-F238E27FC236}">
                  <a16:creationId xmlns:a16="http://schemas.microsoft.com/office/drawing/2014/main" id="{E8038FBB-9A32-40A1-B584-B7487A0E1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0906" y="4299715"/>
              <a:ext cx="4179" cy="64561"/>
            </a:xfrm>
            <a:prstGeom prst="rect">
              <a:avLst/>
            </a:prstGeom>
            <a:noFill/>
            <a:ln w="476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54" name="Rectangle 72">
              <a:extLst>
                <a:ext uri="{FF2B5EF4-FFF2-40B4-BE49-F238E27FC236}">
                  <a16:creationId xmlns:a16="http://schemas.microsoft.com/office/drawing/2014/main" id="{DDA42F28-A46E-4E7D-BCE3-BE685C726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654" y="4311453"/>
              <a:ext cx="4179" cy="29346"/>
            </a:xfrm>
            <a:prstGeom prst="rect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55" name="Rectangle 73">
              <a:extLst>
                <a:ext uri="{FF2B5EF4-FFF2-40B4-BE49-F238E27FC236}">
                  <a16:creationId xmlns:a16="http://schemas.microsoft.com/office/drawing/2014/main" id="{013B6C94-426C-4D54-8CA1-B34F5D038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654" y="4311453"/>
              <a:ext cx="4179" cy="29346"/>
            </a:xfrm>
            <a:prstGeom prst="rect">
              <a:avLst/>
            </a:prstGeom>
            <a:noFill/>
            <a:ln w="476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56" name="Rectangle 74">
              <a:extLst>
                <a:ext uri="{FF2B5EF4-FFF2-40B4-BE49-F238E27FC236}">
                  <a16:creationId xmlns:a16="http://schemas.microsoft.com/office/drawing/2014/main" id="{9EC2327F-D169-4011-B454-A963E7963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940" y="4370144"/>
              <a:ext cx="185950" cy="3912"/>
            </a:xfrm>
            <a:prstGeom prst="rect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57" name="Rectangle 75">
              <a:extLst>
                <a:ext uri="{FF2B5EF4-FFF2-40B4-BE49-F238E27FC236}">
                  <a16:creationId xmlns:a16="http://schemas.microsoft.com/office/drawing/2014/main" id="{6509AB83-4B9C-46DD-87EA-ECEE1557C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940" y="4370144"/>
              <a:ext cx="185950" cy="3912"/>
            </a:xfrm>
            <a:prstGeom prst="rect">
              <a:avLst/>
            </a:prstGeom>
            <a:noFill/>
            <a:ln w="476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58" name="Freeform 76">
              <a:extLst>
                <a:ext uri="{FF2B5EF4-FFF2-40B4-BE49-F238E27FC236}">
                  <a16:creationId xmlns:a16="http://schemas.microsoft.com/office/drawing/2014/main" id="{35297B7B-6B49-4C6E-864C-0F4498375A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7796" y="3016343"/>
              <a:ext cx="156699" cy="119339"/>
            </a:xfrm>
            <a:custGeom>
              <a:avLst/>
              <a:gdLst>
                <a:gd name="T0" fmla="*/ 19 w 75"/>
                <a:gd name="T1" fmla="*/ 0 h 61"/>
                <a:gd name="T2" fmla="*/ 58 w 75"/>
                <a:gd name="T3" fmla="*/ 0 h 61"/>
                <a:gd name="T4" fmla="*/ 75 w 75"/>
                <a:gd name="T5" fmla="*/ 34 h 61"/>
                <a:gd name="T6" fmla="*/ 71 w 75"/>
                <a:gd name="T7" fmla="*/ 34 h 61"/>
                <a:gd name="T8" fmla="*/ 71 w 75"/>
                <a:gd name="T9" fmla="*/ 55 h 61"/>
                <a:gd name="T10" fmla="*/ 75 w 75"/>
                <a:gd name="T11" fmla="*/ 55 h 61"/>
                <a:gd name="T12" fmla="*/ 75 w 75"/>
                <a:gd name="T13" fmla="*/ 61 h 61"/>
                <a:gd name="T14" fmla="*/ 0 w 75"/>
                <a:gd name="T15" fmla="*/ 61 h 61"/>
                <a:gd name="T16" fmla="*/ 0 w 75"/>
                <a:gd name="T17" fmla="*/ 55 h 61"/>
                <a:gd name="T18" fmla="*/ 6 w 75"/>
                <a:gd name="T19" fmla="*/ 55 h 61"/>
                <a:gd name="T20" fmla="*/ 6 w 75"/>
                <a:gd name="T21" fmla="*/ 37 h 61"/>
                <a:gd name="T22" fmla="*/ 2 w 75"/>
                <a:gd name="T23" fmla="*/ 37 h 61"/>
                <a:gd name="T24" fmla="*/ 0 w 75"/>
                <a:gd name="T25" fmla="*/ 31 h 61"/>
                <a:gd name="T26" fmla="*/ 19 w 75"/>
                <a:gd name="T27" fmla="*/ 0 h 61"/>
                <a:gd name="T28" fmla="*/ 19 w 75"/>
                <a:gd name="T29" fmla="*/ 0 h 61"/>
                <a:gd name="T30" fmla="*/ 65 w 75"/>
                <a:gd name="T31" fmla="*/ 55 h 61"/>
                <a:gd name="T32" fmla="*/ 65 w 75"/>
                <a:gd name="T33" fmla="*/ 34 h 61"/>
                <a:gd name="T34" fmla="*/ 43 w 75"/>
                <a:gd name="T35" fmla="*/ 34 h 61"/>
                <a:gd name="T36" fmla="*/ 43 w 75"/>
                <a:gd name="T37" fmla="*/ 55 h 61"/>
                <a:gd name="T38" fmla="*/ 46 w 75"/>
                <a:gd name="T39" fmla="*/ 55 h 61"/>
                <a:gd name="T40" fmla="*/ 46 w 75"/>
                <a:gd name="T41" fmla="*/ 36 h 61"/>
                <a:gd name="T42" fmla="*/ 55 w 75"/>
                <a:gd name="T43" fmla="*/ 36 h 61"/>
                <a:gd name="T44" fmla="*/ 55 w 75"/>
                <a:gd name="T45" fmla="*/ 55 h 61"/>
                <a:gd name="T46" fmla="*/ 65 w 75"/>
                <a:gd name="T47" fmla="*/ 55 h 61"/>
                <a:gd name="T48" fmla="*/ 65 w 75"/>
                <a:gd name="T49" fmla="*/ 55 h 61"/>
                <a:gd name="T50" fmla="*/ 38 w 75"/>
                <a:gd name="T51" fmla="*/ 55 h 61"/>
                <a:gd name="T52" fmla="*/ 38 w 75"/>
                <a:gd name="T53" fmla="*/ 34 h 61"/>
                <a:gd name="T54" fmla="*/ 36 w 75"/>
                <a:gd name="T55" fmla="*/ 34 h 61"/>
                <a:gd name="T56" fmla="*/ 22 w 75"/>
                <a:gd name="T57" fmla="*/ 6 h 61"/>
                <a:gd name="T58" fmla="*/ 8 w 75"/>
                <a:gd name="T59" fmla="*/ 29 h 61"/>
                <a:gd name="T60" fmla="*/ 9 w 75"/>
                <a:gd name="T61" fmla="*/ 29 h 61"/>
                <a:gd name="T62" fmla="*/ 12 w 75"/>
                <a:gd name="T63" fmla="*/ 29 h 61"/>
                <a:gd name="T64" fmla="*/ 12 w 75"/>
                <a:gd name="T65" fmla="*/ 55 h 61"/>
                <a:gd name="T66" fmla="*/ 38 w 75"/>
                <a:gd name="T67" fmla="*/ 55 h 61"/>
                <a:gd name="T68" fmla="*/ 38 w 75"/>
                <a:gd name="T69" fmla="*/ 55 h 61"/>
                <a:gd name="T70" fmla="*/ 19 w 75"/>
                <a:gd name="T71" fmla="*/ 33 h 61"/>
                <a:gd name="T72" fmla="*/ 19 w 75"/>
                <a:gd name="T73" fmla="*/ 48 h 61"/>
                <a:gd name="T74" fmla="*/ 26 w 75"/>
                <a:gd name="T75" fmla="*/ 48 h 61"/>
                <a:gd name="T76" fmla="*/ 26 w 75"/>
                <a:gd name="T77" fmla="*/ 33 h 61"/>
                <a:gd name="T78" fmla="*/ 19 w 75"/>
                <a:gd name="T79" fmla="*/ 3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5" h="61">
                  <a:moveTo>
                    <a:pt x="19" y="0"/>
                  </a:moveTo>
                  <a:lnTo>
                    <a:pt x="58" y="0"/>
                  </a:lnTo>
                  <a:lnTo>
                    <a:pt x="75" y="34"/>
                  </a:lnTo>
                  <a:lnTo>
                    <a:pt x="71" y="34"/>
                  </a:lnTo>
                  <a:lnTo>
                    <a:pt x="71" y="55"/>
                  </a:lnTo>
                  <a:lnTo>
                    <a:pt x="75" y="55"/>
                  </a:lnTo>
                  <a:lnTo>
                    <a:pt x="75" y="61"/>
                  </a:lnTo>
                  <a:lnTo>
                    <a:pt x="0" y="61"/>
                  </a:lnTo>
                  <a:lnTo>
                    <a:pt x="0" y="55"/>
                  </a:lnTo>
                  <a:lnTo>
                    <a:pt x="6" y="55"/>
                  </a:lnTo>
                  <a:lnTo>
                    <a:pt x="6" y="37"/>
                  </a:lnTo>
                  <a:lnTo>
                    <a:pt x="2" y="37"/>
                  </a:lnTo>
                  <a:lnTo>
                    <a:pt x="0" y="31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65" y="55"/>
                  </a:moveTo>
                  <a:lnTo>
                    <a:pt x="65" y="34"/>
                  </a:lnTo>
                  <a:lnTo>
                    <a:pt x="43" y="34"/>
                  </a:lnTo>
                  <a:lnTo>
                    <a:pt x="43" y="55"/>
                  </a:lnTo>
                  <a:lnTo>
                    <a:pt x="46" y="55"/>
                  </a:lnTo>
                  <a:lnTo>
                    <a:pt x="46" y="36"/>
                  </a:lnTo>
                  <a:lnTo>
                    <a:pt x="55" y="36"/>
                  </a:lnTo>
                  <a:lnTo>
                    <a:pt x="55" y="55"/>
                  </a:lnTo>
                  <a:lnTo>
                    <a:pt x="65" y="55"/>
                  </a:lnTo>
                  <a:lnTo>
                    <a:pt x="65" y="55"/>
                  </a:lnTo>
                  <a:close/>
                  <a:moveTo>
                    <a:pt x="38" y="55"/>
                  </a:moveTo>
                  <a:lnTo>
                    <a:pt x="38" y="34"/>
                  </a:lnTo>
                  <a:lnTo>
                    <a:pt x="36" y="34"/>
                  </a:lnTo>
                  <a:lnTo>
                    <a:pt x="22" y="6"/>
                  </a:lnTo>
                  <a:lnTo>
                    <a:pt x="8" y="29"/>
                  </a:lnTo>
                  <a:lnTo>
                    <a:pt x="9" y="29"/>
                  </a:lnTo>
                  <a:lnTo>
                    <a:pt x="12" y="29"/>
                  </a:lnTo>
                  <a:lnTo>
                    <a:pt x="12" y="55"/>
                  </a:lnTo>
                  <a:lnTo>
                    <a:pt x="38" y="55"/>
                  </a:lnTo>
                  <a:lnTo>
                    <a:pt x="38" y="55"/>
                  </a:lnTo>
                  <a:close/>
                  <a:moveTo>
                    <a:pt x="19" y="33"/>
                  </a:moveTo>
                  <a:lnTo>
                    <a:pt x="19" y="48"/>
                  </a:lnTo>
                  <a:lnTo>
                    <a:pt x="26" y="48"/>
                  </a:lnTo>
                  <a:lnTo>
                    <a:pt x="26" y="33"/>
                  </a:lnTo>
                  <a:lnTo>
                    <a:pt x="19" y="33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59" name="Freeform 92">
              <a:extLst>
                <a:ext uri="{FF2B5EF4-FFF2-40B4-BE49-F238E27FC236}">
                  <a16:creationId xmlns:a16="http://schemas.microsoft.com/office/drawing/2014/main" id="{214C8155-32C5-4648-BB16-1A01987C5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5243" y="4758482"/>
              <a:ext cx="549490" cy="600603"/>
            </a:xfrm>
            <a:custGeom>
              <a:avLst/>
              <a:gdLst>
                <a:gd name="T0" fmla="*/ 0 w 4416"/>
                <a:gd name="T1" fmla="*/ 736 h 5160"/>
                <a:gd name="T2" fmla="*/ 736 w 4416"/>
                <a:gd name="T3" fmla="*/ 0 h 5160"/>
                <a:gd name="T4" fmla="*/ 3680 w 4416"/>
                <a:gd name="T5" fmla="*/ 0 h 5160"/>
                <a:gd name="T6" fmla="*/ 4416 w 4416"/>
                <a:gd name="T7" fmla="*/ 736 h 5160"/>
                <a:gd name="T8" fmla="*/ 4416 w 4416"/>
                <a:gd name="T9" fmla="*/ 4424 h 5160"/>
                <a:gd name="T10" fmla="*/ 3680 w 4416"/>
                <a:gd name="T11" fmla="*/ 5160 h 5160"/>
                <a:gd name="T12" fmla="*/ 736 w 4416"/>
                <a:gd name="T13" fmla="*/ 5160 h 5160"/>
                <a:gd name="T14" fmla="*/ 0 w 4416"/>
                <a:gd name="T15" fmla="*/ 4424 h 5160"/>
                <a:gd name="T16" fmla="*/ 0 w 4416"/>
                <a:gd name="T17" fmla="*/ 736 h 5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6" h="5160">
                  <a:moveTo>
                    <a:pt x="0" y="736"/>
                  </a:moveTo>
                  <a:cubicBezTo>
                    <a:pt x="0" y="330"/>
                    <a:pt x="330" y="0"/>
                    <a:pt x="736" y="0"/>
                  </a:cubicBezTo>
                  <a:lnTo>
                    <a:pt x="3680" y="0"/>
                  </a:lnTo>
                  <a:cubicBezTo>
                    <a:pt x="4087" y="0"/>
                    <a:pt x="4416" y="330"/>
                    <a:pt x="4416" y="736"/>
                  </a:cubicBezTo>
                  <a:lnTo>
                    <a:pt x="4416" y="4424"/>
                  </a:lnTo>
                  <a:cubicBezTo>
                    <a:pt x="4416" y="4831"/>
                    <a:pt x="4087" y="5160"/>
                    <a:pt x="3680" y="5160"/>
                  </a:cubicBezTo>
                  <a:lnTo>
                    <a:pt x="736" y="5160"/>
                  </a:lnTo>
                  <a:cubicBezTo>
                    <a:pt x="330" y="5160"/>
                    <a:pt x="0" y="4831"/>
                    <a:pt x="0" y="4424"/>
                  </a:cubicBezTo>
                  <a:lnTo>
                    <a:pt x="0" y="736"/>
                  </a:lnTo>
                  <a:close/>
                </a:path>
              </a:pathLst>
            </a:custGeom>
            <a:solidFill>
              <a:srgbClr val="27CED7">
                <a:lumMod val="20000"/>
                <a:lumOff val="80000"/>
              </a:srgbClr>
            </a:solidFill>
            <a:ln w="14288" cap="flat">
              <a:solidFill>
                <a:srgbClr val="2E75B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60" name="Rectangle 93">
              <a:extLst>
                <a:ext uri="{FF2B5EF4-FFF2-40B4-BE49-F238E27FC236}">
                  <a16:creationId xmlns:a16="http://schemas.microsoft.com/office/drawing/2014/main" id="{F9B925C2-29EA-42DD-938C-8B4D00033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315" y="4818149"/>
              <a:ext cx="27571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OTN 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561" name="Rectangle 94">
              <a:extLst>
                <a:ext uri="{FF2B5EF4-FFF2-40B4-BE49-F238E27FC236}">
                  <a16:creationId xmlns:a16="http://schemas.microsoft.com/office/drawing/2014/main" id="{E1ED5EB5-3B1A-4B45-9D2D-62D0B9932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2691" y="4986397"/>
              <a:ext cx="30136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Edge 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562" name="Rectangle 95">
              <a:extLst>
                <a:ext uri="{FF2B5EF4-FFF2-40B4-BE49-F238E27FC236}">
                  <a16:creationId xmlns:a16="http://schemas.microsoft.com/office/drawing/2014/main" id="{4BE85D23-7125-4EAA-9321-F7BA5F8EF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1638" y="5154644"/>
              <a:ext cx="16030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XC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563" name="Freeform 98">
              <a:extLst>
                <a:ext uri="{FF2B5EF4-FFF2-40B4-BE49-F238E27FC236}">
                  <a16:creationId xmlns:a16="http://schemas.microsoft.com/office/drawing/2014/main" id="{4AD22700-7047-439E-9F07-776B8E1E7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1416" y="4967811"/>
              <a:ext cx="553669" cy="181942"/>
            </a:xfrm>
            <a:custGeom>
              <a:avLst/>
              <a:gdLst>
                <a:gd name="T0" fmla="*/ 0 w 4448"/>
                <a:gd name="T1" fmla="*/ 260 h 1560"/>
                <a:gd name="T2" fmla="*/ 260 w 4448"/>
                <a:gd name="T3" fmla="*/ 0 h 1560"/>
                <a:gd name="T4" fmla="*/ 4188 w 4448"/>
                <a:gd name="T5" fmla="*/ 0 h 1560"/>
                <a:gd name="T6" fmla="*/ 4448 w 4448"/>
                <a:gd name="T7" fmla="*/ 260 h 1560"/>
                <a:gd name="T8" fmla="*/ 4448 w 4448"/>
                <a:gd name="T9" fmla="*/ 1300 h 1560"/>
                <a:gd name="T10" fmla="*/ 4188 w 4448"/>
                <a:gd name="T11" fmla="*/ 1560 h 1560"/>
                <a:gd name="T12" fmla="*/ 260 w 4448"/>
                <a:gd name="T13" fmla="*/ 1560 h 1560"/>
                <a:gd name="T14" fmla="*/ 0 w 4448"/>
                <a:gd name="T15" fmla="*/ 1300 h 1560"/>
                <a:gd name="T16" fmla="*/ 0 w 4448"/>
                <a:gd name="T17" fmla="*/ 260 h 1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48" h="1560">
                  <a:moveTo>
                    <a:pt x="0" y="260"/>
                  </a:moveTo>
                  <a:cubicBezTo>
                    <a:pt x="0" y="117"/>
                    <a:pt x="117" y="0"/>
                    <a:pt x="260" y="0"/>
                  </a:cubicBezTo>
                  <a:lnTo>
                    <a:pt x="4188" y="0"/>
                  </a:lnTo>
                  <a:cubicBezTo>
                    <a:pt x="4332" y="0"/>
                    <a:pt x="4448" y="117"/>
                    <a:pt x="4448" y="260"/>
                  </a:cubicBezTo>
                  <a:lnTo>
                    <a:pt x="4448" y="1300"/>
                  </a:lnTo>
                  <a:cubicBezTo>
                    <a:pt x="4448" y="1444"/>
                    <a:pt x="4332" y="1560"/>
                    <a:pt x="4188" y="1560"/>
                  </a:cubicBezTo>
                  <a:lnTo>
                    <a:pt x="260" y="1560"/>
                  </a:lnTo>
                  <a:cubicBezTo>
                    <a:pt x="117" y="1560"/>
                    <a:pt x="0" y="1444"/>
                    <a:pt x="0" y="1300"/>
                  </a:cubicBezTo>
                  <a:lnTo>
                    <a:pt x="0" y="260"/>
                  </a:lnTo>
                  <a:close/>
                </a:path>
              </a:pathLst>
            </a:custGeom>
            <a:noFill/>
            <a:ln w="14288" cap="flat">
              <a:solidFill>
                <a:srgbClr val="2E75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</a:rPr>
                <a:t>OTN-CPE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64" name="Line 105">
              <a:extLst>
                <a:ext uri="{FF2B5EF4-FFF2-40B4-BE49-F238E27FC236}">
                  <a16:creationId xmlns:a16="http://schemas.microsoft.com/office/drawing/2014/main" id="{C9A10715-5435-4492-A282-3D9CB6211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8511" y="5060740"/>
              <a:ext cx="218961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65" name="Line 124">
              <a:extLst>
                <a:ext uri="{FF2B5EF4-FFF2-40B4-BE49-F238E27FC236}">
                  <a16:creationId xmlns:a16="http://schemas.microsoft.com/office/drawing/2014/main" id="{33EFEB2C-8691-4F6F-901A-4A3B787B70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58943" y="4323191"/>
              <a:ext cx="0" cy="43352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66" name="Line 125">
              <a:extLst>
                <a:ext uri="{FF2B5EF4-FFF2-40B4-BE49-F238E27FC236}">
                  <a16:creationId xmlns:a16="http://schemas.microsoft.com/office/drawing/2014/main" id="{5FEE091E-9BAC-43B2-8092-C3C5FE112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5626" y="4182334"/>
              <a:ext cx="743795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67" name="Line 126">
              <a:extLst>
                <a:ext uri="{FF2B5EF4-FFF2-40B4-BE49-F238E27FC236}">
                  <a16:creationId xmlns:a16="http://schemas.microsoft.com/office/drawing/2014/main" id="{10F413B1-7957-4E93-9371-98F2D4E5B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602" y="4297758"/>
              <a:ext cx="242361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68" name="Freeform 128">
              <a:extLst>
                <a:ext uri="{FF2B5EF4-FFF2-40B4-BE49-F238E27FC236}">
                  <a16:creationId xmlns:a16="http://schemas.microsoft.com/office/drawing/2014/main" id="{EE97DCCD-717F-4D3A-8756-44CD37BAC7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4206" y="2740497"/>
              <a:ext cx="670670" cy="2703688"/>
            </a:xfrm>
            <a:custGeom>
              <a:avLst/>
              <a:gdLst>
                <a:gd name="T0" fmla="*/ 0 w 321"/>
                <a:gd name="T1" fmla="*/ 1262 h 1382"/>
                <a:gd name="T2" fmla="*/ 0 w 321"/>
                <a:gd name="T3" fmla="*/ 1163 h 1382"/>
                <a:gd name="T4" fmla="*/ 9 w 321"/>
                <a:gd name="T5" fmla="*/ 1099 h 1382"/>
                <a:gd name="T6" fmla="*/ 9 w 321"/>
                <a:gd name="T7" fmla="*/ 1072 h 1382"/>
                <a:gd name="T8" fmla="*/ 0 w 321"/>
                <a:gd name="T9" fmla="*/ 1009 h 1382"/>
                <a:gd name="T10" fmla="*/ 0 w 321"/>
                <a:gd name="T11" fmla="*/ 882 h 1382"/>
                <a:gd name="T12" fmla="*/ 0 w 321"/>
                <a:gd name="T13" fmla="*/ 782 h 1382"/>
                <a:gd name="T14" fmla="*/ 9 w 321"/>
                <a:gd name="T15" fmla="*/ 719 h 1382"/>
                <a:gd name="T16" fmla="*/ 9 w 321"/>
                <a:gd name="T17" fmla="*/ 692 h 1382"/>
                <a:gd name="T18" fmla="*/ 0 w 321"/>
                <a:gd name="T19" fmla="*/ 629 h 1382"/>
                <a:gd name="T20" fmla="*/ 0 w 321"/>
                <a:gd name="T21" fmla="*/ 502 h 1382"/>
                <a:gd name="T22" fmla="*/ 0 w 321"/>
                <a:gd name="T23" fmla="*/ 402 h 1382"/>
                <a:gd name="T24" fmla="*/ 9 w 321"/>
                <a:gd name="T25" fmla="*/ 339 h 1382"/>
                <a:gd name="T26" fmla="*/ 9 w 321"/>
                <a:gd name="T27" fmla="*/ 312 h 1382"/>
                <a:gd name="T28" fmla="*/ 0 w 321"/>
                <a:gd name="T29" fmla="*/ 248 h 1382"/>
                <a:gd name="T30" fmla="*/ 0 w 321"/>
                <a:gd name="T31" fmla="*/ 122 h 1382"/>
                <a:gd name="T32" fmla="*/ 0 w 321"/>
                <a:gd name="T33" fmla="*/ 57 h 1382"/>
                <a:gd name="T34" fmla="*/ 9 w 321"/>
                <a:gd name="T35" fmla="*/ 25 h 1382"/>
                <a:gd name="T36" fmla="*/ 14 w 321"/>
                <a:gd name="T37" fmla="*/ 34 h 1382"/>
                <a:gd name="T38" fmla="*/ 10 w 321"/>
                <a:gd name="T39" fmla="*/ 47 h 1382"/>
                <a:gd name="T40" fmla="*/ 0 w 321"/>
                <a:gd name="T41" fmla="*/ 58 h 1382"/>
                <a:gd name="T42" fmla="*/ 73 w 321"/>
                <a:gd name="T43" fmla="*/ 0 h 1382"/>
                <a:gd name="T44" fmla="*/ 46 w 321"/>
                <a:gd name="T45" fmla="*/ 11 h 1382"/>
                <a:gd name="T46" fmla="*/ 100 w 321"/>
                <a:gd name="T47" fmla="*/ 0 h 1382"/>
                <a:gd name="T48" fmla="*/ 200 w 321"/>
                <a:gd name="T49" fmla="*/ 0 h 1382"/>
                <a:gd name="T50" fmla="*/ 263 w 321"/>
                <a:gd name="T51" fmla="*/ 10 h 1382"/>
                <a:gd name="T52" fmla="*/ 301 w 321"/>
                <a:gd name="T53" fmla="*/ 13 h 1382"/>
                <a:gd name="T54" fmla="*/ 317 w 321"/>
                <a:gd name="T55" fmla="*/ 36 h 1382"/>
                <a:gd name="T56" fmla="*/ 304 w 321"/>
                <a:gd name="T57" fmla="*/ 30 h 1382"/>
                <a:gd name="T58" fmla="*/ 295 w 321"/>
                <a:gd name="T59" fmla="*/ 20 h 1382"/>
                <a:gd name="T60" fmla="*/ 288 w 321"/>
                <a:gd name="T61" fmla="*/ 15 h 1382"/>
                <a:gd name="T62" fmla="*/ 321 w 321"/>
                <a:gd name="T63" fmla="*/ 65 h 1382"/>
                <a:gd name="T64" fmla="*/ 321 w 321"/>
                <a:gd name="T65" fmla="*/ 191 h 1382"/>
                <a:gd name="T66" fmla="*/ 321 w 321"/>
                <a:gd name="T67" fmla="*/ 291 h 1382"/>
                <a:gd name="T68" fmla="*/ 312 w 321"/>
                <a:gd name="T69" fmla="*/ 354 h 1382"/>
                <a:gd name="T70" fmla="*/ 312 w 321"/>
                <a:gd name="T71" fmla="*/ 381 h 1382"/>
                <a:gd name="T72" fmla="*/ 321 w 321"/>
                <a:gd name="T73" fmla="*/ 445 h 1382"/>
                <a:gd name="T74" fmla="*/ 321 w 321"/>
                <a:gd name="T75" fmla="*/ 571 h 1382"/>
                <a:gd name="T76" fmla="*/ 321 w 321"/>
                <a:gd name="T77" fmla="*/ 671 h 1382"/>
                <a:gd name="T78" fmla="*/ 312 w 321"/>
                <a:gd name="T79" fmla="*/ 734 h 1382"/>
                <a:gd name="T80" fmla="*/ 312 w 321"/>
                <a:gd name="T81" fmla="*/ 761 h 1382"/>
                <a:gd name="T82" fmla="*/ 321 w 321"/>
                <a:gd name="T83" fmla="*/ 825 h 1382"/>
                <a:gd name="T84" fmla="*/ 321 w 321"/>
                <a:gd name="T85" fmla="*/ 952 h 1382"/>
                <a:gd name="T86" fmla="*/ 321 w 321"/>
                <a:gd name="T87" fmla="*/ 1051 h 1382"/>
                <a:gd name="T88" fmla="*/ 312 w 321"/>
                <a:gd name="T89" fmla="*/ 1114 h 1382"/>
                <a:gd name="T90" fmla="*/ 312 w 321"/>
                <a:gd name="T91" fmla="*/ 1142 h 1382"/>
                <a:gd name="T92" fmla="*/ 321 w 321"/>
                <a:gd name="T93" fmla="*/ 1205 h 1382"/>
                <a:gd name="T94" fmla="*/ 321 w 321"/>
                <a:gd name="T95" fmla="*/ 1332 h 1382"/>
                <a:gd name="T96" fmla="*/ 308 w 321"/>
                <a:gd name="T97" fmla="*/ 1361 h 1382"/>
                <a:gd name="T98" fmla="*/ 301 w 321"/>
                <a:gd name="T99" fmla="*/ 1356 h 1382"/>
                <a:gd name="T100" fmla="*/ 309 w 321"/>
                <a:gd name="T101" fmla="*/ 1344 h 1382"/>
                <a:gd name="T102" fmla="*/ 312 w 321"/>
                <a:gd name="T103" fmla="*/ 1331 h 1382"/>
                <a:gd name="T104" fmla="*/ 240 w 321"/>
                <a:gd name="T105" fmla="*/ 1382 h 1382"/>
                <a:gd name="T106" fmla="*/ 275 w 321"/>
                <a:gd name="T107" fmla="*/ 1372 h 1382"/>
                <a:gd name="T108" fmla="*/ 177 w 321"/>
                <a:gd name="T109" fmla="*/ 1373 h 1382"/>
                <a:gd name="T110" fmla="*/ 150 w 321"/>
                <a:gd name="T111" fmla="*/ 1373 h 1382"/>
                <a:gd name="T112" fmla="*/ 51 w 321"/>
                <a:gd name="T113" fmla="*/ 1373 h 1382"/>
                <a:gd name="T114" fmla="*/ 86 w 321"/>
                <a:gd name="T115" fmla="*/ 1382 h 1382"/>
                <a:gd name="T116" fmla="*/ 6 w 321"/>
                <a:gd name="T117" fmla="*/ 1352 h 1382"/>
                <a:gd name="T118" fmla="*/ 11 w 321"/>
                <a:gd name="T119" fmla="*/ 1339 h 1382"/>
                <a:gd name="T120" fmla="*/ 17 w 321"/>
                <a:gd name="T121" fmla="*/ 1352 h 1382"/>
                <a:gd name="T122" fmla="*/ 26 w 321"/>
                <a:gd name="T123" fmla="*/ 1362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1" h="1382">
                  <a:moveTo>
                    <a:pt x="0" y="1325"/>
                  </a:moveTo>
                  <a:lnTo>
                    <a:pt x="0" y="1289"/>
                  </a:lnTo>
                  <a:lnTo>
                    <a:pt x="9" y="1289"/>
                  </a:lnTo>
                  <a:lnTo>
                    <a:pt x="9" y="1325"/>
                  </a:lnTo>
                  <a:lnTo>
                    <a:pt x="0" y="1325"/>
                  </a:lnTo>
                  <a:close/>
                  <a:moveTo>
                    <a:pt x="0" y="1262"/>
                  </a:moveTo>
                  <a:lnTo>
                    <a:pt x="0" y="1226"/>
                  </a:lnTo>
                  <a:lnTo>
                    <a:pt x="9" y="1226"/>
                  </a:lnTo>
                  <a:lnTo>
                    <a:pt x="9" y="1262"/>
                  </a:lnTo>
                  <a:lnTo>
                    <a:pt x="0" y="1262"/>
                  </a:lnTo>
                  <a:close/>
                  <a:moveTo>
                    <a:pt x="0" y="1199"/>
                  </a:moveTo>
                  <a:lnTo>
                    <a:pt x="0" y="1163"/>
                  </a:lnTo>
                  <a:lnTo>
                    <a:pt x="9" y="1163"/>
                  </a:lnTo>
                  <a:lnTo>
                    <a:pt x="9" y="1199"/>
                  </a:lnTo>
                  <a:lnTo>
                    <a:pt x="0" y="1199"/>
                  </a:lnTo>
                  <a:close/>
                  <a:moveTo>
                    <a:pt x="0" y="1135"/>
                  </a:moveTo>
                  <a:lnTo>
                    <a:pt x="0" y="1099"/>
                  </a:lnTo>
                  <a:lnTo>
                    <a:pt x="9" y="1099"/>
                  </a:lnTo>
                  <a:lnTo>
                    <a:pt x="9" y="1135"/>
                  </a:lnTo>
                  <a:lnTo>
                    <a:pt x="0" y="1135"/>
                  </a:lnTo>
                  <a:close/>
                  <a:moveTo>
                    <a:pt x="0" y="1072"/>
                  </a:moveTo>
                  <a:lnTo>
                    <a:pt x="0" y="1036"/>
                  </a:lnTo>
                  <a:lnTo>
                    <a:pt x="9" y="1036"/>
                  </a:lnTo>
                  <a:lnTo>
                    <a:pt x="9" y="1072"/>
                  </a:lnTo>
                  <a:lnTo>
                    <a:pt x="0" y="1072"/>
                  </a:lnTo>
                  <a:close/>
                  <a:moveTo>
                    <a:pt x="0" y="1009"/>
                  </a:moveTo>
                  <a:lnTo>
                    <a:pt x="0" y="972"/>
                  </a:lnTo>
                  <a:lnTo>
                    <a:pt x="9" y="972"/>
                  </a:lnTo>
                  <a:lnTo>
                    <a:pt x="9" y="1009"/>
                  </a:lnTo>
                  <a:lnTo>
                    <a:pt x="0" y="1009"/>
                  </a:lnTo>
                  <a:close/>
                  <a:moveTo>
                    <a:pt x="0" y="945"/>
                  </a:moveTo>
                  <a:lnTo>
                    <a:pt x="0" y="909"/>
                  </a:lnTo>
                  <a:lnTo>
                    <a:pt x="9" y="909"/>
                  </a:lnTo>
                  <a:lnTo>
                    <a:pt x="9" y="945"/>
                  </a:lnTo>
                  <a:lnTo>
                    <a:pt x="0" y="945"/>
                  </a:lnTo>
                  <a:close/>
                  <a:moveTo>
                    <a:pt x="0" y="882"/>
                  </a:moveTo>
                  <a:lnTo>
                    <a:pt x="0" y="846"/>
                  </a:lnTo>
                  <a:lnTo>
                    <a:pt x="9" y="846"/>
                  </a:lnTo>
                  <a:lnTo>
                    <a:pt x="9" y="882"/>
                  </a:lnTo>
                  <a:lnTo>
                    <a:pt x="0" y="882"/>
                  </a:lnTo>
                  <a:close/>
                  <a:moveTo>
                    <a:pt x="0" y="819"/>
                  </a:moveTo>
                  <a:lnTo>
                    <a:pt x="0" y="782"/>
                  </a:lnTo>
                  <a:lnTo>
                    <a:pt x="9" y="782"/>
                  </a:lnTo>
                  <a:lnTo>
                    <a:pt x="9" y="819"/>
                  </a:lnTo>
                  <a:lnTo>
                    <a:pt x="0" y="819"/>
                  </a:lnTo>
                  <a:close/>
                  <a:moveTo>
                    <a:pt x="0" y="755"/>
                  </a:moveTo>
                  <a:lnTo>
                    <a:pt x="0" y="719"/>
                  </a:lnTo>
                  <a:lnTo>
                    <a:pt x="9" y="719"/>
                  </a:lnTo>
                  <a:lnTo>
                    <a:pt x="9" y="755"/>
                  </a:lnTo>
                  <a:lnTo>
                    <a:pt x="0" y="755"/>
                  </a:lnTo>
                  <a:close/>
                  <a:moveTo>
                    <a:pt x="0" y="692"/>
                  </a:moveTo>
                  <a:lnTo>
                    <a:pt x="0" y="656"/>
                  </a:lnTo>
                  <a:lnTo>
                    <a:pt x="9" y="656"/>
                  </a:lnTo>
                  <a:lnTo>
                    <a:pt x="9" y="692"/>
                  </a:lnTo>
                  <a:lnTo>
                    <a:pt x="0" y="692"/>
                  </a:lnTo>
                  <a:close/>
                  <a:moveTo>
                    <a:pt x="0" y="629"/>
                  </a:moveTo>
                  <a:lnTo>
                    <a:pt x="0" y="592"/>
                  </a:lnTo>
                  <a:lnTo>
                    <a:pt x="9" y="592"/>
                  </a:lnTo>
                  <a:lnTo>
                    <a:pt x="9" y="629"/>
                  </a:lnTo>
                  <a:lnTo>
                    <a:pt x="0" y="629"/>
                  </a:lnTo>
                  <a:close/>
                  <a:moveTo>
                    <a:pt x="0" y="565"/>
                  </a:moveTo>
                  <a:lnTo>
                    <a:pt x="0" y="529"/>
                  </a:lnTo>
                  <a:lnTo>
                    <a:pt x="9" y="529"/>
                  </a:lnTo>
                  <a:lnTo>
                    <a:pt x="9" y="565"/>
                  </a:lnTo>
                  <a:lnTo>
                    <a:pt x="0" y="565"/>
                  </a:lnTo>
                  <a:close/>
                  <a:moveTo>
                    <a:pt x="0" y="502"/>
                  </a:moveTo>
                  <a:lnTo>
                    <a:pt x="0" y="466"/>
                  </a:lnTo>
                  <a:lnTo>
                    <a:pt x="9" y="466"/>
                  </a:lnTo>
                  <a:lnTo>
                    <a:pt x="9" y="502"/>
                  </a:lnTo>
                  <a:lnTo>
                    <a:pt x="0" y="502"/>
                  </a:lnTo>
                  <a:close/>
                  <a:moveTo>
                    <a:pt x="0" y="438"/>
                  </a:moveTo>
                  <a:lnTo>
                    <a:pt x="0" y="402"/>
                  </a:lnTo>
                  <a:lnTo>
                    <a:pt x="9" y="402"/>
                  </a:lnTo>
                  <a:lnTo>
                    <a:pt x="9" y="438"/>
                  </a:lnTo>
                  <a:lnTo>
                    <a:pt x="0" y="438"/>
                  </a:lnTo>
                  <a:close/>
                  <a:moveTo>
                    <a:pt x="0" y="375"/>
                  </a:moveTo>
                  <a:lnTo>
                    <a:pt x="0" y="339"/>
                  </a:lnTo>
                  <a:lnTo>
                    <a:pt x="9" y="339"/>
                  </a:lnTo>
                  <a:lnTo>
                    <a:pt x="9" y="375"/>
                  </a:lnTo>
                  <a:lnTo>
                    <a:pt x="0" y="375"/>
                  </a:lnTo>
                  <a:close/>
                  <a:moveTo>
                    <a:pt x="0" y="312"/>
                  </a:moveTo>
                  <a:lnTo>
                    <a:pt x="0" y="276"/>
                  </a:lnTo>
                  <a:lnTo>
                    <a:pt x="9" y="276"/>
                  </a:lnTo>
                  <a:lnTo>
                    <a:pt x="9" y="312"/>
                  </a:lnTo>
                  <a:lnTo>
                    <a:pt x="0" y="312"/>
                  </a:lnTo>
                  <a:close/>
                  <a:moveTo>
                    <a:pt x="0" y="248"/>
                  </a:moveTo>
                  <a:lnTo>
                    <a:pt x="0" y="212"/>
                  </a:lnTo>
                  <a:lnTo>
                    <a:pt x="9" y="212"/>
                  </a:lnTo>
                  <a:lnTo>
                    <a:pt x="9" y="248"/>
                  </a:lnTo>
                  <a:lnTo>
                    <a:pt x="0" y="248"/>
                  </a:lnTo>
                  <a:close/>
                  <a:moveTo>
                    <a:pt x="0" y="185"/>
                  </a:moveTo>
                  <a:lnTo>
                    <a:pt x="0" y="149"/>
                  </a:lnTo>
                  <a:lnTo>
                    <a:pt x="9" y="149"/>
                  </a:lnTo>
                  <a:lnTo>
                    <a:pt x="9" y="185"/>
                  </a:lnTo>
                  <a:lnTo>
                    <a:pt x="0" y="185"/>
                  </a:lnTo>
                  <a:close/>
                  <a:moveTo>
                    <a:pt x="0" y="122"/>
                  </a:moveTo>
                  <a:lnTo>
                    <a:pt x="0" y="85"/>
                  </a:lnTo>
                  <a:lnTo>
                    <a:pt x="9" y="85"/>
                  </a:lnTo>
                  <a:lnTo>
                    <a:pt x="9" y="122"/>
                  </a:lnTo>
                  <a:lnTo>
                    <a:pt x="0" y="122"/>
                  </a:lnTo>
                  <a:close/>
                  <a:moveTo>
                    <a:pt x="0" y="58"/>
                  </a:moveTo>
                  <a:lnTo>
                    <a:pt x="0" y="57"/>
                  </a:lnTo>
                  <a:lnTo>
                    <a:pt x="0" y="51"/>
                  </a:lnTo>
                  <a:lnTo>
                    <a:pt x="1" y="46"/>
                  </a:lnTo>
                  <a:lnTo>
                    <a:pt x="2" y="40"/>
                  </a:lnTo>
                  <a:lnTo>
                    <a:pt x="4" y="35"/>
                  </a:lnTo>
                  <a:lnTo>
                    <a:pt x="6" y="30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9" y="27"/>
                  </a:lnTo>
                  <a:lnTo>
                    <a:pt x="17" y="31"/>
                  </a:lnTo>
                  <a:lnTo>
                    <a:pt x="17" y="30"/>
                  </a:lnTo>
                  <a:lnTo>
                    <a:pt x="14" y="35"/>
                  </a:lnTo>
                  <a:lnTo>
                    <a:pt x="14" y="34"/>
                  </a:lnTo>
                  <a:lnTo>
                    <a:pt x="12" y="39"/>
                  </a:lnTo>
                  <a:lnTo>
                    <a:pt x="12" y="38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9" y="52"/>
                  </a:lnTo>
                  <a:lnTo>
                    <a:pt x="9" y="52"/>
                  </a:lnTo>
                  <a:lnTo>
                    <a:pt x="9" y="57"/>
                  </a:lnTo>
                  <a:lnTo>
                    <a:pt x="9" y="57"/>
                  </a:lnTo>
                  <a:lnTo>
                    <a:pt x="9" y="58"/>
                  </a:lnTo>
                  <a:lnTo>
                    <a:pt x="0" y="58"/>
                  </a:lnTo>
                  <a:close/>
                  <a:moveTo>
                    <a:pt x="36" y="4"/>
                  </a:moveTo>
                  <a:lnTo>
                    <a:pt x="39" y="3"/>
                  </a:lnTo>
                  <a:lnTo>
                    <a:pt x="45" y="2"/>
                  </a:lnTo>
                  <a:lnTo>
                    <a:pt x="50" y="1"/>
                  </a:lnTo>
                  <a:lnTo>
                    <a:pt x="56" y="0"/>
                  </a:lnTo>
                  <a:lnTo>
                    <a:pt x="73" y="0"/>
                  </a:lnTo>
                  <a:lnTo>
                    <a:pt x="73" y="10"/>
                  </a:lnTo>
                  <a:lnTo>
                    <a:pt x="56" y="10"/>
                  </a:lnTo>
                  <a:lnTo>
                    <a:pt x="56" y="10"/>
                  </a:lnTo>
                  <a:lnTo>
                    <a:pt x="51" y="10"/>
                  </a:lnTo>
                  <a:lnTo>
                    <a:pt x="52" y="10"/>
                  </a:lnTo>
                  <a:lnTo>
                    <a:pt x="46" y="11"/>
                  </a:lnTo>
                  <a:lnTo>
                    <a:pt x="47" y="10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39" y="13"/>
                  </a:lnTo>
                  <a:lnTo>
                    <a:pt x="36" y="4"/>
                  </a:lnTo>
                  <a:close/>
                  <a:moveTo>
                    <a:pt x="100" y="0"/>
                  </a:moveTo>
                  <a:lnTo>
                    <a:pt x="136" y="0"/>
                  </a:lnTo>
                  <a:lnTo>
                    <a:pt x="136" y="10"/>
                  </a:lnTo>
                  <a:lnTo>
                    <a:pt x="100" y="10"/>
                  </a:lnTo>
                  <a:lnTo>
                    <a:pt x="100" y="0"/>
                  </a:lnTo>
                  <a:close/>
                  <a:moveTo>
                    <a:pt x="164" y="0"/>
                  </a:moveTo>
                  <a:lnTo>
                    <a:pt x="200" y="0"/>
                  </a:lnTo>
                  <a:lnTo>
                    <a:pt x="200" y="10"/>
                  </a:lnTo>
                  <a:lnTo>
                    <a:pt x="164" y="10"/>
                  </a:lnTo>
                  <a:lnTo>
                    <a:pt x="164" y="0"/>
                  </a:lnTo>
                  <a:close/>
                  <a:moveTo>
                    <a:pt x="227" y="0"/>
                  </a:moveTo>
                  <a:lnTo>
                    <a:pt x="263" y="0"/>
                  </a:lnTo>
                  <a:lnTo>
                    <a:pt x="263" y="10"/>
                  </a:lnTo>
                  <a:lnTo>
                    <a:pt x="227" y="10"/>
                  </a:lnTo>
                  <a:lnTo>
                    <a:pt x="227" y="0"/>
                  </a:lnTo>
                  <a:close/>
                  <a:moveTo>
                    <a:pt x="291" y="7"/>
                  </a:moveTo>
                  <a:lnTo>
                    <a:pt x="292" y="7"/>
                  </a:lnTo>
                  <a:lnTo>
                    <a:pt x="296" y="10"/>
                  </a:lnTo>
                  <a:lnTo>
                    <a:pt x="301" y="13"/>
                  </a:lnTo>
                  <a:lnTo>
                    <a:pt x="305" y="17"/>
                  </a:lnTo>
                  <a:lnTo>
                    <a:pt x="308" y="21"/>
                  </a:lnTo>
                  <a:lnTo>
                    <a:pt x="312" y="25"/>
                  </a:lnTo>
                  <a:lnTo>
                    <a:pt x="314" y="30"/>
                  </a:lnTo>
                  <a:lnTo>
                    <a:pt x="317" y="35"/>
                  </a:lnTo>
                  <a:lnTo>
                    <a:pt x="317" y="36"/>
                  </a:lnTo>
                  <a:lnTo>
                    <a:pt x="309" y="39"/>
                  </a:lnTo>
                  <a:lnTo>
                    <a:pt x="308" y="38"/>
                  </a:lnTo>
                  <a:lnTo>
                    <a:pt x="309" y="39"/>
                  </a:lnTo>
                  <a:lnTo>
                    <a:pt x="306" y="34"/>
                  </a:lnTo>
                  <a:lnTo>
                    <a:pt x="307" y="35"/>
                  </a:lnTo>
                  <a:lnTo>
                    <a:pt x="304" y="30"/>
                  </a:lnTo>
                  <a:lnTo>
                    <a:pt x="304" y="31"/>
                  </a:lnTo>
                  <a:lnTo>
                    <a:pt x="301" y="27"/>
                  </a:lnTo>
                  <a:lnTo>
                    <a:pt x="302" y="27"/>
                  </a:lnTo>
                  <a:lnTo>
                    <a:pt x="298" y="23"/>
                  </a:lnTo>
                  <a:lnTo>
                    <a:pt x="298" y="24"/>
                  </a:lnTo>
                  <a:lnTo>
                    <a:pt x="295" y="20"/>
                  </a:lnTo>
                  <a:lnTo>
                    <a:pt x="295" y="21"/>
                  </a:lnTo>
                  <a:lnTo>
                    <a:pt x="291" y="17"/>
                  </a:lnTo>
                  <a:lnTo>
                    <a:pt x="291" y="18"/>
                  </a:lnTo>
                  <a:lnTo>
                    <a:pt x="287" y="15"/>
                  </a:lnTo>
                  <a:lnTo>
                    <a:pt x="288" y="15"/>
                  </a:lnTo>
                  <a:lnTo>
                    <a:pt x="288" y="15"/>
                  </a:lnTo>
                  <a:lnTo>
                    <a:pt x="291" y="7"/>
                  </a:lnTo>
                  <a:close/>
                  <a:moveTo>
                    <a:pt x="321" y="65"/>
                  </a:moveTo>
                  <a:lnTo>
                    <a:pt x="321" y="101"/>
                  </a:lnTo>
                  <a:lnTo>
                    <a:pt x="312" y="101"/>
                  </a:lnTo>
                  <a:lnTo>
                    <a:pt x="312" y="65"/>
                  </a:lnTo>
                  <a:lnTo>
                    <a:pt x="321" y="65"/>
                  </a:lnTo>
                  <a:close/>
                  <a:moveTo>
                    <a:pt x="321" y="128"/>
                  </a:moveTo>
                  <a:lnTo>
                    <a:pt x="321" y="164"/>
                  </a:lnTo>
                  <a:lnTo>
                    <a:pt x="312" y="164"/>
                  </a:lnTo>
                  <a:lnTo>
                    <a:pt x="312" y="128"/>
                  </a:lnTo>
                  <a:lnTo>
                    <a:pt x="321" y="128"/>
                  </a:lnTo>
                  <a:close/>
                  <a:moveTo>
                    <a:pt x="321" y="191"/>
                  </a:moveTo>
                  <a:lnTo>
                    <a:pt x="321" y="227"/>
                  </a:lnTo>
                  <a:lnTo>
                    <a:pt x="312" y="227"/>
                  </a:lnTo>
                  <a:lnTo>
                    <a:pt x="312" y="191"/>
                  </a:lnTo>
                  <a:lnTo>
                    <a:pt x="321" y="191"/>
                  </a:lnTo>
                  <a:close/>
                  <a:moveTo>
                    <a:pt x="321" y="255"/>
                  </a:moveTo>
                  <a:lnTo>
                    <a:pt x="321" y="291"/>
                  </a:lnTo>
                  <a:lnTo>
                    <a:pt x="312" y="291"/>
                  </a:lnTo>
                  <a:lnTo>
                    <a:pt x="312" y="255"/>
                  </a:lnTo>
                  <a:lnTo>
                    <a:pt x="321" y="255"/>
                  </a:lnTo>
                  <a:close/>
                  <a:moveTo>
                    <a:pt x="321" y="318"/>
                  </a:moveTo>
                  <a:lnTo>
                    <a:pt x="321" y="354"/>
                  </a:lnTo>
                  <a:lnTo>
                    <a:pt x="312" y="354"/>
                  </a:lnTo>
                  <a:lnTo>
                    <a:pt x="312" y="318"/>
                  </a:lnTo>
                  <a:lnTo>
                    <a:pt x="321" y="318"/>
                  </a:lnTo>
                  <a:close/>
                  <a:moveTo>
                    <a:pt x="321" y="381"/>
                  </a:moveTo>
                  <a:lnTo>
                    <a:pt x="321" y="418"/>
                  </a:lnTo>
                  <a:lnTo>
                    <a:pt x="312" y="418"/>
                  </a:lnTo>
                  <a:lnTo>
                    <a:pt x="312" y="381"/>
                  </a:lnTo>
                  <a:lnTo>
                    <a:pt x="321" y="381"/>
                  </a:lnTo>
                  <a:close/>
                  <a:moveTo>
                    <a:pt x="321" y="445"/>
                  </a:moveTo>
                  <a:lnTo>
                    <a:pt x="321" y="481"/>
                  </a:lnTo>
                  <a:lnTo>
                    <a:pt x="312" y="481"/>
                  </a:lnTo>
                  <a:lnTo>
                    <a:pt x="312" y="445"/>
                  </a:lnTo>
                  <a:lnTo>
                    <a:pt x="321" y="445"/>
                  </a:lnTo>
                  <a:close/>
                  <a:moveTo>
                    <a:pt x="321" y="508"/>
                  </a:moveTo>
                  <a:lnTo>
                    <a:pt x="321" y="544"/>
                  </a:lnTo>
                  <a:lnTo>
                    <a:pt x="312" y="544"/>
                  </a:lnTo>
                  <a:lnTo>
                    <a:pt x="312" y="508"/>
                  </a:lnTo>
                  <a:lnTo>
                    <a:pt x="321" y="508"/>
                  </a:lnTo>
                  <a:close/>
                  <a:moveTo>
                    <a:pt x="321" y="571"/>
                  </a:moveTo>
                  <a:lnTo>
                    <a:pt x="321" y="608"/>
                  </a:lnTo>
                  <a:lnTo>
                    <a:pt x="312" y="608"/>
                  </a:lnTo>
                  <a:lnTo>
                    <a:pt x="312" y="571"/>
                  </a:lnTo>
                  <a:lnTo>
                    <a:pt x="321" y="571"/>
                  </a:lnTo>
                  <a:close/>
                  <a:moveTo>
                    <a:pt x="321" y="635"/>
                  </a:moveTo>
                  <a:lnTo>
                    <a:pt x="321" y="671"/>
                  </a:lnTo>
                  <a:lnTo>
                    <a:pt x="312" y="671"/>
                  </a:lnTo>
                  <a:lnTo>
                    <a:pt x="312" y="635"/>
                  </a:lnTo>
                  <a:lnTo>
                    <a:pt x="321" y="635"/>
                  </a:lnTo>
                  <a:close/>
                  <a:moveTo>
                    <a:pt x="321" y="698"/>
                  </a:moveTo>
                  <a:lnTo>
                    <a:pt x="321" y="734"/>
                  </a:lnTo>
                  <a:lnTo>
                    <a:pt x="312" y="734"/>
                  </a:lnTo>
                  <a:lnTo>
                    <a:pt x="312" y="698"/>
                  </a:lnTo>
                  <a:lnTo>
                    <a:pt x="321" y="698"/>
                  </a:lnTo>
                  <a:close/>
                  <a:moveTo>
                    <a:pt x="321" y="761"/>
                  </a:moveTo>
                  <a:lnTo>
                    <a:pt x="321" y="798"/>
                  </a:lnTo>
                  <a:lnTo>
                    <a:pt x="312" y="798"/>
                  </a:lnTo>
                  <a:lnTo>
                    <a:pt x="312" y="761"/>
                  </a:lnTo>
                  <a:lnTo>
                    <a:pt x="321" y="761"/>
                  </a:lnTo>
                  <a:close/>
                  <a:moveTo>
                    <a:pt x="321" y="825"/>
                  </a:moveTo>
                  <a:lnTo>
                    <a:pt x="321" y="861"/>
                  </a:lnTo>
                  <a:lnTo>
                    <a:pt x="312" y="861"/>
                  </a:lnTo>
                  <a:lnTo>
                    <a:pt x="312" y="825"/>
                  </a:lnTo>
                  <a:lnTo>
                    <a:pt x="321" y="825"/>
                  </a:lnTo>
                  <a:close/>
                  <a:moveTo>
                    <a:pt x="321" y="888"/>
                  </a:moveTo>
                  <a:lnTo>
                    <a:pt x="321" y="924"/>
                  </a:lnTo>
                  <a:lnTo>
                    <a:pt x="312" y="924"/>
                  </a:lnTo>
                  <a:lnTo>
                    <a:pt x="312" y="888"/>
                  </a:lnTo>
                  <a:lnTo>
                    <a:pt x="321" y="888"/>
                  </a:lnTo>
                  <a:close/>
                  <a:moveTo>
                    <a:pt x="321" y="952"/>
                  </a:moveTo>
                  <a:lnTo>
                    <a:pt x="321" y="988"/>
                  </a:lnTo>
                  <a:lnTo>
                    <a:pt x="312" y="988"/>
                  </a:lnTo>
                  <a:lnTo>
                    <a:pt x="312" y="952"/>
                  </a:lnTo>
                  <a:lnTo>
                    <a:pt x="321" y="952"/>
                  </a:lnTo>
                  <a:close/>
                  <a:moveTo>
                    <a:pt x="321" y="1015"/>
                  </a:moveTo>
                  <a:lnTo>
                    <a:pt x="321" y="1051"/>
                  </a:lnTo>
                  <a:lnTo>
                    <a:pt x="312" y="1051"/>
                  </a:lnTo>
                  <a:lnTo>
                    <a:pt x="312" y="1015"/>
                  </a:lnTo>
                  <a:lnTo>
                    <a:pt x="321" y="1015"/>
                  </a:lnTo>
                  <a:close/>
                  <a:moveTo>
                    <a:pt x="321" y="1078"/>
                  </a:moveTo>
                  <a:lnTo>
                    <a:pt x="321" y="1114"/>
                  </a:lnTo>
                  <a:lnTo>
                    <a:pt x="312" y="1114"/>
                  </a:lnTo>
                  <a:lnTo>
                    <a:pt x="312" y="1078"/>
                  </a:lnTo>
                  <a:lnTo>
                    <a:pt x="321" y="1078"/>
                  </a:lnTo>
                  <a:close/>
                  <a:moveTo>
                    <a:pt x="321" y="1142"/>
                  </a:moveTo>
                  <a:lnTo>
                    <a:pt x="321" y="1178"/>
                  </a:lnTo>
                  <a:lnTo>
                    <a:pt x="312" y="1178"/>
                  </a:lnTo>
                  <a:lnTo>
                    <a:pt x="312" y="1142"/>
                  </a:lnTo>
                  <a:lnTo>
                    <a:pt x="321" y="1142"/>
                  </a:lnTo>
                  <a:close/>
                  <a:moveTo>
                    <a:pt x="321" y="1205"/>
                  </a:moveTo>
                  <a:lnTo>
                    <a:pt x="321" y="1241"/>
                  </a:lnTo>
                  <a:lnTo>
                    <a:pt x="312" y="1241"/>
                  </a:lnTo>
                  <a:lnTo>
                    <a:pt x="312" y="1205"/>
                  </a:lnTo>
                  <a:lnTo>
                    <a:pt x="321" y="1205"/>
                  </a:lnTo>
                  <a:close/>
                  <a:moveTo>
                    <a:pt x="321" y="1268"/>
                  </a:moveTo>
                  <a:lnTo>
                    <a:pt x="321" y="1305"/>
                  </a:lnTo>
                  <a:lnTo>
                    <a:pt x="312" y="1305"/>
                  </a:lnTo>
                  <a:lnTo>
                    <a:pt x="312" y="1268"/>
                  </a:lnTo>
                  <a:lnTo>
                    <a:pt x="321" y="1268"/>
                  </a:lnTo>
                  <a:close/>
                  <a:moveTo>
                    <a:pt x="321" y="1332"/>
                  </a:moveTo>
                  <a:lnTo>
                    <a:pt x="320" y="1337"/>
                  </a:lnTo>
                  <a:lnTo>
                    <a:pt x="319" y="1342"/>
                  </a:lnTo>
                  <a:lnTo>
                    <a:pt x="317" y="1348"/>
                  </a:lnTo>
                  <a:lnTo>
                    <a:pt x="314" y="1352"/>
                  </a:lnTo>
                  <a:lnTo>
                    <a:pt x="312" y="1357"/>
                  </a:lnTo>
                  <a:lnTo>
                    <a:pt x="308" y="1361"/>
                  </a:lnTo>
                  <a:lnTo>
                    <a:pt x="305" y="1365"/>
                  </a:lnTo>
                  <a:lnTo>
                    <a:pt x="303" y="1367"/>
                  </a:lnTo>
                  <a:lnTo>
                    <a:pt x="297" y="1360"/>
                  </a:lnTo>
                  <a:lnTo>
                    <a:pt x="298" y="1359"/>
                  </a:lnTo>
                  <a:lnTo>
                    <a:pt x="298" y="1359"/>
                  </a:lnTo>
                  <a:lnTo>
                    <a:pt x="301" y="1356"/>
                  </a:lnTo>
                  <a:lnTo>
                    <a:pt x="301" y="1356"/>
                  </a:lnTo>
                  <a:lnTo>
                    <a:pt x="304" y="1352"/>
                  </a:lnTo>
                  <a:lnTo>
                    <a:pt x="304" y="1352"/>
                  </a:lnTo>
                  <a:lnTo>
                    <a:pt x="307" y="1348"/>
                  </a:lnTo>
                  <a:lnTo>
                    <a:pt x="306" y="1348"/>
                  </a:lnTo>
                  <a:lnTo>
                    <a:pt x="309" y="1344"/>
                  </a:lnTo>
                  <a:lnTo>
                    <a:pt x="308" y="1344"/>
                  </a:lnTo>
                  <a:lnTo>
                    <a:pt x="310" y="1339"/>
                  </a:lnTo>
                  <a:lnTo>
                    <a:pt x="310" y="1340"/>
                  </a:lnTo>
                  <a:lnTo>
                    <a:pt x="311" y="1335"/>
                  </a:lnTo>
                  <a:lnTo>
                    <a:pt x="311" y="1335"/>
                  </a:lnTo>
                  <a:lnTo>
                    <a:pt x="312" y="1331"/>
                  </a:lnTo>
                  <a:lnTo>
                    <a:pt x="321" y="1332"/>
                  </a:lnTo>
                  <a:close/>
                  <a:moveTo>
                    <a:pt x="278" y="1380"/>
                  </a:moveTo>
                  <a:lnTo>
                    <a:pt x="276" y="1381"/>
                  </a:lnTo>
                  <a:lnTo>
                    <a:pt x="270" y="1382"/>
                  </a:lnTo>
                  <a:lnTo>
                    <a:pt x="265" y="1382"/>
                  </a:lnTo>
                  <a:lnTo>
                    <a:pt x="240" y="1382"/>
                  </a:lnTo>
                  <a:lnTo>
                    <a:pt x="240" y="1373"/>
                  </a:lnTo>
                  <a:lnTo>
                    <a:pt x="265" y="1373"/>
                  </a:lnTo>
                  <a:lnTo>
                    <a:pt x="264" y="1373"/>
                  </a:lnTo>
                  <a:lnTo>
                    <a:pt x="270" y="1373"/>
                  </a:lnTo>
                  <a:lnTo>
                    <a:pt x="269" y="1373"/>
                  </a:lnTo>
                  <a:lnTo>
                    <a:pt x="275" y="1372"/>
                  </a:lnTo>
                  <a:lnTo>
                    <a:pt x="274" y="1372"/>
                  </a:lnTo>
                  <a:lnTo>
                    <a:pt x="276" y="1372"/>
                  </a:lnTo>
                  <a:lnTo>
                    <a:pt x="278" y="1380"/>
                  </a:lnTo>
                  <a:close/>
                  <a:moveTo>
                    <a:pt x="213" y="1382"/>
                  </a:moveTo>
                  <a:lnTo>
                    <a:pt x="177" y="1382"/>
                  </a:lnTo>
                  <a:lnTo>
                    <a:pt x="177" y="1373"/>
                  </a:lnTo>
                  <a:lnTo>
                    <a:pt x="213" y="1373"/>
                  </a:lnTo>
                  <a:lnTo>
                    <a:pt x="213" y="1382"/>
                  </a:lnTo>
                  <a:close/>
                  <a:moveTo>
                    <a:pt x="150" y="1382"/>
                  </a:moveTo>
                  <a:lnTo>
                    <a:pt x="114" y="1382"/>
                  </a:lnTo>
                  <a:lnTo>
                    <a:pt x="114" y="1373"/>
                  </a:lnTo>
                  <a:lnTo>
                    <a:pt x="150" y="1373"/>
                  </a:lnTo>
                  <a:lnTo>
                    <a:pt x="150" y="1382"/>
                  </a:lnTo>
                  <a:close/>
                  <a:moveTo>
                    <a:pt x="86" y="1382"/>
                  </a:moveTo>
                  <a:lnTo>
                    <a:pt x="56" y="1382"/>
                  </a:lnTo>
                  <a:lnTo>
                    <a:pt x="50" y="1382"/>
                  </a:lnTo>
                  <a:lnTo>
                    <a:pt x="49" y="1382"/>
                  </a:lnTo>
                  <a:lnTo>
                    <a:pt x="51" y="1373"/>
                  </a:lnTo>
                  <a:lnTo>
                    <a:pt x="52" y="1373"/>
                  </a:lnTo>
                  <a:lnTo>
                    <a:pt x="51" y="1373"/>
                  </a:lnTo>
                  <a:lnTo>
                    <a:pt x="56" y="1373"/>
                  </a:lnTo>
                  <a:lnTo>
                    <a:pt x="56" y="1373"/>
                  </a:lnTo>
                  <a:lnTo>
                    <a:pt x="86" y="1373"/>
                  </a:lnTo>
                  <a:lnTo>
                    <a:pt x="86" y="1382"/>
                  </a:lnTo>
                  <a:close/>
                  <a:moveTo>
                    <a:pt x="22" y="1371"/>
                  </a:moveTo>
                  <a:lnTo>
                    <a:pt x="20" y="1369"/>
                  </a:lnTo>
                  <a:lnTo>
                    <a:pt x="16" y="1365"/>
                  </a:lnTo>
                  <a:lnTo>
                    <a:pt x="13" y="1361"/>
                  </a:lnTo>
                  <a:lnTo>
                    <a:pt x="9" y="1357"/>
                  </a:lnTo>
                  <a:lnTo>
                    <a:pt x="6" y="1352"/>
                  </a:lnTo>
                  <a:lnTo>
                    <a:pt x="4" y="1348"/>
                  </a:lnTo>
                  <a:lnTo>
                    <a:pt x="2" y="1342"/>
                  </a:lnTo>
                  <a:lnTo>
                    <a:pt x="1" y="1339"/>
                  </a:lnTo>
                  <a:lnTo>
                    <a:pt x="10" y="1336"/>
                  </a:lnTo>
                  <a:lnTo>
                    <a:pt x="11" y="1340"/>
                  </a:lnTo>
                  <a:lnTo>
                    <a:pt x="11" y="1339"/>
                  </a:lnTo>
                  <a:lnTo>
                    <a:pt x="12" y="1344"/>
                  </a:lnTo>
                  <a:lnTo>
                    <a:pt x="12" y="1344"/>
                  </a:lnTo>
                  <a:lnTo>
                    <a:pt x="14" y="1348"/>
                  </a:lnTo>
                  <a:lnTo>
                    <a:pt x="14" y="1348"/>
                  </a:lnTo>
                  <a:lnTo>
                    <a:pt x="17" y="1352"/>
                  </a:lnTo>
                  <a:lnTo>
                    <a:pt x="17" y="1352"/>
                  </a:lnTo>
                  <a:lnTo>
                    <a:pt x="20" y="1356"/>
                  </a:lnTo>
                  <a:lnTo>
                    <a:pt x="19" y="1355"/>
                  </a:lnTo>
                  <a:lnTo>
                    <a:pt x="23" y="1359"/>
                  </a:lnTo>
                  <a:lnTo>
                    <a:pt x="22" y="1359"/>
                  </a:lnTo>
                  <a:lnTo>
                    <a:pt x="26" y="1362"/>
                  </a:lnTo>
                  <a:lnTo>
                    <a:pt x="26" y="1362"/>
                  </a:lnTo>
                  <a:lnTo>
                    <a:pt x="28" y="1364"/>
                  </a:lnTo>
                  <a:lnTo>
                    <a:pt x="22" y="1371"/>
                  </a:lnTo>
                  <a:close/>
                </a:path>
              </a:pathLst>
            </a:custGeom>
            <a:solidFill>
              <a:srgbClr val="2E75B6"/>
            </a:solidFill>
            <a:ln w="0" cap="flat">
              <a:solidFill>
                <a:srgbClr val="2E75B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69" name="Line 131">
              <a:extLst>
                <a:ext uri="{FF2B5EF4-FFF2-40B4-BE49-F238E27FC236}">
                  <a16:creationId xmlns:a16="http://schemas.microsoft.com/office/drawing/2014/main" id="{F7806C8B-DC3D-4509-955B-F044D9F4EF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0171" y="3180677"/>
              <a:ext cx="1103159" cy="301281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70" name="Freeform 133">
              <a:extLst>
                <a:ext uri="{FF2B5EF4-FFF2-40B4-BE49-F238E27FC236}">
                  <a16:creationId xmlns:a16="http://schemas.microsoft.com/office/drawing/2014/main" id="{69D2BF67-FAA7-48F0-9DE0-D64D33ACD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5102" y="3454569"/>
              <a:ext cx="62680" cy="66516"/>
            </a:xfrm>
            <a:custGeom>
              <a:avLst/>
              <a:gdLst>
                <a:gd name="T0" fmla="*/ 921 w 992"/>
                <a:gd name="T1" fmla="*/ 1168 h 1168"/>
                <a:gd name="T2" fmla="*/ 921 w 992"/>
                <a:gd name="T3" fmla="*/ 1168 h 1168"/>
                <a:gd name="T4" fmla="*/ 862 w 992"/>
                <a:gd name="T5" fmla="*/ 1146 h 1168"/>
                <a:gd name="T6" fmla="*/ 12 w 992"/>
                <a:gd name="T7" fmla="*/ 54 h 1168"/>
                <a:gd name="T8" fmla="*/ 44 w 992"/>
                <a:gd name="T9" fmla="*/ 7 h 1168"/>
                <a:gd name="T10" fmla="*/ 127 w 992"/>
                <a:gd name="T11" fmla="*/ 25 h 1168"/>
                <a:gd name="T12" fmla="*/ 977 w 992"/>
                <a:gd name="T13" fmla="*/ 1120 h 1168"/>
                <a:gd name="T14" fmla="*/ 945 w 992"/>
                <a:gd name="T15" fmla="*/ 1164 h 1168"/>
                <a:gd name="T16" fmla="*/ 921 w 992"/>
                <a:gd name="T17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2" h="1168">
                  <a:moveTo>
                    <a:pt x="921" y="1168"/>
                  </a:moveTo>
                  <a:lnTo>
                    <a:pt x="921" y="1168"/>
                  </a:lnTo>
                  <a:cubicBezTo>
                    <a:pt x="897" y="1168"/>
                    <a:pt x="873" y="1160"/>
                    <a:pt x="862" y="1146"/>
                  </a:cubicBezTo>
                  <a:lnTo>
                    <a:pt x="12" y="54"/>
                  </a:lnTo>
                  <a:cubicBezTo>
                    <a:pt x="0" y="36"/>
                    <a:pt x="16" y="16"/>
                    <a:pt x="44" y="7"/>
                  </a:cubicBezTo>
                  <a:cubicBezTo>
                    <a:pt x="76" y="0"/>
                    <a:pt x="116" y="7"/>
                    <a:pt x="127" y="25"/>
                  </a:cubicBezTo>
                  <a:lnTo>
                    <a:pt x="977" y="1120"/>
                  </a:lnTo>
                  <a:cubicBezTo>
                    <a:pt x="992" y="1137"/>
                    <a:pt x="977" y="1157"/>
                    <a:pt x="945" y="1164"/>
                  </a:cubicBezTo>
                  <a:cubicBezTo>
                    <a:pt x="937" y="1166"/>
                    <a:pt x="929" y="1168"/>
                    <a:pt x="921" y="1168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71" name="Freeform 134">
              <a:extLst>
                <a:ext uri="{FF2B5EF4-FFF2-40B4-BE49-F238E27FC236}">
                  <a16:creationId xmlns:a16="http://schemas.microsoft.com/office/drawing/2014/main" id="{6DA7D681-AC0A-44FA-84C1-08CEB90BD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5102" y="3454569"/>
              <a:ext cx="62680" cy="66516"/>
            </a:xfrm>
            <a:custGeom>
              <a:avLst/>
              <a:gdLst>
                <a:gd name="T0" fmla="*/ 921 w 992"/>
                <a:gd name="T1" fmla="*/ 1168 h 1168"/>
                <a:gd name="T2" fmla="*/ 921 w 992"/>
                <a:gd name="T3" fmla="*/ 1168 h 1168"/>
                <a:gd name="T4" fmla="*/ 862 w 992"/>
                <a:gd name="T5" fmla="*/ 1146 h 1168"/>
                <a:gd name="T6" fmla="*/ 12 w 992"/>
                <a:gd name="T7" fmla="*/ 54 h 1168"/>
                <a:gd name="T8" fmla="*/ 44 w 992"/>
                <a:gd name="T9" fmla="*/ 7 h 1168"/>
                <a:gd name="T10" fmla="*/ 127 w 992"/>
                <a:gd name="T11" fmla="*/ 25 h 1168"/>
                <a:gd name="T12" fmla="*/ 977 w 992"/>
                <a:gd name="T13" fmla="*/ 1120 h 1168"/>
                <a:gd name="T14" fmla="*/ 945 w 992"/>
                <a:gd name="T15" fmla="*/ 1164 h 1168"/>
                <a:gd name="T16" fmla="*/ 921 w 992"/>
                <a:gd name="T17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2" h="1168">
                  <a:moveTo>
                    <a:pt x="921" y="1168"/>
                  </a:moveTo>
                  <a:lnTo>
                    <a:pt x="921" y="1168"/>
                  </a:lnTo>
                  <a:cubicBezTo>
                    <a:pt x="897" y="1168"/>
                    <a:pt x="873" y="1160"/>
                    <a:pt x="862" y="1146"/>
                  </a:cubicBezTo>
                  <a:lnTo>
                    <a:pt x="12" y="54"/>
                  </a:lnTo>
                  <a:cubicBezTo>
                    <a:pt x="0" y="36"/>
                    <a:pt x="16" y="16"/>
                    <a:pt x="44" y="7"/>
                  </a:cubicBezTo>
                  <a:cubicBezTo>
                    <a:pt x="76" y="0"/>
                    <a:pt x="116" y="7"/>
                    <a:pt x="127" y="25"/>
                  </a:cubicBezTo>
                  <a:lnTo>
                    <a:pt x="977" y="1120"/>
                  </a:lnTo>
                  <a:cubicBezTo>
                    <a:pt x="992" y="1137"/>
                    <a:pt x="977" y="1157"/>
                    <a:pt x="945" y="1164"/>
                  </a:cubicBezTo>
                  <a:cubicBezTo>
                    <a:pt x="937" y="1166"/>
                    <a:pt x="929" y="1168"/>
                    <a:pt x="921" y="1168"/>
                  </a:cubicBezTo>
                  <a:close/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72" name="Freeform 135">
              <a:extLst>
                <a:ext uri="{FF2B5EF4-FFF2-40B4-BE49-F238E27FC236}">
                  <a16:creationId xmlns:a16="http://schemas.microsoft.com/office/drawing/2014/main" id="{3F6F67AF-E232-4A97-84E6-E9E3F1058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2868" y="3454569"/>
              <a:ext cx="60591" cy="66516"/>
            </a:xfrm>
            <a:custGeom>
              <a:avLst/>
              <a:gdLst>
                <a:gd name="T0" fmla="*/ 71 w 976"/>
                <a:gd name="T1" fmla="*/ 1168 h 1168"/>
                <a:gd name="T2" fmla="*/ 71 w 976"/>
                <a:gd name="T3" fmla="*/ 1168 h 1168"/>
                <a:gd name="T4" fmla="*/ 44 w 976"/>
                <a:gd name="T5" fmla="*/ 1164 h 1168"/>
                <a:gd name="T6" fmla="*/ 12 w 976"/>
                <a:gd name="T7" fmla="*/ 1120 h 1168"/>
                <a:gd name="T8" fmla="*/ 851 w 976"/>
                <a:gd name="T9" fmla="*/ 25 h 1168"/>
                <a:gd name="T10" fmla="*/ 933 w 976"/>
                <a:gd name="T11" fmla="*/ 7 h 1168"/>
                <a:gd name="T12" fmla="*/ 965 w 976"/>
                <a:gd name="T13" fmla="*/ 54 h 1168"/>
                <a:gd name="T14" fmla="*/ 126 w 976"/>
                <a:gd name="T15" fmla="*/ 1146 h 1168"/>
                <a:gd name="T16" fmla="*/ 71 w 976"/>
                <a:gd name="T17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6" h="1168">
                  <a:moveTo>
                    <a:pt x="71" y="1168"/>
                  </a:moveTo>
                  <a:lnTo>
                    <a:pt x="71" y="1168"/>
                  </a:lnTo>
                  <a:cubicBezTo>
                    <a:pt x="63" y="1168"/>
                    <a:pt x="51" y="1166"/>
                    <a:pt x="44" y="1164"/>
                  </a:cubicBezTo>
                  <a:cubicBezTo>
                    <a:pt x="12" y="1157"/>
                    <a:pt x="0" y="1137"/>
                    <a:pt x="12" y="1120"/>
                  </a:cubicBezTo>
                  <a:lnTo>
                    <a:pt x="851" y="25"/>
                  </a:lnTo>
                  <a:cubicBezTo>
                    <a:pt x="867" y="7"/>
                    <a:pt x="902" y="0"/>
                    <a:pt x="933" y="7"/>
                  </a:cubicBezTo>
                  <a:cubicBezTo>
                    <a:pt x="965" y="16"/>
                    <a:pt x="976" y="36"/>
                    <a:pt x="965" y="54"/>
                  </a:cubicBezTo>
                  <a:lnTo>
                    <a:pt x="126" y="1146"/>
                  </a:lnTo>
                  <a:cubicBezTo>
                    <a:pt x="114" y="1160"/>
                    <a:pt x="95" y="1168"/>
                    <a:pt x="71" y="1168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73" name="Freeform 136">
              <a:extLst>
                <a:ext uri="{FF2B5EF4-FFF2-40B4-BE49-F238E27FC236}">
                  <a16:creationId xmlns:a16="http://schemas.microsoft.com/office/drawing/2014/main" id="{5E1F37FD-0838-48E4-B76E-F9E4B4241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2868" y="3454569"/>
              <a:ext cx="60591" cy="66516"/>
            </a:xfrm>
            <a:custGeom>
              <a:avLst/>
              <a:gdLst>
                <a:gd name="T0" fmla="*/ 71 w 976"/>
                <a:gd name="T1" fmla="*/ 1168 h 1168"/>
                <a:gd name="T2" fmla="*/ 71 w 976"/>
                <a:gd name="T3" fmla="*/ 1168 h 1168"/>
                <a:gd name="T4" fmla="*/ 44 w 976"/>
                <a:gd name="T5" fmla="*/ 1164 h 1168"/>
                <a:gd name="T6" fmla="*/ 12 w 976"/>
                <a:gd name="T7" fmla="*/ 1120 h 1168"/>
                <a:gd name="T8" fmla="*/ 851 w 976"/>
                <a:gd name="T9" fmla="*/ 25 h 1168"/>
                <a:gd name="T10" fmla="*/ 933 w 976"/>
                <a:gd name="T11" fmla="*/ 7 h 1168"/>
                <a:gd name="T12" fmla="*/ 965 w 976"/>
                <a:gd name="T13" fmla="*/ 54 h 1168"/>
                <a:gd name="T14" fmla="*/ 126 w 976"/>
                <a:gd name="T15" fmla="*/ 1146 h 1168"/>
                <a:gd name="T16" fmla="*/ 71 w 976"/>
                <a:gd name="T17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6" h="1168">
                  <a:moveTo>
                    <a:pt x="71" y="1168"/>
                  </a:moveTo>
                  <a:lnTo>
                    <a:pt x="71" y="1168"/>
                  </a:lnTo>
                  <a:cubicBezTo>
                    <a:pt x="63" y="1168"/>
                    <a:pt x="51" y="1166"/>
                    <a:pt x="44" y="1164"/>
                  </a:cubicBezTo>
                  <a:cubicBezTo>
                    <a:pt x="12" y="1157"/>
                    <a:pt x="0" y="1137"/>
                    <a:pt x="12" y="1120"/>
                  </a:cubicBezTo>
                  <a:lnTo>
                    <a:pt x="851" y="25"/>
                  </a:lnTo>
                  <a:cubicBezTo>
                    <a:pt x="867" y="7"/>
                    <a:pt x="902" y="0"/>
                    <a:pt x="933" y="7"/>
                  </a:cubicBezTo>
                  <a:cubicBezTo>
                    <a:pt x="965" y="16"/>
                    <a:pt x="976" y="36"/>
                    <a:pt x="965" y="54"/>
                  </a:cubicBezTo>
                  <a:lnTo>
                    <a:pt x="126" y="1146"/>
                  </a:lnTo>
                  <a:cubicBezTo>
                    <a:pt x="114" y="1160"/>
                    <a:pt x="95" y="1168"/>
                    <a:pt x="71" y="1168"/>
                  </a:cubicBezTo>
                  <a:close/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74" name="Freeform 137">
              <a:extLst>
                <a:ext uri="{FF2B5EF4-FFF2-40B4-BE49-F238E27FC236}">
                  <a16:creationId xmlns:a16="http://schemas.microsoft.com/office/drawing/2014/main" id="{97254524-4FBE-4961-90ED-23F0A390D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6745" y="3442830"/>
              <a:ext cx="25072" cy="13695"/>
            </a:xfrm>
            <a:custGeom>
              <a:avLst/>
              <a:gdLst>
                <a:gd name="T0" fmla="*/ 400 w 400"/>
                <a:gd name="T1" fmla="*/ 111 h 224"/>
                <a:gd name="T2" fmla="*/ 400 w 400"/>
                <a:gd name="T3" fmla="*/ 111 h 224"/>
                <a:gd name="T4" fmla="*/ 202 w 400"/>
                <a:gd name="T5" fmla="*/ 224 h 224"/>
                <a:gd name="T6" fmla="*/ 0 w 400"/>
                <a:gd name="T7" fmla="*/ 111 h 224"/>
                <a:gd name="T8" fmla="*/ 202 w 400"/>
                <a:gd name="T9" fmla="*/ 0 h 224"/>
                <a:gd name="T10" fmla="*/ 400 w 400"/>
                <a:gd name="T11" fmla="*/ 11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0" h="224">
                  <a:moveTo>
                    <a:pt x="400" y="111"/>
                  </a:moveTo>
                  <a:lnTo>
                    <a:pt x="400" y="111"/>
                  </a:lnTo>
                  <a:cubicBezTo>
                    <a:pt x="400" y="173"/>
                    <a:pt x="313" y="224"/>
                    <a:pt x="202" y="224"/>
                  </a:cubicBezTo>
                  <a:cubicBezTo>
                    <a:pt x="92" y="224"/>
                    <a:pt x="0" y="173"/>
                    <a:pt x="0" y="111"/>
                  </a:cubicBezTo>
                  <a:cubicBezTo>
                    <a:pt x="0" y="50"/>
                    <a:pt x="92" y="0"/>
                    <a:pt x="202" y="0"/>
                  </a:cubicBezTo>
                  <a:cubicBezTo>
                    <a:pt x="313" y="0"/>
                    <a:pt x="400" y="50"/>
                    <a:pt x="400" y="111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75" name="Freeform 138">
              <a:extLst>
                <a:ext uri="{FF2B5EF4-FFF2-40B4-BE49-F238E27FC236}">
                  <a16:creationId xmlns:a16="http://schemas.microsoft.com/office/drawing/2014/main" id="{92C84E1D-8771-4446-B8C0-222E5714F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6745" y="3442830"/>
              <a:ext cx="25072" cy="13695"/>
            </a:xfrm>
            <a:custGeom>
              <a:avLst/>
              <a:gdLst>
                <a:gd name="T0" fmla="*/ 400 w 400"/>
                <a:gd name="T1" fmla="*/ 111 h 224"/>
                <a:gd name="T2" fmla="*/ 400 w 400"/>
                <a:gd name="T3" fmla="*/ 111 h 224"/>
                <a:gd name="T4" fmla="*/ 202 w 400"/>
                <a:gd name="T5" fmla="*/ 224 h 224"/>
                <a:gd name="T6" fmla="*/ 0 w 400"/>
                <a:gd name="T7" fmla="*/ 111 h 224"/>
                <a:gd name="T8" fmla="*/ 202 w 400"/>
                <a:gd name="T9" fmla="*/ 0 h 224"/>
                <a:gd name="T10" fmla="*/ 400 w 400"/>
                <a:gd name="T11" fmla="*/ 11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0" h="224">
                  <a:moveTo>
                    <a:pt x="400" y="111"/>
                  </a:moveTo>
                  <a:lnTo>
                    <a:pt x="400" y="111"/>
                  </a:lnTo>
                  <a:cubicBezTo>
                    <a:pt x="400" y="173"/>
                    <a:pt x="313" y="224"/>
                    <a:pt x="202" y="224"/>
                  </a:cubicBezTo>
                  <a:cubicBezTo>
                    <a:pt x="92" y="224"/>
                    <a:pt x="0" y="173"/>
                    <a:pt x="0" y="111"/>
                  </a:cubicBezTo>
                  <a:cubicBezTo>
                    <a:pt x="0" y="50"/>
                    <a:pt x="92" y="0"/>
                    <a:pt x="202" y="0"/>
                  </a:cubicBezTo>
                  <a:cubicBezTo>
                    <a:pt x="313" y="0"/>
                    <a:pt x="400" y="50"/>
                    <a:pt x="400" y="111"/>
                  </a:cubicBezTo>
                  <a:close/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76" name="Freeform 139">
              <a:extLst>
                <a:ext uri="{FF2B5EF4-FFF2-40B4-BE49-F238E27FC236}">
                  <a16:creationId xmlns:a16="http://schemas.microsoft.com/office/drawing/2014/main" id="{16801AC7-41DF-4AE7-82B4-F0815E7CF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904" y="3419354"/>
              <a:ext cx="31341" cy="58691"/>
            </a:xfrm>
            <a:custGeom>
              <a:avLst/>
              <a:gdLst>
                <a:gd name="T0" fmla="*/ 426 w 496"/>
                <a:gd name="T1" fmla="*/ 992 h 992"/>
                <a:gd name="T2" fmla="*/ 426 w 496"/>
                <a:gd name="T3" fmla="*/ 992 h 992"/>
                <a:gd name="T4" fmla="*/ 386 w 496"/>
                <a:gd name="T5" fmla="*/ 984 h 992"/>
                <a:gd name="T6" fmla="*/ 0 w 496"/>
                <a:gd name="T7" fmla="*/ 498 h 992"/>
                <a:gd name="T8" fmla="*/ 386 w 496"/>
                <a:gd name="T9" fmla="*/ 12 h 992"/>
                <a:gd name="T10" fmla="*/ 473 w 496"/>
                <a:gd name="T11" fmla="*/ 16 h 992"/>
                <a:gd name="T12" fmla="*/ 469 w 496"/>
                <a:gd name="T13" fmla="*/ 65 h 992"/>
                <a:gd name="T14" fmla="*/ 123 w 496"/>
                <a:gd name="T15" fmla="*/ 498 h 992"/>
                <a:gd name="T16" fmla="*/ 469 w 496"/>
                <a:gd name="T17" fmla="*/ 932 h 992"/>
                <a:gd name="T18" fmla="*/ 473 w 496"/>
                <a:gd name="T19" fmla="*/ 981 h 992"/>
                <a:gd name="T20" fmla="*/ 426 w 496"/>
                <a:gd name="T21" fmla="*/ 992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6" h="992">
                  <a:moveTo>
                    <a:pt x="426" y="992"/>
                  </a:moveTo>
                  <a:lnTo>
                    <a:pt x="426" y="992"/>
                  </a:lnTo>
                  <a:cubicBezTo>
                    <a:pt x="414" y="992"/>
                    <a:pt x="398" y="990"/>
                    <a:pt x="386" y="984"/>
                  </a:cubicBezTo>
                  <a:cubicBezTo>
                    <a:pt x="142" y="863"/>
                    <a:pt x="0" y="687"/>
                    <a:pt x="0" y="498"/>
                  </a:cubicBezTo>
                  <a:cubicBezTo>
                    <a:pt x="0" y="310"/>
                    <a:pt x="142" y="132"/>
                    <a:pt x="386" y="12"/>
                  </a:cubicBezTo>
                  <a:cubicBezTo>
                    <a:pt x="414" y="0"/>
                    <a:pt x="453" y="0"/>
                    <a:pt x="473" y="16"/>
                  </a:cubicBezTo>
                  <a:cubicBezTo>
                    <a:pt x="496" y="32"/>
                    <a:pt x="493" y="52"/>
                    <a:pt x="469" y="65"/>
                  </a:cubicBezTo>
                  <a:cubicBezTo>
                    <a:pt x="248" y="172"/>
                    <a:pt x="123" y="330"/>
                    <a:pt x="123" y="498"/>
                  </a:cubicBezTo>
                  <a:cubicBezTo>
                    <a:pt x="123" y="667"/>
                    <a:pt x="248" y="825"/>
                    <a:pt x="469" y="932"/>
                  </a:cubicBezTo>
                  <a:cubicBezTo>
                    <a:pt x="493" y="943"/>
                    <a:pt x="496" y="966"/>
                    <a:pt x="473" y="981"/>
                  </a:cubicBezTo>
                  <a:cubicBezTo>
                    <a:pt x="461" y="988"/>
                    <a:pt x="445" y="992"/>
                    <a:pt x="426" y="992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77" name="Freeform 140">
              <a:extLst>
                <a:ext uri="{FF2B5EF4-FFF2-40B4-BE49-F238E27FC236}">
                  <a16:creationId xmlns:a16="http://schemas.microsoft.com/office/drawing/2014/main" id="{75CD8B8E-AC23-4898-99D2-BBBCCBA92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904" y="3419354"/>
              <a:ext cx="31341" cy="58691"/>
            </a:xfrm>
            <a:custGeom>
              <a:avLst/>
              <a:gdLst>
                <a:gd name="T0" fmla="*/ 426 w 496"/>
                <a:gd name="T1" fmla="*/ 992 h 992"/>
                <a:gd name="T2" fmla="*/ 426 w 496"/>
                <a:gd name="T3" fmla="*/ 992 h 992"/>
                <a:gd name="T4" fmla="*/ 386 w 496"/>
                <a:gd name="T5" fmla="*/ 984 h 992"/>
                <a:gd name="T6" fmla="*/ 0 w 496"/>
                <a:gd name="T7" fmla="*/ 498 h 992"/>
                <a:gd name="T8" fmla="*/ 386 w 496"/>
                <a:gd name="T9" fmla="*/ 12 h 992"/>
                <a:gd name="T10" fmla="*/ 473 w 496"/>
                <a:gd name="T11" fmla="*/ 16 h 992"/>
                <a:gd name="T12" fmla="*/ 469 w 496"/>
                <a:gd name="T13" fmla="*/ 65 h 992"/>
                <a:gd name="T14" fmla="*/ 123 w 496"/>
                <a:gd name="T15" fmla="*/ 498 h 992"/>
                <a:gd name="T16" fmla="*/ 469 w 496"/>
                <a:gd name="T17" fmla="*/ 932 h 992"/>
                <a:gd name="T18" fmla="*/ 473 w 496"/>
                <a:gd name="T19" fmla="*/ 981 h 992"/>
                <a:gd name="T20" fmla="*/ 426 w 496"/>
                <a:gd name="T21" fmla="*/ 992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6" h="992">
                  <a:moveTo>
                    <a:pt x="426" y="992"/>
                  </a:moveTo>
                  <a:lnTo>
                    <a:pt x="426" y="992"/>
                  </a:lnTo>
                  <a:cubicBezTo>
                    <a:pt x="414" y="992"/>
                    <a:pt x="398" y="990"/>
                    <a:pt x="386" y="984"/>
                  </a:cubicBezTo>
                  <a:cubicBezTo>
                    <a:pt x="142" y="863"/>
                    <a:pt x="0" y="687"/>
                    <a:pt x="0" y="498"/>
                  </a:cubicBezTo>
                  <a:cubicBezTo>
                    <a:pt x="0" y="310"/>
                    <a:pt x="142" y="132"/>
                    <a:pt x="386" y="12"/>
                  </a:cubicBezTo>
                  <a:cubicBezTo>
                    <a:pt x="414" y="0"/>
                    <a:pt x="453" y="0"/>
                    <a:pt x="473" y="16"/>
                  </a:cubicBezTo>
                  <a:cubicBezTo>
                    <a:pt x="496" y="32"/>
                    <a:pt x="493" y="52"/>
                    <a:pt x="469" y="65"/>
                  </a:cubicBezTo>
                  <a:cubicBezTo>
                    <a:pt x="248" y="172"/>
                    <a:pt x="123" y="330"/>
                    <a:pt x="123" y="498"/>
                  </a:cubicBezTo>
                  <a:cubicBezTo>
                    <a:pt x="123" y="667"/>
                    <a:pt x="248" y="825"/>
                    <a:pt x="469" y="932"/>
                  </a:cubicBezTo>
                  <a:cubicBezTo>
                    <a:pt x="493" y="943"/>
                    <a:pt x="496" y="966"/>
                    <a:pt x="473" y="981"/>
                  </a:cubicBezTo>
                  <a:cubicBezTo>
                    <a:pt x="461" y="988"/>
                    <a:pt x="445" y="992"/>
                    <a:pt x="426" y="992"/>
                  </a:cubicBezTo>
                  <a:close/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78" name="Freeform 141">
              <a:extLst>
                <a:ext uri="{FF2B5EF4-FFF2-40B4-BE49-F238E27FC236}">
                  <a16:creationId xmlns:a16="http://schemas.microsoft.com/office/drawing/2014/main" id="{04AB893B-3F8F-40A3-8AB6-6296EF253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065" y="3427179"/>
              <a:ext cx="25072" cy="43040"/>
            </a:xfrm>
            <a:custGeom>
              <a:avLst/>
              <a:gdLst>
                <a:gd name="T0" fmla="*/ 328 w 400"/>
                <a:gd name="T1" fmla="*/ 736 h 736"/>
                <a:gd name="T2" fmla="*/ 328 w 400"/>
                <a:gd name="T3" fmla="*/ 736 h 736"/>
                <a:gd name="T4" fmla="*/ 288 w 400"/>
                <a:gd name="T5" fmla="*/ 728 h 736"/>
                <a:gd name="T6" fmla="*/ 0 w 400"/>
                <a:gd name="T7" fmla="*/ 370 h 736"/>
                <a:gd name="T8" fmla="*/ 288 w 400"/>
                <a:gd name="T9" fmla="*/ 12 h 736"/>
                <a:gd name="T10" fmla="*/ 376 w 400"/>
                <a:gd name="T11" fmla="*/ 16 h 736"/>
                <a:gd name="T12" fmla="*/ 372 w 400"/>
                <a:gd name="T13" fmla="*/ 65 h 736"/>
                <a:gd name="T14" fmla="*/ 124 w 400"/>
                <a:gd name="T15" fmla="*/ 370 h 736"/>
                <a:gd name="T16" fmla="*/ 372 w 400"/>
                <a:gd name="T17" fmla="*/ 676 h 736"/>
                <a:gd name="T18" fmla="*/ 376 w 400"/>
                <a:gd name="T19" fmla="*/ 725 h 736"/>
                <a:gd name="T20" fmla="*/ 328 w 400"/>
                <a:gd name="T21" fmla="*/ 736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0" h="736">
                  <a:moveTo>
                    <a:pt x="328" y="736"/>
                  </a:moveTo>
                  <a:lnTo>
                    <a:pt x="328" y="736"/>
                  </a:lnTo>
                  <a:cubicBezTo>
                    <a:pt x="316" y="736"/>
                    <a:pt x="300" y="734"/>
                    <a:pt x="288" y="728"/>
                  </a:cubicBezTo>
                  <a:cubicBezTo>
                    <a:pt x="104" y="640"/>
                    <a:pt x="0" y="508"/>
                    <a:pt x="0" y="370"/>
                  </a:cubicBezTo>
                  <a:cubicBezTo>
                    <a:pt x="0" y="231"/>
                    <a:pt x="104" y="101"/>
                    <a:pt x="288" y="12"/>
                  </a:cubicBezTo>
                  <a:cubicBezTo>
                    <a:pt x="316" y="0"/>
                    <a:pt x="356" y="0"/>
                    <a:pt x="376" y="16"/>
                  </a:cubicBezTo>
                  <a:cubicBezTo>
                    <a:pt x="400" y="30"/>
                    <a:pt x="396" y="52"/>
                    <a:pt x="372" y="65"/>
                  </a:cubicBezTo>
                  <a:cubicBezTo>
                    <a:pt x="216" y="141"/>
                    <a:pt x="124" y="251"/>
                    <a:pt x="124" y="370"/>
                  </a:cubicBezTo>
                  <a:cubicBezTo>
                    <a:pt x="124" y="488"/>
                    <a:pt x="216" y="600"/>
                    <a:pt x="372" y="676"/>
                  </a:cubicBezTo>
                  <a:cubicBezTo>
                    <a:pt x="396" y="687"/>
                    <a:pt x="400" y="710"/>
                    <a:pt x="376" y="725"/>
                  </a:cubicBezTo>
                  <a:cubicBezTo>
                    <a:pt x="364" y="732"/>
                    <a:pt x="348" y="736"/>
                    <a:pt x="328" y="736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79" name="Freeform 142">
              <a:extLst>
                <a:ext uri="{FF2B5EF4-FFF2-40B4-BE49-F238E27FC236}">
                  <a16:creationId xmlns:a16="http://schemas.microsoft.com/office/drawing/2014/main" id="{8B585847-BDAC-4203-B54E-900CDDFB7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065" y="3427179"/>
              <a:ext cx="25072" cy="43040"/>
            </a:xfrm>
            <a:custGeom>
              <a:avLst/>
              <a:gdLst>
                <a:gd name="T0" fmla="*/ 328 w 400"/>
                <a:gd name="T1" fmla="*/ 736 h 736"/>
                <a:gd name="T2" fmla="*/ 328 w 400"/>
                <a:gd name="T3" fmla="*/ 736 h 736"/>
                <a:gd name="T4" fmla="*/ 288 w 400"/>
                <a:gd name="T5" fmla="*/ 728 h 736"/>
                <a:gd name="T6" fmla="*/ 0 w 400"/>
                <a:gd name="T7" fmla="*/ 370 h 736"/>
                <a:gd name="T8" fmla="*/ 288 w 400"/>
                <a:gd name="T9" fmla="*/ 12 h 736"/>
                <a:gd name="T10" fmla="*/ 376 w 400"/>
                <a:gd name="T11" fmla="*/ 16 h 736"/>
                <a:gd name="T12" fmla="*/ 372 w 400"/>
                <a:gd name="T13" fmla="*/ 65 h 736"/>
                <a:gd name="T14" fmla="*/ 124 w 400"/>
                <a:gd name="T15" fmla="*/ 370 h 736"/>
                <a:gd name="T16" fmla="*/ 372 w 400"/>
                <a:gd name="T17" fmla="*/ 676 h 736"/>
                <a:gd name="T18" fmla="*/ 376 w 400"/>
                <a:gd name="T19" fmla="*/ 725 h 736"/>
                <a:gd name="T20" fmla="*/ 328 w 400"/>
                <a:gd name="T21" fmla="*/ 736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0" h="736">
                  <a:moveTo>
                    <a:pt x="328" y="736"/>
                  </a:moveTo>
                  <a:lnTo>
                    <a:pt x="328" y="736"/>
                  </a:lnTo>
                  <a:cubicBezTo>
                    <a:pt x="316" y="736"/>
                    <a:pt x="300" y="734"/>
                    <a:pt x="288" y="728"/>
                  </a:cubicBezTo>
                  <a:cubicBezTo>
                    <a:pt x="104" y="640"/>
                    <a:pt x="0" y="508"/>
                    <a:pt x="0" y="370"/>
                  </a:cubicBezTo>
                  <a:cubicBezTo>
                    <a:pt x="0" y="231"/>
                    <a:pt x="104" y="101"/>
                    <a:pt x="288" y="12"/>
                  </a:cubicBezTo>
                  <a:cubicBezTo>
                    <a:pt x="316" y="0"/>
                    <a:pt x="356" y="0"/>
                    <a:pt x="376" y="16"/>
                  </a:cubicBezTo>
                  <a:cubicBezTo>
                    <a:pt x="400" y="30"/>
                    <a:pt x="396" y="52"/>
                    <a:pt x="372" y="65"/>
                  </a:cubicBezTo>
                  <a:cubicBezTo>
                    <a:pt x="216" y="141"/>
                    <a:pt x="124" y="251"/>
                    <a:pt x="124" y="370"/>
                  </a:cubicBezTo>
                  <a:cubicBezTo>
                    <a:pt x="124" y="488"/>
                    <a:pt x="216" y="600"/>
                    <a:pt x="372" y="676"/>
                  </a:cubicBezTo>
                  <a:cubicBezTo>
                    <a:pt x="396" y="687"/>
                    <a:pt x="400" y="710"/>
                    <a:pt x="376" y="725"/>
                  </a:cubicBezTo>
                  <a:cubicBezTo>
                    <a:pt x="364" y="732"/>
                    <a:pt x="348" y="736"/>
                    <a:pt x="328" y="736"/>
                  </a:cubicBezTo>
                  <a:close/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80" name="Freeform 143">
              <a:extLst>
                <a:ext uri="{FF2B5EF4-FFF2-40B4-BE49-F238E27FC236}">
                  <a16:creationId xmlns:a16="http://schemas.microsoft.com/office/drawing/2014/main" id="{36D6C7B7-2CF0-4252-98B7-8255B2AD3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225" y="3435005"/>
              <a:ext cx="20894" cy="27389"/>
            </a:xfrm>
            <a:custGeom>
              <a:avLst/>
              <a:gdLst>
                <a:gd name="T0" fmla="*/ 264 w 336"/>
                <a:gd name="T1" fmla="*/ 480 h 480"/>
                <a:gd name="T2" fmla="*/ 264 w 336"/>
                <a:gd name="T3" fmla="*/ 480 h 480"/>
                <a:gd name="T4" fmla="*/ 227 w 336"/>
                <a:gd name="T5" fmla="*/ 474 h 480"/>
                <a:gd name="T6" fmla="*/ 0 w 336"/>
                <a:gd name="T7" fmla="*/ 242 h 480"/>
                <a:gd name="T8" fmla="*/ 227 w 336"/>
                <a:gd name="T9" fmla="*/ 9 h 480"/>
                <a:gd name="T10" fmla="*/ 316 w 336"/>
                <a:gd name="T11" fmla="*/ 20 h 480"/>
                <a:gd name="T12" fmla="*/ 296 w 336"/>
                <a:gd name="T13" fmla="*/ 66 h 480"/>
                <a:gd name="T14" fmla="*/ 126 w 336"/>
                <a:gd name="T15" fmla="*/ 242 h 480"/>
                <a:gd name="T16" fmla="*/ 296 w 336"/>
                <a:gd name="T17" fmla="*/ 417 h 480"/>
                <a:gd name="T18" fmla="*/ 316 w 336"/>
                <a:gd name="T19" fmla="*/ 465 h 480"/>
                <a:gd name="T20" fmla="*/ 264 w 336"/>
                <a:gd name="T21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6" h="480">
                  <a:moveTo>
                    <a:pt x="264" y="480"/>
                  </a:moveTo>
                  <a:lnTo>
                    <a:pt x="264" y="480"/>
                  </a:lnTo>
                  <a:cubicBezTo>
                    <a:pt x="251" y="480"/>
                    <a:pt x="239" y="478"/>
                    <a:pt x="227" y="474"/>
                  </a:cubicBezTo>
                  <a:cubicBezTo>
                    <a:pt x="85" y="424"/>
                    <a:pt x="0" y="337"/>
                    <a:pt x="0" y="242"/>
                  </a:cubicBezTo>
                  <a:cubicBezTo>
                    <a:pt x="0" y="148"/>
                    <a:pt x="85" y="61"/>
                    <a:pt x="227" y="9"/>
                  </a:cubicBezTo>
                  <a:cubicBezTo>
                    <a:pt x="256" y="0"/>
                    <a:pt x="296" y="5"/>
                    <a:pt x="316" y="20"/>
                  </a:cubicBezTo>
                  <a:cubicBezTo>
                    <a:pt x="332" y="35"/>
                    <a:pt x="328" y="57"/>
                    <a:pt x="296" y="66"/>
                  </a:cubicBezTo>
                  <a:cubicBezTo>
                    <a:pt x="191" y="105"/>
                    <a:pt x="126" y="170"/>
                    <a:pt x="126" y="242"/>
                  </a:cubicBezTo>
                  <a:cubicBezTo>
                    <a:pt x="126" y="313"/>
                    <a:pt x="191" y="381"/>
                    <a:pt x="296" y="417"/>
                  </a:cubicBezTo>
                  <a:cubicBezTo>
                    <a:pt x="328" y="428"/>
                    <a:pt x="336" y="450"/>
                    <a:pt x="316" y="465"/>
                  </a:cubicBezTo>
                  <a:cubicBezTo>
                    <a:pt x="304" y="474"/>
                    <a:pt x="284" y="480"/>
                    <a:pt x="264" y="48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81" name="Freeform 144">
              <a:extLst>
                <a:ext uri="{FF2B5EF4-FFF2-40B4-BE49-F238E27FC236}">
                  <a16:creationId xmlns:a16="http://schemas.microsoft.com/office/drawing/2014/main" id="{1355FBEE-D2E6-4E20-981D-7DB3B513C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225" y="3435005"/>
              <a:ext cx="20894" cy="27389"/>
            </a:xfrm>
            <a:custGeom>
              <a:avLst/>
              <a:gdLst>
                <a:gd name="T0" fmla="*/ 264 w 336"/>
                <a:gd name="T1" fmla="*/ 480 h 480"/>
                <a:gd name="T2" fmla="*/ 264 w 336"/>
                <a:gd name="T3" fmla="*/ 480 h 480"/>
                <a:gd name="T4" fmla="*/ 227 w 336"/>
                <a:gd name="T5" fmla="*/ 474 h 480"/>
                <a:gd name="T6" fmla="*/ 0 w 336"/>
                <a:gd name="T7" fmla="*/ 242 h 480"/>
                <a:gd name="T8" fmla="*/ 227 w 336"/>
                <a:gd name="T9" fmla="*/ 9 h 480"/>
                <a:gd name="T10" fmla="*/ 316 w 336"/>
                <a:gd name="T11" fmla="*/ 20 h 480"/>
                <a:gd name="T12" fmla="*/ 296 w 336"/>
                <a:gd name="T13" fmla="*/ 66 h 480"/>
                <a:gd name="T14" fmla="*/ 126 w 336"/>
                <a:gd name="T15" fmla="*/ 242 h 480"/>
                <a:gd name="T16" fmla="*/ 296 w 336"/>
                <a:gd name="T17" fmla="*/ 417 h 480"/>
                <a:gd name="T18" fmla="*/ 316 w 336"/>
                <a:gd name="T19" fmla="*/ 465 h 480"/>
                <a:gd name="T20" fmla="*/ 264 w 336"/>
                <a:gd name="T21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6" h="480">
                  <a:moveTo>
                    <a:pt x="264" y="480"/>
                  </a:moveTo>
                  <a:lnTo>
                    <a:pt x="264" y="480"/>
                  </a:lnTo>
                  <a:cubicBezTo>
                    <a:pt x="251" y="480"/>
                    <a:pt x="239" y="478"/>
                    <a:pt x="227" y="474"/>
                  </a:cubicBezTo>
                  <a:cubicBezTo>
                    <a:pt x="85" y="424"/>
                    <a:pt x="0" y="337"/>
                    <a:pt x="0" y="242"/>
                  </a:cubicBezTo>
                  <a:cubicBezTo>
                    <a:pt x="0" y="148"/>
                    <a:pt x="85" y="61"/>
                    <a:pt x="227" y="9"/>
                  </a:cubicBezTo>
                  <a:cubicBezTo>
                    <a:pt x="256" y="0"/>
                    <a:pt x="296" y="5"/>
                    <a:pt x="316" y="20"/>
                  </a:cubicBezTo>
                  <a:cubicBezTo>
                    <a:pt x="332" y="35"/>
                    <a:pt x="328" y="57"/>
                    <a:pt x="296" y="66"/>
                  </a:cubicBezTo>
                  <a:cubicBezTo>
                    <a:pt x="191" y="105"/>
                    <a:pt x="126" y="170"/>
                    <a:pt x="126" y="242"/>
                  </a:cubicBezTo>
                  <a:cubicBezTo>
                    <a:pt x="126" y="313"/>
                    <a:pt x="191" y="381"/>
                    <a:pt x="296" y="417"/>
                  </a:cubicBezTo>
                  <a:cubicBezTo>
                    <a:pt x="328" y="428"/>
                    <a:pt x="336" y="450"/>
                    <a:pt x="316" y="465"/>
                  </a:cubicBezTo>
                  <a:cubicBezTo>
                    <a:pt x="304" y="474"/>
                    <a:pt x="284" y="480"/>
                    <a:pt x="264" y="480"/>
                  </a:cubicBezTo>
                  <a:close/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82" name="Freeform 145">
              <a:extLst>
                <a:ext uri="{FF2B5EF4-FFF2-40B4-BE49-F238E27FC236}">
                  <a16:creationId xmlns:a16="http://schemas.microsoft.com/office/drawing/2014/main" id="{E6B8B1F2-84A1-40B3-A842-587F5745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495" y="3419354"/>
              <a:ext cx="29251" cy="58691"/>
            </a:xfrm>
            <a:custGeom>
              <a:avLst/>
              <a:gdLst>
                <a:gd name="T0" fmla="*/ 71 w 496"/>
                <a:gd name="T1" fmla="*/ 992 h 992"/>
                <a:gd name="T2" fmla="*/ 71 w 496"/>
                <a:gd name="T3" fmla="*/ 992 h 992"/>
                <a:gd name="T4" fmla="*/ 24 w 496"/>
                <a:gd name="T5" fmla="*/ 981 h 992"/>
                <a:gd name="T6" fmla="*/ 32 w 496"/>
                <a:gd name="T7" fmla="*/ 932 h 992"/>
                <a:gd name="T8" fmla="*/ 374 w 496"/>
                <a:gd name="T9" fmla="*/ 498 h 992"/>
                <a:gd name="T10" fmla="*/ 32 w 496"/>
                <a:gd name="T11" fmla="*/ 65 h 992"/>
                <a:gd name="T12" fmla="*/ 24 w 496"/>
                <a:gd name="T13" fmla="*/ 16 h 992"/>
                <a:gd name="T14" fmla="*/ 111 w 496"/>
                <a:gd name="T15" fmla="*/ 12 h 992"/>
                <a:gd name="T16" fmla="*/ 496 w 496"/>
                <a:gd name="T17" fmla="*/ 498 h 992"/>
                <a:gd name="T18" fmla="*/ 111 w 496"/>
                <a:gd name="T19" fmla="*/ 984 h 992"/>
                <a:gd name="T20" fmla="*/ 71 w 496"/>
                <a:gd name="T21" fmla="*/ 992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6" h="992">
                  <a:moveTo>
                    <a:pt x="71" y="992"/>
                  </a:moveTo>
                  <a:lnTo>
                    <a:pt x="71" y="992"/>
                  </a:lnTo>
                  <a:cubicBezTo>
                    <a:pt x="56" y="992"/>
                    <a:pt x="36" y="988"/>
                    <a:pt x="24" y="981"/>
                  </a:cubicBezTo>
                  <a:cubicBezTo>
                    <a:pt x="0" y="966"/>
                    <a:pt x="4" y="943"/>
                    <a:pt x="32" y="932"/>
                  </a:cubicBezTo>
                  <a:cubicBezTo>
                    <a:pt x="248" y="825"/>
                    <a:pt x="374" y="667"/>
                    <a:pt x="374" y="498"/>
                  </a:cubicBezTo>
                  <a:cubicBezTo>
                    <a:pt x="374" y="330"/>
                    <a:pt x="248" y="172"/>
                    <a:pt x="32" y="65"/>
                  </a:cubicBezTo>
                  <a:cubicBezTo>
                    <a:pt x="4" y="52"/>
                    <a:pt x="0" y="32"/>
                    <a:pt x="24" y="16"/>
                  </a:cubicBezTo>
                  <a:cubicBezTo>
                    <a:pt x="48" y="0"/>
                    <a:pt x="87" y="0"/>
                    <a:pt x="111" y="12"/>
                  </a:cubicBezTo>
                  <a:cubicBezTo>
                    <a:pt x="359" y="132"/>
                    <a:pt x="496" y="310"/>
                    <a:pt x="496" y="498"/>
                  </a:cubicBezTo>
                  <a:cubicBezTo>
                    <a:pt x="496" y="687"/>
                    <a:pt x="359" y="863"/>
                    <a:pt x="111" y="984"/>
                  </a:cubicBezTo>
                  <a:cubicBezTo>
                    <a:pt x="99" y="990"/>
                    <a:pt x="87" y="992"/>
                    <a:pt x="71" y="992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83" name="Freeform 146">
              <a:extLst>
                <a:ext uri="{FF2B5EF4-FFF2-40B4-BE49-F238E27FC236}">
                  <a16:creationId xmlns:a16="http://schemas.microsoft.com/office/drawing/2014/main" id="{BF986AF6-82C0-42B8-BA6B-7D0DC849C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495" y="3419354"/>
              <a:ext cx="29251" cy="58691"/>
            </a:xfrm>
            <a:custGeom>
              <a:avLst/>
              <a:gdLst>
                <a:gd name="T0" fmla="*/ 71 w 496"/>
                <a:gd name="T1" fmla="*/ 992 h 992"/>
                <a:gd name="T2" fmla="*/ 71 w 496"/>
                <a:gd name="T3" fmla="*/ 992 h 992"/>
                <a:gd name="T4" fmla="*/ 24 w 496"/>
                <a:gd name="T5" fmla="*/ 981 h 992"/>
                <a:gd name="T6" fmla="*/ 32 w 496"/>
                <a:gd name="T7" fmla="*/ 932 h 992"/>
                <a:gd name="T8" fmla="*/ 374 w 496"/>
                <a:gd name="T9" fmla="*/ 498 h 992"/>
                <a:gd name="T10" fmla="*/ 32 w 496"/>
                <a:gd name="T11" fmla="*/ 65 h 992"/>
                <a:gd name="T12" fmla="*/ 24 w 496"/>
                <a:gd name="T13" fmla="*/ 16 h 992"/>
                <a:gd name="T14" fmla="*/ 111 w 496"/>
                <a:gd name="T15" fmla="*/ 12 h 992"/>
                <a:gd name="T16" fmla="*/ 496 w 496"/>
                <a:gd name="T17" fmla="*/ 498 h 992"/>
                <a:gd name="T18" fmla="*/ 111 w 496"/>
                <a:gd name="T19" fmla="*/ 984 h 992"/>
                <a:gd name="T20" fmla="*/ 71 w 496"/>
                <a:gd name="T21" fmla="*/ 992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6" h="992">
                  <a:moveTo>
                    <a:pt x="71" y="992"/>
                  </a:moveTo>
                  <a:lnTo>
                    <a:pt x="71" y="992"/>
                  </a:lnTo>
                  <a:cubicBezTo>
                    <a:pt x="56" y="992"/>
                    <a:pt x="36" y="988"/>
                    <a:pt x="24" y="981"/>
                  </a:cubicBezTo>
                  <a:cubicBezTo>
                    <a:pt x="0" y="966"/>
                    <a:pt x="4" y="943"/>
                    <a:pt x="32" y="932"/>
                  </a:cubicBezTo>
                  <a:cubicBezTo>
                    <a:pt x="248" y="825"/>
                    <a:pt x="374" y="667"/>
                    <a:pt x="374" y="498"/>
                  </a:cubicBezTo>
                  <a:cubicBezTo>
                    <a:pt x="374" y="330"/>
                    <a:pt x="248" y="172"/>
                    <a:pt x="32" y="65"/>
                  </a:cubicBezTo>
                  <a:cubicBezTo>
                    <a:pt x="4" y="52"/>
                    <a:pt x="0" y="32"/>
                    <a:pt x="24" y="16"/>
                  </a:cubicBezTo>
                  <a:cubicBezTo>
                    <a:pt x="48" y="0"/>
                    <a:pt x="87" y="0"/>
                    <a:pt x="111" y="12"/>
                  </a:cubicBezTo>
                  <a:cubicBezTo>
                    <a:pt x="359" y="132"/>
                    <a:pt x="496" y="310"/>
                    <a:pt x="496" y="498"/>
                  </a:cubicBezTo>
                  <a:cubicBezTo>
                    <a:pt x="496" y="687"/>
                    <a:pt x="359" y="863"/>
                    <a:pt x="111" y="984"/>
                  </a:cubicBezTo>
                  <a:cubicBezTo>
                    <a:pt x="99" y="990"/>
                    <a:pt x="87" y="992"/>
                    <a:pt x="71" y="992"/>
                  </a:cubicBezTo>
                  <a:close/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84" name="Freeform 147">
              <a:extLst>
                <a:ext uri="{FF2B5EF4-FFF2-40B4-BE49-F238E27FC236}">
                  <a16:creationId xmlns:a16="http://schemas.microsoft.com/office/drawing/2014/main" id="{6DB65AB6-E2F4-4580-A238-B11CEE1CC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3603" y="3427179"/>
              <a:ext cx="25072" cy="43040"/>
            </a:xfrm>
            <a:custGeom>
              <a:avLst/>
              <a:gdLst>
                <a:gd name="T0" fmla="*/ 68 w 400"/>
                <a:gd name="T1" fmla="*/ 736 h 736"/>
                <a:gd name="T2" fmla="*/ 68 w 400"/>
                <a:gd name="T3" fmla="*/ 736 h 736"/>
                <a:gd name="T4" fmla="*/ 20 w 400"/>
                <a:gd name="T5" fmla="*/ 725 h 736"/>
                <a:gd name="T6" fmla="*/ 28 w 400"/>
                <a:gd name="T7" fmla="*/ 676 h 736"/>
                <a:gd name="T8" fmla="*/ 272 w 400"/>
                <a:gd name="T9" fmla="*/ 370 h 736"/>
                <a:gd name="T10" fmla="*/ 28 w 400"/>
                <a:gd name="T11" fmla="*/ 65 h 736"/>
                <a:gd name="T12" fmla="*/ 20 w 400"/>
                <a:gd name="T13" fmla="*/ 16 h 736"/>
                <a:gd name="T14" fmla="*/ 108 w 400"/>
                <a:gd name="T15" fmla="*/ 12 h 736"/>
                <a:gd name="T16" fmla="*/ 400 w 400"/>
                <a:gd name="T17" fmla="*/ 370 h 736"/>
                <a:gd name="T18" fmla="*/ 108 w 400"/>
                <a:gd name="T19" fmla="*/ 728 h 736"/>
                <a:gd name="T20" fmla="*/ 68 w 400"/>
                <a:gd name="T21" fmla="*/ 736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0" h="736">
                  <a:moveTo>
                    <a:pt x="68" y="736"/>
                  </a:moveTo>
                  <a:lnTo>
                    <a:pt x="68" y="736"/>
                  </a:lnTo>
                  <a:cubicBezTo>
                    <a:pt x="52" y="736"/>
                    <a:pt x="32" y="732"/>
                    <a:pt x="20" y="725"/>
                  </a:cubicBezTo>
                  <a:cubicBezTo>
                    <a:pt x="0" y="710"/>
                    <a:pt x="0" y="687"/>
                    <a:pt x="28" y="676"/>
                  </a:cubicBezTo>
                  <a:cubicBezTo>
                    <a:pt x="184" y="600"/>
                    <a:pt x="272" y="488"/>
                    <a:pt x="272" y="370"/>
                  </a:cubicBezTo>
                  <a:cubicBezTo>
                    <a:pt x="272" y="251"/>
                    <a:pt x="184" y="141"/>
                    <a:pt x="28" y="65"/>
                  </a:cubicBezTo>
                  <a:cubicBezTo>
                    <a:pt x="0" y="52"/>
                    <a:pt x="0" y="30"/>
                    <a:pt x="20" y="16"/>
                  </a:cubicBezTo>
                  <a:cubicBezTo>
                    <a:pt x="44" y="0"/>
                    <a:pt x="84" y="0"/>
                    <a:pt x="108" y="12"/>
                  </a:cubicBezTo>
                  <a:cubicBezTo>
                    <a:pt x="292" y="101"/>
                    <a:pt x="400" y="231"/>
                    <a:pt x="400" y="370"/>
                  </a:cubicBezTo>
                  <a:cubicBezTo>
                    <a:pt x="400" y="508"/>
                    <a:pt x="292" y="640"/>
                    <a:pt x="108" y="728"/>
                  </a:cubicBezTo>
                  <a:cubicBezTo>
                    <a:pt x="96" y="734"/>
                    <a:pt x="84" y="736"/>
                    <a:pt x="68" y="736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85" name="Freeform 148">
              <a:extLst>
                <a:ext uri="{FF2B5EF4-FFF2-40B4-BE49-F238E27FC236}">
                  <a16:creationId xmlns:a16="http://schemas.microsoft.com/office/drawing/2014/main" id="{9A41858E-3663-4E8A-A02F-28B6193C9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3603" y="3427179"/>
              <a:ext cx="25072" cy="43040"/>
            </a:xfrm>
            <a:custGeom>
              <a:avLst/>
              <a:gdLst>
                <a:gd name="T0" fmla="*/ 68 w 400"/>
                <a:gd name="T1" fmla="*/ 736 h 736"/>
                <a:gd name="T2" fmla="*/ 68 w 400"/>
                <a:gd name="T3" fmla="*/ 736 h 736"/>
                <a:gd name="T4" fmla="*/ 20 w 400"/>
                <a:gd name="T5" fmla="*/ 725 h 736"/>
                <a:gd name="T6" fmla="*/ 28 w 400"/>
                <a:gd name="T7" fmla="*/ 676 h 736"/>
                <a:gd name="T8" fmla="*/ 272 w 400"/>
                <a:gd name="T9" fmla="*/ 370 h 736"/>
                <a:gd name="T10" fmla="*/ 28 w 400"/>
                <a:gd name="T11" fmla="*/ 65 h 736"/>
                <a:gd name="T12" fmla="*/ 20 w 400"/>
                <a:gd name="T13" fmla="*/ 16 h 736"/>
                <a:gd name="T14" fmla="*/ 108 w 400"/>
                <a:gd name="T15" fmla="*/ 12 h 736"/>
                <a:gd name="T16" fmla="*/ 400 w 400"/>
                <a:gd name="T17" fmla="*/ 370 h 736"/>
                <a:gd name="T18" fmla="*/ 108 w 400"/>
                <a:gd name="T19" fmla="*/ 728 h 736"/>
                <a:gd name="T20" fmla="*/ 68 w 400"/>
                <a:gd name="T21" fmla="*/ 736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0" h="736">
                  <a:moveTo>
                    <a:pt x="68" y="736"/>
                  </a:moveTo>
                  <a:lnTo>
                    <a:pt x="68" y="736"/>
                  </a:lnTo>
                  <a:cubicBezTo>
                    <a:pt x="52" y="736"/>
                    <a:pt x="32" y="732"/>
                    <a:pt x="20" y="725"/>
                  </a:cubicBezTo>
                  <a:cubicBezTo>
                    <a:pt x="0" y="710"/>
                    <a:pt x="0" y="687"/>
                    <a:pt x="28" y="676"/>
                  </a:cubicBezTo>
                  <a:cubicBezTo>
                    <a:pt x="184" y="600"/>
                    <a:pt x="272" y="488"/>
                    <a:pt x="272" y="370"/>
                  </a:cubicBezTo>
                  <a:cubicBezTo>
                    <a:pt x="272" y="251"/>
                    <a:pt x="184" y="141"/>
                    <a:pt x="28" y="65"/>
                  </a:cubicBezTo>
                  <a:cubicBezTo>
                    <a:pt x="0" y="52"/>
                    <a:pt x="0" y="30"/>
                    <a:pt x="20" y="16"/>
                  </a:cubicBezTo>
                  <a:cubicBezTo>
                    <a:pt x="44" y="0"/>
                    <a:pt x="84" y="0"/>
                    <a:pt x="108" y="12"/>
                  </a:cubicBezTo>
                  <a:cubicBezTo>
                    <a:pt x="292" y="101"/>
                    <a:pt x="400" y="231"/>
                    <a:pt x="400" y="370"/>
                  </a:cubicBezTo>
                  <a:cubicBezTo>
                    <a:pt x="400" y="508"/>
                    <a:pt x="292" y="640"/>
                    <a:pt x="108" y="728"/>
                  </a:cubicBezTo>
                  <a:cubicBezTo>
                    <a:pt x="96" y="734"/>
                    <a:pt x="84" y="736"/>
                    <a:pt x="68" y="736"/>
                  </a:cubicBezTo>
                  <a:close/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86" name="Freeform 149">
              <a:extLst>
                <a:ext uri="{FF2B5EF4-FFF2-40B4-BE49-F238E27FC236}">
                  <a16:creationId xmlns:a16="http://schemas.microsoft.com/office/drawing/2014/main" id="{60D22AC4-DF8A-47D1-920D-B09346038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0619" y="3435005"/>
              <a:ext cx="20894" cy="27389"/>
            </a:xfrm>
            <a:custGeom>
              <a:avLst/>
              <a:gdLst>
                <a:gd name="T0" fmla="*/ 73 w 336"/>
                <a:gd name="T1" fmla="*/ 480 h 480"/>
                <a:gd name="T2" fmla="*/ 73 w 336"/>
                <a:gd name="T3" fmla="*/ 480 h 480"/>
                <a:gd name="T4" fmla="*/ 21 w 336"/>
                <a:gd name="T5" fmla="*/ 465 h 480"/>
                <a:gd name="T6" fmla="*/ 37 w 336"/>
                <a:gd name="T7" fmla="*/ 417 h 480"/>
                <a:gd name="T8" fmla="*/ 211 w 336"/>
                <a:gd name="T9" fmla="*/ 242 h 480"/>
                <a:gd name="T10" fmla="*/ 37 w 336"/>
                <a:gd name="T11" fmla="*/ 66 h 480"/>
                <a:gd name="T12" fmla="*/ 21 w 336"/>
                <a:gd name="T13" fmla="*/ 20 h 480"/>
                <a:gd name="T14" fmla="*/ 106 w 336"/>
                <a:gd name="T15" fmla="*/ 9 h 480"/>
                <a:gd name="T16" fmla="*/ 336 w 336"/>
                <a:gd name="T17" fmla="*/ 242 h 480"/>
                <a:gd name="T18" fmla="*/ 106 w 336"/>
                <a:gd name="T19" fmla="*/ 474 h 480"/>
                <a:gd name="T20" fmla="*/ 73 w 336"/>
                <a:gd name="T21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6" h="480">
                  <a:moveTo>
                    <a:pt x="73" y="480"/>
                  </a:moveTo>
                  <a:lnTo>
                    <a:pt x="73" y="480"/>
                  </a:lnTo>
                  <a:cubicBezTo>
                    <a:pt x="53" y="480"/>
                    <a:pt x="33" y="474"/>
                    <a:pt x="21" y="465"/>
                  </a:cubicBezTo>
                  <a:cubicBezTo>
                    <a:pt x="0" y="450"/>
                    <a:pt x="9" y="428"/>
                    <a:pt x="37" y="417"/>
                  </a:cubicBezTo>
                  <a:cubicBezTo>
                    <a:pt x="146" y="381"/>
                    <a:pt x="211" y="313"/>
                    <a:pt x="211" y="242"/>
                  </a:cubicBezTo>
                  <a:cubicBezTo>
                    <a:pt x="211" y="170"/>
                    <a:pt x="146" y="105"/>
                    <a:pt x="37" y="66"/>
                  </a:cubicBezTo>
                  <a:cubicBezTo>
                    <a:pt x="9" y="57"/>
                    <a:pt x="0" y="35"/>
                    <a:pt x="21" y="20"/>
                  </a:cubicBezTo>
                  <a:cubicBezTo>
                    <a:pt x="41" y="5"/>
                    <a:pt x="77" y="0"/>
                    <a:pt x="106" y="9"/>
                  </a:cubicBezTo>
                  <a:cubicBezTo>
                    <a:pt x="251" y="61"/>
                    <a:pt x="336" y="148"/>
                    <a:pt x="336" y="242"/>
                  </a:cubicBezTo>
                  <a:cubicBezTo>
                    <a:pt x="336" y="337"/>
                    <a:pt x="251" y="424"/>
                    <a:pt x="106" y="474"/>
                  </a:cubicBezTo>
                  <a:cubicBezTo>
                    <a:pt x="98" y="478"/>
                    <a:pt x="85" y="480"/>
                    <a:pt x="73" y="48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87" name="Freeform 150">
              <a:extLst>
                <a:ext uri="{FF2B5EF4-FFF2-40B4-BE49-F238E27FC236}">
                  <a16:creationId xmlns:a16="http://schemas.microsoft.com/office/drawing/2014/main" id="{D7C234BC-7272-4317-BBD8-EEC6507C2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0619" y="3435005"/>
              <a:ext cx="20894" cy="27389"/>
            </a:xfrm>
            <a:custGeom>
              <a:avLst/>
              <a:gdLst>
                <a:gd name="T0" fmla="*/ 73 w 336"/>
                <a:gd name="T1" fmla="*/ 480 h 480"/>
                <a:gd name="T2" fmla="*/ 73 w 336"/>
                <a:gd name="T3" fmla="*/ 480 h 480"/>
                <a:gd name="T4" fmla="*/ 21 w 336"/>
                <a:gd name="T5" fmla="*/ 465 h 480"/>
                <a:gd name="T6" fmla="*/ 37 w 336"/>
                <a:gd name="T7" fmla="*/ 417 h 480"/>
                <a:gd name="T8" fmla="*/ 211 w 336"/>
                <a:gd name="T9" fmla="*/ 242 h 480"/>
                <a:gd name="T10" fmla="*/ 37 w 336"/>
                <a:gd name="T11" fmla="*/ 66 h 480"/>
                <a:gd name="T12" fmla="*/ 21 w 336"/>
                <a:gd name="T13" fmla="*/ 20 h 480"/>
                <a:gd name="T14" fmla="*/ 106 w 336"/>
                <a:gd name="T15" fmla="*/ 9 h 480"/>
                <a:gd name="T16" fmla="*/ 336 w 336"/>
                <a:gd name="T17" fmla="*/ 242 h 480"/>
                <a:gd name="T18" fmla="*/ 106 w 336"/>
                <a:gd name="T19" fmla="*/ 474 h 480"/>
                <a:gd name="T20" fmla="*/ 73 w 336"/>
                <a:gd name="T21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6" h="480">
                  <a:moveTo>
                    <a:pt x="73" y="480"/>
                  </a:moveTo>
                  <a:lnTo>
                    <a:pt x="73" y="480"/>
                  </a:lnTo>
                  <a:cubicBezTo>
                    <a:pt x="53" y="480"/>
                    <a:pt x="33" y="474"/>
                    <a:pt x="21" y="465"/>
                  </a:cubicBezTo>
                  <a:cubicBezTo>
                    <a:pt x="0" y="450"/>
                    <a:pt x="9" y="428"/>
                    <a:pt x="37" y="417"/>
                  </a:cubicBezTo>
                  <a:cubicBezTo>
                    <a:pt x="146" y="381"/>
                    <a:pt x="211" y="313"/>
                    <a:pt x="211" y="242"/>
                  </a:cubicBezTo>
                  <a:cubicBezTo>
                    <a:pt x="211" y="170"/>
                    <a:pt x="146" y="105"/>
                    <a:pt x="37" y="66"/>
                  </a:cubicBezTo>
                  <a:cubicBezTo>
                    <a:pt x="9" y="57"/>
                    <a:pt x="0" y="35"/>
                    <a:pt x="21" y="20"/>
                  </a:cubicBezTo>
                  <a:cubicBezTo>
                    <a:pt x="41" y="5"/>
                    <a:pt x="77" y="0"/>
                    <a:pt x="106" y="9"/>
                  </a:cubicBezTo>
                  <a:cubicBezTo>
                    <a:pt x="251" y="61"/>
                    <a:pt x="336" y="148"/>
                    <a:pt x="336" y="242"/>
                  </a:cubicBezTo>
                  <a:cubicBezTo>
                    <a:pt x="336" y="337"/>
                    <a:pt x="251" y="424"/>
                    <a:pt x="106" y="474"/>
                  </a:cubicBezTo>
                  <a:cubicBezTo>
                    <a:pt x="98" y="478"/>
                    <a:pt x="85" y="480"/>
                    <a:pt x="73" y="480"/>
                  </a:cubicBezTo>
                  <a:close/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88" name="Freeform 151">
              <a:extLst>
                <a:ext uri="{FF2B5EF4-FFF2-40B4-BE49-F238E27FC236}">
                  <a16:creationId xmlns:a16="http://schemas.microsoft.com/office/drawing/2014/main" id="{0B4900A0-DB7D-4B50-A9DE-FFD97BF5F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119" y="3481958"/>
              <a:ext cx="54322" cy="3912"/>
            </a:xfrm>
            <a:custGeom>
              <a:avLst/>
              <a:gdLst>
                <a:gd name="T0" fmla="*/ 800 w 864"/>
                <a:gd name="T1" fmla="*/ 80 h 80"/>
                <a:gd name="T2" fmla="*/ 800 w 864"/>
                <a:gd name="T3" fmla="*/ 80 h 80"/>
                <a:gd name="T4" fmla="*/ 60 w 864"/>
                <a:gd name="T5" fmla="*/ 80 h 80"/>
                <a:gd name="T6" fmla="*/ 0 w 864"/>
                <a:gd name="T7" fmla="*/ 42 h 80"/>
                <a:gd name="T8" fmla="*/ 60 w 864"/>
                <a:gd name="T9" fmla="*/ 0 h 80"/>
                <a:gd name="T10" fmla="*/ 800 w 864"/>
                <a:gd name="T11" fmla="*/ 0 h 80"/>
                <a:gd name="T12" fmla="*/ 864 w 864"/>
                <a:gd name="T13" fmla="*/ 42 h 80"/>
                <a:gd name="T14" fmla="*/ 800 w 864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4" h="80">
                  <a:moveTo>
                    <a:pt x="800" y="80"/>
                  </a:moveTo>
                  <a:lnTo>
                    <a:pt x="800" y="80"/>
                  </a:lnTo>
                  <a:lnTo>
                    <a:pt x="60" y="80"/>
                  </a:lnTo>
                  <a:cubicBezTo>
                    <a:pt x="28" y="80"/>
                    <a:pt x="0" y="62"/>
                    <a:pt x="0" y="42"/>
                  </a:cubicBezTo>
                  <a:cubicBezTo>
                    <a:pt x="0" y="19"/>
                    <a:pt x="28" y="0"/>
                    <a:pt x="60" y="0"/>
                  </a:cubicBezTo>
                  <a:lnTo>
                    <a:pt x="800" y="0"/>
                  </a:lnTo>
                  <a:cubicBezTo>
                    <a:pt x="836" y="0"/>
                    <a:pt x="864" y="19"/>
                    <a:pt x="864" y="42"/>
                  </a:cubicBezTo>
                  <a:cubicBezTo>
                    <a:pt x="864" y="62"/>
                    <a:pt x="836" y="80"/>
                    <a:pt x="800" y="8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89" name="Freeform 152">
              <a:extLst>
                <a:ext uri="{FF2B5EF4-FFF2-40B4-BE49-F238E27FC236}">
                  <a16:creationId xmlns:a16="http://schemas.microsoft.com/office/drawing/2014/main" id="{00F1D19D-E437-480C-8E47-C16747EB0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119" y="3481958"/>
              <a:ext cx="54322" cy="3912"/>
            </a:xfrm>
            <a:custGeom>
              <a:avLst/>
              <a:gdLst>
                <a:gd name="T0" fmla="*/ 800 w 864"/>
                <a:gd name="T1" fmla="*/ 80 h 80"/>
                <a:gd name="T2" fmla="*/ 800 w 864"/>
                <a:gd name="T3" fmla="*/ 80 h 80"/>
                <a:gd name="T4" fmla="*/ 60 w 864"/>
                <a:gd name="T5" fmla="*/ 80 h 80"/>
                <a:gd name="T6" fmla="*/ 0 w 864"/>
                <a:gd name="T7" fmla="*/ 42 h 80"/>
                <a:gd name="T8" fmla="*/ 60 w 864"/>
                <a:gd name="T9" fmla="*/ 0 h 80"/>
                <a:gd name="T10" fmla="*/ 800 w 864"/>
                <a:gd name="T11" fmla="*/ 0 h 80"/>
                <a:gd name="T12" fmla="*/ 864 w 864"/>
                <a:gd name="T13" fmla="*/ 42 h 80"/>
                <a:gd name="T14" fmla="*/ 800 w 864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4" h="80">
                  <a:moveTo>
                    <a:pt x="800" y="80"/>
                  </a:moveTo>
                  <a:lnTo>
                    <a:pt x="800" y="80"/>
                  </a:lnTo>
                  <a:lnTo>
                    <a:pt x="60" y="80"/>
                  </a:lnTo>
                  <a:cubicBezTo>
                    <a:pt x="28" y="80"/>
                    <a:pt x="0" y="62"/>
                    <a:pt x="0" y="42"/>
                  </a:cubicBezTo>
                  <a:cubicBezTo>
                    <a:pt x="0" y="19"/>
                    <a:pt x="28" y="0"/>
                    <a:pt x="60" y="0"/>
                  </a:cubicBezTo>
                  <a:lnTo>
                    <a:pt x="800" y="0"/>
                  </a:lnTo>
                  <a:cubicBezTo>
                    <a:pt x="836" y="0"/>
                    <a:pt x="864" y="19"/>
                    <a:pt x="864" y="42"/>
                  </a:cubicBezTo>
                  <a:cubicBezTo>
                    <a:pt x="864" y="62"/>
                    <a:pt x="836" y="80"/>
                    <a:pt x="800" y="80"/>
                  </a:cubicBezTo>
                  <a:close/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90" name="Freeform 153">
              <a:extLst>
                <a:ext uri="{FF2B5EF4-FFF2-40B4-BE49-F238E27FC236}">
                  <a16:creationId xmlns:a16="http://schemas.microsoft.com/office/drawing/2014/main" id="{593A3BB3-8226-4BFD-AE7F-289F5DE11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817" y="3505434"/>
              <a:ext cx="33429" cy="5870"/>
            </a:xfrm>
            <a:custGeom>
              <a:avLst/>
              <a:gdLst>
                <a:gd name="T0" fmla="*/ 482 w 544"/>
                <a:gd name="T1" fmla="*/ 80 h 80"/>
                <a:gd name="T2" fmla="*/ 482 w 544"/>
                <a:gd name="T3" fmla="*/ 80 h 80"/>
                <a:gd name="T4" fmla="*/ 63 w 544"/>
                <a:gd name="T5" fmla="*/ 80 h 80"/>
                <a:gd name="T6" fmla="*/ 0 w 544"/>
                <a:gd name="T7" fmla="*/ 40 h 80"/>
                <a:gd name="T8" fmla="*/ 63 w 544"/>
                <a:gd name="T9" fmla="*/ 0 h 80"/>
                <a:gd name="T10" fmla="*/ 482 w 544"/>
                <a:gd name="T11" fmla="*/ 0 h 80"/>
                <a:gd name="T12" fmla="*/ 544 w 544"/>
                <a:gd name="T13" fmla="*/ 40 h 80"/>
                <a:gd name="T14" fmla="*/ 482 w 544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4" h="80">
                  <a:moveTo>
                    <a:pt x="482" y="80"/>
                  </a:moveTo>
                  <a:lnTo>
                    <a:pt x="482" y="80"/>
                  </a:lnTo>
                  <a:lnTo>
                    <a:pt x="63" y="80"/>
                  </a:lnTo>
                  <a:cubicBezTo>
                    <a:pt x="28" y="80"/>
                    <a:pt x="0" y="60"/>
                    <a:pt x="0" y="40"/>
                  </a:cubicBezTo>
                  <a:cubicBezTo>
                    <a:pt x="0" y="18"/>
                    <a:pt x="28" y="0"/>
                    <a:pt x="63" y="0"/>
                  </a:cubicBezTo>
                  <a:lnTo>
                    <a:pt x="482" y="0"/>
                  </a:lnTo>
                  <a:cubicBezTo>
                    <a:pt x="517" y="0"/>
                    <a:pt x="544" y="18"/>
                    <a:pt x="544" y="40"/>
                  </a:cubicBezTo>
                  <a:cubicBezTo>
                    <a:pt x="544" y="60"/>
                    <a:pt x="517" y="80"/>
                    <a:pt x="482" y="8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91" name="Freeform 154">
              <a:extLst>
                <a:ext uri="{FF2B5EF4-FFF2-40B4-BE49-F238E27FC236}">
                  <a16:creationId xmlns:a16="http://schemas.microsoft.com/office/drawing/2014/main" id="{2517AC93-F68F-40BD-BF4F-F8710D552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817" y="3505434"/>
              <a:ext cx="33429" cy="5870"/>
            </a:xfrm>
            <a:custGeom>
              <a:avLst/>
              <a:gdLst>
                <a:gd name="T0" fmla="*/ 482 w 544"/>
                <a:gd name="T1" fmla="*/ 80 h 80"/>
                <a:gd name="T2" fmla="*/ 482 w 544"/>
                <a:gd name="T3" fmla="*/ 80 h 80"/>
                <a:gd name="T4" fmla="*/ 63 w 544"/>
                <a:gd name="T5" fmla="*/ 80 h 80"/>
                <a:gd name="T6" fmla="*/ 0 w 544"/>
                <a:gd name="T7" fmla="*/ 40 h 80"/>
                <a:gd name="T8" fmla="*/ 63 w 544"/>
                <a:gd name="T9" fmla="*/ 0 h 80"/>
                <a:gd name="T10" fmla="*/ 482 w 544"/>
                <a:gd name="T11" fmla="*/ 0 h 80"/>
                <a:gd name="T12" fmla="*/ 544 w 544"/>
                <a:gd name="T13" fmla="*/ 40 h 80"/>
                <a:gd name="T14" fmla="*/ 482 w 544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4" h="80">
                  <a:moveTo>
                    <a:pt x="482" y="80"/>
                  </a:moveTo>
                  <a:lnTo>
                    <a:pt x="482" y="80"/>
                  </a:lnTo>
                  <a:lnTo>
                    <a:pt x="63" y="80"/>
                  </a:lnTo>
                  <a:cubicBezTo>
                    <a:pt x="28" y="80"/>
                    <a:pt x="0" y="60"/>
                    <a:pt x="0" y="40"/>
                  </a:cubicBezTo>
                  <a:cubicBezTo>
                    <a:pt x="0" y="18"/>
                    <a:pt x="28" y="0"/>
                    <a:pt x="63" y="0"/>
                  </a:cubicBezTo>
                  <a:lnTo>
                    <a:pt x="482" y="0"/>
                  </a:lnTo>
                  <a:cubicBezTo>
                    <a:pt x="517" y="0"/>
                    <a:pt x="544" y="18"/>
                    <a:pt x="544" y="40"/>
                  </a:cubicBezTo>
                  <a:cubicBezTo>
                    <a:pt x="544" y="60"/>
                    <a:pt x="517" y="80"/>
                    <a:pt x="482" y="80"/>
                  </a:cubicBezTo>
                  <a:close/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92" name="Freeform 155">
              <a:extLst>
                <a:ext uri="{FF2B5EF4-FFF2-40B4-BE49-F238E27FC236}">
                  <a16:creationId xmlns:a16="http://schemas.microsoft.com/office/drawing/2014/main" id="{DE154B4A-70B0-4E2D-8913-4E45B7C75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225" y="3505434"/>
              <a:ext cx="39698" cy="5870"/>
            </a:xfrm>
            <a:custGeom>
              <a:avLst/>
              <a:gdLst>
                <a:gd name="T0" fmla="*/ 545 w 608"/>
                <a:gd name="T1" fmla="*/ 80 h 80"/>
                <a:gd name="T2" fmla="*/ 545 w 608"/>
                <a:gd name="T3" fmla="*/ 80 h 80"/>
                <a:gd name="T4" fmla="*/ 64 w 608"/>
                <a:gd name="T5" fmla="*/ 80 h 80"/>
                <a:gd name="T6" fmla="*/ 0 w 608"/>
                <a:gd name="T7" fmla="*/ 40 h 80"/>
                <a:gd name="T8" fmla="*/ 64 w 608"/>
                <a:gd name="T9" fmla="*/ 0 h 80"/>
                <a:gd name="T10" fmla="*/ 545 w 608"/>
                <a:gd name="T11" fmla="*/ 0 h 80"/>
                <a:gd name="T12" fmla="*/ 608 w 608"/>
                <a:gd name="T13" fmla="*/ 40 h 80"/>
                <a:gd name="T14" fmla="*/ 545 w 608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8" h="80">
                  <a:moveTo>
                    <a:pt x="545" y="80"/>
                  </a:moveTo>
                  <a:lnTo>
                    <a:pt x="545" y="80"/>
                  </a:lnTo>
                  <a:lnTo>
                    <a:pt x="64" y="80"/>
                  </a:lnTo>
                  <a:cubicBezTo>
                    <a:pt x="28" y="80"/>
                    <a:pt x="0" y="60"/>
                    <a:pt x="0" y="40"/>
                  </a:cubicBezTo>
                  <a:cubicBezTo>
                    <a:pt x="0" y="18"/>
                    <a:pt x="28" y="0"/>
                    <a:pt x="64" y="0"/>
                  </a:cubicBezTo>
                  <a:lnTo>
                    <a:pt x="545" y="0"/>
                  </a:lnTo>
                  <a:cubicBezTo>
                    <a:pt x="577" y="0"/>
                    <a:pt x="608" y="18"/>
                    <a:pt x="608" y="40"/>
                  </a:cubicBezTo>
                  <a:cubicBezTo>
                    <a:pt x="608" y="60"/>
                    <a:pt x="577" y="80"/>
                    <a:pt x="545" y="8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93" name="Freeform 156">
              <a:extLst>
                <a:ext uri="{FF2B5EF4-FFF2-40B4-BE49-F238E27FC236}">
                  <a16:creationId xmlns:a16="http://schemas.microsoft.com/office/drawing/2014/main" id="{B349EA87-FB70-4697-8E9B-C70320F64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225" y="3505434"/>
              <a:ext cx="39698" cy="5870"/>
            </a:xfrm>
            <a:custGeom>
              <a:avLst/>
              <a:gdLst>
                <a:gd name="T0" fmla="*/ 545 w 608"/>
                <a:gd name="T1" fmla="*/ 80 h 80"/>
                <a:gd name="T2" fmla="*/ 545 w 608"/>
                <a:gd name="T3" fmla="*/ 80 h 80"/>
                <a:gd name="T4" fmla="*/ 64 w 608"/>
                <a:gd name="T5" fmla="*/ 80 h 80"/>
                <a:gd name="T6" fmla="*/ 0 w 608"/>
                <a:gd name="T7" fmla="*/ 40 h 80"/>
                <a:gd name="T8" fmla="*/ 64 w 608"/>
                <a:gd name="T9" fmla="*/ 0 h 80"/>
                <a:gd name="T10" fmla="*/ 545 w 608"/>
                <a:gd name="T11" fmla="*/ 0 h 80"/>
                <a:gd name="T12" fmla="*/ 608 w 608"/>
                <a:gd name="T13" fmla="*/ 40 h 80"/>
                <a:gd name="T14" fmla="*/ 545 w 608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8" h="80">
                  <a:moveTo>
                    <a:pt x="545" y="80"/>
                  </a:moveTo>
                  <a:lnTo>
                    <a:pt x="545" y="80"/>
                  </a:lnTo>
                  <a:lnTo>
                    <a:pt x="64" y="80"/>
                  </a:lnTo>
                  <a:cubicBezTo>
                    <a:pt x="28" y="80"/>
                    <a:pt x="0" y="60"/>
                    <a:pt x="0" y="40"/>
                  </a:cubicBezTo>
                  <a:cubicBezTo>
                    <a:pt x="0" y="18"/>
                    <a:pt x="28" y="0"/>
                    <a:pt x="64" y="0"/>
                  </a:cubicBezTo>
                  <a:lnTo>
                    <a:pt x="545" y="0"/>
                  </a:lnTo>
                  <a:cubicBezTo>
                    <a:pt x="577" y="0"/>
                    <a:pt x="608" y="18"/>
                    <a:pt x="608" y="40"/>
                  </a:cubicBezTo>
                  <a:cubicBezTo>
                    <a:pt x="608" y="60"/>
                    <a:pt x="577" y="80"/>
                    <a:pt x="545" y="80"/>
                  </a:cubicBezTo>
                  <a:close/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94" name="Freeform 157">
              <a:extLst>
                <a:ext uri="{FF2B5EF4-FFF2-40B4-BE49-F238E27FC236}">
                  <a16:creationId xmlns:a16="http://schemas.microsoft.com/office/drawing/2014/main" id="{CAA8ECC3-C599-4C41-9A72-EC8967204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566" y="3503478"/>
              <a:ext cx="14626" cy="9782"/>
            </a:xfrm>
            <a:custGeom>
              <a:avLst/>
              <a:gdLst>
                <a:gd name="T0" fmla="*/ 119 w 240"/>
                <a:gd name="T1" fmla="*/ 144 h 144"/>
                <a:gd name="T2" fmla="*/ 119 w 240"/>
                <a:gd name="T3" fmla="*/ 144 h 144"/>
                <a:gd name="T4" fmla="*/ 0 w 240"/>
                <a:gd name="T5" fmla="*/ 72 h 144"/>
                <a:gd name="T6" fmla="*/ 119 w 240"/>
                <a:gd name="T7" fmla="*/ 0 h 144"/>
                <a:gd name="T8" fmla="*/ 240 w 240"/>
                <a:gd name="T9" fmla="*/ 72 h 144"/>
                <a:gd name="T10" fmla="*/ 119 w 240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144">
                  <a:moveTo>
                    <a:pt x="119" y="144"/>
                  </a:moveTo>
                  <a:lnTo>
                    <a:pt x="119" y="144"/>
                  </a:lnTo>
                  <a:cubicBezTo>
                    <a:pt x="52" y="144"/>
                    <a:pt x="0" y="112"/>
                    <a:pt x="0" y="72"/>
                  </a:cubicBezTo>
                  <a:cubicBezTo>
                    <a:pt x="0" y="33"/>
                    <a:pt x="52" y="0"/>
                    <a:pt x="119" y="0"/>
                  </a:cubicBezTo>
                  <a:cubicBezTo>
                    <a:pt x="185" y="0"/>
                    <a:pt x="240" y="33"/>
                    <a:pt x="240" y="72"/>
                  </a:cubicBezTo>
                  <a:cubicBezTo>
                    <a:pt x="240" y="112"/>
                    <a:pt x="185" y="144"/>
                    <a:pt x="119" y="14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95" name="Freeform 158">
              <a:extLst>
                <a:ext uri="{FF2B5EF4-FFF2-40B4-BE49-F238E27FC236}">
                  <a16:creationId xmlns:a16="http://schemas.microsoft.com/office/drawing/2014/main" id="{BE843AA8-73F0-4D93-B538-798338B1C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566" y="3503478"/>
              <a:ext cx="14626" cy="9782"/>
            </a:xfrm>
            <a:custGeom>
              <a:avLst/>
              <a:gdLst>
                <a:gd name="T0" fmla="*/ 119 w 240"/>
                <a:gd name="T1" fmla="*/ 144 h 144"/>
                <a:gd name="T2" fmla="*/ 119 w 240"/>
                <a:gd name="T3" fmla="*/ 144 h 144"/>
                <a:gd name="T4" fmla="*/ 0 w 240"/>
                <a:gd name="T5" fmla="*/ 72 h 144"/>
                <a:gd name="T6" fmla="*/ 119 w 240"/>
                <a:gd name="T7" fmla="*/ 0 h 144"/>
                <a:gd name="T8" fmla="*/ 240 w 240"/>
                <a:gd name="T9" fmla="*/ 72 h 144"/>
                <a:gd name="T10" fmla="*/ 119 w 240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144">
                  <a:moveTo>
                    <a:pt x="119" y="144"/>
                  </a:moveTo>
                  <a:lnTo>
                    <a:pt x="119" y="144"/>
                  </a:lnTo>
                  <a:cubicBezTo>
                    <a:pt x="52" y="144"/>
                    <a:pt x="0" y="112"/>
                    <a:pt x="0" y="72"/>
                  </a:cubicBezTo>
                  <a:cubicBezTo>
                    <a:pt x="0" y="33"/>
                    <a:pt x="52" y="0"/>
                    <a:pt x="119" y="0"/>
                  </a:cubicBezTo>
                  <a:cubicBezTo>
                    <a:pt x="185" y="0"/>
                    <a:pt x="240" y="33"/>
                    <a:pt x="240" y="72"/>
                  </a:cubicBezTo>
                  <a:cubicBezTo>
                    <a:pt x="240" y="112"/>
                    <a:pt x="185" y="144"/>
                    <a:pt x="119" y="144"/>
                  </a:cubicBezTo>
                  <a:close/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96" name="Freeform 159">
              <a:extLst>
                <a:ext uri="{FF2B5EF4-FFF2-40B4-BE49-F238E27FC236}">
                  <a16:creationId xmlns:a16="http://schemas.microsoft.com/office/drawing/2014/main" id="{806FB58B-1D4E-4289-AE3E-E9E78F980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548" y="3503478"/>
              <a:ext cx="16714" cy="9782"/>
            </a:xfrm>
            <a:custGeom>
              <a:avLst/>
              <a:gdLst>
                <a:gd name="T0" fmla="*/ 139 w 272"/>
                <a:gd name="T1" fmla="*/ 144 h 144"/>
                <a:gd name="T2" fmla="*/ 139 w 272"/>
                <a:gd name="T3" fmla="*/ 144 h 144"/>
                <a:gd name="T4" fmla="*/ 0 w 272"/>
                <a:gd name="T5" fmla="*/ 74 h 144"/>
                <a:gd name="T6" fmla="*/ 139 w 272"/>
                <a:gd name="T7" fmla="*/ 0 h 144"/>
                <a:gd name="T8" fmla="*/ 272 w 272"/>
                <a:gd name="T9" fmla="*/ 74 h 144"/>
                <a:gd name="T10" fmla="*/ 139 w 272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" h="144">
                  <a:moveTo>
                    <a:pt x="139" y="144"/>
                  </a:moveTo>
                  <a:lnTo>
                    <a:pt x="139" y="144"/>
                  </a:lnTo>
                  <a:cubicBezTo>
                    <a:pt x="63" y="144"/>
                    <a:pt x="0" y="113"/>
                    <a:pt x="0" y="74"/>
                  </a:cubicBezTo>
                  <a:cubicBezTo>
                    <a:pt x="0" y="34"/>
                    <a:pt x="63" y="0"/>
                    <a:pt x="139" y="0"/>
                  </a:cubicBezTo>
                  <a:cubicBezTo>
                    <a:pt x="214" y="0"/>
                    <a:pt x="272" y="34"/>
                    <a:pt x="272" y="74"/>
                  </a:cubicBezTo>
                  <a:cubicBezTo>
                    <a:pt x="272" y="113"/>
                    <a:pt x="214" y="144"/>
                    <a:pt x="139" y="14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97" name="Freeform 160">
              <a:extLst>
                <a:ext uri="{FF2B5EF4-FFF2-40B4-BE49-F238E27FC236}">
                  <a16:creationId xmlns:a16="http://schemas.microsoft.com/office/drawing/2014/main" id="{C5C60961-C4D9-4F61-B105-E1A458166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548" y="3503478"/>
              <a:ext cx="16714" cy="9782"/>
            </a:xfrm>
            <a:custGeom>
              <a:avLst/>
              <a:gdLst>
                <a:gd name="T0" fmla="*/ 139 w 272"/>
                <a:gd name="T1" fmla="*/ 144 h 144"/>
                <a:gd name="T2" fmla="*/ 139 w 272"/>
                <a:gd name="T3" fmla="*/ 144 h 144"/>
                <a:gd name="T4" fmla="*/ 0 w 272"/>
                <a:gd name="T5" fmla="*/ 74 h 144"/>
                <a:gd name="T6" fmla="*/ 139 w 272"/>
                <a:gd name="T7" fmla="*/ 0 h 144"/>
                <a:gd name="T8" fmla="*/ 272 w 272"/>
                <a:gd name="T9" fmla="*/ 74 h 144"/>
                <a:gd name="T10" fmla="*/ 139 w 272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" h="144">
                  <a:moveTo>
                    <a:pt x="139" y="144"/>
                  </a:moveTo>
                  <a:lnTo>
                    <a:pt x="139" y="144"/>
                  </a:lnTo>
                  <a:cubicBezTo>
                    <a:pt x="63" y="144"/>
                    <a:pt x="0" y="113"/>
                    <a:pt x="0" y="74"/>
                  </a:cubicBezTo>
                  <a:cubicBezTo>
                    <a:pt x="0" y="34"/>
                    <a:pt x="63" y="0"/>
                    <a:pt x="139" y="0"/>
                  </a:cubicBezTo>
                  <a:cubicBezTo>
                    <a:pt x="214" y="0"/>
                    <a:pt x="272" y="34"/>
                    <a:pt x="272" y="74"/>
                  </a:cubicBezTo>
                  <a:cubicBezTo>
                    <a:pt x="272" y="113"/>
                    <a:pt x="214" y="144"/>
                    <a:pt x="139" y="144"/>
                  </a:cubicBezTo>
                  <a:close/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98" name="Freeform 178">
              <a:extLst>
                <a:ext uri="{FF2B5EF4-FFF2-40B4-BE49-F238E27FC236}">
                  <a16:creationId xmlns:a16="http://schemas.microsoft.com/office/drawing/2014/main" id="{31EA31F0-FC0C-460F-BBAA-CCEC60C97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964" y="4121686"/>
              <a:ext cx="85662" cy="121295"/>
            </a:xfrm>
            <a:custGeom>
              <a:avLst/>
              <a:gdLst>
                <a:gd name="T0" fmla="*/ 0 w 41"/>
                <a:gd name="T1" fmla="*/ 0 h 62"/>
                <a:gd name="T2" fmla="*/ 41 w 41"/>
                <a:gd name="T3" fmla="*/ 31 h 62"/>
                <a:gd name="T4" fmla="*/ 0 w 41"/>
                <a:gd name="T5" fmla="*/ 62 h 62"/>
                <a:gd name="T6" fmla="*/ 0 w 41"/>
                <a:gd name="T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62">
                  <a:moveTo>
                    <a:pt x="0" y="0"/>
                  </a:moveTo>
                  <a:lnTo>
                    <a:pt x="41" y="31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99" name="Line 179">
              <a:extLst>
                <a:ext uri="{FF2B5EF4-FFF2-40B4-BE49-F238E27FC236}">
                  <a16:creationId xmlns:a16="http://schemas.microsoft.com/office/drawing/2014/main" id="{45F90D14-F9FE-4F2B-AB3B-2F6DD7275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0172" y="3890837"/>
              <a:ext cx="498807" cy="27388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00" name="Line 180">
              <a:extLst>
                <a:ext uri="{FF2B5EF4-FFF2-40B4-BE49-F238E27FC236}">
                  <a16:creationId xmlns:a16="http://schemas.microsoft.com/office/drawing/2014/main" id="{20AB97B2-6B1A-4086-9BCB-5A4FCC0DB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0173" y="4211679"/>
              <a:ext cx="500388" cy="89992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01" name="Line 181">
              <a:extLst>
                <a:ext uri="{FF2B5EF4-FFF2-40B4-BE49-F238E27FC236}">
                  <a16:creationId xmlns:a16="http://schemas.microsoft.com/office/drawing/2014/main" id="{088D6AFA-DB8C-42E1-91D9-229D0A5807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2245" y="3908444"/>
              <a:ext cx="236093" cy="3912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02" name="Freeform 182">
              <a:extLst>
                <a:ext uri="{FF2B5EF4-FFF2-40B4-BE49-F238E27FC236}">
                  <a16:creationId xmlns:a16="http://schemas.microsoft.com/office/drawing/2014/main" id="{68A62FBF-480D-4646-97A3-3F8E8C734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3011" y="3890837"/>
              <a:ext cx="41786" cy="5870"/>
            </a:xfrm>
            <a:custGeom>
              <a:avLst/>
              <a:gdLst>
                <a:gd name="T0" fmla="*/ 0 w 20"/>
                <a:gd name="T1" fmla="*/ 3 h 3"/>
                <a:gd name="T2" fmla="*/ 0 w 20"/>
                <a:gd name="T3" fmla="*/ 3 h 3"/>
                <a:gd name="T4" fmla="*/ 20 w 20"/>
                <a:gd name="T5" fmla="*/ 3 h 3"/>
                <a:gd name="T6" fmla="*/ 20 w 20"/>
                <a:gd name="T7" fmla="*/ 0 h 3"/>
                <a:gd name="T8" fmla="*/ 0 w 20"/>
                <a:gd name="T9" fmla="*/ 0 h 3"/>
                <a:gd name="T10" fmla="*/ 0 w 20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">
                  <a:moveTo>
                    <a:pt x="0" y="3"/>
                  </a:moveTo>
                  <a:lnTo>
                    <a:pt x="0" y="3"/>
                  </a:lnTo>
                  <a:lnTo>
                    <a:pt x="20" y="3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03" name="Freeform 183">
              <a:extLst>
                <a:ext uri="{FF2B5EF4-FFF2-40B4-BE49-F238E27FC236}">
                  <a16:creationId xmlns:a16="http://schemas.microsoft.com/office/drawing/2014/main" id="{CAB7B530-543D-4B8E-8924-ED6AF8498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3011" y="3904531"/>
              <a:ext cx="41786" cy="7826"/>
            </a:xfrm>
            <a:custGeom>
              <a:avLst/>
              <a:gdLst>
                <a:gd name="T0" fmla="*/ 0 w 20"/>
                <a:gd name="T1" fmla="*/ 4 h 4"/>
                <a:gd name="T2" fmla="*/ 0 w 20"/>
                <a:gd name="T3" fmla="*/ 4 h 4"/>
                <a:gd name="T4" fmla="*/ 20 w 20"/>
                <a:gd name="T5" fmla="*/ 4 h 4"/>
                <a:gd name="T6" fmla="*/ 20 w 20"/>
                <a:gd name="T7" fmla="*/ 0 h 4"/>
                <a:gd name="T8" fmla="*/ 0 w 20"/>
                <a:gd name="T9" fmla="*/ 0 h 4"/>
                <a:gd name="T10" fmla="*/ 0 w 20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">
                  <a:moveTo>
                    <a:pt x="0" y="4"/>
                  </a:moveTo>
                  <a:lnTo>
                    <a:pt x="0" y="4"/>
                  </a:lnTo>
                  <a:lnTo>
                    <a:pt x="20" y="4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04" name="Freeform 184">
              <a:extLst>
                <a:ext uri="{FF2B5EF4-FFF2-40B4-BE49-F238E27FC236}">
                  <a16:creationId xmlns:a16="http://schemas.microsoft.com/office/drawing/2014/main" id="{97DBD54C-AAD6-4C1A-B71A-784E67194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3011" y="3918226"/>
              <a:ext cx="41786" cy="7826"/>
            </a:xfrm>
            <a:custGeom>
              <a:avLst/>
              <a:gdLst>
                <a:gd name="T0" fmla="*/ 0 w 20"/>
                <a:gd name="T1" fmla="*/ 4 h 4"/>
                <a:gd name="T2" fmla="*/ 0 w 20"/>
                <a:gd name="T3" fmla="*/ 4 h 4"/>
                <a:gd name="T4" fmla="*/ 20 w 20"/>
                <a:gd name="T5" fmla="*/ 4 h 4"/>
                <a:gd name="T6" fmla="*/ 20 w 20"/>
                <a:gd name="T7" fmla="*/ 0 h 4"/>
                <a:gd name="T8" fmla="*/ 0 w 20"/>
                <a:gd name="T9" fmla="*/ 0 h 4"/>
                <a:gd name="T10" fmla="*/ 0 w 20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">
                  <a:moveTo>
                    <a:pt x="0" y="4"/>
                  </a:moveTo>
                  <a:lnTo>
                    <a:pt x="0" y="4"/>
                  </a:lnTo>
                  <a:lnTo>
                    <a:pt x="20" y="4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05" name="Freeform 185">
              <a:extLst>
                <a:ext uri="{FF2B5EF4-FFF2-40B4-BE49-F238E27FC236}">
                  <a16:creationId xmlns:a16="http://schemas.microsoft.com/office/drawing/2014/main" id="{24749B88-3F0F-41CF-8341-EF17FB8E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3011" y="3933877"/>
              <a:ext cx="41786" cy="7826"/>
            </a:xfrm>
            <a:custGeom>
              <a:avLst/>
              <a:gdLst>
                <a:gd name="T0" fmla="*/ 0 w 20"/>
                <a:gd name="T1" fmla="*/ 4 h 4"/>
                <a:gd name="T2" fmla="*/ 0 w 20"/>
                <a:gd name="T3" fmla="*/ 4 h 4"/>
                <a:gd name="T4" fmla="*/ 20 w 20"/>
                <a:gd name="T5" fmla="*/ 4 h 4"/>
                <a:gd name="T6" fmla="*/ 20 w 20"/>
                <a:gd name="T7" fmla="*/ 0 h 4"/>
                <a:gd name="T8" fmla="*/ 0 w 20"/>
                <a:gd name="T9" fmla="*/ 0 h 4"/>
                <a:gd name="T10" fmla="*/ 0 w 20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">
                  <a:moveTo>
                    <a:pt x="0" y="4"/>
                  </a:moveTo>
                  <a:lnTo>
                    <a:pt x="0" y="4"/>
                  </a:lnTo>
                  <a:lnTo>
                    <a:pt x="20" y="4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06" name="Freeform 186">
              <a:extLst>
                <a:ext uri="{FF2B5EF4-FFF2-40B4-BE49-F238E27FC236}">
                  <a16:creationId xmlns:a16="http://schemas.microsoft.com/office/drawing/2014/main" id="{517F6964-1401-408F-9B58-76BFCBB01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3011" y="3947571"/>
              <a:ext cx="41786" cy="7826"/>
            </a:xfrm>
            <a:custGeom>
              <a:avLst/>
              <a:gdLst>
                <a:gd name="T0" fmla="*/ 0 w 20"/>
                <a:gd name="T1" fmla="*/ 4 h 4"/>
                <a:gd name="T2" fmla="*/ 0 w 20"/>
                <a:gd name="T3" fmla="*/ 4 h 4"/>
                <a:gd name="T4" fmla="*/ 20 w 20"/>
                <a:gd name="T5" fmla="*/ 4 h 4"/>
                <a:gd name="T6" fmla="*/ 20 w 20"/>
                <a:gd name="T7" fmla="*/ 0 h 4"/>
                <a:gd name="T8" fmla="*/ 0 w 20"/>
                <a:gd name="T9" fmla="*/ 0 h 4"/>
                <a:gd name="T10" fmla="*/ 0 w 20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">
                  <a:moveTo>
                    <a:pt x="0" y="4"/>
                  </a:moveTo>
                  <a:lnTo>
                    <a:pt x="0" y="4"/>
                  </a:lnTo>
                  <a:lnTo>
                    <a:pt x="20" y="4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07" name="Freeform 187">
              <a:extLst>
                <a:ext uri="{FF2B5EF4-FFF2-40B4-BE49-F238E27FC236}">
                  <a16:creationId xmlns:a16="http://schemas.microsoft.com/office/drawing/2014/main" id="{44370DF2-F429-41FB-B602-98733F408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9726" y="3822364"/>
              <a:ext cx="10447" cy="39127"/>
            </a:xfrm>
            <a:custGeom>
              <a:avLst/>
              <a:gdLst>
                <a:gd name="T0" fmla="*/ 71 w 144"/>
                <a:gd name="T1" fmla="*/ 688 h 688"/>
                <a:gd name="T2" fmla="*/ 71 w 144"/>
                <a:gd name="T3" fmla="*/ 688 h 688"/>
                <a:gd name="T4" fmla="*/ 0 w 144"/>
                <a:gd name="T5" fmla="*/ 628 h 688"/>
                <a:gd name="T6" fmla="*/ 0 w 144"/>
                <a:gd name="T7" fmla="*/ 59 h 688"/>
                <a:gd name="T8" fmla="*/ 71 w 144"/>
                <a:gd name="T9" fmla="*/ 0 h 688"/>
                <a:gd name="T10" fmla="*/ 144 w 144"/>
                <a:gd name="T11" fmla="*/ 59 h 688"/>
                <a:gd name="T12" fmla="*/ 144 w 144"/>
                <a:gd name="T13" fmla="*/ 628 h 688"/>
                <a:gd name="T14" fmla="*/ 71 w 144"/>
                <a:gd name="T15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688">
                  <a:moveTo>
                    <a:pt x="71" y="688"/>
                  </a:moveTo>
                  <a:lnTo>
                    <a:pt x="71" y="688"/>
                  </a:lnTo>
                  <a:cubicBezTo>
                    <a:pt x="33" y="688"/>
                    <a:pt x="0" y="662"/>
                    <a:pt x="0" y="628"/>
                  </a:cubicBezTo>
                  <a:lnTo>
                    <a:pt x="0" y="59"/>
                  </a:lnTo>
                  <a:cubicBezTo>
                    <a:pt x="0" y="27"/>
                    <a:pt x="33" y="0"/>
                    <a:pt x="71" y="0"/>
                  </a:cubicBezTo>
                  <a:cubicBezTo>
                    <a:pt x="112" y="0"/>
                    <a:pt x="144" y="27"/>
                    <a:pt x="144" y="59"/>
                  </a:cubicBezTo>
                  <a:lnTo>
                    <a:pt x="144" y="628"/>
                  </a:lnTo>
                  <a:cubicBezTo>
                    <a:pt x="144" y="662"/>
                    <a:pt x="112" y="688"/>
                    <a:pt x="71" y="688"/>
                  </a:cubicBezTo>
                  <a:close/>
                </a:path>
              </a:pathLst>
            </a:custGeom>
            <a:solidFill>
              <a:srgbClr val="47474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08" name="Freeform 188">
              <a:extLst>
                <a:ext uri="{FF2B5EF4-FFF2-40B4-BE49-F238E27FC236}">
                  <a16:creationId xmlns:a16="http://schemas.microsoft.com/office/drawing/2014/main" id="{AC5C7D53-EB1E-4D83-8D46-3194D8D78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2851" y="3920182"/>
              <a:ext cx="10447" cy="9782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5 h 5"/>
                <a:gd name="T4" fmla="*/ 0 w 5"/>
                <a:gd name="T5" fmla="*/ 5 h 5"/>
                <a:gd name="T6" fmla="*/ 0 w 5"/>
                <a:gd name="T7" fmla="*/ 0 h 5"/>
                <a:gd name="T8" fmla="*/ 5 w 5"/>
                <a:gd name="T9" fmla="*/ 0 h 5"/>
                <a:gd name="T10" fmla="*/ 5 w 5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09" name="Freeform 189">
              <a:extLst>
                <a:ext uri="{FF2B5EF4-FFF2-40B4-BE49-F238E27FC236}">
                  <a16:creationId xmlns:a16="http://schemas.microsoft.com/office/drawing/2014/main" id="{4CCDF010-A44C-4773-AB3C-5069F0BD3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923" y="3920182"/>
              <a:ext cx="10447" cy="9782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5 h 5"/>
                <a:gd name="T4" fmla="*/ 0 w 5"/>
                <a:gd name="T5" fmla="*/ 5 h 5"/>
                <a:gd name="T6" fmla="*/ 0 w 5"/>
                <a:gd name="T7" fmla="*/ 0 h 5"/>
                <a:gd name="T8" fmla="*/ 5 w 5"/>
                <a:gd name="T9" fmla="*/ 0 h 5"/>
                <a:gd name="T10" fmla="*/ 5 w 5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10" name="Freeform 190">
              <a:extLst>
                <a:ext uri="{FF2B5EF4-FFF2-40B4-BE49-F238E27FC236}">
                  <a16:creationId xmlns:a16="http://schemas.microsoft.com/office/drawing/2014/main" id="{C618FA1B-B87E-4442-B87F-C5E87AC52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2851" y="3935833"/>
              <a:ext cx="10447" cy="9782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5 h 5"/>
                <a:gd name="T4" fmla="*/ 0 w 5"/>
                <a:gd name="T5" fmla="*/ 5 h 5"/>
                <a:gd name="T6" fmla="*/ 0 w 5"/>
                <a:gd name="T7" fmla="*/ 0 h 5"/>
                <a:gd name="T8" fmla="*/ 5 w 5"/>
                <a:gd name="T9" fmla="*/ 0 h 5"/>
                <a:gd name="T10" fmla="*/ 5 w 5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11" name="Freeform 191">
              <a:extLst>
                <a:ext uri="{FF2B5EF4-FFF2-40B4-BE49-F238E27FC236}">
                  <a16:creationId xmlns:a16="http://schemas.microsoft.com/office/drawing/2014/main" id="{6EC54118-90C5-4518-8886-43F4D8BBD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923" y="3935833"/>
              <a:ext cx="10447" cy="9782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5 h 5"/>
                <a:gd name="T4" fmla="*/ 0 w 5"/>
                <a:gd name="T5" fmla="*/ 5 h 5"/>
                <a:gd name="T6" fmla="*/ 0 w 5"/>
                <a:gd name="T7" fmla="*/ 0 h 5"/>
                <a:gd name="T8" fmla="*/ 5 w 5"/>
                <a:gd name="T9" fmla="*/ 0 h 5"/>
                <a:gd name="T10" fmla="*/ 5 w 5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12" name="Freeform 192">
              <a:extLst>
                <a:ext uri="{FF2B5EF4-FFF2-40B4-BE49-F238E27FC236}">
                  <a16:creationId xmlns:a16="http://schemas.microsoft.com/office/drawing/2014/main" id="{81BA103B-E92A-4D81-B734-52FA78E78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2851" y="3951483"/>
              <a:ext cx="10447" cy="7826"/>
            </a:xfrm>
            <a:custGeom>
              <a:avLst/>
              <a:gdLst>
                <a:gd name="T0" fmla="*/ 5 w 5"/>
                <a:gd name="T1" fmla="*/ 4 h 4"/>
                <a:gd name="T2" fmla="*/ 5 w 5"/>
                <a:gd name="T3" fmla="*/ 4 h 4"/>
                <a:gd name="T4" fmla="*/ 0 w 5"/>
                <a:gd name="T5" fmla="*/ 4 h 4"/>
                <a:gd name="T6" fmla="*/ 0 w 5"/>
                <a:gd name="T7" fmla="*/ 0 h 4"/>
                <a:gd name="T8" fmla="*/ 5 w 5"/>
                <a:gd name="T9" fmla="*/ 0 h 4"/>
                <a:gd name="T10" fmla="*/ 5 w 5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5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13" name="Freeform 193">
              <a:extLst>
                <a:ext uri="{FF2B5EF4-FFF2-40B4-BE49-F238E27FC236}">
                  <a16:creationId xmlns:a16="http://schemas.microsoft.com/office/drawing/2014/main" id="{215DDDF2-35FD-40CC-9E93-1F527E6D3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923" y="3951483"/>
              <a:ext cx="10447" cy="7826"/>
            </a:xfrm>
            <a:custGeom>
              <a:avLst/>
              <a:gdLst>
                <a:gd name="T0" fmla="*/ 5 w 5"/>
                <a:gd name="T1" fmla="*/ 4 h 4"/>
                <a:gd name="T2" fmla="*/ 5 w 5"/>
                <a:gd name="T3" fmla="*/ 4 h 4"/>
                <a:gd name="T4" fmla="*/ 0 w 5"/>
                <a:gd name="T5" fmla="*/ 4 h 4"/>
                <a:gd name="T6" fmla="*/ 0 w 5"/>
                <a:gd name="T7" fmla="*/ 0 h 4"/>
                <a:gd name="T8" fmla="*/ 5 w 5"/>
                <a:gd name="T9" fmla="*/ 0 h 4"/>
                <a:gd name="T10" fmla="*/ 5 w 5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5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14" name="Freeform 194">
              <a:extLst>
                <a:ext uri="{FF2B5EF4-FFF2-40B4-BE49-F238E27FC236}">
                  <a16:creationId xmlns:a16="http://schemas.microsoft.com/office/drawing/2014/main" id="{D28954EE-ABB9-417D-A93B-785D758F8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118" y="3855622"/>
              <a:ext cx="165056" cy="138902"/>
            </a:xfrm>
            <a:custGeom>
              <a:avLst/>
              <a:gdLst>
                <a:gd name="T0" fmla="*/ 1200 w 1320"/>
                <a:gd name="T1" fmla="*/ 1192 h 1192"/>
                <a:gd name="T2" fmla="*/ 1200 w 1320"/>
                <a:gd name="T3" fmla="*/ 1192 h 1192"/>
                <a:gd name="T4" fmla="*/ 1007 w 1320"/>
                <a:gd name="T5" fmla="*/ 1192 h 1192"/>
                <a:gd name="T6" fmla="*/ 973 w 1320"/>
                <a:gd name="T7" fmla="*/ 1164 h 1192"/>
                <a:gd name="T8" fmla="*/ 1007 w 1320"/>
                <a:gd name="T9" fmla="*/ 1134 h 1192"/>
                <a:gd name="T10" fmla="*/ 1200 w 1320"/>
                <a:gd name="T11" fmla="*/ 1134 h 1192"/>
                <a:gd name="T12" fmla="*/ 1253 w 1320"/>
                <a:gd name="T13" fmla="*/ 1090 h 1192"/>
                <a:gd name="T14" fmla="*/ 1253 w 1320"/>
                <a:gd name="T15" fmla="*/ 525 h 1192"/>
                <a:gd name="T16" fmla="*/ 1200 w 1320"/>
                <a:gd name="T17" fmla="*/ 479 h 1192"/>
                <a:gd name="T18" fmla="*/ 857 w 1320"/>
                <a:gd name="T19" fmla="*/ 479 h 1192"/>
                <a:gd name="T20" fmla="*/ 805 w 1320"/>
                <a:gd name="T21" fmla="*/ 525 h 1192"/>
                <a:gd name="T22" fmla="*/ 805 w 1320"/>
                <a:gd name="T23" fmla="*/ 1065 h 1192"/>
                <a:gd name="T24" fmla="*/ 611 w 1320"/>
                <a:gd name="T25" fmla="*/ 1065 h 1192"/>
                <a:gd name="T26" fmla="*/ 611 w 1320"/>
                <a:gd name="T27" fmla="*/ 253 h 1192"/>
                <a:gd name="T28" fmla="*/ 559 w 1320"/>
                <a:gd name="T29" fmla="*/ 209 h 1192"/>
                <a:gd name="T30" fmla="*/ 503 w 1320"/>
                <a:gd name="T31" fmla="*/ 209 h 1192"/>
                <a:gd name="T32" fmla="*/ 503 w 1320"/>
                <a:gd name="T33" fmla="*/ 103 h 1192"/>
                <a:gd name="T34" fmla="*/ 451 w 1320"/>
                <a:gd name="T35" fmla="*/ 59 h 1192"/>
                <a:gd name="T36" fmla="*/ 228 w 1320"/>
                <a:gd name="T37" fmla="*/ 59 h 1192"/>
                <a:gd name="T38" fmla="*/ 175 w 1320"/>
                <a:gd name="T39" fmla="*/ 103 h 1192"/>
                <a:gd name="T40" fmla="*/ 175 w 1320"/>
                <a:gd name="T41" fmla="*/ 209 h 1192"/>
                <a:gd name="T42" fmla="*/ 120 w 1320"/>
                <a:gd name="T43" fmla="*/ 209 h 1192"/>
                <a:gd name="T44" fmla="*/ 69 w 1320"/>
                <a:gd name="T45" fmla="*/ 253 h 1192"/>
                <a:gd name="T46" fmla="*/ 69 w 1320"/>
                <a:gd name="T47" fmla="*/ 1090 h 1192"/>
                <a:gd name="T48" fmla="*/ 120 w 1320"/>
                <a:gd name="T49" fmla="*/ 1134 h 1192"/>
                <a:gd name="T50" fmla="*/ 559 w 1320"/>
                <a:gd name="T51" fmla="*/ 1134 h 1192"/>
                <a:gd name="T52" fmla="*/ 563 w 1320"/>
                <a:gd name="T53" fmla="*/ 1134 h 1192"/>
                <a:gd name="T54" fmla="*/ 566 w 1320"/>
                <a:gd name="T55" fmla="*/ 1134 h 1192"/>
                <a:gd name="T56" fmla="*/ 773 w 1320"/>
                <a:gd name="T57" fmla="*/ 1134 h 1192"/>
                <a:gd name="T58" fmla="*/ 807 w 1320"/>
                <a:gd name="T59" fmla="*/ 1163 h 1192"/>
                <a:gd name="T60" fmla="*/ 773 w 1320"/>
                <a:gd name="T61" fmla="*/ 1192 h 1192"/>
                <a:gd name="T62" fmla="*/ 567 w 1320"/>
                <a:gd name="T63" fmla="*/ 1192 h 1192"/>
                <a:gd name="T64" fmla="*/ 559 w 1320"/>
                <a:gd name="T65" fmla="*/ 1192 h 1192"/>
                <a:gd name="T66" fmla="*/ 120 w 1320"/>
                <a:gd name="T67" fmla="*/ 1192 h 1192"/>
                <a:gd name="T68" fmla="*/ 0 w 1320"/>
                <a:gd name="T69" fmla="*/ 1090 h 1192"/>
                <a:gd name="T70" fmla="*/ 0 w 1320"/>
                <a:gd name="T71" fmla="*/ 253 h 1192"/>
                <a:gd name="T72" fmla="*/ 108 w 1320"/>
                <a:gd name="T73" fmla="*/ 151 h 1192"/>
                <a:gd name="T74" fmla="*/ 108 w 1320"/>
                <a:gd name="T75" fmla="*/ 103 h 1192"/>
                <a:gd name="T76" fmla="*/ 228 w 1320"/>
                <a:gd name="T77" fmla="*/ 0 h 1192"/>
                <a:gd name="T78" fmla="*/ 451 w 1320"/>
                <a:gd name="T79" fmla="*/ 0 h 1192"/>
                <a:gd name="T80" fmla="*/ 571 w 1320"/>
                <a:gd name="T81" fmla="*/ 103 h 1192"/>
                <a:gd name="T82" fmla="*/ 571 w 1320"/>
                <a:gd name="T83" fmla="*/ 151 h 1192"/>
                <a:gd name="T84" fmla="*/ 679 w 1320"/>
                <a:gd name="T85" fmla="*/ 253 h 1192"/>
                <a:gd name="T86" fmla="*/ 679 w 1320"/>
                <a:gd name="T87" fmla="*/ 1007 h 1192"/>
                <a:gd name="T88" fmla="*/ 737 w 1320"/>
                <a:gd name="T89" fmla="*/ 1007 h 1192"/>
                <a:gd name="T90" fmla="*/ 737 w 1320"/>
                <a:gd name="T91" fmla="*/ 525 h 1192"/>
                <a:gd name="T92" fmla="*/ 857 w 1320"/>
                <a:gd name="T93" fmla="*/ 422 h 1192"/>
                <a:gd name="T94" fmla="*/ 1200 w 1320"/>
                <a:gd name="T95" fmla="*/ 422 h 1192"/>
                <a:gd name="T96" fmla="*/ 1320 w 1320"/>
                <a:gd name="T97" fmla="*/ 525 h 1192"/>
                <a:gd name="T98" fmla="*/ 1320 w 1320"/>
                <a:gd name="T99" fmla="*/ 1090 h 1192"/>
                <a:gd name="T100" fmla="*/ 1200 w 1320"/>
                <a:gd name="T101" fmla="*/ 1192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20" h="1192">
                  <a:moveTo>
                    <a:pt x="1200" y="1192"/>
                  </a:moveTo>
                  <a:lnTo>
                    <a:pt x="1200" y="1192"/>
                  </a:lnTo>
                  <a:lnTo>
                    <a:pt x="1007" y="1192"/>
                  </a:lnTo>
                  <a:cubicBezTo>
                    <a:pt x="988" y="1192"/>
                    <a:pt x="973" y="1179"/>
                    <a:pt x="973" y="1164"/>
                  </a:cubicBezTo>
                  <a:cubicBezTo>
                    <a:pt x="973" y="1147"/>
                    <a:pt x="988" y="1134"/>
                    <a:pt x="1007" y="1134"/>
                  </a:cubicBezTo>
                  <a:lnTo>
                    <a:pt x="1200" y="1134"/>
                  </a:lnTo>
                  <a:cubicBezTo>
                    <a:pt x="1230" y="1134"/>
                    <a:pt x="1253" y="1114"/>
                    <a:pt x="1253" y="1090"/>
                  </a:cubicBezTo>
                  <a:lnTo>
                    <a:pt x="1253" y="525"/>
                  </a:lnTo>
                  <a:cubicBezTo>
                    <a:pt x="1253" y="499"/>
                    <a:pt x="1230" y="479"/>
                    <a:pt x="1200" y="479"/>
                  </a:cubicBezTo>
                  <a:lnTo>
                    <a:pt x="857" y="479"/>
                  </a:lnTo>
                  <a:cubicBezTo>
                    <a:pt x="828" y="479"/>
                    <a:pt x="805" y="499"/>
                    <a:pt x="805" y="525"/>
                  </a:cubicBezTo>
                  <a:lnTo>
                    <a:pt x="805" y="1065"/>
                  </a:lnTo>
                  <a:lnTo>
                    <a:pt x="611" y="1065"/>
                  </a:lnTo>
                  <a:lnTo>
                    <a:pt x="611" y="253"/>
                  </a:lnTo>
                  <a:cubicBezTo>
                    <a:pt x="611" y="229"/>
                    <a:pt x="587" y="209"/>
                    <a:pt x="559" y="209"/>
                  </a:cubicBezTo>
                  <a:lnTo>
                    <a:pt x="503" y="209"/>
                  </a:lnTo>
                  <a:lnTo>
                    <a:pt x="503" y="103"/>
                  </a:lnTo>
                  <a:cubicBezTo>
                    <a:pt x="503" y="79"/>
                    <a:pt x="479" y="59"/>
                    <a:pt x="451" y="59"/>
                  </a:cubicBezTo>
                  <a:lnTo>
                    <a:pt x="228" y="59"/>
                  </a:lnTo>
                  <a:cubicBezTo>
                    <a:pt x="199" y="59"/>
                    <a:pt x="175" y="79"/>
                    <a:pt x="175" y="103"/>
                  </a:cubicBezTo>
                  <a:lnTo>
                    <a:pt x="175" y="209"/>
                  </a:lnTo>
                  <a:lnTo>
                    <a:pt x="120" y="209"/>
                  </a:lnTo>
                  <a:cubicBezTo>
                    <a:pt x="92" y="209"/>
                    <a:pt x="69" y="229"/>
                    <a:pt x="69" y="253"/>
                  </a:cubicBezTo>
                  <a:lnTo>
                    <a:pt x="69" y="1090"/>
                  </a:lnTo>
                  <a:cubicBezTo>
                    <a:pt x="69" y="1114"/>
                    <a:pt x="92" y="1134"/>
                    <a:pt x="120" y="1134"/>
                  </a:cubicBezTo>
                  <a:lnTo>
                    <a:pt x="559" y="1134"/>
                  </a:lnTo>
                  <a:cubicBezTo>
                    <a:pt x="560" y="1134"/>
                    <a:pt x="562" y="1134"/>
                    <a:pt x="563" y="1134"/>
                  </a:cubicBezTo>
                  <a:lnTo>
                    <a:pt x="566" y="1134"/>
                  </a:lnTo>
                  <a:lnTo>
                    <a:pt x="773" y="1134"/>
                  </a:lnTo>
                  <a:cubicBezTo>
                    <a:pt x="792" y="1134"/>
                    <a:pt x="807" y="1147"/>
                    <a:pt x="807" y="1163"/>
                  </a:cubicBezTo>
                  <a:cubicBezTo>
                    <a:pt x="807" y="1179"/>
                    <a:pt x="792" y="1192"/>
                    <a:pt x="773" y="1192"/>
                  </a:cubicBezTo>
                  <a:lnTo>
                    <a:pt x="567" y="1192"/>
                  </a:lnTo>
                  <a:cubicBezTo>
                    <a:pt x="565" y="1192"/>
                    <a:pt x="562" y="1192"/>
                    <a:pt x="559" y="1192"/>
                  </a:cubicBezTo>
                  <a:lnTo>
                    <a:pt x="120" y="1192"/>
                  </a:lnTo>
                  <a:cubicBezTo>
                    <a:pt x="54" y="1192"/>
                    <a:pt x="0" y="1146"/>
                    <a:pt x="0" y="1090"/>
                  </a:cubicBezTo>
                  <a:lnTo>
                    <a:pt x="0" y="253"/>
                  </a:lnTo>
                  <a:cubicBezTo>
                    <a:pt x="0" y="200"/>
                    <a:pt x="47" y="157"/>
                    <a:pt x="108" y="151"/>
                  </a:cubicBezTo>
                  <a:lnTo>
                    <a:pt x="108" y="103"/>
                  </a:lnTo>
                  <a:cubicBezTo>
                    <a:pt x="108" y="47"/>
                    <a:pt x="162" y="0"/>
                    <a:pt x="228" y="0"/>
                  </a:cubicBezTo>
                  <a:lnTo>
                    <a:pt x="451" y="0"/>
                  </a:lnTo>
                  <a:cubicBezTo>
                    <a:pt x="517" y="0"/>
                    <a:pt x="571" y="47"/>
                    <a:pt x="571" y="103"/>
                  </a:cubicBezTo>
                  <a:lnTo>
                    <a:pt x="571" y="151"/>
                  </a:lnTo>
                  <a:cubicBezTo>
                    <a:pt x="631" y="157"/>
                    <a:pt x="679" y="200"/>
                    <a:pt x="679" y="253"/>
                  </a:cubicBezTo>
                  <a:lnTo>
                    <a:pt x="679" y="1007"/>
                  </a:lnTo>
                  <a:lnTo>
                    <a:pt x="737" y="1007"/>
                  </a:lnTo>
                  <a:lnTo>
                    <a:pt x="737" y="525"/>
                  </a:lnTo>
                  <a:cubicBezTo>
                    <a:pt x="737" y="468"/>
                    <a:pt x="791" y="422"/>
                    <a:pt x="857" y="422"/>
                  </a:cubicBezTo>
                  <a:lnTo>
                    <a:pt x="1200" y="422"/>
                  </a:lnTo>
                  <a:cubicBezTo>
                    <a:pt x="1267" y="422"/>
                    <a:pt x="1320" y="468"/>
                    <a:pt x="1320" y="525"/>
                  </a:cubicBezTo>
                  <a:lnTo>
                    <a:pt x="1320" y="1090"/>
                  </a:lnTo>
                  <a:cubicBezTo>
                    <a:pt x="1320" y="1146"/>
                    <a:pt x="1267" y="1192"/>
                    <a:pt x="1200" y="1192"/>
                  </a:cubicBezTo>
                  <a:close/>
                </a:path>
              </a:pathLst>
            </a:custGeom>
            <a:solidFill>
              <a:srgbClr val="47474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15" name="Freeform 195">
              <a:extLst>
                <a:ext uri="{FF2B5EF4-FFF2-40B4-BE49-F238E27FC236}">
                  <a16:creationId xmlns:a16="http://schemas.microsoft.com/office/drawing/2014/main" id="{61618027-45BE-461F-BC55-635120E48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9869" y="3984742"/>
              <a:ext cx="16714" cy="13695"/>
            </a:xfrm>
            <a:custGeom>
              <a:avLst/>
              <a:gdLst>
                <a:gd name="T0" fmla="*/ 136 w 136"/>
                <a:gd name="T1" fmla="*/ 61 h 120"/>
                <a:gd name="T2" fmla="*/ 136 w 136"/>
                <a:gd name="T3" fmla="*/ 61 h 120"/>
                <a:gd name="T4" fmla="*/ 68 w 136"/>
                <a:gd name="T5" fmla="*/ 120 h 120"/>
                <a:gd name="T6" fmla="*/ 0 w 136"/>
                <a:gd name="T7" fmla="*/ 61 h 120"/>
                <a:gd name="T8" fmla="*/ 68 w 136"/>
                <a:gd name="T9" fmla="*/ 0 h 120"/>
                <a:gd name="T10" fmla="*/ 136 w 136"/>
                <a:gd name="T11" fmla="*/ 6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20">
                  <a:moveTo>
                    <a:pt x="136" y="61"/>
                  </a:moveTo>
                  <a:lnTo>
                    <a:pt x="136" y="61"/>
                  </a:lnTo>
                  <a:cubicBezTo>
                    <a:pt x="136" y="94"/>
                    <a:pt x="106" y="120"/>
                    <a:pt x="68" y="120"/>
                  </a:cubicBezTo>
                  <a:cubicBezTo>
                    <a:pt x="31" y="120"/>
                    <a:pt x="0" y="94"/>
                    <a:pt x="0" y="61"/>
                  </a:cubicBezTo>
                  <a:cubicBezTo>
                    <a:pt x="0" y="27"/>
                    <a:pt x="31" y="0"/>
                    <a:pt x="68" y="0"/>
                  </a:cubicBezTo>
                  <a:cubicBezTo>
                    <a:pt x="106" y="0"/>
                    <a:pt x="136" y="27"/>
                    <a:pt x="136" y="61"/>
                  </a:cubicBezTo>
                  <a:close/>
                </a:path>
              </a:pathLst>
            </a:custGeom>
            <a:solidFill>
              <a:srgbClr val="47474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16" name="Freeform 196">
              <a:extLst>
                <a:ext uri="{FF2B5EF4-FFF2-40B4-BE49-F238E27FC236}">
                  <a16:creationId xmlns:a16="http://schemas.microsoft.com/office/drawing/2014/main" id="{9C34560D-03CA-4208-BB97-EFFECAB8B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9119" y="3984742"/>
              <a:ext cx="18804" cy="13695"/>
            </a:xfrm>
            <a:custGeom>
              <a:avLst/>
              <a:gdLst>
                <a:gd name="T0" fmla="*/ 144 w 144"/>
                <a:gd name="T1" fmla="*/ 61 h 120"/>
                <a:gd name="T2" fmla="*/ 144 w 144"/>
                <a:gd name="T3" fmla="*/ 61 h 120"/>
                <a:gd name="T4" fmla="*/ 72 w 144"/>
                <a:gd name="T5" fmla="*/ 120 h 120"/>
                <a:gd name="T6" fmla="*/ 0 w 144"/>
                <a:gd name="T7" fmla="*/ 61 h 120"/>
                <a:gd name="T8" fmla="*/ 72 w 144"/>
                <a:gd name="T9" fmla="*/ 0 h 120"/>
                <a:gd name="T10" fmla="*/ 144 w 144"/>
                <a:gd name="T11" fmla="*/ 6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120">
                  <a:moveTo>
                    <a:pt x="144" y="61"/>
                  </a:moveTo>
                  <a:lnTo>
                    <a:pt x="144" y="61"/>
                  </a:lnTo>
                  <a:cubicBezTo>
                    <a:pt x="144" y="94"/>
                    <a:pt x="112" y="120"/>
                    <a:pt x="72" y="120"/>
                  </a:cubicBezTo>
                  <a:cubicBezTo>
                    <a:pt x="33" y="120"/>
                    <a:pt x="0" y="94"/>
                    <a:pt x="0" y="61"/>
                  </a:cubicBezTo>
                  <a:cubicBezTo>
                    <a:pt x="0" y="27"/>
                    <a:pt x="33" y="0"/>
                    <a:pt x="72" y="0"/>
                  </a:cubicBezTo>
                  <a:cubicBezTo>
                    <a:pt x="112" y="0"/>
                    <a:pt x="144" y="27"/>
                    <a:pt x="144" y="61"/>
                  </a:cubicBezTo>
                  <a:close/>
                </a:path>
              </a:pathLst>
            </a:custGeom>
            <a:solidFill>
              <a:srgbClr val="47474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pic>
          <p:nvPicPr>
            <p:cNvPr id="617" name="Picture 207">
              <a:extLst>
                <a:ext uri="{FF2B5EF4-FFF2-40B4-BE49-F238E27FC236}">
                  <a16:creationId xmlns:a16="http://schemas.microsoft.com/office/drawing/2014/main" id="{D1DE037C-FA9D-4BD0-B84D-81E98BD438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526" y="2552686"/>
              <a:ext cx="353094" cy="293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8" name="Line 208">
              <a:extLst>
                <a:ext uri="{FF2B5EF4-FFF2-40B4-BE49-F238E27FC236}">
                  <a16:creationId xmlns:a16="http://schemas.microsoft.com/office/drawing/2014/main" id="{B9F68321-916C-408E-A660-D7186EDC7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7795" y="2531166"/>
              <a:ext cx="94019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19" name="Freeform 209">
              <a:extLst>
                <a:ext uri="{FF2B5EF4-FFF2-40B4-BE49-F238E27FC236}">
                  <a16:creationId xmlns:a16="http://schemas.microsoft.com/office/drawing/2014/main" id="{1D533B87-2177-4E4E-9588-9CB78EBF8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133" y="2470519"/>
              <a:ext cx="85662" cy="121295"/>
            </a:xfrm>
            <a:custGeom>
              <a:avLst/>
              <a:gdLst>
                <a:gd name="T0" fmla="*/ 0 w 41"/>
                <a:gd name="T1" fmla="*/ 0 h 62"/>
                <a:gd name="T2" fmla="*/ 41 w 41"/>
                <a:gd name="T3" fmla="*/ 31 h 62"/>
                <a:gd name="T4" fmla="*/ 0 w 41"/>
                <a:gd name="T5" fmla="*/ 62 h 62"/>
                <a:gd name="T6" fmla="*/ 0 w 41"/>
                <a:gd name="T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62">
                  <a:moveTo>
                    <a:pt x="0" y="0"/>
                  </a:moveTo>
                  <a:lnTo>
                    <a:pt x="41" y="31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20" name="Line 210">
              <a:extLst>
                <a:ext uri="{FF2B5EF4-FFF2-40B4-BE49-F238E27FC236}">
                  <a16:creationId xmlns:a16="http://schemas.microsoft.com/office/drawing/2014/main" id="{A516347F-DF28-4BCE-A232-E8057865C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0985" y="2368788"/>
              <a:ext cx="401148" cy="101731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21" name="Line 211">
              <a:extLst>
                <a:ext uri="{FF2B5EF4-FFF2-40B4-BE49-F238E27FC236}">
                  <a16:creationId xmlns:a16="http://schemas.microsoft.com/office/drawing/2014/main" id="{214036CF-A3AF-4E8B-8882-DF36507D29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6807" y="2591813"/>
              <a:ext cx="405327" cy="29346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22" name="Freeform 212">
              <a:extLst>
                <a:ext uri="{FF2B5EF4-FFF2-40B4-BE49-F238E27FC236}">
                  <a16:creationId xmlns:a16="http://schemas.microsoft.com/office/drawing/2014/main" id="{419A02EA-0C03-4495-92FF-7261A4D92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1624" y="2568337"/>
              <a:ext cx="376076" cy="181942"/>
            </a:xfrm>
            <a:custGeom>
              <a:avLst/>
              <a:gdLst>
                <a:gd name="T0" fmla="*/ 0 w 6048"/>
                <a:gd name="T1" fmla="*/ 523 h 3136"/>
                <a:gd name="T2" fmla="*/ 523 w 6048"/>
                <a:gd name="T3" fmla="*/ 0 h 3136"/>
                <a:gd name="T4" fmla="*/ 5526 w 6048"/>
                <a:gd name="T5" fmla="*/ 0 h 3136"/>
                <a:gd name="T6" fmla="*/ 6048 w 6048"/>
                <a:gd name="T7" fmla="*/ 523 h 3136"/>
                <a:gd name="T8" fmla="*/ 6048 w 6048"/>
                <a:gd name="T9" fmla="*/ 2614 h 3136"/>
                <a:gd name="T10" fmla="*/ 5526 w 6048"/>
                <a:gd name="T11" fmla="*/ 3136 h 3136"/>
                <a:gd name="T12" fmla="*/ 523 w 6048"/>
                <a:gd name="T13" fmla="*/ 3136 h 3136"/>
                <a:gd name="T14" fmla="*/ 0 w 6048"/>
                <a:gd name="T15" fmla="*/ 2614 h 3136"/>
                <a:gd name="T16" fmla="*/ 0 w 6048"/>
                <a:gd name="T17" fmla="*/ 523 h 3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48" h="3136">
                  <a:moveTo>
                    <a:pt x="0" y="523"/>
                  </a:moveTo>
                  <a:cubicBezTo>
                    <a:pt x="0" y="234"/>
                    <a:pt x="234" y="0"/>
                    <a:pt x="523" y="0"/>
                  </a:cubicBezTo>
                  <a:lnTo>
                    <a:pt x="5526" y="0"/>
                  </a:lnTo>
                  <a:cubicBezTo>
                    <a:pt x="5814" y="0"/>
                    <a:pt x="6048" y="234"/>
                    <a:pt x="6048" y="523"/>
                  </a:cubicBezTo>
                  <a:lnTo>
                    <a:pt x="6048" y="2614"/>
                  </a:lnTo>
                  <a:cubicBezTo>
                    <a:pt x="6048" y="2902"/>
                    <a:pt x="5814" y="3136"/>
                    <a:pt x="5526" y="3136"/>
                  </a:cubicBezTo>
                  <a:lnTo>
                    <a:pt x="523" y="3136"/>
                  </a:lnTo>
                  <a:cubicBezTo>
                    <a:pt x="234" y="3136"/>
                    <a:pt x="0" y="2902"/>
                    <a:pt x="0" y="2614"/>
                  </a:cubicBezTo>
                  <a:lnTo>
                    <a:pt x="0" y="52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23" name="Freeform 213">
              <a:extLst>
                <a:ext uri="{FF2B5EF4-FFF2-40B4-BE49-F238E27FC236}">
                  <a16:creationId xmlns:a16="http://schemas.microsoft.com/office/drawing/2014/main" id="{BE0A2C8F-00BF-4AA2-BFD0-D80598C0E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1624" y="2568337"/>
              <a:ext cx="376076" cy="181942"/>
            </a:xfrm>
            <a:custGeom>
              <a:avLst/>
              <a:gdLst>
                <a:gd name="T0" fmla="*/ 0 w 6048"/>
                <a:gd name="T1" fmla="*/ 523 h 3136"/>
                <a:gd name="T2" fmla="*/ 523 w 6048"/>
                <a:gd name="T3" fmla="*/ 0 h 3136"/>
                <a:gd name="T4" fmla="*/ 5526 w 6048"/>
                <a:gd name="T5" fmla="*/ 0 h 3136"/>
                <a:gd name="T6" fmla="*/ 6048 w 6048"/>
                <a:gd name="T7" fmla="*/ 523 h 3136"/>
                <a:gd name="T8" fmla="*/ 6048 w 6048"/>
                <a:gd name="T9" fmla="*/ 2614 h 3136"/>
                <a:gd name="T10" fmla="*/ 5526 w 6048"/>
                <a:gd name="T11" fmla="*/ 3136 h 3136"/>
                <a:gd name="T12" fmla="*/ 523 w 6048"/>
                <a:gd name="T13" fmla="*/ 3136 h 3136"/>
                <a:gd name="T14" fmla="*/ 0 w 6048"/>
                <a:gd name="T15" fmla="*/ 2614 h 3136"/>
                <a:gd name="T16" fmla="*/ 0 w 6048"/>
                <a:gd name="T17" fmla="*/ 523 h 3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48" h="3136">
                  <a:moveTo>
                    <a:pt x="0" y="523"/>
                  </a:moveTo>
                  <a:cubicBezTo>
                    <a:pt x="0" y="234"/>
                    <a:pt x="234" y="0"/>
                    <a:pt x="523" y="0"/>
                  </a:cubicBezTo>
                  <a:lnTo>
                    <a:pt x="5526" y="0"/>
                  </a:lnTo>
                  <a:cubicBezTo>
                    <a:pt x="5814" y="0"/>
                    <a:pt x="6048" y="234"/>
                    <a:pt x="6048" y="523"/>
                  </a:cubicBezTo>
                  <a:lnTo>
                    <a:pt x="6048" y="2614"/>
                  </a:lnTo>
                  <a:cubicBezTo>
                    <a:pt x="6048" y="2902"/>
                    <a:pt x="5814" y="3136"/>
                    <a:pt x="5526" y="3136"/>
                  </a:cubicBezTo>
                  <a:lnTo>
                    <a:pt x="523" y="3136"/>
                  </a:lnTo>
                  <a:cubicBezTo>
                    <a:pt x="234" y="3136"/>
                    <a:pt x="0" y="2902"/>
                    <a:pt x="0" y="2614"/>
                  </a:cubicBezTo>
                  <a:lnTo>
                    <a:pt x="0" y="523"/>
                  </a:lnTo>
                  <a:close/>
                </a:path>
              </a:pathLst>
            </a:custGeom>
            <a:noFill/>
            <a:ln w="14288" cap="flat">
              <a:solidFill>
                <a:srgbClr val="2E75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24" name="Rectangle 214">
              <a:extLst>
                <a:ext uri="{FF2B5EF4-FFF2-40B4-BE49-F238E27FC236}">
                  <a16:creationId xmlns:a16="http://schemas.microsoft.com/office/drawing/2014/main" id="{54432108-2F55-4F54-8C06-B8461D53E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159" y="2572249"/>
              <a:ext cx="769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E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625" name="Rectangle 215">
              <a:extLst>
                <a:ext uri="{FF2B5EF4-FFF2-40B4-BE49-F238E27FC236}">
                  <a16:creationId xmlns:a16="http://schemas.microsoft.com/office/drawing/2014/main" id="{4EAA5562-79BD-4B39-A6F0-F7B42663F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7285" y="2572249"/>
              <a:ext cx="3847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-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626" name="Rectangle 216">
              <a:extLst>
                <a:ext uri="{FF2B5EF4-FFF2-40B4-BE49-F238E27FC236}">
                  <a16:creationId xmlns:a16="http://schemas.microsoft.com/office/drawing/2014/main" id="{AC96306C-A394-4413-A436-6ED91EC75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249" y="2572249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CPE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627" name="Freeform 217">
              <a:extLst>
                <a:ext uri="{FF2B5EF4-FFF2-40B4-BE49-F238E27FC236}">
                  <a16:creationId xmlns:a16="http://schemas.microsoft.com/office/drawing/2014/main" id="{03082BD5-0D34-4661-A30A-3E803CC2E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712" y="2315966"/>
              <a:ext cx="378166" cy="181942"/>
            </a:xfrm>
            <a:custGeom>
              <a:avLst/>
              <a:gdLst>
                <a:gd name="T0" fmla="*/ 0 w 6048"/>
                <a:gd name="T1" fmla="*/ 520 h 3120"/>
                <a:gd name="T2" fmla="*/ 520 w 6048"/>
                <a:gd name="T3" fmla="*/ 0 h 3120"/>
                <a:gd name="T4" fmla="*/ 5528 w 6048"/>
                <a:gd name="T5" fmla="*/ 0 h 3120"/>
                <a:gd name="T6" fmla="*/ 6048 w 6048"/>
                <a:gd name="T7" fmla="*/ 520 h 3120"/>
                <a:gd name="T8" fmla="*/ 6048 w 6048"/>
                <a:gd name="T9" fmla="*/ 2600 h 3120"/>
                <a:gd name="T10" fmla="*/ 5528 w 6048"/>
                <a:gd name="T11" fmla="*/ 3120 h 3120"/>
                <a:gd name="T12" fmla="*/ 520 w 6048"/>
                <a:gd name="T13" fmla="*/ 3120 h 3120"/>
                <a:gd name="T14" fmla="*/ 0 w 6048"/>
                <a:gd name="T15" fmla="*/ 2600 h 3120"/>
                <a:gd name="T16" fmla="*/ 0 w 6048"/>
                <a:gd name="T17" fmla="*/ 520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48" h="3120">
                  <a:moveTo>
                    <a:pt x="0" y="520"/>
                  </a:moveTo>
                  <a:cubicBezTo>
                    <a:pt x="0" y="233"/>
                    <a:pt x="233" y="0"/>
                    <a:pt x="520" y="0"/>
                  </a:cubicBezTo>
                  <a:lnTo>
                    <a:pt x="5528" y="0"/>
                  </a:lnTo>
                  <a:cubicBezTo>
                    <a:pt x="5816" y="0"/>
                    <a:pt x="6048" y="233"/>
                    <a:pt x="6048" y="520"/>
                  </a:cubicBezTo>
                  <a:lnTo>
                    <a:pt x="6048" y="2600"/>
                  </a:lnTo>
                  <a:cubicBezTo>
                    <a:pt x="6048" y="2888"/>
                    <a:pt x="5816" y="3120"/>
                    <a:pt x="5528" y="3120"/>
                  </a:cubicBezTo>
                  <a:lnTo>
                    <a:pt x="520" y="3120"/>
                  </a:lnTo>
                  <a:cubicBezTo>
                    <a:pt x="233" y="3120"/>
                    <a:pt x="0" y="2888"/>
                    <a:pt x="0" y="2600"/>
                  </a:cubicBezTo>
                  <a:lnTo>
                    <a:pt x="0" y="52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28" name="Freeform 218">
              <a:extLst>
                <a:ext uri="{FF2B5EF4-FFF2-40B4-BE49-F238E27FC236}">
                  <a16:creationId xmlns:a16="http://schemas.microsoft.com/office/drawing/2014/main" id="{E762E292-220E-44F0-A539-9771DFDA1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712" y="2315966"/>
              <a:ext cx="378166" cy="181942"/>
            </a:xfrm>
            <a:custGeom>
              <a:avLst/>
              <a:gdLst>
                <a:gd name="T0" fmla="*/ 0 w 6048"/>
                <a:gd name="T1" fmla="*/ 520 h 3120"/>
                <a:gd name="T2" fmla="*/ 520 w 6048"/>
                <a:gd name="T3" fmla="*/ 0 h 3120"/>
                <a:gd name="T4" fmla="*/ 5528 w 6048"/>
                <a:gd name="T5" fmla="*/ 0 h 3120"/>
                <a:gd name="T6" fmla="*/ 6048 w 6048"/>
                <a:gd name="T7" fmla="*/ 520 h 3120"/>
                <a:gd name="T8" fmla="*/ 6048 w 6048"/>
                <a:gd name="T9" fmla="*/ 2600 h 3120"/>
                <a:gd name="T10" fmla="*/ 5528 w 6048"/>
                <a:gd name="T11" fmla="*/ 3120 h 3120"/>
                <a:gd name="T12" fmla="*/ 520 w 6048"/>
                <a:gd name="T13" fmla="*/ 3120 h 3120"/>
                <a:gd name="T14" fmla="*/ 0 w 6048"/>
                <a:gd name="T15" fmla="*/ 2600 h 3120"/>
                <a:gd name="T16" fmla="*/ 0 w 6048"/>
                <a:gd name="T17" fmla="*/ 520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48" h="3120">
                  <a:moveTo>
                    <a:pt x="0" y="520"/>
                  </a:moveTo>
                  <a:cubicBezTo>
                    <a:pt x="0" y="233"/>
                    <a:pt x="233" y="0"/>
                    <a:pt x="520" y="0"/>
                  </a:cubicBezTo>
                  <a:lnTo>
                    <a:pt x="5528" y="0"/>
                  </a:lnTo>
                  <a:cubicBezTo>
                    <a:pt x="5816" y="0"/>
                    <a:pt x="6048" y="233"/>
                    <a:pt x="6048" y="520"/>
                  </a:cubicBezTo>
                  <a:lnTo>
                    <a:pt x="6048" y="2600"/>
                  </a:lnTo>
                  <a:cubicBezTo>
                    <a:pt x="6048" y="2888"/>
                    <a:pt x="5816" y="3120"/>
                    <a:pt x="5528" y="3120"/>
                  </a:cubicBezTo>
                  <a:lnTo>
                    <a:pt x="520" y="3120"/>
                  </a:lnTo>
                  <a:cubicBezTo>
                    <a:pt x="233" y="3120"/>
                    <a:pt x="0" y="2888"/>
                    <a:pt x="0" y="2600"/>
                  </a:cubicBezTo>
                  <a:lnTo>
                    <a:pt x="0" y="520"/>
                  </a:lnTo>
                  <a:close/>
                </a:path>
              </a:pathLst>
            </a:custGeom>
            <a:noFill/>
            <a:ln w="14288" cap="flat">
              <a:solidFill>
                <a:srgbClr val="2E75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29" name="Rectangle 219">
              <a:extLst>
                <a:ext uri="{FF2B5EF4-FFF2-40B4-BE49-F238E27FC236}">
                  <a16:creationId xmlns:a16="http://schemas.microsoft.com/office/drawing/2014/main" id="{FDDB6926-A12C-40CB-A01C-86B68A335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338" y="2319879"/>
              <a:ext cx="769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E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630" name="Rectangle 220">
              <a:extLst>
                <a:ext uri="{FF2B5EF4-FFF2-40B4-BE49-F238E27FC236}">
                  <a16:creationId xmlns:a16="http://schemas.microsoft.com/office/drawing/2014/main" id="{BAE7A0D2-83F9-4006-848A-6E4F7D7B1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1463" y="2319879"/>
              <a:ext cx="3847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-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631" name="Rectangle 221">
              <a:extLst>
                <a:ext uri="{FF2B5EF4-FFF2-40B4-BE49-F238E27FC236}">
                  <a16:creationId xmlns:a16="http://schemas.microsoft.com/office/drawing/2014/main" id="{933CD83C-5AA6-4414-93A1-D1E26DC32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7429" y="2319879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CPE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632" name="Line 222">
              <a:extLst>
                <a:ext uri="{FF2B5EF4-FFF2-40B4-BE49-F238E27FC236}">
                  <a16:creationId xmlns:a16="http://schemas.microsoft.com/office/drawing/2014/main" id="{E34A08FA-8B0E-4C59-8D7A-55E6F50E6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3744" y="2405959"/>
              <a:ext cx="279968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33" name="Line 223">
              <a:extLst>
                <a:ext uri="{FF2B5EF4-FFF2-40B4-BE49-F238E27FC236}">
                  <a16:creationId xmlns:a16="http://schemas.microsoft.com/office/drawing/2014/main" id="{B9FBD28E-CAC0-41C4-9639-430404B32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9565" y="2658329"/>
              <a:ext cx="282058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34" name="Freeform 224">
              <a:extLst>
                <a:ext uri="{FF2B5EF4-FFF2-40B4-BE49-F238E27FC236}">
                  <a16:creationId xmlns:a16="http://schemas.microsoft.com/office/drawing/2014/main" id="{B6670277-2542-4F51-B18D-DA262DA46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848" y="2368788"/>
              <a:ext cx="60591" cy="35215"/>
            </a:xfrm>
            <a:custGeom>
              <a:avLst/>
              <a:gdLst>
                <a:gd name="T0" fmla="*/ 992 w 992"/>
                <a:gd name="T1" fmla="*/ 0 h 592"/>
                <a:gd name="T2" fmla="*/ 152 w 992"/>
                <a:gd name="T3" fmla="*/ 0 h 592"/>
                <a:gd name="T4" fmla="*/ 34 w 992"/>
                <a:gd name="T5" fmla="*/ 96 h 592"/>
                <a:gd name="T6" fmla="*/ 0 w 992"/>
                <a:gd name="T7" fmla="*/ 288 h 592"/>
                <a:gd name="T8" fmla="*/ 34 w 992"/>
                <a:gd name="T9" fmla="*/ 496 h 592"/>
                <a:gd name="T10" fmla="*/ 152 w 992"/>
                <a:gd name="T11" fmla="*/ 592 h 592"/>
                <a:gd name="T12" fmla="*/ 992 w 992"/>
                <a:gd name="T13" fmla="*/ 592 h 592"/>
                <a:gd name="T14" fmla="*/ 992 w 992"/>
                <a:gd name="T15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2" h="592">
                  <a:moveTo>
                    <a:pt x="992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01" y="0"/>
                    <a:pt x="34" y="32"/>
                    <a:pt x="34" y="96"/>
                  </a:cubicBezTo>
                  <a:cubicBezTo>
                    <a:pt x="17" y="144"/>
                    <a:pt x="0" y="208"/>
                    <a:pt x="0" y="288"/>
                  </a:cubicBezTo>
                  <a:cubicBezTo>
                    <a:pt x="0" y="368"/>
                    <a:pt x="17" y="432"/>
                    <a:pt x="34" y="496"/>
                  </a:cubicBezTo>
                  <a:cubicBezTo>
                    <a:pt x="34" y="544"/>
                    <a:pt x="101" y="592"/>
                    <a:pt x="152" y="592"/>
                  </a:cubicBezTo>
                  <a:cubicBezTo>
                    <a:pt x="992" y="592"/>
                    <a:pt x="992" y="592"/>
                    <a:pt x="992" y="592"/>
                  </a:cubicBezTo>
                  <a:lnTo>
                    <a:pt x="99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35" name="Freeform 225">
              <a:extLst>
                <a:ext uri="{FF2B5EF4-FFF2-40B4-BE49-F238E27FC236}">
                  <a16:creationId xmlns:a16="http://schemas.microsoft.com/office/drawing/2014/main" id="{2D7DAFAC-6432-472B-850B-0732922AE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848" y="2368788"/>
              <a:ext cx="60591" cy="35215"/>
            </a:xfrm>
            <a:custGeom>
              <a:avLst/>
              <a:gdLst>
                <a:gd name="T0" fmla="*/ 992 w 992"/>
                <a:gd name="T1" fmla="*/ 0 h 592"/>
                <a:gd name="T2" fmla="*/ 152 w 992"/>
                <a:gd name="T3" fmla="*/ 0 h 592"/>
                <a:gd name="T4" fmla="*/ 34 w 992"/>
                <a:gd name="T5" fmla="*/ 96 h 592"/>
                <a:gd name="T6" fmla="*/ 0 w 992"/>
                <a:gd name="T7" fmla="*/ 288 h 592"/>
                <a:gd name="T8" fmla="*/ 34 w 992"/>
                <a:gd name="T9" fmla="*/ 496 h 592"/>
                <a:gd name="T10" fmla="*/ 152 w 992"/>
                <a:gd name="T11" fmla="*/ 592 h 592"/>
                <a:gd name="T12" fmla="*/ 992 w 992"/>
                <a:gd name="T13" fmla="*/ 592 h 592"/>
                <a:gd name="T14" fmla="*/ 992 w 992"/>
                <a:gd name="T15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2" h="592">
                  <a:moveTo>
                    <a:pt x="992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01" y="0"/>
                    <a:pt x="34" y="32"/>
                    <a:pt x="34" y="96"/>
                  </a:cubicBezTo>
                  <a:cubicBezTo>
                    <a:pt x="17" y="144"/>
                    <a:pt x="0" y="208"/>
                    <a:pt x="0" y="288"/>
                  </a:cubicBezTo>
                  <a:cubicBezTo>
                    <a:pt x="0" y="368"/>
                    <a:pt x="17" y="432"/>
                    <a:pt x="34" y="496"/>
                  </a:cubicBezTo>
                  <a:cubicBezTo>
                    <a:pt x="34" y="544"/>
                    <a:pt x="101" y="592"/>
                    <a:pt x="152" y="592"/>
                  </a:cubicBezTo>
                  <a:cubicBezTo>
                    <a:pt x="992" y="592"/>
                    <a:pt x="992" y="592"/>
                    <a:pt x="992" y="592"/>
                  </a:cubicBezTo>
                  <a:lnTo>
                    <a:pt x="992" y="0"/>
                  </a:lnTo>
                  <a:close/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36" name="Freeform 226">
              <a:extLst>
                <a:ext uri="{FF2B5EF4-FFF2-40B4-BE49-F238E27FC236}">
                  <a16:creationId xmlns:a16="http://schemas.microsoft.com/office/drawing/2014/main" id="{227F6F8A-7071-49D4-9A68-60CD345FD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635" y="2413784"/>
              <a:ext cx="108644" cy="60647"/>
            </a:xfrm>
            <a:custGeom>
              <a:avLst/>
              <a:gdLst>
                <a:gd name="T0" fmla="*/ 1325 w 1744"/>
                <a:gd name="T1" fmla="*/ 1040 h 1040"/>
                <a:gd name="T2" fmla="*/ 654 w 1744"/>
                <a:gd name="T3" fmla="*/ 978 h 1040"/>
                <a:gd name="T4" fmla="*/ 286 w 1744"/>
                <a:gd name="T5" fmla="*/ 777 h 1040"/>
                <a:gd name="T6" fmla="*/ 17 w 1744"/>
                <a:gd name="T7" fmla="*/ 451 h 1040"/>
                <a:gd name="T8" fmla="*/ 51 w 1744"/>
                <a:gd name="T9" fmla="*/ 326 h 1040"/>
                <a:gd name="T10" fmla="*/ 202 w 1744"/>
                <a:gd name="T11" fmla="*/ 357 h 1040"/>
                <a:gd name="T12" fmla="*/ 403 w 1744"/>
                <a:gd name="T13" fmla="*/ 621 h 1040"/>
                <a:gd name="T14" fmla="*/ 738 w 1744"/>
                <a:gd name="T15" fmla="*/ 808 h 1040"/>
                <a:gd name="T16" fmla="*/ 1325 w 1744"/>
                <a:gd name="T17" fmla="*/ 854 h 1040"/>
                <a:gd name="T18" fmla="*/ 1426 w 1744"/>
                <a:gd name="T19" fmla="*/ 761 h 1040"/>
                <a:gd name="T20" fmla="*/ 1459 w 1744"/>
                <a:gd name="T21" fmla="*/ 575 h 1040"/>
                <a:gd name="T22" fmla="*/ 1543 w 1744"/>
                <a:gd name="T23" fmla="*/ 94 h 1040"/>
                <a:gd name="T24" fmla="*/ 1644 w 1744"/>
                <a:gd name="T25" fmla="*/ 0 h 1040"/>
                <a:gd name="T26" fmla="*/ 1744 w 1744"/>
                <a:gd name="T27" fmla="*/ 94 h 1040"/>
                <a:gd name="T28" fmla="*/ 1661 w 1744"/>
                <a:gd name="T29" fmla="*/ 637 h 1040"/>
                <a:gd name="T30" fmla="*/ 1627 w 1744"/>
                <a:gd name="T31" fmla="*/ 761 h 1040"/>
                <a:gd name="T32" fmla="*/ 1325 w 1744"/>
                <a:gd name="T33" fmla="*/ 1040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44" h="1040">
                  <a:moveTo>
                    <a:pt x="1325" y="1040"/>
                  </a:moveTo>
                  <a:cubicBezTo>
                    <a:pt x="1090" y="1040"/>
                    <a:pt x="822" y="1040"/>
                    <a:pt x="654" y="978"/>
                  </a:cubicBezTo>
                  <a:cubicBezTo>
                    <a:pt x="504" y="932"/>
                    <a:pt x="420" y="870"/>
                    <a:pt x="286" y="777"/>
                  </a:cubicBezTo>
                  <a:cubicBezTo>
                    <a:pt x="202" y="730"/>
                    <a:pt x="68" y="528"/>
                    <a:pt x="17" y="451"/>
                  </a:cubicBezTo>
                  <a:cubicBezTo>
                    <a:pt x="0" y="404"/>
                    <a:pt x="17" y="357"/>
                    <a:pt x="51" y="326"/>
                  </a:cubicBezTo>
                  <a:cubicBezTo>
                    <a:pt x="101" y="295"/>
                    <a:pt x="168" y="311"/>
                    <a:pt x="202" y="357"/>
                  </a:cubicBezTo>
                  <a:cubicBezTo>
                    <a:pt x="269" y="466"/>
                    <a:pt x="369" y="606"/>
                    <a:pt x="403" y="621"/>
                  </a:cubicBezTo>
                  <a:cubicBezTo>
                    <a:pt x="537" y="714"/>
                    <a:pt x="604" y="761"/>
                    <a:pt x="738" y="808"/>
                  </a:cubicBezTo>
                  <a:cubicBezTo>
                    <a:pt x="872" y="854"/>
                    <a:pt x="1124" y="854"/>
                    <a:pt x="1325" y="854"/>
                  </a:cubicBezTo>
                  <a:cubicBezTo>
                    <a:pt x="1409" y="854"/>
                    <a:pt x="1426" y="792"/>
                    <a:pt x="1426" y="761"/>
                  </a:cubicBezTo>
                  <a:cubicBezTo>
                    <a:pt x="1426" y="699"/>
                    <a:pt x="1443" y="637"/>
                    <a:pt x="1459" y="575"/>
                  </a:cubicBezTo>
                  <a:cubicBezTo>
                    <a:pt x="1526" y="420"/>
                    <a:pt x="1543" y="187"/>
                    <a:pt x="1543" y="94"/>
                  </a:cubicBezTo>
                  <a:cubicBezTo>
                    <a:pt x="1543" y="47"/>
                    <a:pt x="1594" y="0"/>
                    <a:pt x="1644" y="0"/>
                  </a:cubicBezTo>
                  <a:cubicBezTo>
                    <a:pt x="1694" y="0"/>
                    <a:pt x="1744" y="47"/>
                    <a:pt x="1744" y="94"/>
                  </a:cubicBezTo>
                  <a:cubicBezTo>
                    <a:pt x="1744" y="202"/>
                    <a:pt x="1728" y="451"/>
                    <a:pt x="1661" y="637"/>
                  </a:cubicBezTo>
                  <a:cubicBezTo>
                    <a:pt x="1644" y="683"/>
                    <a:pt x="1627" y="730"/>
                    <a:pt x="1627" y="761"/>
                  </a:cubicBezTo>
                  <a:cubicBezTo>
                    <a:pt x="1627" y="932"/>
                    <a:pt x="1510" y="1040"/>
                    <a:pt x="1325" y="1040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37" name="Freeform 227">
              <a:extLst>
                <a:ext uri="{FF2B5EF4-FFF2-40B4-BE49-F238E27FC236}">
                  <a16:creationId xmlns:a16="http://schemas.microsoft.com/office/drawing/2014/main" id="{7F3714EB-D3BD-4E2A-AAAD-60750D674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635" y="2413784"/>
              <a:ext cx="108644" cy="60647"/>
            </a:xfrm>
            <a:custGeom>
              <a:avLst/>
              <a:gdLst>
                <a:gd name="T0" fmla="*/ 39 w 52"/>
                <a:gd name="T1" fmla="*/ 31 h 31"/>
                <a:gd name="T2" fmla="*/ 19 w 52"/>
                <a:gd name="T3" fmla="*/ 29 h 31"/>
                <a:gd name="T4" fmla="*/ 8 w 52"/>
                <a:gd name="T5" fmla="*/ 23 h 31"/>
                <a:gd name="T6" fmla="*/ 0 w 52"/>
                <a:gd name="T7" fmla="*/ 14 h 31"/>
                <a:gd name="T8" fmla="*/ 1 w 52"/>
                <a:gd name="T9" fmla="*/ 10 h 31"/>
                <a:gd name="T10" fmla="*/ 6 w 52"/>
                <a:gd name="T11" fmla="*/ 11 h 31"/>
                <a:gd name="T12" fmla="*/ 12 w 52"/>
                <a:gd name="T13" fmla="*/ 19 h 31"/>
                <a:gd name="T14" fmla="*/ 22 w 52"/>
                <a:gd name="T15" fmla="*/ 24 h 31"/>
                <a:gd name="T16" fmla="*/ 39 w 52"/>
                <a:gd name="T17" fmla="*/ 26 h 31"/>
                <a:gd name="T18" fmla="*/ 42 w 52"/>
                <a:gd name="T19" fmla="*/ 23 h 31"/>
                <a:gd name="T20" fmla="*/ 43 w 52"/>
                <a:gd name="T21" fmla="*/ 17 h 31"/>
                <a:gd name="T22" fmla="*/ 46 w 52"/>
                <a:gd name="T23" fmla="*/ 3 h 31"/>
                <a:gd name="T24" fmla="*/ 49 w 52"/>
                <a:gd name="T25" fmla="*/ 0 h 31"/>
                <a:gd name="T26" fmla="*/ 52 w 52"/>
                <a:gd name="T27" fmla="*/ 3 h 31"/>
                <a:gd name="T28" fmla="*/ 49 w 52"/>
                <a:gd name="T29" fmla="*/ 19 h 31"/>
                <a:gd name="T30" fmla="*/ 48 w 52"/>
                <a:gd name="T31" fmla="*/ 23 h 31"/>
                <a:gd name="T32" fmla="*/ 39 w 52"/>
                <a:gd name="T3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31">
                  <a:moveTo>
                    <a:pt x="39" y="31"/>
                  </a:moveTo>
                  <a:cubicBezTo>
                    <a:pt x="32" y="31"/>
                    <a:pt x="24" y="31"/>
                    <a:pt x="19" y="29"/>
                  </a:cubicBezTo>
                  <a:cubicBezTo>
                    <a:pt x="15" y="28"/>
                    <a:pt x="12" y="26"/>
                    <a:pt x="8" y="23"/>
                  </a:cubicBezTo>
                  <a:cubicBezTo>
                    <a:pt x="6" y="22"/>
                    <a:pt x="2" y="16"/>
                    <a:pt x="0" y="14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3" y="9"/>
                    <a:pt x="5" y="9"/>
                    <a:pt x="6" y="11"/>
                  </a:cubicBezTo>
                  <a:cubicBezTo>
                    <a:pt x="8" y="14"/>
                    <a:pt x="11" y="18"/>
                    <a:pt x="12" y="19"/>
                  </a:cubicBezTo>
                  <a:cubicBezTo>
                    <a:pt x="16" y="21"/>
                    <a:pt x="18" y="23"/>
                    <a:pt x="22" y="24"/>
                  </a:cubicBezTo>
                  <a:cubicBezTo>
                    <a:pt x="26" y="26"/>
                    <a:pt x="33" y="26"/>
                    <a:pt x="39" y="26"/>
                  </a:cubicBezTo>
                  <a:cubicBezTo>
                    <a:pt x="42" y="26"/>
                    <a:pt x="42" y="24"/>
                    <a:pt x="42" y="23"/>
                  </a:cubicBezTo>
                  <a:cubicBezTo>
                    <a:pt x="42" y="21"/>
                    <a:pt x="43" y="19"/>
                    <a:pt x="43" y="17"/>
                  </a:cubicBezTo>
                  <a:cubicBezTo>
                    <a:pt x="45" y="13"/>
                    <a:pt x="46" y="6"/>
                    <a:pt x="46" y="3"/>
                  </a:cubicBezTo>
                  <a:cubicBezTo>
                    <a:pt x="46" y="2"/>
                    <a:pt x="47" y="0"/>
                    <a:pt x="49" y="0"/>
                  </a:cubicBezTo>
                  <a:cubicBezTo>
                    <a:pt x="50" y="0"/>
                    <a:pt x="52" y="2"/>
                    <a:pt x="52" y="3"/>
                  </a:cubicBezTo>
                  <a:cubicBezTo>
                    <a:pt x="52" y="6"/>
                    <a:pt x="51" y="14"/>
                    <a:pt x="49" y="19"/>
                  </a:cubicBezTo>
                  <a:cubicBezTo>
                    <a:pt x="49" y="21"/>
                    <a:pt x="48" y="22"/>
                    <a:pt x="48" y="23"/>
                  </a:cubicBezTo>
                  <a:cubicBezTo>
                    <a:pt x="48" y="28"/>
                    <a:pt x="45" y="31"/>
                    <a:pt x="39" y="31"/>
                  </a:cubicBez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38" name="Freeform 228">
              <a:extLst>
                <a:ext uri="{FF2B5EF4-FFF2-40B4-BE49-F238E27FC236}">
                  <a16:creationId xmlns:a16="http://schemas.microsoft.com/office/drawing/2014/main" id="{7C1E40E5-100A-4BB3-B69F-D8CD80830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7047" y="2464649"/>
              <a:ext cx="12536" cy="19564"/>
            </a:xfrm>
            <a:custGeom>
              <a:avLst/>
              <a:gdLst>
                <a:gd name="T0" fmla="*/ 96 w 192"/>
                <a:gd name="T1" fmla="*/ 352 h 352"/>
                <a:gd name="T2" fmla="*/ 0 w 192"/>
                <a:gd name="T3" fmla="*/ 261 h 352"/>
                <a:gd name="T4" fmla="*/ 0 w 192"/>
                <a:gd name="T5" fmla="*/ 92 h 352"/>
                <a:gd name="T6" fmla="*/ 96 w 192"/>
                <a:gd name="T7" fmla="*/ 0 h 352"/>
                <a:gd name="T8" fmla="*/ 192 w 192"/>
                <a:gd name="T9" fmla="*/ 92 h 352"/>
                <a:gd name="T10" fmla="*/ 192 w 192"/>
                <a:gd name="T11" fmla="*/ 261 h 352"/>
                <a:gd name="T12" fmla="*/ 96 w 192"/>
                <a:gd name="T13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352">
                  <a:moveTo>
                    <a:pt x="96" y="352"/>
                  </a:moveTo>
                  <a:cubicBezTo>
                    <a:pt x="48" y="352"/>
                    <a:pt x="0" y="322"/>
                    <a:pt x="0" y="261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31"/>
                    <a:pt x="48" y="0"/>
                    <a:pt x="96" y="0"/>
                  </a:cubicBezTo>
                  <a:cubicBezTo>
                    <a:pt x="144" y="0"/>
                    <a:pt x="192" y="31"/>
                    <a:pt x="192" y="92"/>
                  </a:cubicBezTo>
                  <a:cubicBezTo>
                    <a:pt x="192" y="261"/>
                    <a:pt x="192" y="261"/>
                    <a:pt x="192" y="261"/>
                  </a:cubicBezTo>
                  <a:cubicBezTo>
                    <a:pt x="192" y="322"/>
                    <a:pt x="144" y="352"/>
                    <a:pt x="96" y="352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39" name="Freeform 229">
              <a:extLst>
                <a:ext uri="{FF2B5EF4-FFF2-40B4-BE49-F238E27FC236}">
                  <a16:creationId xmlns:a16="http://schemas.microsoft.com/office/drawing/2014/main" id="{DBD7B753-3A65-457F-9077-6BC776576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7047" y="2464649"/>
              <a:ext cx="12536" cy="19564"/>
            </a:xfrm>
            <a:custGeom>
              <a:avLst/>
              <a:gdLst>
                <a:gd name="T0" fmla="*/ 3 w 6"/>
                <a:gd name="T1" fmla="*/ 10 h 10"/>
                <a:gd name="T2" fmla="*/ 0 w 6"/>
                <a:gd name="T3" fmla="*/ 8 h 10"/>
                <a:gd name="T4" fmla="*/ 0 w 6"/>
                <a:gd name="T5" fmla="*/ 3 h 10"/>
                <a:gd name="T6" fmla="*/ 3 w 6"/>
                <a:gd name="T7" fmla="*/ 0 h 10"/>
                <a:gd name="T8" fmla="*/ 6 w 6"/>
                <a:gd name="T9" fmla="*/ 3 h 10"/>
                <a:gd name="T10" fmla="*/ 6 w 6"/>
                <a:gd name="T11" fmla="*/ 8 h 10"/>
                <a:gd name="T12" fmla="*/ 3 w 6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0">
                  <a:moveTo>
                    <a:pt x="3" y="10"/>
                  </a:moveTo>
                  <a:cubicBezTo>
                    <a:pt x="1" y="10"/>
                    <a:pt x="0" y="10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10"/>
                    <a:pt x="4" y="10"/>
                    <a:pt x="3" y="10"/>
                  </a:cubicBez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40" name="Freeform 230">
              <a:extLst>
                <a:ext uri="{FF2B5EF4-FFF2-40B4-BE49-F238E27FC236}">
                  <a16:creationId xmlns:a16="http://schemas.microsoft.com/office/drawing/2014/main" id="{C8CABC6C-3EF8-451D-9E52-9B84379ED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938" y="2390307"/>
              <a:ext cx="20894" cy="78254"/>
            </a:xfrm>
            <a:custGeom>
              <a:avLst/>
              <a:gdLst>
                <a:gd name="T0" fmla="*/ 236 w 336"/>
                <a:gd name="T1" fmla="*/ 1328 h 1328"/>
                <a:gd name="T2" fmla="*/ 135 w 336"/>
                <a:gd name="T3" fmla="*/ 1234 h 1328"/>
                <a:gd name="T4" fmla="*/ 135 w 336"/>
                <a:gd name="T5" fmla="*/ 870 h 1328"/>
                <a:gd name="T6" fmla="*/ 101 w 336"/>
                <a:gd name="T7" fmla="*/ 728 h 1328"/>
                <a:gd name="T8" fmla="*/ 0 w 336"/>
                <a:gd name="T9" fmla="*/ 174 h 1328"/>
                <a:gd name="T10" fmla="*/ 0 w 336"/>
                <a:gd name="T11" fmla="*/ 95 h 1328"/>
                <a:gd name="T12" fmla="*/ 101 w 336"/>
                <a:gd name="T13" fmla="*/ 0 h 1328"/>
                <a:gd name="T14" fmla="*/ 202 w 336"/>
                <a:gd name="T15" fmla="*/ 95 h 1328"/>
                <a:gd name="T16" fmla="*/ 202 w 336"/>
                <a:gd name="T17" fmla="*/ 174 h 1328"/>
                <a:gd name="T18" fmla="*/ 286 w 336"/>
                <a:gd name="T19" fmla="*/ 664 h 1328"/>
                <a:gd name="T20" fmla="*/ 336 w 336"/>
                <a:gd name="T21" fmla="*/ 870 h 1328"/>
                <a:gd name="T22" fmla="*/ 336 w 336"/>
                <a:gd name="T23" fmla="*/ 1234 h 1328"/>
                <a:gd name="T24" fmla="*/ 236 w 336"/>
                <a:gd name="T25" fmla="*/ 1328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6" h="1328">
                  <a:moveTo>
                    <a:pt x="236" y="1328"/>
                  </a:moveTo>
                  <a:cubicBezTo>
                    <a:pt x="168" y="1328"/>
                    <a:pt x="135" y="1281"/>
                    <a:pt x="135" y="1234"/>
                  </a:cubicBezTo>
                  <a:cubicBezTo>
                    <a:pt x="135" y="870"/>
                    <a:pt x="135" y="870"/>
                    <a:pt x="135" y="870"/>
                  </a:cubicBezTo>
                  <a:cubicBezTo>
                    <a:pt x="135" y="838"/>
                    <a:pt x="118" y="791"/>
                    <a:pt x="101" y="728"/>
                  </a:cubicBezTo>
                  <a:cubicBezTo>
                    <a:pt x="51" y="601"/>
                    <a:pt x="0" y="443"/>
                    <a:pt x="0" y="17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48"/>
                    <a:pt x="51" y="0"/>
                    <a:pt x="101" y="0"/>
                  </a:cubicBezTo>
                  <a:cubicBezTo>
                    <a:pt x="152" y="0"/>
                    <a:pt x="202" y="48"/>
                    <a:pt x="202" y="95"/>
                  </a:cubicBezTo>
                  <a:cubicBezTo>
                    <a:pt x="202" y="174"/>
                    <a:pt x="202" y="174"/>
                    <a:pt x="202" y="174"/>
                  </a:cubicBezTo>
                  <a:cubicBezTo>
                    <a:pt x="202" y="412"/>
                    <a:pt x="252" y="554"/>
                    <a:pt x="286" y="664"/>
                  </a:cubicBezTo>
                  <a:cubicBezTo>
                    <a:pt x="320" y="744"/>
                    <a:pt x="336" y="807"/>
                    <a:pt x="336" y="870"/>
                  </a:cubicBezTo>
                  <a:cubicBezTo>
                    <a:pt x="336" y="1234"/>
                    <a:pt x="336" y="1234"/>
                    <a:pt x="336" y="1234"/>
                  </a:cubicBezTo>
                  <a:cubicBezTo>
                    <a:pt x="336" y="1281"/>
                    <a:pt x="286" y="1328"/>
                    <a:pt x="236" y="1328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41" name="Freeform 231">
              <a:extLst>
                <a:ext uri="{FF2B5EF4-FFF2-40B4-BE49-F238E27FC236}">
                  <a16:creationId xmlns:a16="http://schemas.microsoft.com/office/drawing/2014/main" id="{25407767-5A5B-43C6-92DF-00D3A1F74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938" y="2390307"/>
              <a:ext cx="20894" cy="78254"/>
            </a:xfrm>
            <a:custGeom>
              <a:avLst/>
              <a:gdLst>
                <a:gd name="T0" fmla="*/ 7 w 10"/>
                <a:gd name="T1" fmla="*/ 40 h 40"/>
                <a:gd name="T2" fmla="*/ 4 w 10"/>
                <a:gd name="T3" fmla="*/ 37 h 40"/>
                <a:gd name="T4" fmla="*/ 4 w 10"/>
                <a:gd name="T5" fmla="*/ 26 h 40"/>
                <a:gd name="T6" fmla="*/ 3 w 10"/>
                <a:gd name="T7" fmla="*/ 22 h 40"/>
                <a:gd name="T8" fmla="*/ 0 w 10"/>
                <a:gd name="T9" fmla="*/ 6 h 40"/>
                <a:gd name="T10" fmla="*/ 0 w 10"/>
                <a:gd name="T11" fmla="*/ 3 h 40"/>
                <a:gd name="T12" fmla="*/ 3 w 10"/>
                <a:gd name="T13" fmla="*/ 0 h 40"/>
                <a:gd name="T14" fmla="*/ 6 w 10"/>
                <a:gd name="T15" fmla="*/ 3 h 40"/>
                <a:gd name="T16" fmla="*/ 6 w 10"/>
                <a:gd name="T17" fmla="*/ 6 h 40"/>
                <a:gd name="T18" fmla="*/ 8 w 10"/>
                <a:gd name="T19" fmla="*/ 20 h 40"/>
                <a:gd name="T20" fmla="*/ 10 w 10"/>
                <a:gd name="T21" fmla="*/ 26 h 40"/>
                <a:gd name="T22" fmla="*/ 10 w 10"/>
                <a:gd name="T23" fmla="*/ 37 h 40"/>
                <a:gd name="T24" fmla="*/ 7 w 10"/>
                <a:gd name="T2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40">
                  <a:moveTo>
                    <a:pt x="7" y="40"/>
                  </a:moveTo>
                  <a:cubicBezTo>
                    <a:pt x="5" y="40"/>
                    <a:pt x="4" y="38"/>
                    <a:pt x="4" y="37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5"/>
                    <a:pt x="3" y="24"/>
                    <a:pt x="3" y="22"/>
                  </a:cubicBezTo>
                  <a:cubicBezTo>
                    <a:pt x="1" y="18"/>
                    <a:pt x="0" y="14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2"/>
                    <a:pt x="6" y="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3"/>
                    <a:pt x="7" y="17"/>
                    <a:pt x="8" y="20"/>
                  </a:cubicBezTo>
                  <a:cubicBezTo>
                    <a:pt x="9" y="22"/>
                    <a:pt x="10" y="24"/>
                    <a:pt x="10" y="26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8"/>
                    <a:pt x="8" y="40"/>
                    <a:pt x="7" y="40"/>
                  </a:cubicBez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42" name="Freeform 232">
              <a:extLst>
                <a:ext uri="{FF2B5EF4-FFF2-40B4-BE49-F238E27FC236}">
                  <a16:creationId xmlns:a16="http://schemas.microsoft.com/office/drawing/2014/main" id="{22C94487-DA32-4A76-9278-034E9C0BB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938" y="2308141"/>
              <a:ext cx="152521" cy="86080"/>
            </a:xfrm>
            <a:custGeom>
              <a:avLst/>
              <a:gdLst>
                <a:gd name="T0" fmla="*/ 102 w 2464"/>
                <a:gd name="T1" fmla="*/ 1456 h 1456"/>
                <a:gd name="T2" fmla="*/ 0 w 2464"/>
                <a:gd name="T3" fmla="*/ 1362 h 1456"/>
                <a:gd name="T4" fmla="*/ 0 w 2464"/>
                <a:gd name="T5" fmla="*/ 1061 h 1456"/>
                <a:gd name="T6" fmla="*/ 1148 w 2464"/>
                <a:gd name="T7" fmla="*/ 0 h 1456"/>
                <a:gd name="T8" fmla="*/ 1334 w 2464"/>
                <a:gd name="T9" fmla="*/ 0 h 1456"/>
                <a:gd name="T10" fmla="*/ 2464 w 2464"/>
                <a:gd name="T11" fmla="*/ 998 h 1456"/>
                <a:gd name="T12" fmla="*/ 2363 w 2464"/>
                <a:gd name="T13" fmla="*/ 1092 h 1456"/>
                <a:gd name="T14" fmla="*/ 2262 w 2464"/>
                <a:gd name="T15" fmla="*/ 998 h 1456"/>
                <a:gd name="T16" fmla="*/ 1334 w 2464"/>
                <a:gd name="T17" fmla="*/ 190 h 1456"/>
                <a:gd name="T18" fmla="*/ 1148 w 2464"/>
                <a:gd name="T19" fmla="*/ 190 h 1456"/>
                <a:gd name="T20" fmla="*/ 203 w 2464"/>
                <a:gd name="T21" fmla="*/ 1061 h 1456"/>
                <a:gd name="T22" fmla="*/ 203 w 2464"/>
                <a:gd name="T23" fmla="*/ 1362 h 1456"/>
                <a:gd name="T24" fmla="*/ 102 w 2464"/>
                <a:gd name="T25" fmla="*/ 1456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64" h="1456">
                  <a:moveTo>
                    <a:pt x="102" y="1456"/>
                  </a:moveTo>
                  <a:cubicBezTo>
                    <a:pt x="51" y="1456"/>
                    <a:pt x="0" y="1425"/>
                    <a:pt x="0" y="1362"/>
                  </a:cubicBezTo>
                  <a:cubicBezTo>
                    <a:pt x="0" y="1061"/>
                    <a:pt x="0" y="1061"/>
                    <a:pt x="0" y="1061"/>
                  </a:cubicBezTo>
                  <a:cubicBezTo>
                    <a:pt x="0" y="475"/>
                    <a:pt x="524" y="0"/>
                    <a:pt x="1148" y="0"/>
                  </a:cubicBezTo>
                  <a:cubicBezTo>
                    <a:pt x="1334" y="0"/>
                    <a:pt x="1334" y="0"/>
                    <a:pt x="1334" y="0"/>
                  </a:cubicBezTo>
                  <a:cubicBezTo>
                    <a:pt x="1975" y="0"/>
                    <a:pt x="2464" y="428"/>
                    <a:pt x="2464" y="998"/>
                  </a:cubicBezTo>
                  <a:cubicBezTo>
                    <a:pt x="2464" y="1061"/>
                    <a:pt x="2431" y="1092"/>
                    <a:pt x="2363" y="1092"/>
                  </a:cubicBezTo>
                  <a:cubicBezTo>
                    <a:pt x="2313" y="1092"/>
                    <a:pt x="2262" y="1061"/>
                    <a:pt x="2262" y="998"/>
                  </a:cubicBezTo>
                  <a:cubicBezTo>
                    <a:pt x="2262" y="523"/>
                    <a:pt x="1874" y="190"/>
                    <a:pt x="1334" y="190"/>
                  </a:cubicBezTo>
                  <a:cubicBezTo>
                    <a:pt x="1148" y="190"/>
                    <a:pt x="1148" y="190"/>
                    <a:pt x="1148" y="190"/>
                  </a:cubicBezTo>
                  <a:cubicBezTo>
                    <a:pt x="625" y="190"/>
                    <a:pt x="203" y="586"/>
                    <a:pt x="203" y="1061"/>
                  </a:cubicBezTo>
                  <a:cubicBezTo>
                    <a:pt x="203" y="1362"/>
                    <a:pt x="203" y="1362"/>
                    <a:pt x="203" y="1362"/>
                  </a:cubicBezTo>
                  <a:cubicBezTo>
                    <a:pt x="203" y="1425"/>
                    <a:pt x="152" y="1456"/>
                    <a:pt x="102" y="1456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43" name="Freeform 233">
              <a:extLst>
                <a:ext uri="{FF2B5EF4-FFF2-40B4-BE49-F238E27FC236}">
                  <a16:creationId xmlns:a16="http://schemas.microsoft.com/office/drawing/2014/main" id="{733AB8EF-9DEB-4624-96D3-3BB5A389B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938" y="2308141"/>
              <a:ext cx="152521" cy="86080"/>
            </a:xfrm>
            <a:custGeom>
              <a:avLst/>
              <a:gdLst>
                <a:gd name="T0" fmla="*/ 3 w 73"/>
                <a:gd name="T1" fmla="*/ 44 h 44"/>
                <a:gd name="T2" fmla="*/ 0 w 73"/>
                <a:gd name="T3" fmla="*/ 41 h 44"/>
                <a:gd name="T4" fmla="*/ 0 w 73"/>
                <a:gd name="T5" fmla="*/ 32 h 44"/>
                <a:gd name="T6" fmla="*/ 34 w 73"/>
                <a:gd name="T7" fmla="*/ 0 h 44"/>
                <a:gd name="T8" fmla="*/ 39 w 73"/>
                <a:gd name="T9" fmla="*/ 0 h 44"/>
                <a:gd name="T10" fmla="*/ 73 w 73"/>
                <a:gd name="T11" fmla="*/ 30 h 44"/>
                <a:gd name="T12" fmla="*/ 70 w 73"/>
                <a:gd name="T13" fmla="*/ 33 h 44"/>
                <a:gd name="T14" fmla="*/ 67 w 73"/>
                <a:gd name="T15" fmla="*/ 30 h 44"/>
                <a:gd name="T16" fmla="*/ 39 w 73"/>
                <a:gd name="T17" fmla="*/ 6 h 44"/>
                <a:gd name="T18" fmla="*/ 34 w 73"/>
                <a:gd name="T19" fmla="*/ 6 h 44"/>
                <a:gd name="T20" fmla="*/ 6 w 73"/>
                <a:gd name="T21" fmla="*/ 32 h 44"/>
                <a:gd name="T22" fmla="*/ 6 w 73"/>
                <a:gd name="T23" fmla="*/ 41 h 44"/>
                <a:gd name="T24" fmla="*/ 3 w 73"/>
                <a:gd name="T2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44">
                  <a:moveTo>
                    <a:pt x="3" y="44"/>
                  </a:moveTo>
                  <a:cubicBezTo>
                    <a:pt x="1" y="44"/>
                    <a:pt x="0" y="43"/>
                    <a:pt x="0" y="4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58" y="0"/>
                    <a:pt x="73" y="13"/>
                    <a:pt x="73" y="30"/>
                  </a:cubicBezTo>
                  <a:cubicBezTo>
                    <a:pt x="73" y="32"/>
                    <a:pt x="72" y="33"/>
                    <a:pt x="70" y="33"/>
                  </a:cubicBezTo>
                  <a:cubicBezTo>
                    <a:pt x="69" y="33"/>
                    <a:pt x="67" y="32"/>
                    <a:pt x="67" y="30"/>
                  </a:cubicBezTo>
                  <a:cubicBezTo>
                    <a:pt x="67" y="16"/>
                    <a:pt x="55" y="6"/>
                    <a:pt x="39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18" y="6"/>
                    <a:pt x="6" y="18"/>
                    <a:pt x="6" y="3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3"/>
                    <a:pt x="4" y="44"/>
                    <a:pt x="3" y="44"/>
                  </a:cubicBez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44" name="Freeform 234">
              <a:extLst>
                <a:ext uri="{FF2B5EF4-FFF2-40B4-BE49-F238E27FC236}">
                  <a16:creationId xmlns:a16="http://schemas.microsoft.com/office/drawing/2014/main" id="{9CCD59D1-1D3F-43B1-B823-ACAFF35528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2725" y="2345312"/>
              <a:ext cx="144163" cy="80212"/>
            </a:xfrm>
            <a:custGeom>
              <a:avLst/>
              <a:gdLst>
                <a:gd name="T0" fmla="*/ 2271 w 2304"/>
                <a:gd name="T1" fmla="*/ 297 h 1360"/>
                <a:gd name="T2" fmla="*/ 2002 w 2304"/>
                <a:gd name="T3" fmla="*/ 79 h 1360"/>
                <a:gd name="T4" fmla="*/ 1413 w 2304"/>
                <a:gd name="T5" fmla="*/ 0 h 1360"/>
                <a:gd name="T6" fmla="*/ 572 w 2304"/>
                <a:gd name="T7" fmla="*/ 63 h 1360"/>
                <a:gd name="T8" fmla="*/ 169 w 2304"/>
                <a:gd name="T9" fmla="*/ 251 h 1360"/>
                <a:gd name="T10" fmla="*/ 0 w 2304"/>
                <a:gd name="T11" fmla="*/ 469 h 1360"/>
                <a:gd name="T12" fmla="*/ 0 w 2304"/>
                <a:gd name="T13" fmla="*/ 860 h 1360"/>
                <a:gd name="T14" fmla="*/ 169 w 2304"/>
                <a:gd name="T15" fmla="*/ 1079 h 1360"/>
                <a:gd name="T16" fmla="*/ 606 w 2304"/>
                <a:gd name="T17" fmla="*/ 1282 h 1360"/>
                <a:gd name="T18" fmla="*/ 1413 w 2304"/>
                <a:gd name="T19" fmla="*/ 1360 h 1360"/>
                <a:gd name="T20" fmla="*/ 2069 w 2304"/>
                <a:gd name="T21" fmla="*/ 1251 h 1360"/>
                <a:gd name="T22" fmla="*/ 2271 w 2304"/>
                <a:gd name="T23" fmla="*/ 845 h 1360"/>
                <a:gd name="T24" fmla="*/ 2271 w 2304"/>
                <a:gd name="T25" fmla="*/ 297 h 1360"/>
                <a:gd name="T26" fmla="*/ 589 w 2304"/>
                <a:gd name="T27" fmla="*/ 1095 h 1360"/>
                <a:gd name="T28" fmla="*/ 539 w 2304"/>
                <a:gd name="T29" fmla="*/ 1079 h 1360"/>
                <a:gd name="T30" fmla="*/ 539 w 2304"/>
                <a:gd name="T31" fmla="*/ 266 h 1360"/>
                <a:gd name="T32" fmla="*/ 589 w 2304"/>
                <a:gd name="T33" fmla="*/ 251 h 1360"/>
                <a:gd name="T34" fmla="*/ 589 w 2304"/>
                <a:gd name="T35" fmla="*/ 251 h 1360"/>
                <a:gd name="T36" fmla="*/ 623 w 2304"/>
                <a:gd name="T37" fmla="*/ 282 h 1360"/>
                <a:gd name="T38" fmla="*/ 623 w 2304"/>
                <a:gd name="T39" fmla="*/ 1063 h 1360"/>
                <a:gd name="T40" fmla="*/ 589 w 2304"/>
                <a:gd name="T41" fmla="*/ 1095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4" h="1360">
                  <a:moveTo>
                    <a:pt x="2271" y="297"/>
                  </a:moveTo>
                  <a:cubicBezTo>
                    <a:pt x="2254" y="172"/>
                    <a:pt x="2204" y="126"/>
                    <a:pt x="2002" y="79"/>
                  </a:cubicBezTo>
                  <a:cubicBezTo>
                    <a:pt x="2002" y="79"/>
                    <a:pt x="1749" y="0"/>
                    <a:pt x="1413" y="0"/>
                  </a:cubicBezTo>
                  <a:cubicBezTo>
                    <a:pt x="1043" y="0"/>
                    <a:pt x="707" y="32"/>
                    <a:pt x="572" y="63"/>
                  </a:cubicBezTo>
                  <a:cubicBezTo>
                    <a:pt x="438" y="79"/>
                    <a:pt x="236" y="204"/>
                    <a:pt x="169" y="251"/>
                  </a:cubicBezTo>
                  <a:cubicBezTo>
                    <a:pt x="101" y="297"/>
                    <a:pt x="0" y="360"/>
                    <a:pt x="0" y="469"/>
                  </a:cubicBezTo>
                  <a:cubicBezTo>
                    <a:pt x="0" y="860"/>
                    <a:pt x="0" y="860"/>
                    <a:pt x="0" y="860"/>
                  </a:cubicBezTo>
                  <a:cubicBezTo>
                    <a:pt x="0" y="970"/>
                    <a:pt x="101" y="1032"/>
                    <a:pt x="169" y="1079"/>
                  </a:cubicBezTo>
                  <a:cubicBezTo>
                    <a:pt x="253" y="1126"/>
                    <a:pt x="471" y="1251"/>
                    <a:pt x="606" y="1282"/>
                  </a:cubicBezTo>
                  <a:cubicBezTo>
                    <a:pt x="757" y="1314"/>
                    <a:pt x="1060" y="1360"/>
                    <a:pt x="1413" y="1360"/>
                  </a:cubicBezTo>
                  <a:cubicBezTo>
                    <a:pt x="1766" y="1360"/>
                    <a:pt x="1934" y="1314"/>
                    <a:pt x="2069" y="1251"/>
                  </a:cubicBezTo>
                  <a:cubicBezTo>
                    <a:pt x="2204" y="1189"/>
                    <a:pt x="2237" y="954"/>
                    <a:pt x="2271" y="845"/>
                  </a:cubicBezTo>
                  <a:cubicBezTo>
                    <a:pt x="2304" y="720"/>
                    <a:pt x="2304" y="438"/>
                    <a:pt x="2271" y="297"/>
                  </a:cubicBezTo>
                  <a:close/>
                  <a:moveTo>
                    <a:pt x="589" y="1095"/>
                  </a:moveTo>
                  <a:cubicBezTo>
                    <a:pt x="572" y="1095"/>
                    <a:pt x="555" y="1095"/>
                    <a:pt x="539" y="1079"/>
                  </a:cubicBezTo>
                  <a:cubicBezTo>
                    <a:pt x="455" y="907"/>
                    <a:pt x="421" y="516"/>
                    <a:pt x="539" y="266"/>
                  </a:cubicBezTo>
                  <a:cubicBezTo>
                    <a:pt x="555" y="251"/>
                    <a:pt x="572" y="251"/>
                    <a:pt x="589" y="251"/>
                  </a:cubicBezTo>
                  <a:cubicBezTo>
                    <a:pt x="589" y="251"/>
                    <a:pt x="589" y="251"/>
                    <a:pt x="589" y="251"/>
                  </a:cubicBezTo>
                  <a:cubicBezTo>
                    <a:pt x="606" y="251"/>
                    <a:pt x="623" y="266"/>
                    <a:pt x="623" y="282"/>
                  </a:cubicBezTo>
                  <a:cubicBezTo>
                    <a:pt x="589" y="532"/>
                    <a:pt x="606" y="876"/>
                    <a:pt x="623" y="1063"/>
                  </a:cubicBezTo>
                  <a:cubicBezTo>
                    <a:pt x="623" y="1079"/>
                    <a:pt x="606" y="1095"/>
                    <a:pt x="589" y="109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45" name="Freeform 235">
              <a:extLst>
                <a:ext uri="{FF2B5EF4-FFF2-40B4-BE49-F238E27FC236}">
                  <a16:creationId xmlns:a16="http://schemas.microsoft.com/office/drawing/2014/main" id="{31518870-1495-44C0-939F-8F2AD9DE22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2725" y="2345312"/>
              <a:ext cx="144163" cy="80212"/>
            </a:xfrm>
            <a:custGeom>
              <a:avLst/>
              <a:gdLst>
                <a:gd name="T0" fmla="*/ 2271 w 2304"/>
                <a:gd name="T1" fmla="*/ 297 h 1360"/>
                <a:gd name="T2" fmla="*/ 2002 w 2304"/>
                <a:gd name="T3" fmla="*/ 79 h 1360"/>
                <a:gd name="T4" fmla="*/ 1413 w 2304"/>
                <a:gd name="T5" fmla="*/ 0 h 1360"/>
                <a:gd name="T6" fmla="*/ 572 w 2304"/>
                <a:gd name="T7" fmla="*/ 63 h 1360"/>
                <a:gd name="T8" fmla="*/ 169 w 2304"/>
                <a:gd name="T9" fmla="*/ 251 h 1360"/>
                <a:gd name="T10" fmla="*/ 0 w 2304"/>
                <a:gd name="T11" fmla="*/ 469 h 1360"/>
                <a:gd name="T12" fmla="*/ 0 w 2304"/>
                <a:gd name="T13" fmla="*/ 860 h 1360"/>
                <a:gd name="T14" fmla="*/ 169 w 2304"/>
                <a:gd name="T15" fmla="*/ 1079 h 1360"/>
                <a:gd name="T16" fmla="*/ 606 w 2304"/>
                <a:gd name="T17" fmla="*/ 1282 h 1360"/>
                <a:gd name="T18" fmla="*/ 1413 w 2304"/>
                <a:gd name="T19" fmla="*/ 1360 h 1360"/>
                <a:gd name="T20" fmla="*/ 2069 w 2304"/>
                <a:gd name="T21" fmla="*/ 1251 h 1360"/>
                <a:gd name="T22" fmla="*/ 2271 w 2304"/>
                <a:gd name="T23" fmla="*/ 845 h 1360"/>
                <a:gd name="T24" fmla="*/ 2271 w 2304"/>
                <a:gd name="T25" fmla="*/ 297 h 1360"/>
                <a:gd name="T26" fmla="*/ 589 w 2304"/>
                <a:gd name="T27" fmla="*/ 1095 h 1360"/>
                <a:gd name="T28" fmla="*/ 539 w 2304"/>
                <a:gd name="T29" fmla="*/ 1079 h 1360"/>
                <a:gd name="T30" fmla="*/ 539 w 2304"/>
                <a:gd name="T31" fmla="*/ 266 h 1360"/>
                <a:gd name="T32" fmla="*/ 589 w 2304"/>
                <a:gd name="T33" fmla="*/ 251 h 1360"/>
                <a:gd name="T34" fmla="*/ 589 w 2304"/>
                <a:gd name="T35" fmla="*/ 251 h 1360"/>
                <a:gd name="T36" fmla="*/ 623 w 2304"/>
                <a:gd name="T37" fmla="*/ 282 h 1360"/>
                <a:gd name="T38" fmla="*/ 623 w 2304"/>
                <a:gd name="T39" fmla="*/ 1063 h 1360"/>
                <a:gd name="T40" fmla="*/ 589 w 2304"/>
                <a:gd name="T41" fmla="*/ 1095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4" h="1360">
                  <a:moveTo>
                    <a:pt x="2271" y="297"/>
                  </a:moveTo>
                  <a:cubicBezTo>
                    <a:pt x="2254" y="172"/>
                    <a:pt x="2204" y="126"/>
                    <a:pt x="2002" y="79"/>
                  </a:cubicBezTo>
                  <a:cubicBezTo>
                    <a:pt x="2002" y="79"/>
                    <a:pt x="1749" y="0"/>
                    <a:pt x="1413" y="0"/>
                  </a:cubicBezTo>
                  <a:cubicBezTo>
                    <a:pt x="1043" y="0"/>
                    <a:pt x="707" y="32"/>
                    <a:pt x="572" y="63"/>
                  </a:cubicBezTo>
                  <a:cubicBezTo>
                    <a:pt x="438" y="79"/>
                    <a:pt x="236" y="204"/>
                    <a:pt x="169" y="251"/>
                  </a:cubicBezTo>
                  <a:cubicBezTo>
                    <a:pt x="101" y="297"/>
                    <a:pt x="0" y="360"/>
                    <a:pt x="0" y="469"/>
                  </a:cubicBezTo>
                  <a:cubicBezTo>
                    <a:pt x="0" y="860"/>
                    <a:pt x="0" y="860"/>
                    <a:pt x="0" y="860"/>
                  </a:cubicBezTo>
                  <a:cubicBezTo>
                    <a:pt x="0" y="970"/>
                    <a:pt x="101" y="1032"/>
                    <a:pt x="169" y="1079"/>
                  </a:cubicBezTo>
                  <a:cubicBezTo>
                    <a:pt x="253" y="1126"/>
                    <a:pt x="471" y="1251"/>
                    <a:pt x="606" y="1282"/>
                  </a:cubicBezTo>
                  <a:cubicBezTo>
                    <a:pt x="757" y="1314"/>
                    <a:pt x="1060" y="1360"/>
                    <a:pt x="1413" y="1360"/>
                  </a:cubicBezTo>
                  <a:cubicBezTo>
                    <a:pt x="1766" y="1360"/>
                    <a:pt x="1934" y="1314"/>
                    <a:pt x="2069" y="1251"/>
                  </a:cubicBezTo>
                  <a:cubicBezTo>
                    <a:pt x="2204" y="1189"/>
                    <a:pt x="2237" y="954"/>
                    <a:pt x="2271" y="845"/>
                  </a:cubicBezTo>
                  <a:cubicBezTo>
                    <a:pt x="2304" y="720"/>
                    <a:pt x="2304" y="438"/>
                    <a:pt x="2271" y="297"/>
                  </a:cubicBezTo>
                  <a:close/>
                  <a:moveTo>
                    <a:pt x="589" y="1095"/>
                  </a:moveTo>
                  <a:cubicBezTo>
                    <a:pt x="572" y="1095"/>
                    <a:pt x="555" y="1095"/>
                    <a:pt x="539" y="1079"/>
                  </a:cubicBezTo>
                  <a:cubicBezTo>
                    <a:pt x="455" y="907"/>
                    <a:pt x="421" y="516"/>
                    <a:pt x="539" y="266"/>
                  </a:cubicBezTo>
                  <a:cubicBezTo>
                    <a:pt x="555" y="251"/>
                    <a:pt x="572" y="251"/>
                    <a:pt x="589" y="251"/>
                  </a:cubicBezTo>
                  <a:cubicBezTo>
                    <a:pt x="589" y="251"/>
                    <a:pt x="589" y="251"/>
                    <a:pt x="589" y="251"/>
                  </a:cubicBezTo>
                  <a:cubicBezTo>
                    <a:pt x="606" y="251"/>
                    <a:pt x="623" y="266"/>
                    <a:pt x="623" y="282"/>
                  </a:cubicBezTo>
                  <a:cubicBezTo>
                    <a:pt x="589" y="532"/>
                    <a:pt x="606" y="876"/>
                    <a:pt x="623" y="1063"/>
                  </a:cubicBezTo>
                  <a:cubicBezTo>
                    <a:pt x="623" y="1079"/>
                    <a:pt x="606" y="1095"/>
                    <a:pt x="589" y="1095"/>
                  </a:cubicBezTo>
                  <a:close/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46" name="Freeform 236">
              <a:extLst>
                <a:ext uri="{FF2B5EF4-FFF2-40B4-BE49-F238E27FC236}">
                  <a16:creationId xmlns:a16="http://schemas.microsoft.com/office/drawing/2014/main" id="{0224B509-0117-4DF6-A7EB-F243CA70E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1814" y="2439218"/>
              <a:ext cx="419952" cy="183898"/>
            </a:xfrm>
            <a:custGeom>
              <a:avLst/>
              <a:gdLst>
                <a:gd name="T0" fmla="*/ 0 w 6736"/>
                <a:gd name="T1" fmla="*/ 523 h 3136"/>
                <a:gd name="T2" fmla="*/ 523 w 6736"/>
                <a:gd name="T3" fmla="*/ 0 h 3136"/>
                <a:gd name="T4" fmla="*/ 6214 w 6736"/>
                <a:gd name="T5" fmla="*/ 0 h 3136"/>
                <a:gd name="T6" fmla="*/ 6736 w 6736"/>
                <a:gd name="T7" fmla="*/ 523 h 3136"/>
                <a:gd name="T8" fmla="*/ 6736 w 6736"/>
                <a:gd name="T9" fmla="*/ 2614 h 3136"/>
                <a:gd name="T10" fmla="*/ 6214 w 6736"/>
                <a:gd name="T11" fmla="*/ 3136 h 3136"/>
                <a:gd name="T12" fmla="*/ 523 w 6736"/>
                <a:gd name="T13" fmla="*/ 3136 h 3136"/>
                <a:gd name="T14" fmla="*/ 0 w 6736"/>
                <a:gd name="T15" fmla="*/ 2614 h 3136"/>
                <a:gd name="T16" fmla="*/ 0 w 6736"/>
                <a:gd name="T17" fmla="*/ 523 h 3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36" h="3136">
                  <a:moveTo>
                    <a:pt x="0" y="523"/>
                  </a:moveTo>
                  <a:cubicBezTo>
                    <a:pt x="0" y="234"/>
                    <a:pt x="234" y="0"/>
                    <a:pt x="523" y="0"/>
                  </a:cubicBezTo>
                  <a:lnTo>
                    <a:pt x="6214" y="0"/>
                  </a:lnTo>
                  <a:cubicBezTo>
                    <a:pt x="6502" y="0"/>
                    <a:pt x="6736" y="234"/>
                    <a:pt x="6736" y="523"/>
                  </a:cubicBezTo>
                  <a:lnTo>
                    <a:pt x="6736" y="2614"/>
                  </a:lnTo>
                  <a:cubicBezTo>
                    <a:pt x="6736" y="2902"/>
                    <a:pt x="6502" y="3136"/>
                    <a:pt x="6214" y="3136"/>
                  </a:cubicBezTo>
                  <a:lnTo>
                    <a:pt x="523" y="3136"/>
                  </a:lnTo>
                  <a:cubicBezTo>
                    <a:pt x="234" y="3136"/>
                    <a:pt x="0" y="2902"/>
                    <a:pt x="0" y="2614"/>
                  </a:cubicBezTo>
                  <a:lnTo>
                    <a:pt x="0" y="52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47" name="Freeform 237">
              <a:extLst>
                <a:ext uri="{FF2B5EF4-FFF2-40B4-BE49-F238E27FC236}">
                  <a16:creationId xmlns:a16="http://schemas.microsoft.com/office/drawing/2014/main" id="{2EFC8551-6BE8-4A5C-8733-6ABAF4C2B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1814" y="2439218"/>
              <a:ext cx="419952" cy="183898"/>
            </a:xfrm>
            <a:custGeom>
              <a:avLst/>
              <a:gdLst>
                <a:gd name="T0" fmla="*/ 0 w 6736"/>
                <a:gd name="T1" fmla="*/ 523 h 3136"/>
                <a:gd name="T2" fmla="*/ 523 w 6736"/>
                <a:gd name="T3" fmla="*/ 0 h 3136"/>
                <a:gd name="T4" fmla="*/ 6214 w 6736"/>
                <a:gd name="T5" fmla="*/ 0 h 3136"/>
                <a:gd name="T6" fmla="*/ 6736 w 6736"/>
                <a:gd name="T7" fmla="*/ 523 h 3136"/>
                <a:gd name="T8" fmla="*/ 6736 w 6736"/>
                <a:gd name="T9" fmla="*/ 2614 h 3136"/>
                <a:gd name="T10" fmla="*/ 6214 w 6736"/>
                <a:gd name="T11" fmla="*/ 3136 h 3136"/>
                <a:gd name="T12" fmla="*/ 523 w 6736"/>
                <a:gd name="T13" fmla="*/ 3136 h 3136"/>
                <a:gd name="T14" fmla="*/ 0 w 6736"/>
                <a:gd name="T15" fmla="*/ 2614 h 3136"/>
                <a:gd name="T16" fmla="*/ 0 w 6736"/>
                <a:gd name="T17" fmla="*/ 523 h 3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36" h="3136">
                  <a:moveTo>
                    <a:pt x="0" y="523"/>
                  </a:moveTo>
                  <a:cubicBezTo>
                    <a:pt x="0" y="234"/>
                    <a:pt x="234" y="0"/>
                    <a:pt x="523" y="0"/>
                  </a:cubicBezTo>
                  <a:lnTo>
                    <a:pt x="6214" y="0"/>
                  </a:lnTo>
                  <a:cubicBezTo>
                    <a:pt x="6502" y="0"/>
                    <a:pt x="6736" y="234"/>
                    <a:pt x="6736" y="523"/>
                  </a:cubicBezTo>
                  <a:lnTo>
                    <a:pt x="6736" y="2614"/>
                  </a:lnTo>
                  <a:cubicBezTo>
                    <a:pt x="6736" y="2902"/>
                    <a:pt x="6502" y="3136"/>
                    <a:pt x="6214" y="3136"/>
                  </a:cubicBezTo>
                  <a:lnTo>
                    <a:pt x="523" y="3136"/>
                  </a:lnTo>
                  <a:cubicBezTo>
                    <a:pt x="234" y="3136"/>
                    <a:pt x="0" y="2902"/>
                    <a:pt x="0" y="2614"/>
                  </a:cubicBezTo>
                  <a:lnTo>
                    <a:pt x="0" y="523"/>
                  </a:lnTo>
                  <a:close/>
                </a:path>
              </a:pathLst>
            </a:custGeom>
            <a:noFill/>
            <a:ln w="14288" cap="flat">
              <a:solidFill>
                <a:srgbClr val="2E75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48" name="Rectangle 238">
              <a:extLst>
                <a:ext uri="{FF2B5EF4-FFF2-40B4-BE49-F238E27FC236}">
                  <a16:creationId xmlns:a16="http://schemas.microsoft.com/office/drawing/2014/main" id="{52323E18-82A9-4819-A55C-409B72A73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8530" y="2445086"/>
              <a:ext cx="243656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CPN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649" name="Rectangle 239">
              <a:extLst>
                <a:ext uri="{FF2B5EF4-FFF2-40B4-BE49-F238E27FC236}">
                  <a16:creationId xmlns:a16="http://schemas.microsoft.com/office/drawing/2014/main" id="{1FD671E9-D5F9-42D9-8CD4-55120C3CA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1336" y="2445086"/>
              <a:ext cx="3847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-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650" name="Rectangle 240">
              <a:extLst>
                <a:ext uri="{FF2B5EF4-FFF2-40B4-BE49-F238E27FC236}">
                  <a16:creationId xmlns:a16="http://schemas.microsoft.com/office/drawing/2014/main" id="{F4132325-A963-4B50-90EA-42C922A2F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301" y="2445086"/>
              <a:ext cx="769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A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651" name="Freeform 241">
              <a:extLst>
                <a:ext uri="{FF2B5EF4-FFF2-40B4-BE49-F238E27FC236}">
                  <a16:creationId xmlns:a16="http://schemas.microsoft.com/office/drawing/2014/main" id="{29D0DF43-0548-4D92-A0A6-ABDC95C03B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6105" y="2272926"/>
              <a:ext cx="1441626" cy="514523"/>
            </a:xfrm>
            <a:custGeom>
              <a:avLst/>
              <a:gdLst>
                <a:gd name="T0" fmla="*/ 0 w 690"/>
                <a:gd name="T1" fmla="*/ 216 h 263"/>
                <a:gd name="T2" fmla="*/ 0 w 690"/>
                <a:gd name="T3" fmla="*/ 153 h 263"/>
                <a:gd name="T4" fmla="*/ 0 w 690"/>
                <a:gd name="T5" fmla="*/ 90 h 263"/>
                <a:gd name="T6" fmla="*/ 14 w 690"/>
                <a:gd name="T7" fmla="*/ 14 h 263"/>
                <a:gd name="T8" fmla="*/ 33 w 690"/>
                <a:gd name="T9" fmla="*/ 2 h 263"/>
                <a:gd name="T10" fmla="*/ 32 w 690"/>
                <a:gd name="T11" fmla="*/ 12 h 263"/>
                <a:gd name="T12" fmla="*/ 26 w 690"/>
                <a:gd name="T13" fmla="*/ 16 h 263"/>
                <a:gd name="T14" fmla="*/ 17 w 690"/>
                <a:gd name="T15" fmla="*/ 23 h 263"/>
                <a:gd name="T16" fmla="*/ 14 w 690"/>
                <a:gd name="T17" fmla="*/ 29 h 263"/>
                <a:gd name="T18" fmla="*/ 101 w 690"/>
                <a:gd name="T19" fmla="*/ 9 h 263"/>
                <a:gd name="T20" fmla="*/ 164 w 690"/>
                <a:gd name="T21" fmla="*/ 9 h 263"/>
                <a:gd name="T22" fmla="*/ 228 w 690"/>
                <a:gd name="T23" fmla="*/ 9 h 263"/>
                <a:gd name="T24" fmla="*/ 291 w 690"/>
                <a:gd name="T25" fmla="*/ 9 h 263"/>
                <a:gd name="T26" fmla="*/ 355 w 690"/>
                <a:gd name="T27" fmla="*/ 9 h 263"/>
                <a:gd name="T28" fmla="*/ 418 w 690"/>
                <a:gd name="T29" fmla="*/ 9 h 263"/>
                <a:gd name="T30" fmla="*/ 482 w 690"/>
                <a:gd name="T31" fmla="*/ 9 h 263"/>
                <a:gd name="T32" fmla="*/ 545 w 690"/>
                <a:gd name="T33" fmla="*/ 9 h 263"/>
                <a:gd name="T34" fmla="*/ 609 w 690"/>
                <a:gd name="T35" fmla="*/ 9 h 263"/>
                <a:gd name="T36" fmla="*/ 648 w 690"/>
                <a:gd name="T37" fmla="*/ 1 h 263"/>
                <a:gd name="T38" fmla="*/ 669 w 690"/>
                <a:gd name="T39" fmla="*/ 8 h 263"/>
                <a:gd name="T40" fmla="*/ 661 w 690"/>
                <a:gd name="T41" fmla="*/ 14 h 263"/>
                <a:gd name="T42" fmla="*/ 655 w 690"/>
                <a:gd name="T43" fmla="*/ 11 h 263"/>
                <a:gd name="T44" fmla="*/ 643 w 690"/>
                <a:gd name="T45" fmla="*/ 9 h 263"/>
                <a:gd name="T46" fmla="*/ 689 w 690"/>
                <a:gd name="T47" fmla="*/ 38 h 263"/>
                <a:gd name="T48" fmla="*/ 681 w 690"/>
                <a:gd name="T49" fmla="*/ 47 h 263"/>
                <a:gd name="T50" fmla="*/ 680 w 690"/>
                <a:gd name="T51" fmla="*/ 40 h 263"/>
                <a:gd name="T52" fmla="*/ 681 w 690"/>
                <a:gd name="T53" fmla="*/ 136 h 263"/>
                <a:gd name="T54" fmla="*/ 681 w 690"/>
                <a:gd name="T55" fmla="*/ 200 h 263"/>
                <a:gd name="T56" fmla="*/ 686 w 690"/>
                <a:gd name="T57" fmla="*/ 235 h 263"/>
                <a:gd name="T58" fmla="*/ 673 w 690"/>
                <a:gd name="T59" fmla="*/ 253 h 263"/>
                <a:gd name="T60" fmla="*/ 661 w 690"/>
                <a:gd name="T61" fmla="*/ 250 h 263"/>
                <a:gd name="T62" fmla="*/ 667 w 690"/>
                <a:gd name="T63" fmla="*/ 246 h 263"/>
                <a:gd name="T64" fmla="*/ 675 w 690"/>
                <a:gd name="T65" fmla="*/ 237 h 263"/>
                <a:gd name="T66" fmla="*/ 678 w 690"/>
                <a:gd name="T67" fmla="*/ 231 h 263"/>
                <a:gd name="T68" fmla="*/ 636 w 690"/>
                <a:gd name="T69" fmla="*/ 263 h 263"/>
                <a:gd name="T70" fmla="*/ 572 w 690"/>
                <a:gd name="T71" fmla="*/ 263 h 263"/>
                <a:gd name="T72" fmla="*/ 509 w 690"/>
                <a:gd name="T73" fmla="*/ 263 h 263"/>
                <a:gd name="T74" fmla="*/ 445 w 690"/>
                <a:gd name="T75" fmla="*/ 263 h 263"/>
                <a:gd name="T76" fmla="*/ 382 w 690"/>
                <a:gd name="T77" fmla="*/ 263 h 263"/>
                <a:gd name="T78" fmla="*/ 318 w 690"/>
                <a:gd name="T79" fmla="*/ 263 h 263"/>
                <a:gd name="T80" fmla="*/ 255 w 690"/>
                <a:gd name="T81" fmla="*/ 263 h 263"/>
                <a:gd name="T82" fmla="*/ 191 w 690"/>
                <a:gd name="T83" fmla="*/ 263 h 263"/>
                <a:gd name="T84" fmla="*/ 128 w 690"/>
                <a:gd name="T85" fmla="*/ 263 h 263"/>
                <a:gd name="T86" fmla="*/ 64 w 690"/>
                <a:gd name="T87" fmla="*/ 263 h 263"/>
                <a:gd name="T88" fmla="*/ 28 w 690"/>
                <a:gd name="T89" fmla="*/ 260 h 263"/>
                <a:gd name="T90" fmla="*/ 36 w 690"/>
                <a:gd name="T91" fmla="*/ 253 h 263"/>
                <a:gd name="T92" fmla="*/ 43 w 690"/>
                <a:gd name="T93" fmla="*/ 254 h 263"/>
                <a:gd name="T94" fmla="*/ 5 w 690"/>
                <a:gd name="T95" fmla="*/ 238 h 263"/>
                <a:gd name="T96" fmla="*/ 0 w 690"/>
                <a:gd name="T97" fmla="*/ 217 h 263"/>
                <a:gd name="T98" fmla="*/ 10 w 690"/>
                <a:gd name="T99" fmla="*/ 224 h 263"/>
                <a:gd name="T100" fmla="*/ 13 w 690"/>
                <a:gd name="T101" fmla="*/ 23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90" h="263">
                  <a:moveTo>
                    <a:pt x="0" y="216"/>
                  </a:moveTo>
                  <a:lnTo>
                    <a:pt x="0" y="180"/>
                  </a:lnTo>
                  <a:lnTo>
                    <a:pt x="9" y="180"/>
                  </a:lnTo>
                  <a:lnTo>
                    <a:pt x="9" y="216"/>
                  </a:lnTo>
                  <a:lnTo>
                    <a:pt x="0" y="216"/>
                  </a:lnTo>
                  <a:close/>
                  <a:moveTo>
                    <a:pt x="0" y="153"/>
                  </a:moveTo>
                  <a:lnTo>
                    <a:pt x="0" y="117"/>
                  </a:lnTo>
                  <a:lnTo>
                    <a:pt x="9" y="117"/>
                  </a:lnTo>
                  <a:lnTo>
                    <a:pt x="9" y="153"/>
                  </a:lnTo>
                  <a:lnTo>
                    <a:pt x="0" y="153"/>
                  </a:lnTo>
                  <a:close/>
                  <a:moveTo>
                    <a:pt x="0" y="90"/>
                  </a:moveTo>
                  <a:lnTo>
                    <a:pt x="0" y="54"/>
                  </a:lnTo>
                  <a:lnTo>
                    <a:pt x="9" y="54"/>
                  </a:lnTo>
                  <a:lnTo>
                    <a:pt x="9" y="90"/>
                  </a:lnTo>
                  <a:lnTo>
                    <a:pt x="0" y="90"/>
                  </a:lnTo>
                  <a:close/>
                  <a:moveTo>
                    <a:pt x="5" y="25"/>
                  </a:moveTo>
                  <a:lnTo>
                    <a:pt x="5" y="25"/>
                  </a:lnTo>
                  <a:lnTo>
                    <a:pt x="8" y="21"/>
                  </a:lnTo>
                  <a:lnTo>
                    <a:pt x="10" y="17"/>
                  </a:lnTo>
                  <a:lnTo>
                    <a:pt x="14" y="14"/>
                  </a:lnTo>
                  <a:lnTo>
                    <a:pt x="17" y="11"/>
                  </a:lnTo>
                  <a:lnTo>
                    <a:pt x="20" y="8"/>
                  </a:lnTo>
                  <a:lnTo>
                    <a:pt x="24" y="6"/>
                  </a:lnTo>
                  <a:lnTo>
                    <a:pt x="28" y="4"/>
                  </a:lnTo>
                  <a:lnTo>
                    <a:pt x="33" y="2"/>
                  </a:lnTo>
                  <a:lnTo>
                    <a:pt x="36" y="2"/>
                  </a:lnTo>
                  <a:lnTo>
                    <a:pt x="38" y="10"/>
                  </a:lnTo>
                  <a:lnTo>
                    <a:pt x="35" y="11"/>
                  </a:lnTo>
                  <a:lnTo>
                    <a:pt x="36" y="11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28" y="14"/>
                  </a:lnTo>
                  <a:lnTo>
                    <a:pt x="29" y="14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2" y="18"/>
                  </a:lnTo>
                  <a:lnTo>
                    <a:pt x="23" y="18"/>
                  </a:lnTo>
                  <a:lnTo>
                    <a:pt x="20" y="21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8" y="23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3" y="29"/>
                  </a:lnTo>
                  <a:lnTo>
                    <a:pt x="14" y="29"/>
                  </a:lnTo>
                  <a:lnTo>
                    <a:pt x="13" y="29"/>
                  </a:lnTo>
                  <a:lnTo>
                    <a:pt x="5" y="25"/>
                  </a:lnTo>
                  <a:close/>
                  <a:moveTo>
                    <a:pt x="64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128" y="0"/>
                  </a:moveTo>
                  <a:lnTo>
                    <a:pt x="164" y="0"/>
                  </a:lnTo>
                  <a:lnTo>
                    <a:pt x="164" y="9"/>
                  </a:lnTo>
                  <a:lnTo>
                    <a:pt x="128" y="9"/>
                  </a:lnTo>
                  <a:lnTo>
                    <a:pt x="128" y="0"/>
                  </a:lnTo>
                  <a:close/>
                  <a:moveTo>
                    <a:pt x="191" y="0"/>
                  </a:moveTo>
                  <a:lnTo>
                    <a:pt x="228" y="0"/>
                  </a:lnTo>
                  <a:lnTo>
                    <a:pt x="228" y="9"/>
                  </a:lnTo>
                  <a:lnTo>
                    <a:pt x="191" y="9"/>
                  </a:lnTo>
                  <a:lnTo>
                    <a:pt x="191" y="0"/>
                  </a:lnTo>
                  <a:close/>
                  <a:moveTo>
                    <a:pt x="255" y="0"/>
                  </a:moveTo>
                  <a:lnTo>
                    <a:pt x="291" y="0"/>
                  </a:lnTo>
                  <a:lnTo>
                    <a:pt x="291" y="9"/>
                  </a:lnTo>
                  <a:lnTo>
                    <a:pt x="255" y="9"/>
                  </a:lnTo>
                  <a:lnTo>
                    <a:pt x="255" y="0"/>
                  </a:lnTo>
                  <a:close/>
                  <a:moveTo>
                    <a:pt x="318" y="0"/>
                  </a:moveTo>
                  <a:lnTo>
                    <a:pt x="355" y="0"/>
                  </a:lnTo>
                  <a:lnTo>
                    <a:pt x="355" y="9"/>
                  </a:lnTo>
                  <a:lnTo>
                    <a:pt x="318" y="9"/>
                  </a:lnTo>
                  <a:lnTo>
                    <a:pt x="318" y="0"/>
                  </a:lnTo>
                  <a:close/>
                  <a:moveTo>
                    <a:pt x="382" y="0"/>
                  </a:moveTo>
                  <a:lnTo>
                    <a:pt x="418" y="0"/>
                  </a:lnTo>
                  <a:lnTo>
                    <a:pt x="418" y="9"/>
                  </a:lnTo>
                  <a:lnTo>
                    <a:pt x="382" y="9"/>
                  </a:lnTo>
                  <a:lnTo>
                    <a:pt x="382" y="0"/>
                  </a:lnTo>
                  <a:close/>
                  <a:moveTo>
                    <a:pt x="445" y="0"/>
                  </a:moveTo>
                  <a:lnTo>
                    <a:pt x="482" y="0"/>
                  </a:lnTo>
                  <a:lnTo>
                    <a:pt x="482" y="9"/>
                  </a:lnTo>
                  <a:lnTo>
                    <a:pt x="445" y="9"/>
                  </a:lnTo>
                  <a:lnTo>
                    <a:pt x="445" y="0"/>
                  </a:lnTo>
                  <a:close/>
                  <a:moveTo>
                    <a:pt x="509" y="0"/>
                  </a:moveTo>
                  <a:lnTo>
                    <a:pt x="545" y="0"/>
                  </a:lnTo>
                  <a:lnTo>
                    <a:pt x="545" y="9"/>
                  </a:lnTo>
                  <a:lnTo>
                    <a:pt x="509" y="9"/>
                  </a:lnTo>
                  <a:lnTo>
                    <a:pt x="509" y="0"/>
                  </a:lnTo>
                  <a:close/>
                  <a:moveTo>
                    <a:pt x="572" y="0"/>
                  </a:moveTo>
                  <a:lnTo>
                    <a:pt x="609" y="0"/>
                  </a:lnTo>
                  <a:lnTo>
                    <a:pt x="609" y="9"/>
                  </a:lnTo>
                  <a:lnTo>
                    <a:pt x="572" y="9"/>
                  </a:lnTo>
                  <a:lnTo>
                    <a:pt x="572" y="0"/>
                  </a:lnTo>
                  <a:close/>
                  <a:moveTo>
                    <a:pt x="636" y="0"/>
                  </a:moveTo>
                  <a:lnTo>
                    <a:pt x="643" y="0"/>
                  </a:lnTo>
                  <a:lnTo>
                    <a:pt x="648" y="1"/>
                  </a:lnTo>
                  <a:lnTo>
                    <a:pt x="652" y="1"/>
                  </a:lnTo>
                  <a:lnTo>
                    <a:pt x="657" y="2"/>
                  </a:lnTo>
                  <a:lnTo>
                    <a:pt x="661" y="4"/>
                  </a:lnTo>
                  <a:lnTo>
                    <a:pt x="665" y="6"/>
                  </a:lnTo>
                  <a:lnTo>
                    <a:pt x="669" y="8"/>
                  </a:lnTo>
                  <a:lnTo>
                    <a:pt x="673" y="11"/>
                  </a:lnTo>
                  <a:lnTo>
                    <a:pt x="667" y="18"/>
                  </a:lnTo>
                  <a:lnTo>
                    <a:pt x="664" y="16"/>
                  </a:lnTo>
                  <a:lnTo>
                    <a:pt x="664" y="16"/>
                  </a:lnTo>
                  <a:lnTo>
                    <a:pt x="661" y="14"/>
                  </a:lnTo>
                  <a:lnTo>
                    <a:pt x="661" y="14"/>
                  </a:lnTo>
                  <a:lnTo>
                    <a:pt x="658" y="12"/>
                  </a:lnTo>
                  <a:lnTo>
                    <a:pt x="658" y="12"/>
                  </a:lnTo>
                  <a:lnTo>
                    <a:pt x="654" y="11"/>
                  </a:lnTo>
                  <a:lnTo>
                    <a:pt x="655" y="11"/>
                  </a:lnTo>
                  <a:lnTo>
                    <a:pt x="650" y="10"/>
                  </a:lnTo>
                  <a:lnTo>
                    <a:pt x="651" y="10"/>
                  </a:lnTo>
                  <a:lnTo>
                    <a:pt x="647" y="10"/>
                  </a:lnTo>
                  <a:lnTo>
                    <a:pt x="647" y="10"/>
                  </a:lnTo>
                  <a:lnTo>
                    <a:pt x="643" y="9"/>
                  </a:lnTo>
                  <a:lnTo>
                    <a:pt x="643" y="9"/>
                  </a:lnTo>
                  <a:lnTo>
                    <a:pt x="636" y="9"/>
                  </a:lnTo>
                  <a:lnTo>
                    <a:pt x="636" y="0"/>
                  </a:lnTo>
                  <a:close/>
                  <a:moveTo>
                    <a:pt x="688" y="36"/>
                  </a:moveTo>
                  <a:lnTo>
                    <a:pt x="689" y="38"/>
                  </a:lnTo>
                  <a:lnTo>
                    <a:pt x="690" y="42"/>
                  </a:lnTo>
                  <a:lnTo>
                    <a:pt x="690" y="47"/>
                  </a:lnTo>
                  <a:lnTo>
                    <a:pt x="690" y="73"/>
                  </a:lnTo>
                  <a:lnTo>
                    <a:pt x="681" y="73"/>
                  </a:lnTo>
                  <a:lnTo>
                    <a:pt x="681" y="47"/>
                  </a:lnTo>
                  <a:lnTo>
                    <a:pt x="681" y="47"/>
                  </a:lnTo>
                  <a:lnTo>
                    <a:pt x="681" y="43"/>
                  </a:lnTo>
                  <a:lnTo>
                    <a:pt x="681" y="44"/>
                  </a:lnTo>
                  <a:lnTo>
                    <a:pt x="680" y="39"/>
                  </a:lnTo>
                  <a:lnTo>
                    <a:pt x="680" y="40"/>
                  </a:lnTo>
                  <a:lnTo>
                    <a:pt x="680" y="38"/>
                  </a:lnTo>
                  <a:lnTo>
                    <a:pt x="688" y="36"/>
                  </a:lnTo>
                  <a:close/>
                  <a:moveTo>
                    <a:pt x="690" y="100"/>
                  </a:moveTo>
                  <a:lnTo>
                    <a:pt x="690" y="136"/>
                  </a:lnTo>
                  <a:lnTo>
                    <a:pt x="681" y="136"/>
                  </a:lnTo>
                  <a:lnTo>
                    <a:pt x="681" y="100"/>
                  </a:lnTo>
                  <a:lnTo>
                    <a:pt x="690" y="100"/>
                  </a:lnTo>
                  <a:close/>
                  <a:moveTo>
                    <a:pt x="690" y="164"/>
                  </a:moveTo>
                  <a:lnTo>
                    <a:pt x="690" y="200"/>
                  </a:lnTo>
                  <a:lnTo>
                    <a:pt x="681" y="200"/>
                  </a:lnTo>
                  <a:lnTo>
                    <a:pt x="681" y="164"/>
                  </a:lnTo>
                  <a:lnTo>
                    <a:pt x="690" y="164"/>
                  </a:lnTo>
                  <a:close/>
                  <a:moveTo>
                    <a:pt x="688" y="228"/>
                  </a:moveTo>
                  <a:lnTo>
                    <a:pt x="688" y="230"/>
                  </a:lnTo>
                  <a:lnTo>
                    <a:pt x="686" y="235"/>
                  </a:lnTo>
                  <a:lnTo>
                    <a:pt x="684" y="239"/>
                  </a:lnTo>
                  <a:lnTo>
                    <a:pt x="682" y="243"/>
                  </a:lnTo>
                  <a:lnTo>
                    <a:pt x="679" y="246"/>
                  </a:lnTo>
                  <a:lnTo>
                    <a:pt x="676" y="250"/>
                  </a:lnTo>
                  <a:lnTo>
                    <a:pt x="673" y="253"/>
                  </a:lnTo>
                  <a:lnTo>
                    <a:pt x="669" y="255"/>
                  </a:lnTo>
                  <a:lnTo>
                    <a:pt x="665" y="258"/>
                  </a:lnTo>
                  <a:lnTo>
                    <a:pt x="664" y="258"/>
                  </a:lnTo>
                  <a:lnTo>
                    <a:pt x="660" y="250"/>
                  </a:lnTo>
                  <a:lnTo>
                    <a:pt x="661" y="250"/>
                  </a:lnTo>
                  <a:lnTo>
                    <a:pt x="661" y="250"/>
                  </a:lnTo>
                  <a:lnTo>
                    <a:pt x="664" y="248"/>
                  </a:lnTo>
                  <a:lnTo>
                    <a:pt x="664" y="248"/>
                  </a:lnTo>
                  <a:lnTo>
                    <a:pt x="667" y="245"/>
                  </a:lnTo>
                  <a:lnTo>
                    <a:pt x="667" y="246"/>
                  </a:lnTo>
                  <a:lnTo>
                    <a:pt x="670" y="243"/>
                  </a:lnTo>
                  <a:lnTo>
                    <a:pt x="670" y="243"/>
                  </a:lnTo>
                  <a:lnTo>
                    <a:pt x="672" y="240"/>
                  </a:lnTo>
                  <a:lnTo>
                    <a:pt x="672" y="241"/>
                  </a:lnTo>
                  <a:lnTo>
                    <a:pt x="675" y="237"/>
                  </a:lnTo>
                  <a:lnTo>
                    <a:pt x="674" y="238"/>
                  </a:lnTo>
                  <a:lnTo>
                    <a:pt x="676" y="234"/>
                  </a:lnTo>
                  <a:lnTo>
                    <a:pt x="676" y="235"/>
                  </a:lnTo>
                  <a:lnTo>
                    <a:pt x="678" y="231"/>
                  </a:lnTo>
                  <a:lnTo>
                    <a:pt x="678" y="231"/>
                  </a:lnTo>
                  <a:lnTo>
                    <a:pt x="679" y="227"/>
                  </a:lnTo>
                  <a:lnTo>
                    <a:pt x="679" y="228"/>
                  </a:lnTo>
                  <a:lnTo>
                    <a:pt x="680" y="226"/>
                  </a:lnTo>
                  <a:lnTo>
                    <a:pt x="688" y="228"/>
                  </a:lnTo>
                  <a:close/>
                  <a:moveTo>
                    <a:pt x="636" y="263"/>
                  </a:moveTo>
                  <a:lnTo>
                    <a:pt x="599" y="263"/>
                  </a:lnTo>
                  <a:lnTo>
                    <a:pt x="599" y="254"/>
                  </a:lnTo>
                  <a:lnTo>
                    <a:pt x="636" y="254"/>
                  </a:lnTo>
                  <a:lnTo>
                    <a:pt x="636" y="263"/>
                  </a:lnTo>
                  <a:close/>
                  <a:moveTo>
                    <a:pt x="572" y="263"/>
                  </a:moveTo>
                  <a:lnTo>
                    <a:pt x="536" y="263"/>
                  </a:lnTo>
                  <a:lnTo>
                    <a:pt x="536" y="254"/>
                  </a:lnTo>
                  <a:lnTo>
                    <a:pt x="572" y="254"/>
                  </a:lnTo>
                  <a:lnTo>
                    <a:pt x="572" y="263"/>
                  </a:lnTo>
                  <a:close/>
                  <a:moveTo>
                    <a:pt x="509" y="263"/>
                  </a:moveTo>
                  <a:lnTo>
                    <a:pt x="472" y="263"/>
                  </a:lnTo>
                  <a:lnTo>
                    <a:pt x="472" y="254"/>
                  </a:lnTo>
                  <a:lnTo>
                    <a:pt x="509" y="254"/>
                  </a:lnTo>
                  <a:lnTo>
                    <a:pt x="509" y="263"/>
                  </a:lnTo>
                  <a:close/>
                  <a:moveTo>
                    <a:pt x="445" y="263"/>
                  </a:moveTo>
                  <a:lnTo>
                    <a:pt x="409" y="263"/>
                  </a:lnTo>
                  <a:lnTo>
                    <a:pt x="409" y="254"/>
                  </a:lnTo>
                  <a:lnTo>
                    <a:pt x="445" y="254"/>
                  </a:lnTo>
                  <a:lnTo>
                    <a:pt x="445" y="263"/>
                  </a:lnTo>
                  <a:close/>
                  <a:moveTo>
                    <a:pt x="382" y="263"/>
                  </a:moveTo>
                  <a:lnTo>
                    <a:pt x="345" y="263"/>
                  </a:lnTo>
                  <a:lnTo>
                    <a:pt x="345" y="254"/>
                  </a:lnTo>
                  <a:lnTo>
                    <a:pt x="382" y="254"/>
                  </a:lnTo>
                  <a:lnTo>
                    <a:pt x="382" y="263"/>
                  </a:lnTo>
                  <a:close/>
                  <a:moveTo>
                    <a:pt x="318" y="263"/>
                  </a:moveTo>
                  <a:lnTo>
                    <a:pt x="282" y="263"/>
                  </a:lnTo>
                  <a:lnTo>
                    <a:pt x="282" y="254"/>
                  </a:lnTo>
                  <a:lnTo>
                    <a:pt x="318" y="254"/>
                  </a:lnTo>
                  <a:lnTo>
                    <a:pt x="318" y="263"/>
                  </a:lnTo>
                  <a:close/>
                  <a:moveTo>
                    <a:pt x="255" y="263"/>
                  </a:moveTo>
                  <a:lnTo>
                    <a:pt x="218" y="263"/>
                  </a:lnTo>
                  <a:lnTo>
                    <a:pt x="218" y="254"/>
                  </a:lnTo>
                  <a:lnTo>
                    <a:pt x="255" y="254"/>
                  </a:lnTo>
                  <a:lnTo>
                    <a:pt x="255" y="263"/>
                  </a:lnTo>
                  <a:close/>
                  <a:moveTo>
                    <a:pt x="191" y="263"/>
                  </a:moveTo>
                  <a:lnTo>
                    <a:pt x="155" y="263"/>
                  </a:lnTo>
                  <a:lnTo>
                    <a:pt x="155" y="254"/>
                  </a:lnTo>
                  <a:lnTo>
                    <a:pt x="191" y="254"/>
                  </a:lnTo>
                  <a:lnTo>
                    <a:pt x="191" y="263"/>
                  </a:lnTo>
                  <a:close/>
                  <a:moveTo>
                    <a:pt x="128" y="263"/>
                  </a:moveTo>
                  <a:lnTo>
                    <a:pt x="92" y="263"/>
                  </a:lnTo>
                  <a:lnTo>
                    <a:pt x="92" y="254"/>
                  </a:lnTo>
                  <a:lnTo>
                    <a:pt x="128" y="254"/>
                  </a:lnTo>
                  <a:lnTo>
                    <a:pt x="128" y="263"/>
                  </a:lnTo>
                  <a:close/>
                  <a:moveTo>
                    <a:pt x="64" y="263"/>
                  </a:moveTo>
                  <a:lnTo>
                    <a:pt x="47" y="263"/>
                  </a:lnTo>
                  <a:lnTo>
                    <a:pt x="42" y="263"/>
                  </a:lnTo>
                  <a:lnTo>
                    <a:pt x="37" y="262"/>
                  </a:lnTo>
                  <a:lnTo>
                    <a:pt x="33" y="261"/>
                  </a:lnTo>
                  <a:lnTo>
                    <a:pt x="28" y="260"/>
                  </a:lnTo>
                  <a:lnTo>
                    <a:pt x="27" y="259"/>
                  </a:lnTo>
                  <a:lnTo>
                    <a:pt x="31" y="251"/>
                  </a:lnTo>
                  <a:lnTo>
                    <a:pt x="32" y="251"/>
                  </a:lnTo>
                  <a:lnTo>
                    <a:pt x="32" y="251"/>
                  </a:lnTo>
                  <a:lnTo>
                    <a:pt x="36" y="253"/>
                  </a:lnTo>
                  <a:lnTo>
                    <a:pt x="35" y="252"/>
                  </a:lnTo>
                  <a:lnTo>
                    <a:pt x="39" y="254"/>
                  </a:lnTo>
                  <a:lnTo>
                    <a:pt x="39" y="253"/>
                  </a:lnTo>
                  <a:lnTo>
                    <a:pt x="43" y="254"/>
                  </a:lnTo>
                  <a:lnTo>
                    <a:pt x="43" y="254"/>
                  </a:lnTo>
                  <a:lnTo>
                    <a:pt x="47" y="254"/>
                  </a:lnTo>
                  <a:lnTo>
                    <a:pt x="47" y="254"/>
                  </a:lnTo>
                  <a:lnTo>
                    <a:pt x="64" y="254"/>
                  </a:lnTo>
                  <a:lnTo>
                    <a:pt x="64" y="263"/>
                  </a:lnTo>
                  <a:close/>
                  <a:moveTo>
                    <a:pt x="5" y="238"/>
                  </a:moveTo>
                  <a:lnTo>
                    <a:pt x="3" y="235"/>
                  </a:lnTo>
                  <a:lnTo>
                    <a:pt x="2" y="230"/>
                  </a:lnTo>
                  <a:lnTo>
                    <a:pt x="1" y="226"/>
                  </a:lnTo>
                  <a:lnTo>
                    <a:pt x="0" y="221"/>
                  </a:lnTo>
                  <a:lnTo>
                    <a:pt x="0" y="217"/>
                  </a:lnTo>
                  <a:lnTo>
                    <a:pt x="9" y="216"/>
                  </a:lnTo>
                  <a:lnTo>
                    <a:pt x="9" y="221"/>
                  </a:lnTo>
                  <a:lnTo>
                    <a:pt x="9" y="220"/>
                  </a:lnTo>
                  <a:lnTo>
                    <a:pt x="10" y="224"/>
                  </a:lnTo>
                  <a:lnTo>
                    <a:pt x="10" y="224"/>
                  </a:lnTo>
                  <a:lnTo>
                    <a:pt x="11" y="228"/>
                  </a:lnTo>
                  <a:lnTo>
                    <a:pt x="10" y="227"/>
                  </a:lnTo>
                  <a:lnTo>
                    <a:pt x="12" y="231"/>
                  </a:lnTo>
                  <a:lnTo>
                    <a:pt x="12" y="231"/>
                  </a:lnTo>
                  <a:lnTo>
                    <a:pt x="13" y="234"/>
                  </a:lnTo>
                  <a:lnTo>
                    <a:pt x="5" y="238"/>
                  </a:lnTo>
                  <a:close/>
                </a:path>
              </a:pathLst>
            </a:custGeom>
            <a:solidFill>
              <a:srgbClr val="2E75B6"/>
            </a:solidFill>
            <a:ln w="0" cap="flat">
              <a:solidFill>
                <a:srgbClr val="2E75B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52" name="Freeform 245">
              <a:extLst>
                <a:ext uri="{FF2B5EF4-FFF2-40B4-BE49-F238E27FC236}">
                  <a16:creationId xmlns:a16="http://schemas.microsoft.com/office/drawing/2014/main" id="{2B362C24-F6C9-43BE-B99B-87E6FE882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159" y="2996779"/>
              <a:ext cx="940191" cy="183898"/>
            </a:xfrm>
            <a:custGeom>
              <a:avLst/>
              <a:gdLst>
                <a:gd name="T0" fmla="*/ 0 w 15072"/>
                <a:gd name="T1" fmla="*/ 526 h 3152"/>
                <a:gd name="T2" fmla="*/ 526 w 15072"/>
                <a:gd name="T3" fmla="*/ 0 h 3152"/>
                <a:gd name="T4" fmla="*/ 14547 w 15072"/>
                <a:gd name="T5" fmla="*/ 0 h 3152"/>
                <a:gd name="T6" fmla="*/ 15072 w 15072"/>
                <a:gd name="T7" fmla="*/ 526 h 3152"/>
                <a:gd name="T8" fmla="*/ 15072 w 15072"/>
                <a:gd name="T9" fmla="*/ 2627 h 3152"/>
                <a:gd name="T10" fmla="*/ 14547 w 15072"/>
                <a:gd name="T11" fmla="*/ 3152 h 3152"/>
                <a:gd name="T12" fmla="*/ 526 w 15072"/>
                <a:gd name="T13" fmla="*/ 3152 h 3152"/>
                <a:gd name="T14" fmla="*/ 0 w 15072"/>
                <a:gd name="T15" fmla="*/ 2627 h 3152"/>
                <a:gd name="T16" fmla="*/ 0 w 15072"/>
                <a:gd name="T17" fmla="*/ 526 h 3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72" h="3152">
                  <a:moveTo>
                    <a:pt x="0" y="526"/>
                  </a:moveTo>
                  <a:cubicBezTo>
                    <a:pt x="0" y="236"/>
                    <a:pt x="236" y="0"/>
                    <a:pt x="526" y="0"/>
                  </a:cubicBezTo>
                  <a:lnTo>
                    <a:pt x="14547" y="0"/>
                  </a:lnTo>
                  <a:cubicBezTo>
                    <a:pt x="14837" y="0"/>
                    <a:pt x="15072" y="236"/>
                    <a:pt x="15072" y="526"/>
                  </a:cubicBezTo>
                  <a:lnTo>
                    <a:pt x="15072" y="2627"/>
                  </a:lnTo>
                  <a:cubicBezTo>
                    <a:pt x="15072" y="2917"/>
                    <a:pt x="14837" y="3152"/>
                    <a:pt x="14547" y="3152"/>
                  </a:cubicBezTo>
                  <a:lnTo>
                    <a:pt x="526" y="3152"/>
                  </a:lnTo>
                  <a:cubicBezTo>
                    <a:pt x="236" y="3152"/>
                    <a:pt x="0" y="2917"/>
                    <a:pt x="0" y="2627"/>
                  </a:cubicBezTo>
                  <a:lnTo>
                    <a:pt x="0" y="52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53" name="Freeform 246">
              <a:extLst>
                <a:ext uri="{FF2B5EF4-FFF2-40B4-BE49-F238E27FC236}">
                  <a16:creationId xmlns:a16="http://schemas.microsoft.com/office/drawing/2014/main" id="{409248B9-B0ED-42B4-AD31-5EF795BA6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159" y="2996779"/>
              <a:ext cx="940191" cy="183898"/>
            </a:xfrm>
            <a:custGeom>
              <a:avLst/>
              <a:gdLst>
                <a:gd name="T0" fmla="*/ 0 w 15072"/>
                <a:gd name="T1" fmla="*/ 526 h 3152"/>
                <a:gd name="T2" fmla="*/ 526 w 15072"/>
                <a:gd name="T3" fmla="*/ 0 h 3152"/>
                <a:gd name="T4" fmla="*/ 14547 w 15072"/>
                <a:gd name="T5" fmla="*/ 0 h 3152"/>
                <a:gd name="T6" fmla="*/ 15072 w 15072"/>
                <a:gd name="T7" fmla="*/ 526 h 3152"/>
                <a:gd name="T8" fmla="*/ 15072 w 15072"/>
                <a:gd name="T9" fmla="*/ 2627 h 3152"/>
                <a:gd name="T10" fmla="*/ 14547 w 15072"/>
                <a:gd name="T11" fmla="*/ 3152 h 3152"/>
                <a:gd name="T12" fmla="*/ 526 w 15072"/>
                <a:gd name="T13" fmla="*/ 3152 h 3152"/>
                <a:gd name="T14" fmla="*/ 0 w 15072"/>
                <a:gd name="T15" fmla="*/ 2627 h 3152"/>
                <a:gd name="T16" fmla="*/ 0 w 15072"/>
                <a:gd name="T17" fmla="*/ 526 h 3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72" h="3152">
                  <a:moveTo>
                    <a:pt x="0" y="526"/>
                  </a:moveTo>
                  <a:cubicBezTo>
                    <a:pt x="0" y="236"/>
                    <a:pt x="236" y="0"/>
                    <a:pt x="526" y="0"/>
                  </a:cubicBezTo>
                  <a:lnTo>
                    <a:pt x="14547" y="0"/>
                  </a:lnTo>
                  <a:cubicBezTo>
                    <a:pt x="14837" y="0"/>
                    <a:pt x="15072" y="236"/>
                    <a:pt x="15072" y="526"/>
                  </a:cubicBezTo>
                  <a:lnTo>
                    <a:pt x="15072" y="2627"/>
                  </a:lnTo>
                  <a:cubicBezTo>
                    <a:pt x="15072" y="2917"/>
                    <a:pt x="14837" y="3152"/>
                    <a:pt x="14547" y="3152"/>
                  </a:cubicBezTo>
                  <a:lnTo>
                    <a:pt x="526" y="3152"/>
                  </a:lnTo>
                  <a:cubicBezTo>
                    <a:pt x="236" y="3152"/>
                    <a:pt x="0" y="2917"/>
                    <a:pt x="0" y="2627"/>
                  </a:cubicBezTo>
                  <a:lnTo>
                    <a:pt x="0" y="526"/>
                  </a:lnTo>
                  <a:close/>
                </a:path>
              </a:pathLst>
            </a:custGeom>
            <a:noFill/>
            <a:ln w="14288" cap="flat">
              <a:solidFill>
                <a:srgbClr val="2E75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54" name="Freeform 247">
              <a:extLst>
                <a:ext uri="{FF2B5EF4-FFF2-40B4-BE49-F238E27FC236}">
                  <a16:creationId xmlns:a16="http://schemas.microsoft.com/office/drawing/2014/main" id="{3429BE39-468B-461F-A6DD-5B4EA19B3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589" y="3022212"/>
              <a:ext cx="234003" cy="133033"/>
            </a:xfrm>
            <a:custGeom>
              <a:avLst/>
              <a:gdLst>
                <a:gd name="T0" fmla="*/ 0 w 3776"/>
                <a:gd name="T1" fmla="*/ 379 h 2272"/>
                <a:gd name="T2" fmla="*/ 379 w 3776"/>
                <a:gd name="T3" fmla="*/ 0 h 2272"/>
                <a:gd name="T4" fmla="*/ 3398 w 3776"/>
                <a:gd name="T5" fmla="*/ 0 h 2272"/>
                <a:gd name="T6" fmla="*/ 3776 w 3776"/>
                <a:gd name="T7" fmla="*/ 379 h 2272"/>
                <a:gd name="T8" fmla="*/ 3776 w 3776"/>
                <a:gd name="T9" fmla="*/ 1894 h 2272"/>
                <a:gd name="T10" fmla="*/ 3398 w 3776"/>
                <a:gd name="T11" fmla="*/ 2272 h 2272"/>
                <a:gd name="T12" fmla="*/ 379 w 3776"/>
                <a:gd name="T13" fmla="*/ 2272 h 2272"/>
                <a:gd name="T14" fmla="*/ 0 w 3776"/>
                <a:gd name="T15" fmla="*/ 1894 h 2272"/>
                <a:gd name="T16" fmla="*/ 0 w 3776"/>
                <a:gd name="T17" fmla="*/ 379 h 2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76" h="2272">
                  <a:moveTo>
                    <a:pt x="0" y="379"/>
                  </a:moveTo>
                  <a:cubicBezTo>
                    <a:pt x="0" y="170"/>
                    <a:pt x="170" y="0"/>
                    <a:pt x="379" y="0"/>
                  </a:cubicBezTo>
                  <a:lnTo>
                    <a:pt x="3398" y="0"/>
                  </a:lnTo>
                  <a:cubicBezTo>
                    <a:pt x="3607" y="0"/>
                    <a:pt x="3776" y="170"/>
                    <a:pt x="3776" y="379"/>
                  </a:cubicBezTo>
                  <a:lnTo>
                    <a:pt x="3776" y="1894"/>
                  </a:lnTo>
                  <a:cubicBezTo>
                    <a:pt x="3776" y="2103"/>
                    <a:pt x="3607" y="2272"/>
                    <a:pt x="3398" y="2272"/>
                  </a:cubicBezTo>
                  <a:lnTo>
                    <a:pt x="379" y="2272"/>
                  </a:lnTo>
                  <a:cubicBezTo>
                    <a:pt x="170" y="2272"/>
                    <a:pt x="0" y="2103"/>
                    <a:pt x="0" y="1894"/>
                  </a:cubicBezTo>
                  <a:lnTo>
                    <a:pt x="0" y="37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55" name="Freeform 248">
              <a:extLst>
                <a:ext uri="{FF2B5EF4-FFF2-40B4-BE49-F238E27FC236}">
                  <a16:creationId xmlns:a16="http://schemas.microsoft.com/office/drawing/2014/main" id="{99EFC54C-6FF5-4001-97F6-1BA324BAA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589" y="3022212"/>
              <a:ext cx="234003" cy="133033"/>
            </a:xfrm>
            <a:custGeom>
              <a:avLst/>
              <a:gdLst>
                <a:gd name="T0" fmla="*/ 0 w 3776"/>
                <a:gd name="T1" fmla="*/ 379 h 2272"/>
                <a:gd name="T2" fmla="*/ 379 w 3776"/>
                <a:gd name="T3" fmla="*/ 0 h 2272"/>
                <a:gd name="T4" fmla="*/ 3398 w 3776"/>
                <a:gd name="T5" fmla="*/ 0 h 2272"/>
                <a:gd name="T6" fmla="*/ 3776 w 3776"/>
                <a:gd name="T7" fmla="*/ 379 h 2272"/>
                <a:gd name="T8" fmla="*/ 3776 w 3776"/>
                <a:gd name="T9" fmla="*/ 1894 h 2272"/>
                <a:gd name="T10" fmla="*/ 3398 w 3776"/>
                <a:gd name="T11" fmla="*/ 2272 h 2272"/>
                <a:gd name="T12" fmla="*/ 379 w 3776"/>
                <a:gd name="T13" fmla="*/ 2272 h 2272"/>
                <a:gd name="T14" fmla="*/ 0 w 3776"/>
                <a:gd name="T15" fmla="*/ 1894 h 2272"/>
                <a:gd name="T16" fmla="*/ 0 w 3776"/>
                <a:gd name="T17" fmla="*/ 379 h 2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76" h="2272">
                  <a:moveTo>
                    <a:pt x="0" y="379"/>
                  </a:moveTo>
                  <a:cubicBezTo>
                    <a:pt x="0" y="170"/>
                    <a:pt x="170" y="0"/>
                    <a:pt x="379" y="0"/>
                  </a:cubicBezTo>
                  <a:lnTo>
                    <a:pt x="3398" y="0"/>
                  </a:lnTo>
                  <a:cubicBezTo>
                    <a:pt x="3607" y="0"/>
                    <a:pt x="3776" y="170"/>
                    <a:pt x="3776" y="379"/>
                  </a:cubicBezTo>
                  <a:lnTo>
                    <a:pt x="3776" y="1894"/>
                  </a:lnTo>
                  <a:cubicBezTo>
                    <a:pt x="3776" y="2103"/>
                    <a:pt x="3607" y="2272"/>
                    <a:pt x="3398" y="2272"/>
                  </a:cubicBezTo>
                  <a:lnTo>
                    <a:pt x="379" y="2272"/>
                  </a:lnTo>
                  <a:cubicBezTo>
                    <a:pt x="170" y="2272"/>
                    <a:pt x="0" y="2103"/>
                    <a:pt x="0" y="1894"/>
                  </a:cubicBezTo>
                  <a:lnTo>
                    <a:pt x="0" y="379"/>
                  </a:lnTo>
                  <a:close/>
                </a:path>
              </a:pathLst>
            </a:custGeom>
            <a:noFill/>
            <a:ln w="14288" cap="flat">
              <a:solidFill>
                <a:srgbClr val="2E75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56" name="Rectangle 249">
              <a:extLst>
                <a:ext uri="{FF2B5EF4-FFF2-40B4-BE49-F238E27FC236}">
                  <a16:creationId xmlns:a16="http://schemas.microsoft.com/office/drawing/2014/main" id="{BD6C060B-6B02-4BDE-BE56-35FBD176F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839" y="3002649"/>
              <a:ext cx="17312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RG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657" name="Freeform 250">
              <a:extLst>
                <a:ext uri="{FF2B5EF4-FFF2-40B4-BE49-F238E27FC236}">
                  <a16:creationId xmlns:a16="http://schemas.microsoft.com/office/drawing/2014/main" id="{3BB3E7F5-3CF0-4A64-A9C7-718443DC7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881" y="3024168"/>
              <a:ext cx="307130" cy="131077"/>
            </a:xfrm>
            <a:custGeom>
              <a:avLst/>
              <a:gdLst>
                <a:gd name="T0" fmla="*/ 0 w 4912"/>
                <a:gd name="T1" fmla="*/ 376 h 2256"/>
                <a:gd name="T2" fmla="*/ 376 w 4912"/>
                <a:gd name="T3" fmla="*/ 0 h 2256"/>
                <a:gd name="T4" fmla="*/ 4536 w 4912"/>
                <a:gd name="T5" fmla="*/ 0 h 2256"/>
                <a:gd name="T6" fmla="*/ 4912 w 4912"/>
                <a:gd name="T7" fmla="*/ 376 h 2256"/>
                <a:gd name="T8" fmla="*/ 4912 w 4912"/>
                <a:gd name="T9" fmla="*/ 1880 h 2256"/>
                <a:gd name="T10" fmla="*/ 4536 w 4912"/>
                <a:gd name="T11" fmla="*/ 2256 h 2256"/>
                <a:gd name="T12" fmla="*/ 376 w 4912"/>
                <a:gd name="T13" fmla="*/ 2256 h 2256"/>
                <a:gd name="T14" fmla="*/ 0 w 4912"/>
                <a:gd name="T15" fmla="*/ 1880 h 2256"/>
                <a:gd name="T16" fmla="*/ 0 w 4912"/>
                <a:gd name="T17" fmla="*/ 376 h 2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12" h="2256">
                  <a:moveTo>
                    <a:pt x="0" y="376"/>
                  </a:moveTo>
                  <a:cubicBezTo>
                    <a:pt x="0" y="169"/>
                    <a:pt x="169" y="0"/>
                    <a:pt x="376" y="0"/>
                  </a:cubicBezTo>
                  <a:lnTo>
                    <a:pt x="4536" y="0"/>
                  </a:lnTo>
                  <a:cubicBezTo>
                    <a:pt x="4744" y="0"/>
                    <a:pt x="4912" y="169"/>
                    <a:pt x="4912" y="376"/>
                  </a:cubicBezTo>
                  <a:lnTo>
                    <a:pt x="4912" y="1880"/>
                  </a:lnTo>
                  <a:cubicBezTo>
                    <a:pt x="4912" y="2088"/>
                    <a:pt x="4744" y="2256"/>
                    <a:pt x="4536" y="2256"/>
                  </a:cubicBezTo>
                  <a:lnTo>
                    <a:pt x="376" y="2256"/>
                  </a:lnTo>
                  <a:cubicBezTo>
                    <a:pt x="169" y="2256"/>
                    <a:pt x="0" y="2088"/>
                    <a:pt x="0" y="1880"/>
                  </a:cubicBezTo>
                  <a:lnTo>
                    <a:pt x="0" y="37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58" name="Freeform 251">
              <a:extLst>
                <a:ext uri="{FF2B5EF4-FFF2-40B4-BE49-F238E27FC236}">
                  <a16:creationId xmlns:a16="http://schemas.microsoft.com/office/drawing/2014/main" id="{56617740-35F3-4E59-A902-A4EAF006E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881" y="3024168"/>
              <a:ext cx="307130" cy="131077"/>
            </a:xfrm>
            <a:custGeom>
              <a:avLst/>
              <a:gdLst>
                <a:gd name="T0" fmla="*/ 0 w 4912"/>
                <a:gd name="T1" fmla="*/ 376 h 2256"/>
                <a:gd name="T2" fmla="*/ 376 w 4912"/>
                <a:gd name="T3" fmla="*/ 0 h 2256"/>
                <a:gd name="T4" fmla="*/ 4536 w 4912"/>
                <a:gd name="T5" fmla="*/ 0 h 2256"/>
                <a:gd name="T6" fmla="*/ 4912 w 4912"/>
                <a:gd name="T7" fmla="*/ 376 h 2256"/>
                <a:gd name="T8" fmla="*/ 4912 w 4912"/>
                <a:gd name="T9" fmla="*/ 1880 h 2256"/>
                <a:gd name="T10" fmla="*/ 4536 w 4912"/>
                <a:gd name="T11" fmla="*/ 2256 h 2256"/>
                <a:gd name="T12" fmla="*/ 376 w 4912"/>
                <a:gd name="T13" fmla="*/ 2256 h 2256"/>
                <a:gd name="T14" fmla="*/ 0 w 4912"/>
                <a:gd name="T15" fmla="*/ 1880 h 2256"/>
                <a:gd name="T16" fmla="*/ 0 w 4912"/>
                <a:gd name="T17" fmla="*/ 376 h 2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12" h="2256">
                  <a:moveTo>
                    <a:pt x="0" y="376"/>
                  </a:moveTo>
                  <a:cubicBezTo>
                    <a:pt x="0" y="169"/>
                    <a:pt x="169" y="0"/>
                    <a:pt x="376" y="0"/>
                  </a:cubicBezTo>
                  <a:lnTo>
                    <a:pt x="4536" y="0"/>
                  </a:lnTo>
                  <a:cubicBezTo>
                    <a:pt x="4744" y="0"/>
                    <a:pt x="4912" y="169"/>
                    <a:pt x="4912" y="376"/>
                  </a:cubicBezTo>
                  <a:lnTo>
                    <a:pt x="4912" y="1880"/>
                  </a:lnTo>
                  <a:cubicBezTo>
                    <a:pt x="4912" y="2088"/>
                    <a:pt x="4744" y="2256"/>
                    <a:pt x="4536" y="2256"/>
                  </a:cubicBezTo>
                  <a:lnTo>
                    <a:pt x="376" y="2256"/>
                  </a:lnTo>
                  <a:cubicBezTo>
                    <a:pt x="169" y="2256"/>
                    <a:pt x="0" y="2088"/>
                    <a:pt x="0" y="1880"/>
                  </a:cubicBezTo>
                  <a:lnTo>
                    <a:pt x="0" y="376"/>
                  </a:lnTo>
                  <a:close/>
                </a:path>
              </a:pathLst>
            </a:custGeom>
            <a:noFill/>
            <a:ln w="14288" cap="flat">
              <a:solidFill>
                <a:srgbClr val="2E75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59" name="Rectangle 252">
              <a:extLst>
                <a:ext uri="{FF2B5EF4-FFF2-40B4-BE49-F238E27FC236}">
                  <a16:creationId xmlns:a16="http://schemas.microsoft.com/office/drawing/2014/main" id="{EAE6525A-4CCE-404A-BB6C-D2AAD21DC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39" y="3002649"/>
              <a:ext cx="25648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ONU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660" name="Freeform 254">
              <a:extLst>
                <a:ext uri="{FF2B5EF4-FFF2-40B4-BE49-F238E27FC236}">
                  <a16:creationId xmlns:a16="http://schemas.microsoft.com/office/drawing/2014/main" id="{E5368E37-8189-4C2C-A1AB-8F971C66E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679" y="3388052"/>
              <a:ext cx="259075" cy="183898"/>
            </a:xfrm>
            <a:custGeom>
              <a:avLst/>
              <a:gdLst>
                <a:gd name="T0" fmla="*/ 0 w 4160"/>
                <a:gd name="T1" fmla="*/ 523 h 3136"/>
                <a:gd name="T2" fmla="*/ 523 w 4160"/>
                <a:gd name="T3" fmla="*/ 0 h 3136"/>
                <a:gd name="T4" fmla="*/ 3638 w 4160"/>
                <a:gd name="T5" fmla="*/ 0 h 3136"/>
                <a:gd name="T6" fmla="*/ 4160 w 4160"/>
                <a:gd name="T7" fmla="*/ 523 h 3136"/>
                <a:gd name="T8" fmla="*/ 4160 w 4160"/>
                <a:gd name="T9" fmla="*/ 2614 h 3136"/>
                <a:gd name="T10" fmla="*/ 3638 w 4160"/>
                <a:gd name="T11" fmla="*/ 3136 h 3136"/>
                <a:gd name="T12" fmla="*/ 523 w 4160"/>
                <a:gd name="T13" fmla="*/ 3136 h 3136"/>
                <a:gd name="T14" fmla="*/ 0 w 4160"/>
                <a:gd name="T15" fmla="*/ 2614 h 3136"/>
                <a:gd name="T16" fmla="*/ 0 w 4160"/>
                <a:gd name="T17" fmla="*/ 523 h 3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60" h="3136">
                  <a:moveTo>
                    <a:pt x="0" y="523"/>
                  </a:moveTo>
                  <a:cubicBezTo>
                    <a:pt x="0" y="234"/>
                    <a:pt x="234" y="0"/>
                    <a:pt x="523" y="0"/>
                  </a:cubicBezTo>
                  <a:lnTo>
                    <a:pt x="3638" y="0"/>
                  </a:lnTo>
                  <a:cubicBezTo>
                    <a:pt x="3926" y="0"/>
                    <a:pt x="4160" y="234"/>
                    <a:pt x="4160" y="523"/>
                  </a:cubicBezTo>
                  <a:lnTo>
                    <a:pt x="4160" y="2614"/>
                  </a:lnTo>
                  <a:cubicBezTo>
                    <a:pt x="4160" y="2902"/>
                    <a:pt x="3926" y="3136"/>
                    <a:pt x="3638" y="3136"/>
                  </a:cubicBezTo>
                  <a:lnTo>
                    <a:pt x="523" y="3136"/>
                  </a:lnTo>
                  <a:cubicBezTo>
                    <a:pt x="234" y="3136"/>
                    <a:pt x="0" y="2902"/>
                    <a:pt x="0" y="2614"/>
                  </a:cubicBezTo>
                  <a:lnTo>
                    <a:pt x="0" y="523"/>
                  </a:lnTo>
                  <a:close/>
                </a:path>
              </a:pathLst>
            </a:custGeom>
            <a:noFill/>
            <a:ln w="14288" cap="flat">
              <a:solidFill>
                <a:srgbClr val="2E75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61" name="Rectangle 255">
              <a:extLst>
                <a:ext uri="{FF2B5EF4-FFF2-40B4-BE49-F238E27FC236}">
                  <a16:creationId xmlns:a16="http://schemas.microsoft.com/office/drawing/2014/main" id="{AF7C25D0-E4AB-4E96-BA5A-0DB47A9EA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393" y="3393920"/>
              <a:ext cx="19877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WG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662" name="Freeform 256">
              <a:extLst>
                <a:ext uri="{FF2B5EF4-FFF2-40B4-BE49-F238E27FC236}">
                  <a16:creationId xmlns:a16="http://schemas.microsoft.com/office/drawing/2014/main" id="{081EA571-BB90-4B32-A9A8-03A1D3593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488" y="3393920"/>
              <a:ext cx="422041" cy="181942"/>
            </a:xfrm>
            <a:custGeom>
              <a:avLst/>
              <a:gdLst>
                <a:gd name="T0" fmla="*/ 0 w 6800"/>
                <a:gd name="T1" fmla="*/ 523 h 3136"/>
                <a:gd name="T2" fmla="*/ 523 w 6800"/>
                <a:gd name="T3" fmla="*/ 0 h 3136"/>
                <a:gd name="T4" fmla="*/ 6278 w 6800"/>
                <a:gd name="T5" fmla="*/ 0 h 3136"/>
                <a:gd name="T6" fmla="*/ 6800 w 6800"/>
                <a:gd name="T7" fmla="*/ 523 h 3136"/>
                <a:gd name="T8" fmla="*/ 6800 w 6800"/>
                <a:gd name="T9" fmla="*/ 2614 h 3136"/>
                <a:gd name="T10" fmla="*/ 6278 w 6800"/>
                <a:gd name="T11" fmla="*/ 3136 h 3136"/>
                <a:gd name="T12" fmla="*/ 523 w 6800"/>
                <a:gd name="T13" fmla="*/ 3136 h 3136"/>
                <a:gd name="T14" fmla="*/ 0 w 6800"/>
                <a:gd name="T15" fmla="*/ 2614 h 3136"/>
                <a:gd name="T16" fmla="*/ 0 w 6800"/>
                <a:gd name="T17" fmla="*/ 523 h 3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00" h="3136">
                  <a:moveTo>
                    <a:pt x="0" y="523"/>
                  </a:moveTo>
                  <a:cubicBezTo>
                    <a:pt x="0" y="234"/>
                    <a:pt x="234" y="0"/>
                    <a:pt x="523" y="0"/>
                  </a:cubicBezTo>
                  <a:lnTo>
                    <a:pt x="6278" y="0"/>
                  </a:lnTo>
                  <a:cubicBezTo>
                    <a:pt x="6566" y="0"/>
                    <a:pt x="6800" y="234"/>
                    <a:pt x="6800" y="523"/>
                  </a:cubicBezTo>
                  <a:lnTo>
                    <a:pt x="6800" y="2614"/>
                  </a:lnTo>
                  <a:cubicBezTo>
                    <a:pt x="6800" y="2902"/>
                    <a:pt x="6566" y="3136"/>
                    <a:pt x="6278" y="3136"/>
                  </a:cubicBezTo>
                  <a:lnTo>
                    <a:pt x="523" y="3136"/>
                  </a:lnTo>
                  <a:cubicBezTo>
                    <a:pt x="234" y="3136"/>
                    <a:pt x="0" y="2902"/>
                    <a:pt x="0" y="2614"/>
                  </a:cubicBezTo>
                  <a:lnTo>
                    <a:pt x="0" y="52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63" name="Freeform 257">
              <a:extLst>
                <a:ext uri="{FF2B5EF4-FFF2-40B4-BE49-F238E27FC236}">
                  <a16:creationId xmlns:a16="http://schemas.microsoft.com/office/drawing/2014/main" id="{87C3E43F-04D7-419E-B16D-6D9D9A3E7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488" y="3393920"/>
              <a:ext cx="422041" cy="181942"/>
            </a:xfrm>
            <a:custGeom>
              <a:avLst/>
              <a:gdLst>
                <a:gd name="T0" fmla="*/ 0 w 6800"/>
                <a:gd name="T1" fmla="*/ 523 h 3136"/>
                <a:gd name="T2" fmla="*/ 523 w 6800"/>
                <a:gd name="T3" fmla="*/ 0 h 3136"/>
                <a:gd name="T4" fmla="*/ 6278 w 6800"/>
                <a:gd name="T5" fmla="*/ 0 h 3136"/>
                <a:gd name="T6" fmla="*/ 6800 w 6800"/>
                <a:gd name="T7" fmla="*/ 523 h 3136"/>
                <a:gd name="T8" fmla="*/ 6800 w 6800"/>
                <a:gd name="T9" fmla="*/ 2614 h 3136"/>
                <a:gd name="T10" fmla="*/ 6278 w 6800"/>
                <a:gd name="T11" fmla="*/ 3136 h 3136"/>
                <a:gd name="T12" fmla="*/ 523 w 6800"/>
                <a:gd name="T13" fmla="*/ 3136 h 3136"/>
                <a:gd name="T14" fmla="*/ 0 w 6800"/>
                <a:gd name="T15" fmla="*/ 2614 h 3136"/>
                <a:gd name="T16" fmla="*/ 0 w 6800"/>
                <a:gd name="T17" fmla="*/ 523 h 3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00" h="3136">
                  <a:moveTo>
                    <a:pt x="0" y="523"/>
                  </a:moveTo>
                  <a:cubicBezTo>
                    <a:pt x="0" y="234"/>
                    <a:pt x="234" y="0"/>
                    <a:pt x="523" y="0"/>
                  </a:cubicBezTo>
                  <a:lnTo>
                    <a:pt x="6278" y="0"/>
                  </a:lnTo>
                  <a:cubicBezTo>
                    <a:pt x="6566" y="0"/>
                    <a:pt x="6800" y="234"/>
                    <a:pt x="6800" y="523"/>
                  </a:cubicBezTo>
                  <a:lnTo>
                    <a:pt x="6800" y="2614"/>
                  </a:lnTo>
                  <a:cubicBezTo>
                    <a:pt x="6800" y="2902"/>
                    <a:pt x="6566" y="3136"/>
                    <a:pt x="6278" y="3136"/>
                  </a:cubicBezTo>
                  <a:lnTo>
                    <a:pt x="523" y="3136"/>
                  </a:lnTo>
                  <a:cubicBezTo>
                    <a:pt x="234" y="3136"/>
                    <a:pt x="0" y="2902"/>
                    <a:pt x="0" y="2614"/>
                  </a:cubicBezTo>
                  <a:lnTo>
                    <a:pt x="0" y="523"/>
                  </a:lnTo>
                  <a:close/>
                </a:path>
              </a:pathLst>
            </a:custGeom>
            <a:noFill/>
            <a:ln w="14288" cap="flat">
              <a:solidFill>
                <a:srgbClr val="2E75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64" name="Rectangle 258">
              <a:extLst>
                <a:ext uri="{FF2B5EF4-FFF2-40B4-BE49-F238E27FC236}">
                  <a16:creationId xmlns:a16="http://schemas.microsoft.com/office/drawing/2014/main" id="{E587090F-5820-4180-9BBB-2A29BA9A9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1258" y="3397833"/>
              <a:ext cx="25648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ONU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665" name="Freeform 264">
              <a:extLst>
                <a:ext uri="{FF2B5EF4-FFF2-40B4-BE49-F238E27FC236}">
                  <a16:creationId xmlns:a16="http://schemas.microsoft.com/office/drawing/2014/main" id="{AE6BB711-A3BA-4D99-A609-D8DF2F22F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159" y="4967811"/>
              <a:ext cx="236093" cy="181942"/>
            </a:xfrm>
            <a:custGeom>
              <a:avLst/>
              <a:gdLst>
                <a:gd name="T0" fmla="*/ 0 w 1888"/>
                <a:gd name="T1" fmla="*/ 260 h 1560"/>
                <a:gd name="T2" fmla="*/ 260 w 1888"/>
                <a:gd name="T3" fmla="*/ 0 h 1560"/>
                <a:gd name="T4" fmla="*/ 1628 w 1888"/>
                <a:gd name="T5" fmla="*/ 0 h 1560"/>
                <a:gd name="T6" fmla="*/ 1888 w 1888"/>
                <a:gd name="T7" fmla="*/ 260 h 1560"/>
                <a:gd name="T8" fmla="*/ 1888 w 1888"/>
                <a:gd name="T9" fmla="*/ 1300 h 1560"/>
                <a:gd name="T10" fmla="*/ 1628 w 1888"/>
                <a:gd name="T11" fmla="*/ 1560 h 1560"/>
                <a:gd name="T12" fmla="*/ 260 w 1888"/>
                <a:gd name="T13" fmla="*/ 1560 h 1560"/>
                <a:gd name="T14" fmla="*/ 0 w 1888"/>
                <a:gd name="T15" fmla="*/ 1300 h 1560"/>
                <a:gd name="T16" fmla="*/ 0 w 1888"/>
                <a:gd name="T17" fmla="*/ 260 h 1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8" h="1560">
                  <a:moveTo>
                    <a:pt x="0" y="260"/>
                  </a:moveTo>
                  <a:cubicBezTo>
                    <a:pt x="0" y="117"/>
                    <a:pt x="117" y="0"/>
                    <a:pt x="260" y="0"/>
                  </a:cubicBezTo>
                  <a:lnTo>
                    <a:pt x="1628" y="0"/>
                  </a:lnTo>
                  <a:cubicBezTo>
                    <a:pt x="1772" y="0"/>
                    <a:pt x="1888" y="117"/>
                    <a:pt x="1888" y="260"/>
                  </a:cubicBezTo>
                  <a:lnTo>
                    <a:pt x="1888" y="1300"/>
                  </a:lnTo>
                  <a:cubicBezTo>
                    <a:pt x="1888" y="1444"/>
                    <a:pt x="1772" y="1560"/>
                    <a:pt x="1628" y="1560"/>
                  </a:cubicBezTo>
                  <a:lnTo>
                    <a:pt x="260" y="1560"/>
                  </a:lnTo>
                  <a:cubicBezTo>
                    <a:pt x="117" y="1560"/>
                    <a:pt x="0" y="1444"/>
                    <a:pt x="0" y="1300"/>
                  </a:cubicBezTo>
                  <a:lnTo>
                    <a:pt x="0" y="260"/>
                  </a:lnTo>
                  <a:close/>
                </a:path>
              </a:pathLst>
            </a:custGeom>
            <a:noFill/>
            <a:ln w="14288" cap="flat">
              <a:solidFill>
                <a:srgbClr val="2E75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</a:rPr>
                <a:t>CE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66" name="Line 266">
              <a:extLst>
                <a:ext uri="{FF2B5EF4-FFF2-40B4-BE49-F238E27FC236}">
                  <a16:creationId xmlns:a16="http://schemas.microsoft.com/office/drawing/2014/main" id="{72408817-954F-4AFE-8FB4-BF69730EB1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0252" y="5058782"/>
              <a:ext cx="261165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67" name="Freeform 267">
              <a:extLst>
                <a:ext uri="{FF2B5EF4-FFF2-40B4-BE49-F238E27FC236}">
                  <a16:creationId xmlns:a16="http://schemas.microsoft.com/office/drawing/2014/main" id="{7F132D78-51C1-455C-90E3-95503476E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5595" y="3820407"/>
              <a:ext cx="438756" cy="181942"/>
            </a:xfrm>
            <a:custGeom>
              <a:avLst/>
              <a:gdLst>
                <a:gd name="T0" fmla="*/ 0 w 3520"/>
                <a:gd name="T1" fmla="*/ 262 h 1568"/>
                <a:gd name="T2" fmla="*/ 262 w 3520"/>
                <a:gd name="T3" fmla="*/ 0 h 1568"/>
                <a:gd name="T4" fmla="*/ 3259 w 3520"/>
                <a:gd name="T5" fmla="*/ 0 h 1568"/>
                <a:gd name="T6" fmla="*/ 3520 w 3520"/>
                <a:gd name="T7" fmla="*/ 262 h 1568"/>
                <a:gd name="T8" fmla="*/ 3520 w 3520"/>
                <a:gd name="T9" fmla="*/ 1307 h 1568"/>
                <a:gd name="T10" fmla="*/ 3259 w 3520"/>
                <a:gd name="T11" fmla="*/ 1568 h 1568"/>
                <a:gd name="T12" fmla="*/ 262 w 3520"/>
                <a:gd name="T13" fmla="*/ 1568 h 1568"/>
                <a:gd name="T14" fmla="*/ 0 w 3520"/>
                <a:gd name="T15" fmla="*/ 1307 h 1568"/>
                <a:gd name="T16" fmla="*/ 0 w 3520"/>
                <a:gd name="T17" fmla="*/ 262 h 1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20" h="1568">
                  <a:moveTo>
                    <a:pt x="0" y="262"/>
                  </a:moveTo>
                  <a:cubicBezTo>
                    <a:pt x="0" y="117"/>
                    <a:pt x="117" y="0"/>
                    <a:pt x="262" y="0"/>
                  </a:cubicBezTo>
                  <a:lnTo>
                    <a:pt x="3259" y="0"/>
                  </a:lnTo>
                  <a:cubicBezTo>
                    <a:pt x="3403" y="0"/>
                    <a:pt x="3520" y="117"/>
                    <a:pt x="3520" y="262"/>
                  </a:cubicBezTo>
                  <a:lnTo>
                    <a:pt x="3520" y="1307"/>
                  </a:lnTo>
                  <a:cubicBezTo>
                    <a:pt x="3520" y="1451"/>
                    <a:pt x="3403" y="1568"/>
                    <a:pt x="3259" y="1568"/>
                  </a:cubicBezTo>
                  <a:lnTo>
                    <a:pt x="262" y="1568"/>
                  </a:lnTo>
                  <a:cubicBezTo>
                    <a:pt x="117" y="1568"/>
                    <a:pt x="0" y="1451"/>
                    <a:pt x="0" y="1307"/>
                  </a:cubicBezTo>
                  <a:lnTo>
                    <a:pt x="0" y="26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68" name="Freeform 268">
              <a:extLst>
                <a:ext uri="{FF2B5EF4-FFF2-40B4-BE49-F238E27FC236}">
                  <a16:creationId xmlns:a16="http://schemas.microsoft.com/office/drawing/2014/main" id="{25D24D43-402C-4753-A23B-5351EA89A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5595" y="3820407"/>
              <a:ext cx="438756" cy="181942"/>
            </a:xfrm>
            <a:custGeom>
              <a:avLst/>
              <a:gdLst>
                <a:gd name="T0" fmla="*/ 0 w 3520"/>
                <a:gd name="T1" fmla="*/ 262 h 1568"/>
                <a:gd name="T2" fmla="*/ 262 w 3520"/>
                <a:gd name="T3" fmla="*/ 0 h 1568"/>
                <a:gd name="T4" fmla="*/ 3259 w 3520"/>
                <a:gd name="T5" fmla="*/ 0 h 1568"/>
                <a:gd name="T6" fmla="*/ 3520 w 3520"/>
                <a:gd name="T7" fmla="*/ 262 h 1568"/>
                <a:gd name="T8" fmla="*/ 3520 w 3520"/>
                <a:gd name="T9" fmla="*/ 1307 h 1568"/>
                <a:gd name="T10" fmla="*/ 3259 w 3520"/>
                <a:gd name="T11" fmla="*/ 1568 h 1568"/>
                <a:gd name="T12" fmla="*/ 262 w 3520"/>
                <a:gd name="T13" fmla="*/ 1568 h 1568"/>
                <a:gd name="T14" fmla="*/ 0 w 3520"/>
                <a:gd name="T15" fmla="*/ 1307 h 1568"/>
                <a:gd name="T16" fmla="*/ 0 w 3520"/>
                <a:gd name="T17" fmla="*/ 262 h 1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20" h="1568">
                  <a:moveTo>
                    <a:pt x="0" y="262"/>
                  </a:moveTo>
                  <a:cubicBezTo>
                    <a:pt x="0" y="117"/>
                    <a:pt x="117" y="0"/>
                    <a:pt x="262" y="0"/>
                  </a:cubicBezTo>
                  <a:lnTo>
                    <a:pt x="3259" y="0"/>
                  </a:lnTo>
                  <a:cubicBezTo>
                    <a:pt x="3403" y="0"/>
                    <a:pt x="3520" y="117"/>
                    <a:pt x="3520" y="262"/>
                  </a:cubicBezTo>
                  <a:lnTo>
                    <a:pt x="3520" y="1307"/>
                  </a:lnTo>
                  <a:cubicBezTo>
                    <a:pt x="3520" y="1451"/>
                    <a:pt x="3403" y="1568"/>
                    <a:pt x="3259" y="1568"/>
                  </a:cubicBezTo>
                  <a:lnTo>
                    <a:pt x="262" y="1568"/>
                  </a:lnTo>
                  <a:cubicBezTo>
                    <a:pt x="117" y="1568"/>
                    <a:pt x="0" y="1451"/>
                    <a:pt x="0" y="1307"/>
                  </a:cubicBezTo>
                  <a:lnTo>
                    <a:pt x="0" y="262"/>
                  </a:lnTo>
                  <a:close/>
                </a:path>
              </a:pathLst>
            </a:custGeom>
            <a:noFill/>
            <a:ln w="14288" cap="flat">
              <a:solidFill>
                <a:srgbClr val="2E75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69" name="Rectangle 269">
              <a:extLst>
                <a:ext uri="{FF2B5EF4-FFF2-40B4-BE49-F238E27FC236}">
                  <a16:creationId xmlns:a16="http://schemas.microsoft.com/office/drawing/2014/main" id="{95419790-6C65-4924-BF89-849CD330A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8720" y="3824322"/>
              <a:ext cx="25648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ONU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670" name="Freeform 270">
              <a:extLst>
                <a:ext uri="{FF2B5EF4-FFF2-40B4-BE49-F238E27FC236}">
                  <a16:creationId xmlns:a16="http://schemas.microsoft.com/office/drawing/2014/main" id="{A8C6F983-1177-4E69-BF27-9B7F52483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337" y="3820407"/>
              <a:ext cx="236093" cy="181942"/>
            </a:xfrm>
            <a:custGeom>
              <a:avLst/>
              <a:gdLst>
                <a:gd name="T0" fmla="*/ 0 w 1888"/>
                <a:gd name="T1" fmla="*/ 260 h 1560"/>
                <a:gd name="T2" fmla="*/ 260 w 1888"/>
                <a:gd name="T3" fmla="*/ 0 h 1560"/>
                <a:gd name="T4" fmla="*/ 1628 w 1888"/>
                <a:gd name="T5" fmla="*/ 0 h 1560"/>
                <a:gd name="T6" fmla="*/ 1888 w 1888"/>
                <a:gd name="T7" fmla="*/ 260 h 1560"/>
                <a:gd name="T8" fmla="*/ 1888 w 1888"/>
                <a:gd name="T9" fmla="*/ 1300 h 1560"/>
                <a:gd name="T10" fmla="*/ 1628 w 1888"/>
                <a:gd name="T11" fmla="*/ 1560 h 1560"/>
                <a:gd name="T12" fmla="*/ 260 w 1888"/>
                <a:gd name="T13" fmla="*/ 1560 h 1560"/>
                <a:gd name="T14" fmla="*/ 0 w 1888"/>
                <a:gd name="T15" fmla="*/ 1300 h 1560"/>
                <a:gd name="T16" fmla="*/ 0 w 1888"/>
                <a:gd name="T17" fmla="*/ 260 h 1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8" h="1560">
                  <a:moveTo>
                    <a:pt x="0" y="260"/>
                  </a:moveTo>
                  <a:cubicBezTo>
                    <a:pt x="0" y="117"/>
                    <a:pt x="117" y="0"/>
                    <a:pt x="260" y="0"/>
                  </a:cubicBezTo>
                  <a:lnTo>
                    <a:pt x="1628" y="0"/>
                  </a:lnTo>
                  <a:cubicBezTo>
                    <a:pt x="1772" y="0"/>
                    <a:pt x="1888" y="117"/>
                    <a:pt x="1888" y="260"/>
                  </a:cubicBezTo>
                  <a:lnTo>
                    <a:pt x="1888" y="1300"/>
                  </a:lnTo>
                  <a:cubicBezTo>
                    <a:pt x="1888" y="1444"/>
                    <a:pt x="1772" y="1560"/>
                    <a:pt x="1628" y="1560"/>
                  </a:cubicBezTo>
                  <a:lnTo>
                    <a:pt x="260" y="1560"/>
                  </a:lnTo>
                  <a:cubicBezTo>
                    <a:pt x="117" y="1560"/>
                    <a:pt x="0" y="1444"/>
                    <a:pt x="0" y="1300"/>
                  </a:cubicBezTo>
                  <a:lnTo>
                    <a:pt x="0" y="2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71" name="Freeform 271">
              <a:extLst>
                <a:ext uri="{FF2B5EF4-FFF2-40B4-BE49-F238E27FC236}">
                  <a16:creationId xmlns:a16="http://schemas.microsoft.com/office/drawing/2014/main" id="{A4A78154-6AFB-412E-A036-7504D5BDF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337" y="3820407"/>
              <a:ext cx="236093" cy="181942"/>
            </a:xfrm>
            <a:custGeom>
              <a:avLst/>
              <a:gdLst>
                <a:gd name="T0" fmla="*/ 0 w 1888"/>
                <a:gd name="T1" fmla="*/ 260 h 1560"/>
                <a:gd name="T2" fmla="*/ 260 w 1888"/>
                <a:gd name="T3" fmla="*/ 0 h 1560"/>
                <a:gd name="T4" fmla="*/ 1628 w 1888"/>
                <a:gd name="T5" fmla="*/ 0 h 1560"/>
                <a:gd name="T6" fmla="*/ 1888 w 1888"/>
                <a:gd name="T7" fmla="*/ 260 h 1560"/>
                <a:gd name="T8" fmla="*/ 1888 w 1888"/>
                <a:gd name="T9" fmla="*/ 1300 h 1560"/>
                <a:gd name="T10" fmla="*/ 1628 w 1888"/>
                <a:gd name="T11" fmla="*/ 1560 h 1560"/>
                <a:gd name="T12" fmla="*/ 260 w 1888"/>
                <a:gd name="T13" fmla="*/ 1560 h 1560"/>
                <a:gd name="T14" fmla="*/ 0 w 1888"/>
                <a:gd name="T15" fmla="*/ 1300 h 1560"/>
                <a:gd name="T16" fmla="*/ 0 w 1888"/>
                <a:gd name="T17" fmla="*/ 260 h 1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8" h="1560">
                  <a:moveTo>
                    <a:pt x="0" y="260"/>
                  </a:moveTo>
                  <a:cubicBezTo>
                    <a:pt x="0" y="117"/>
                    <a:pt x="117" y="0"/>
                    <a:pt x="260" y="0"/>
                  </a:cubicBezTo>
                  <a:lnTo>
                    <a:pt x="1628" y="0"/>
                  </a:lnTo>
                  <a:cubicBezTo>
                    <a:pt x="1772" y="0"/>
                    <a:pt x="1888" y="117"/>
                    <a:pt x="1888" y="260"/>
                  </a:cubicBezTo>
                  <a:lnTo>
                    <a:pt x="1888" y="1300"/>
                  </a:lnTo>
                  <a:cubicBezTo>
                    <a:pt x="1888" y="1444"/>
                    <a:pt x="1772" y="1560"/>
                    <a:pt x="1628" y="1560"/>
                  </a:cubicBezTo>
                  <a:lnTo>
                    <a:pt x="260" y="1560"/>
                  </a:lnTo>
                  <a:cubicBezTo>
                    <a:pt x="117" y="1560"/>
                    <a:pt x="0" y="1444"/>
                    <a:pt x="0" y="1300"/>
                  </a:cubicBezTo>
                  <a:lnTo>
                    <a:pt x="0" y="260"/>
                  </a:lnTo>
                  <a:close/>
                </a:path>
              </a:pathLst>
            </a:custGeom>
            <a:noFill/>
            <a:ln w="14288" cap="flat">
              <a:solidFill>
                <a:srgbClr val="2E75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72" name="Rectangle 272">
              <a:extLst>
                <a:ext uri="{FF2B5EF4-FFF2-40B4-BE49-F238E27FC236}">
                  <a16:creationId xmlns:a16="http://schemas.microsoft.com/office/drawing/2014/main" id="{8495442D-F199-445C-A14D-7709F60EE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24" y="3822364"/>
              <a:ext cx="16030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CE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673" name="Freeform 273">
              <a:extLst>
                <a:ext uri="{FF2B5EF4-FFF2-40B4-BE49-F238E27FC236}">
                  <a16:creationId xmlns:a16="http://schemas.microsoft.com/office/drawing/2014/main" id="{35DBADBB-674A-49F2-9F08-31E21B5DE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1416" y="4211679"/>
              <a:ext cx="438756" cy="181942"/>
            </a:xfrm>
            <a:custGeom>
              <a:avLst/>
              <a:gdLst>
                <a:gd name="T0" fmla="*/ 0 w 3520"/>
                <a:gd name="T1" fmla="*/ 262 h 1568"/>
                <a:gd name="T2" fmla="*/ 262 w 3520"/>
                <a:gd name="T3" fmla="*/ 0 h 1568"/>
                <a:gd name="T4" fmla="*/ 3259 w 3520"/>
                <a:gd name="T5" fmla="*/ 0 h 1568"/>
                <a:gd name="T6" fmla="*/ 3520 w 3520"/>
                <a:gd name="T7" fmla="*/ 262 h 1568"/>
                <a:gd name="T8" fmla="*/ 3520 w 3520"/>
                <a:gd name="T9" fmla="*/ 1307 h 1568"/>
                <a:gd name="T10" fmla="*/ 3259 w 3520"/>
                <a:gd name="T11" fmla="*/ 1568 h 1568"/>
                <a:gd name="T12" fmla="*/ 262 w 3520"/>
                <a:gd name="T13" fmla="*/ 1568 h 1568"/>
                <a:gd name="T14" fmla="*/ 0 w 3520"/>
                <a:gd name="T15" fmla="*/ 1307 h 1568"/>
                <a:gd name="T16" fmla="*/ 0 w 3520"/>
                <a:gd name="T17" fmla="*/ 262 h 1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20" h="1568">
                  <a:moveTo>
                    <a:pt x="0" y="262"/>
                  </a:moveTo>
                  <a:cubicBezTo>
                    <a:pt x="0" y="117"/>
                    <a:pt x="117" y="0"/>
                    <a:pt x="262" y="0"/>
                  </a:cubicBezTo>
                  <a:lnTo>
                    <a:pt x="3259" y="0"/>
                  </a:lnTo>
                  <a:cubicBezTo>
                    <a:pt x="3403" y="0"/>
                    <a:pt x="3520" y="117"/>
                    <a:pt x="3520" y="262"/>
                  </a:cubicBezTo>
                  <a:lnTo>
                    <a:pt x="3520" y="1307"/>
                  </a:lnTo>
                  <a:cubicBezTo>
                    <a:pt x="3520" y="1451"/>
                    <a:pt x="3403" y="1568"/>
                    <a:pt x="3259" y="1568"/>
                  </a:cubicBezTo>
                  <a:lnTo>
                    <a:pt x="262" y="1568"/>
                  </a:lnTo>
                  <a:cubicBezTo>
                    <a:pt x="117" y="1568"/>
                    <a:pt x="0" y="1451"/>
                    <a:pt x="0" y="1307"/>
                  </a:cubicBezTo>
                  <a:lnTo>
                    <a:pt x="0" y="26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74" name="Freeform 274">
              <a:extLst>
                <a:ext uri="{FF2B5EF4-FFF2-40B4-BE49-F238E27FC236}">
                  <a16:creationId xmlns:a16="http://schemas.microsoft.com/office/drawing/2014/main" id="{1B5738E5-15FE-4693-8982-37AEE661B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1416" y="4211679"/>
              <a:ext cx="438756" cy="181942"/>
            </a:xfrm>
            <a:custGeom>
              <a:avLst/>
              <a:gdLst>
                <a:gd name="T0" fmla="*/ 0 w 3520"/>
                <a:gd name="T1" fmla="*/ 262 h 1568"/>
                <a:gd name="T2" fmla="*/ 262 w 3520"/>
                <a:gd name="T3" fmla="*/ 0 h 1568"/>
                <a:gd name="T4" fmla="*/ 3259 w 3520"/>
                <a:gd name="T5" fmla="*/ 0 h 1568"/>
                <a:gd name="T6" fmla="*/ 3520 w 3520"/>
                <a:gd name="T7" fmla="*/ 262 h 1568"/>
                <a:gd name="T8" fmla="*/ 3520 w 3520"/>
                <a:gd name="T9" fmla="*/ 1307 h 1568"/>
                <a:gd name="T10" fmla="*/ 3259 w 3520"/>
                <a:gd name="T11" fmla="*/ 1568 h 1568"/>
                <a:gd name="T12" fmla="*/ 262 w 3520"/>
                <a:gd name="T13" fmla="*/ 1568 h 1568"/>
                <a:gd name="T14" fmla="*/ 0 w 3520"/>
                <a:gd name="T15" fmla="*/ 1307 h 1568"/>
                <a:gd name="T16" fmla="*/ 0 w 3520"/>
                <a:gd name="T17" fmla="*/ 262 h 1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20" h="1568">
                  <a:moveTo>
                    <a:pt x="0" y="262"/>
                  </a:moveTo>
                  <a:cubicBezTo>
                    <a:pt x="0" y="117"/>
                    <a:pt x="117" y="0"/>
                    <a:pt x="262" y="0"/>
                  </a:cubicBezTo>
                  <a:lnTo>
                    <a:pt x="3259" y="0"/>
                  </a:lnTo>
                  <a:cubicBezTo>
                    <a:pt x="3403" y="0"/>
                    <a:pt x="3520" y="117"/>
                    <a:pt x="3520" y="262"/>
                  </a:cubicBezTo>
                  <a:lnTo>
                    <a:pt x="3520" y="1307"/>
                  </a:lnTo>
                  <a:cubicBezTo>
                    <a:pt x="3520" y="1451"/>
                    <a:pt x="3403" y="1568"/>
                    <a:pt x="3259" y="1568"/>
                  </a:cubicBezTo>
                  <a:lnTo>
                    <a:pt x="262" y="1568"/>
                  </a:lnTo>
                  <a:cubicBezTo>
                    <a:pt x="117" y="1568"/>
                    <a:pt x="0" y="1451"/>
                    <a:pt x="0" y="1307"/>
                  </a:cubicBezTo>
                  <a:lnTo>
                    <a:pt x="0" y="262"/>
                  </a:lnTo>
                  <a:close/>
                </a:path>
              </a:pathLst>
            </a:custGeom>
            <a:noFill/>
            <a:ln w="14288" cap="flat">
              <a:solidFill>
                <a:srgbClr val="2E75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75" name="Rectangle 275">
              <a:extLst>
                <a:ext uri="{FF2B5EF4-FFF2-40B4-BE49-F238E27FC236}">
                  <a16:creationId xmlns:a16="http://schemas.microsoft.com/office/drawing/2014/main" id="{1D8C8FDD-0B06-4CCC-BC13-C976FF193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4542" y="4217547"/>
              <a:ext cx="25648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ONU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676" name="Freeform 276">
              <a:extLst>
                <a:ext uri="{FF2B5EF4-FFF2-40B4-BE49-F238E27FC236}">
                  <a16:creationId xmlns:a16="http://schemas.microsoft.com/office/drawing/2014/main" id="{AC512650-4960-4BA2-B352-2C7F06743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159" y="4211679"/>
              <a:ext cx="236093" cy="181942"/>
            </a:xfrm>
            <a:custGeom>
              <a:avLst/>
              <a:gdLst>
                <a:gd name="T0" fmla="*/ 0 w 1888"/>
                <a:gd name="T1" fmla="*/ 260 h 1560"/>
                <a:gd name="T2" fmla="*/ 260 w 1888"/>
                <a:gd name="T3" fmla="*/ 0 h 1560"/>
                <a:gd name="T4" fmla="*/ 1628 w 1888"/>
                <a:gd name="T5" fmla="*/ 0 h 1560"/>
                <a:gd name="T6" fmla="*/ 1888 w 1888"/>
                <a:gd name="T7" fmla="*/ 260 h 1560"/>
                <a:gd name="T8" fmla="*/ 1888 w 1888"/>
                <a:gd name="T9" fmla="*/ 1300 h 1560"/>
                <a:gd name="T10" fmla="*/ 1628 w 1888"/>
                <a:gd name="T11" fmla="*/ 1560 h 1560"/>
                <a:gd name="T12" fmla="*/ 260 w 1888"/>
                <a:gd name="T13" fmla="*/ 1560 h 1560"/>
                <a:gd name="T14" fmla="*/ 0 w 1888"/>
                <a:gd name="T15" fmla="*/ 1300 h 1560"/>
                <a:gd name="T16" fmla="*/ 0 w 1888"/>
                <a:gd name="T17" fmla="*/ 260 h 1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8" h="1560">
                  <a:moveTo>
                    <a:pt x="0" y="260"/>
                  </a:moveTo>
                  <a:cubicBezTo>
                    <a:pt x="0" y="117"/>
                    <a:pt x="117" y="0"/>
                    <a:pt x="260" y="0"/>
                  </a:cubicBezTo>
                  <a:lnTo>
                    <a:pt x="1628" y="0"/>
                  </a:lnTo>
                  <a:cubicBezTo>
                    <a:pt x="1772" y="0"/>
                    <a:pt x="1888" y="117"/>
                    <a:pt x="1888" y="260"/>
                  </a:cubicBezTo>
                  <a:lnTo>
                    <a:pt x="1888" y="1300"/>
                  </a:lnTo>
                  <a:cubicBezTo>
                    <a:pt x="1888" y="1444"/>
                    <a:pt x="1772" y="1560"/>
                    <a:pt x="1628" y="1560"/>
                  </a:cubicBezTo>
                  <a:lnTo>
                    <a:pt x="260" y="1560"/>
                  </a:lnTo>
                  <a:cubicBezTo>
                    <a:pt x="117" y="1560"/>
                    <a:pt x="0" y="1444"/>
                    <a:pt x="0" y="1300"/>
                  </a:cubicBezTo>
                  <a:lnTo>
                    <a:pt x="0" y="2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77" name="Freeform 277">
              <a:extLst>
                <a:ext uri="{FF2B5EF4-FFF2-40B4-BE49-F238E27FC236}">
                  <a16:creationId xmlns:a16="http://schemas.microsoft.com/office/drawing/2014/main" id="{A3400FF4-A0DD-4E14-A21E-913BA3C2C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159" y="4211679"/>
              <a:ext cx="236093" cy="181942"/>
            </a:xfrm>
            <a:custGeom>
              <a:avLst/>
              <a:gdLst>
                <a:gd name="T0" fmla="*/ 0 w 1888"/>
                <a:gd name="T1" fmla="*/ 260 h 1560"/>
                <a:gd name="T2" fmla="*/ 260 w 1888"/>
                <a:gd name="T3" fmla="*/ 0 h 1560"/>
                <a:gd name="T4" fmla="*/ 1628 w 1888"/>
                <a:gd name="T5" fmla="*/ 0 h 1560"/>
                <a:gd name="T6" fmla="*/ 1888 w 1888"/>
                <a:gd name="T7" fmla="*/ 260 h 1560"/>
                <a:gd name="T8" fmla="*/ 1888 w 1888"/>
                <a:gd name="T9" fmla="*/ 1300 h 1560"/>
                <a:gd name="T10" fmla="*/ 1628 w 1888"/>
                <a:gd name="T11" fmla="*/ 1560 h 1560"/>
                <a:gd name="T12" fmla="*/ 260 w 1888"/>
                <a:gd name="T13" fmla="*/ 1560 h 1560"/>
                <a:gd name="T14" fmla="*/ 0 w 1888"/>
                <a:gd name="T15" fmla="*/ 1300 h 1560"/>
                <a:gd name="T16" fmla="*/ 0 w 1888"/>
                <a:gd name="T17" fmla="*/ 260 h 1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8" h="1560">
                  <a:moveTo>
                    <a:pt x="0" y="260"/>
                  </a:moveTo>
                  <a:cubicBezTo>
                    <a:pt x="0" y="117"/>
                    <a:pt x="117" y="0"/>
                    <a:pt x="260" y="0"/>
                  </a:cubicBezTo>
                  <a:lnTo>
                    <a:pt x="1628" y="0"/>
                  </a:lnTo>
                  <a:cubicBezTo>
                    <a:pt x="1772" y="0"/>
                    <a:pt x="1888" y="117"/>
                    <a:pt x="1888" y="260"/>
                  </a:cubicBezTo>
                  <a:lnTo>
                    <a:pt x="1888" y="1300"/>
                  </a:lnTo>
                  <a:cubicBezTo>
                    <a:pt x="1888" y="1444"/>
                    <a:pt x="1772" y="1560"/>
                    <a:pt x="1628" y="1560"/>
                  </a:cubicBezTo>
                  <a:lnTo>
                    <a:pt x="260" y="1560"/>
                  </a:lnTo>
                  <a:cubicBezTo>
                    <a:pt x="117" y="1560"/>
                    <a:pt x="0" y="1444"/>
                    <a:pt x="0" y="1300"/>
                  </a:cubicBezTo>
                  <a:lnTo>
                    <a:pt x="0" y="260"/>
                  </a:lnTo>
                  <a:close/>
                </a:path>
              </a:pathLst>
            </a:custGeom>
            <a:noFill/>
            <a:ln w="14288" cap="flat">
              <a:solidFill>
                <a:srgbClr val="2E75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78" name="Rectangle 278">
              <a:extLst>
                <a:ext uri="{FF2B5EF4-FFF2-40B4-BE49-F238E27FC236}">
                  <a16:creationId xmlns:a16="http://schemas.microsoft.com/office/drawing/2014/main" id="{1C13F2F2-B58A-41AF-8864-19A6FEEAD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839" y="4217547"/>
              <a:ext cx="10900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IE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679" name="Line 279">
              <a:extLst>
                <a:ext uri="{FF2B5EF4-FFF2-40B4-BE49-F238E27FC236}">
                  <a16:creationId xmlns:a16="http://schemas.microsoft.com/office/drawing/2014/main" id="{CCD0935C-E728-4F7E-8BEA-BA7AEC96E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4430" y="3910400"/>
              <a:ext cx="261165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80" name="Line 280">
              <a:extLst>
                <a:ext uri="{FF2B5EF4-FFF2-40B4-BE49-F238E27FC236}">
                  <a16:creationId xmlns:a16="http://schemas.microsoft.com/office/drawing/2014/main" id="{4468334F-58AA-4BD1-9F71-3053A876CD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50252" y="4301671"/>
              <a:ext cx="261165" cy="1957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81" name="Line 281">
              <a:extLst>
                <a:ext uri="{FF2B5EF4-FFF2-40B4-BE49-F238E27FC236}">
                  <a16:creationId xmlns:a16="http://schemas.microsoft.com/office/drawing/2014/main" id="{9E0F8616-8388-4E28-8F32-9B1F29D47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1591" y="3088729"/>
              <a:ext cx="334290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82" name="Line 282">
              <a:extLst>
                <a:ext uri="{FF2B5EF4-FFF2-40B4-BE49-F238E27FC236}">
                  <a16:creationId xmlns:a16="http://schemas.microsoft.com/office/drawing/2014/main" id="{50AB8F85-3378-4964-A615-33B0B419A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6664" y="3480000"/>
              <a:ext cx="227736" cy="3912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83" name="Rectangle 286">
              <a:extLst>
                <a:ext uri="{FF2B5EF4-FFF2-40B4-BE49-F238E27FC236}">
                  <a16:creationId xmlns:a16="http://schemas.microsoft.com/office/drawing/2014/main" id="{DA03D616-AE66-45D3-8A99-B1EDD97B5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6079" y="2316822"/>
              <a:ext cx="227626" cy="107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</a:rPr>
                <a:t>FTTR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684" name="Line 122">
              <a:extLst>
                <a:ext uri="{FF2B5EF4-FFF2-40B4-BE49-F238E27FC236}">
                  <a16:creationId xmlns:a16="http://schemas.microsoft.com/office/drawing/2014/main" id="{FB534550-61BE-43CC-A7BE-7318E8DA5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937" y="5060378"/>
              <a:ext cx="1220155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grpSp>
          <p:nvGrpSpPr>
            <p:cNvPr id="685" name="组合 28913">
              <a:extLst>
                <a:ext uri="{FF2B5EF4-FFF2-40B4-BE49-F238E27FC236}">
                  <a16:creationId xmlns:a16="http://schemas.microsoft.com/office/drawing/2014/main" id="{8B5012A5-2D45-4017-A553-4B70F82886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9165" y="4916093"/>
              <a:ext cx="196474" cy="210254"/>
              <a:chOff x="4435475" y="2460626"/>
              <a:chExt cx="544513" cy="723900"/>
            </a:xfrm>
          </p:grpSpPr>
          <p:sp>
            <p:nvSpPr>
              <p:cNvPr id="707" name="Freeform 173">
                <a:extLst>
                  <a:ext uri="{FF2B5EF4-FFF2-40B4-BE49-F238E27FC236}">
                    <a16:creationId xmlns:a16="http://schemas.microsoft.com/office/drawing/2014/main" id="{6C0DCE2A-40EC-4027-AE54-D45E18FA96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913" y="2738438"/>
                <a:ext cx="136525" cy="31750"/>
              </a:xfrm>
              <a:custGeom>
                <a:avLst/>
                <a:gdLst>
                  <a:gd name="T0" fmla="*/ 0 w 327"/>
                  <a:gd name="T1" fmla="*/ 2147483646 h 73"/>
                  <a:gd name="T2" fmla="*/ 0 w 327"/>
                  <a:gd name="T3" fmla="*/ 2147483646 h 73"/>
                  <a:gd name="T4" fmla="*/ 2147483646 w 327"/>
                  <a:gd name="T5" fmla="*/ 2147483646 h 73"/>
                  <a:gd name="T6" fmla="*/ 2147483646 w 327"/>
                  <a:gd name="T7" fmla="*/ 0 h 73"/>
                  <a:gd name="T8" fmla="*/ 0 w 327"/>
                  <a:gd name="T9" fmla="*/ 0 h 73"/>
                  <a:gd name="T10" fmla="*/ 0 w 327"/>
                  <a:gd name="T11" fmla="*/ 2147483646 h 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27" h="73">
                    <a:moveTo>
                      <a:pt x="0" y="73"/>
                    </a:moveTo>
                    <a:lnTo>
                      <a:pt x="0" y="73"/>
                    </a:lnTo>
                    <a:lnTo>
                      <a:pt x="327" y="73"/>
                    </a:lnTo>
                    <a:lnTo>
                      <a:pt x="327" y="0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 anchorCtr="0">
                <a:noAutofit/>
              </a:bodyPr>
              <a:lstStyle/>
              <a:p>
                <a:pPr marL="0" marR="0" lvl="0" indent="0" defTabSz="9141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708" name="Freeform 174">
                <a:extLst>
                  <a:ext uri="{FF2B5EF4-FFF2-40B4-BE49-F238E27FC236}">
                    <a16:creationId xmlns:a16="http://schemas.microsoft.com/office/drawing/2014/main" id="{86E79765-12BB-4200-9A85-694D89F012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913" y="2798763"/>
                <a:ext cx="136525" cy="30163"/>
              </a:xfrm>
              <a:custGeom>
                <a:avLst/>
                <a:gdLst>
                  <a:gd name="T0" fmla="*/ 0 w 327"/>
                  <a:gd name="T1" fmla="*/ 2147483646 h 73"/>
                  <a:gd name="T2" fmla="*/ 0 w 327"/>
                  <a:gd name="T3" fmla="*/ 2147483646 h 73"/>
                  <a:gd name="T4" fmla="*/ 2147483646 w 327"/>
                  <a:gd name="T5" fmla="*/ 2147483646 h 73"/>
                  <a:gd name="T6" fmla="*/ 2147483646 w 327"/>
                  <a:gd name="T7" fmla="*/ 0 h 73"/>
                  <a:gd name="T8" fmla="*/ 0 w 327"/>
                  <a:gd name="T9" fmla="*/ 0 h 73"/>
                  <a:gd name="T10" fmla="*/ 0 w 327"/>
                  <a:gd name="T11" fmla="*/ 2147483646 h 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27" h="73">
                    <a:moveTo>
                      <a:pt x="0" y="73"/>
                    </a:moveTo>
                    <a:lnTo>
                      <a:pt x="0" y="73"/>
                    </a:lnTo>
                    <a:lnTo>
                      <a:pt x="327" y="73"/>
                    </a:lnTo>
                    <a:lnTo>
                      <a:pt x="327" y="0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 anchorCtr="0">
                <a:noAutofit/>
              </a:bodyPr>
              <a:lstStyle/>
              <a:p>
                <a:pPr marL="0" marR="0" lvl="0" indent="0" defTabSz="9141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709" name="Freeform 175">
                <a:extLst>
                  <a:ext uri="{FF2B5EF4-FFF2-40B4-BE49-F238E27FC236}">
                    <a16:creationId xmlns:a16="http://schemas.microsoft.com/office/drawing/2014/main" id="{5D97A177-0820-4220-B240-7B366F29FD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913" y="2857501"/>
                <a:ext cx="136525" cy="31750"/>
              </a:xfrm>
              <a:custGeom>
                <a:avLst/>
                <a:gdLst>
                  <a:gd name="T0" fmla="*/ 0 w 327"/>
                  <a:gd name="T1" fmla="*/ 2147483646 h 73"/>
                  <a:gd name="T2" fmla="*/ 0 w 327"/>
                  <a:gd name="T3" fmla="*/ 2147483646 h 73"/>
                  <a:gd name="T4" fmla="*/ 2147483646 w 327"/>
                  <a:gd name="T5" fmla="*/ 2147483646 h 73"/>
                  <a:gd name="T6" fmla="*/ 2147483646 w 327"/>
                  <a:gd name="T7" fmla="*/ 0 h 73"/>
                  <a:gd name="T8" fmla="*/ 0 w 327"/>
                  <a:gd name="T9" fmla="*/ 0 h 73"/>
                  <a:gd name="T10" fmla="*/ 0 w 327"/>
                  <a:gd name="T11" fmla="*/ 2147483646 h 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27" h="73">
                    <a:moveTo>
                      <a:pt x="0" y="73"/>
                    </a:moveTo>
                    <a:lnTo>
                      <a:pt x="0" y="73"/>
                    </a:lnTo>
                    <a:lnTo>
                      <a:pt x="327" y="73"/>
                    </a:lnTo>
                    <a:lnTo>
                      <a:pt x="327" y="0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 anchorCtr="0">
                <a:noAutofit/>
              </a:bodyPr>
              <a:lstStyle/>
              <a:p>
                <a:pPr marL="0" marR="0" lvl="0" indent="0" defTabSz="9141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710" name="Freeform 176">
                <a:extLst>
                  <a:ext uri="{FF2B5EF4-FFF2-40B4-BE49-F238E27FC236}">
                    <a16:creationId xmlns:a16="http://schemas.microsoft.com/office/drawing/2014/main" id="{2D992460-4298-4551-AD43-2431982A8B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913" y="2917826"/>
                <a:ext cx="136525" cy="30163"/>
              </a:xfrm>
              <a:custGeom>
                <a:avLst/>
                <a:gdLst>
                  <a:gd name="T0" fmla="*/ 0 w 327"/>
                  <a:gd name="T1" fmla="*/ 2147483646 h 73"/>
                  <a:gd name="T2" fmla="*/ 0 w 327"/>
                  <a:gd name="T3" fmla="*/ 2147483646 h 73"/>
                  <a:gd name="T4" fmla="*/ 2147483646 w 327"/>
                  <a:gd name="T5" fmla="*/ 2147483646 h 73"/>
                  <a:gd name="T6" fmla="*/ 2147483646 w 327"/>
                  <a:gd name="T7" fmla="*/ 0 h 73"/>
                  <a:gd name="T8" fmla="*/ 0 w 327"/>
                  <a:gd name="T9" fmla="*/ 0 h 73"/>
                  <a:gd name="T10" fmla="*/ 0 w 327"/>
                  <a:gd name="T11" fmla="*/ 2147483646 h 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27" h="73">
                    <a:moveTo>
                      <a:pt x="0" y="73"/>
                    </a:moveTo>
                    <a:lnTo>
                      <a:pt x="0" y="73"/>
                    </a:lnTo>
                    <a:lnTo>
                      <a:pt x="327" y="73"/>
                    </a:lnTo>
                    <a:lnTo>
                      <a:pt x="327" y="0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 anchorCtr="0">
                <a:noAutofit/>
              </a:bodyPr>
              <a:lstStyle/>
              <a:p>
                <a:pPr marL="0" marR="0" lvl="0" indent="0" defTabSz="9141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711" name="Freeform 177">
                <a:extLst>
                  <a:ext uri="{FF2B5EF4-FFF2-40B4-BE49-F238E27FC236}">
                    <a16:creationId xmlns:a16="http://schemas.microsoft.com/office/drawing/2014/main" id="{7BB7A3E2-666C-46F7-98A9-0167504EC4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913" y="2978151"/>
                <a:ext cx="136525" cy="30163"/>
              </a:xfrm>
              <a:custGeom>
                <a:avLst/>
                <a:gdLst>
                  <a:gd name="T0" fmla="*/ 0 w 327"/>
                  <a:gd name="T1" fmla="*/ 2147483646 h 73"/>
                  <a:gd name="T2" fmla="*/ 0 w 327"/>
                  <a:gd name="T3" fmla="*/ 2147483646 h 73"/>
                  <a:gd name="T4" fmla="*/ 2147483646 w 327"/>
                  <a:gd name="T5" fmla="*/ 2147483646 h 73"/>
                  <a:gd name="T6" fmla="*/ 2147483646 w 327"/>
                  <a:gd name="T7" fmla="*/ 0 h 73"/>
                  <a:gd name="T8" fmla="*/ 0 w 327"/>
                  <a:gd name="T9" fmla="*/ 0 h 73"/>
                  <a:gd name="T10" fmla="*/ 0 w 327"/>
                  <a:gd name="T11" fmla="*/ 2147483646 h 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27" h="73">
                    <a:moveTo>
                      <a:pt x="0" y="73"/>
                    </a:moveTo>
                    <a:lnTo>
                      <a:pt x="0" y="73"/>
                    </a:lnTo>
                    <a:lnTo>
                      <a:pt x="327" y="73"/>
                    </a:lnTo>
                    <a:lnTo>
                      <a:pt x="327" y="0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 anchorCtr="0">
                <a:noAutofit/>
              </a:bodyPr>
              <a:lstStyle/>
              <a:p>
                <a:pPr marL="0" marR="0" lvl="0" indent="0" defTabSz="9141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712" name="Freeform 178">
                <a:extLst>
                  <a:ext uri="{FF2B5EF4-FFF2-40B4-BE49-F238E27FC236}">
                    <a16:creationId xmlns:a16="http://schemas.microsoft.com/office/drawing/2014/main" id="{E689ADDA-E4BE-4AF4-9867-8C1463B41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0888" y="2460626"/>
                <a:ext cx="28575" cy="161925"/>
              </a:xfrm>
              <a:custGeom>
                <a:avLst/>
                <a:gdLst>
                  <a:gd name="T0" fmla="*/ 2147483646 w 67"/>
                  <a:gd name="T1" fmla="*/ 2147483646 h 387"/>
                  <a:gd name="T2" fmla="*/ 2147483646 w 67"/>
                  <a:gd name="T3" fmla="*/ 2147483646 h 387"/>
                  <a:gd name="T4" fmla="*/ 0 w 67"/>
                  <a:gd name="T5" fmla="*/ 2147483646 h 387"/>
                  <a:gd name="T6" fmla="*/ 0 w 67"/>
                  <a:gd name="T7" fmla="*/ 2147483646 h 387"/>
                  <a:gd name="T8" fmla="*/ 2147483646 w 67"/>
                  <a:gd name="T9" fmla="*/ 0 h 387"/>
                  <a:gd name="T10" fmla="*/ 2147483646 w 67"/>
                  <a:gd name="T11" fmla="*/ 2147483646 h 387"/>
                  <a:gd name="T12" fmla="*/ 2147483646 w 67"/>
                  <a:gd name="T13" fmla="*/ 2147483646 h 387"/>
                  <a:gd name="T14" fmla="*/ 2147483646 w 67"/>
                  <a:gd name="T15" fmla="*/ 2147483646 h 3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7" h="387">
                    <a:moveTo>
                      <a:pt x="33" y="387"/>
                    </a:moveTo>
                    <a:lnTo>
                      <a:pt x="33" y="387"/>
                    </a:lnTo>
                    <a:cubicBezTo>
                      <a:pt x="15" y="387"/>
                      <a:pt x="0" y="372"/>
                      <a:pt x="0" y="353"/>
                    </a:cubicBez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cubicBezTo>
                      <a:pt x="52" y="0"/>
                      <a:pt x="67" y="15"/>
                      <a:pt x="67" y="33"/>
                    </a:cubicBezTo>
                    <a:lnTo>
                      <a:pt x="67" y="353"/>
                    </a:lnTo>
                    <a:cubicBezTo>
                      <a:pt x="67" y="372"/>
                      <a:pt x="52" y="387"/>
                      <a:pt x="33" y="387"/>
                    </a:cubicBez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 anchorCtr="0">
                <a:noAutofit/>
              </a:bodyPr>
              <a:lstStyle/>
              <a:p>
                <a:pPr marL="0" marR="0" lvl="0" indent="0" defTabSz="9141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713" name="Freeform 179">
                <a:extLst>
                  <a:ext uri="{FF2B5EF4-FFF2-40B4-BE49-F238E27FC236}">
                    <a16:creationId xmlns:a16="http://schemas.microsoft.com/office/drawing/2014/main" id="{D68AD410-F011-4A3C-AEB4-441FAE9F8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2863851"/>
                <a:ext cx="36513" cy="36513"/>
              </a:xfrm>
              <a:custGeom>
                <a:avLst/>
                <a:gdLst>
                  <a:gd name="T0" fmla="*/ 2147483646 w 87"/>
                  <a:gd name="T1" fmla="*/ 2147483646 h 87"/>
                  <a:gd name="T2" fmla="*/ 2147483646 w 87"/>
                  <a:gd name="T3" fmla="*/ 2147483646 h 87"/>
                  <a:gd name="T4" fmla="*/ 0 w 87"/>
                  <a:gd name="T5" fmla="*/ 2147483646 h 87"/>
                  <a:gd name="T6" fmla="*/ 0 w 87"/>
                  <a:gd name="T7" fmla="*/ 0 h 87"/>
                  <a:gd name="T8" fmla="*/ 2147483646 w 87"/>
                  <a:gd name="T9" fmla="*/ 0 h 87"/>
                  <a:gd name="T10" fmla="*/ 2147483646 w 87"/>
                  <a:gd name="T11" fmla="*/ 2147483646 h 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7" h="87">
                    <a:moveTo>
                      <a:pt x="87" y="87"/>
                    </a:moveTo>
                    <a:lnTo>
                      <a:pt x="87" y="87"/>
                    </a:lnTo>
                    <a:lnTo>
                      <a:pt x="0" y="87"/>
                    </a:lnTo>
                    <a:lnTo>
                      <a:pt x="0" y="0"/>
                    </a:lnTo>
                    <a:lnTo>
                      <a:pt x="87" y="0"/>
                    </a:lnTo>
                    <a:lnTo>
                      <a:pt x="87" y="87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 anchorCtr="0">
                <a:noAutofit/>
              </a:bodyPr>
              <a:lstStyle/>
              <a:p>
                <a:pPr marL="0" marR="0" lvl="0" indent="0" defTabSz="9141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714" name="Freeform 180">
                <a:extLst>
                  <a:ext uri="{FF2B5EF4-FFF2-40B4-BE49-F238E27FC236}">
                    <a16:creationId xmlns:a16="http://schemas.microsoft.com/office/drawing/2014/main" id="{57EF016E-DC38-4EE4-800F-F52FD7EEA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3150" y="2863851"/>
                <a:ext cx="34925" cy="36513"/>
              </a:xfrm>
              <a:custGeom>
                <a:avLst/>
                <a:gdLst>
                  <a:gd name="T0" fmla="*/ 2147483646 w 86"/>
                  <a:gd name="T1" fmla="*/ 2147483646 h 87"/>
                  <a:gd name="T2" fmla="*/ 2147483646 w 86"/>
                  <a:gd name="T3" fmla="*/ 2147483646 h 87"/>
                  <a:gd name="T4" fmla="*/ 0 w 86"/>
                  <a:gd name="T5" fmla="*/ 2147483646 h 87"/>
                  <a:gd name="T6" fmla="*/ 0 w 86"/>
                  <a:gd name="T7" fmla="*/ 0 h 87"/>
                  <a:gd name="T8" fmla="*/ 2147483646 w 86"/>
                  <a:gd name="T9" fmla="*/ 0 h 87"/>
                  <a:gd name="T10" fmla="*/ 2147483646 w 86"/>
                  <a:gd name="T11" fmla="*/ 2147483646 h 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6" h="87">
                    <a:moveTo>
                      <a:pt x="86" y="87"/>
                    </a:moveTo>
                    <a:lnTo>
                      <a:pt x="86" y="87"/>
                    </a:lnTo>
                    <a:lnTo>
                      <a:pt x="0" y="87"/>
                    </a:lnTo>
                    <a:lnTo>
                      <a:pt x="0" y="0"/>
                    </a:lnTo>
                    <a:lnTo>
                      <a:pt x="86" y="0"/>
                    </a:lnTo>
                    <a:lnTo>
                      <a:pt x="86" y="87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 anchorCtr="0">
                <a:noAutofit/>
              </a:bodyPr>
              <a:lstStyle/>
              <a:p>
                <a:pPr marL="0" marR="0" lvl="0" indent="0" defTabSz="9141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715" name="Freeform 181">
                <a:extLst>
                  <a:ext uri="{FF2B5EF4-FFF2-40B4-BE49-F238E27FC236}">
                    <a16:creationId xmlns:a16="http://schemas.microsoft.com/office/drawing/2014/main" id="{6663EDFE-C626-435C-A583-8FF6336A28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2927351"/>
                <a:ext cx="36513" cy="36513"/>
              </a:xfrm>
              <a:custGeom>
                <a:avLst/>
                <a:gdLst>
                  <a:gd name="T0" fmla="*/ 2147483646 w 87"/>
                  <a:gd name="T1" fmla="*/ 2147483646 h 86"/>
                  <a:gd name="T2" fmla="*/ 2147483646 w 87"/>
                  <a:gd name="T3" fmla="*/ 2147483646 h 86"/>
                  <a:gd name="T4" fmla="*/ 0 w 87"/>
                  <a:gd name="T5" fmla="*/ 2147483646 h 86"/>
                  <a:gd name="T6" fmla="*/ 0 w 87"/>
                  <a:gd name="T7" fmla="*/ 0 h 86"/>
                  <a:gd name="T8" fmla="*/ 2147483646 w 87"/>
                  <a:gd name="T9" fmla="*/ 0 h 86"/>
                  <a:gd name="T10" fmla="*/ 2147483646 w 87"/>
                  <a:gd name="T11" fmla="*/ 2147483646 h 8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7" h="86">
                    <a:moveTo>
                      <a:pt x="87" y="86"/>
                    </a:moveTo>
                    <a:lnTo>
                      <a:pt x="87" y="86"/>
                    </a:lnTo>
                    <a:lnTo>
                      <a:pt x="0" y="86"/>
                    </a:lnTo>
                    <a:lnTo>
                      <a:pt x="0" y="0"/>
                    </a:lnTo>
                    <a:lnTo>
                      <a:pt x="87" y="0"/>
                    </a:lnTo>
                    <a:lnTo>
                      <a:pt x="87" y="86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 anchorCtr="0">
                <a:noAutofit/>
              </a:bodyPr>
              <a:lstStyle/>
              <a:p>
                <a:pPr marL="0" marR="0" lvl="0" indent="0" defTabSz="9141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716" name="Freeform 182">
                <a:extLst>
                  <a:ext uri="{FF2B5EF4-FFF2-40B4-BE49-F238E27FC236}">
                    <a16:creationId xmlns:a16="http://schemas.microsoft.com/office/drawing/2014/main" id="{C2A4938C-3F8E-48C2-B0A1-ED114A4431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3150" y="2927351"/>
                <a:ext cx="34925" cy="36513"/>
              </a:xfrm>
              <a:custGeom>
                <a:avLst/>
                <a:gdLst>
                  <a:gd name="T0" fmla="*/ 2147483646 w 86"/>
                  <a:gd name="T1" fmla="*/ 2147483646 h 86"/>
                  <a:gd name="T2" fmla="*/ 2147483646 w 86"/>
                  <a:gd name="T3" fmla="*/ 2147483646 h 86"/>
                  <a:gd name="T4" fmla="*/ 0 w 86"/>
                  <a:gd name="T5" fmla="*/ 2147483646 h 86"/>
                  <a:gd name="T6" fmla="*/ 0 w 86"/>
                  <a:gd name="T7" fmla="*/ 0 h 86"/>
                  <a:gd name="T8" fmla="*/ 2147483646 w 86"/>
                  <a:gd name="T9" fmla="*/ 0 h 86"/>
                  <a:gd name="T10" fmla="*/ 2147483646 w 86"/>
                  <a:gd name="T11" fmla="*/ 2147483646 h 8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6" h="86">
                    <a:moveTo>
                      <a:pt x="86" y="86"/>
                    </a:moveTo>
                    <a:lnTo>
                      <a:pt x="86" y="86"/>
                    </a:lnTo>
                    <a:lnTo>
                      <a:pt x="0" y="86"/>
                    </a:lnTo>
                    <a:lnTo>
                      <a:pt x="0" y="0"/>
                    </a:lnTo>
                    <a:lnTo>
                      <a:pt x="86" y="0"/>
                    </a:lnTo>
                    <a:lnTo>
                      <a:pt x="86" y="86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 anchorCtr="0">
                <a:noAutofit/>
              </a:bodyPr>
              <a:lstStyle/>
              <a:p>
                <a:pPr marL="0" marR="0" lvl="0" indent="0" defTabSz="9141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717" name="Freeform 183">
                <a:extLst>
                  <a:ext uri="{FF2B5EF4-FFF2-40B4-BE49-F238E27FC236}">
                    <a16:creationId xmlns:a16="http://schemas.microsoft.com/office/drawing/2014/main" id="{D1189242-33C2-4C78-BC1A-F51C040998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2992438"/>
                <a:ext cx="36513" cy="34925"/>
              </a:xfrm>
              <a:custGeom>
                <a:avLst/>
                <a:gdLst>
                  <a:gd name="T0" fmla="*/ 2147483646 w 87"/>
                  <a:gd name="T1" fmla="*/ 2147483646 h 86"/>
                  <a:gd name="T2" fmla="*/ 2147483646 w 87"/>
                  <a:gd name="T3" fmla="*/ 2147483646 h 86"/>
                  <a:gd name="T4" fmla="*/ 0 w 87"/>
                  <a:gd name="T5" fmla="*/ 2147483646 h 86"/>
                  <a:gd name="T6" fmla="*/ 0 w 87"/>
                  <a:gd name="T7" fmla="*/ 0 h 86"/>
                  <a:gd name="T8" fmla="*/ 2147483646 w 87"/>
                  <a:gd name="T9" fmla="*/ 0 h 86"/>
                  <a:gd name="T10" fmla="*/ 2147483646 w 87"/>
                  <a:gd name="T11" fmla="*/ 2147483646 h 8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7" h="86">
                    <a:moveTo>
                      <a:pt x="87" y="86"/>
                    </a:moveTo>
                    <a:lnTo>
                      <a:pt x="87" y="86"/>
                    </a:lnTo>
                    <a:lnTo>
                      <a:pt x="0" y="86"/>
                    </a:lnTo>
                    <a:lnTo>
                      <a:pt x="0" y="0"/>
                    </a:lnTo>
                    <a:lnTo>
                      <a:pt x="87" y="0"/>
                    </a:lnTo>
                    <a:lnTo>
                      <a:pt x="87" y="86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 anchorCtr="0">
                <a:noAutofit/>
              </a:bodyPr>
              <a:lstStyle/>
              <a:p>
                <a:pPr marL="0" marR="0" lvl="0" indent="0" defTabSz="9141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718" name="Freeform 184">
                <a:extLst>
                  <a:ext uri="{FF2B5EF4-FFF2-40B4-BE49-F238E27FC236}">
                    <a16:creationId xmlns:a16="http://schemas.microsoft.com/office/drawing/2014/main" id="{9AFB9979-B1DF-4C61-AE2D-8FC5A8CCB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3150" y="2992438"/>
                <a:ext cx="34925" cy="34925"/>
              </a:xfrm>
              <a:custGeom>
                <a:avLst/>
                <a:gdLst>
                  <a:gd name="T0" fmla="*/ 2147483646 w 86"/>
                  <a:gd name="T1" fmla="*/ 2147483646 h 86"/>
                  <a:gd name="T2" fmla="*/ 2147483646 w 86"/>
                  <a:gd name="T3" fmla="*/ 2147483646 h 86"/>
                  <a:gd name="T4" fmla="*/ 0 w 86"/>
                  <a:gd name="T5" fmla="*/ 2147483646 h 86"/>
                  <a:gd name="T6" fmla="*/ 0 w 86"/>
                  <a:gd name="T7" fmla="*/ 0 h 86"/>
                  <a:gd name="T8" fmla="*/ 2147483646 w 86"/>
                  <a:gd name="T9" fmla="*/ 0 h 86"/>
                  <a:gd name="T10" fmla="*/ 2147483646 w 86"/>
                  <a:gd name="T11" fmla="*/ 2147483646 h 8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6" h="86">
                    <a:moveTo>
                      <a:pt x="86" y="86"/>
                    </a:moveTo>
                    <a:lnTo>
                      <a:pt x="86" y="86"/>
                    </a:lnTo>
                    <a:lnTo>
                      <a:pt x="0" y="86"/>
                    </a:lnTo>
                    <a:lnTo>
                      <a:pt x="0" y="0"/>
                    </a:lnTo>
                    <a:lnTo>
                      <a:pt x="86" y="0"/>
                    </a:lnTo>
                    <a:lnTo>
                      <a:pt x="86" y="86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 anchorCtr="0">
                <a:noAutofit/>
              </a:bodyPr>
              <a:lstStyle/>
              <a:p>
                <a:pPr marL="0" marR="0" lvl="0" indent="0" defTabSz="9141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719" name="Freeform 185">
                <a:extLst>
                  <a:ext uri="{FF2B5EF4-FFF2-40B4-BE49-F238E27FC236}">
                    <a16:creationId xmlns:a16="http://schemas.microsoft.com/office/drawing/2014/main" id="{13B974D3-EA8D-4DFF-9A07-216127417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5475" y="2595563"/>
                <a:ext cx="544513" cy="573088"/>
              </a:xfrm>
              <a:custGeom>
                <a:avLst/>
                <a:gdLst>
                  <a:gd name="T0" fmla="*/ 2147483646 w 1298"/>
                  <a:gd name="T1" fmla="*/ 2147483646 h 1367"/>
                  <a:gd name="T2" fmla="*/ 2147483646 w 1298"/>
                  <a:gd name="T3" fmla="*/ 2147483646 h 1367"/>
                  <a:gd name="T4" fmla="*/ 2147483646 w 1298"/>
                  <a:gd name="T5" fmla="*/ 2147483646 h 1367"/>
                  <a:gd name="T6" fmla="*/ 2147483646 w 1298"/>
                  <a:gd name="T7" fmla="*/ 2147483646 h 1367"/>
                  <a:gd name="T8" fmla="*/ 2147483646 w 1298"/>
                  <a:gd name="T9" fmla="*/ 2147483646 h 1367"/>
                  <a:gd name="T10" fmla="*/ 2147483646 w 1298"/>
                  <a:gd name="T11" fmla="*/ 2147483646 h 1367"/>
                  <a:gd name="T12" fmla="*/ 2147483646 w 1298"/>
                  <a:gd name="T13" fmla="*/ 2147483646 h 1367"/>
                  <a:gd name="T14" fmla="*/ 2147483646 w 1298"/>
                  <a:gd name="T15" fmla="*/ 2147483646 h 1367"/>
                  <a:gd name="T16" fmla="*/ 2147483646 w 1298"/>
                  <a:gd name="T17" fmla="*/ 2147483646 h 1367"/>
                  <a:gd name="T18" fmla="*/ 2147483646 w 1298"/>
                  <a:gd name="T19" fmla="*/ 2147483646 h 1367"/>
                  <a:gd name="T20" fmla="*/ 2147483646 w 1298"/>
                  <a:gd name="T21" fmla="*/ 2147483646 h 1367"/>
                  <a:gd name="T22" fmla="*/ 2147483646 w 1298"/>
                  <a:gd name="T23" fmla="*/ 2147483646 h 1367"/>
                  <a:gd name="T24" fmla="*/ 2147483646 w 1298"/>
                  <a:gd name="T25" fmla="*/ 2147483646 h 1367"/>
                  <a:gd name="T26" fmla="*/ 2147483646 w 1298"/>
                  <a:gd name="T27" fmla="*/ 2147483646 h 1367"/>
                  <a:gd name="T28" fmla="*/ 2147483646 w 1298"/>
                  <a:gd name="T29" fmla="*/ 2147483646 h 1367"/>
                  <a:gd name="T30" fmla="*/ 2147483646 w 1298"/>
                  <a:gd name="T31" fmla="*/ 2147483646 h 1367"/>
                  <a:gd name="T32" fmla="*/ 2147483646 w 1298"/>
                  <a:gd name="T33" fmla="*/ 2147483646 h 1367"/>
                  <a:gd name="T34" fmla="*/ 2147483646 w 1298"/>
                  <a:gd name="T35" fmla="*/ 2147483646 h 1367"/>
                  <a:gd name="T36" fmla="*/ 2147483646 w 1298"/>
                  <a:gd name="T37" fmla="*/ 2147483646 h 1367"/>
                  <a:gd name="T38" fmla="*/ 2147483646 w 1298"/>
                  <a:gd name="T39" fmla="*/ 2147483646 h 1367"/>
                  <a:gd name="T40" fmla="*/ 2147483646 w 1298"/>
                  <a:gd name="T41" fmla="*/ 2147483646 h 1367"/>
                  <a:gd name="T42" fmla="*/ 2147483646 w 1298"/>
                  <a:gd name="T43" fmla="*/ 2147483646 h 1367"/>
                  <a:gd name="T44" fmla="*/ 2147483646 w 1298"/>
                  <a:gd name="T45" fmla="*/ 2147483646 h 1367"/>
                  <a:gd name="T46" fmla="*/ 2147483646 w 1298"/>
                  <a:gd name="T47" fmla="*/ 2147483646 h 1367"/>
                  <a:gd name="T48" fmla="*/ 2147483646 w 1298"/>
                  <a:gd name="T49" fmla="*/ 2147483646 h 1367"/>
                  <a:gd name="T50" fmla="*/ 2147483646 w 1298"/>
                  <a:gd name="T51" fmla="*/ 2147483646 h 1367"/>
                  <a:gd name="T52" fmla="*/ 2147483646 w 1298"/>
                  <a:gd name="T53" fmla="*/ 2147483646 h 1367"/>
                  <a:gd name="T54" fmla="*/ 2147483646 w 1298"/>
                  <a:gd name="T55" fmla="*/ 2147483646 h 1367"/>
                  <a:gd name="T56" fmla="*/ 2147483646 w 1298"/>
                  <a:gd name="T57" fmla="*/ 2147483646 h 1367"/>
                  <a:gd name="T58" fmla="*/ 2147483646 w 1298"/>
                  <a:gd name="T59" fmla="*/ 2147483646 h 1367"/>
                  <a:gd name="T60" fmla="*/ 2147483646 w 1298"/>
                  <a:gd name="T61" fmla="*/ 2147483646 h 1367"/>
                  <a:gd name="T62" fmla="*/ 2147483646 w 1298"/>
                  <a:gd name="T63" fmla="*/ 2147483646 h 1367"/>
                  <a:gd name="T64" fmla="*/ 2147483646 w 1298"/>
                  <a:gd name="T65" fmla="*/ 2147483646 h 1367"/>
                  <a:gd name="T66" fmla="*/ 2147483646 w 1298"/>
                  <a:gd name="T67" fmla="*/ 2147483646 h 1367"/>
                  <a:gd name="T68" fmla="*/ 0 w 1298"/>
                  <a:gd name="T69" fmla="*/ 2147483646 h 1367"/>
                  <a:gd name="T70" fmla="*/ 0 w 1298"/>
                  <a:gd name="T71" fmla="*/ 2147483646 h 1367"/>
                  <a:gd name="T72" fmla="*/ 2147483646 w 1298"/>
                  <a:gd name="T73" fmla="*/ 2147483646 h 1367"/>
                  <a:gd name="T74" fmla="*/ 2147483646 w 1298"/>
                  <a:gd name="T75" fmla="*/ 2147483646 h 1367"/>
                  <a:gd name="T76" fmla="*/ 2147483646 w 1298"/>
                  <a:gd name="T77" fmla="*/ 0 h 1367"/>
                  <a:gd name="T78" fmla="*/ 2147483646 w 1298"/>
                  <a:gd name="T79" fmla="*/ 0 h 1367"/>
                  <a:gd name="T80" fmla="*/ 2147483646 w 1298"/>
                  <a:gd name="T81" fmla="*/ 2147483646 h 1367"/>
                  <a:gd name="T82" fmla="*/ 2147483646 w 1298"/>
                  <a:gd name="T83" fmla="*/ 2147483646 h 1367"/>
                  <a:gd name="T84" fmla="*/ 2147483646 w 1298"/>
                  <a:gd name="T85" fmla="*/ 2147483646 h 1367"/>
                  <a:gd name="T86" fmla="*/ 2147483646 w 1298"/>
                  <a:gd name="T87" fmla="*/ 2147483646 h 1367"/>
                  <a:gd name="T88" fmla="*/ 2147483646 w 1298"/>
                  <a:gd name="T89" fmla="*/ 2147483646 h 1367"/>
                  <a:gd name="T90" fmla="*/ 2147483646 w 1298"/>
                  <a:gd name="T91" fmla="*/ 2147483646 h 1367"/>
                  <a:gd name="T92" fmla="*/ 2147483646 w 1298"/>
                  <a:gd name="T93" fmla="*/ 2147483646 h 1367"/>
                  <a:gd name="T94" fmla="*/ 2147483646 w 1298"/>
                  <a:gd name="T95" fmla="*/ 2147483646 h 1367"/>
                  <a:gd name="T96" fmla="*/ 2147483646 w 1298"/>
                  <a:gd name="T97" fmla="*/ 2147483646 h 1367"/>
                  <a:gd name="T98" fmla="*/ 2147483646 w 1298"/>
                  <a:gd name="T99" fmla="*/ 2147483646 h 1367"/>
                  <a:gd name="T100" fmla="*/ 2147483646 w 1298"/>
                  <a:gd name="T101" fmla="*/ 2147483646 h 1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1298" h="1367">
                    <a:moveTo>
                      <a:pt x="1180" y="1367"/>
                    </a:moveTo>
                    <a:lnTo>
                      <a:pt x="1180" y="1367"/>
                    </a:lnTo>
                    <a:lnTo>
                      <a:pt x="990" y="1367"/>
                    </a:lnTo>
                    <a:cubicBezTo>
                      <a:pt x="971" y="1367"/>
                      <a:pt x="956" y="1352"/>
                      <a:pt x="956" y="1334"/>
                    </a:cubicBezTo>
                    <a:cubicBezTo>
                      <a:pt x="956" y="1315"/>
                      <a:pt x="971" y="1300"/>
                      <a:pt x="990" y="1300"/>
                    </a:cubicBezTo>
                    <a:lnTo>
                      <a:pt x="1180" y="1300"/>
                    </a:lnTo>
                    <a:cubicBezTo>
                      <a:pt x="1209" y="1300"/>
                      <a:pt x="1232" y="1277"/>
                      <a:pt x="1232" y="1249"/>
                    </a:cubicBezTo>
                    <a:lnTo>
                      <a:pt x="1232" y="601"/>
                    </a:lnTo>
                    <a:cubicBezTo>
                      <a:pt x="1232" y="572"/>
                      <a:pt x="1209" y="549"/>
                      <a:pt x="1180" y="549"/>
                    </a:cubicBezTo>
                    <a:lnTo>
                      <a:pt x="842" y="549"/>
                    </a:lnTo>
                    <a:cubicBezTo>
                      <a:pt x="814" y="549"/>
                      <a:pt x="791" y="572"/>
                      <a:pt x="791" y="601"/>
                    </a:cubicBezTo>
                    <a:lnTo>
                      <a:pt x="791" y="1221"/>
                    </a:lnTo>
                    <a:lnTo>
                      <a:pt x="600" y="1221"/>
                    </a:lnTo>
                    <a:lnTo>
                      <a:pt x="600" y="290"/>
                    </a:lnTo>
                    <a:cubicBezTo>
                      <a:pt x="600" y="262"/>
                      <a:pt x="577" y="239"/>
                      <a:pt x="549" y="239"/>
                    </a:cubicBezTo>
                    <a:lnTo>
                      <a:pt x="494" y="239"/>
                    </a:lnTo>
                    <a:lnTo>
                      <a:pt x="494" y="118"/>
                    </a:lnTo>
                    <a:cubicBezTo>
                      <a:pt x="494" y="90"/>
                      <a:pt x="471" y="67"/>
                      <a:pt x="443" y="67"/>
                    </a:cubicBezTo>
                    <a:lnTo>
                      <a:pt x="224" y="67"/>
                    </a:lnTo>
                    <a:cubicBezTo>
                      <a:pt x="195" y="67"/>
                      <a:pt x="172" y="90"/>
                      <a:pt x="172" y="118"/>
                    </a:cubicBezTo>
                    <a:lnTo>
                      <a:pt x="172" y="239"/>
                    </a:lnTo>
                    <a:lnTo>
                      <a:pt x="118" y="239"/>
                    </a:lnTo>
                    <a:cubicBezTo>
                      <a:pt x="90" y="239"/>
                      <a:pt x="67" y="262"/>
                      <a:pt x="67" y="290"/>
                    </a:cubicBezTo>
                    <a:lnTo>
                      <a:pt x="67" y="1249"/>
                    </a:lnTo>
                    <a:cubicBezTo>
                      <a:pt x="67" y="1277"/>
                      <a:pt x="90" y="1300"/>
                      <a:pt x="118" y="1300"/>
                    </a:cubicBezTo>
                    <a:lnTo>
                      <a:pt x="549" y="1300"/>
                    </a:lnTo>
                    <a:cubicBezTo>
                      <a:pt x="550" y="1300"/>
                      <a:pt x="552" y="1300"/>
                      <a:pt x="553" y="1300"/>
                    </a:cubicBezTo>
                    <a:lnTo>
                      <a:pt x="556" y="1300"/>
                    </a:lnTo>
                    <a:lnTo>
                      <a:pt x="760" y="1300"/>
                    </a:lnTo>
                    <a:cubicBezTo>
                      <a:pt x="778" y="1300"/>
                      <a:pt x="793" y="1315"/>
                      <a:pt x="793" y="1333"/>
                    </a:cubicBezTo>
                    <a:cubicBezTo>
                      <a:pt x="793" y="1352"/>
                      <a:pt x="778" y="1367"/>
                      <a:pt x="760" y="1367"/>
                    </a:cubicBezTo>
                    <a:lnTo>
                      <a:pt x="557" y="1367"/>
                    </a:lnTo>
                    <a:cubicBezTo>
                      <a:pt x="555" y="1367"/>
                      <a:pt x="552" y="1367"/>
                      <a:pt x="549" y="1367"/>
                    </a:cubicBezTo>
                    <a:lnTo>
                      <a:pt x="118" y="1367"/>
                    </a:lnTo>
                    <a:cubicBezTo>
                      <a:pt x="53" y="1367"/>
                      <a:pt x="0" y="1314"/>
                      <a:pt x="0" y="1249"/>
                    </a:cubicBezTo>
                    <a:lnTo>
                      <a:pt x="0" y="290"/>
                    </a:lnTo>
                    <a:cubicBezTo>
                      <a:pt x="0" y="229"/>
                      <a:pt x="46" y="179"/>
                      <a:pt x="106" y="173"/>
                    </a:cubicBezTo>
                    <a:lnTo>
                      <a:pt x="106" y="118"/>
                    </a:lnTo>
                    <a:cubicBezTo>
                      <a:pt x="106" y="53"/>
                      <a:pt x="159" y="0"/>
                      <a:pt x="224" y="0"/>
                    </a:cubicBezTo>
                    <a:lnTo>
                      <a:pt x="443" y="0"/>
                    </a:lnTo>
                    <a:cubicBezTo>
                      <a:pt x="508" y="0"/>
                      <a:pt x="561" y="53"/>
                      <a:pt x="561" y="118"/>
                    </a:cubicBezTo>
                    <a:lnTo>
                      <a:pt x="561" y="173"/>
                    </a:lnTo>
                    <a:cubicBezTo>
                      <a:pt x="620" y="179"/>
                      <a:pt x="667" y="229"/>
                      <a:pt x="667" y="290"/>
                    </a:cubicBezTo>
                    <a:lnTo>
                      <a:pt x="667" y="1154"/>
                    </a:lnTo>
                    <a:lnTo>
                      <a:pt x="724" y="1154"/>
                    </a:lnTo>
                    <a:lnTo>
                      <a:pt x="724" y="601"/>
                    </a:lnTo>
                    <a:cubicBezTo>
                      <a:pt x="724" y="536"/>
                      <a:pt x="777" y="483"/>
                      <a:pt x="842" y="483"/>
                    </a:cubicBezTo>
                    <a:lnTo>
                      <a:pt x="1180" y="483"/>
                    </a:lnTo>
                    <a:cubicBezTo>
                      <a:pt x="1245" y="483"/>
                      <a:pt x="1298" y="536"/>
                      <a:pt x="1298" y="601"/>
                    </a:cubicBezTo>
                    <a:lnTo>
                      <a:pt x="1298" y="1249"/>
                    </a:lnTo>
                    <a:cubicBezTo>
                      <a:pt x="1298" y="1314"/>
                      <a:pt x="1245" y="1367"/>
                      <a:pt x="1180" y="1367"/>
                    </a:cubicBez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 anchorCtr="0">
                <a:noAutofit/>
              </a:bodyPr>
              <a:lstStyle/>
              <a:p>
                <a:pPr marL="0" marR="0" lvl="0" indent="0" defTabSz="9141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720" name="Freeform 186">
                <a:extLst>
                  <a:ext uri="{FF2B5EF4-FFF2-40B4-BE49-F238E27FC236}">
                    <a16:creationId xmlns:a16="http://schemas.microsoft.com/office/drawing/2014/main" id="{8B28F4AA-7AF2-419D-9DC0-EDEFC286E8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4400" y="3125788"/>
                <a:ext cx="58738" cy="58738"/>
              </a:xfrm>
              <a:custGeom>
                <a:avLst/>
                <a:gdLst>
                  <a:gd name="T0" fmla="*/ 2147483646 w 139"/>
                  <a:gd name="T1" fmla="*/ 2147483646 h 139"/>
                  <a:gd name="T2" fmla="*/ 2147483646 w 139"/>
                  <a:gd name="T3" fmla="*/ 2147483646 h 139"/>
                  <a:gd name="T4" fmla="*/ 2147483646 w 139"/>
                  <a:gd name="T5" fmla="*/ 2147483646 h 139"/>
                  <a:gd name="T6" fmla="*/ 0 w 139"/>
                  <a:gd name="T7" fmla="*/ 2147483646 h 139"/>
                  <a:gd name="T8" fmla="*/ 2147483646 w 139"/>
                  <a:gd name="T9" fmla="*/ 0 h 139"/>
                  <a:gd name="T10" fmla="*/ 2147483646 w 139"/>
                  <a:gd name="T11" fmla="*/ 2147483646 h 1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9" h="139">
                    <a:moveTo>
                      <a:pt x="139" y="70"/>
                    </a:moveTo>
                    <a:lnTo>
                      <a:pt x="139" y="70"/>
                    </a:lnTo>
                    <a:cubicBezTo>
                      <a:pt x="139" y="108"/>
                      <a:pt x="108" y="139"/>
                      <a:pt x="69" y="139"/>
                    </a:cubicBezTo>
                    <a:cubicBezTo>
                      <a:pt x="31" y="139"/>
                      <a:pt x="0" y="108"/>
                      <a:pt x="0" y="70"/>
                    </a:cubicBezTo>
                    <a:cubicBezTo>
                      <a:pt x="0" y="31"/>
                      <a:pt x="31" y="0"/>
                      <a:pt x="69" y="0"/>
                    </a:cubicBezTo>
                    <a:cubicBezTo>
                      <a:pt x="108" y="0"/>
                      <a:pt x="139" y="31"/>
                      <a:pt x="139" y="70"/>
                    </a:cubicBez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 anchorCtr="0">
                <a:noAutofit/>
              </a:bodyPr>
              <a:lstStyle/>
              <a:p>
                <a:pPr marL="0" marR="0" lvl="0" indent="0" defTabSz="9141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721" name="Freeform 187">
                <a:extLst>
                  <a:ext uri="{FF2B5EF4-FFF2-40B4-BE49-F238E27FC236}">
                    <a16:creationId xmlns:a16="http://schemas.microsoft.com/office/drawing/2014/main" id="{C7E54E36-00BF-4D8D-9DEF-87CA91535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1238" y="3125788"/>
                <a:ext cx="58738" cy="58738"/>
              </a:xfrm>
              <a:custGeom>
                <a:avLst/>
                <a:gdLst>
                  <a:gd name="T0" fmla="*/ 2147483646 w 139"/>
                  <a:gd name="T1" fmla="*/ 2147483646 h 139"/>
                  <a:gd name="T2" fmla="*/ 2147483646 w 139"/>
                  <a:gd name="T3" fmla="*/ 2147483646 h 139"/>
                  <a:gd name="T4" fmla="*/ 2147483646 w 139"/>
                  <a:gd name="T5" fmla="*/ 2147483646 h 139"/>
                  <a:gd name="T6" fmla="*/ 0 w 139"/>
                  <a:gd name="T7" fmla="*/ 2147483646 h 139"/>
                  <a:gd name="T8" fmla="*/ 2147483646 w 139"/>
                  <a:gd name="T9" fmla="*/ 0 h 139"/>
                  <a:gd name="T10" fmla="*/ 2147483646 w 139"/>
                  <a:gd name="T11" fmla="*/ 2147483646 h 1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9" h="139">
                    <a:moveTo>
                      <a:pt x="139" y="70"/>
                    </a:moveTo>
                    <a:lnTo>
                      <a:pt x="139" y="70"/>
                    </a:lnTo>
                    <a:cubicBezTo>
                      <a:pt x="139" y="108"/>
                      <a:pt x="108" y="139"/>
                      <a:pt x="69" y="139"/>
                    </a:cubicBezTo>
                    <a:cubicBezTo>
                      <a:pt x="31" y="139"/>
                      <a:pt x="0" y="108"/>
                      <a:pt x="0" y="70"/>
                    </a:cubicBezTo>
                    <a:cubicBezTo>
                      <a:pt x="0" y="31"/>
                      <a:pt x="31" y="0"/>
                      <a:pt x="69" y="0"/>
                    </a:cubicBezTo>
                    <a:cubicBezTo>
                      <a:pt x="108" y="0"/>
                      <a:pt x="139" y="31"/>
                      <a:pt x="139" y="70"/>
                    </a:cubicBez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 anchorCtr="0">
                <a:noAutofit/>
              </a:bodyPr>
              <a:lstStyle/>
              <a:p>
                <a:pPr marL="0" marR="0" lvl="0" indent="0" defTabSz="9141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</p:grpSp>
        <p:sp>
          <p:nvSpPr>
            <p:cNvPr id="686" name="Line 266">
              <a:extLst>
                <a:ext uri="{FF2B5EF4-FFF2-40B4-BE49-F238E27FC236}">
                  <a16:creationId xmlns:a16="http://schemas.microsoft.com/office/drawing/2014/main" id="{F2AB0D89-ADB7-405E-8D79-4D94E2F1B1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13046" y="5058783"/>
              <a:ext cx="366421" cy="1595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grpSp>
          <p:nvGrpSpPr>
            <p:cNvPr id="687" name="组合 1594">
              <a:extLst>
                <a:ext uri="{FF2B5EF4-FFF2-40B4-BE49-F238E27FC236}">
                  <a16:creationId xmlns:a16="http://schemas.microsoft.com/office/drawing/2014/main" id="{9F5613DD-CE0D-4CE4-8396-B039A8578F3D}"/>
                </a:ext>
              </a:extLst>
            </p:cNvPr>
            <p:cNvGrpSpPr/>
            <p:nvPr/>
          </p:nvGrpSpPr>
          <p:grpSpPr>
            <a:xfrm>
              <a:off x="7689457" y="3061338"/>
              <a:ext cx="2354657" cy="982094"/>
              <a:chOff x="9598025" y="903288"/>
              <a:chExt cx="1789113" cy="796926"/>
            </a:xfrm>
          </p:grpSpPr>
          <p:sp>
            <p:nvSpPr>
              <p:cNvPr id="699" name="Line 37">
                <a:extLst>
                  <a:ext uri="{FF2B5EF4-FFF2-40B4-BE49-F238E27FC236}">
                    <a16:creationId xmlns:a16="http://schemas.microsoft.com/office/drawing/2014/main" id="{BC8D4EA7-6142-45DC-9EE2-984DE28385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598025" y="1063626"/>
                <a:ext cx="466725" cy="636588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</a:endParaRPr>
              </a:p>
            </p:txBody>
          </p:sp>
          <p:sp>
            <p:nvSpPr>
              <p:cNvPr id="700" name="Freeform 171">
                <a:extLst>
                  <a:ext uri="{FF2B5EF4-FFF2-40B4-BE49-F238E27FC236}">
                    <a16:creationId xmlns:a16="http://schemas.microsoft.com/office/drawing/2014/main" id="{64CE47BD-9493-4895-99B7-B44186DD5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40988" y="903288"/>
                <a:ext cx="946150" cy="306388"/>
              </a:xfrm>
              <a:custGeom>
                <a:avLst/>
                <a:gdLst>
                  <a:gd name="T0" fmla="*/ 508 w 4997"/>
                  <a:gd name="T1" fmla="*/ 540 h 1618"/>
                  <a:gd name="T2" fmla="*/ 1154 w 4997"/>
                  <a:gd name="T3" fmla="*/ 170 h 1618"/>
                  <a:gd name="T4" fmla="*/ 1636 w 4997"/>
                  <a:gd name="T5" fmla="*/ 212 h 1618"/>
                  <a:gd name="T6" fmla="*/ 2442 w 4997"/>
                  <a:gd name="T7" fmla="*/ 104 h 1618"/>
                  <a:gd name="T8" fmla="*/ 2580 w 4997"/>
                  <a:gd name="T9" fmla="*/ 148 h 1618"/>
                  <a:gd name="T10" fmla="*/ 3234 w 4997"/>
                  <a:gd name="T11" fmla="*/ 53 h 1618"/>
                  <a:gd name="T12" fmla="*/ 3404 w 4997"/>
                  <a:gd name="T13" fmla="*/ 114 h 1618"/>
                  <a:gd name="T14" fmla="*/ 4168 w 4997"/>
                  <a:gd name="T15" fmla="*/ 87 h 1618"/>
                  <a:gd name="T16" fmla="*/ 4351 w 4997"/>
                  <a:gd name="T17" fmla="*/ 225 h 1618"/>
                  <a:gd name="T18" fmla="*/ 4769 w 4997"/>
                  <a:gd name="T19" fmla="*/ 545 h 1618"/>
                  <a:gd name="T20" fmla="*/ 4742 w 4997"/>
                  <a:gd name="T21" fmla="*/ 579 h 1618"/>
                  <a:gd name="T22" fmla="*/ 4603 w 4997"/>
                  <a:gd name="T23" fmla="*/ 1043 h 1618"/>
                  <a:gd name="T24" fmla="*/ 4249 w 4997"/>
                  <a:gd name="T25" fmla="*/ 1108 h 1618"/>
                  <a:gd name="T26" fmla="*/ 3598 w 4997"/>
                  <a:gd name="T27" fmla="*/ 1387 h 1618"/>
                  <a:gd name="T28" fmla="*/ 3261 w 4997"/>
                  <a:gd name="T29" fmla="*/ 1345 h 1618"/>
                  <a:gd name="T30" fmla="*/ 2321 w 4997"/>
                  <a:gd name="T31" fmla="*/ 1565 h 1618"/>
                  <a:gd name="T32" fmla="*/ 1913 w 4997"/>
                  <a:gd name="T33" fmla="*/ 1432 h 1618"/>
                  <a:gd name="T34" fmla="*/ 730 w 4997"/>
                  <a:gd name="T35" fmla="*/ 1303 h 1618"/>
                  <a:gd name="T36" fmla="*/ 721 w 4997"/>
                  <a:gd name="T37" fmla="*/ 1296 h 1618"/>
                  <a:gd name="T38" fmla="*/ 180 w 4997"/>
                  <a:gd name="T39" fmla="*/ 1111 h 1618"/>
                  <a:gd name="T40" fmla="*/ 308 w 4997"/>
                  <a:gd name="T41" fmla="*/ 941 h 1618"/>
                  <a:gd name="T42" fmla="*/ 135 w 4997"/>
                  <a:gd name="T43" fmla="*/ 649 h 1618"/>
                  <a:gd name="T44" fmla="*/ 504 w 4997"/>
                  <a:gd name="T45" fmla="*/ 545 h 1618"/>
                  <a:gd name="T46" fmla="*/ 508 w 4997"/>
                  <a:gd name="T47" fmla="*/ 540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97" h="1618">
                    <a:moveTo>
                      <a:pt x="508" y="540"/>
                    </a:moveTo>
                    <a:cubicBezTo>
                      <a:pt x="452" y="360"/>
                      <a:pt x="741" y="194"/>
                      <a:pt x="1154" y="170"/>
                    </a:cubicBezTo>
                    <a:cubicBezTo>
                      <a:pt x="1321" y="160"/>
                      <a:pt x="1491" y="175"/>
                      <a:pt x="1636" y="212"/>
                    </a:cubicBezTo>
                    <a:cubicBezTo>
                      <a:pt x="1791" y="85"/>
                      <a:pt x="2151" y="37"/>
                      <a:pt x="2442" y="104"/>
                    </a:cubicBezTo>
                    <a:cubicBezTo>
                      <a:pt x="2492" y="116"/>
                      <a:pt x="2539" y="131"/>
                      <a:pt x="2580" y="148"/>
                    </a:cubicBezTo>
                    <a:cubicBezTo>
                      <a:pt x="2700" y="43"/>
                      <a:pt x="2993" y="0"/>
                      <a:pt x="3234" y="53"/>
                    </a:cubicBezTo>
                    <a:cubicBezTo>
                      <a:pt x="3300" y="67"/>
                      <a:pt x="3359" y="88"/>
                      <a:pt x="3404" y="114"/>
                    </a:cubicBezTo>
                    <a:cubicBezTo>
                      <a:pt x="3597" y="15"/>
                      <a:pt x="3940" y="3"/>
                      <a:pt x="4168" y="87"/>
                    </a:cubicBezTo>
                    <a:cubicBezTo>
                      <a:pt x="4264" y="122"/>
                      <a:pt x="4329" y="171"/>
                      <a:pt x="4351" y="225"/>
                    </a:cubicBezTo>
                    <a:cubicBezTo>
                      <a:pt x="4669" y="263"/>
                      <a:pt x="4856" y="406"/>
                      <a:pt x="4769" y="545"/>
                    </a:cubicBezTo>
                    <a:cubicBezTo>
                      <a:pt x="4762" y="557"/>
                      <a:pt x="4753" y="568"/>
                      <a:pt x="4742" y="579"/>
                    </a:cubicBezTo>
                    <a:cubicBezTo>
                      <a:pt x="4997" y="724"/>
                      <a:pt x="4934" y="932"/>
                      <a:pt x="4603" y="1043"/>
                    </a:cubicBezTo>
                    <a:cubicBezTo>
                      <a:pt x="4500" y="1077"/>
                      <a:pt x="4378" y="1100"/>
                      <a:pt x="4249" y="1108"/>
                    </a:cubicBezTo>
                    <a:cubicBezTo>
                      <a:pt x="4246" y="1263"/>
                      <a:pt x="3955" y="1389"/>
                      <a:pt x="3598" y="1387"/>
                    </a:cubicBezTo>
                    <a:cubicBezTo>
                      <a:pt x="3479" y="1387"/>
                      <a:pt x="3362" y="1372"/>
                      <a:pt x="3261" y="1345"/>
                    </a:cubicBezTo>
                    <a:cubicBezTo>
                      <a:pt x="3141" y="1519"/>
                      <a:pt x="2720" y="1618"/>
                      <a:pt x="2321" y="1565"/>
                    </a:cubicBezTo>
                    <a:cubicBezTo>
                      <a:pt x="2154" y="1543"/>
                      <a:pt x="2010" y="1496"/>
                      <a:pt x="1913" y="1432"/>
                    </a:cubicBezTo>
                    <a:cubicBezTo>
                      <a:pt x="1505" y="1540"/>
                      <a:pt x="975" y="1482"/>
                      <a:pt x="730" y="1303"/>
                    </a:cubicBezTo>
                    <a:cubicBezTo>
                      <a:pt x="727" y="1301"/>
                      <a:pt x="724" y="1299"/>
                      <a:pt x="721" y="1296"/>
                    </a:cubicBezTo>
                    <a:cubicBezTo>
                      <a:pt x="454" y="1310"/>
                      <a:pt x="212" y="1227"/>
                      <a:pt x="180" y="1111"/>
                    </a:cubicBezTo>
                    <a:cubicBezTo>
                      <a:pt x="164" y="1049"/>
                      <a:pt x="211" y="987"/>
                      <a:pt x="308" y="941"/>
                    </a:cubicBezTo>
                    <a:cubicBezTo>
                      <a:pt x="77" y="881"/>
                      <a:pt x="0" y="751"/>
                      <a:pt x="135" y="649"/>
                    </a:cubicBezTo>
                    <a:cubicBezTo>
                      <a:pt x="213" y="591"/>
                      <a:pt x="350" y="552"/>
                      <a:pt x="504" y="545"/>
                    </a:cubicBezTo>
                    <a:lnTo>
                      <a:pt x="508" y="540"/>
                    </a:lnTo>
                    <a:close/>
                  </a:path>
                </a:pathLst>
              </a:custGeom>
              <a:noFill/>
              <a:ln w="14288" cap="flat">
                <a:solidFill>
                  <a:srgbClr val="2E75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</a:endParaRPr>
              </a:p>
            </p:txBody>
          </p:sp>
          <p:sp>
            <p:nvSpPr>
              <p:cNvPr id="701" name="Freeform 172">
                <a:extLst>
                  <a:ext uri="{FF2B5EF4-FFF2-40B4-BE49-F238E27FC236}">
                    <a16:creationId xmlns:a16="http://schemas.microsoft.com/office/drawing/2014/main" id="{6D57EAF4-A49B-4099-95AA-5130111D05D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99725" y="923926"/>
                <a:ext cx="839788" cy="249238"/>
              </a:xfrm>
              <a:custGeom>
                <a:avLst/>
                <a:gdLst>
                  <a:gd name="T0" fmla="*/ 283 w 4426"/>
                  <a:gd name="T1" fmla="*/ 854 h 1317"/>
                  <a:gd name="T2" fmla="*/ 0 w 4426"/>
                  <a:gd name="T3" fmla="*/ 826 h 1317"/>
                  <a:gd name="T4" fmla="*/ 532 w 4426"/>
                  <a:gd name="T5" fmla="*/ 1167 h 1317"/>
                  <a:gd name="T6" fmla="*/ 408 w 4426"/>
                  <a:gd name="T7" fmla="*/ 1181 h 1317"/>
                  <a:gd name="T8" fmla="*/ 1599 w 4426"/>
                  <a:gd name="T9" fmla="*/ 1317 h 1317"/>
                  <a:gd name="T10" fmla="*/ 1524 w 4426"/>
                  <a:gd name="T11" fmla="*/ 1255 h 1317"/>
                  <a:gd name="T12" fmla="*/ 2977 w 4426"/>
                  <a:gd name="T13" fmla="*/ 1162 h 1317"/>
                  <a:gd name="T14" fmla="*/ 2948 w 4426"/>
                  <a:gd name="T15" fmla="*/ 1230 h 1317"/>
                  <a:gd name="T16" fmla="*/ 3570 w 4426"/>
                  <a:gd name="T17" fmla="*/ 739 h 1317"/>
                  <a:gd name="T18" fmla="*/ 3933 w 4426"/>
                  <a:gd name="T19" fmla="*/ 995 h 1317"/>
                  <a:gd name="T20" fmla="*/ 4426 w 4426"/>
                  <a:gd name="T21" fmla="*/ 467 h 1317"/>
                  <a:gd name="T22" fmla="*/ 4264 w 4426"/>
                  <a:gd name="T23" fmla="*/ 563 h 1317"/>
                  <a:gd name="T24" fmla="*/ 4038 w 4426"/>
                  <a:gd name="T25" fmla="*/ 111 h 1317"/>
                  <a:gd name="T26" fmla="*/ 4047 w 4426"/>
                  <a:gd name="T27" fmla="*/ 156 h 1317"/>
                  <a:gd name="T28" fmla="*/ 3006 w 4426"/>
                  <a:gd name="T29" fmla="*/ 58 h 1317"/>
                  <a:gd name="T30" fmla="*/ 3088 w 4426"/>
                  <a:gd name="T31" fmla="*/ 0 h 1317"/>
                  <a:gd name="T32" fmla="*/ 2231 w 4426"/>
                  <a:gd name="T33" fmla="*/ 86 h 1317"/>
                  <a:gd name="T34" fmla="*/ 2271 w 4426"/>
                  <a:gd name="T35" fmla="*/ 36 h 1317"/>
                  <a:gd name="T36" fmla="*/ 1322 w 4426"/>
                  <a:gd name="T37" fmla="*/ 103 h 1317"/>
                  <a:gd name="T38" fmla="*/ 1467 w 4426"/>
                  <a:gd name="T39" fmla="*/ 151 h 1317"/>
                  <a:gd name="T40" fmla="*/ 219 w 4426"/>
                  <a:gd name="T41" fmla="*/ 482 h 1317"/>
                  <a:gd name="T42" fmla="*/ 194 w 4426"/>
                  <a:gd name="T43" fmla="*/ 431 h 1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426" h="1317">
                    <a:moveTo>
                      <a:pt x="283" y="854"/>
                    </a:moveTo>
                    <a:cubicBezTo>
                      <a:pt x="184" y="858"/>
                      <a:pt x="85" y="848"/>
                      <a:pt x="0" y="826"/>
                    </a:cubicBezTo>
                    <a:moveTo>
                      <a:pt x="532" y="1167"/>
                    </a:moveTo>
                    <a:cubicBezTo>
                      <a:pt x="492" y="1174"/>
                      <a:pt x="451" y="1179"/>
                      <a:pt x="408" y="1181"/>
                    </a:cubicBezTo>
                    <a:moveTo>
                      <a:pt x="1599" y="1317"/>
                    </a:moveTo>
                    <a:cubicBezTo>
                      <a:pt x="1569" y="1298"/>
                      <a:pt x="1544" y="1277"/>
                      <a:pt x="1524" y="1255"/>
                    </a:cubicBezTo>
                    <a:moveTo>
                      <a:pt x="2977" y="1162"/>
                    </a:moveTo>
                    <a:cubicBezTo>
                      <a:pt x="2973" y="1185"/>
                      <a:pt x="2963" y="1208"/>
                      <a:pt x="2948" y="1230"/>
                    </a:cubicBezTo>
                    <a:moveTo>
                      <a:pt x="3570" y="739"/>
                    </a:moveTo>
                    <a:cubicBezTo>
                      <a:pt x="3793" y="787"/>
                      <a:pt x="3935" y="886"/>
                      <a:pt x="3933" y="995"/>
                    </a:cubicBezTo>
                    <a:moveTo>
                      <a:pt x="4426" y="467"/>
                    </a:moveTo>
                    <a:cubicBezTo>
                      <a:pt x="4390" y="504"/>
                      <a:pt x="4334" y="536"/>
                      <a:pt x="4264" y="563"/>
                    </a:cubicBezTo>
                    <a:moveTo>
                      <a:pt x="4038" y="111"/>
                    </a:moveTo>
                    <a:cubicBezTo>
                      <a:pt x="4044" y="126"/>
                      <a:pt x="4047" y="141"/>
                      <a:pt x="4047" y="156"/>
                    </a:cubicBezTo>
                    <a:moveTo>
                      <a:pt x="3006" y="58"/>
                    </a:moveTo>
                    <a:cubicBezTo>
                      <a:pt x="3027" y="37"/>
                      <a:pt x="3054" y="18"/>
                      <a:pt x="3088" y="0"/>
                    </a:cubicBezTo>
                    <a:moveTo>
                      <a:pt x="2231" y="86"/>
                    </a:moveTo>
                    <a:cubicBezTo>
                      <a:pt x="2239" y="68"/>
                      <a:pt x="2253" y="52"/>
                      <a:pt x="2271" y="36"/>
                    </a:cubicBezTo>
                    <a:moveTo>
                      <a:pt x="1322" y="103"/>
                    </a:moveTo>
                    <a:cubicBezTo>
                      <a:pt x="1374" y="116"/>
                      <a:pt x="1423" y="132"/>
                      <a:pt x="1467" y="151"/>
                    </a:cubicBezTo>
                    <a:moveTo>
                      <a:pt x="219" y="482"/>
                    </a:moveTo>
                    <a:cubicBezTo>
                      <a:pt x="208" y="466"/>
                      <a:pt x="199" y="449"/>
                      <a:pt x="194" y="431"/>
                    </a:cubicBezTo>
                  </a:path>
                </a:pathLst>
              </a:custGeom>
              <a:solidFill>
                <a:srgbClr val="27CED7">
                  <a:lumMod val="20000"/>
                  <a:lumOff val="80000"/>
                </a:srgbClr>
              </a:solidFill>
              <a:ln w="14288" cap="flat">
                <a:solidFill>
                  <a:srgbClr val="2E75B6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</a:endParaRPr>
              </a:p>
            </p:txBody>
          </p:sp>
          <p:sp>
            <p:nvSpPr>
              <p:cNvPr id="702" name="Rectangle 173">
                <a:extLst>
                  <a:ext uri="{FF2B5EF4-FFF2-40B4-BE49-F238E27FC236}">
                    <a16:creationId xmlns:a16="http://schemas.microsoft.com/office/drawing/2014/main" id="{1169787A-F9C8-442D-AA8A-4CE7CA129E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83888" y="925513"/>
                <a:ext cx="169301" cy="998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黑体" panose="02010609060101010101" pitchFamily="49" charset="-122"/>
                  </a:rPr>
                  <a:t>Core</a:t>
                </a: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endParaRPr>
              </a:p>
            </p:txBody>
          </p:sp>
          <p:sp>
            <p:nvSpPr>
              <p:cNvPr id="703" name="Rectangle 174">
                <a:extLst>
                  <a:ext uri="{FF2B5EF4-FFF2-40B4-BE49-F238E27FC236}">
                    <a16:creationId xmlns:a16="http://schemas.microsoft.com/office/drawing/2014/main" id="{112C4427-C744-4F23-B736-E8C139953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02925" y="1046163"/>
                <a:ext cx="286228" cy="998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黑体" panose="02010609060101010101" pitchFamily="49" charset="-122"/>
                  </a:rPr>
                  <a:t>Network</a:t>
                </a: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endParaRPr>
              </a:p>
            </p:txBody>
          </p:sp>
          <p:sp>
            <p:nvSpPr>
              <p:cNvPr id="704" name="Freeform 175">
                <a:extLst>
                  <a:ext uri="{FF2B5EF4-FFF2-40B4-BE49-F238E27FC236}">
                    <a16:creationId xmlns:a16="http://schemas.microsoft.com/office/drawing/2014/main" id="{1178815D-2386-431B-BC7B-851383977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64750" y="974726"/>
                <a:ext cx="465138" cy="177800"/>
              </a:xfrm>
              <a:custGeom>
                <a:avLst/>
                <a:gdLst>
                  <a:gd name="T0" fmla="*/ 0 w 2452"/>
                  <a:gd name="T1" fmla="*/ 157 h 940"/>
                  <a:gd name="T2" fmla="*/ 157 w 2452"/>
                  <a:gd name="T3" fmla="*/ 0 h 940"/>
                  <a:gd name="T4" fmla="*/ 2296 w 2452"/>
                  <a:gd name="T5" fmla="*/ 0 h 940"/>
                  <a:gd name="T6" fmla="*/ 2452 w 2452"/>
                  <a:gd name="T7" fmla="*/ 157 h 940"/>
                  <a:gd name="T8" fmla="*/ 2452 w 2452"/>
                  <a:gd name="T9" fmla="*/ 784 h 940"/>
                  <a:gd name="T10" fmla="*/ 2296 w 2452"/>
                  <a:gd name="T11" fmla="*/ 940 h 940"/>
                  <a:gd name="T12" fmla="*/ 157 w 2452"/>
                  <a:gd name="T13" fmla="*/ 940 h 940"/>
                  <a:gd name="T14" fmla="*/ 0 w 2452"/>
                  <a:gd name="T15" fmla="*/ 784 h 940"/>
                  <a:gd name="T16" fmla="*/ 0 w 2452"/>
                  <a:gd name="T17" fmla="*/ 157 h 9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52" h="940">
                    <a:moveTo>
                      <a:pt x="0" y="157"/>
                    </a:moveTo>
                    <a:cubicBezTo>
                      <a:pt x="0" y="71"/>
                      <a:pt x="71" y="0"/>
                      <a:pt x="157" y="0"/>
                    </a:cubicBezTo>
                    <a:lnTo>
                      <a:pt x="2296" y="0"/>
                    </a:lnTo>
                    <a:cubicBezTo>
                      <a:pt x="2382" y="0"/>
                      <a:pt x="2452" y="71"/>
                      <a:pt x="2452" y="157"/>
                    </a:cubicBezTo>
                    <a:lnTo>
                      <a:pt x="2452" y="784"/>
                    </a:lnTo>
                    <a:cubicBezTo>
                      <a:pt x="2452" y="870"/>
                      <a:pt x="2382" y="940"/>
                      <a:pt x="2296" y="940"/>
                    </a:cubicBezTo>
                    <a:lnTo>
                      <a:pt x="157" y="940"/>
                    </a:lnTo>
                    <a:cubicBezTo>
                      <a:pt x="71" y="940"/>
                      <a:pt x="0" y="870"/>
                      <a:pt x="0" y="784"/>
                    </a:cubicBez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</a:endParaRPr>
              </a:p>
            </p:txBody>
          </p:sp>
          <p:sp>
            <p:nvSpPr>
              <p:cNvPr id="705" name="Freeform 176">
                <a:extLst>
                  <a:ext uri="{FF2B5EF4-FFF2-40B4-BE49-F238E27FC236}">
                    <a16:creationId xmlns:a16="http://schemas.microsoft.com/office/drawing/2014/main" id="{CACA4AA6-DB79-4134-B172-DF65ACD47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64750" y="974726"/>
                <a:ext cx="465138" cy="177800"/>
              </a:xfrm>
              <a:custGeom>
                <a:avLst/>
                <a:gdLst>
                  <a:gd name="T0" fmla="*/ 0 w 2452"/>
                  <a:gd name="T1" fmla="*/ 157 h 940"/>
                  <a:gd name="T2" fmla="*/ 157 w 2452"/>
                  <a:gd name="T3" fmla="*/ 0 h 940"/>
                  <a:gd name="T4" fmla="*/ 2296 w 2452"/>
                  <a:gd name="T5" fmla="*/ 0 h 940"/>
                  <a:gd name="T6" fmla="*/ 2452 w 2452"/>
                  <a:gd name="T7" fmla="*/ 157 h 940"/>
                  <a:gd name="T8" fmla="*/ 2452 w 2452"/>
                  <a:gd name="T9" fmla="*/ 784 h 940"/>
                  <a:gd name="T10" fmla="*/ 2296 w 2452"/>
                  <a:gd name="T11" fmla="*/ 940 h 940"/>
                  <a:gd name="T12" fmla="*/ 157 w 2452"/>
                  <a:gd name="T13" fmla="*/ 940 h 940"/>
                  <a:gd name="T14" fmla="*/ 0 w 2452"/>
                  <a:gd name="T15" fmla="*/ 784 h 940"/>
                  <a:gd name="T16" fmla="*/ 0 w 2452"/>
                  <a:gd name="T17" fmla="*/ 157 h 9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52" h="940">
                    <a:moveTo>
                      <a:pt x="0" y="157"/>
                    </a:moveTo>
                    <a:cubicBezTo>
                      <a:pt x="0" y="71"/>
                      <a:pt x="71" y="0"/>
                      <a:pt x="157" y="0"/>
                    </a:cubicBezTo>
                    <a:lnTo>
                      <a:pt x="2296" y="0"/>
                    </a:lnTo>
                    <a:cubicBezTo>
                      <a:pt x="2382" y="0"/>
                      <a:pt x="2452" y="71"/>
                      <a:pt x="2452" y="157"/>
                    </a:cubicBezTo>
                    <a:lnTo>
                      <a:pt x="2452" y="784"/>
                    </a:lnTo>
                    <a:cubicBezTo>
                      <a:pt x="2452" y="870"/>
                      <a:pt x="2382" y="940"/>
                      <a:pt x="2296" y="940"/>
                    </a:cubicBezTo>
                    <a:lnTo>
                      <a:pt x="157" y="940"/>
                    </a:lnTo>
                    <a:cubicBezTo>
                      <a:pt x="71" y="940"/>
                      <a:pt x="0" y="870"/>
                      <a:pt x="0" y="784"/>
                    </a:cubicBezTo>
                    <a:lnTo>
                      <a:pt x="0" y="157"/>
                    </a:lnTo>
                    <a:close/>
                  </a:path>
                </a:pathLst>
              </a:custGeom>
              <a:noFill/>
              <a:ln w="14288" cap="flat">
                <a:solidFill>
                  <a:srgbClr val="2E75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</a:endParaRPr>
              </a:p>
            </p:txBody>
          </p:sp>
          <p:sp>
            <p:nvSpPr>
              <p:cNvPr id="706" name="Rectangle 177">
                <a:extLst>
                  <a:ext uri="{FF2B5EF4-FFF2-40B4-BE49-F238E27FC236}">
                    <a16:creationId xmlns:a16="http://schemas.microsoft.com/office/drawing/2014/main" id="{914CF087-E415-4CC9-9685-3D97C20FA4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18725" y="993776"/>
                <a:ext cx="331294" cy="1123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黑体" panose="02010609060101010101" pitchFamily="49" charset="-122"/>
                  </a:rPr>
                  <a:t>Core PE</a:t>
                </a:r>
                <a:endParaRPr kumimoji="0" lang="zh-CN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688" name="Line 181">
              <a:extLst>
                <a:ext uri="{FF2B5EF4-FFF2-40B4-BE49-F238E27FC236}">
                  <a16:creationId xmlns:a16="http://schemas.microsoft.com/office/drawing/2014/main" id="{5B361E30-DEE3-4498-833B-1F9A24946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5056" y="3471126"/>
              <a:ext cx="236093" cy="3912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89" name="Line 181">
              <a:extLst>
                <a:ext uri="{FF2B5EF4-FFF2-40B4-BE49-F238E27FC236}">
                  <a16:creationId xmlns:a16="http://schemas.microsoft.com/office/drawing/2014/main" id="{52248F76-1405-4DFF-83DD-D86FF42F13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5639" y="3070419"/>
              <a:ext cx="236093" cy="3912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cxnSp>
          <p:nvCxnSpPr>
            <p:cNvPr id="690" name="Straight Connector 689">
              <a:extLst>
                <a:ext uri="{FF2B5EF4-FFF2-40B4-BE49-F238E27FC236}">
                  <a16:creationId xmlns:a16="http://schemas.microsoft.com/office/drawing/2014/main" id="{F1E05988-38C8-4967-96D2-B4CC641D9584}"/>
                </a:ext>
              </a:extLst>
            </p:cNvPr>
            <p:cNvCxnSpPr>
              <a:cxnSpLocks/>
            </p:cNvCxnSpPr>
            <p:nvPr/>
          </p:nvCxnSpPr>
          <p:spPr>
            <a:xfrm>
              <a:off x="2397158" y="2302271"/>
              <a:ext cx="0" cy="2866068"/>
            </a:xfrm>
            <a:prstGeom prst="line">
              <a:avLst/>
            </a:prstGeom>
            <a:noFill/>
            <a:ln w="12700" cap="flat" cmpd="sng" algn="ctr">
              <a:solidFill>
                <a:srgbClr val="002060"/>
              </a:solidFill>
              <a:prstDash val="dash"/>
              <a:miter lim="800000"/>
            </a:ln>
            <a:effectLst/>
          </p:spPr>
        </p:cxnSp>
        <p:cxnSp>
          <p:nvCxnSpPr>
            <p:cNvPr id="691" name="Straight Connector 690">
              <a:extLst>
                <a:ext uri="{FF2B5EF4-FFF2-40B4-BE49-F238E27FC236}">
                  <a16:creationId xmlns:a16="http://schemas.microsoft.com/office/drawing/2014/main" id="{A5EDC69D-8B9C-4E04-B2EC-8EDDB1213CF6}"/>
                </a:ext>
              </a:extLst>
            </p:cNvPr>
            <p:cNvCxnSpPr>
              <a:cxnSpLocks/>
            </p:cNvCxnSpPr>
            <p:nvPr/>
          </p:nvCxnSpPr>
          <p:spPr>
            <a:xfrm>
              <a:off x="3861766" y="2935823"/>
              <a:ext cx="0" cy="2288070"/>
            </a:xfrm>
            <a:prstGeom prst="line">
              <a:avLst/>
            </a:prstGeom>
            <a:noFill/>
            <a:ln w="12700" cap="flat" cmpd="sng" algn="ctr">
              <a:solidFill>
                <a:srgbClr val="002060"/>
              </a:solidFill>
              <a:prstDash val="dash"/>
              <a:miter lim="800000"/>
            </a:ln>
            <a:effectLst/>
          </p:spPr>
        </p:cxnSp>
        <p:sp>
          <p:nvSpPr>
            <p:cNvPr id="692" name="Line 266">
              <a:extLst>
                <a:ext uri="{FF2B5EF4-FFF2-40B4-BE49-F238E27FC236}">
                  <a16:creationId xmlns:a16="http://schemas.microsoft.com/office/drawing/2014/main" id="{DDF0BAB4-7449-428F-90C6-F78D462508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42604" y="3388052"/>
              <a:ext cx="248390" cy="5477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cxnSp>
          <p:nvCxnSpPr>
            <p:cNvPr id="693" name="Straight Connector 692">
              <a:extLst>
                <a:ext uri="{FF2B5EF4-FFF2-40B4-BE49-F238E27FC236}">
                  <a16:creationId xmlns:a16="http://schemas.microsoft.com/office/drawing/2014/main" id="{79C931ED-247A-4B34-97F2-6E782F84DC97}"/>
                </a:ext>
              </a:extLst>
            </p:cNvPr>
            <p:cNvCxnSpPr>
              <a:cxnSpLocks/>
            </p:cNvCxnSpPr>
            <p:nvPr/>
          </p:nvCxnSpPr>
          <p:spPr>
            <a:xfrm>
              <a:off x="7927720" y="2948306"/>
              <a:ext cx="0" cy="2288070"/>
            </a:xfrm>
            <a:prstGeom prst="line">
              <a:avLst/>
            </a:prstGeom>
            <a:noFill/>
            <a:ln w="12700" cap="flat" cmpd="sng" algn="ctr">
              <a:solidFill>
                <a:srgbClr val="002060"/>
              </a:solidFill>
              <a:prstDash val="dash"/>
              <a:miter lim="800000"/>
            </a:ln>
            <a:effectLst/>
          </p:spPr>
        </p:cxnSp>
        <p:cxnSp>
          <p:nvCxnSpPr>
            <p:cNvPr id="694" name="Straight Connector 693">
              <a:extLst>
                <a:ext uri="{FF2B5EF4-FFF2-40B4-BE49-F238E27FC236}">
                  <a16:creationId xmlns:a16="http://schemas.microsoft.com/office/drawing/2014/main" id="{AFA0C9E3-93A1-4B9F-9A54-93FB0609FA57}"/>
                </a:ext>
              </a:extLst>
            </p:cNvPr>
            <p:cNvCxnSpPr>
              <a:cxnSpLocks/>
            </p:cNvCxnSpPr>
            <p:nvPr/>
          </p:nvCxnSpPr>
          <p:spPr>
            <a:xfrm>
              <a:off x="5553774" y="2948306"/>
              <a:ext cx="0" cy="2288070"/>
            </a:xfrm>
            <a:prstGeom prst="line">
              <a:avLst/>
            </a:prstGeom>
            <a:noFill/>
            <a:ln w="12700" cap="flat" cmpd="sng" algn="ctr">
              <a:solidFill>
                <a:srgbClr val="002060"/>
              </a:solidFill>
              <a:prstDash val="dash"/>
              <a:miter lim="800000"/>
            </a:ln>
            <a:effectLst/>
          </p:spPr>
        </p:cxnSp>
        <p:cxnSp>
          <p:nvCxnSpPr>
            <p:cNvPr id="695" name="Straight Connector 694">
              <a:extLst>
                <a:ext uri="{FF2B5EF4-FFF2-40B4-BE49-F238E27FC236}">
                  <a16:creationId xmlns:a16="http://schemas.microsoft.com/office/drawing/2014/main" id="{8A108A5B-397C-4736-99CB-3A2DEFFEA2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7010" y="3354765"/>
              <a:ext cx="10998" cy="1681210"/>
            </a:xfrm>
            <a:prstGeom prst="line">
              <a:avLst/>
            </a:prstGeom>
            <a:noFill/>
            <a:ln w="6350" cap="flat" cmpd="sng" algn="ctr">
              <a:solidFill>
                <a:srgbClr val="42BA97"/>
              </a:solidFill>
              <a:prstDash val="solid"/>
              <a:miter lim="800000"/>
            </a:ln>
            <a:effectLst/>
          </p:spPr>
        </p:cxnSp>
        <p:cxnSp>
          <p:nvCxnSpPr>
            <p:cNvPr id="696" name="Straight Connector 695">
              <a:extLst>
                <a:ext uri="{FF2B5EF4-FFF2-40B4-BE49-F238E27FC236}">
                  <a16:creationId xmlns:a16="http://schemas.microsoft.com/office/drawing/2014/main" id="{5A38323A-60BA-49F6-9546-A43474B92B26}"/>
                </a:ext>
              </a:extLst>
            </p:cNvPr>
            <p:cNvCxnSpPr>
              <a:cxnSpLocks/>
            </p:cNvCxnSpPr>
            <p:nvPr/>
          </p:nvCxnSpPr>
          <p:spPr>
            <a:xfrm>
              <a:off x="6415114" y="3494484"/>
              <a:ext cx="4064" cy="1503877"/>
            </a:xfrm>
            <a:prstGeom prst="line">
              <a:avLst/>
            </a:prstGeom>
            <a:noFill/>
            <a:ln w="6350" cap="flat" cmpd="sng" algn="ctr">
              <a:solidFill>
                <a:srgbClr val="42BA97"/>
              </a:solidFill>
              <a:prstDash val="solid"/>
              <a:miter lim="800000"/>
            </a:ln>
            <a:effectLst/>
          </p:spPr>
        </p:cxnSp>
        <p:cxnSp>
          <p:nvCxnSpPr>
            <p:cNvPr id="697" name="Straight Connector 696">
              <a:extLst>
                <a:ext uri="{FF2B5EF4-FFF2-40B4-BE49-F238E27FC236}">
                  <a16:creationId xmlns:a16="http://schemas.microsoft.com/office/drawing/2014/main" id="{3E61DF42-4A86-4B99-9291-B64945CA2F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2572" y="3317151"/>
              <a:ext cx="10998" cy="1681210"/>
            </a:xfrm>
            <a:prstGeom prst="line">
              <a:avLst/>
            </a:prstGeom>
            <a:noFill/>
            <a:ln w="6350" cap="flat" cmpd="sng" algn="ctr">
              <a:solidFill>
                <a:srgbClr val="42BA97"/>
              </a:solidFill>
              <a:prstDash val="solid"/>
              <a:miter lim="800000"/>
            </a:ln>
            <a:effectLst/>
          </p:spPr>
        </p:cxnSp>
        <p:sp>
          <p:nvSpPr>
            <p:cNvPr id="698" name="云形 68">
              <a:extLst>
                <a:ext uri="{FF2B5EF4-FFF2-40B4-BE49-F238E27FC236}">
                  <a16:creationId xmlns:a16="http://schemas.microsoft.com/office/drawing/2014/main" id="{E8A09914-0F2F-47C5-8C9C-6A8ABA86D54E}"/>
                </a:ext>
              </a:extLst>
            </p:cNvPr>
            <p:cNvSpPr/>
            <p:nvPr/>
          </p:nvSpPr>
          <p:spPr>
            <a:xfrm>
              <a:off x="5629645" y="3240348"/>
              <a:ext cx="1519666" cy="243564"/>
            </a:xfrm>
            <a:prstGeom prst="cloud">
              <a:avLst/>
            </a:prstGeom>
            <a:solidFill>
              <a:srgbClr val="42BA97">
                <a:lumMod val="20000"/>
                <a:lumOff val="80000"/>
              </a:srgbClr>
            </a:solidFill>
            <a:ln w="28575" cap="flat" cmpd="sng" algn="ctr">
              <a:solidFill>
                <a:srgbClr val="6197C8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华文细黑" panose="02010600040101010101" pitchFamily="2" charset="-122"/>
                  <a:cs typeface="+mn-cs"/>
                </a:rPr>
                <a:t>IP/Eth AggN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细黑" panose="02010600040101010101" pitchFamily="2" charset="-122"/>
                <a:cs typeface="+mn-cs"/>
              </a:endParaRPr>
            </a:p>
          </p:txBody>
        </p:sp>
      </p:grpSp>
      <p:grpSp>
        <p:nvGrpSpPr>
          <p:cNvPr id="722" name="Group 721">
            <a:extLst>
              <a:ext uri="{FF2B5EF4-FFF2-40B4-BE49-F238E27FC236}">
                <a16:creationId xmlns:a16="http://schemas.microsoft.com/office/drawing/2014/main" id="{ED75526C-4723-475E-A77D-D8DEF56E906D}"/>
              </a:ext>
            </a:extLst>
          </p:cNvPr>
          <p:cNvGrpSpPr/>
          <p:nvPr/>
        </p:nvGrpSpPr>
        <p:grpSpPr>
          <a:xfrm>
            <a:off x="588567" y="1332939"/>
            <a:ext cx="8851325" cy="4095999"/>
            <a:chOff x="204588" y="1181369"/>
            <a:chExt cx="8851325" cy="4095999"/>
          </a:xfrm>
        </p:grpSpPr>
        <p:cxnSp>
          <p:nvCxnSpPr>
            <p:cNvPr id="723" name="直接箭头连接符 19">
              <a:extLst>
                <a:ext uri="{FF2B5EF4-FFF2-40B4-BE49-F238E27FC236}">
                  <a16:creationId xmlns:a16="http://schemas.microsoft.com/office/drawing/2014/main" id="{C2D985C4-9EA9-4874-8977-0C0893175927}"/>
                </a:ext>
              </a:extLst>
            </p:cNvPr>
            <p:cNvCxnSpPr>
              <a:cxnSpLocks/>
            </p:cNvCxnSpPr>
            <p:nvPr/>
          </p:nvCxnSpPr>
          <p:spPr>
            <a:xfrm>
              <a:off x="6607914" y="2701361"/>
              <a:ext cx="0" cy="2576007"/>
            </a:xfrm>
            <a:prstGeom prst="straightConnector1">
              <a:avLst/>
            </a:prstGeom>
            <a:noFill/>
            <a:ln w="6350" cap="flat" cmpd="sng" algn="ctr">
              <a:solidFill>
                <a:srgbClr val="0070C0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724" name="圆角矩形 6">
              <a:extLst>
                <a:ext uri="{FF2B5EF4-FFF2-40B4-BE49-F238E27FC236}">
                  <a16:creationId xmlns:a16="http://schemas.microsoft.com/office/drawing/2014/main" id="{C00A580B-787A-41E5-B9BD-8B2CEE8CEF71}"/>
                </a:ext>
              </a:extLst>
            </p:cNvPr>
            <p:cNvSpPr/>
            <p:nvPr/>
          </p:nvSpPr>
          <p:spPr>
            <a:xfrm>
              <a:off x="5652513" y="2362955"/>
              <a:ext cx="1186248" cy="321276"/>
            </a:xfrm>
            <a:prstGeom prst="round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rPr>
                <a:t>IP Controller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5" name="圆角矩形 5">
              <a:extLst>
                <a:ext uri="{FF2B5EF4-FFF2-40B4-BE49-F238E27FC236}">
                  <a16:creationId xmlns:a16="http://schemas.microsoft.com/office/drawing/2014/main" id="{B03D7C49-6D96-4E83-9AA0-7E1DAF2EDC32}"/>
                </a:ext>
              </a:extLst>
            </p:cNvPr>
            <p:cNvSpPr/>
            <p:nvPr/>
          </p:nvSpPr>
          <p:spPr>
            <a:xfrm>
              <a:off x="4022975" y="2380309"/>
              <a:ext cx="1186248" cy="321276"/>
            </a:xfrm>
            <a:prstGeom prst="round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rPr>
                <a:t>AN Controller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6" name="圆角矩形 4">
              <a:extLst>
                <a:ext uri="{FF2B5EF4-FFF2-40B4-BE49-F238E27FC236}">
                  <a16:creationId xmlns:a16="http://schemas.microsoft.com/office/drawing/2014/main" id="{4ADDBE8E-2CBD-424A-86CE-C5C2260664CF}"/>
                </a:ext>
              </a:extLst>
            </p:cNvPr>
            <p:cNvSpPr/>
            <p:nvPr/>
          </p:nvSpPr>
          <p:spPr>
            <a:xfrm>
              <a:off x="2455495" y="2375788"/>
              <a:ext cx="1186248" cy="321276"/>
            </a:xfrm>
            <a:prstGeom prst="round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7" name="圆角矩形 4">
              <a:extLst>
                <a:ext uri="{FF2B5EF4-FFF2-40B4-BE49-F238E27FC236}">
                  <a16:creationId xmlns:a16="http://schemas.microsoft.com/office/drawing/2014/main" id="{1BCDF431-0D2D-441B-9DF9-B90C95B077A6}"/>
                </a:ext>
              </a:extLst>
            </p:cNvPr>
            <p:cNvSpPr/>
            <p:nvPr/>
          </p:nvSpPr>
          <p:spPr>
            <a:xfrm>
              <a:off x="2413200" y="2299560"/>
              <a:ext cx="1186248" cy="321276"/>
            </a:xfrm>
            <a:prstGeom prst="roundRect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rPr>
                <a:t>CPN Controller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8" name="圆角矩形 5">
              <a:extLst>
                <a:ext uri="{FF2B5EF4-FFF2-40B4-BE49-F238E27FC236}">
                  <a16:creationId xmlns:a16="http://schemas.microsoft.com/office/drawing/2014/main" id="{F1DCDC2C-2CD1-4283-B0C1-D665D28D8FE5}"/>
                </a:ext>
              </a:extLst>
            </p:cNvPr>
            <p:cNvSpPr/>
            <p:nvPr/>
          </p:nvSpPr>
          <p:spPr>
            <a:xfrm>
              <a:off x="3977832" y="2304081"/>
              <a:ext cx="1186248" cy="321276"/>
            </a:xfrm>
            <a:prstGeom prst="roundRect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rPr>
                <a:t>AN Controller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9" name="圆角矩形 6">
              <a:extLst>
                <a:ext uri="{FF2B5EF4-FFF2-40B4-BE49-F238E27FC236}">
                  <a16:creationId xmlns:a16="http://schemas.microsoft.com/office/drawing/2014/main" id="{9511D9E3-9647-4063-94FF-63691EC0F3C5}"/>
                </a:ext>
              </a:extLst>
            </p:cNvPr>
            <p:cNvSpPr/>
            <p:nvPr/>
          </p:nvSpPr>
          <p:spPr>
            <a:xfrm>
              <a:off x="5617099" y="2296017"/>
              <a:ext cx="1186248" cy="321276"/>
            </a:xfrm>
            <a:prstGeom prst="roundRect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rPr>
                <a:t>AggN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rPr>
                <a:t> Controller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30" name="圆角矩形 7">
              <a:extLst>
                <a:ext uri="{FF2B5EF4-FFF2-40B4-BE49-F238E27FC236}">
                  <a16:creationId xmlns:a16="http://schemas.microsoft.com/office/drawing/2014/main" id="{42EAF3BD-9261-40F4-BF2C-A7FE4678F114}"/>
                </a:ext>
              </a:extLst>
            </p:cNvPr>
            <p:cNvSpPr/>
            <p:nvPr/>
          </p:nvSpPr>
          <p:spPr>
            <a:xfrm>
              <a:off x="7869665" y="2323047"/>
              <a:ext cx="1186248" cy="321276"/>
            </a:xfrm>
            <a:prstGeom prst="round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rPr>
                <a:t>CN Controller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31" name="圆角矩形 14">
              <a:extLst>
                <a:ext uri="{FF2B5EF4-FFF2-40B4-BE49-F238E27FC236}">
                  <a16:creationId xmlns:a16="http://schemas.microsoft.com/office/drawing/2014/main" id="{C94D33FF-9BA4-451B-B62B-C1FFE18C9873}"/>
                </a:ext>
              </a:extLst>
            </p:cNvPr>
            <p:cNvSpPr/>
            <p:nvPr/>
          </p:nvSpPr>
          <p:spPr>
            <a:xfrm>
              <a:off x="2420081" y="1605262"/>
              <a:ext cx="6635832" cy="321276"/>
            </a:xfrm>
            <a:prstGeom prst="round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rPr>
                <a:t>E2E Service Orchestrator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cxnSp>
          <p:nvCxnSpPr>
            <p:cNvPr id="732" name="直接箭头连接符 19">
              <a:extLst>
                <a:ext uri="{FF2B5EF4-FFF2-40B4-BE49-F238E27FC236}">
                  <a16:creationId xmlns:a16="http://schemas.microsoft.com/office/drawing/2014/main" id="{CC484C95-9EBC-483A-A3BB-E2BDF53C59C8}"/>
                </a:ext>
              </a:extLst>
            </p:cNvPr>
            <p:cNvCxnSpPr/>
            <p:nvPr/>
          </p:nvCxnSpPr>
          <p:spPr>
            <a:xfrm>
              <a:off x="3154270" y="1926538"/>
              <a:ext cx="0" cy="356192"/>
            </a:xfrm>
            <a:prstGeom prst="straightConnector1">
              <a:avLst/>
            </a:prstGeom>
            <a:noFill/>
            <a:ln w="6350" cap="flat" cmpd="sng" algn="ctr">
              <a:solidFill>
                <a:srgbClr val="0070C0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cxnSp>
          <p:nvCxnSpPr>
            <p:cNvPr id="733" name="直接箭头连接符 23">
              <a:extLst>
                <a:ext uri="{FF2B5EF4-FFF2-40B4-BE49-F238E27FC236}">
                  <a16:creationId xmlns:a16="http://schemas.microsoft.com/office/drawing/2014/main" id="{5E684CA6-F02C-48AC-8B31-1DE3255CECD2}"/>
                </a:ext>
              </a:extLst>
            </p:cNvPr>
            <p:cNvCxnSpPr/>
            <p:nvPr/>
          </p:nvCxnSpPr>
          <p:spPr>
            <a:xfrm>
              <a:off x="4601927" y="1926538"/>
              <a:ext cx="0" cy="356192"/>
            </a:xfrm>
            <a:prstGeom prst="straightConnector1">
              <a:avLst/>
            </a:prstGeom>
            <a:noFill/>
            <a:ln w="6350" cap="flat" cmpd="sng" algn="ctr">
              <a:solidFill>
                <a:srgbClr val="0070C0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cxnSp>
          <p:nvCxnSpPr>
            <p:cNvPr id="734" name="直接箭头连接符 24">
              <a:extLst>
                <a:ext uri="{FF2B5EF4-FFF2-40B4-BE49-F238E27FC236}">
                  <a16:creationId xmlns:a16="http://schemas.microsoft.com/office/drawing/2014/main" id="{B6A30654-F08D-47ED-9335-370CA04B835A}"/>
                </a:ext>
              </a:extLst>
            </p:cNvPr>
            <p:cNvCxnSpPr/>
            <p:nvPr/>
          </p:nvCxnSpPr>
          <p:spPr>
            <a:xfrm>
              <a:off x="6171429" y="1926538"/>
              <a:ext cx="0" cy="356192"/>
            </a:xfrm>
            <a:prstGeom prst="straightConnector1">
              <a:avLst/>
            </a:prstGeom>
            <a:noFill/>
            <a:ln w="6350" cap="flat" cmpd="sng" algn="ctr">
              <a:solidFill>
                <a:srgbClr val="0070C0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cxnSp>
          <p:nvCxnSpPr>
            <p:cNvPr id="735" name="直接箭头连接符 25">
              <a:extLst>
                <a:ext uri="{FF2B5EF4-FFF2-40B4-BE49-F238E27FC236}">
                  <a16:creationId xmlns:a16="http://schemas.microsoft.com/office/drawing/2014/main" id="{DC81484C-A6E7-4339-AF8B-0858E653FE23}"/>
                </a:ext>
              </a:extLst>
            </p:cNvPr>
            <p:cNvCxnSpPr/>
            <p:nvPr/>
          </p:nvCxnSpPr>
          <p:spPr>
            <a:xfrm>
              <a:off x="8071410" y="1926538"/>
              <a:ext cx="0" cy="356192"/>
            </a:xfrm>
            <a:prstGeom prst="straightConnector1">
              <a:avLst/>
            </a:prstGeom>
            <a:noFill/>
            <a:ln w="6350" cap="flat" cmpd="sng" algn="ctr">
              <a:solidFill>
                <a:srgbClr val="0070C0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736" name="文本框 27">
              <a:extLst>
                <a:ext uri="{FF2B5EF4-FFF2-40B4-BE49-F238E27FC236}">
                  <a16:creationId xmlns:a16="http://schemas.microsoft.com/office/drawing/2014/main" id="{C702CF7F-C0F2-44C5-9272-5D4029E5254A}"/>
                </a:ext>
              </a:extLst>
            </p:cNvPr>
            <p:cNvSpPr txBox="1"/>
            <p:nvPr/>
          </p:nvSpPr>
          <p:spPr>
            <a:xfrm>
              <a:off x="2377786" y="1966135"/>
              <a:ext cx="88504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</a:rPr>
                <a:t>CPN NBI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737" name="文本框 28">
              <a:extLst>
                <a:ext uri="{FF2B5EF4-FFF2-40B4-BE49-F238E27FC236}">
                  <a16:creationId xmlns:a16="http://schemas.microsoft.com/office/drawing/2014/main" id="{8FDD8AE4-CEE3-4244-B982-1950D745FDC6}"/>
                </a:ext>
              </a:extLst>
            </p:cNvPr>
            <p:cNvSpPr txBox="1"/>
            <p:nvPr/>
          </p:nvSpPr>
          <p:spPr>
            <a:xfrm>
              <a:off x="3987561" y="1966135"/>
              <a:ext cx="7265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</a:rPr>
                <a:t>AN NBI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738" name="文本框 29">
              <a:extLst>
                <a:ext uri="{FF2B5EF4-FFF2-40B4-BE49-F238E27FC236}">
                  <a16:creationId xmlns:a16="http://schemas.microsoft.com/office/drawing/2014/main" id="{973AA025-F4AE-45E8-A008-059026E12463}"/>
                </a:ext>
              </a:extLst>
            </p:cNvPr>
            <p:cNvSpPr txBox="1"/>
            <p:nvPr/>
          </p:nvSpPr>
          <p:spPr>
            <a:xfrm>
              <a:off x="5328483" y="1966135"/>
              <a:ext cx="96030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</a:rPr>
                <a:t>AggrN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</a:rPr>
                <a:t> NBI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739" name="文本框 30">
              <a:extLst>
                <a:ext uri="{FF2B5EF4-FFF2-40B4-BE49-F238E27FC236}">
                  <a16:creationId xmlns:a16="http://schemas.microsoft.com/office/drawing/2014/main" id="{E9D76451-F9BE-4CA0-ACAC-8D5A612B5344}"/>
                </a:ext>
              </a:extLst>
            </p:cNvPr>
            <p:cNvSpPr txBox="1"/>
            <p:nvPr/>
          </p:nvSpPr>
          <p:spPr>
            <a:xfrm>
              <a:off x="7431913" y="1966135"/>
              <a:ext cx="71291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</a:rPr>
                <a:t>CN NBI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cxnSp>
          <p:nvCxnSpPr>
            <p:cNvPr id="740" name="直接箭头连接符 31">
              <a:extLst>
                <a:ext uri="{FF2B5EF4-FFF2-40B4-BE49-F238E27FC236}">
                  <a16:creationId xmlns:a16="http://schemas.microsoft.com/office/drawing/2014/main" id="{76AD0A66-AD62-4C22-B465-078A5B030C1E}"/>
                </a:ext>
              </a:extLst>
            </p:cNvPr>
            <p:cNvCxnSpPr/>
            <p:nvPr/>
          </p:nvCxnSpPr>
          <p:spPr>
            <a:xfrm>
              <a:off x="5452341" y="1249070"/>
              <a:ext cx="0" cy="356192"/>
            </a:xfrm>
            <a:prstGeom prst="straightConnector1">
              <a:avLst/>
            </a:prstGeom>
            <a:noFill/>
            <a:ln w="6350" cap="flat" cmpd="sng" algn="ctr">
              <a:solidFill>
                <a:srgbClr val="0070C0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741" name="文本框 32">
              <a:extLst>
                <a:ext uri="{FF2B5EF4-FFF2-40B4-BE49-F238E27FC236}">
                  <a16:creationId xmlns:a16="http://schemas.microsoft.com/office/drawing/2014/main" id="{3D372CD8-17B5-44B6-BEEF-9D7CAB35D5B4}"/>
                </a:ext>
              </a:extLst>
            </p:cNvPr>
            <p:cNvSpPr txBox="1"/>
            <p:nvPr/>
          </p:nvSpPr>
          <p:spPr>
            <a:xfrm>
              <a:off x="4074770" y="1181369"/>
              <a:ext cx="167398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</a:rPr>
                <a:t>Service Intent Interface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cxnSp>
          <p:nvCxnSpPr>
            <p:cNvPr id="742" name="直接箭头连接符 19">
              <a:extLst>
                <a:ext uri="{FF2B5EF4-FFF2-40B4-BE49-F238E27FC236}">
                  <a16:creationId xmlns:a16="http://schemas.microsoft.com/office/drawing/2014/main" id="{243EE8F1-0A40-43EB-9310-BD730470BCA7}"/>
                </a:ext>
              </a:extLst>
            </p:cNvPr>
            <p:cNvCxnSpPr/>
            <p:nvPr/>
          </p:nvCxnSpPr>
          <p:spPr>
            <a:xfrm>
              <a:off x="3135353" y="2704903"/>
              <a:ext cx="0" cy="356192"/>
            </a:xfrm>
            <a:prstGeom prst="straightConnector1">
              <a:avLst/>
            </a:prstGeom>
            <a:noFill/>
            <a:ln w="6350" cap="flat" cmpd="sng" algn="ctr">
              <a:solidFill>
                <a:srgbClr val="0070C0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743" name="文本框 27">
              <a:extLst>
                <a:ext uri="{FF2B5EF4-FFF2-40B4-BE49-F238E27FC236}">
                  <a16:creationId xmlns:a16="http://schemas.microsoft.com/office/drawing/2014/main" id="{337015FE-E305-4F32-B187-3F008A41D671}"/>
                </a:ext>
              </a:extLst>
            </p:cNvPr>
            <p:cNvSpPr txBox="1"/>
            <p:nvPr/>
          </p:nvSpPr>
          <p:spPr>
            <a:xfrm>
              <a:off x="2251768" y="2751858"/>
              <a:ext cx="104198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</a:rPr>
                <a:t> CPN SBI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cxnSp>
          <p:nvCxnSpPr>
            <p:cNvPr id="744" name="直接箭头连接符 19">
              <a:extLst>
                <a:ext uri="{FF2B5EF4-FFF2-40B4-BE49-F238E27FC236}">
                  <a16:creationId xmlns:a16="http://schemas.microsoft.com/office/drawing/2014/main" id="{CB74F32B-46C6-4764-BCD2-D0BD9DF72384}"/>
                </a:ext>
              </a:extLst>
            </p:cNvPr>
            <p:cNvCxnSpPr>
              <a:cxnSpLocks/>
            </p:cNvCxnSpPr>
            <p:nvPr/>
          </p:nvCxnSpPr>
          <p:spPr>
            <a:xfrm>
              <a:off x="4576671" y="2690475"/>
              <a:ext cx="0" cy="703004"/>
            </a:xfrm>
            <a:prstGeom prst="straightConnector1">
              <a:avLst/>
            </a:prstGeom>
            <a:noFill/>
            <a:ln w="6350" cap="flat" cmpd="sng" algn="ctr">
              <a:solidFill>
                <a:srgbClr val="0070C0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745" name="文本框 27">
              <a:extLst>
                <a:ext uri="{FF2B5EF4-FFF2-40B4-BE49-F238E27FC236}">
                  <a16:creationId xmlns:a16="http://schemas.microsoft.com/office/drawing/2014/main" id="{BC29E417-32A1-4AD0-9617-59FEF0F369E1}"/>
                </a:ext>
              </a:extLst>
            </p:cNvPr>
            <p:cNvSpPr txBox="1"/>
            <p:nvPr/>
          </p:nvSpPr>
          <p:spPr>
            <a:xfrm>
              <a:off x="3746416" y="2780796"/>
              <a:ext cx="104198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</a:rPr>
                <a:t> AN SBI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cxnSp>
          <p:nvCxnSpPr>
            <p:cNvPr id="746" name="直接箭头连接符 19">
              <a:extLst>
                <a:ext uri="{FF2B5EF4-FFF2-40B4-BE49-F238E27FC236}">
                  <a16:creationId xmlns:a16="http://schemas.microsoft.com/office/drawing/2014/main" id="{A8BABD64-91AE-4E2B-9153-B17AF9955F16}"/>
                </a:ext>
              </a:extLst>
            </p:cNvPr>
            <p:cNvCxnSpPr>
              <a:cxnSpLocks/>
            </p:cNvCxnSpPr>
            <p:nvPr/>
          </p:nvCxnSpPr>
          <p:spPr>
            <a:xfrm>
              <a:off x="5976022" y="2634423"/>
              <a:ext cx="0" cy="1158742"/>
            </a:xfrm>
            <a:prstGeom prst="straightConnector1">
              <a:avLst/>
            </a:prstGeom>
            <a:noFill/>
            <a:ln w="6350" cap="flat" cmpd="sng" algn="ctr">
              <a:solidFill>
                <a:srgbClr val="0070C0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747" name="文本框 27">
              <a:extLst>
                <a:ext uri="{FF2B5EF4-FFF2-40B4-BE49-F238E27FC236}">
                  <a16:creationId xmlns:a16="http://schemas.microsoft.com/office/drawing/2014/main" id="{B5984641-0D82-4AB6-B13D-6D4704EB9215}"/>
                </a:ext>
              </a:extLst>
            </p:cNvPr>
            <p:cNvSpPr txBox="1"/>
            <p:nvPr/>
          </p:nvSpPr>
          <p:spPr>
            <a:xfrm>
              <a:off x="5227758" y="2773820"/>
              <a:ext cx="104198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</a:rPr>
                <a:t> IP SBI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748" name="文本框 27">
              <a:extLst>
                <a:ext uri="{FF2B5EF4-FFF2-40B4-BE49-F238E27FC236}">
                  <a16:creationId xmlns:a16="http://schemas.microsoft.com/office/drawing/2014/main" id="{6C6ACAD7-6BCF-4A10-8CB9-3D4D42A3C1E6}"/>
                </a:ext>
              </a:extLst>
            </p:cNvPr>
            <p:cNvSpPr txBox="1"/>
            <p:nvPr/>
          </p:nvSpPr>
          <p:spPr>
            <a:xfrm>
              <a:off x="5776701" y="3182262"/>
              <a:ext cx="104198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</a:rPr>
                <a:t> OTN SBI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cxnSp>
          <p:nvCxnSpPr>
            <p:cNvPr id="749" name="直接箭头连接符 19">
              <a:extLst>
                <a:ext uri="{FF2B5EF4-FFF2-40B4-BE49-F238E27FC236}">
                  <a16:creationId xmlns:a16="http://schemas.microsoft.com/office/drawing/2014/main" id="{468075B6-502F-4293-BC90-7A4705801EF5}"/>
                </a:ext>
              </a:extLst>
            </p:cNvPr>
            <p:cNvCxnSpPr>
              <a:cxnSpLocks/>
            </p:cNvCxnSpPr>
            <p:nvPr/>
          </p:nvCxnSpPr>
          <p:spPr>
            <a:xfrm>
              <a:off x="8477325" y="2634423"/>
              <a:ext cx="0" cy="1158742"/>
            </a:xfrm>
            <a:prstGeom prst="straightConnector1">
              <a:avLst/>
            </a:prstGeom>
            <a:noFill/>
            <a:ln w="6350" cap="flat" cmpd="sng" algn="ctr">
              <a:solidFill>
                <a:srgbClr val="0070C0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750" name="文本框 27">
              <a:extLst>
                <a:ext uri="{FF2B5EF4-FFF2-40B4-BE49-F238E27FC236}">
                  <a16:creationId xmlns:a16="http://schemas.microsoft.com/office/drawing/2014/main" id="{CE0C4168-0830-4030-9198-20AD619BBCFD}"/>
                </a:ext>
              </a:extLst>
            </p:cNvPr>
            <p:cNvSpPr txBox="1"/>
            <p:nvPr/>
          </p:nvSpPr>
          <p:spPr>
            <a:xfrm>
              <a:off x="7729061" y="2773820"/>
              <a:ext cx="104198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</a:rPr>
                <a:t>CN SBI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751" name="文本框 32">
              <a:extLst>
                <a:ext uri="{FF2B5EF4-FFF2-40B4-BE49-F238E27FC236}">
                  <a16:creationId xmlns:a16="http://schemas.microsoft.com/office/drawing/2014/main" id="{DB05334F-5B8B-4A36-8633-E3A2BFE20865}"/>
                </a:ext>
              </a:extLst>
            </p:cNvPr>
            <p:cNvSpPr txBox="1"/>
            <p:nvPr/>
          </p:nvSpPr>
          <p:spPr>
            <a:xfrm>
              <a:off x="230815" y="2254296"/>
              <a:ext cx="167398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</a:rPr>
                <a:t>Hierarchical SDN control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752" name="文本框 32">
              <a:extLst>
                <a:ext uri="{FF2B5EF4-FFF2-40B4-BE49-F238E27FC236}">
                  <a16:creationId xmlns:a16="http://schemas.microsoft.com/office/drawing/2014/main" id="{FF98EE7E-9649-4A16-833D-219DEF1949A4}"/>
                </a:ext>
              </a:extLst>
            </p:cNvPr>
            <p:cNvSpPr txBox="1"/>
            <p:nvPr/>
          </p:nvSpPr>
          <p:spPr>
            <a:xfrm>
              <a:off x="204588" y="1529561"/>
              <a:ext cx="167398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</a:rPr>
                <a:t>E2E Service Orchestration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063783B-AA34-468A-8684-B3C770F89DFD}"/>
              </a:ext>
            </a:extLst>
          </p:cNvPr>
          <p:cNvSpPr/>
          <p:nvPr/>
        </p:nvSpPr>
        <p:spPr>
          <a:xfrm>
            <a:off x="5344510" y="3964806"/>
            <a:ext cx="3373821" cy="1667960"/>
          </a:xfrm>
          <a:custGeom>
            <a:avLst/>
            <a:gdLst>
              <a:gd name="connsiteX0" fmla="*/ 0 w 3373821"/>
              <a:gd name="connsiteY0" fmla="*/ 213056 h 1667960"/>
              <a:gd name="connsiteX1" fmla="*/ 922283 w 3373821"/>
              <a:gd name="connsiteY1" fmla="*/ 102697 h 1667960"/>
              <a:gd name="connsiteX2" fmla="*/ 930166 w 3373821"/>
              <a:gd name="connsiteY2" fmla="*/ 1497946 h 1667960"/>
              <a:gd name="connsiteX3" fmla="*/ 1749973 w 3373821"/>
              <a:gd name="connsiteY3" fmla="*/ 1490063 h 1667960"/>
              <a:gd name="connsiteX4" fmla="*/ 1726324 w 3373821"/>
              <a:gd name="connsiteY4" fmla="*/ 102697 h 1667960"/>
              <a:gd name="connsiteX5" fmla="*/ 2514600 w 3373821"/>
              <a:gd name="connsiteY5" fmla="*/ 575663 h 1667960"/>
              <a:gd name="connsiteX6" fmla="*/ 3373821 w 3373821"/>
              <a:gd name="connsiteY6" fmla="*/ 173642 h 1667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3821" h="1667960">
                <a:moveTo>
                  <a:pt x="0" y="213056"/>
                </a:moveTo>
                <a:cubicBezTo>
                  <a:pt x="383627" y="50802"/>
                  <a:pt x="767255" y="-111451"/>
                  <a:pt x="922283" y="102697"/>
                </a:cubicBezTo>
                <a:cubicBezTo>
                  <a:pt x="1077311" y="316845"/>
                  <a:pt x="792218" y="1266718"/>
                  <a:pt x="930166" y="1497946"/>
                </a:cubicBezTo>
                <a:cubicBezTo>
                  <a:pt x="1068114" y="1729174"/>
                  <a:pt x="1617280" y="1722604"/>
                  <a:pt x="1749973" y="1490063"/>
                </a:cubicBezTo>
                <a:cubicBezTo>
                  <a:pt x="1882666" y="1257522"/>
                  <a:pt x="1598886" y="255097"/>
                  <a:pt x="1726324" y="102697"/>
                </a:cubicBezTo>
                <a:cubicBezTo>
                  <a:pt x="1853762" y="-49703"/>
                  <a:pt x="2240017" y="563839"/>
                  <a:pt x="2514600" y="575663"/>
                </a:cubicBezTo>
                <a:cubicBezTo>
                  <a:pt x="2789183" y="587487"/>
                  <a:pt x="3081502" y="380564"/>
                  <a:pt x="3373821" y="173642"/>
                </a:cubicBezTo>
              </a:path>
            </a:pathLst>
          </a:cu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BF8B546-AB9F-4C57-B436-6A80205FCF16}"/>
              </a:ext>
            </a:extLst>
          </p:cNvPr>
          <p:cNvSpPr/>
          <p:nvPr/>
        </p:nvSpPr>
        <p:spPr>
          <a:xfrm>
            <a:off x="5328047" y="4524703"/>
            <a:ext cx="3453346" cy="1198348"/>
          </a:xfrm>
          <a:custGeom>
            <a:avLst/>
            <a:gdLst>
              <a:gd name="connsiteX0" fmla="*/ 8581 w 3453346"/>
              <a:gd name="connsiteY0" fmla="*/ 0 h 1198348"/>
              <a:gd name="connsiteX1" fmla="*/ 698 w 3453346"/>
              <a:gd name="connsiteY1" fmla="*/ 906518 h 1198348"/>
              <a:gd name="connsiteX2" fmla="*/ 24346 w 3453346"/>
              <a:gd name="connsiteY2" fmla="*/ 1079938 h 1198348"/>
              <a:gd name="connsiteX3" fmla="*/ 150470 w 3453346"/>
              <a:gd name="connsiteY3" fmla="*/ 1166649 h 1198348"/>
              <a:gd name="connsiteX4" fmla="*/ 386953 w 3453346"/>
              <a:gd name="connsiteY4" fmla="*/ 1166649 h 1198348"/>
              <a:gd name="connsiteX5" fmla="*/ 1301353 w 3453346"/>
              <a:gd name="connsiteY5" fmla="*/ 1198180 h 1198348"/>
              <a:gd name="connsiteX6" fmla="*/ 2097512 w 3453346"/>
              <a:gd name="connsiteY6" fmla="*/ 1150883 h 1198348"/>
              <a:gd name="connsiteX7" fmla="*/ 2357643 w 3453346"/>
              <a:gd name="connsiteY7" fmla="*/ 1127235 h 1198348"/>
              <a:gd name="connsiteX8" fmla="*/ 2444353 w 3453346"/>
              <a:gd name="connsiteY8" fmla="*/ 1032642 h 1198348"/>
              <a:gd name="connsiteX9" fmla="*/ 2436470 w 3453346"/>
              <a:gd name="connsiteY9" fmla="*/ 654269 h 1198348"/>
              <a:gd name="connsiteX10" fmla="*/ 2444353 w 3453346"/>
              <a:gd name="connsiteY10" fmla="*/ 331076 h 1198348"/>
              <a:gd name="connsiteX11" fmla="*/ 2562594 w 3453346"/>
              <a:gd name="connsiteY11" fmla="*/ 204952 h 1198348"/>
              <a:gd name="connsiteX12" fmla="*/ 2704484 w 3453346"/>
              <a:gd name="connsiteY12" fmla="*/ 220718 h 1198348"/>
              <a:gd name="connsiteX13" fmla="*/ 2893670 w 3453346"/>
              <a:gd name="connsiteY13" fmla="*/ 417787 h 1198348"/>
              <a:gd name="connsiteX14" fmla="*/ 3193215 w 3453346"/>
              <a:gd name="connsiteY14" fmla="*/ 725214 h 1198348"/>
              <a:gd name="connsiteX15" fmla="*/ 3453346 w 3453346"/>
              <a:gd name="connsiteY15" fmla="*/ 811925 h 1198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53346" h="1198348">
                <a:moveTo>
                  <a:pt x="8581" y="0"/>
                </a:moveTo>
                <a:cubicBezTo>
                  <a:pt x="3326" y="363264"/>
                  <a:pt x="-1929" y="726528"/>
                  <a:pt x="698" y="906518"/>
                </a:cubicBezTo>
                <a:cubicBezTo>
                  <a:pt x="3325" y="1086508"/>
                  <a:pt x="-616" y="1036583"/>
                  <a:pt x="24346" y="1079938"/>
                </a:cubicBezTo>
                <a:cubicBezTo>
                  <a:pt x="49308" y="1123293"/>
                  <a:pt x="90036" y="1152197"/>
                  <a:pt x="150470" y="1166649"/>
                </a:cubicBezTo>
                <a:cubicBezTo>
                  <a:pt x="210904" y="1181101"/>
                  <a:pt x="386953" y="1166649"/>
                  <a:pt x="386953" y="1166649"/>
                </a:cubicBezTo>
                <a:cubicBezTo>
                  <a:pt x="578767" y="1171904"/>
                  <a:pt x="1016260" y="1200808"/>
                  <a:pt x="1301353" y="1198180"/>
                </a:cubicBezTo>
                <a:cubicBezTo>
                  <a:pt x="1586446" y="1195552"/>
                  <a:pt x="1921464" y="1162707"/>
                  <a:pt x="2097512" y="1150883"/>
                </a:cubicBezTo>
                <a:cubicBezTo>
                  <a:pt x="2273560" y="1139059"/>
                  <a:pt x="2299836" y="1146942"/>
                  <a:pt x="2357643" y="1127235"/>
                </a:cubicBezTo>
                <a:cubicBezTo>
                  <a:pt x="2415450" y="1107528"/>
                  <a:pt x="2431215" y="1111470"/>
                  <a:pt x="2444353" y="1032642"/>
                </a:cubicBezTo>
                <a:cubicBezTo>
                  <a:pt x="2457491" y="953814"/>
                  <a:pt x="2436470" y="771197"/>
                  <a:pt x="2436470" y="654269"/>
                </a:cubicBezTo>
                <a:cubicBezTo>
                  <a:pt x="2436470" y="537341"/>
                  <a:pt x="2423332" y="405962"/>
                  <a:pt x="2444353" y="331076"/>
                </a:cubicBezTo>
                <a:cubicBezTo>
                  <a:pt x="2465374" y="256190"/>
                  <a:pt x="2519239" y="223345"/>
                  <a:pt x="2562594" y="204952"/>
                </a:cubicBezTo>
                <a:cubicBezTo>
                  <a:pt x="2605949" y="186559"/>
                  <a:pt x="2649305" y="185246"/>
                  <a:pt x="2704484" y="220718"/>
                </a:cubicBezTo>
                <a:cubicBezTo>
                  <a:pt x="2759663" y="256190"/>
                  <a:pt x="2893670" y="417787"/>
                  <a:pt x="2893670" y="417787"/>
                </a:cubicBezTo>
                <a:cubicBezTo>
                  <a:pt x="2975125" y="501870"/>
                  <a:pt x="3099936" y="659524"/>
                  <a:pt x="3193215" y="725214"/>
                </a:cubicBezTo>
                <a:cubicBezTo>
                  <a:pt x="3286494" y="790904"/>
                  <a:pt x="3400795" y="797473"/>
                  <a:pt x="3453346" y="811925"/>
                </a:cubicBezTo>
              </a:path>
            </a:pathLst>
          </a:cu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4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 animBg="1"/>
      <p:bldP spid="16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B6AE-A0B3-4DFA-9B52-004488F8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77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SDN Control for Transport and Access Networks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9CF051-3534-401E-84D6-704CB58B4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097" y="4014728"/>
            <a:ext cx="6634716" cy="272486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Hierarchical (recursive) SDN control</a:t>
            </a:r>
          </a:p>
          <a:p>
            <a:pPr lvl="1"/>
            <a:r>
              <a:rPr lang="en-US" dirty="0"/>
              <a:t>Domain controller – single-domain, single vendor</a:t>
            </a:r>
          </a:p>
          <a:p>
            <a:pPr lvl="1"/>
            <a:r>
              <a:rPr lang="en-US" dirty="0"/>
              <a:t>Hierarchical controller for multi-domain and multi-vendor</a:t>
            </a:r>
          </a:p>
          <a:p>
            <a:pPr lvl="1"/>
            <a:r>
              <a:rPr lang="en-US" dirty="0"/>
              <a:t>Hierarchical controller could be integrated with the orchestrator</a:t>
            </a:r>
          </a:p>
          <a:p>
            <a:r>
              <a:rPr lang="en-US" dirty="0"/>
              <a:t>Open and model-driven interfaces at both the NBI and SBI of SDN controllers</a:t>
            </a:r>
          </a:p>
          <a:p>
            <a:pPr lvl="1"/>
            <a:r>
              <a:rPr lang="en-US" dirty="0"/>
              <a:t>IETF ACTN YANG data models</a:t>
            </a:r>
          </a:p>
          <a:p>
            <a:pPr lvl="1"/>
            <a:r>
              <a:rPr lang="en-US" dirty="0"/>
              <a:t>BBF </a:t>
            </a:r>
            <a:r>
              <a:rPr lang="en-US" dirty="0" err="1"/>
              <a:t>CloudCO</a:t>
            </a:r>
            <a:r>
              <a:rPr lang="en-US" dirty="0"/>
              <a:t> and Common YANG modules</a:t>
            </a:r>
          </a:p>
          <a:p>
            <a:r>
              <a:rPr lang="en-US" dirty="0"/>
              <a:t>Closed-loop automation</a:t>
            </a:r>
          </a:p>
          <a:p>
            <a:pPr lvl="1"/>
            <a:r>
              <a:rPr lang="en-US" dirty="0"/>
              <a:t>Target: TMF autonomous network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FA5AC-AC5F-451C-893E-1F3BB69A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7CB5-27BD-4ECA-9D86-80D4B900A204}" type="slidenum">
              <a:rPr lang="en-US" smtClean="0"/>
              <a:t>5</a:t>
            </a:fld>
            <a:endParaRPr lang="en-US"/>
          </a:p>
        </p:txBody>
      </p:sp>
      <p:cxnSp>
        <p:nvCxnSpPr>
          <p:cNvPr id="5" name="直接箭头连接符 31">
            <a:extLst>
              <a:ext uri="{FF2B5EF4-FFF2-40B4-BE49-F238E27FC236}">
                <a16:creationId xmlns:a16="http://schemas.microsoft.com/office/drawing/2014/main" id="{6AF91984-7E14-4159-A626-1255BA420F7D}"/>
              </a:ext>
            </a:extLst>
          </p:cNvPr>
          <p:cNvCxnSpPr/>
          <p:nvPr/>
        </p:nvCxnSpPr>
        <p:spPr>
          <a:xfrm>
            <a:off x="3201472" y="1457553"/>
            <a:ext cx="0" cy="356192"/>
          </a:xfrm>
          <a:prstGeom prst="straightConnector1">
            <a:avLst/>
          </a:prstGeom>
          <a:ln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32">
            <a:extLst>
              <a:ext uri="{FF2B5EF4-FFF2-40B4-BE49-F238E27FC236}">
                <a16:creationId xmlns:a16="http://schemas.microsoft.com/office/drawing/2014/main" id="{53609D9F-9302-46E7-A177-3B24FE8F3DEB}"/>
              </a:ext>
            </a:extLst>
          </p:cNvPr>
          <p:cNvSpPr txBox="1"/>
          <p:nvPr/>
        </p:nvSpPr>
        <p:spPr>
          <a:xfrm>
            <a:off x="1805360" y="1318103"/>
            <a:ext cx="16739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Service Intent Interface</a:t>
            </a:r>
            <a:endParaRPr lang="zh-CN" altLang="en-US" sz="1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A45E124-6BA6-48DC-8308-C70FDC9D5587}"/>
              </a:ext>
            </a:extLst>
          </p:cNvPr>
          <p:cNvGrpSpPr/>
          <p:nvPr/>
        </p:nvGrpSpPr>
        <p:grpSpPr>
          <a:xfrm>
            <a:off x="6497110" y="1389852"/>
            <a:ext cx="4975626" cy="3536397"/>
            <a:chOff x="6562126" y="1132998"/>
            <a:chExt cx="4975626" cy="3536397"/>
          </a:xfrm>
        </p:grpSpPr>
        <p:pic>
          <p:nvPicPr>
            <p:cNvPr id="9" name="Picture 2" descr="Back to the future: NGOSS, autonomous networks and 'ODA Contracts' - TM  Forum Inform">
              <a:extLst>
                <a:ext uri="{FF2B5EF4-FFF2-40B4-BE49-F238E27FC236}">
                  <a16:creationId xmlns:a16="http://schemas.microsoft.com/office/drawing/2014/main" id="{27313316-2530-4AE2-A8FC-74BBCBA675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9284" y="1132998"/>
              <a:ext cx="4508468" cy="3098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47CE5BA-1695-41FA-BD40-D77EB9948C74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6562126" y="1974383"/>
              <a:ext cx="1995364" cy="985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31D28A8-167B-44AF-8936-72E3D5C98CFF}"/>
                </a:ext>
              </a:extLst>
            </p:cNvPr>
            <p:cNvCxnSpPr>
              <a:cxnSpLocks/>
            </p:cNvCxnSpPr>
            <p:nvPr/>
          </p:nvCxnSpPr>
          <p:spPr>
            <a:xfrm>
              <a:off x="6615492" y="2732141"/>
              <a:ext cx="1599821" cy="750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93416F-AD6A-4415-8D46-174F4A00A204}"/>
                </a:ext>
              </a:extLst>
            </p:cNvPr>
            <p:cNvSpPr txBox="1"/>
            <p:nvPr/>
          </p:nvSpPr>
          <p:spPr>
            <a:xfrm>
              <a:off x="8301039" y="4392396"/>
              <a:ext cx="32367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TMF Autonomous Network Architecture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713EB1-C660-43F4-9B4A-5CA91841ECEE}"/>
              </a:ext>
            </a:extLst>
          </p:cNvPr>
          <p:cNvGrpSpPr/>
          <p:nvPr/>
        </p:nvGrpSpPr>
        <p:grpSpPr>
          <a:xfrm>
            <a:off x="1097564" y="1735937"/>
            <a:ext cx="5540323" cy="2113466"/>
            <a:chOff x="1162580" y="1479083"/>
            <a:chExt cx="5540323" cy="2113466"/>
          </a:xfrm>
        </p:grpSpPr>
        <p:sp>
          <p:nvSpPr>
            <p:cNvPr id="14" name="圆角矩形 6">
              <a:extLst>
                <a:ext uri="{FF2B5EF4-FFF2-40B4-BE49-F238E27FC236}">
                  <a16:creationId xmlns:a16="http://schemas.microsoft.com/office/drawing/2014/main" id="{EF94E1C4-9B42-4567-806D-E85D8BD2C0A5}"/>
                </a:ext>
              </a:extLst>
            </p:cNvPr>
            <p:cNvSpPr/>
            <p:nvPr/>
          </p:nvSpPr>
          <p:spPr>
            <a:xfrm>
              <a:off x="5365132" y="3001911"/>
              <a:ext cx="1186248" cy="32127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OTN Controller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箭头连接符 19">
              <a:extLst>
                <a:ext uri="{FF2B5EF4-FFF2-40B4-BE49-F238E27FC236}">
                  <a16:creationId xmlns:a16="http://schemas.microsoft.com/office/drawing/2014/main" id="{F9378198-8027-49B9-9898-48EAC51CC712}"/>
                </a:ext>
              </a:extLst>
            </p:cNvPr>
            <p:cNvCxnSpPr>
              <a:cxnSpLocks/>
            </p:cNvCxnSpPr>
            <p:nvPr/>
          </p:nvCxnSpPr>
          <p:spPr>
            <a:xfrm>
              <a:off x="5792203" y="2555635"/>
              <a:ext cx="0" cy="374603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圆角矩形 6">
              <a:extLst>
                <a:ext uri="{FF2B5EF4-FFF2-40B4-BE49-F238E27FC236}">
                  <a16:creationId xmlns:a16="http://schemas.microsoft.com/office/drawing/2014/main" id="{4E7B9A06-AFD8-4B2C-86EE-929E7E36F4F3}"/>
                </a:ext>
              </a:extLst>
            </p:cNvPr>
            <p:cNvSpPr/>
            <p:nvPr/>
          </p:nvSpPr>
          <p:spPr>
            <a:xfrm>
              <a:off x="2846284" y="2930238"/>
              <a:ext cx="1186248" cy="321276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IP Controller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圆角矩形 5">
              <a:extLst>
                <a:ext uri="{FF2B5EF4-FFF2-40B4-BE49-F238E27FC236}">
                  <a16:creationId xmlns:a16="http://schemas.microsoft.com/office/drawing/2014/main" id="{9D3FC730-1222-486D-9643-09AA2FD1F6ED}"/>
                </a:ext>
              </a:extLst>
            </p:cNvPr>
            <p:cNvSpPr/>
            <p:nvPr/>
          </p:nvSpPr>
          <p:spPr>
            <a:xfrm>
              <a:off x="1393177" y="2904241"/>
              <a:ext cx="1186248" cy="321276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AN Controller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圆角矩形 5">
              <a:extLst>
                <a:ext uri="{FF2B5EF4-FFF2-40B4-BE49-F238E27FC236}">
                  <a16:creationId xmlns:a16="http://schemas.microsoft.com/office/drawing/2014/main" id="{06F6EA02-49D9-497E-9E65-F5836EA13363}"/>
                </a:ext>
              </a:extLst>
            </p:cNvPr>
            <p:cNvSpPr/>
            <p:nvPr/>
          </p:nvSpPr>
          <p:spPr>
            <a:xfrm>
              <a:off x="1310909" y="2814981"/>
              <a:ext cx="1186248" cy="32127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AN Controller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圆角矩形 6">
              <a:extLst>
                <a:ext uri="{FF2B5EF4-FFF2-40B4-BE49-F238E27FC236}">
                  <a16:creationId xmlns:a16="http://schemas.microsoft.com/office/drawing/2014/main" id="{E508F950-126D-4EFD-B8DB-DF407F25C961}"/>
                </a:ext>
              </a:extLst>
            </p:cNvPr>
            <p:cNvSpPr/>
            <p:nvPr/>
          </p:nvSpPr>
          <p:spPr>
            <a:xfrm>
              <a:off x="5289365" y="2926570"/>
              <a:ext cx="1186248" cy="32127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OTN Controller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圆角矩形 14">
              <a:extLst>
                <a:ext uri="{FF2B5EF4-FFF2-40B4-BE49-F238E27FC236}">
                  <a16:creationId xmlns:a16="http://schemas.microsoft.com/office/drawing/2014/main" id="{2B4344EC-6BD6-451A-83F1-008DF0F9B8DC}"/>
                </a:ext>
              </a:extLst>
            </p:cNvPr>
            <p:cNvSpPr/>
            <p:nvPr/>
          </p:nvSpPr>
          <p:spPr>
            <a:xfrm>
              <a:off x="1212112" y="1556891"/>
              <a:ext cx="5415030" cy="321276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E2E Service Orchestrator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接箭头连接符 24">
              <a:extLst>
                <a:ext uri="{FF2B5EF4-FFF2-40B4-BE49-F238E27FC236}">
                  <a16:creationId xmlns:a16="http://schemas.microsoft.com/office/drawing/2014/main" id="{8514E974-5A9A-4AA6-8B14-D4C69E441A87}"/>
                </a:ext>
              </a:extLst>
            </p:cNvPr>
            <p:cNvCxnSpPr/>
            <p:nvPr/>
          </p:nvCxnSpPr>
          <p:spPr>
            <a:xfrm>
              <a:off x="3510373" y="1885538"/>
              <a:ext cx="0" cy="356192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8">
              <a:extLst>
                <a:ext uri="{FF2B5EF4-FFF2-40B4-BE49-F238E27FC236}">
                  <a16:creationId xmlns:a16="http://schemas.microsoft.com/office/drawing/2014/main" id="{9F297647-C084-475B-AED4-F1D60F5ACA6E}"/>
                </a:ext>
              </a:extLst>
            </p:cNvPr>
            <p:cNvSpPr txBox="1"/>
            <p:nvPr/>
          </p:nvSpPr>
          <p:spPr>
            <a:xfrm>
              <a:off x="1278461" y="2549954"/>
              <a:ext cx="7265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AN NBI</a:t>
              </a:r>
              <a:endParaRPr lang="zh-CN" altLang="en-US" sz="1200" dirty="0"/>
            </a:p>
          </p:txBody>
        </p:sp>
        <p:sp>
          <p:nvSpPr>
            <p:cNvPr id="23" name="文本框 29">
              <a:extLst>
                <a:ext uri="{FF2B5EF4-FFF2-40B4-BE49-F238E27FC236}">
                  <a16:creationId xmlns:a16="http://schemas.microsoft.com/office/drawing/2014/main" id="{FACE9901-4F68-42C1-BBBE-7C91C0D25F9F}"/>
                </a:ext>
              </a:extLst>
            </p:cNvPr>
            <p:cNvSpPr txBox="1"/>
            <p:nvPr/>
          </p:nvSpPr>
          <p:spPr>
            <a:xfrm>
              <a:off x="1297086" y="1882534"/>
              <a:ext cx="228754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Network Service Interface</a:t>
              </a:r>
              <a:endParaRPr lang="zh-CN" altLang="en-US" sz="1200" dirty="0"/>
            </a:p>
          </p:txBody>
        </p:sp>
        <p:sp>
          <p:nvSpPr>
            <p:cNvPr id="24" name="文本框 27">
              <a:extLst>
                <a:ext uri="{FF2B5EF4-FFF2-40B4-BE49-F238E27FC236}">
                  <a16:creationId xmlns:a16="http://schemas.microsoft.com/office/drawing/2014/main" id="{68CD285A-785C-4E1A-9AFA-9CDAD8AA6B3B}"/>
                </a:ext>
              </a:extLst>
            </p:cNvPr>
            <p:cNvSpPr txBox="1"/>
            <p:nvPr/>
          </p:nvSpPr>
          <p:spPr>
            <a:xfrm>
              <a:off x="4948965" y="2621920"/>
              <a:ext cx="104198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/>
                <a:t> OTN NBI</a:t>
              </a:r>
              <a:endParaRPr lang="zh-CN" altLang="en-US" sz="1050" dirty="0"/>
            </a:p>
          </p:txBody>
        </p:sp>
        <p:sp>
          <p:nvSpPr>
            <p:cNvPr id="25" name="圆角矩形 6">
              <a:extLst>
                <a:ext uri="{FF2B5EF4-FFF2-40B4-BE49-F238E27FC236}">
                  <a16:creationId xmlns:a16="http://schemas.microsoft.com/office/drawing/2014/main" id="{ABF0BBF6-A9EE-4CFE-B0EC-7D0DEF64C5E7}"/>
                </a:ext>
              </a:extLst>
            </p:cNvPr>
            <p:cNvSpPr/>
            <p:nvPr/>
          </p:nvSpPr>
          <p:spPr>
            <a:xfrm>
              <a:off x="1315487" y="2249102"/>
              <a:ext cx="5235893" cy="306533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Hierarchical Controller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接箭头连接符 19">
              <a:extLst>
                <a:ext uri="{FF2B5EF4-FFF2-40B4-BE49-F238E27FC236}">
                  <a16:creationId xmlns:a16="http://schemas.microsoft.com/office/drawing/2014/main" id="{58ABF47B-2745-4504-8815-C76A24E9CEC7}"/>
                </a:ext>
              </a:extLst>
            </p:cNvPr>
            <p:cNvCxnSpPr>
              <a:cxnSpLocks/>
              <a:stCxn id="16" idx="3"/>
              <a:endCxn id="19" idx="1"/>
            </p:cNvCxnSpPr>
            <p:nvPr/>
          </p:nvCxnSpPr>
          <p:spPr>
            <a:xfrm flipV="1">
              <a:off x="4032532" y="3087208"/>
              <a:ext cx="1256833" cy="3668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19">
              <a:extLst>
                <a:ext uri="{FF2B5EF4-FFF2-40B4-BE49-F238E27FC236}">
                  <a16:creationId xmlns:a16="http://schemas.microsoft.com/office/drawing/2014/main" id="{3AE08634-007A-498C-BB97-D2B4F1A46182}"/>
                </a:ext>
              </a:extLst>
            </p:cNvPr>
            <p:cNvCxnSpPr>
              <a:cxnSpLocks/>
            </p:cNvCxnSpPr>
            <p:nvPr/>
          </p:nvCxnSpPr>
          <p:spPr>
            <a:xfrm>
              <a:off x="3471943" y="2555635"/>
              <a:ext cx="0" cy="374603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19">
              <a:extLst>
                <a:ext uri="{FF2B5EF4-FFF2-40B4-BE49-F238E27FC236}">
                  <a16:creationId xmlns:a16="http://schemas.microsoft.com/office/drawing/2014/main" id="{E76C03D5-2EBC-4414-9824-6825D62CE7EA}"/>
                </a:ext>
              </a:extLst>
            </p:cNvPr>
            <p:cNvCxnSpPr>
              <a:cxnSpLocks/>
            </p:cNvCxnSpPr>
            <p:nvPr/>
          </p:nvCxnSpPr>
          <p:spPr>
            <a:xfrm>
              <a:off x="6156535" y="2555635"/>
              <a:ext cx="0" cy="374603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7">
              <a:extLst>
                <a:ext uri="{FF2B5EF4-FFF2-40B4-BE49-F238E27FC236}">
                  <a16:creationId xmlns:a16="http://schemas.microsoft.com/office/drawing/2014/main" id="{23452654-18C3-466A-B49C-7A391C710D87}"/>
                </a:ext>
              </a:extLst>
            </p:cNvPr>
            <p:cNvSpPr txBox="1"/>
            <p:nvPr/>
          </p:nvSpPr>
          <p:spPr>
            <a:xfrm>
              <a:off x="2711609" y="2647443"/>
              <a:ext cx="104198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/>
                <a:t>IP NBI</a:t>
              </a:r>
              <a:endParaRPr lang="zh-CN" altLang="en-US" sz="1050" dirty="0"/>
            </a:p>
          </p:txBody>
        </p:sp>
        <p:sp>
          <p:nvSpPr>
            <p:cNvPr id="30" name="文本框 27">
              <a:extLst>
                <a:ext uri="{FF2B5EF4-FFF2-40B4-BE49-F238E27FC236}">
                  <a16:creationId xmlns:a16="http://schemas.microsoft.com/office/drawing/2014/main" id="{9C2FA319-E662-4B6D-AF14-A2733D394063}"/>
                </a:ext>
              </a:extLst>
            </p:cNvPr>
            <p:cNvSpPr txBox="1"/>
            <p:nvPr/>
          </p:nvSpPr>
          <p:spPr>
            <a:xfrm>
              <a:off x="4175249" y="2882341"/>
              <a:ext cx="104198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/>
                <a:t> OTN NBI</a:t>
              </a:r>
              <a:endParaRPr lang="zh-CN" altLang="en-US" sz="1050" dirty="0"/>
            </a:p>
          </p:txBody>
        </p:sp>
        <p:sp>
          <p:nvSpPr>
            <p:cNvPr id="31" name="圆角矩形 6">
              <a:extLst>
                <a:ext uri="{FF2B5EF4-FFF2-40B4-BE49-F238E27FC236}">
                  <a16:creationId xmlns:a16="http://schemas.microsoft.com/office/drawing/2014/main" id="{0EAA4910-A734-4EC5-91F9-F26CBC4ED491}"/>
                </a:ext>
              </a:extLst>
            </p:cNvPr>
            <p:cNvSpPr/>
            <p:nvPr/>
          </p:nvSpPr>
          <p:spPr>
            <a:xfrm>
              <a:off x="1212114" y="2163899"/>
              <a:ext cx="5415030" cy="1415905"/>
            </a:xfrm>
            <a:prstGeom prst="roundRect">
              <a:avLst>
                <a:gd name="adj" fmla="val 10869"/>
              </a:avLst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文本框 28">
              <a:extLst>
                <a:ext uri="{FF2B5EF4-FFF2-40B4-BE49-F238E27FC236}">
                  <a16:creationId xmlns:a16="http://schemas.microsoft.com/office/drawing/2014/main" id="{435F3E85-F1DC-4495-9655-AF3AB9701C76}"/>
                </a:ext>
              </a:extLst>
            </p:cNvPr>
            <p:cNvSpPr txBox="1"/>
            <p:nvPr/>
          </p:nvSpPr>
          <p:spPr>
            <a:xfrm>
              <a:off x="1496463" y="3275954"/>
              <a:ext cx="7265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AN SBI</a:t>
              </a:r>
              <a:endParaRPr lang="zh-CN" altLang="en-US" sz="1200" dirty="0"/>
            </a:p>
          </p:txBody>
        </p:sp>
        <p:cxnSp>
          <p:nvCxnSpPr>
            <p:cNvPr id="33" name="直接箭头连接符 23">
              <a:extLst>
                <a:ext uri="{FF2B5EF4-FFF2-40B4-BE49-F238E27FC236}">
                  <a16:creationId xmlns:a16="http://schemas.microsoft.com/office/drawing/2014/main" id="{0FD16928-0BB1-43B6-9270-4DF6FF672AFA}"/>
                </a:ext>
              </a:extLst>
            </p:cNvPr>
            <p:cNvCxnSpPr/>
            <p:nvPr/>
          </p:nvCxnSpPr>
          <p:spPr>
            <a:xfrm>
              <a:off x="2197872" y="3236357"/>
              <a:ext cx="0" cy="356192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28">
              <a:extLst>
                <a:ext uri="{FF2B5EF4-FFF2-40B4-BE49-F238E27FC236}">
                  <a16:creationId xmlns:a16="http://schemas.microsoft.com/office/drawing/2014/main" id="{2ECA0B5C-5FB2-4E15-8BE3-D5479B9ED051}"/>
                </a:ext>
              </a:extLst>
            </p:cNvPr>
            <p:cNvSpPr txBox="1"/>
            <p:nvPr/>
          </p:nvSpPr>
          <p:spPr>
            <a:xfrm>
              <a:off x="2836341" y="3263210"/>
              <a:ext cx="7265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IP SBI</a:t>
              </a:r>
              <a:endParaRPr lang="zh-CN" altLang="en-US" sz="1200" dirty="0"/>
            </a:p>
          </p:txBody>
        </p:sp>
        <p:cxnSp>
          <p:nvCxnSpPr>
            <p:cNvPr id="35" name="直接箭头连接符 23">
              <a:extLst>
                <a:ext uri="{FF2B5EF4-FFF2-40B4-BE49-F238E27FC236}">
                  <a16:creationId xmlns:a16="http://schemas.microsoft.com/office/drawing/2014/main" id="{4E1D64C9-7ACB-4292-90B9-525292B9D5B7}"/>
                </a:ext>
              </a:extLst>
            </p:cNvPr>
            <p:cNvCxnSpPr/>
            <p:nvPr/>
          </p:nvCxnSpPr>
          <p:spPr>
            <a:xfrm>
              <a:off x="3479123" y="3223613"/>
              <a:ext cx="0" cy="356192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28">
              <a:extLst>
                <a:ext uri="{FF2B5EF4-FFF2-40B4-BE49-F238E27FC236}">
                  <a16:creationId xmlns:a16="http://schemas.microsoft.com/office/drawing/2014/main" id="{2F44C0F9-F068-4022-9622-7A606470D592}"/>
                </a:ext>
              </a:extLst>
            </p:cNvPr>
            <p:cNvSpPr txBox="1"/>
            <p:nvPr/>
          </p:nvSpPr>
          <p:spPr>
            <a:xfrm>
              <a:off x="5208793" y="3305978"/>
              <a:ext cx="8388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OTN  SBI</a:t>
              </a:r>
              <a:endParaRPr lang="zh-CN" altLang="en-US" sz="1200" dirty="0"/>
            </a:p>
          </p:txBody>
        </p:sp>
        <p:cxnSp>
          <p:nvCxnSpPr>
            <p:cNvPr id="37" name="直接箭头连接符 23">
              <a:extLst>
                <a:ext uri="{FF2B5EF4-FFF2-40B4-BE49-F238E27FC236}">
                  <a16:creationId xmlns:a16="http://schemas.microsoft.com/office/drawing/2014/main" id="{A2323F60-2B52-480A-A9A1-A34E87AE8863}"/>
                </a:ext>
              </a:extLst>
            </p:cNvPr>
            <p:cNvCxnSpPr/>
            <p:nvPr/>
          </p:nvCxnSpPr>
          <p:spPr>
            <a:xfrm>
              <a:off x="5972291" y="3223613"/>
              <a:ext cx="0" cy="356192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23">
              <a:extLst>
                <a:ext uri="{FF2B5EF4-FFF2-40B4-BE49-F238E27FC236}">
                  <a16:creationId xmlns:a16="http://schemas.microsoft.com/office/drawing/2014/main" id="{DBFCEB8A-2BB3-4A93-8531-293BD2A46A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7279" y="2536204"/>
              <a:ext cx="1673" cy="294482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圆角矩形 6">
              <a:extLst>
                <a:ext uri="{FF2B5EF4-FFF2-40B4-BE49-F238E27FC236}">
                  <a16:creationId xmlns:a16="http://schemas.microsoft.com/office/drawing/2014/main" id="{D7350CCF-E605-4DBA-99F2-30F296487A69}"/>
                </a:ext>
              </a:extLst>
            </p:cNvPr>
            <p:cNvSpPr/>
            <p:nvPr/>
          </p:nvSpPr>
          <p:spPr>
            <a:xfrm>
              <a:off x="1162580" y="1479083"/>
              <a:ext cx="5540323" cy="1170574"/>
            </a:xfrm>
            <a:prstGeom prst="roundRect">
              <a:avLst>
                <a:gd name="adj" fmla="val 10869"/>
              </a:avLst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237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CFC9-5AF9-4699-A1AA-0DFF56A6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1298" indent="-457017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799" b="1" dirty="0">
                <a:cs typeface="Calibri" panose="020F0502020204030204" pitchFamily="34" charset="0"/>
              </a:rPr>
              <a:t>Overview of End-to-end Management and Control</a:t>
            </a:r>
            <a:endParaRPr lang="zh-CN" altLang="en-US" sz="2799" b="1" dirty="0">
              <a:cs typeface="Calibri" panose="020F0502020204030204" pitchFamily="34" charset="0"/>
            </a:endParaRPr>
          </a:p>
          <a:p>
            <a:pPr marL="471298" indent="-457017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799" b="1" dirty="0">
                <a:solidFill>
                  <a:srgbClr val="C00000"/>
                </a:solidFill>
                <a:cs typeface="Calibri" panose="020F0502020204030204" pitchFamily="34" charset="0"/>
              </a:rPr>
              <a:t>Standardization Work on Data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3E198-1308-409F-B14D-8473DA3A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7CB5-27BD-4ECA-9D86-80D4B900A2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6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3A61-180F-4B21-90BA-05390767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855"/>
          </a:xfrm>
        </p:spPr>
        <p:txBody>
          <a:bodyPr/>
          <a:lstStyle/>
          <a:p>
            <a:r>
              <a:rPr lang="en-US" dirty="0"/>
              <a:t>IETF ACTN Framework</a:t>
            </a:r>
          </a:p>
        </p:txBody>
      </p: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440246D9-CB85-4439-9185-7ADBF1025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962" y="1892172"/>
            <a:ext cx="5722274" cy="4015176"/>
          </a:xfrm>
        </p:spPr>
        <p:txBody>
          <a:bodyPr>
            <a:normAutofit fontScale="92500"/>
          </a:bodyPr>
          <a:lstStyle/>
          <a:p>
            <a:r>
              <a:rPr lang="en-US" dirty="0"/>
              <a:t>IETF ACTN defines a unified SDN control architecture for transport (IP + OTN/optical+ MW).</a:t>
            </a:r>
          </a:p>
          <a:p>
            <a:pPr lvl="1"/>
            <a:r>
              <a:rPr lang="en-US" dirty="0"/>
              <a:t>Suite of YANG data models defined by various WGs in IETF (which also defines the YANG modeling language and Netconf/</a:t>
            </a:r>
            <a:r>
              <a:rPr lang="en-US" dirty="0" err="1"/>
              <a:t>Restconf</a:t>
            </a:r>
            <a:r>
              <a:rPr lang="en-US" dirty="0"/>
              <a:t> protocols)</a:t>
            </a:r>
          </a:p>
          <a:p>
            <a:r>
              <a:rPr lang="en-US" dirty="0"/>
              <a:t>Three layers of controllers</a:t>
            </a:r>
          </a:p>
          <a:p>
            <a:pPr lvl="1"/>
            <a:r>
              <a:rPr lang="en-US" dirty="0"/>
              <a:t>CNC (Customer Network Controller)</a:t>
            </a:r>
          </a:p>
          <a:p>
            <a:pPr lvl="1"/>
            <a:r>
              <a:rPr lang="en-US" dirty="0"/>
              <a:t>MDSC (Multi-Domain Service Coordinator) </a:t>
            </a:r>
          </a:p>
          <a:p>
            <a:pPr lvl="1"/>
            <a:r>
              <a:rPr lang="en-US" dirty="0"/>
              <a:t>PNC (Provisioning Network Controller)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FF8F7-DDBA-48CA-987D-34820A08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7CB5-27BD-4ECA-9D86-80D4B900A204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28ED16-7C94-4626-8FD2-1C8B56F4B3CF}"/>
              </a:ext>
            </a:extLst>
          </p:cNvPr>
          <p:cNvGrpSpPr/>
          <p:nvPr/>
        </p:nvGrpSpPr>
        <p:grpSpPr>
          <a:xfrm>
            <a:off x="466759" y="1352175"/>
            <a:ext cx="5393508" cy="5140700"/>
            <a:chOff x="1737664" y="983653"/>
            <a:chExt cx="4091779" cy="4485695"/>
          </a:xfrm>
        </p:grpSpPr>
        <p:sp>
          <p:nvSpPr>
            <p:cNvPr id="6" name="圆角矩形 10">
              <a:extLst>
                <a:ext uri="{FF2B5EF4-FFF2-40B4-BE49-F238E27FC236}">
                  <a16:creationId xmlns:a16="http://schemas.microsoft.com/office/drawing/2014/main" id="{ACA3C354-6A43-4303-A4AB-A3478864EB65}"/>
                </a:ext>
              </a:extLst>
            </p:cNvPr>
            <p:cNvSpPr/>
            <p:nvPr/>
          </p:nvSpPr>
          <p:spPr bwMode="auto">
            <a:xfrm>
              <a:off x="1737664" y="983653"/>
              <a:ext cx="4082885" cy="4485695"/>
            </a:xfrm>
            <a:prstGeom prst="roundRect">
              <a:avLst>
                <a:gd name="adj" fmla="val 1355"/>
              </a:avLst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48" tIns="39575" rIns="79148" bIns="39575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01126">
                <a:defRPr/>
              </a:pPr>
              <a:r>
                <a:rPr lang="en-US" altLang="zh-CN" sz="1798" b="1" kern="0" dirty="0">
                  <a:solidFill>
                    <a:srgbClr val="C00000"/>
                  </a:solidFill>
                  <a:cs typeface="Calibri" pitchFamily="34" charset="0"/>
                </a:rPr>
                <a:t>ACTN Architecture</a:t>
              </a:r>
              <a:endParaRPr lang="zh-CN" altLang="en-US" sz="1798" b="1" kern="0" dirty="0" err="1">
                <a:solidFill>
                  <a:srgbClr val="C00000"/>
                </a:solidFill>
                <a:cs typeface="Calibri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5947D25-5B49-4B08-BC13-5CD76D51BE1A}"/>
                </a:ext>
              </a:extLst>
            </p:cNvPr>
            <p:cNvGrpSpPr/>
            <p:nvPr/>
          </p:nvGrpSpPr>
          <p:grpSpPr>
            <a:xfrm>
              <a:off x="1737664" y="4268787"/>
              <a:ext cx="3633820" cy="1024509"/>
              <a:chOff x="1737664" y="4268787"/>
              <a:chExt cx="3633820" cy="1024509"/>
            </a:xfrm>
          </p:grpSpPr>
          <p:sp>
            <p:nvSpPr>
              <p:cNvPr id="41" name="Freeform 35">
                <a:extLst>
                  <a:ext uri="{FF2B5EF4-FFF2-40B4-BE49-F238E27FC236}">
                    <a16:creationId xmlns:a16="http://schemas.microsoft.com/office/drawing/2014/main" id="{15C34746-F4DC-4BDC-B251-E091EE21AE3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1737664" y="4268787"/>
                <a:ext cx="731715" cy="436894"/>
              </a:xfrm>
              <a:custGeom>
                <a:avLst/>
                <a:gdLst>
                  <a:gd name="T0" fmla="*/ 2147483647 w 522"/>
                  <a:gd name="T1" fmla="*/ 2147483647 h 400"/>
                  <a:gd name="T2" fmla="*/ 2147483647 w 522"/>
                  <a:gd name="T3" fmla="*/ 2147483647 h 400"/>
                  <a:gd name="T4" fmla="*/ 2147483647 w 522"/>
                  <a:gd name="T5" fmla="*/ 2147483647 h 400"/>
                  <a:gd name="T6" fmla="*/ 2147483647 w 522"/>
                  <a:gd name="T7" fmla="*/ 2147483647 h 400"/>
                  <a:gd name="T8" fmla="*/ 2147483647 w 522"/>
                  <a:gd name="T9" fmla="*/ 2147483647 h 400"/>
                  <a:gd name="T10" fmla="*/ 2147483647 w 522"/>
                  <a:gd name="T11" fmla="*/ 2147483647 h 400"/>
                  <a:gd name="T12" fmla="*/ 2147483647 w 522"/>
                  <a:gd name="T13" fmla="*/ 2147483647 h 400"/>
                  <a:gd name="T14" fmla="*/ 2147483647 w 522"/>
                  <a:gd name="T15" fmla="*/ 2147483647 h 400"/>
                  <a:gd name="T16" fmla="*/ 2147483647 w 522"/>
                  <a:gd name="T17" fmla="*/ 2147483647 h 400"/>
                  <a:gd name="T18" fmla="*/ 2147483647 w 522"/>
                  <a:gd name="T19" fmla="*/ 2147483647 h 400"/>
                  <a:gd name="T20" fmla="*/ 2147483647 w 522"/>
                  <a:gd name="T21" fmla="*/ 2147483647 h 400"/>
                  <a:gd name="T22" fmla="*/ 2147483647 w 522"/>
                  <a:gd name="T23" fmla="*/ 2147483647 h 400"/>
                  <a:gd name="T24" fmla="*/ 2147483647 w 522"/>
                  <a:gd name="T25" fmla="*/ 2147483647 h 400"/>
                  <a:gd name="T26" fmla="*/ 2147483647 w 522"/>
                  <a:gd name="T27" fmla="*/ 2147483647 h 400"/>
                  <a:gd name="T28" fmla="*/ 2147483647 w 522"/>
                  <a:gd name="T29" fmla="*/ 2147483647 h 400"/>
                  <a:gd name="T30" fmla="*/ 2147483647 w 522"/>
                  <a:gd name="T31" fmla="*/ 2147483647 h 400"/>
                  <a:gd name="T32" fmla="*/ 2147483647 w 522"/>
                  <a:gd name="T33" fmla="*/ 2147483647 h 400"/>
                  <a:gd name="T34" fmla="*/ 2147483647 w 522"/>
                  <a:gd name="T35" fmla="*/ 2147483647 h 400"/>
                  <a:gd name="T36" fmla="*/ 2147483647 w 522"/>
                  <a:gd name="T37" fmla="*/ 2147483647 h 400"/>
                  <a:gd name="T38" fmla="*/ 2147483647 w 522"/>
                  <a:gd name="T39" fmla="*/ 2147483647 h 400"/>
                  <a:gd name="T40" fmla="*/ 2147483647 w 522"/>
                  <a:gd name="T41" fmla="*/ 2147483647 h 400"/>
                  <a:gd name="T42" fmla="*/ 2147483647 w 522"/>
                  <a:gd name="T43" fmla="*/ 2147483647 h 400"/>
                  <a:gd name="T44" fmla="*/ 2147483647 w 522"/>
                  <a:gd name="T45" fmla="*/ 2147483647 h 400"/>
                  <a:gd name="T46" fmla="*/ 2147483647 w 522"/>
                  <a:gd name="T47" fmla="*/ 2147483647 h 400"/>
                  <a:gd name="T48" fmla="*/ 2147483647 w 522"/>
                  <a:gd name="T49" fmla="*/ 2147483647 h 400"/>
                  <a:gd name="T50" fmla="*/ 2147483647 w 522"/>
                  <a:gd name="T51" fmla="*/ 2147483647 h 400"/>
                  <a:gd name="T52" fmla="*/ 2147483647 w 522"/>
                  <a:gd name="T53" fmla="*/ 2147483647 h 400"/>
                  <a:gd name="T54" fmla="*/ 2147483647 w 522"/>
                  <a:gd name="T55" fmla="*/ 2147483647 h 400"/>
                  <a:gd name="T56" fmla="*/ 2147483647 w 522"/>
                  <a:gd name="T57" fmla="*/ 2147483647 h 400"/>
                  <a:gd name="T58" fmla="*/ 2147483647 w 522"/>
                  <a:gd name="T59" fmla="*/ 2147483647 h 400"/>
                  <a:gd name="T60" fmla="*/ 2147483647 w 522"/>
                  <a:gd name="T61" fmla="*/ 2147483647 h 400"/>
                  <a:gd name="T62" fmla="*/ 2147483647 w 522"/>
                  <a:gd name="T63" fmla="*/ 2147483647 h 400"/>
                  <a:gd name="T64" fmla="*/ 2147483647 w 522"/>
                  <a:gd name="T65" fmla="*/ 2147483647 h 400"/>
                  <a:gd name="T66" fmla="*/ 2147483647 w 522"/>
                  <a:gd name="T67" fmla="*/ 2147483647 h 400"/>
                  <a:gd name="T68" fmla="*/ 2147483647 w 522"/>
                  <a:gd name="T69" fmla="*/ 2147483647 h 400"/>
                  <a:gd name="T70" fmla="*/ 2147483647 w 522"/>
                  <a:gd name="T71" fmla="*/ 2147483647 h 400"/>
                  <a:gd name="T72" fmla="*/ 2147483647 w 522"/>
                  <a:gd name="T73" fmla="*/ 2147483647 h 400"/>
                  <a:gd name="T74" fmla="*/ 2147483647 w 522"/>
                  <a:gd name="T75" fmla="*/ 2147483647 h 400"/>
                  <a:gd name="T76" fmla="*/ 2147483647 w 522"/>
                  <a:gd name="T77" fmla="*/ 2147483647 h 400"/>
                  <a:gd name="T78" fmla="*/ 2147483647 w 522"/>
                  <a:gd name="T79" fmla="*/ 2147483647 h 400"/>
                  <a:gd name="T80" fmla="*/ 2147483647 w 522"/>
                  <a:gd name="T81" fmla="*/ 2147483647 h 400"/>
                  <a:gd name="T82" fmla="*/ 2147483647 w 522"/>
                  <a:gd name="T83" fmla="*/ 2147483647 h 400"/>
                  <a:gd name="T84" fmla="*/ 2147483647 w 522"/>
                  <a:gd name="T85" fmla="*/ 2147483647 h 400"/>
                  <a:gd name="T86" fmla="*/ 2147483647 w 522"/>
                  <a:gd name="T87" fmla="*/ 2147483647 h 400"/>
                  <a:gd name="T88" fmla="*/ 2147483647 w 522"/>
                  <a:gd name="T89" fmla="*/ 2147483647 h 400"/>
                  <a:gd name="T90" fmla="*/ 2147483647 w 522"/>
                  <a:gd name="T91" fmla="*/ 2147483647 h 400"/>
                  <a:gd name="T92" fmla="*/ 2147483647 w 522"/>
                  <a:gd name="T93" fmla="*/ 2147483647 h 400"/>
                  <a:gd name="T94" fmla="*/ 2147483647 w 522"/>
                  <a:gd name="T95" fmla="*/ 2147483647 h 400"/>
                  <a:gd name="T96" fmla="*/ 2147483647 w 522"/>
                  <a:gd name="T97" fmla="*/ 2147483647 h 400"/>
                  <a:gd name="T98" fmla="*/ 2147483647 w 522"/>
                  <a:gd name="T99" fmla="*/ 2147483647 h 400"/>
                  <a:gd name="T100" fmla="*/ 2147483647 w 522"/>
                  <a:gd name="T101" fmla="*/ 2147483647 h 400"/>
                  <a:gd name="T102" fmla="*/ 2147483647 w 522"/>
                  <a:gd name="T103" fmla="*/ 2147483647 h 400"/>
                  <a:gd name="T104" fmla="*/ 2147483647 w 522"/>
                  <a:gd name="T105" fmla="*/ 2147483647 h 400"/>
                  <a:gd name="T106" fmla="*/ 2147483647 w 522"/>
                  <a:gd name="T107" fmla="*/ 2147483647 h 400"/>
                  <a:gd name="T108" fmla="*/ 2147483647 w 522"/>
                  <a:gd name="T109" fmla="*/ 2147483647 h 400"/>
                  <a:gd name="T110" fmla="*/ 2147483647 w 522"/>
                  <a:gd name="T111" fmla="*/ 2147483647 h 400"/>
                  <a:gd name="T112" fmla="*/ 2147483647 w 522"/>
                  <a:gd name="T113" fmla="*/ 2147483647 h 400"/>
                  <a:gd name="T114" fmla="*/ 2147483647 w 522"/>
                  <a:gd name="T115" fmla="*/ 2147483647 h 400"/>
                  <a:gd name="T116" fmla="*/ 2147483647 w 522"/>
                  <a:gd name="T117" fmla="*/ 2147483647 h 400"/>
                  <a:gd name="T118" fmla="*/ 2147483647 w 522"/>
                  <a:gd name="T119" fmla="*/ 2147483647 h 40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522" h="400">
                    <a:moveTo>
                      <a:pt x="470" y="164"/>
                    </a:moveTo>
                    <a:cubicBezTo>
                      <a:pt x="470" y="162"/>
                      <a:pt x="470" y="160"/>
                      <a:pt x="470" y="158"/>
                    </a:cubicBezTo>
                    <a:cubicBezTo>
                      <a:pt x="470" y="111"/>
                      <a:pt x="431" y="72"/>
                      <a:pt x="384" y="72"/>
                    </a:cubicBezTo>
                    <a:cubicBezTo>
                      <a:pt x="381" y="72"/>
                      <a:pt x="379" y="72"/>
                      <a:pt x="377" y="72"/>
                    </a:cubicBezTo>
                    <a:cubicBezTo>
                      <a:pt x="364" y="30"/>
                      <a:pt x="325" y="0"/>
                      <a:pt x="279" y="0"/>
                    </a:cubicBezTo>
                    <a:cubicBezTo>
                      <a:pt x="240" y="0"/>
                      <a:pt x="206" y="22"/>
                      <a:pt x="189" y="54"/>
                    </a:cubicBezTo>
                    <a:cubicBezTo>
                      <a:pt x="178" y="46"/>
                      <a:pt x="164" y="42"/>
                      <a:pt x="150" y="42"/>
                    </a:cubicBezTo>
                    <a:cubicBezTo>
                      <a:pt x="112" y="42"/>
                      <a:pt x="81" y="73"/>
                      <a:pt x="81" y="111"/>
                    </a:cubicBezTo>
                    <a:cubicBezTo>
                      <a:pt x="81" y="113"/>
                      <a:pt x="81" y="114"/>
                      <a:pt x="81" y="115"/>
                    </a:cubicBezTo>
                    <a:cubicBezTo>
                      <a:pt x="36" y="121"/>
                      <a:pt x="0" y="159"/>
                      <a:pt x="0" y="206"/>
                    </a:cubicBezTo>
                    <a:cubicBezTo>
                      <a:pt x="0" y="230"/>
                      <a:pt x="10" y="253"/>
                      <a:pt x="26" y="269"/>
                    </a:cubicBezTo>
                    <a:cubicBezTo>
                      <a:pt x="24" y="275"/>
                      <a:pt x="23" y="282"/>
                      <a:pt x="23" y="289"/>
                    </a:cubicBezTo>
                    <a:cubicBezTo>
                      <a:pt x="23" y="327"/>
                      <a:pt x="54" y="358"/>
                      <a:pt x="92" y="358"/>
                    </a:cubicBezTo>
                    <a:cubicBezTo>
                      <a:pt x="98" y="358"/>
                      <a:pt x="105" y="357"/>
                      <a:pt x="111" y="355"/>
                    </a:cubicBezTo>
                    <a:cubicBezTo>
                      <a:pt x="125" y="381"/>
                      <a:pt x="152" y="400"/>
                      <a:pt x="184" y="400"/>
                    </a:cubicBezTo>
                    <a:cubicBezTo>
                      <a:pt x="208" y="400"/>
                      <a:pt x="230" y="389"/>
                      <a:pt x="245" y="373"/>
                    </a:cubicBezTo>
                    <a:cubicBezTo>
                      <a:pt x="258" y="381"/>
                      <a:pt x="273" y="385"/>
                      <a:pt x="289" y="385"/>
                    </a:cubicBezTo>
                    <a:cubicBezTo>
                      <a:pt x="315" y="385"/>
                      <a:pt x="338" y="373"/>
                      <a:pt x="353" y="354"/>
                    </a:cubicBezTo>
                    <a:cubicBezTo>
                      <a:pt x="365" y="361"/>
                      <a:pt x="380" y="366"/>
                      <a:pt x="395" y="366"/>
                    </a:cubicBezTo>
                    <a:cubicBezTo>
                      <a:pt x="435" y="366"/>
                      <a:pt x="468" y="334"/>
                      <a:pt x="471" y="295"/>
                    </a:cubicBezTo>
                    <a:cubicBezTo>
                      <a:pt x="501" y="287"/>
                      <a:pt x="522" y="261"/>
                      <a:pt x="522" y="230"/>
                    </a:cubicBezTo>
                    <a:cubicBezTo>
                      <a:pt x="522" y="198"/>
                      <a:pt x="500" y="171"/>
                      <a:pt x="470" y="164"/>
                    </a:cubicBezTo>
                    <a:close/>
                    <a:moveTo>
                      <a:pt x="453" y="169"/>
                    </a:moveTo>
                    <a:cubicBezTo>
                      <a:pt x="453" y="169"/>
                      <a:pt x="453" y="169"/>
                      <a:pt x="453" y="169"/>
                    </a:cubicBezTo>
                    <a:cubicBezTo>
                      <a:pt x="453" y="169"/>
                      <a:pt x="453" y="169"/>
                      <a:pt x="453" y="169"/>
                    </a:cubicBezTo>
                    <a:cubicBezTo>
                      <a:pt x="453" y="172"/>
                      <a:pt x="454" y="174"/>
                      <a:pt x="455" y="175"/>
                    </a:cubicBezTo>
                    <a:cubicBezTo>
                      <a:pt x="456" y="177"/>
                      <a:pt x="458" y="178"/>
                      <a:pt x="460" y="179"/>
                    </a:cubicBezTo>
                    <a:cubicBezTo>
                      <a:pt x="464" y="179"/>
                      <a:pt x="467" y="180"/>
                      <a:pt x="470" y="181"/>
                    </a:cubicBezTo>
                    <a:cubicBezTo>
                      <a:pt x="477" y="200"/>
                      <a:pt x="477" y="200"/>
                      <a:pt x="477" y="200"/>
                    </a:cubicBezTo>
                    <a:cubicBezTo>
                      <a:pt x="458" y="220"/>
                      <a:pt x="458" y="220"/>
                      <a:pt x="458" y="220"/>
                    </a:cubicBezTo>
                    <a:cubicBezTo>
                      <a:pt x="429" y="201"/>
                      <a:pt x="429" y="201"/>
                      <a:pt x="429" y="201"/>
                    </a:cubicBezTo>
                    <a:cubicBezTo>
                      <a:pt x="430" y="198"/>
                      <a:pt x="430" y="196"/>
                      <a:pt x="430" y="193"/>
                    </a:cubicBezTo>
                    <a:cubicBezTo>
                      <a:pt x="430" y="191"/>
                      <a:pt x="430" y="188"/>
                      <a:pt x="429" y="185"/>
                    </a:cubicBezTo>
                    <a:cubicBezTo>
                      <a:pt x="452" y="168"/>
                      <a:pt x="452" y="168"/>
                      <a:pt x="452" y="168"/>
                    </a:cubicBezTo>
                    <a:cubicBezTo>
                      <a:pt x="453" y="168"/>
                      <a:pt x="453" y="169"/>
                      <a:pt x="453" y="169"/>
                    </a:cubicBezTo>
                    <a:close/>
                    <a:moveTo>
                      <a:pt x="461" y="241"/>
                    </a:moveTo>
                    <a:cubicBezTo>
                      <a:pt x="481" y="255"/>
                      <a:pt x="481" y="255"/>
                      <a:pt x="481" y="255"/>
                    </a:cubicBezTo>
                    <a:cubicBezTo>
                      <a:pt x="481" y="255"/>
                      <a:pt x="481" y="256"/>
                      <a:pt x="481" y="256"/>
                    </a:cubicBezTo>
                    <a:cubicBezTo>
                      <a:pt x="449" y="259"/>
                      <a:pt x="449" y="259"/>
                      <a:pt x="449" y="259"/>
                    </a:cubicBezTo>
                    <a:cubicBezTo>
                      <a:pt x="448" y="258"/>
                      <a:pt x="448" y="257"/>
                      <a:pt x="448" y="256"/>
                    </a:cubicBezTo>
                    <a:lnTo>
                      <a:pt x="461" y="241"/>
                    </a:lnTo>
                    <a:close/>
                    <a:moveTo>
                      <a:pt x="426" y="243"/>
                    </a:moveTo>
                    <a:cubicBezTo>
                      <a:pt x="419" y="215"/>
                      <a:pt x="419" y="215"/>
                      <a:pt x="419" y="215"/>
                    </a:cubicBezTo>
                    <a:cubicBezTo>
                      <a:pt x="419" y="215"/>
                      <a:pt x="420" y="214"/>
                      <a:pt x="420" y="214"/>
                    </a:cubicBezTo>
                    <a:cubicBezTo>
                      <a:pt x="447" y="232"/>
                      <a:pt x="447" y="232"/>
                      <a:pt x="447" y="232"/>
                    </a:cubicBezTo>
                    <a:cubicBezTo>
                      <a:pt x="436" y="245"/>
                      <a:pt x="436" y="245"/>
                      <a:pt x="436" y="245"/>
                    </a:cubicBezTo>
                    <a:cubicBezTo>
                      <a:pt x="433" y="244"/>
                      <a:pt x="429" y="243"/>
                      <a:pt x="426" y="243"/>
                    </a:cubicBezTo>
                    <a:close/>
                    <a:moveTo>
                      <a:pt x="435" y="269"/>
                    </a:moveTo>
                    <a:cubicBezTo>
                      <a:pt x="435" y="274"/>
                      <a:pt x="430" y="278"/>
                      <a:pt x="425" y="278"/>
                    </a:cubicBezTo>
                    <a:cubicBezTo>
                      <a:pt x="420" y="278"/>
                      <a:pt x="415" y="274"/>
                      <a:pt x="415" y="269"/>
                    </a:cubicBezTo>
                    <a:cubicBezTo>
                      <a:pt x="415" y="263"/>
                      <a:pt x="420" y="259"/>
                      <a:pt x="425" y="259"/>
                    </a:cubicBezTo>
                    <a:cubicBezTo>
                      <a:pt x="430" y="259"/>
                      <a:pt x="435" y="263"/>
                      <a:pt x="435" y="269"/>
                    </a:cubicBezTo>
                    <a:close/>
                    <a:moveTo>
                      <a:pt x="448" y="130"/>
                    </a:moveTo>
                    <a:cubicBezTo>
                      <a:pt x="447" y="131"/>
                      <a:pt x="447" y="132"/>
                      <a:pt x="446" y="133"/>
                    </a:cubicBezTo>
                    <a:cubicBezTo>
                      <a:pt x="443" y="137"/>
                      <a:pt x="442" y="142"/>
                      <a:pt x="442" y="147"/>
                    </a:cubicBezTo>
                    <a:cubicBezTo>
                      <a:pt x="442" y="150"/>
                      <a:pt x="442" y="153"/>
                      <a:pt x="443" y="155"/>
                    </a:cubicBezTo>
                    <a:cubicBezTo>
                      <a:pt x="421" y="171"/>
                      <a:pt x="421" y="171"/>
                      <a:pt x="421" y="171"/>
                    </a:cubicBezTo>
                    <a:cubicBezTo>
                      <a:pt x="441" y="117"/>
                      <a:pt x="441" y="117"/>
                      <a:pt x="441" y="117"/>
                    </a:cubicBezTo>
                    <a:cubicBezTo>
                      <a:pt x="444" y="121"/>
                      <a:pt x="446" y="125"/>
                      <a:pt x="448" y="130"/>
                    </a:cubicBezTo>
                    <a:close/>
                    <a:moveTo>
                      <a:pt x="429" y="104"/>
                    </a:moveTo>
                    <a:cubicBezTo>
                      <a:pt x="405" y="168"/>
                      <a:pt x="405" y="168"/>
                      <a:pt x="405" y="168"/>
                    </a:cubicBezTo>
                    <a:cubicBezTo>
                      <a:pt x="405" y="168"/>
                      <a:pt x="405" y="168"/>
                      <a:pt x="404" y="168"/>
                    </a:cubicBezTo>
                    <a:cubicBezTo>
                      <a:pt x="404" y="168"/>
                      <a:pt x="404" y="168"/>
                      <a:pt x="403" y="168"/>
                    </a:cubicBezTo>
                    <a:cubicBezTo>
                      <a:pt x="392" y="137"/>
                      <a:pt x="392" y="137"/>
                      <a:pt x="392" y="137"/>
                    </a:cubicBezTo>
                    <a:cubicBezTo>
                      <a:pt x="425" y="101"/>
                      <a:pt x="425" y="101"/>
                      <a:pt x="425" y="101"/>
                    </a:cubicBezTo>
                    <a:cubicBezTo>
                      <a:pt x="426" y="102"/>
                      <a:pt x="427" y="103"/>
                      <a:pt x="429" y="104"/>
                    </a:cubicBezTo>
                    <a:close/>
                    <a:moveTo>
                      <a:pt x="404" y="203"/>
                    </a:moveTo>
                    <a:cubicBezTo>
                      <a:pt x="399" y="203"/>
                      <a:pt x="395" y="199"/>
                      <a:pt x="395" y="193"/>
                    </a:cubicBezTo>
                    <a:cubicBezTo>
                      <a:pt x="395" y="188"/>
                      <a:pt x="399" y="184"/>
                      <a:pt x="404" y="184"/>
                    </a:cubicBezTo>
                    <a:cubicBezTo>
                      <a:pt x="410" y="184"/>
                      <a:pt x="414" y="188"/>
                      <a:pt x="414" y="193"/>
                    </a:cubicBezTo>
                    <a:cubicBezTo>
                      <a:pt x="414" y="199"/>
                      <a:pt x="410" y="203"/>
                      <a:pt x="404" y="203"/>
                    </a:cubicBezTo>
                    <a:close/>
                    <a:moveTo>
                      <a:pt x="411" y="247"/>
                    </a:moveTo>
                    <a:cubicBezTo>
                      <a:pt x="410" y="248"/>
                      <a:pt x="409" y="248"/>
                      <a:pt x="409" y="249"/>
                    </a:cubicBezTo>
                    <a:cubicBezTo>
                      <a:pt x="350" y="211"/>
                      <a:pt x="350" y="211"/>
                      <a:pt x="350" y="211"/>
                    </a:cubicBezTo>
                    <a:cubicBezTo>
                      <a:pt x="350" y="210"/>
                      <a:pt x="351" y="209"/>
                      <a:pt x="351" y="208"/>
                    </a:cubicBezTo>
                    <a:cubicBezTo>
                      <a:pt x="381" y="204"/>
                      <a:pt x="381" y="204"/>
                      <a:pt x="381" y="204"/>
                    </a:cubicBezTo>
                    <a:cubicBezTo>
                      <a:pt x="383" y="208"/>
                      <a:pt x="386" y="212"/>
                      <a:pt x="390" y="215"/>
                    </a:cubicBezTo>
                    <a:cubicBezTo>
                      <a:pt x="394" y="218"/>
                      <a:pt x="399" y="219"/>
                      <a:pt x="403" y="219"/>
                    </a:cubicBezTo>
                    <a:lnTo>
                      <a:pt x="411" y="247"/>
                    </a:lnTo>
                    <a:close/>
                    <a:moveTo>
                      <a:pt x="392" y="89"/>
                    </a:moveTo>
                    <a:cubicBezTo>
                      <a:pt x="394" y="89"/>
                      <a:pt x="394" y="89"/>
                      <a:pt x="394" y="89"/>
                    </a:cubicBezTo>
                    <a:cubicBezTo>
                      <a:pt x="400" y="90"/>
                      <a:pt x="405" y="91"/>
                      <a:pt x="410" y="93"/>
                    </a:cubicBezTo>
                    <a:cubicBezTo>
                      <a:pt x="392" y="113"/>
                      <a:pt x="392" y="113"/>
                      <a:pt x="392" y="113"/>
                    </a:cubicBezTo>
                    <a:cubicBezTo>
                      <a:pt x="392" y="112"/>
                      <a:pt x="392" y="110"/>
                      <a:pt x="392" y="108"/>
                    </a:cubicBezTo>
                    <a:cubicBezTo>
                      <a:pt x="391" y="106"/>
                      <a:pt x="390" y="104"/>
                      <a:pt x="390" y="102"/>
                    </a:cubicBezTo>
                    <a:cubicBezTo>
                      <a:pt x="392" y="99"/>
                      <a:pt x="393" y="94"/>
                      <a:pt x="393" y="90"/>
                    </a:cubicBezTo>
                    <a:cubicBezTo>
                      <a:pt x="393" y="90"/>
                      <a:pt x="392" y="90"/>
                      <a:pt x="392" y="89"/>
                    </a:cubicBezTo>
                    <a:close/>
                    <a:moveTo>
                      <a:pt x="366" y="104"/>
                    </a:moveTo>
                    <a:cubicBezTo>
                      <a:pt x="372" y="104"/>
                      <a:pt x="376" y="108"/>
                      <a:pt x="376" y="113"/>
                    </a:cubicBezTo>
                    <a:cubicBezTo>
                      <a:pt x="376" y="119"/>
                      <a:pt x="372" y="123"/>
                      <a:pt x="366" y="123"/>
                    </a:cubicBezTo>
                    <a:cubicBezTo>
                      <a:pt x="361" y="123"/>
                      <a:pt x="357" y="119"/>
                      <a:pt x="357" y="113"/>
                    </a:cubicBezTo>
                    <a:cubicBezTo>
                      <a:pt x="357" y="108"/>
                      <a:pt x="361" y="104"/>
                      <a:pt x="366" y="104"/>
                    </a:cubicBezTo>
                    <a:close/>
                    <a:moveTo>
                      <a:pt x="369" y="139"/>
                    </a:moveTo>
                    <a:cubicBezTo>
                      <a:pt x="358" y="151"/>
                      <a:pt x="358" y="151"/>
                      <a:pt x="358" y="151"/>
                    </a:cubicBezTo>
                    <a:cubicBezTo>
                      <a:pt x="363" y="139"/>
                      <a:pt x="363" y="139"/>
                      <a:pt x="363" y="139"/>
                    </a:cubicBezTo>
                    <a:cubicBezTo>
                      <a:pt x="364" y="139"/>
                      <a:pt x="365" y="139"/>
                      <a:pt x="366" y="139"/>
                    </a:cubicBezTo>
                    <a:cubicBezTo>
                      <a:pt x="367" y="139"/>
                      <a:pt x="368" y="139"/>
                      <a:pt x="369" y="139"/>
                    </a:cubicBezTo>
                    <a:close/>
                    <a:moveTo>
                      <a:pt x="357" y="66"/>
                    </a:moveTo>
                    <a:cubicBezTo>
                      <a:pt x="357" y="67"/>
                      <a:pt x="356" y="67"/>
                      <a:pt x="355" y="67"/>
                    </a:cubicBezTo>
                    <a:cubicBezTo>
                      <a:pt x="348" y="51"/>
                      <a:pt x="348" y="51"/>
                      <a:pt x="348" y="51"/>
                    </a:cubicBezTo>
                    <a:cubicBezTo>
                      <a:pt x="352" y="56"/>
                      <a:pt x="355" y="61"/>
                      <a:pt x="357" y="66"/>
                    </a:cubicBezTo>
                    <a:close/>
                    <a:moveTo>
                      <a:pt x="380" y="150"/>
                    </a:moveTo>
                    <a:cubicBezTo>
                      <a:pt x="388" y="173"/>
                      <a:pt x="388" y="173"/>
                      <a:pt x="388" y="173"/>
                    </a:cubicBezTo>
                    <a:cubicBezTo>
                      <a:pt x="386" y="175"/>
                      <a:pt x="384" y="177"/>
                      <a:pt x="383" y="179"/>
                    </a:cubicBezTo>
                    <a:cubicBezTo>
                      <a:pt x="381" y="182"/>
                      <a:pt x="380" y="185"/>
                      <a:pt x="379" y="188"/>
                    </a:cubicBezTo>
                    <a:cubicBezTo>
                      <a:pt x="349" y="192"/>
                      <a:pt x="349" y="192"/>
                      <a:pt x="349" y="192"/>
                    </a:cubicBezTo>
                    <a:cubicBezTo>
                      <a:pt x="348" y="190"/>
                      <a:pt x="347" y="189"/>
                      <a:pt x="347" y="188"/>
                    </a:cubicBezTo>
                    <a:lnTo>
                      <a:pt x="380" y="150"/>
                    </a:lnTo>
                    <a:close/>
                    <a:moveTo>
                      <a:pt x="341" y="119"/>
                    </a:moveTo>
                    <a:cubicBezTo>
                      <a:pt x="342" y="121"/>
                      <a:pt x="343" y="124"/>
                      <a:pt x="344" y="126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32" y="106"/>
                      <a:pt x="332" y="106"/>
                      <a:pt x="332" y="106"/>
                    </a:cubicBezTo>
                    <a:cubicBezTo>
                      <a:pt x="341" y="110"/>
                      <a:pt x="341" y="110"/>
                      <a:pt x="341" y="110"/>
                    </a:cubicBezTo>
                    <a:cubicBezTo>
                      <a:pt x="341" y="111"/>
                      <a:pt x="340" y="112"/>
                      <a:pt x="340" y="113"/>
                    </a:cubicBezTo>
                    <a:cubicBezTo>
                      <a:pt x="340" y="115"/>
                      <a:pt x="341" y="117"/>
                      <a:pt x="341" y="119"/>
                    </a:cubicBezTo>
                    <a:close/>
                    <a:moveTo>
                      <a:pt x="343" y="80"/>
                    </a:moveTo>
                    <a:cubicBezTo>
                      <a:pt x="342" y="83"/>
                      <a:pt x="341" y="87"/>
                      <a:pt x="341" y="90"/>
                    </a:cubicBezTo>
                    <a:cubicBezTo>
                      <a:pt x="341" y="91"/>
                      <a:pt x="341" y="92"/>
                      <a:pt x="341" y="93"/>
                    </a:cubicBezTo>
                    <a:cubicBezTo>
                      <a:pt x="331" y="88"/>
                      <a:pt x="331" y="88"/>
                      <a:pt x="331" y="88"/>
                    </a:cubicBezTo>
                    <a:cubicBezTo>
                      <a:pt x="329" y="46"/>
                      <a:pt x="329" y="46"/>
                      <a:pt x="329" y="46"/>
                    </a:cubicBezTo>
                    <a:lnTo>
                      <a:pt x="343" y="80"/>
                    </a:lnTo>
                    <a:close/>
                    <a:moveTo>
                      <a:pt x="318" y="159"/>
                    </a:moveTo>
                    <a:cubicBezTo>
                      <a:pt x="284" y="86"/>
                      <a:pt x="284" y="86"/>
                      <a:pt x="284" y="86"/>
                    </a:cubicBezTo>
                    <a:cubicBezTo>
                      <a:pt x="285" y="86"/>
                      <a:pt x="285" y="85"/>
                      <a:pt x="286" y="85"/>
                    </a:cubicBezTo>
                    <a:cubicBezTo>
                      <a:pt x="315" y="98"/>
                      <a:pt x="315" y="98"/>
                      <a:pt x="315" y="98"/>
                    </a:cubicBezTo>
                    <a:lnTo>
                      <a:pt x="318" y="159"/>
                    </a:lnTo>
                    <a:close/>
                    <a:moveTo>
                      <a:pt x="303" y="267"/>
                    </a:moveTo>
                    <a:cubicBezTo>
                      <a:pt x="302" y="263"/>
                      <a:pt x="301" y="260"/>
                      <a:pt x="298" y="257"/>
                    </a:cubicBezTo>
                    <a:cubicBezTo>
                      <a:pt x="317" y="228"/>
                      <a:pt x="317" y="228"/>
                      <a:pt x="317" y="228"/>
                    </a:cubicBezTo>
                    <a:cubicBezTo>
                      <a:pt x="318" y="228"/>
                      <a:pt x="318" y="228"/>
                      <a:pt x="318" y="228"/>
                    </a:cubicBezTo>
                    <a:cubicBezTo>
                      <a:pt x="321" y="285"/>
                      <a:pt x="321" y="285"/>
                      <a:pt x="321" y="285"/>
                    </a:cubicBezTo>
                    <a:cubicBezTo>
                      <a:pt x="303" y="276"/>
                      <a:pt x="303" y="276"/>
                      <a:pt x="303" y="276"/>
                    </a:cubicBezTo>
                    <a:cubicBezTo>
                      <a:pt x="304" y="275"/>
                      <a:pt x="304" y="274"/>
                      <a:pt x="304" y="272"/>
                    </a:cubicBezTo>
                    <a:cubicBezTo>
                      <a:pt x="304" y="271"/>
                      <a:pt x="304" y="269"/>
                      <a:pt x="303" y="267"/>
                    </a:cubicBezTo>
                    <a:close/>
                    <a:moveTo>
                      <a:pt x="285" y="248"/>
                    </a:moveTo>
                    <a:cubicBezTo>
                      <a:pt x="283" y="247"/>
                      <a:pt x="280" y="247"/>
                      <a:pt x="278" y="247"/>
                    </a:cubicBezTo>
                    <a:cubicBezTo>
                      <a:pt x="276" y="247"/>
                      <a:pt x="274" y="247"/>
                      <a:pt x="273" y="247"/>
                    </a:cubicBezTo>
                    <a:cubicBezTo>
                      <a:pt x="273" y="247"/>
                      <a:pt x="273" y="247"/>
                      <a:pt x="273" y="247"/>
                    </a:cubicBezTo>
                    <a:cubicBezTo>
                      <a:pt x="269" y="248"/>
                      <a:pt x="266" y="249"/>
                      <a:pt x="263" y="251"/>
                    </a:cubicBezTo>
                    <a:cubicBezTo>
                      <a:pt x="230" y="227"/>
                      <a:pt x="230" y="227"/>
                      <a:pt x="230" y="227"/>
                    </a:cubicBezTo>
                    <a:cubicBezTo>
                      <a:pt x="231" y="225"/>
                      <a:pt x="232" y="222"/>
                      <a:pt x="233" y="220"/>
                    </a:cubicBezTo>
                    <a:cubicBezTo>
                      <a:pt x="241" y="219"/>
                      <a:pt x="241" y="219"/>
                      <a:pt x="241" y="219"/>
                    </a:cubicBezTo>
                    <a:cubicBezTo>
                      <a:pt x="298" y="213"/>
                      <a:pt x="298" y="213"/>
                      <a:pt x="298" y="213"/>
                    </a:cubicBezTo>
                    <a:cubicBezTo>
                      <a:pt x="300" y="216"/>
                      <a:pt x="301" y="218"/>
                      <a:pt x="303" y="221"/>
                    </a:cubicBezTo>
                    <a:lnTo>
                      <a:pt x="285" y="248"/>
                    </a:lnTo>
                    <a:close/>
                    <a:moveTo>
                      <a:pt x="288" y="272"/>
                    </a:moveTo>
                    <a:cubicBezTo>
                      <a:pt x="288" y="278"/>
                      <a:pt x="283" y="282"/>
                      <a:pt x="278" y="282"/>
                    </a:cubicBezTo>
                    <a:cubicBezTo>
                      <a:pt x="272" y="282"/>
                      <a:pt x="268" y="278"/>
                      <a:pt x="268" y="272"/>
                    </a:cubicBezTo>
                    <a:cubicBezTo>
                      <a:pt x="268" y="267"/>
                      <a:pt x="272" y="263"/>
                      <a:pt x="278" y="263"/>
                    </a:cubicBezTo>
                    <a:cubicBezTo>
                      <a:pt x="283" y="263"/>
                      <a:pt x="288" y="267"/>
                      <a:pt x="288" y="272"/>
                    </a:cubicBezTo>
                    <a:close/>
                    <a:moveTo>
                      <a:pt x="265" y="144"/>
                    </a:moveTo>
                    <a:cubicBezTo>
                      <a:pt x="265" y="150"/>
                      <a:pt x="260" y="154"/>
                      <a:pt x="255" y="154"/>
                    </a:cubicBezTo>
                    <a:cubicBezTo>
                      <a:pt x="249" y="154"/>
                      <a:pt x="245" y="150"/>
                      <a:pt x="245" y="144"/>
                    </a:cubicBezTo>
                    <a:cubicBezTo>
                      <a:pt x="245" y="139"/>
                      <a:pt x="249" y="135"/>
                      <a:pt x="255" y="135"/>
                    </a:cubicBezTo>
                    <a:cubicBezTo>
                      <a:pt x="260" y="135"/>
                      <a:pt x="265" y="139"/>
                      <a:pt x="265" y="144"/>
                    </a:cubicBezTo>
                    <a:close/>
                    <a:moveTo>
                      <a:pt x="257" y="67"/>
                    </a:moveTo>
                    <a:cubicBezTo>
                      <a:pt x="257" y="62"/>
                      <a:pt x="261" y="57"/>
                      <a:pt x="267" y="57"/>
                    </a:cubicBezTo>
                    <a:cubicBezTo>
                      <a:pt x="272" y="57"/>
                      <a:pt x="277" y="62"/>
                      <a:pt x="277" y="67"/>
                    </a:cubicBezTo>
                    <a:cubicBezTo>
                      <a:pt x="277" y="72"/>
                      <a:pt x="272" y="77"/>
                      <a:pt x="267" y="77"/>
                    </a:cubicBezTo>
                    <a:cubicBezTo>
                      <a:pt x="261" y="77"/>
                      <a:pt x="257" y="72"/>
                      <a:pt x="257" y="67"/>
                    </a:cubicBezTo>
                    <a:close/>
                    <a:moveTo>
                      <a:pt x="260" y="170"/>
                    </a:moveTo>
                    <a:cubicBezTo>
                      <a:pt x="264" y="169"/>
                      <a:pt x="267" y="167"/>
                      <a:pt x="270" y="165"/>
                    </a:cubicBezTo>
                    <a:cubicBezTo>
                      <a:pt x="301" y="188"/>
                      <a:pt x="301" y="188"/>
                      <a:pt x="301" y="188"/>
                    </a:cubicBezTo>
                    <a:cubicBezTo>
                      <a:pt x="301" y="188"/>
                      <a:pt x="301" y="188"/>
                      <a:pt x="300" y="189"/>
                    </a:cubicBezTo>
                    <a:cubicBezTo>
                      <a:pt x="299" y="191"/>
                      <a:pt x="297" y="194"/>
                      <a:pt x="297" y="197"/>
                    </a:cubicBezTo>
                    <a:cubicBezTo>
                      <a:pt x="241" y="203"/>
                      <a:pt x="241" y="203"/>
                      <a:pt x="241" y="203"/>
                    </a:cubicBezTo>
                    <a:cubicBezTo>
                      <a:pt x="231" y="204"/>
                      <a:pt x="231" y="204"/>
                      <a:pt x="231" y="204"/>
                    </a:cubicBezTo>
                    <a:cubicBezTo>
                      <a:pt x="230" y="202"/>
                      <a:pt x="229" y="200"/>
                      <a:pt x="228" y="198"/>
                    </a:cubicBezTo>
                    <a:cubicBezTo>
                      <a:pt x="248" y="169"/>
                      <a:pt x="248" y="169"/>
                      <a:pt x="248" y="169"/>
                    </a:cubicBezTo>
                    <a:cubicBezTo>
                      <a:pt x="250" y="170"/>
                      <a:pt x="252" y="170"/>
                      <a:pt x="255" y="170"/>
                    </a:cubicBezTo>
                    <a:cubicBezTo>
                      <a:pt x="257" y="170"/>
                      <a:pt x="258" y="170"/>
                      <a:pt x="260" y="170"/>
                    </a:cubicBezTo>
                    <a:close/>
                    <a:moveTo>
                      <a:pt x="251" y="119"/>
                    </a:moveTo>
                    <a:cubicBezTo>
                      <a:pt x="250" y="119"/>
                      <a:pt x="250" y="119"/>
                      <a:pt x="250" y="119"/>
                    </a:cubicBezTo>
                    <a:cubicBezTo>
                      <a:pt x="244" y="120"/>
                      <a:pt x="240" y="123"/>
                      <a:pt x="237" y="126"/>
                    </a:cubicBezTo>
                    <a:cubicBezTo>
                      <a:pt x="227" y="122"/>
                      <a:pt x="227" y="122"/>
                      <a:pt x="227" y="122"/>
                    </a:cubicBezTo>
                    <a:cubicBezTo>
                      <a:pt x="227" y="121"/>
                      <a:pt x="227" y="120"/>
                      <a:pt x="227" y="119"/>
                    </a:cubicBezTo>
                    <a:cubicBezTo>
                      <a:pt x="227" y="112"/>
                      <a:pt x="224" y="104"/>
                      <a:pt x="218" y="99"/>
                    </a:cubicBezTo>
                    <a:cubicBezTo>
                      <a:pt x="215" y="97"/>
                      <a:pt x="213" y="96"/>
                      <a:pt x="210" y="95"/>
                    </a:cubicBezTo>
                    <a:cubicBezTo>
                      <a:pt x="210" y="86"/>
                      <a:pt x="210" y="86"/>
                      <a:pt x="210" y="86"/>
                    </a:cubicBezTo>
                    <a:cubicBezTo>
                      <a:pt x="244" y="80"/>
                      <a:pt x="244" y="80"/>
                      <a:pt x="244" y="80"/>
                    </a:cubicBezTo>
                    <a:cubicBezTo>
                      <a:pt x="247" y="84"/>
                      <a:pt x="251" y="88"/>
                      <a:pt x="255" y="90"/>
                    </a:cubicBezTo>
                    <a:lnTo>
                      <a:pt x="251" y="119"/>
                    </a:lnTo>
                    <a:close/>
                    <a:moveTo>
                      <a:pt x="221" y="136"/>
                    </a:moveTo>
                    <a:cubicBezTo>
                      <a:pt x="229" y="140"/>
                      <a:pt x="229" y="140"/>
                      <a:pt x="229" y="140"/>
                    </a:cubicBezTo>
                    <a:cubicBezTo>
                      <a:pt x="229" y="142"/>
                      <a:pt x="229" y="143"/>
                      <a:pt x="229" y="144"/>
                    </a:cubicBezTo>
                    <a:cubicBezTo>
                      <a:pt x="229" y="146"/>
                      <a:pt x="229" y="148"/>
                      <a:pt x="230" y="150"/>
                    </a:cubicBezTo>
                    <a:cubicBezTo>
                      <a:pt x="230" y="154"/>
                      <a:pt x="232" y="157"/>
                      <a:pt x="234" y="160"/>
                    </a:cubicBezTo>
                    <a:cubicBezTo>
                      <a:pt x="215" y="189"/>
                      <a:pt x="215" y="189"/>
                      <a:pt x="215" y="189"/>
                    </a:cubicBezTo>
                    <a:cubicBezTo>
                      <a:pt x="214" y="189"/>
                      <a:pt x="214" y="189"/>
                      <a:pt x="214" y="189"/>
                    </a:cubicBezTo>
                    <a:cubicBezTo>
                      <a:pt x="212" y="143"/>
                      <a:pt x="212" y="143"/>
                      <a:pt x="212" y="143"/>
                    </a:cubicBezTo>
                    <a:cubicBezTo>
                      <a:pt x="215" y="141"/>
                      <a:pt x="218" y="139"/>
                      <a:pt x="221" y="136"/>
                    </a:cubicBezTo>
                    <a:close/>
                    <a:moveTo>
                      <a:pt x="253" y="264"/>
                    </a:moveTo>
                    <a:cubicBezTo>
                      <a:pt x="252" y="267"/>
                      <a:pt x="252" y="270"/>
                      <a:pt x="252" y="272"/>
                    </a:cubicBezTo>
                    <a:cubicBezTo>
                      <a:pt x="252" y="274"/>
                      <a:pt x="252" y="276"/>
                      <a:pt x="253" y="278"/>
                    </a:cubicBezTo>
                    <a:cubicBezTo>
                      <a:pt x="254" y="286"/>
                      <a:pt x="259" y="292"/>
                      <a:pt x="266" y="295"/>
                    </a:cubicBezTo>
                    <a:cubicBezTo>
                      <a:pt x="262" y="322"/>
                      <a:pt x="262" y="322"/>
                      <a:pt x="262" y="322"/>
                    </a:cubicBezTo>
                    <a:cubicBezTo>
                      <a:pt x="226" y="244"/>
                      <a:pt x="226" y="244"/>
                      <a:pt x="226" y="244"/>
                    </a:cubicBezTo>
                    <a:lnTo>
                      <a:pt x="253" y="264"/>
                    </a:lnTo>
                    <a:close/>
                    <a:moveTo>
                      <a:pt x="279" y="152"/>
                    </a:moveTo>
                    <a:cubicBezTo>
                      <a:pt x="280" y="150"/>
                      <a:pt x="281" y="147"/>
                      <a:pt x="281" y="144"/>
                    </a:cubicBezTo>
                    <a:cubicBezTo>
                      <a:pt x="281" y="143"/>
                      <a:pt x="280" y="141"/>
                      <a:pt x="280" y="139"/>
                    </a:cubicBezTo>
                    <a:cubicBezTo>
                      <a:pt x="279" y="131"/>
                      <a:pt x="273" y="125"/>
                      <a:pt x="266" y="121"/>
                    </a:cubicBezTo>
                    <a:cubicBezTo>
                      <a:pt x="271" y="94"/>
                      <a:pt x="271" y="94"/>
                      <a:pt x="271" y="94"/>
                    </a:cubicBezTo>
                    <a:cubicBezTo>
                      <a:pt x="307" y="173"/>
                      <a:pt x="307" y="173"/>
                      <a:pt x="307" y="173"/>
                    </a:cubicBezTo>
                    <a:lnTo>
                      <a:pt x="279" y="152"/>
                    </a:lnTo>
                    <a:close/>
                    <a:moveTo>
                      <a:pt x="312" y="27"/>
                    </a:moveTo>
                    <a:cubicBezTo>
                      <a:pt x="314" y="80"/>
                      <a:pt x="314" y="80"/>
                      <a:pt x="314" y="80"/>
                    </a:cubicBezTo>
                    <a:cubicBezTo>
                      <a:pt x="292" y="70"/>
                      <a:pt x="292" y="70"/>
                      <a:pt x="292" y="70"/>
                    </a:cubicBezTo>
                    <a:cubicBezTo>
                      <a:pt x="292" y="69"/>
                      <a:pt x="293" y="68"/>
                      <a:pt x="293" y="67"/>
                    </a:cubicBezTo>
                    <a:cubicBezTo>
                      <a:pt x="293" y="65"/>
                      <a:pt x="292" y="64"/>
                      <a:pt x="292" y="62"/>
                    </a:cubicBezTo>
                    <a:cubicBezTo>
                      <a:pt x="291" y="59"/>
                      <a:pt x="290" y="56"/>
                      <a:pt x="288" y="53"/>
                    </a:cubicBezTo>
                    <a:cubicBezTo>
                      <a:pt x="309" y="26"/>
                      <a:pt x="309" y="26"/>
                      <a:pt x="309" y="26"/>
                    </a:cubicBezTo>
                    <a:cubicBezTo>
                      <a:pt x="310" y="27"/>
                      <a:pt x="311" y="27"/>
                      <a:pt x="312" y="27"/>
                    </a:cubicBezTo>
                    <a:close/>
                    <a:moveTo>
                      <a:pt x="234" y="29"/>
                    </a:moveTo>
                    <a:cubicBezTo>
                      <a:pt x="289" y="17"/>
                      <a:pt x="289" y="17"/>
                      <a:pt x="289" y="17"/>
                    </a:cubicBezTo>
                    <a:cubicBezTo>
                      <a:pt x="291" y="17"/>
                      <a:pt x="293" y="17"/>
                      <a:pt x="296" y="18"/>
                    </a:cubicBezTo>
                    <a:cubicBezTo>
                      <a:pt x="276" y="43"/>
                      <a:pt x="276" y="43"/>
                      <a:pt x="276" y="43"/>
                    </a:cubicBezTo>
                    <a:cubicBezTo>
                      <a:pt x="273" y="42"/>
                      <a:pt x="270" y="41"/>
                      <a:pt x="267" y="41"/>
                    </a:cubicBezTo>
                    <a:cubicBezTo>
                      <a:pt x="265" y="41"/>
                      <a:pt x="263" y="41"/>
                      <a:pt x="262" y="42"/>
                    </a:cubicBezTo>
                    <a:cubicBezTo>
                      <a:pt x="257" y="43"/>
                      <a:pt x="253" y="45"/>
                      <a:pt x="249" y="48"/>
                    </a:cubicBezTo>
                    <a:cubicBezTo>
                      <a:pt x="226" y="34"/>
                      <a:pt x="226" y="34"/>
                      <a:pt x="226" y="34"/>
                    </a:cubicBezTo>
                    <a:cubicBezTo>
                      <a:pt x="228" y="32"/>
                      <a:pt x="231" y="31"/>
                      <a:pt x="234" y="29"/>
                    </a:cubicBezTo>
                    <a:close/>
                    <a:moveTo>
                      <a:pt x="208" y="52"/>
                    </a:moveTo>
                    <a:cubicBezTo>
                      <a:pt x="211" y="51"/>
                      <a:pt x="214" y="50"/>
                      <a:pt x="216" y="47"/>
                    </a:cubicBezTo>
                    <a:cubicBezTo>
                      <a:pt x="242" y="62"/>
                      <a:pt x="242" y="62"/>
                      <a:pt x="242" y="62"/>
                    </a:cubicBezTo>
                    <a:cubicBezTo>
                      <a:pt x="241" y="63"/>
                      <a:pt x="241" y="63"/>
                      <a:pt x="241" y="64"/>
                    </a:cubicBezTo>
                    <a:cubicBezTo>
                      <a:pt x="209" y="70"/>
                      <a:pt x="209" y="70"/>
                      <a:pt x="209" y="70"/>
                    </a:cubicBezTo>
                    <a:cubicBezTo>
                      <a:pt x="208" y="53"/>
                      <a:pt x="208" y="53"/>
                      <a:pt x="208" y="53"/>
                    </a:cubicBezTo>
                    <a:cubicBezTo>
                      <a:pt x="208" y="53"/>
                      <a:pt x="208" y="53"/>
                      <a:pt x="208" y="52"/>
                    </a:cubicBezTo>
                    <a:close/>
                    <a:moveTo>
                      <a:pt x="202" y="110"/>
                    </a:moveTo>
                    <a:cubicBezTo>
                      <a:pt x="207" y="110"/>
                      <a:pt x="211" y="114"/>
                      <a:pt x="211" y="119"/>
                    </a:cubicBezTo>
                    <a:cubicBezTo>
                      <a:pt x="211" y="125"/>
                      <a:pt x="207" y="129"/>
                      <a:pt x="202" y="129"/>
                    </a:cubicBezTo>
                    <a:cubicBezTo>
                      <a:pt x="196" y="129"/>
                      <a:pt x="192" y="125"/>
                      <a:pt x="192" y="119"/>
                    </a:cubicBezTo>
                    <a:cubicBezTo>
                      <a:pt x="192" y="114"/>
                      <a:pt x="196" y="110"/>
                      <a:pt x="202" y="110"/>
                    </a:cubicBezTo>
                    <a:close/>
                    <a:moveTo>
                      <a:pt x="192" y="299"/>
                    </a:moveTo>
                    <a:cubicBezTo>
                      <a:pt x="192" y="299"/>
                      <a:pt x="192" y="299"/>
                      <a:pt x="192" y="299"/>
                    </a:cubicBezTo>
                    <a:cubicBezTo>
                      <a:pt x="192" y="299"/>
                      <a:pt x="192" y="298"/>
                      <a:pt x="192" y="298"/>
                    </a:cubicBezTo>
                    <a:cubicBezTo>
                      <a:pt x="192" y="298"/>
                      <a:pt x="191" y="297"/>
                      <a:pt x="191" y="297"/>
                    </a:cubicBezTo>
                    <a:cubicBezTo>
                      <a:pt x="191" y="296"/>
                      <a:pt x="191" y="295"/>
                      <a:pt x="191" y="294"/>
                    </a:cubicBezTo>
                    <a:cubicBezTo>
                      <a:pt x="190" y="294"/>
                      <a:pt x="190" y="293"/>
                      <a:pt x="190" y="293"/>
                    </a:cubicBezTo>
                    <a:cubicBezTo>
                      <a:pt x="189" y="292"/>
                      <a:pt x="189" y="291"/>
                      <a:pt x="189" y="290"/>
                    </a:cubicBezTo>
                    <a:cubicBezTo>
                      <a:pt x="188" y="290"/>
                      <a:pt x="188" y="289"/>
                      <a:pt x="188" y="289"/>
                    </a:cubicBezTo>
                    <a:cubicBezTo>
                      <a:pt x="187" y="288"/>
                      <a:pt x="187" y="287"/>
                      <a:pt x="186" y="287"/>
                    </a:cubicBezTo>
                    <a:cubicBezTo>
                      <a:pt x="186" y="286"/>
                      <a:pt x="185" y="286"/>
                      <a:pt x="185" y="285"/>
                    </a:cubicBezTo>
                    <a:cubicBezTo>
                      <a:pt x="184" y="285"/>
                      <a:pt x="184" y="285"/>
                      <a:pt x="184" y="284"/>
                    </a:cubicBezTo>
                    <a:cubicBezTo>
                      <a:pt x="198" y="253"/>
                      <a:pt x="198" y="253"/>
                      <a:pt x="198" y="253"/>
                    </a:cubicBezTo>
                    <a:cubicBezTo>
                      <a:pt x="201" y="311"/>
                      <a:pt x="201" y="311"/>
                      <a:pt x="201" y="311"/>
                    </a:cubicBezTo>
                    <a:cubicBezTo>
                      <a:pt x="192" y="306"/>
                      <a:pt x="192" y="306"/>
                      <a:pt x="192" y="306"/>
                    </a:cubicBezTo>
                    <a:cubicBezTo>
                      <a:pt x="192" y="306"/>
                      <a:pt x="192" y="305"/>
                      <a:pt x="192" y="304"/>
                    </a:cubicBezTo>
                    <a:cubicBezTo>
                      <a:pt x="192" y="304"/>
                      <a:pt x="192" y="304"/>
                      <a:pt x="192" y="303"/>
                    </a:cubicBezTo>
                    <a:cubicBezTo>
                      <a:pt x="192" y="302"/>
                      <a:pt x="192" y="301"/>
                      <a:pt x="192" y="299"/>
                    </a:cubicBezTo>
                    <a:close/>
                    <a:moveTo>
                      <a:pt x="169" y="278"/>
                    </a:moveTo>
                    <a:cubicBezTo>
                      <a:pt x="168" y="278"/>
                      <a:pt x="167" y="278"/>
                      <a:pt x="166" y="278"/>
                    </a:cubicBezTo>
                    <a:cubicBezTo>
                      <a:pt x="166" y="278"/>
                      <a:pt x="166" y="278"/>
                      <a:pt x="166" y="278"/>
                    </a:cubicBezTo>
                    <a:cubicBezTo>
                      <a:pt x="166" y="278"/>
                      <a:pt x="166" y="278"/>
                      <a:pt x="166" y="278"/>
                    </a:cubicBezTo>
                    <a:cubicBezTo>
                      <a:pt x="166" y="278"/>
                      <a:pt x="166" y="278"/>
                      <a:pt x="166" y="278"/>
                    </a:cubicBezTo>
                    <a:cubicBezTo>
                      <a:pt x="166" y="278"/>
                      <a:pt x="166" y="278"/>
                      <a:pt x="166" y="278"/>
                    </a:cubicBezTo>
                    <a:cubicBezTo>
                      <a:pt x="165" y="278"/>
                      <a:pt x="164" y="278"/>
                      <a:pt x="164" y="278"/>
                    </a:cubicBezTo>
                    <a:cubicBezTo>
                      <a:pt x="143" y="233"/>
                      <a:pt x="143" y="233"/>
                      <a:pt x="143" y="233"/>
                    </a:cubicBezTo>
                    <a:cubicBezTo>
                      <a:pt x="147" y="230"/>
                      <a:pt x="150" y="225"/>
                      <a:pt x="151" y="219"/>
                    </a:cubicBezTo>
                    <a:cubicBezTo>
                      <a:pt x="151" y="218"/>
                      <a:pt x="152" y="216"/>
                      <a:pt x="152" y="214"/>
                    </a:cubicBezTo>
                    <a:cubicBezTo>
                      <a:pt x="152" y="208"/>
                      <a:pt x="149" y="203"/>
                      <a:pt x="146" y="198"/>
                    </a:cubicBezTo>
                    <a:cubicBezTo>
                      <a:pt x="174" y="164"/>
                      <a:pt x="174" y="164"/>
                      <a:pt x="174" y="164"/>
                    </a:cubicBezTo>
                    <a:cubicBezTo>
                      <a:pt x="189" y="196"/>
                      <a:pt x="189" y="196"/>
                      <a:pt x="189" y="196"/>
                    </a:cubicBezTo>
                    <a:cubicBezTo>
                      <a:pt x="184" y="200"/>
                      <a:pt x="181" y="207"/>
                      <a:pt x="181" y="214"/>
                    </a:cubicBezTo>
                    <a:cubicBezTo>
                      <a:pt x="181" y="216"/>
                      <a:pt x="181" y="218"/>
                      <a:pt x="182" y="219"/>
                    </a:cubicBezTo>
                    <a:cubicBezTo>
                      <a:pt x="183" y="225"/>
                      <a:pt x="186" y="230"/>
                      <a:pt x="190" y="233"/>
                    </a:cubicBezTo>
                    <a:lnTo>
                      <a:pt x="169" y="278"/>
                    </a:lnTo>
                    <a:close/>
                    <a:moveTo>
                      <a:pt x="176" y="303"/>
                    </a:moveTo>
                    <a:cubicBezTo>
                      <a:pt x="176" y="309"/>
                      <a:pt x="172" y="313"/>
                      <a:pt x="166" y="313"/>
                    </a:cubicBezTo>
                    <a:cubicBezTo>
                      <a:pt x="161" y="313"/>
                      <a:pt x="157" y="309"/>
                      <a:pt x="157" y="303"/>
                    </a:cubicBezTo>
                    <a:cubicBezTo>
                      <a:pt x="157" y="298"/>
                      <a:pt x="161" y="294"/>
                      <a:pt x="166" y="294"/>
                    </a:cubicBezTo>
                    <a:cubicBezTo>
                      <a:pt x="172" y="294"/>
                      <a:pt x="176" y="298"/>
                      <a:pt x="176" y="303"/>
                    </a:cubicBezTo>
                    <a:close/>
                    <a:moveTo>
                      <a:pt x="141" y="303"/>
                    </a:moveTo>
                    <a:cubicBezTo>
                      <a:pt x="141" y="304"/>
                      <a:pt x="141" y="305"/>
                      <a:pt x="141" y="306"/>
                    </a:cubicBezTo>
                    <a:cubicBezTo>
                      <a:pt x="132" y="311"/>
                      <a:pt x="132" y="311"/>
                      <a:pt x="132" y="311"/>
                    </a:cubicBezTo>
                    <a:cubicBezTo>
                      <a:pt x="135" y="253"/>
                      <a:pt x="135" y="253"/>
                      <a:pt x="135" y="253"/>
                    </a:cubicBezTo>
                    <a:cubicBezTo>
                      <a:pt x="149" y="284"/>
                      <a:pt x="149" y="284"/>
                      <a:pt x="149" y="284"/>
                    </a:cubicBezTo>
                    <a:cubicBezTo>
                      <a:pt x="149" y="285"/>
                      <a:pt x="148" y="285"/>
                      <a:pt x="148" y="285"/>
                    </a:cubicBezTo>
                    <a:cubicBezTo>
                      <a:pt x="148" y="286"/>
                      <a:pt x="147" y="286"/>
                      <a:pt x="147" y="287"/>
                    </a:cubicBezTo>
                    <a:cubicBezTo>
                      <a:pt x="146" y="287"/>
                      <a:pt x="146" y="288"/>
                      <a:pt x="145" y="289"/>
                    </a:cubicBezTo>
                    <a:cubicBezTo>
                      <a:pt x="145" y="289"/>
                      <a:pt x="145" y="290"/>
                      <a:pt x="144" y="290"/>
                    </a:cubicBezTo>
                    <a:cubicBezTo>
                      <a:pt x="144" y="291"/>
                      <a:pt x="143" y="292"/>
                      <a:pt x="143" y="293"/>
                    </a:cubicBezTo>
                    <a:cubicBezTo>
                      <a:pt x="143" y="293"/>
                      <a:pt x="143" y="294"/>
                      <a:pt x="142" y="294"/>
                    </a:cubicBezTo>
                    <a:cubicBezTo>
                      <a:pt x="142" y="295"/>
                      <a:pt x="142" y="296"/>
                      <a:pt x="141" y="297"/>
                    </a:cubicBezTo>
                    <a:cubicBezTo>
                      <a:pt x="141" y="297"/>
                      <a:pt x="141" y="298"/>
                      <a:pt x="141" y="298"/>
                    </a:cubicBezTo>
                    <a:cubicBezTo>
                      <a:pt x="141" y="298"/>
                      <a:pt x="141" y="299"/>
                      <a:pt x="141" y="299"/>
                    </a:cubicBezTo>
                    <a:cubicBezTo>
                      <a:pt x="141" y="299"/>
                      <a:pt x="141" y="299"/>
                      <a:pt x="141" y="299"/>
                    </a:cubicBezTo>
                    <a:cubicBezTo>
                      <a:pt x="141" y="301"/>
                      <a:pt x="141" y="302"/>
                      <a:pt x="141" y="303"/>
                    </a:cubicBezTo>
                    <a:cubicBezTo>
                      <a:pt x="141" y="303"/>
                      <a:pt x="141" y="303"/>
                      <a:pt x="141" y="303"/>
                    </a:cubicBezTo>
                    <a:cubicBezTo>
                      <a:pt x="141" y="303"/>
                      <a:pt x="141" y="303"/>
                      <a:pt x="141" y="303"/>
                    </a:cubicBezTo>
                    <a:cubicBezTo>
                      <a:pt x="141" y="303"/>
                      <a:pt x="141" y="303"/>
                      <a:pt x="141" y="303"/>
                    </a:cubicBezTo>
                    <a:close/>
                    <a:moveTo>
                      <a:pt x="176" y="132"/>
                    </a:moveTo>
                    <a:cubicBezTo>
                      <a:pt x="179" y="132"/>
                      <a:pt x="179" y="132"/>
                      <a:pt x="179" y="132"/>
                    </a:cubicBezTo>
                    <a:cubicBezTo>
                      <a:pt x="179" y="132"/>
                      <a:pt x="179" y="133"/>
                      <a:pt x="180" y="133"/>
                    </a:cubicBezTo>
                    <a:cubicBezTo>
                      <a:pt x="178" y="135"/>
                      <a:pt x="178" y="135"/>
                      <a:pt x="178" y="135"/>
                    </a:cubicBezTo>
                    <a:lnTo>
                      <a:pt x="176" y="132"/>
                    </a:lnTo>
                    <a:close/>
                    <a:moveTo>
                      <a:pt x="185" y="151"/>
                    </a:moveTo>
                    <a:cubicBezTo>
                      <a:pt x="192" y="143"/>
                      <a:pt x="192" y="143"/>
                      <a:pt x="192" y="143"/>
                    </a:cubicBezTo>
                    <a:cubicBezTo>
                      <a:pt x="193" y="144"/>
                      <a:pt x="195" y="144"/>
                      <a:pt x="196" y="144"/>
                    </a:cubicBezTo>
                    <a:cubicBezTo>
                      <a:pt x="198" y="176"/>
                      <a:pt x="198" y="176"/>
                      <a:pt x="198" y="176"/>
                    </a:cubicBezTo>
                    <a:lnTo>
                      <a:pt x="185" y="151"/>
                    </a:lnTo>
                    <a:close/>
                    <a:moveTo>
                      <a:pt x="194" y="95"/>
                    </a:moveTo>
                    <a:cubicBezTo>
                      <a:pt x="193" y="95"/>
                      <a:pt x="193" y="95"/>
                      <a:pt x="192" y="95"/>
                    </a:cubicBezTo>
                    <a:cubicBezTo>
                      <a:pt x="188" y="90"/>
                      <a:pt x="188" y="90"/>
                      <a:pt x="188" y="90"/>
                    </a:cubicBezTo>
                    <a:cubicBezTo>
                      <a:pt x="194" y="89"/>
                      <a:pt x="194" y="89"/>
                      <a:pt x="194" y="89"/>
                    </a:cubicBezTo>
                    <a:lnTo>
                      <a:pt x="194" y="95"/>
                    </a:lnTo>
                    <a:close/>
                    <a:moveTo>
                      <a:pt x="178" y="66"/>
                    </a:moveTo>
                    <a:cubicBezTo>
                      <a:pt x="181" y="68"/>
                      <a:pt x="184" y="70"/>
                      <a:pt x="186" y="72"/>
                    </a:cubicBezTo>
                    <a:cubicBezTo>
                      <a:pt x="187" y="73"/>
                      <a:pt x="188" y="73"/>
                      <a:pt x="189" y="74"/>
                    </a:cubicBezTo>
                    <a:cubicBezTo>
                      <a:pt x="177" y="76"/>
                      <a:pt x="177" y="76"/>
                      <a:pt x="177" y="76"/>
                    </a:cubicBezTo>
                    <a:cubicBezTo>
                      <a:pt x="173" y="71"/>
                      <a:pt x="173" y="71"/>
                      <a:pt x="173" y="71"/>
                    </a:cubicBezTo>
                    <a:lnTo>
                      <a:pt x="178" y="66"/>
                    </a:lnTo>
                    <a:close/>
                    <a:moveTo>
                      <a:pt x="165" y="108"/>
                    </a:move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5"/>
                      <a:pt x="176" y="115"/>
                      <a:pt x="176" y="116"/>
                    </a:cubicBezTo>
                    <a:cubicBezTo>
                      <a:pt x="169" y="117"/>
                      <a:pt x="169" y="117"/>
                      <a:pt x="169" y="117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5" y="108"/>
                      <a:pt x="165" y="108"/>
                      <a:pt x="165" y="108"/>
                    </a:cubicBezTo>
                    <a:close/>
                    <a:moveTo>
                      <a:pt x="166" y="149"/>
                    </a:moveTo>
                    <a:cubicBezTo>
                      <a:pt x="133" y="189"/>
                      <a:pt x="133" y="189"/>
                      <a:pt x="133" y="189"/>
                    </a:cubicBezTo>
                    <a:cubicBezTo>
                      <a:pt x="132" y="189"/>
                      <a:pt x="131" y="188"/>
                      <a:pt x="130" y="188"/>
                    </a:cubicBezTo>
                    <a:cubicBezTo>
                      <a:pt x="129" y="159"/>
                      <a:pt x="129" y="159"/>
                      <a:pt x="129" y="159"/>
                    </a:cubicBezTo>
                    <a:cubicBezTo>
                      <a:pt x="133" y="158"/>
                      <a:pt x="137" y="155"/>
                      <a:pt x="140" y="151"/>
                    </a:cubicBezTo>
                    <a:cubicBezTo>
                      <a:pt x="143" y="147"/>
                      <a:pt x="145" y="143"/>
                      <a:pt x="146" y="138"/>
                    </a:cubicBezTo>
                    <a:cubicBezTo>
                      <a:pt x="160" y="135"/>
                      <a:pt x="160" y="135"/>
                      <a:pt x="160" y="135"/>
                    </a:cubicBezTo>
                    <a:lnTo>
                      <a:pt x="166" y="149"/>
                    </a:lnTo>
                    <a:close/>
                    <a:moveTo>
                      <a:pt x="156" y="90"/>
                    </a:moveTo>
                    <a:cubicBezTo>
                      <a:pt x="156" y="95"/>
                      <a:pt x="152" y="100"/>
                      <a:pt x="147" y="100"/>
                    </a:cubicBezTo>
                    <a:cubicBezTo>
                      <a:pt x="141" y="100"/>
                      <a:pt x="137" y="95"/>
                      <a:pt x="137" y="90"/>
                    </a:cubicBezTo>
                    <a:cubicBezTo>
                      <a:pt x="137" y="85"/>
                      <a:pt x="141" y="80"/>
                      <a:pt x="147" y="80"/>
                    </a:cubicBezTo>
                    <a:cubicBezTo>
                      <a:pt x="152" y="80"/>
                      <a:pt x="156" y="85"/>
                      <a:pt x="156" y="90"/>
                    </a:cubicBezTo>
                    <a:close/>
                    <a:moveTo>
                      <a:pt x="132" y="61"/>
                    </a:moveTo>
                    <a:cubicBezTo>
                      <a:pt x="135" y="60"/>
                      <a:pt x="138" y="59"/>
                      <a:pt x="142" y="59"/>
                    </a:cubicBezTo>
                    <a:cubicBezTo>
                      <a:pt x="147" y="64"/>
                      <a:pt x="147" y="64"/>
                      <a:pt x="147" y="64"/>
                    </a:cubicBezTo>
                    <a:cubicBezTo>
                      <a:pt x="147" y="64"/>
                      <a:pt x="147" y="64"/>
                      <a:pt x="147" y="64"/>
                    </a:cubicBezTo>
                    <a:cubicBezTo>
                      <a:pt x="145" y="64"/>
                      <a:pt x="143" y="64"/>
                      <a:pt x="141" y="65"/>
                    </a:cubicBezTo>
                    <a:cubicBezTo>
                      <a:pt x="138" y="65"/>
                      <a:pt x="135" y="67"/>
                      <a:pt x="132" y="69"/>
                    </a:cubicBezTo>
                    <a:cubicBezTo>
                      <a:pt x="131" y="69"/>
                      <a:pt x="131" y="69"/>
                      <a:pt x="131" y="69"/>
                    </a:cubicBezTo>
                    <a:lnTo>
                      <a:pt x="132" y="61"/>
                    </a:lnTo>
                    <a:close/>
                    <a:moveTo>
                      <a:pt x="129" y="109"/>
                    </a:moveTo>
                    <a:cubicBezTo>
                      <a:pt x="134" y="113"/>
                      <a:pt x="140" y="116"/>
                      <a:pt x="146" y="116"/>
                    </a:cubicBezTo>
                    <a:cubicBezTo>
                      <a:pt x="148" y="116"/>
                      <a:pt x="149" y="116"/>
                      <a:pt x="150" y="116"/>
                    </a:cubicBezTo>
                    <a:cubicBezTo>
                      <a:pt x="153" y="121"/>
                      <a:pt x="153" y="121"/>
                      <a:pt x="153" y="121"/>
                    </a:cubicBezTo>
                    <a:cubicBezTo>
                      <a:pt x="143" y="122"/>
                      <a:pt x="143" y="122"/>
                      <a:pt x="143" y="122"/>
                    </a:cubicBezTo>
                    <a:cubicBezTo>
                      <a:pt x="141" y="120"/>
                      <a:pt x="139" y="117"/>
                      <a:pt x="136" y="115"/>
                    </a:cubicBezTo>
                    <a:cubicBezTo>
                      <a:pt x="134" y="113"/>
                      <a:pt x="132" y="112"/>
                      <a:pt x="129" y="111"/>
                    </a:cubicBezTo>
                    <a:lnTo>
                      <a:pt x="129" y="109"/>
                    </a:lnTo>
                    <a:close/>
                    <a:moveTo>
                      <a:pt x="130" y="135"/>
                    </a:moveTo>
                    <a:cubicBezTo>
                      <a:pt x="130" y="140"/>
                      <a:pt x="126" y="145"/>
                      <a:pt x="120" y="145"/>
                    </a:cubicBezTo>
                    <a:cubicBezTo>
                      <a:pt x="115" y="145"/>
                      <a:pt x="110" y="140"/>
                      <a:pt x="110" y="135"/>
                    </a:cubicBezTo>
                    <a:cubicBezTo>
                      <a:pt x="110" y="130"/>
                      <a:pt x="115" y="125"/>
                      <a:pt x="120" y="125"/>
                    </a:cubicBezTo>
                    <a:cubicBezTo>
                      <a:pt x="126" y="125"/>
                      <a:pt x="130" y="130"/>
                      <a:pt x="130" y="135"/>
                    </a:cubicBezTo>
                    <a:close/>
                    <a:moveTo>
                      <a:pt x="70" y="233"/>
                    </a:moveTo>
                    <a:cubicBezTo>
                      <a:pt x="101" y="226"/>
                      <a:pt x="101" y="226"/>
                      <a:pt x="101" y="226"/>
                    </a:cubicBezTo>
                    <a:cubicBezTo>
                      <a:pt x="101" y="227"/>
                      <a:pt x="101" y="227"/>
                      <a:pt x="102" y="228"/>
                    </a:cubicBezTo>
                    <a:cubicBezTo>
                      <a:pt x="70" y="251"/>
                      <a:pt x="70" y="251"/>
                      <a:pt x="70" y="251"/>
                    </a:cubicBezTo>
                    <a:cubicBezTo>
                      <a:pt x="68" y="250"/>
                      <a:pt x="66" y="249"/>
                      <a:pt x="63" y="248"/>
                    </a:cubicBezTo>
                    <a:cubicBezTo>
                      <a:pt x="64" y="248"/>
                      <a:pt x="64" y="247"/>
                      <a:pt x="64" y="247"/>
                    </a:cubicBezTo>
                    <a:cubicBezTo>
                      <a:pt x="67" y="243"/>
                      <a:pt x="69" y="238"/>
                      <a:pt x="70" y="233"/>
                    </a:cubicBezTo>
                    <a:close/>
                    <a:moveTo>
                      <a:pt x="65" y="217"/>
                    </a:moveTo>
                    <a:cubicBezTo>
                      <a:pt x="66" y="216"/>
                      <a:pt x="66" y="216"/>
                      <a:pt x="66" y="216"/>
                    </a:cubicBezTo>
                    <a:cubicBezTo>
                      <a:pt x="70" y="217"/>
                      <a:pt x="70" y="217"/>
                      <a:pt x="70" y="217"/>
                    </a:cubicBezTo>
                    <a:cubicBezTo>
                      <a:pt x="66" y="218"/>
                      <a:pt x="66" y="218"/>
                      <a:pt x="66" y="218"/>
                    </a:cubicBezTo>
                    <a:cubicBezTo>
                      <a:pt x="66" y="217"/>
                      <a:pt x="66" y="217"/>
                      <a:pt x="65" y="217"/>
                    </a:cubicBezTo>
                    <a:close/>
                    <a:moveTo>
                      <a:pt x="78" y="201"/>
                    </a:moveTo>
                    <a:cubicBezTo>
                      <a:pt x="81" y="198"/>
                      <a:pt x="81" y="198"/>
                      <a:pt x="81" y="198"/>
                    </a:cubicBezTo>
                    <a:cubicBezTo>
                      <a:pt x="89" y="203"/>
                      <a:pt x="89" y="203"/>
                      <a:pt x="89" y="203"/>
                    </a:cubicBezTo>
                    <a:lnTo>
                      <a:pt x="78" y="201"/>
                    </a:lnTo>
                    <a:close/>
                    <a:moveTo>
                      <a:pt x="91" y="185"/>
                    </a:moveTo>
                    <a:cubicBezTo>
                      <a:pt x="111" y="159"/>
                      <a:pt x="111" y="159"/>
                      <a:pt x="111" y="159"/>
                    </a:cubicBezTo>
                    <a:cubicBezTo>
                      <a:pt x="112" y="159"/>
                      <a:pt x="112" y="159"/>
                      <a:pt x="113" y="160"/>
                    </a:cubicBezTo>
                    <a:cubicBezTo>
                      <a:pt x="114" y="189"/>
                      <a:pt x="114" y="189"/>
                      <a:pt x="114" y="189"/>
                    </a:cubicBezTo>
                    <a:cubicBezTo>
                      <a:pt x="111" y="190"/>
                      <a:pt x="108" y="191"/>
                      <a:pt x="106" y="194"/>
                    </a:cubicBezTo>
                    <a:lnTo>
                      <a:pt x="91" y="185"/>
                    </a:lnTo>
                    <a:close/>
                    <a:moveTo>
                      <a:pt x="111" y="75"/>
                    </a:moveTo>
                    <a:cubicBezTo>
                      <a:pt x="115" y="78"/>
                      <a:pt x="115" y="78"/>
                      <a:pt x="115" y="78"/>
                    </a:cubicBezTo>
                    <a:cubicBezTo>
                      <a:pt x="113" y="110"/>
                      <a:pt x="113" y="110"/>
                      <a:pt x="113" y="110"/>
                    </a:cubicBezTo>
                    <a:cubicBezTo>
                      <a:pt x="113" y="110"/>
                      <a:pt x="112" y="110"/>
                      <a:pt x="112" y="111"/>
                    </a:cubicBezTo>
                    <a:cubicBezTo>
                      <a:pt x="99" y="95"/>
                      <a:pt x="99" y="95"/>
                      <a:pt x="99" y="95"/>
                    </a:cubicBezTo>
                    <a:cubicBezTo>
                      <a:pt x="102" y="87"/>
                      <a:pt x="106" y="81"/>
                      <a:pt x="111" y="75"/>
                    </a:cubicBezTo>
                    <a:close/>
                    <a:moveTo>
                      <a:pt x="54" y="141"/>
                    </a:moveTo>
                    <a:cubicBezTo>
                      <a:pt x="63" y="136"/>
                      <a:pt x="73" y="132"/>
                      <a:pt x="85" y="131"/>
                    </a:cubicBezTo>
                    <a:cubicBezTo>
                      <a:pt x="94" y="135"/>
                      <a:pt x="94" y="135"/>
                      <a:pt x="94" y="135"/>
                    </a:cubicBezTo>
                    <a:cubicBezTo>
                      <a:pt x="94" y="135"/>
                      <a:pt x="94" y="135"/>
                      <a:pt x="94" y="135"/>
                    </a:cubicBezTo>
                    <a:cubicBezTo>
                      <a:pt x="94" y="140"/>
                      <a:pt x="96" y="145"/>
                      <a:pt x="99" y="149"/>
                    </a:cubicBezTo>
                    <a:cubicBezTo>
                      <a:pt x="77" y="177"/>
                      <a:pt x="77" y="177"/>
                      <a:pt x="77" y="177"/>
                    </a:cubicBezTo>
                    <a:cubicBezTo>
                      <a:pt x="53" y="163"/>
                      <a:pt x="53" y="163"/>
                      <a:pt x="53" y="163"/>
                    </a:cubicBezTo>
                    <a:lnTo>
                      <a:pt x="54" y="141"/>
                    </a:lnTo>
                    <a:close/>
                    <a:moveTo>
                      <a:pt x="53" y="181"/>
                    </a:moveTo>
                    <a:cubicBezTo>
                      <a:pt x="67" y="189"/>
                      <a:pt x="67" y="189"/>
                      <a:pt x="67" y="189"/>
                    </a:cubicBezTo>
                    <a:cubicBezTo>
                      <a:pt x="59" y="200"/>
                      <a:pt x="59" y="200"/>
                      <a:pt x="59" y="200"/>
                    </a:cubicBezTo>
                    <a:cubicBezTo>
                      <a:pt x="53" y="199"/>
                      <a:pt x="53" y="199"/>
                      <a:pt x="53" y="199"/>
                    </a:cubicBezTo>
                    <a:lnTo>
                      <a:pt x="53" y="181"/>
                    </a:lnTo>
                    <a:close/>
                    <a:moveTo>
                      <a:pt x="21" y="180"/>
                    </a:moveTo>
                    <a:cubicBezTo>
                      <a:pt x="23" y="176"/>
                      <a:pt x="25" y="171"/>
                      <a:pt x="28" y="167"/>
                    </a:cubicBezTo>
                    <a:cubicBezTo>
                      <a:pt x="37" y="172"/>
                      <a:pt x="37" y="172"/>
                      <a:pt x="37" y="172"/>
                    </a:cubicBezTo>
                    <a:cubicBezTo>
                      <a:pt x="37" y="197"/>
                      <a:pt x="37" y="197"/>
                      <a:pt x="37" y="197"/>
                    </a:cubicBezTo>
                    <a:cubicBezTo>
                      <a:pt x="33" y="197"/>
                      <a:pt x="33" y="197"/>
                      <a:pt x="33" y="197"/>
                    </a:cubicBezTo>
                    <a:cubicBezTo>
                      <a:pt x="31" y="190"/>
                      <a:pt x="27" y="184"/>
                      <a:pt x="21" y="180"/>
                    </a:cubicBezTo>
                    <a:close/>
                    <a:moveTo>
                      <a:pt x="34" y="231"/>
                    </a:moveTo>
                    <a:cubicBezTo>
                      <a:pt x="34" y="225"/>
                      <a:pt x="39" y="221"/>
                      <a:pt x="44" y="221"/>
                    </a:cubicBezTo>
                    <a:cubicBezTo>
                      <a:pt x="49" y="221"/>
                      <a:pt x="54" y="225"/>
                      <a:pt x="54" y="231"/>
                    </a:cubicBezTo>
                    <a:cubicBezTo>
                      <a:pt x="54" y="236"/>
                      <a:pt x="49" y="241"/>
                      <a:pt x="44" y="241"/>
                    </a:cubicBezTo>
                    <a:cubicBezTo>
                      <a:pt x="39" y="241"/>
                      <a:pt x="34" y="236"/>
                      <a:pt x="34" y="231"/>
                    </a:cubicBezTo>
                    <a:close/>
                    <a:moveTo>
                      <a:pt x="55" y="327"/>
                    </a:moveTo>
                    <a:cubicBezTo>
                      <a:pt x="46" y="318"/>
                      <a:pt x="40" y="306"/>
                      <a:pt x="39" y="293"/>
                    </a:cubicBezTo>
                    <a:cubicBezTo>
                      <a:pt x="42" y="295"/>
                      <a:pt x="46" y="297"/>
                      <a:pt x="50" y="298"/>
                    </a:cubicBezTo>
                    <a:cubicBezTo>
                      <a:pt x="50" y="298"/>
                      <a:pt x="51" y="298"/>
                      <a:pt x="51" y="298"/>
                    </a:cubicBezTo>
                    <a:cubicBezTo>
                      <a:pt x="55" y="327"/>
                      <a:pt x="55" y="327"/>
                      <a:pt x="55" y="327"/>
                    </a:cubicBezTo>
                    <a:cubicBezTo>
                      <a:pt x="55" y="327"/>
                      <a:pt x="55" y="327"/>
                      <a:pt x="55" y="327"/>
                    </a:cubicBezTo>
                    <a:close/>
                    <a:moveTo>
                      <a:pt x="55" y="282"/>
                    </a:moveTo>
                    <a:cubicBezTo>
                      <a:pt x="50" y="282"/>
                      <a:pt x="45" y="278"/>
                      <a:pt x="45" y="272"/>
                    </a:cubicBezTo>
                    <a:cubicBezTo>
                      <a:pt x="45" y="267"/>
                      <a:pt x="50" y="263"/>
                      <a:pt x="55" y="263"/>
                    </a:cubicBezTo>
                    <a:cubicBezTo>
                      <a:pt x="60" y="263"/>
                      <a:pt x="65" y="267"/>
                      <a:pt x="65" y="272"/>
                    </a:cubicBezTo>
                    <a:cubicBezTo>
                      <a:pt x="65" y="278"/>
                      <a:pt x="60" y="282"/>
                      <a:pt x="55" y="282"/>
                    </a:cubicBezTo>
                    <a:close/>
                    <a:moveTo>
                      <a:pt x="67" y="295"/>
                    </a:moveTo>
                    <a:cubicBezTo>
                      <a:pt x="73" y="292"/>
                      <a:pt x="79" y="286"/>
                      <a:pt x="80" y="277"/>
                    </a:cubicBezTo>
                    <a:cubicBezTo>
                      <a:pt x="81" y="276"/>
                      <a:pt x="81" y="274"/>
                      <a:pt x="81" y="272"/>
                    </a:cubicBezTo>
                    <a:cubicBezTo>
                      <a:pt x="81" y="270"/>
                      <a:pt x="80" y="267"/>
                      <a:pt x="79" y="264"/>
                    </a:cubicBezTo>
                    <a:cubicBezTo>
                      <a:pt x="107" y="244"/>
                      <a:pt x="107" y="244"/>
                      <a:pt x="107" y="244"/>
                    </a:cubicBezTo>
                    <a:cubicBezTo>
                      <a:pt x="71" y="322"/>
                      <a:pt x="71" y="322"/>
                      <a:pt x="71" y="322"/>
                    </a:cubicBezTo>
                    <a:lnTo>
                      <a:pt x="67" y="295"/>
                    </a:lnTo>
                    <a:close/>
                    <a:moveTo>
                      <a:pt x="115" y="318"/>
                    </a:moveTo>
                    <a:cubicBezTo>
                      <a:pt x="86" y="332"/>
                      <a:pt x="86" y="332"/>
                      <a:pt x="86" y="332"/>
                    </a:cubicBezTo>
                    <a:cubicBezTo>
                      <a:pt x="85" y="332"/>
                      <a:pt x="85" y="331"/>
                      <a:pt x="84" y="331"/>
                    </a:cubicBezTo>
                    <a:cubicBezTo>
                      <a:pt x="118" y="258"/>
                      <a:pt x="118" y="258"/>
                      <a:pt x="118" y="258"/>
                    </a:cubicBezTo>
                    <a:lnTo>
                      <a:pt x="115" y="318"/>
                    </a:lnTo>
                    <a:close/>
                    <a:moveTo>
                      <a:pt x="123" y="223"/>
                    </a:moveTo>
                    <a:cubicBezTo>
                      <a:pt x="118" y="223"/>
                      <a:pt x="113" y="218"/>
                      <a:pt x="113" y="213"/>
                    </a:cubicBezTo>
                    <a:cubicBezTo>
                      <a:pt x="113" y="208"/>
                      <a:pt x="118" y="203"/>
                      <a:pt x="123" y="203"/>
                    </a:cubicBezTo>
                    <a:cubicBezTo>
                      <a:pt x="128" y="203"/>
                      <a:pt x="133" y="208"/>
                      <a:pt x="133" y="213"/>
                    </a:cubicBezTo>
                    <a:cubicBezTo>
                      <a:pt x="133" y="218"/>
                      <a:pt x="128" y="223"/>
                      <a:pt x="123" y="223"/>
                    </a:cubicBezTo>
                    <a:close/>
                    <a:moveTo>
                      <a:pt x="130" y="354"/>
                    </a:moveTo>
                    <a:cubicBezTo>
                      <a:pt x="131" y="329"/>
                      <a:pt x="131" y="329"/>
                      <a:pt x="131" y="329"/>
                    </a:cubicBezTo>
                    <a:cubicBezTo>
                      <a:pt x="148" y="321"/>
                      <a:pt x="148" y="321"/>
                      <a:pt x="148" y="321"/>
                    </a:cubicBezTo>
                    <a:cubicBezTo>
                      <a:pt x="148" y="321"/>
                      <a:pt x="148" y="321"/>
                      <a:pt x="148" y="322"/>
                    </a:cubicBezTo>
                    <a:cubicBezTo>
                      <a:pt x="149" y="322"/>
                      <a:pt x="149" y="322"/>
                      <a:pt x="149" y="323"/>
                    </a:cubicBezTo>
                    <a:cubicBezTo>
                      <a:pt x="134" y="359"/>
                      <a:pt x="134" y="359"/>
                      <a:pt x="134" y="359"/>
                    </a:cubicBezTo>
                    <a:cubicBezTo>
                      <a:pt x="132" y="358"/>
                      <a:pt x="131" y="356"/>
                      <a:pt x="130" y="354"/>
                    </a:cubicBezTo>
                    <a:close/>
                    <a:moveTo>
                      <a:pt x="184" y="384"/>
                    </a:moveTo>
                    <a:cubicBezTo>
                      <a:pt x="170" y="384"/>
                      <a:pt x="157" y="379"/>
                      <a:pt x="146" y="371"/>
                    </a:cubicBezTo>
                    <a:cubicBezTo>
                      <a:pt x="164" y="329"/>
                      <a:pt x="164" y="329"/>
                      <a:pt x="164" y="329"/>
                    </a:cubicBezTo>
                    <a:cubicBezTo>
                      <a:pt x="165" y="329"/>
                      <a:pt x="166" y="329"/>
                      <a:pt x="166" y="329"/>
                    </a:cubicBezTo>
                    <a:cubicBezTo>
                      <a:pt x="166" y="329"/>
                      <a:pt x="166" y="329"/>
                      <a:pt x="166" y="329"/>
                    </a:cubicBezTo>
                    <a:cubicBezTo>
                      <a:pt x="166" y="329"/>
                      <a:pt x="166" y="329"/>
                      <a:pt x="166" y="329"/>
                    </a:cubicBezTo>
                    <a:cubicBezTo>
                      <a:pt x="166" y="329"/>
                      <a:pt x="166" y="329"/>
                      <a:pt x="166" y="329"/>
                    </a:cubicBezTo>
                    <a:cubicBezTo>
                      <a:pt x="167" y="329"/>
                      <a:pt x="168" y="329"/>
                      <a:pt x="169" y="329"/>
                    </a:cubicBezTo>
                    <a:cubicBezTo>
                      <a:pt x="192" y="383"/>
                      <a:pt x="192" y="383"/>
                      <a:pt x="192" y="383"/>
                    </a:cubicBezTo>
                    <a:cubicBezTo>
                      <a:pt x="190" y="383"/>
                      <a:pt x="187" y="384"/>
                      <a:pt x="184" y="384"/>
                    </a:cubicBezTo>
                    <a:close/>
                    <a:moveTo>
                      <a:pt x="183" y="323"/>
                    </a:moveTo>
                    <a:cubicBezTo>
                      <a:pt x="184" y="322"/>
                      <a:pt x="184" y="322"/>
                      <a:pt x="185" y="322"/>
                    </a:cubicBezTo>
                    <a:cubicBezTo>
                      <a:pt x="185" y="321"/>
                      <a:pt x="185" y="321"/>
                      <a:pt x="185" y="321"/>
                    </a:cubicBezTo>
                    <a:cubicBezTo>
                      <a:pt x="202" y="329"/>
                      <a:pt x="202" y="329"/>
                      <a:pt x="202" y="329"/>
                    </a:cubicBezTo>
                    <a:cubicBezTo>
                      <a:pt x="204" y="371"/>
                      <a:pt x="204" y="371"/>
                      <a:pt x="204" y="371"/>
                    </a:cubicBezTo>
                    <a:lnTo>
                      <a:pt x="183" y="323"/>
                    </a:lnTo>
                    <a:close/>
                    <a:moveTo>
                      <a:pt x="207" y="224"/>
                    </a:moveTo>
                    <a:cubicBezTo>
                      <a:pt x="202" y="224"/>
                      <a:pt x="197" y="220"/>
                      <a:pt x="197" y="214"/>
                    </a:cubicBezTo>
                    <a:cubicBezTo>
                      <a:pt x="197" y="209"/>
                      <a:pt x="202" y="204"/>
                      <a:pt x="207" y="204"/>
                    </a:cubicBezTo>
                    <a:cubicBezTo>
                      <a:pt x="212" y="204"/>
                      <a:pt x="217" y="209"/>
                      <a:pt x="217" y="214"/>
                    </a:cubicBezTo>
                    <a:cubicBezTo>
                      <a:pt x="217" y="220"/>
                      <a:pt x="212" y="224"/>
                      <a:pt x="207" y="224"/>
                    </a:cubicBezTo>
                    <a:close/>
                    <a:moveTo>
                      <a:pt x="237" y="357"/>
                    </a:moveTo>
                    <a:cubicBezTo>
                      <a:pt x="232" y="363"/>
                      <a:pt x="227" y="369"/>
                      <a:pt x="220" y="373"/>
                    </a:cubicBezTo>
                    <a:cubicBezTo>
                      <a:pt x="218" y="336"/>
                      <a:pt x="218" y="336"/>
                      <a:pt x="218" y="336"/>
                    </a:cubicBezTo>
                    <a:cubicBezTo>
                      <a:pt x="240" y="347"/>
                      <a:pt x="240" y="347"/>
                      <a:pt x="240" y="347"/>
                    </a:cubicBezTo>
                    <a:cubicBezTo>
                      <a:pt x="240" y="348"/>
                      <a:pt x="240" y="349"/>
                      <a:pt x="240" y="350"/>
                    </a:cubicBezTo>
                    <a:cubicBezTo>
                      <a:pt x="240" y="351"/>
                      <a:pt x="240" y="353"/>
                      <a:pt x="241" y="354"/>
                    </a:cubicBezTo>
                    <a:cubicBezTo>
                      <a:pt x="239" y="355"/>
                      <a:pt x="238" y="356"/>
                      <a:pt x="237" y="357"/>
                    </a:cubicBezTo>
                    <a:close/>
                    <a:moveTo>
                      <a:pt x="247" y="332"/>
                    </a:moveTo>
                    <a:cubicBezTo>
                      <a:pt x="218" y="318"/>
                      <a:pt x="218" y="318"/>
                      <a:pt x="218" y="318"/>
                    </a:cubicBezTo>
                    <a:cubicBezTo>
                      <a:pt x="214" y="258"/>
                      <a:pt x="214" y="258"/>
                      <a:pt x="214" y="258"/>
                    </a:cubicBezTo>
                    <a:cubicBezTo>
                      <a:pt x="248" y="331"/>
                      <a:pt x="248" y="331"/>
                      <a:pt x="248" y="331"/>
                    </a:cubicBezTo>
                    <a:cubicBezTo>
                      <a:pt x="248" y="331"/>
                      <a:pt x="248" y="332"/>
                      <a:pt x="247" y="332"/>
                    </a:cubicBezTo>
                    <a:close/>
                    <a:moveTo>
                      <a:pt x="266" y="359"/>
                    </a:moveTo>
                    <a:cubicBezTo>
                      <a:pt x="261" y="359"/>
                      <a:pt x="256" y="355"/>
                      <a:pt x="256" y="350"/>
                    </a:cubicBezTo>
                    <a:cubicBezTo>
                      <a:pt x="256" y="344"/>
                      <a:pt x="261" y="340"/>
                      <a:pt x="266" y="340"/>
                    </a:cubicBezTo>
                    <a:cubicBezTo>
                      <a:pt x="271" y="340"/>
                      <a:pt x="276" y="344"/>
                      <a:pt x="276" y="350"/>
                    </a:cubicBezTo>
                    <a:cubicBezTo>
                      <a:pt x="276" y="355"/>
                      <a:pt x="271" y="359"/>
                      <a:pt x="266" y="359"/>
                    </a:cubicBezTo>
                    <a:close/>
                    <a:moveTo>
                      <a:pt x="288" y="337"/>
                    </a:moveTo>
                    <a:cubicBezTo>
                      <a:pt x="286" y="333"/>
                      <a:pt x="282" y="329"/>
                      <a:pt x="278" y="327"/>
                    </a:cubicBezTo>
                    <a:cubicBezTo>
                      <a:pt x="282" y="298"/>
                      <a:pt x="282" y="298"/>
                      <a:pt x="282" y="298"/>
                    </a:cubicBezTo>
                    <a:cubicBezTo>
                      <a:pt x="282" y="298"/>
                      <a:pt x="283" y="298"/>
                      <a:pt x="283" y="298"/>
                    </a:cubicBezTo>
                    <a:cubicBezTo>
                      <a:pt x="288" y="297"/>
                      <a:pt x="293" y="294"/>
                      <a:pt x="296" y="290"/>
                    </a:cubicBezTo>
                    <a:cubicBezTo>
                      <a:pt x="322" y="303"/>
                      <a:pt x="322" y="303"/>
                      <a:pt x="322" y="303"/>
                    </a:cubicBezTo>
                    <a:cubicBezTo>
                      <a:pt x="323" y="331"/>
                      <a:pt x="323" y="331"/>
                      <a:pt x="323" y="331"/>
                    </a:cubicBezTo>
                    <a:lnTo>
                      <a:pt x="288" y="337"/>
                    </a:lnTo>
                    <a:close/>
                    <a:moveTo>
                      <a:pt x="310" y="366"/>
                    </a:moveTo>
                    <a:cubicBezTo>
                      <a:pt x="291" y="355"/>
                      <a:pt x="291" y="355"/>
                      <a:pt x="291" y="355"/>
                    </a:cubicBezTo>
                    <a:cubicBezTo>
                      <a:pt x="291" y="354"/>
                      <a:pt x="291" y="354"/>
                      <a:pt x="291" y="353"/>
                    </a:cubicBezTo>
                    <a:cubicBezTo>
                      <a:pt x="324" y="347"/>
                      <a:pt x="324" y="347"/>
                      <a:pt x="324" y="347"/>
                    </a:cubicBezTo>
                    <a:cubicBezTo>
                      <a:pt x="324" y="359"/>
                      <a:pt x="324" y="359"/>
                      <a:pt x="324" y="359"/>
                    </a:cubicBezTo>
                    <a:cubicBezTo>
                      <a:pt x="320" y="362"/>
                      <a:pt x="315" y="364"/>
                      <a:pt x="310" y="366"/>
                    </a:cubicBezTo>
                    <a:close/>
                    <a:moveTo>
                      <a:pt x="326" y="212"/>
                    </a:moveTo>
                    <a:cubicBezTo>
                      <a:pt x="320" y="212"/>
                      <a:pt x="316" y="208"/>
                      <a:pt x="316" y="203"/>
                    </a:cubicBezTo>
                    <a:cubicBezTo>
                      <a:pt x="316" y="197"/>
                      <a:pt x="320" y="193"/>
                      <a:pt x="326" y="193"/>
                    </a:cubicBezTo>
                    <a:cubicBezTo>
                      <a:pt x="331" y="193"/>
                      <a:pt x="335" y="197"/>
                      <a:pt x="335" y="203"/>
                    </a:cubicBezTo>
                    <a:cubicBezTo>
                      <a:pt x="335" y="208"/>
                      <a:pt x="331" y="212"/>
                      <a:pt x="326" y="212"/>
                    </a:cubicBezTo>
                    <a:close/>
                    <a:moveTo>
                      <a:pt x="361" y="323"/>
                    </a:moveTo>
                    <a:cubicBezTo>
                      <a:pt x="339" y="327"/>
                      <a:pt x="339" y="327"/>
                      <a:pt x="339" y="327"/>
                    </a:cubicBezTo>
                    <a:cubicBezTo>
                      <a:pt x="338" y="312"/>
                      <a:pt x="338" y="312"/>
                      <a:pt x="338" y="312"/>
                    </a:cubicBezTo>
                    <a:cubicBezTo>
                      <a:pt x="361" y="323"/>
                      <a:pt x="361" y="323"/>
                      <a:pt x="361" y="323"/>
                    </a:cubicBezTo>
                    <a:cubicBezTo>
                      <a:pt x="361" y="323"/>
                      <a:pt x="361" y="323"/>
                      <a:pt x="361" y="323"/>
                    </a:cubicBezTo>
                    <a:close/>
                    <a:moveTo>
                      <a:pt x="368" y="308"/>
                    </a:moveTo>
                    <a:cubicBezTo>
                      <a:pt x="337" y="293"/>
                      <a:pt x="337" y="293"/>
                      <a:pt x="337" y="293"/>
                    </a:cubicBezTo>
                    <a:cubicBezTo>
                      <a:pt x="335" y="240"/>
                      <a:pt x="335" y="240"/>
                      <a:pt x="335" y="240"/>
                    </a:cubicBezTo>
                    <a:cubicBezTo>
                      <a:pt x="368" y="308"/>
                      <a:pt x="368" y="308"/>
                      <a:pt x="368" y="308"/>
                    </a:cubicBezTo>
                    <a:cubicBezTo>
                      <a:pt x="368" y="308"/>
                      <a:pt x="368" y="308"/>
                      <a:pt x="368" y="308"/>
                    </a:cubicBezTo>
                    <a:close/>
                    <a:moveTo>
                      <a:pt x="386" y="336"/>
                    </a:moveTo>
                    <a:cubicBezTo>
                      <a:pt x="381" y="336"/>
                      <a:pt x="376" y="332"/>
                      <a:pt x="376" y="327"/>
                    </a:cubicBezTo>
                    <a:cubicBezTo>
                      <a:pt x="376" y="321"/>
                      <a:pt x="381" y="317"/>
                      <a:pt x="386" y="317"/>
                    </a:cubicBezTo>
                    <a:cubicBezTo>
                      <a:pt x="392" y="317"/>
                      <a:pt x="396" y="321"/>
                      <a:pt x="396" y="327"/>
                    </a:cubicBezTo>
                    <a:cubicBezTo>
                      <a:pt x="396" y="332"/>
                      <a:pt x="392" y="336"/>
                      <a:pt x="386" y="336"/>
                    </a:cubicBezTo>
                    <a:close/>
                    <a:moveTo>
                      <a:pt x="463" y="280"/>
                    </a:moveTo>
                    <a:cubicBezTo>
                      <a:pt x="459" y="281"/>
                      <a:pt x="456" y="284"/>
                      <a:pt x="456" y="288"/>
                    </a:cubicBezTo>
                    <a:cubicBezTo>
                      <a:pt x="456" y="289"/>
                      <a:pt x="456" y="289"/>
                      <a:pt x="456" y="289"/>
                    </a:cubicBezTo>
                    <a:cubicBezTo>
                      <a:pt x="456" y="322"/>
                      <a:pt x="430" y="348"/>
                      <a:pt x="398" y="350"/>
                    </a:cubicBezTo>
                    <a:cubicBezTo>
                      <a:pt x="406" y="345"/>
                      <a:pt x="412" y="336"/>
                      <a:pt x="412" y="327"/>
                    </a:cubicBezTo>
                    <a:cubicBezTo>
                      <a:pt x="412" y="325"/>
                      <a:pt x="412" y="323"/>
                      <a:pt x="412" y="321"/>
                    </a:cubicBezTo>
                    <a:cubicBezTo>
                      <a:pt x="409" y="309"/>
                      <a:pt x="398" y="301"/>
                      <a:pt x="386" y="301"/>
                    </a:cubicBezTo>
                    <a:cubicBezTo>
                      <a:pt x="385" y="301"/>
                      <a:pt x="384" y="301"/>
                      <a:pt x="383" y="301"/>
                    </a:cubicBezTo>
                    <a:cubicBezTo>
                      <a:pt x="347" y="228"/>
                      <a:pt x="347" y="228"/>
                      <a:pt x="347" y="228"/>
                    </a:cubicBezTo>
                    <a:cubicBezTo>
                      <a:pt x="400" y="262"/>
                      <a:pt x="400" y="262"/>
                      <a:pt x="400" y="262"/>
                    </a:cubicBezTo>
                    <a:cubicBezTo>
                      <a:pt x="400" y="264"/>
                      <a:pt x="399" y="267"/>
                      <a:pt x="399" y="269"/>
                    </a:cubicBezTo>
                    <a:cubicBezTo>
                      <a:pt x="399" y="277"/>
                      <a:pt x="403" y="285"/>
                      <a:pt x="411" y="290"/>
                    </a:cubicBezTo>
                    <a:cubicBezTo>
                      <a:pt x="415" y="293"/>
                      <a:pt x="420" y="295"/>
                      <a:pt x="425" y="295"/>
                    </a:cubicBezTo>
                    <a:cubicBezTo>
                      <a:pt x="425" y="295"/>
                      <a:pt x="425" y="295"/>
                      <a:pt x="425" y="295"/>
                    </a:cubicBezTo>
                    <a:cubicBezTo>
                      <a:pt x="433" y="295"/>
                      <a:pt x="442" y="290"/>
                      <a:pt x="447" y="283"/>
                    </a:cubicBezTo>
                    <a:cubicBezTo>
                      <a:pt x="448" y="280"/>
                      <a:pt x="449" y="278"/>
                      <a:pt x="450" y="275"/>
                    </a:cubicBezTo>
                    <a:cubicBezTo>
                      <a:pt x="482" y="272"/>
                      <a:pt x="482" y="272"/>
                      <a:pt x="482" y="272"/>
                    </a:cubicBezTo>
                    <a:cubicBezTo>
                      <a:pt x="482" y="272"/>
                      <a:pt x="482" y="273"/>
                      <a:pt x="482" y="273"/>
                    </a:cubicBezTo>
                    <a:cubicBezTo>
                      <a:pt x="476" y="277"/>
                      <a:pt x="470" y="279"/>
                      <a:pt x="463" y="280"/>
                    </a:cubicBezTo>
                    <a:close/>
                    <a:moveTo>
                      <a:pt x="490" y="242"/>
                    </a:moveTo>
                    <a:cubicBezTo>
                      <a:pt x="472" y="229"/>
                      <a:pt x="472" y="229"/>
                      <a:pt x="472" y="229"/>
                    </a:cubicBezTo>
                    <a:cubicBezTo>
                      <a:pt x="482" y="218"/>
                      <a:pt x="482" y="218"/>
                      <a:pt x="482" y="218"/>
                    </a:cubicBezTo>
                    <a:cubicBezTo>
                      <a:pt x="490" y="241"/>
                      <a:pt x="490" y="241"/>
                      <a:pt x="490" y="241"/>
                    </a:cubicBezTo>
                    <a:cubicBezTo>
                      <a:pt x="490" y="241"/>
                      <a:pt x="490" y="242"/>
                      <a:pt x="490" y="242"/>
                    </a:cubicBezTo>
                    <a:close/>
                    <a:moveTo>
                      <a:pt x="506" y="236"/>
                    </a:moveTo>
                    <a:cubicBezTo>
                      <a:pt x="495" y="204"/>
                      <a:pt x="495" y="204"/>
                      <a:pt x="495" y="204"/>
                    </a:cubicBezTo>
                    <a:cubicBezTo>
                      <a:pt x="498" y="201"/>
                      <a:pt x="498" y="201"/>
                      <a:pt x="498" y="201"/>
                    </a:cubicBezTo>
                    <a:cubicBezTo>
                      <a:pt x="503" y="209"/>
                      <a:pt x="506" y="219"/>
                      <a:pt x="506" y="230"/>
                    </a:cubicBezTo>
                    <a:cubicBezTo>
                      <a:pt x="506" y="232"/>
                      <a:pt x="506" y="234"/>
                      <a:pt x="506" y="236"/>
                    </a:cubicBezTo>
                    <a:cubicBezTo>
                      <a:pt x="506" y="236"/>
                      <a:pt x="506" y="236"/>
                      <a:pt x="506" y="236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/>
              <a:lstStyle/>
              <a:p>
                <a:pPr algn="ctr" defTabSz="914034">
                  <a:defRPr/>
                </a:pPr>
                <a:endParaRPr lang="en-US" sz="1200" kern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up 145">
                <a:extLst>
                  <a:ext uri="{FF2B5EF4-FFF2-40B4-BE49-F238E27FC236}">
                    <a16:creationId xmlns:a16="http://schemas.microsoft.com/office/drawing/2014/main" id="{42549F82-F1A6-4212-81E9-CC40743853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8251" y="4825235"/>
                <a:ext cx="1227889" cy="468061"/>
                <a:chOff x="6074842" y="5105636"/>
                <a:chExt cx="1590090" cy="1148358"/>
              </a:xfrm>
              <a:effectLst/>
            </p:grpSpPr>
            <p:sp>
              <p:nvSpPr>
                <p:cNvPr id="70" name="Freeform 3">
                  <a:extLst>
                    <a:ext uri="{FF2B5EF4-FFF2-40B4-BE49-F238E27FC236}">
                      <a16:creationId xmlns:a16="http://schemas.microsoft.com/office/drawing/2014/main" id="{C7F053FB-5907-4FC1-BA57-881309E127A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074842" y="5105636"/>
                  <a:ext cx="1590090" cy="1148358"/>
                </a:xfrm>
                <a:custGeom>
                  <a:avLst/>
                  <a:gdLst>
                    <a:gd name="T0" fmla="*/ 2147483647 w 522"/>
                    <a:gd name="T1" fmla="*/ 2147483647 h 399"/>
                    <a:gd name="T2" fmla="*/ 2147483647 w 522"/>
                    <a:gd name="T3" fmla="*/ 2147483647 h 399"/>
                    <a:gd name="T4" fmla="*/ 0 w 522"/>
                    <a:gd name="T5" fmla="*/ 2147483647 h 399"/>
                    <a:gd name="T6" fmla="*/ 2147483647 w 522"/>
                    <a:gd name="T7" fmla="*/ 2147483647 h 399"/>
                    <a:gd name="T8" fmla="*/ 2147483647 w 522"/>
                    <a:gd name="T9" fmla="*/ 2147483647 h 399"/>
                    <a:gd name="T10" fmla="*/ 2147483647 w 522"/>
                    <a:gd name="T11" fmla="*/ 0 h 399"/>
                    <a:gd name="T12" fmla="*/ 2147483647 w 522"/>
                    <a:gd name="T13" fmla="*/ 2147483647 h 399"/>
                    <a:gd name="T14" fmla="*/ 2147483647 w 522"/>
                    <a:gd name="T15" fmla="*/ 2147483647 h 399"/>
                    <a:gd name="T16" fmla="*/ 2147483647 w 522"/>
                    <a:gd name="T17" fmla="*/ 2147483647 h 399"/>
                    <a:gd name="T18" fmla="*/ 2147483647 w 522"/>
                    <a:gd name="T19" fmla="*/ 2147483647 h 399"/>
                    <a:gd name="T20" fmla="*/ 2147483647 w 522"/>
                    <a:gd name="T21" fmla="*/ 2147483647 h 399"/>
                    <a:gd name="T22" fmla="*/ 2147483647 w 522"/>
                    <a:gd name="T23" fmla="*/ 2147483647 h 399"/>
                    <a:gd name="T24" fmla="*/ 2147483647 w 522"/>
                    <a:gd name="T25" fmla="*/ 2147483647 h 399"/>
                    <a:gd name="T26" fmla="*/ 2147483647 w 522"/>
                    <a:gd name="T27" fmla="*/ 2147483647 h 399"/>
                    <a:gd name="T28" fmla="*/ 2147483647 w 522"/>
                    <a:gd name="T29" fmla="*/ 2147483647 h 399"/>
                    <a:gd name="T30" fmla="*/ 2147483647 w 522"/>
                    <a:gd name="T31" fmla="*/ 2147483647 h 399"/>
                    <a:gd name="T32" fmla="*/ 2147483647 w 522"/>
                    <a:gd name="T33" fmla="*/ 2147483647 h 399"/>
                    <a:gd name="T34" fmla="*/ 2147483647 w 522"/>
                    <a:gd name="T35" fmla="*/ 2147483647 h 399"/>
                    <a:gd name="T36" fmla="*/ 2147483647 w 522"/>
                    <a:gd name="T37" fmla="*/ 2147483647 h 399"/>
                    <a:gd name="T38" fmla="*/ 2147483647 w 522"/>
                    <a:gd name="T39" fmla="*/ 2147483647 h 399"/>
                    <a:gd name="T40" fmla="*/ 2147483647 w 522"/>
                    <a:gd name="T41" fmla="*/ 2147483647 h 399"/>
                    <a:gd name="T42" fmla="*/ 2147483647 w 522"/>
                    <a:gd name="T43" fmla="*/ 2147483647 h 399"/>
                    <a:gd name="T44" fmla="*/ 2147483647 w 522"/>
                    <a:gd name="T45" fmla="*/ 2147483647 h 399"/>
                    <a:gd name="T46" fmla="*/ 2147483647 w 522"/>
                    <a:gd name="T47" fmla="*/ 2147483647 h 399"/>
                    <a:gd name="T48" fmla="*/ 2147483647 w 522"/>
                    <a:gd name="T49" fmla="*/ 2147483647 h 399"/>
                    <a:gd name="T50" fmla="*/ 2147483647 w 522"/>
                    <a:gd name="T51" fmla="*/ 2147483647 h 399"/>
                    <a:gd name="T52" fmla="*/ 2147483647 w 522"/>
                    <a:gd name="T53" fmla="*/ 2147483647 h 399"/>
                    <a:gd name="T54" fmla="*/ 2147483647 w 522"/>
                    <a:gd name="T55" fmla="*/ 2147483647 h 399"/>
                    <a:gd name="T56" fmla="*/ 2147483647 w 522"/>
                    <a:gd name="T57" fmla="*/ 2147483647 h 399"/>
                    <a:gd name="T58" fmla="*/ 2147483647 w 522"/>
                    <a:gd name="T59" fmla="*/ 2147483647 h 399"/>
                    <a:gd name="T60" fmla="*/ 2147483647 w 522"/>
                    <a:gd name="T61" fmla="*/ 2147483647 h 399"/>
                    <a:gd name="T62" fmla="*/ 2147483647 w 522"/>
                    <a:gd name="T63" fmla="*/ 2147483647 h 399"/>
                    <a:gd name="T64" fmla="*/ 2147483647 w 522"/>
                    <a:gd name="T65" fmla="*/ 2147483647 h 399"/>
                    <a:gd name="T66" fmla="*/ 2147483647 w 522"/>
                    <a:gd name="T67" fmla="*/ 2147483647 h 399"/>
                    <a:gd name="T68" fmla="*/ 2147483647 w 522"/>
                    <a:gd name="T69" fmla="*/ 2147483647 h 399"/>
                    <a:gd name="T70" fmla="*/ 2147483647 w 522"/>
                    <a:gd name="T71" fmla="*/ 2147483647 h 399"/>
                    <a:gd name="T72" fmla="*/ 2147483647 w 522"/>
                    <a:gd name="T73" fmla="*/ 2147483647 h 399"/>
                    <a:gd name="T74" fmla="*/ 2147483647 w 522"/>
                    <a:gd name="T75" fmla="*/ 2147483647 h 399"/>
                    <a:gd name="T76" fmla="*/ 2147483647 w 522"/>
                    <a:gd name="T77" fmla="*/ 2147483647 h 399"/>
                    <a:gd name="T78" fmla="*/ 2147483647 w 522"/>
                    <a:gd name="T79" fmla="*/ 2147483647 h 399"/>
                    <a:gd name="T80" fmla="*/ 2147483647 w 522"/>
                    <a:gd name="T81" fmla="*/ 2147483647 h 399"/>
                    <a:gd name="T82" fmla="*/ 2147483647 w 522"/>
                    <a:gd name="T83" fmla="*/ 2147483647 h 399"/>
                    <a:gd name="T84" fmla="*/ 2147483647 w 522"/>
                    <a:gd name="T85" fmla="*/ 2147483647 h 399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522" h="399">
                      <a:moveTo>
                        <a:pt x="111" y="355"/>
                      </a:moveTo>
                      <a:cubicBezTo>
                        <a:pt x="105" y="356"/>
                        <a:pt x="98" y="357"/>
                        <a:pt x="91" y="357"/>
                      </a:cubicBezTo>
                      <a:cubicBezTo>
                        <a:pt x="91" y="357"/>
                        <a:pt x="91" y="357"/>
                        <a:pt x="91" y="357"/>
                      </a:cubicBezTo>
                      <a:cubicBezTo>
                        <a:pt x="53" y="357"/>
                        <a:pt x="23" y="327"/>
                        <a:pt x="23" y="289"/>
                      </a:cubicBezTo>
                      <a:cubicBezTo>
                        <a:pt x="23" y="289"/>
                        <a:pt x="23" y="289"/>
                        <a:pt x="23" y="289"/>
                      </a:cubicBezTo>
                      <a:cubicBezTo>
                        <a:pt x="23" y="282"/>
                        <a:pt x="24" y="275"/>
                        <a:pt x="26" y="269"/>
                      </a:cubicBezTo>
                      <a:cubicBezTo>
                        <a:pt x="26" y="269"/>
                        <a:pt x="26" y="269"/>
                        <a:pt x="26" y="269"/>
                      </a:cubicBezTo>
                      <a:cubicBezTo>
                        <a:pt x="10" y="252"/>
                        <a:pt x="0" y="230"/>
                        <a:pt x="0" y="206"/>
                      </a:cubicBezTo>
                      <a:cubicBezTo>
                        <a:pt x="0" y="206"/>
                        <a:pt x="0" y="206"/>
                        <a:pt x="0" y="206"/>
                      </a:cubicBezTo>
                      <a:cubicBezTo>
                        <a:pt x="0" y="159"/>
                        <a:pt x="35" y="121"/>
                        <a:pt x="81" y="115"/>
                      </a:cubicBezTo>
                      <a:cubicBezTo>
                        <a:pt x="81" y="115"/>
                        <a:pt x="81" y="115"/>
                        <a:pt x="81" y="115"/>
                      </a:cubicBezTo>
                      <a:cubicBezTo>
                        <a:pt x="81" y="114"/>
                        <a:pt x="80" y="113"/>
                        <a:pt x="80" y="111"/>
                      </a:cubicBezTo>
                      <a:cubicBezTo>
                        <a:pt x="80" y="111"/>
                        <a:pt x="80" y="111"/>
                        <a:pt x="80" y="111"/>
                      </a:cubicBezTo>
                      <a:cubicBezTo>
                        <a:pt x="80" y="73"/>
                        <a:pt x="112" y="42"/>
                        <a:pt x="150" y="42"/>
                      </a:cubicBezTo>
                      <a:cubicBezTo>
                        <a:pt x="150" y="42"/>
                        <a:pt x="150" y="42"/>
                        <a:pt x="150" y="42"/>
                      </a:cubicBezTo>
                      <a:cubicBezTo>
                        <a:pt x="164" y="42"/>
                        <a:pt x="177" y="46"/>
                        <a:pt x="188" y="54"/>
                      </a:cubicBezTo>
                      <a:cubicBezTo>
                        <a:pt x="188" y="54"/>
                        <a:pt x="188" y="54"/>
                        <a:pt x="188" y="54"/>
                      </a:cubicBezTo>
                      <a:cubicBezTo>
                        <a:pt x="206" y="22"/>
                        <a:pt x="240" y="0"/>
                        <a:pt x="279" y="0"/>
                      </a:cubicBezTo>
                      <a:cubicBezTo>
                        <a:pt x="279" y="0"/>
                        <a:pt x="279" y="0"/>
                        <a:pt x="279" y="0"/>
                      </a:cubicBezTo>
                      <a:cubicBezTo>
                        <a:pt x="325" y="0"/>
                        <a:pt x="363" y="30"/>
                        <a:pt x="376" y="72"/>
                      </a:cubicBezTo>
                      <a:cubicBezTo>
                        <a:pt x="376" y="72"/>
                        <a:pt x="376" y="72"/>
                        <a:pt x="376" y="72"/>
                      </a:cubicBezTo>
                      <a:cubicBezTo>
                        <a:pt x="379" y="72"/>
                        <a:pt x="381" y="72"/>
                        <a:pt x="383" y="72"/>
                      </a:cubicBezTo>
                      <a:cubicBezTo>
                        <a:pt x="383" y="72"/>
                        <a:pt x="383" y="72"/>
                        <a:pt x="383" y="72"/>
                      </a:cubicBezTo>
                      <a:cubicBezTo>
                        <a:pt x="400" y="72"/>
                        <a:pt x="416" y="77"/>
                        <a:pt x="430" y="85"/>
                      </a:cubicBezTo>
                      <a:cubicBezTo>
                        <a:pt x="430" y="85"/>
                        <a:pt x="430" y="85"/>
                        <a:pt x="430" y="85"/>
                      </a:cubicBezTo>
                      <a:cubicBezTo>
                        <a:pt x="430" y="85"/>
                        <a:pt x="430" y="85"/>
                        <a:pt x="430" y="85"/>
                      </a:cubicBezTo>
                      <a:cubicBezTo>
                        <a:pt x="433" y="88"/>
                        <a:pt x="435" y="92"/>
                        <a:pt x="432" y="96"/>
                      </a:cubicBezTo>
                      <a:cubicBezTo>
                        <a:pt x="432" y="96"/>
                        <a:pt x="432" y="96"/>
                        <a:pt x="432" y="96"/>
                      </a:cubicBezTo>
                      <a:cubicBezTo>
                        <a:pt x="430" y="100"/>
                        <a:pt x="425" y="101"/>
                        <a:pt x="421" y="99"/>
                      </a:cubicBezTo>
                      <a:cubicBezTo>
                        <a:pt x="421" y="99"/>
                        <a:pt x="421" y="99"/>
                        <a:pt x="421" y="99"/>
                      </a:cubicBezTo>
                      <a:cubicBezTo>
                        <a:pt x="410" y="92"/>
                        <a:pt x="397" y="88"/>
                        <a:pt x="383" y="88"/>
                      </a:cubicBezTo>
                      <a:cubicBezTo>
                        <a:pt x="383" y="88"/>
                        <a:pt x="383" y="88"/>
                        <a:pt x="383" y="88"/>
                      </a:cubicBezTo>
                      <a:cubicBezTo>
                        <a:pt x="380" y="88"/>
                        <a:pt x="376" y="88"/>
                        <a:pt x="372" y="89"/>
                      </a:cubicBezTo>
                      <a:cubicBezTo>
                        <a:pt x="372" y="89"/>
                        <a:pt x="372" y="89"/>
                        <a:pt x="372" y="89"/>
                      </a:cubicBezTo>
                      <a:cubicBezTo>
                        <a:pt x="368" y="89"/>
                        <a:pt x="364" y="87"/>
                        <a:pt x="363" y="83"/>
                      </a:cubicBezTo>
                      <a:cubicBezTo>
                        <a:pt x="363" y="83"/>
                        <a:pt x="363" y="83"/>
                        <a:pt x="363" y="83"/>
                      </a:cubicBezTo>
                      <a:cubicBezTo>
                        <a:pt x="354" y="45"/>
                        <a:pt x="319" y="16"/>
                        <a:pt x="279" y="16"/>
                      </a:cubicBezTo>
                      <a:cubicBezTo>
                        <a:pt x="279" y="16"/>
                        <a:pt x="279" y="16"/>
                        <a:pt x="279" y="16"/>
                      </a:cubicBezTo>
                      <a:cubicBezTo>
                        <a:pt x="243" y="16"/>
                        <a:pt x="212" y="38"/>
                        <a:pt x="199" y="69"/>
                      </a:cubicBezTo>
                      <a:cubicBezTo>
                        <a:pt x="199" y="69"/>
                        <a:pt x="199" y="69"/>
                        <a:pt x="199" y="69"/>
                      </a:cubicBezTo>
                      <a:cubicBezTo>
                        <a:pt x="198" y="71"/>
                        <a:pt x="195" y="73"/>
                        <a:pt x="193" y="74"/>
                      </a:cubicBezTo>
                      <a:cubicBezTo>
                        <a:pt x="193" y="74"/>
                        <a:pt x="193" y="74"/>
                        <a:pt x="193" y="74"/>
                      </a:cubicBezTo>
                      <a:cubicBezTo>
                        <a:pt x="190" y="74"/>
                        <a:pt x="188" y="74"/>
                        <a:pt x="186" y="72"/>
                      </a:cubicBezTo>
                      <a:cubicBezTo>
                        <a:pt x="186" y="72"/>
                        <a:pt x="186" y="72"/>
                        <a:pt x="186" y="72"/>
                      </a:cubicBezTo>
                      <a:cubicBezTo>
                        <a:pt x="176" y="63"/>
                        <a:pt x="164" y="58"/>
                        <a:pt x="150" y="58"/>
                      </a:cubicBezTo>
                      <a:cubicBezTo>
                        <a:pt x="150" y="58"/>
                        <a:pt x="150" y="58"/>
                        <a:pt x="150" y="58"/>
                      </a:cubicBezTo>
                      <a:cubicBezTo>
                        <a:pt x="120" y="58"/>
                        <a:pt x="97" y="82"/>
                        <a:pt x="96" y="111"/>
                      </a:cubicBezTo>
                      <a:cubicBezTo>
                        <a:pt x="96" y="111"/>
                        <a:pt x="96" y="111"/>
                        <a:pt x="96" y="111"/>
                      </a:cubicBezTo>
                      <a:cubicBezTo>
                        <a:pt x="96" y="115"/>
                        <a:pt x="97" y="118"/>
                        <a:pt x="97" y="121"/>
                      </a:cubicBezTo>
                      <a:cubicBezTo>
                        <a:pt x="97" y="121"/>
                        <a:pt x="97" y="121"/>
                        <a:pt x="97" y="121"/>
                      </a:cubicBezTo>
                      <a:cubicBezTo>
                        <a:pt x="98" y="124"/>
                        <a:pt x="97" y="126"/>
                        <a:pt x="96" y="128"/>
                      </a:cubicBezTo>
                      <a:cubicBezTo>
                        <a:pt x="96" y="128"/>
                        <a:pt x="96" y="128"/>
                        <a:pt x="96" y="128"/>
                      </a:cubicBezTo>
                      <a:cubicBezTo>
                        <a:pt x="94" y="130"/>
                        <a:pt x="92" y="131"/>
                        <a:pt x="90" y="131"/>
                      </a:cubicBezTo>
                      <a:cubicBezTo>
                        <a:pt x="90" y="131"/>
                        <a:pt x="90" y="131"/>
                        <a:pt x="90" y="131"/>
                      </a:cubicBezTo>
                      <a:cubicBezTo>
                        <a:pt x="49" y="132"/>
                        <a:pt x="16" y="165"/>
                        <a:pt x="16" y="206"/>
                      </a:cubicBezTo>
                      <a:cubicBezTo>
                        <a:pt x="16" y="206"/>
                        <a:pt x="16" y="206"/>
                        <a:pt x="16" y="206"/>
                      </a:cubicBezTo>
                      <a:cubicBezTo>
                        <a:pt x="16" y="227"/>
                        <a:pt x="25" y="247"/>
                        <a:pt x="40" y="261"/>
                      </a:cubicBezTo>
                      <a:cubicBezTo>
                        <a:pt x="40" y="261"/>
                        <a:pt x="40" y="261"/>
                        <a:pt x="40" y="261"/>
                      </a:cubicBezTo>
                      <a:cubicBezTo>
                        <a:pt x="43" y="263"/>
                        <a:pt x="44" y="266"/>
                        <a:pt x="42" y="270"/>
                      </a:cubicBezTo>
                      <a:cubicBezTo>
                        <a:pt x="42" y="270"/>
                        <a:pt x="42" y="270"/>
                        <a:pt x="42" y="270"/>
                      </a:cubicBezTo>
                      <a:cubicBezTo>
                        <a:pt x="40" y="276"/>
                        <a:pt x="39" y="282"/>
                        <a:pt x="39" y="289"/>
                      </a:cubicBezTo>
                      <a:cubicBezTo>
                        <a:pt x="39" y="289"/>
                        <a:pt x="39" y="289"/>
                        <a:pt x="39" y="289"/>
                      </a:cubicBezTo>
                      <a:cubicBezTo>
                        <a:pt x="39" y="318"/>
                        <a:pt x="62" y="341"/>
                        <a:pt x="91" y="341"/>
                      </a:cubicBezTo>
                      <a:cubicBezTo>
                        <a:pt x="91" y="341"/>
                        <a:pt x="91" y="341"/>
                        <a:pt x="91" y="341"/>
                      </a:cubicBezTo>
                      <a:cubicBezTo>
                        <a:pt x="99" y="341"/>
                        <a:pt x="106" y="340"/>
                        <a:pt x="112" y="337"/>
                      </a:cubicBezTo>
                      <a:cubicBezTo>
                        <a:pt x="112" y="337"/>
                        <a:pt x="112" y="337"/>
                        <a:pt x="112" y="337"/>
                      </a:cubicBezTo>
                      <a:cubicBezTo>
                        <a:pt x="114" y="336"/>
                        <a:pt x="117" y="336"/>
                        <a:pt x="119" y="337"/>
                      </a:cubicBezTo>
                      <a:cubicBezTo>
                        <a:pt x="119" y="337"/>
                        <a:pt x="119" y="337"/>
                        <a:pt x="119" y="337"/>
                      </a:cubicBezTo>
                      <a:cubicBezTo>
                        <a:pt x="121" y="338"/>
                        <a:pt x="122" y="340"/>
                        <a:pt x="123" y="342"/>
                      </a:cubicBezTo>
                      <a:cubicBezTo>
                        <a:pt x="123" y="342"/>
                        <a:pt x="123" y="342"/>
                        <a:pt x="123" y="342"/>
                      </a:cubicBezTo>
                      <a:cubicBezTo>
                        <a:pt x="132" y="366"/>
                        <a:pt x="156" y="383"/>
                        <a:pt x="184" y="383"/>
                      </a:cubicBezTo>
                      <a:cubicBezTo>
                        <a:pt x="184" y="383"/>
                        <a:pt x="184" y="383"/>
                        <a:pt x="184" y="383"/>
                      </a:cubicBezTo>
                      <a:cubicBezTo>
                        <a:pt x="206" y="383"/>
                        <a:pt x="225" y="373"/>
                        <a:pt x="237" y="357"/>
                      </a:cubicBezTo>
                      <a:cubicBezTo>
                        <a:pt x="237" y="357"/>
                        <a:pt x="237" y="357"/>
                        <a:pt x="237" y="357"/>
                      </a:cubicBezTo>
                      <a:cubicBezTo>
                        <a:pt x="238" y="355"/>
                        <a:pt x="240" y="354"/>
                        <a:pt x="242" y="354"/>
                      </a:cubicBezTo>
                      <a:cubicBezTo>
                        <a:pt x="242" y="354"/>
                        <a:pt x="242" y="354"/>
                        <a:pt x="242" y="354"/>
                      </a:cubicBezTo>
                      <a:cubicBezTo>
                        <a:pt x="244" y="353"/>
                        <a:pt x="246" y="354"/>
                        <a:pt x="248" y="355"/>
                      </a:cubicBezTo>
                      <a:cubicBezTo>
                        <a:pt x="248" y="355"/>
                        <a:pt x="248" y="355"/>
                        <a:pt x="248" y="355"/>
                      </a:cubicBezTo>
                      <a:cubicBezTo>
                        <a:pt x="259" y="364"/>
                        <a:pt x="273" y="369"/>
                        <a:pt x="289" y="369"/>
                      </a:cubicBezTo>
                      <a:cubicBezTo>
                        <a:pt x="289" y="369"/>
                        <a:pt x="289" y="369"/>
                        <a:pt x="289" y="369"/>
                      </a:cubicBezTo>
                      <a:cubicBezTo>
                        <a:pt x="312" y="369"/>
                        <a:pt x="333" y="357"/>
                        <a:pt x="344" y="338"/>
                      </a:cubicBezTo>
                      <a:cubicBezTo>
                        <a:pt x="344" y="338"/>
                        <a:pt x="344" y="338"/>
                        <a:pt x="344" y="338"/>
                      </a:cubicBezTo>
                      <a:cubicBezTo>
                        <a:pt x="345" y="336"/>
                        <a:pt x="347" y="335"/>
                        <a:pt x="350" y="334"/>
                      </a:cubicBezTo>
                      <a:cubicBezTo>
                        <a:pt x="350" y="334"/>
                        <a:pt x="350" y="334"/>
                        <a:pt x="350" y="334"/>
                      </a:cubicBezTo>
                      <a:cubicBezTo>
                        <a:pt x="352" y="334"/>
                        <a:pt x="354" y="334"/>
                        <a:pt x="356" y="336"/>
                      </a:cubicBezTo>
                      <a:cubicBezTo>
                        <a:pt x="356" y="336"/>
                        <a:pt x="356" y="336"/>
                        <a:pt x="356" y="336"/>
                      </a:cubicBezTo>
                      <a:cubicBezTo>
                        <a:pt x="367" y="344"/>
                        <a:pt x="380" y="350"/>
                        <a:pt x="395" y="350"/>
                      </a:cubicBezTo>
                      <a:cubicBezTo>
                        <a:pt x="395" y="350"/>
                        <a:pt x="395" y="350"/>
                        <a:pt x="395" y="350"/>
                      </a:cubicBezTo>
                      <a:cubicBezTo>
                        <a:pt x="428" y="350"/>
                        <a:pt x="455" y="323"/>
                        <a:pt x="455" y="289"/>
                      </a:cubicBezTo>
                      <a:cubicBezTo>
                        <a:pt x="455" y="289"/>
                        <a:pt x="455" y="289"/>
                        <a:pt x="455" y="289"/>
                      </a:cubicBezTo>
                      <a:cubicBezTo>
                        <a:pt x="455" y="289"/>
                        <a:pt x="455" y="289"/>
                        <a:pt x="455" y="288"/>
                      </a:cubicBezTo>
                      <a:cubicBezTo>
                        <a:pt x="455" y="288"/>
                        <a:pt x="455" y="288"/>
                        <a:pt x="455" y="288"/>
                      </a:cubicBezTo>
                      <a:cubicBezTo>
                        <a:pt x="455" y="284"/>
                        <a:pt x="458" y="281"/>
                        <a:pt x="462" y="280"/>
                      </a:cubicBezTo>
                      <a:cubicBezTo>
                        <a:pt x="462" y="280"/>
                        <a:pt x="462" y="280"/>
                        <a:pt x="462" y="280"/>
                      </a:cubicBezTo>
                      <a:cubicBezTo>
                        <a:pt x="487" y="276"/>
                        <a:pt x="506" y="255"/>
                        <a:pt x="506" y="229"/>
                      </a:cubicBezTo>
                      <a:cubicBezTo>
                        <a:pt x="506" y="229"/>
                        <a:pt x="506" y="229"/>
                        <a:pt x="506" y="229"/>
                      </a:cubicBezTo>
                      <a:cubicBezTo>
                        <a:pt x="506" y="203"/>
                        <a:pt x="486" y="181"/>
                        <a:pt x="460" y="178"/>
                      </a:cubicBezTo>
                      <a:cubicBezTo>
                        <a:pt x="460" y="178"/>
                        <a:pt x="460" y="178"/>
                        <a:pt x="460" y="178"/>
                      </a:cubicBezTo>
                      <a:cubicBezTo>
                        <a:pt x="458" y="178"/>
                        <a:pt x="456" y="177"/>
                        <a:pt x="455" y="175"/>
                      </a:cubicBezTo>
                      <a:cubicBezTo>
                        <a:pt x="455" y="175"/>
                        <a:pt x="455" y="175"/>
                        <a:pt x="455" y="175"/>
                      </a:cubicBezTo>
                      <a:cubicBezTo>
                        <a:pt x="453" y="174"/>
                        <a:pt x="453" y="171"/>
                        <a:pt x="453" y="169"/>
                      </a:cubicBezTo>
                      <a:cubicBezTo>
                        <a:pt x="453" y="169"/>
                        <a:pt x="453" y="169"/>
                        <a:pt x="453" y="169"/>
                      </a:cubicBezTo>
                      <a:cubicBezTo>
                        <a:pt x="454" y="166"/>
                        <a:pt x="454" y="162"/>
                        <a:pt x="454" y="158"/>
                      </a:cubicBezTo>
                      <a:cubicBezTo>
                        <a:pt x="454" y="158"/>
                        <a:pt x="454" y="158"/>
                        <a:pt x="454" y="158"/>
                      </a:cubicBezTo>
                      <a:cubicBezTo>
                        <a:pt x="454" y="144"/>
                        <a:pt x="450" y="130"/>
                        <a:pt x="442" y="119"/>
                      </a:cubicBezTo>
                      <a:cubicBezTo>
                        <a:pt x="442" y="119"/>
                        <a:pt x="442" y="119"/>
                        <a:pt x="442" y="119"/>
                      </a:cubicBezTo>
                      <a:cubicBezTo>
                        <a:pt x="439" y="115"/>
                        <a:pt x="440" y="110"/>
                        <a:pt x="444" y="108"/>
                      </a:cubicBezTo>
                      <a:cubicBezTo>
                        <a:pt x="444" y="108"/>
                        <a:pt x="444" y="108"/>
                        <a:pt x="444" y="108"/>
                      </a:cubicBezTo>
                      <a:cubicBezTo>
                        <a:pt x="448" y="105"/>
                        <a:pt x="453" y="106"/>
                        <a:pt x="455" y="110"/>
                      </a:cubicBezTo>
                      <a:cubicBezTo>
                        <a:pt x="455" y="110"/>
                        <a:pt x="455" y="110"/>
                        <a:pt x="455" y="110"/>
                      </a:cubicBezTo>
                      <a:cubicBezTo>
                        <a:pt x="464" y="124"/>
                        <a:pt x="470" y="140"/>
                        <a:pt x="470" y="158"/>
                      </a:cubicBezTo>
                      <a:cubicBezTo>
                        <a:pt x="470" y="158"/>
                        <a:pt x="470" y="158"/>
                        <a:pt x="470" y="158"/>
                      </a:cubicBezTo>
                      <a:cubicBezTo>
                        <a:pt x="470" y="160"/>
                        <a:pt x="470" y="162"/>
                        <a:pt x="470" y="164"/>
                      </a:cubicBezTo>
                      <a:cubicBezTo>
                        <a:pt x="470" y="164"/>
                        <a:pt x="470" y="164"/>
                        <a:pt x="470" y="164"/>
                      </a:cubicBezTo>
                      <a:cubicBezTo>
                        <a:pt x="500" y="171"/>
                        <a:pt x="522" y="197"/>
                        <a:pt x="522" y="229"/>
                      </a:cubicBezTo>
                      <a:cubicBezTo>
                        <a:pt x="522" y="229"/>
                        <a:pt x="522" y="229"/>
                        <a:pt x="522" y="229"/>
                      </a:cubicBezTo>
                      <a:cubicBezTo>
                        <a:pt x="522" y="261"/>
                        <a:pt x="500" y="287"/>
                        <a:pt x="471" y="295"/>
                      </a:cubicBezTo>
                      <a:cubicBezTo>
                        <a:pt x="471" y="295"/>
                        <a:pt x="471" y="295"/>
                        <a:pt x="471" y="295"/>
                      </a:cubicBezTo>
                      <a:cubicBezTo>
                        <a:pt x="468" y="334"/>
                        <a:pt x="435" y="366"/>
                        <a:pt x="395" y="366"/>
                      </a:cubicBezTo>
                      <a:cubicBezTo>
                        <a:pt x="395" y="366"/>
                        <a:pt x="395" y="366"/>
                        <a:pt x="395" y="366"/>
                      </a:cubicBezTo>
                      <a:cubicBezTo>
                        <a:pt x="379" y="366"/>
                        <a:pt x="365" y="361"/>
                        <a:pt x="353" y="353"/>
                      </a:cubicBezTo>
                      <a:cubicBezTo>
                        <a:pt x="353" y="353"/>
                        <a:pt x="353" y="353"/>
                        <a:pt x="353" y="353"/>
                      </a:cubicBezTo>
                      <a:cubicBezTo>
                        <a:pt x="338" y="373"/>
                        <a:pt x="315" y="385"/>
                        <a:pt x="289" y="385"/>
                      </a:cubicBezTo>
                      <a:cubicBezTo>
                        <a:pt x="289" y="385"/>
                        <a:pt x="289" y="385"/>
                        <a:pt x="289" y="385"/>
                      </a:cubicBezTo>
                      <a:cubicBezTo>
                        <a:pt x="272" y="385"/>
                        <a:pt x="257" y="381"/>
                        <a:pt x="245" y="372"/>
                      </a:cubicBezTo>
                      <a:cubicBezTo>
                        <a:pt x="245" y="372"/>
                        <a:pt x="245" y="372"/>
                        <a:pt x="245" y="372"/>
                      </a:cubicBezTo>
                      <a:cubicBezTo>
                        <a:pt x="230" y="389"/>
                        <a:pt x="208" y="399"/>
                        <a:pt x="184" y="399"/>
                      </a:cubicBezTo>
                      <a:cubicBezTo>
                        <a:pt x="184" y="399"/>
                        <a:pt x="184" y="399"/>
                        <a:pt x="184" y="399"/>
                      </a:cubicBezTo>
                      <a:cubicBezTo>
                        <a:pt x="152" y="399"/>
                        <a:pt x="125" y="381"/>
                        <a:pt x="111" y="355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5400000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4034">
                    <a:defRPr/>
                  </a:pPr>
                  <a:endParaRPr lang="en-US" sz="1200" kern="0">
                    <a:solidFill>
                      <a:srgbClr val="000000"/>
                    </a:solidFill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71" name="Group 87">
                  <a:extLst>
                    <a:ext uri="{FF2B5EF4-FFF2-40B4-BE49-F238E27FC236}">
                      <a16:creationId xmlns:a16="http://schemas.microsoft.com/office/drawing/2014/main" id="{580E9A3B-CCBF-4A57-9C88-B812F4B57505}"/>
                    </a:ext>
                  </a:extLst>
                </p:cNvPr>
                <p:cNvGrpSpPr/>
                <p:nvPr/>
              </p:nvGrpSpPr>
              <p:grpSpPr bwMode="auto">
                <a:xfrm>
                  <a:off x="6418006" y="5374635"/>
                  <a:ext cx="934670" cy="775192"/>
                  <a:chOff x="1727959" y="4240915"/>
                  <a:chExt cx="692445" cy="704829"/>
                </a:xfrm>
                <a:solidFill>
                  <a:srgbClr val="FFFFFF"/>
                </a:solidFill>
              </p:grpSpPr>
              <p:sp>
                <p:nvSpPr>
                  <p:cNvPr id="72" name="Oval 82">
                    <a:extLst>
                      <a:ext uri="{FF2B5EF4-FFF2-40B4-BE49-F238E27FC236}">
                        <a16:creationId xmlns:a16="http://schemas.microsoft.com/office/drawing/2014/main" id="{06B2B019-42FB-4A1B-9237-ACC3D0F997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727959" y="4268542"/>
                    <a:ext cx="307360" cy="300442"/>
                  </a:xfrm>
                  <a:prstGeom prst="ellipse">
                    <a:avLst/>
                  </a:prstGeom>
                  <a:noFill/>
                  <a:ln w="38100" cap="flat" cmpd="sng" algn="ctr">
                    <a:gradFill>
                      <a:gsLst>
                        <a:gs pos="36000">
                          <a:srgbClr val="FFFF00"/>
                        </a:gs>
                        <a:gs pos="15000">
                          <a:srgbClr val="FF0000"/>
                        </a:gs>
                        <a:gs pos="58000">
                          <a:srgbClr val="00B050"/>
                        </a:gs>
                        <a:gs pos="74000">
                          <a:srgbClr val="00B0F0"/>
                        </a:gs>
                        <a:gs pos="88000">
                          <a:srgbClr val="7030A0"/>
                        </a:gs>
                      </a:gsLst>
                      <a:lin ang="0" scaled="0"/>
                    </a:gra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40473" rIns="40473"/>
                  <a:lstStyle/>
                  <a:p>
                    <a:pPr algn="ctr" defTabSz="914034">
                      <a:defRPr/>
                    </a:pPr>
                    <a:endParaRPr lang="en-US" sz="1200" kern="0">
                      <a:solidFill>
                        <a:srgbClr val="FFFFFF"/>
                      </a:solidFill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3" name="Oval 83">
                    <a:extLst>
                      <a:ext uri="{FF2B5EF4-FFF2-40B4-BE49-F238E27FC236}">
                        <a16:creationId xmlns:a16="http://schemas.microsoft.com/office/drawing/2014/main" id="{2C2D610C-146F-40BF-9B74-CCBD16F364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003523" y="4372143"/>
                    <a:ext cx="381550" cy="372962"/>
                  </a:xfrm>
                  <a:prstGeom prst="ellipse">
                    <a:avLst/>
                  </a:prstGeom>
                  <a:noFill/>
                  <a:ln w="38100" cap="flat" cmpd="sng" algn="ctr">
                    <a:gradFill>
                      <a:gsLst>
                        <a:gs pos="36000">
                          <a:srgbClr val="FFFF00"/>
                        </a:gs>
                        <a:gs pos="15000">
                          <a:srgbClr val="FF0000"/>
                        </a:gs>
                        <a:gs pos="58000">
                          <a:srgbClr val="00B050"/>
                        </a:gs>
                        <a:gs pos="74000">
                          <a:srgbClr val="00B0F0"/>
                        </a:gs>
                        <a:gs pos="88000">
                          <a:srgbClr val="7030A0"/>
                        </a:gs>
                      </a:gsLst>
                      <a:lin ang="0" scaled="0"/>
                    </a:gra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40473" rIns="40473"/>
                  <a:lstStyle/>
                  <a:p>
                    <a:pPr algn="ctr" defTabSz="914034">
                      <a:defRPr/>
                    </a:pPr>
                    <a:endParaRPr lang="en-US" sz="1200" kern="0">
                      <a:solidFill>
                        <a:srgbClr val="FFFFFF"/>
                      </a:solidFill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4" name="Oval 84">
                    <a:extLst>
                      <a:ext uri="{FF2B5EF4-FFF2-40B4-BE49-F238E27FC236}">
                        <a16:creationId xmlns:a16="http://schemas.microsoft.com/office/drawing/2014/main" id="{20D20A32-AC27-44BA-9A81-0E8768F339D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763288" y="4613877"/>
                    <a:ext cx="307360" cy="300442"/>
                  </a:xfrm>
                  <a:prstGeom prst="ellipse">
                    <a:avLst/>
                  </a:prstGeom>
                  <a:noFill/>
                  <a:ln w="38100" cap="flat" cmpd="sng" algn="ctr">
                    <a:gradFill>
                      <a:gsLst>
                        <a:gs pos="36000">
                          <a:srgbClr val="FFFF00"/>
                        </a:gs>
                        <a:gs pos="15000">
                          <a:srgbClr val="FF0000"/>
                        </a:gs>
                        <a:gs pos="58000">
                          <a:srgbClr val="00B050"/>
                        </a:gs>
                        <a:gs pos="74000">
                          <a:srgbClr val="00B0F0"/>
                        </a:gs>
                        <a:gs pos="88000">
                          <a:srgbClr val="7030A0"/>
                        </a:gs>
                      </a:gsLst>
                      <a:lin ang="0" scaled="0"/>
                    </a:gra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40473" rIns="40473"/>
                  <a:lstStyle/>
                  <a:p>
                    <a:pPr algn="ctr" defTabSz="914034">
                      <a:defRPr/>
                    </a:pPr>
                    <a:endParaRPr lang="en-US" sz="1200" kern="0">
                      <a:solidFill>
                        <a:srgbClr val="FFFFFF"/>
                      </a:solidFill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5" name="Oval 85">
                    <a:extLst>
                      <a:ext uri="{FF2B5EF4-FFF2-40B4-BE49-F238E27FC236}">
                        <a16:creationId xmlns:a16="http://schemas.microsoft.com/office/drawing/2014/main" id="{8A088B5A-611D-4302-AE8A-18133832238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756222" y="4240915"/>
                    <a:ext cx="91855" cy="90132"/>
                  </a:xfrm>
                  <a:prstGeom prst="ellipse">
                    <a:avLst/>
                  </a:prstGeom>
                  <a:solidFill>
                    <a:srgbClr val="002060"/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40473" rIns="40473"/>
                  <a:lstStyle/>
                  <a:p>
                    <a:pPr algn="ctr" defTabSz="914034">
                      <a:spcBef>
                        <a:spcPct val="50000"/>
                      </a:spcBef>
                      <a:defRPr/>
                    </a:pPr>
                    <a:endParaRPr lang="en-US" sz="1200" kern="0">
                      <a:solidFill>
                        <a:srgbClr val="FFFFFF"/>
                      </a:solidFill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6" name="Oval 86">
                    <a:extLst>
                      <a:ext uri="{FF2B5EF4-FFF2-40B4-BE49-F238E27FC236}">
                        <a16:creationId xmlns:a16="http://schemas.microsoft.com/office/drawing/2014/main" id="{CA37F0B2-728F-470F-B699-C2ABB43FC4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756222" y="4627691"/>
                    <a:ext cx="91855" cy="90132"/>
                  </a:xfrm>
                  <a:prstGeom prst="ellipse">
                    <a:avLst/>
                  </a:prstGeom>
                  <a:solidFill>
                    <a:srgbClr val="002060"/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40473" rIns="40473"/>
                  <a:lstStyle/>
                  <a:p>
                    <a:pPr algn="ctr" defTabSz="914034">
                      <a:spcBef>
                        <a:spcPct val="50000"/>
                      </a:spcBef>
                      <a:defRPr/>
                    </a:pPr>
                    <a:endParaRPr lang="en-US" sz="1200" kern="0">
                      <a:solidFill>
                        <a:srgbClr val="FFFFFF"/>
                      </a:solidFill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7" name="Oval 87">
                    <a:extLst>
                      <a:ext uri="{FF2B5EF4-FFF2-40B4-BE49-F238E27FC236}">
                        <a16:creationId xmlns:a16="http://schemas.microsoft.com/office/drawing/2014/main" id="{8C3ADFDD-F88D-4D39-BB58-068E5C6028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75261" y="4420490"/>
                    <a:ext cx="91855" cy="90132"/>
                  </a:xfrm>
                  <a:prstGeom prst="ellipse">
                    <a:avLst/>
                  </a:prstGeom>
                  <a:solidFill>
                    <a:srgbClr val="002060"/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40473" rIns="40473"/>
                  <a:lstStyle/>
                  <a:p>
                    <a:pPr algn="ctr" defTabSz="914034">
                      <a:spcBef>
                        <a:spcPct val="50000"/>
                      </a:spcBef>
                      <a:defRPr/>
                    </a:pPr>
                    <a:endParaRPr lang="en-US" sz="1200" kern="0">
                      <a:solidFill>
                        <a:srgbClr val="FFFFFF"/>
                      </a:solidFill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8" name="Oval 88">
                    <a:extLst>
                      <a:ext uri="{FF2B5EF4-FFF2-40B4-BE49-F238E27FC236}">
                        <a16:creationId xmlns:a16="http://schemas.microsoft.com/office/drawing/2014/main" id="{66D8D9C3-4072-40C5-8CBA-103323193CB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727960" y="4482650"/>
                    <a:ext cx="91855" cy="90132"/>
                  </a:xfrm>
                  <a:prstGeom prst="ellipse">
                    <a:avLst/>
                  </a:prstGeom>
                  <a:solidFill>
                    <a:srgbClr val="002060"/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40473" rIns="40473"/>
                  <a:lstStyle/>
                  <a:p>
                    <a:pPr algn="ctr" defTabSz="914034">
                      <a:spcBef>
                        <a:spcPct val="50000"/>
                      </a:spcBef>
                      <a:defRPr/>
                    </a:pPr>
                    <a:endParaRPr lang="en-US" sz="1200" kern="0">
                      <a:solidFill>
                        <a:srgbClr val="FFFFFF"/>
                      </a:solidFill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9" name="Oval 89">
                    <a:extLst>
                      <a:ext uri="{FF2B5EF4-FFF2-40B4-BE49-F238E27FC236}">
                        <a16:creationId xmlns:a16="http://schemas.microsoft.com/office/drawing/2014/main" id="{856AB75D-02AA-4F3A-B59E-8C248C3D8F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890471" y="4855612"/>
                    <a:ext cx="91855" cy="90132"/>
                  </a:xfrm>
                  <a:prstGeom prst="ellipse">
                    <a:avLst/>
                  </a:prstGeom>
                  <a:solidFill>
                    <a:srgbClr val="002060"/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40473" rIns="40473"/>
                  <a:lstStyle/>
                  <a:p>
                    <a:pPr algn="ctr" defTabSz="914034">
                      <a:spcBef>
                        <a:spcPct val="50000"/>
                      </a:spcBef>
                      <a:defRPr/>
                    </a:pPr>
                    <a:endParaRPr lang="en-US" sz="1200" kern="0">
                      <a:solidFill>
                        <a:srgbClr val="FFFFFF"/>
                      </a:solidFill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0" name="Oval 90">
                    <a:extLst>
                      <a:ext uri="{FF2B5EF4-FFF2-40B4-BE49-F238E27FC236}">
                        <a16:creationId xmlns:a16="http://schemas.microsoft.com/office/drawing/2014/main" id="{9AB5A374-9BB9-41FD-A625-6DEFBF95E8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010590" y="4627692"/>
                    <a:ext cx="91855" cy="90132"/>
                  </a:xfrm>
                  <a:prstGeom prst="ellipse">
                    <a:avLst/>
                  </a:prstGeom>
                  <a:solidFill>
                    <a:srgbClr val="002060"/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40473" rIns="40473"/>
                  <a:lstStyle/>
                  <a:p>
                    <a:pPr algn="ctr" defTabSz="914034">
                      <a:spcBef>
                        <a:spcPct val="50000"/>
                      </a:spcBef>
                      <a:defRPr/>
                    </a:pPr>
                    <a:endParaRPr lang="en-US" sz="1200" kern="0">
                      <a:solidFill>
                        <a:srgbClr val="FFFFFF"/>
                      </a:solidFill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1" name="Oval 91">
                    <a:extLst>
                      <a:ext uri="{FF2B5EF4-FFF2-40B4-BE49-F238E27FC236}">
                        <a16:creationId xmlns:a16="http://schemas.microsoft.com/office/drawing/2014/main" id="{24CA5429-015F-49D2-AD09-0CC20AFD7B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158971" y="4323796"/>
                    <a:ext cx="91855" cy="90132"/>
                  </a:xfrm>
                  <a:prstGeom prst="ellipse">
                    <a:avLst/>
                  </a:prstGeom>
                  <a:solidFill>
                    <a:srgbClr val="002060"/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40473" rIns="40473"/>
                  <a:lstStyle/>
                  <a:p>
                    <a:pPr algn="ctr" defTabSz="914034">
                      <a:spcBef>
                        <a:spcPct val="50000"/>
                      </a:spcBef>
                      <a:defRPr/>
                    </a:pPr>
                    <a:endParaRPr lang="en-US" sz="1200" kern="0">
                      <a:solidFill>
                        <a:srgbClr val="FFFFFF"/>
                      </a:solidFill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2" name="Oval 92">
                    <a:extLst>
                      <a:ext uri="{FF2B5EF4-FFF2-40B4-BE49-F238E27FC236}">
                        <a16:creationId xmlns:a16="http://schemas.microsoft.com/office/drawing/2014/main" id="{D9B96D61-C970-43FA-8B78-7AE42CA4A3B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257891" y="4648411"/>
                    <a:ext cx="91855" cy="90132"/>
                  </a:xfrm>
                  <a:prstGeom prst="ellipse">
                    <a:avLst/>
                  </a:prstGeom>
                  <a:solidFill>
                    <a:srgbClr val="002060"/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40473" rIns="40473"/>
                  <a:lstStyle/>
                  <a:p>
                    <a:pPr algn="ctr" defTabSz="914034">
                      <a:spcBef>
                        <a:spcPct val="50000"/>
                      </a:spcBef>
                      <a:defRPr/>
                    </a:pPr>
                    <a:endParaRPr lang="en-US" sz="1200" kern="0">
                      <a:solidFill>
                        <a:srgbClr val="FFFFFF"/>
                      </a:solidFill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3" name="Oval 93">
                    <a:extLst>
                      <a:ext uri="{FF2B5EF4-FFF2-40B4-BE49-F238E27FC236}">
                        <a16:creationId xmlns:a16="http://schemas.microsoft.com/office/drawing/2014/main" id="{820CA8D9-DC22-41E8-B8EE-A6EB2C9EF34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328549" y="4448116"/>
                    <a:ext cx="91855" cy="90132"/>
                  </a:xfrm>
                  <a:prstGeom prst="ellipse">
                    <a:avLst/>
                  </a:prstGeom>
                  <a:solidFill>
                    <a:srgbClr val="002060"/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40473" rIns="40473"/>
                  <a:lstStyle/>
                  <a:p>
                    <a:pPr algn="ctr" defTabSz="914034">
                      <a:spcBef>
                        <a:spcPct val="50000"/>
                      </a:spcBef>
                      <a:defRPr/>
                    </a:pPr>
                    <a:endParaRPr lang="en-US" sz="1200" kern="0">
                      <a:solidFill>
                        <a:srgbClr val="FFFFFF"/>
                      </a:solidFill>
                      <a:cs typeface="Calibri" panose="020F0502020204030204" pitchFamily="34" charset="0"/>
                    </a:endParaRPr>
                  </a:p>
                </p:txBody>
              </p:sp>
            </p:grpSp>
          </p:grpSp>
          <p:grpSp>
            <p:nvGrpSpPr>
              <p:cNvPr id="43" name="Group 145">
                <a:extLst>
                  <a:ext uri="{FF2B5EF4-FFF2-40B4-BE49-F238E27FC236}">
                    <a16:creationId xmlns:a16="http://schemas.microsoft.com/office/drawing/2014/main" id="{01B8CD9C-3C95-4964-AC49-964106A9A4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3595" y="4825235"/>
                <a:ext cx="1227889" cy="468061"/>
                <a:chOff x="6074842" y="5105636"/>
                <a:chExt cx="1590090" cy="1148358"/>
              </a:xfrm>
              <a:effectLst/>
            </p:grpSpPr>
            <p:sp>
              <p:nvSpPr>
                <p:cNvPr id="56" name="Freeform 3">
                  <a:extLst>
                    <a:ext uri="{FF2B5EF4-FFF2-40B4-BE49-F238E27FC236}">
                      <a16:creationId xmlns:a16="http://schemas.microsoft.com/office/drawing/2014/main" id="{BA4BA750-3EF4-443C-A2F4-FB44110C793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074842" y="5105636"/>
                  <a:ext cx="1590090" cy="1148358"/>
                </a:xfrm>
                <a:custGeom>
                  <a:avLst/>
                  <a:gdLst>
                    <a:gd name="T0" fmla="*/ 2147483647 w 522"/>
                    <a:gd name="T1" fmla="*/ 2147483647 h 399"/>
                    <a:gd name="T2" fmla="*/ 2147483647 w 522"/>
                    <a:gd name="T3" fmla="*/ 2147483647 h 399"/>
                    <a:gd name="T4" fmla="*/ 0 w 522"/>
                    <a:gd name="T5" fmla="*/ 2147483647 h 399"/>
                    <a:gd name="T6" fmla="*/ 2147483647 w 522"/>
                    <a:gd name="T7" fmla="*/ 2147483647 h 399"/>
                    <a:gd name="T8" fmla="*/ 2147483647 w 522"/>
                    <a:gd name="T9" fmla="*/ 2147483647 h 399"/>
                    <a:gd name="T10" fmla="*/ 2147483647 w 522"/>
                    <a:gd name="T11" fmla="*/ 0 h 399"/>
                    <a:gd name="T12" fmla="*/ 2147483647 w 522"/>
                    <a:gd name="T13" fmla="*/ 2147483647 h 399"/>
                    <a:gd name="T14" fmla="*/ 2147483647 w 522"/>
                    <a:gd name="T15" fmla="*/ 2147483647 h 399"/>
                    <a:gd name="T16" fmla="*/ 2147483647 w 522"/>
                    <a:gd name="T17" fmla="*/ 2147483647 h 399"/>
                    <a:gd name="T18" fmla="*/ 2147483647 w 522"/>
                    <a:gd name="T19" fmla="*/ 2147483647 h 399"/>
                    <a:gd name="T20" fmla="*/ 2147483647 w 522"/>
                    <a:gd name="T21" fmla="*/ 2147483647 h 399"/>
                    <a:gd name="T22" fmla="*/ 2147483647 w 522"/>
                    <a:gd name="T23" fmla="*/ 2147483647 h 399"/>
                    <a:gd name="T24" fmla="*/ 2147483647 w 522"/>
                    <a:gd name="T25" fmla="*/ 2147483647 h 399"/>
                    <a:gd name="T26" fmla="*/ 2147483647 w 522"/>
                    <a:gd name="T27" fmla="*/ 2147483647 h 399"/>
                    <a:gd name="T28" fmla="*/ 2147483647 w 522"/>
                    <a:gd name="T29" fmla="*/ 2147483647 h 399"/>
                    <a:gd name="T30" fmla="*/ 2147483647 w 522"/>
                    <a:gd name="T31" fmla="*/ 2147483647 h 399"/>
                    <a:gd name="T32" fmla="*/ 2147483647 w 522"/>
                    <a:gd name="T33" fmla="*/ 2147483647 h 399"/>
                    <a:gd name="T34" fmla="*/ 2147483647 w 522"/>
                    <a:gd name="T35" fmla="*/ 2147483647 h 399"/>
                    <a:gd name="T36" fmla="*/ 2147483647 w 522"/>
                    <a:gd name="T37" fmla="*/ 2147483647 h 399"/>
                    <a:gd name="T38" fmla="*/ 2147483647 w 522"/>
                    <a:gd name="T39" fmla="*/ 2147483647 h 399"/>
                    <a:gd name="T40" fmla="*/ 2147483647 w 522"/>
                    <a:gd name="T41" fmla="*/ 2147483647 h 399"/>
                    <a:gd name="T42" fmla="*/ 2147483647 w 522"/>
                    <a:gd name="T43" fmla="*/ 2147483647 h 399"/>
                    <a:gd name="T44" fmla="*/ 2147483647 w 522"/>
                    <a:gd name="T45" fmla="*/ 2147483647 h 399"/>
                    <a:gd name="T46" fmla="*/ 2147483647 w 522"/>
                    <a:gd name="T47" fmla="*/ 2147483647 h 399"/>
                    <a:gd name="T48" fmla="*/ 2147483647 w 522"/>
                    <a:gd name="T49" fmla="*/ 2147483647 h 399"/>
                    <a:gd name="T50" fmla="*/ 2147483647 w 522"/>
                    <a:gd name="T51" fmla="*/ 2147483647 h 399"/>
                    <a:gd name="T52" fmla="*/ 2147483647 w 522"/>
                    <a:gd name="T53" fmla="*/ 2147483647 h 399"/>
                    <a:gd name="T54" fmla="*/ 2147483647 w 522"/>
                    <a:gd name="T55" fmla="*/ 2147483647 h 399"/>
                    <a:gd name="T56" fmla="*/ 2147483647 w 522"/>
                    <a:gd name="T57" fmla="*/ 2147483647 h 399"/>
                    <a:gd name="T58" fmla="*/ 2147483647 w 522"/>
                    <a:gd name="T59" fmla="*/ 2147483647 h 399"/>
                    <a:gd name="T60" fmla="*/ 2147483647 w 522"/>
                    <a:gd name="T61" fmla="*/ 2147483647 h 399"/>
                    <a:gd name="T62" fmla="*/ 2147483647 w 522"/>
                    <a:gd name="T63" fmla="*/ 2147483647 h 399"/>
                    <a:gd name="T64" fmla="*/ 2147483647 w 522"/>
                    <a:gd name="T65" fmla="*/ 2147483647 h 399"/>
                    <a:gd name="T66" fmla="*/ 2147483647 w 522"/>
                    <a:gd name="T67" fmla="*/ 2147483647 h 399"/>
                    <a:gd name="T68" fmla="*/ 2147483647 w 522"/>
                    <a:gd name="T69" fmla="*/ 2147483647 h 399"/>
                    <a:gd name="T70" fmla="*/ 2147483647 w 522"/>
                    <a:gd name="T71" fmla="*/ 2147483647 h 399"/>
                    <a:gd name="T72" fmla="*/ 2147483647 w 522"/>
                    <a:gd name="T73" fmla="*/ 2147483647 h 399"/>
                    <a:gd name="T74" fmla="*/ 2147483647 w 522"/>
                    <a:gd name="T75" fmla="*/ 2147483647 h 399"/>
                    <a:gd name="T76" fmla="*/ 2147483647 w 522"/>
                    <a:gd name="T77" fmla="*/ 2147483647 h 399"/>
                    <a:gd name="T78" fmla="*/ 2147483647 w 522"/>
                    <a:gd name="T79" fmla="*/ 2147483647 h 399"/>
                    <a:gd name="T80" fmla="*/ 2147483647 w 522"/>
                    <a:gd name="T81" fmla="*/ 2147483647 h 399"/>
                    <a:gd name="T82" fmla="*/ 2147483647 w 522"/>
                    <a:gd name="T83" fmla="*/ 2147483647 h 399"/>
                    <a:gd name="T84" fmla="*/ 2147483647 w 522"/>
                    <a:gd name="T85" fmla="*/ 2147483647 h 399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522" h="399">
                      <a:moveTo>
                        <a:pt x="111" y="355"/>
                      </a:moveTo>
                      <a:cubicBezTo>
                        <a:pt x="105" y="356"/>
                        <a:pt x="98" y="357"/>
                        <a:pt x="91" y="357"/>
                      </a:cubicBezTo>
                      <a:cubicBezTo>
                        <a:pt x="91" y="357"/>
                        <a:pt x="91" y="357"/>
                        <a:pt x="91" y="357"/>
                      </a:cubicBezTo>
                      <a:cubicBezTo>
                        <a:pt x="53" y="357"/>
                        <a:pt x="23" y="327"/>
                        <a:pt x="23" y="289"/>
                      </a:cubicBezTo>
                      <a:cubicBezTo>
                        <a:pt x="23" y="289"/>
                        <a:pt x="23" y="289"/>
                        <a:pt x="23" y="289"/>
                      </a:cubicBezTo>
                      <a:cubicBezTo>
                        <a:pt x="23" y="282"/>
                        <a:pt x="24" y="275"/>
                        <a:pt x="26" y="269"/>
                      </a:cubicBezTo>
                      <a:cubicBezTo>
                        <a:pt x="26" y="269"/>
                        <a:pt x="26" y="269"/>
                        <a:pt x="26" y="269"/>
                      </a:cubicBezTo>
                      <a:cubicBezTo>
                        <a:pt x="10" y="252"/>
                        <a:pt x="0" y="230"/>
                        <a:pt x="0" y="206"/>
                      </a:cubicBezTo>
                      <a:cubicBezTo>
                        <a:pt x="0" y="206"/>
                        <a:pt x="0" y="206"/>
                        <a:pt x="0" y="206"/>
                      </a:cubicBezTo>
                      <a:cubicBezTo>
                        <a:pt x="0" y="159"/>
                        <a:pt x="35" y="121"/>
                        <a:pt x="81" y="115"/>
                      </a:cubicBezTo>
                      <a:cubicBezTo>
                        <a:pt x="81" y="115"/>
                        <a:pt x="81" y="115"/>
                        <a:pt x="81" y="115"/>
                      </a:cubicBezTo>
                      <a:cubicBezTo>
                        <a:pt x="81" y="114"/>
                        <a:pt x="80" y="113"/>
                        <a:pt x="80" y="111"/>
                      </a:cubicBezTo>
                      <a:cubicBezTo>
                        <a:pt x="80" y="111"/>
                        <a:pt x="80" y="111"/>
                        <a:pt x="80" y="111"/>
                      </a:cubicBezTo>
                      <a:cubicBezTo>
                        <a:pt x="80" y="73"/>
                        <a:pt x="112" y="42"/>
                        <a:pt x="150" y="42"/>
                      </a:cubicBezTo>
                      <a:cubicBezTo>
                        <a:pt x="150" y="42"/>
                        <a:pt x="150" y="42"/>
                        <a:pt x="150" y="42"/>
                      </a:cubicBezTo>
                      <a:cubicBezTo>
                        <a:pt x="164" y="42"/>
                        <a:pt x="177" y="46"/>
                        <a:pt x="188" y="54"/>
                      </a:cubicBezTo>
                      <a:cubicBezTo>
                        <a:pt x="188" y="54"/>
                        <a:pt x="188" y="54"/>
                        <a:pt x="188" y="54"/>
                      </a:cubicBezTo>
                      <a:cubicBezTo>
                        <a:pt x="206" y="22"/>
                        <a:pt x="240" y="0"/>
                        <a:pt x="279" y="0"/>
                      </a:cubicBezTo>
                      <a:cubicBezTo>
                        <a:pt x="279" y="0"/>
                        <a:pt x="279" y="0"/>
                        <a:pt x="279" y="0"/>
                      </a:cubicBezTo>
                      <a:cubicBezTo>
                        <a:pt x="325" y="0"/>
                        <a:pt x="363" y="30"/>
                        <a:pt x="376" y="72"/>
                      </a:cubicBezTo>
                      <a:cubicBezTo>
                        <a:pt x="376" y="72"/>
                        <a:pt x="376" y="72"/>
                        <a:pt x="376" y="72"/>
                      </a:cubicBezTo>
                      <a:cubicBezTo>
                        <a:pt x="379" y="72"/>
                        <a:pt x="381" y="72"/>
                        <a:pt x="383" y="72"/>
                      </a:cubicBezTo>
                      <a:cubicBezTo>
                        <a:pt x="383" y="72"/>
                        <a:pt x="383" y="72"/>
                        <a:pt x="383" y="72"/>
                      </a:cubicBezTo>
                      <a:cubicBezTo>
                        <a:pt x="400" y="72"/>
                        <a:pt x="416" y="77"/>
                        <a:pt x="430" y="85"/>
                      </a:cubicBezTo>
                      <a:cubicBezTo>
                        <a:pt x="430" y="85"/>
                        <a:pt x="430" y="85"/>
                        <a:pt x="430" y="85"/>
                      </a:cubicBezTo>
                      <a:cubicBezTo>
                        <a:pt x="430" y="85"/>
                        <a:pt x="430" y="85"/>
                        <a:pt x="430" y="85"/>
                      </a:cubicBezTo>
                      <a:cubicBezTo>
                        <a:pt x="433" y="88"/>
                        <a:pt x="435" y="92"/>
                        <a:pt x="432" y="96"/>
                      </a:cubicBezTo>
                      <a:cubicBezTo>
                        <a:pt x="432" y="96"/>
                        <a:pt x="432" y="96"/>
                        <a:pt x="432" y="96"/>
                      </a:cubicBezTo>
                      <a:cubicBezTo>
                        <a:pt x="430" y="100"/>
                        <a:pt x="425" y="101"/>
                        <a:pt x="421" y="99"/>
                      </a:cubicBezTo>
                      <a:cubicBezTo>
                        <a:pt x="421" y="99"/>
                        <a:pt x="421" y="99"/>
                        <a:pt x="421" y="99"/>
                      </a:cubicBezTo>
                      <a:cubicBezTo>
                        <a:pt x="410" y="92"/>
                        <a:pt x="397" y="88"/>
                        <a:pt x="383" y="88"/>
                      </a:cubicBezTo>
                      <a:cubicBezTo>
                        <a:pt x="383" y="88"/>
                        <a:pt x="383" y="88"/>
                        <a:pt x="383" y="88"/>
                      </a:cubicBezTo>
                      <a:cubicBezTo>
                        <a:pt x="380" y="88"/>
                        <a:pt x="376" y="88"/>
                        <a:pt x="372" y="89"/>
                      </a:cubicBezTo>
                      <a:cubicBezTo>
                        <a:pt x="372" y="89"/>
                        <a:pt x="372" y="89"/>
                        <a:pt x="372" y="89"/>
                      </a:cubicBezTo>
                      <a:cubicBezTo>
                        <a:pt x="368" y="89"/>
                        <a:pt x="364" y="87"/>
                        <a:pt x="363" y="83"/>
                      </a:cubicBezTo>
                      <a:cubicBezTo>
                        <a:pt x="363" y="83"/>
                        <a:pt x="363" y="83"/>
                        <a:pt x="363" y="83"/>
                      </a:cubicBezTo>
                      <a:cubicBezTo>
                        <a:pt x="354" y="45"/>
                        <a:pt x="319" y="16"/>
                        <a:pt x="279" y="16"/>
                      </a:cubicBezTo>
                      <a:cubicBezTo>
                        <a:pt x="279" y="16"/>
                        <a:pt x="279" y="16"/>
                        <a:pt x="279" y="16"/>
                      </a:cubicBezTo>
                      <a:cubicBezTo>
                        <a:pt x="243" y="16"/>
                        <a:pt x="212" y="38"/>
                        <a:pt x="199" y="69"/>
                      </a:cubicBezTo>
                      <a:cubicBezTo>
                        <a:pt x="199" y="69"/>
                        <a:pt x="199" y="69"/>
                        <a:pt x="199" y="69"/>
                      </a:cubicBezTo>
                      <a:cubicBezTo>
                        <a:pt x="198" y="71"/>
                        <a:pt x="195" y="73"/>
                        <a:pt x="193" y="74"/>
                      </a:cubicBezTo>
                      <a:cubicBezTo>
                        <a:pt x="193" y="74"/>
                        <a:pt x="193" y="74"/>
                        <a:pt x="193" y="74"/>
                      </a:cubicBezTo>
                      <a:cubicBezTo>
                        <a:pt x="190" y="74"/>
                        <a:pt x="188" y="74"/>
                        <a:pt x="186" y="72"/>
                      </a:cubicBezTo>
                      <a:cubicBezTo>
                        <a:pt x="186" y="72"/>
                        <a:pt x="186" y="72"/>
                        <a:pt x="186" y="72"/>
                      </a:cubicBezTo>
                      <a:cubicBezTo>
                        <a:pt x="176" y="63"/>
                        <a:pt x="164" y="58"/>
                        <a:pt x="150" y="58"/>
                      </a:cubicBezTo>
                      <a:cubicBezTo>
                        <a:pt x="150" y="58"/>
                        <a:pt x="150" y="58"/>
                        <a:pt x="150" y="58"/>
                      </a:cubicBezTo>
                      <a:cubicBezTo>
                        <a:pt x="120" y="58"/>
                        <a:pt x="97" y="82"/>
                        <a:pt x="96" y="111"/>
                      </a:cubicBezTo>
                      <a:cubicBezTo>
                        <a:pt x="96" y="111"/>
                        <a:pt x="96" y="111"/>
                        <a:pt x="96" y="111"/>
                      </a:cubicBezTo>
                      <a:cubicBezTo>
                        <a:pt x="96" y="115"/>
                        <a:pt x="97" y="118"/>
                        <a:pt x="97" y="121"/>
                      </a:cubicBezTo>
                      <a:cubicBezTo>
                        <a:pt x="97" y="121"/>
                        <a:pt x="97" y="121"/>
                        <a:pt x="97" y="121"/>
                      </a:cubicBezTo>
                      <a:cubicBezTo>
                        <a:pt x="98" y="124"/>
                        <a:pt x="97" y="126"/>
                        <a:pt x="96" y="128"/>
                      </a:cubicBezTo>
                      <a:cubicBezTo>
                        <a:pt x="96" y="128"/>
                        <a:pt x="96" y="128"/>
                        <a:pt x="96" y="128"/>
                      </a:cubicBezTo>
                      <a:cubicBezTo>
                        <a:pt x="94" y="130"/>
                        <a:pt x="92" y="131"/>
                        <a:pt x="90" y="131"/>
                      </a:cubicBezTo>
                      <a:cubicBezTo>
                        <a:pt x="90" y="131"/>
                        <a:pt x="90" y="131"/>
                        <a:pt x="90" y="131"/>
                      </a:cubicBezTo>
                      <a:cubicBezTo>
                        <a:pt x="49" y="132"/>
                        <a:pt x="16" y="165"/>
                        <a:pt x="16" y="206"/>
                      </a:cubicBezTo>
                      <a:cubicBezTo>
                        <a:pt x="16" y="206"/>
                        <a:pt x="16" y="206"/>
                        <a:pt x="16" y="206"/>
                      </a:cubicBezTo>
                      <a:cubicBezTo>
                        <a:pt x="16" y="227"/>
                        <a:pt x="25" y="247"/>
                        <a:pt x="40" y="261"/>
                      </a:cubicBezTo>
                      <a:cubicBezTo>
                        <a:pt x="40" y="261"/>
                        <a:pt x="40" y="261"/>
                        <a:pt x="40" y="261"/>
                      </a:cubicBezTo>
                      <a:cubicBezTo>
                        <a:pt x="43" y="263"/>
                        <a:pt x="44" y="266"/>
                        <a:pt x="42" y="270"/>
                      </a:cubicBezTo>
                      <a:cubicBezTo>
                        <a:pt x="42" y="270"/>
                        <a:pt x="42" y="270"/>
                        <a:pt x="42" y="270"/>
                      </a:cubicBezTo>
                      <a:cubicBezTo>
                        <a:pt x="40" y="276"/>
                        <a:pt x="39" y="282"/>
                        <a:pt x="39" y="289"/>
                      </a:cubicBezTo>
                      <a:cubicBezTo>
                        <a:pt x="39" y="289"/>
                        <a:pt x="39" y="289"/>
                        <a:pt x="39" y="289"/>
                      </a:cubicBezTo>
                      <a:cubicBezTo>
                        <a:pt x="39" y="318"/>
                        <a:pt x="62" y="341"/>
                        <a:pt x="91" y="341"/>
                      </a:cubicBezTo>
                      <a:cubicBezTo>
                        <a:pt x="91" y="341"/>
                        <a:pt x="91" y="341"/>
                        <a:pt x="91" y="341"/>
                      </a:cubicBezTo>
                      <a:cubicBezTo>
                        <a:pt x="99" y="341"/>
                        <a:pt x="106" y="340"/>
                        <a:pt x="112" y="337"/>
                      </a:cubicBezTo>
                      <a:cubicBezTo>
                        <a:pt x="112" y="337"/>
                        <a:pt x="112" y="337"/>
                        <a:pt x="112" y="337"/>
                      </a:cubicBezTo>
                      <a:cubicBezTo>
                        <a:pt x="114" y="336"/>
                        <a:pt x="117" y="336"/>
                        <a:pt x="119" y="337"/>
                      </a:cubicBezTo>
                      <a:cubicBezTo>
                        <a:pt x="119" y="337"/>
                        <a:pt x="119" y="337"/>
                        <a:pt x="119" y="337"/>
                      </a:cubicBezTo>
                      <a:cubicBezTo>
                        <a:pt x="121" y="338"/>
                        <a:pt x="122" y="340"/>
                        <a:pt x="123" y="342"/>
                      </a:cubicBezTo>
                      <a:cubicBezTo>
                        <a:pt x="123" y="342"/>
                        <a:pt x="123" y="342"/>
                        <a:pt x="123" y="342"/>
                      </a:cubicBezTo>
                      <a:cubicBezTo>
                        <a:pt x="132" y="366"/>
                        <a:pt x="156" y="383"/>
                        <a:pt x="184" y="383"/>
                      </a:cubicBezTo>
                      <a:cubicBezTo>
                        <a:pt x="184" y="383"/>
                        <a:pt x="184" y="383"/>
                        <a:pt x="184" y="383"/>
                      </a:cubicBezTo>
                      <a:cubicBezTo>
                        <a:pt x="206" y="383"/>
                        <a:pt x="225" y="373"/>
                        <a:pt x="237" y="357"/>
                      </a:cubicBezTo>
                      <a:cubicBezTo>
                        <a:pt x="237" y="357"/>
                        <a:pt x="237" y="357"/>
                        <a:pt x="237" y="357"/>
                      </a:cubicBezTo>
                      <a:cubicBezTo>
                        <a:pt x="238" y="355"/>
                        <a:pt x="240" y="354"/>
                        <a:pt x="242" y="354"/>
                      </a:cubicBezTo>
                      <a:cubicBezTo>
                        <a:pt x="242" y="354"/>
                        <a:pt x="242" y="354"/>
                        <a:pt x="242" y="354"/>
                      </a:cubicBezTo>
                      <a:cubicBezTo>
                        <a:pt x="244" y="353"/>
                        <a:pt x="246" y="354"/>
                        <a:pt x="248" y="355"/>
                      </a:cubicBezTo>
                      <a:cubicBezTo>
                        <a:pt x="248" y="355"/>
                        <a:pt x="248" y="355"/>
                        <a:pt x="248" y="355"/>
                      </a:cubicBezTo>
                      <a:cubicBezTo>
                        <a:pt x="259" y="364"/>
                        <a:pt x="273" y="369"/>
                        <a:pt x="289" y="369"/>
                      </a:cubicBezTo>
                      <a:cubicBezTo>
                        <a:pt x="289" y="369"/>
                        <a:pt x="289" y="369"/>
                        <a:pt x="289" y="369"/>
                      </a:cubicBezTo>
                      <a:cubicBezTo>
                        <a:pt x="312" y="369"/>
                        <a:pt x="333" y="357"/>
                        <a:pt x="344" y="338"/>
                      </a:cubicBezTo>
                      <a:cubicBezTo>
                        <a:pt x="344" y="338"/>
                        <a:pt x="344" y="338"/>
                        <a:pt x="344" y="338"/>
                      </a:cubicBezTo>
                      <a:cubicBezTo>
                        <a:pt x="345" y="336"/>
                        <a:pt x="347" y="335"/>
                        <a:pt x="350" y="334"/>
                      </a:cubicBezTo>
                      <a:cubicBezTo>
                        <a:pt x="350" y="334"/>
                        <a:pt x="350" y="334"/>
                        <a:pt x="350" y="334"/>
                      </a:cubicBezTo>
                      <a:cubicBezTo>
                        <a:pt x="352" y="334"/>
                        <a:pt x="354" y="334"/>
                        <a:pt x="356" y="336"/>
                      </a:cubicBezTo>
                      <a:cubicBezTo>
                        <a:pt x="356" y="336"/>
                        <a:pt x="356" y="336"/>
                        <a:pt x="356" y="336"/>
                      </a:cubicBezTo>
                      <a:cubicBezTo>
                        <a:pt x="367" y="344"/>
                        <a:pt x="380" y="350"/>
                        <a:pt x="395" y="350"/>
                      </a:cubicBezTo>
                      <a:cubicBezTo>
                        <a:pt x="395" y="350"/>
                        <a:pt x="395" y="350"/>
                        <a:pt x="395" y="350"/>
                      </a:cubicBezTo>
                      <a:cubicBezTo>
                        <a:pt x="428" y="350"/>
                        <a:pt x="455" y="323"/>
                        <a:pt x="455" y="289"/>
                      </a:cubicBezTo>
                      <a:cubicBezTo>
                        <a:pt x="455" y="289"/>
                        <a:pt x="455" y="289"/>
                        <a:pt x="455" y="289"/>
                      </a:cubicBezTo>
                      <a:cubicBezTo>
                        <a:pt x="455" y="289"/>
                        <a:pt x="455" y="289"/>
                        <a:pt x="455" y="288"/>
                      </a:cubicBezTo>
                      <a:cubicBezTo>
                        <a:pt x="455" y="288"/>
                        <a:pt x="455" y="288"/>
                        <a:pt x="455" y="288"/>
                      </a:cubicBezTo>
                      <a:cubicBezTo>
                        <a:pt x="455" y="284"/>
                        <a:pt x="458" y="281"/>
                        <a:pt x="462" y="280"/>
                      </a:cubicBezTo>
                      <a:cubicBezTo>
                        <a:pt x="462" y="280"/>
                        <a:pt x="462" y="280"/>
                        <a:pt x="462" y="280"/>
                      </a:cubicBezTo>
                      <a:cubicBezTo>
                        <a:pt x="487" y="276"/>
                        <a:pt x="506" y="255"/>
                        <a:pt x="506" y="229"/>
                      </a:cubicBezTo>
                      <a:cubicBezTo>
                        <a:pt x="506" y="229"/>
                        <a:pt x="506" y="229"/>
                        <a:pt x="506" y="229"/>
                      </a:cubicBezTo>
                      <a:cubicBezTo>
                        <a:pt x="506" y="203"/>
                        <a:pt x="486" y="181"/>
                        <a:pt x="460" y="178"/>
                      </a:cubicBezTo>
                      <a:cubicBezTo>
                        <a:pt x="460" y="178"/>
                        <a:pt x="460" y="178"/>
                        <a:pt x="460" y="178"/>
                      </a:cubicBezTo>
                      <a:cubicBezTo>
                        <a:pt x="458" y="178"/>
                        <a:pt x="456" y="177"/>
                        <a:pt x="455" y="175"/>
                      </a:cubicBezTo>
                      <a:cubicBezTo>
                        <a:pt x="455" y="175"/>
                        <a:pt x="455" y="175"/>
                        <a:pt x="455" y="175"/>
                      </a:cubicBezTo>
                      <a:cubicBezTo>
                        <a:pt x="453" y="174"/>
                        <a:pt x="453" y="171"/>
                        <a:pt x="453" y="169"/>
                      </a:cubicBezTo>
                      <a:cubicBezTo>
                        <a:pt x="453" y="169"/>
                        <a:pt x="453" y="169"/>
                        <a:pt x="453" y="169"/>
                      </a:cubicBezTo>
                      <a:cubicBezTo>
                        <a:pt x="454" y="166"/>
                        <a:pt x="454" y="162"/>
                        <a:pt x="454" y="158"/>
                      </a:cubicBezTo>
                      <a:cubicBezTo>
                        <a:pt x="454" y="158"/>
                        <a:pt x="454" y="158"/>
                        <a:pt x="454" y="158"/>
                      </a:cubicBezTo>
                      <a:cubicBezTo>
                        <a:pt x="454" y="144"/>
                        <a:pt x="450" y="130"/>
                        <a:pt x="442" y="119"/>
                      </a:cubicBezTo>
                      <a:cubicBezTo>
                        <a:pt x="442" y="119"/>
                        <a:pt x="442" y="119"/>
                        <a:pt x="442" y="119"/>
                      </a:cubicBezTo>
                      <a:cubicBezTo>
                        <a:pt x="439" y="115"/>
                        <a:pt x="440" y="110"/>
                        <a:pt x="444" y="108"/>
                      </a:cubicBezTo>
                      <a:cubicBezTo>
                        <a:pt x="444" y="108"/>
                        <a:pt x="444" y="108"/>
                        <a:pt x="444" y="108"/>
                      </a:cubicBezTo>
                      <a:cubicBezTo>
                        <a:pt x="448" y="105"/>
                        <a:pt x="453" y="106"/>
                        <a:pt x="455" y="110"/>
                      </a:cubicBezTo>
                      <a:cubicBezTo>
                        <a:pt x="455" y="110"/>
                        <a:pt x="455" y="110"/>
                        <a:pt x="455" y="110"/>
                      </a:cubicBezTo>
                      <a:cubicBezTo>
                        <a:pt x="464" y="124"/>
                        <a:pt x="470" y="140"/>
                        <a:pt x="470" y="158"/>
                      </a:cubicBezTo>
                      <a:cubicBezTo>
                        <a:pt x="470" y="158"/>
                        <a:pt x="470" y="158"/>
                        <a:pt x="470" y="158"/>
                      </a:cubicBezTo>
                      <a:cubicBezTo>
                        <a:pt x="470" y="160"/>
                        <a:pt x="470" y="162"/>
                        <a:pt x="470" y="164"/>
                      </a:cubicBezTo>
                      <a:cubicBezTo>
                        <a:pt x="470" y="164"/>
                        <a:pt x="470" y="164"/>
                        <a:pt x="470" y="164"/>
                      </a:cubicBezTo>
                      <a:cubicBezTo>
                        <a:pt x="500" y="171"/>
                        <a:pt x="522" y="197"/>
                        <a:pt x="522" y="229"/>
                      </a:cubicBezTo>
                      <a:cubicBezTo>
                        <a:pt x="522" y="229"/>
                        <a:pt x="522" y="229"/>
                        <a:pt x="522" y="229"/>
                      </a:cubicBezTo>
                      <a:cubicBezTo>
                        <a:pt x="522" y="261"/>
                        <a:pt x="500" y="287"/>
                        <a:pt x="471" y="295"/>
                      </a:cubicBezTo>
                      <a:cubicBezTo>
                        <a:pt x="471" y="295"/>
                        <a:pt x="471" y="295"/>
                        <a:pt x="471" y="295"/>
                      </a:cubicBezTo>
                      <a:cubicBezTo>
                        <a:pt x="468" y="334"/>
                        <a:pt x="435" y="366"/>
                        <a:pt x="395" y="366"/>
                      </a:cubicBezTo>
                      <a:cubicBezTo>
                        <a:pt x="395" y="366"/>
                        <a:pt x="395" y="366"/>
                        <a:pt x="395" y="366"/>
                      </a:cubicBezTo>
                      <a:cubicBezTo>
                        <a:pt x="379" y="366"/>
                        <a:pt x="365" y="361"/>
                        <a:pt x="353" y="353"/>
                      </a:cubicBezTo>
                      <a:cubicBezTo>
                        <a:pt x="353" y="353"/>
                        <a:pt x="353" y="353"/>
                        <a:pt x="353" y="353"/>
                      </a:cubicBezTo>
                      <a:cubicBezTo>
                        <a:pt x="338" y="373"/>
                        <a:pt x="315" y="385"/>
                        <a:pt x="289" y="385"/>
                      </a:cubicBezTo>
                      <a:cubicBezTo>
                        <a:pt x="289" y="385"/>
                        <a:pt x="289" y="385"/>
                        <a:pt x="289" y="385"/>
                      </a:cubicBezTo>
                      <a:cubicBezTo>
                        <a:pt x="272" y="385"/>
                        <a:pt x="257" y="381"/>
                        <a:pt x="245" y="372"/>
                      </a:cubicBezTo>
                      <a:cubicBezTo>
                        <a:pt x="245" y="372"/>
                        <a:pt x="245" y="372"/>
                        <a:pt x="245" y="372"/>
                      </a:cubicBezTo>
                      <a:cubicBezTo>
                        <a:pt x="230" y="389"/>
                        <a:pt x="208" y="399"/>
                        <a:pt x="184" y="399"/>
                      </a:cubicBezTo>
                      <a:cubicBezTo>
                        <a:pt x="184" y="399"/>
                        <a:pt x="184" y="399"/>
                        <a:pt x="184" y="399"/>
                      </a:cubicBezTo>
                      <a:cubicBezTo>
                        <a:pt x="152" y="399"/>
                        <a:pt x="125" y="381"/>
                        <a:pt x="111" y="355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5400000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4034">
                    <a:defRPr/>
                  </a:pPr>
                  <a:endParaRPr lang="en-US" sz="1200" kern="0">
                    <a:solidFill>
                      <a:srgbClr val="000000"/>
                    </a:solidFill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7" name="Group 87">
                  <a:extLst>
                    <a:ext uri="{FF2B5EF4-FFF2-40B4-BE49-F238E27FC236}">
                      <a16:creationId xmlns:a16="http://schemas.microsoft.com/office/drawing/2014/main" id="{77109B80-E214-4B55-BA04-7F53B2838C0D}"/>
                    </a:ext>
                  </a:extLst>
                </p:cNvPr>
                <p:cNvGrpSpPr/>
                <p:nvPr/>
              </p:nvGrpSpPr>
              <p:grpSpPr bwMode="auto">
                <a:xfrm>
                  <a:off x="6418006" y="5374635"/>
                  <a:ext cx="934670" cy="775192"/>
                  <a:chOff x="1727959" y="4240915"/>
                  <a:chExt cx="692445" cy="704829"/>
                </a:xfrm>
                <a:solidFill>
                  <a:srgbClr val="FFFFFF"/>
                </a:solidFill>
              </p:grpSpPr>
              <p:sp>
                <p:nvSpPr>
                  <p:cNvPr id="58" name="Oval 82">
                    <a:extLst>
                      <a:ext uri="{FF2B5EF4-FFF2-40B4-BE49-F238E27FC236}">
                        <a16:creationId xmlns:a16="http://schemas.microsoft.com/office/drawing/2014/main" id="{56C80968-3681-4189-A57A-5C83A62059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727959" y="4268542"/>
                    <a:ext cx="307360" cy="300442"/>
                  </a:xfrm>
                  <a:prstGeom prst="ellipse">
                    <a:avLst/>
                  </a:prstGeom>
                  <a:noFill/>
                  <a:ln w="38100" cap="flat" cmpd="sng" algn="ctr">
                    <a:gradFill>
                      <a:gsLst>
                        <a:gs pos="36000">
                          <a:srgbClr val="FFFF00"/>
                        </a:gs>
                        <a:gs pos="15000">
                          <a:srgbClr val="FF0000"/>
                        </a:gs>
                        <a:gs pos="58000">
                          <a:srgbClr val="00B050"/>
                        </a:gs>
                        <a:gs pos="74000">
                          <a:srgbClr val="00B0F0"/>
                        </a:gs>
                        <a:gs pos="88000">
                          <a:srgbClr val="7030A0"/>
                        </a:gs>
                      </a:gsLst>
                      <a:lin ang="0" scaled="0"/>
                    </a:gra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40473" rIns="40473"/>
                  <a:lstStyle/>
                  <a:p>
                    <a:pPr algn="ctr" defTabSz="914034">
                      <a:defRPr/>
                    </a:pPr>
                    <a:endParaRPr lang="en-US" sz="1200" kern="0">
                      <a:solidFill>
                        <a:srgbClr val="FFFFFF"/>
                      </a:solidFill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9" name="Oval 83">
                    <a:extLst>
                      <a:ext uri="{FF2B5EF4-FFF2-40B4-BE49-F238E27FC236}">
                        <a16:creationId xmlns:a16="http://schemas.microsoft.com/office/drawing/2014/main" id="{7F17CC3F-3B58-4AED-9730-D1A815B2DA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003523" y="4372143"/>
                    <a:ext cx="381550" cy="372962"/>
                  </a:xfrm>
                  <a:prstGeom prst="ellipse">
                    <a:avLst/>
                  </a:prstGeom>
                  <a:noFill/>
                  <a:ln w="38100" cap="flat" cmpd="sng" algn="ctr">
                    <a:gradFill>
                      <a:gsLst>
                        <a:gs pos="36000">
                          <a:srgbClr val="FFFF00"/>
                        </a:gs>
                        <a:gs pos="15000">
                          <a:srgbClr val="FF0000"/>
                        </a:gs>
                        <a:gs pos="58000">
                          <a:srgbClr val="00B050"/>
                        </a:gs>
                        <a:gs pos="74000">
                          <a:srgbClr val="00B0F0"/>
                        </a:gs>
                        <a:gs pos="88000">
                          <a:srgbClr val="7030A0"/>
                        </a:gs>
                      </a:gsLst>
                      <a:lin ang="0" scaled="0"/>
                    </a:gra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40473" rIns="40473"/>
                  <a:lstStyle/>
                  <a:p>
                    <a:pPr algn="ctr" defTabSz="914034">
                      <a:defRPr/>
                    </a:pPr>
                    <a:endParaRPr lang="en-US" sz="1200" kern="0">
                      <a:solidFill>
                        <a:srgbClr val="FFFFFF"/>
                      </a:solidFill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0" name="Oval 84">
                    <a:extLst>
                      <a:ext uri="{FF2B5EF4-FFF2-40B4-BE49-F238E27FC236}">
                        <a16:creationId xmlns:a16="http://schemas.microsoft.com/office/drawing/2014/main" id="{2EF3D55F-78A6-49E0-A0EC-205A458527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763288" y="4613877"/>
                    <a:ext cx="307360" cy="300442"/>
                  </a:xfrm>
                  <a:prstGeom prst="ellipse">
                    <a:avLst/>
                  </a:prstGeom>
                  <a:noFill/>
                  <a:ln w="38100" cap="flat" cmpd="sng" algn="ctr">
                    <a:gradFill>
                      <a:gsLst>
                        <a:gs pos="36000">
                          <a:srgbClr val="FFFF00"/>
                        </a:gs>
                        <a:gs pos="15000">
                          <a:srgbClr val="FF0000"/>
                        </a:gs>
                        <a:gs pos="58000">
                          <a:srgbClr val="00B050"/>
                        </a:gs>
                        <a:gs pos="74000">
                          <a:srgbClr val="00B0F0"/>
                        </a:gs>
                        <a:gs pos="88000">
                          <a:srgbClr val="7030A0"/>
                        </a:gs>
                      </a:gsLst>
                      <a:lin ang="0" scaled="0"/>
                    </a:gra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40473" rIns="40473"/>
                  <a:lstStyle/>
                  <a:p>
                    <a:pPr algn="ctr" defTabSz="914034">
                      <a:defRPr/>
                    </a:pPr>
                    <a:endParaRPr lang="en-US" sz="1200" kern="0">
                      <a:solidFill>
                        <a:srgbClr val="FFFFFF"/>
                      </a:solidFill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1" name="Oval 85">
                    <a:extLst>
                      <a:ext uri="{FF2B5EF4-FFF2-40B4-BE49-F238E27FC236}">
                        <a16:creationId xmlns:a16="http://schemas.microsoft.com/office/drawing/2014/main" id="{D88CFEC0-3E68-4D4D-BCFA-0134716F457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756222" y="4240915"/>
                    <a:ext cx="91855" cy="90132"/>
                  </a:xfrm>
                  <a:prstGeom prst="ellipse">
                    <a:avLst/>
                  </a:prstGeom>
                  <a:solidFill>
                    <a:srgbClr val="002060"/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40473" rIns="40473"/>
                  <a:lstStyle/>
                  <a:p>
                    <a:pPr algn="ctr" defTabSz="914034">
                      <a:spcBef>
                        <a:spcPct val="50000"/>
                      </a:spcBef>
                      <a:defRPr/>
                    </a:pPr>
                    <a:endParaRPr lang="en-US" sz="1200" kern="0">
                      <a:solidFill>
                        <a:srgbClr val="FFFFFF"/>
                      </a:solidFill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2" name="Oval 86">
                    <a:extLst>
                      <a:ext uri="{FF2B5EF4-FFF2-40B4-BE49-F238E27FC236}">
                        <a16:creationId xmlns:a16="http://schemas.microsoft.com/office/drawing/2014/main" id="{C9F3F9B4-96BC-4C4F-AC85-D249FDA3ED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756222" y="4627691"/>
                    <a:ext cx="91855" cy="90132"/>
                  </a:xfrm>
                  <a:prstGeom prst="ellipse">
                    <a:avLst/>
                  </a:prstGeom>
                  <a:solidFill>
                    <a:srgbClr val="002060"/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40473" rIns="40473"/>
                  <a:lstStyle/>
                  <a:p>
                    <a:pPr algn="ctr" defTabSz="914034">
                      <a:spcBef>
                        <a:spcPct val="50000"/>
                      </a:spcBef>
                      <a:defRPr/>
                    </a:pPr>
                    <a:endParaRPr lang="en-US" sz="1200" kern="0">
                      <a:solidFill>
                        <a:srgbClr val="FFFFFF"/>
                      </a:solidFill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3" name="Oval 87">
                    <a:extLst>
                      <a:ext uri="{FF2B5EF4-FFF2-40B4-BE49-F238E27FC236}">
                        <a16:creationId xmlns:a16="http://schemas.microsoft.com/office/drawing/2014/main" id="{82A03A43-932A-45E5-9F60-968B2ACB5A8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75261" y="4420490"/>
                    <a:ext cx="91855" cy="90132"/>
                  </a:xfrm>
                  <a:prstGeom prst="ellipse">
                    <a:avLst/>
                  </a:prstGeom>
                  <a:solidFill>
                    <a:srgbClr val="002060"/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40473" rIns="40473"/>
                  <a:lstStyle/>
                  <a:p>
                    <a:pPr algn="ctr" defTabSz="914034">
                      <a:spcBef>
                        <a:spcPct val="50000"/>
                      </a:spcBef>
                      <a:defRPr/>
                    </a:pPr>
                    <a:endParaRPr lang="en-US" sz="1200" kern="0">
                      <a:solidFill>
                        <a:srgbClr val="FFFFFF"/>
                      </a:solidFill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4" name="Oval 88">
                    <a:extLst>
                      <a:ext uri="{FF2B5EF4-FFF2-40B4-BE49-F238E27FC236}">
                        <a16:creationId xmlns:a16="http://schemas.microsoft.com/office/drawing/2014/main" id="{68379062-CF13-4873-B80B-587D3464E0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727960" y="4482650"/>
                    <a:ext cx="91855" cy="90132"/>
                  </a:xfrm>
                  <a:prstGeom prst="ellipse">
                    <a:avLst/>
                  </a:prstGeom>
                  <a:solidFill>
                    <a:srgbClr val="002060"/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40473" rIns="40473"/>
                  <a:lstStyle/>
                  <a:p>
                    <a:pPr algn="ctr" defTabSz="914034">
                      <a:spcBef>
                        <a:spcPct val="50000"/>
                      </a:spcBef>
                      <a:defRPr/>
                    </a:pPr>
                    <a:endParaRPr lang="en-US" sz="1200" kern="0">
                      <a:solidFill>
                        <a:srgbClr val="FFFFFF"/>
                      </a:solidFill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5" name="Oval 89">
                    <a:extLst>
                      <a:ext uri="{FF2B5EF4-FFF2-40B4-BE49-F238E27FC236}">
                        <a16:creationId xmlns:a16="http://schemas.microsoft.com/office/drawing/2014/main" id="{34334023-260F-420B-AF96-24D0119D4E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890471" y="4855612"/>
                    <a:ext cx="91855" cy="90132"/>
                  </a:xfrm>
                  <a:prstGeom prst="ellipse">
                    <a:avLst/>
                  </a:prstGeom>
                  <a:solidFill>
                    <a:srgbClr val="002060"/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40473" rIns="40473"/>
                  <a:lstStyle/>
                  <a:p>
                    <a:pPr algn="ctr" defTabSz="914034">
                      <a:spcBef>
                        <a:spcPct val="50000"/>
                      </a:spcBef>
                      <a:defRPr/>
                    </a:pPr>
                    <a:endParaRPr lang="en-US" sz="1200" kern="0">
                      <a:solidFill>
                        <a:srgbClr val="FFFFFF"/>
                      </a:solidFill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6" name="Oval 90">
                    <a:extLst>
                      <a:ext uri="{FF2B5EF4-FFF2-40B4-BE49-F238E27FC236}">
                        <a16:creationId xmlns:a16="http://schemas.microsoft.com/office/drawing/2014/main" id="{97B29A74-02BB-4CE0-9396-5B95863719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010590" y="4627692"/>
                    <a:ext cx="91855" cy="90132"/>
                  </a:xfrm>
                  <a:prstGeom prst="ellipse">
                    <a:avLst/>
                  </a:prstGeom>
                  <a:solidFill>
                    <a:srgbClr val="002060"/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40473" rIns="40473"/>
                  <a:lstStyle/>
                  <a:p>
                    <a:pPr algn="ctr" defTabSz="914034">
                      <a:spcBef>
                        <a:spcPct val="50000"/>
                      </a:spcBef>
                      <a:defRPr/>
                    </a:pPr>
                    <a:endParaRPr lang="en-US" sz="1200" kern="0">
                      <a:solidFill>
                        <a:srgbClr val="FFFFFF"/>
                      </a:solidFill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7" name="Oval 91">
                    <a:extLst>
                      <a:ext uri="{FF2B5EF4-FFF2-40B4-BE49-F238E27FC236}">
                        <a16:creationId xmlns:a16="http://schemas.microsoft.com/office/drawing/2014/main" id="{4F06B68B-FDB4-47BE-88D3-109B3E323F3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158971" y="4323796"/>
                    <a:ext cx="91855" cy="90132"/>
                  </a:xfrm>
                  <a:prstGeom prst="ellipse">
                    <a:avLst/>
                  </a:prstGeom>
                  <a:solidFill>
                    <a:srgbClr val="002060"/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40473" rIns="40473"/>
                  <a:lstStyle/>
                  <a:p>
                    <a:pPr algn="ctr" defTabSz="914034">
                      <a:spcBef>
                        <a:spcPct val="50000"/>
                      </a:spcBef>
                      <a:defRPr/>
                    </a:pPr>
                    <a:endParaRPr lang="en-US" sz="1200" kern="0">
                      <a:solidFill>
                        <a:srgbClr val="FFFFFF"/>
                      </a:solidFill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8" name="Oval 92">
                    <a:extLst>
                      <a:ext uri="{FF2B5EF4-FFF2-40B4-BE49-F238E27FC236}">
                        <a16:creationId xmlns:a16="http://schemas.microsoft.com/office/drawing/2014/main" id="{D00446BE-2273-47CD-8A08-89CC821A33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257891" y="4648411"/>
                    <a:ext cx="91855" cy="90132"/>
                  </a:xfrm>
                  <a:prstGeom prst="ellipse">
                    <a:avLst/>
                  </a:prstGeom>
                  <a:solidFill>
                    <a:srgbClr val="002060"/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40473" rIns="40473"/>
                  <a:lstStyle/>
                  <a:p>
                    <a:pPr algn="ctr" defTabSz="914034">
                      <a:spcBef>
                        <a:spcPct val="50000"/>
                      </a:spcBef>
                      <a:defRPr/>
                    </a:pPr>
                    <a:endParaRPr lang="en-US" sz="1200" kern="0">
                      <a:solidFill>
                        <a:srgbClr val="FFFFFF"/>
                      </a:solidFill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9" name="Oval 93">
                    <a:extLst>
                      <a:ext uri="{FF2B5EF4-FFF2-40B4-BE49-F238E27FC236}">
                        <a16:creationId xmlns:a16="http://schemas.microsoft.com/office/drawing/2014/main" id="{1BC221E0-0414-4107-94AD-2783FC764AC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328549" y="4448116"/>
                    <a:ext cx="91855" cy="90132"/>
                  </a:xfrm>
                  <a:prstGeom prst="ellipse">
                    <a:avLst/>
                  </a:prstGeom>
                  <a:solidFill>
                    <a:srgbClr val="002060"/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40473" rIns="40473"/>
                  <a:lstStyle/>
                  <a:p>
                    <a:pPr algn="ctr" defTabSz="914034">
                      <a:spcBef>
                        <a:spcPct val="50000"/>
                      </a:spcBef>
                      <a:defRPr/>
                    </a:pPr>
                    <a:endParaRPr lang="en-US" sz="1200" kern="0">
                      <a:solidFill>
                        <a:srgbClr val="FFFFFF"/>
                      </a:solidFill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4" name="Freeform 35">
                <a:extLst>
                  <a:ext uri="{FF2B5EF4-FFF2-40B4-BE49-F238E27FC236}">
                    <a16:creationId xmlns:a16="http://schemas.microsoft.com/office/drawing/2014/main" id="{39246675-9C1E-4E49-B4F5-BD557527AED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3031896" y="4268787"/>
                <a:ext cx="731715" cy="436894"/>
              </a:xfrm>
              <a:custGeom>
                <a:avLst/>
                <a:gdLst>
                  <a:gd name="T0" fmla="*/ 2147483647 w 522"/>
                  <a:gd name="T1" fmla="*/ 2147483647 h 400"/>
                  <a:gd name="T2" fmla="*/ 2147483647 w 522"/>
                  <a:gd name="T3" fmla="*/ 2147483647 h 400"/>
                  <a:gd name="T4" fmla="*/ 2147483647 w 522"/>
                  <a:gd name="T5" fmla="*/ 2147483647 h 400"/>
                  <a:gd name="T6" fmla="*/ 2147483647 w 522"/>
                  <a:gd name="T7" fmla="*/ 2147483647 h 400"/>
                  <a:gd name="T8" fmla="*/ 2147483647 w 522"/>
                  <a:gd name="T9" fmla="*/ 2147483647 h 400"/>
                  <a:gd name="T10" fmla="*/ 2147483647 w 522"/>
                  <a:gd name="T11" fmla="*/ 2147483647 h 400"/>
                  <a:gd name="T12" fmla="*/ 2147483647 w 522"/>
                  <a:gd name="T13" fmla="*/ 2147483647 h 400"/>
                  <a:gd name="T14" fmla="*/ 2147483647 w 522"/>
                  <a:gd name="T15" fmla="*/ 2147483647 h 400"/>
                  <a:gd name="T16" fmla="*/ 2147483647 w 522"/>
                  <a:gd name="T17" fmla="*/ 2147483647 h 400"/>
                  <a:gd name="T18" fmla="*/ 2147483647 w 522"/>
                  <a:gd name="T19" fmla="*/ 2147483647 h 400"/>
                  <a:gd name="T20" fmla="*/ 2147483647 w 522"/>
                  <a:gd name="T21" fmla="*/ 2147483647 h 400"/>
                  <a:gd name="T22" fmla="*/ 2147483647 w 522"/>
                  <a:gd name="T23" fmla="*/ 2147483647 h 400"/>
                  <a:gd name="T24" fmla="*/ 2147483647 w 522"/>
                  <a:gd name="T25" fmla="*/ 2147483647 h 400"/>
                  <a:gd name="T26" fmla="*/ 2147483647 w 522"/>
                  <a:gd name="T27" fmla="*/ 2147483647 h 400"/>
                  <a:gd name="T28" fmla="*/ 2147483647 w 522"/>
                  <a:gd name="T29" fmla="*/ 2147483647 h 400"/>
                  <a:gd name="T30" fmla="*/ 2147483647 w 522"/>
                  <a:gd name="T31" fmla="*/ 2147483647 h 400"/>
                  <a:gd name="T32" fmla="*/ 2147483647 w 522"/>
                  <a:gd name="T33" fmla="*/ 2147483647 h 400"/>
                  <a:gd name="T34" fmla="*/ 2147483647 w 522"/>
                  <a:gd name="T35" fmla="*/ 2147483647 h 400"/>
                  <a:gd name="T36" fmla="*/ 2147483647 w 522"/>
                  <a:gd name="T37" fmla="*/ 2147483647 h 400"/>
                  <a:gd name="T38" fmla="*/ 2147483647 w 522"/>
                  <a:gd name="T39" fmla="*/ 2147483647 h 400"/>
                  <a:gd name="T40" fmla="*/ 2147483647 w 522"/>
                  <a:gd name="T41" fmla="*/ 2147483647 h 400"/>
                  <a:gd name="T42" fmla="*/ 2147483647 w 522"/>
                  <a:gd name="T43" fmla="*/ 2147483647 h 400"/>
                  <a:gd name="T44" fmla="*/ 2147483647 w 522"/>
                  <a:gd name="T45" fmla="*/ 2147483647 h 400"/>
                  <a:gd name="T46" fmla="*/ 2147483647 w 522"/>
                  <a:gd name="T47" fmla="*/ 2147483647 h 400"/>
                  <a:gd name="T48" fmla="*/ 2147483647 w 522"/>
                  <a:gd name="T49" fmla="*/ 2147483647 h 400"/>
                  <a:gd name="T50" fmla="*/ 2147483647 w 522"/>
                  <a:gd name="T51" fmla="*/ 2147483647 h 400"/>
                  <a:gd name="T52" fmla="*/ 2147483647 w 522"/>
                  <a:gd name="T53" fmla="*/ 2147483647 h 400"/>
                  <a:gd name="T54" fmla="*/ 2147483647 w 522"/>
                  <a:gd name="T55" fmla="*/ 2147483647 h 400"/>
                  <a:gd name="T56" fmla="*/ 2147483647 w 522"/>
                  <a:gd name="T57" fmla="*/ 2147483647 h 400"/>
                  <a:gd name="T58" fmla="*/ 2147483647 w 522"/>
                  <a:gd name="T59" fmla="*/ 2147483647 h 400"/>
                  <a:gd name="T60" fmla="*/ 2147483647 w 522"/>
                  <a:gd name="T61" fmla="*/ 2147483647 h 400"/>
                  <a:gd name="T62" fmla="*/ 2147483647 w 522"/>
                  <a:gd name="T63" fmla="*/ 2147483647 h 400"/>
                  <a:gd name="T64" fmla="*/ 2147483647 w 522"/>
                  <a:gd name="T65" fmla="*/ 2147483647 h 400"/>
                  <a:gd name="T66" fmla="*/ 2147483647 w 522"/>
                  <a:gd name="T67" fmla="*/ 2147483647 h 400"/>
                  <a:gd name="T68" fmla="*/ 2147483647 w 522"/>
                  <a:gd name="T69" fmla="*/ 2147483647 h 400"/>
                  <a:gd name="T70" fmla="*/ 2147483647 w 522"/>
                  <a:gd name="T71" fmla="*/ 2147483647 h 400"/>
                  <a:gd name="T72" fmla="*/ 2147483647 w 522"/>
                  <a:gd name="T73" fmla="*/ 2147483647 h 400"/>
                  <a:gd name="T74" fmla="*/ 2147483647 w 522"/>
                  <a:gd name="T75" fmla="*/ 2147483647 h 400"/>
                  <a:gd name="T76" fmla="*/ 2147483647 w 522"/>
                  <a:gd name="T77" fmla="*/ 2147483647 h 400"/>
                  <a:gd name="T78" fmla="*/ 2147483647 w 522"/>
                  <a:gd name="T79" fmla="*/ 2147483647 h 400"/>
                  <a:gd name="T80" fmla="*/ 2147483647 w 522"/>
                  <a:gd name="T81" fmla="*/ 2147483647 h 400"/>
                  <a:gd name="T82" fmla="*/ 2147483647 w 522"/>
                  <a:gd name="T83" fmla="*/ 2147483647 h 400"/>
                  <a:gd name="T84" fmla="*/ 2147483647 w 522"/>
                  <a:gd name="T85" fmla="*/ 2147483647 h 400"/>
                  <a:gd name="T86" fmla="*/ 2147483647 w 522"/>
                  <a:gd name="T87" fmla="*/ 2147483647 h 400"/>
                  <a:gd name="T88" fmla="*/ 2147483647 w 522"/>
                  <a:gd name="T89" fmla="*/ 2147483647 h 400"/>
                  <a:gd name="T90" fmla="*/ 2147483647 w 522"/>
                  <a:gd name="T91" fmla="*/ 2147483647 h 400"/>
                  <a:gd name="T92" fmla="*/ 2147483647 w 522"/>
                  <a:gd name="T93" fmla="*/ 2147483647 h 400"/>
                  <a:gd name="T94" fmla="*/ 2147483647 w 522"/>
                  <a:gd name="T95" fmla="*/ 2147483647 h 400"/>
                  <a:gd name="T96" fmla="*/ 2147483647 w 522"/>
                  <a:gd name="T97" fmla="*/ 2147483647 h 400"/>
                  <a:gd name="T98" fmla="*/ 2147483647 w 522"/>
                  <a:gd name="T99" fmla="*/ 2147483647 h 400"/>
                  <a:gd name="T100" fmla="*/ 2147483647 w 522"/>
                  <a:gd name="T101" fmla="*/ 2147483647 h 400"/>
                  <a:gd name="T102" fmla="*/ 2147483647 w 522"/>
                  <a:gd name="T103" fmla="*/ 2147483647 h 400"/>
                  <a:gd name="T104" fmla="*/ 2147483647 w 522"/>
                  <a:gd name="T105" fmla="*/ 2147483647 h 400"/>
                  <a:gd name="T106" fmla="*/ 2147483647 w 522"/>
                  <a:gd name="T107" fmla="*/ 2147483647 h 400"/>
                  <a:gd name="T108" fmla="*/ 2147483647 w 522"/>
                  <a:gd name="T109" fmla="*/ 2147483647 h 400"/>
                  <a:gd name="T110" fmla="*/ 2147483647 w 522"/>
                  <a:gd name="T111" fmla="*/ 2147483647 h 400"/>
                  <a:gd name="T112" fmla="*/ 2147483647 w 522"/>
                  <a:gd name="T113" fmla="*/ 2147483647 h 400"/>
                  <a:gd name="T114" fmla="*/ 2147483647 w 522"/>
                  <a:gd name="T115" fmla="*/ 2147483647 h 400"/>
                  <a:gd name="T116" fmla="*/ 2147483647 w 522"/>
                  <a:gd name="T117" fmla="*/ 2147483647 h 400"/>
                  <a:gd name="T118" fmla="*/ 2147483647 w 522"/>
                  <a:gd name="T119" fmla="*/ 2147483647 h 40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522" h="400">
                    <a:moveTo>
                      <a:pt x="470" y="164"/>
                    </a:moveTo>
                    <a:cubicBezTo>
                      <a:pt x="470" y="162"/>
                      <a:pt x="470" y="160"/>
                      <a:pt x="470" y="158"/>
                    </a:cubicBezTo>
                    <a:cubicBezTo>
                      <a:pt x="470" y="111"/>
                      <a:pt x="431" y="72"/>
                      <a:pt x="384" y="72"/>
                    </a:cubicBezTo>
                    <a:cubicBezTo>
                      <a:pt x="381" y="72"/>
                      <a:pt x="379" y="72"/>
                      <a:pt x="377" y="72"/>
                    </a:cubicBezTo>
                    <a:cubicBezTo>
                      <a:pt x="364" y="30"/>
                      <a:pt x="325" y="0"/>
                      <a:pt x="279" y="0"/>
                    </a:cubicBezTo>
                    <a:cubicBezTo>
                      <a:pt x="240" y="0"/>
                      <a:pt x="206" y="22"/>
                      <a:pt x="189" y="54"/>
                    </a:cubicBezTo>
                    <a:cubicBezTo>
                      <a:pt x="178" y="46"/>
                      <a:pt x="164" y="42"/>
                      <a:pt x="150" y="42"/>
                    </a:cubicBezTo>
                    <a:cubicBezTo>
                      <a:pt x="112" y="42"/>
                      <a:pt x="81" y="73"/>
                      <a:pt x="81" y="111"/>
                    </a:cubicBezTo>
                    <a:cubicBezTo>
                      <a:pt x="81" y="113"/>
                      <a:pt x="81" y="114"/>
                      <a:pt x="81" y="115"/>
                    </a:cubicBezTo>
                    <a:cubicBezTo>
                      <a:pt x="36" y="121"/>
                      <a:pt x="0" y="159"/>
                      <a:pt x="0" y="206"/>
                    </a:cubicBezTo>
                    <a:cubicBezTo>
                      <a:pt x="0" y="230"/>
                      <a:pt x="10" y="253"/>
                      <a:pt x="26" y="269"/>
                    </a:cubicBezTo>
                    <a:cubicBezTo>
                      <a:pt x="24" y="275"/>
                      <a:pt x="23" y="282"/>
                      <a:pt x="23" y="289"/>
                    </a:cubicBezTo>
                    <a:cubicBezTo>
                      <a:pt x="23" y="327"/>
                      <a:pt x="54" y="358"/>
                      <a:pt x="92" y="358"/>
                    </a:cubicBezTo>
                    <a:cubicBezTo>
                      <a:pt x="98" y="358"/>
                      <a:pt x="105" y="357"/>
                      <a:pt x="111" y="355"/>
                    </a:cubicBezTo>
                    <a:cubicBezTo>
                      <a:pt x="125" y="381"/>
                      <a:pt x="152" y="400"/>
                      <a:pt x="184" y="400"/>
                    </a:cubicBezTo>
                    <a:cubicBezTo>
                      <a:pt x="208" y="400"/>
                      <a:pt x="230" y="389"/>
                      <a:pt x="245" y="373"/>
                    </a:cubicBezTo>
                    <a:cubicBezTo>
                      <a:pt x="258" y="381"/>
                      <a:pt x="273" y="385"/>
                      <a:pt x="289" y="385"/>
                    </a:cubicBezTo>
                    <a:cubicBezTo>
                      <a:pt x="315" y="385"/>
                      <a:pt x="338" y="373"/>
                      <a:pt x="353" y="354"/>
                    </a:cubicBezTo>
                    <a:cubicBezTo>
                      <a:pt x="365" y="361"/>
                      <a:pt x="380" y="366"/>
                      <a:pt x="395" y="366"/>
                    </a:cubicBezTo>
                    <a:cubicBezTo>
                      <a:pt x="435" y="366"/>
                      <a:pt x="468" y="334"/>
                      <a:pt x="471" y="295"/>
                    </a:cubicBezTo>
                    <a:cubicBezTo>
                      <a:pt x="501" y="287"/>
                      <a:pt x="522" y="261"/>
                      <a:pt x="522" y="230"/>
                    </a:cubicBezTo>
                    <a:cubicBezTo>
                      <a:pt x="522" y="198"/>
                      <a:pt x="500" y="171"/>
                      <a:pt x="470" y="164"/>
                    </a:cubicBezTo>
                    <a:close/>
                    <a:moveTo>
                      <a:pt x="453" y="169"/>
                    </a:moveTo>
                    <a:cubicBezTo>
                      <a:pt x="453" y="169"/>
                      <a:pt x="453" y="169"/>
                      <a:pt x="453" y="169"/>
                    </a:cubicBezTo>
                    <a:cubicBezTo>
                      <a:pt x="453" y="169"/>
                      <a:pt x="453" y="169"/>
                      <a:pt x="453" y="169"/>
                    </a:cubicBezTo>
                    <a:cubicBezTo>
                      <a:pt x="453" y="172"/>
                      <a:pt x="454" y="174"/>
                      <a:pt x="455" y="175"/>
                    </a:cubicBezTo>
                    <a:cubicBezTo>
                      <a:pt x="456" y="177"/>
                      <a:pt x="458" y="178"/>
                      <a:pt x="460" y="179"/>
                    </a:cubicBezTo>
                    <a:cubicBezTo>
                      <a:pt x="464" y="179"/>
                      <a:pt x="467" y="180"/>
                      <a:pt x="470" y="181"/>
                    </a:cubicBezTo>
                    <a:cubicBezTo>
                      <a:pt x="477" y="200"/>
                      <a:pt x="477" y="200"/>
                      <a:pt x="477" y="200"/>
                    </a:cubicBezTo>
                    <a:cubicBezTo>
                      <a:pt x="458" y="220"/>
                      <a:pt x="458" y="220"/>
                      <a:pt x="458" y="220"/>
                    </a:cubicBezTo>
                    <a:cubicBezTo>
                      <a:pt x="429" y="201"/>
                      <a:pt x="429" y="201"/>
                      <a:pt x="429" y="201"/>
                    </a:cubicBezTo>
                    <a:cubicBezTo>
                      <a:pt x="430" y="198"/>
                      <a:pt x="430" y="196"/>
                      <a:pt x="430" y="193"/>
                    </a:cubicBezTo>
                    <a:cubicBezTo>
                      <a:pt x="430" y="191"/>
                      <a:pt x="430" y="188"/>
                      <a:pt x="429" y="185"/>
                    </a:cubicBezTo>
                    <a:cubicBezTo>
                      <a:pt x="452" y="168"/>
                      <a:pt x="452" y="168"/>
                      <a:pt x="452" y="168"/>
                    </a:cubicBezTo>
                    <a:cubicBezTo>
                      <a:pt x="453" y="168"/>
                      <a:pt x="453" y="169"/>
                      <a:pt x="453" y="169"/>
                    </a:cubicBezTo>
                    <a:close/>
                    <a:moveTo>
                      <a:pt x="461" y="241"/>
                    </a:moveTo>
                    <a:cubicBezTo>
                      <a:pt x="481" y="255"/>
                      <a:pt x="481" y="255"/>
                      <a:pt x="481" y="255"/>
                    </a:cubicBezTo>
                    <a:cubicBezTo>
                      <a:pt x="481" y="255"/>
                      <a:pt x="481" y="256"/>
                      <a:pt x="481" y="256"/>
                    </a:cubicBezTo>
                    <a:cubicBezTo>
                      <a:pt x="449" y="259"/>
                      <a:pt x="449" y="259"/>
                      <a:pt x="449" y="259"/>
                    </a:cubicBezTo>
                    <a:cubicBezTo>
                      <a:pt x="448" y="258"/>
                      <a:pt x="448" y="257"/>
                      <a:pt x="448" y="256"/>
                    </a:cubicBezTo>
                    <a:lnTo>
                      <a:pt x="461" y="241"/>
                    </a:lnTo>
                    <a:close/>
                    <a:moveTo>
                      <a:pt x="426" y="243"/>
                    </a:moveTo>
                    <a:cubicBezTo>
                      <a:pt x="419" y="215"/>
                      <a:pt x="419" y="215"/>
                      <a:pt x="419" y="215"/>
                    </a:cubicBezTo>
                    <a:cubicBezTo>
                      <a:pt x="419" y="215"/>
                      <a:pt x="420" y="214"/>
                      <a:pt x="420" y="214"/>
                    </a:cubicBezTo>
                    <a:cubicBezTo>
                      <a:pt x="447" y="232"/>
                      <a:pt x="447" y="232"/>
                      <a:pt x="447" y="232"/>
                    </a:cubicBezTo>
                    <a:cubicBezTo>
                      <a:pt x="436" y="245"/>
                      <a:pt x="436" y="245"/>
                      <a:pt x="436" y="245"/>
                    </a:cubicBezTo>
                    <a:cubicBezTo>
                      <a:pt x="433" y="244"/>
                      <a:pt x="429" y="243"/>
                      <a:pt x="426" y="243"/>
                    </a:cubicBezTo>
                    <a:close/>
                    <a:moveTo>
                      <a:pt x="435" y="269"/>
                    </a:moveTo>
                    <a:cubicBezTo>
                      <a:pt x="435" y="274"/>
                      <a:pt x="430" y="278"/>
                      <a:pt x="425" y="278"/>
                    </a:cubicBezTo>
                    <a:cubicBezTo>
                      <a:pt x="420" y="278"/>
                      <a:pt x="415" y="274"/>
                      <a:pt x="415" y="269"/>
                    </a:cubicBezTo>
                    <a:cubicBezTo>
                      <a:pt x="415" y="263"/>
                      <a:pt x="420" y="259"/>
                      <a:pt x="425" y="259"/>
                    </a:cubicBezTo>
                    <a:cubicBezTo>
                      <a:pt x="430" y="259"/>
                      <a:pt x="435" y="263"/>
                      <a:pt x="435" y="269"/>
                    </a:cubicBezTo>
                    <a:close/>
                    <a:moveTo>
                      <a:pt x="448" y="130"/>
                    </a:moveTo>
                    <a:cubicBezTo>
                      <a:pt x="447" y="131"/>
                      <a:pt x="447" y="132"/>
                      <a:pt x="446" y="133"/>
                    </a:cubicBezTo>
                    <a:cubicBezTo>
                      <a:pt x="443" y="137"/>
                      <a:pt x="442" y="142"/>
                      <a:pt x="442" y="147"/>
                    </a:cubicBezTo>
                    <a:cubicBezTo>
                      <a:pt x="442" y="150"/>
                      <a:pt x="442" y="153"/>
                      <a:pt x="443" y="155"/>
                    </a:cubicBezTo>
                    <a:cubicBezTo>
                      <a:pt x="421" y="171"/>
                      <a:pt x="421" y="171"/>
                      <a:pt x="421" y="171"/>
                    </a:cubicBezTo>
                    <a:cubicBezTo>
                      <a:pt x="441" y="117"/>
                      <a:pt x="441" y="117"/>
                      <a:pt x="441" y="117"/>
                    </a:cubicBezTo>
                    <a:cubicBezTo>
                      <a:pt x="444" y="121"/>
                      <a:pt x="446" y="125"/>
                      <a:pt x="448" y="130"/>
                    </a:cubicBezTo>
                    <a:close/>
                    <a:moveTo>
                      <a:pt x="429" y="104"/>
                    </a:moveTo>
                    <a:cubicBezTo>
                      <a:pt x="405" y="168"/>
                      <a:pt x="405" y="168"/>
                      <a:pt x="405" y="168"/>
                    </a:cubicBezTo>
                    <a:cubicBezTo>
                      <a:pt x="405" y="168"/>
                      <a:pt x="405" y="168"/>
                      <a:pt x="404" y="168"/>
                    </a:cubicBezTo>
                    <a:cubicBezTo>
                      <a:pt x="404" y="168"/>
                      <a:pt x="404" y="168"/>
                      <a:pt x="403" y="168"/>
                    </a:cubicBezTo>
                    <a:cubicBezTo>
                      <a:pt x="392" y="137"/>
                      <a:pt x="392" y="137"/>
                      <a:pt x="392" y="137"/>
                    </a:cubicBezTo>
                    <a:cubicBezTo>
                      <a:pt x="425" y="101"/>
                      <a:pt x="425" y="101"/>
                      <a:pt x="425" y="101"/>
                    </a:cubicBezTo>
                    <a:cubicBezTo>
                      <a:pt x="426" y="102"/>
                      <a:pt x="427" y="103"/>
                      <a:pt x="429" y="104"/>
                    </a:cubicBezTo>
                    <a:close/>
                    <a:moveTo>
                      <a:pt x="404" y="203"/>
                    </a:moveTo>
                    <a:cubicBezTo>
                      <a:pt x="399" y="203"/>
                      <a:pt x="395" y="199"/>
                      <a:pt x="395" y="193"/>
                    </a:cubicBezTo>
                    <a:cubicBezTo>
                      <a:pt x="395" y="188"/>
                      <a:pt x="399" y="184"/>
                      <a:pt x="404" y="184"/>
                    </a:cubicBezTo>
                    <a:cubicBezTo>
                      <a:pt x="410" y="184"/>
                      <a:pt x="414" y="188"/>
                      <a:pt x="414" y="193"/>
                    </a:cubicBezTo>
                    <a:cubicBezTo>
                      <a:pt x="414" y="199"/>
                      <a:pt x="410" y="203"/>
                      <a:pt x="404" y="203"/>
                    </a:cubicBezTo>
                    <a:close/>
                    <a:moveTo>
                      <a:pt x="411" y="247"/>
                    </a:moveTo>
                    <a:cubicBezTo>
                      <a:pt x="410" y="248"/>
                      <a:pt x="409" y="248"/>
                      <a:pt x="409" y="249"/>
                    </a:cubicBezTo>
                    <a:cubicBezTo>
                      <a:pt x="350" y="211"/>
                      <a:pt x="350" y="211"/>
                      <a:pt x="350" y="211"/>
                    </a:cubicBezTo>
                    <a:cubicBezTo>
                      <a:pt x="350" y="210"/>
                      <a:pt x="351" y="209"/>
                      <a:pt x="351" y="208"/>
                    </a:cubicBezTo>
                    <a:cubicBezTo>
                      <a:pt x="381" y="204"/>
                      <a:pt x="381" y="204"/>
                      <a:pt x="381" y="204"/>
                    </a:cubicBezTo>
                    <a:cubicBezTo>
                      <a:pt x="383" y="208"/>
                      <a:pt x="386" y="212"/>
                      <a:pt x="390" y="215"/>
                    </a:cubicBezTo>
                    <a:cubicBezTo>
                      <a:pt x="394" y="218"/>
                      <a:pt x="399" y="219"/>
                      <a:pt x="403" y="219"/>
                    </a:cubicBezTo>
                    <a:lnTo>
                      <a:pt x="411" y="247"/>
                    </a:lnTo>
                    <a:close/>
                    <a:moveTo>
                      <a:pt x="392" y="89"/>
                    </a:moveTo>
                    <a:cubicBezTo>
                      <a:pt x="394" y="89"/>
                      <a:pt x="394" y="89"/>
                      <a:pt x="394" y="89"/>
                    </a:cubicBezTo>
                    <a:cubicBezTo>
                      <a:pt x="400" y="90"/>
                      <a:pt x="405" y="91"/>
                      <a:pt x="410" y="93"/>
                    </a:cubicBezTo>
                    <a:cubicBezTo>
                      <a:pt x="392" y="113"/>
                      <a:pt x="392" y="113"/>
                      <a:pt x="392" y="113"/>
                    </a:cubicBezTo>
                    <a:cubicBezTo>
                      <a:pt x="392" y="112"/>
                      <a:pt x="392" y="110"/>
                      <a:pt x="392" y="108"/>
                    </a:cubicBezTo>
                    <a:cubicBezTo>
                      <a:pt x="391" y="106"/>
                      <a:pt x="390" y="104"/>
                      <a:pt x="390" y="102"/>
                    </a:cubicBezTo>
                    <a:cubicBezTo>
                      <a:pt x="392" y="99"/>
                      <a:pt x="393" y="94"/>
                      <a:pt x="393" y="90"/>
                    </a:cubicBezTo>
                    <a:cubicBezTo>
                      <a:pt x="393" y="90"/>
                      <a:pt x="392" y="90"/>
                      <a:pt x="392" y="89"/>
                    </a:cubicBezTo>
                    <a:close/>
                    <a:moveTo>
                      <a:pt x="366" y="104"/>
                    </a:moveTo>
                    <a:cubicBezTo>
                      <a:pt x="372" y="104"/>
                      <a:pt x="376" y="108"/>
                      <a:pt x="376" y="113"/>
                    </a:cubicBezTo>
                    <a:cubicBezTo>
                      <a:pt x="376" y="119"/>
                      <a:pt x="372" y="123"/>
                      <a:pt x="366" y="123"/>
                    </a:cubicBezTo>
                    <a:cubicBezTo>
                      <a:pt x="361" y="123"/>
                      <a:pt x="357" y="119"/>
                      <a:pt x="357" y="113"/>
                    </a:cubicBezTo>
                    <a:cubicBezTo>
                      <a:pt x="357" y="108"/>
                      <a:pt x="361" y="104"/>
                      <a:pt x="366" y="104"/>
                    </a:cubicBezTo>
                    <a:close/>
                    <a:moveTo>
                      <a:pt x="369" y="139"/>
                    </a:moveTo>
                    <a:cubicBezTo>
                      <a:pt x="358" y="151"/>
                      <a:pt x="358" y="151"/>
                      <a:pt x="358" y="151"/>
                    </a:cubicBezTo>
                    <a:cubicBezTo>
                      <a:pt x="363" y="139"/>
                      <a:pt x="363" y="139"/>
                      <a:pt x="363" y="139"/>
                    </a:cubicBezTo>
                    <a:cubicBezTo>
                      <a:pt x="364" y="139"/>
                      <a:pt x="365" y="139"/>
                      <a:pt x="366" y="139"/>
                    </a:cubicBezTo>
                    <a:cubicBezTo>
                      <a:pt x="367" y="139"/>
                      <a:pt x="368" y="139"/>
                      <a:pt x="369" y="139"/>
                    </a:cubicBezTo>
                    <a:close/>
                    <a:moveTo>
                      <a:pt x="357" y="66"/>
                    </a:moveTo>
                    <a:cubicBezTo>
                      <a:pt x="357" y="67"/>
                      <a:pt x="356" y="67"/>
                      <a:pt x="355" y="67"/>
                    </a:cubicBezTo>
                    <a:cubicBezTo>
                      <a:pt x="348" y="51"/>
                      <a:pt x="348" y="51"/>
                      <a:pt x="348" y="51"/>
                    </a:cubicBezTo>
                    <a:cubicBezTo>
                      <a:pt x="352" y="56"/>
                      <a:pt x="355" y="61"/>
                      <a:pt x="357" y="66"/>
                    </a:cubicBezTo>
                    <a:close/>
                    <a:moveTo>
                      <a:pt x="380" y="150"/>
                    </a:moveTo>
                    <a:cubicBezTo>
                      <a:pt x="388" y="173"/>
                      <a:pt x="388" y="173"/>
                      <a:pt x="388" y="173"/>
                    </a:cubicBezTo>
                    <a:cubicBezTo>
                      <a:pt x="386" y="175"/>
                      <a:pt x="384" y="177"/>
                      <a:pt x="383" y="179"/>
                    </a:cubicBezTo>
                    <a:cubicBezTo>
                      <a:pt x="381" y="182"/>
                      <a:pt x="380" y="185"/>
                      <a:pt x="379" y="188"/>
                    </a:cubicBezTo>
                    <a:cubicBezTo>
                      <a:pt x="349" y="192"/>
                      <a:pt x="349" y="192"/>
                      <a:pt x="349" y="192"/>
                    </a:cubicBezTo>
                    <a:cubicBezTo>
                      <a:pt x="348" y="190"/>
                      <a:pt x="347" y="189"/>
                      <a:pt x="347" y="188"/>
                    </a:cubicBezTo>
                    <a:lnTo>
                      <a:pt x="380" y="150"/>
                    </a:lnTo>
                    <a:close/>
                    <a:moveTo>
                      <a:pt x="341" y="119"/>
                    </a:moveTo>
                    <a:cubicBezTo>
                      <a:pt x="342" y="121"/>
                      <a:pt x="343" y="124"/>
                      <a:pt x="344" y="126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32" y="106"/>
                      <a:pt x="332" y="106"/>
                      <a:pt x="332" y="106"/>
                    </a:cubicBezTo>
                    <a:cubicBezTo>
                      <a:pt x="341" y="110"/>
                      <a:pt x="341" y="110"/>
                      <a:pt x="341" y="110"/>
                    </a:cubicBezTo>
                    <a:cubicBezTo>
                      <a:pt x="341" y="111"/>
                      <a:pt x="340" y="112"/>
                      <a:pt x="340" y="113"/>
                    </a:cubicBezTo>
                    <a:cubicBezTo>
                      <a:pt x="340" y="115"/>
                      <a:pt x="341" y="117"/>
                      <a:pt x="341" y="119"/>
                    </a:cubicBezTo>
                    <a:close/>
                    <a:moveTo>
                      <a:pt x="343" y="80"/>
                    </a:moveTo>
                    <a:cubicBezTo>
                      <a:pt x="342" y="83"/>
                      <a:pt x="341" y="87"/>
                      <a:pt x="341" y="90"/>
                    </a:cubicBezTo>
                    <a:cubicBezTo>
                      <a:pt x="341" y="91"/>
                      <a:pt x="341" y="92"/>
                      <a:pt x="341" y="93"/>
                    </a:cubicBezTo>
                    <a:cubicBezTo>
                      <a:pt x="331" y="88"/>
                      <a:pt x="331" y="88"/>
                      <a:pt x="331" y="88"/>
                    </a:cubicBezTo>
                    <a:cubicBezTo>
                      <a:pt x="329" y="46"/>
                      <a:pt x="329" y="46"/>
                      <a:pt x="329" y="46"/>
                    </a:cubicBezTo>
                    <a:lnTo>
                      <a:pt x="343" y="80"/>
                    </a:lnTo>
                    <a:close/>
                    <a:moveTo>
                      <a:pt x="318" y="159"/>
                    </a:moveTo>
                    <a:cubicBezTo>
                      <a:pt x="284" y="86"/>
                      <a:pt x="284" y="86"/>
                      <a:pt x="284" y="86"/>
                    </a:cubicBezTo>
                    <a:cubicBezTo>
                      <a:pt x="285" y="86"/>
                      <a:pt x="285" y="85"/>
                      <a:pt x="286" y="85"/>
                    </a:cubicBezTo>
                    <a:cubicBezTo>
                      <a:pt x="315" y="98"/>
                      <a:pt x="315" y="98"/>
                      <a:pt x="315" y="98"/>
                    </a:cubicBezTo>
                    <a:lnTo>
                      <a:pt x="318" y="159"/>
                    </a:lnTo>
                    <a:close/>
                    <a:moveTo>
                      <a:pt x="303" y="267"/>
                    </a:moveTo>
                    <a:cubicBezTo>
                      <a:pt x="302" y="263"/>
                      <a:pt x="301" y="260"/>
                      <a:pt x="298" y="257"/>
                    </a:cubicBezTo>
                    <a:cubicBezTo>
                      <a:pt x="317" y="228"/>
                      <a:pt x="317" y="228"/>
                      <a:pt x="317" y="228"/>
                    </a:cubicBezTo>
                    <a:cubicBezTo>
                      <a:pt x="318" y="228"/>
                      <a:pt x="318" y="228"/>
                      <a:pt x="318" y="228"/>
                    </a:cubicBezTo>
                    <a:cubicBezTo>
                      <a:pt x="321" y="285"/>
                      <a:pt x="321" y="285"/>
                      <a:pt x="321" y="285"/>
                    </a:cubicBezTo>
                    <a:cubicBezTo>
                      <a:pt x="303" y="276"/>
                      <a:pt x="303" y="276"/>
                      <a:pt x="303" y="276"/>
                    </a:cubicBezTo>
                    <a:cubicBezTo>
                      <a:pt x="304" y="275"/>
                      <a:pt x="304" y="274"/>
                      <a:pt x="304" y="272"/>
                    </a:cubicBezTo>
                    <a:cubicBezTo>
                      <a:pt x="304" y="271"/>
                      <a:pt x="304" y="269"/>
                      <a:pt x="303" y="267"/>
                    </a:cubicBezTo>
                    <a:close/>
                    <a:moveTo>
                      <a:pt x="285" y="248"/>
                    </a:moveTo>
                    <a:cubicBezTo>
                      <a:pt x="283" y="247"/>
                      <a:pt x="280" y="247"/>
                      <a:pt x="278" y="247"/>
                    </a:cubicBezTo>
                    <a:cubicBezTo>
                      <a:pt x="276" y="247"/>
                      <a:pt x="274" y="247"/>
                      <a:pt x="273" y="247"/>
                    </a:cubicBezTo>
                    <a:cubicBezTo>
                      <a:pt x="273" y="247"/>
                      <a:pt x="273" y="247"/>
                      <a:pt x="273" y="247"/>
                    </a:cubicBezTo>
                    <a:cubicBezTo>
                      <a:pt x="269" y="248"/>
                      <a:pt x="266" y="249"/>
                      <a:pt x="263" y="251"/>
                    </a:cubicBezTo>
                    <a:cubicBezTo>
                      <a:pt x="230" y="227"/>
                      <a:pt x="230" y="227"/>
                      <a:pt x="230" y="227"/>
                    </a:cubicBezTo>
                    <a:cubicBezTo>
                      <a:pt x="231" y="225"/>
                      <a:pt x="232" y="222"/>
                      <a:pt x="233" y="220"/>
                    </a:cubicBezTo>
                    <a:cubicBezTo>
                      <a:pt x="241" y="219"/>
                      <a:pt x="241" y="219"/>
                      <a:pt x="241" y="219"/>
                    </a:cubicBezTo>
                    <a:cubicBezTo>
                      <a:pt x="298" y="213"/>
                      <a:pt x="298" y="213"/>
                      <a:pt x="298" y="213"/>
                    </a:cubicBezTo>
                    <a:cubicBezTo>
                      <a:pt x="300" y="216"/>
                      <a:pt x="301" y="218"/>
                      <a:pt x="303" y="221"/>
                    </a:cubicBezTo>
                    <a:lnTo>
                      <a:pt x="285" y="248"/>
                    </a:lnTo>
                    <a:close/>
                    <a:moveTo>
                      <a:pt x="288" y="272"/>
                    </a:moveTo>
                    <a:cubicBezTo>
                      <a:pt x="288" y="278"/>
                      <a:pt x="283" y="282"/>
                      <a:pt x="278" y="282"/>
                    </a:cubicBezTo>
                    <a:cubicBezTo>
                      <a:pt x="272" y="282"/>
                      <a:pt x="268" y="278"/>
                      <a:pt x="268" y="272"/>
                    </a:cubicBezTo>
                    <a:cubicBezTo>
                      <a:pt x="268" y="267"/>
                      <a:pt x="272" y="263"/>
                      <a:pt x="278" y="263"/>
                    </a:cubicBezTo>
                    <a:cubicBezTo>
                      <a:pt x="283" y="263"/>
                      <a:pt x="288" y="267"/>
                      <a:pt x="288" y="272"/>
                    </a:cubicBezTo>
                    <a:close/>
                    <a:moveTo>
                      <a:pt x="265" y="144"/>
                    </a:moveTo>
                    <a:cubicBezTo>
                      <a:pt x="265" y="150"/>
                      <a:pt x="260" y="154"/>
                      <a:pt x="255" y="154"/>
                    </a:cubicBezTo>
                    <a:cubicBezTo>
                      <a:pt x="249" y="154"/>
                      <a:pt x="245" y="150"/>
                      <a:pt x="245" y="144"/>
                    </a:cubicBezTo>
                    <a:cubicBezTo>
                      <a:pt x="245" y="139"/>
                      <a:pt x="249" y="135"/>
                      <a:pt x="255" y="135"/>
                    </a:cubicBezTo>
                    <a:cubicBezTo>
                      <a:pt x="260" y="135"/>
                      <a:pt x="265" y="139"/>
                      <a:pt x="265" y="144"/>
                    </a:cubicBezTo>
                    <a:close/>
                    <a:moveTo>
                      <a:pt x="257" y="67"/>
                    </a:moveTo>
                    <a:cubicBezTo>
                      <a:pt x="257" y="62"/>
                      <a:pt x="261" y="57"/>
                      <a:pt x="267" y="57"/>
                    </a:cubicBezTo>
                    <a:cubicBezTo>
                      <a:pt x="272" y="57"/>
                      <a:pt x="277" y="62"/>
                      <a:pt x="277" y="67"/>
                    </a:cubicBezTo>
                    <a:cubicBezTo>
                      <a:pt x="277" y="72"/>
                      <a:pt x="272" y="77"/>
                      <a:pt x="267" y="77"/>
                    </a:cubicBezTo>
                    <a:cubicBezTo>
                      <a:pt x="261" y="77"/>
                      <a:pt x="257" y="72"/>
                      <a:pt x="257" y="67"/>
                    </a:cubicBezTo>
                    <a:close/>
                    <a:moveTo>
                      <a:pt x="260" y="170"/>
                    </a:moveTo>
                    <a:cubicBezTo>
                      <a:pt x="264" y="169"/>
                      <a:pt x="267" y="167"/>
                      <a:pt x="270" y="165"/>
                    </a:cubicBezTo>
                    <a:cubicBezTo>
                      <a:pt x="301" y="188"/>
                      <a:pt x="301" y="188"/>
                      <a:pt x="301" y="188"/>
                    </a:cubicBezTo>
                    <a:cubicBezTo>
                      <a:pt x="301" y="188"/>
                      <a:pt x="301" y="188"/>
                      <a:pt x="300" y="189"/>
                    </a:cubicBezTo>
                    <a:cubicBezTo>
                      <a:pt x="299" y="191"/>
                      <a:pt x="297" y="194"/>
                      <a:pt x="297" y="197"/>
                    </a:cubicBezTo>
                    <a:cubicBezTo>
                      <a:pt x="241" y="203"/>
                      <a:pt x="241" y="203"/>
                      <a:pt x="241" y="203"/>
                    </a:cubicBezTo>
                    <a:cubicBezTo>
                      <a:pt x="231" y="204"/>
                      <a:pt x="231" y="204"/>
                      <a:pt x="231" y="204"/>
                    </a:cubicBezTo>
                    <a:cubicBezTo>
                      <a:pt x="230" y="202"/>
                      <a:pt x="229" y="200"/>
                      <a:pt x="228" y="198"/>
                    </a:cubicBezTo>
                    <a:cubicBezTo>
                      <a:pt x="248" y="169"/>
                      <a:pt x="248" y="169"/>
                      <a:pt x="248" y="169"/>
                    </a:cubicBezTo>
                    <a:cubicBezTo>
                      <a:pt x="250" y="170"/>
                      <a:pt x="252" y="170"/>
                      <a:pt x="255" y="170"/>
                    </a:cubicBezTo>
                    <a:cubicBezTo>
                      <a:pt x="257" y="170"/>
                      <a:pt x="258" y="170"/>
                      <a:pt x="260" y="170"/>
                    </a:cubicBezTo>
                    <a:close/>
                    <a:moveTo>
                      <a:pt x="251" y="119"/>
                    </a:moveTo>
                    <a:cubicBezTo>
                      <a:pt x="250" y="119"/>
                      <a:pt x="250" y="119"/>
                      <a:pt x="250" y="119"/>
                    </a:cubicBezTo>
                    <a:cubicBezTo>
                      <a:pt x="244" y="120"/>
                      <a:pt x="240" y="123"/>
                      <a:pt x="237" y="126"/>
                    </a:cubicBezTo>
                    <a:cubicBezTo>
                      <a:pt x="227" y="122"/>
                      <a:pt x="227" y="122"/>
                      <a:pt x="227" y="122"/>
                    </a:cubicBezTo>
                    <a:cubicBezTo>
                      <a:pt x="227" y="121"/>
                      <a:pt x="227" y="120"/>
                      <a:pt x="227" y="119"/>
                    </a:cubicBezTo>
                    <a:cubicBezTo>
                      <a:pt x="227" y="112"/>
                      <a:pt x="224" y="104"/>
                      <a:pt x="218" y="99"/>
                    </a:cubicBezTo>
                    <a:cubicBezTo>
                      <a:pt x="215" y="97"/>
                      <a:pt x="213" y="96"/>
                      <a:pt x="210" y="95"/>
                    </a:cubicBezTo>
                    <a:cubicBezTo>
                      <a:pt x="210" y="86"/>
                      <a:pt x="210" y="86"/>
                      <a:pt x="210" y="86"/>
                    </a:cubicBezTo>
                    <a:cubicBezTo>
                      <a:pt x="244" y="80"/>
                      <a:pt x="244" y="80"/>
                      <a:pt x="244" y="80"/>
                    </a:cubicBezTo>
                    <a:cubicBezTo>
                      <a:pt x="247" y="84"/>
                      <a:pt x="251" y="88"/>
                      <a:pt x="255" y="90"/>
                    </a:cubicBezTo>
                    <a:lnTo>
                      <a:pt x="251" y="119"/>
                    </a:lnTo>
                    <a:close/>
                    <a:moveTo>
                      <a:pt x="221" y="136"/>
                    </a:moveTo>
                    <a:cubicBezTo>
                      <a:pt x="229" y="140"/>
                      <a:pt x="229" y="140"/>
                      <a:pt x="229" y="140"/>
                    </a:cubicBezTo>
                    <a:cubicBezTo>
                      <a:pt x="229" y="142"/>
                      <a:pt x="229" y="143"/>
                      <a:pt x="229" y="144"/>
                    </a:cubicBezTo>
                    <a:cubicBezTo>
                      <a:pt x="229" y="146"/>
                      <a:pt x="229" y="148"/>
                      <a:pt x="230" y="150"/>
                    </a:cubicBezTo>
                    <a:cubicBezTo>
                      <a:pt x="230" y="154"/>
                      <a:pt x="232" y="157"/>
                      <a:pt x="234" y="160"/>
                    </a:cubicBezTo>
                    <a:cubicBezTo>
                      <a:pt x="215" y="189"/>
                      <a:pt x="215" y="189"/>
                      <a:pt x="215" y="189"/>
                    </a:cubicBezTo>
                    <a:cubicBezTo>
                      <a:pt x="214" y="189"/>
                      <a:pt x="214" y="189"/>
                      <a:pt x="214" y="189"/>
                    </a:cubicBezTo>
                    <a:cubicBezTo>
                      <a:pt x="212" y="143"/>
                      <a:pt x="212" y="143"/>
                      <a:pt x="212" y="143"/>
                    </a:cubicBezTo>
                    <a:cubicBezTo>
                      <a:pt x="215" y="141"/>
                      <a:pt x="218" y="139"/>
                      <a:pt x="221" y="136"/>
                    </a:cubicBezTo>
                    <a:close/>
                    <a:moveTo>
                      <a:pt x="253" y="264"/>
                    </a:moveTo>
                    <a:cubicBezTo>
                      <a:pt x="252" y="267"/>
                      <a:pt x="252" y="270"/>
                      <a:pt x="252" y="272"/>
                    </a:cubicBezTo>
                    <a:cubicBezTo>
                      <a:pt x="252" y="274"/>
                      <a:pt x="252" y="276"/>
                      <a:pt x="253" y="278"/>
                    </a:cubicBezTo>
                    <a:cubicBezTo>
                      <a:pt x="254" y="286"/>
                      <a:pt x="259" y="292"/>
                      <a:pt x="266" y="295"/>
                    </a:cubicBezTo>
                    <a:cubicBezTo>
                      <a:pt x="262" y="322"/>
                      <a:pt x="262" y="322"/>
                      <a:pt x="262" y="322"/>
                    </a:cubicBezTo>
                    <a:cubicBezTo>
                      <a:pt x="226" y="244"/>
                      <a:pt x="226" y="244"/>
                      <a:pt x="226" y="244"/>
                    </a:cubicBezTo>
                    <a:lnTo>
                      <a:pt x="253" y="264"/>
                    </a:lnTo>
                    <a:close/>
                    <a:moveTo>
                      <a:pt x="279" y="152"/>
                    </a:moveTo>
                    <a:cubicBezTo>
                      <a:pt x="280" y="150"/>
                      <a:pt x="281" y="147"/>
                      <a:pt x="281" y="144"/>
                    </a:cubicBezTo>
                    <a:cubicBezTo>
                      <a:pt x="281" y="143"/>
                      <a:pt x="280" y="141"/>
                      <a:pt x="280" y="139"/>
                    </a:cubicBezTo>
                    <a:cubicBezTo>
                      <a:pt x="279" y="131"/>
                      <a:pt x="273" y="125"/>
                      <a:pt x="266" y="121"/>
                    </a:cubicBezTo>
                    <a:cubicBezTo>
                      <a:pt x="271" y="94"/>
                      <a:pt x="271" y="94"/>
                      <a:pt x="271" y="94"/>
                    </a:cubicBezTo>
                    <a:cubicBezTo>
                      <a:pt x="307" y="173"/>
                      <a:pt x="307" y="173"/>
                      <a:pt x="307" y="173"/>
                    </a:cubicBezTo>
                    <a:lnTo>
                      <a:pt x="279" y="152"/>
                    </a:lnTo>
                    <a:close/>
                    <a:moveTo>
                      <a:pt x="312" y="27"/>
                    </a:moveTo>
                    <a:cubicBezTo>
                      <a:pt x="314" y="80"/>
                      <a:pt x="314" y="80"/>
                      <a:pt x="314" y="80"/>
                    </a:cubicBezTo>
                    <a:cubicBezTo>
                      <a:pt x="292" y="70"/>
                      <a:pt x="292" y="70"/>
                      <a:pt x="292" y="70"/>
                    </a:cubicBezTo>
                    <a:cubicBezTo>
                      <a:pt x="292" y="69"/>
                      <a:pt x="293" y="68"/>
                      <a:pt x="293" y="67"/>
                    </a:cubicBezTo>
                    <a:cubicBezTo>
                      <a:pt x="293" y="65"/>
                      <a:pt x="292" y="64"/>
                      <a:pt x="292" y="62"/>
                    </a:cubicBezTo>
                    <a:cubicBezTo>
                      <a:pt x="291" y="59"/>
                      <a:pt x="290" y="56"/>
                      <a:pt x="288" y="53"/>
                    </a:cubicBezTo>
                    <a:cubicBezTo>
                      <a:pt x="309" y="26"/>
                      <a:pt x="309" y="26"/>
                      <a:pt x="309" y="26"/>
                    </a:cubicBezTo>
                    <a:cubicBezTo>
                      <a:pt x="310" y="27"/>
                      <a:pt x="311" y="27"/>
                      <a:pt x="312" y="27"/>
                    </a:cubicBezTo>
                    <a:close/>
                    <a:moveTo>
                      <a:pt x="234" y="29"/>
                    </a:moveTo>
                    <a:cubicBezTo>
                      <a:pt x="289" y="17"/>
                      <a:pt x="289" y="17"/>
                      <a:pt x="289" y="17"/>
                    </a:cubicBezTo>
                    <a:cubicBezTo>
                      <a:pt x="291" y="17"/>
                      <a:pt x="293" y="17"/>
                      <a:pt x="296" y="18"/>
                    </a:cubicBezTo>
                    <a:cubicBezTo>
                      <a:pt x="276" y="43"/>
                      <a:pt x="276" y="43"/>
                      <a:pt x="276" y="43"/>
                    </a:cubicBezTo>
                    <a:cubicBezTo>
                      <a:pt x="273" y="42"/>
                      <a:pt x="270" y="41"/>
                      <a:pt x="267" y="41"/>
                    </a:cubicBezTo>
                    <a:cubicBezTo>
                      <a:pt x="265" y="41"/>
                      <a:pt x="263" y="41"/>
                      <a:pt x="262" y="42"/>
                    </a:cubicBezTo>
                    <a:cubicBezTo>
                      <a:pt x="257" y="43"/>
                      <a:pt x="253" y="45"/>
                      <a:pt x="249" y="48"/>
                    </a:cubicBezTo>
                    <a:cubicBezTo>
                      <a:pt x="226" y="34"/>
                      <a:pt x="226" y="34"/>
                      <a:pt x="226" y="34"/>
                    </a:cubicBezTo>
                    <a:cubicBezTo>
                      <a:pt x="228" y="32"/>
                      <a:pt x="231" y="31"/>
                      <a:pt x="234" y="29"/>
                    </a:cubicBezTo>
                    <a:close/>
                    <a:moveTo>
                      <a:pt x="208" y="52"/>
                    </a:moveTo>
                    <a:cubicBezTo>
                      <a:pt x="211" y="51"/>
                      <a:pt x="214" y="50"/>
                      <a:pt x="216" y="47"/>
                    </a:cubicBezTo>
                    <a:cubicBezTo>
                      <a:pt x="242" y="62"/>
                      <a:pt x="242" y="62"/>
                      <a:pt x="242" y="62"/>
                    </a:cubicBezTo>
                    <a:cubicBezTo>
                      <a:pt x="241" y="63"/>
                      <a:pt x="241" y="63"/>
                      <a:pt x="241" y="64"/>
                    </a:cubicBezTo>
                    <a:cubicBezTo>
                      <a:pt x="209" y="70"/>
                      <a:pt x="209" y="70"/>
                      <a:pt x="209" y="70"/>
                    </a:cubicBezTo>
                    <a:cubicBezTo>
                      <a:pt x="208" y="53"/>
                      <a:pt x="208" y="53"/>
                      <a:pt x="208" y="53"/>
                    </a:cubicBezTo>
                    <a:cubicBezTo>
                      <a:pt x="208" y="53"/>
                      <a:pt x="208" y="53"/>
                      <a:pt x="208" y="52"/>
                    </a:cubicBezTo>
                    <a:close/>
                    <a:moveTo>
                      <a:pt x="202" y="110"/>
                    </a:moveTo>
                    <a:cubicBezTo>
                      <a:pt x="207" y="110"/>
                      <a:pt x="211" y="114"/>
                      <a:pt x="211" y="119"/>
                    </a:cubicBezTo>
                    <a:cubicBezTo>
                      <a:pt x="211" y="125"/>
                      <a:pt x="207" y="129"/>
                      <a:pt x="202" y="129"/>
                    </a:cubicBezTo>
                    <a:cubicBezTo>
                      <a:pt x="196" y="129"/>
                      <a:pt x="192" y="125"/>
                      <a:pt x="192" y="119"/>
                    </a:cubicBezTo>
                    <a:cubicBezTo>
                      <a:pt x="192" y="114"/>
                      <a:pt x="196" y="110"/>
                      <a:pt x="202" y="110"/>
                    </a:cubicBezTo>
                    <a:close/>
                    <a:moveTo>
                      <a:pt x="192" y="299"/>
                    </a:moveTo>
                    <a:cubicBezTo>
                      <a:pt x="192" y="299"/>
                      <a:pt x="192" y="299"/>
                      <a:pt x="192" y="299"/>
                    </a:cubicBezTo>
                    <a:cubicBezTo>
                      <a:pt x="192" y="299"/>
                      <a:pt x="192" y="298"/>
                      <a:pt x="192" y="298"/>
                    </a:cubicBezTo>
                    <a:cubicBezTo>
                      <a:pt x="192" y="298"/>
                      <a:pt x="191" y="297"/>
                      <a:pt x="191" y="297"/>
                    </a:cubicBezTo>
                    <a:cubicBezTo>
                      <a:pt x="191" y="296"/>
                      <a:pt x="191" y="295"/>
                      <a:pt x="191" y="294"/>
                    </a:cubicBezTo>
                    <a:cubicBezTo>
                      <a:pt x="190" y="294"/>
                      <a:pt x="190" y="293"/>
                      <a:pt x="190" y="293"/>
                    </a:cubicBezTo>
                    <a:cubicBezTo>
                      <a:pt x="189" y="292"/>
                      <a:pt x="189" y="291"/>
                      <a:pt x="189" y="290"/>
                    </a:cubicBezTo>
                    <a:cubicBezTo>
                      <a:pt x="188" y="290"/>
                      <a:pt x="188" y="289"/>
                      <a:pt x="188" y="289"/>
                    </a:cubicBezTo>
                    <a:cubicBezTo>
                      <a:pt x="187" y="288"/>
                      <a:pt x="187" y="287"/>
                      <a:pt x="186" y="287"/>
                    </a:cubicBezTo>
                    <a:cubicBezTo>
                      <a:pt x="186" y="286"/>
                      <a:pt x="185" y="286"/>
                      <a:pt x="185" y="285"/>
                    </a:cubicBezTo>
                    <a:cubicBezTo>
                      <a:pt x="184" y="285"/>
                      <a:pt x="184" y="285"/>
                      <a:pt x="184" y="284"/>
                    </a:cubicBezTo>
                    <a:cubicBezTo>
                      <a:pt x="198" y="253"/>
                      <a:pt x="198" y="253"/>
                      <a:pt x="198" y="253"/>
                    </a:cubicBezTo>
                    <a:cubicBezTo>
                      <a:pt x="201" y="311"/>
                      <a:pt x="201" y="311"/>
                      <a:pt x="201" y="311"/>
                    </a:cubicBezTo>
                    <a:cubicBezTo>
                      <a:pt x="192" y="306"/>
                      <a:pt x="192" y="306"/>
                      <a:pt x="192" y="306"/>
                    </a:cubicBezTo>
                    <a:cubicBezTo>
                      <a:pt x="192" y="306"/>
                      <a:pt x="192" y="305"/>
                      <a:pt x="192" y="304"/>
                    </a:cubicBezTo>
                    <a:cubicBezTo>
                      <a:pt x="192" y="304"/>
                      <a:pt x="192" y="304"/>
                      <a:pt x="192" y="303"/>
                    </a:cubicBezTo>
                    <a:cubicBezTo>
                      <a:pt x="192" y="302"/>
                      <a:pt x="192" y="301"/>
                      <a:pt x="192" y="299"/>
                    </a:cubicBezTo>
                    <a:close/>
                    <a:moveTo>
                      <a:pt x="169" y="278"/>
                    </a:moveTo>
                    <a:cubicBezTo>
                      <a:pt x="168" y="278"/>
                      <a:pt x="167" y="278"/>
                      <a:pt x="166" y="278"/>
                    </a:cubicBezTo>
                    <a:cubicBezTo>
                      <a:pt x="166" y="278"/>
                      <a:pt x="166" y="278"/>
                      <a:pt x="166" y="278"/>
                    </a:cubicBezTo>
                    <a:cubicBezTo>
                      <a:pt x="166" y="278"/>
                      <a:pt x="166" y="278"/>
                      <a:pt x="166" y="278"/>
                    </a:cubicBezTo>
                    <a:cubicBezTo>
                      <a:pt x="166" y="278"/>
                      <a:pt x="166" y="278"/>
                      <a:pt x="166" y="278"/>
                    </a:cubicBezTo>
                    <a:cubicBezTo>
                      <a:pt x="166" y="278"/>
                      <a:pt x="166" y="278"/>
                      <a:pt x="166" y="278"/>
                    </a:cubicBezTo>
                    <a:cubicBezTo>
                      <a:pt x="165" y="278"/>
                      <a:pt x="164" y="278"/>
                      <a:pt x="164" y="278"/>
                    </a:cubicBezTo>
                    <a:cubicBezTo>
                      <a:pt x="143" y="233"/>
                      <a:pt x="143" y="233"/>
                      <a:pt x="143" y="233"/>
                    </a:cubicBezTo>
                    <a:cubicBezTo>
                      <a:pt x="147" y="230"/>
                      <a:pt x="150" y="225"/>
                      <a:pt x="151" y="219"/>
                    </a:cubicBezTo>
                    <a:cubicBezTo>
                      <a:pt x="151" y="218"/>
                      <a:pt x="152" y="216"/>
                      <a:pt x="152" y="214"/>
                    </a:cubicBezTo>
                    <a:cubicBezTo>
                      <a:pt x="152" y="208"/>
                      <a:pt x="149" y="203"/>
                      <a:pt x="146" y="198"/>
                    </a:cubicBezTo>
                    <a:cubicBezTo>
                      <a:pt x="174" y="164"/>
                      <a:pt x="174" y="164"/>
                      <a:pt x="174" y="164"/>
                    </a:cubicBezTo>
                    <a:cubicBezTo>
                      <a:pt x="189" y="196"/>
                      <a:pt x="189" y="196"/>
                      <a:pt x="189" y="196"/>
                    </a:cubicBezTo>
                    <a:cubicBezTo>
                      <a:pt x="184" y="200"/>
                      <a:pt x="181" y="207"/>
                      <a:pt x="181" y="214"/>
                    </a:cubicBezTo>
                    <a:cubicBezTo>
                      <a:pt x="181" y="216"/>
                      <a:pt x="181" y="218"/>
                      <a:pt x="182" y="219"/>
                    </a:cubicBezTo>
                    <a:cubicBezTo>
                      <a:pt x="183" y="225"/>
                      <a:pt x="186" y="230"/>
                      <a:pt x="190" y="233"/>
                    </a:cubicBezTo>
                    <a:lnTo>
                      <a:pt x="169" y="278"/>
                    </a:lnTo>
                    <a:close/>
                    <a:moveTo>
                      <a:pt x="176" y="303"/>
                    </a:moveTo>
                    <a:cubicBezTo>
                      <a:pt x="176" y="309"/>
                      <a:pt x="172" y="313"/>
                      <a:pt x="166" y="313"/>
                    </a:cubicBezTo>
                    <a:cubicBezTo>
                      <a:pt x="161" y="313"/>
                      <a:pt x="157" y="309"/>
                      <a:pt x="157" y="303"/>
                    </a:cubicBezTo>
                    <a:cubicBezTo>
                      <a:pt x="157" y="298"/>
                      <a:pt x="161" y="294"/>
                      <a:pt x="166" y="294"/>
                    </a:cubicBezTo>
                    <a:cubicBezTo>
                      <a:pt x="172" y="294"/>
                      <a:pt x="176" y="298"/>
                      <a:pt x="176" y="303"/>
                    </a:cubicBezTo>
                    <a:close/>
                    <a:moveTo>
                      <a:pt x="141" y="303"/>
                    </a:moveTo>
                    <a:cubicBezTo>
                      <a:pt x="141" y="304"/>
                      <a:pt x="141" y="305"/>
                      <a:pt x="141" y="306"/>
                    </a:cubicBezTo>
                    <a:cubicBezTo>
                      <a:pt x="132" y="311"/>
                      <a:pt x="132" y="311"/>
                      <a:pt x="132" y="311"/>
                    </a:cubicBezTo>
                    <a:cubicBezTo>
                      <a:pt x="135" y="253"/>
                      <a:pt x="135" y="253"/>
                      <a:pt x="135" y="253"/>
                    </a:cubicBezTo>
                    <a:cubicBezTo>
                      <a:pt x="149" y="284"/>
                      <a:pt x="149" y="284"/>
                      <a:pt x="149" y="284"/>
                    </a:cubicBezTo>
                    <a:cubicBezTo>
                      <a:pt x="149" y="285"/>
                      <a:pt x="148" y="285"/>
                      <a:pt x="148" y="285"/>
                    </a:cubicBezTo>
                    <a:cubicBezTo>
                      <a:pt x="148" y="286"/>
                      <a:pt x="147" y="286"/>
                      <a:pt x="147" y="287"/>
                    </a:cubicBezTo>
                    <a:cubicBezTo>
                      <a:pt x="146" y="287"/>
                      <a:pt x="146" y="288"/>
                      <a:pt x="145" y="289"/>
                    </a:cubicBezTo>
                    <a:cubicBezTo>
                      <a:pt x="145" y="289"/>
                      <a:pt x="145" y="290"/>
                      <a:pt x="144" y="290"/>
                    </a:cubicBezTo>
                    <a:cubicBezTo>
                      <a:pt x="144" y="291"/>
                      <a:pt x="143" y="292"/>
                      <a:pt x="143" y="293"/>
                    </a:cubicBezTo>
                    <a:cubicBezTo>
                      <a:pt x="143" y="293"/>
                      <a:pt x="143" y="294"/>
                      <a:pt x="142" y="294"/>
                    </a:cubicBezTo>
                    <a:cubicBezTo>
                      <a:pt x="142" y="295"/>
                      <a:pt x="142" y="296"/>
                      <a:pt x="141" y="297"/>
                    </a:cubicBezTo>
                    <a:cubicBezTo>
                      <a:pt x="141" y="297"/>
                      <a:pt x="141" y="298"/>
                      <a:pt x="141" y="298"/>
                    </a:cubicBezTo>
                    <a:cubicBezTo>
                      <a:pt x="141" y="298"/>
                      <a:pt x="141" y="299"/>
                      <a:pt x="141" y="299"/>
                    </a:cubicBezTo>
                    <a:cubicBezTo>
                      <a:pt x="141" y="299"/>
                      <a:pt x="141" y="299"/>
                      <a:pt x="141" y="299"/>
                    </a:cubicBezTo>
                    <a:cubicBezTo>
                      <a:pt x="141" y="301"/>
                      <a:pt x="141" y="302"/>
                      <a:pt x="141" y="303"/>
                    </a:cubicBezTo>
                    <a:cubicBezTo>
                      <a:pt x="141" y="303"/>
                      <a:pt x="141" y="303"/>
                      <a:pt x="141" y="303"/>
                    </a:cubicBezTo>
                    <a:cubicBezTo>
                      <a:pt x="141" y="303"/>
                      <a:pt x="141" y="303"/>
                      <a:pt x="141" y="303"/>
                    </a:cubicBezTo>
                    <a:cubicBezTo>
                      <a:pt x="141" y="303"/>
                      <a:pt x="141" y="303"/>
                      <a:pt x="141" y="303"/>
                    </a:cubicBezTo>
                    <a:close/>
                    <a:moveTo>
                      <a:pt x="176" y="132"/>
                    </a:moveTo>
                    <a:cubicBezTo>
                      <a:pt x="179" y="132"/>
                      <a:pt x="179" y="132"/>
                      <a:pt x="179" y="132"/>
                    </a:cubicBezTo>
                    <a:cubicBezTo>
                      <a:pt x="179" y="132"/>
                      <a:pt x="179" y="133"/>
                      <a:pt x="180" y="133"/>
                    </a:cubicBezTo>
                    <a:cubicBezTo>
                      <a:pt x="178" y="135"/>
                      <a:pt x="178" y="135"/>
                      <a:pt x="178" y="135"/>
                    </a:cubicBezTo>
                    <a:lnTo>
                      <a:pt x="176" y="132"/>
                    </a:lnTo>
                    <a:close/>
                    <a:moveTo>
                      <a:pt x="185" y="151"/>
                    </a:moveTo>
                    <a:cubicBezTo>
                      <a:pt x="192" y="143"/>
                      <a:pt x="192" y="143"/>
                      <a:pt x="192" y="143"/>
                    </a:cubicBezTo>
                    <a:cubicBezTo>
                      <a:pt x="193" y="144"/>
                      <a:pt x="195" y="144"/>
                      <a:pt x="196" y="144"/>
                    </a:cubicBezTo>
                    <a:cubicBezTo>
                      <a:pt x="198" y="176"/>
                      <a:pt x="198" y="176"/>
                      <a:pt x="198" y="176"/>
                    </a:cubicBezTo>
                    <a:lnTo>
                      <a:pt x="185" y="151"/>
                    </a:lnTo>
                    <a:close/>
                    <a:moveTo>
                      <a:pt x="194" y="95"/>
                    </a:moveTo>
                    <a:cubicBezTo>
                      <a:pt x="193" y="95"/>
                      <a:pt x="193" y="95"/>
                      <a:pt x="192" y="95"/>
                    </a:cubicBezTo>
                    <a:cubicBezTo>
                      <a:pt x="188" y="90"/>
                      <a:pt x="188" y="90"/>
                      <a:pt x="188" y="90"/>
                    </a:cubicBezTo>
                    <a:cubicBezTo>
                      <a:pt x="194" y="89"/>
                      <a:pt x="194" y="89"/>
                      <a:pt x="194" y="89"/>
                    </a:cubicBezTo>
                    <a:lnTo>
                      <a:pt x="194" y="95"/>
                    </a:lnTo>
                    <a:close/>
                    <a:moveTo>
                      <a:pt x="178" y="66"/>
                    </a:moveTo>
                    <a:cubicBezTo>
                      <a:pt x="181" y="68"/>
                      <a:pt x="184" y="70"/>
                      <a:pt x="186" y="72"/>
                    </a:cubicBezTo>
                    <a:cubicBezTo>
                      <a:pt x="187" y="73"/>
                      <a:pt x="188" y="73"/>
                      <a:pt x="189" y="74"/>
                    </a:cubicBezTo>
                    <a:cubicBezTo>
                      <a:pt x="177" y="76"/>
                      <a:pt x="177" y="76"/>
                      <a:pt x="177" y="76"/>
                    </a:cubicBezTo>
                    <a:cubicBezTo>
                      <a:pt x="173" y="71"/>
                      <a:pt x="173" y="71"/>
                      <a:pt x="173" y="71"/>
                    </a:cubicBezTo>
                    <a:lnTo>
                      <a:pt x="178" y="66"/>
                    </a:lnTo>
                    <a:close/>
                    <a:moveTo>
                      <a:pt x="165" y="108"/>
                    </a:move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5"/>
                      <a:pt x="176" y="115"/>
                      <a:pt x="176" y="116"/>
                    </a:cubicBezTo>
                    <a:cubicBezTo>
                      <a:pt x="169" y="117"/>
                      <a:pt x="169" y="117"/>
                      <a:pt x="169" y="117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5" y="108"/>
                      <a:pt x="165" y="108"/>
                      <a:pt x="165" y="108"/>
                    </a:cubicBezTo>
                    <a:close/>
                    <a:moveTo>
                      <a:pt x="166" y="149"/>
                    </a:moveTo>
                    <a:cubicBezTo>
                      <a:pt x="133" y="189"/>
                      <a:pt x="133" y="189"/>
                      <a:pt x="133" y="189"/>
                    </a:cubicBezTo>
                    <a:cubicBezTo>
                      <a:pt x="132" y="189"/>
                      <a:pt x="131" y="188"/>
                      <a:pt x="130" y="188"/>
                    </a:cubicBezTo>
                    <a:cubicBezTo>
                      <a:pt x="129" y="159"/>
                      <a:pt x="129" y="159"/>
                      <a:pt x="129" y="159"/>
                    </a:cubicBezTo>
                    <a:cubicBezTo>
                      <a:pt x="133" y="158"/>
                      <a:pt x="137" y="155"/>
                      <a:pt x="140" y="151"/>
                    </a:cubicBezTo>
                    <a:cubicBezTo>
                      <a:pt x="143" y="147"/>
                      <a:pt x="145" y="143"/>
                      <a:pt x="146" y="138"/>
                    </a:cubicBezTo>
                    <a:cubicBezTo>
                      <a:pt x="160" y="135"/>
                      <a:pt x="160" y="135"/>
                      <a:pt x="160" y="135"/>
                    </a:cubicBezTo>
                    <a:lnTo>
                      <a:pt x="166" y="149"/>
                    </a:lnTo>
                    <a:close/>
                    <a:moveTo>
                      <a:pt x="156" y="90"/>
                    </a:moveTo>
                    <a:cubicBezTo>
                      <a:pt x="156" y="95"/>
                      <a:pt x="152" y="100"/>
                      <a:pt x="147" y="100"/>
                    </a:cubicBezTo>
                    <a:cubicBezTo>
                      <a:pt x="141" y="100"/>
                      <a:pt x="137" y="95"/>
                      <a:pt x="137" y="90"/>
                    </a:cubicBezTo>
                    <a:cubicBezTo>
                      <a:pt x="137" y="85"/>
                      <a:pt x="141" y="80"/>
                      <a:pt x="147" y="80"/>
                    </a:cubicBezTo>
                    <a:cubicBezTo>
                      <a:pt x="152" y="80"/>
                      <a:pt x="156" y="85"/>
                      <a:pt x="156" y="90"/>
                    </a:cubicBezTo>
                    <a:close/>
                    <a:moveTo>
                      <a:pt x="132" y="61"/>
                    </a:moveTo>
                    <a:cubicBezTo>
                      <a:pt x="135" y="60"/>
                      <a:pt x="138" y="59"/>
                      <a:pt x="142" y="59"/>
                    </a:cubicBezTo>
                    <a:cubicBezTo>
                      <a:pt x="147" y="64"/>
                      <a:pt x="147" y="64"/>
                      <a:pt x="147" y="64"/>
                    </a:cubicBezTo>
                    <a:cubicBezTo>
                      <a:pt x="147" y="64"/>
                      <a:pt x="147" y="64"/>
                      <a:pt x="147" y="64"/>
                    </a:cubicBezTo>
                    <a:cubicBezTo>
                      <a:pt x="145" y="64"/>
                      <a:pt x="143" y="64"/>
                      <a:pt x="141" y="65"/>
                    </a:cubicBezTo>
                    <a:cubicBezTo>
                      <a:pt x="138" y="65"/>
                      <a:pt x="135" y="67"/>
                      <a:pt x="132" y="69"/>
                    </a:cubicBezTo>
                    <a:cubicBezTo>
                      <a:pt x="131" y="69"/>
                      <a:pt x="131" y="69"/>
                      <a:pt x="131" y="69"/>
                    </a:cubicBezTo>
                    <a:lnTo>
                      <a:pt x="132" y="61"/>
                    </a:lnTo>
                    <a:close/>
                    <a:moveTo>
                      <a:pt x="129" y="109"/>
                    </a:moveTo>
                    <a:cubicBezTo>
                      <a:pt x="134" y="113"/>
                      <a:pt x="140" y="116"/>
                      <a:pt x="146" y="116"/>
                    </a:cubicBezTo>
                    <a:cubicBezTo>
                      <a:pt x="148" y="116"/>
                      <a:pt x="149" y="116"/>
                      <a:pt x="150" y="116"/>
                    </a:cubicBezTo>
                    <a:cubicBezTo>
                      <a:pt x="153" y="121"/>
                      <a:pt x="153" y="121"/>
                      <a:pt x="153" y="121"/>
                    </a:cubicBezTo>
                    <a:cubicBezTo>
                      <a:pt x="143" y="122"/>
                      <a:pt x="143" y="122"/>
                      <a:pt x="143" y="122"/>
                    </a:cubicBezTo>
                    <a:cubicBezTo>
                      <a:pt x="141" y="120"/>
                      <a:pt x="139" y="117"/>
                      <a:pt x="136" y="115"/>
                    </a:cubicBezTo>
                    <a:cubicBezTo>
                      <a:pt x="134" y="113"/>
                      <a:pt x="132" y="112"/>
                      <a:pt x="129" y="111"/>
                    </a:cubicBezTo>
                    <a:lnTo>
                      <a:pt x="129" y="109"/>
                    </a:lnTo>
                    <a:close/>
                    <a:moveTo>
                      <a:pt x="130" y="135"/>
                    </a:moveTo>
                    <a:cubicBezTo>
                      <a:pt x="130" y="140"/>
                      <a:pt x="126" y="145"/>
                      <a:pt x="120" y="145"/>
                    </a:cubicBezTo>
                    <a:cubicBezTo>
                      <a:pt x="115" y="145"/>
                      <a:pt x="110" y="140"/>
                      <a:pt x="110" y="135"/>
                    </a:cubicBezTo>
                    <a:cubicBezTo>
                      <a:pt x="110" y="130"/>
                      <a:pt x="115" y="125"/>
                      <a:pt x="120" y="125"/>
                    </a:cubicBezTo>
                    <a:cubicBezTo>
                      <a:pt x="126" y="125"/>
                      <a:pt x="130" y="130"/>
                      <a:pt x="130" y="135"/>
                    </a:cubicBezTo>
                    <a:close/>
                    <a:moveTo>
                      <a:pt x="70" y="233"/>
                    </a:moveTo>
                    <a:cubicBezTo>
                      <a:pt x="101" y="226"/>
                      <a:pt x="101" y="226"/>
                      <a:pt x="101" y="226"/>
                    </a:cubicBezTo>
                    <a:cubicBezTo>
                      <a:pt x="101" y="227"/>
                      <a:pt x="101" y="227"/>
                      <a:pt x="102" y="228"/>
                    </a:cubicBezTo>
                    <a:cubicBezTo>
                      <a:pt x="70" y="251"/>
                      <a:pt x="70" y="251"/>
                      <a:pt x="70" y="251"/>
                    </a:cubicBezTo>
                    <a:cubicBezTo>
                      <a:pt x="68" y="250"/>
                      <a:pt x="66" y="249"/>
                      <a:pt x="63" y="248"/>
                    </a:cubicBezTo>
                    <a:cubicBezTo>
                      <a:pt x="64" y="248"/>
                      <a:pt x="64" y="247"/>
                      <a:pt x="64" y="247"/>
                    </a:cubicBezTo>
                    <a:cubicBezTo>
                      <a:pt x="67" y="243"/>
                      <a:pt x="69" y="238"/>
                      <a:pt x="70" y="233"/>
                    </a:cubicBezTo>
                    <a:close/>
                    <a:moveTo>
                      <a:pt x="65" y="217"/>
                    </a:moveTo>
                    <a:cubicBezTo>
                      <a:pt x="66" y="216"/>
                      <a:pt x="66" y="216"/>
                      <a:pt x="66" y="216"/>
                    </a:cubicBezTo>
                    <a:cubicBezTo>
                      <a:pt x="70" y="217"/>
                      <a:pt x="70" y="217"/>
                      <a:pt x="70" y="217"/>
                    </a:cubicBezTo>
                    <a:cubicBezTo>
                      <a:pt x="66" y="218"/>
                      <a:pt x="66" y="218"/>
                      <a:pt x="66" y="218"/>
                    </a:cubicBezTo>
                    <a:cubicBezTo>
                      <a:pt x="66" y="217"/>
                      <a:pt x="66" y="217"/>
                      <a:pt x="65" y="217"/>
                    </a:cubicBezTo>
                    <a:close/>
                    <a:moveTo>
                      <a:pt x="78" y="201"/>
                    </a:moveTo>
                    <a:cubicBezTo>
                      <a:pt x="81" y="198"/>
                      <a:pt x="81" y="198"/>
                      <a:pt x="81" y="198"/>
                    </a:cubicBezTo>
                    <a:cubicBezTo>
                      <a:pt x="89" y="203"/>
                      <a:pt x="89" y="203"/>
                      <a:pt x="89" y="203"/>
                    </a:cubicBezTo>
                    <a:lnTo>
                      <a:pt x="78" y="201"/>
                    </a:lnTo>
                    <a:close/>
                    <a:moveTo>
                      <a:pt x="91" y="185"/>
                    </a:moveTo>
                    <a:cubicBezTo>
                      <a:pt x="111" y="159"/>
                      <a:pt x="111" y="159"/>
                      <a:pt x="111" y="159"/>
                    </a:cubicBezTo>
                    <a:cubicBezTo>
                      <a:pt x="112" y="159"/>
                      <a:pt x="112" y="159"/>
                      <a:pt x="113" y="160"/>
                    </a:cubicBezTo>
                    <a:cubicBezTo>
                      <a:pt x="114" y="189"/>
                      <a:pt x="114" y="189"/>
                      <a:pt x="114" y="189"/>
                    </a:cubicBezTo>
                    <a:cubicBezTo>
                      <a:pt x="111" y="190"/>
                      <a:pt x="108" y="191"/>
                      <a:pt x="106" y="194"/>
                    </a:cubicBezTo>
                    <a:lnTo>
                      <a:pt x="91" y="185"/>
                    </a:lnTo>
                    <a:close/>
                    <a:moveTo>
                      <a:pt x="111" y="75"/>
                    </a:moveTo>
                    <a:cubicBezTo>
                      <a:pt x="115" y="78"/>
                      <a:pt x="115" y="78"/>
                      <a:pt x="115" y="78"/>
                    </a:cubicBezTo>
                    <a:cubicBezTo>
                      <a:pt x="113" y="110"/>
                      <a:pt x="113" y="110"/>
                      <a:pt x="113" y="110"/>
                    </a:cubicBezTo>
                    <a:cubicBezTo>
                      <a:pt x="113" y="110"/>
                      <a:pt x="112" y="110"/>
                      <a:pt x="112" y="111"/>
                    </a:cubicBezTo>
                    <a:cubicBezTo>
                      <a:pt x="99" y="95"/>
                      <a:pt x="99" y="95"/>
                      <a:pt x="99" y="95"/>
                    </a:cubicBezTo>
                    <a:cubicBezTo>
                      <a:pt x="102" y="87"/>
                      <a:pt x="106" y="81"/>
                      <a:pt x="111" y="75"/>
                    </a:cubicBezTo>
                    <a:close/>
                    <a:moveTo>
                      <a:pt x="54" y="141"/>
                    </a:moveTo>
                    <a:cubicBezTo>
                      <a:pt x="63" y="136"/>
                      <a:pt x="73" y="132"/>
                      <a:pt x="85" y="131"/>
                    </a:cubicBezTo>
                    <a:cubicBezTo>
                      <a:pt x="94" y="135"/>
                      <a:pt x="94" y="135"/>
                      <a:pt x="94" y="135"/>
                    </a:cubicBezTo>
                    <a:cubicBezTo>
                      <a:pt x="94" y="135"/>
                      <a:pt x="94" y="135"/>
                      <a:pt x="94" y="135"/>
                    </a:cubicBezTo>
                    <a:cubicBezTo>
                      <a:pt x="94" y="140"/>
                      <a:pt x="96" y="145"/>
                      <a:pt x="99" y="149"/>
                    </a:cubicBezTo>
                    <a:cubicBezTo>
                      <a:pt x="77" y="177"/>
                      <a:pt x="77" y="177"/>
                      <a:pt x="77" y="177"/>
                    </a:cubicBezTo>
                    <a:cubicBezTo>
                      <a:pt x="53" y="163"/>
                      <a:pt x="53" y="163"/>
                      <a:pt x="53" y="163"/>
                    </a:cubicBezTo>
                    <a:lnTo>
                      <a:pt x="54" y="141"/>
                    </a:lnTo>
                    <a:close/>
                    <a:moveTo>
                      <a:pt x="53" y="181"/>
                    </a:moveTo>
                    <a:cubicBezTo>
                      <a:pt x="67" y="189"/>
                      <a:pt x="67" y="189"/>
                      <a:pt x="67" y="189"/>
                    </a:cubicBezTo>
                    <a:cubicBezTo>
                      <a:pt x="59" y="200"/>
                      <a:pt x="59" y="200"/>
                      <a:pt x="59" y="200"/>
                    </a:cubicBezTo>
                    <a:cubicBezTo>
                      <a:pt x="53" y="199"/>
                      <a:pt x="53" y="199"/>
                      <a:pt x="53" y="199"/>
                    </a:cubicBezTo>
                    <a:lnTo>
                      <a:pt x="53" y="181"/>
                    </a:lnTo>
                    <a:close/>
                    <a:moveTo>
                      <a:pt x="21" y="180"/>
                    </a:moveTo>
                    <a:cubicBezTo>
                      <a:pt x="23" y="176"/>
                      <a:pt x="25" y="171"/>
                      <a:pt x="28" y="167"/>
                    </a:cubicBezTo>
                    <a:cubicBezTo>
                      <a:pt x="37" y="172"/>
                      <a:pt x="37" y="172"/>
                      <a:pt x="37" y="172"/>
                    </a:cubicBezTo>
                    <a:cubicBezTo>
                      <a:pt x="37" y="197"/>
                      <a:pt x="37" y="197"/>
                      <a:pt x="37" y="197"/>
                    </a:cubicBezTo>
                    <a:cubicBezTo>
                      <a:pt x="33" y="197"/>
                      <a:pt x="33" y="197"/>
                      <a:pt x="33" y="197"/>
                    </a:cubicBezTo>
                    <a:cubicBezTo>
                      <a:pt x="31" y="190"/>
                      <a:pt x="27" y="184"/>
                      <a:pt x="21" y="180"/>
                    </a:cubicBezTo>
                    <a:close/>
                    <a:moveTo>
                      <a:pt x="34" y="231"/>
                    </a:moveTo>
                    <a:cubicBezTo>
                      <a:pt x="34" y="225"/>
                      <a:pt x="39" y="221"/>
                      <a:pt x="44" y="221"/>
                    </a:cubicBezTo>
                    <a:cubicBezTo>
                      <a:pt x="49" y="221"/>
                      <a:pt x="54" y="225"/>
                      <a:pt x="54" y="231"/>
                    </a:cubicBezTo>
                    <a:cubicBezTo>
                      <a:pt x="54" y="236"/>
                      <a:pt x="49" y="241"/>
                      <a:pt x="44" y="241"/>
                    </a:cubicBezTo>
                    <a:cubicBezTo>
                      <a:pt x="39" y="241"/>
                      <a:pt x="34" y="236"/>
                      <a:pt x="34" y="231"/>
                    </a:cubicBezTo>
                    <a:close/>
                    <a:moveTo>
                      <a:pt x="55" y="327"/>
                    </a:moveTo>
                    <a:cubicBezTo>
                      <a:pt x="46" y="318"/>
                      <a:pt x="40" y="306"/>
                      <a:pt x="39" y="293"/>
                    </a:cubicBezTo>
                    <a:cubicBezTo>
                      <a:pt x="42" y="295"/>
                      <a:pt x="46" y="297"/>
                      <a:pt x="50" y="298"/>
                    </a:cubicBezTo>
                    <a:cubicBezTo>
                      <a:pt x="50" y="298"/>
                      <a:pt x="51" y="298"/>
                      <a:pt x="51" y="298"/>
                    </a:cubicBezTo>
                    <a:cubicBezTo>
                      <a:pt x="55" y="327"/>
                      <a:pt x="55" y="327"/>
                      <a:pt x="55" y="327"/>
                    </a:cubicBezTo>
                    <a:cubicBezTo>
                      <a:pt x="55" y="327"/>
                      <a:pt x="55" y="327"/>
                      <a:pt x="55" y="327"/>
                    </a:cubicBezTo>
                    <a:close/>
                    <a:moveTo>
                      <a:pt x="55" y="282"/>
                    </a:moveTo>
                    <a:cubicBezTo>
                      <a:pt x="50" y="282"/>
                      <a:pt x="45" y="278"/>
                      <a:pt x="45" y="272"/>
                    </a:cubicBezTo>
                    <a:cubicBezTo>
                      <a:pt x="45" y="267"/>
                      <a:pt x="50" y="263"/>
                      <a:pt x="55" y="263"/>
                    </a:cubicBezTo>
                    <a:cubicBezTo>
                      <a:pt x="60" y="263"/>
                      <a:pt x="65" y="267"/>
                      <a:pt x="65" y="272"/>
                    </a:cubicBezTo>
                    <a:cubicBezTo>
                      <a:pt x="65" y="278"/>
                      <a:pt x="60" y="282"/>
                      <a:pt x="55" y="282"/>
                    </a:cubicBezTo>
                    <a:close/>
                    <a:moveTo>
                      <a:pt x="67" y="295"/>
                    </a:moveTo>
                    <a:cubicBezTo>
                      <a:pt x="73" y="292"/>
                      <a:pt x="79" y="286"/>
                      <a:pt x="80" y="277"/>
                    </a:cubicBezTo>
                    <a:cubicBezTo>
                      <a:pt x="81" y="276"/>
                      <a:pt x="81" y="274"/>
                      <a:pt x="81" y="272"/>
                    </a:cubicBezTo>
                    <a:cubicBezTo>
                      <a:pt x="81" y="270"/>
                      <a:pt x="80" y="267"/>
                      <a:pt x="79" y="264"/>
                    </a:cubicBezTo>
                    <a:cubicBezTo>
                      <a:pt x="107" y="244"/>
                      <a:pt x="107" y="244"/>
                      <a:pt x="107" y="244"/>
                    </a:cubicBezTo>
                    <a:cubicBezTo>
                      <a:pt x="71" y="322"/>
                      <a:pt x="71" y="322"/>
                      <a:pt x="71" y="322"/>
                    </a:cubicBezTo>
                    <a:lnTo>
                      <a:pt x="67" y="295"/>
                    </a:lnTo>
                    <a:close/>
                    <a:moveTo>
                      <a:pt x="115" y="318"/>
                    </a:moveTo>
                    <a:cubicBezTo>
                      <a:pt x="86" y="332"/>
                      <a:pt x="86" y="332"/>
                      <a:pt x="86" y="332"/>
                    </a:cubicBezTo>
                    <a:cubicBezTo>
                      <a:pt x="85" y="332"/>
                      <a:pt x="85" y="331"/>
                      <a:pt x="84" y="331"/>
                    </a:cubicBezTo>
                    <a:cubicBezTo>
                      <a:pt x="118" y="258"/>
                      <a:pt x="118" y="258"/>
                      <a:pt x="118" y="258"/>
                    </a:cubicBezTo>
                    <a:lnTo>
                      <a:pt x="115" y="318"/>
                    </a:lnTo>
                    <a:close/>
                    <a:moveTo>
                      <a:pt x="123" y="223"/>
                    </a:moveTo>
                    <a:cubicBezTo>
                      <a:pt x="118" y="223"/>
                      <a:pt x="113" y="218"/>
                      <a:pt x="113" y="213"/>
                    </a:cubicBezTo>
                    <a:cubicBezTo>
                      <a:pt x="113" y="208"/>
                      <a:pt x="118" y="203"/>
                      <a:pt x="123" y="203"/>
                    </a:cubicBezTo>
                    <a:cubicBezTo>
                      <a:pt x="128" y="203"/>
                      <a:pt x="133" y="208"/>
                      <a:pt x="133" y="213"/>
                    </a:cubicBezTo>
                    <a:cubicBezTo>
                      <a:pt x="133" y="218"/>
                      <a:pt x="128" y="223"/>
                      <a:pt x="123" y="223"/>
                    </a:cubicBezTo>
                    <a:close/>
                    <a:moveTo>
                      <a:pt x="130" y="354"/>
                    </a:moveTo>
                    <a:cubicBezTo>
                      <a:pt x="131" y="329"/>
                      <a:pt x="131" y="329"/>
                      <a:pt x="131" y="329"/>
                    </a:cubicBezTo>
                    <a:cubicBezTo>
                      <a:pt x="148" y="321"/>
                      <a:pt x="148" y="321"/>
                      <a:pt x="148" y="321"/>
                    </a:cubicBezTo>
                    <a:cubicBezTo>
                      <a:pt x="148" y="321"/>
                      <a:pt x="148" y="321"/>
                      <a:pt x="148" y="322"/>
                    </a:cubicBezTo>
                    <a:cubicBezTo>
                      <a:pt x="149" y="322"/>
                      <a:pt x="149" y="322"/>
                      <a:pt x="149" y="323"/>
                    </a:cubicBezTo>
                    <a:cubicBezTo>
                      <a:pt x="134" y="359"/>
                      <a:pt x="134" y="359"/>
                      <a:pt x="134" y="359"/>
                    </a:cubicBezTo>
                    <a:cubicBezTo>
                      <a:pt x="132" y="358"/>
                      <a:pt x="131" y="356"/>
                      <a:pt x="130" y="354"/>
                    </a:cubicBezTo>
                    <a:close/>
                    <a:moveTo>
                      <a:pt x="184" y="384"/>
                    </a:moveTo>
                    <a:cubicBezTo>
                      <a:pt x="170" y="384"/>
                      <a:pt x="157" y="379"/>
                      <a:pt x="146" y="371"/>
                    </a:cubicBezTo>
                    <a:cubicBezTo>
                      <a:pt x="164" y="329"/>
                      <a:pt x="164" y="329"/>
                      <a:pt x="164" y="329"/>
                    </a:cubicBezTo>
                    <a:cubicBezTo>
                      <a:pt x="165" y="329"/>
                      <a:pt x="166" y="329"/>
                      <a:pt x="166" y="329"/>
                    </a:cubicBezTo>
                    <a:cubicBezTo>
                      <a:pt x="166" y="329"/>
                      <a:pt x="166" y="329"/>
                      <a:pt x="166" y="329"/>
                    </a:cubicBezTo>
                    <a:cubicBezTo>
                      <a:pt x="166" y="329"/>
                      <a:pt x="166" y="329"/>
                      <a:pt x="166" y="329"/>
                    </a:cubicBezTo>
                    <a:cubicBezTo>
                      <a:pt x="166" y="329"/>
                      <a:pt x="166" y="329"/>
                      <a:pt x="166" y="329"/>
                    </a:cubicBezTo>
                    <a:cubicBezTo>
                      <a:pt x="167" y="329"/>
                      <a:pt x="168" y="329"/>
                      <a:pt x="169" y="329"/>
                    </a:cubicBezTo>
                    <a:cubicBezTo>
                      <a:pt x="192" y="383"/>
                      <a:pt x="192" y="383"/>
                      <a:pt x="192" y="383"/>
                    </a:cubicBezTo>
                    <a:cubicBezTo>
                      <a:pt x="190" y="383"/>
                      <a:pt x="187" y="384"/>
                      <a:pt x="184" y="384"/>
                    </a:cubicBezTo>
                    <a:close/>
                    <a:moveTo>
                      <a:pt x="183" y="323"/>
                    </a:moveTo>
                    <a:cubicBezTo>
                      <a:pt x="184" y="322"/>
                      <a:pt x="184" y="322"/>
                      <a:pt x="185" y="322"/>
                    </a:cubicBezTo>
                    <a:cubicBezTo>
                      <a:pt x="185" y="321"/>
                      <a:pt x="185" y="321"/>
                      <a:pt x="185" y="321"/>
                    </a:cubicBezTo>
                    <a:cubicBezTo>
                      <a:pt x="202" y="329"/>
                      <a:pt x="202" y="329"/>
                      <a:pt x="202" y="329"/>
                    </a:cubicBezTo>
                    <a:cubicBezTo>
                      <a:pt x="204" y="371"/>
                      <a:pt x="204" y="371"/>
                      <a:pt x="204" y="371"/>
                    </a:cubicBezTo>
                    <a:lnTo>
                      <a:pt x="183" y="323"/>
                    </a:lnTo>
                    <a:close/>
                    <a:moveTo>
                      <a:pt x="207" y="224"/>
                    </a:moveTo>
                    <a:cubicBezTo>
                      <a:pt x="202" y="224"/>
                      <a:pt x="197" y="220"/>
                      <a:pt x="197" y="214"/>
                    </a:cubicBezTo>
                    <a:cubicBezTo>
                      <a:pt x="197" y="209"/>
                      <a:pt x="202" y="204"/>
                      <a:pt x="207" y="204"/>
                    </a:cubicBezTo>
                    <a:cubicBezTo>
                      <a:pt x="212" y="204"/>
                      <a:pt x="217" y="209"/>
                      <a:pt x="217" y="214"/>
                    </a:cubicBezTo>
                    <a:cubicBezTo>
                      <a:pt x="217" y="220"/>
                      <a:pt x="212" y="224"/>
                      <a:pt x="207" y="224"/>
                    </a:cubicBezTo>
                    <a:close/>
                    <a:moveTo>
                      <a:pt x="237" y="357"/>
                    </a:moveTo>
                    <a:cubicBezTo>
                      <a:pt x="232" y="363"/>
                      <a:pt x="227" y="369"/>
                      <a:pt x="220" y="373"/>
                    </a:cubicBezTo>
                    <a:cubicBezTo>
                      <a:pt x="218" y="336"/>
                      <a:pt x="218" y="336"/>
                      <a:pt x="218" y="336"/>
                    </a:cubicBezTo>
                    <a:cubicBezTo>
                      <a:pt x="240" y="347"/>
                      <a:pt x="240" y="347"/>
                      <a:pt x="240" y="347"/>
                    </a:cubicBezTo>
                    <a:cubicBezTo>
                      <a:pt x="240" y="348"/>
                      <a:pt x="240" y="349"/>
                      <a:pt x="240" y="350"/>
                    </a:cubicBezTo>
                    <a:cubicBezTo>
                      <a:pt x="240" y="351"/>
                      <a:pt x="240" y="353"/>
                      <a:pt x="241" y="354"/>
                    </a:cubicBezTo>
                    <a:cubicBezTo>
                      <a:pt x="239" y="355"/>
                      <a:pt x="238" y="356"/>
                      <a:pt x="237" y="357"/>
                    </a:cubicBezTo>
                    <a:close/>
                    <a:moveTo>
                      <a:pt x="247" y="332"/>
                    </a:moveTo>
                    <a:cubicBezTo>
                      <a:pt x="218" y="318"/>
                      <a:pt x="218" y="318"/>
                      <a:pt x="218" y="318"/>
                    </a:cubicBezTo>
                    <a:cubicBezTo>
                      <a:pt x="214" y="258"/>
                      <a:pt x="214" y="258"/>
                      <a:pt x="214" y="258"/>
                    </a:cubicBezTo>
                    <a:cubicBezTo>
                      <a:pt x="248" y="331"/>
                      <a:pt x="248" y="331"/>
                      <a:pt x="248" y="331"/>
                    </a:cubicBezTo>
                    <a:cubicBezTo>
                      <a:pt x="248" y="331"/>
                      <a:pt x="248" y="332"/>
                      <a:pt x="247" y="332"/>
                    </a:cubicBezTo>
                    <a:close/>
                    <a:moveTo>
                      <a:pt x="266" y="359"/>
                    </a:moveTo>
                    <a:cubicBezTo>
                      <a:pt x="261" y="359"/>
                      <a:pt x="256" y="355"/>
                      <a:pt x="256" y="350"/>
                    </a:cubicBezTo>
                    <a:cubicBezTo>
                      <a:pt x="256" y="344"/>
                      <a:pt x="261" y="340"/>
                      <a:pt x="266" y="340"/>
                    </a:cubicBezTo>
                    <a:cubicBezTo>
                      <a:pt x="271" y="340"/>
                      <a:pt x="276" y="344"/>
                      <a:pt x="276" y="350"/>
                    </a:cubicBezTo>
                    <a:cubicBezTo>
                      <a:pt x="276" y="355"/>
                      <a:pt x="271" y="359"/>
                      <a:pt x="266" y="359"/>
                    </a:cubicBezTo>
                    <a:close/>
                    <a:moveTo>
                      <a:pt x="288" y="337"/>
                    </a:moveTo>
                    <a:cubicBezTo>
                      <a:pt x="286" y="333"/>
                      <a:pt x="282" y="329"/>
                      <a:pt x="278" y="327"/>
                    </a:cubicBezTo>
                    <a:cubicBezTo>
                      <a:pt x="282" y="298"/>
                      <a:pt x="282" y="298"/>
                      <a:pt x="282" y="298"/>
                    </a:cubicBezTo>
                    <a:cubicBezTo>
                      <a:pt x="282" y="298"/>
                      <a:pt x="283" y="298"/>
                      <a:pt x="283" y="298"/>
                    </a:cubicBezTo>
                    <a:cubicBezTo>
                      <a:pt x="288" y="297"/>
                      <a:pt x="293" y="294"/>
                      <a:pt x="296" y="290"/>
                    </a:cubicBezTo>
                    <a:cubicBezTo>
                      <a:pt x="322" y="303"/>
                      <a:pt x="322" y="303"/>
                      <a:pt x="322" y="303"/>
                    </a:cubicBezTo>
                    <a:cubicBezTo>
                      <a:pt x="323" y="331"/>
                      <a:pt x="323" y="331"/>
                      <a:pt x="323" y="331"/>
                    </a:cubicBezTo>
                    <a:lnTo>
                      <a:pt x="288" y="337"/>
                    </a:lnTo>
                    <a:close/>
                    <a:moveTo>
                      <a:pt x="310" y="366"/>
                    </a:moveTo>
                    <a:cubicBezTo>
                      <a:pt x="291" y="355"/>
                      <a:pt x="291" y="355"/>
                      <a:pt x="291" y="355"/>
                    </a:cubicBezTo>
                    <a:cubicBezTo>
                      <a:pt x="291" y="354"/>
                      <a:pt x="291" y="354"/>
                      <a:pt x="291" y="353"/>
                    </a:cubicBezTo>
                    <a:cubicBezTo>
                      <a:pt x="324" y="347"/>
                      <a:pt x="324" y="347"/>
                      <a:pt x="324" y="347"/>
                    </a:cubicBezTo>
                    <a:cubicBezTo>
                      <a:pt x="324" y="359"/>
                      <a:pt x="324" y="359"/>
                      <a:pt x="324" y="359"/>
                    </a:cubicBezTo>
                    <a:cubicBezTo>
                      <a:pt x="320" y="362"/>
                      <a:pt x="315" y="364"/>
                      <a:pt x="310" y="366"/>
                    </a:cubicBezTo>
                    <a:close/>
                    <a:moveTo>
                      <a:pt x="326" y="212"/>
                    </a:moveTo>
                    <a:cubicBezTo>
                      <a:pt x="320" y="212"/>
                      <a:pt x="316" y="208"/>
                      <a:pt x="316" y="203"/>
                    </a:cubicBezTo>
                    <a:cubicBezTo>
                      <a:pt x="316" y="197"/>
                      <a:pt x="320" y="193"/>
                      <a:pt x="326" y="193"/>
                    </a:cubicBezTo>
                    <a:cubicBezTo>
                      <a:pt x="331" y="193"/>
                      <a:pt x="335" y="197"/>
                      <a:pt x="335" y="203"/>
                    </a:cubicBezTo>
                    <a:cubicBezTo>
                      <a:pt x="335" y="208"/>
                      <a:pt x="331" y="212"/>
                      <a:pt x="326" y="212"/>
                    </a:cubicBezTo>
                    <a:close/>
                    <a:moveTo>
                      <a:pt x="361" y="323"/>
                    </a:moveTo>
                    <a:cubicBezTo>
                      <a:pt x="339" y="327"/>
                      <a:pt x="339" y="327"/>
                      <a:pt x="339" y="327"/>
                    </a:cubicBezTo>
                    <a:cubicBezTo>
                      <a:pt x="338" y="312"/>
                      <a:pt x="338" y="312"/>
                      <a:pt x="338" y="312"/>
                    </a:cubicBezTo>
                    <a:cubicBezTo>
                      <a:pt x="361" y="323"/>
                      <a:pt x="361" y="323"/>
                      <a:pt x="361" y="323"/>
                    </a:cubicBezTo>
                    <a:cubicBezTo>
                      <a:pt x="361" y="323"/>
                      <a:pt x="361" y="323"/>
                      <a:pt x="361" y="323"/>
                    </a:cubicBezTo>
                    <a:close/>
                    <a:moveTo>
                      <a:pt x="368" y="308"/>
                    </a:moveTo>
                    <a:cubicBezTo>
                      <a:pt x="337" y="293"/>
                      <a:pt x="337" y="293"/>
                      <a:pt x="337" y="293"/>
                    </a:cubicBezTo>
                    <a:cubicBezTo>
                      <a:pt x="335" y="240"/>
                      <a:pt x="335" y="240"/>
                      <a:pt x="335" y="240"/>
                    </a:cubicBezTo>
                    <a:cubicBezTo>
                      <a:pt x="368" y="308"/>
                      <a:pt x="368" y="308"/>
                      <a:pt x="368" y="308"/>
                    </a:cubicBezTo>
                    <a:cubicBezTo>
                      <a:pt x="368" y="308"/>
                      <a:pt x="368" y="308"/>
                      <a:pt x="368" y="308"/>
                    </a:cubicBezTo>
                    <a:close/>
                    <a:moveTo>
                      <a:pt x="386" y="336"/>
                    </a:moveTo>
                    <a:cubicBezTo>
                      <a:pt x="381" y="336"/>
                      <a:pt x="376" y="332"/>
                      <a:pt x="376" y="327"/>
                    </a:cubicBezTo>
                    <a:cubicBezTo>
                      <a:pt x="376" y="321"/>
                      <a:pt x="381" y="317"/>
                      <a:pt x="386" y="317"/>
                    </a:cubicBezTo>
                    <a:cubicBezTo>
                      <a:pt x="392" y="317"/>
                      <a:pt x="396" y="321"/>
                      <a:pt x="396" y="327"/>
                    </a:cubicBezTo>
                    <a:cubicBezTo>
                      <a:pt x="396" y="332"/>
                      <a:pt x="392" y="336"/>
                      <a:pt x="386" y="336"/>
                    </a:cubicBezTo>
                    <a:close/>
                    <a:moveTo>
                      <a:pt x="463" y="280"/>
                    </a:moveTo>
                    <a:cubicBezTo>
                      <a:pt x="459" y="281"/>
                      <a:pt x="456" y="284"/>
                      <a:pt x="456" y="288"/>
                    </a:cubicBezTo>
                    <a:cubicBezTo>
                      <a:pt x="456" y="289"/>
                      <a:pt x="456" y="289"/>
                      <a:pt x="456" y="289"/>
                    </a:cubicBezTo>
                    <a:cubicBezTo>
                      <a:pt x="456" y="322"/>
                      <a:pt x="430" y="348"/>
                      <a:pt x="398" y="350"/>
                    </a:cubicBezTo>
                    <a:cubicBezTo>
                      <a:pt x="406" y="345"/>
                      <a:pt x="412" y="336"/>
                      <a:pt x="412" y="327"/>
                    </a:cubicBezTo>
                    <a:cubicBezTo>
                      <a:pt x="412" y="325"/>
                      <a:pt x="412" y="323"/>
                      <a:pt x="412" y="321"/>
                    </a:cubicBezTo>
                    <a:cubicBezTo>
                      <a:pt x="409" y="309"/>
                      <a:pt x="398" y="301"/>
                      <a:pt x="386" y="301"/>
                    </a:cubicBezTo>
                    <a:cubicBezTo>
                      <a:pt x="385" y="301"/>
                      <a:pt x="384" y="301"/>
                      <a:pt x="383" y="301"/>
                    </a:cubicBezTo>
                    <a:cubicBezTo>
                      <a:pt x="347" y="228"/>
                      <a:pt x="347" y="228"/>
                      <a:pt x="347" y="228"/>
                    </a:cubicBezTo>
                    <a:cubicBezTo>
                      <a:pt x="400" y="262"/>
                      <a:pt x="400" y="262"/>
                      <a:pt x="400" y="262"/>
                    </a:cubicBezTo>
                    <a:cubicBezTo>
                      <a:pt x="400" y="264"/>
                      <a:pt x="399" y="267"/>
                      <a:pt x="399" y="269"/>
                    </a:cubicBezTo>
                    <a:cubicBezTo>
                      <a:pt x="399" y="277"/>
                      <a:pt x="403" y="285"/>
                      <a:pt x="411" y="290"/>
                    </a:cubicBezTo>
                    <a:cubicBezTo>
                      <a:pt x="415" y="293"/>
                      <a:pt x="420" y="295"/>
                      <a:pt x="425" y="295"/>
                    </a:cubicBezTo>
                    <a:cubicBezTo>
                      <a:pt x="425" y="295"/>
                      <a:pt x="425" y="295"/>
                      <a:pt x="425" y="295"/>
                    </a:cubicBezTo>
                    <a:cubicBezTo>
                      <a:pt x="433" y="295"/>
                      <a:pt x="442" y="290"/>
                      <a:pt x="447" y="283"/>
                    </a:cubicBezTo>
                    <a:cubicBezTo>
                      <a:pt x="448" y="280"/>
                      <a:pt x="449" y="278"/>
                      <a:pt x="450" y="275"/>
                    </a:cubicBezTo>
                    <a:cubicBezTo>
                      <a:pt x="482" y="272"/>
                      <a:pt x="482" y="272"/>
                      <a:pt x="482" y="272"/>
                    </a:cubicBezTo>
                    <a:cubicBezTo>
                      <a:pt x="482" y="272"/>
                      <a:pt x="482" y="273"/>
                      <a:pt x="482" y="273"/>
                    </a:cubicBezTo>
                    <a:cubicBezTo>
                      <a:pt x="476" y="277"/>
                      <a:pt x="470" y="279"/>
                      <a:pt x="463" y="280"/>
                    </a:cubicBezTo>
                    <a:close/>
                    <a:moveTo>
                      <a:pt x="490" y="242"/>
                    </a:moveTo>
                    <a:cubicBezTo>
                      <a:pt x="472" y="229"/>
                      <a:pt x="472" y="229"/>
                      <a:pt x="472" y="229"/>
                    </a:cubicBezTo>
                    <a:cubicBezTo>
                      <a:pt x="482" y="218"/>
                      <a:pt x="482" y="218"/>
                      <a:pt x="482" y="218"/>
                    </a:cubicBezTo>
                    <a:cubicBezTo>
                      <a:pt x="490" y="241"/>
                      <a:pt x="490" y="241"/>
                      <a:pt x="490" y="241"/>
                    </a:cubicBezTo>
                    <a:cubicBezTo>
                      <a:pt x="490" y="241"/>
                      <a:pt x="490" y="242"/>
                      <a:pt x="490" y="242"/>
                    </a:cubicBezTo>
                    <a:close/>
                    <a:moveTo>
                      <a:pt x="506" y="236"/>
                    </a:moveTo>
                    <a:cubicBezTo>
                      <a:pt x="495" y="204"/>
                      <a:pt x="495" y="204"/>
                      <a:pt x="495" y="204"/>
                    </a:cubicBezTo>
                    <a:cubicBezTo>
                      <a:pt x="498" y="201"/>
                      <a:pt x="498" y="201"/>
                      <a:pt x="498" y="201"/>
                    </a:cubicBezTo>
                    <a:cubicBezTo>
                      <a:pt x="503" y="209"/>
                      <a:pt x="506" y="219"/>
                      <a:pt x="506" y="230"/>
                    </a:cubicBezTo>
                    <a:cubicBezTo>
                      <a:pt x="506" y="232"/>
                      <a:pt x="506" y="234"/>
                      <a:pt x="506" y="236"/>
                    </a:cubicBezTo>
                    <a:cubicBezTo>
                      <a:pt x="506" y="236"/>
                      <a:pt x="506" y="236"/>
                      <a:pt x="506" y="236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/>
              <a:lstStyle/>
              <a:p>
                <a:pPr algn="ctr" defTabSz="914034">
                  <a:defRPr/>
                </a:pPr>
                <a:endParaRPr lang="en-US" sz="1200" kern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45" name="Freeform 35">
                <a:extLst>
                  <a:ext uri="{FF2B5EF4-FFF2-40B4-BE49-F238E27FC236}">
                    <a16:creationId xmlns:a16="http://schemas.microsoft.com/office/drawing/2014/main" id="{E3018146-B8CD-47A7-BCFB-4B03A84E663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4326128" y="4268787"/>
                <a:ext cx="731715" cy="436894"/>
              </a:xfrm>
              <a:custGeom>
                <a:avLst/>
                <a:gdLst>
                  <a:gd name="T0" fmla="*/ 2147483647 w 522"/>
                  <a:gd name="T1" fmla="*/ 2147483647 h 400"/>
                  <a:gd name="T2" fmla="*/ 2147483647 w 522"/>
                  <a:gd name="T3" fmla="*/ 2147483647 h 400"/>
                  <a:gd name="T4" fmla="*/ 2147483647 w 522"/>
                  <a:gd name="T5" fmla="*/ 2147483647 h 400"/>
                  <a:gd name="T6" fmla="*/ 2147483647 w 522"/>
                  <a:gd name="T7" fmla="*/ 2147483647 h 400"/>
                  <a:gd name="T8" fmla="*/ 2147483647 w 522"/>
                  <a:gd name="T9" fmla="*/ 2147483647 h 400"/>
                  <a:gd name="T10" fmla="*/ 2147483647 w 522"/>
                  <a:gd name="T11" fmla="*/ 2147483647 h 400"/>
                  <a:gd name="T12" fmla="*/ 2147483647 w 522"/>
                  <a:gd name="T13" fmla="*/ 2147483647 h 400"/>
                  <a:gd name="T14" fmla="*/ 2147483647 w 522"/>
                  <a:gd name="T15" fmla="*/ 2147483647 h 400"/>
                  <a:gd name="T16" fmla="*/ 2147483647 w 522"/>
                  <a:gd name="T17" fmla="*/ 2147483647 h 400"/>
                  <a:gd name="T18" fmla="*/ 2147483647 w 522"/>
                  <a:gd name="T19" fmla="*/ 2147483647 h 400"/>
                  <a:gd name="T20" fmla="*/ 2147483647 w 522"/>
                  <a:gd name="T21" fmla="*/ 2147483647 h 400"/>
                  <a:gd name="T22" fmla="*/ 2147483647 w 522"/>
                  <a:gd name="T23" fmla="*/ 2147483647 h 400"/>
                  <a:gd name="T24" fmla="*/ 2147483647 w 522"/>
                  <a:gd name="T25" fmla="*/ 2147483647 h 400"/>
                  <a:gd name="T26" fmla="*/ 2147483647 w 522"/>
                  <a:gd name="T27" fmla="*/ 2147483647 h 400"/>
                  <a:gd name="T28" fmla="*/ 2147483647 w 522"/>
                  <a:gd name="T29" fmla="*/ 2147483647 h 400"/>
                  <a:gd name="T30" fmla="*/ 2147483647 w 522"/>
                  <a:gd name="T31" fmla="*/ 2147483647 h 400"/>
                  <a:gd name="T32" fmla="*/ 2147483647 w 522"/>
                  <a:gd name="T33" fmla="*/ 2147483647 h 400"/>
                  <a:gd name="T34" fmla="*/ 2147483647 w 522"/>
                  <a:gd name="T35" fmla="*/ 2147483647 h 400"/>
                  <a:gd name="T36" fmla="*/ 2147483647 w 522"/>
                  <a:gd name="T37" fmla="*/ 2147483647 h 400"/>
                  <a:gd name="T38" fmla="*/ 2147483647 w 522"/>
                  <a:gd name="T39" fmla="*/ 2147483647 h 400"/>
                  <a:gd name="T40" fmla="*/ 2147483647 w 522"/>
                  <a:gd name="T41" fmla="*/ 2147483647 h 400"/>
                  <a:gd name="T42" fmla="*/ 2147483647 w 522"/>
                  <a:gd name="T43" fmla="*/ 2147483647 h 400"/>
                  <a:gd name="T44" fmla="*/ 2147483647 w 522"/>
                  <a:gd name="T45" fmla="*/ 2147483647 h 400"/>
                  <a:gd name="T46" fmla="*/ 2147483647 w 522"/>
                  <a:gd name="T47" fmla="*/ 2147483647 h 400"/>
                  <a:gd name="T48" fmla="*/ 2147483647 w 522"/>
                  <a:gd name="T49" fmla="*/ 2147483647 h 400"/>
                  <a:gd name="T50" fmla="*/ 2147483647 w 522"/>
                  <a:gd name="T51" fmla="*/ 2147483647 h 400"/>
                  <a:gd name="T52" fmla="*/ 2147483647 w 522"/>
                  <a:gd name="T53" fmla="*/ 2147483647 h 400"/>
                  <a:gd name="T54" fmla="*/ 2147483647 w 522"/>
                  <a:gd name="T55" fmla="*/ 2147483647 h 400"/>
                  <a:gd name="T56" fmla="*/ 2147483647 w 522"/>
                  <a:gd name="T57" fmla="*/ 2147483647 h 400"/>
                  <a:gd name="T58" fmla="*/ 2147483647 w 522"/>
                  <a:gd name="T59" fmla="*/ 2147483647 h 400"/>
                  <a:gd name="T60" fmla="*/ 2147483647 w 522"/>
                  <a:gd name="T61" fmla="*/ 2147483647 h 400"/>
                  <a:gd name="T62" fmla="*/ 2147483647 w 522"/>
                  <a:gd name="T63" fmla="*/ 2147483647 h 400"/>
                  <a:gd name="T64" fmla="*/ 2147483647 w 522"/>
                  <a:gd name="T65" fmla="*/ 2147483647 h 400"/>
                  <a:gd name="T66" fmla="*/ 2147483647 w 522"/>
                  <a:gd name="T67" fmla="*/ 2147483647 h 400"/>
                  <a:gd name="T68" fmla="*/ 2147483647 w 522"/>
                  <a:gd name="T69" fmla="*/ 2147483647 h 400"/>
                  <a:gd name="T70" fmla="*/ 2147483647 w 522"/>
                  <a:gd name="T71" fmla="*/ 2147483647 h 400"/>
                  <a:gd name="T72" fmla="*/ 2147483647 w 522"/>
                  <a:gd name="T73" fmla="*/ 2147483647 h 400"/>
                  <a:gd name="T74" fmla="*/ 2147483647 w 522"/>
                  <a:gd name="T75" fmla="*/ 2147483647 h 400"/>
                  <a:gd name="T76" fmla="*/ 2147483647 w 522"/>
                  <a:gd name="T77" fmla="*/ 2147483647 h 400"/>
                  <a:gd name="T78" fmla="*/ 2147483647 w 522"/>
                  <a:gd name="T79" fmla="*/ 2147483647 h 400"/>
                  <a:gd name="T80" fmla="*/ 2147483647 w 522"/>
                  <a:gd name="T81" fmla="*/ 2147483647 h 400"/>
                  <a:gd name="T82" fmla="*/ 2147483647 w 522"/>
                  <a:gd name="T83" fmla="*/ 2147483647 h 400"/>
                  <a:gd name="T84" fmla="*/ 2147483647 w 522"/>
                  <a:gd name="T85" fmla="*/ 2147483647 h 400"/>
                  <a:gd name="T86" fmla="*/ 2147483647 w 522"/>
                  <a:gd name="T87" fmla="*/ 2147483647 h 400"/>
                  <a:gd name="T88" fmla="*/ 2147483647 w 522"/>
                  <a:gd name="T89" fmla="*/ 2147483647 h 400"/>
                  <a:gd name="T90" fmla="*/ 2147483647 w 522"/>
                  <a:gd name="T91" fmla="*/ 2147483647 h 400"/>
                  <a:gd name="T92" fmla="*/ 2147483647 w 522"/>
                  <a:gd name="T93" fmla="*/ 2147483647 h 400"/>
                  <a:gd name="T94" fmla="*/ 2147483647 w 522"/>
                  <a:gd name="T95" fmla="*/ 2147483647 h 400"/>
                  <a:gd name="T96" fmla="*/ 2147483647 w 522"/>
                  <a:gd name="T97" fmla="*/ 2147483647 h 400"/>
                  <a:gd name="T98" fmla="*/ 2147483647 w 522"/>
                  <a:gd name="T99" fmla="*/ 2147483647 h 400"/>
                  <a:gd name="T100" fmla="*/ 2147483647 w 522"/>
                  <a:gd name="T101" fmla="*/ 2147483647 h 400"/>
                  <a:gd name="T102" fmla="*/ 2147483647 w 522"/>
                  <a:gd name="T103" fmla="*/ 2147483647 h 400"/>
                  <a:gd name="T104" fmla="*/ 2147483647 w 522"/>
                  <a:gd name="T105" fmla="*/ 2147483647 h 400"/>
                  <a:gd name="T106" fmla="*/ 2147483647 w 522"/>
                  <a:gd name="T107" fmla="*/ 2147483647 h 400"/>
                  <a:gd name="T108" fmla="*/ 2147483647 w 522"/>
                  <a:gd name="T109" fmla="*/ 2147483647 h 400"/>
                  <a:gd name="T110" fmla="*/ 2147483647 w 522"/>
                  <a:gd name="T111" fmla="*/ 2147483647 h 400"/>
                  <a:gd name="T112" fmla="*/ 2147483647 w 522"/>
                  <a:gd name="T113" fmla="*/ 2147483647 h 400"/>
                  <a:gd name="T114" fmla="*/ 2147483647 w 522"/>
                  <a:gd name="T115" fmla="*/ 2147483647 h 400"/>
                  <a:gd name="T116" fmla="*/ 2147483647 w 522"/>
                  <a:gd name="T117" fmla="*/ 2147483647 h 400"/>
                  <a:gd name="T118" fmla="*/ 2147483647 w 522"/>
                  <a:gd name="T119" fmla="*/ 2147483647 h 40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522" h="400">
                    <a:moveTo>
                      <a:pt x="470" y="164"/>
                    </a:moveTo>
                    <a:cubicBezTo>
                      <a:pt x="470" y="162"/>
                      <a:pt x="470" y="160"/>
                      <a:pt x="470" y="158"/>
                    </a:cubicBezTo>
                    <a:cubicBezTo>
                      <a:pt x="470" y="111"/>
                      <a:pt x="431" y="72"/>
                      <a:pt x="384" y="72"/>
                    </a:cubicBezTo>
                    <a:cubicBezTo>
                      <a:pt x="381" y="72"/>
                      <a:pt x="379" y="72"/>
                      <a:pt x="377" y="72"/>
                    </a:cubicBezTo>
                    <a:cubicBezTo>
                      <a:pt x="364" y="30"/>
                      <a:pt x="325" y="0"/>
                      <a:pt x="279" y="0"/>
                    </a:cubicBezTo>
                    <a:cubicBezTo>
                      <a:pt x="240" y="0"/>
                      <a:pt x="206" y="22"/>
                      <a:pt x="189" y="54"/>
                    </a:cubicBezTo>
                    <a:cubicBezTo>
                      <a:pt x="178" y="46"/>
                      <a:pt x="164" y="42"/>
                      <a:pt x="150" y="42"/>
                    </a:cubicBezTo>
                    <a:cubicBezTo>
                      <a:pt x="112" y="42"/>
                      <a:pt x="81" y="73"/>
                      <a:pt x="81" y="111"/>
                    </a:cubicBezTo>
                    <a:cubicBezTo>
                      <a:pt x="81" y="113"/>
                      <a:pt x="81" y="114"/>
                      <a:pt x="81" y="115"/>
                    </a:cubicBezTo>
                    <a:cubicBezTo>
                      <a:pt x="36" y="121"/>
                      <a:pt x="0" y="159"/>
                      <a:pt x="0" y="206"/>
                    </a:cubicBezTo>
                    <a:cubicBezTo>
                      <a:pt x="0" y="230"/>
                      <a:pt x="10" y="253"/>
                      <a:pt x="26" y="269"/>
                    </a:cubicBezTo>
                    <a:cubicBezTo>
                      <a:pt x="24" y="275"/>
                      <a:pt x="23" y="282"/>
                      <a:pt x="23" y="289"/>
                    </a:cubicBezTo>
                    <a:cubicBezTo>
                      <a:pt x="23" y="327"/>
                      <a:pt x="54" y="358"/>
                      <a:pt x="92" y="358"/>
                    </a:cubicBezTo>
                    <a:cubicBezTo>
                      <a:pt x="98" y="358"/>
                      <a:pt x="105" y="357"/>
                      <a:pt x="111" y="355"/>
                    </a:cubicBezTo>
                    <a:cubicBezTo>
                      <a:pt x="125" y="381"/>
                      <a:pt x="152" y="400"/>
                      <a:pt x="184" y="400"/>
                    </a:cubicBezTo>
                    <a:cubicBezTo>
                      <a:pt x="208" y="400"/>
                      <a:pt x="230" y="389"/>
                      <a:pt x="245" y="373"/>
                    </a:cubicBezTo>
                    <a:cubicBezTo>
                      <a:pt x="258" y="381"/>
                      <a:pt x="273" y="385"/>
                      <a:pt x="289" y="385"/>
                    </a:cubicBezTo>
                    <a:cubicBezTo>
                      <a:pt x="315" y="385"/>
                      <a:pt x="338" y="373"/>
                      <a:pt x="353" y="354"/>
                    </a:cubicBezTo>
                    <a:cubicBezTo>
                      <a:pt x="365" y="361"/>
                      <a:pt x="380" y="366"/>
                      <a:pt x="395" y="366"/>
                    </a:cubicBezTo>
                    <a:cubicBezTo>
                      <a:pt x="435" y="366"/>
                      <a:pt x="468" y="334"/>
                      <a:pt x="471" y="295"/>
                    </a:cubicBezTo>
                    <a:cubicBezTo>
                      <a:pt x="501" y="287"/>
                      <a:pt x="522" y="261"/>
                      <a:pt x="522" y="230"/>
                    </a:cubicBezTo>
                    <a:cubicBezTo>
                      <a:pt x="522" y="198"/>
                      <a:pt x="500" y="171"/>
                      <a:pt x="470" y="164"/>
                    </a:cubicBezTo>
                    <a:close/>
                    <a:moveTo>
                      <a:pt x="453" y="169"/>
                    </a:moveTo>
                    <a:cubicBezTo>
                      <a:pt x="453" y="169"/>
                      <a:pt x="453" y="169"/>
                      <a:pt x="453" y="169"/>
                    </a:cubicBezTo>
                    <a:cubicBezTo>
                      <a:pt x="453" y="169"/>
                      <a:pt x="453" y="169"/>
                      <a:pt x="453" y="169"/>
                    </a:cubicBezTo>
                    <a:cubicBezTo>
                      <a:pt x="453" y="172"/>
                      <a:pt x="454" y="174"/>
                      <a:pt x="455" y="175"/>
                    </a:cubicBezTo>
                    <a:cubicBezTo>
                      <a:pt x="456" y="177"/>
                      <a:pt x="458" y="178"/>
                      <a:pt x="460" y="179"/>
                    </a:cubicBezTo>
                    <a:cubicBezTo>
                      <a:pt x="464" y="179"/>
                      <a:pt x="467" y="180"/>
                      <a:pt x="470" y="181"/>
                    </a:cubicBezTo>
                    <a:cubicBezTo>
                      <a:pt x="477" y="200"/>
                      <a:pt x="477" y="200"/>
                      <a:pt x="477" y="200"/>
                    </a:cubicBezTo>
                    <a:cubicBezTo>
                      <a:pt x="458" y="220"/>
                      <a:pt x="458" y="220"/>
                      <a:pt x="458" y="220"/>
                    </a:cubicBezTo>
                    <a:cubicBezTo>
                      <a:pt x="429" y="201"/>
                      <a:pt x="429" y="201"/>
                      <a:pt x="429" y="201"/>
                    </a:cubicBezTo>
                    <a:cubicBezTo>
                      <a:pt x="430" y="198"/>
                      <a:pt x="430" y="196"/>
                      <a:pt x="430" y="193"/>
                    </a:cubicBezTo>
                    <a:cubicBezTo>
                      <a:pt x="430" y="191"/>
                      <a:pt x="430" y="188"/>
                      <a:pt x="429" y="185"/>
                    </a:cubicBezTo>
                    <a:cubicBezTo>
                      <a:pt x="452" y="168"/>
                      <a:pt x="452" y="168"/>
                      <a:pt x="452" y="168"/>
                    </a:cubicBezTo>
                    <a:cubicBezTo>
                      <a:pt x="453" y="168"/>
                      <a:pt x="453" y="169"/>
                      <a:pt x="453" y="169"/>
                    </a:cubicBezTo>
                    <a:close/>
                    <a:moveTo>
                      <a:pt x="461" y="241"/>
                    </a:moveTo>
                    <a:cubicBezTo>
                      <a:pt x="481" y="255"/>
                      <a:pt x="481" y="255"/>
                      <a:pt x="481" y="255"/>
                    </a:cubicBezTo>
                    <a:cubicBezTo>
                      <a:pt x="481" y="255"/>
                      <a:pt x="481" y="256"/>
                      <a:pt x="481" y="256"/>
                    </a:cubicBezTo>
                    <a:cubicBezTo>
                      <a:pt x="449" y="259"/>
                      <a:pt x="449" y="259"/>
                      <a:pt x="449" y="259"/>
                    </a:cubicBezTo>
                    <a:cubicBezTo>
                      <a:pt x="448" y="258"/>
                      <a:pt x="448" y="257"/>
                      <a:pt x="448" y="256"/>
                    </a:cubicBezTo>
                    <a:lnTo>
                      <a:pt x="461" y="241"/>
                    </a:lnTo>
                    <a:close/>
                    <a:moveTo>
                      <a:pt x="426" y="243"/>
                    </a:moveTo>
                    <a:cubicBezTo>
                      <a:pt x="419" y="215"/>
                      <a:pt x="419" y="215"/>
                      <a:pt x="419" y="215"/>
                    </a:cubicBezTo>
                    <a:cubicBezTo>
                      <a:pt x="419" y="215"/>
                      <a:pt x="420" y="214"/>
                      <a:pt x="420" y="214"/>
                    </a:cubicBezTo>
                    <a:cubicBezTo>
                      <a:pt x="447" y="232"/>
                      <a:pt x="447" y="232"/>
                      <a:pt x="447" y="232"/>
                    </a:cubicBezTo>
                    <a:cubicBezTo>
                      <a:pt x="436" y="245"/>
                      <a:pt x="436" y="245"/>
                      <a:pt x="436" y="245"/>
                    </a:cubicBezTo>
                    <a:cubicBezTo>
                      <a:pt x="433" y="244"/>
                      <a:pt x="429" y="243"/>
                      <a:pt x="426" y="243"/>
                    </a:cubicBezTo>
                    <a:close/>
                    <a:moveTo>
                      <a:pt x="435" y="269"/>
                    </a:moveTo>
                    <a:cubicBezTo>
                      <a:pt x="435" y="274"/>
                      <a:pt x="430" y="278"/>
                      <a:pt x="425" y="278"/>
                    </a:cubicBezTo>
                    <a:cubicBezTo>
                      <a:pt x="420" y="278"/>
                      <a:pt x="415" y="274"/>
                      <a:pt x="415" y="269"/>
                    </a:cubicBezTo>
                    <a:cubicBezTo>
                      <a:pt x="415" y="263"/>
                      <a:pt x="420" y="259"/>
                      <a:pt x="425" y="259"/>
                    </a:cubicBezTo>
                    <a:cubicBezTo>
                      <a:pt x="430" y="259"/>
                      <a:pt x="435" y="263"/>
                      <a:pt x="435" y="269"/>
                    </a:cubicBezTo>
                    <a:close/>
                    <a:moveTo>
                      <a:pt x="448" y="130"/>
                    </a:moveTo>
                    <a:cubicBezTo>
                      <a:pt x="447" y="131"/>
                      <a:pt x="447" y="132"/>
                      <a:pt x="446" y="133"/>
                    </a:cubicBezTo>
                    <a:cubicBezTo>
                      <a:pt x="443" y="137"/>
                      <a:pt x="442" y="142"/>
                      <a:pt x="442" y="147"/>
                    </a:cubicBezTo>
                    <a:cubicBezTo>
                      <a:pt x="442" y="150"/>
                      <a:pt x="442" y="153"/>
                      <a:pt x="443" y="155"/>
                    </a:cubicBezTo>
                    <a:cubicBezTo>
                      <a:pt x="421" y="171"/>
                      <a:pt x="421" y="171"/>
                      <a:pt x="421" y="171"/>
                    </a:cubicBezTo>
                    <a:cubicBezTo>
                      <a:pt x="441" y="117"/>
                      <a:pt x="441" y="117"/>
                      <a:pt x="441" y="117"/>
                    </a:cubicBezTo>
                    <a:cubicBezTo>
                      <a:pt x="444" y="121"/>
                      <a:pt x="446" y="125"/>
                      <a:pt x="448" y="130"/>
                    </a:cubicBezTo>
                    <a:close/>
                    <a:moveTo>
                      <a:pt x="429" y="104"/>
                    </a:moveTo>
                    <a:cubicBezTo>
                      <a:pt x="405" y="168"/>
                      <a:pt x="405" y="168"/>
                      <a:pt x="405" y="168"/>
                    </a:cubicBezTo>
                    <a:cubicBezTo>
                      <a:pt x="405" y="168"/>
                      <a:pt x="405" y="168"/>
                      <a:pt x="404" y="168"/>
                    </a:cubicBezTo>
                    <a:cubicBezTo>
                      <a:pt x="404" y="168"/>
                      <a:pt x="404" y="168"/>
                      <a:pt x="403" y="168"/>
                    </a:cubicBezTo>
                    <a:cubicBezTo>
                      <a:pt x="392" y="137"/>
                      <a:pt x="392" y="137"/>
                      <a:pt x="392" y="137"/>
                    </a:cubicBezTo>
                    <a:cubicBezTo>
                      <a:pt x="425" y="101"/>
                      <a:pt x="425" y="101"/>
                      <a:pt x="425" y="101"/>
                    </a:cubicBezTo>
                    <a:cubicBezTo>
                      <a:pt x="426" y="102"/>
                      <a:pt x="427" y="103"/>
                      <a:pt x="429" y="104"/>
                    </a:cubicBezTo>
                    <a:close/>
                    <a:moveTo>
                      <a:pt x="404" y="203"/>
                    </a:moveTo>
                    <a:cubicBezTo>
                      <a:pt x="399" y="203"/>
                      <a:pt x="395" y="199"/>
                      <a:pt x="395" y="193"/>
                    </a:cubicBezTo>
                    <a:cubicBezTo>
                      <a:pt x="395" y="188"/>
                      <a:pt x="399" y="184"/>
                      <a:pt x="404" y="184"/>
                    </a:cubicBezTo>
                    <a:cubicBezTo>
                      <a:pt x="410" y="184"/>
                      <a:pt x="414" y="188"/>
                      <a:pt x="414" y="193"/>
                    </a:cubicBezTo>
                    <a:cubicBezTo>
                      <a:pt x="414" y="199"/>
                      <a:pt x="410" y="203"/>
                      <a:pt x="404" y="203"/>
                    </a:cubicBezTo>
                    <a:close/>
                    <a:moveTo>
                      <a:pt x="411" y="247"/>
                    </a:moveTo>
                    <a:cubicBezTo>
                      <a:pt x="410" y="248"/>
                      <a:pt x="409" y="248"/>
                      <a:pt x="409" y="249"/>
                    </a:cubicBezTo>
                    <a:cubicBezTo>
                      <a:pt x="350" y="211"/>
                      <a:pt x="350" y="211"/>
                      <a:pt x="350" y="211"/>
                    </a:cubicBezTo>
                    <a:cubicBezTo>
                      <a:pt x="350" y="210"/>
                      <a:pt x="351" y="209"/>
                      <a:pt x="351" y="208"/>
                    </a:cubicBezTo>
                    <a:cubicBezTo>
                      <a:pt x="381" y="204"/>
                      <a:pt x="381" y="204"/>
                      <a:pt x="381" y="204"/>
                    </a:cubicBezTo>
                    <a:cubicBezTo>
                      <a:pt x="383" y="208"/>
                      <a:pt x="386" y="212"/>
                      <a:pt x="390" y="215"/>
                    </a:cubicBezTo>
                    <a:cubicBezTo>
                      <a:pt x="394" y="218"/>
                      <a:pt x="399" y="219"/>
                      <a:pt x="403" y="219"/>
                    </a:cubicBezTo>
                    <a:lnTo>
                      <a:pt x="411" y="247"/>
                    </a:lnTo>
                    <a:close/>
                    <a:moveTo>
                      <a:pt x="392" y="89"/>
                    </a:moveTo>
                    <a:cubicBezTo>
                      <a:pt x="394" y="89"/>
                      <a:pt x="394" y="89"/>
                      <a:pt x="394" y="89"/>
                    </a:cubicBezTo>
                    <a:cubicBezTo>
                      <a:pt x="400" y="90"/>
                      <a:pt x="405" y="91"/>
                      <a:pt x="410" y="93"/>
                    </a:cubicBezTo>
                    <a:cubicBezTo>
                      <a:pt x="392" y="113"/>
                      <a:pt x="392" y="113"/>
                      <a:pt x="392" y="113"/>
                    </a:cubicBezTo>
                    <a:cubicBezTo>
                      <a:pt x="392" y="112"/>
                      <a:pt x="392" y="110"/>
                      <a:pt x="392" y="108"/>
                    </a:cubicBezTo>
                    <a:cubicBezTo>
                      <a:pt x="391" y="106"/>
                      <a:pt x="390" y="104"/>
                      <a:pt x="390" y="102"/>
                    </a:cubicBezTo>
                    <a:cubicBezTo>
                      <a:pt x="392" y="99"/>
                      <a:pt x="393" y="94"/>
                      <a:pt x="393" y="90"/>
                    </a:cubicBezTo>
                    <a:cubicBezTo>
                      <a:pt x="393" y="90"/>
                      <a:pt x="392" y="90"/>
                      <a:pt x="392" y="89"/>
                    </a:cubicBezTo>
                    <a:close/>
                    <a:moveTo>
                      <a:pt x="366" y="104"/>
                    </a:moveTo>
                    <a:cubicBezTo>
                      <a:pt x="372" y="104"/>
                      <a:pt x="376" y="108"/>
                      <a:pt x="376" y="113"/>
                    </a:cubicBezTo>
                    <a:cubicBezTo>
                      <a:pt x="376" y="119"/>
                      <a:pt x="372" y="123"/>
                      <a:pt x="366" y="123"/>
                    </a:cubicBezTo>
                    <a:cubicBezTo>
                      <a:pt x="361" y="123"/>
                      <a:pt x="357" y="119"/>
                      <a:pt x="357" y="113"/>
                    </a:cubicBezTo>
                    <a:cubicBezTo>
                      <a:pt x="357" y="108"/>
                      <a:pt x="361" y="104"/>
                      <a:pt x="366" y="104"/>
                    </a:cubicBezTo>
                    <a:close/>
                    <a:moveTo>
                      <a:pt x="369" y="139"/>
                    </a:moveTo>
                    <a:cubicBezTo>
                      <a:pt x="358" y="151"/>
                      <a:pt x="358" y="151"/>
                      <a:pt x="358" y="151"/>
                    </a:cubicBezTo>
                    <a:cubicBezTo>
                      <a:pt x="363" y="139"/>
                      <a:pt x="363" y="139"/>
                      <a:pt x="363" y="139"/>
                    </a:cubicBezTo>
                    <a:cubicBezTo>
                      <a:pt x="364" y="139"/>
                      <a:pt x="365" y="139"/>
                      <a:pt x="366" y="139"/>
                    </a:cubicBezTo>
                    <a:cubicBezTo>
                      <a:pt x="367" y="139"/>
                      <a:pt x="368" y="139"/>
                      <a:pt x="369" y="139"/>
                    </a:cubicBezTo>
                    <a:close/>
                    <a:moveTo>
                      <a:pt x="357" y="66"/>
                    </a:moveTo>
                    <a:cubicBezTo>
                      <a:pt x="357" y="67"/>
                      <a:pt x="356" y="67"/>
                      <a:pt x="355" y="67"/>
                    </a:cubicBezTo>
                    <a:cubicBezTo>
                      <a:pt x="348" y="51"/>
                      <a:pt x="348" y="51"/>
                      <a:pt x="348" y="51"/>
                    </a:cubicBezTo>
                    <a:cubicBezTo>
                      <a:pt x="352" y="56"/>
                      <a:pt x="355" y="61"/>
                      <a:pt x="357" y="66"/>
                    </a:cubicBezTo>
                    <a:close/>
                    <a:moveTo>
                      <a:pt x="380" y="150"/>
                    </a:moveTo>
                    <a:cubicBezTo>
                      <a:pt x="388" y="173"/>
                      <a:pt x="388" y="173"/>
                      <a:pt x="388" y="173"/>
                    </a:cubicBezTo>
                    <a:cubicBezTo>
                      <a:pt x="386" y="175"/>
                      <a:pt x="384" y="177"/>
                      <a:pt x="383" y="179"/>
                    </a:cubicBezTo>
                    <a:cubicBezTo>
                      <a:pt x="381" y="182"/>
                      <a:pt x="380" y="185"/>
                      <a:pt x="379" y="188"/>
                    </a:cubicBezTo>
                    <a:cubicBezTo>
                      <a:pt x="349" y="192"/>
                      <a:pt x="349" y="192"/>
                      <a:pt x="349" y="192"/>
                    </a:cubicBezTo>
                    <a:cubicBezTo>
                      <a:pt x="348" y="190"/>
                      <a:pt x="347" y="189"/>
                      <a:pt x="347" y="188"/>
                    </a:cubicBezTo>
                    <a:lnTo>
                      <a:pt x="380" y="150"/>
                    </a:lnTo>
                    <a:close/>
                    <a:moveTo>
                      <a:pt x="341" y="119"/>
                    </a:moveTo>
                    <a:cubicBezTo>
                      <a:pt x="342" y="121"/>
                      <a:pt x="343" y="124"/>
                      <a:pt x="344" y="126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32" y="106"/>
                      <a:pt x="332" y="106"/>
                      <a:pt x="332" y="106"/>
                    </a:cubicBezTo>
                    <a:cubicBezTo>
                      <a:pt x="341" y="110"/>
                      <a:pt x="341" y="110"/>
                      <a:pt x="341" y="110"/>
                    </a:cubicBezTo>
                    <a:cubicBezTo>
                      <a:pt x="341" y="111"/>
                      <a:pt x="340" y="112"/>
                      <a:pt x="340" y="113"/>
                    </a:cubicBezTo>
                    <a:cubicBezTo>
                      <a:pt x="340" y="115"/>
                      <a:pt x="341" y="117"/>
                      <a:pt x="341" y="119"/>
                    </a:cubicBezTo>
                    <a:close/>
                    <a:moveTo>
                      <a:pt x="343" y="80"/>
                    </a:moveTo>
                    <a:cubicBezTo>
                      <a:pt x="342" y="83"/>
                      <a:pt x="341" y="87"/>
                      <a:pt x="341" y="90"/>
                    </a:cubicBezTo>
                    <a:cubicBezTo>
                      <a:pt x="341" y="91"/>
                      <a:pt x="341" y="92"/>
                      <a:pt x="341" y="93"/>
                    </a:cubicBezTo>
                    <a:cubicBezTo>
                      <a:pt x="331" y="88"/>
                      <a:pt x="331" y="88"/>
                      <a:pt x="331" y="88"/>
                    </a:cubicBezTo>
                    <a:cubicBezTo>
                      <a:pt x="329" y="46"/>
                      <a:pt x="329" y="46"/>
                      <a:pt x="329" y="46"/>
                    </a:cubicBezTo>
                    <a:lnTo>
                      <a:pt x="343" y="80"/>
                    </a:lnTo>
                    <a:close/>
                    <a:moveTo>
                      <a:pt x="318" y="159"/>
                    </a:moveTo>
                    <a:cubicBezTo>
                      <a:pt x="284" y="86"/>
                      <a:pt x="284" y="86"/>
                      <a:pt x="284" y="86"/>
                    </a:cubicBezTo>
                    <a:cubicBezTo>
                      <a:pt x="285" y="86"/>
                      <a:pt x="285" y="85"/>
                      <a:pt x="286" y="85"/>
                    </a:cubicBezTo>
                    <a:cubicBezTo>
                      <a:pt x="315" y="98"/>
                      <a:pt x="315" y="98"/>
                      <a:pt x="315" y="98"/>
                    </a:cubicBezTo>
                    <a:lnTo>
                      <a:pt x="318" y="159"/>
                    </a:lnTo>
                    <a:close/>
                    <a:moveTo>
                      <a:pt x="303" y="267"/>
                    </a:moveTo>
                    <a:cubicBezTo>
                      <a:pt x="302" y="263"/>
                      <a:pt x="301" y="260"/>
                      <a:pt x="298" y="257"/>
                    </a:cubicBezTo>
                    <a:cubicBezTo>
                      <a:pt x="317" y="228"/>
                      <a:pt x="317" y="228"/>
                      <a:pt x="317" y="228"/>
                    </a:cubicBezTo>
                    <a:cubicBezTo>
                      <a:pt x="318" y="228"/>
                      <a:pt x="318" y="228"/>
                      <a:pt x="318" y="228"/>
                    </a:cubicBezTo>
                    <a:cubicBezTo>
                      <a:pt x="321" y="285"/>
                      <a:pt x="321" y="285"/>
                      <a:pt x="321" y="285"/>
                    </a:cubicBezTo>
                    <a:cubicBezTo>
                      <a:pt x="303" y="276"/>
                      <a:pt x="303" y="276"/>
                      <a:pt x="303" y="276"/>
                    </a:cubicBezTo>
                    <a:cubicBezTo>
                      <a:pt x="304" y="275"/>
                      <a:pt x="304" y="274"/>
                      <a:pt x="304" y="272"/>
                    </a:cubicBezTo>
                    <a:cubicBezTo>
                      <a:pt x="304" y="271"/>
                      <a:pt x="304" y="269"/>
                      <a:pt x="303" y="267"/>
                    </a:cubicBezTo>
                    <a:close/>
                    <a:moveTo>
                      <a:pt x="285" y="248"/>
                    </a:moveTo>
                    <a:cubicBezTo>
                      <a:pt x="283" y="247"/>
                      <a:pt x="280" y="247"/>
                      <a:pt x="278" y="247"/>
                    </a:cubicBezTo>
                    <a:cubicBezTo>
                      <a:pt x="276" y="247"/>
                      <a:pt x="274" y="247"/>
                      <a:pt x="273" y="247"/>
                    </a:cubicBezTo>
                    <a:cubicBezTo>
                      <a:pt x="273" y="247"/>
                      <a:pt x="273" y="247"/>
                      <a:pt x="273" y="247"/>
                    </a:cubicBezTo>
                    <a:cubicBezTo>
                      <a:pt x="269" y="248"/>
                      <a:pt x="266" y="249"/>
                      <a:pt x="263" y="251"/>
                    </a:cubicBezTo>
                    <a:cubicBezTo>
                      <a:pt x="230" y="227"/>
                      <a:pt x="230" y="227"/>
                      <a:pt x="230" y="227"/>
                    </a:cubicBezTo>
                    <a:cubicBezTo>
                      <a:pt x="231" y="225"/>
                      <a:pt x="232" y="222"/>
                      <a:pt x="233" y="220"/>
                    </a:cubicBezTo>
                    <a:cubicBezTo>
                      <a:pt x="241" y="219"/>
                      <a:pt x="241" y="219"/>
                      <a:pt x="241" y="219"/>
                    </a:cubicBezTo>
                    <a:cubicBezTo>
                      <a:pt x="298" y="213"/>
                      <a:pt x="298" y="213"/>
                      <a:pt x="298" y="213"/>
                    </a:cubicBezTo>
                    <a:cubicBezTo>
                      <a:pt x="300" y="216"/>
                      <a:pt x="301" y="218"/>
                      <a:pt x="303" y="221"/>
                    </a:cubicBezTo>
                    <a:lnTo>
                      <a:pt x="285" y="248"/>
                    </a:lnTo>
                    <a:close/>
                    <a:moveTo>
                      <a:pt x="288" y="272"/>
                    </a:moveTo>
                    <a:cubicBezTo>
                      <a:pt x="288" y="278"/>
                      <a:pt x="283" y="282"/>
                      <a:pt x="278" y="282"/>
                    </a:cubicBezTo>
                    <a:cubicBezTo>
                      <a:pt x="272" y="282"/>
                      <a:pt x="268" y="278"/>
                      <a:pt x="268" y="272"/>
                    </a:cubicBezTo>
                    <a:cubicBezTo>
                      <a:pt x="268" y="267"/>
                      <a:pt x="272" y="263"/>
                      <a:pt x="278" y="263"/>
                    </a:cubicBezTo>
                    <a:cubicBezTo>
                      <a:pt x="283" y="263"/>
                      <a:pt x="288" y="267"/>
                      <a:pt x="288" y="272"/>
                    </a:cubicBezTo>
                    <a:close/>
                    <a:moveTo>
                      <a:pt x="265" y="144"/>
                    </a:moveTo>
                    <a:cubicBezTo>
                      <a:pt x="265" y="150"/>
                      <a:pt x="260" y="154"/>
                      <a:pt x="255" y="154"/>
                    </a:cubicBezTo>
                    <a:cubicBezTo>
                      <a:pt x="249" y="154"/>
                      <a:pt x="245" y="150"/>
                      <a:pt x="245" y="144"/>
                    </a:cubicBezTo>
                    <a:cubicBezTo>
                      <a:pt x="245" y="139"/>
                      <a:pt x="249" y="135"/>
                      <a:pt x="255" y="135"/>
                    </a:cubicBezTo>
                    <a:cubicBezTo>
                      <a:pt x="260" y="135"/>
                      <a:pt x="265" y="139"/>
                      <a:pt x="265" y="144"/>
                    </a:cubicBezTo>
                    <a:close/>
                    <a:moveTo>
                      <a:pt x="257" y="67"/>
                    </a:moveTo>
                    <a:cubicBezTo>
                      <a:pt x="257" y="62"/>
                      <a:pt x="261" y="57"/>
                      <a:pt x="267" y="57"/>
                    </a:cubicBezTo>
                    <a:cubicBezTo>
                      <a:pt x="272" y="57"/>
                      <a:pt x="277" y="62"/>
                      <a:pt x="277" y="67"/>
                    </a:cubicBezTo>
                    <a:cubicBezTo>
                      <a:pt x="277" y="72"/>
                      <a:pt x="272" y="77"/>
                      <a:pt x="267" y="77"/>
                    </a:cubicBezTo>
                    <a:cubicBezTo>
                      <a:pt x="261" y="77"/>
                      <a:pt x="257" y="72"/>
                      <a:pt x="257" y="67"/>
                    </a:cubicBezTo>
                    <a:close/>
                    <a:moveTo>
                      <a:pt x="260" y="170"/>
                    </a:moveTo>
                    <a:cubicBezTo>
                      <a:pt x="264" y="169"/>
                      <a:pt x="267" y="167"/>
                      <a:pt x="270" y="165"/>
                    </a:cubicBezTo>
                    <a:cubicBezTo>
                      <a:pt x="301" y="188"/>
                      <a:pt x="301" y="188"/>
                      <a:pt x="301" y="188"/>
                    </a:cubicBezTo>
                    <a:cubicBezTo>
                      <a:pt x="301" y="188"/>
                      <a:pt x="301" y="188"/>
                      <a:pt x="300" y="189"/>
                    </a:cubicBezTo>
                    <a:cubicBezTo>
                      <a:pt x="299" y="191"/>
                      <a:pt x="297" y="194"/>
                      <a:pt x="297" y="197"/>
                    </a:cubicBezTo>
                    <a:cubicBezTo>
                      <a:pt x="241" y="203"/>
                      <a:pt x="241" y="203"/>
                      <a:pt x="241" y="203"/>
                    </a:cubicBezTo>
                    <a:cubicBezTo>
                      <a:pt x="231" y="204"/>
                      <a:pt x="231" y="204"/>
                      <a:pt x="231" y="204"/>
                    </a:cubicBezTo>
                    <a:cubicBezTo>
                      <a:pt x="230" y="202"/>
                      <a:pt x="229" y="200"/>
                      <a:pt x="228" y="198"/>
                    </a:cubicBezTo>
                    <a:cubicBezTo>
                      <a:pt x="248" y="169"/>
                      <a:pt x="248" y="169"/>
                      <a:pt x="248" y="169"/>
                    </a:cubicBezTo>
                    <a:cubicBezTo>
                      <a:pt x="250" y="170"/>
                      <a:pt x="252" y="170"/>
                      <a:pt x="255" y="170"/>
                    </a:cubicBezTo>
                    <a:cubicBezTo>
                      <a:pt x="257" y="170"/>
                      <a:pt x="258" y="170"/>
                      <a:pt x="260" y="170"/>
                    </a:cubicBezTo>
                    <a:close/>
                    <a:moveTo>
                      <a:pt x="251" y="119"/>
                    </a:moveTo>
                    <a:cubicBezTo>
                      <a:pt x="250" y="119"/>
                      <a:pt x="250" y="119"/>
                      <a:pt x="250" y="119"/>
                    </a:cubicBezTo>
                    <a:cubicBezTo>
                      <a:pt x="244" y="120"/>
                      <a:pt x="240" y="123"/>
                      <a:pt x="237" y="126"/>
                    </a:cubicBezTo>
                    <a:cubicBezTo>
                      <a:pt x="227" y="122"/>
                      <a:pt x="227" y="122"/>
                      <a:pt x="227" y="122"/>
                    </a:cubicBezTo>
                    <a:cubicBezTo>
                      <a:pt x="227" y="121"/>
                      <a:pt x="227" y="120"/>
                      <a:pt x="227" y="119"/>
                    </a:cubicBezTo>
                    <a:cubicBezTo>
                      <a:pt x="227" y="112"/>
                      <a:pt x="224" y="104"/>
                      <a:pt x="218" y="99"/>
                    </a:cubicBezTo>
                    <a:cubicBezTo>
                      <a:pt x="215" y="97"/>
                      <a:pt x="213" y="96"/>
                      <a:pt x="210" y="95"/>
                    </a:cubicBezTo>
                    <a:cubicBezTo>
                      <a:pt x="210" y="86"/>
                      <a:pt x="210" y="86"/>
                      <a:pt x="210" y="86"/>
                    </a:cubicBezTo>
                    <a:cubicBezTo>
                      <a:pt x="244" y="80"/>
                      <a:pt x="244" y="80"/>
                      <a:pt x="244" y="80"/>
                    </a:cubicBezTo>
                    <a:cubicBezTo>
                      <a:pt x="247" y="84"/>
                      <a:pt x="251" y="88"/>
                      <a:pt x="255" y="90"/>
                    </a:cubicBezTo>
                    <a:lnTo>
                      <a:pt x="251" y="119"/>
                    </a:lnTo>
                    <a:close/>
                    <a:moveTo>
                      <a:pt x="221" y="136"/>
                    </a:moveTo>
                    <a:cubicBezTo>
                      <a:pt x="229" y="140"/>
                      <a:pt x="229" y="140"/>
                      <a:pt x="229" y="140"/>
                    </a:cubicBezTo>
                    <a:cubicBezTo>
                      <a:pt x="229" y="142"/>
                      <a:pt x="229" y="143"/>
                      <a:pt x="229" y="144"/>
                    </a:cubicBezTo>
                    <a:cubicBezTo>
                      <a:pt x="229" y="146"/>
                      <a:pt x="229" y="148"/>
                      <a:pt x="230" y="150"/>
                    </a:cubicBezTo>
                    <a:cubicBezTo>
                      <a:pt x="230" y="154"/>
                      <a:pt x="232" y="157"/>
                      <a:pt x="234" y="160"/>
                    </a:cubicBezTo>
                    <a:cubicBezTo>
                      <a:pt x="215" y="189"/>
                      <a:pt x="215" y="189"/>
                      <a:pt x="215" y="189"/>
                    </a:cubicBezTo>
                    <a:cubicBezTo>
                      <a:pt x="214" y="189"/>
                      <a:pt x="214" y="189"/>
                      <a:pt x="214" y="189"/>
                    </a:cubicBezTo>
                    <a:cubicBezTo>
                      <a:pt x="212" y="143"/>
                      <a:pt x="212" y="143"/>
                      <a:pt x="212" y="143"/>
                    </a:cubicBezTo>
                    <a:cubicBezTo>
                      <a:pt x="215" y="141"/>
                      <a:pt x="218" y="139"/>
                      <a:pt x="221" y="136"/>
                    </a:cubicBezTo>
                    <a:close/>
                    <a:moveTo>
                      <a:pt x="253" y="264"/>
                    </a:moveTo>
                    <a:cubicBezTo>
                      <a:pt x="252" y="267"/>
                      <a:pt x="252" y="270"/>
                      <a:pt x="252" y="272"/>
                    </a:cubicBezTo>
                    <a:cubicBezTo>
                      <a:pt x="252" y="274"/>
                      <a:pt x="252" y="276"/>
                      <a:pt x="253" y="278"/>
                    </a:cubicBezTo>
                    <a:cubicBezTo>
                      <a:pt x="254" y="286"/>
                      <a:pt x="259" y="292"/>
                      <a:pt x="266" y="295"/>
                    </a:cubicBezTo>
                    <a:cubicBezTo>
                      <a:pt x="262" y="322"/>
                      <a:pt x="262" y="322"/>
                      <a:pt x="262" y="322"/>
                    </a:cubicBezTo>
                    <a:cubicBezTo>
                      <a:pt x="226" y="244"/>
                      <a:pt x="226" y="244"/>
                      <a:pt x="226" y="244"/>
                    </a:cubicBezTo>
                    <a:lnTo>
                      <a:pt x="253" y="264"/>
                    </a:lnTo>
                    <a:close/>
                    <a:moveTo>
                      <a:pt x="279" y="152"/>
                    </a:moveTo>
                    <a:cubicBezTo>
                      <a:pt x="280" y="150"/>
                      <a:pt x="281" y="147"/>
                      <a:pt x="281" y="144"/>
                    </a:cubicBezTo>
                    <a:cubicBezTo>
                      <a:pt x="281" y="143"/>
                      <a:pt x="280" y="141"/>
                      <a:pt x="280" y="139"/>
                    </a:cubicBezTo>
                    <a:cubicBezTo>
                      <a:pt x="279" y="131"/>
                      <a:pt x="273" y="125"/>
                      <a:pt x="266" y="121"/>
                    </a:cubicBezTo>
                    <a:cubicBezTo>
                      <a:pt x="271" y="94"/>
                      <a:pt x="271" y="94"/>
                      <a:pt x="271" y="94"/>
                    </a:cubicBezTo>
                    <a:cubicBezTo>
                      <a:pt x="307" y="173"/>
                      <a:pt x="307" y="173"/>
                      <a:pt x="307" y="173"/>
                    </a:cubicBezTo>
                    <a:lnTo>
                      <a:pt x="279" y="152"/>
                    </a:lnTo>
                    <a:close/>
                    <a:moveTo>
                      <a:pt x="312" y="27"/>
                    </a:moveTo>
                    <a:cubicBezTo>
                      <a:pt x="314" y="80"/>
                      <a:pt x="314" y="80"/>
                      <a:pt x="314" y="80"/>
                    </a:cubicBezTo>
                    <a:cubicBezTo>
                      <a:pt x="292" y="70"/>
                      <a:pt x="292" y="70"/>
                      <a:pt x="292" y="70"/>
                    </a:cubicBezTo>
                    <a:cubicBezTo>
                      <a:pt x="292" y="69"/>
                      <a:pt x="293" y="68"/>
                      <a:pt x="293" y="67"/>
                    </a:cubicBezTo>
                    <a:cubicBezTo>
                      <a:pt x="293" y="65"/>
                      <a:pt x="292" y="64"/>
                      <a:pt x="292" y="62"/>
                    </a:cubicBezTo>
                    <a:cubicBezTo>
                      <a:pt x="291" y="59"/>
                      <a:pt x="290" y="56"/>
                      <a:pt x="288" y="53"/>
                    </a:cubicBezTo>
                    <a:cubicBezTo>
                      <a:pt x="309" y="26"/>
                      <a:pt x="309" y="26"/>
                      <a:pt x="309" y="26"/>
                    </a:cubicBezTo>
                    <a:cubicBezTo>
                      <a:pt x="310" y="27"/>
                      <a:pt x="311" y="27"/>
                      <a:pt x="312" y="27"/>
                    </a:cubicBezTo>
                    <a:close/>
                    <a:moveTo>
                      <a:pt x="234" y="29"/>
                    </a:moveTo>
                    <a:cubicBezTo>
                      <a:pt x="289" y="17"/>
                      <a:pt x="289" y="17"/>
                      <a:pt x="289" y="17"/>
                    </a:cubicBezTo>
                    <a:cubicBezTo>
                      <a:pt x="291" y="17"/>
                      <a:pt x="293" y="17"/>
                      <a:pt x="296" y="18"/>
                    </a:cubicBezTo>
                    <a:cubicBezTo>
                      <a:pt x="276" y="43"/>
                      <a:pt x="276" y="43"/>
                      <a:pt x="276" y="43"/>
                    </a:cubicBezTo>
                    <a:cubicBezTo>
                      <a:pt x="273" y="42"/>
                      <a:pt x="270" y="41"/>
                      <a:pt x="267" y="41"/>
                    </a:cubicBezTo>
                    <a:cubicBezTo>
                      <a:pt x="265" y="41"/>
                      <a:pt x="263" y="41"/>
                      <a:pt x="262" y="42"/>
                    </a:cubicBezTo>
                    <a:cubicBezTo>
                      <a:pt x="257" y="43"/>
                      <a:pt x="253" y="45"/>
                      <a:pt x="249" y="48"/>
                    </a:cubicBezTo>
                    <a:cubicBezTo>
                      <a:pt x="226" y="34"/>
                      <a:pt x="226" y="34"/>
                      <a:pt x="226" y="34"/>
                    </a:cubicBezTo>
                    <a:cubicBezTo>
                      <a:pt x="228" y="32"/>
                      <a:pt x="231" y="31"/>
                      <a:pt x="234" y="29"/>
                    </a:cubicBezTo>
                    <a:close/>
                    <a:moveTo>
                      <a:pt x="208" y="52"/>
                    </a:moveTo>
                    <a:cubicBezTo>
                      <a:pt x="211" y="51"/>
                      <a:pt x="214" y="50"/>
                      <a:pt x="216" y="47"/>
                    </a:cubicBezTo>
                    <a:cubicBezTo>
                      <a:pt x="242" y="62"/>
                      <a:pt x="242" y="62"/>
                      <a:pt x="242" y="62"/>
                    </a:cubicBezTo>
                    <a:cubicBezTo>
                      <a:pt x="241" y="63"/>
                      <a:pt x="241" y="63"/>
                      <a:pt x="241" y="64"/>
                    </a:cubicBezTo>
                    <a:cubicBezTo>
                      <a:pt x="209" y="70"/>
                      <a:pt x="209" y="70"/>
                      <a:pt x="209" y="70"/>
                    </a:cubicBezTo>
                    <a:cubicBezTo>
                      <a:pt x="208" y="53"/>
                      <a:pt x="208" y="53"/>
                      <a:pt x="208" y="53"/>
                    </a:cubicBezTo>
                    <a:cubicBezTo>
                      <a:pt x="208" y="53"/>
                      <a:pt x="208" y="53"/>
                      <a:pt x="208" y="52"/>
                    </a:cubicBezTo>
                    <a:close/>
                    <a:moveTo>
                      <a:pt x="202" y="110"/>
                    </a:moveTo>
                    <a:cubicBezTo>
                      <a:pt x="207" y="110"/>
                      <a:pt x="211" y="114"/>
                      <a:pt x="211" y="119"/>
                    </a:cubicBezTo>
                    <a:cubicBezTo>
                      <a:pt x="211" y="125"/>
                      <a:pt x="207" y="129"/>
                      <a:pt x="202" y="129"/>
                    </a:cubicBezTo>
                    <a:cubicBezTo>
                      <a:pt x="196" y="129"/>
                      <a:pt x="192" y="125"/>
                      <a:pt x="192" y="119"/>
                    </a:cubicBezTo>
                    <a:cubicBezTo>
                      <a:pt x="192" y="114"/>
                      <a:pt x="196" y="110"/>
                      <a:pt x="202" y="110"/>
                    </a:cubicBezTo>
                    <a:close/>
                    <a:moveTo>
                      <a:pt x="192" y="299"/>
                    </a:moveTo>
                    <a:cubicBezTo>
                      <a:pt x="192" y="299"/>
                      <a:pt x="192" y="299"/>
                      <a:pt x="192" y="299"/>
                    </a:cubicBezTo>
                    <a:cubicBezTo>
                      <a:pt x="192" y="299"/>
                      <a:pt x="192" y="298"/>
                      <a:pt x="192" y="298"/>
                    </a:cubicBezTo>
                    <a:cubicBezTo>
                      <a:pt x="192" y="298"/>
                      <a:pt x="191" y="297"/>
                      <a:pt x="191" y="297"/>
                    </a:cubicBezTo>
                    <a:cubicBezTo>
                      <a:pt x="191" y="296"/>
                      <a:pt x="191" y="295"/>
                      <a:pt x="191" y="294"/>
                    </a:cubicBezTo>
                    <a:cubicBezTo>
                      <a:pt x="190" y="294"/>
                      <a:pt x="190" y="293"/>
                      <a:pt x="190" y="293"/>
                    </a:cubicBezTo>
                    <a:cubicBezTo>
                      <a:pt x="189" y="292"/>
                      <a:pt x="189" y="291"/>
                      <a:pt x="189" y="290"/>
                    </a:cubicBezTo>
                    <a:cubicBezTo>
                      <a:pt x="188" y="290"/>
                      <a:pt x="188" y="289"/>
                      <a:pt x="188" y="289"/>
                    </a:cubicBezTo>
                    <a:cubicBezTo>
                      <a:pt x="187" y="288"/>
                      <a:pt x="187" y="287"/>
                      <a:pt x="186" y="287"/>
                    </a:cubicBezTo>
                    <a:cubicBezTo>
                      <a:pt x="186" y="286"/>
                      <a:pt x="185" y="286"/>
                      <a:pt x="185" y="285"/>
                    </a:cubicBezTo>
                    <a:cubicBezTo>
                      <a:pt x="184" y="285"/>
                      <a:pt x="184" y="285"/>
                      <a:pt x="184" y="284"/>
                    </a:cubicBezTo>
                    <a:cubicBezTo>
                      <a:pt x="198" y="253"/>
                      <a:pt x="198" y="253"/>
                      <a:pt x="198" y="253"/>
                    </a:cubicBezTo>
                    <a:cubicBezTo>
                      <a:pt x="201" y="311"/>
                      <a:pt x="201" y="311"/>
                      <a:pt x="201" y="311"/>
                    </a:cubicBezTo>
                    <a:cubicBezTo>
                      <a:pt x="192" y="306"/>
                      <a:pt x="192" y="306"/>
                      <a:pt x="192" y="306"/>
                    </a:cubicBezTo>
                    <a:cubicBezTo>
                      <a:pt x="192" y="306"/>
                      <a:pt x="192" y="305"/>
                      <a:pt x="192" y="304"/>
                    </a:cubicBezTo>
                    <a:cubicBezTo>
                      <a:pt x="192" y="304"/>
                      <a:pt x="192" y="304"/>
                      <a:pt x="192" y="303"/>
                    </a:cubicBezTo>
                    <a:cubicBezTo>
                      <a:pt x="192" y="302"/>
                      <a:pt x="192" y="301"/>
                      <a:pt x="192" y="299"/>
                    </a:cubicBezTo>
                    <a:close/>
                    <a:moveTo>
                      <a:pt x="169" y="278"/>
                    </a:moveTo>
                    <a:cubicBezTo>
                      <a:pt x="168" y="278"/>
                      <a:pt x="167" y="278"/>
                      <a:pt x="166" y="278"/>
                    </a:cubicBezTo>
                    <a:cubicBezTo>
                      <a:pt x="166" y="278"/>
                      <a:pt x="166" y="278"/>
                      <a:pt x="166" y="278"/>
                    </a:cubicBezTo>
                    <a:cubicBezTo>
                      <a:pt x="166" y="278"/>
                      <a:pt x="166" y="278"/>
                      <a:pt x="166" y="278"/>
                    </a:cubicBezTo>
                    <a:cubicBezTo>
                      <a:pt x="166" y="278"/>
                      <a:pt x="166" y="278"/>
                      <a:pt x="166" y="278"/>
                    </a:cubicBezTo>
                    <a:cubicBezTo>
                      <a:pt x="166" y="278"/>
                      <a:pt x="166" y="278"/>
                      <a:pt x="166" y="278"/>
                    </a:cubicBezTo>
                    <a:cubicBezTo>
                      <a:pt x="165" y="278"/>
                      <a:pt x="164" y="278"/>
                      <a:pt x="164" y="278"/>
                    </a:cubicBezTo>
                    <a:cubicBezTo>
                      <a:pt x="143" y="233"/>
                      <a:pt x="143" y="233"/>
                      <a:pt x="143" y="233"/>
                    </a:cubicBezTo>
                    <a:cubicBezTo>
                      <a:pt x="147" y="230"/>
                      <a:pt x="150" y="225"/>
                      <a:pt x="151" y="219"/>
                    </a:cubicBezTo>
                    <a:cubicBezTo>
                      <a:pt x="151" y="218"/>
                      <a:pt x="152" y="216"/>
                      <a:pt x="152" y="214"/>
                    </a:cubicBezTo>
                    <a:cubicBezTo>
                      <a:pt x="152" y="208"/>
                      <a:pt x="149" y="203"/>
                      <a:pt x="146" y="198"/>
                    </a:cubicBezTo>
                    <a:cubicBezTo>
                      <a:pt x="174" y="164"/>
                      <a:pt x="174" y="164"/>
                      <a:pt x="174" y="164"/>
                    </a:cubicBezTo>
                    <a:cubicBezTo>
                      <a:pt x="189" y="196"/>
                      <a:pt x="189" y="196"/>
                      <a:pt x="189" y="196"/>
                    </a:cubicBezTo>
                    <a:cubicBezTo>
                      <a:pt x="184" y="200"/>
                      <a:pt x="181" y="207"/>
                      <a:pt x="181" y="214"/>
                    </a:cubicBezTo>
                    <a:cubicBezTo>
                      <a:pt x="181" y="216"/>
                      <a:pt x="181" y="218"/>
                      <a:pt x="182" y="219"/>
                    </a:cubicBezTo>
                    <a:cubicBezTo>
                      <a:pt x="183" y="225"/>
                      <a:pt x="186" y="230"/>
                      <a:pt x="190" y="233"/>
                    </a:cubicBezTo>
                    <a:lnTo>
                      <a:pt x="169" y="278"/>
                    </a:lnTo>
                    <a:close/>
                    <a:moveTo>
                      <a:pt x="176" y="303"/>
                    </a:moveTo>
                    <a:cubicBezTo>
                      <a:pt x="176" y="309"/>
                      <a:pt x="172" y="313"/>
                      <a:pt x="166" y="313"/>
                    </a:cubicBezTo>
                    <a:cubicBezTo>
                      <a:pt x="161" y="313"/>
                      <a:pt x="157" y="309"/>
                      <a:pt x="157" y="303"/>
                    </a:cubicBezTo>
                    <a:cubicBezTo>
                      <a:pt x="157" y="298"/>
                      <a:pt x="161" y="294"/>
                      <a:pt x="166" y="294"/>
                    </a:cubicBezTo>
                    <a:cubicBezTo>
                      <a:pt x="172" y="294"/>
                      <a:pt x="176" y="298"/>
                      <a:pt x="176" y="303"/>
                    </a:cubicBezTo>
                    <a:close/>
                    <a:moveTo>
                      <a:pt x="141" y="303"/>
                    </a:moveTo>
                    <a:cubicBezTo>
                      <a:pt x="141" y="304"/>
                      <a:pt x="141" y="305"/>
                      <a:pt x="141" y="306"/>
                    </a:cubicBezTo>
                    <a:cubicBezTo>
                      <a:pt x="132" y="311"/>
                      <a:pt x="132" y="311"/>
                      <a:pt x="132" y="311"/>
                    </a:cubicBezTo>
                    <a:cubicBezTo>
                      <a:pt x="135" y="253"/>
                      <a:pt x="135" y="253"/>
                      <a:pt x="135" y="253"/>
                    </a:cubicBezTo>
                    <a:cubicBezTo>
                      <a:pt x="149" y="284"/>
                      <a:pt x="149" y="284"/>
                      <a:pt x="149" y="284"/>
                    </a:cubicBezTo>
                    <a:cubicBezTo>
                      <a:pt x="149" y="285"/>
                      <a:pt x="148" y="285"/>
                      <a:pt x="148" y="285"/>
                    </a:cubicBezTo>
                    <a:cubicBezTo>
                      <a:pt x="148" y="286"/>
                      <a:pt x="147" y="286"/>
                      <a:pt x="147" y="287"/>
                    </a:cubicBezTo>
                    <a:cubicBezTo>
                      <a:pt x="146" y="287"/>
                      <a:pt x="146" y="288"/>
                      <a:pt x="145" y="289"/>
                    </a:cubicBezTo>
                    <a:cubicBezTo>
                      <a:pt x="145" y="289"/>
                      <a:pt x="145" y="290"/>
                      <a:pt x="144" y="290"/>
                    </a:cubicBezTo>
                    <a:cubicBezTo>
                      <a:pt x="144" y="291"/>
                      <a:pt x="143" y="292"/>
                      <a:pt x="143" y="293"/>
                    </a:cubicBezTo>
                    <a:cubicBezTo>
                      <a:pt x="143" y="293"/>
                      <a:pt x="143" y="294"/>
                      <a:pt x="142" y="294"/>
                    </a:cubicBezTo>
                    <a:cubicBezTo>
                      <a:pt x="142" y="295"/>
                      <a:pt x="142" y="296"/>
                      <a:pt x="141" y="297"/>
                    </a:cubicBezTo>
                    <a:cubicBezTo>
                      <a:pt x="141" y="297"/>
                      <a:pt x="141" y="298"/>
                      <a:pt x="141" y="298"/>
                    </a:cubicBezTo>
                    <a:cubicBezTo>
                      <a:pt x="141" y="298"/>
                      <a:pt x="141" y="299"/>
                      <a:pt x="141" y="299"/>
                    </a:cubicBezTo>
                    <a:cubicBezTo>
                      <a:pt x="141" y="299"/>
                      <a:pt x="141" y="299"/>
                      <a:pt x="141" y="299"/>
                    </a:cubicBezTo>
                    <a:cubicBezTo>
                      <a:pt x="141" y="301"/>
                      <a:pt x="141" y="302"/>
                      <a:pt x="141" y="303"/>
                    </a:cubicBezTo>
                    <a:cubicBezTo>
                      <a:pt x="141" y="303"/>
                      <a:pt x="141" y="303"/>
                      <a:pt x="141" y="303"/>
                    </a:cubicBezTo>
                    <a:cubicBezTo>
                      <a:pt x="141" y="303"/>
                      <a:pt x="141" y="303"/>
                      <a:pt x="141" y="303"/>
                    </a:cubicBezTo>
                    <a:cubicBezTo>
                      <a:pt x="141" y="303"/>
                      <a:pt x="141" y="303"/>
                      <a:pt x="141" y="303"/>
                    </a:cubicBezTo>
                    <a:close/>
                    <a:moveTo>
                      <a:pt x="176" y="132"/>
                    </a:moveTo>
                    <a:cubicBezTo>
                      <a:pt x="179" y="132"/>
                      <a:pt x="179" y="132"/>
                      <a:pt x="179" y="132"/>
                    </a:cubicBezTo>
                    <a:cubicBezTo>
                      <a:pt x="179" y="132"/>
                      <a:pt x="179" y="133"/>
                      <a:pt x="180" y="133"/>
                    </a:cubicBezTo>
                    <a:cubicBezTo>
                      <a:pt x="178" y="135"/>
                      <a:pt x="178" y="135"/>
                      <a:pt x="178" y="135"/>
                    </a:cubicBezTo>
                    <a:lnTo>
                      <a:pt x="176" y="132"/>
                    </a:lnTo>
                    <a:close/>
                    <a:moveTo>
                      <a:pt x="185" y="151"/>
                    </a:moveTo>
                    <a:cubicBezTo>
                      <a:pt x="192" y="143"/>
                      <a:pt x="192" y="143"/>
                      <a:pt x="192" y="143"/>
                    </a:cubicBezTo>
                    <a:cubicBezTo>
                      <a:pt x="193" y="144"/>
                      <a:pt x="195" y="144"/>
                      <a:pt x="196" y="144"/>
                    </a:cubicBezTo>
                    <a:cubicBezTo>
                      <a:pt x="198" y="176"/>
                      <a:pt x="198" y="176"/>
                      <a:pt x="198" y="176"/>
                    </a:cubicBezTo>
                    <a:lnTo>
                      <a:pt x="185" y="151"/>
                    </a:lnTo>
                    <a:close/>
                    <a:moveTo>
                      <a:pt x="194" y="95"/>
                    </a:moveTo>
                    <a:cubicBezTo>
                      <a:pt x="193" y="95"/>
                      <a:pt x="193" y="95"/>
                      <a:pt x="192" y="95"/>
                    </a:cubicBezTo>
                    <a:cubicBezTo>
                      <a:pt x="188" y="90"/>
                      <a:pt x="188" y="90"/>
                      <a:pt x="188" y="90"/>
                    </a:cubicBezTo>
                    <a:cubicBezTo>
                      <a:pt x="194" y="89"/>
                      <a:pt x="194" y="89"/>
                      <a:pt x="194" y="89"/>
                    </a:cubicBezTo>
                    <a:lnTo>
                      <a:pt x="194" y="95"/>
                    </a:lnTo>
                    <a:close/>
                    <a:moveTo>
                      <a:pt x="178" y="66"/>
                    </a:moveTo>
                    <a:cubicBezTo>
                      <a:pt x="181" y="68"/>
                      <a:pt x="184" y="70"/>
                      <a:pt x="186" y="72"/>
                    </a:cubicBezTo>
                    <a:cubicBezTo>
                      <a:pt x="187" y="73"/>
                      <a:pt x="188" y="73"/>
                      <a:pt x="189" y="74"/>
                    </a:cubicBezTo>
                    <a:cubicBezTo>
                      <a:pt x="177" y="76"/>
                      <a:pt x="177" y="76"/>
                      <a:pt x="177" y="76"/>
                    </a:cubicBezTo>
                    <a:cubicBezTo>
                      <a:pt x="173" y="71"/>
                      <a:pt x="173" y="71"/>
                      <a:pt x="173" y="71"/>
                    </a:cubicBezTo>
                    <a:lnTo>
                      <a:pt x="178" y="66"/>
                    </a:lnTo>
                    <a:close/>
                    <a:moveTo>
                      <a:pt x="165" y="108"/>
                    </a:move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5"/>
                      <a:pt x="176" y="115"/>
                      <a:pt x="176" y="116"/>
                    </a:cubicBezTo>
                    <a:cubicBezTo>
                      <a:pt x="169" y="117"/>
                      <a:pt x="169" y="117"/>
                      <a:pt x="169" y="117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5" y="108"/>
                      <a:pt x="165" y="108"/>
                      <a:pt x="165" y="108"/>
                    </a:cubicBezTo>
                    <a:close/>
                    <a:moveTo>
                      <a:pt x="166" y="149"/>
                    </a:moveTo>
                    <a:cubicBezTo>
                      <a:pt x="133" y="189"/>
                      <a:pt x="133" y="189"/>
                      <a:pt x="133" y="189"/>
                    </a:cubicBezTo>
                    <a:cubicBezTo>
                      <a:pt x="132" y="189"/>
                      <a:pt x="131" y="188"/>
                      <a:pt x="130" y="188"/>
                    </a:cubicBezTo>
                    <a:cubicBezTo>
                      <a:pt x="129" y="159"/>
                      <a:pt x="129" y="159"/>
                      <a:pt x="129" y="159"/>
                    </a:cubicBezTo>
                    <a:cubicBezTo>
                      <a:pt x="133" y="158"/>
                      <a:pt x="137" y="155"/>
                      <a:pt x="140" y="151"/>
                    </a:cubicBezTo>
                    <a:cubicBezTo>
                      <a:pt x="143" y="147"/>
                      <a:pt x="145" y="143"/>
                      <a:pt x="146" y="138"/>
                    </a:cubicBezTo>
                    <a:cubicBezTo>
                      <a:pt x="160" y="135"/>
                      <a:pt x="160" y="135"/>
                      <a:pt x="160" y="135"/>
                    </a:cubicBezTo>
                    <a:lnTo>
                      <a:pt x="166" y="149"/>
                    </a:lnTo>
                    <a:close/>
                    <a:moveTo>
                      <a:pt x="156" y="90"/>
                    </a:moveTo>
                    <a:cubicBezTo>
                      <a:pt x="156" y="95"/>
                      <a:pt x="152" y="100"/>
                      <a:pt x="147" y="100"/>
                    </a:cubicBezTo>
                    <a:cubicBezTo>
                      <a:pt x="141" y="100"/>
                      <a:pt x="137" y="95"/>
                      <a:pt x="137" y="90"/>
                    </a:cubicBezTo>
                    <a:cubicBezTo>
                      <a:pt x="137" y="85"/>
                      <a:pt x="141" y="80"/>
                      <a:pt x="147" y="80"/>
                    </a:cubicBezTo>
                    <a:cubicBezTo>
                      <a:pt x="152" y="80"/>
                      <a:pt x="156" y="85"/>
                      <a:pt x="156" y="90"/>
                    </a:cubicBezTo>
                    <a:close/>
                    <a:moveTo>
                      <a:pt x="132" y="61"/>
                    </a:moveTo>
                    <a:cubicBezTo>
                      <a:pt x="135" y="60"/>
                      <a:pt x="138" y="59"/>
                      <a:pt x="142" y="59"/>
                    </a:cubicBezTo>
                    <a:cubicBezTo>
                      <a:pt x="147" y="64"/>
                      <a:pt x="147" y="64"/>
                      <a:pt x="147" y="64"/>
                    </a:cubicBezTo>
                    <a:cubicBezTo>
                      <a:pt x="147" y="64"/>
                      <a:pt x="147" y="64"/>
                      <a:pt x="147" y="64"/>
                    </a:cubicBezTo>
                    <a:cubicBezTo>
                      <a:pt x="145" y="64"/>
                      <a:pt x="143" y="64"/>
                      <a:pt x="141" y="65"/>
                    </a:cubicBezTo>
                    <a:cubicBezTo>
                      <a:pt x="138" y="65"/>
                      <a:pt x="135" y="67"/>
                      <a:pt x="132" y="69"/>
                    </a:cubicBezTo>
                    <a:cubicBezTo>
                      <a:pt x="131" y="69"/>
                      <a:pt x="131" y="69"/>
                      <a:pt x="131" y="69"/>
                    </a:cubicBezTo>
                    <a:lnTo>
                      <a:pt x="132" y="61"/>
                    </a:lnTo>
                    <a:close/>
                    <a:moveTo>
                      <a:pt x="129" y="109"/>
                    </a:moveTo>
                    <a:cubicBezTo>
                      <a:pt x="134" y="113"/>
                      <a:pt x="140" y="116"/>
                      <a:pt x="146" y="116"/>
                    </a:cubicBezTo>
                    <a:cubicBezTo>
                      <a:pt x="148" y="116"/>
                      <a:pt x="149" y="116"/>
                      <a:pt x="150" y="116"/>
                    </a:cubicBezTo>
                    <a:cubicBezTo>
                      <a:pt x="153" y="121"/>
                      <a:pt x="153" y="121"/>
                      <a:pt x="153" y="121"/>
                    </a:cubicBezTo>
                    <a:cubicBezTo>
                      <a:pt x="143" y="122"/>
                      <a:pt x="143" y="122"/>
                      <a:pt x="143" y="122"/>
                    </a:cubicBezTo>
                    <a:cubicBezTo>
                      <a:pt x="141" y="120"/>
                      <a:pt x="139" y="117"/>
                      <a:pt x="136" y="115"/>
                    </a:cubicBezTo>
                    <a:cubicBezTo>
                      <a:pt x="134" y="113"/>
                      <a:pt x="132" y="112"/>
                      <a:pt x="129" y="111"/>
                    </a:cubicBezTo>
                    <a:lnTo>
                      <a:pt x="129" y="109"/>
                    </a:lnTo>
                    <a:close/>
                    <a:moveTo>
                      <a:pt x="130" y="135"/>
                    </a:moveTo>
                    <a:cubicBezTo>
                      <a:pt x="130" y="140"/>
                      <a:pt x="126" y="145"/>
                      <a:pt x="120" y="145"/>
                    </a:cubicBezTo>
                    <a:cubicBezTo>
                      <a:pt x="115" y="145"/>
                      <a:pt x="110" y="140"/>
                      <a:pt x="110" y="135"/>
                    </a:cubicBezTo>
                    <a:cubicBezTo>
                      <a:pt x="110" y="130"/>
                      <a:pt x="115" y="125"/>
                      <a:pt x="120" y="125"/>
                    </a:cubicBezTo>
                    <a:cubicBezTo>
                      <a:pt x="126" y="125"/>
                      <a:pt x="130" y="130"/>
                      <a:pt x="130" y="135"/>
                    </a:cubicBezTo>
                    <a:close/>
                    <a:moveTo>
                      <a:pt x="70" y="233"/>
                    </a:moveTo>
                    <a:cubicBezTo>
                      <a:pt x="101" y="226"/>
                      <a:pt x="101" y="226"/>
                      <a:pt x="101" y="226"/>
                    </a:cubicBezTo>
                    <a:cubicBezTo>
                      <a:pt x="101" y="227"/>
                      <a:pt x="101" y="227"/>
                      <a:pt x="102" y="228"/>
                    </a:cubicBezTo>
                    <a:cubicBezTo>
                      <a:pt x="70" y="251"/>
                      <a:pt x="70" y="251"/>
                      <a:pt x="70" y="251"/>
                    </a:cubicBezTo>
                    <a:cubicBezTo>
                      <a:pt x="68" y="250"/>
                      <a:pt x="66" y="249"/>
                      <a:pt x="63" y="248"/>
                    </a:cubicBezTo>
                    <a:cubicBezTo>
                      <a:pt x="64" y="248"/>
                      <a:pt x="64" y="247"/>
                      <a:pt x="64" y="247"/>
                    </a:cubicBezTo>
                    <a:cubicBezTo>
                      <a:pt x="67" y="243"/>
                      <a:pt x="69" y="238"/>
                      <a:pt x="70" y="233"/>
                    </a:cubicBezTo>
                    <a:close/>
                    <a:moveTo>
                      <a:pt x="65" y="217"/>
                    </a:moveTo>
                    <a:cubicBezTo>
                      <a:pt x="66" y="216"/>
                      <a:pt x="66" y="216"/>
                      <a:pt x="66" y="216"/>
                    </a:cubicBezTo>
                    <a:cubicBezTo>
                      <a:pt x="70" y="217"/>
                      <a:pt x="70" y="217"/>
                      <a:pt x="70" y="217"/>
                    </a:cubicBezTo>
                    <a:cubicBezTo>
                      <a:pt x="66" y="218"/>
                      <a:pt x="66" y="218"/>
                      <a:pt x="66" y="218"/>
                    </a:cubicBezTo>
                    <a:cubicBezTo>
                      <a:pt x="66" y="217"/>
                      <a:pt x="66" y="217"/>
                      <a:pt x="65" y="217"/>
                    </a:cubicBezTo>
                    <a:close/>
                    <a:moveTo>
                      <a:pt x="78" y="201"/>
                    </a:moveTo>
                    <a:cubicBezTo>
                      <a:pt x="81" y="198"/>
                      <a:pt x="81" y="198"/>
                      <a:pt x="81" y="198"/>
                    </a:cubicBezTo>
                    <a:cubicBezTo>
                      <a:pt x="89" y="203"/>
                      <a:pt x="89" y="203"/>
                      <a:pt x="89" y="203"/>
                    </a:cubicBezTo>
                    <a:lnTo>
                      <a:pt x="78" y="201"/>
                    </a:lnTo>
                    <a:close/>
                    <a:moveTo>
                      <a:pt x="91" y="185"/>
                    </a:moveTo>
                    <a:cubicBezTo>
                      <a:pt x="111" y="159"/>
                      <a:pt x="111" y="159"/>
                      <a:pt x="111" y="159"/>
                    </a:cubicBezTo>
                    <a:cubicBezTo>
                      <a:pt x="112" y="159"/>
                      <a:pt x="112" y="159"/>
                      <a:pt x="113" y="160"/>
                    </a:cubicBezTo>
                    <a:cubicBezTo>
                      <a:pt x="114" y="189"/>
                      <a:pt x="114" y="189"/>
                      <a:pt x="114" y="189"/>
                    </a:cubicBezTo>
                    <a:cubicBezTo>
                      <a:pt x="111" y="190"/>
                      <a:pt x="108" y="191"/>
                      <a:pt x="106" y="194"/>
                    </a:cubicBezTo>
                    <a:lnTo>
                      <a:pt x="91" y="185"/>
                    </a:lnTo>
                    <a:close/>
                    <a:moveTo>
                      <a:pt x="111" y="75"/>
                    </a:moveTo>
                    <a:cubicBezTo>
                      <a:pt x="115" y="78"/>
                      <a:pt x="115" y="78"/>
                      <a:pt x="115" y="78"/>
                    </a:cubicBezTo>
                    <a:cubicBezTo>
                      <a:pt x="113" y="110"/>
                      <a:pt x="113" y="110"/>
                      <a:pt x="113" y="110"/>
                    </a:cubicBezTo>
                    <a:cubicBezTo>
                      <a:pt x="113" y="110"/>
                      <a:pt x="112" y="110"/>
                      <a:pt x="112" y="111"/>
                    </a:cubicBezTo>
                    <a:cubicBezTo>
                      <a:pt x="99" y="95"/>
                      <a:pt x="99" y="95"/>
                      <a:pt x="99" y="95"/>
                    </a:cubicBezTo>
                    <a:cubicBezTo>
                      <a:pt x="102" y="87"/>
                      <a:pt x="106" y="81"/>
                      <a:pt x="111" y="75"/>
                    </a:cubicBezTo>
                    <a:close/>
                    <a:moveTo>
                      <a:pt x="54" y="141"/>
                    </a:moveTo>
                    <a:cubicBezTo>
                      <a:pt x="63" y="136"/>
                      <a:pt x="73" y="132"/>
                      <a:pt x="85" y="131"/>
                    </a:cubicBezTo>
                    <a:cubicBezTo>
                      <a:pt x="94" y="135"/>
                      <a:pt x="94" y="135"/>
                      <a:pt x="94" y="135"/>
                    </a:cubicBezTo>
                    <a:cubicBezTo>
                      <a:pt x="94" y="135"/>
                      <a:pt x="94" y="135"/>
                      <a:pt x="94" y="135"/>
                    </a:cubicBezTo>
                    <a:cubicBezTo>
                      <a:pt x="94" y="140"/>
                      <a:pt x="96" y="145"/>
                      <a:pt x="99" y="149"/>
                    </a:cubicBezTo>
                    <a:cubicBezTo>
                      <a:pt x="77" y="177"/>
                      <a:pt x="77" y="177"/>
                      <a:pt x="77" y="177"/>
                    </a:cubicBezTo>
                    <a:cubicBezTo>
                      <a:pt x="53" y="163"/>
                      <a:pt x="53" y="163"/>
                      <a:pt x="53" y="163"/>
                    </a:cubicBezTo>
                    <a:lnTo>
                      <a:pt x="54" y="141"/>
                    </a:lnTo>
                    <a:close/>
                    <a:moveTo>
                      <a:pt x="53" y="181"/>
                    </a:moveTo>
                    <a:cubicBezTo>
                      <a:pt x="67" y="189"/>
                      <a:pt x="67" y="189"/>
                      <a:pt x="67" y="189"/>
                    </a:cubicBezTo>
                    <a:cubicBezTo>
                      <a:pt x="59" y="200"/>
                      <a:pt x="59" y="200"/>
                      <a:pt x="59" y="200"/>
                    </a:cubicBezTo>
                    <a:cubicBezTo>
                      <a:pt x="53" y="199"/>
                      <a:pt x="53" y="199"/>
                      <a:pt x="53" y="199"/>
                    </a:cubicBezTo>
                    <a:lnTo>
                      <a:pt x="53" y="181"/>
                    </a:lnTo>
                    <a:close/>
                    <a:moveTo>
                      <a:pt x="21" y="180"/>
                    </a:moveTo>
                    <a:cubicBezTo>
                      <a:pt x="23" y="176"/>
                      <a:pt x="25" y="171"/>
                      <a:pt x="28" y="167"/>
                    </a:cubicBezTo>
                    <a:cubicBezTo>
                      <a:pt x="37" y="172"/>
                      <a:pt x="37" y="172"/>
                      <a:pt x="37" y="172"/>
                    </a:cubicBezTo>
                    <a:cubicBezTo>
                      <a:pt x="37" y="197"/>
                      <a:pt x="37" y="197"/>
                      <a:pt x="37" y="197"/>
                    </a:cubicBezTo>
                    <a:cubicBezTo>
                      <a:pt x="33" y="197"/>
                      <a:pt x="33" y="197"/>
                      <a:pt x="33" y="197"/>
                    </a:cubicBezTo>
                    <a:cubicBezTo>
                      <a:pt x="31" y="190"/>
                      <a:pt x="27" y="184"/>
                      <a:pt x="21" y="180"/>
                    </a:cubicBezTo>
                    <a:close/>
                    <a:moveTo>
                      <a:pt x="34" y="231"/>
                    </a:moveTo>
                    <a:cubicBezTo>
                      <a:pt x="34" y="225"/>
                      <a:pt x="39" y="221"/>
                      <a:pt x="44" y="221"/>
                    </a:cubicBezTo>
                    <a:cubicBezTo>
                      <a:pt x="49" y="221"/>
                      <a:pt x="54" y="225"/>
                      <a:pt x="54" y="231"/>
                    </a:cubicBezTo>
                    <a:cubicBezTo>
                      <a:pt x="54" y="236"/>
                      <a:pt x="49" y="241"/>
                      <a:pt x="44" y="241"/>
                    </a:cubicBezTo>
                    <a:cubicBezTo>
                      <a:pt x="39" y="241"/>
                      <a:pt x="34" y="236"/>
                      <a:pt x="34" y="231"/>
                    </a:cubicBezTo>
                    <a:close/>
                    <a:moveTo>
                      <a:pt x="55" y="327"/>
                    </a:moveTo>
                    <a:cubicBezTo>
                      <a:pt x="46" y="318"/>
                      <a:pt x="40" y="306"/>
                      <a:pt x="39" y="293"/>
                    </a:cubicBezTo>
                    <a:cubicBezTo>
                      <a:pt x="42" y="295"/>
                      <a:pt x="46" y="297"/>
                      <a:pt x="50" y="298"/>
                    </a:cubicBezTo>
                    <a:cubicBezTo>
                      <a:pt x="50" y="298"/>
                      <a:pt x="51" y="298"/>
                      <a:pt x="51" y="298"/>
                    </a:cubicBezTo>
                    <a:cubicBezTo>
                      <a:pt x="55" y="327"/>
                      <a:pt x="55" y="327"/>
                      <a:pt x="55" y="327"/>
                    </a:cubicBezTo>
                    <a:cubicBezTo>
                      <a:pt x="55" y="327"/>
                      <a:pt x="55" y="327"/>
                      <a:pt x="55" y="327"/>
                    </a:cubicBezTo>
                    <a:close/>
                    <a:moveTo>
                      <a:pt x="55" y="282"/>
                    </a:moveTo>
                    <a:cubicBezTo>
                      <a:pt x="50" y="282"/>
                      <a:pt x="45" y="278"/>
                      <a:pt x="45" y="272"/>
                    </a:cubicBezTo>
                    <a:cubicBezTo>
                      <a:pt x="45" y="267"/>
                      <a:pt x="50" y="263"/>
                      <a:pt x="55" y="263"/>
                    </a:cubicBezTo>
                    <a:cubicBezTo>
                      <a:pt x="60" y="263"/>
                      <a:pt x="65" y="267"/>
                      <a:pt x="65" y="272"/>
                    </a:cubicBezTo>
                    <a:cubicBezTo>
                      <a:pt x="65" y="278"/>
                      <a:pt x="60" y="282"/>
                      <a:pt x="55" y="282"/>
                    </a:cubicBezTo>
                    <a:close/>
                    <a:moveTo>
                      <a:pt x="67" y="295"/>
                    </a:moveTo>
                    <a:cubicBezTo>
                      <a:pt x="73" y="292"/>
                      <a:pt x="79" y="286"/>
                      <a:pt x="80" y="277"/>
                    </a:cubicBezTo>
                    <a:cubicBezTo>
                      <a:pt x="81" y="276"/>
                      <a:pt x="81" y="274"/>
                      <a:pt x="81" y="272"/>
                    </a:cubicBezTo>
                    <a:cubicBezTo>
                      <a:pt x="81" y="270"/>
                      <a:pt x="80" y="267"/>
                      <a:pt x="79" y="264"/>
                    </a:cubicBezTo>
                    <a:cubicBezTo>
                      <a:pt x="107" y="244"/>
                      <a:pt x="107" y="244"/>
                      <a:pt x="107" y="244"/>
                    </a:cubicBezTo>
                    <a:cubicBezTo>
                      <a:pt x="71" y="322"/>
                      <a:pt x="71" y="322"/>
                      <a:pt x="71" y="322"/>
                    </a:cubicBezTo>
                    <a:lnTo>
                      <a:pt x="67" y="295"/>
                    </a:lnTo>
                    <a:close/>
                    <a:moveTo>
                      <a:pt x="115" y="318"/>
                    </a:moveTo>
                    <a:cubicBezTo>
                      <a:pt x="86" y="332"/>
                      <a:pt x="86" y="332"/>
                      <a:pt x="86" y="332"/>
                    </a:cubicBezTo>
                    <a:cubicBezTo>
                      <a:pt x="85" y="332"/>
                      <a:pt x="85" y="331"/>
                      <a:pt x="84" y="331"/>
                    </a:cubicBezTo>
                    <a:cubicBezTo>
                      <a:pt x="118" y="258"/>
                      <a:pt x="118" y="258"/>
                      <a:pt x="118" y="258"/>
                    </a:cubicBezTo>
                    <a:lnTo>
                      <a:pt x="115" y="318"/>
                    </a:lnTo>
                    <a:close/>
                    <a:moveTo>
                      <a:pt x="123" y="223"/>
                    </a:moveTo>
                    <a:cubicBezTo>
                      <a:pt x="118" y="223"/>
                      <a:pt x="113" y="218"/>
                      <a:pt x="113" y="213"/>
                    </a:cubicBezTo>
                    <a:cubicBezTo>
                      <a:pt x="113" y="208"/>
                      <a:pt x="118" y="203"/>
                      <a:pt x="123" y="203"/>
                    </a:cubicBezTo>
                    <a:cubicBezTo>
                      <a:pt x="128" y="203"/>
                      <a:pt x="133" y="208"/>
                      <a:pt x="133" y="213"/>
                    </a:cubicBezTo>
                    <a:cubicBezTo>
                      <a:pt x="133" y="218"/>
                      <a:pt x="128" y="223"/>
                      <a:pt x="123" y="223"/>
                    </a:cubicBezTo>
                    <a:close/>
                    <a:moveTo>
                      <a:pt x="130" y="354"/>
                    </a:moveTo>
                    <a:cubicBezTo>
                      <a:pt x="131" y="329"/>
                      <a:pt x="131" y="329"/>
                      <a:pt x="131" y="329"/>
                    </a:cubicBezTo>
                    <a:cubicBezTo>
                      <a:pt x="148" y="321"/>
                      <a:pt x="148" y="321"/>
                      <a:pt x="148" y="321"/>
                    </a:cubicBezTo>
                    <a:cubicBezTo>
                      <a:pt x="148" y="321"/>
                      <a:pt x="148" y="321"/>
                      <a:pt x="148" y="322"/>
                    </a:cubicBezTo>
                    <a:cubicBezTo>
                      <a:pt x="149" y="322"/>
                      <a:pt x="149" y="322"/>
                      <a:pt x="149" y="323"/>
                    </a:cubicBezTo>
                    <a:cubicBezTo>
                      <a:pt x="134" y="359"/>
                      <a:pt x="134" y="359"/>
                      <a:pt x="134" y="359"/>
                    </a:cubicBezTo>
                    <a:cubicBezTo>
                      <a:pt x="132" y="358"/>
                      <a:pt x="131" y="356"/>
                      <a:pt x="130" y="354"/>
                    </a:cubicBezTo>
                    <a:close/>
                    <a:moveTo>
                      <a:pt x="184" y="384"/>
                    </a:moveTo>
                    <a:cubicBezTo>
                      <a:pt x="170" y="384"/>
                      <a:pt x="157" y="379"/>
                      <a:pt x="146" y="371"/>
                    </a:cubicBezTo>
                    <a:cubicBezTo>
                      <a:pt x="164" y="329"/>
                      <a:pt x="164" y="329"/>
                      <a:pt x="164" y="329"/>
                    </a:cubicBezTo>
                    <a:cubicBezTo>
                      <a:pt x="165" y="329"/>
                      <a:pt x="166" y="329"/>
                      <a:pt x="166" y="329"/>
                    </a:cubicBezTo>
                    <a:cubicBezTo>
                      <a:pt x="166" y="329"/>
                      <a:pt x="166" y="329"/>
                      <a:pt x="166" y="329"/>
                    </a:cubicBezTo>
                    <a:cubicBezTo>
                      <a:pt x="166" y="329"/>
                      <a:pt x="166" y="329"/>
                      <a:pt x="166" y="329"/>
                    </a:cubicBezTo>
                    <a:cubicBezTo>
                      <a:pt x="166" y="329"/>
                      <a:pt x="166" y="329"/>
                      <a:pt x="166" y="329"/>
                    </a:cubicBezTo>
                    <a:cubicBezTo>
                      <a:pt x="167" y="329"/>
                      <a:pt x="168" y="329"/>
                      <a:pt x="169" y="329"/>
                    </a:cubicBezTo>
                    <a:cubicBezTo>
                      <a:pt x="192" y="383"/>
                      <a:pt x="192" y="383"/>
                      <a:pt x="192" y="383"/>
                    </a:cubicBezTo>
                    <a:cubicBezTo>
                      <a:pt x="190" y="383"/>
                      <a:pt x="187" y="384"/>
                      <a:pt x="184" y="384"/>
                    </a:cubicBezTo>
                    <a:close/>
                    <a:moveTo>
                      <a:pt x="183" y="323"/>
                    </a:moveTo>
                    <a:cubicBezTo>
                      <a:pt x="184" y="322"/>
                      <a:pt x="184" y="322"/>
                      <a:pt x="185" y="322"/>
                    </a:cubicBezTo>
                    <a:cubicBezTo>
                      <a:pt x="185" y="321"/>
                      <a:pt x="185" y="321"/>
                      <a:pt x="185" y="321"/>
                    </a:cubicBezTo>
                    <a:cubicBezTo>
                      <a:pt x="202" y="329"/>
                      <a:pt x="202" y="329"/>
                      <a:pt x="202" y="329"/>
                    </a:cubicBezTo>
                    <a:cubicBezTo>
                      <a:pt x="204" y="371"/>
                      <a:pt x="204" y="371"/>
                      <a:pt x="204" y="371"/>
                    </a:cubicBezTo>
                    <a:lnTo>
                      <a:pt x="183" y="323"/>
                    </a:lnTo>
                    <a:close/>
                    <a:moveTo>
                      <a:pt x="207" y="224"/>
                    </a:moveTo>
                    <a:cubicBezTo>
                      <a:pt x="202" y="224"/>
                      <a:pt x="197" y="220"/>
                      <a:pt x="197" y="214"/>
                    </a:cubicBezTo>
                    <a:cubicBezTo>
                      <a:pt x="197" y="209"/>
                      <a:pt x="202" y="204"/>
                      <a:pt x="207" y="204"/>
                    </a:cubicBezTo>
                    <a:cubicBezTo>
                      <a:pt x="212" y="204"/>
                      <a:pt x="217" y="209"/>
                      <a:pt x="217" y="214"/>
                    </a:cubicBezTo>
                    <a:cubicBezTo>
                      <a:pt x="217" y="220"/>
                      <a:pt x="212" y="224"/>
                      <a:pt x="207" y="224"/>
                    </a:cubicBezTo>
                    <a:close/>
                    <a:moveTo>
                      <a:pt x="237" y="357"/>
                    </a:moveTo>
                    <a:cubicBezTo>
                      <a:pt x="232" y="363"/>
                      <a:pt x="227" y="369"/>
                      <a:pt x="220" y="373"/>
                    </a:cubicBezTo>
                    <a:cubicBezTo>
                      <a:pt x="218" y="336"/>
                      <a:pt x="218" y="336"/>
                      <a:pt x="218" y="336"/>
                    </a:cubicBezTo>
                    <a:cubicBezTo>
                      <a:pt x="240" y="347"/>
                      <a:pt x="240" y="347"/>
                      <a:pt x="240" y="347"/>
                    </a:cubicBezTo>
                    <a:cubicBezTo>
                      <a:pt x="240" y="348"/>
                      <a:pt x="240" y="349"/>
                      <a:pt x="240" y="350"/>
                    </a:cubicBezTo>
                    <a:cubicBezTo>
                      <a:pt x="240" y="351"/>
                      <a:pt x="240" y="353"/>
                      <a:pt x="241" y="354"/>
                    </a:cubicBezTo>
                    <a:cubicBezTo>
                      <a:pt x="239" y="355"/>
                      <a:pt x="238" y="356"/>
                      <a:pt x="237" y="357"/>
                    </a:cubicBezTo>
                    <a:close/>
                    <a:moveTo>
                      <a:pt x="247" y="332"/>
                    </a:moveTo>
                    <a:cubicBezTo>
                      <a:pt x="218" y="318"/>
                      <a:pt x="218" y="318"/>
                      <a:pt x="218" y="318"/>
                    </a:cubicBezTo>
                    <a:cubicBezTo>
                      <a:pt x="214" y="258"/>
                      <a:pt x="214" y="258"/>
                      <a:pt x="214" y="258"/>
                    </a:cubicBezTo>
                    <a:cubicBezTo>
                      <a:pt x="248" y="331"/>
                      <a:pt x="248" y="331"/>
                      <a:pt x="248" y="331"/>
                    </a:cubicBezTo>
                    <a:cubicBezTo>
                      <a:pt x="248" y="331"/>
                      <a:pt x="248" y="332"/>
                      <a:pt x="247" y="332"/>
                    </a:cubicBezTo>
                    <a:close/>
                    <a:moveTo>
                      <a:pt x="266" y="359"/>
                    </a:moveTo>
                    <a:cubicBezTo>
                      <a:pt x="261" y="359"/>
                      <a:pt x="256" y="355"/>
                      <a:pt x="256" y="350"/>
                    </a:cubicBezTo>
                    <a:cubicBezTo>
                      <a:pt x="256" y="344"/>
                      <a:pt x="261" y="340"/>
                      <a:pt x="266" y="340"/>
                    </a:cubicBezTo>
                    <a:cubicBezTo>
                      <a:pt x="271" y="340"/>
                      <a:pt x="276" y="344"/>
                      <a:pt x="276" y="350"/>
                    </a:cubicBezTo>
                    <a:cubicBezTo>
                      <a:pt x="276" y="355"/>
                      <a:pt x="271" y="359"/>
                      <a:pt x="266" y="359"/>
                    </a:cubicBezTo>
                    <a:close/>
                    <a:moveTo>
                      <a:pt x="288" y="337"/>
                    </a:moveTo>
                    <a:cubicBezTo>
                      <a:pt x="286" y="333"/>
                      <a:pt x="282" y="329"/>
                      <a:pt x="278" y="327"/>
                    </a:cubicBezTo>
                    <a:cubicBezTo>
                      <a:pt x="282" y="298"/>
                      <a:pt x="282" y="298"/>
                      <a:pt x="282" y="298"/>
                    </a:cubicBezTo>
                    <a:cubicBezTo>
                      <a:pt x="282" y="298"/>
                      <a:pt x="283" y="298"/>
                      <a:pt x="283" y="298"/>
                    </a:cubicBezTo>
                    <a:cubicBezTo>
                      <a:pt x="288" y="297"/>
                      <a:pt x="293" y="294"/>
                      <a:pt x="296" y="290"/>
                    </a:cubicBezTo>
                    <a:cubicBezTo>
                      <a:pt x="322" y="303"/>
                      <a:pt x="322" y="303"/>
                      <a:pt x="322" y="303"/>
                    </a:cubicBezTo>
                    <a:cubicBezTo>
                      <a:pt x="323" y="331"/>
                      <a:pt x="323" y="331"/>
                      <a:pt x="323" y="331"/>
                    </a:cubicBezTo>
                    <a:lnTo>
                      <a:pt x="288" y="337"/>
                    </a:lnTo>
                    <a:close/>
                    <a:moveTo>
                      <a:pt x="310" y="366"/>
                    </a:moveTo>
                    <a:cubicBezTo>
                      <a:pt x="291" y="355"/>
                      <a:pt x="291" y="355"/>
                      <a:pt x="291" y="355"/>
                    </a:cubicBezTo>
                    <a:cubicBezTo>
                      <a:pt x="291" y="354"/>
                      <a:pt x="291" y="354"/>
                      <a:pt x="291" y="353"/>
                    </a:cubicBezTo>
                    <a:cubicBezTo>
                      <a:pt x="324" y="347"/>
                      <a:pt x="324" y="347"/>
                      <a:pt x="324" y="347"/>
                    </a:cubicBezTo>
                    <a:cubicBezTo>
                      <a:pt x="324" y="359"/>
                      <a:pt x="324" y="359"/>
                      <a:pt x="324" y="359"/>
                    </a:cubicBezTo>
                    <a:cubicBezTo>
                      <a:pt x="320" y="362"/>
                      <a:pt x="315" y="364"/>
                      <a:pt x="310" y="366"/>
                    </a:cubicBezTo>
                    <a:close/>
                    <a:moveTo>
                      <a:pt x="326" y="212"/>
                    </a:moveTo>
                    <a:cubicBezTo>
                      <a:pt x="320" y="212"/>
                      <a:pt x="316" y="208"/>
                      <a:pt x="316" y="203"/>
                    </a:cubicBezTo>
                    <a:cubicBezTo>
                      <a:pt x="316" y="197"/>
                      <a:pt x="320" y="193"/>
                      <a:pt x="326" y="193"/>
                    </a:cubicBezTo>
                    <a:cubicBezTo>
                      <a:pt x="331" y="193"/>
                      <a:pt x="335" y="197"/>
                      <a:pt x="335" y="203"/>
                    </a:cubicBezTo>
                    <a:cubicBezTo>
                      <a:pt x="335" y="208"/>
                      <a:pt x="331" y="212"/>
                      <a:pt x="326" y="212"/>
                    </a:cubicBezTo>
                    <a:close/>
                    <a:moveTo>
                      <a:pt x="361" y="323"/>
                    </a:moveTo>
                    <a:cubicBezTo>
                      <a:pt x="339" y="327"/>
                      <a:pt x="339" y="327"/>
                      <a:pt x="339" y="327"/>
                    </a:cubicBezTo>
                    <a:cubicBezTo>
                      <a:pt x="338" y="312"/>
                      <a:pt x="338" y="312"/>
                      <a:pt x="338" y="312"/>
                    </a:cubicBezTo>
                    <a:cubicBezTo>
                      <a:pt x="361" y="323"/>
                      <a:pt x="361" y="323"/>
                      <a:pt x="361" y="323"/>
                    </a:cubicBezTo>
                    <a:cubicBezTo>
                      <a:pt x="361" y="323"/>
                      <a:pt x="361" y="323"/>
                      <a:pt x="361" y="323"/>
                    </a:cubicBezTo>
                    <a:close/>
                    <a:moveTo>
                      <a:pt x="368" y="308"/>
                    </a:moveTo>
                    <a:cubicBezTo>
                      <a:pt x="337" y="293"/>
                      <a:pt x="337" y="293"/>
                      <a:pt x="337" y="293"/>
                    </a:cubicBezTo>
                    <a:cubicBezTo>
                      <a:pt x="335" y="240"/>
                      <a:pt x="335" y="240"/>
                      <a:pt x="335" y="240"/>
                    </a:cubicBezTo>
                    <a:cubicBezTo>
                      <a:pt x="368" y="308"/>
                      <a:pt x="368" y="308"/>
                      <a:pt x="368" y="308"/>
                    </a:cubicBezTo>
                    <a:cubicBezTo>
                      <a:pt x="368" y="308"/>
                      <a:pt x="368" y="308"/>
                      <a:pt x="368" y="308"/>
                    </a:cubicBezTo>
                    <a:close/>
                    <a:moveTo>
                      <a:pt x="386" y="336"/>
                    </a:moveTo>
                    <a:cubicBezTo>
                      <a:pt x="381" y="336"/>
                      <a:pt x="376" y="332"/>
                      <a:pt x="376" y="327"/>
                    </a:cubicBezTo>
                    <a:cubicBezTo>
                      <a:pt x="376" y="321"/>
                      <a:pt x="381" y="317"/>
                      <a:pt x="386" y="317"/>
                    </a:cubicBezTo>
                    <a:cubicBezTo>
                      <a:pt x="392" y="317"/>
                      <a:pt x="396" y="321"/>
                      <a:pt x="396" y="327"/>
                    </a:cubicBezTo>
                    <a:cubicBezTo>
                      <a:pt x="396" y="332"/>
                      <a:pt x="392" y="336"/>
                      <a:pt x="386" y="336"/>
                    </a:cubicBezTo>
                    <a:close/>
                    <a:moveTo>
                      <a:pt x="463" y="280"/>
                    </a:moveTo>
                    <a:cubicBezTo>
                      <a:pt x="459" y="281"/>
                      <a:pt x="456" y="284"/>
                      <a:pt x="456" y="288"/>
                    </a:cubicBezTo>
                    <a:cubicBezTo>
                      <a:pt x="456" y="289"/>
                      <a:pt x="456" y="289"/>
                      <a:pt x="456" y="289"/>
                    </a:cubicBezTo>
                    <a:cubicBezTo>
                      <a:pt x="456" y="322"/>
                      <a:pt x="430" y="348"/>
                      <a:pt x="398" y="350"/>
                    </a:cubicBezTo>
                    <a:cubicBezTo>
                      <a:pt x="406" y="345"/>
                      <a:pt x="412" y="336"/>
                      <a:pt x="412" y="327"/>
                    </a:cubicBezTo>
                    <a:cubicBezTo>
                      <a:pt x="412" y="325"/>
                      <a:pt x="412" y="323"/>
                      <a:pt x="412" y="321"/>
                    </a:cubicBezTo>
                    <a:cubicBezTo>
                      <a:pt x="409" y="309"/>
                      <a:pt x="398" y="301"/>
                      <a:pt x="386" y="301"/>
                    </a:cubicBezTo>
                    <a:cubicBezTo>
                      <a:pt x="385" y="301"/>
                      <a:pt x="384" y="301"/>
                      <a:pt x="383" y="301"/>
                    </a:cubicBezTo>
                    <a:cubicBezTo>
                      <a:pt x="347" y="228"/>
                      <a:pt x="347" y="228"/>
                      <a:pt x="347" y="228"/>
                    </a:cubicBezTo>
                    <a:cubicBezTo>
                      <a:pt x="400" y="262"/>
                      <a:pt x="400" y="262"/>
                      <a:pt x="400" y="262"/>
                    </a:cubicBezTo>
                    <a:cubicBezTo>
                      <a:pt x="400" y="264"/>
                      <a:pt x="399" y="267"/>
                      <a:pt x="399" y="269"/>
                    </a:cubicBezTo>
                    <a:cubicBezTo>
                      <a:pt x="399" y="277"/>
                      <a:pt x="403" y="285"/>
                      <a:pt x="411" y="290"/>
                    </a:cubicBezTo>
                    <a:cubicBezTo>
                      <a:pt x="415" y="293"/>
                      <a:pt x="420" y="295"/>
                      <a:pt x="425" y="295"/>
                    </a:cubicBezTo>
                    <a:cubicBezTo>
                      <a:pt x="425" y="295"/>
                      <a:pt x="425" y="295"/>
                      <a:pt x="425" y="295"/>
                    </a:cubicBezTo>
                    <a:cubicBezTo>
                      <a:pt x="433" y="295"/>
                      <a:pt x="442" y="290"/>
                      <a:pt x="447" y="283"/>
                    </a:cubicBezTo>
                    <a:cubicBezTo>
                      <a:pt x="448" y="280"/>
                      <a:pt x="449" y="278"/>
                      <a:pt x="450" y="275"/>
                    </a:cubicBezTo>
                    <a:cubicBezTo>
                      <a:pt x="482" y="272"/>
                      <a:pt x="482" y="272"/>
                      <a:pt x="482" y="272"/>
                    </a:cubicBezTo>
                    <a:cubicBezTo>
                      <a:pt x="482" y="272"/>
                      <a:pt x="482" y="273"/>
                      <a:pt x="482" y="273"/>
                    </a:cubicBezTo>
                    <a:cubicBezTo>
                      <a:pt x="476" y="277"/>
                      <a:pt x="470" y="279"/>
                      <a:pt x="463" y="280"/>
                    </a:cubicBezTo>
                    <a:close/>
                    <a:moveTo>
                      <a:pt x="490" y="242"/>
                    </a:moveTo>
                    <a:cubicBezTo>
                      <a:pt x="472" y="229"/>
                      <a:pt x="472" y="229"/>
                      <a:pt x="472" y="229"/>
                    </a:cubicBezTo>
                    <a:cubicBezTo>
                      <a:pt x="482" y="218"/>
                      <a:pt x="482" y="218"/>
                      <a:pt x="482" y="218"/>
                    </a:cubicBezTo>
                    <a:cubicBezTo>
                      <a:pt x="490" y="241"/>
                      <a:pt x="490" y="241"/>
                      <a:pt x="490" y="241"/>
                    </a:cubicBezTo>
                    <a:cubicBezTo>
                      <a:pt x="490" y="241"/>
                      <a:pt x="490" y="242"/>
                      <a:pt x="490" y="242"/>
                    </a:cubicBezTo>
                    <a:close/>
                    <a:moveTo>
                      <a:pt x="506" y="236"/>
                    </a:moveTo>
                    <a:cubicBezTo>
                      <a:pt x="495" y="204"/>
                      <a:pt x="495" y="204"/>
                      <a:pt x="495" y="204"/>
                    </a:cubicBezTo>
                    <a:cubicBezTo>
                      <a:pt x="498" y="201"/>
                      <a:pt x="498" y="201"/>
                      <a:pt x="498" y="201"/>
                    </a:cubicBezTo>
                    <a:cubicBezTo>
                      <a:pt x="503" y="209"/>
                      <a:pt x="506" y="219"/>
                      <a:pt x="506" y="230"/>
                    </a:cubicBezTo>
                    <a:cubicBezTo>
                      <a:pt x="506" y="232"/>
                      <a:pt x="506" y="234"/>
                      <a:pt x="506" y="236"/>
                    </a:cubicBezTo>
                    <a:cubicBezTo>
                      <a:pt x="506" y="236"/>
                      <a:pt x="506" y="236"/>
                      <a:pt x="506" y="236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/>
              <a:lstStyle/>
              <a:p>
                <a:pPr algn="ctr" defTabSz="914034">
                  <a:defRPr/>
                </a:pPr>
                <a:endParaRPr lang="en-US" sz="1200" kern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  <p:cxnSp>
            <p:nvCxnSpPr>
              <p:cNvPr id="46" name="直接连接符 59">
                <a:extLst>
                  <a:ext uri="{FF2B5EF4-FFF2-40B4-BE49-F238E27FC236}">
                    <a16:creationId xmlns:a16="http://schemas.microsoft.com/office/drawing/2014/main" id="{B5C3FB4E-3511-4C3B-8DD5-AD95F241E960}"/>
                  </a:ext>
                </a:extLst>
              </p:cNvPr>
              <p:cNvCxnSpPr/>
              <p:nvPr/>
            </p:nvCxnSpPr>
            <p:spPr bwMode="auto">
              <a:xfrm>
                <a:off x="2450406" y="4487232"/>
                <a:ext cx="605595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" name="直接连接符 60">
                <a:extLst>
                  <a:ext uri="{FF2B5EF4-FFF2-40B4-BE49-F238E27FC236}">
                    <a16:creationId xmlns:a16="http://schemas.microsoft.com/office/drawing/2014/main" id="{6D9BE531-6648-48DB-BD22-19AE78CF966A}"/>
                  </a:ext>
                </a:extLst>
              </p:cNvPr>
              <p:cNvCxnSpPr/>
              <p:nvPr/>
            </p:nvCxnSpPr>
            <p:spPr bwMode="auto">
              <a:xfrm>
                <a:off x="3764083" y="4487232"/>
                <a:ext cx="568329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" name="直接连接符 61">
                <a:extLst>
                  <a:ext uri="{FF2B5EF4-FFF2-40B4-BE49-F238E27FC236}">
                    <a16:creationId xmlns:a16="http://schemas.microsoft.com/office/drawing/2014/main" id="{341A112F-6E8C-4EFF-B8F1-B92239D655D9}"/>
                  </a:ext>
                </a:extLst>
              </p:cNvPr>
              <p:cNvCxnSpPr/>
              <p:nvPr/>
            </p:nvCxnSpPr>
            <p:spPr bwMode="auto">
              <a:xfrm>
                <a:off x="3212637" y="4667793"/>
                <a:ext cx="0" cy="241268"/>
              </a:xfrm>
              <a:prstGeom prst="line">
                <a:avLst/>
              </a:prstGeom>
              <a:noFill/>
              <a:ln w="12700" cap="flat" cmpd="sng" algn="ctr">
                <a:solidFill>
                  <a:srgbClr val="0070C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" name="直接连接符 62">
                <a:extLst>
                  <a:ext uri="{FF2B5EF4-FFF2-40B4-BE49-F238E27FC236}">
                    <a16:creationId xmlns:a16="http://schemas.microsoft.com/office/drawing/2014/main" id="{C8CBC488-2B9E-49A3-A20D-EA616DB762CA}"/>
                  </a:ext>
                </a:extLst>
              </p:cNvPr>
              <p:cNvCxnSpPr/>
              <p:nvPr/>
            </p:nvCxnSpPr>
            <p:spPr bwMode="auto">
              <a:xfrm>
                <a:off x="3596196" y="4649441"/>
                <a:ext cx="0" cy="241268"/>
              </a:xfrm>
              <a:prstGeom prst="line">
                <a:avLst/>
              </a:prstGeom>
              <a:noFill/>
              <a:ln w="12700" cap="flat" cmpd="sng" algn="ctr">
                <a:solidFill>
                  <a:srgbClr val="0070C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直接连接符 63">
                <a:extLst>
                  <a:ext uri="{FF2B5EF4-FFF2-40B4-BE49-F238E27FC236}">
                    <a16:creationId xmlns:a16="http://schemas.microsoft.com/office/drawing/2014/main" id="{118F8B40-ADAE-459A-BF56-B1A2F95E9271}"/>
                  </a:ext>
                </a:extLst>
              </p:cNvPr>
              <p:cNvCxnSpPr/>
              <p:nvPr/>
            </p:nvCxnSpPr>
            <p:spPr bwMode="auto">
              <a:xfrm>
                <a:off x="3422282" y="4670854"/>
                <a:ext cx="6392" cy="171296"/>
              </a:xfrm>
              <a:prstGeom prst="line">
                <a:avLst/>
              </a:prstGeom>
              <a:noFill/>
              <a:ln w="12700" cap="flat" cmpd="sng" algn="ctr">
                <a:solidFill>
                  <a:srgbClr val="0070C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直接连接符 64">
                <a:extLst>
                  <a:ext uri="{FF2B5EF4-FFF2-40B4-BE49-F238E27FC236}">
                    <a16:creationId xmlns:a16="http://schemas.microsoft.com/office/drawing/2014/main" id="{14E1EADF-8B3B-4116-94AD-0CC91E8FDB60}"/>
                  </a:ext>
                </a:extLst>
              </p:cNvPr>
              <p:cNvCxnSpPr/>
              <p:nvPr/>
            </p:nvCxnSpPr>
            <p:spPr bwMode="auto">
              <a:xfrm>
                <a:off x="4494883" y="4662789"/>
                <a:ext cx="0" cy="241268"/>
              </a:xfrm>
              <a:prstGeom prst="line">
                <a:avLst/>
              </a:prstGeom>
              <a:noFill/>
              <a:ln w="12700" cap="flat" cmpd="sng" algn="ctr">
                <a:solidFill>
                  <a:srgbClr val="0070C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直接连接符 65">
                <a:extLst>
                  <a:ext uri="{FF2B5EF4-FFF2-40B4-BE49-F238E27FC236}">
                    <a16:creationId xmlns:a16="http://schemas.microsoft.com/office/drawing/2014/main" id="{B5FCF52D-467F-404D-8A45-DCECC626128B}"/>
                  </a:ext>
                </a:extLst>
              </p:cNvPr>
              <p:cNvCxnSpPr/>
              <p:nvPr/>
            </p:nvCxnSpPr>
            <p:spPr bwMode="auto">
              <a:xfrm>
                <a:off x="4878442" y="4644439"/>
                <a:ext cx="0" cy="206886"/>
              </a:xfrm>
              <a:prstGeom prst="line">
                <a:avLst/>
              </a:prstGeom>
              <a:noFill/>
              <a:ln w="12700" cap="flat" cmpd="sng" algn="ctr">
                <a:solidFill>
                  <a:srgbClr val="0070C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直接连接符 66">
                <a:extLst>
                  <a:ext uri="{FF2B5EF4-FFF2-40B4-BE49-F238E27FC236}">
                    <a16:creationId xmlns:a16="http://schemas.microsoft.com/office/drawing/2014/main" id="{567C6092-53E2-4329-9676-E98E70CBDC5E}"/>
                  </a:ext>
                </a:extLst>
              </p:cNvPr>
              <p:cNvCxnSpPr/>
              <p:nvPr/>
            </p:nvCxnSpPr>
            <p:spPr bwMode="auto">
              <a:xfrm>
                <a:off x="4704528" y="4665850"/>
                <a:ext cx="6392" cy="171296"/>
              </a:xfrm>
              <a:prstGeom prst="line">
                <a:avLst/>
              </a:prstGeom>
              <a:noFill/>
              <a:ln w="12700" cap="flat" cmpd="sng" algn="ctr">
                <a:solidFill>
                  <a:srgbClr val="0070C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直接连接符 67">
                <a:extLst>
                  <a:ext uri="{FF2B5EF4-FFF2-40B4-BE49-F238E27FC236}">
                    <a16:creationId xmlns:a16="http://schemas.microsoft.com/office/drawing/2014/main" id="{0B93CF6B-4671-4DE7-9E68-BB8DD8B9A7AC}"/>
                  </a:ext>
                </a:extLst>
              </p:cNvPr>
              <p:cNvCxnSpPr/>
              <p:nvPr/>
            </p:nvCxnSpPr>
            <p:spPr bwMode="auto">
              <a:xfrm>
                <a:off x="3978368" y="5059265"/>
                <a:ext cx="17702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Straight Connector 49">
                <a:extLst>
                  <a:ext uri="{FF2B5EF4-FFF2-40B4-BE49-F238E27FC236}">
                    <a16:creationId xmlns:a16="http://schemas.microsoft.com/office/drawing/2014/main" id="{C457983A-006D-42A1-B7B7-5869BDA50C9F}"/>
                  </a:ext>
                </a:extLst>
              </p:cNvPr>
              <p:cNvCxnSpPr/>
              <p:nvPr/>
            </p:nvCxnSpPr>
            <p:spPr bwMode="auto">
              <a:xfrm>
                <a:off x="1749510" y="4523385"/>
                <a:ext cx="198461" cy="52950"/>
              </a:xfrm>
              <a:prstGeom prst="line">
                <a:avLst/>
              </a:prstGeom>
              <a:solidFill>
                <a:srgbClr val="FFCC66"/>
              </a:solidFill>
              <a:ln w="28575" cap="flat" cmpd="sng" algn="ctr">
                <a:solidFill>
                  <a:srgbClr val="15B0E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4F4E460-4C04-48BA-BD1E-662EE1D0F2CB}"/>
                </a:ext>
              </a:extLst>
            </p:cNvPr>
            <p:cNvGrpSpPr/>
            <p:nvPr/>
          </p:nvGrpSpPr>
          <p:grpSpPr>
            <a:xfrm>
              <a:off x="1749510" y="1446024"/>
              <a:ext cx="4015686" cy="940602"/>
              <a:chOff x="1749510" y="1446024"/>
              <a:chExt cx="4015686" cy="940602"/>
            </a:xfrm>
          </p:grpSpPr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03947BA4-0260-4648-BFE0-62DCED2FCF9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244183" y="1469076"/>
                <a:ext cx="431411" cy="486657"/>
              </a:xfrm>
              <a:custGeom>
                <a:avLst/>
                <a:gdLst>
                  <a:gd name="T0" fmla="*/ 2166022 w 409"/>
                  <a:gd name="T1" fmla="*/ 361046 h 589"/>
                  <a:gd name="T2" fmla="*/ 2209766 w 409"/>
                  <a:gd name="T3" fmla="*/ 317500 h 589"/>
                  <a:gd name="T4" fmla="*/ 2209766 w 409"/>
                  <a:gd name="T5" fmla="*/ 214575 h 589"/>
                  <a:gd name="T6" fmla="*/ 1994559 w 409"/>
                  <a:gd name="T7" fmla="*/ 0 h 589"/>
                  <a:gd name="T8" fmla="*/ 214901 w 409"/>
                  <a:gd name="T9" fmla="*/ 0 h 589"/>
                  <a:gd name="T10" fmla="*/ 0 w 409"/>
                  <a:gd name="T11" fmla="*/ 214575 h 589"/>
                  <a:gd name="T12" fmla="*/ 0 w 409"/>
                  <a:gd name="T13" fmla="*/ 2963864 h 589"/>
                  <a:gd name="T14" fmla="*/ 214901 w 409"/>
                  <a:gd name="T15" fmla="*/ 3178678 h 589"/>
                  <a:gd name="T16" fmla="*/ 1994559 w 409"/>
                  <a:gd name="T17" fmla="*/ 3178678 h 589"/>
                  <a:gd name="T18" fmla="*/ 2209766 w 409"/>
                  <a:gd name="T19" fmla="*/ 2963864 h 589"/>
                  <a:gd name="T20" fmla="*/ 2209766 w 409"/>
                  <a:gd name="T21" fmla="*/ 491665 h 589"/>
                  <a:gd name="T22" fmla="*/ 2166022 w 409"/>
                  <a:gd name="T23" fmla="*/ 447739 h 589"/>
                  <a:gd name="T24" fmla="*/ 2122453 w 409"/>
                  <a:gd name="T25" fmla="*/ 491665 h 589"/>
                  <a:gd name="T26" fmla="*/ 2122453 w 409"/>
                  <a:gd name="T27" fmla="*/ 2963864 h 589"/>
                  <a:gd name="T28" fmla="*/ 1994559 w 409"/>
                  <a:gd name="T29" fmla="*/ 3091251 h 589"/>
                  <a:gd name="T30" fmla="*/ 214901 w 409"/>
                  <a:gd name="T31" fmla="*/ 3091251 h 589"/>
                  <a:gd name="T32" fmla="*/ 87313 w 409"/>
                  <a:gd name="T33" fmla="*/ 2963864 h 589"/>
                  <a:gd name="T34" fmla="*/ 87313 w 409"/>
                  <a:gd name="T35" fmla="*/ 214575 h 589"/>
                  <a:gd name="T36" fmla="*/ 214901 w 409"/>
                  <a:gd name="T37" fmla="*/ 87291 h 589"/>
                  <a:gd name="T38" fmla="*/ 1994559 w 409"/>
                  <a:gd name="T39" fmla="*/ 87291 h 589"/>
                  <a:gd name="T40" fmla="*/ 2122453 w 409"/>
                  <a:gd name="T41" fmla="*/ 214575 h 589"/>
                  <a:gd name="T42" fmla="*/ 2122453 w 409"/>
                  <a:gd name="T43" fmla="*/ 317500 h 589"/>
                  <a:gd name="T44" fmla="*/ 2166022 w 409"/>
                  <a:gd name="T45" fmla="*/ 361046 h 589"/>
                  <a:gd name="T46" fmla="*/ 1102093 w 409"/>
                  <a:gd name="T47" fmla="*/ 409268 h 589"/>
                  <a:gd name="T48" fmla="*/ 1063065 w 409"/>
                  <a:gd name="T49" fmla="*/ 431449 h 589"/>
                  <a:gd name="T50" fmla="*/ 404600 w 409"/>
                  <a:gd name="T51" fmla="*/ 1748225 h 589"/>
                  <a:gd name="T52" fmla="*/ 411573 w 409"/>
                  <a:gd name="T53" fmla="*/ 1792154 h 589"/>
                  <a:gd name="T54" fmla="*/ 448540 w 409"/>
                  <a:gd name="T55" fmla="*/ 1807736 h 589"/>
                  <a:gd name="T56" fmla="*/ 1761422 w 409"/>
                  <a:gd name="T57" fmla="*/ 1807736 h 589"/>
                  <a:gd name="T58" fmla="*/ 1797362 w 409"/>
                  <a:gd name="T59" fmla="*/ 1792154 h 589"/>
                  <a:gd name="T60" fmla="*/ 1797362 w 409"/>
                  <a:gd name="T61" fmla="*/ 1748225 h 589"/>
                  <a:gd name="T62" fmla="*/ 1145530 w 409"/>
                  <a:gd name="T63" fmla="*/ 431449 h 589"/>
                  <a:gd name="T64" fmla="*/ 1102093 w 409"/>
                  <a:gd name="T65" fmla="*/ 409268 h 589"/>
                  <a:gd name="T66" fmla="*/ 519018 w 409"/>
                  <a:gd name="T67" fmla="*/ 1720327 h 589"/>
                  <a:gd name="T68" fmla="*/ 1102093 w 409"/>
                  <a:gd name="T69" fmla="*/ 550675 h 589"/>
                  <a:gd name="T70" fmla="*/ 1689539 w 409"/>
                  <a:gd name="T71" fmla="*/ 1720327 h 589"/>
                  <a:gd name="T72" fmla="*/ 519018 w 409"/>
                  <a:gd name="T73" fmla="*/ 1720327 h 58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09"/>
                  <a:gd name="T112" fmla="*/ 0 h 589"/>
                  <a:gd name="T113" fmla="*/ 409 w 409"/>
                  <a:gd name="T114" fmla="*/ 589 h 589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09" h="589">
                    <a:moveTo>
                      <a:pt x="401" y="67"/>
                    </a:moveTo>
                    <a:cubicBezTo>
                      <a:pt x="405" y="67"/>
                      <a:pt x="409" y="64"/>
                      <a:pt x="409" y="59"/>
                    </a:cubicBezTo>
                    <a:cubicBezTo>
                      <a:pt x="409" y="40"/>
                      <a:pt x="409" y="40"/>
                      <a:pt x="409" y="40"/>
                    </a:cubicBezTo>
                    <a:cubicBezTo>
                      <a:pt x="409" y="18"/>
                      <a:pt x="391" y="0"/>
                      <a:pt x="36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49"/>
                      <a:pt x="0" y="549"/>
                      <a:pt x="0" y="549"/>
                    </a:cubicBezTo>
                    <a:cubicBezTo>
                      <a:pt x="0" y="571"/>
                      <a:pt x="18" y="589"/>
                      <a:pt x="40" y="589"/>
                    </a:cubicBezTo>
                    <a:cubicBezTo>
                      <a:pt x="369" y="589"/>
                      <a:pt x="369" y="589"/>
                      <a:pt x="369" y="589"/>
                    </a:cubicBezTo>
                    <a:cubicBezTo>
                      <a:pt x="391" y="589"/>
                      <a:pt x="409" y="571"/>
                      <a:pt x="409" y="549"/>
                    </a:cubicBezTo>
                    <a:cubicBezTo>
                      <a:pt x="409" y="91"/>
                      <a:pt x="409" y="91"/>
                      <a:pt x="409" y="91"/>
                    </a:cubicBezTo>
                    <a:cubicBezTo>
                      <a:pt x="409" y="87"/>
                      <a:pt x="405" y="83"/>
                      <a:pt x="401" y="83"/>
                    </a:cubicBezTo>
                    <a:cubicBezTo>
                      <a:pt x="397" y="83"/>
                      <a:pt x="393" y="87"/>
                      <a:pt x="393" y="91"/>
                    </a:cubicBezTo>
                    <a:cubicBezTo>
                      <a:pt x="393" y="549"/>
                      <a:pt x="393" y="549"/>
                      <a:pt x="393" y="549"/>
                    </a:cubicBezTo>
                    <a:cubicBezTo>
                      <a:pt x="393" y="562"/>
                      <a:pt x="382" y="573"/>
                      <a:pt x="369" y="573"/>
                    </a:cubicBezTo>
                    <a:cubicBezTo>
                      <a:pt x="40" y="573"/>
                      <a:pt x="40" y="573"/>
                      <a:pt x="40" y="573"/>
                    </a:cubicBezTo>
                    <a:cubicBezTo>
                      <a:pt x="26" y="573"/>
                      <a:pt x="16" y="562"/>
                      <a:pt x="16" y="549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27"/>
                      <a:pt x="26" y="16"/>
                      <a:pt x="40" y="16"/>
                    </a:cubicBezTo>
                    <a:cubicBezTo>
                      <a:pt x="369" y="16"/>
                      <a:pt x="369" y="16"/>
                      <a:pt x="369" y="16"/>
                    </a:cubicBezTo>
                    <a:cubicBezTo>
                      <a:pt x="382" y="16"/>
                      <a:pt x="393" y="27"/>
                      <a:pt x="393" y="40"/>
                    </a:cubicBezTo>
                    <a:cubicBezTo>
                      <a:pt x="393" y="59"/>
                      <a:pt x="393" y="59"/>
                      <a:pt x="393" y="59"/>
                    </a:cubicBezTo>
                    <a:cubicBezTo>
                      <a:pt x="393" y="64"/>
                      <a:pt x="397" y="67"/>
                      <a:pt x="401" y="67"/>
                    </a:cubicBezTo>
                    <a:close/>
                    <a:moveTo>
                      <a:pt x="204" y="76"/>
                    </a:moveTo>
                    <a:cubicBezTo>
                      <a:pt x="201" y="76"/>
                      <a:pt x="199" y="78"/>
                      <a:pt x="197" y="80"/>
                    </a:cubicBezTo>
                    <a:cubicBezTo>
                      <a:pt x="75" y="324"/>
                      <a:pt x="75" y="324"/>
                      <a:pt x="75" y="324"/>
                    </a:cubicBezTo>
                    <a:cubicBezTo>
                      <a:pt x="74" y="326"/>
                      <a:pt x="74" y="329"/>
                      <a:pt x="76" y="332"/>
                    </a:cubicBezTo>
                    <a:cubicBezTo>
                      <a:pt x="77" y="334"/>
                      <a:pt x="80" y="335"/>
                      <a:pt x="83" y="335"/>
                    </a:cubicBezTo>
                    <a:cubicBezTo>
                      <a:pt x="326" y="335"/>
                      <a:pt x="326" y="335"/>
                      <a:pt x="326" y="335"/>
                    </a:cubicBezTo>
                    <a:cubicBezTo>
                      <a:pt x="329" y="335"/>
                      <a:pt x="332" y="334"/>
                      <a:pt x="333" y="332"/>
                    </a:cubicBezTo>
                    <a:cubicBezTo>
                      <a:pt x="334" y="329"/>
                      <a:pt x="335" y="326"/>
                      <a:pt x="333" y="324"/>
                    </a:cubicBezTo>
                    <a:cubicBezTo>
                      <a:pt x="212" y="80"/>
                      <a:pt x="212" y="80"/>
                      <a:pt x="212" y="80"/>
                    </a:cubicBezTo>
                    <a:cubicBezTo>
                      <a:pt x="210" y="78"/>
                      <a:pt x="207" y="76"/>
                      <a:pt x="204" y="76"/>
                    </a:cubicBezTo>
                    <a:close/>
                    <a:moveTo>
                      <a:pt x="96" y="319"/>
                    </a:moveTo>
                    <a:cubicBezTo>
                      <a:pt x="204" y="102"/>
                      <a:pt x="204" y="102"/>
                      <a:pt x="204" y="102"/>
                    </a:cubicBezTo>
                    <a:cubicBezTo>
                      <a:pt x="313" y="319"/>
                      <a:pt x="313" y="319"/>
                      <a:pt x="313" y="319"/>
                    </a:cubicBezTo>
                    <a:lnTo>
                      <a:pt x="96" y="319"/>
                    </a:ln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bIns="25183" anchor="b"/>
              <a:lstStyle/>
              <a:p>
                <a:pPr algn="ctr" defTabSz="914034">
                  <a:defRPr/>
                </a:pPr>
                <a:r>
                  <a:rPr lang="en-US" sz="1200" kern="0" dirty="0">
                    <a:solidFill>
                      <a:srgbClr val="0070C0"/>
                    </a:solidFill>
                    <a:cs typeface="Calibri" panose="020F0502020204030204" pitchFamily="34" charset="0"/>
                  </a:rPr>
                  <a:t>CNC</a:t>
                </a:r>
              </a:p>
            </p:txBody>
          </p:sp>
          <p:sp>
            <p:nvSpPr>
              <p:cNvPr id="33" name="Freeform 5">
                <a:extLst>
                  <a:ext uri="{FF2B5EF4-FFF2-40B4-BE49-F238E27FC236}">
                    <a16:creationId xmlns:a16="http://schemas.microsoft.com/office/drawing/2014/main" id="{D6E30B92-A5F0-434E-9B81-FB8B9B67F58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963202" y="1469076"/>
                <a:ext cx="431411" cy="486657"/>
              </a:xfrm>
              <a:custGeom>
                <a:avLst/>
                <a:gdLst>
                  <a:gd name="T0" fmla="*/ 2166022 w 409"/>
                  <a:gd name="T1" fmla="*/ 361046 h 589"/>
                  <a:gd name="T2" fmla="*/ 2209766 w 409"/>
                  <a:gd name="T3" fmla="*/ 317500 h 589"/>
                  <a:gd name="T4" fmla="*/ 2209766 w 409"/>
                  <a:gd name="T5" fmla="*/ 214575 h 589"/>
                  <a:gd name="T6" fmla="*/ 1994559 w 409"/>
                  <a:gd name="T7" fmla="*/ 0 h 589"/>
                  <a:gd name="T8" fmla="*/ 214901 w 409"/>
                  <a:gd name="T9" fmla="*/ 0 h 589"/>
                  <a:gd name="T10" fmla="*/ 0 w 409"/>
                  <a:gd name="T11" fmla="*/ 214575 h 589"/>
                  <a:gd name="T12" fmla="*/ 0 w 409"/>
                  <a:gd name="T13" fmla="*/ 2963864 h 589"/>
                  <a:gd name="T14" fmla="*/ 214901 w 409"/>
                  <a:gd name="T15" fmla="*/ 3178678 h 589"/>
                  <a:gd name="T16" fmla="*/ 1994559 w 409"/>
                  <a:gd name="T17" fmla="*/ 3178678 h 589"/>
                  <a:gd name="T18" fmla="*/ 2209766 w 409"/>
                  <a:gd name="T19" fmla="*/ 2963864 h 589"/>
                  <a:gd name="T20" fmla="*/ 2209766 w 409"/>
                  <a:gd name="T21" fmla="*/ 491665 h 589"/>
                  <a:gd name="T22" fmla="*/ 2166022 w 409"/>
                  <a:gd name="T23" fmla="*/ 447739 h 589"/>
                  <a:gd name="T24" fmla="*/ 2122453 w 409"/>
                  <a:gd name="T25" fmla="*/ 491665 h 589"/>
                  <a:gd name="T26" fmla="*/ 2122453 w 409"/>
                  <a:gd name="T27" fmla="*/ 2963864 h 589"/>
                  <a:gd name="T28" fmla="*/ 1994559 w 409"/>
                  <a:gd name="T29" fmla="*/ 3091251 h 589"/>
                  <a:gd name="T30" fmla="*/ 214901 w 409"/>
                  <a:gd name="T31" fmla="*/ 3091251 h 589"/>
                  <a:gd name="T32" fmla="*/ 87313 w 409"/>
                  <a:gd name="T33" fmla="*/ 2963864 h 589"/>
                  <a:gd name="T34" fmla="*/ 87313 w 409"/>
                  <a:gd name="T35" fmla="*/ 214575 h 589"/>
                  <a:gd name="T36" fmla="*/ 214901 w 409"/>
                  <a:gd name="T37" fmla="*/ 87291 h 589"/>
                  <a:gd name="T38" fmla="*/ 1994559 w 409"/>
                  <a:gd name="T39" fmla="*/ 87291 h 589"/>
                  <a:gd name="T40" fmla="*/ 2122453 w 409"/>
                  <a:gd name="T41" fmla="*/ 214575 h 589"/>
                  <a:gd name="T42" fmla="*/ 2122453 w 409"/>
                  <a:gd name="T43" fmla="*/ 317500 h 589"/>
                  <a:gd name="T44" fmla="*/ 2166022 w 409"/>
                  <a:gd name="T45" fmla="*/ 361046 h 589"/>
                  <a:gd name="T46" fmla="*/ 1102093 w 409"/>
                  <a:gd name="T47" fmla="*/ 409268 h 589"/>
                  <a:gd name="T48" fmla="*/ 1063065 w 409"/>
                  <a:gd name="T49" fmla="*/ 431449 h 589"/>
                  <a:gd name="T50" fmla="*/ 404600 w 409"/>
                  <a:gd name="T51" fmla="*/ 1748225 h 589"/>
                  <a:gd name="T52" fmla="*/ 411573 w 409"/>
                  <a:gd name="T53" fmla="*/ 1792154 h 589"/>
                  <a:gd name="T54" fmla="*/ 448540 w 409"/>
                  <a:gd name="T55" fmla="*/ 1807736 h 589"/>
                  <a:gd name="T56" fmla="*/ 1761422 w 409"/>
                  <a:gd name="T57" fmla="*/ 1807736 h 589"/>
                  <a:gd name="T58" fmla="*/ 1797362 w 409"/>
                  <a:gd name="T59" fmla="*/ 1792154 h 589"/>
                  <a:gd name="T60" fmla="*/ 1797362 w 409"/>
                  <a:gd name="T61" fmla="*/ 1748225 h 589"/>
                  <a:gd name="T62" fmla="*/ 1145530 w 409"/>
                  <a:gd name="T63" fmla="*/ 431449 h 589"/>
                  <a:gd name="T64" fmla="*/ 1102093 w 409"/>
                  <a:gd name="T65" fmla="*/ 409268 h 589"/>
                  <a:gd name="T66" fmla="*/ 519018 w 409"/>
                  <a:gd name="T67" fmla="*/ 1720327 h 589"/>
                  <a:gd name="T68" fmla="*/ 1102093 w 409"/>
                  <a:gd name="T69" fmla="*/ 550675 h 589"/>
                  <a:gd name="T70" fmla="*/ 1689539 w 409"/>
                  <a:gd name="T71" fmla="*/ 1720327 h 589"/>
                  <a:gd name="T72" fmla="*/ 519018 w 409"/>
                  <a:gd name="T73" fmla="*/ 1720327 h 58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09"/>
                  <a:gd name="T112" fmla="*/ 0 h 589"/>
                  <a:gd name="T113" fmla="*/ 409 w 409"/>
                  <a:gd name="T114" fmla="*/ 589 h 589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09" h="589">
                    <a:moveTo>
                      <a:pt x="401" y="67"/>
                    </a:moveTo>
                    <a:cubicBezTo>
                      <a:pt x="405" y="67"/>
                      <a:pt x="409" y="64"/>
                      <a:pt x="409" y="59"/>
                    </a:cubicBezTo>
                    <a:cubicBezTo>
                      <a:pt x="409" y="40"/>
                      <a:pt x="409" y="40"/>
                      <a:pt x="409" y="40"/>
                    </a:cubicBezTo>
                    <a:cubicBezTo>
                      <a:pt x="409" y="18"/>
                      <a:pt x="391" y="0"/>
                      <a:pt x="36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49"/>
                      <a:pt x="0" y="549"/>
                      <a:pt x="0" y="549"/>
                    </a:cubicBezTo>
                    <a:cubicBezTo>
                      <a:pt x="0" y="571"/>
                      <a:pt x="18" y="589"/>
                      <a:pt x="40" y="589"/>
                    </a:cubicBezTo>
                    <a:cubicBezTo>
                      <a:pt x="369" y="589"/>
                      <a:pt x="369" y="589"/>
                      <a:pt x="369" y="589"/>
                    </a:cubicBezTo>
                    <a:cubicBezTo>
                      <a:pt x="391" y="589"/>
                      <a:pt x="409" y="571"/>
                      <a:pt x="409" y="549"/>
                    </a:cubicBezTo>
                    <a:cubicBezTo>
                      <a:pt x="409" y="91"/>
                      <a:pt x="409" y="91"/>
                      <a:pt x="409" y="91"/>
                    </a:cubicBezTo>
                    <a:cubicBezTo>
                      <a:pt x="409" y="87"/>
                      <a:pt x="405" y="83"/>
                      <a:pt x="401" y="83"/>
                    </a:cubicBezTo>
                    <a:cubicBezTo>
                      <a:pt x="397" y="83"/>
                      <a:pt x="393" y="87"/>
                      <a:pt x="393" y="91"/>
                    </a:cubicBezTo>
                    <a:cubicBezTo>
                      <a:pt x="393" y="549"/>
                      <a:pt x="393" y="549"/>
                      <a:pt x="393" y="549"/>
                    </a:cubicBezTo>
                    <a:cubicBezTo>
                      <a:pt x="393" y="562"/>
                      <a:pt x="382" y="573"/>
                      <a:pt x="369" y="573"/>
                    </a:cubicBezTo>
                    <a:cubicBezTo>
                      <a:pt x="40" y="573"/>
                      <a:pt x="40" y="573"/>
                      <a:pt x="40" y="573"/>
                    </a:cubicBezTo>
                    <a:cubicBezTo>
                      <a:pt x="26" y="573"/>
                      <a:pt x="16" y="562"/>
                      <a:pt x="16" y="549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27"/>
                      <a:pt x="26" y="16"/>
                      <a:pt x="40" y="16"/>
                    </a:cubicBezTo>
                    <a:cubicBezTo>
                      <a:pt x="369" y="16"/>
                      <a:pt x="369" y="16"/>
                      <a:pt x="369" y="16"/>
                    </a:cubicBezTo>
                    <a:cubicBezTo>
                      <a:pt x="382" y="16"/>
                      <a:pt x="393" y="27"/>
                      <a:pt x="393" y="40"/>
                    </a:cubicBezTo>
                    <a:cubicBezTo>
                      <a:pt x="393" y="59"/>
                      <a:pt x="393" y="59"/>
                      <a:pt x="393" y="59"/>
                    </a:cubicBezTo>
                    <a:cubicBezTo>
                      <a:pt x="393" y="64"/>
                      <a:pt x="397" y="67"/>
                      <a:pt x="401" y="67"/>
                    </a:cubicBezTo>
                    <a:close/>
                    <a:moveTo>
                      <a:pt x="204" y="76"/>
                    </a:moveTo>
                    <a:cubicBezTo>
                      <a:pt x="201" y="76"/>
                      <a:pt x="199" y="78"/>
                      <a:pt x="197" y="80"/>
                    </a:cubicBezTo>
                    <a:cubicBezTo>
                      <a:pt x="75" y="324"/>
                      <a:pt x="75" y="324"/>
                      <a:pt x="75" y="324"/>
                    </a:cubicBezTo>
                    <a:cubicBezTo>
                      <a:pt x="74" y="326"/>
                      <a:pt x="74" y="329"/>
                      <a:pt x="76" y="332"/>
                    </a:cubicBezTo>
                    <a:cubicBezTo>
                      <a:pt x="77" y="334"/>
                      <a:pt x="80" y="335"/>
                      <a:pt x="83" y="335"/>
                    </a:cubicBezTo>
                    <a:cubicBezTo>
                      <a:pt x="326" y="335"/>
                      <a:pt x="326" y="335"/>
                      <a:pt x="326" y="335"/>
                    </a:cubicBezTo>
                    <a:cubicBezTo>
                      <a:pt x="329" y="335"/>
                      <a:pt x="332" y="334"/>
                      <a:pt x="333" y="332"/>
                    </a:cubicBezTo>
                    <a:cubicBezTo>
                      <a:pt x="334" y="329"/>
                      <a:pt x="335" y="326"/>
                      <a:pt x="333" y="324"/>
                    </a:cubicBezTo>
                    <a:cubicBezTo>
                      <a:pt x="212" y="80"/>
                      <a:pt x="212" y="80"/>
                      <a:pt x="212" y="80"/>
                    </a:cubicBezTo>
                    <a:cubicBezTo>
                      <a:pt x="210" y="78"/>
                      <a:pt x="207" y="76"/>
                      <a:pt x="204" y="76"/>
                    </a:cubicBezTo>
                    <a:close/>
                    <a:moveTo>
                      <a:pt x="96" y="319"/>
                    </a:moveTo>
                    <a:cubicBezTo>
                      <a:pt x="204" y="102"/>
                      <a:pt x="204" y="102"/>
                      <a:pt x="204" y="102"/>
                    </a:cubicBezTo>
                    <a:cubicBezTo>
                      <a:pt x="313" y="319"/>
                      <a:pt x="313" y="319"/>
                      <a:pt x="313" y="319"/>
                    </a:cubicBezTo>
                    <a:lnTo>
                      <a:pt x="96" y="319"/>
                    </a:ln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bIns="25183" anchor="b"/>
              <a:lstStyle/>
              <a:p>
                <a:pPr algn="ctr" defTabSz="914034">
                  <a:defRPr/>
                </a:pPr>
                <a:r>
                  <a:rPr lang="en-US" sz="1200" kern="0" dirty="0">
                    <a:solidFill>
                      <a:srgbClr val="0070C0"/>
                    </a:solidFill>
                    <a:cs typeface="Calibri" panose="020F0502020204030204" pitchFamily="34" charset="0"/>
                  </a:rPr>
                  <a:t>CNC</a:t>
                </a:r>
              </a:p>
            </p:txBody>
          </p:sp>
          <p:sp>
            <p:nvSpPr>
              <p:cNvPr id="34" name="Freeform 5">
                <a:extLst>
                  <a:ext uri="{FF2B5EF4-FFF2-40B4-BE49-F238E27FC236}">
                    <a16:creationId xmlns:a16="http://schemas.microsoft.com/office/drawing/2014/main" id="{C6D9B198-ADE4-4812-96EE-11FCFCA394C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682219" y="1469076"/>
                <a:ext cx="431411" cy="486657"/>
              </a:xfrm>
              <a:custGeom>
                <a:avLst/>
                <a:gdLst>
                  <a:gd name="T0" fmla="*/ 2166022 w 409"/>
                  <a:gd name="T1" fmla="*/ 361046 h 589"/>
                  <a:gd name="T2" fmla="*/ 2209766 w 409"/>
                  <a:gd name="T3" fmla="*/ 317500 h 589"/>
                  <a:gd name="T4" fmla="*/ 2209766 w 409"/>
                  <a:gd name="T5" fmla="*/ 214575 h 589"/>
                  <a:gd name="T6" fmla="*/ 1994559 w 409"/>
                  <a:gd name="T7" fmla="*/ 0 h 589"/>
                  <a:gd name="T8" fmla="*/ 214901 w 409"/>
                  <a:gd name="T9" fmla="*/ 0 h 589"/>
                  <a:gd name="T10" fmla="*/ 0 w 409"/>
                  <a:gd name="T11" fmla="*/ 214575 h 589"/>
                  <a:gd name="T12" fmla="*/ 0 w 409"/>
                  <a:gd name="T13" fmla="*/ 2963864 h 589"/>
                  <a:gd name="T14" fmla="*/ 214901 w 409"/>
                  <a:gd name="T15" fmla="*/ 3178678 h 589"/>
                  <a:gd name="T16" fmla="*/ 1994559 w 409"/>
                  <a:gd name="T17" fmla="*/ 3178678 h 589"/>
                  <a:gd name="T18" fmla="*/ 2209766 w 409"/>
                  <a:gd name="T19" fmla="*/ 2963864 h 589"/>
                  <a:gd name="T20" fmla="*/ 2209766 w 409"/>
                  <a:gd name="T21" fmla="*/ 491665 h 589"/>
                  <a:gd name="T22" fmla="*/ 2166022 w 409"/>
                  <a:gd name="T23" fmla="*/ 447739 h 589"/>
                  <a:gd name="T24" fmla="*/ 2122453 w 409"/>
                  <a:gd name="T25" fmla="*/ 491665 h 589"/>
                  <a:gd name="T26" fmla="*/ 2122453 w 409"/>
                  <a:gd name="T27" fmla="*/ 2963864 h 589"/>
                  <a:gd name="T28" fmla="*/ 1994559 w 409"/>
                  <a:gd name="T29" fmla="*/ 3091251 h 589"/>
                  <a:gd name="T30" fmla="*/ 214901 w 409"/>
                  <a:gd name="T31" fmla="*/ 3091251 h 589"/>
                  <a:gd name="T32" fmla="*/ 87313 w 409"/>
                  <a:gd name="T33" fmla="*/ 2963864 h 589"/>
                  <a:gd name="T34" fmla="*/ 87313 w 409"/>
                  <a:gd name="T35" fmla="*/ 214575 h 589"/>
                  <a:gd name="T36" fmla="*/ 214901 w 409"/>
                  <a:gd name="T37" fmla="*/ 87291 h 589"/>
                  <a:gd name="T38" fmla="*/ 1994559 w 409"/>
                  <a:gd name="T39" fmla="*/ 87291 h 589"/>
                  <a:gd name="T40" fmla="*/ 2122453 w 409"/>
                  <a:gd name="T41" fmla="*/ 214575 h 589"/>
                  <a:gd name="T42" fmla="*/ 2122453 w 409"/>
                  <a:gd name="T43" fmla="*/ 317500 h 589"/>
                  <a:gd name="T44" fmla="*/ 2166022 w 409"/>
                  <a:gd name="T45" fmla="*/ 361046 h 589"/>
                  <a:gd name="T46" fmla="*/ 1102093 w 409"/>
                  <a:gd name="T47" fmla="*/ 409268 h 589"/>
                  <a:gd name="T48" fmla="*/ 1063065 w 409"/>
                  <a:gd name="T49" fmla="*/ 431449 h 589"/>
                  <a:gd name="T50" fmla="*/ 404600 w 409"/>
                  <a:gd name="T51" fmla="*/ 1748225 h 589"/>
                  <a:gd name="T52" fmla="*/ 411573 w 409"/>
                  <a:gd name="T53" fmla="*/ 1792154 h 589"/>
                  <a:gd name="T54" fmla="*/ 448540 w 409"/>
                  <a:gd name="T55" fmla="*/ 1807736 h 589"/>
                  <a:gd name="T56" fmla="*/ 1761422 w 409"/>
                  <a:gd name="T57" fmla="*/ 1807736 h 589"/>
                  <a:gd name="T58" fmla="*/ 1797362 w 409"/>
                  <a:gd name="T59" fmla="*/ 1792154 h 589"/>
                  <a:gd name="T60" fmla="*/ 1797362 w 409"/>
                  <a:gd name="T61" fmla="*/ 1748225 h 589"/>
                  <a:gd name="T62" fmla="*/ 1145530 w 409"/>
                  <a:gd name="T63" fmla="*/ 431449 h 589"/>
                  <a:gd name="T64" fmla="*/ 1102093 w 409"/>
                  <a:gd name="T65" fmla="*/ 409268 h 589"/>
                  <a:gd name="T66" fmla="*/ 519018 w 409"/>
                  <a:gd name="T67" fmla="*/ 1720327 h 589"/>
                  <a:gd name="T68" fmla="*/ 1102093 w 409"/>
                  <a:gd name="T69" fmla="*/ 550675 h 589"/>
                  <a:gd name="T70" fmla="*/ 1689539 w 409"/>
                  <a:gd name="T71" fmla="*/ 1720327 h 589"/>
                  <a:gd name="T72" fmla="*/ 519018 w 409"/>
                  <a:gd name="T73" fmla="*/ 1720327 h 58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09"/>
                  <a:gd name="T112" fmla="*/ 0 h 589"/>
                  <a:gd name="T113" fmla="*/ 409 w 409"/>
                  <a:gd name="T114" fmla="*/ 589 h 589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09" h="589">
                    <a:moveTo>
                      <a:pt x="401" y="67"/>
                    </a:moveTo>
                    <a:cubicBezTo>
                      <a:pt x="405" y="67"/>
                      <a:pt x="409" y="64"/>
                      <a:pt x="409" y="59"/>
                    </a:cubicBezTo>
                    <a:cubicBezTo>
                      <a:pt x="409" y="40"/>
                      <a:pt x="409" y="40"/>
                      <a:pt x="409" y="40"/>
                    </a:cubicBezTo>
                    <a:cubicBezTo>
                      <a:pt x="409" y="18"/>
                      <a:pt x="391" y="0"/>
                      <a:pt x="36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49"/>
                      <a:pt x="0" y="549"/>
                      <a:pt x="0" y="549"/>
                    </a:cubicBezTo>
                    <a:cubicBezTo>
                      <a:pt x="0" y="571"/>
                      <a:pt x="18" y="589"/>
                      <a:pt x="40" y="589"/>
                    </a:cubicBezTo>
                    <a:cubicBezTo>
                      <a:pt x="369" y="589"/>
                      <a:pt x="369" y="589"/>
                      <a:pt x="369" y="589"/>
                    </a:cubicBezTo>
                    <a:cubicBezTo>
                      <a:pt x="391" y="589"/>
                      <a:pt x="409" y="571"/>
                      <a:pt x="409" y="549"/>
                    </a:cubicBezTo>
                    <a:cubicBezTo>
                      <a:pt x="409" y="91"/>
                      <a:pt x="409" y="91"/>
                      <a:pt x="409" y="91"/>
                    </a:cubicBezTo>
                    <a:cubicBezTo>
                      <a:pt x="409" y="87"/>
                      <a:pt x="405" y="83"/>
                      <a:pt x="401" y="83"/>
                    </a:cubicBezTo>
                    <a:cubicBezTo>
                      <a:pt x="397" y="83"/>
                      <a:pt x="393" y="87"/>
                      <a:pt x="393" y="91"/>
                    </a:cubicBezTo>
                    <a:cubicBezTo>
                      <a:pt x="393" y="549"/>
                      <a:pt x="393" y="549"/>
                      <a:pt x="393" y="549"/>
                    </a:cubicBezTo>
                    <a:cubicBezTo>
                      <a:pt x="393" y="562"/>
                      <a:pt x="382" y="573"/>
                      <a:pt x="369" y="573"/>
                    </a:cubicBezTo>
                    <a:cubicBezTo>
                      <a:pt x="40" y="573"/>
                      <a:pt x="40" y="573"/>
                      <a:pt x="40" y="573"/>
                    </a:cubicBezTo>
                    <a:cubicBezTo>
                      <a:pt x="26" y="573"/>
                      <a:pt x="16" y="562"/>
                      <a:pt x="16" y="549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27"/>
                      <a:pt x="26" y="16"/>
                      <a:pt x="40" y="16"/>
                    </a:cubicBezTo>
                    <a:cubicBezTo>
                      <a:pt x="369" y="16"/>
                      <a:pt x="369" y="16"/>
                      <a:pt x="369" y="16"/>
                    </a:cubicBezTo>
                    <a:cubicBezTo>
                      <a:pt x="382" y="16"/>
                      <a:pt x="393" y="27"/>
                      <a:pt x="393" y="40"/>
                    </a:cubicBezTo>
                    <a:cubicBezTo>
                      <a:pt x="393" y="59"/>
                      <a:pt x="393" y="59"/>
                      <a:pt x="393" y="59"/>
                    </a:cubicBezTo>
                    <a:cubicBezTo>
                      <a:pt x="393" y="64"/>
                      <a:pt x="397" y="67"/>
                      <a:pt x="401" y="67"/>
                    </a:cubicBezTo>
                    <a:close/>
                    <a:moveTo>
                      <a:pt x="204" y="76"/>
                    </a:moveTo>
                    <a:cubicBezTo>
                      <a:pt x="201" y="76"/>
                      <a:pt x="199" y="78"/>
                      <a:pt x="197" y="80"/>
                    </a:cubicBezTo>
                    <a:cubicBezTo>
                      <a:pt x="75" y="324"/>
                      <a:pt x="75" y="324"/>
                      <a:pt x="75" y="324"/>
                    </a:cubicBezTo>
                    <a:cubicBezTo>
                      <a:pt x="74" y="326"/>
                      <a:pt x="74" y="329"/>
                      <a:pt x="76" y="332"/>
                    </a:cubicBezTo>
                    <a:cubicBezTo>
                      <a:pt x="77" y="334"/>
                      <a:pt x="80" y="335"/>
                      <a:pt x="83" y="335"/>
                    </a:cubicBezTo>
                    <a:cubicBezTo>
                      <a:pt x="326" y="335"/>
                      <a:pt x="326" y="335"/>
                      <a:pt x="326" y="335"/>
                    </a:cubicBezTo>
                    <a:cubicBezTo>
                      <a:pt x="329" y="335"/>
                      <a:pt x="332" y="334"/>
                      <a:pt x="333" y="332"/>
                    </a:cubicBezTo>
                    <a:cubicBezTo>
                      <a:pt x="334" y="329"/>
                      <a:pt x="335" y="326"/>
                      <a:pt x="333" y="324"/>
                    </a:cubicBezTo>
                    <a:cubicBezTo>
                      <a:pt x="212" y="80"/>
                      <a:pt x="212" y="80"/>
                      <a:pt x="212" y="80"/>
                    </a:cubicBezTo>
                    <a:cubicBezTo>
                      <a:pt x="210" y="78"/>
                      <a:pt x="207" y="76"/>
                      <a:pt x="204" y="76"/>
                    </a:cubicBezTo>
                    <a:close/>
                    <a:moveTo>
                      <a:pt x="96" y="319"/>
                    </a:moveTo>
                    <a:cubicBezTo>
                      <a:pt x="204" y="102"/>
                      <a:pt x="204" y="102"/>
                      <a:pt x="204" y="102"/>
                    </a:cubicBezTo>
                    <a:cubicBezTo>
                      <a:pt x="313" y="319"/>
                      <a:pt x="313" y="319"/>
                      <a:pt x="313" y="319"/>
                    </a:cubicBezTo>
                    <a:lnTo>
                      <a:pt x="96" y="319"/>
                    </a:ln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bIns="25183" anchor="b"/>
              <a:lstStyle/>
              <a:p>
                <a:pPr algn="ctr" defTabSz="914034">
                  <a:defRPr/>
                </a:pPr>
                <a:r>
                  <a:rPr lang="en-US" sz="1200" kern="0" dirty="0">
                    <a:solidFill>
                      <a:srgbClr val="0070C0"/>
                    </a:solidFill>
                    <a:cs typeface="Calibri" panose="020F0502020204030204" pitchFamily="34" charset="0"/>
                  </a:rPr>
                  <a:t>CNC</a:t>
                </a:r>
              </a:p>
            </p:txBody>
          </p:sp>
          <p:cxnSp>
            <p:nvCxnSpPr>
              <p:cNvPr id="35" name="直接箭头连接符 73">
                <a:extLst>
                  <a:ext uri="{FF2B5EF4-FFF2-40B4-BE49-F238E27FC236}">
                    <a16:creationId xmlns:a16="http://schemas.microsoft.com/office/drawing/2014/main" id="{CFB75735-114F-4BE3-B2D8-39CDBCECF4D7}"/>
                  </a:ext>
                </a:extLst>
              </p:cNvPr>
              <p:cNvCxnSpPr/>
              <p:nvPr/>
            </p:nvCxnSpPr>
            <p:spPr bwMode="auto">
              <a:xfrm>
                <a:off x="3182012" y="1952637"/>
                <a:ext cx="0" cy="433989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70C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36" name="直接箭头连接符 74">
                <a:extLst>
                  <a:ext uri="{FF2B5EF4-FFF2-40B4-BE49-F238E27FC236}">
                    <a16:creationId xmlns:a16="http://schemas.microsoft.com/office/drawing/2014/main" id="{20C79C2E-EC33-475C-9FFC-2F887A78774C}"/>
                  </a:ext>
                </a:extLst>
              </p:cNvPr>
              <p:cNvCxnSpPr/>
              <p:nvPr/>
            </p:nvCxnSpPr>
            <p:spPr bwMode="auto">
              <a:xfrm>
                <a:off x="2439235" y="1952637"/>
                <a:ext cx="552227" cy="433989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70C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37" name="直接箭头连接符 75">
                <a:extLst>
                  <a:ext uri="{FF2B5EF4-FFF2-40B4-BE49-F238E27FC236}">
                    <a16:creationId xmlns:a16="http://schemas.microsoft.com/office/drawing/2014/main" id="{21B5966E-E079-42CF-85DC-5530DD5976DE}"/>
                  </a:ext>
                </a:extLst>
              </p:cNvPr>
              <p:cNvCxnSpPr/>
              <p:nvPr/>
            </p:nvCxnSpPr>
            <p:spPr bwMode="auto">
              <a:xfrm flipH="1">
                <a:off x="3333298" y="1952637"/>
                <a:ext cx="552227" cy="433989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70C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38" name="TextBox 110">
                <a:extLst>
                  <a:ext uri="{FF2B5EF4-FFF2-40B4-BE49-F238E27FC236}">
                    <a16:creationId xmlns:a16="http://schemas.microsoft.com/office/drawing/2014/main" id="{B801F2EE-31EB-4032-B7E0-AB2C90AC00BF}"/>
                  </a:ext>
                </a:extLst>
              </p:cNvPr>
              <p:cNvSpPr txBox="1"/>
              <p:nvPr/>
            </p:nvSpPr>
            <p:spPr>
              <a:xfrm>
                <a:off x="5238264" y="2000160"/>
                <a:ext cx="526932" cy="332964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noAutofit/>
              </a:bodyPr>
              <a:lstStyle/>
              <a:p>
                <a:pPr algn="ctr" defTabSz="914034"/>
                <a:r>
                  <a:rPr lang="en-US" sz="1599" b="1" dirty="0">
                    <a:solidFill>
                      <a:prstClr val="black"/>
                    </a:solidFill>
                    <a:cs typeface="Calibri" panose="020F0502020204030204" pitchFamily="34" charset="0"/>
                  </a:rPr>
                  <a:t>CMI</a:t>
                </a:r>
              </a:p>
            </p:txBody>
          </p:sp>
          <p:cxnSp>
            <p:nvCxnSpPr>
              <p:cNvPr id="39" name="直接连接符 78">
                <a:extLst>
                  <a:ext uri="{FF2B5EF4-FFF2-40B4-BE49-F238E27FC236}">
                    <a16:creationId xmlns:a16="http://schemas.microsoft.com/office/drawing/2014/main" id="{F26309E4-21CF-45DC-AB88-97FCAE62DA2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749510" y="2166640"/>
                <a:ext cx="3513746" cy="23123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0" name="TextBox 113">
                <a:extLst>
                  <a:ext uri="{FF2B5EF4-FFF2-40B4-BE49-F238E27FC236}">
                    <a16:creationId xmlns:a16="http://schemas.microsoft.com/office/drawing/2014/main" id="{B93849BE-0FB8-406E-8A93-C4A3385FBE30}"/>
                  </a:ext>
                </a:extLst>
              </p:cNvPr>
              <p:cNvSpPr txBox="1"/>
              <p:nvPr/>
            </p:nvSpPr>
            <p:spPr>
              <a:xfrm>
                <a:off x="4209704" y="1446024"/>
                <a:ext cx="941897" cy="563978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 defTabSz="914034"/>
                <a:r>
                  <a:rPr lang="en-US" sz="1200" b="1" dirty="0">
                    <a:solidFill>
                      <a:srgbClr val="C00000"/>
                    </a:solidFill>
                    <a:cs typeface="Calibri" panose="020F0502020204030204" pitchFamily="34" charset="0"/>
                  </a:rPr>
                  <a:t>C</a:t>
                </a:r>
                <a:r>
                  <a:rPr lang="en-US" sz="1200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ustomer </a:t>
                </a:r>
                <a:r>
                  <a:rPr lang="en-US" sz="1200" b="1" dirty="0">
                    <a:solidFill>
                      <a:srgbClr val="C00000"/>
                    </a:solidFill>
                    <a:cs typeface="Calibri" panose="020F0502020204030204" pitchFamily="34" charset="0"/>
                  </a:rPr>
                  <a:t>N</a:t>
                </a:r>
                <a:r>
                  <a:rPr lang="en-US" sz="1200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etwork </a:t>
                </a:r>
                <a:r>
                  <a:rPr lang="en-US" sz="1200" b="1" dirty="0">
                    <a:solidFill>
                      <a:srgbClr val="C00000"/>
                    </a:solidFill>
                    <a:cs typeface="Calibri" panose="020F0502020204030204" pitchFamily="34" charset="0"/>
                  </a:rPr>
                  <a:t>C</a:t>
                </a:r>
                <a:r>
                  <a:rPr lang="en-US" sz="1200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ontroller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322EDF4-7264-4C21-AF43-D588D16854BD}"/>
                </a:ext>
              </a:extLst>
            </p:cNvPr>
            <p:cNvGrpSpPr/>
            <p:nvPr/>
          </p:nvGrpSpPr>
          <p:grpSpPr>
            <a:xfrm>
              <a:off x="1737664" y="2376797"/>
              <a:ext cx="4091779" cy="2595235"/>
              <a:chOff x="1737664" y="2376797"/>
              <a:chExt cx="4091779" cy="2595235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B4152002-AADE-4C13-8817-0DF233243B4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891301" y="2389722"/>
                <a:ext cx="575214" cy="557476"/>
              </a:xfrm>
              <a:custGeom>
                <a:avLst/>
                <a:gdLst>
                  <a:gd name="T0" fmla="*/ 2166022 w 409"/>
                  <a:gd name="T1" fmla="*/ 361046 h 589"/>
                  <a:gd name="T2" fmla="*/ 2209766 w 409"/>
                  <a:gd name="T3" fmla="*/ 317500 h 589"/>
                  <a:gd name="T4" fmla="*/ 2209766 w 409"/>
                  <a:gd name="T5" fmla="*/ 214575 h 589"/>
                  <a:gd name="T6" fmla="*/ 1994559 w 409"/>
                  <a:gd name="T7" fmla="*/ 0 h 589"/>
                  <a:gd name="T8" fmla="*/ 214901 w 409"/>
                  <a:gd name="T9" fmla="*/ 0 h 589"/>
                  <a:gd name="T10" fmla="*/ 0 w 409"/>
                  <a:gd name="T11" fmla="*/ 214575 h 589"/>
                  <a:gd name="T12" fmla="*/ 0 w 409"/>
                  <a:gd name="T13" fmla="*/ 2963864 h 589"/>
                  <a:gd name="T14" fmla="*/ 214901 w 409"/>
                  <a:gd name="T15" fmla="*/ 3178678 h 589"/>
                  <a:gd name="T16" fmla="*/ 1994559 w 409"/>
                  <a:gd name="T17" fmla="*/ 3178678 h 589"/>
                  <a:gd name="T18" fmla="*/ 2209766 w 409"/>
                  <a:gd name="T19" fmla="*/ 2963864 h 589"/>
                  <a:gd name="T20" fmla="*/ 2209766 w 409"/>
                  <a:gd name="T21" fmla="*/ 491665 h 589"/>
                  <a:gd name="T22" fmla="*/ 2166022 w 409"/>
                  <a:gd name="T23" fmla="*/ 447739 h 589"/>
                  <a:gd name="T24" fmla="*/ 2122453 w 409"/>
                  <a:gd name="T25" fmla="*/ 491665 h 589"/>
                  <a:gd name="T26" fmla="*/ 2122453 w 409"/>
                  <a:gd name="T27" fmla="*/ 2963864 h 589"/>
                  <a:gd name="T28" fmla="*/ 1994559 w 409"/>
                  <a:gd name="T29" fmla="*/ 3091251 h 589"/>
                  <a:gd name="T30" fmla="*/ 214901 w 409"/>
                  <a:gd name="T31" fmla="*/ 3091251 h 589"/>
                  <a:gd name="T32" fmla="*/ 87313 w 409"/>
                  <a:gd name="T33" fmla="*/ 2963864 h 589"/>
                  <a:gd name="T34" fmla="*/ 87313 w 409"/>
                  <a:gd name="T35" fmla="*/ 214575 h 589"/>
                  <a:gd name="T36" fmla="*/ 214901 w 409"/>
                  <a:gd name="T37" fmla="*/ 87291 h 589"/>
                  <a:gd name="T38" fmla="*/ 1994559 w 409"/>
                  <a:gd name="T39" fmla="*/ 87291 h 589"/>
                  <a:gd name="T40" fmla="*/ 2122453 w 409"/>
                  <a:gd name="T41" fmla="*/ 214575 h 589"/>
                  <a:gd name="T42" fmla="*/ 2122453 w 409"/>
                  <a:gd name="T43" fmla="*/ 317500 h 589"/>
                  <a:gd name="T44" fmla="*/ 2166022 w 409"/>
                  <a:gd name="T45" fmla="*/ 361046 h 589"/>
                  <a:gd name="T46" fmla="*/ 1102093 w 409"/>
                  <a:gd name="T47" fmla="*/ 409268 h 589"/>
                  <a:gd name="T48" fmla="*/ 1063065 w 409"/>
                  <a:gd name="T49" fmla="*/ 431449 h 589"/>
                  <a:gd name="T50" fmla="*/ 404600 w 409"/>
                  <a:gd name="T51" fmla="*/ 1748225 h 589"/>
                  <a:gd name="T52" fmla="*/ 411573 w 409"/>
                  <a:gd name="T53" fmla="*/ 1792154 h 589"/>
                  <a:gd name="T54" fmla="*/ 448540 w 409"/>
                  <a:gd name="T55" fmla="*/ 1807736 h 589"/>
                  <a:gd name="T56" fmla="*/ 1761422 w 409"/>
                  <a:gd name="T57" fmla="*/ 1807736 h 589"/>
                  <a:gd name="T58" fmla="*/ 1797362 w 409"/>
                  <a:gd name="T59" fmla="*/ 1792154 h 589"/>
                  <a:gd name="T60" fmla="*/ 1797362 w 409"/>
                  <a:gd name="T61" fmla="*/ 1748225 h 589"/>
                  <a:gd name="T62" fmla="*/ 1145530 w 409"/>
                  <a:gd name="T63" fmla="*/ 431449 h 589"/>
                  <a:gd name="T64" fmla="*/ 1102093 w 409"/>
                  <a:gd name="T65" fmla="*/ 409268 h 589"/>
                  <a:gd name="T66" fmla="*/ 519018 w 409"/>
                  <a:gd name="T67" fmla="*/ 1720327 h 589"/>
                  <a:gd name="T68" fmla="*/ 1102093 w 409"/>
                  <a:gd name="T69" fmla="*/ 550675 h 589"/>
                  <a:gd name="T70" fmla="*/ 1689539 w 409"/>
                  <a:gd name="T71" fmla="*/ 1720327 h 589"/>
                  <a:gd name="T72" fmla="*/ 519018 w 409"/>
                  <a:gd name="T73" fmla="*/ 1720327 h 58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09"/>
                  <a:gd name="T112" fmla="*/ 0 h 589"/>
                  <a:gd name="T113" fmla="*/ 409 w 409"/>
                  <a:gd name="T114" fmla="*/ 589 h 589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09" h="589">
                    <a:moveTo>
                      <a:pt x="401" y="67"/>
                    </a:moveTo>
                    <a:cubicBezTo>
                      <a:pt x="405" y="67"/>
                      <a:pt x="409" y="64"/>
                      <a:pt x="409" y="59"/>
                    </a:cubicBezTo>
                    <a:cubicBezTo>
                      <a:pt x="409" y="40"/>
                      <a:pt x="409" y="40"/>
                      <a:pt x="409" y="40"/>
                    </a:cubicBezTo>
                    <a:cubicBezTo>
                      <a:pt x="409" y="18"/>
                      <a:pt x="391" y="0"/>
                      <a:pt x="36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49"/>
                      <a:pt x="0" y="549"/>
                      <a:pt x="0" y="549"/>
                    </a:cubicBezTo>
                    <a:cubicBezTo>
                      <a:pt x="0" y="571"/>
                      <a:pt x="18" y="589"/>
                      <a:pt x="40" y="589"/>
                    </a:cubicBezTo>
                    <a:cubicBezTo>
                      <a:pt x="369" y="589"/>
                      <a:pt x="369" y="589"/>
                      <a:pt x="369" y="589"/>
                    </a:cubicBezTo>
                    <a:cubicBezTo>
                      <a:pt x="391" y="589"/>
                      <a:pt x="409" y="571"/>
                      <a:pt x="409" y="549"/>
                    </a:cubicBezTo>
                    <a:cubicBezTo>
                      <a:pt x="409" y="91"/>
                      <a:pt x="409" y="91"/>
                      <a:pt x="409" y="91"/>
                    </a:cubicBezTo>
                    <a:cubicBezTo>
                      <a:pt x="409" y="87"/>
                      <a:pt x="405" y="83"/>
                      <a:pt x="401" y="83"/>
                    </a:cubicBezTo>
                    <a:cubicBezTo>
                      <a:pt x="397" y="83"/>
                      <a:pt x="393" y="87"/>
                      <a:pt x="393" y="91"/>
                    </a:cubicBezTo>
                    <a:cubicBezTo>
                      <a:pt x="393" y="549"/>
                      <a:pt x="393" y="549"/>
                      <a:pt x="393" y="549"/>
                    </a:cubicBezTo>
                    <a:cubicBezTo>
                      <a:pt x="393" y="562"/>
                      <a:pt x="382" y="573"/>
                      <a:pt x="369" y="573"/>
                    </a:cubicBezTo>
                    <a:cubicBezTo>
                      <a:pt x="40" y="573"/>
                      <a:pt x="40" y="573"/>
                      <a:pt x="40" y="573"/>
                    </a:cubicBezTo>
                    <a:cubicBezTo>
                      <a:pt x="26" y="573"/>
                      <a:pt x="16" y="562"/>
                      <a:pt x="16" y="549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27"/>
                      <a:pt x="26" y="16"/>
                      <a:pt x="40" y="16"/>
                    </a:cubicBezTo>
                    <a:cubicBezTo>
                      <a:pt x="369" y="16"/>
                      <a:pt x="369" y="16"/>
                      <a:pt x="369" y="16"/>
                    </a:cubicBezTo>
                    <a:cubicBezTo>
                      <a:pt x="382" y="16"/>
                      <a:pt x="393" y="27"/>
                      <a:pt x="393" y="40"/>
                    </a:cubicBezTo>
                    <a:cubicBezTo>
                      <a:pt x="393" y="59"/>
                      <a:pt x="393" y="59"/>
                      <a:pt x="393" y="59"/>
                    </a:cubicBezTo>
                    <a:cubicBezTo>
                      <a:pt x="393" y="64"/>
                      <a:pt x="397" y="67"/>
                      <a:pt x="401" y="67"/>
                    </a:cubicBezTo>
                    <a:close/>
                    <a:moveTo>
                      <a:pt x="204" y="76"/>
                    </a:moveTo>
                    <a:cubicBezTo>
                      <a:pt x="201" y="76"/>
                      <a:pt x="199" y="78"/>
                      <a:pt x="197" y="80"/>
                    </a:cubicBezTo>
                    <a:cubicBezTo>
                      <a:pt x="75" y="324"/>
                      <a:pt x="75" y="324"/>
                      <a:pt x="75" y="324"/>
                    </a:cubicBezTo>
                    <a:cubicBezTo>
                      <a:pt x="74" y="326"/>
                      <a:pt x="74" y="329"/>
                      <a:pt x="76" y="332"/>
                    </a:cubicBezTo>
                    <a:cubicBezTo>
                      <a:pt x="77" y="334"/>
                      <a:pt x="80" y="335"/>
                      <a:pt x="83" y="335"/>
                    </a:cubicBezTo>
                    <a:cubicBezTo>
                      <a:pt x="326" y="335"/>
                      <a:pt x="326" y="335"/>
                      <a:pt x="326" y="335"/>
                    </a:cubicBezTo>
                    <a:cubicBezTo>
                      <a:pt x="329" y="335"/>
                      <a:pt x="332" y="334"/>
                      <a:pt x="333" y="332"/>
                    </a:cubicBezTo>
                    <a:cubicBezTo>
                      <a:pt x="334" y="329"/>
                      <a:pt x="335" y="326"/>
                      <a:pt x="333" y="324"/>
                    </a:cubicBezTo>
                    <a:cubicBezTo>
                      <a:pt x="212" y="80"/>
                      <a:pt x="212" y="80"/>
                      <a:pt x="212" y="80"/>
                    </a:cubicBezTo>
                    <a:cubicBezTo>
                      <a:pt x="210" y="78"/>
                      <a:pt x="207" y="76"/>
                      <a:pt x="204" y="76"/>
                    </a:cubicBezTo>
                    <a:close/>
                    <a:moveTo>
                      <a:pt x="96" y="319"/>
                    </a:moveTo>
                    <a:cubicBezTo>
                      <a:pt x="204" y="102"/>
                      <a:pt x="204" y="102"/>
                      <a:pt x="204" y="102"/>
                    </a:cubicBezTo>
                    <a:cubicBezTo>
                      <a:pt x="313" y="319"/>
                      <a:pt x="313" y="319"/>
                      <a:pt x="313" y="319"/>
                    </a:cubicBezTo>
                    <a:lnTo>
                      <a:pt x="96" y="319"/>
                    </a:ln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bIns="35977" anchor="b"/>
              <a:lstStyle/>
              <a:p>
                <a:pPr algn="ctr" defTabSz="914034">
                  <a:defRPr/>
                </a:pPr>
                <a:r>
                  <a:rPr lang="en-US" sz="1200" kern="0" dirty="0">
                    <a:solidFill>
                      <a:srgbClr val="0070C0"/>
                    </a:solidFill>
                    <a:cs typeface="Calibri" panose="020F0502020204030204" pitchFamily="34" charset="0"/>
                  </a:rPr>
                  <a:t>MDSC</a:t>
                </a:r>
              </a:p>
            </p:txBody>
          </p:sp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5EB17BEC-A560-4F64-84C8-ED42E9BD277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842918" y="3381186"/>
                <a:ext cx="521204" cy="557476"/>
              </a:xfrm>
              <a:custGeom>
                <a:avLst/>
                <a:gdLst>
                  <a:gd name="T0" fmla="*/ 2166022 w 409"/>
                  <a:gd name="T1" fmla="*/ 361046 h 589"/>
                  <a:gd name="T2" fmla="*/ 2209766 w 409"/>
                  <a:gd name="T3" fmla="*/ 317500 h 589"/>
                  <a:gd name="T4" fmla="*/ 2209766 w 409"/>
                  <a:gd name="T5" fmla="*/ 214575 h 589"/>
                  <a:gd name="T6" fmla="*/ 1994559 w 409"/>
                  <a:gd name="T7" fmla="*/ 0 h 589"/>
                  <a:gd name="T8" fmla="*/ 214901 w 409"/>
                  <a:gd name="T9" fmla="*/ 0 h 589"/>
                  <a:gd name="T10" fmla="*/ 0 w 409"/>
                  <a:gd name="T11" fmla="*/ 214575 h 589"/>
                  <a:gd name="T12" fmla="*/ 0 w 409"/>
                  <a:gd name="T13" fmla="*/ 2963864 h 589"/>
                  <a:gd name="T14" fmla="*/ 214901 w 409"/>
                  <a:gd name="T15" fmla="*/ 3178678 h 589"/>
                  <a:gd name="T16" fmla="*/ 1994559 w 409"/>
                  <a:gd name="T17" fmla="*/ 3178678 h 589"/>
                  <a:gd name="T18" fmla="*/ 2209766 w 409"/>
                  <a:gd name="T19" fmla="*/ 2963864 h 589"/>
                  <a:gd name="T20" fmla="*/ 2209766 w 409"/>
                  <a:gd name="T21" fmla="*/ 491665 h 589"/>
                  <a:gd name="T22" fmla="*/ 2166022 w 409"/>
                  <a:gd name="T23" fmla="*/ 447739 h 589"/>
                  <a:gd name="T24" fmla="*/ 2122453 w 409"/>
                  <a:gd name="T25" fmla="*/ 491665 h 589"/>
                  <a:gd name="T26" fmla="*/ 2122453 w 409"/>
                  <a:gd name="T27" fmla="*/ 2963864 h 589"/>
                  <a:gd name="T28" fmla="*/ 1994559 w 409"/>
                  <a:gd name="T29" fmla="*/ 3091251 h 589"/>
                  <a:gd name="T30" fmla="*/ 214901 w 409"/>
                  <a:gd name="T31" fmla="*/ 3091251 h 589"/>
                  <a:gd name="T32" fmla="*/ 87313 w 409"/>
                  <a:gd name="T33" fmla="*/ 2963864 h 589"/>
                  <a:gd name="T34" fmla="*/ 87313 w 409"/>
                  <a:gd name="T35" fmla="*/ 214575 h 589"/>
                  <a:gd name="T36" fmla="*/ 214901 w 409"/>
                  <a:gd name="T37" fmla="*/ 87291 h 589"/>
                  <a:gd name="T38" fmla="*/ 1994559 w 409"/>
                  <a:gd name="T39" fmla="*/ 87291 h 589"/>
                  <a:gd name="T40" fmla="*/ 2122453 w 409"/>
                  <a:gd name="T41" fmla="*/ 214575 h 589"/>
                  <a:gd name="T42" fmla="*/ 2122453 w 409"/>
                  <a:gd name="T43" fmla="*/ 317500 h 589"/>
                  <a:gd name="T44" fmla="*/ 2166022 w 409"/>
                  <a:gd name="T45" fmla="*/ 361046 h 589"/>
                  <a:gd name="T46" fmla="*/ 1102093 w 409"/>
                  <a:gd name="T47" fmla="*/ 409268 h 589"/>
                  <a:gd name="T48" fmla="*/ 1063065 w 409"/>
                  <a:gd name="T49" fmla="*/ 431449 h 589"/>
                  <a:gd name="T50" fmla="*/ 404600 w 409"/>
                  <a:gd name="T51" fmla="*/ 1748225 h 589"/>
                  <a:gd name="T52" fmla="*/ 411573 w 409"/>
                  <a:gd name="T53" fmla="*/ 1792154 h 589"/>
                  <a:gd name="T54" fmla="*/ 448540 w 409"/>
                  <a:gd name="T55" fmla="*/ 1807736 h 589"/>
                  <a:gd name="T56" fmla="*/ 1761422 w 409"/>
                  <a:gd name="T57" fmla="*/ 1807736 h 589"/>
                  <a:gd name="T58" fmla="*/ 1797362 w 409"/>
                  <a:gd name="T59" fmla="*/ 1792154 h 589"/>
                  <a:gd name="T60" fmla="*/ 1797362 w 409"/>
                  <a:gd name="T61" fmla="*/ 1748225 h 589"/>
                  <a:gd name="T62" fmla="*/ 1145530 w 409"/>
                  <a:gd name="T63" fmla="*/ 431449 h 589"/>
                  <a:gd name="T64" fmla="*/ 1102093 w 409"/>
                  <a:gd name="T65" fmla="*/ 409268 h 589"/>
                  <a:gd name="T66" fmla="*/ 519018 w 409"/>
                  <a:gd name="T67" fmla="*/ 1720327 h 589"/>
                  <a:gd name="T68" fmla="*/ 1102093 w 409"/>
                  <a:gd name="T69" fmla="*/ 550675 h 589"/>
                  <a:gd name="T70" fmla="*/ 1689539 w 409"/>
                  <a:gd name="T71" fmla="*/ 1720327 h 589"/>
                  <a:gd name="T72" fmla="*/ 519018 w 409"/>
                  <a:gd name="T73" fmla="*/ 1720327 h 58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09"/>
                  <a:gd name="T112" fmla="*/ 0 h 589"/>
                  <a:gd name="T113" fmla="*/ 409 w 409"/>
                  <a:gd name="T114" fmla="*/ 589 h 589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09" h="589">
                    <a:moveTo>
                      <a:pt x="401" y="67"/>
                    </a:moveTo>
                    <a:cubicBezTo>
                      <a:pt x="405" y="67"/>
                      <a:pt x="409" y="64"/>
                      <a:pt x="409" y="59"/>
                    </a:cubicBezTo>
                    <a:cubicBezTo>
                      <a:pt x="409" y="40"/>
                      <a:pt x="409" y="40"/>
                      <a:pt x="409" y="40"/>
                    </a:cubicBezTo>
                    <a:cubicBezTo>
                      <a:pt x="409" y="18"/>
                      <a:pt x="391" y="0"/>
                      <a:pt x="36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49"/>
                      <a:pt x="0" y="549"/>
                      <a:pt x="0" y="549"/>
                    </a:cubicBezTo>
                    <a:cubicBezTo>
                      <a:pt x="0" y="571"/>
                      <a:pt x="18" y="589"/>
                      <a:pt x="40" y="589"/>
                    </a:cubicBezTo>
                    <a:cubicBezTo>
                      <a:pt x="369" y="589"/>
                      <a:pt x="369" y="589"/>
                      <a:pt x="369" y="589"/>
                    </a:cubicBezTo>
                    <a:cubicBezTo>
                      <a:pt x="391" y="589"/>
                      <a:pt x="409" y="571"/>
                      <a:pt x="409" y="549"/>
                    </a:cubicBezTo>
                    <a:cubicBezTo>
                      <a:pt x="409" y="91"/>
                      <a:pt x="409" y="91"/>
                      <a:pt x="409" y="91"/>
                    </a:cubicBezTo>
                    <a:cubicBezTo>
                      <a:pt x="409" y="87"/>
                      <a:pt x="405" y="83"/>
                      <a:pt x="401" y="83"/>
                    </a:cubicBezTo>
                    <a:cubicBezTo>
                      <a:pt x="397" y="83"/>
                      <a:pt x="393" y="87"/>
                      <a:pt x="393" y="91"/>
                    </a:cubicBezTo>
                    <a:cubicBezTo>
                      <a:pt x="393" y="549"/>
                      <a:pt x="393" y="549"/>
                      <a:pt x="393" y="549"/>
                    </a:cubicBezTo>
                    <a:cubicBezTo>
                      <a:pt x="393" y="562"/>
                      <a:pt x="382" y="573"/>
                      <a:pt x="369" y="573"/>
                    </a:cubicBezTo>
                    <a:cubicBezTo>
                      <a:pt x="40" y="573"/>
                      <a:pt x="40" y="573"/>
                      <a:pt x="40" y="573"/>
                    </a:cubicBezTo>
                    <a:cubicBezTo>
                      <a:pt x="26" y="573"/>
                      <a:pt x="16" y="562"/>
                      <a:pt x="16" y="549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27"/>
                      <a:pt x="26" y="16"/>
                      <a:pt x="40" y="16"/>
                    </a:cubicBezTo>
                    <a:cubicBezTo>
                      <a:pt x="369" y="16"/>
                      <a:pt x="369" y="16"/>
                      <a:pt x="369" y="16"/>
                    </a:cubicBezTo>
                    <a:cubicBezTo>
                      <a:pt x="382" y="16"/>
                      <a:pt x="393" y="27"/>
                      <a:pt x="393" y="40"/>
                    </a:cubicBezTo>
                    <a:cubicBezTo>
                      <a:pt x="393" y="59"/>
                      <a:pt x="393" y="59"/>
                      <a:pt x="393" y="59"/>
                    </a:cubicBezTo>
                    <a:cubicBezTo>
                      <a:pt x="393" y="64"/>
                      <a:pt x="397" y="67"/>
                      <a:pt x="401" y="67"/>
                    </a:cubicBezTo>
                    <a:close/>
                    <a:moveTo>
                      <a:pt x="204" y="76"/>
                    </a:moveTo>
                    <a:cubicBezTo>
                      <a:pt x="201" y="76"/>
                      <a:pt x="199" y="78"/>
                      <a:pt x="197" y="80"/>
                    </a:cubicBezTo>
                    <a:cubicBezTo>
                      <a:pt x="75" y="324"/>
                      <a:pt x="75" y="324"/>
                      <a:pt x="75" y="324"/>
                    </a:cubicBezTo>
                    <a:cubicBezTo>
                      <a:pt x="74" y="326"/>
                      <a:pt x="74" y="329"/>
                      <a:pt x="76" y="332"/>
                    </a:cubicBezTo>
                    <a:cubicBezTo>
                      <a:pt x="77" y="334"/>
                      <a:pt x="80" y="335"/>
                      <a:pt x="83" y="335"/>
                    </a:cubicBezTo>
                    <a:cubicBezTo>
                      <a:pt x="326" y="335"/>
                      <a:pt x="326" y="335"/>
                      <a:pt x="326" y="335"/>
                    </a:cubicBezTo>
                    <a:cubicBezTo>
                      <a:pt x="329" y="335"/>
                      <a:pt x="332" y="334"/>
                      <a:pt x="333" y="332"/>
                    </a:cubicBezTo>
                    <a:cubicBezTo>
                      <a:pt x="334" y="329"/>
                      <a:pt x="335" y="326"/>
                      <a:pt x="333" y="324"/>
                    </a:cubicBezTo>
                    <a:cubicBezTo>
                      <a:pt x="212" y="80"/>
                      <a:pt x="212" y="80"/>
                      <a:pt x="212" y="80"/>
                    </a:cubicBezTo>
                    <a:cubicBezTo>
                      <a:pt x="210" y="78"/>
                      <a:pt x="207" y="76"/>
                      <a:pt x="204" y="76"/>
                    </a:cubicBezTo>
                    <a:close/>
                    <a:moveTo>
                      <a:pt x="96" y="319"/>
                    </a:moveTo>
                    <a:cubicBezTo>
                      <a:pt x="204" y="102"/>
                      <a:pt x="204" y="102"/>
                      <a:pt x="204" y="102"/>
                    </a:cubicBezTo>
                    <a:cubicBezTo>
                      <a:pt x="313" y="319"/>
                      <a:pt x="313" y="319"/>
                      <a:pt x="313" y="319"/>
                    </a:cubicBezTo>
                    <a:lnTo>
                      <a:pt x="96" y="319"/>
                    </a:ln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bIns="0" anchor="b"/>
              <a:lstStyle/>
              <a:p>
                <a:pPr algn="ctr" defTabSz="914034">
                  <a:lnSpc>
                    <a:spcPts val="800"/>
                  </a:lnSpc>
                  <a:defRPr/>
                </a:pPr>
                <a:r>
                  <a:rPr lang="en-US" sz="1200" kern="0" dirty="0">
                    <a:solidFill>
                      <a:srgbClr val="0070C0"/>
                    </a:solidFill>
                    <a:cs typeface="Calibri" panose="020F0502020204030204" pitchFamily="34" charset="0"/>
                  </a:rPr>
                  <a:t>PNC</a:t>
                </a:r>
              </a:p>
              <a:p>
                <a:pPr algn="ctr" defTabSz="914034">
                  <a:lnSpc>
                    <a:spcPts val="800"/>
                  </a:lnSpc>
                  <a:defRPr/>
                </a:pPr>
                <a:r>
                  <a:rPr lang="en-US" sz="1200" kern="0" dirty="0">
                    <a:solidFill>
                      <a:srgbClr val="0070C0"/>
                    </a:solidFill>
                    <a:cs typeface="Calibri" panose="020F0502020204030204" pitchFamily="34" charset="0"/>
                  </a:rPr>
                  <a:t>(Edge)</a:t>
                </a:r>
              </a:p>
            </p:txBody>
          </p:sp>
          <p:sp>
            <p:nvSpPr>
              <p:cNvPr id="12" name="Freeform 5">
                <a:extLst>
                  <a:ext uri="{FF2B5EF4-FFF2-40B4-BE49-F238E27FC236}">
                    <a16:creationId xmlns:a16="http://schemas.microsoft.com/office/drawing/2014/main" id="{82416409-3A12-4FF4-B28E-64F34A961D5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496384" y="3381186"/>
                <a:ext cx="521204" cy="557476"/>
              </a:xfrm>
              <a:custGeom>
                <a:avLst/>
                <a:gdLst>
                  <a:gd name="T0" fmla="*/ 2166022 w 409"/>
                  <a:gd name="T1" fmla="*/ 361046 h 589"/>
                  <a:gd name="T2" fmla="*/ 2209766 w 409"/>
                  <a:gd name="T3" fmla="*/ 317500 h 589"/>
                  <a:gd name="T4" fmla="*/ 2209766 w 409"/>
                  <a:gd name="T5" fmla="*/ 214575 h 589"/>
                  <a:gd name="T6" fmla="*/ 1994559 w 409"/>
                  <a:gd name="T7" fmla="*/ 0 h 589"/>
                  <a:gd name="T8" fmla="*/ 214901 w 409"/>
                  <a:gd name="T9" fmla="*/ 0 h 589"/>
                  <a:gd name="T10" fmla="*/ 0 w 409"/>
                  <a:gd name="T11" fmla="*/ 214575 h 589"/>
                  <a:gd name="T12" fmla="*/ 0 w 409"/>
                  <a:gd name="T13" fmla="*/ 2963864 h 589"/>
                  <a:gd name="T14" fmla="*/ 214901 w 409"/>
                  <a:gd name="T15" fmla="*/ 3178678 h 589"/>
                  <a:gd name="T16" fmla="*/ 1994559 w 409"/>
                  <a:gd name="T17" fmla="*/ 3178678 h 589"/>
                  <a:gd name="T18" fmla="*/ 2209766 w 409"/>
                  <a:gd name="T19" fmla="*/ 2963864 h 589"/>
                  <a:gd name="T20" fmla="*/ 2209766 w 409"/>
                  <a:gd name="T21" fmla="*/ 491665 h 589"/>
                  <a:gd name="T22" fmla="*/ 2166022 w 409"/>
                  <a:gd name="T23" fmla="*/ 447739 h 589"/>
                  <a:gd name="T24" fmla="*/ 2122453 w 409"/>
                  <a:gd name="T25" fmla="*/ 491665 h 589"/>
                  <a:gd name="T26" fmla="*/ 2122453 w 409"/>
                  <a:gd name="T27" fmla="*/ 2963864 h 589"/>
                  <a:gd name="T28" fmla="*/ 1994559 w 409"/>
                  <a:gd name="T29" fmla="*/ 3091251 h 589"/>
                  <a:gd name="T30" fmla="*/ 214901 w 409"/>
                  <a:gd name="T31" fmla="*/ 3091251 h 589"/>
                  <a:gd name="T32" fmla="*/ 87313 w 409"/>
                  <a:gd name="T33" fmla="*/ 2963864 h 589"/>
                  <a:gd name="T34" fmla="*/ 87313 w 409"/>
                  <a:gd name="T35" fmla="*/ 214575 h 589"/>
                  <a:gd name="T36" fmla="*/ 214901 w 409"/>
                  <a:gd name="T37" fmla="*/ 87291 h 589"/>
                  <a:gd name="T38" fmla="*/ 1994559 w 409"/>
                  <a:gd name="T39" fmla="*/ 87291 h 589"/>
                  <a:gd name="T40" fmla="*/ 2122453 w 409"/>
                  <a:gd name="T41" fmla="*/ 214575 h 589"/>
                  <a:gd name="T42" fmla="*/ 2122453 w 409"/>
                  <a:gd name="T43" fmla="*/ 317500 h 589"/>
                  <a:gd name="T44" fmla="*/ 2166022 w 409"/>
                  <a:gd name="T45" fmla="*/ 361046 h 589"/>
                  <a:gd name="T46" fmla="*/ 1102093 w 409"/>
                  <a:gd name="T47" fmla="*/ 409268 h 589"/>
                  <a:gd name="T48" fmla="*/ 1063065 w 409"/>
                  <a:gd name="T49" fmla="*/ 431449 h 589"/>
                  <a:gd name="T50" fmla="*/ 404600 w 409"/>
                  <a:gd name="T51" fmla="*/ 1748225 h 589"/>
                  <a:gd name="T52" fmla="*/ 411573 w 409"/>
                  <a:gd name="T53" fmla="*/ 1792154 h 589"/>
                  <a:gd name="T54" fmla="*/ 448540 w 409"/>
                  <a:gd name="T55" fmla="*/ 1807736 h 589"/>
                  <a:gd name="T56" fmla="*/ 1761422 w 409"/>
                  <a:gd name="T57" fmla="*/ 1807736 h 589"/>
                  <a:gd name="T58" fmla="*/ 1797362 w 409"/>
                  <a:gd name="T59" fmla="*/ 1792154 h 589"/>
                  <a:gd name="T60" fmla="*/ 1797362 w 409"/>
                  <a:gd name="T61" fmla="*/ 1748225 h 589"/>
                  <a:gd name="T62" fmla="*/ 1145530 w 409"/>
                  <a:gd name="T63" fmla="*/ 431449 h 589"/>
                  <a:gd name="T64" fmla="*/ 1102093 w 409"/>
                  <a:gd name="T65" fmla="*/ 409268 h 589"/>
                  <a:gd name="T66" fmla="*/ 519018 w 409"/>
                  <a:gd name="T67" fmla="*/ 1720327 h 589"/>
                  <a:gd name="T68" fmla="*/ 1102093 w 409"/>
                  <a:gd name="T69" fmla="*/ 550675 h 589"/>
                  <a:gd name="T70" fmla="*/ 1689539 w 409"/>
                  <a:gd name="T71" fmla="*/ 1720327 h 589"/>
                  <a:gd name="T72" fmla="*/ 519018 w 409"/>
                  <a:gd name="T73" fmla="*/ 1720327 h 58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09"/>
                  <a:gd name="T112" fmla="*/ 0 h 589"/>
                  <a:gd name="T113" fmla="*/ 409 w 409"/>
                  <a:gd name="T114" fmla="*/ 589 h 589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09" h="589">
                    <a:moveTo>
                      <a:pt x="401" y="67"/>
                    </a:moveTo>
                    <a:cubicBezTo>
                      <a:pt x="405" y="67"/>
                      <a:pt x="409" y="64"/>
                      <a:pt x="409" y="59"/>
                    </a:cubicBezTo>
                    <a:cubicBezTo>
                      <a:pt x="409" y="40"/>
                      <a:pt x="409" y="40"/>
                      <a:pt x="409" y="40"/>
                    </a:cubicBezTo>
                    <a:cubicBezTo>
                      <a:pt x="409" y="18"/>
                      <a:pt x="391" y="0"/>
                      <a:pt x="36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49"/>
                      <a:pt x="0" y="549"/>
                      <a:pt x="0" y="549"/>
                    </a:cubicBezTo>
                    <a:cubicBezTo>
                      <a:pt x="0" y="571"/>
                      <a:pt x="18" y="589"/>
                      <a:pt x="40" y="589"/>
                    </a:cubicBezTo>
                    <a:cubicBezTo>
                      <a:pt x="369" y="589"/>
                      <a:pt x="369" y="589"/>
                      <a:pt x="369" y="589"/>
                    </a:cubicBezTo>
                    <a:cubicBezTo>
                      <a:pt x="391" y="589"/>
                      <a:pt x="409" y="571"/>
                      <a:pt x="409" y="549"/>
                    </a:cubicBezTo>
                    <a:cubicBezTo>
                      <a:pt x="409" y="91"/>
                      <a:pt x="409" y="91"/>
                      <a:pt x="409" y="91"/>
                    </a:cubicBezTo>
                    <a:cubicBezTo>
                      <a:pt x="409" y="87"/>
                      <a:pt x="405" y="83"/>
                      <a:pt x="401" y="83"/>
                    </a:cubicBezTo>
                    <a:cubicBezTo>
                      <a:pt x="397" y="83"/>
                      <a:pt x="393" y="87"/>
                      <a:pt x="393" y="91"/>
                    </a:cubicBezTo>
                    <a:cubicBezTo>
                      <a:pt x="393" y="549"/>
                      <a:pt x="393" y="549"/>
                      <a:pt x="393" y="549"/>
                    </a:cubicBezTo>
                    <a:cubicBezTo>
                      <a:pt x="393" y="562"/>
                      <a:pt x="382" y="573"/>
                      <a:pt x="369" y="573"/>
                    </a:cubicBezTo>
                    <a:cubicBezTo>
                      <a:pt x="40" y="573"/>
                      <a:pt x="40" y="573"/>
                      <a:pt x="40" y="573"/>
                    </a:cubicBezTo>
                    <a:cubicBezTo>
                      <a:pt x="26" y="573"/>
                      <a:pt x="16" y="562"/>
                      <a:pt x="16" y="549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27"/>
                      <a:pt x="26" y="16"/>
                      <a:pt x="40" y="16"/>
                    </a:cubicBezTo>
                    <a:cubicBezTo>
                      <a:pt x="369" y="16"/>
                      <a:pt x="369" y="16"/>
                      <a:pt x="369" y="16"/>
                    </a:cubicBezTo>
                    <a:cubicBezTo>
                      <a:pt x="382" y="16"/>
                      <a:pt x="393" y="27"/>
                      <a:pt x="393" y="40"/>
                    </a:cubicBezTo>
                    <a:cubicBezTo>
                      <a:pt x="393" y="59"/>
                      <a:pt x="393" y="59"/>
                      <a:pt x="393" y="59"/>
                    </a:cubicBezTo>
                    <a:cubicBezTo>
                      <a:pt x="393" y="64"/>
                      <a:pt x="397" y="67"/>
                      <a:pt x="401" y="67"/>
                    </a:cubicBezTo>
                    <a:close/>
                    <a:moveTo>
                      <a:pt x="204" y="76"/>
                    </a:moveTo>
                    <a:cubicBezTo>
                      <a:pt x="201" y="76"/>
                      <a:pt x="199" y="78"/>
                      <a:pt x="197" y="80"/>
                    </a:cubicBezTo>
                    <a:cubicBezTo>
                      <a:pt x="75" y="324"/>
                      <a:pt x="75" y="324"/>
                      <a:pt x="75" y="324"/>
                    </a:cubicBezTo>
                    <a:cubicBezTo>
                      <a:pt x="74" y="326"/>
                      <a:pt x="74" y="329"/>
                      <a:pt x="76" y="332"/>
                    </a:cubicBezTo>
                    <a:cubicBezTo>
                      <a:pt x="77" y="334"/>
                      <a:pt x="80" y="335"/>
                      <a:pt x="83" y="335"/>
                    </a:cubicBezTo>
                    <a:cubicBezTo>
                      <a:pt x="326" y="335"/>
                      <a:pt x="326" y="335"/>
                      <a:pt x="326" y="335"/>
                    </a:cubicBezTo>
                    <a:cubicBezTo>
                      <a:pt x="329" y="335"/>
                      <a:pt x="332" y="334"/>
                      <a:pt x="333" y="332"/>
                    </a:cubicBezTo>
                    <a:cubicBezTo>
                      <a:pt x="334" y="329"/>
                      <a:pt x="335" y="326"/>
                      <a:pt x="333" y="324"/>
                    </a:cubicBezTo>
                    <a:cubicBezTo>
                      <a:pt x="212" y="80"/>
                      <a:pt x="212" y="80"/>
                      <a:pt x="212" y="80"/>
                    </a:cubicBezTo>
                    <a:cubicBezTo>
                      <a:pt x="210" y="78"/>
                      <a:pt x="207" y="76"/>
                      <a:pt x="204" y="76"/>
                    </a:cubicBezTo>
                    <a:close/>
                    <a:moveTo>
                      <a:pt x="96" y="319"/>
                    </a:moveTo>
                    <a:cubicBezTo>
                      <a:pt x="204" y="102"/>
                      <a:pt x="204" y="102"/>
                      <a:pt x="204" y="102"/>
                    </a:cubicBezTo>
                    <a:cubicBezTo>
                      <a:pt x="313" y="319"/>
                      <a:pt x="313" y="319"/>
                      <a:pt x="313" y="319"/>
                    </a:cubicBezTo>
                    <a:lnTo>
                      <a:pt x="96" y="319"/>
                    </a:ln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bIns="0" anchor="b"/>
              <a:lstStyle/>
              <a:p>
                <a:pPr algn="ctr" defTabSz="914034">
                  <a:defRPr/>
                </a:pPr>
                <a:r>
                  <a:rPr lang="en-US" sz="1200" kern="0" dirty="0">
                    <a:solidFill>
                      <a:srgbClr val="0070C0"/>
                    </a:solidFill>
                    <a:cs typeface="Calibri" panose="020F0502020204030204" pitchFamily="34" charset="0"/>
                  </a:rPr>
                  <a:t>PNC (T)</a:t>
                </a:r>
              </a:p>
            </p:txBody>
          </p:sp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B1DF377A-EF7C-4CBB-947C-389541A258A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137151" y="3381186"/>
                <a:ext cx="521204" cy="557476"/>
              </a:xfrm>
              <a:custGeom>
                <a:avLst/>
                <a:gdLst>
                  <a:gd name="T0" fmla="*/ 2166022 w 409"/>
                  <a:gd name="T1" fmla="*/ 361046 h 589"/>
                  <a:gd name="T2" fmla="*/ 2209766 w 409"/>
                  <a:gd name="T3" fmla="*/ 317500 h 589"/>
                  <a:gd name="T4" fmla="*/ 2209766 w 409"/>
                  <a:gd name="T5" fmla="*/ 214575 h 589"/>
                  <a:gd name="T6" fmla="*/ 1994559 w 409"/>
                  <a:gd name="T7" fmla="*/ 0 h 589"/>
                  <a:gd name="T8" fmla="*/ 214901 w 409"/>
                  <a:gd name="T9" fmla="*/ 0 h 589"/>
                  <a:gd name="T10" fmla="*/ 0 w 409"/>
                  <a:gd name="T11" fmla="*/ 214575 h 589"/>
                  <a:gd name="T12" fmla="*/ 0 w 409"/>
                  <a:gd name="T13" fmla="*/ 2963864 h 589"/>
                  <a:gd name="T14" fmla="*/ 214901 w 409"/>
                  <a:gd name="T15" fmla="*/ 3178678 h 589"/>
                  <a:gd name="T16" fmla="*/ 1994559 w 409"/>
                  <a:gd name="T17" fmla="*/ 3178678 h 589"/>
                  <a:gd name="T18" fmla="*/ 2209766 w 409"/>
                  <a:gd name="T19" fmla="*/ 2963864 h 589"/>
                  <a:gd name="T20" fmla="*/ 2209766 w 409"/>
                  <a:gd name="T21" fmla="*/ 491665 h 589"/>
                  <a:gd name="T22" fmla="*/ 2166022 w 409"/>
                  <a:gd name="T23" fmla="*/ 447739 h 589"/>
                  <a:gd name="T24" fmla="*/ 2122453 w 409"/>
                  <a:gd name="T25" fmla="*/ 491665 h 589"/>
                  <a:gd name="T26" fmla="*/ 2122453 w 409"/>
                  <a:gd name="T27" fmla="*/ 2963864 h 589"/>
                  <a:gd name="T28" fmla="*/ 1994559 w 409"/>
                  <a:gd name="T29" fmla="*/ 3091251 h 589"/>
                  <a:gd name="T30" fmla="*/ 214901 w 409"/>
                  <a:gd name="T31" fmla="*/ 3091251 h 589"/>
                  <a:gd name="T32" fmla="*/ 87313 w 409"/>
                  <a:gd name="T33" fmla="*/ 2963864 h 589"/>
                  <a:gd name="T34" fmla="*/ 87313 w 409"/>
                  <a:gd name="T35" fmla="*/ 214575 h 589"/>
                  <a:gd name="T36" fmla="*/ 214901 w 409"/>
                  <a:gd name="T37" fmla="*/ 87291 h 589"/>
                  <a:gd name="T38" fmla="*/ 1994559 w 409"/>
                  <a:gd name="T39" fmla="*/ 87291 h 589"/>
                  <a:gd name="T40" fmla="*/ 2122453 w 409"/>
                  <a:gd name="T41" fmla="*/ 214575 h 589"/>
                  <a:gd name="T42" fmla="*/ 2122453 w 409"/>
                  <a:gd name="T43" fmla="*/ 317500 h 589"/>
                  <a:gd name="T44" fmla="*/ 2166022 w 409"/>
                  <a:gd name="T45" fmla="*/ 361046 h 589"/>
                  <a:gd name="T46" fmla="*/ 1102093 w 409"/>
                  <a:gd name="T47" fmla="*/ 409268 h 589"/>
                  <a:gd name="T48" fmla="*/ 1063065 w 409"/>
                  <a:gd name="T49" fmla="*/ 431449 h 589"/>
                  <a:gd name="T50" fmla="*/ 404600 w 409"/>
                  <a:gd name="T51" fmla="*/ 1748225 h 589"/>
                  <a:gd name="T52" fmla="*/ 411573 w 409"/>
                  <a:gd name="T53" fmla="*/ 1792154 h 589"/>
                  <a:gd name="T54" fmla="*/ 448540 w 409"/>
                  <a:gd name="T55" fmla="*/ 1807736 h 589"/>
                  <a:gd name="T56" fmla="*/ 1761422 w 409"/>
                  <a:gd name="T57" fmla="*/ 1807736 h 589"/>
                  <a:gd name="T58" fmla="*/ 1797362 w 409"/>
                  <a:gd name="T59" fmla="*/ 1792154 h 589"/>
                  <a:gd name="T60" fmla="*/ 1797362 w 409"/>
                  <a:gd name="T61" fmla="*/ 1748225 h 589"/>
                  <a:gd name="T62" fmla="*/ 1145530 w 409"/>
                  <a:gd name="T63" fmla="*/ 431449 h 589"/>
                  <a:gd name="T64" fmla="*/ 1102093 w 409"/>
                  <a:gd name="T65" fmla="*/ 409268 h 589"/>
                  <a:gd name="T66" fmla="*/ 519018 w 409"/>
                  <a:gd name="T67" fmla="*/ 1720327 h 589"/>
                  <a:gd name="T68" fmla="*/ 1102093 w 409"/>
                  <a:gd name="T69" fmla="*/ 550675 h 589"/>
                  <a:gd name="T70" fmla="*/ 1689539 w 409"/>
                  <a:gd name="T71" fmla="*/ 1720327 h 589"/>
                  <a:gd name="T72" fmla="*/ 519018 w 409"/>
                  <a:gd name="T73" fmla="*/ 1720327 h 58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09"/>
                  <a:gd name="T112" fmla="*/ 0 h 589"/>
                  <a:gd name="T113" fmla="*/ 409 w 409"/>
                  <a:gd name="T114" fmla="*/ 589 h 589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09" h="589">
                    <a:moveTo>
                      <a:pt x="401" y="67"/>
                    </a:moveTo>
                    <a:cubicBezTo>
                      <a:pt x="405" y="67"/>
                      <a:pt x="409" y="64"/>
                      <a:pt x="409" y="59"/>
                    </a:cubicBezTo>
                    <a:cubicBezTo>
                      <a:pt x="409" y="40"/>
                      <a:pt x="409" y="40"/>
                      <a:pt x="409" y="40"/>
                    </a:cubicBezTo>
                    <a:cubicBezTo>
                      <a:pt x="409" y="18"/>
                      <a:pt x="391" y="0"/>
                      <a:pt x="36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49"/>
                      <a:pt x="0" y="549"/>
                      <a:pt x="0" y="549"/>
                    </a:cubicBezTo>
                    <a:cubicBezTo>
                      <a:pt x="0" y="571"/>
                      <a:pt x="18" y="589"/>
                      <a:pt x="40" y="589"/>
                    </a:cubicBezTo>
                    <a:cubicBezTo>
                      <a:pt x="369" y="589"/>
                      <a:pt x="369" y="589"/>
                      <a:pt x="369" y="589"/>
                    </a:cubicBezTo>
                    <a:cubicBezTo>
                      <a:pt x="391" y="589"/>
                      <a:pt x="409" y="571"/>
                      <a:pt x="409" y="549"/>
                    </a:cubicBezTo>
                    <a:cubicBezTo>
                      <a:pt x="409" y="91"/>
                      <a:pt x="409" y="91"/>
                      <a:pt x="409" y="91"/>
                    </a:cubicBezTo>
                    <a:cubicBezTo>
                      <a:pt x="409" y="87"/>
                      <a:pt x="405" y="83"/>
                      <a:pt x="401" y="83"/>
                    </a:cubicBezTo>
                    <a:cubicBezTo>
                      <a:pt x="397" y="83"/>
                      <a:pt x="393" y="87"/>
                      <a:pt x="393" y="91"/>
                    </a:cubicBezTo>
                    <a:cubicBezTo>
                      <a:pt x="393" y="549"/>
                      <a:pt x="393" y="549"/>
                      <a:pt x="393" y="549"/>
                    </a:cubicBezTo>
                    <a:cubicBezTo>
                      <a:pt x="393" y="562"/>
                      <a:pt x="382" y="573"/>
                      <a:pt x="369" y="573"/>
                    </a:cubicBezTo>
                    <a:cubicBezTo>
                      <a:pt x="40" y="573"/>
                      <a:pt x="40" y="573"/>
                      <a:pt x="40" y="573"/>
                    </a:cubicBezTo>
                    <a:cubicBezTo>
                      <a:pt x="26" y="573"/>
                      <a:pt x="16" y="562"/>
                      <a:pt x="16" y="549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27"/>
                      <a:pt x="26" y="16"/>
                      <a:pt x="40" y="16"/>
                    </a:cubicBezTo>
                    <a:cubicBezTo>
                      <a:pt x="369" y="16"/>
                      <a:pt x="369" y="16"/>
                      <a:pt x="369" y="16"/>
                    </a:cubicBezTo>
                    <a:cubicBezTo>
                      <a:pt x="382" y="16"/>
                      <a:pt x="393" y="27"/>
                      <a:pt x="393" y="40"/>
                    </a:cubicBezTo>
                    <a:cubicBezTo>
                      <a:pt x="393" y="59"/>
                      <a:pt x="393" y="59"/>
                      <a:pt x="393" y="59"/>
                    </a:cubicBezTo>
                    <a:cubicBezTo>
                      <a:pt x="393" y="64"/>
                      <a:pt x="397" y="67"/>
                      <a:pt x="401" y="67"/>
                    </a:cubicBezTo>
                    <a:close/>
                    <a:moveTo>
                      <a:pt x="204" y="76"/>
                    </a:moveTo>
                    <a:cubicBezTo>
                      <a:pt x="201" y="76"/>
                      <a:pt x="199" y="78"/>
                      <a:pt x="197" y="80"/>
                    </a:cubicBezTo>
                    <a:cubicBezTo>
                      <a:pt x="75" y="324"/>
                      <a:pt x="75" y="324"/>
                      <a:pt x="75" y="324"/>
                    </a:cubicBezTo>
                    <a:cubicBezTo>
                      <a:pt x="74" y="326"/>
                      <a:pt x="74" y="329"/>
                      <a:pt x="76" y="332"/>
                    </a:cubicBezTo>
                    <a:cubicBezTo>
                      <a:pt x="77" y="334"/>
                      <a:pt x="80" y="335"/>
                      <a:pt x="83" y="335"/>
                    </a:cubicBezTo>
                    <a:cubicBezTo>
                      <a:pt x="326" y="335"/>
                      <a:pt x="326" y="335"/>
                      <a:pt x="326" y="335"/>
                    </a:cubicBezTo>
                    <a:cubicBezTo>
                      <a:pt x="329" y="335"/>
                      <a:pt x="332" y="334"/>
                      <a:pt x="333" y="332"/>
                    </a:cubicBezTo>
                    <a:cubicBezTo>
                      <a:pt x="334" y="329"/>
                      <a:pt x="335" y="326"/>
                      <a:pt x="333" y="324"/>
                    </a:cubicBezTo>
                    <a:cubicBezTo>
                      <a:pt x="212" y="80"/>
                      <a:pt x="212" y="80"/>
                      <a:pt x="212" y="80"/>
                    </a:cubicBezTo>
                    <a:cubicBezTo>
                      <a:pt x="210" y="78"/>
                      <a:pt x="207" y="76"/>
                      <a:pt x="204" y="76"/>
                    </a:cubicBezTo>
                    <a:close/>
                    <a:moveTo>
                      <a:pt x="96" y="319"/>
                    </a:moveTo>
                    <a:cubicBezTo>
                      <a:pt x="204" y="102"/>
                      <a:pt x="204" y="102"/>
                      <a:pt x="204" y="102"/>
                    </a:cubicBezTo>
                    <a:cubicBezTo>
                      <a:pt x="313" y="319"/>
                      <a:pt x="313" y="319"/>
                      <a:pt x="313" y="319"/>
                    </a:cubicBezTo>
                    <a:lnTo>
                      <a:pt x="96" y="319"/>
                    </a:ln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bIns="0" anchor="b"/>
              <a:lstStyle/>
              <a:p>
                <a:pPr algn="ctr" defTabSz="914034">
                  <a:defRPr/>
                </a:pPr>
                <a:r>
                  <a:rPr lang="en-US" sz="1200" kern="0" dirty="0">
                    <a:solidFill>
                      <a:srgbClr val="0070C0"/>
                    </a:solidFill>
                    <a:cs typeface="Calibri" panose="020F0502020204030204" pitchFamily="34" charset="0"/>
                  </a:rPr>
                  <a:t>PNC (IP)</a:t>
                </a:r>
              </a:p>
            </p:txBody>
          </p:sp>
          <p:sp>
            <p:nvSpPr>
              <p:cNvPr id="14" name="Freeform 5">
                <a:extLst>
                  <a:ext uri="{FF2B5EF4-FFF2-40B4-BE49-F238E27FC236}">
                    <a16:creationId xmlns:a16="http://schemas.microsoft.com/office/drawing/2014/main" id="{6C9BEB62-7FB8-44B8-811F-A69647597B7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777918" y="3381186"/>
                <a:ext cx="521204" cy="557476"/>
              </a:xfrm>
              <a:custGeom>
                <a:avLst/>
                <a:gdLst>
                  <a:gd name="T0" fmla="*/ 2166022 w 409"/>
                  <a:gd name="T1" fmla="*/ 361046 h 589"/>
                  <a:gd name="T2" fmla="*/ 2209766 w 409"/>
                  <a:gd name="T3" fmla="*/ 317500 h 589"/>
                  <a:gd name="T4" fmla="*/ 2209766 w 409"/>
                  <a:gd name="T5" fmla="*/ 214575 h 589"/>
                  <a:gd name="T6" fmla="*/ 1994559 w 409"/>
                  <a:gd name="T7" fmla="*/ 0 h 589"/>
                  <a:gd name="T8" fmla="*/ 214901 w 409"/>
                  <a:gd name="T9" fmla="*/ 0 h 589"/>
                  <a:gd name="T10" fmla="*/ 0 w 409"/>
                  <a:gd name="T11" fmla="*/ 214575 h 589"/>
                  <a:gd name="T12" fmla="*/ 0 w 409"/>
                  <a:gd name="T13" fmla="*/ 2963864 h 589"/>
                  <a:gd name="T14" fmla="*/ 214901 w 409"/>
                  <a:gd name="T15" fmla="*/ 3178678 h 589"/>
                  <a:gd name="T16" fmla="*/ 1994559 w 409"/>
                  <a:gd name="T17" fmla="*/ 3178678 h 589"/>
                  <a:gd name="T18" fmla="*/ 2209766 w 409"/>
                  <a:gd name="T19" fmla="*/ 2963864 h 589"/>
                  <a:gd name="T20" fmla="*/ 2209766 w 409"/>
                  <a:gd name="T21" fmla="*/ 491665 h 589"/>
                  <a:gd name="T22" fmla="*/ 2166022 w 409"/>
                  <a:gd name="T23" fmla="*/ 447739 h 589"/>
                  <a:gd name="T24" fmla="*/ 2122453 w 409"/>
                  <a:gd name="T25" fmla="*/ 491665 h 589"/>
                  <a:gd name="T26" fmla="*/ 2122453 w 409"/>
                  <a:gd name="T27" fmla="*/ 2963864 h 589"/>
                  <a:gd name="T28" fmla="*/ 1994559 w 409"/>
                  <a:gd name="T29" fmla="*/ 3091251 h 589"/>
                  <a:gd name="T30" fmla="*/ 214901 w 409"/>
                  <a:gd name="T31" fmla="*/ 3091251 h 589"/>
                  <a:gd name="T32" fmla="*/ 87313 w 409"/>
                  <a:gd name="T33" fmla="*/ 2963864 h 589"/>
                  <a:gd name="T34" fmla="*/ 87313 w 409"/>
                  <a:gd name="T35" fmla="*/ 214575 h 589"/>
                  <a:gd name="T36" fmla="*/ 214901 w 409"/>
                  <a:gd name="T37" fmla="*/ 87291 h 589"/>
                  <a:gd name="T38" fmla="*/ 1994559 w 409"/>
                  <a:gd name="T39" fmla="*/ 87291 h 589"/>
                  <a:gd name="T40" fmla="*/ 2122453 w 409"/>
                  <a:gd name="T41" fmla="*/ 214575 h 589"/>
                  <a:gd name="T42" fmla="*/ 2122453 w 409"/>
                  <a:gd name="T43" fmla="*/ 317500 h 589"/>
                  <a:gd name="T44" fmla="*/ 2166022 w 409"/>
                  <a:gd name="T45" fmla="*/ 361046 h 589"/>
                  <a:gd name="T46" fmla="*/ 1102093 w 409"/>
                  <a:gd name="T47" fmla="*/ 409268 h 589"/>
                  <a:gd name="T48" fmla="*/ 1063065 w 409"/>
                  <a:gd name="T49" fmla="*/ 431449 h 589"/>
                  <a:gd name="T50" fmla="*/ 404600 w 409"/>
                  <a:gd name="T51" fmla="*/ 1748225 h 589"/>
                  <a:gd name="T52" fmla="*/ 411573 w 409"/>
                  <a:gd name="T53" fmla="*/ 1792154 h 589"/>
                  <a:gd name="T54" fmla="*/ 448540 w 409"/>
                  <a:gd name="T55" fmla="*/ 1807736 h 589"/>
                  <a:gd name="T56" fmla="*/ 1761422 w 409"/>
                  <a:gd name="T57" fmla="*/ 1807736 h 589"/>
                  <a:gd name="T58" fmla="*/ 1797362 w 409"/>
                  <a:gd name="T59" fmla="*/ 1792154 h 589"/>
                  <a:gd name="T60" fmla="*/ 1797362 w 409"/>
                  <a:gd name="T61" fmla="*/ 1748225 h 589"/>
                  <a:gd name="T62" fmla="*/ 1145530 w 409"/>
                  <a:gd name="T63" fmla="*/ 431449 h 589"/>
                  <a:gd name="T64" fmla="*/ 1102093 w 409"/>
                  <a:gd name="T65" fmla="*/ 409268 h 589"/>
                  <a:gd name="T66" fmla="*/ 519018 w 409"/>
                  <a:gd name="T67" fmla="*/ 1720327 h 589"/>
                  <a:gd name="T68" fmla="*/ 1102093 w 409"/>
                  <a:gd name="T69" fmla="*/ 550675 h 589"/>
                  <a:gd name="T70" fmla="*/ 1689539 w 409"/>
                  <a:gd name="T71" fmla="*/ 1720327 h 589"/>
                  <a:gd name="T72" fmla="*/ 519018 w 409"/>
                  <a:gd name="T73" fmla="*/ 1720327 h 58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09"/>
                  <a:gd name="T112" fmla="*/ 0 h 589"/>
                  <a:gd name="T113" fmla="*/ 409 w 409"/>
                  <a:gd name="T114" fmla="*/ 589 h 589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09" h="589">
                    <a:moveTo>
                      <a:pt x="401" y="67"/>
                    </a:moveTo>
                    <a:cubicBezTo>
                      <a:pt x="405" y="67"/>
                      <a:pt x="409" y="64"/>
                      <a:pt x="409" y="59"/>
                    </a:cubicBezTo>
                    <a:cubicBezTo>
                      <a:pt x="409" y="40"/>
                      <a:pt x="409" y="40"/>
                      <a:pt x="409" y="40"/>
                    </a:cubicBezTo>
                    <a:cubicBezTo>
                      <a:pt x="409" y="18"/>
                      <a:pt x="391" y="0"/>
                      <a:pt x="36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49"/>
                      <a:pt x="0" y="549"/>
                      <a:pt x="0" y="549"/>
                    </a:cubicBezTo>
                    <a:cubicBezTo>
                      <a:pt x="0" y="571"/>
                      <a:pt x="18" y="589"/>
                      <a:pt x="40" y="589"/>
                    </a:cubicBezTo>
                    <a:cubicBezTo>
                      <a:pt x="369" y="589"/>
                      <a:pt x="369" y="589"/>
                      <a:pt x="369" y="589"/>
                    </a:cubicBezTo>
                    <a:cubicBezTo>
                      <a:pt x="391" y="589"/>
                      <a:pt x="409" y="571"/>
                      <a:pt x="409" y="549"/>
                    </a:cubicBezTo>
                    <a:cubicBezTo>
                      <a:pt x="409" y="91"/>
                      <a:pt x="409" y="91"/>
                      <a:pt x="409" y="91"/>
                    </a:cubicBezTo>
                    <a:cubicBezTo>
                      <a:pt x="409" y="87"/>
                      <a:pt x="405" y="83"/>
                      <a:pt x="401" y="83"/>
                    </a:cubicBezTo>
                    <a:cubicBezTo>
                      <a:pt x="397" y="83"/>
                      <a:pt x="393" y="87"/>
                      <a:pt x="393" y="91"/>
                    </a:cubicBezTo>
                    <a:cubicBezTo>
                      <a:pt x="393" y="549"/>
                      <a:pt x="393" y="549"/>
                      <a:pt x="393" y="549"/>
                    </a:cubicBezTo>
                    <a:cubicBezTo>
                      <a:pt x="393" y="562"/>
                      <a:pt x="382" y="573"/>
                      <a:pt x="369" y="573"/>
                    </a:cubicBezTo>
                    <a:cubicBezTo>
                      <a:pt x="40" y="573"/>
                      <a:pt x="40" y="573"/>
                      <a:pt x="40" y="573"/>
                    </a:cubicBezTo>
                    <a:cubicBezTo>
                      <a:pt x="26" y="573"/>
                      <a:pt x="16" y="562"/>
                      <a:pt x="16" y="549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27"/>
                      <a:pt x="26" y="16"/>
                      <a:pt x="40" y="16"/>
                    </a:cubicBezTo>
                    <a:cubicBezTo>
                      <a:pt x="369" y="16"/>
                      <a:pt x="369" y="16"/>
                      <a:pt x="369" y="16"/>
                    </a:cubicBezTo>
                    <a:cubicBezTo>
                      <a:pt x="382" y="16"/>
                      <a:pt x="393" y="27"/>
                      <a:pt x="393" y="40"/>
                    </a:cubicBezTo>
                    <a:cubicBezTo>
                      <a:pt x="393" y="59"/>
                      <a:pt x="393" y="59"/>
                      <a:pt x="393" y="59"/>
                    </a:cubicBezTo>
                    <a:cubicBezTo>
                      <a:pt x="393" y="64"/>
                      <a:pt x="397" y="67"/>
                      <a:pt x="401" y="67"/>
                    </a:cubicBezTo>
                    <a:close/>
                    <a:moveTo>
                      <a:pt x="204" y="76"/>
                    </a:moveTo>
                    <a:cubicBezTo>
                      <a:pt x="201" y="76"/>
                      <a:pt x="199" y="78"/>
                      <a:pt x="197" y="80"/>
                    </a:cubicBezTo>
                    <a:cubicBezTo>
                      <a:pt x="75" y="324"/>
                      <a:pt x="75" y="324"/>
                      <a:pt x="75" y="324"/>
                    </a:cubicBezTo>
                    <a:cubicBezTo>
                      <a:pt x="74" y="326"/>
                      <a:pt x="74" y="329"/>
                      <a:pt x="76" y="332"/>
                    </a:cubicBezTo>
                    <a:cubicBezTo>
                      <a:pt x="77" y="334"/>
                      <a:pt x="80" y="335"/>
                      <a:pt x="83" y="335"/>
                    </a:cubicBezTo>
                    <a:cubicBezTo>
                      <a:pt x="326" y="335"/>
                      <a:pt x="326" y="335"/>
                      <a:pt x="326" y="335"/>
                    </a:cubicBezTo>
                    <a:cubicBezTo>
                      <a:pt x="329" y="335"/>
                      <a:pt x="332" y="334"/>
                      <a:pt x="333" y="332"/>
                    </a:cubicBezTo>
                    <a:cubicBezTo>
                      <a:pt x="334" y="329"/>
                      <a:pt x="335" y="326"/>
                      <a:pt x="333" y="324"/>
                    </a:cubicBezTo>
                    <a:cubicBezTo>
                      <a:pt x="212" y="80"/>
                      <a:pt x="212" y="80"/>
                      <a:pt x="212" y="80"/>
                    </a:cubicBezTo>
                    <a:cubicBezTo>
                      <a:pt x="210" y="78"/>
                      <a:pt x="207" y="76"/>
                      <a:pt x="204" y="76"/>
                    </a:cubicBezTo>
                    <a:close/>
                    <a:moveTo>
                      <a:pt x="96" y="319"/>
                    </a:moveTo>
                    <a:cubicBezTo>
                      <a:pt x="204" y="102"/>
                      <a:pt x="204" y="102"/>
                      <a:pt x="204" y="102"/>
                    </a:cubicBezTo>
                    <a:cubicBezTo>
                      <a:pt x="313" y="319"/>
                      <a:pt x="313" y="319"/>
                      <a:pt x="313" y="319"/>
                    </a:cubicBezTo>
                    <a:lnTo>
                      <a:pt x="96" y="319"/>
                    </a:ln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bIns="0" anchor="b"/>
              <a:lstStyle/>
              <a:p>
                <a:pPr algn="ctr" defTabSz="914034">
                  <a:defRPr/>
                </a:pPr>
                <a:r>
                  <a:rPr lang="en-US" sz="1200" kern="0" dirty="0">
                    <a:solidFill>
                      <a:srgbClr val="0070C0"/>
                    </a:solidFill>
                    <a:cs typeface="Calibri" panose="020F0502020204030204" pitchFamily="34" charset="0"/>
                  </a:rPr>
                  <a:t>PNC (T)</a:t>
                </a:r>
              </a:p>
            </p:txBody>
          </p:sp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DF496A44-BCF2-46C9-8E90-211C46DCA97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431383" y="3381186"/>
                <a:ext cx="521204" cy="557476"/>
              </a:xfrm>
              <a:custGeom>
                <a:avLst/>
                <a:gdLst>
                  <a:gd name="T0" fmla="*/ 2166022 w 409"/>
                  <a:gd name="T1" fmla="*/ 361046 h 589"/>
                  <a:gd name="T2" fmla="*/ 2209766 w 409"/>
                  <a:gd name="T3" fmla="*/ 317500 h 589"/>
                  <a:gd name="T4" fmla="*/ 2209766 w 409"/>
                  <a:gd name="T5" fmla="*/ 214575 h 589"/>
                  <a:gd name="T6" fmla="*/ 1994559 w 409"/>
                  <a:gd name="T7" fmla="*/ 0 h 589"/>
                  <a:gd name="T8" fmla="*/ 214901 w 409"/>
                  <a:gd name="T9" fmla="*/ 0 h 589"/>
                  <a:gd name="T10" fmla="*/ 0 w 409"/>
                  <a:gd name="T11" fmla="*/ 214575 h 589"/>
                  <a:gd name="T12" fmla="*/ 0 w 409"/>
                  <a:gd name="T13" fmla="*/ 2963864 h 589"/>
                  <a:gd name="T14" fmla="*/ 214901 w 409"/>
                  <a:gd name="T15" fmla="*/ 3178678 h 589"/>
                  <a:gd name="T16" fmla="*/ 1994559 w 409"/>
                  <a:gd name="T17" fmla="*/ 3178678 h 589"/>
                  <a:gd name="T18" fmla="*/ 2209766 w 409"/>
                  <a:gd name="T19" fmla="*/ 2963864 h 589"/>
                  <a:gd name="T20" fmla="*/ 2209766 w 409"/>
                  <a:gd name="T21" fmla="*/ 491665 h 589"/>
                  <a:gd name="T22" fmla="*/ 2166022 w 409"/>
                  <a:gd name="T23" fmla="*/ 447739 h 589"/>
                  <a:gd name="T24" fmla="*/ 2122453 w 409"/>
                  <a:gd name="T25" fmla="*/ 491665 h 589"/>
                  <a:gd name="T26" fmla="*/ 2122453 w 409"/>
                  <a:gd name="T27" fmla="*/ 2963864 h 589"/>
                  <a:gd name="T28" fmla="*/ 1994559 w 409"/>
                  <a:gd name="T29" fmla="*/ 3091251 h 589"/>
                  <a:gd name="T30" fmla="*/ 214901 w 409"/>
                  <a:gd name="T31" fmla="*/ 3091251 h 589"/>
                  <a:gd name="T32" fmla="*/ 87313 w 409"/>
                  <a:gd name="T33" fmla="*/ 2963864 h 589"/>
                  <a:gd name="T34" fmla="*/ 87313 w 409"/>
                  <a:gd name="T35" fmla="*/ 214575 h 589"/>
                  <a:gd name="T36" fmla="*/ 214901 w 409"/>
                  <a:gd name="T37" fmla="*/ 87291 h 589"/>
                  <a:gd name="T38" fmla="*/ 1994559 w 409"/>
                  <a:gd name="T39" fmla="*/ 87291 h 589"/>
                  <a:gd name="T40" fmla="*/ 2122453 w 409"/>
                  <a:gd name="T41" fmla="*/ 214575 h 589"/>
                  <a:gd name="T42" fmla="*/ 2122453 w 409"/>
                  <a:gd name="T43" fmla="*/ 317500 h 589"/>
                  <a:gd name="T44" fmla="*/ 2166022 w 409"/>
                  <a:gd name="T45" fmla="*/ 361046 h 589"/>
                  <a:gd name="T46" fmla="*/ 1102093 w 409"/>
                  <a:gd name="T47" fmla="*/ 409268 h 589"/>
                  <a:gd name="T48" fmla="*/ 1063065 w 409"/>
                  <a:gd name="T49" fmla="*/ 431449 h 589"/>
                  <a:gd name="T50" fmla="*/ 404600 w 409"/>
                  <a:gd name="T51" fmla="*/ 1748225 h 589"/>
                  <a:gd name="T52" fmla="*/ 411573 w 409"/>
                  <a:gd name="T53" fmla="*/ 1792154 h 589"/>
                  <a:gd name="T54" fmla="*/ 448540 w 409"/>
                  <a:gd name="T55" fmla="*/ 1807736 h 589"/>
                  <a:gd name="T56" fmla="*/ 1761422 w 409"/>
                  <a:gd name="T57" fmla="*/ 1807736 h 589"/>
                  <a:gd name="T58" fmla="*/ 1797362 w 409"/>
                  <a:gd name="T59" fmla="*/ 1792154 h 589"/>
                  <a:gd name="T60" fmla="*/ 1797362 w 409"/>
                  <a:gd name="T61" fmla="*/ 1748225 h 589"/>
                  <a:gd name="T62" fmla="*/ 1145530 w 409"/>
                  <a:gd name="T63" fmla="*/ 431449 h 589"/>
                  <a:gd name="T64" fmla="*/ 1102093 w 409"/>
                  <a:gd name="T65" fmla="*/ 409268 h 589"/>
                  <a:gd name="T66" fmla="*/ 519018 w 409"/>
                  <a:gd name="T67" fmla="*/ 1720327 h 589"/>
                  <a:gd name="T68" fmla="*/ 1102093 w 409"/>
                  <a:gd name="T69" fmla="*/ 550675 h 589"/>
                  <a:gd name="T70" fmla="*/ 1689539 w 409"/>
                  <a:gd name="T71" fmla="*/ 1720327 h 589"/>
                  <a:gd name="T72" fmla="*/ 519018 w 409"/>
                  <a:gd name="T73" fmla="*/ 1720327 h 58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09"/>
                  <a:gd name="T112" fmla="*/ 0 h 589"/>
                  <a:gd name="T113" fmla="*/ 409 w 409"/>
                  <a:gd name="T114" fmla="*/ 589 h 589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09" h="589">
                    <a:moveTo>
                      <a:pt x="401" y="67"/>
                    </a:moveTo>
                    <a:cubicBezTo>
                      <a:pt x="405" y="67"/>
                      <a:pt x="409" y="64"/>
                      <a:pt x="409" y="59"/>
                    </a:cubicBezTo>
                    <a:cubicBezTo>
                      <a:pt x="409" y="40"/>
                      <a:pt x="409" y="40"/>
                      <a:pt x="409" y="40"/>
                    </a:cubicBezTo>
                    <a:cubicBezTo>
                      <a:pt x="409" y="18"/>
                      <a:pt x="391" y="0"/>
                      <a:pt x="36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49"/>
                      <a:pt x="0" y="549"/>
                      <a:pt x="0" y="549"/>
                    </a:cubicBezTo>
                    <a:cubicBezTo>
                      <a:pt x="0" y="571"/>
                      <a:pt x="18" y="589"/>
                      <a:pt x="40" y="589"/>
                    </a:cubicBezTo>
                    <a:cubicBezTo>
                      <a:pt x="369" y="589"/>
                      <a:pt x="369" y="589"/>
                      <a:pt x="369" y="589"/>
                    </a:cubicBezTo>
                    <a:cubicBezTo>
                      <a:pt x="391" y="589"/>
                      <a:pt x="409" y="571"/>
                      <a:pt x="409" y="549"/>
                    </a:cubicBezTo>
                    <a:cubicBezTo>
                      <a:pt x="409" y="91"/>
                      <a:pt x="409" y="91"/>
                      <a:pt x="409" y="91"/>
                    </a:cubicBezTo>
                    <a:cubicBezTo>
                      <a:pt x="409" y="87"/>
                      <a:pt x="405" y="83"/>
                      <a:pt x="401" y="83"/>
                    </a:cubicBezTo>
                    <a:cubicBezTo>
                      <a:pt x="397" y="83"/>
                      <a:pt x="393" y="87"/>
                      <a:pt x="393" y="91"/>
                    </a:cubicBezTo>
                    <a:cubicBezTo>
                      <a:pt x="393" y="549"/>
                      <a:pt x="393" y="549"/>
                      <a:pt x="393" y="549"/>
                    </a:cubicBezTo>
                    <a:cubicBezTo>
                      <a:pt x="393" y="562"/>
                      <a:pt x="382" y="573"/>
                      <a:pt x="369" y="573"/>
                    </a:cubicBezTo>
                    <a:cubicBezTo>
                      <a:pt x="40" y="573"/>
                      <a:pt x="40" y="573"/>
                      <a:pt x="40" y="573"/>
                    </a:cubicBezTo>
                    <a:cubicBezTo>
                      <a:pt x="26" y="573"/>
                      <a:pt x="16" y="562"/>
                      <a:pt x="16" y="549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27"/>
                      <a:pt x="26" y="16"/>
                      <a:pt x="40" y="16"/>
                    </a:cubicBezTo>
                    <a:cubicBezTo>
                      <a:pt x="369" y="16"/>
                      <a:pt x="369" y="16"/>
                      <a:pt x="369" y="16"/>
                    </a:cubicBezTo>
                    <a:cubicBezTo>
                      <a:pt x="382" y="16"/>
                      <a:pt x="393" y="27"/>
                      <a:pt x="393" y="40"/>
                    </a:cubicBezTo>
                    <a:cubicBezTo>
                      <a:pt x="393" y="59"/>
                      <a:pt x="393" y="59"/>
                      <a:pt x="393" y="59"/>
                    </a:cubicBezTo>
                    <a:cubicBezTo>
                      <a:pt x="393" y="64"/>
                      <a:pt x="397" y="67"/>
                      <a:pt x="401" y="67"/>
                    </a:cubicBezTo>
                    <a:close/>
                    <a:moveTo>
                      <a:pt x="204" y="76"/>
                    </a:moveTo>
                    <a:cubicBezTo>
                      <a:pt x="201" y="76"/>
                      <a:pt x="199" y="78"/>
                      <a:pt x="197" y="80"/>
                    </a:cubicBezTo>
                    <a:cubicBezTo>
                      <a:pt x="75" y="324"/>
                      <a:pt x="75" y="324"/>
                      <a:pt x="75" y="324"/>
                    </a:cubicBezTo>
                    <a:cubicBezTo>
                      <a:pt x="74" y="326"/>
                      <a:pt x="74" y="329"/>
                      <a:pt x="76" y="332"/>
                    </a:cubicBezTo>
                    <a:cubicBezTo>
                      <a:pt x="77" y="334"/>
                      <a:pt x="80" y="335"/>
                      <a:pt x="83" y="335"/>
                    </a:cubicBezTo>
                    <a:cubicBezTo>
                      <a:pt x="326" y="335"/>
                      <a:pt x="326" y="335"/>
                      <a:pt x="326" y="335"/>
                    </a:cubicBezTo>
                    <a:cubicBezTo>
                      <a:pt x="329" y="335"/>
                      <a:pt x="332" y="334"/>
                      <a:pt x="333" y="332"/>
                    </a:cubicBezTo>
                    <a:cubicBezTo>
                      <a:pt x="334" y="329"/>
                      <a:pt x="335" y="326"/>
                      <a:pt x="333" y="324"/>
                    </a:cubicBezTo>
                    <a:cubicBezTo>
                      <a:pt x="212" y="80"/>
                      <a:pt x="212" y="80"/>
                      <a:pt x="212" y="80"/>
                    </a:cubicBezTo>
                    <a:cubicBezTo>
                      <a:pt x="210" y="78"/>
                      <a:pt x="207" y="76"/>
                      <a:pt x="204" y="76"/>
                    </a:cubicBezTo>
                    <a:close/>
                    <a:moveTo>
                      <a:pt x="96" y="319"/>
                    </a:moveTo>
                    <a:cubicBezTo>
                      <a:pt x="204" y="102"/>
                      <a:pt x="204" y="102"/>
                      <a:pt x="204" y="102"/>
                    </a:cubicBezTo>
                    <a:cubicBezTo>
                      <a:pt x="313" y="319"/>
                      <a:pt x="313" y="319"/>
                      <a:pt x="313" y="319"/>
                    </a:cubicBezTo>
                    <a:lnTo>
                      <a:pt x="96" y="319"/>
                    </a:ln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bIns="0" anchor="b"/>
              <a:lstStyle/>
              <a:p>
                <a:pPr algn="ctr" defTabSz="914034">
                  <a:defRPr/>
                </a:pPr>
                <a:r>
                  <a:rPr lang="en-US" sz="1200" kern="0" dirty="0">
                    <a:solidFill>
                      <a:srgbClr val="0070C0"/>
                    </a:solidFill>
                    <a:cs typeface="Calibri" panose="020F0502020204030204" pitchFamily="34" charset="0"/>
                  </a:rPr>
                  <a:t>PNC (IP)</a:t>
                </a:r>
              </a:p>
            </p:txBody>
          </p:sp>
          <p:cxnSp>
            <p:nvCxnSpPr>
              <p:cNvPr id="16" name="直接连接符 54">
                <a:extLst>
                  <a:ext uri="{FF2B5EF4-FFF2-40B4-BE49-F238E27FC236}">
                    <a16:creationId xmlns:a16="http://schemas.microsoft.com/office/drawing/2014/main" id="{4DAD418D-85FA-4FAE-B797-ABC0F427B991}"/>
                  </a:ext>
                </a:extLst>
              </p:cNvPr>
              <p:cNvCxnSpPr/>
              <p:nvPr/>
            </p:nvCxnSpPr>
            <p:spPr bwMode="auto">
              <a:xfrm>
                <a:off x="4691984" y="3938664"/>
                <a:ext cx="0" cy="330124"/>
              </a:xfrm>
              <a:prstGeom prst="line">
                <a:avLst/>
              </a:prstGeom>
              <a:noFill/>
              <a:ln w="19050" cap="flat" cmpd="sng" algn="ctr">
                <a:solidFill>
                  <a:srgbClr val="0070C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7" name="直接连接符 55">
                <a:extLst>
                  <a:ext uri="{FF2B5EF4-FFF2-40B4-BE49-F238E27FC236}">
                    <a16:creationId xmlns:a16="http://schemas.microsoft.com/office/drawing/2014/main" id="{67FD2B3A-4D1F-40AB-BA9C-B09B045BBEDC}"/>
                  </a:ext>
                </a:extLst>
              </p:cNvPr>
              <p:cNvCxnSpPr/>
              <p:nvPr/>
            </p:nvCxnSpPr>
            <p:spPr bwMode="auto">
              <a:xfrm>
                <a:off x="3397753" y="3938664"/>
                <a:ext cx="0" cy="330124"/>
              </a:xfrm>
              <a:prstGeom prst="line">
                <a:avLst/>
              </a:prstGeom>
              <a:noFill/>
              <a:ln w="19050" cap="flat" cmpd="sng" algn="ctr">
                <a:solidFill>
                  <a:srgbClr val="0070C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8" name="直接连接符 56">
                <a:extLst>
                  <a:ext uri="{FF2B5EF4-FFF2-40B4-BE49-F238E27FC236}">
                    <a16:creationId xmlns:a16="http://schemas.microsoft.com/office/drawing/2014/main" id="{D8D20790-12D0-4179-9AFB-3F742C46E632}"/>
                  </a:ext>
                </a:extLst>
              </p:cNvPr>
              <p:cNvCxnSpPr/>
              <p:nvPr/>
            </p:nvCxnSpPr>
            <p:spPr bwMode="auto">
              <a:xfrm>
                <a:off x="2103520" y="3938664"/>
                <a:ext cx="0" cy="330124"/>
              </a:xfrm>
              <a:prstGeom prst="line">
                <a:avLst/>
              </a:prstGeom>
              <a:noFill/>
              <a:ln w="19050" cap="flat" cmpd="sng" algn="ctr">
                <a:solidFill>
                  <a:srgbClr val="0070C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9" name="直接连接符 57">
                <a:extLst>
                  <a:ext uri="{FF2B5EF4-FFF2-40B4-BE49-F238E27FC236}">
                    <a16:creationId xmlns:a16="http://schemas.microsoft.com/office/drawing/2014/main" id="{E4A9C36E-77C9-4CAE-8168-1B1BCA768BB0}"/>
                  </a:ext>
                </a:extLst>
              </p:cNvPr>
              <p:cNvCxnSpPr/>
              <p:nvPr/>
            </p:nvCxnSpPr>
            <p:spPr bwMode="auto">
              <a:xfrm>
                <a:off x="2972690" y="3938662"/>
                <a:ext cx="0" cy="1033370"/>
              </a:xfrm>
              <a:prstGeom prst="line">
                <a:avLst/>
              </a:prstGeom>
              <a:noFill/>
              <a:ln w="19050" cap="flat" cmpd="sng" algn="ctr">
                <a:solidFill>
                  <a:srgbClr val="0070C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20" name="直接连接符 58">
                <a:extLst>
                  <a:ext uri="{FF2B5EF4-FFF2-40B4-BE49-F238E27FC236}">
                    <a16:creationId xmlns:a16="http://schemas.microsoft.com/office/drawing/2014/main" id="{5D055958-A291-42AE-9789-0F87A733327B}"/>
                  </a:ext>
                </a:extLst>
              </p:cNvPr>
              <p:cNvCxnSpPr/>
              <p:nvPr/>
            </p:nvCxnSpPr>
            <p:spPr bwMode="auto">
              <a:xfrm>
                <a:off x="4254225" y="3938662"/>
                <a:ext cx="0" cy="1033370"/>
              </a:xfrm>
              <a:prstGeom prst="line">
                <a:avLst/>
              </a:prstGeom>
              <a:noFill/>
              <a:ln w="19050" cap="flat" cmpd="sng" algn="ctr">
                <a:solidFill>
                  <a:srgbClr val="0070C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21" name="直接箭头连接符 68">
                <a:extLst>
                  <a:ext uri="{FF2B5EF4-FFF2-40B4-BE49-F238E27FC236}">
                    <a16:creationId xmlns:a16="http://schemas.microsoft.com/office/drawing/2014/main" id="{27953BD4-2925-4897-9367-D3F7C148E51C}"/>
                  </a:ext>
                </a:extLst>
              </p:cNvPr>
              <p:cNvCxnSpPr/>
              <p:nvPr/>
            </p:nvCxnSpPr>
            <p:spPr bwMode="auto">
              <a:xfrm flipH="1">
                <a:off x="2103523" y="2954224"/>
                <a:ext cx="976548" cy="428154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70C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22" name="直接箭头连接符 69">
                <a:extLst>
                  <a:ext uri="{FF2B5EF4-FFF2-40B4-BE49-F238E27FC236}">
                    <a16:creationId xmlns:a16="http://schemas.microsoft.com/office/drawing/2014/main" id="{42201370-59F7-450D-A917-D43ED653ECEC}"/>
                  </a:ext>
                </a:extLst>
              </p:cNvPr>
              <p:cNvCxnSpPr/>
              <p:nvPr/>
            </p:nvCxnSpPr>
            <p:spPr bwMode="auto">
              <a:xfrm>
                <a:off x="3212637" y="2942913"/>
                <a:ext cx="185116" cy="439465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70C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23" name="直接箭头连接符 70">
                <a:extLst>
                  <a:ext uri="{FF2B5EF4-FFF2-40B4-BE49-F238E27FC236}">
                    <a16:creationId xmlns:a16="http://schemas.microsoft.com/office/drawing/2014/main" id="{A4F0326E-D4EF-447C-B4C3-E3348D86E9DC}"/>
                  </a:ext>
                </a:extLst>
              </p:cNvPr>
              <p:cNvCxnSpPr/>
              <p:nvPr/>
            </p:nvCxnSpPr>
            <p:spPr bwMode="auto">
              <a:xfrm flipH="1">
                <a:off x="2778251" y="2947197"/>
                <a:ext cx="373650" cy="43518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70C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24" name="直接箭头连接符 71">
                <a:extLst>
                  <a:ext uri="{FF2B5EF4-FFF2-40B4-BE49-F238E27FC236}">
                    <a16:creationId xmlns:a16="http://schemas.microsoft.com/office/drawing/2014/main" id="{F25A55C4-C148-456F-9A05-39FA445DCD1F}"/>
                  </a:ext>
                </a:extLst>
              </p:cNvPr>
              <p:cNvCxnSpPr/>
              <p:nvPr/>
            </p:nvCxnSpPr>
            <p:spPr bwMode="auto">
              <a:xfrm>
                <a:off x="3375153" y="2947197"/>
                <a:ext cx="1344312" cy="43518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70C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25" name="直接箭头连接符 72">
                <a:extLst>
                  <a:ext uri="{FF2B5EF4-FFF2-40B4-BE49-F238E27FC236}">
                    <a16:creationId xmlns:a16="http://schemas.microsoft.com/office/drawing/2014/main" id="{3DCA75F1-38F9-485F-9BA3-EF39ADFF5F90}"/>
                  </a:ext>
                </a:extLst>
              </p:cNvPr>
              <p:cNvCxnSpPr/>
              <p:nvPr/>
            </p:nvCxnSpPr>
            <p:spPr bwMode="auto">
              <a:xfrm>
                <a:off x="3258801" y="2947197"/>
                <a:ext cx="785933" cy="43518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70C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26" name="直接连接符 79">
                <a:extLst>
                  <a:ext uri="{FF2B5EF4-FFF2-40B4-BE49-F238E27FC236}">
                    <a16:creationId xmlns:a16="http://schemas.microsoft.com/office/drawing/2014/main" id="{E627A70A-8EB7-4085-B837-58F936FB308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37664" y="4124490"/>
                <a:ext cx="3525591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接连接符 80">
                <a:extLst>
                  <a:ext uri="{FF2B5EF4-FFF2-40B4-BE49-F238E27FC236}">
                    <a16:creationId xmlns:a16="http://schemas.microsoft.com/office/drawing/2014/main" id="{808BB901-7B30-4879-8088-CA80851BDC6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37664" y="3139417"/>
                <a:ext cx="3527662" cy="24927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8" name="TextBox 110">
                <a:extLst>
                  <a:ext uri="{FF2B5EF4-FFF2-40B4-BE49-F238E27FC236}">
                    <a16:creationId xmlns:a16="http://schemas.microsoft.com/office/drawing/2014/main" id="{C3405947-F229-4851-8AAD-41C085A53976}"/>
                  </a:ext>
                </a:extLst>
              </p:cNvPr>
              <p:cNvSpPr txBox="1"/>
              <p:nvPr/>
            </p:nvSpPr>
            <p:spPr>
              <a:xfrm>
                <a:off x="5238264" y="2984355"/>
                <a:ext cx="526932" cy="332964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noAutofit/>
              </a:bodyPr>
              <a:lstStyle/>
              <a:p>
                <a:pPr algn="ctr" defTabSz="914034"/>
                <a:r>
                  <a:rPr lang="en-US" sz="1599" b="1" dirty="0">
                    <a:solidFill>
                      <a:prstClr val="black"/>
                    </a:solidFill>
                    <a:cs typeface="Calibri" panose="020F0502020204030204" pitchFamily="34" charset="0"/>
                  </a:rPr>
                  <a:t>MPI</a:t>
                </a:r>
              </a:p>
            </p:txBody>
          </p:sp>
          <p:sp>
            <p:nvSpPr>
              <p:cNvPr id="29" name="TextBox 110">
                <a:extLst>
                  <a:ext uri="{FF2B5EF4-FFF2-40B4-BE49-F238E27FC236}">
                    <a16:creationId xmlns:a16="http://schemas.microsoft.com/office/drawing/2014/main" id="{4F2294F1-6015-4792-8720-94C7474954A4}"/>
                  </a:ext>
                </a:extLst>
              </p:cNvPr>
              <p:cNvSpPr txBox="1"/>
              <p:nvPr/>
            </p:nvSpPr>
            <p:spPr>
              <a:xfrm>
                <a:off x="5238264" y="3958008"/>
                <a:ext cx="526932" cy="332964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noAutofit/>
              </a:bodyPr>
              <a:lstStyle/>
              <a:p>
                <a:pPr algn="ctr" defTabSz="914034"/>
                <a:r>
                  <a:rPr lang="en-US" sz="1599" b="1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SBI</a:t>
                </a:r>
              </a:p>
            </p:txBody>
          </p:sp>
          <p:sp>
            <p:nvSpPr>
              <p:cNvPr id="30" name="TextBox 114">
                <a:extLst>
                  <a:ext uri="{FF2B5EF4-FFF2-40B4-BE49-F238E27FC236}">
                    <a16:creationId xmlns:a16="http://schemas.microsoft.com/office/drawing/2014/main" id="{6DD71649-5419-4693-B397-39B6946D47C8}"/>
                  </a:ext>
                </a:extLst>
              </p:cNvPr>
              <p:cNvSpPr txBox="1"/>
              <p:nvPr/>
            </p:nvSpPr>
            <p:spPr>
              <a:xfrm>
                <a:off x="4183349" y="2376797"/>
                <a:ext cx="1084249" cy="645911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 defTabSz="914034"/>
                <a:r>
                  <a:rPr lang="en-US" sz="1200" b="1" dirty="0">
                    <a:solidFill>
                      <a:srgbClr val="C00000"/>
                    </a:solidFill>
                    <a:cs typeface="Calibri" panose="020F0502020204030204" pitchFamily="34" charset="0"/>
                  </a:rPr>
                  <a:t>M</a:t>
                </a:r>
                <a:r>
                  <a:rPr lang="en-US" sz="1200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ulti-</a:t>
                </a:r>
                <a:r>
                  <a:rPr lang="en-US" sz="1200" b="1" dirty="0">
                    <a:solidFill>
                      <a:srgbClr val="C00000"/>
                    </a:solidFill>
                    <a:cs typeface="Calibri" panose="020F0502020204030204" pitchFamily="34" charset="0"/>
                  </a:rPr>
                  <a:t>D</a:t>
                </a:r>
                <a:r>
                  <a:rPr lang="en-US" sz="1200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omain </a:t>
                </a:r>
                <a:r>
                  <a:rPr lang="en-US" sz="1200" b="1" dirty="0">
                    <a:solidFill>
                      <a:srgbClr val="C00000"/>
                    </a:solidFill>
                    <a:cs typeface="Calibri" panose="020F0502020204030204" pitchFamily="34" charset="0"/>
                  </a:rPr>
                  <a:t>S</a:t>
                </a:r>
                <a:r>
                  <a:rPr lang="en-US" sz="1200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ervice </a:t>
                </a:r>
                <a:r>
                  <a:rPr lang="en-US" sz="1200" b="1" dirty="0">
                    <a:solidFill>
                      <a:srgbClr val="C00000"/>
                    </a:solidFill>
                    <a:cs typeface="Calibri" panose="020F0502020204030204" pitchFamily="34" charset="0"/>
                  </a:rPr>
                  <a:t>C</a:t>
                </a:r>
                <a:r>
                  <a:rPr lang="en-US" sz="1200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oordinator</a:t>
                </a:r>
              </a:p>
            </p:txBody>
          </p:sp>
          <p:sp>
            <p:nvSpPr>
              <p:cNvPr id="31" name="TextBox 113">
                <a:extLst>
                  <a:ext uri="{FF2B5EF4-FFF2-40B4-BE49-F238E27FC236}">
                    <a16:creationId xmlns:a16="http://schemas.microsoft.com/office/drawing/2014/main" id="{2077E712-E165-4A49-8231-4E53EEB528F6}"/>
                  </a:ext>
                </a:extLst>
              </p:cNvPr>
              <p:cNvSpPr txBox="1"/>
              <p:nvPr/>
            </p:nvSpPr>
            <p:spPr>
              <a:xfrm>
                <a:off x="4967550" y="3345226"/>
                <a:ext cx="861893" cy="563978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 defTabSz="914034"/>
                <a:r>
                  <a:rPr lang="en-US" sz="1200" b="1" dirty="0">
                    <a:solidFill>
                      <a:srgbClr val="C00000"/>
                    </a:solidFill>
                    <a:cs typeface="Calibri" panose="020F0502020204030204" pitchFamily="34" charset="0"/>
                  </a:rPr>
                  <a:t>P</a:t>
                </a:r>
                <a:r>
                  <a:rPr lang="en-US" sz="1200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hysical </a:t>
                </a:r>
                <a:r>
                  <a:rPr lang="en-US" sz="1200" b="1" dirty="0">
                    <a:solidFill>
                      <a:srgbClr val="C00000"/>
                    </a:solidFill>
                    <a:cs typeface="Calibri" panose="020F0502020204030204" pitchFamily="34" charset="0"/>
                  </a:rPr>
                  <a:t>N</a:t>
                </a:r>
                <a:r>
                  <a:rPr lang="en-US" sz="1200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etwork </a:t>
                </a:r>
                <a:r>
                  <a:rPr lang="en-US" sz="1200" b="1" dirty="0">
                    <a:solidFill>
                      <a:srgbClr val="C00000"/>
                    </a:solidFill>
                    <a:cs typeface="Calibri" panose="020F0502020204030204" pitchFamily="34" charset="0"/>
                  </a:rPr>
                  <a:t>C</a:t>
                </a:r>
                <a:r>
                  <a:rPr lang="en-US" sz="1200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ontroller</a:t>
                </a:r>
              </a:p>
            </p:txBody>
          </p:sp>
        </p:grp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2F4095BE-12C1-48CD-9825-10F2882127CC}"/>
              </a:ext>
            </a:extLst>
          </p:cNvPr>
          <p:cNvSpPr txBox="1"/>
          <p:nvPr/>
        </p:nvSpPr>
        <p:spPr>
          <a:xfrm>
            <a:off x="488116" y="6020968"/>
            <a:ext cx="1296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RFC8453</a:t>
            </a:r>
          </a:p>
        </p:txBody>
      </p:sp>
    </p:spTree>
    <p:extLst>
      <p:ext uri="{BB962C8B-B14F-4D97-AF65-F5344CB8AC3E}">
        <p14:creationId xmlns:p14="http://schemas.microsoft.com/office/powerpoint/2010/main" val="259088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3A61-180F-4B21-90BA-05390767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855"/>
          </a:xfrm>
        </p:spPr>
        <p:txBody>
          <a:bodyPr>
            <a:normAutofit fontScale="90000"/>
          </a:bodyPr>
          <a:lstStyle/>
          <a:p>
            <a:r>
              <a:rPr lang="en-US" dirty="0"/>
              <a:t>Mapping between IETF ACTN Framework and BBF </a:t>
            </a:r>
            <a:r>
              <a:rPr lang="en-US" dirty="0" err="1"/>
              <a:t>CloudCO</a:t>
            </a:r>
            <a:r>
              <a:rPr lang="en-US" dirty="0"/>
              <a:t> Architecture</a:t>
            </a:r>
          </a:p>
        </p:txBody>
      </p:sp>
      <p:sp>
        <p:nvSpPr>
          <p:cNvPr id="216" name="Content Placeholder 2">
            <a:extLst>
              <a:ext uri="{FF2B5EF4-FFF2-40B4-BE49-F238E27FC236}">
                <a16:creationId xmlns:a16="http://schemas.microsoft.com/office/drawing/2014/main" id="{1069EE7A-8198-4D15-BCF3-802852947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13" y="5724209"/>
            <a:ext cx="11561359" cy="961276"/>
          </a:xfrm>
        </p:spPr>
        <p:txBody>
          <a:bodyPr>
            <a:normAutofit/>
          </a:bodyPr>
          <a:lstStyle/>
          <a:p>
            <a:r>
              <a:rPr lang="en-US" dirty="0"/>
              <a:t>BBF </a:t>
            </a:r>
            <a:r>
              <a:rPr lang="en-US" dirty="0" err="1"/>
              <a:t>CloudCO</a:t>
            </a:r>
            <a:r>
              <a:rPr lang="en-US" dirty="0"/>
              <a:t> and common YANG shares the same IETF model base and definitions with ACTN YANG models</a:t>
            </a:r>
          </a:p>
        </p:txBody>
      </p:sp>
      <p:sp>
        <p:nvSpPr>
          <p:cNvPr id="85" name="圆角矩形 10">
            <a:extLst>
              <a:ext uri="{FF2B5EF4-FFF2-40B4-BE49-F238E27FC236}">
                <a16:creationId xmlns:a16="http://schemas.microsoft.com/office/drawing/2014/main" id="{E0EDA644-F56B-443A-983F-BE7776B296AB}"/>
              </a:ext>
            </a:extLst>
          </p:cNvPr>
          <p:cNvSpPr/>
          <p:nvPr/>
        </p:nvSpPr>
        <p:spPr bwMode="auto">
          <a:xfrm>
            <a:off x="476691" y="1201684"/>
            <a:ext cx="5354133" cy="4389629"/>
          </a:xfrm>
          <a:prstGeom prst="roundRect">
            <a:avLst>
              <a:gd name="adj" fmla="val 1355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48" tIns="39575" rIns="79148" bIns="39575" numCol="1" rtlCol="0" anchor="t" anchorCtr="0" compatLnSpc="1">
            <a:prstTxWarp prst="textNoShape">
              <a:avLst/>
            </a:prstTxWarp>
          </a:bodyPr>
          <a:lstStyle/>
          <a:p>
            <a:pPr algn="ctr" defTabSz="801126">
              <a:defRPr/>
            </a:pPr>
            <a:r>
              <a:rPr lang="en-US" altLang="zh-CN" sz="1798" b="1" kern="0" dirty="0">
                <a:solidFill>
                  <a:srgbClr val="C00000"/>
                </a:solidFill>
                <a:cs typeface="Calibri" pitchFamily="34" charset="0"/>
              </a:rPr>
              <a:t>ACTN Architecture</a:t>
            </a:r>
            <a:endParaRPr lang="zh-CN" altLang="en-US" sz="1798" b="1" kern="0" dirty="0" err="1">
              <a:solidFill>
                <a:srgbClr val="C00000"/>
              </a:solidFill>
              <a:cs typeface="Calibri" pitchFamily="34" charset="0"/>
            </a:endParaRPr>
          </a:p>
        </p:txBody>
      </p:sp>
      <p:sp>
        <p:nvSpPr>
          <p:cNvPr id="86" name="Freeform 5">
            <a:extLst>
              <a:ext uri="{FF2B5EF4-FFF2-40B4-BE49-F238E27FC236}">
                <a16:creationId xmlns:a16="http://schemas.microsoft.com/office/drawing/2014/main" id="{EC871FFE-73E1-4F77-BE0F-D34B8F6A085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254457" y="1687107"/>
            <a:ext cx="431411" cy="486657"/>
          </a:xfrm>
          <a:custGeom>
            <a:avLst/>
            <a:gdLst>
              <a:gd name="T0" fmla="*/ 2166022 w 409"/>
              <a:gd name="T1" fmla="*/ 361046 h 589"/>
              <a:gd name="T2" fmla="*/ 2209766 w 409"/>
              <a:gd name="T3" fmla="*/ 317500 h 589"/>
              <a:gd name="T4" fmla="*/ 2209766 w 409"/>
              <a:gd name="T5" fmla="*/ 214575 h 589"/>
              <a:gd name="T6" fmla="*/ 1994559 w 409"/>
              <a:gd name="T7" fmla="*/ 0 h 589"/>
              <a:gd name="T8" fmla="*/ 214901 w 409"/>
              <a:gd name="T9" fmla="*/ 0 h 589"/>
              <a:gd name="T10" fmla="*/ 0 w 409"/>
              <a:gd name="T11" fmla="*/ 214575 h 589"/>
              <a:gd name="T12" fmla="*/ 0 w 409"/>
              <a:gd name="T13" fmla="*/ 2963864 h 589"/>
              <a:gd name="T14" fmla="*/ 214901 w 409"/>
              <a:gd name="T15" fmla="*/ 3178678 h 589"/>
              <a:gd name="T16" fmla="*/ 1994559 w 409"/>
              <a:gd name="T17" fmla="*/ 3178678 h 589"/>
              <a:gd name="T18" fmla="*/ 2209766 w 409"/>
              <a:gd name="T19" fmla="*/ 2963864 h 589"/>
              <a:gd name="T20" fmla="*/ 2209766 w 409"/>
              <a:gd name="T21" fmla="*/ 491665 h 589"/>
              <a:gd name="T22" fmla="*/ 2166022 w 409"/>
              <a:gd name="T23" fmla="*/ 447739 h 589"/>
              <a:gd name="T24" fmla="*/ 2122453 w 409"/>
              <a:gd name="T25" fmla="*/ 491665 h 589"/>
              <a:gd name="T26" fmla="*/ 2122453 w 409"/>
              <a:gd name="T27" fmla="*/ 2963864 h 589"/>
              <a:gd name="T28" fmla="*/ 1994559 w 409"/>
              <a:gd name="T29" fmla="*/ 3091251 h 589"/>
              <a:gd name="T30" fmla="*/ 214901 w 409"/>
              <a:gd name="T31" fmla="*/ 3091251 h 589"/>
              <a:gd name="T32" fmla="*/ 87313 w 409"/>
              <a:gd name="T33" fmla="*/ 2963864 h 589"/>
              <a:gd name="T34" fmla="*/ 87313 w 409"/>
              <a:gd name="T35" fmla="*/ 214575 h 589"/>
              <a:gd name="T36" fmla="*/ 214901 w 409"/>
              <a:gd name="T37" fmla="*/ 87291 h 589"/>
              <a:gd name="T38" fmla="*/ 1994559 w 409"/>
              <a:gd name="T39" fmla="*/ 87291 h 589"/>
              <a:gd name="T40" fmla="*/ 2122453 w 409"/>
              <a:gd name="T41" fmla="*/ 214575 h 589"/>
              <a:gd name="T42" fmla="*/ 2122453 w 409"/>
              <a:gd name="T43" fmla="*/ 317500 h 589"/>
              <a:gd name="T44" fmla="*/ 2166022 w 409"/>
              <a:gd name="T45" fmla="*/ 361046 h 589"/>
              <a:gd name="T46" fmla="*/ 1102093 w 409"/>
              <a:gd name="T47" fmla="*/ 409268 h 589"/>
              <a:gd name="T48" fmla="*/ 1063065 w 409"/>
              <a:gd name="T49" fmla="*/ 431449 h 589"/>
              <a:gd name="T50" fmla="*/ 404600 w 409"/>
              <a:gd name="T51" fmla="*/ 1748225 h 589"/>
              <a:gd name="T52" fmla="*/ 411573 w 409"/>
              <a:gd name="T53" fmla="*/ 1792154 h 589"/>
              <a:gd name="T54" fmla="*/ 448540 w 409"/>
              <a:gd name="T55" fmla="*/ 1807736 h 589"/>
              <a:gd name="T56" fmla="*/ 1761422 w 409"/>
              <a:gd name="T57" fmla="*/ 1807736 h 589"/>
              <a:gd name="T58" fmla="*/ 1797362 w 409"/>
              <a:gd name="T59" fmla="*/ 1792154 h 589"/>
              <a:gd name="T60" fmla="*/ 1797362 w 409"/>
              <a:gd name="T61" fmla="*/ 1748225 h 589"/>
              <a:gd name="T62" fmla="*/ 1145530 w 409"/>
              <a:gd name="T63" fmla="*/ 431449 h 589"/>
              <a:gd name="T64" fmla="*/ 1102093 w 409"/>
              <a:gd name="T65" fmla="*/ 409268 h 589"/>
              <a:gd name="T66" fmla="*/ 519018 w 409"/>
              <a:gd name="T67" fmla="*/ 1720327 h 589"/>
              <a:gd name="T68" fmla="*/ 1102093 w 409"/>
              <a:gd name="T69" fmla="*/ 550675 h 589"/>
              <a:gd name="T70" fmla="*/ 1689539 w 409"/>
              <a:gd name="T71" fmla="*/ 1720327 h 589"/>
              <a:gd name="T72" fmla="*/ 519018 w 409"/>
              <a:gd name="T73" fmla="*/ 1720327 h 58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409"/>
              <a:gd name="T112" fmla="*/ 0 h 589"/>
              <a:gd name="T113" fmla="*/ 409 w 409"/>
              <a:gd name="T114" fmla="*/ 589 h 589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409" h="589">
                <a:moveTo>
                  <a:pt x="401" y="67"/>
                </a:moveTo>
                <a:cubicBezTo>
                  <a:pt x="405" y="67"/>
                  <a:pt x="409" y="64"/>
                  <a:pt x="409" y="59"/>
                </a:cubicBezTo>
                <a:cubicBezTo>
                  <a:pt x="409" y="40"/>
                  <a:pt x="409" y="40"/>
                  <a:pt x="409" y="40"/>
                </a:cubicBezTo>
                <a:cubicBezTo>
                  <a:pt x="409" y="18"/>
                  <a:pt x="391" y="0"/>
                  <a:pt x="36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549"/>
                  <a:pt x="0" y="549"/>
                  <a:pt x="0" y="549"/>
                </a:cubicBezTo>
                <a:cubicBezTo>
                  <a:pt x="0" y="571"/>
                  <a:pt x="18" y="589"/>
                  <a:pt x="40" y="589"/>
                </a:cubicBezTo>
                <a:cubicBezTo>
                  <a:pt x="369" y="589"/>
                  <a:pt x="369" y="589"/>
                  <a:pt x="369" y="589"/>
                </a:cubicBezTo>
                <a:cubicBezTo>
                  <a:pt x="391" y="589"/>
                  <a:pt x="409" y="571"/>
                  <a:pt x="409" y="549"/>
                </a:cubicBezTo>
                <a:cubicBezTo>
                  <a:pt x="409" y="91"/>
                  <a:pt x="409" y="91"/>
                  <a:pt x="409" y="91"/>
                </a:cubicBezTo>
                <a:cubicBezTo>
                  <a:pt x="409" y="87"/>
                  <a:pt x="405" y="83"/>
                  <a:pt x="401" y="83"/>
                </a:cubicBezTo>
                <a:cubicBezTo>
                  <a:pt x="397" y="83"/>
                  <a:pt x="393" y="87"/>
                  <a:pt x="393" y="91"/>
                </a:cubicBezTo>
                <a:cubicBezTo>
                  <a:pt x="393" y="549"/>
                  <a:pt x="393" y="549"/>
                  <a:pt x="393" y="549"/>
                </a:cubicBezTo>
                <a:cubicBezTo>
                  <a:pt x="393" y="562"/>
                  <a:pt x="382" y="573"/>
                  <a:pt x="369" y="573"/>
                </a:cubicBezTo>
                <a:cubicBezTo>
                  <a:pt x="40" y="573"/>
                  <a:pt x="40" y="573"/>
                  <a:pt x="40" y="573"/>
                </a:cubicBezTo>
                <a:cubicBezTo>
                  <a:pt x="26" y="573"/>
                  <a:pt x="16" y="562"/>
                  <a:pt x="16" y="549"/>
                </a:cubicBezTo>
                <a:cubicBezTo>
                  <a:pt x="16" y="40"/>
                  <a:pt x="16" y="40"/>
                  <a:pt x="16" y="40"/>
                </a:cubicBezTo>
                <a:cubicBezTo>
                  <a:pt x="16" y="27"/>
                  <a:pt x="26" y="16"/>
                  <a:pt x="40" y="16"/>
                </a:cubicBezTo>
                <a:cubicBezTo>
                  <a:pt x="369" y="16"/>
                  <a:pt x="369" y="16"/>
                  <a:pt x="369" y="16"/>
                </a:cubicBezTo>
                <a:cubicBezTo>
                  <a:pt x="382" y="16"/>
                  <a:pt x="393" y="27"/>
                  <a:pt x="393" y="40"/>
                </a:cubicBezTo>
                <a:cubicBezTo>
                  <a:pt x="393" y="59"/>
                  <a:pt x="393" y="59"/>
                  <a:pt x="393" y="59"/>
                </a:cubicBezTo>
                <a:cubicBezTo>
                  <a:pt x="393" y="64"/>
                  <a:pt x="397" y="67"/>
                  <a:pt x="401" y="67"/>
                </a:cubicBezTo>
                <a:close/>
                <a:moveTo>
                  <a:pt x="204" y="76"/>
                </a:moveTo>
                <a:cubicBezTo>
                  <a:pt x="201" y="76"/>
                  <a:pt x="199" y="78"/>
                  <a:pt x="197" y="80"/>
                </a:cubicBezTo>
                <a:cubicBezTo>
                  <a:pt x="75" y="324"/>
                  <a:pt x="75" y="324"/>
                  <a:pt x="75" y="324"/>
                </a:cubicBezTo>
                <a:cubicBezTo>
                  <a:pt x="74" y="326"/>
                  <a:pt x="74" y="329"/>
                  <a:pt x="76" y="332"/>
                </a:cubicBezTo>
                <a:cubicBezTo>
                  <a:pt x="77" y="334"/>
                  <a:pt x="80" y="335"/>
                  <a:pt x="83" y="335"/>
                </a:cubicBezTo>
                <a:cubicBezTo>
                  <a:pt x="326" y="335"/>
                  <a:pt x="326" y="335"/>
                  <a:pt x="326" y="335"/>
                </a:cubicBezTo>
                <a:cubicBezTo>
                  <a:pt x="329" y="335"/>
                  <a:pt x="332" y="334"/>
                  <a:pt x="333" y="332"/>
                </a:cubicBezTo>
                <a:cubicBezTo>
                  <a:pt x="334" y="329"/>
                  <a:pt x="335" y="326"/>
                  <a:pt x="333" y="324"/>
                </a:cubicBezTo>
                <a:cubicBezTo>
                  <a:pt x="212" y="80"/>
                  <a:pt x="212" y="80"/>
                  <a:pt x="212" y="80"/>
                </a:cubicBezTo>
                <a:cubicBezTo>
                  <a:pt x="210" y="78"/>
                  <a:pt x="207" y="76"/>
                  <a:pt x="204" y="76"/>
                </a:cubicBezTo>
                <a:close/>
                <a:moveTo>
                  <a:pt x="96" y="319"/>
                </a:moveTo>
                <a:cubicBezTo>
                  <a:pt x="204" y="102"/>
                  <a:pt x="204" y="102"/>
                  <a:pt x="204" y="102"/>
                </a:cubicBezTo>
                <a:cubicBezTo>
                  <a:pt x="313" y="319"/>
                  <a:pt x="313" y="319"/>
                  <a:pt x="313" y="319"/>
                </a:cubicBezTo>
                <a:lnTo>
                  <a:pt x="96" y="31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  <a:effectLst/>
        </p:spPr>
        <p:txBody>
          <a:bodyPr wrap="none" bIns="25183" anchor="b"/>
          <a:lstStyle/>
          <a:p>
            <a:pPr algn="ctr" defTabSz="914034">
              <a:defRPr/>
            </a:pPr>
            <a:r>
              <a:rPr lang="en-US" sz="1200" kern="0" dirty="0">
                <a:solidFill>
                  <a:srgbClr val="0070C0"/>
                </a:solidFill>
                <a:cs typeface="Calibri" panose="020F0502020204030204" pitchFamily="34" charset="0"/>
              </a:rPr>
              <a:t>CNC</a:t>
            </a:r>
          </a:p>
        </p:txBody>
      </p:sp>
      <p:sp>
        <p:nvSpPr>
          <p:cNvPr id="87" name="Freeform 5">
            <a:extLst>
              <a:ext uri="{FF2B5EF4-FFF2-40B4-BE49-F238E27FC236}">
                <a16:creationId xmlns:a16="http://schemas.microsoft.com/office/drawing/2014/main" id="{B942FD21-3317-4BF9-9190-CC9B6AECFF8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73476" y="1687107"/>
            <a:ext cx="431411" cy="486657"/>
          </a:xfrm>
          <a:custGeom>
            <a:avLst/>
            <a:gdLst>
              <a:gd name="T0" fmla="*/ 2166022 w 409"/>
              <a:gd name="T1" fmla="*/ 361046 h 589"/>
              <a:gd name="T2" fmla="*/ 2209766 w 409"/>
              <a:gd name="T3" fmla="*/ 317500 h 589"/>
              <a:gd name="T4" fmla="*/ 2209766 w 409"/>
              <a:gd name="T5" fmla="*/ 214575 h 589"/>
              <a:gd name="T6" fmla="*/ 1994559 w 409"/>
              <a:gd name="T7" fmla="*/ 0 h 589"/>
              <a:gd name="T8" fmla="*/ 214901 w 409"/>
              <a:gd name="T9" fmla="*/ 0 h 589"/>
              <a:gd name="T10" fmla="*/ 0 w 409"/>
              <a:gd name="T11" fmla="*/ 214575 h 589"/>
              <a:gd name="T12" fmla="*/ 0 w 409"/>
              <a:gd name="T13" fmla="*/ 2963864 h 589"/>
              <a:gd name="T14" fmla="*/ 214901 w 409"/>
              <a:gd name="T15" fmla="*/ 3178678 h 589"/>
              <a:gd name="T16" fmla="*/ 1994559 w 409"/>
              <a:gd name="T17" fmla="*/ 3178678 h 589"/>
              <a:gd name="T18" fmla="*/ 2209766 w 409"/>
              <a:gd name="T19" fmla="*/ 2963864 h 589"/>
              <a:gd name="T20" fmla="*/ 2209766 w 409"/>
              <a:gd name="T21" fmla="*/ 491665 h 589"/>
              <a:gd name="T22" fmla="*/ 2166022 w 409"/>
              <a:gd name="T23" fmla="*/ 447739 h 589"/>
              <a:gd name="T24" fmla="*/ 2122453 w 409"/>
              <a:gd name="T25" fmla="*/ 491665 h 589"/>
              <a:gd name="T26" fmla="*/ 2122453 w 409"/>
              <a:gd name="T27" fmla="*/ 2963864 h 589"/>
              <a:gd name="T28" fmla="*/ 1994559 w 409"/>
              <a:gd name="T29" fmla="*/ 3091251 h 589"/>
              <a:gd name="T30" fmla="*/ 214901 w 409"/>
              <a:gd name="T31" fmla="*/ 3091251 h 589"/>
              <a:gd name="T32" fmla="*/ 87313 w 409"/>
              <a:gd name="T33" fmla="*/ 2963864 h 589"/>
              <a:gd name="T34" fmla="*/ 87313 w 409"/>
              <a:gd name="T35" fmla="*/ 214575 h 589"/>
              <a:gd name="T36" fmla="*/ 214901 w 409"/>
              <a:gd name="T37" fmla="*/ 87291 h 589"/>
              <a:gd name="T38" fmla="*/ 1994559 w 409"/>
              <a:gd name="T39" fmla="*/ 87291 h 589"/>
              <a:gd name="T40" fmla="*/ 2122453 w 409"/>
              <a:gd name="T41" fmla="*/ 214575 h 589"/>
              <a:gd name="T42" fmla="*/ 2122453 w 409"/>
              <a:gd name="T43" fmla="*/ 317500 h 589"/>
              <a:gd name="T44" fmla="*/ 2166022 w 409"/>
              <a:gd name="T45" fmla="*/ 361046 h 589"/>
              <a:gd name="T46" fmla="*/ 1102093 w 409"/>
              <a:gd name="T47" fmla="*/ 409268 h 589"/>
              <a:gd name="T48" fmla="*/ 1063065 w 409"/>
              <a:gd name="T49" fmla="*/ 431449 h 589"/>
              <a:gd name="T50" fmla="*/ 404600 w 409"/>
              <a:gd name="T51" fmla="*/ 1748225 h 589"/>
              <a:gd name="T52" fmla="*/ 411573 w 409"/>
              <a:gd name="T53" fmla="*/ 1792154 h 589"/>
              <a:gd name="T54" fmla="*/ 448540 w 409"/>
              <a:gd name="T55" fmla="*/ 1807736 h 589"/>
              <a:gd name="T56" fmla="*/ 1761422 w 409"/>
              <a:gd name="T57" fmla="*/ 1807736 h 589"/>
              <a:gd name="T58" fmla="*/ 1797362 w 409"/>
              <a:gd name="T59" fmla="*/ 1792154 h 589"/>
              <a:gd name="T60" fmla="*/ 1797362 w 409"/>
              <a:gd name="T61" fmla="*/ 1748225 h 589"/>
              <a:gd name="T62" fmla="*/ 1145530 w 409"/>
              <a:gd name="T63" fmla="*/ 431449 h 589"/>
              <a:gd name="T64" fmla="*/ 1102093 w 409"/>
              <a:gd name="T65" fmla="*/ 409268 h 589"/>
              <a:gd name="T66" fmla="*/ 519018 w 409"/>
              <a:gd name="T67" fmla="*/ 1720327 h 589"/>
              <a:gd name="T68" fmla="*/ 1102093 w 409"/>
              <a:gd name="T69" fmla="*/ 550675 h 589"/>
              <a:gd name="T70" fmla="*/ 1689539 w 409"/>
              <a:gd name="T71" fmla="*/ 1720327 h 589"/>
              <a:gd name="T72" fmla="*/ 519018 w 409"/>
              <a:gd name="T73" fmla="*/ 1720327 h 58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409"/>
              <a:gd name="T112" fmla="*/ 0 h 589"/>
              <a:gd name="T113" fmla="*/ 409 w 409"/>
              <a:gd name="T114" fmla="*/ 589 h 589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409" h="589">
                <a:moveTo>
                  <a:pt x="401" y="67"/>
                </a:moveTo>
                <a:cubicBezTo>
                  <a:pt x="405" y="67"/>
                  <a:pt x="409" y="64"/>
                  <a:pt x="409" y="59"/>
                </a:cubicBezTo>
                <a:cubicBezTo>
                  <a:pt x="409" y="40"/>
                  <a:pt x="409" y="40"/>
                  <a:pt x="409" y="40"/>
                </a:cubicBezTo>
                <a:cubicBezTo>
                  <a:pt x="409" y="18"/>
                  <a:pt x="391" y="0"/>
                  <a:pt x="36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549"/>
                  <a:pt x="0" y="549"/>
                  <a:pt x="0" y="549"/>
                </a:cubicBezTo>
                <a:cubicBezTo>
                  <a:pt x="0" y="571"/>
                  <a:pt x="18" y="589"/>
                  <a:pt x="40" y="589"/>
                </a:cubicBezTo>
                <a:cubicBezTo>
                  <a:pt x="369" y="589"/>
                  <a:pt x="369" y="589"/>
                  <a:pt x="369" y="589"/>
                </a:cubicBezTo>
                <a:cubicBezTo>
                  <a:pt x="391" y="589"/>
                  <a:pt x="409" y="571"/>
                  <a:pt x="409" y="549"/>
                </a:cubicBezTo>
                <a:cubicBezTo>
                  <a:pt x="409" y="91"/>
                  <a:pt x="409" y="91"/>
                  <a:pt x="409" y="91"/>
                </a:cubicBezTo>
                <a:cubicBezTo>
                  <a:pt x="409" y="87"/>
                  <a:pt x="405" y="83"/>
                  <a:pt x="401" y="83"/>
                </a:cubicBezTo>
                <a:cubicBezTo>
                  <a:pt x="397" y="83"/>
                  <a:pt x="393" y="87"/>
                  <a:pt x="393" y="91"/>
                </a:cubicBezTo>
                <a:cubicBezTo>
                  <a:pt x="393" y="549"/>
                  <a:pt x="393" y="549"/>
                  <a:pt x="393" y="549"/>
                </a:cubicBezTo>
                <a:cubicBezTo>
                  <a:pt x="393" y="562"/>
                  <a:pt x="382" y="573"/>
                  <a:pt x="369" y="573"/>
                </a:cubicBezTo>
                <a:cubicBezTo>
                  <a:pt x="40" y="573"/>
                  <a:pt x="40" y="573"/>
                  <a:pt x="40" y="573"/>
                </a:cubicBezTo>
                <a:cubicBezTo>
                  <a:pt x="26" y="573"/>
                  <a:pt x="16" y="562"/>
                  <a:pt x="16" y="549"/>
                </a:cubicBezTo>
                <a:cubicBezTo>
                  <a:pt x="16" y="40"/>
                  <a:pt x="16" y="40"/>
                  <a:pt x="16" y="40"/>
                </a:cubicBezTo>
                <a:cubicBezTo>
                  <a:pt x="16" y="27"/>
                  <a:pt x="26" y="16"/>
                  <a:pt x="40" y="16"/>
                </a:cubicBezTo>
                <a:cubicBezTo>
                  <a:pt x="369" y="16"/>
                  <a:pt x="369" y="16"/>
                  <a:pt x="369" y="16"/>
                </a:cubicBezTo>
                <a:cubicBezTo>
                  <a:pt x="382" y="16"/>
                  <a:pt x="393" y="27"/>
                  <a:pt x="393" y="40"/>
                </a:cubicBezTo>
                <a:cubicBezTo>
                  <a:pt x="393" y="59"/>
                  <a:pt x="393" y="59"/>
                  <a:pt x="393" y="59"/>
                </a:cubicBezTo>
                <a:cubicBezTo>
                  <a:pt x="393" y="64"/>
                  <a:pt x="397" y="67"/>
                  <a:pt x="401" y="67"/>
                </a:cubicBezTo>
                <a:close/>
                <a:moveTo>
                  <a:pt x="204" y="76"/>
                </a:moveTo>
                <a:cubicBezTo>
                  <a:pt x="201" y="76"/>
                  <a:pt x="199" y="78"/>
                  <a:pt x="197" y="80"/>
                </a:cubicBezTo>
                <a:cubicBezTo>
                  <a:pt x="75" y="324"/>
                  <a:pt x="75" y="324"/>
                  <a:pt x="75" y="324"/>
                </a:cubicBezTo>
                <a:cubicBezTo>
                  <a:pt x="74" y="326"/>
                  <a:pt x="74" y="329"/>
                  <a:pt x="76" y="332"/>
                </a:cubicBezTo>
                <a:cubicBezTo>
                  <a:pt x="77" y="334"/>
                  <a:pt x="80" y="335"/>
                  <a:pt x="83" y="335"/>
                </a:cubicBezTo>
                <a:cubicBezTo>
                  <a:pt x="326" y="335"/>
                  <a:pt x="326" y="335"/>
                  <a:pt x="326" y="335"/>
                </a:cubicBezTo>
                <a:cubicBezTo>
                  <a:pt x="329" y="335"/>
                  <a:pt x="332" y="334"/>
                  <a:pt x="333" y="332"/>
                </a:cubicBezTo>
                <a:cubicBezTo>
                  <a:pt x="334" y="329"/>
                  <a:pt x="335" y="326"/>
                  <a:pt x="333" y="324"/>
                </a:cubicBezTo>
                <a:cubicBezTo>
                  <a:pt x="212" y="80"/>
                  <a:pt x="212" y="80"/>
                  <a:pt x="212" y="80"/>
                </a:cubicBezTo>
                <a:cubicBezTo>
                  <a:pt x="210" y="78"/>
                  <a:pt x="207" y="76"/>
                  <a:pt x="204" y="76"/>
                </a:cubicBezTo>
                <a:close/>
                <a:moveTo>
                  <a:pt x="96" y="319"/>
                </a:moveTo>
                <a:cubicBezTo>
                  <a:pt x="204" y="102"/>
                  <a:pt x="204" y="102"/>
                  <a:pt x="204" y="102"/>
                </a:cubicBezTo>
                <a:cubicBezTo>
                  <a:pt x="313" y="319"/>
                  <a:pt x="313" y="319"/>
                  <a:pt x="313" y="319"/>
                </a:cubicBezTo>
                <a:lnTo>
                  <a:pt x="96" y="31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  <a:effectLst/>
        </p:spPr>
        <p:txBody>
          <a:bodyPr wrap="none" bIns="25183" anchor="b"/>
          <a:lstStyle/>
          <a:p>
            <a:pPr algn="ctr" defTabSz="914034">
              <a:defRPr/>
            </a:pPr>
            <a:r>
              <a:rPr lang="en-US" sz="1200" kern="0" dirty="0">
                <a:solidFill>
                  <a:srgbClr val="0070C0"/>
                </a:solidFill>
                <a:cs typeface="Calibri" panose="020F0502020204030204" pitchFamily="34" charset="0"/>
              </a:rPr>
              <a:t>CNC</a:t>
            </a:r>
          </a:p>
        </p:txBody>
      </p:sp>
      <p:sp>
        <p:nvSpPr>
          <p:cNvPr id="88" name="Freeform 5">
            <a:extLst>
              <a:ext uri="{FF2B5EF4-FFF2-40B4-BE49-F238E27FC236}">
                <a16:creationId xmlns:a16="http://schemas.microsoft.com/office/drawing/2014/main" id="{8D8A734B-392B-47C6-86B5-FCAB47EBFE2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92493" y="1687107"/>
            <a:ext cx="431411" cy="486657"/>
          </a:xfrm>
          <a:custGeom>
            <a:avLst/>
            <a:gdLst>
              <a:gd name="T0" fmla="*/ 2166022 w 409"/>
              <a:gd name="T1" fmla="*/ 361046 h 589"/>
              <a:gd name="T2" fmla="*/ 2209766 w 409"/>
              <a:gd name="T3" fmla="*/ 317500 h 589"/>
              <a:gd name="T4" fmla="*/ 2209766 w 409"/>
              <a:gd name="T5" fmla="*/ 214575 h 589"/>
              <a:gd name="T6" fmla="*/ 1994559 w 409"/>
              <a:gd name="T7" fmla="*/ 0 h 589"/>
              <a:gd name="T8" fmla="*/ 214901 w 409"/>
              <a:gd name="T9" fmla="*/ 0 h 589"/>
              <a:gd name="T10" fmla="*/ 0 w 409"/>
              <a:gd name="T11" fmla="*/ 214575 h 589"/>
              <a:gd name="T12" fmla="*/ 0 w 409"/>
              <a:gd name="T13" fmla="*/ 2963864 h 589"/>
              <a:gd name="T14" fmla="*/ 214901 w 409"/>
              <a:gd name="T15" fmla="*/ 3178678 h 589"/>
              <a:gd name="T16" fmla="*/ 1994559 w 409"/>
              <a:gd name="T17" fmla="*/ 3178678 h 589"/>
              <a:gd name="T18" fmla="*/ 2209766 w 409"/>
              <a:gd name="T19" fmla="*/ 2963864 h 589"/>
              <a:gd name="T20" fmla="*/ 2209766 w 409"/>
              <a:gd name="T21" fmla="*/ 491665 h 589"/>
              <a:gd name="T22" fmla="*/ 2166022 w 409"/>
              <a:gd name="T23" fmla="*/ 447739 h 589"/>
              <a:gd name="T24" fmla="*/ 2122453 w 409"/>
              <a:gd name="T25" fmla="*/ 491665 h 589"/>
              <a:gd name="T26" fmla="*/ 2122453 w 409"/>
              <a:gd name="T27" fmla="*/ 2963864 h 589"/>
              <a:gd name="T28" fmla="*/ 1994559 w 409"/>
              <a:gd name="T29" fmla="*/ 3091251 h 589"/>
              <a:gd name="T30" fmla="*/ 214901 w 409"/>
              <a:gd name="T31" fmla="*/ 3091251 h 589"/>
              <a:gd name="T32" fmla="*/ 87313 w 409"/>
              <a:gd name="T33" fmla="*/ 2963864 h 589"/>
              <a:gd name="T34" fmla="*/ 87313 w 409"/>
              <a:gd name="T35" fmla="*/ 214575 h 589"/>
              <a:gd name="T36" fmla="*/ 214901 w 409"/>
              <a:gd name="T37" fmla="*/ 87291 h 589"/>
              <a:gd name="T38" fmla="*/ 1994559 w 409"/>
              <a:gd name="T39" fmla="*/ 87291 h 589"/>
              <a:gd name="T40" fmla="*/ 2122453 w 409"/>
              <a:gd name="T41" fmla="*/ 214575 h 589"/>
              <a:gd name="T42" fmla="*/ 2122453 w 409"/>
              <a:gd name="T43" fmla="*/ 317500 h 589"/>
              <a:gd name="T44" fmla="*/ 2166022 w 409"/>
              <a:gd name="T45" fmla="*/ 361046 h 589"/>
              <a:gd name="T46" fmla="*/ 1102093 w 409"/>
              <a:gd name="T47" fmla="*/ 409268 h 589"/>
              <a:gd name="T48" fmla="*/ 1063065 w 409"/>
              <a:gd name="T49" fmla="*/ 431449 h 589"/>
              <a:gd name="T50" fmla="*/ 404600 w 409"/>
              <a:gd name="T51" fmla="*/ 1748225 h 589"/>
              <a:gd name="T52" fmla="*/ 411573 w 409"/>
              <a:gd name="T53" fmla="*/ 1792154 h 589"/>
              <a:gd name="T54" fmla="*/ 448540 w 409"/>
              <a:gd name="T55" fmla="*/ 1807736 h 589"/>
              <a:gd name="T56" fmla="*/ 1761422 w 409"/>
              <a:gd name="T57" fmla="*/ 1807736 h 589"/>
              <a:gd name="T58" fmla="*/ 1797362 w 409"/>
              <a:gd name="T59" fmla="*/ 1792154 h 589"/>
              <a:gd name="T60" fmla="*/ 1797362 w 409"/>
              <a:gd name="T61" fmla="*/ 1748225 h 589"/>
              <a:gd name="T62" fmla="*/ 1145530 w 409"/>
              <a:gd name="T63" fmla="*/ 431449 h 589"/>
              <a:gd name="T64" fmla="*/ 1102093 w 409"/>
              <a:gd name="T65" fmla="*/ 409268 h 589"/>
              <a:gd name="T66" fmla="*/ 519018 w 409"/>
              <a:gd name="T67" fmla="*/ 1720327 h 589"/>
              <a:gd name="T68" fmla="*/ 1102093 w 409"/>
              <a:gd name="T69" fmla="*/ 550675 h 589"/>
              <a:gd name="T70" fmla="*/ 1689539 w 409"/>
              <a:gd name="T71" fmla="*/ 1720327 h 589"/>
              <a:gd name="T72" fmla="*/ 519018 w 409"/>
              <a:gd name="T73" fmla="*/ 1720327 h 58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409"/>
              <a:gd name="T112" fmla="*/ 0 h 589"/>
              <a:gd name="T113" fmla="*/ 409 w 409"/>
              <a:gd name="T114" fmla="*/ 589 h 589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409" h="589">
                <a:moveTo>
                  <a:pt x="401" y="67"/>
                </a:moveTo>
                <a:cubicBezTo>
                  <a:pt x="405" y="67"/>
                  <a:pt x="409" y="64"/>
                  <a:pt x="409" y="59"/>
                </a:cubicBezTo>
                <a:cubicBezTo>
                  <a:pt x="409" y="40"/>
                  <a:pt x="409" y="40"/>
                  <a:pt x="409" y="40"/>
                </a:cubicBezTo>
                <a:cubicBezTo>
                  <a:pt x="409" y="18"/>
                  <a:pt x="391" y="0"/>
                  <a:pt x="36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549"/>
                  <a:pt x="0" y="549"/>
                  <a:pt x="0" y="549"/>
                </a:cubicBezTo>
                <a:cubicBezTo>
                  <a:pt x="0" y="571"/>
                  <a:pt x="18" y="589"/>
                  <a:pt x="40" y="589"/>
                </a:cubicBezTo>
                <a:cubicBezTo>
                  <a:pt x="369" y="589"/>
                  <a:pt x="369" y="589"/>
                  <a:pt x="369" y="589"/>
                </a:cubicBezTo>
                <a:cubicBezTo>
                  <a:pt x="391" y="589"/>
                  <a:pt x="409" y="571"/>
                  <a:pt x="409" y="549"/>
                </a:cubicBezTo>
                <a:cubicBezTo>
                  <a:pt x="409" y="91"/>
                  <a:pt x="409" y="91"/>
                  <a:pt x="409" y="91"/>
                </a:cubicBezTo>
                <a:cubicBezTo>
                  <a:pt x="409" y="87"/>
                  <a:pt x="405" y="83"/>
                  <a:pt x="401" y="83"/>
                </a:cubicBezTo>
                <a:cubicBezTo>
                  <a:pt x="397" y="83"/>
                  <a:pt x="393" y="87"/>
                  <a:pt x="393" y="91"/>
                </a:cubicBezTo>
                <a:cubicBezTo>
                  <a:pt x="393" y="549"/>
                  <a:pt x="393" y="549"/>
                  <a:pt x="393" y="549"/>
                </a:cubicBezTo>
                <a:cubicBezTo>
                  <a:pt x="393" y="562"/>
                  <a:pt x="382" y="573"/>
                  <a:pt x="369" y="573"/>
                </a:cubicBezTo>
                <a:cubicBezTo>
                  <a:pt x="40" y="573"/>
                  <a:pt x="40" y="573"/>
                  <a:pt x="40" y="573"/>
                </a:cubicBezTo>
                <a:cubicBezTo>
                  <a:pt x="26" y="573"/>
                  <a:pt x="16" y="562"/>
                  <a:pt x="16" y="549"/>
                </a:cubicBezTo>
                <a:cubicBezTo>
                  <a:pt x="16" y="40"/>
                  <a:pt x="16" y="40"/>
                  <a:pt x="16" y="40"/>
                </a:cubicBezTo>
                <a:cubicBezTo>
                  <a:pt x="16" y="27"/>
                  <a:pt x="26" y="16"/>
                  <a:pt x="40" y="16"/>
                </a:cubicBezTo>
                <a:cubicBezTo>
                  <a:pt x="369" y="16"/>
                  <a:pt x="369" y="16"/>
                  <a:pt x="369" y="16"/>
                </a:cubicBezTo>
                <a:cubicBezTo>
                  <a:pt x="382" y="16"/>
                  <a:pt x="393" y="27"/>
                  <a:pt x="393" y="40"/>
                </a:cubicBezTo>
                <a:cubicBezTo>
                  <a:pt x="393" y="59"/>
                  <a:pt x="393" y="59"/>
                  <a:pt x="393" y="59"/>
                </a:cubicBezTo>
                <a:cubicBezTo>
                  <a:pt x="393" y="64"/>
                  <a:pt x="397" y="67"/>
                  <a:pt x="401" y="67"/>
                </a:cubicBezTo>
                <a:close/>
                <a:moveTo>
                  <a:pt x="204" y="76"/>
                </a:moveTo>
                <a:cubicBezTo>
                  <a:pt x="201" y="76"/>
                  <a:pt x="199" y="78"/>
                  <a:pt x="197" y="80"/>
                </a:cubicBezTo>
                <a:cubicBezTo>
                  <a:pt x="75" y="324"/>
                  <a:pt x="75" y="324"/>
                  <a:pt x="75" y="324"/>
                </a:cubicBezTo>
                <a:cubicBezTo>
                  <a:pt x="74" y="326"/>
                  <a:pt x="74" y="329"/>
                  <a:pt x="76" y="332"/>
                </a:cubicBezTo>
                <a:cubicBezTo>
                  <a:pt x="77" y="334"/>
                  <a:pt x="80" y="335"/>
                  <a:pt x="83" y="335"/>
                </a:cubicBezTo>
                <a:cubicBezTo>
                  <a:pt x="326" y="335"/>
                  <a:pt x="326" y="335"/>
                  <a:pt x="326" y="335"/>
                </a:cubicBezTo>
                <a:cubicBezTo>
                  <a:pt x="329" y="335"/>
                  <a:pt x="332" y="334"/>
                  <a:pt x="333" y="332"/>
                </a:cubicBezTo>
                <a:cubicBezTo>
                  <a:pt x="334" y="329"/>
                  <a:pt x="335" y="326"/>
                  <a:pt x="333" y="324"/>
                </a:cubicBezTo>
                <a:cubicBezTo>
                  <a:pt x="212" y="80"/>
                  <a:pt x="212" y="80"/>
                  <a:pt x="212" y="80"/>
                </a:cubicBezTo>
                <a:cubicBezTo>
                  <a:pt x="210" y="78"/>
                  <a:pt x="207" y="76"/>
                  <a:pt x="204" y="76"/>
                </a:cubicBezTo>
                <a:close/>
                <a:moveTo>
                  <a:pt x="96" y="319"/>
                </a:moveTo>
                <a:cubicBezTo>
                  <a:pt x="204" y="102"/>
                  <a:pt x="204" y="102"/>
                  <a:pt x="204" y="102"/>
                </a:cubicBezTo>
                <a:cubicBezTo>
                  <a:pt x="313" y="319"/>
                  <a:pt x="313" y="319"/>
                  <a:pt x="313" y="319"/>
                </a:cubicBezTo>
                <a:lnTo>
                  <a:pt x="96" y="31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  <a:effectLst/>
        </p:spPr>
        <p:txBody>
          <a:bodyPr wrap="none" bIns="25183" anchor="b"/>
          <a:lstStyle/>
          <a:p>
            <a:pPr algn="ctr" defTabSz="914034">
              <a:defRPr/>
            </a:pPr>
            <a:r>
              <a:rPr lang="en-US" sz="1200" kern="0" dirty="0">
                <a:solidFill>
                  <a:srgbClr val="0070C0"/>
                </a:solidFill>
                <a:cs typeface="Calibri" panose="020F0502020204030204" pitchFamily="34" charset="0"/>
              </a:rPr>
              <a:t>CNC</a:t>
            </a:r>
          </a:p>
        </p:txBody>
      </p:sp>
      <p:sp>
        <p:nvSpPr>
          <p:cNvPr id="89" name="Freeform 5">
            <a:extLst>
              <a:ext uri="{FF2B5EF4-FFF2-40B4-BE49-F238E27FC236}">
                <a16:creationId xmlns:a16="http://schemas.microsoft.com/office/drawing/2014/main" id="{7BA7DD36-9B30-493D-963A-100FD6545E9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01575" y="2607753"/>
            <a:ext cx="575214" cy="557476"/>
          </a:xfrm>
          <a:custGeom>
            <a:avLst/>
            <a:gdLst>
              <a:gd name="T0" fmla="*/ 2166022 w 409"/>
              <a:gd name="T1" fmla="*/ 361046 h 589"/>
              <a:gd name="T2" fmla="*/ 2209766 w 409"/>
              <a:gd name="T3" fmla="*/ 317500 h 589"/>
              <a:gd name="T4" fmla="*/ 2209766 w 409"/>
              <a:gd name="T5" fmla="*/ 214575 h 589"/>
              <a:gd name="T6" fmla="*/ 1994559 w 409"/>
              <a:gd name="T7" fmla="*/ 0 h 589"/>
              <a:gd name="T8" fmla="*/ 214901 w 409"/>
              <a:gd name="T9" fmla="*/ 0 h 589"/>
              <a:gd name="T10" fmla="*/ 0 w 409"/>
              <a:gd name="T11" fmla="*/ 214575 h 589"/>
              <a:gd name="T12" fmla="*/ 0 w 409"/>
              <a:gd name="T13" fmla="*/ 2963864 h 589"/>
              <a:gd name="T14" fmla="*/ 214901 w 409"/>
              <a:gd name="T15" fmla="*/ 3178678 h 589"/>
              <a:gd name="T16" fmla="*/ 1994559 w 409"/>
              <a:gd name="T17" fmla="*/ 3178678 h 589"/>
              <a:gd name="T18" fmla="*/ 2209766 w 409"/>
              <a:gd name="T19" fmla="*/ 2963864 h 589"/>
              <a:gd name="T20" fmla="*/ 2209766 w 409"/>
              <a:gd name="T21" fmla="*/ 491665 h 589"/>
              <a:gd name="T22" fmla="*/ 2166022 w 409"/>
              <a:gd name="T23" fmla="*/ 447739 h 589"/>
              <a:gd name="T24" fmla="*/ 2122453 w 409"/>
              <a:gd name="T25" fmla="*/ 491665 h 589"/>
              <a:gd name="T26" fmla="*/ 2122453 w 409"/>
              <a:gd name="T27" fmla="*/ 2963864 h 589"/>
              <a:gd name="T28" fmla="*/ 1994559 w 409"/>
              <a:gd name="T29" fmla="*/ 3091251 h 589"/>
              <a:gd name="T30" fmla="*/ 214901 w 409"/>
              <a:gd name="T31" fmla="*/ 3091251 h 589"/>
              <a:gd name="T32" fmla="*/ 87313 w 409"/>
              <a:gd name="T33" fmla="*/ 2963864 h 589"/>
              <a:gd name="T34" fmla="*/ 87313 w 409"/>
              <a:gd name="T35" fmla="*/ 214575 h 589"/>
              <a:gd name="T36" fmla="*/ 214901 w 409"/>
              <a:gd name="T37" fmla="*/ 87291 h 589"/>
              <a:gd name="T38" fmla="*/ 1994559 w 409"/>
              <a:gd name="T39" fmla="*/ 87291 h 589"/>
              <a:gd name="T40" fmla="*/ 2122453 w 409"/>
              <a:gd name="T41" fmla="*/ 214575 h 589"/>
              <a:gd name="T42" fmla="*/ 2122453 w 409"/>
              <a:gd name="T43" fmla="*/ 317500 h 589"/>
              <a:gd name="T44" fmla="*/ 2166022 w 409"/>
              <a:gd name="T45" fmla="*/ 361046 h 589"/>
              <a:gd name="T46" fmla="*/ 1102093 w 409"/>
              <a:gd name="T47" fmla="*/ 409268 h 589"/>
              <a:gd name="T48" fmla="*/ 1063065 w 409"/>
              <a:gd name="T49" fmla="*/ 431449 h 589"/>
              <a:gd name="T50" fmla="*/ 404600 w 409"/>
              <a:gd name="T51" fmla="*/ 1748225 h 589"/>
              <a:gd name="T52" fmla="*/ 411573 w 409"/>
              <a:gd name="T53" fmla="*/ 1792154 h 589"/>
              <a:gd name="T54" fmla="*/ 448540 w 409"/>
              <a:gd name="T55" fmla="*/ 1807736 h 589"/>
              <a:gd name="T56" fmla="*/ 1761422 w 409"/>
              <a:gd name="T57" fmla="*/ 1807736 h 589"/>
              <a:gd name="T58" fmla="*/ 1797362 w 409"/>
              <a:gd name="T59" fmla="*/ 1792154 h 589"/>
              <a:gd name="T60" fmla="*/ 1797362 w 409"/>
              <a:gd name="T61" fmla="*/ 1748225 h 589"/>
              <a:gd name="T62" fmla="*/ 1145530 w 409"/>
              <a:gd name="T63" fmla="*/ 431449 h 589"/>
              <a:gd name="T64" fmla="*/ 1102093 w 409"/>
              <a:gd name="T65" fmla="*/ 409268 h 589"/>
              <a:gd name="T66" fmla="*/ 519018 w 409"/>
              <a:gd name="T67" fmla="*/ 1720327 h 589"/>
              <a:gd name="T68" fmla="*/ 1102093 w 409"/>
              <a:gd name="T69" fmla="*/ 550675 h 589"/>
              <a:gd name="T70" fmla="*/ 1689539 w 409"/>
              <a:gd name="T71" fmla="*/ 1720327 h 589"/>
              <a:gd name="T72" fmla="*/ 519018 w 409"/>
              <a:gd name="T73" fmla="*/ 1720327 h 58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409"/>
              <a:gd name="T112" fmla="*/ 0 h 589"/>
              <a:gd name="T113" fmla="*/ 409 w 409"/>
              <a:gd name="T114" fmla="*/ 589 h 589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409" h="589">
                <a:moveTo>
                  <a:pt x="401" y="67"/>
                </a:moveTo>
                <a:cubicBezTo>
                  <a:pt x="405" y="67"/>
                  <a:pt x="409" y="64"/>
                  <a:pt x="409" y="59"/>
                </a:cubicBezTo>
                <a:cubicBezTo>
                  <a:pt x="409" y="40"/>
                  <a:pt x="409" y="40"/>
                  <a:pt x="409" y="40"/>
                </a:cubicBezTo>
                <a:cubicBezTo>
                  <a:pt x="409" y="18"/>
                  <a:pt x="391" y="0"/>
                  <a:pt x="36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549"/>
                  <a:pt x="0" y="549"/>
                  <a:pt x="0" y="549"/>
                </a:cubicBezTo>
                <a:cubicBezTo>
                  <a:pt x="0" y="571"/>
                  <a:pt x="18" y="589"/>
                  <a:pt x="40" y="589"/>
                </a:cubicBezTo>
                <a:cubicBezTo>
                  <a:pt x="369" y="589"/>
                  <a:pt x="369" y="589"/>
                  <a:pt x="369" y="589"/>
                </a:cubicBezTo>
                <a:cubicBezTo>
                  <a:pt x="391" y="589"/>
                  <a:pt x="409" y="571"/>
                  <a:pt x="409" y="549"/>
                </a:cubicBezTo>
                <a:cubicBezTo>
                  <a:pt x="409" y="91"/>
                  <a:pt x="409" y="91"/>
                  <a:pt x="409" y="91"/>
                </a:cubicBezTo>
                <a:cubicBezTo>
                  <a:pt x="409" y="87"/>
                  <a:pt x="405" y="83"/>
                  <a:pt x="401" y="83"/>
                </a:cubicBezTo>
                <a:cubicBezTo>
                  <a:pt x="397" y="83"/>
                  <a:pt x="393" y="87"/>
                  <a:pt x="393" y="91"/>
                </a:cubicBezTo>
                <a:cubicBezTo>
                  <a:pt x="393" y="549"/>
                  <a:pt x="393" y="549"/>
                  <a:pt x="393" y="549"/>
                </a:cubicBezTo>
                <a:cubicBezTo>
                  <a:pt x="393" y="562"/>
                  <a:pt x="382" y="573"/>
                  <a:pt x="369" y="573"/>
                </a:cubicBezTo>
                <a:cubicBezTo>
                  <a:pt x="40" y="573"/>
                  <a:pt x="40" y="573"/>
                  <a:pt x="40" y="573"/>
                </a:cubicBezTo>
                <a:cubicBezTo>
                  <a:pt x="26" y="573"/>
                  <a:pt x="16" y="562"/>
                  <a:pt x="16" y="549"/>
                </a:cubicBezTo>
                <a:cubicBezTo>
                  <a:pt x="16" y="40"/>
                  <a:pt x="16" y="40"/>
                  <a:pt x="16" y="40"/>
                </a:cubicBezTo>
                <a:cubicBezTo>
                  <a:pt x="16" y="27"/>
                  <a:pt x="26" y="16"/>
                  <a:pt x="40" y="16"/>
                </a:cubicBezTo>
                <a:cubicBezTo>
                  <a:pt x="369" y="16"/>
                  <a:pt x="369" y="16"/>
                  <a:pt x="369" y="16"/>
                </a:cubicBezTo>
                <a:cubicBezTo>
                  <a:pt x="382" y="16"/>
                  <a:pt x="393" y="27"/>
                  <a:pt x="393" y="40"/>
                </a:cubicBezTo>
                <a:cubicBezTo>
                  <a:pt x="393" y="59"/>
                  <a:pt x="393" y="59"/>
                  <a:pt x="393" y="59"/>
                </a:cubicBezTo>
                <a:cubicBezTo>
                  <a:pt x="393" y="64"/>
                  <a:pt x="397" y="67"/>
                  <a:pt x="401" y="67"/>
                </a:cubicBezTo>
                <a:close/>
                <a:moveTo>
                  <a:pt x="204" y="76"/>
                </a:moveTo>
                <a:cubicBezTo>
                  <a:pt x="201" y="76"/>
                  <a:pt x="199" y="78"/>
                  <a:pt x="197" y="80"/>
                </a:cubicBezTo>
                <a:cubicBezTo>
                  <a:pt x="75" y="324"/>
                  <a:pt x="75" y="324"/>
                  <a:pt x="75" y="324"/>
                </a:cubicBezTo>
                <a:cubicBezTo>
                  <a:pt x="74" y="326"/>
                  <a:pt x="74" y="329"/>
                  <a:pt x="76" y="332"/>
                </a:cubicBezTo>
                <a:cubicBezTo>
                  <a:pt x="77" y="334"/>
                  <a:pt x="80" y="335"/>
                  <a:pt x="83" y="335"/>
                </a:cubicBezTo>
                <a:cubicBezTo>
                  <a:pt x="326" y="335"/>
                  <a:pt x="326" y="335"/>
                  <a:pt x="326" y="335"/>
                </a:cubicBezTo>
                <a:cubicBezTo>
                  <a:pt x="329" y="335"/>
                  <a:pt x="332" y="334"/>
                  <a:pt x="333" y="332"/>
                </a:cubicBezTo>
                <a:cubicBezTo>
                  <a:pt x="334" y="329"/>
                  <a:pt x="335" y="326"/>
                  <a:pt x="333" y="324"/>
                </a:cubicBezTo>
                <a:cubicBezTo>
                  <a:pt x="212" y="80"/>
                  <a:pt x="212" y="80"/>
                  <a:pt x="212" y="80"/>
                </a:cubicBezTo>
                <a:cubicBezTo>
                  <a:pt x="210" y="78"/>
                  <a:pt x="207" y="76"/>
                  <a:pt x="204" y="76"/>
                </a:cubicBezTo>
                <a:close/>
                <a:moveTo>
                  <a:pt x="96" y="319"/>
                </a:moveTo>
                <a:cubicBezTo>
                  <a:pt x="204" y="102"/>
                  <a:pt x="204" y="102"/>
                  <a:pt x="204" y="102"/>
                </a:cubicBezTo>
                <a:cubicBezTo>
                  <a:pt x="313" y="319"/>
                  <a:pt x="313" y="319"/>
                  <a:pt x="313" y="319"/>
                </a:cubicBezTo>
                <a:lnTo>
                  <a:pt x="96" y="31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  <a:effectLst/>
        </p:spPr>
        <p:txBody>
          <a:bodyPr wrap="none" bIns="35977" anchor="b"/>
          <a:lstStyle/>
          <a:p>
            <a:pPr algn="ctr" defTabSz="914034">
              <a:defRPr/>
            </a:pPr>
            <a:r>
              <a:rPr lang="en-US" sz="1200" kern="0" dirty="0">
                <a:solidFill>
                  <a:srgbClr val="0070C0"/>
                </a:solidFill>
                <a:cs typeface="Calibri" panose="020F0502020204030204" pitchFamily="34" charset="0"/>
              </a:rPr>
              <a:t>MDSC</a:t>
            </a:r>
          </a:p>
        </p:txBody>
      </p:sp>
      <p:sp>
        <p:nvSpPr>
          <p:cNvPr id="90" name="Freeform 5">
            <a:extLst>
              <a:ext uri="{FF2B5EF4-FFF2-40B4-BE49-F238E27FC236}">
                <a16:creationId xmlns:a16="http://schemas.microsoft.com/office/drawing/2014/main" id="{12139C51-AF95-4F36-B56F-27C347FAAD1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53192" y="3599217"/>
            <a:ext cx="521204" cy="557476"/>
          </a:xfrm>
          <a:custGeom>
            <a:avLst/>
            <a:gdLst>
              <a:gd name="T0" fmla="*/ 2166022 w 409"/>
              <a:gd name="T1" fmla="*/ 361046 h 589"/>
              <a:gd name="T2" fmla="*/ 2209766 w 409"/>
              <a:gd name="T3" fmla="*/ 317500 h 589"/>
              <a:gd name="T4" fmla="*/ 2209766 w 409"/>
              <a:gd name="T5" fmla="*/ 214575 h 589"/>
              <a:gd name="T6" fmla="*/ 1994559 w 409"/>
              <a:gd name="T7" fmla="*/ 0 h 589"/>
              <a:gd name="T8" fmla="*/ 214901 w 409"/>
              <a:gd name="T9" fmla="*/ 0 h 589"/>
              <a:gd name="T10" fmla="*/ 0 w 409"/>
              <a:gd name="T11" fmla="*/ 214575 h 589"/>
              <a:gd name="T12" fmla="*/ 0 w 409"/>
              <a:gd name="T13" fmla="*/ 2963864 h 589"/>
              <a:gd name="T14" fmla="*/ 214901 w 409"/>
              <a:gd name="T15" fmla="*/ 3178678 h 589"/>
              <a:gd name="T16" fmla="*/ 1994559 w 409"/>
              <a:gd name="T17" fmla="*/ 3178678 h 589"/>
              <a:gd name="T18" fmla="*/ 2209766 w 409"/>
              <a:gd name="T19" fmla="*/ 2963864 h 589"/>
              <a:gd name="T20" fmla="*/ 2209766 w 409"/>
              <a:gd name="T21" fmla="*/ 491665 h 589"/>
              <a:gd name="T22" fmla="*/ 2166022 w 409"/>
              <a:gd name="T23" fmla="*/ 447739 h 589"/>
              <a:gd name="T24" fmla="*/ 2122453 w 409"/>
              <a:gd name="T25" fmla="*/ 491665 h 589"/>
              <a:gd name="T26" fmla="*/ 2122453 w 409"/>
              <a:gd name="T27" fmla="*/ 2963864 h 589"/>
              <a:gd name="T28" fmla="*/ 1994559 w 409"/>
              <a:gd name="T29" fmla="*/ 3091251 h 589"/>
              <a:gd name="T30" fmla="*/ 214901 w 409"/>
              <a:gd name="T31" fmla="*/ 3091251 h 589"/>
              <a:gd name="T32" fmla="*/ 87313 w 409"/>
              <a:gd name="T33" fmla="*/ 2963864 h 589"/>
              <a:gd name="T34" fmla="*/ 87313 w 409"/>
              <a:gd name="T35" fmla="*/ 214575 h 589"/>
              <a:gd name="T36" fmla="*/ 214901 w 409"/>
              <a:gd name="T37" fmla="*/ 87291 h 589"/>
              <a:gd name="T38" fmla="*/ 1994559 w 409"/>
              <a:gd name="T39" fmla="*/ 87291 h 589"/>
              <a:gd name="T40" fmla="*/ 2122453 w 409"/>
              <a:gd name="T41" fmla="*/ 214575 h 589"/>
              <a:gd name="T42" fmla="*/ 2122453 w 409"/>
              <a:gd name="T43" fmla="*/ 317500 h 589"/>
              <a:gd name="T44" fmla="*/ 2166022 w 409"/>
              <a:gd name="T45" fmla="*/ 361046 h 589"/>
              <a:gd name="T46" fmla="*/ 1102093 w 409"/>
              <a:gd name="T47" fmla="*/ 409268 h 589"/>
              <a:gd name="T48" fmla="*/ 1063065 w 409"/>
              <a:gd name="T49" fmla="*/ 431449 h 589"/>
              <a:gd name="T50" fmla="*/ 404600 w 409"/>
              <a:gd name="T51" fmla="*/ 1748225 h 589"/>
              <a:gd name="T52" fmla="*/ 411573 w 409"/>
              <a:gd name="T53" fmla="*/ 1792154 h 589"/>
              <a:gd name="T54" fmla="*/ 448540 w 409"/>
              <a:gd name="T55" fmla="*/ 1807736 h 589"/>
              <a:gd name="T56" fmla="*/ 1761422 w 409"/>
              <a:gd name="T57" fmla="*/ 1807736 h 589"/>
              <a:gd name="T58" fmla="*/ 1797362 w 409"/>
              <a:gd name="T59" fmla="*/ 1792154 h 589"/>
              <a:gd name="T60" fmla="*/ 1797362 w 409"/>
              <a:gd name="T61" fmla="*/ 1748225 h 589"/>
              <a:gd name="T62" fmla="*/ 1145530 w 409"/>
              <a:gd name="T63" fmla="*/ 431449 h 589"/>
              <a:gd name="T64" fmla="*/ 1102093 w 409"/>
              <a:gd name="T65" fmla="*/ 409268 h 589"/>
              <a:gd name="T66" fmla="*/ 519018 w 409"/>
              <a:gd name="T67" fmla="*/ 1720327 h 589"/>
              <a:gd name="T68" fmla="*/ 1102093 w 409"/>
              <a:gd name="T69" fmla="*/ 550675 h 589"/>
              <a:gd name="T70" fmla="*/ 1689539 w 409"/>
              <a:gd name="T71" fmla="*/ 1720327 h 589"/>
              <a:gd name="T72" fmla="*/ 519018 w 409"/>
              <a:gd name="T73" fmla="*/ 1720327 h 58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409"/>
              <a:gd name="T112" fmla="*/ 0 h 589"/>
              <a:gd name="T113" fmla="*/ 409 w 409"/>
              <a:gd name="T114" fmla="*/ 589 h 589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409" h="589">
                <a:moveTo>
                  <a:pt x="401" y="67"/>
                </a:moveTo>
                <a:cubicBezTo>
                  <a:pt x="405" y="67"/>
                  <a:pt x="409" y="64"/>
                  <a:pt x="409" y="59"/>
                </a:cubicBezTo>
                <a:cubicBezTo>
                  <a:pt x="409" y="40"/>
                  <a:pt x="409" y="40"/>
                  <a:pt x="409" y="40"/>
                </a:cubicBezTo>
                <a:cubicBezTo>
                  <a:pt x="409" y="18"/>
                  <a:pt x="391" y="0"/>
                  <a:pt x="36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549"/>
                  <a:pt x="0" y="549"/>
                  <a:pt x="0" y="549"/>
                </a:cubicBezTo>
                <a:cubicBezTo>
                  <a:pt x="0" y="571"/>
                  <a:pt x="18" y="589"/>
                  <a:pt x="40" y="589"/>
                </a:cubicBezTo>
                <a:cubicBezTo>
                  <a:pt x="369" y="589"/>
                  <a:pt x="369" y="589"/>
                  <a:pt x="369" y="589"/>
                </a:cubicBezTo>
                <a:cubicBezTo>
                  <a:pt x="391" y="589"/>
                  <a:pt x="409" y="571"/>
                  <a:pt x="409" y="549"/>
                </a:cubicBezTo>
                <a:cubicBezTo>
                  <a:pt x="409" y="91"/>
                  <a:pt x="409" y="91"/>
                  <a:pt x="409" y="91"/>
                </a:cubicBezTo>
                <a:cubicBezTo>
                  <a:pt x="409" y="87"/>
                  <a:pt x="405" y="83"/>
                  <a:pt x="401" y="83"/>
                </a:cubicBezTo>
                <a:cubicBezTo>
                  <a:pt x="397" y="83"/>
                  <a:pt x="393" y="87"/>
                  <a:pt x="393" y="91"/>
                </a:cubicBezTo>
                <a:cubicBezTo>
                  <a:pt x="393" y="549"/>
                  <a:pt x="393" y="549"/>
                  <a:pt x="393" y="549"/>
                </a:cubicBezTo>
                <a:cubicBezTo>
                  <a:pt x="393" y="562"/>
                  <a:pt x="382" y="573"/>
                  <a:pt x="369" y="573"/>
                </a:cubicBezTo>
                <a:cubicBezTo>
                  <a:pt x="40" y="573"/>
                  <a:pt x="40" y="573"/>
                  <a:pt x="40" y="573"/>
                </a:cubicBezTo>
                <a:cubicBezTo>
                  <a:pt x="26" y="573"/>
                  <a:pt x="16" y="562"/>
                  <a:pt x="16" y="549"/>
                </a:cubicBezTo>
                <a:cubicBezTo>
                  <a:pt x="16" y="40"/>
                  <a:pt x="16" y="40"/>
                  <a:pt x="16" y="40"/>
                </a:cubicBezTo>
                <a:cubicBezTo>
                  <a:pt x="16" y="27"/>
                  <a:pt x="26" y="16"/>
                  <a:pt x="40" y="16"/>
                </a:cubicBezTo>
                <a:cubicBezTo>
                  <a:pt x="369" y="16"/>
                  <a:pt x="369" y="16"/>
                  <a:pt x="369" y="16"/>
                </a:cubicBezTo>
                <a:cubicBezTo>
                  <a:pt x="382" y="16"/>
                  <a:pt x="393" y="27"/>
                  <a:pt x="393" y="40"/>
                </a:cubicBezTo>
                <a:cubicBezTo>
                  <a:pt x="393" y="59"/>
                  <a:pt x="393" y="59"/>
                  <a:pt x="393" y="59"/>
                </a:cubicBezTo>
                <a:cubicBezTo>
                  <a:pt x="393" y="64"/>
                  <a:pt x="397" y="67"/>
                  <a:pt x="401" y="67"/>
                </a:cubicBezTo>
                <a:close/>
                <a:moveTo>
                  <a:pt x="204" y="76"/>
                </a:moveTo>
                <a:cubicBezTo>
                  <a:pt x="201" y="76"/>
                  <a:pt x="199" y="78"/>
                  <a:pt x="197" y="80"/>
                </a:cubicBezTo>
                <a:cubicBezTo>
                  <a:pt x="75" y="324"/>
                  <a:pt x="75" y="324"/>
                  <a:pt x="75" y="324"/>
                </a:cubicBezTo>
                <a:cubicBezTo>
                  <a:pt x="74" y="326"/>
                  <a:pt x="74" y="329"/>
                  <a:pt x="76" y="332"/>
                </a:cubicBezTo>
                <a:cubicBezTo>
                  <a:pt x="77" y="334"/>
                  <a:pt x="80" y="335"/>
                  <a:pt x="83" y="335"/>
                </a:cubicBezTo>
                <a:cubicBezTo>
                  <a:pt x="326" y="335"/>
                  <a:pt x="326" y="335"/>
                  <a:pt x="326" y="335"/>
                </a:cubicBezTo>
                <a:cubicBezTo>
                  <a:pt x="329" y="335"/>
                  <a:pt x="332" y="334"/>
                  <a:pt x="333" y="332"/>
                </a:cubicBezTo>
                <a:cubicBezTo>
                  <a:pt x="334" y="329"/>
                  <a:pt x="335" y="326"/>
                  <a:pt x="333" y="324"/>
                </a:cubicBezTo>
                <a:cubicBezTo>
                  <a:pt x="212" y="80"/>
                  <a:pt x="212" y="80"/>
                  <a:pt x="212" y="80"/>
                </a:cubicBezTo>
                <a:cubicBezTo>
                  <a:pt x="210" y="78"/>
                  <a:pt x="207" y="76"/>
                  <a:pt x="204" y="76"/>
                </a:cubicBezTo>
                <a:close/>
                <a:moveTo>
                  <a:pt x="96" y="319"/>
                </a:moveTo>
                <a:cubicBezTo>
                  <a:pt x="204" y="102"/>
                  <a:pt x="204" y="102"/>
                  <a:pt x="204" y="102"/>
                </a:cubicBezTo>
                <a:cubicBezTo>
                  <a:pt x="313" y="319"/>
                  <a:pt x="313" y="319"/>
                  <a:pt x="313" y="319"/>
                </a:cubicBezTo>
                <a:lnTo>
                  <a:pt x="96" y="31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  <a:effectLst/>
        </p:spPr>
        <p:txBody>
          <a:bodyPr wrap="none" bIns="0" anchor="b"/>
          <a:lstStyle/>
          <a:p>
            <a:pPr algn="ctr" defTabSz="914034">
              <a:lnSpc>
                <a:spcPts val="800"/>
              </a:lnSpc>
              <a:defRPr/>
            </a:pPr>
            <a:r>
              <a:rPr lang="en-US" sz="1200" kern="0" dirty="0">
                <a:solidFill>
                  <a:srgbClr val="0070C0"/>
                </a:solidFill>
                <a:cs typeface="Calibri" panose="020F0502020204030204" pitchFamily="34" charset="0"/>
              </a:rPr>
              <a:t>PNC</a:t>
            </a:r>
          </a:p>
          <a:p>
            <a:pPr algn="ctr" defTabSz="914034">
              <a:lnSpc>
                <a:spcPts val="800"/>
              </a:lnSpc>
              <a:defRPr/>
            </a:pPr>
            <a:r>
              <a:rPr lang="en-US" sz="1200" kern="0" dirty="0">
                <a:solidFill>
                  <a:srgbClr val="0070C0"/>
                </a:solidFill>
                <a:cs typeface="Calibri" panose="020F0502020204030204" pitchFamily="34" charset="0"/>
              </a:rPr>
              <a:t>(Edge)</a:t>
            </a:r>
          </a:p>
        </p:txBody>
      </p:sp>
      <p:sp>
        <p:nvSpPr>
          <p:cNvPr id="91" name="Freeform 5">
            <a:extLst>
              <a:ext uri="{FF2B5EF4-FFF2-40B4-BE49-F238E27FC236}">
                <a16:creationId xmlns:a16="http://schemas.microsoft.com/office/drawing/2014/main" id="{025990A6-3AD6-402A-BC0E-09713DA5663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06658" y="3599217"/>
            <a:ext cx="521204" cy="557476"/>
          </a:xfrm>
          <a:custGeom>
            <a:avLst/>
            <a:gdLst>
              <a:gd name="T0" fmla="*/ 2166022 w 409"/>
              <a:gd name="T1" fmla="*/ 361046 h 589"/>
              <a:gd name="T2" fmla="*/ 2209766 w 409"/>
              <a:gd name="T3" fmla="*/ 317500 h 589"/>
              <a:gd name="T4" fmla="*/ 2209766 w 409"/>
              <a:gd name="T5" fmla="*/ 214575 h 589"/>
              <a:gd name="T6" fmla="*/ 1994559 w 409"/>
              <a:gd name="T7" fmla="*/ 0 h 589"/>
              <a:gd name="T8" fmla="*/ 214901 w 409"/>
              <a:gd name="T9" fmla="*/ 0 h 589"/>
              <a:gd name="T10" fmla="*/ 0 w 409"/>
              <a:gd name="T11" fmla="*/ 214575 h 589"/>
              <a:gd name="T12" fmla="*/ 0 w 409"/>
              <a:gd name="T13" fmla="*/ 2963864 h 589"/>
              <a:gd name="T14" fmla="*/ 214901 w 409"/>
              <a:gd name="T15" fmla="*/ 3178678 h 589"/>
              <a:gd name="T16" fmla="*/ 1994559 w 409"/>
              <a:gd name="T17" fmla="*/ 3178678 h 589"/>
              <a:gd name="T18" fmla="*/ 2209766 w 409"/>
              <a:gd name="T19" fmla="*/ 2963864 h 589"/>
              <a:gd name="T20" fmla="*/ 2209766 w 409"/>
              <a:gd name="T21" fmla="*/ 491665 h 589"/>
              <a:gd name="T22" fmla="*/ 2166022 w 409"/>
              <a:gd name="T23" fmla="*/ 447739 h 589"/>
              <a:gd name="T24" fmla="*/ 2122453 w 409"/>
              <a:gd name="T25" fmla="*/ 491665 h 589"/>
              <a:gd name="T26" fmla="*/ 2122453 w 409"/>
              <a:gd name="T27" fmla="*/ 2963864 h 589"/>
              <a:gd name="T28" fmla="*/ 1994559 w 409"/>
              <a:gd name="T29" fmla="*/ 3091251 h 589"/>
              <a:gd name="T30" fmla="*/ 214901 w 409"/>
              <a:gd name="T31" fmla="*/ 3091251 h 589"/>
              <a:gd name="T32" fmla="*/ 87313 w 409"/>
              <a:gd name="T33" fmla="*/ 2963864 h 589"/>
              <a:gd name="T34" fmla="*/ 87313 w 409"/>
              <a:gd name="T35" fmla="*/ 214575 h 589"/>
              <a:gd name="T36" fmla="*/ 214901 w 409"/>
              <a:gd name="T37" fmla="*/ 87291 h 589"/>
              <a:gd name="T38" fmla="*/ 1994559 w 409"/>
              <a:gd name="T39" fmla="*/ 87291 h 589"/>
              <a:gd name="T40" fmla="*/ 2122453 w 409"/>
              <a:gd name="T41" fmla="*/ 214575 h 589"/>
              <a:gd name="T42" fmla="*/ 2122453 w 409"/>
              <a:gd name="T43" fmla="*/ 317500 h 589"/>
              <a:gd name="T44" fmla="*/ 2166022 w 409"/>
              <a:gd name="T45" fmla="*/ 361046 h 589"/>
              <a:gd name="T46" fmla="*/ 1102093 w 409"/>
              <a:gd name="T47" fmla="*/ 409268 h 589"/>
              <a:gd name="T48" fmla="*/ 1063065 w 409"/>
              <a:gd name="T49" fmla="*/ 431449 h 589"/>
              <a:gd name="T50" fmla="*/ 404600 w 409"/>
              <a:gd name="T51" fmla="*/ 1748225 h 589"/>
              <a:gd name="T52" fmla="*/ 411573 w 409"/>
              <a:gd name="T53" fmla="*/ 1792154 h 589"/>
              <a:gd name="T54" fmla="*/ 448540 w 409"/>
              <a:gd name="T55" fmla="*/ 1807736 h 589"/>
              <a:gd name="T56" fmla="*/ 1761422 w 409"/>
              <a:gd name="T57" fmla="*/ 1807736 h 589"/>
              <a:gd name="T58" fmla="*/ 1797362 w 409"/>
              <a:gd name="T59" fmla="*/ 1792154 h 589"/>
              <a:gd name="T60" fmla="*/ 1797362 w 409"/>
              <a:gd name="T61" fmla="*/ 1748225 h 589"/>
              <a:gd name="T62" fmla="*/ 1145530 w 409"/>
              <a:gd name="T63" fmla="*/ 431449 h 589"/>
              <a:gd name="T64" fmla="*/ 1102093 w 409"/>
              <a:gd name="T65" fmla="*/ 409268 h 589"/>
              <a:gd name="T66" fmla="*/ 519018 w 409"/>
              <a:gd name="T67" fmla="*/ 1720327 h 589"/>
              <a:gd name="T68" fmla="*/ 1102093 w 409"/>
              <a:gd name="T69" fmla="*/ 550675 h 589"/>
              <a:gd name="T70" fmla="*/ 1689539 w 409"/>
              <a:gd name="T71" fmla="*/ 1720327 h 589"/>
              <a:gd name="T72" fmla="*/ 519018 w 409"/>
              <a:gd name="T73" fmla="*/ 1720327 h 58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409"/>
              <a:gd name="T112" fmla="*/ 0 h 589"/>
              <a:gd name="T113" fmla="*/ 409 w 409"/>
              <a:gd name="T114" fmla="*/ 589 h 589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409" h="589">
                <a:moveTo>
                  <a:pt x="401" y="67"/>
                </a:moveTo>
                <a:cubicBezTo>
                  <a:pt x="405" y="67"/>
                  <a:pt x="409" y="64"/>
                  <a:pt x="409" y="59"/>
                </a:cubicBezTo>
                <a:cubicBezTo>
                  <a:pt x="409" y="40"/>
                  <a:pt x="409" y="40"/>
                  <a:pt x="409" y="40"/>
                </a:cubicBezTo>
                <a:cubicBezTo>
                  <a:pt x="409" y="18"/>
                  <a:pt x="391" y="0"/>
                  <a:pt x="36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549"/>
                  <a:pt x="0" y="549"/>
                  <a:pt x="0" y="549"/>
                </a:cubicBezTo>
                <a:cubicBezTo>
                  <a:pt x="0" y="571"/>
                  <a:pt x="18" y="589"/>
                  <a:pt x="40" y="589"/>
                </a:cubicBezTo>
                <a:cubicBezTo>
                  <a:pt x="369" y="589"/>
                  <a:pt x="369" y="589"/>
                  <a:pt x="369" y="589"/>
                </a:cubicBezTo>
                <a:cubicBezTo>
                  <a:pt x="391" y="589"/>
                  <a:pt x="409" y="571"/>
                  <a:pt x="409" y="549"/>
                </a:cubicBezTo>
                <a:cubicBezTo>
                  <a:pt x="409" y="91"/>
                  <a:pt x="409" y="91"/>
                  <a:pt x="409" y="91"/>
                </a:cubicBezTo>
                <a:cubicBezTo>
                  <a:pt x="409" y="87"/>
                  <a:pt x="405" y="83"/>
                  <a:pt x="401" y="83"/>
                </a:cubicBezTo>
                <a:cubicBezTo>
                  <a:pt x="397" y="83"/>
                  <a:pt x="393" y="87"/>
                  <a:pt x="393" y="91"/>
                </a:cubicBezTo>
                <a:cubicBezTo>
                  <a:pt x="393" y="549"/>
                  <a:pt x="393" y="549"/>
                  <a:pt x="393" y="549"/>
                </a:cubicBezTo>
                <a:cubicBezTo>
                  <a:pt x="393" y="562"/>
                  <a:pt x="382" y="573"/>
                  <a:pt x="369" y="573"/>
                </a:cubicBezTo>
                <a:cubicBezTo>
                  <a:pt x="40" y="573"/>
                  <a:pt x="40" y="573"/>
                  <a:pt x="40" y="573"/>
                </a:cubicBezTo>
                <a:cubicBezTo>
                  <a:pt x="26" y="573"/>
                  <a:pt x="16" y="562"/>
                  <a:pt x="16" y="549"/>
                </a:cubicBezTo>
                <a:cubicBezTo>
                  <a:pt x="16" y="40"/>
                  <a:pt x="16" y="40"/>
                  <a:pt x="16" y="40"/>
                </a:cubicBezTo>
                <a:cubicBezTo>
                  <a:pt x="16" y="27"/>
                  <a:pt x="26" y="16"/>
                  <a:pt x="40" y="16"/>
                </a:cubicBezTo>
                <a:cubicBezTo>
                  <a:pt x="369" y="16"/>
                  <a:pt x="369" y="16"/>
                  <a:pt x="369" y="16"/>
                </a:cubicBezTo>
                <a:cubicBezTo>
                  <a:pt x="382" y="16"/>
                  <a:pt x="393" y="27"/>
                  <a:pt x="393" y="40"/>
                </a:cubicBezTo>
                <a:cubicBezTo>
                  <a:pt x="393" y="59"/>
                  <a:pt x="393" y="59"/>
                  <a:pt x="393" y="59"/>
                </a:cubicBezTo>
                <a:cubicBezTo>
                  <a:pt x="393" y="64"/>
                  <a:pt x="397" y="67"/>
                  <a:pt x="401" y="67"/>
                </a:cubicBezTo>
                <a:close/>
                <a:moveTo>
                  <a:pt x="204" y="76"/>
                </a:moveTo>
                <a:cubicBezTo>
                  <a:pt x="201" y="76"/>
                  <a:pt x="199" y="78"/>
                  <a:pt x="197" y="80"/>
                </a:cubicBezTo>
                <a:cubicBezTo>
                  <a:pt x="75" y="324"/>
                  <a:pt x="75" y="324"/>
                  <a:pt x="75" y="324"/>
                </a:cubicBezTo>
                <a:cubicBezTo>
                  <a:pt x="74" y="326"/>
                  <a:pt x="74" y="329"/>
                  <a:pt x="76" y="332"/>
                </a:cubicBezTo>
                <a:cubicBezTo>
                  <a:pt x="77" y="334"/>
                  <a:pt x="80" y="335"/>
                  <a:pt x="83" y="335"/>
                </a:cubicBezTo>
                <a:cubicBezTo>
                  <a:pt x="326" y="335"/>
                  <a:pt x="326" y="335"/>
                  <a:pt x="326" y="335"/>
                </a:cubicBezTo>
                <a:cubicBezTo>
                  <a:pt x="329" y="335"/>
                  <a:pt x="332" y="334"/>
                  <a:pt x="333" y="332"/>
                </a:cubicBezTo>
                <a:cubicBezTo>
                  <a:pt x="334" y="329"/>
                  <a:pt x="335" y="326"/>
                  <a:pt x="333" y="324"/>
                </a:cubicBezTo>
                <a:cubicBezTo>
                  <a:pt x="212" y="80"/>
                  <a:pt x="212" y="80"/>
                  <a:pt x="212" y="80"/>
                </a:cubicBezTo>
                <a:cubicBezTo>
                  <a:pt x="210" y="78"/>
                  <a:pt x="207" y="76"/>
                  <a:pt x="204" y="76"/>
                </a:cubicBezTo>
                <a:close/>
                <a:moveTo>
                  <a:pt x="96" y="319"/>
                </a:moveTo>
                <a:cubicBezTo>
                  <a:pt x="204" y="102"/>
                  <a:pt x="204" y="102"/>
                  <a:pt x="204" y="102"/>
                </a:cubicBezTo>
                <a:cubicBezTo>
                  <a:pt x="313" y="319"/>
                  <a:pt x="313" y="319"/>
                  <a:pt x="313" y="319"/>
                </a:cubicBezTo>
                <a:lnTo>
                  <a:pt x="96" y="31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  <a:effectLst/>
        </p:spPr>
        <p:txBody>
          <a:bodyPr wrap="none" bIns="0" anchor="b"/>
          <a:lstStyle/>
          <a:p>
            <a:pPr algn="ctr" defTabSz="914034">
              <a:defRPr/>
            </a:pPr>
            <a:r>
              <a:rPr lang="en-US" sz="1200" kern="0" dirty="0">
                <a:solidFill>
                  <a:srgbClr val="0070C0"/>
                </a:solidFill>
                <a:cs typeface="Calibri" panose="020F0502020204030204" pitchFamily="34" charset="0"/>
              </a:rPr>
              <a:t>PNC (T)</a:t>
            </a:r>
          </a:p>
        </p:txBody>
      </p:sp>
      <p:sp>
        <p:nvSpPr>
          <p:cNvPr id="92" name="Freeform 5">
            <a:extLst>
              <a:ext uri="{FF2B5EF4-FFF2-40B4-BE49-F238E27FC236}">
                <a16:creationId xmlns:a16="http://schemas.microsoft.com/office/drawing/2014/main" id="{FB32B5EF-3785-4EA3-9902-BA104500C74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147425" y="3599217"/>
            <a:ext cx="521204" cy="557476"/>
          </a:xfrm>
          <a:custGeom>
            <a:avLst/>
            <a:gdLst>
              <a:gd name="T0" fmla="*/ 2166022 w 409"/>
              <a:gd name="T1" fmla="*/ 361046 h 589"/>
              <a:gd name="T2" fmla="*/ 2209766 w 409"/>
              <a:gd name="T3" fmla="*/ 317500 h 589"/>
              <a:gd name="T4" fmla="*/ 2209766 w 409"/>
              <a:gd name="T5" fmla="*/ 214575 h 589"/>
              <a:gd name="T6" fmla="*/ 1994559 w 409"/>
              <a:gd name="T7" fmla="*/ 0 h 589"/>
              <a:gd name="T8" fmla="*/ 214901 w 409"/>
              <a:gd name="T9" fmla="*/ 0 h 589"/>
              <a:gd name="T10" fmla="*/ 0 w 409"/>
              <a:gd name="T11" fmla="*/ 214575 h 589"/>
              <a:gd name="T12" fmla="*/ 0 w 409"/>
              <a:gd name="T13" fmla="*/ 2963864 h 589"/>
              <a:gd name="T14" fmla="*/ 214901 w 409"/>
              <a:gd name="T15" fmla="*/ 3178678 h 589"/>
              <a:gd name="T16" fmla="*/ 1994559 w 409"/>
              <a:gd name="T17" fmla="*/ 3178678 h 589"/>
              <a:gd name="T18" fmla="*/ 2209766 w 409"/>
              <a:gd name="T19" fmla="*/ 2963864 h 589"/>
              <a:gd name="T20" fmla="*/ 2209766 w 409"/>
              <a:gd name="T21" fmla="*/ 491665 h 589"/>
              <a:gd name="T22" fmla="*/ 2166022 w 409"/>
              <a:gd name="T23" fmla="*/ 447739 h 589"/>
              <a:gd name="T24" fmla="*/ 2122453 w 409"/>
              <a:gd name="T25" fmla="*/ 491665 h 589"/>
              <a:gd name="T26" fmla="*/ 2122453 w 409"/>
              <a:gd name="T27" fmla="*/ 2963864 h 589"/>
              <a:gd name="T28" fmla="*/ 1994559 w 409"/>
              <a:gd name="T29" fmla="*/ 3091251 h 589"/>
              <a:gd name="T30" fmla="*/ 214901 w 409"/>
              <a:gd name="T31" fmla="*/ 3091251 h 589"/>
              <a:gd name="T32" fmla="*/ 87313 w 409"/>
              <a:gd name="T33" fmla="*/ 2963864 h 589"/>
              <a:gd name="T34" fmla="*/ 87313 w 409"/>
              <a:gd name="T35" fmla="*/ 214575 h 589"/>
              <a:gd name="T36" fmla="*/ 214901 w 409"/>
              <a:gd name="T37" fmla="*/ 87291 h 589"/>
              <a:gd name="T38" fmla="*/ 1994559 w 409"/>
              <a:gd name="T39" fmla="*/ 87291 h 589"/>
              <a:gd name="T40" fmla="*/ 2122453 w 409"/>
              <a:gd name="T41" fmla="*/ 214575 h 589"/>
              <a:gd name="T42" fmla="*/ 2122453 w 409"/>
              <a:gd name="T43" fmla="*/ 317500 h 589"/>
              <a:gd name="T44" fmla="*/ 2166022 w 409"/>
              <a:gd name="T45" fmla="*/ 361046 h 589"/>
              <a:gd name="T46" fmla="*/ 1102093 w 409"/>
              <a:gd name="T47" fmla="*/ 409268 h 589"/>
              <a:gd name="T48" fmla="*/ 1063065 w 409"/>
              <a:gd name="T49" fmla="*/ 431449 h 589"/>
              <a:gd name="T50" fmla="*/ 404600 w 409"/>
              <a:gd name="T51" fmla="*/ 1748225 h 589"/>
              <a:gd name="T52" fmla="*/ 411573 w 409"/>
              <a:gd name="T53" fmla="*/ 1792154 h 589"/>
              <a:gd name="T54" fmla="*/ 448540 w 409"/>
              <a:gd name="T55" fmla="*/ 1807736 h 589"/>
              <a:gd name="T56" fmla="*/ 1761422 w 409"/>
              <a:gd name="T57" fmla="*/ 1807736 h 589"/>
              <a:gd name="T58" fmla="*/ 1797362 w 409"/>
              <a:gd name="T59" fmla="*/ 1792154 h 589"/>
              <a:gd name="T60" fmla="*/ 1797362 w 409"/>
              <a:gd name="T61" fmla="*/ 1748225 h 589"/>
              <a:gd name="T62" fmla="*/ 1145530 w 409"/>
              <a:gd name="T63" fmla="*/ 431449 h 589"/>
              <a:gd name="T64" fmla="*/ 1102093 w 409"/>
              <a:gd name="T65" fmla="*/ 409268 h 589"/>
              <a:gd name="T66" fmla="*/ 519018 w 409"/>
              <a:gd name="T67" fmla="*/ 1720327 h 589"/>
              <a:gd name="T68" fmla="*/ 1102093 w 409"/>
              <a:gd name="T69" fmla="*/ 550675 h 589"/>
              <a:gd name="T70" fmla="*/ 1689539 w 409"/>
              <a:gd name="T71" fmla="*/ 1720327 h 589"/>
              <a:gd name="T72" fmla="*/ 519018 w 409"/>
              <a:gd name="T73" fmla="*/ 1720327 h 58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409"/>
              <a:gd name="T112" fmla="*/ 0 h 589"/>
              <a:gd name="T113" fmla="*/ 409 w 409"/>
              <a:gd name="T114" fmla="*/ 589 h 589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409" h="589">
                <a:moveTo>
                  <a:pt x="401" y="67"/>
                </a:moveTo>
                <a:cubicBezTo>
                  <a:pt x="405" y="67"/>
                  <a:pt x="409" y="64"/>
                  <a:pt x="409" y="59"/>
                </a:cubicBezTo>
                <a:cubicBezTo>
                  <a:pt x="409" y="40"/>
                  <a:pt x="409" y="40"/>
                  <a:pt x="409" y="40"/>
                </a:cubicBezTo>
                <a:cubicBezTo>
                  <a:pt x="409" y="18"/>
                  <a:pt x="391" y="0"/>
                  <a:pt x="36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549"/>
                  <a:pt x="0" y="549"/>
                  <a:pt x="0" y="549"/>
                </a:cubicBezTo>
                <a:cubicBezTo>
                  <a:pt x="0" y="571"/>
                  <a:pt x="18" y="589"/>
                  <a:pt x="40" y="589"/>
                </a:cubicBezTo>
                <a:cubicBezTo>
                  <a:pt x="369" y="589"/>
                  <a:pt x="369" y="589"/>
                  <a:pt x="369" y="589"/>
                </a:cubicBezTo>
                <a:cubicBezTo>
                  <a:pt x="391" y="589"/>
                  <a:pt x="409" y="571"/>
                  <a:pt x="409" y="549"/>
                </a:cubicBezTo>
                <a:cubicBezTo>
                  <a:pt x="409" y="91"/>
                  <a:pt x="409" y="91"/>
                  <a:pt x="409" y="91"/>
                </a:cubicBezTo>
                <a:cubicBezTo>
                  <a:pt x="409" y="87"/>
                  <a:pt x="405" y="83"/>
                  <a:pt x="401" y="83"/>
                </a:cubicBezTo>
                <a:cubicBezTo>
                  <a:pt x="397" y="83"/>
                  <a:pt x="393" y="87"/>
                  <a:pt x="393" y="91"/>
                </a:cubicBezTo>
                <a:cubicBezTo>
                  <a:pt x="393" y="549"/>
                  <a:pt x="393" y="549"/>
                  <a:pt x="393" y="549"/>
                </a:cubicBezTo>
                <a:cubicBezTo>
                  <a:pt x="393" y="562"/>
                  <a:pt x="382" y="573"/>
                  <a:pt x="369" y="573"/>
                </a:cubicBezTo>
                <a:cubicBezTo>
                  <a:pt x="40" y="573"/>
                  <a:pt x="40" y="573"/>
                  <a:pt x="40" y="573"/>
                </a:cubicBezTo>
                <a:cubicBezTo>
                  <a:pt x="26" y="573"/>
                  <a:pt x="16" y="562"/>
                  <a:pt x="16" y="549"/>
                </a:cubicBezTo>
                <a:cubicBezTo>
                  <a:pt x="16" y="40"/>
                  <a:pt x="16" y="40"/>
                  <a:pt x="16" y="40"/>
                </a:cubicBezTo>
                <a:cubicBezTo>
                  <a:pt x="16" y="27"/>
                  <a:pt x="26" y="16"/>
                  <a:pt x="40" y="16"/>
                </a:cubicBezTo>
                <a:cubicBezTo>
                  <a:pt x="369" y="16"/>
                  <a:pt x="369" y="16"/>
                  <a:pt x="369" y="16"/>
                </a:cubicBezTo>
                <a:cubicBezTo>
                  <a:pt x="382" y="16"/>
                  <a:pt x="393" y="27"/>
                  <a:pt x="393" y="40"/>
                </a:cubicBezTo>
                <a:cubicBezTo>
                  <a:pt x="393" y="59"/>
                  <a:pt x="393" y="59"/>
                  <a:pt x="393" y="59"/>
                </a:cubicBezTo>
                <a:cubicBezTo>
                  <a:pt x="393" y="64"/>
                  <a:pt x="397" y="67"/>
                  <a:pt x="401" y="67"/>
                </a:cubicBezTo>
                <a:close/>
                <a:moveTo>
                  <a:pt x="204" y="76"/>
                </a:moveTo>
                <a:cubicBezTo>
                  <a:pt x="201" y="76"/>
                  <a:pt x="199" y="78"/>
                  <a:pt x="197" y="80"/>
                </a:cubicBezTo>
                <a:cubicBezTo>
                  <a:pt x="75" y="324"/>
                  <a:pt x="75" y="324"/>
                  <a:pt x="75" y="324"/>
                </a:cubicBezTo>
                <a:cubicBezTo>
                  <a:pt x="74" y="326"/>
                  <a:pt x="74" y="329"/>
                  <a:pt x="76" y="332"/>
                </a:cubicBezTo>
                <a:cubicBezTo>
                  <a:pt x="77" y="334"/>
                  <a:pt x="80" y="335"/>
                  <a:pt x="83" y="335"/>
                </a:cubicBezTo>
                <a:cubicBezTo>
                  <a:pt x="326" y="335"/>
                  <a:pt x="326" y="335"/>
                  <a:pt x="326" y="335"/>
                </a:cubicBezTo>
                <a:cubicBezTo>
                  <a:pt x="329" y="335"/>
                  <a:pt x="332" y="334"/>
                  <a:pt x="333" y="332"/>
                </a:cubicBezTo>
                <a:cubicBezTo>
                  <a:pt x="334" y="329"/>
                  <a:pt x="335" y="326"/>
                  <a:pt x="333" y="324"/>
                </a:cubicBezTo>
                <a:cubicBezTo>
                  <a:pt x="212" y="80"/>
                  <a:pt x="212" y="80"/>
                  <a:pt x="212" y="80"/>
                </a:cubicBezTo>
                <a:cubicBezTo>
                  <a:pt x="210" y="78"/>
                  <a:pt x="207" y="76"/>
                  <a:pt x="204" y="76"/>
                </a:cubicBezTo>
                <a:close/>
                <a:moveTo>
                  <a:pt x="96" y="319"/>
                </a:moveTo>
                <a:cubicBezTo>
                  <a:pt x="204" y="102"/>
                  <a:pt x="204" y="102"/>
                  <a:pt x="204" y="102"/>
                </a:cubicBezTo>
                <a:cubicBezTo>
                  <a:pt x="313" y="319"/>
                  <a:pt x="313" y="319"/>
                  <a:pt x="313" y="319"/>
                </a:cubicBezTo>
                <a:lnTo>
                  <a:pt x="96" y="31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  <a:effectLst/>
        </p:spPr>
        <p:txBody>
          <a:bodyPr wrap="none" bIns="0" anchor="b"/>
          <a:lstStyle/>
          <a:p>
            <a:pPr algn="ctr" defTabSz="914034">
              <a:defRPr/>
            </a:pPr>
            <a:r>
              <a:rPr lang="en-US" sz="1200" kern="0" dirty="0">
                <a:solidFill>
                  <a:srgbClr val="0070C0"/>
                </a:solidFill>
                <a:cs typeface="Calibri" panose="020F0502020204030204" pitchFamily="34" charset="0"/>
              </a:rPr>
              <a:t>PNC (IP)</a:t>
            </a:r>
          </a:p>
        </p:txBody>
      </p:sp>
      <p:sp>
        <p:nvSpPr>
          <p:cNvPr id="93" name="Freeform 5">
            <a:extLst>
              <a:ext uri="{FF2B5EF4-FFF2-40B4-BE49-F238E27FC236}">
                <a16:creationId xmlns:a16="http://schemas.microsoft.com/office/drawing/2014/main" id="{68AF6EBE-F739-4CA2-84B8-B7A6F92D4DC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88192" y="3599217"/>
            <a:ext cx="521204" cy="557476"/>
          </a:xfrm>
          <a:custGeom>
            <a:avLst/>
            <a:gdLst>
              <a:gd name="T0" fmla="*/ 2166022 w 409"/>
              <a:gd name="T1" fmla="*/ 361046 h 589"/>
              <a:gd name="T2" fmla="*/ 2209766 w 409"/>
              <a:gd name="T3" fmla="*/ 317500 h 589"/>
              <a:gd name="T4" fmla="*/ 2209766 w 409"/>
              <a:gd name="T5" fmla="*/ 214575 h 589"/>
              <a:gd name="T6" fmla="*/ 1994559 w 409"/>
              <a:gd name="T7" fmla="*/ 0 h 589"/>
              <a:gd name="T8" fmla="*/ 214901 w 409"/>
              <a:gd name="T9" fmla="*/ 0 h 589"/>
              <a:gd name="T10" fmla="*/ 0 w 409"/>
              <a:gd name="T11" fmla="*/ 214575 h 589"/>
              <a:gd name="T12" fmla="*/ 0 w 409"/>
              <a:gd name="T13" fmla="*/ 2963864 h 589"/>
              <a:gd name="T14" fmla="*/ 214901 w 409"/>
              <a:gd name="T15" fmla="*/ 3178678 h 589"/>
              <a:gd name="T16" fmla="*/ 1994559 w 409"/>
              <a:gd name="T17" fmla="*/ 3178678 h 589"/>
              <a:gd name="T18" fmla="*/ 2209766 w 409"/>
              <a:gd name="T19" fmla="*/ 2963864 h 589"/>
              <a:gd name="T20" fmla="*/ 2209766 w 409"/>
              <a:gd name="T21" fmla="*/ 491665 h 589"/>
              <a:gd name="T22" fmla="*/ 2166022 w 409"/>
              <a:gd name="T23" fmla="*/ 447739 h 589"/>
              <a:gd name="T24" fmla="*/ 2122453 w 409"/>
              <a:gd name="T25" fmla="*/ 491665 h 589"/>
              <a:gd name="T26" fmla="*/ 2122453 w 409"/>
              <a:gd name="T27" fmla="*/ 2963864 h 589"/>
              <a:gd name="T28" fmla="*/ 1994559 w 409"/>
              <a:gd name="T29" fmla="*/ 3091251 h 589"/>
              <a:gd name="T30" fmla="*/ 214901 w 409"/>
              <a:gd name="T31" fmla="*/ 3091251 h 589"/>
              <a:gd name="T32" fmla="*/ 87313 w 409"/>
              <a:gd name="T33" fmla="*/ 2963864 h 589"/>
              <a:gd name="T34" fmla="*/ 87313 w 409"/>
              <a:gd name="T35" fmla="*/ 214575 h 589"/>
              <a:gd name="T36" fmla="*/ 214901 w 409"/>
              <a:gd name="T37" fmla="*/ 87291 h 589"/>
              <a:gd name="T38" fmla="*/ 1994559 w 409"/>
              <a:gd name="T39" fmla="*/ 87291 h 589"/>
              <a:gd name="T40" fmla="*/ 2122453 w 409"/>
              <a:gd name="T41" fmla="*/ 214575 h 589"/>
              <a:gd name="T42" fmla="*/ 2122453 w 409"/>
              <a:gd name="T43" fmla="*/ 317500 h 589"/>
              <a:gd name="T44" fmla="*/ 2166022 w 409"/>
              <a:gd name="T45" fmla="*/ 361046 h 589"/>
              <a:gd name="T46" fmla="*/ 1102093 w 409"/>
              <a:gd name="T47" fmla="*/ 409268 h 589"/>
              <a:gd name="T48" fmla="*/ 1063065 w 409"/>
              <a:gd name="T49" fmla="*/ 431449 h 589"/>
              <a:gd name="T50" fmla="*/ 404600 w 409"/>
              <a:gd name="T51" fmla="*/ 1748225 h 589"/>
              <a:gd name="T52" fmla="*/ 411573 w 409"/>
              <a:gd name="T53" fmla="*/ 1792154 h 589"/>
              <a:gd name="T54" fmla="*/ 448540 w 409"/>
              <a:gd name="T55" fmla="*/ 1807736 h 589"/>
              <a:gd name="T56" fmla="*/ 1761422 w 409"/>
              <a:gd name="T57" fmla="*/ 1807736 h 589"/>
              <a:gd name="T58" fmla="*/ 1797362 w 409"/>
              <a:gd name="T59" fmla="*/ 1792154 h 589"/>
              <a:gd name="T60" fmla="*/ 1797362 w 409"/>
              <a:gd name="T61" fmla="*/ 1748225 h 589"/>
              <a:gd name="T62" fmla="*/ 1145530 w 409"/>
              <a:gd name="T63" fmla="*/ 431449 h 589"/>
              <a:gd name="T64" fmla="*/ 1102093 w 409"/>
              <a:gd name="T65" fmla="*/ 409268 h 589"/>
              <a:gd name="T66" fmla="*/ 519018 w 409"/>
              <a:gd name="T67" fmla="*/ 1720327 h 589"/>
              <a:gd name="T68" fmla="*/ 1102093 w 409"/>
              <a:gd name="T69" fmla="*/ 550675 h 589"/>
              <a:gd name="T70" fmla="*/ 1689539 w 409"/>
              <a:gd name="T71" fmla="*/ 1720327 h 589"/>
              <a:gd name="T72" fmla="*/ 519018 w 409"/>
              <a:gd name="T73" fmla="*/ 1720327 h 58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409"/>
              <a:gd name="T112" fmla="*/ 0 h 589"/>
              <a:gd name="T113" fmla="*/ 409 w 409"/>
              <a:gd name="T114" fmla="*/ 589 h 589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409" h="589">
                <a:moveTo>
                  <a:pt x="401" y="67"/>
                </a:moveTo>
                <a:cubicBezTo>
                  <a:pt x="405" y="67"/>
                  <a:pt x="409" y="64"/>
                  <a:pt x="409" y="59"/>
                </a:cubicBezTo>
                <a:cubicBezTo>
                  <a:pt x="409" y="40"/>
                  <a:pt x="409" y="40"/>
                  <a:pt x="409" y="40"/>
                </a:cubicBezTo>
                <a:cubicBezTo>
                  <a:pt x="409" y="18"/>
                  <a:pt x="391" y="0"/>
                  <a:pt x="36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549"/>
                  <a:pt x="0" y="549"/>
                  <a:pt x="0" y="549"/>
                </a:cubicBezTo>
                <a:cubicBezTo>
                  <a:pt x="0" y="571"/>
                  <a:pt x="18" y="589"/>
                  <a:pt x="40" y="589"/>
                </a:cubicBezTo>
                <a:cubicBezTo>
                  <a:pt x="369" y="589"/>
                  <a:pt x="369" y="589"/>
                  <a:pt x="369" y="589"/>
                </a:cubicBezTo>
                <a:cubicBezTo>
                  <a:pt x="391" y="589"/>
                  <a:pt x="409" y="571"/>
                  <a:pt x="409" y="549"/>
                </a:cubicBezTo>
                <a:cubicBezTo>
                  <a:pt x="409" y="91"/>
                  <a:pt x="409" y="91"/>
                  <a:pt x="409" y="91"/>
                </a:cubicBezTo>
                <a:cubicBezTo>
                  <a:pt x="409" y="87"/>
                  <a:pt x="405" y="83"/>
                  <a:pt x="401" y="83"/>
                </a:cubicBezTo>
                <a:cubicBezTo>
                  <a:pt x="397" y="83"/>
                  <a:pt x="393" y="87"/>
                  <a:pt x="393" y="91"/>
                </a:cubicBezTo>
                <a:cubicBezTo>
                  <a:pt x="393" y="549"/>
                  <a:pt x="393" y="549"/>
                  <a:pt x="393" y="549"/>
                </a:cubicBezTo>
                <a:cubicBezTo>
                  <a:pt x="393" y="562"/>
                  <a:pt x="382" y="573"/>
                  <a:pt x="369" y="573"/>
                </a:cubicBezTo>
                <a:cubicBezTo>
                  <a:pt x="40" y="573"/>
                  <a:pt x="40" y="573"/>
                  <a:pt x="40" y="573"/>
                </a:cubicBezTo>
                <a:cubicBezTo>
                  <a:pt x="26" y="573"/>
                  <a:pt x="16" y="562"/>
                  <a:pt x="16" y="549"/>
                </a:cubicBezTo>
                <a:cubicBezTo>
                  <a:pt x="16" y="40"/>
                  <a:pt x="16" y="40"/>
                  <a:pt x="16" y="40"/>
                </a:cubicBezTo>
                <a:cubicBezTo>
                  <a:pt x="16" y="27"/>
                  <a:pt x="26" y="16"/>
                  <a:pt x="40" y="16"/>
                </a:cubicBezTo>
                <a:cubicBezTo>
                  <a:pt x="369" y="16"/>
                  <a:pt x="369" y="16"/>
                  <a:pt x="369" y="16"/>
                </a:cubicBezTo>
                <a:cubicBezTo>
                  <a:pt x="382" y="16"/>
                  <a:pt x="393" y="27"/>
                  <a:pt x="393" y="40"/>
                </a:cubicBezTo>
                <a:cubicBezTo>
                  <a:pt x="393" y="59"/>
                  <a:pt x="393" y="59"/>
                  <a:pt x="393" y="59"/>
                </a:cubicBezTo>
                <a:cubicBezTo>
                  <a:pt x="393" y="64"/>
                  <a:pt x="397" y="67"/>
                  <a:pt x="401" y="67"/>
                </a:cubicBezTo>
                <a:close/>
                <a:moveTo>
                  <a:pt x="204" y="76"/>
                </a:moveTo>
                <a:cubicBezTo>
                  <a:pt x="201" y="76"/>
                  <a:pt x="199" y="78"/>
                  <a:pt x="197" y="80"/>
                </a:cubicBezTo>
                <a:cubicBezTo>
                  <a:pt x="75" y="324"/>
                  <a:pt x="75" y="324"/>
                  <a:pt x="75" y="324"/>
                </a:cubicBezTo>
                <a:cubicBezTo>
                  <a:pt x="74" y="326"/>
                  <a:pt x="74" y="329"/>
                  <a:pt x="76" y="332"/>
                </a:cubicBezTo>
                <a:cubicBezTo>
                  <a:pt x="77" y="334"/>
                  <a:pt x="80" y="335"/>
                  <a:pt x="83" y="335"/>
                </a:cubicBezTo>
                <a:cubicBezTo>
                  <a:pt x="326" y="335"/>
                  <a:pt x="326" y="335"/>
                  <a:pt x="326" y="335"/>
                </a:cubicBezTo>
                <a:cubicBezTo>
                  <a:pt x="329" y="335"/>
                  <a:pt x="332" y="334"/>
                  <a:pt x="333" y="332"/>
                </a:cubicBezTo>
                <a:cubicBezTo>
                  <a:pt x="334" y="329"/>
                  <a:pt x="335" y="326"/>
                  <a:pt x="333" y="324"/>
                </a:cubicBezTo>
                <a:cubicBezTo>
                  <a:pt x="212" y="80"/>
                  <a:pt x="212" y="80"/>
                  <a:pt x="212" y="80"/>
                </a:cubicBezTo>
                <a:cubicBezTo>
                  <a:pt x="210" y="78"/>
                  <a:pt x="207" y="76"/>
                  <a:pt x="204" y="76"/>
                </a:cubicBezTo>
                <a:close/>
                <a:moveTo>
                  <a:pt x="96" y="319"/>
                </a:moveTo>
                <a:cubicBezTo>
                  <a:pt x="204" y="102"/>
                  <a:pt x="204" y="102"/>
                  <a:pt x="204" y="102"/>
                </a:cubicBezTo>
                <a:cubicBezTo>
                  <a:pt x="313" y="319"/>
                  <a:pt x="313" y="319"/>
                  <a:pt x="313" y="319"/>
                </a:cubicBezTo>
                <a:lnTo>
                  <a:pt x="96" y="31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  <a:effectLst/>
        </p:spPr>
        <p:txBody>
          <a:bodyPr wrap="none" bIns="0" anchor="b"/>
          <a:lstStyle/>
          <a:p>
            <a:pPr algn="ctr" defTabSz="914034">
              <a:defRPr/>
            </a:pPr>
            <a:r>
              <a:rPr lang="en-US" sz="1200" kern="0" dirty="0">
                <a:solidFill>
                  <a:srgbClr val="0070C0"/>
                </a:solidFill>
                <a:cs typeface="Calibri" panose="020F0502020204030204" pitchFamily="34" charset="0"/>
              </a:rPr>
              <a:t>PNC (T)</a:t>
            </a:r>
          </a:p>
        </p:txBody>
      </p:sp>
      <p:sp>
        <p:nvSpPr>
          <p:cNvPr id="94" name="Freeform 5">
            <a:extLst>
              <a:ext uri="{FF2B5EF4-FFF2-40B4-BE49-F238E27FC236}">
                <a16:creationId xmlns:a16="http://schemas.microsoft.com/office/drawing/2014/main" id="{F262CB9C-A2F1-4777-A17C-76125E68D8C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41657" y="3599217"/>
            <a:ext cx="521204" cy="557476"/>
          </a:xfrm>
          <a:custGeom>
            <a:avLst/>
            <a:gdLst>
              <a:gd name="T0" fmla="*/ 2166022 w 409"/>
              <a:gd name="T1" fmla="*/ 361046 h 589"/>
              <a:gd name="T2" fmla="*/ 2209766 w 409"/>
              <a:gd name="T3" fmla="*/ 317500 h 589"/>
              <a:gd name="T4" fmla="*/ 2209766 w 409"/>
              <a:gd name="T5" fmla="*/ 214575 h 589"/>
              <a:gd name="T6" fmla="*/ 1994559 w 409"/>
              <a:gd name="T7" fmla="*/ 0 h 589"/>
              <a:gd name="T8" fmla="*/ 214901 w 409"/>
              <a:gd name="T9" fmla="*/ 0 h 589"/>
              <a:gd name="T10" fmla="*/ 0 w 409"/>
              <a:gd name="T11" fmla="*/ 214575 h 589"/>
              <a:gd name="T12" fmla="*/ 0 w 409"/>
              <a:gd name="T13" fmla="*/ 2963864 h 589"/>
              <a:gd name="T14" fmla="*/ 214901 w 409"/>
              <a:gd name="T15" fmla="*/ 3178678 h 589"/>
              <a:gd name="T16" fmla="*/ 1994559 w 409"/>
              <a:gd name="T17" fmla="*/ 3178678 h 589"/>
              <a:gd name="T18" fmla="*/ 2209766 w 409"/>
              <a:gd name="T19" fmla="*/ 2963864 h 589"/>
              <a:gd name="T20" fmla="*/ 2209766 w 409"/>
              <a:gd name="T21" fmla="*/ 491665 h 589"/>
              <a:gd name="T22" fmla="*/ 2166022 w 409"/>
              <a:gd name="T23" fmla="*/ 447739 h 589"/>
              <a:gd name="T24" fmla="*/ 2122453 w 409"/>
              <a:gd name="T25" fmla="*/ 491665 h 589"/>
              <a:gd name="T26" fmla="*/ 2122453 w 409"/>
              <a:gd name="T27" fmla="*/ 2963864 h 589"/>
              <a:gd name="T28" fmla="*/ 1994559 w 409"/>
              <a:gd name="T29" fmla="*/ 3091251 h 589"/>
              <a:gd name="T30" fmla="*/ 214901 w 409"/>
              <a:gd name="T31" fmla="*/ 3091251 h 589"/>
              <a:gd name="T32" fmla="*/ 87313 w 409"/>
              <a:gd name="T33" fmla="*/ 2963864 h 589"/>
              <a:gd name="T34" fmla="*/ 87313 w 409"/>
              <a:gd name="T35" fmla="*/ 214575 h 589"/>
              <a:gd name="T36" fmla="*/ 214901 w 409"/>
              <a:gd name="T37" fmla="*/ 87291 h 589"/>
              <a:gd name="T38" fmla="*/ 1994559 w 409"/>
              <a:gd name="T39" fmla="*/ 87291 h 589"/>
              <a:gd name="T40" fmla="*/ 2122453 w 409"/>
              <a:gd name="T41" fmla="*/ 214575 h 589"/>
              <a:gd name="T42" fmla="*/ 2122453 w 409"/>
              <a:gd name="T43" fmla="*/ 317500 h 589"/>
              <a:gd name="T44" fmla="*/ 2166022 w 409"/>
              <a:gd name="T45" fmla="*/ 361046 h 589"/>
              <a:gd name="T46" fmla="*/ 1102093 w 409"/>
              <a:gd name="T47" fmla="*/ 409268 h 589"/>
              <a:gd name="T48" fmla="*/ 1063065 w 409"/>
              <a:gd name="T49" fmla="*/ 431449 h 589"/>
              <a:gd name="T50" fmla="*/ 404600 w 409"/>
              <a:gd name="T51" fmla="*/ 1748225 h 589"/>
              <a:gd name="T52" fmla="*/ 411573 w 409"/>
              <a:gd name="T53" fmla="*/ 1792154 h 589"/>
              <a:gd name="T54" fmla="*/ 448540 w 409"/>
              <a:gd name="T55" fmla="*/ 1807736 h 589"/>
              <a:gd name="T56" fmla="*/ 1761422 w 409"/>
              <a:gd name="T57" fmla="*/ 1807736 h 589"/>
              <a:gd name="T58" fmla="*/ 1797362 w 409"/>
              <a:gd name="T59" fmla="*/ 1792154 h 589"/>
              <a:gd name="T60" fmla="*/ 1797362 w 409"/>
              <a:gd name="T61" fmla="*/ 1748225 h 589"/>
              <a:gd name="T62" fmla="*/ 1145530 w 409"/>
              <a:gd name="T63" fmla="*/ 431449 h 589"/>
              <a:gd name="T64" fmla="*/ 1102093 w 409"/>
              <a:gd name="T65" fmla="*/ 409268 h 589"/>
              <a:gd name="T66" fmla="*/ 519018 w 409"/>
              <a:gd name="T67" fmla="*/ 1720327 h 589"/>
              <a:gd name="T68" fmla="*/ 1102093 w 409"/>
              <a:gd name="T69" fmla="*/ 550675 h 589"/>
              <a:gd name="T70" fmla="*/ 1689539 w 409"/>
              <a:gd name="T71" fmla="*/ 1720327 h 589"/>
              <a:gd name="T72" fmla="*/ 519018 w 409"/>
              <a:gd name="T73" fmla="*/ 1720327 h 58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409"/>
              <a:gd name="T112" fmla="*/ 0 h 589"/>
              <a:gd name="T113" fmla="*/ 409 w 409"/>
              <a:gd name="T114" fmla="*/ 589 h 589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409" h="589">
                <a:moveTo>
                  <a:pt x="401" y="67"/>
                </a:moveTo>
                <a:cubicBezTo>
                  <a:pt x="405" y="67"/>
                  <a:pt x="409" y="64"/>
                  <a:pt x="409" y="59"/>
                </a:cubicBezTo>
                <a:cubicBezTo>
                  <a:pt x="409" y="40"/>
                  <a:pt x="409" y="40"/>
                  <a:pt x="409" y="40"/>
                </a:cubicBezTo>
                <a:cubicBezTo>
                  <a:pt x="409" y="18"/>
                  <a:pt x="391" y="0"/>
                  <a:pt x="36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549"/>
                  <a:pt x="0" y="549"/>
                  <a:pt x="0" y="549"/>
                </a:cubicBezTo>
                <a:cubicBezTo>
                  <a:pt x="0" y="571"/>
                  <a:pt x="18" y="589"/>
                  <a:pt x="40" y="589"/>
                </a:cubicBezTo>
                <a:cubicBezTo>
                  <a:pt x="369" y="589"/>
                  <a:pt x="369" y="589"/>
                  <a:pt x="369" y="589"/>
                </a:cubicBezTo>
                <a:cubicBezTo>
                  <a:pt x="391" y="589"/>
                  <a:pt x="409" y="571"/>
                  <a:pt x="409" y="549"/>
                </a:cubicBezTo>
                <a:cubicBezTo>
                  <a:pt x="409" y="91"/>
                  <a:pt x="409" y="91"/>
                  <a:pt x="409" y="91"/>
                </a:cubicBezTo>
                <a:cubicBezTo>
                  <a:pt x="409" y="87"/>
                  <a:pt x="405" y="83"/>
                  <a:pt x="401" y="83"/>
                </a:cubicBezTo>
                <a:cubicBezTo>
                  <a:pt x="397" y="83"/>
                  <a:pt x="393" y="87"/>
                  <a:pt x="393" y="91"/>
                </a:cubicBezTo>
                <a:cubicBezTo>
                  <a:pt x="393" y="549"/>
                  <a:pt x="393" y="549"/>
                  <a:pt x="393" y="549"/>
                </a:cubicBezTo>
                <a:cubicBezTo>
                  <a:pt x="393" y="562"/>
                  <a:pt x="382" y="573"/>
                  <a:pt x="369" y="573"/>
                </a:cubicBezTo>
                <a:cubicBezTo>
                  <a:pt x="40" y="573"/>
                  <a:pt x="40" y="573"/>
                  <a:pt x="40" y="573"/>
                </a:cubicBezTo>
                <a:cubicBezTo>
                  <a:pt x="26" y="573"/>
                  <a:pt x="16" y="562"/>
                  <a:pt x="16" y="549"/>
                </a:cubicBezTo>
                <a:cubicBezTo>
                  <a:pt x="16" y="40"/>
                  <a:pt x="16" y="40"/>
                  <a:pt x="16" y="40"/>
                </a:cubicBezTo>
                <a:cubicBezTo>
                  <a:pt x="16" y="27"/>
                  <a:pt x="26" y="16"/>
                  <a:pt x="40" y="16"/>
                </a:cubicBezTo>
                <a:cubicBezTo>
                  <a:pt x="369" y="16"/>
                  <a:pt x="369" y="16"/>
                  <a:pt x="369" y="16"/>
                </a:cubicBezTo>
                <a:cubicBezTo>
                  <a:pt x="382" y="16"/>
                  <a:pt x="393" y="27"/>
                  <a:pt x="393" y="40"/>
                </a:cubicBezTo>
                <a:cubicBezTo>
                  <a:pt x="393" y="59"/>
                  <a:pt x="393" y="59"/>
                  <a:pt x="393" y="59"/>
                </a:cubicBezTo>
                <a:cubicBezTo>
                  <a:pt x="393" y="64"/>
                  <a:pt x="397" y="67"/>
                  <a:pt x="401" y="67"/>
                </a:cubicBezTo>
                <a:close/>
                <a:moveTo>
                  <a:pt x="204" y="76"/>
                </a:moveTo>
                <a:cubicBezTo>
                  <a:pt x="201" y="76"/>
                  <a:pt x="199" y="78"/>
                  <a:pt x="197" y="80"/>
                </a:cubicBezTo>
                <a:cubicBezTo>
                  <a:pt x="75" y="324"/>
                  <a:pt x="75" y="324"/>
                  <a:pt x="75" y="324"/>
                </a:cubicBezTo>
                <a:cubicBezTo>
                  <a:pt x="74" y="326"/>
                  <a:pt x="74" y="329"/>
                  <a:pt x="76" y="332"/>
                </a:cubicBezTo>
                <a:cubicBezTo>
                  <a:pt x="77" y="334"/>
                  <a:pt x="80" y="335"/>
                  <a:pt x="83" y="335"/>
                </a:cubicBezTo>
                <a:cubicBezTo>
                  <a:pt x="326" y="335"/>
                  <a:pt x="326" y="335"/>
                  <a:pt x="326" y="335"/>
                </a:cubicBezTo>
                <a:cubicBezTo>
                  <a:pt x="329" y="335"/>
                  <a:pt x="332" y="334"/>
                  <a:pt x="333" y="332"/>
                </a:cubicBezTo>
                <a:cubicBezTo>
                  <a:pt x="334" y="329"/>
                  <a:pt x="335" y="326"/>
                  <a:pt x="333" y="324"/>
                </a:cubicBezTo>
                <a:cubicBezTo>
                  <a:pt x="212" y="80"/>
                  <a:pt x="212" y="80"/>
                  <a:pt x="212" y="80"/>
                </a:cubicBezTo>
                <a:cubicBezTo>
                  <a:pt x="210" y="78"/>
                  <a:pt x="207" y="76"/>
                  <a:pt x="204" y="76"/>
                </a:cubicBezTo>
                <a:close/>
                <a:moveTo>
                  <a:pt x="96" y="319"/>
                </a:moveTo>
                <a:cubicBezTo>
                  <a:pt x="204" y="102"/>
                  <a:pt x="204" y="102"/>
                  <a:pt x="204" y="102"/>
                </a:cubicBezTo>
                <a:cubicBezTo>
                  <a:pt x="313" y="319"/>
                  <a:pt x="313" y="319"/>
                  <a:pt x="313" y="319"/>
                </a:cubicBezTo>
                <a:lnTo>
                  <a:pt x="96" y="31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  <a:effectLst/>
        </p:spPr>
        <p:txBody>
          <a:bodyPr wrap="none" bIns="0" anchor="b"/>
          <a:lstStyle/>
          <a:p>
            <a:pPr algn="ctr" defTabSz="914034">
              <a:defRPr/>
            </a:pPr>
            <a:r>
              <a:rPr lang="en-US" sz="1200" kern="0" dirty="0">
                <a:solidFill>
                  <a:srgbClr val="0070C0"/>
                </a:solidFill>
                <a:cs typeface="Calibri" panose="020F0502020204030204" pitchFamily="34" charset="0"/>
              </a:rPr>
              <a:t>PNC (IP)</a:t>
            </a:r>
          </a:p>
        </p:txBody>
      </p:sp>
      <p:sp>
        <p:nvSpPr>
          <p:cNvPr id="95" name="Freeform 35">
            <a:extLst>
              <a:ext uri="{FF2B5EF4-FFF2-40B4-BE49-F238E27FC236}">
                <a16:creationId xmlns:a16="http://schemas.microsoft.com/office/drawing/2014/main" id="{7607568A-4C9C-4A12-9E29-E02B39546E9E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747938" y="4486818"/>
            <a:ext cx="731715" cy="436894"/>
          </a:xfrm>
          <a:custGeom>
            <a:avLst/>
            <a:gdLst>
              <a:gd name="T0" fmla="*/ 2147483647 w 522"/>
              <a:gd name="T1" fmla="*/ 2147483647 h 400"/>
              <a:gd name="T2" fmla="*/ 2147483647 w 522"/>
              <a:gd name="T3" fmla="*/ 2147483647 h 400"/>
              <a:gd name="T4" fmla="*/ 2147483647 w 522"/>
              <a:gd name="T5" fmla="*/ 2147483647 h 400"/>
              <a:gd name="T6" fmla="*/ 2147483647 w 522"/>
              <a:gd name="T7" fmla="*/ 2147483647 h 400"/>
              <a:gd name="T8" fmla="*/ 2147483647 w 522"/>
              <a:gd name="T9" fmla="*/ 2147483647 h 400"/>
              <a:gd name="T10" fmla="*/ 2147483647 w 522"/>
              <a:gd name="T11" fmla="*/ 2147483647 h 400"/>
              <a:gd name="T12" fmla="*/ 2147483647 w 522"/>
              <a:gd name="T13" fmla="*/ 2147483647 h 400"/>
              <a:gd name="T14" fmla="*/ 2147483647 w 522"/>
              <a:gd name="T15" fmla="*/ 2147483647 h 400"/>
              <a:gd name="T16" fmla="*/ 2147483647 w 522"/>
              <a:gd name="T17" fmla="*/ 2147483647 h 400"/>
              <a:gd name="T18" fmla="*/ 2147483647 w 522"/>
              <a:gd name="T19" fmla="*/ 2147483647 h 400"/>
              <a:gd name="T20" fmla="*/ 2147483647 w 522"/>
              <a:gd name="T21" fmla="*/ 2147483647 h 400"/>
              <a:gd name="T22" fmla="*/ 2147483647 w 522"/>
              <a:gd name="T23" fmla="*/ 2147483647 h 400"/>
              <a:gd name="T24" fmla="*/ 2147483647 w 522"/>
              <a:gd name="T25" fmla="*/ 2147483647 h 400"/>
              <a:gd name="T26" fmla="*/ 2147483647 w 522"/>
              <a:gd name="T27" fmla="*/ 2147483647 h 400"/>
              <a:gd name="T28" fmla="*/ 2147483647 w 522"/>
              <a:gd name="T29" fmla="*/ 2147483647 h 400"/>
              <a:gd name="T30" fmla="*/ 2147483647 w 522"/>
              <a:gd name="T31" fmla="*/ 2147483647 h 400"/>
              <a:gd name="T32" fmla="*/ 2147483647 w 522"/>
              <a:gd name="T33" fmla="*/ 2147483647 h 400"/>
              <a:gd name="T34" fmla="*/ 2147483647 w 522"/>
              <a:gd name="T35" fmla="*/ 2147483647 h 400"/>
              <a:gd name="T36" fmla="*/ 2147483647 w 522"/>
              <a:gd name="T37" fmla="*/ 2147483647 h 400"/>
              <a:gd name="T38" fmla="*/ 2147483647 w 522"/>
              <a:gd name="T39" fmla="*/ 2147483647 h 400"/>
              <a:gd name="T40" fmla="*/ 2147483647 w 522"/>
              <a:gd name="T41" fmla="*/ 2147483647 h 400"/>
              <a:gd name="T42" fmla="*/ 2147483647 w 522"/>
              <a:gd name="T43" fmla="*/ 2147483647 h 400"/>
              <a:gd name="T44" fmla="*/ 2147483647 w 522"/>
              <a:gd name="T45" fmla="*/ 2147483647 h 400"/>
              <a:gd name="T46" fmla="*/ 2147483647 w 522"/>
              <a:gd name="T47" fmla="*/ 2147483647 h 400"/>
              <a:gd name="T48" fmla="*/ 2147483647 w 522"/>
              <a:gd name="T49" fmla="*/ 2147483647 h 400"/>
              <a:gd name="T50" fmla="*/ 2147483647 w 522"/>
              <a:gd name="T51" fmla="*/ 2147483647 h 400"/>
              <a:gd name="T52" fmla="*/ 2147483647 w 522"/>
              <a:gd name="T53" fmla="*/ 2147483647 h 400"/>
              <a:gd name="T54" fmla="*/ 2147483647 w 522"/>
              <a:gd name="T55" fmla="*/ 2147483647 h 400"/>
              <a:gd name="T56" fmla="*/ 2147483647 w 522"/>
              <a:gd name="T57" fmla="*/ 2147483647 h 400"/>
              <a:gd name="T58" fmla="*/ 2147483647 w 522"/>
              <a:gd name="T59" fmla="*/ 2147483647 h 400"/>
              <a:gd name="T60" fmla="*/ 2147483647 w 522"/>
              <a:gd name="T61" fmla="*/ 2147483647 h 400"/>
              <a:gd name="T62" fmla="*/ 2147483647 w 522"/>
              <a:gd name="T63" fmla="*/ 2147483647 h 400"/>
              <a:gd name="T64" fmla="*/ 2147483647 w 522"/>
              <a:gd name="T65" fmla="*/ 2147483647 h 400"/>
              <a:gd name="T66" fmla="*/ 2147483647 w 522"/>
              <a:gd name="T67" fmla="*/ 2147483647 h 400"/>
              <a:gd name="T68" fmla="*/ 2147483647 w 522"/>
              <a:gd name="T69" fmla="*/ 2147483647 h 400"/>
              <a:gd name="T70" fmla="*/ 2147483647 w 522"/>
              <a:gd name="T71" fmla="*/ 2147483647 h 400"/>
              <a:gd name="T72" fmla="*/ 2147483647 w 522"/>
              <a:gd name="T73" fmla="*/ 2147483647 h 400"/>
              <a:gd name="T74" fmla="*/ 2147483647 w 522"/>
              <a:gd name="T75" fmla="*/ 2147483647 h 400"/>
              <a:gd name="T76" fmla="*/ 2147483647 w 522"/>
              <a:gd name="T77" fmla="*/ 2147483647 h 400"/>
              <a:gd name="T78" fmla="*/ 2147483647 w 522"/>
              <a:gd name="T79" fmla="*/ 2147483647 h 400"/>
              <a:gd name="T80" fmla="*/ 2147483647 w 522"/>
              <a:gd name="T81" fmla="*/ 2147483647 h 400"/>
              <a:gd name="T82" fmla="*/ 2147483647 w 522"/>
              <a:gd name="T83" fmla="*/ 2147483647 h 400"/>
              <a:gd name="T84" fmla="*/ 2147483647 w 522"/>
              <a:gd name="T85" fmla="*/ 2147483647 h 400"/>
              <a:gd name="T86" fmla="*/ 2147483647 w 522"/>
              <a:gd name="T87" fmla="*/ 2147483647 h 400"/>
              <a:gd name="T88" fmla="*/ 2147483647 w 522"/>
              <a:gd name="T89" fmla="*/ 2147483647 h 400"/>
              <a:gd name="T90" fmla="*/ 2147483647 w 522"/>
              <a:gd name="T91" fmla="*/ 2147483647 h 400"/>
              <a:gd name="T92" fmla="*/ 2147483647 w 522"/>
              <a:gd name="T93" fmla="*/ 2147483647 h 400"/>
              <a:gd name="T94" fmla="*/ 2147483647 w 522"/>
              <a:gd name="T95" fmla="*/ 2147483647 h 400"/>
              <a:gd name="T96" fmla="*/ 2147483647 w 522"/>
              <a:gd name="T97" fmla="*/ 2147483647 h 400"/>
              <a:gd name="T98" fmla="*/ 2147483647 w 522"/>
              <a:gd name="T99" fmla="*/ 2147483647 h 400"/>
              <a:gd name="T100" fmla="*/ 2147483647 w 522"/>
              <a:gd name="T101" fmla="*/ 2147483647 h 400"/>
              <a:gd name="T102" fmla="*/ 2147483647 w 522"/>
              <a:gd name="T103" fmla="*/ 2147483647 h 400"/>
              <a:gd name="T104" fmla="*/ 2147483647 w 522"/>
              <a:gd name="T105" fmla="*/ 2147483647 h 400"/>
              <a:gd name="T106" fmla="*/ 2147483647 w 522"/>
              <a:gd name="T107" fmla="*/ 2147483647 h 400"/>
              <a:gd name="T108" fmla="*/ 2147483647 w 522"/>
              <a:gd name="T109" fmla="*/ 2147483647 h 400"/>
              <a:gd name="T110" fmla="*/ 2147483647 w 522"/>
              <a:gd name="T111" fmla="*/ 2147483647 h 400"/>
              <a:gd name="T112" fmla="*/ 2147483647 w 522"/>
              <a:gd name="T113" fmla="*/ 2147483647 h 400"/>
              <a:gd name="T114" fmla="*/ 2147483647 w 522"/>
              <a:gd name="T115" fmla="*/ 2147483647 h 400"/>
              <a:gd name="T116" fmla="*/ 2147483647 w 522"/>
              <a:gd name="T117" fmla="*/ 2147483647 h 400"/>
              <a:gd name="T118" fmla="*/ 2147483647 w 522"/>
              <a:gd name="T119" fmla="*/ 2147483647 h 40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22" h="400">
                <a:moveTo>
                  <a:pt x="470" y="164"/>
                </a:moveTo>
                <a:cubicBezTo>
                  <a:pt x="470" y="162"/>
                  <a:pt x="470" y="160"/>
                  <a:pt x="470" y="158"/>
                </a:cubicBezTo>
                <a:cubicBezTo>
                  <a:pt x="470" y="111"/>
                  <a:pt x="431" y="72"/>
                  <a:pt x="384" y="72"/>
                </a:cubicBezTo>
                <a:cubicBezTo>
                  <a:pt x="381" y="72"/>
                  <a:pt x="379" y="72"/>
                  <a:pt x="377" y="72"/>
                </a:cubicBezTo>
                <a:cubicBezTo>
                  <a:pt x="364" y="30"/>
                  <a:pt x="325" y="0"/>
                  <a:pt x="279" y="0"/>
                </a:cubicBezTo>
                <a:cubicBezTo>
                  <a:pt x="240" y="0"/>
                  <a:pt x="206" y="22"/>
                  <a:pt x="189" y="54"/>
                </a:cubicBezTo>
                <a:cubicBezTo>
                  <a:pt x="178" y="46"/>
                  <a:pt x="164" y="42"/>
                  <a:pt x="150" y="42"/>
                </a:cubicBezTo>
                <a:cubicBezTo>
                  <a:pt x="112" y="42"/>
                  <a:pt x="81" y="73"/>
                  <a:pt x="81" y="111"/>
                </a:cubicBezTo>
                <a:cubicBezTo>
                  <a:pt x="81" y="113"/>
                  <a:pt x="81" y="114"/>
                  <a:pt x="81" y="115"/>
                </a:cubicBezTo>
                <a:cubicBezTo>
                  <a:pt x="36" y="121"/>
                  <a:pt x="0" y="159"/>
                  <a:pt x="0" y="206"/>
                </a:cubicBezTo>
                <a:cubicBezTo>
                  <a:pt x="0" y="230"/>
                  <a:pt x="10" y="253"/>
                  <a:pt x="26" y="269"/>
                </a:cubicBezTo>
                <a:cubicBezTo>
                  <a:pt x="24" y="275"/>
                  <a:pt x="23" y="282"/>
                  <a:pt x="23" y="289"/>
                </a:cubicBezTo>
                <a:cubicBezTo>
                  <a:pt x="23" y="327"/>
                  <a:pt x="54" y="358"/>
                  <a:pt x="92" y="358"/>
                </a:cubicBezTo>
                <a:cubicBezTo>
                  <a:pt x="98" y="358"/>
                  <a:pt x="105" y="357"/>
                  <a:pt x="111" y="355"/>
                </a:cubicBezTo>
                <a:cubicBezTo>
                  <a:pt x="125" y="381"/>
                  <a:pt x="152" y="400"/>
                  <a:pt x="184" y="400"/>
                </a:cubicBezTo>
                <a:cubicBezTo>
                  <a:pt x="208" y="400"/>
                  <a:pt x="230" y="389"/>
                  <a:pt x="245" y="373"/>
                </a:cubicBezTo>
                <a:cubicBezTo>
                  <a:pt x="258" y="381"/>
                  <a:pt x="273" y="385"/>
                  <a:pt x="289" y="385"/>
                </a:cubicBezTo>
                <a:cubicBezTo>
                  <a:pt x="315" y="385"/>
                  <a:pt x="338" y="373"/>
                  <a:pt x="353" y="354"/>
                </a:cubicBezTo>
                <a:cubicBezTo>
                  <a:pt x="365" y="361"/>
                  <a:pt x="380" y="366"/>
                  <a:pt x="395" y="366"/>
                </a:cubicBezTo>
                <a:cubicBezTo>
                  <a:pt x="435" y="366"/>
                  <a:pt x="468" y="334"/>
                  <a:pt x="471" y="295"/>
                </a:cubicBezTo>
                <a:cubicBezTo>
                  <a:pt x="501" y="287"/>
                  <a:pt x="522" y="261"/>
                  <a:pt x="522" y="230"/>
                </a:cubicBezTo>
                <a:cubicBezTo>
                  <a:pt x="522" y="198"/>
                  <a:pt x="500" y="171"/>
                  <a:pt x="470" y="164"/>
                </a:cubicBezTo>
                <a:close/>
                <a:moveTo>
                  <a:pt x="453" y="169"/>
                </a:moveTo>
                <a:cubicBezTo>
                  <a:pt x="453" y="169"/>
                  <a:pt x="453" y="169"/>
                  <a:pt x="453" y="169"/>
                </a:cubicBezTo>
                <a:cubicBezTo>
                  <a:pt x="453" y="169"/>
                  <a:pt x="453" y="169"/>
                  <a:pt x="453" y="169"/>
                </a:cubicBezTo>
                <a:cubicBezTo>
                  <a:pt x="453" y="172"/>
                  <a:pt x="454" y="174"/>
                  <a:pt x="455" y="175"/>
                </a:cubicBezTo>
                <a:cubicBezTo>
                  <a:pt x="456" y="177"/>
                  <a:pt x="458" y="178"/>
                  <a:pt x="460" y="179"/>
                </a:cubicBezTo>
                <a:cubicBezTo>
                  <a:pt x="464" y="179"/>
                  <a:pt x="467" y="180"/>
                  <a:pt x="470" y="181"/>
                </a:cubicBezTo>
                <a:cubicBezTo>
                  <a:pt x="477" y="200"/>
                  <a:pt x="477" y="200"/>
                  <a:pt x="477" y="200"/>
                </a:cubicBezTo>
                <a:cubicBezTo>
                  <a:pt x="458" y="220"/>
                  <a:pt x="458" y="220"/>
                  <a:pt x="458" y="220"/>
                </a:cubicBezTo>
                <a:cubicBezTo>
                  <a:pt x="429" y="201"/>
                  <a:pt x="429" y="201"/>
                  <a:pt x="429" y="201"/>
                </a:cubicBezTo>
                <a:cubicBezTo>
                  <a:pt x="430" y="198"/>
                  <a:pt x="430" y="196"/>
                  <a:pt x="430" y="193"/>
                </a:cubicBezTo>
                <a:cubicBezTo>
                  <a:pt x="430" y="191"/>
                  <a:pt x="430" y="188"/>
                  <a:pt x="429" y="185"/>
                </a:cubicBezTo>
                <a:cubicBezTo>
                  <a:pt x="452" y="168"/>
                  <a:pt x="452" y="168"/>
                  <a:pt x="452" y="168"/>
                </a:cubicBezTo>
                <a:cubicBezTo>
                  <a:pt x="453" y="168"/>
                  <a:pt x="453" y="169"/>
                  <a:pt x="453" y="169"/>
                </a:cubicBezTo>
                <a:close/>
                <a:moveTo>
                  <a:pt x="461" y="241"/>
                </a:moveTo>
                <a:cubicBezTo>
                  <a:pt x="481" y="255"/>
                  <a:pt x="481" y="255"/>
                  <a:pt x="481" y="255"/>
                </a:cubicBezTo>
                <a:cubicBezTo>
                  <a:pt x="481" y="255"/>
                  <a:pt x="481" y="256"/>
                  <a:pt x="481" y="256"/>
                </a:cubicBezTo>
                <a:cubicBezTo>
                  <a:pt x="449" y="259"/>
                  <a:pt x="449" y="259"/>
                  <a:pt x="449" y="259"/>
                </a:cubicBezTo>
                <a:cubicBezTo>
                  <a:pt x="448" y="258"/>
                  <a:pt x="448" y="257"/>
                  <a:pt x="448" y="256"/>
                </a:cubicBezTo>
                <a:lnTo>
                  <a:pt x="461" y="241"/>
                </a:lnTo>
                <a:close/>
                <a:moveTo>
                  <a:pt x="426" y="243"/>
                </a:moveTo>
                <a:cubicBezTo>
                  <a:pt x="419" y="215"/>
                  <a:pt x="419" y="215"/>
                  <a:pt x="419" y="215"/>
                </a:cubicBezTo>
                <a:cubicBezTo>
                  <a:pt x="419" y="215"/>
                  <a:pt x="420" y="214"/>
                  <a:pt x="420" y="214"/>
                </a:cubicBezTo>
                <a:cubicBezTo>
                  <a:pt x="447" y="232"/>
                  <a:pt x="447" y="232"/>
                  <a:pt x="447" y="232"/>
                </a:cubicBezTo>
                <a:cubicBezTo>
                  <a:pt x="436" y="245"/>
                  <a:pt x="436" y="245"/>
                  <a:pt x="436" y="245"/>
                </a:cubicBezTo>
                <a:cubicBezTo>
                  <a:pt x="433" y="244"/>
                  <a:pt x="429" y="243"/>
                  <a:pt x="426" y="243"/>
                </a:cubicBezTo>
                <a:close/>
                <a:moveTo>
                  <a:pt x="435" y="269"/>
                </a:moveTo>
                <a:cubicBezTo>
                  <a:pt x="435" y="274"/>
                  <a:pt x="430" y="278"/>
                  <a:pt x="425" y="278"/>
                </a:cubicBezTo>
                <a:cubicBezTo>
                  <a:pt x="420" y="278"/>
                  <a:pt x="415" y="274"/>
                  <a:pt x="415" y="269"/>
                </a:cubicBezTo>
                <a:cubicBezTo>
                  <a:pt x="415" y="263"/>
                  <a:pt x="420" y="259"/>
                  <a:pt x="425" y="259"/>
                </a:cubicBezTo>
                <a:cubicBezTo>
                  <a:pt x="430" y="259"/>
                  <a:pt x="435" y="263"/>
                  <a:pt x="435" y="269"/>
                </a:cubicBezTo>
                <a:close/>
                <a:moveTo>
                  <a:pt x="448" y="130"/>
                </a:moveTo>
                <a:cubicBezTo>
                  <a:pt x="447" y="131"/>
                  <a:pt x="447" y="132"/>
                  <a:pt x="446" y="133"/>
                </a:cubicBezTo>
                <a:cubicBezTo>
                  <a:pt x="443" y="137"/>
                  <a:pt x="442" y="142"/>
                  <a:pt x="442" y="147"/>
                </a:cubicBezTo>
                <a:cubicBezTo>
                  <a:pt x="442" y="150"/>
                  <a:pt x="442" y="153"/>
                  <a:pt x="443" y="155"/>
                </a:cubicBezTo>
                <a:cubicBezTo>
                  <a:pt x="421" y="171"/>
                  <a:pt x="421" y="171"/>
                  <a:pt x="421" y="171"/>
                </a:cubicBezTo>
                <a:cubicBezTo>
                  <a:pt x="441" y="117"/>
                  <a:pt x="441" y="117"/>
                  <a:pt x="441" y="117"/>
                </a:cubicBezTo>
                <a:cubicBezTo>
                  <a:pt x="444" y="121"/>
                  <a:pt x="446" y="125"/>
                  <a:pt x="448" y="130"/>
                </a:cubicBezTo>
                <a:close/>
                <a:moveTo>
                  <a:pt x="429" y="104"/>
                </a:moveTo>
                <a:cubicBezTo>
                  <a:pt x="405" y="168"/>
                  <a:pt x="405" y="168"/>
                  <a:pt x="405" y="168"/>
                </a:cubicBezTo>
                <a:cubicBezTo>
                  <a:pt x="405" y="168"/>
                  <a:pt x="405" y="168"/>
                  <a:pt x="404" y="168"/>
                </a:cubicBezTo>
                <a:cubicBezTo>
                  <a:pt x="404" y="168"/>
                  <a:pt x="404" y="168"/>
                  <a:pt x="403" y="168"/>
                </a:cubicBezTo>
                <a:cubicBezTo>
                  <a:pt x="392" y="137"/>
                  <a:pt x="392" y="137"/>
                  <a:pt x="392" y="137"/>
                </a:cubicBezTo>
                <a:cubicBezTo>
                  <a:pt x="425" y="101"/>
                  <a:pt x="425" y="101"/>
                  <a:pt x="425" y="101"/>
                </a:cubicBezTo>
                <a:cubicBezTo>
                  <a:pt x="426" y="102"/>
                  <a:pt x="427" y="103"/>
                  <a:pt x="429" y="104"/>
                </a:cubicBezTo>
                <a:close/>
                <a:moveTo>
                  <a:pt x="404" y="203"/>
                </a:moveTo>
                <a:cubicBezTo>
                  <a:pt x="399" y="203"/>
                  <a:pt x="395" y="199"/>
                  <a:pt x="395" y="193"/>
                </a:cubicBezTo>
                <a:cubicBezTo>
                  <a:pt x="395" y="188"/>
                  <a:pt x="399" y="184"/>
                  <a:pt x="404" y="184"/>
                </a:cubicBezTo>
                <a:cubicBezTo>
                  <a:pt x="410" y="184"/>
                  <a:pt x="414" y="188"/>
                  <a:pt x="414" y="193"/>
                </a:cubicBezTo>
                <a:cubicBezTo>
                  <a:pt x="414" y="199"/>
                  <a:pt x="410" y="203"/>
                  <a:pt x="404" y="203"/>
                </a:cubicBezTo>
                <a:close/>
                <a:moveTo>
                  <a:pt x="411" y="247"/>
                </a:moveTo>
                <a:cubicBezTo>
                  <a:pt x="410" y="248"/>
                  <a:pt x="409" y="248"/>
                  <a:pt x="409" y="249"/>
                </a:cubicBezTo>
                <a:cubicBezTo>
                  <a:pt x="350" y="211"/>
                  <a:pt x="350" y="211"/>
                  <a:pt x="350" y="211"/>
                </a:cubicBezTo>
                <a:cubicBezTo>
                  <a:pt x="350" y="210"/>
                  <a:pt x="351" y="209"/>
                  <a:pt x="351" y="208"/>
                </a:cubicBezTo>
                <a:cubicBezTo>
                  <a:pt x="381" y="204"/>
                  <a:pt x="381" y="204"/>
                  <a:pt x="381" y="204"/>
                </a:cubicBezTo>
                <a:cubicBezTo>
                  <a:pt x="383" y="208"/>
                  <a:pt x="386" y="212"/>
                  <a:pt x="390" y="215"/>
                </a:cubicBezTo>
                <a:cubicBezTo>
                  <a:pt x="394" y="218"/>
                  <a:pt x="399" y="219"/>
                  <a:pt x="403" y="219"/>
                </a:cubicBezTo>
                <a:lnTo>
                  <a:pt x="411" y="247"/>
                </a:lnTo>
                <a:close/>
                <a:moveTo>
                  <a:pt x="392" y="89"/>
                </a:moveTo>
                <a:cubicBezTo>
                  <a:pt x="394" y="89"/>
                  <a:pt x="394" y="89"/>
                  <a:pt x="394" y="89"/>
                </a:cubicBezTo>
                <a:cubicBezTo>
                  <a:pt x="400" y="90"/>
                  <a:pt x="405" y="91"/>
                  <a:pt x="410" y="93"/>
                </a:cubicBezTo>
                <a:cubicBezTo>
                  <a:pt x="392" y="113"/>
                  <a:pt x="392" y="113"/>
                  <a:pt x="392" y="113"/>
                </a:cubicBezTo>
                <a:cubicBezTo>
                  <a:pt x="392" y="112"/>
                  <a:pt x="392" y="110"/>
                  <a:pt x="392" y="108"/>
                </a:cubicBezTo>
                <a:cubicBezTo>
                  <a:pt x="391" y="106"/>
                  <a:pt x="390" y="104"/>
                  <a:pt x="390" y="102"/>
                </a:cubicBezTo>
                <a:cubicBezTo>
                  <a:pt x="392" y="99"/>
                  <a:pt x="393" y="94"/>
                  <a:pt x="393" y="90"/>
                </a:cubicBezTo>
                <a:cubicBezTo>
                  <a:pt x="393" y="90"/>
                  <a:pt x="392" y="90"/>
                  <a:pt x="392" y="89"/>
                </a:cubicBezTo>
                <a:close/>
                <a:moveTo>
                  <a:pt x="366" y="104"/>
                </a:moveTo>
                <a:cubicBezTo>
                  <a:pt x="372" y="104"/>
                  <a:pt x="376" y="108"/>
                  <a:pt x="376" y="113"/>
                </a:cubicBezTo>
                <a:cubicBezTo>
                  <a:pt x="376" y="119"/>
                  <a:pt x="372" y="123"/>
                  <a:pt x="366" y="123"/>
                </a:cubicBezTo>
                <a:cubicBezTo>
                  <a:pt x="361" y="123"/>
                  <a:pt x="357" y="119"/>
                  <a:pt x="357" y="113"/>
                </a:cubicBezTo>
                <a:cubicBezTo>
                  <a:pt x="357" y="108"/>
                  <a:pt x="361" y="104"/>
                  <a:pt x="366" y="104"/>
                </a:cubicBezTo>
                <a:close/>
                <a:moveTo>
                  <a:pt x="369" y="139"/>
                </a:moveTo>
                <a:cubicBezTo>
                  <a:pt x="358" y="151"/>
                  <a:pt x="358" y="151"/>
                  <a:pt x="358" y="151"/>
                </a:cubicBezTo>
                <a:cubicBezTo>
                  <a:pt x="363" y="139"/>
                  <a:pt x="363" y="139"/>
                  <a:pt x="363" y="139"/>
                </a:cubicBezTo>
                <a:cubicBezTo>
                  <a:pt x="364" y="139"/>
                  <a:pt x="365" y="139"/>
                  <a:pt x="366" y="139"/>
                </a:cubicBezTo>
                <a:cubicBezTo>
                  <a:pt x="367" y="139"/>
                  <a:pt x="368" y="139"/>
                  <a:pt x="369" y="139"/>
                </a:cubicBezTo>
                <a:close/>
                <a:moveTo>
                  <a:pt x="357" y="66"/>
                </a:moveTo>
                <a:cubicBezTo>
                  <a:pt x="357" y="67"/>
                  <a:pt x="356" y="67"/>
                  <a:pt x="355" y="67"/>
                </a:cubicBezTo>
                <a:cubicBezTo>
                  <a:pt x="348" y="51"/>
                  <a:pt x="348" y="51"/>
                  <a:pt x="348" y="51"/>
                </a:cubicBezTo>
                <a:cubicBezTo>
                  <a:pt x="352" y="56"/>
                  <a:pt x="355" y="61"/>
                  <a:pt x="357" y="66"/>
                </a:cubicBezTo>
                <a:close/>
                <a:moveTo>
                  <a:pt x="380" y="150"/>
                </a:moveTo>
                <a:cubicBezTo>
                  <a:pt x="388" y="173"/>
                  <a:pt x="388" y="173"/>
                  <a:pt x="388" y="173"/>
                </a:cubicBezTo>
                <a:cubicBezTo>
                  <a:pt x="386" y="175"/>
                  <a:pt x="384" y="177"/>
                  <a:pt x="383" y="179"/>
                </a:cubicBezTo>
                <a:cubicBezTo>
                  <a:pt x="381" y="182"/>
                  <a:pt x="380" y="185"/>
                  <a:pt x="379" y="188"/>
                </a:cubicBezTo>
                <a:cubicBezTo>
                  <a:pt x="349" y="192"/>
                  <a:pt x="349" y="192"/>
                  <a:pt x="349" y="192"/>
                </a:cubicBezTo>
                <a:cubicBezTo>
                  <a:pt x="348" y="190"/>
                  <a:pt x="347" y="189"/>
                  <a:pt x="347" y="188"/>
                </a:cubicBezTo>
                <a:lnTo>
                  <a:pt x="380" y="150"/>
                </a:lnTo>
                <a:close/>
                <a:moveTo>
                  <a:pt x="341" y="119"/>
                </a:moveTo>
                <a:cubicBezTo>
                  <a:pt x="342" y="121"/>
                  <a:pt x="343" y="124"/>
                  <a:pt x="344" y="126"/>
                </a:cubicBezTo>
                <a:cubicBezTo>
                  <a:pt x="334" y="151"/>
                  <a:pt x="334" y="151"/>
                  <a:pt x="334" y="151"/>
                </a:cubicBezTo>
                <a:cubicBezTo>
                  <a:pt x="332" y="106"/>
                  <a:pt x="332" y="106"/>
                  <a:pt x="332" y="106"/>
                </a:cubicBezTo>
                <a:cubicBezTo>
                  <a:pt x="341" y="110"/>
                  <a:pt x="341" y="110"/>
                  <a:pt x="341" y="110"/>
                </a:cubicBezTo>
                <a:cubicBezTo>
                  <a:pt x="341" y="111"/>
                  <a:pt x="340" y="112"/>
                  <a:pt x="340" y="113"/>
                </a:cubicBezTo>
                <a:cubicBezTo>
                  <a:pt x="340" y="115"/>
                  <a:pt x="341" y="117"/>
                  <a:pt x="341" y="119"/>
                </a:cubicBezTo>
                <a:close/>
                <a:moveTo>
                  <a:pt x="343" y="80"/>
                </a:moveTo>
                <a:cubicBezTo>
                  <a:pt x="342" y="83"/>
                  <a:pt x="341" y="87"/>
                  <a:pt x="341" y="90"/>
                </a:cubicBezTo>
                <a:cubicBezTo>
                  <a:pt x="341" y="91"/>
                  <a:pt x="341" y="92"/>
                  <a:pt x="341" y="93"/>
                </a:cubicBezTo>
                <a:cubicBezTo>
                  <a:pt x="331" y="88"/>
                  <a:pt x="331" y="88"/>
                  <a:pt x="331" y="88"/>
                </a:cubicBezTo>
                <a:cubicBezTo>
                  <a:pt x="329" y="46"/>
                  <a:pt x="329" y="46"/>
                  <a:pt x="329" y="46"/>
                </a:cubicBezTo>
                <a:lnTo>
                  <a:pt x="343" y="80"/>
                </a:lnTo>
                <a:close/>
                <a:moveTo>
                  <a:pt x="318" y="159"/>
                </a:moveTo>
                <a:cubicBezTo>
                  <a:pt x="284" y="86"/>
                  <a:pt x="284" y="86"/>
                  <a:pt x="284" y="86"/>
                </a:cubicBezTo>
                <a:cubicBezTo>
                  <a:pt x="285" y="86"/>
                  <a:pt x="285" y="85"/>
                  <a:pt x="286" y="85"/>
                </a:cubicBezTo>
                <a:cubicBezTo>
                  <a:pt x="315" y="98"/>
                  <a:pt x="315" y="98"/>
                  <a:pt x="315" y="98"/>
                </a:cubicBezTo>
                <a:lnTo>
                  <a:pt x="318" y="159"/>
                </a:lnTo>
                <a:close/>
                <a:moveTo>
                  <a:pt x="303" y="267"/>
                </a:moveTo>
                <a:cubicBezTo>
                  <a:pt x="302" y="263"/>
                  <a:pt x="301" y="260"/>
                  <a:pt x="298" y="257"/>
                </a:cubicBezTo>
                <a:cubicBezTo>
                  <a:pt x="317" y="228"/>
                  <a:pt x="317" y="228"/>
                  <a:pt x="317" y="228"/>
                </a:cubicBezTo>
                <a:cubicBezTo>
                  <a:pt x="318" y="228"/>
                  <a:pt x="318" y="228"/>
                  <a:pt x="318" y="228"/>
                </a:cubicBezTo>
                <a:cubicBezTo>
                  <a:pt x="321" y="285"/>
                  <a:pt x="321" y="285"/>
                  <a:pt x="321" y="285"/>
                </a:cubicBezTo>
                <a:cubicBezTo>
                  <a:pt x="303" y="276"/>
                  <a:pt x="303" y="276"/>
                  <a:pt x="303" y="276"/>
                </a:cubicBezTo>
                <a:cubicBezTo>
                  <a:pt x="304" y="275"/>
                  <a:pt x="304" y="274"/>
                  <a:pt x="304" y="272"/>
                </a:cubicBezTo>
                <a:cubicBezTo>
                  <a:pt x="304" y="271"/>
                  <a:pt x="304" y="269"/>
                  <a:pt x="303" y="267"/>
                </a:cubicBezTo>
                <a:close/>
                <a:moveTo>
                  <a:pt x="285" y="248"/>
                </a:moveTo>
                <a:cubicBezTo>
                  <a:pt x="283" y="247"/>
                  <a:pt x="280" y="247"/>
                  <a:pt x="278" y="247"/>
                </a:cubicBezTo>
                <a:cubicBezTo>
                  <a:pt x="276" y="247"/>
                  <a:pt x="274" y="247"/>
                  <a:pt x="273" y="247"/>
                </a:cubicBezTo>
                <a:cubicBezTo>
                  <a:pt x="273" y="247"/>
                  <a:pt x="273" y="247"/>
                  <a:pt x="273" y="247"/>
                </a:cubicBezTo>
                <a:cubicBezTo>
                  <a:pt x="269" y="248"/>
                  <a:pt x="266" y="249"/>
                  <a:pt x="263" y="251"/>
                </a:cubicBezTo>
                <a:cubicBezTo>
                  <a:pt x="230" y="227"/>
                  <a:pt x="230" y="227"/>
                  <a:pt x="230" y="227"/>
                </a:cubicBezTo>
                <a:cubicBezTo>
                  <a:pt x="231" y="225"/>
                  <a:pt x="232" y="222"/>
                  <a:pt x="233" y="220"/>
                </a:cubicBezTo>
                <a:cubicBezTo>
                  <a:pt x="241" y="219"/>
                  <a:pt x="241" y="219"/>
                  <a:pt x="241" y="219"/>
                </a:cubicBezTo>
                <a:cubicBezTo>
                  <a:pt x="298" y="213"/>
                  <a:pt x="298" y="213"/>
                  <a:pt x="298" y="213"/>
                </a:cubicBezTo>
                <a:cubicBezTo>
                  <a:pt x="300" y="216"/>
                  <a:pt x="301" y="218"/>
                  <a:pt x="303" y="221"/>
                </a:cubicBezTo>
                <a:lnTo>
                  <a:pt x="285" y="248"/>
                </a:lnTo>
                <a:close/>
                <a:moveTo>
                  <a:pt x="288" y="272"/>
                </a:moveTo>
                <a:cubicBezTo>
                  <a:pt x="288" y="278"/>
                  <a:pt x="283" y="282"/>
                  <a:pt x="278" y="282"/>
                </a:cubicBezTo>
                <a:cubicBezTo>
                  <a:pt x="272" y="282"/>
                  <a:pt x="268" y="278"/>
                  <a:pt x="268" y="272"/>
                </a:cubicBezTo>
                <a:cubicBezTo>
                  <a:pt x="268" y="267"/>
                  <a:pt x="272" y="263"/>
                  <a:pt x="278" y="263"/>
                </a:cubicBezTo>
                <a:cubicBezTo>
                  <a:pt x="283" y="263"/>
                  <a:pt x="288" y="267"/>
                  <a:pt x="288" y="272"/>
                </a:cubicBezTo>
                <a:close/>
                <a:moveTo>
                  <a:pt x="265" y="144"/>
                </a:moveTo>
                <a:cubicBezTo>
                  <a:pt x="265" y="150"/>
                  <a:pt x="260" y="154"/>
                  <a:pt x="255" y="154"/>
                </a:cubicBezTo>
                <a:cubicBezTo>
                  <a:pt x="249" y="154"/>
                  <a:pt x="245" y="150"/>
                  <a:pt x="245" y="144"/>
                </a:cubicBezTo>
                <a:cubicBezTo>
                  <a:pt x="245" y="139"/>
                  <a:pt x="249" y="135"/>
                  <a:pt x="255" y="135"/>
                </a:cubicBezTo>
                <a:cubicBezTo>
                  <a:pt x="260" y="135"/>
                  <a:pt x="265" y="139"/>
                  <a:pt x="265" y="144"/>
                </a:cubicBezTo>
                <a:close/>
                <a:moveTo>
                  <a:pt x="257" y="67"/>
                </a:moveTo>
                <a:cubicBezTo>
                  <a:pt x="257" y="62"/>
                  <a:pt x="261" y="57"/>
                  <a:pt x="267" y="57"/>
                </a:cubicBezTo>
                <a:cubicBezTo>
                  <a:pt x="272" y="57"/>
                  <a:pt x="277" y="62"/>
                  <a:pt x="277" y="67"/>
                </a:cubicBezTo>
                <a:cubicBezTo>
                  <a:pt x="277" y="72"/>
                  <a:pt x="272" y="77"/>
                  <a:pt x="267" y="77"/>
                </a:cubicBezTo>
                <a:cubicBezTo>
                  <a:pt x="261" y="77"/>
                  <a:pt x="257" y="72"/>
                  <a:pt x="257" y="67"/>
                </a:cubicBezTo>
                <a:close/>
                <a:moveTo>
                  <a:pt x="260" y="170"/>
                </a:moveTo>
                <a:cubicBezTo>
                  <a:pt x="264" y="169"/>
                  <a:pt x="267" y="167"/>
                  <a:pt x="270" y="165"/>
                </a:cubicBezTo>
                <a:cubicBezTo>
                  <a:pt x="301" y="188"/>
                  <a:pt x="301" y="188"/>
                  <a:pt x="301" y="188"/>
                </a:cubicBezTo>
                <a:cubicBezTo>
                  <a:pt x="301" y="188"/>
                  <a:pt x="301" y="188"/>
                  <a:pt x="300" y="189"/>
                </a:cubicBezTo>
                <a:cubicBezTo>
                  <a:pt x="299" y="191"/>
                  <a:pt x="297" y="194"/>
                  <a:pt x="297" y="197"/>
                </a:cubicBezTo>
                <a:cubicBezTo>
                  <a:pt x="241" y="203"/>
                  <a:pt x="241" y="203"/>
                  <a:pt x="241" y="203"/>
                </a:cubicBezTo>
                <a:cubicBezTo>
                  <a:pt x="231" y="204"/>
                  <a:pt x="231" y="204"/>
                  <a:pt x="231" y="204"/>
                </a:cubicBezTo>
                <a:cubicBezTo>
                  <a:pt x="230" y="202"/>
                  <a:pt x="229" y="200"/>
                  <a:pt x="228" y="198"/>
                </a:cubicBezTo>
                <a:cubicBezTo>
                  <a:pt x="248" y="169"/>
                  <a:pt x="248" y="169"/>
                  <a:pt x="248" y="169"/>
                </a:cubicBezTo>
                <a:cubicBezTo>
                  <a:pt x="250" y="170"/>
                  <a:pt x="252" y="170"/>
                  <a:pt x="255" y="170"/>
                </a:cubicBezTo>
                <a:cubicBezTo>
                  <a:pt x="257" y="170"/>
                  <a:pt x="258" y="170"/>
                  <a:pt x="260" y="170"/>
                </a:cubicBezTo>
                <a:close/>
                <a:moveTo>
                  <a:pt x="251" y="119"/>
                </a:moveTo>
                <a:cubicBezTo>
                  <a:pt x="250" y="119"/>
                  <a:pt x="250" y="119"/>
                  <a:pt x="250" y="119"/>
                </a:cubicBezTo>
                <a:cubicBezTo>
                  <a:pt x="244" y="120"/>
                  <a:pt x="240" y="123"/>
                  <a:pt x="237" y="126"/>
                </a:cubicBezTo>
                <a:cubicBezTo>
                  <a:pt x="227" y="122"/>
                  <a:pt x="227" y="122"/>
                  <a:pt x="227" y="122"/>
                </a:cubicBezTo>
                <a:cubicBezTo>
                  <a:pt x="227" y="121"/>
                  <a:pt x="227" y="120"/>
                  <a:pt x="227" y="119"/>
                </a:cubicBezTo>
                <a:cubicBezTo>
                  <a:pt x="227" y="112"/>
                  <a:pt x="224" y="104"/>
                  <a:pt x="218" y="99"/>
                </a:cubicBezTo>
                <a:cubicBezTo>
                  <a:pt x="215" y="97"/>
                  <a:pt x="213" y="96"/>
                  <a:pt x="210" y="95"/>
                </a:cubicBezTo>
                <a:cubicBezTo>
                  <a:pt x="210" y="86"/>
                  <a:pt x="210" y="86"/>
                  <a:pt x="210" y="86"/>
                </a:cubicBezTo>
                <a:cubicBezTo>
                  <a:pt x="244" y="80"/>
                  <a:pt x="244" y="80"/>
                  <a:pt x="244" y="80"/>
                </a:cubicBezTo>
                <a:cubicBezTo>
                  <a:pt x="247" y="84"/>
                  <a:pt x="251" y="88"/>
                  <a:pt x="255" y="90"/>
                </a:cubicBezTo>
                <a:lnTo>
                  <a:pt x="251" y="119"/>
                </a:lnTo>
                <a:close/>
                <a:moveTo>
                  <a:pt x="221" y="136"/>
                </a:moveTo>
                <a:cubicBezTo>
                  <a:pt x="229" y="140"/>
                  <a:pt x="229" y="140"/>
                  <a:pt x="229" y="140"/>
                </a:cubicBezTo>
                <a:cubicBezTo>
                  <a:pt x="229" y="142"/>
                  <a:pt x="229" y="143"/>
                  <a:pt x="229" y="144"/>
                </a:cubicBezTo>
                <a:cubicBezTo>
                  <a:pt x="229" y="146"/>
                  <a:pt x="229" y="148"/>
                  <a:pt x="230" y="150"/>
                </a:cubicBezTo>
                <a:cubicBezTo>
                  <a:pt x="230" y="154"/>
                  <a:pt x="232" y="157"/>
                  <a:pt x="234" y="160"/>
                </a:cubicBezTo>
                <a:cubicBezTo>
                  <a:pt x="215" y="189"/>
                  <a:pt x="215" y="189"/>
                  <a:pt x="215" y="189"/>
                </a:cubicBezTo>
                <a:cubicBezTo>
                  <a:pt x="214" y="189"/>
                  <a:pt x="214" y="189"/>
                  <a:pt x="214" y="189"/>
                </a:cubicBezTo>
                <a:cubicBezTo>
                  <a:pt x="212" y="143"/>
                  <a:pt x="212" y="143"/>
                  <a:pt x="212" y="143"/>
                </a:cubicBezTo>
                <a:cubicBezTo>
                  <a:pt x="215" y="141"/>
                  <a:pt x="218" y="139"/>
                  <a:pt x="221" y="136"/>
                </a:cubicBezTo>
                <a:close/>
                <a:moveTo>
                  <a:pt x="253" y="264"/>
                </a:moveTo>
                <a:cubicBezTo>
                  <a:pt x="252" y="267"/>
                  <a:pt x="252" y="270"/>
                  <a:pt x="252" y="272"/>
                </a:cubicBezTo>
                <a:cubicBezTo>
                  <a:pt x="252" y="274"/>
                  <a:pt x="252" y="276"/>
                  <a:pt x="253" y="278"/>
                </a:cubicBezTo>
                <a:cubicBezTo>
                  <a:pt x="254" y="286"/>
                  <a:pt x="259" y="292"/>
                  <a:pt x="266" y="295"/>
                </a:cubicBezTo>
                <a:cubicBezTo>
                  <a:pt x="262" y="322"/>
                  <a:pt x="262" y="322"/>
                  <a:pt x="262" y="322"/>
                </a:cubicBezTo>
                <a:cubicBezTo>
                  <a:pt x="226" y="244"/>
                  <a:pt x="226" y="244"/>
                  <a:pt x="226" y="244"/>
                </a:cubicBezTo>
                <a:lnTo>
                  <a:pt x="253" y="264"/>
                </a:lnTo>
                <a:close/>
                <a:moveTo>
                  <a:pt x="279" y="152"/>
                </a:moveTo>
                <a:cubicBezTo>
                  <a:pt x="280" y="150"/>
                  <a:pt x="281" y="147"/>
                  <a:pt x="281" y="144"/>
                </a:cubicBezTo>
                <a:cubicBezTo>
                  <a:pt x="281" y="143"/>
                  <a:pt x="280" y="141"/>
                  <a:pt x="280" y="139"/>
                </a:cubicBezTo>
                <a:cubicBezTo>
                  <a:pt x="279" y="131"/>
                  <a:pt x="273" y="125"/>
                  <a:pt x="266" y="121"/>
                </a:cubicBezTo>
                <a:cubicBezTo>
                  <a:pt x="271" y="94"/>
                  <a:pt x="271" y="94"/>
                  <a:pt x="271" y="94"/>
                </a:cubicBezTo>
                <a:cubicBezTo>
                  <a:pt x="307" y="173"/>
                  <a:pt x="307" y="173"/>
                  <a:pt x="307" y="173"/>
                </a:cubicBezTo>
                <a:lnTo>
                  <a:pt x="279" y="152"/>
                </a:lnTo>
                <a:close/>
                <a:moveTo>
                  <a:pt x="312" y="27"/>
                </a:moveTo>
                <a:cubicBezTo>
                  <a:pt x="314" y="80"/>
                  <a:pt x="314" y="80"/>
                  <a:pt x="314" y="80"/>
                </a:cubicBezTo>
                <a:cubicBezTo>
                  <a:pt x="292" y="70"/>
                  <a:pt x="292" y="70"/>
                  <a:pt x="292" y="70"/>
                </a:cubicBezTo>
                <a:cubicBezTo>
                  <a:pt x="292" y="69"/>
                  <a:pt x="293" y="68"/>
                  <a:pt x="293" y="67"/>
                </a:cubicBezTo>
                <a:cubicBezTo>
                  <a:pt x="293" y="65"/>
                  <a:pt x="292" y="64"/>
                  <a:pt x="292" y="62"/>
                </a:cubicBezTo>
                <a:cubicBezTo>
                  <a:pt x="291" y="59"/>
                  <a:pt x="290" y="56"/>
                  <a:pt x="288" y="53"/>
                </a:cubicBezTo>
                <a:cubicBezTo>
                  <a:pt x="309" y="26"/>
                  <a:pt x="309" y="26"/>
                  <a:pt x="309" y="26"/>
                </a:cubicBezTo>
                <a:cubicBezTo>
                  <a:pt x="310" y="27"/>
                  <a:pt x="311" y="27"/>
                  <a:pt x="312" y="27"/>
                </a:cubicBezTo>
                <a:close/>
                <a:moveTo>
                  <a:pt x="234" y="29"/>
                </a:moveTo>
                <a:cubicBezTo>
                  <a:pt x="289" y="17"/>
                  <a:pt x="289" y="17"/>
                  <a:pt x="289" y="17"/>
                </a:cubicBezTo>
                <a:cubicBezTo>
                  <a:pt x="291" y="17"/>
                  <a:pt x="293" y="17"/>
                  <a:pt x="296" y="18"/>
                </a:cubicBezTo>
                <a:cubicBezTo>
                  <a:pt x="276" y="43"/>
                  <a:pt x="276" y="43"/>
                  <a:pt x="276" y="43"/>
                </a:cubicBezTo>
                <a:cubicBezTo>
                  <a:pt x="273" y="42"/>
                  <a:pt x="270" y="41"/>
                  <a:pt x="267" y="41"/>
                </a:cubicBezTo>
                <a:cubicBezTo>
                  <a:pt x="265" y="41"/>
                  <a:pt x="263" y="41"/>
                  <a:pt x="262" y="42"/>
                </a:cubicBezTo>
                <a:cubicBezTo>
                  <a:pt x="257" y="43"/>
                  <a:pt x="253" y="45"/>
                  <a:pt x="249" y="48"/>
                </a:cubicBezTo>
                <a:cubicBezTo>
                  <a:pt x="226" y="34"/>
                  <a:pt x="226" y="34"/>
                  <a:pt x="226" y="34"/>
                </a:cubicBezTo>
                <a:cubicBezTo>
                  <a:pt x="228" y="32"/>
                  <a:pt x="231" y="31"/>
                  <a:pt x="234" y="29"/>
                </a:cubicBezTo>
                <a:close/>
                <a:moveTo>
                  <a:pt x="208" y="52"/>
                </a:moveTo>
                <a:cubicBezTo>
                  <a:pt x="211" y="51"/>
                  <a:pt x="214" y="50"/>
                  <a:pt x="216" y="47"/>
                </a:cubicBezTo>
                <a:cubicBezTo>
                  <a:pt x="242" y="62"/>
                  <a:pt x="242" y="62"/>
                  <a:pt x="242" y="62"/>
                </a:cubicBezTo>
                <a:cubicBezTo>
                  <a:pt x="241" y="63"/>
                  <a:pt x="241" y="63"/>
                  <a:pt x="241" y="64"/>
                </a:cubicBezTo>
                <a:cubicBezTo>
                  <a:pt x="209" y="70"/>
                  <a:pt x="209" y="70"/>
                  <a:pt x="209" y="70"/>
                </a:cubicBezTo>
                <a:cubicBezTo>
                  <a:pt x="208" y="53"/>
                  <a:pt x="208" y="53"/>
                  <a:pt x="208" y="53"/>
                </a:cubicBezTo>
                <a:cubicBezTo>
                  <a:pt x="208" y="53"/>
                  <a:pt x="208" y="53"/>
                  <a:pt x="208" y="52"/>
                </a:cubicBezTo>
                <a:close/>
                <a:moveTo>
                  <a:pt x="202" y="110"/>
                </a:moveTo>
                <a:cubicBezTo>
                  <a:pt x="207" y="110"/>
                  <a:pt x="211" y="114"/>
                  <a:pt x="211" y="119"/>
                </a:cubicBezTo>
                <a:cubicBezTo>
                  <a:pt x="211" y="125"/>
                  <a:pt x="207" y="129"/>
                  <a:pt x="202" y="129"/>
                </a:cubicBezTo>
                <a:cubicBezTo>
                  <a:pt x="196" y="129"/>
                  <a:pt x="192" y="125"/>
                  <a:pt x="192" y="119"/>
                </a:cubicBezTo>
                <a:cubicBezTo>
                  <a:pt x="192" y="114"/>
                  <a:pt x="196" y="110"/>
                  <a:pt x="202" y="110"/>
                </a:cubicBezTo>
                <a:close/>
                <a:moveTo>
                  <a:pt x="192" y="299"/>
                </a:moveTo>
                <a:cubicBezTo>
                  <a:pt x="192" y="299"/>
                  <a:pt x="192" y="299"/>
                  <a:pt x="192" y="299"/>
                </a:cubicBezTo>
                <a:cubicBezTo>
                  <a:pt x="192" y="299"/>
                  <a:pt x="192" y="298"/>
                  <a:pt x="192" y="298"/>
                </a:cubicBezTo>
                <a:cubicBezTo>
                  <a:pt x="192" y="298"/>
                  <a:pt x="191" y="297"/>
                  <a:pt x="191" y="297"/>
                </a:cubicBezTo>
                <a:cubicBezTo>
                  <a:pt x="191" y="296"/>
                  <a:pt x="191" y="295"/>
                  <a:pt x="191" y="294"/>
                </a:cubicBezTo>
                <a:cubicBezTo>
                  <a:pt x="190" y="294"/>
                  <a:pt x="190" y="293"/>
                  <a:pt x="190" y="293"/>
                </a:cubicBezTo>
                <a:cubicBezTo>
                  <a:pt x="189" y="292"/>
                  <a:pt x="189" y="291"/>
                  <a:pt x="189" y="290"/>
                </a:cubicBezTo>
                <a:cubicBezTo>
                  <a:pt x="188" y="290"/>
                  <a:pt x="188" y="289"/>
                  <a:pt x="188" y="289"/>
                </a:cubicBezTo>
                <a:cubicBezTo>
                  <a:pt x="187" y="288"/>
                  <a:pt x="187" y="287"/>
                  <a:pt x="186" y="287"/>
                </a:cubicBezTo>
                <a:cubicBezTo>
                  <a:pt x="186" y="286"/>
                  <a:pt x="185" y="286"/>
                  <a:pt x="185" y="285"/>
                </a:cubicBezTo>
                <a:cubicBezTo>
                  <a:pt x="184" y="285"/>
                  <a:pt x="184" y="285"/>
                  <a:pt x="184" y="284"/>
                </a:cubicBezTo>
                <a:cubicBezTo>
                  <a:pt x="198" y="253"/>
                  <a:pt x="198" y="253"/>
                  <a:pt x="198" y="253"/>
                </a:cubicBezTo>
                <a:cubicBezTo>
                  <a:pt x="201" y="311"/>
                  <a:pt x="201" y="311"/>
                  <a:pt x="201" y="311"/>
                </a:cubicBezTo>
                <a:cubicBezTo>
                  <a:pt x="192" y="306"/>
                  <a:pt x="192" y="306"/>
                  <a:pt x="192" y="306"/>
                </a:cubicBezTo>
                <a:cubicBezTo>
                  <a:pt x="192" y="306"/>
                  <a:pt x="192" y="305"/>
                  <a:pt x="192" y="304"/>
                </a:cubicBezTo>
                <a:cubicBezTo>
                  <a:pt x="192" y="304"/>
                  <a:pt x="192" y="304"/>
                  <a:pt x="192" y="303"/>
                </a:cubicBezTo>
                <a:cubicBezTo>
                  <a:pt x="192" y="302"/>
                  <a:pt x="192" y="301"/>
                  <a:pt x="192" y="299"/>
                </a:cubicBezTo>
                <a:close/>
                <a:moveTo>
                  <a:pt x="169" y="278"/>
                </a:moveTo>
                <a:cubicBezTo>
                  <a:pt x="168" y="278"/>
                  <a:pt x="167" y="278"/>
                  <a:pt x="166" y="278"/>
                </a:cubicBezTo>
                <a:cubicBezTo>
                  <a:pt x="166" y="278"/>
                  <a:pt x="166" y="278"/>
                  <a:pt x="166" y="278"/>
                </a:cubicBezTo>
                <a:cubicBezTo>
                  <a:pt x="166" y="278"/>
                  <a:pt x="166" y="278"/>
                  <a:pt x="166" y="278"/>
                </a:cubicBezTo>
                <a:cubicBezTo>
                  <a:pt x="166" y="278"/>
                  <a:pt x="166" y="278"/>
                  <a:pt x="166" y="278"/>
                </a:cubicBezTo>
                <a:cubicBezTo>
                  <a:pt x="166" y="278"/>
                  <a:pt x="166" y="278"/>
                  <a:pt x="166" y="278"/>
                </a:cubicBezTo>
                <a:cubicBezTo>
                  <a:pt x="165" y="278"/>
                  <a:pt x="164" y="278"/>
                  <a:pt x="164" y="278"/>
                </a:cubicBezTo>
                <a:cubicBezTo>
                  <a:pt x="143" y="233"/>
                  <a:pt x="143" y="233"/>
                  <a:pt x="143" y="233"/>
                </a:cubicBezTo>
                <a:cubicBezTo>
                  <a:pt x="147" y="230"/>
                  <a:pt x="150" y="225"/>
                  <a:pt x="151" y="219"/>
                </a:cubicBezTo>
                <a:cubicBezTo>
                  <a:pt x="151" y="218"/>
                  <a:pt x="152" y="216"/>
                  <a:pt x="152" y="214"/>
                </a:cubicBezTo>
                <a:cubicBezTo>
                  <a:pt x="152" y="208"/>
                  <a:pt x="149" y="203"/>
                  <a:pt x="146" y="198"/>
                </a:cubicBezTo>
                <a:cubicBezTo>
                  <a:pt x="174" y="164"/>
                  <a:pt x="174" y="164"/>
                  <a:pt x="174" y="164"/>
                </a:cubicBezTo>
                <a:cubicBezTo>
                  <a:pt x="189" y="196"/>
                  <a:pt x="189" y="196"/>
                  <a:pt x="189" y="196"/>
                </a:cubicBezTo>
                <a:cubicBezTo>
                  <a:pt x="184" y="200"/>
                  <a:pt x="181" y="207"/>
                  <a:pt x="181" y="214"/>
                </a:cubicBezTo>
                <a:cubicBezTo>
                  <a:pt x="181" y="216"/>
                  <a:pt x="181" y="218"/>
                  <a:pt x="182" y="219"/>
                </a:cubicBezTo>
                <a:cubicBezTo>
                  <a:pt x="183" y="225"/>
                  <a:pt x="186" y="230"/>
                  <a:pt x="190" y="233"/>
                </a:cubicBezTo>
                <a:lnTo>
                  <a:pt x="169" y="278"/>
                </a:lnTo>
                <a:close/>
                <a:moveTo>
                  <a:pt x="176" y="303"/>
                </a:moveTo>
                <a:cubicBezTo>
                  <a:pt x="176" y="309"/>
                  <a:pt x="172" y="313"/>
                  <a:pt x="166" y="313"/>
                </a:cubicBezTo>
                <a:cubicBezTo>
                  <a:pt x="161" y="313"/>
                  <a:pt x="157" y="309"/>
                  <a:pt x="157" y="303"/>
                </a:cubicBezTo>
                <a:cubicBezTo>
                  <a:pt x="157" y="298"/>
                  <a:pt x="161" y="294"/>
                  <a:pt x="166" y="294"/>
                </a:cubicBezTo>
                <a:cubicBezTo>
                  <a:pt x="172" y="294"/>
                  <a:pt x="176" y="298"/>
                  <a:pt x="176" y="303"/>
                </a:cubicBezTo>
                <a:close/>
                <a:moveTo>
                  <a:pt x="141" y="303"/>
                </a:moveTo>
                <a:cubicBezTo>
                  <a:pt x="141" y="304"/>
                  <a:pt x="141" y="305"/>
                  <a:pt x="141" y="306"/>
                </a:cubicBezTo>
                <a:cubicBezTo>
                  <a:pt x="132" y="311"/>
                  <a:pt x="132" y="311"/>
                  <a:pt x="132" y="311"/>
                </a:cubicBezTo>
                <a:cubicBezTo>
                  <a:pt x="135" y="253"/>
                  <a:pt x="135" y="253"/>
                  <a:pt x="135" y="253"/>
                </a:cubicBezTo>
                <a:cubicBezTo>
                  <a:pt x="149" y="284"/>
                  <a:pt x="149" y="284"/>
                  <a:pt x="149" y="284"/>
                </a:cubicBezTo>
                <a:cubicBezTo>
                  <a:pt x="149" y="285"/>
                  <a:pt x="148" y="285"/>
                  <a:pt x="148" y="285"/>
                </a:cubicBezTo>
                <a:cubicBezTo>
                  <a:pt x="148" y="286"/>
                  <a:pt x="147" y="286"/>
                  <a:pt x="147" y="287"/>
                </a:cubicBezTo>
                <a:cubicBezTo>
                  <a:pt x="146" y="287"/>
                  <a:pt x="146" y="288"/>
                  <a:pt x="145" y="289"/>
                </a:cubicBezTo>
                <a:cubicBezTo>
                  <a:pt x="145" y="289"/>
                  <a:pt x="145" y="290"/>
                  <a:pt x="144" y="290"/>
                </a:cubicBezTo>
                <a:cubicBezTo>
                  <a:pt x="144" y="291"/>
                  <a:pt x="143" y="292"/>
                  <a:pt x="143" y="293"/>
                </a:cubicBezTo>
                <a:cubicBezTo>
                  <a:pt x="143" y="293"/>
                  <a:pt x="143" y="294"/>
                  <a:pt x="142" y="294"/>
                </a:cubicBezTo>
                <a:cubicBezTo>
                  <a:pt x="142" y="295"/>
                  <a:pt x="142" y="296"/>
                  <a:pt x="141" y="297"/>
                </a:cubicBezTo>
                <a:cubicBezTo>
                  <a:pt x="141" y="297"/>
                  <a:pt x="141" y="298"/>
                  <a:pt x="141" y="298"/>
                </a:cubicBezTo>
                <a:cubicBezTo>
                  <a:pt x="141" y="298"/>
                  <a:pt x="141" y="299"/>
                  <a:pt x="141" y="299"/>
                </a:cubicBezTo>
                <a:cubicBezTo>
                  <a:pt x="141" y="299"/>
                  <a:pt x="141" y="299"/>
                  <a:pt x="141" y="299"/>
                </a:cubicBezTo>
                <a:cubicBezTo>
                  <a:pt x="141" y="301"/>
                  <a:pt x="141" y="302"/>
                  <a:pt x="141" y="303"/>
                </a:cubicBezTo>
                <a:cubicBezTo>
                  <a:pt x="141" y="303"/>
                  <a:pt x="141" y="303"/>
                  <a:pt x="141" y="303"/>
                </a:cubicBezTo>
                <a:cubicBezTo>
                  <a:pt x="141" y="303"/>
                  <a:pt x="141" y="303"/>
                  <a:pt x="141" y="303"/>
                </a:cubicBezTo>
                <a:cubicBezTo>
                  <a:pt x="141" y="303"/>
                  <a:pt x="141" y="303"/>
                  <a:pt x="141" y="303"/>
                </a:cubicBezTo>
                <a:close/>
                <a:moveTo>
                  <a:pt x="176" y="132"/>
                </a:moveTo>
                <a:cubicBezTo>
                  <a:pt x="179" y="132"/>
                  <a:pt x="179" y="132"/>
                  <a:pt x="179" y="132"/>
                </a:cubicBezTo>
                <a:cubicBezTo>
                  <a:pt x="179" y="132"/>
                  <a:pt x="179" y="133"/>
                  <a:pt x="180" y="133"/>
                </a:cubicBezTo>
                <a:cubicBezTo>
                  <a:pt x="178" y="135"/>
                  <a:pt x="178" y="135"/>
                  <a:pt x="178" y="135"/>
                </a:cubicBezTo>
                <a:lnTo>
                  <a:pt x="176" y="132"/>
                </a:lnTo>
                <a:close/>
                <a:moveTo>
                  <a:pt x="185" y="151"/>
                </a:moveTo>
                <a:cubicBezTo>
                  <a:pt x="192" y="143"/>
                  <a:pt x="192" y="143"/>
                  <a:pt x="192" y="143"/>
                </a:cubicBezTo>
                <a:cubicBezTo>
                  <a:pt x="193" y="144"/>
                  <a:pt x="195" y="144"/>
                  <a:pt x="196" y="144"/>
                </a:cubicBezTo>
                <a:cubicBezTo>
                  <a:pt x="198" y="176"/>
                  <a:pt x="198" y="176"/>
                  <a:pt x="198" y="176"/>
                </a:cubicBezTo>
                <a:lnTo>
                  <a:pt x="185" y="151"/>
                </a:lnTo>
                <a:close/>
                <a:moveTo>
                  <a:pt x="194" y="95"/>
                </a:moveTo>
                <a:cubicBezTo>
                  <a:pt x="193" y="95"/>
                  <a:pt x="193" y="95"/>
                  <a:pt x="192" y="95"/>
                </a:cubicBezTo>
                <a:cubicBezTo>
                  <a:pt x="188" y="90"/>
                  <a:pt x="188" y="90"/>
                  <a:pt x="188" y="90"/>
                </a:cubicBezTo>
                <a:cubicBezTo>
                  <a:pt x="194" y="89"/>
                  <a:pt x="194" y="89"/>
                  <a:pt x="194" y="89"/>
                </a:cubicBezTo>
                <a:lnTo>
                  <a:pt x="194" y="95"/>
                </a:lnTo>
                <a:close/>
                <a:moveTo>
                  <a:pt x="178" y="66"/>
                </a:moveTo>
                <a:cubicBezTo>
                  <a:pt x="181" y="68"/>
                  <a:pt x="184" y="70"/>
                  <a:pt x="186" y="72"/>
                </a:cubicBezTo>
                <a:cubicBezTo>
                  <a:pt x="187" y="73"/>
                  <a:pt x="188" y="73"/>
                  <a:pt x="189" y="74"/>
                </a:cubicBezTo>
                <a:cubicBezTo>
                  <a:pt x="177" y="76"/>
                  <a:pt x="177" y="76"/>
                  <a:pt x="177" y="76"/>
                </a:cubicBezTo>
                <a:cubicBezTo>
                  <a:pt x="173" y="71"/>
                  <a:pt x="173" y="71"/>
                  <a:pt x="173" y="71"/>
                </a:cubicBezTo>
                <a:lnTo>
                  <a:pt x="178" y="66"/>
                </a:lnTo>
                <a:close/>
                <a:moveTo>
                  <a:pt x="165" y="108"/>
                </a:moveTo>
                <a:cubicBezTo>
                  <a:pt x="176" y="114"/>
                  <a:pt x="176" y="114"/>
                  <a:pt x="176" y="114"/>
                </a:cubicBezTo>
                <a:cubicBezTo>
                  <a:pt x="176" y="115"/>
                  <a:pt x="176" y="115"/>
                  <a:pt x="176" y="116"/>
                </a:cubicBezTo>
                <a:cubicBezTo>
                  <a:pt x="169" y="117"/>
                  <a:pt x="169" y="117"/>
                  <a:pt x="169" y="117"/>
                </a:cubicBezTo>
                <a:cubicBezTo>
                  <a:pt x="164" y="109"/>
                  <a:pt x="164" y="109"/>
                  <a:pt x="164" y="109"/>
                </a:cubicBezTo>
                <a:cubicBezTo>
                  <a:pt x="165" y="108"/>
                  <a:pt x="165" y="108"/>
                  <a:pt x="165" y="108"/>
                </a:cubicBezTo>
                <a:close/>
                <a:moveTo>
                  <a:pt x="166" y="149"/>
                </a:moveTo>
                <a:cubicBezTo>
                  <a:pt x="133" y="189"/>
                  <a:pt x="133" y="189"/>
                  <a:pt x="133" y="189"/>
                </a:cubicBezTo>
                <a:cubicBezTo>
                  <a:pt x="132" y="189"/>
                  <a:pt x="131" y="188"/>
                  <a:pt x="130" y="188"/>
                </a:cubicBezTo>
                <a:cubicBezTo>
                  <a:pt x="129" y="159"/>
                  <a:pt x="129" y="159"/>
                  <a:pt x="129" y="159"/>
                </a:cubicBezTo>
                <a:cubicBezTo>
                  <a:pt x="133" y="158"/>
                  <a:pt x="137" y="155"/>
                  <a:pt x="140" y="151"/>
                </a:cubicBezTo>
                <a:cubicBezTo>
                  <a:pt x="143" y="147"/>
                  <a:pt x="145" y="143"/>
                  <a:pt x="146" y="138"/>
                </a:cubicBezTo>
                <a:cubicBezTo>
                  <a:pt x="160" y="135"/>
                  <a:pt x="160" y="135"/>
                  <a:pt x="160" y="135"/>
                </a:cubicBezTo>
                <a:lnTo>
                  <a:pt x="166" y="149"/>
                </a:lnTo>
                <a:close/>
                <a:moveTo>
                  <a:pt x="156" y="90"/>
                </a:moveTo>
                <a:cubicBezTo>
                  <a:pt x="156" y="95"/>
                  <a:pt x="152" y="100"/>
                  <a:pt x="147" y="100"/>
                </a:cubicBezTo>
                <a:cubicBezTo>
                  <a:pt x="141" y="100"/>
                  <a:pt x="137" y="95"/>
                  <a:pt x="137" y="90"/>
                </a:cubicBezTo>
                <a:cubicBezTo>
                  <a:pt x="137" y="85"/>
                  <a:pt x="141" y="80"/>
                  <a:pt x="147" y="80"/>
                </a:cubicBezTo>
                <a:cubicBezTo>
                  <a:pt x="152" y="80"/>
                  <a:pt x="156" y="85"/>
                  <a:pt x="156" y="90"/>
                </a:cubicBezTo>
                <a:close/>
                <a:moveTo>
                  <a:pt x="132" y="61"/>
                </a:moveTo>
                <a:cubicBezTo>
                  <a:pt x="135" y="60"/>
                  <a:pt x="138" y="59"/>
                  <a:pt x="142" y="59"/>
                </a:cubicBezTo>
                <a:cubicBezTo>
                  <a:pt x="147" y="64"/>
                  <a:pt x="147" y="64"/>
                  <a:pt x="147" y="64"/>
                </a:cubicBezTo>
                <a:cubicBezTo>
                  <a:pt x="147" y="64"/>
                  <a:pt x="147" y="64"/>
                  <a:pt x="147" y="64"/>
                </a:cubicBezTo>
                <a:cubicBezTo>
                  <a:pt x="145" y="64"/>
                  <a:pt x="143" y="64"/>
                  <a:pt x="141" y="65"/>
                </a:cubicBezTo>
                <a:cubicBezTo>
                  <a:pt x="138" y="65"/>
                  <a:pt x="135" y="67"/>
                  <a:pt x="132" y="69"/>
                </a:cubicBezTo>
                <a:cubicBezTo>
                  <a:pt x="131" y="69"/>
                  <a:pt x="131" y="69"/>
                  <a:pt x="131" y="69"/>
                </a:cubicBezTo>
                <a:lnTo>
                  <a:pt x="132" y="61"/>
                </a:lnTo>
                <a:close/>
                <a:moveTo>
                  <a:pt x="129" y="109"/>
                </a:moveTo>
                <a:cubicBezTo>
                  <a:pt x="134" y="113"/>
                  <a:pt x="140" y="116"/>
                  <a:pt x="146" y="116"/>
                </a:cubicBezTo>
                <a:cubicBezTo>
                  <a:pt x="148" y="116"/>
                  <a:pt x="149" y="116"/>
                  <a:pt x="150" y="116"/>
                </a:cubicBezTo>
                <a:cubicBezTo>
                  <a:pt x="153" y="121"/>
                  <a:pt x="153" y="121"/>
                  <a:pt x="153" y="121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1" y="120"/>
                  <a:pt x="139" y="117"/>
                  <a:pt x="136" y="115"/>
                </a:cubicBezTo>
                <a:cubicBezTo>
                  <a:pt x="134" y="113"/>
                  <a:pt x="132" y="112"/>
                  <a:pt x="129" y="111"/>
                </a:cubicBezTo>
                <a:lnTo>
                  <a:pt x="129" y="109"/>
                </a:lnTo>
                <a:close/>
                <a:moveTo>
                  <a:pt x="130" y="135"/>
                </a:moveTo>
                <a:cubicBezTo>
                  <a:pt x="130" y="140"/>
                  <a:pt x="126" y="145"/>
                  <a:pt x="120" y="145"/>
                </a:cubicBezTo>
                <a:cubicBezTo>
                  <a:pt x="115" y="145"/>
                  <a:pt x="110" y="140"/>
                  <a:pt x="110" y="135"/>
                </a:cubicBezTo>
                <a:cubicBezTo>
                  <a:pt x="110" y="130"/>
                  <a:pt x="115" y="125"/>
                  <a:pt x="120" y="125"/>
                </a:cubicBezTo>
                <a:cubicBezTo>
                  <a:pt x="126" y="125"/>
                  <a:pt x="130" y="130"/>
                  <a:pt x="130" y="135"/>
                </a:cubicBezTo>
                <a:close/>
                <a:moveTo>
                  <a:pt x="70" y="233"/>
                </a:moveTo>
                <a:cubicBezTo>
                  <a:pt x="101" y="226"/>
                  <a:pt x="101" y="226"/>
                  <a:pt x="101" y="226"/>
                </a:cubicBezTo>
                <a:cubicBezTo>
                  <a:pt x="101" y="227"/>
                  <a:pt x="101" y="227"/>
                  <a:pt x="102" y="228"/>
                </a:cubicBezTo>
                <a:cubicBezTo>
                  <a:pt x="70" y="251"/>
                  <a:pt x="70" y="251"/>
                  <a:pt x="70" y="251"/>
                </a:cubicBezTo>
                <a:cubicBezTo>
                  <a:pt x="68" y="250"/>
                  <a:pt x="66" y="249"/>
                  <a:pt x="63" y="248"/>
                </a:cubicBezTo>
                <a:cubicBezTo>
                  <a:pt x="64" y="248"/>
                  <a:pt x="64" y="247"/>
                  <a:pt x="64" y="247"/>
                </a:cubicBezTo>
                <a:cubicBezTo>
                  <a:pt x="67" y="243"/>
                  <a:pt x="69" y="238"/>
                  <a:pt x="70" y="233"/>
                </a:cubicBezTo>
                <a:close/>
                <a:moveTo>
                  <a:pt x="65" y="217"/>
                </a:moveTo>
                <a:cubicBezTo>
                  <a:pt x="66" y="216"/>
                  <a:pt x="66" y="216"/>
                  <a:pt x="66" y="216"/>
                </a:cubicBezTo>
                <a:cubicBezTo>
                  <a:pt x="70" y="217"/>
                  <a:pt x="70" y="217"/>
                  <a:pt x="70" y="217"/>
                </a:cubicBezTo>
                <a:cubicBezTo>
                  <a:pt x="66" y="218"/>
                  <a:pt x="66" y="218"/>
                  <a:pt x="66" y="218"/>
                </a:cubicBezTo>
                <a:cubicBezTo>
                  <a:pt x="66" y="217"/>
                  <a:pt x="66" y="217"/>
                  <a:pt x="65" y="217"/>
                </a:cubicBezTo>
                <a:close/>
                <a:moveTo>
                  <a:pt x="78" y="201"/>
                </a:moveTo>
                <a:cubicBezTo>
                  <a:pt x="81" y="198"/>
                  <a:pt x="81" y="198"/>
                  <a:pt x="81" y="198"/>
                </a:cubicBezTo>
                <a:cubicBezTo>
                  <a:pt x="89" y="203"/>
                  <a:pt x="89" y="203"/>
                  <a:pt x="89" y="203"/>
                </a:cubicBezTo>
                <a:lnTo>
                  <a:pt x="78" y="201"/>
                </a:lnTo>
                <a:close/>
                <a:moveTo>
                  <a:pt x="91" y="185"/>
                </a:moveTo>
                <a:cubicBezTo>
                  <a:pt x="111" y="159"/>
                  <a:pt x="111" y="159"/>
                  <a:pt x="111" y="159"/>
                </a:cubicBezTo>
                <a:cubicBezTo>
                  <a:pt x="112" y="159"/>
                  <a:pt x="112" y="159"/>
                  <a:pt x="113" y="160"/>
                </a:cubicBezTo>
                <a:cubicBezTo>
                  <a:pt x="114" y="189"/>
                  <a:pt x="114" y="189"/>
                  <a:pt x="114" y="189"/>
                </a:cubicBezTo>
                <a:cubicBezTo>
                  <a:pt x="111" y="190"/>
                  <a:pt x="108" y="191"/>
                  <a:pt x="106" y="194"/>
                </a:cubicBezTo>
                <a:lnTo>
                  <a:pt x="91" y="185"/>
                </a:lnTo>
                <a:close/>
                <a:moveTo>
                  <a:pt x="111" y="75"/>
                </a:moveTo>
                <a:cubicBezTo>
                  <a:pt x="115" y="78"/>
                  <a:pt x="115" y="78"/>
                  <a:pt x="115" y="78"/>
                </a:cubicBezTo>
                <a:cubicBezTo>
                  <a:pt x="113" y="110"/>
                  <a:pt x="113" y="110"/>
                  <a:pt x="113" y="110"/>
                </a:cubicBezTo>
                <a:cubicBezTo>
                  <a:pt x="113" y="110"/>
                  <a:pt x="112" y="110"/>
                  <a:pt x="112" y="111"/>
                </a:cubicBezTo>
                <a:cubicBezTo>
                  <a:pt x="99" y="95"/>
                  <a:pt x="99" y="95"/>
                  <a:pt x="99" y="95"/>
                </a:cubicBezTo>
                <a:cubicBezTo>
                  <a:pt x="102" y="87"/>
                  <a:pt x="106" y="81"/>
                  <a:pt x="111" y="75"/>
                </a:cubicBezTo>
                <a:close/>
                <a:moveTo>
                  <a:pt x="54" y="141"/>
                </a:moveTo>
                <a:cubicBezTo>
                  <a:pt x="63" y="136"/>
                  <a:pt x="73" y="132"/>
                  <a:pt x="85" y="131"/>
                </a:cubicBezTo>
                <a:cubicBezTo>
                  <a:pt x="94" y="135"/>
                  <a:pt x="94" y="135"/>
                  <a:pt x="94" y="135"/>
                </a:cubicBezTo>
                <a:cubicBezTo>
                  <a:pt x="94" y="135"/>
                  <a:pt x="94" y="135"/>
                  <a:pt x="94" y="135"/>
                </a:cubicBezTo>
                <a:cubicBezTo>
                  <a:pt x="94" y="140"/>
                  <a:pt x="96" y="145"/>
                  <a:pt x="99" y="149"/>
                </a:cubicBezTo>
                <a:cubicBezTo>
                  <a:pt x="77" y="177"/>
                  <a:pt x="77" y="177"/>
                  <a:pt x="77" y="177"/>
                </a:cubicBezTo>
                <a:cubicBezTo>
                  <a:pt x="53" y="163"/>
                  <a:pt x="53" y="163"/>
                  <a:pt x="53" y="163"/>
                </a:cubicBezTo>
                <a:lnTo>
                  <a:pt x="54" y="141"/>
                </a:lnTo>
                <a:close/>
                <a:moveTo>
                  <a:pt x="53" y="181"/>
                </a:moveTo>
                <a:cubicBezTo>
                  <a:pt x="67" y="189"/>
                  <a:pt x="67" y="189"/>
                  <a:pt x="67" y="189"/>
                </a:cubicBezTo>
                <a:cubicBezTo>
                  <a:pt x="59" y="200"/>
                  <a:pt x="59" y="200"/>
                  <a:pt x="59" y="200"/>
                </a:cubicBezTo>
                <a:cubicBezTo>
                  <a:pt x="53" y="199"/>
                  <a:pt x="53" y="199"/>
                  <a:pt x="53" y="199"/>
                </a:cubicBezTo>
                <a:lnTo>
                  <a:pt x="53" y="181"/>
                </a:lnTo>
                <a:close/>
                <a:moveTo>
                  <a:pt x="21" y="180"/>
                </a:moveTo>
                <a:cubicBezTo>
                  <a:pt x="23" y="176"/>
                  <a:pt x="25" y="171"/>
                  <a:pt x="28" y="167"/>
                </a:cubicBezTo>
                <a:cubicBezTo>
                  <a:pt x="37" y="172"/>
                  <a:pt x="37" y="172"/>
                  <a:pt x="37" y="172"/>
                </a:cubicBezTo>
                <a:cubicBezTo>
                  <a:pt x="37" y="197"/>
                  <a:pt x="37" y="197"/>
                  <a:pt x="37" y="197"/>
                </a:cubicBezTo>
                <a:cubicBezTo>
                  <a:pt x="33" y="197"/>
                  <a:pt x="33" y="197"/>
                  <a:pt x="33" y="197"/>
                </a:cubicBezTo>
                <a:cubicBezTo>
                  <a:pt x="31" y="190"/>
                  <a:pt x="27" y="184"/>
                  <a:pt x="21" y="180"/>
                </a:cubicBezTo>
                <a:close/>
                <a:moveTo>
                  <a:pt x="34" y="231"/>
                </a:moveTo>
                <a:cubicBezTo>
                  <a:pt x="34" y="225"/>
                  <a:pt x="39" y="221"/>
                  <a:pt x="44" y="221"/>
                </a:cubicBezTo>
                <a:cubicBezTo>
                  <a:pt x="49" y="221"/>
                  <a:pt x="54" y="225"/>
                  <a:pt x="54" y="231"/>
                </a:cubicBezTo>
                <a:cubicBezTo>
                  <a:pt x="54" y="236"/>
                  <a:pt x="49" y="241"/>
                  <a:pt x="44" y="241"/>
                </a:cubicBezTo>
                <a:cubicBezTo>
                  <a:pt x="39" y="241"/>
                  <a:pt x="34" y="236"/>
                  <a:pt x="34" y="231"/>
                </a:cubicBezTo>
                <a:close/>
                <a:moveTo>
                  <a:pt x="55" y="327"/>
                </a:moveTo>
                <a:cubicBezTo>
                  <a:pt x="46" y="318"/>
                  <a:pt x="40" y="306"/>
                  <a:pt x="39" y="293"/>
                </a:cubicBezTo>
                <a:cubicBezTo>
                  <a:pt x="42" y="295"/>
                  <a:pt x="46" y="297"/>
                  <a:pt x="50" y="298"/>
                </a:cubicBezTo>
                <a:cubicBezTo>
                  <a:pt x="50" y="298"/>
                  <a:pt x="51" y="298"/>
                  <a:pt x="51" y="298"/>
                </a:cubicBezTo>
                <a:cubicBezTo>
                  <a:pt x="55" y="327"/>
                  <a:pt x="55" y="327"/>
                  <a:pt x="55" y="327"/>
                </a:cubicBezTo>
                <a:cubicBezTo>
                  <a:pt x="55" y="327"/>
                  <a:pt x="55" y="327"/>
                  <a:pt x="55" y="327"/>
                </a:cubicBezTo>
                <a:close/>
                <a:moveTo>
                  <a:pt x="55" y="282"/>
                </a:moveTo>
                <a:cubicBezTo>
                  <a:pt x="50" y="282"/>
                  <a:pt x="45" y="278"/>
                  <a:pt x="45" y="272"/>
                </a:cubicBezTo>
                <a:cubicBezTo>
                  <a:pt x="45" y="267"/>
                  <a:pt x="50" y="263"/>
                  <a:pt x="55" y="263"/>
                </a:cubicBezTo>
                <a:cubicBezTo>
                  <a:pt x="60" y="263"/>
                  <a:pt x="65" y="267"/>
                  <a:pt x="65" y="272"/>
                </a:cubicBezTo>
                <a:cubicBezTo>
                  <a:pt x="65" y="278"/>
                  <a:pt x="60" y="282"/>
                  <a:pt x="55" y="282"/>
                </a:cubicBezTo>
                <a:close/>
                <a:moveTo>
                  <a:pt x="67" y="295"/>
                </a:moveTo>
                <a:cubicBezTo>
                  <a:pt x="73" y="292"/>
                  <a:pt x="79" y="286"/>
                  <a:pt x="80" y="277"/>
                </a:cubicBezTo>
                <a:cubicBezTo>
                  <a:pt x="81" y="276"/>
                  <a:pt x="81" y="274"/>
                  <a:pt x="81" y="272"/>
                </a:cubicBezTo>
                <a:cubicBezTo>
                  <a:pt x="81" y="270"/>
                  <a:pt x="80" y="267"/>
                  <a:pt x="79" y="264"/>
                </a:cubicBezTo>
                <a:cubicBezTo>
                  <a:pt x="107" y="244"/>
                  <a:pt x="107" y="244"/>
                  <a:pt x="107" y="244"/>
                </a:cubicBezTo>
                <a:cubicBezTo>
                  <a:pt x="71" y="322"/>
                  <a:pt x="71" y="322"/>
                  <a:pt x="71" y="322"/>
                </a:cubicBezTo>
                <a:lnTo>
                  <a:pt x="67" y="295"/>
                </a:lnTo>
                <a:close/>
                <a:moveTo>
                  <a:pt x="115" y="318"/>
                </a:moveTo>
                <a:cubicBezTo>
                  <a:pt x="86" y="332"/>
                  <a:pt x="86" y="332"/>
                  <a:pt x="86" y="332"/>
                </a:cubicBezTo>
                <a:cubicBezTo>
                  <a:pt x="85" y="332"/>
                  <a:pt x="85" y="331"/>
                  <a:pt x="84" y="331"/>
                </a:cubicBezTo>
                <a:cubicBezTo>
                  <a:pt x="118" y="258"/>
                  <a:pt x="118" y="258"/>
                  <a:pt x="118" y="258"/>
                </a:cubicBezTo>
                <a:lnTo>
                  <a:pt x="115" y="318"/>
                </a:lnTo>
                <a:close/>
                <a:moveTo>
                  <a:pt x="123" y="223"/>
                </a:moveTo>
                <a:cubicBezTo>
                  <a:pt x="118" y="223"/>
                  <a:pt x="113" y="218"/>
                  <a:pt x="113" y="213"/>
                </a:cubicBezTo>
                <a:cubicBezTo>
                  <a:pt x="113" y="208"/>
                  <a:pt x="118" y="203"/>
                  <a:pt x="123" y="203"/>
                </a:cubicBezTo>
                <a:cubicBezTo>
                  <a:pt x="128" y="203"/>
                  <a:pt x="133" y="208"/>
                  <a:pt x="133" y="213"/>
                </a:cubicBezTo>
                <a:cubicBezTo>
                  <a:pt x="133" y="218"/>
                  <a:pt x="128" y="223"/>
                  <a:pt x="123" y="223"/>
                </a:cubicBezTo>
                <a:close/>
                <a:moveTo>
                  <a:pt x="130" y="354"/>
                </a:moveTo>
                <a:cubicBezTo>
                  <a:pt x="131" y="329"/>
                  <a:pt x="131" y="329"/>
                  <a:pt x="131" y="329"/>
                </a:cubicBezTo>
                <a:cubicBezTo>
                  <a:pt x="148" y="321"/>
                  <a:pt x="148" y="321"/>
                  <a:pt x="148" y="321"/>
                </a:cubicBezTo>
                <a:cubicBezTo>
                  <a:pt x="148" y="321"/>
                  <a:pt x="148" y="321"/>
                  <a:pt x="148" y="322"/>
                </a:cubicBezTo>
                <a:cubicBezTo>
                  <a:pt x="149" y="322"/>
                  <a:pt x="149" y="322"/>
                  <a:pt x="149" y="323"/>
                </a:cubicBezTo>
                <a:cubicBezTo>
                  <a:pt x="134" y="359"/>
                  <a:pt x="134" y="359"/>
                  <a:pt x="134" y="359"/>
                </a:cubicBezTo>
                <a:cubicBezTo>
                  <a:pt x="132" y="358"/>
                  <a:pt x="131" y="356"/>
                  <a:pt x="130" y="354"/>
                </a:cubicBezTo>
                <a:close/>
                <a:moveTo>
                  <a:pt x="184" y="384"/>
                </a:moveTo>
                <a:cubicBezTo>
                  <a:pt x="170" y="384"/>
                  <a:pt x="157" y="379"/>
                  <a:pt x="146" y="371"/>
                </a:cubicBezTo>
                <a:cubicBezTo>
                  <a:pt x="164" y="329"/>
                  <a:pt x="164" y="329"/>
                  <a:pt x="164" y="329"/>
                </a:cubicBezTo>
                <a:cubicBezTo>
                  <a:pt x="165" y="329"/>
                  <a:pt x="166" y="329"/>
                  <a:pt x="166" y="329"/>
                </a:cubicBezTo>
                <a:cubicBezTo>
                  <a:pt x="166" y="329"/>
                  <a:pt x="166" y="329"/>
                  <a:pt x="166" y="329"/>
                </a:cubicBezTo>
                <a:cubicBezTo>
                  <a:pt x="166" y="329"/>
                  <a:pt x="166" y="329"/>
                  <a:pt x="166" y="329"/>
                </a:cubicBezTo>
                <a:cubicBezTo>
                  <a:pt x="166" y="329"/>
                  <a:pt x="166" y="329"/>
                  <a:pt x="166" y="329"/>
                </a:cubicBezTo>
                <a:cubicBezTo>
                  <a:pt x="167" y="329"/>
                  <a:pt x="168" y="329"/>
                  <a:pt x="169" y="329"/>
                </a:cubicBezTo>
                <a:cubicBezTo>
                  <a:pt x="192" y="383"/>
                  <a:pt x="192" y="383"/>
                  <a:pt x="192" y="383"/>
                </a:cubicBezTo>
                <a:cubicBezTo>
                  <a:pt x="190" y="383"/>
                  <a:pt x="187" y="384"/>
                  <a:pt x="184" y="384"/>
                </a:cubicBezTo>
                <a:close/>
                <a:moveTo>
                  <a:pt x="183" y="323"/>
                </a:moveTo>
                <a:cubicBezTo>
                  <a:pt x="184" y="322"/>
                  <a:pt x="184" y="322"/>
                  <a:pt x="185" y="322"/>
                </a:cubicBezTo>
                <a:cubicBezTo>
                  <a:pt x="185" y="321"/>
                  <a:pt x="185" y="321"/>
                  <a:pt x="185" y="321"/>
                </a:cubicBezTo>
                <a:cubicBezTo>
                  <a:pt x="202" y="329"/>
                  <a:pt x="202" y="329"/>
                  <a:pt x="202" y="329"/>
                </a:cubicBezTo>
                <a:cubicBezTo>
                  <a:pt x="204" y="371"/>
                  <a:pt x="204" y="371"/>
                  <a:pt x="204" y="371"/>
                </a:cubicBezTo>
                <a:lnTo>
                  <a:pt x="183" y="323"/>
                </a:lnTo>
                <a:close/>
                <a:moveTo>
                  <a:pt x="207" y="224"/>
                </a:moveTo>
                <a:cubicBezTo>
                  <a:pt x="202" y="224"/>
                  <a:pt x="197" y="220"/>
                  <a:pt x="197" y="214"/>
                </a:cubicBezTo>
                <a:cubicBezTo>
                  <a:pt x="197" y="209"/>
                  <a:pt x="202" y="204"/>
                  <a:pt x="207" y="204"/>
                </a:cubicBezTo>
                <a:cubicBezTo>
                  <a:pt x="212" y="204"/>
                  <a:pt x="217" y="209"/>
                  <a:pt x="217" y="214"/>
                </a:cubicBezTo>
                <a:cubicBezTo>
                  <a:pt x="217" y="220"/>
                  <a:pt x="212" y="224"/>
                  <a:pt x="207" y="224"/>
                </a:cubicBezTo>
                <a:close/>
                <a:moveTo>
                  <a:pt x="237" y="357"/>
                </a:moveTo>
                <a:cubicBezTo>
                  <a:pt x="232" y="363"/>
                  <a:pt x="227" y="369"/>
                  <a:pt x="220" y="373"/>
                </a:cubicBezTo>
                <a:cubicBezTo>
                  <a:pt x="218" y="336"/>
                  <a:pt x="218" y="336"/>
                  <a:pt x="218" y="336"/>
                </a:cubicBezTo>
                <a:cubicBezTo>
                  <a:pt x="240" y="347"/>
                  <a:pt x="240" y="347"/>
                  <a:pt x="240" y="347"/>
                </a:cubicBezTo>
                <a:cubicBezTo>
                  <a:pt x="240" y="348"/>
                  <a:pt x="240" y="349"/>
                  <a:pt x="240" y="350"/>
                </a:cubicBezTo>
                <a:cubicBezTo>
                  <a:pt x="240" y="351"/>
                  <a:pt x="240" y="353"/>
                  <a:pt x="241" y="354"/>
                </a:cubicBezTo>
                <a:cubicBezTo>
                  <a:pt x="239" y="355"/>
                  <a:pt x="238" y="356"/>
                  <a:pt x="237" y="357"/>
                </a:cubicBezTo>
                <a:close/>
                <a:moveTo>
                  <a:pt x="247" y="332"/>
                </a:moveTo>
                <a:cubicBezTo>
                  <a:pt x="218" y="318"/>
                  <a:pt x="218" y="318"/>
                  <a:pt x="218" y="318"/>
                </a:cubicBezTo>
                <a:cubicBezTo>
                  <a:pt x="214" y="258"/>
                  <a:pt x="214" y="258"/>
                  <a:pt x="214" y="258"/>
                </a:cubicBezTo>
                <a:cubicBezTo>
                  <a:pt x="248" y="331"/>
                  <a:pt x="248" y="331"/>
                  <a:pt x="248" y="331"/>
                </a:cubicBezTo>
                <a:cubicBezTo>
                  <a:pt x="248" y="331"/>
                  <a:pt x="248" y="332"/>
                  <a:pt x="247" y="332"/>
                </a:cubicBezTo>
                <a:close/>
                <a:moveTo>
                  <a:pt x="266" y="359"/>
                </a:moveTo>
                <a:cubicBezTo>
                  <a:pt x="261" y="359"/>
                  <a:pt x="256" y="355"/>
                  <a:pt x="256" y="350"/>
                </a:cubicBezTo>
                <a:cubicBezTo>
                  <a:pt x="256" y="344"/>
                  <a:pt x="261" y="340"/>
                  <a:pt x="266" y="340"/>
                </a:cubicBezTo>
                <a:cubicBezTo>
                  <a:pt x="271" y="340"/>
                  <a:pt x="276" y="344"/>
                  <a:pt x="276" y="350"/>
                </a:cubicBezTo>
                <a:cubicBezTo>
                  <a:pt x="276" y="355"/>
                  <a:pt x="271" y="359"/>
                  <a:pt x="266" y="359"/>
                </a:cubicBezTo>
                <a:close/>
                <a:moveTo>
                  <a:pt x="288" y="337"/>
                </a:moveTo>
                <a:cubicBezTo>
                  <a:pt x="286" y="333"/>
                  <a:pt x="282" y="329"/>
                  <a:pt x="278" y="327"/>
                </a:cubicBezTo>
                <a:cubicBezTo>
                  <a:pt x="282" y="298"/>
                  <a:pt x="282" y="298"/>
                  <a:pt x="282" y="298"/>
                </a:cubicBezTo>
                <a:cubicBezTo>
                  <a:pt x="282" y="298"/>
                  <a:pt x="283" y="298"/>
                  <a:pt x="283" y="298"/>
                </a:cubicBezTo>
                <a:cubicBezTo>
                  <a:pt x="288" y="297"/>
                  <a:pt x="293" y="294"/>
                  <a:pt x="296" y="290"/>
                </a:cubicBezTo>
                <a:cubicBezTo>
                  <a:pt x="322" y="303"/>
                  <a:pt x="322" y="303"/>
                  <a:pt x="322" y="303"/>
                </a:cubicBezTo>
                <a:cubicBezTo>
                  <a:pt x="323" y="331"/>
                  <a:pt x="323" y="331"/>
                  <a:pt x="323" y="331"/>
                </a:cubicBezTo>
                <a:lnTo>
                  <a:pt x="288" y="337"/>
                </a:lnTo>
                <a:close/>
                <a:moveTo>
                  <a:pt x="310" y="366"/>
                </a:moveTo>
                <a:cubicBezTo>
                  <a:pt x="291" y="355"/>
                  <a:pt x="291" y="355"/>
                  <a:pt x="291" y="355"/>
                </a:cubicBezTo>
                <a:cubicBezTo>
                  <a:pt x="291" y="354"/>
                  <a:pt x="291" y="354"/>
                  <a:pt x="291" y="353"/>
                </a:cubicBezTo>
                <a:cubicBezTo>
                  <a:pt x="324" y="347"/>
                  <a:pt x="324" y="347"/>
                  <a:pt x="324" y="347"/>
                </a:cubicBezTo>
                <a:cubicBezTo>
                  <a:pt x="324" y="359"/>
                  <a:pt x="324" y="359"/>
                  <a:pt x="324" y="359"/>
                </a:cubicBezTo>
                <a:cubicBezTo>
                  <a:pt x="320" y="362"/>
                  <a:pt x="315" y="364"/>
                  <a:pt x="310" y="366"/>
                </a:cubicBezTo>
                <a:close/>
                <a:moveTo>
                  <a:pt x="326" y="212"/>
                </a:moveTo>
                <a:cubicBezTo>
                  <a:pt x="320" y="212"/>
                  <a:pt x="316" y="208"/>
                  <a:pt x="316" y="203"/>
                </a:cubicBezTo>
                <a:cubicBezTo>
                  <a:pt x="316" y="197"/>
                  <a:pt x="320" y="193"/>
                  <a:pt x="326" y="193"/>
                </a:cubicBezTo>
                <a:cubicBezTo>
                  <a:pt x="331" y="193"/>
                  <a:pt x="335" y="197"/>
                  <a:pt x="335" y="203"/>
                </a:cubicBezTo>
                <a:cubicBezTo>
                  <a:pt x="335" y="208"/>
                  <a:pt x="331" y="212"/>
                  <a:pt x="326" y="212"/>
                </a:cubicBezTo>
                <a:close/>
                <a:moveTo>
                  <a:pt x="361" y="323"/>
                </a:moveTo>
                <a:cubicBezTo>
                  <a:pt x="339" y="327"/>
                  <a:pt x="339" y="327"/>
                  <a:pt x="339" y="327"/>
                </a:cubicBezTo>
                <a:cubicBezTo>
                  <a:pt x="338" y="312"/>
                  <a:pt x="338" y="312"/>
                  <a:pt x="338" y="312"/>
                </a:cubicBezTo>
                <a:cubicBezTo>
                  <a:pt x="361" y="323"/>
                  <a:pt x="361" y="323"/>
                  <a:pt x="361" y="323"/>
                </a:cubicBezTo>
                <a:cubicBezTo>
                  <a:pt x="361" y="323"/>
                  <a:pt x="361" y="323"/>
                  <a:pt x="361" y="323"/>
                </a:cubicBezTo>
                <a:close/>
                <a:moveTo>
                  <a:pt x="368" y="308"/>
                </a:moveTo>
                <a:cubicBezTo>
                  <a:pt x="337" y="293"/>
                  <a:pt x="337" y="293"/>
                  <a:pt x="337" y="293"/>
                </a:cubicBezTo>
                <a:cubicBezTo>
                  <a:pt x="335" y="240"/>
                  <a:pt x="335" y="240"/>
                  <a:pt x="335" y="240"/>
                </a:cubicBezTo>
                <a:cubicBezTo>
                  <a:pt x="368" y="308"/>
                  <a:pt x="368" y="308"/>
                  <a:pt x="368" y="308"/>
                </a:cubicBezTo>
                <a:cubicBezTo>
                  <a:pt x="368" y="308"/>
                  <a:pt x="368" y="308"/>
                  <a:pt x="368" y="308"/>
                </a:cubicBezTo>
                <a:close/>
                <a:moveTo>
                  <a:pt x="386" y="336"/>
                </a:moveTo>
                <a:cubicBezTo>
                  <a:pt x="381" y="336"/>
                  <a:pt x="376" y="332"/>
                  <a:pt x="376" y="327"/>
                </a:cubicBezTo>
                <a:cubicBezTo>
                  <a:pt x="376" y="321"/>
                  <a:pt x="381" y="317"/>
                  <a:pt x="386" y="317"/>
                </a:cubicBezTo>
                <a:cubicBezTo>
                  <a:pt x="392" y="317"/>
                  <a:pt x="396" y="321"/>
                  <a:pt x="396" y="327"/>
                </a:cubicBezTo>
                <a:cubicBezTo>
                  <a:pt x="396" y="332"/>
                  <a:pt x="392" y="336"/>
                  <a:pt x="386" y="336"/>
                </a:cubicBezTo>
                <a:close/>
                <a:moveTo>
                  <a:pt x="463" y="280"/>
                </a:moveTo>
                <a:cubicBezTo>
                  <a:pt x="459" y="281"/>
                  <a:pt x="456" y="284"/>
                  <a:pt x="456" y="288"/>
                </a:cubicBezTo>
                <a:cubicBezTo>
                  <a:pt x="456" y="289"/>
                  <a:pt x="456" y="289"/>
                  <a:pt x="456" y="289"/>
                </a:cubicBezTo>
                <a:cubicBezTo>
                  <a:pt x="456" y="322"/>
                  <a:pt x="430" y="348"/>
                  <a:pt x="398" y="350"/>
                </a:cubicBezTo>
                <a:cubicBezTo>
                  <a:pt x="406" y="345"/>
                  <a:pt x="412" y="336"/>
                  <a:pt x="412" y="327"/>
                </a:cubicBezTo>
                <a:cubicBezTo>
                  <a:pt x="412" y="325"/>
                  <a:pt x="412" y="323"/>
                  <a:pt x="412" y="321"/>
                </a:cubicBezTo>
                <a:cubicBezTo>
                  <a:pt x="409" y="309"/>
                  <a:pt x="398" y="301"/>
                  <a:pt x="386" y="301"/>
                </a:cubicBezTo>
                <a:cubicBezTo>
                  <a:pt x="385" y="301"/>
                  <a:pt x="384" y="301"/>
                  <a:pt x="383" y="301"/>
                </a:cubicBezTo>
                <a:cubicBezTo>
                  <a:pt x="347" y="228"/>
                  <a:pt x="347" y="228"/>
                  <a:pt x="347" y="228"/>
                </a:cubicBezTo>
                <a:cubicBezTo>
                  <a:pt x="400" y="262"/>
                  <a:pt x="400" y="262"/>
                  <a:pt x="400" y="262"/>
                </a:cubicBezTo>
                <a:cubicBezTo>
                  <a:pt x="400" y="264"/>
                  <a:pt x="399" y="267"/>
                  <a:pt x="399" y="269"/>
                </a:cubicBezTo>
                <a:cubicBezTo>
                  <a:pt x="399" y="277"/>
                  <a:pt x="403" y="285"/>
                  <a:pt x="411" y="290"/>
                </a:cubicBezTo>
                <a:cubicBezTo>
                  <a:pt x="415" y="293"/>
                  <a:pt x="420" y="295"/>
                  <a:pt x="425" y="295"/>
                </a:cubicBezTo>
                <a:cubicBezTo>
                  <a:pt x="425" y="295"/>
                  <a:pt x="425" y="295"/>
                  <a:pt x="425" y="295"/>
                </a:cubicBezTo>
                <a:cubicBezTo>
                  <a:pt x="433" y="295"/>
                  <a:pt x="442" y="290"/>
                  <a:pt x="447" y="283"/>
                </a:cubicBezTo>
                <a:cubicBezTo>
                  <a:pt x="448" y="280"/>
                  <a:pt x="449" y="278"/>
                  <a:pt x="450" y="275"/>
                </a:cubicBezTo>
                <a:cubicBezTo>
                  <a:pt x="482" y="272"/>
                  <a:pt x="482" y="272"/>
                  <a:pt x="482" y="272"/>
                </a:cubicBezTo>
                <a:cubicBezTo>
                  <a:pt x="482" y="272"/>
                  <a:pt x="482" y="273"/>
                  <a:pt x="482" y="273"/>
                </a:cubicBezTo>
                <a:cubicBezTo>
                  <a:pt x="476" y="277"/>
                  <a:pt x="470" y="279"/>
                  <a:pt x="463" y="280"/>
                </a:cubicBezTo>
                <a:close/>
                <a:moveTo>
                  <a:pt x="490" y="242"/>
                </a:moveTo>
                <a:cubicBezTo>
                  <a:pt x="472" y="229"/>
                  <a:pt x="472" y="229"/>
                  <a:pt x="472" y="229"/>
                </a:cubicBezTo>
                <a:cubicBezTo>
                  <a:pt x="482" y="218"/>
                  <a:pt x="482" y="218"/>
                  <a:pt x="482" y="218"/>
                </a:cubicBezTo>
                <a:cubicBezTo>
                  <a:pt x="490" y="241"/>
                  <a:pt x="490" y="241"/>
                  <a:pt x="490" y="241"/>
                </a:cubicBezTo>
                <a:cubicBezTo>
                  <a:pt x="490" y="241"/>
                  <a:pt x="490" y="242"/>
                  <a:pt x="490" y="242"/>
                </a:cubicBezTo>
                <a:close/>
                <a:moveTo>
                  <a:pt x="506" y="236"/>
                </a:moveTo>
                <a:cubicBezTo>
                  <a:pt x="495" y="204"/>
                  <a:pt x="495" y="204"/>
                  <a:pt x="495" y="204"/>
                </a:cubicBezTo>
                <a:cubicBezTo>
                  <a:pt x="498" y="201"/>
                  <a:pt x="498" y="201"/>
                  <a:pt x="498" y="201"/>
                </a:cubicBezTo>
                <a:cubicBezTo>
                  <a:pt x="503" y="209"/>
                  <a:pt x="506" y="219"/>
                  <a:pt x="506" y="230"/>
                </a:cubicBezTo>
                <a:cubicBezTo>
                  <a:pt x="506" y="232"/>
                  <a:pt x="506" y="234"/>
                  <a:pt x="506" y="236"/>
                </a:cubicBezTo>
                <a:cubicBezTo>
                  <a:pt x="506" y="236"/>
                  <a:pt x="506" y="236"/>
                  <a:pt x="506" y="23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ffectLst/>
        </p:spPr>
        <p:txBody>
          <a:bodyPr/>
          <a:lstStyle/>
          <a:p>
            <a:pPr algn="ctr" defTabSz="914034">
              <a:defRPr/>
            </a:pPr>
            <a:endParaRPr lang="en-US" sz="1200" kern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grpSp>
        <p:nvGrpSpPr>
          <p:cNvPr id="96" name="Group 145">
            <a:extLst>
              <a:ext uri="{FF2B5EF4-FFF2-40B4-BE49-F238E27FC236}">
                <a16:creationId xmlns:a16="http://schemas.microsoft.com/office/drawing/2014/main" id="{D731D70B-D771-4117-94B9-00F9F4B6A21F}"/>
              </a:ext>
            </a:extLst>
          </p:cNvPr>
          <p:cNvGrpSpPr>
            <a:grpSpLocks/>
          </p:cNvGrpSpPr>
          <p:nvPr/>
        </p:nvGrpSpPr>
        <p:grpSpPr bwMode="auto">
          <a:xfrm>
            <a:off x="2788525" y="5043266"/>
            <a:ext cx="1227889" cy="468061"/>
            <a:chOff x="6074842" y="5105636"/>
            <a:chExt cx="1590090" cy="1148358"/>
          </a:xfrm>
          <a:effectLst/>
        </p:grpSpPr>
        <p:sp>
          <p:nvSpPr>
            <p:cNvPr id="97" name="Freeform 3">
              <a:extLst>
                <a:ext uri="{FF2B5EF4-FFF2-40B4-BE49-F238E27FC236}">
                  <a16:creationId xmlns:a16="http://schemas.microsoft.com/office/drawing/2014/main" id="{29D885F8-1297-484A-B386-DD66568A7BD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74842" y="5105636"/>
              <a:ext cx="1590090" cy="1148358"/>
            </a:xfrm>
            <a:custGeom>
              <a:avLst/>
              <a:gdLst>
                <a:gd name="T0" fmla="*/ 2147483647 w 522"/>
                <a:gd name="T1" fmla="*/ 2147483647 h 399"/>
                <a:gd name="T2" fmla="*/ 2147483647 w 522"/>
                <a:gd name="T3" fmla="*/ 2147483647 h 399"/>
                <a:gd name="T4" fmla="*/ 0 w 522"/>
                <a:gd name="T5" fmla="*/ 2147483647 h 399"/>
                <a:gd name="T6" fmla="*/ 2147483647 w 522"/>
                <a:gd name="T7" fmla="*/ 2147483647 h 399"/>
                <a:gd name="T8" fmla="*/ 2147483647 w 522"/>
                <a:gd name="T9" fmla="*/ 2147483647 h 399"/>
                <a:gd name="T10" fmla="*/ 2147483647 w 522"/>
                <a:gd name="T11" fmla="*/ 0 h 399"/>
                <a:gd name="T12" fmla="*/ 2147483647 w 522"/>
                <a:gd name="T13" fmla="*/ 2147483647 h 399"/>
                <a:gd name="T14" fmla="*/ 2147483647 w 522"/>
                <a:gd name="T15" fmla="*/ 2147483647 h 399"/>
                <a:gd name="T16" fmla="*/ 2147483647 w 522"/>
                <a:gd name="T17" fmla="*/ 2147483647 h 399"/>
                <a:gd name="T18" fmla="*/ 2147483647 w 522"/>
                <a:gd name="T19" fmla="*/ 2147483647 h 399"/>
                <a:gd name="T20" fmla="*/ 2147483647 w 522"/>
                <a:gd name="T21" fmla="*/ 2147483647 h 399"/>
                <a:gd name="T22" fmla="*/ 2147483647 w 522"/>
                <a:gd name="T23" fmla="*/ 2147483647 h 399"/>
                <a:gd name="T24" fmla="*/ 2147483647 w 522"/>
                <a:gd name="T25" fmla="*/ 2147483647 h 399"/>
                <a:gd name="T26" fmla="*/ 2147483647 w 522"/>
                <a:gd name="T27" fmla="*/ 2147483647 h 399"/>
                <a:gd name="T28" fmla="*/ 2147483647 w 522"/>
                <a:gd name="T29" fmla="*/ 2147483647 h 399"/>
                <a:gd name="T30" fmla="*/ 2147483647 w 522"/>
                <a:gd name="T31" fmla="*/ 2147483647 h 399"/>
                <a:gd name="T32" fmla="*/ 2147483647 w 522"/>
                <a:gd name="T33" fmla="*/ 2147483647 h 399"/>
                <a:gd name="T34" fmla="*/ 2147483647 w 522"/>
                <a:gd name="T35" fmla="*/ 2147483647 h 399"/>
                <a:gd name="T36" fmla="*/ 2147483647 w 522"/>
                <a:gd name="T37" fmla="*/ 2147483647 h 399"/>
                <a:gd name="T38" fmla="*/ 2147483647 w 522"/>
                <a:gd name="T39" fmla="*/ 2147483647 h 399"/>
                <a:gd name="T40" fmla="*/ 2147483647 w 522"/>
                <a:gd name="T41" fmla="*/ 2147483647 h 399"/>
                <a:gd name="T42" fmla="*/ 2147483647 w 522"/>
                <a:gd name="T43" fmla="*/ 2147483647 h 399"/>
                <a:gd name="T44" fmla="*/ 2147483647 w 522"/>
                <a:gd name="T45" fmla="*/ 2147483647 h 399"/>
                <a:gd name="T46" fmla="*/ 2147483647 w 522"/>
                <a:gd name="T47" fmla="*/ 2147483647 h 399"/>
                <a:gd name="T48" fmla="*/ 2147483647 w 522"/>
                <a:gd name="T49" fmla="*/ 2147483647 h 399"/>
                <a:gd name="T50" fmla="*/ 2147483647 w 522"/>
                <a:gd name="T51" fmla="*/ 2147483647 h 399"/>
                <a:gd name="T52" fmla="*/ 2147483647 w 522"/>
                <a:gd name="T53" fmla="*/ 2147483647 h 399"/>
                <a:gd name="T54" fmla="*/ 2147483647 w 522"/>
                <a:gd name="T55" fmla="*/ 2147483647 h 399"/>
                <a:gd name="T56" fmla="*/ 2147483647 w 522"/>
                <a:gd name="T57" fmla="*/ 2147483647 h 399"/>
                <a:gd name="T58" fmla="*/ 2147483647 w 522"/>
                <a:gd name="T59" fmla="*/ 2147483647 h 399"/>
                <a:gd name="T60" fmla="*/ 2147483647 w 522"/>
                <a:gd name="T61" fmla="*/ 2147483647 h 399"/>
                <a:gd name="T62" fmla="*/ 2147483647 w 522"/>
                <a:gd name="T63" fmla="*/ 2147483647 h 399"/>
                <a:gd name="T64" fmla="*/ 2147483647 w 522"/>
                <a:gd name="T65" fmla="*/ 2147483647 h 399"/>
                <a:gd name="T66" fmla="*/ 2147483647 w 522"/>
                <a:gd name="T67" fmla="*/ 2147483647 h 399"/>
                <a:gd name="T68" fmla="*/ 2147483647 w 522"/>
                <a:gd name="T69" fmla="*/ 2147483647 h 399"/>
                <a:gd name="T70" fmla="*/ 2147483647 w 522"/>
                <a:gd name="T71" fmla="*/ 2147483647 h 399"/>
                <a:gd name="T72" fmla="*/ 2147483647 w 522"/>
                <a:gd name="T73" fmla="*/ 2147483647 h 399"/>
                <a:gd name="T74" fmla="*/ 2147483647 w 522"/>
                <a:gd name="T75" fmla="*/ 2147483647 h 399"/>
                <a:gd name="T76" fmla="*/ 2147483647 w 522"/>
                <a:gd name="T77" fmla="*/ 2147483647 h 399"/>
                <a:gd name="T78" fmla="*/ 2147483647 w 522"/>
                <a:gd name="T79" fmla="*/ 2147483647 h 399"/>
                <a:gd name="T80" fmla="*/ 2147483647 w 522"/>
                <a:gd name="T81" fmla="*/ 2147483647 h 399"/>
                <a:gd name="T82" fmla="*/ 2147483647 w 522"/>
                <a:gd name="T83" fmla="*/ 2147483647 h 399"/>
                <a:gd name="T84" fmla="*/ 2147483647 w 522"/>
                <a:gd name="T85" fmla="*/ 2147483647 h 3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2" h="399">
                  <a:moveTo>
                    <a:pt x="111" y="355"/>
                  </a:moveTo>
                  <a:cubicBezTo>
                    <a:pt x="105" y="356"/>
                    <a:pt x="98" y="357"/>
                    <a:pt x="91" y="357"/>
                  </a:cubicBezTo>
                  <a:cubicBezTo>
                    <a:pt x="91" y="357"/>
                    <a:pt x="91" y="357"/>
                    <a:pt x="91" y="357"/>
                  </a:cubicBezTo>
                  <a:cubicBezTo>
                    <a:pt x="53" y="357"/>
                    <a:pt x="23" y="327"/>
                    <a:pt x="23" y="289"/>
                  </a:cubicBezTo>
                  <a:cubicBezTo>
                    <a:pt x="23" y="289"/>
                    <a:pt x="23" y="289"/>
                    <a:pt x="23" y="289"/>
                  </a:cubicBezTo>
                  <a:cubicBezTo>
                    <a:pt x="23" y="282"/>
                    <a:pt x="24" y="275"/>
                    <a:pt x="26" y="269"/>
                  </a:cubicBezTo>
                  <a:cubicBezTo>
                    <a:pt x="26" y="269"/>
                    <a:pt x="26" y="269"/>
                    <a:pt x="26" y="269"/>
                  </a:cubicBezTo>
                  <a:cubicBezTo>
                    <a:pt x="10" y="252"/>
                    <a:pt x="0" y="230"/>
                    <a:pt x="0" y="206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159"/>
                    <a:pt x="35" y="121"/>
                    <a:pt x="81" y="115"/>
                  </a:cubicBezTo>
                  <a:cubicBezTo>
                    <a:pt x="81" y="115"/>
                    <a:pt x="81" y="115"/>
                    <a:pt x="81" y="115"/>
                  </a:cubicBezTo>
                  <a:cubicBezTo>
                    <a:pt x="81" y="114"/>
                    <a:pt x="80" y="113"/>
                    <a:pt x="80" y="111"/>
                  </a:cubicBezTo>
                  <a:cubicBezTo>
                    <a:pt x="80" y="111"/>
                    <a:pt x="80" y="111"/>
                    <a:pt x="80" y="111"/>
                  </a:cubicBezTo>
                  <a:cubicBezTo>
                    <a:pt x="80" y="73"/>
                    <a:pt x="112" y="42"/>
                    <a:pt x="150" y="42"/>
                  </a:cubicBezTo>
                  <a:cubicBezTo>
                    <a:pt x="150" y="42"/>
                    <a:pt x="150" y="42"/>
                    <a:pt x="150" y="42"/>
                  </a:cubicBezTo>
                  <a:cubicBezTo>
                    <a:pt x="164" y="42"/>
                    <a:pt x="177" y="46"/>
                    <a:pt x="188" y="54"/>
                  </a:cubicBezTo>
                  <a:cubicBezTo>
                    <a:pt x="188" y="54"/>
                    <a:pt x="188" y="54"/>
                    <a:pt x="188" y="54"/>
                  </a:cubicBezTo>
                  <a:cubicBezTo>
                    <a:pt x="206" y="22"/>
                    <a:pt x="240" y="0"/>
                    <a:pt x="279" y="0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325" y="0"/>
                    <a:pt x="363" y="30"/>
                    <a:pt x="376" y="72"/>
                  </a:cubicBezTo>
                  <a:cubicBezTo>
                    <a:pt x="376" y="72"/>
                    <a:pt x="376" y="72"/>
                    <a:pt x="376" y="72"/>
                  </a:cubicBezTo>
                  <a:cubicBezTo>
                    <a:pt x="379" y="72"/>
                    <a:pt x="381" y="72"/>
                    <a:pt x="383" y="72"/>
                  </a:cubicBezTo>
                  <a:cubicBezTo>
                    <a:pt x="383" y="72"/>
                    <a:pt x="383" y="72"/>
                    <a:pt x="383" y="72"/>
                  </a:cubicBezTo>
                  <a:cubicBezTo>
                    <a:pt x="400" y="72"/>
                    <a:pt x="416" y="77"/>
                    <a:pt x="430" y="85"/>
                  </a:cubicBezTo>
                  <a:cubicBezTo>
                    <a:pt x="430" y="85"/>
                    <a:pt x="430" y="85"/>
                    <a:pt x="430" y="85"/>
                  </a:cubicBezTo>
                  <a:cubicBezTo>
                    <a:pt x="430" y="85"/>
                    <a:pt x="430" y="85"/>
                    <a:pt x="430" y="85"/>
                  </a:cubicBezTo>
                  <a:cubicBezTo>
                    <a:pt x="433" y="88"/>
                    <a:pt x="435" y="92"/>
                    <a:pt x="432" y="96"/>
                  </a:cubicBezTo>
                  <a:cubicBezTo>
                    <a:pt x="432" y="96"/>
                    <a:pt x="432" y="96"/>
                    <a:pt x="432" y="96"/>
                  </a:cubicBezTo>
                  <a:cubicBezTo>
                    <a:pt x="430" y="100"/>
                    <a:pt x="425" y="101"/>
                    <a:pt x="421" y="99"/>
                  </a:cubicBezTo>
                  <a:cubicBezTo>
                    <a:pt x="421" y="99"/>
                    <a:pt x="421" y="99"/>
                    <a:pt x="421" y="99"/>
                  </a:cubicBezTo>
                  <a:cubicBezTo>
                    <a:pt x="410" y="92"/>
                    <a:pt x="397" y="88"/>
                    <a:pt x="383" y="88"/>
                  </a:cubicBezTo>
                  <a:cubicBezTo>
                    <a:pt x="383" y="88"/>
                    <a:pt x="383" y="88"/>
                    <a:pt x="383" y="88"/>
                  </a:cubicBezTo>
                  <a:cubicBezTo>
                    <a:pt x="380" y="88"/>
                    <a:pt x="376" y="88"/>
                    <a:pt x="372" y="89"/>
                  </a:cubicBezTo>
                  <a:cubicBezTo>
                    <a:pt x="372" y="89"/>
                    <a:pt x="372" y="89"/>
                    <a:pt x="372" y="89"/>
                  </a:cubicBezTo>
                  <a:cubicBezTo>
                    <a:pt x="368" y="89"/>
                    <a:pt x="364" y="87"/>
                    <a:pt x="363" y="83"/>
                  </a:cubicBezTo>
                  <a:cubicBezTo>
                    <a:pt x="363" y="83"/>
                    <a:pt x="363" y="83"/>
                    <a:pt x="363" y="83"/>
                  </a:cubicBezTo>
                  <a:cubicBezTo>
                    <a:pt x="354" y="45"/>
                    <a:pt x="319" y="16"/>
                    <a:pt x="279" y="16"/>
                  </a:cubicBezTo>
                  <a:cubicBezTo>
                    <a:pt x="279" y="16"/>
                    <a:pt x="279" y="16"/>
                    <a:pt x="279" y="16"/>
                  </a:cubicBezTo>
                  <a:cubicBezTo>
                    <a:pt x="243" y="16"/>
                    <a:pt x="212" y="38"/>
                    <a:pt x="199" y="69"/>
                  </a:cubicBezTo>
                  <a:cubicBezTo>
                    <a:pt x="199" y="69"/>
                    <a:pt x="199" y="69"/>
                    <a:pt x="199" y="69"/>
                  </a:cubicBezTo>
                  <a:cubicBezTo>
                    <a:pt x="198" y="71"/>
                    <a:pt x="195" y="73"/>
                    <a:pt x="193" y="74"/>
                  </a:cubicBezTo>
                  <a:cubicBezTo>
                    <a:pt x="193" y="74"/>
                    <a:pt x="193" y="74"/>
                    <a:pt x="193" y="74"/>
                  </a:cubicBezTo>
                  <a:cubicBezTo>
                    <a:pt x="190" y="74"/>
                    <a:pt x="188" y="74"/>
                    <a:pt x="186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6" y="63"/>
                    <a:pt x="164" y="58"/>
                    <a:pt x="150" y="58"/>
                  </a:cubicBezTo>
                  <a:cubicBezTo>
                    <a:pt x="150" y="58"/>
                    <a:pt x="150" y="58"/>
                    <a:pt x="150" y="58"/>
                  </a:cubicBezTo>
                  <a:cubicBezTo>
                    <a:pt x="120" y="58"/>
                    <a:pt x="97" y="82"/>
                    <a:pt x="96" y="111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96" y="115"/>
                    <a:pt x="97" y="118"/>
                    <a:pt x="9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8" y="124"/>
                    <a:pt x="97" y="126"/>
                    <a:pt x="96" y="128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94" y="130"/>
                    <a:pt x="92" y="131"/>
                    <a:pt x="90" y="131"/>
                  </a:cubicBezTo>
                  <a:cubicBezTo>
                    <a:pt x="90" y="131"/>
                    <a:pt x="90" y="131"/>
                    <a:pt x="90" y="131"/>
                  </a:cubicBezTo>
                  <a:cubicBezTo>
                    <a:pt x="49" y="132"/>
                    <a:pt x="16" y="165"/>
                    <a:pt x="16" y="206"/>
                  </a:cubicBezTo>
                  <a:cubicBezTo>
                    <a:pt x="16" y="206"/>
                    <a:pt x="16" y="206"/>
                    <a:pt x="16" y="206"/>
                  </a:cubicBezTo>
                  <a:cubicBezTo>
                    <a:pt x="16" y="227"/>
                    <a:pt x="25" y="247"/>
                    <a:pt x="40" y="261"/>
                  </a:cubicBezTo>
                  <a:cubicBezTo>
                    <a:pt x="40" y="261"/>
                    <a:pt x="40" y="261"/>
                    <a:pt x="40" y="261"/>
                  </a:cubicBezTo>
                  <a:cubicBezTo>
                    <a:pt x="43" y="263"/>
                    <a:pt x="44" y="266"/>
                    <a:pt x="42" y="270"/>
                  </a:cubicBezTo>
                  <a:cubicBezTo>
                    <a:pt x="42" y="270"/>
                    <a:pt x="42" y="270"/>
                    <a:pt x="42" y="270"/>
                  </a:cubicBezTo>
                  <a:cubicBezTo>
                    <a:pt x="40" y="276"/>
                    <a:pt x="39" y="282"/>
                    <a:pt x="39" y="289"/>
                  </a:cubicBezTo>
                  <a:cubicBezTo>
                    <a:pt x="39" y="289"/>
                    <a:pt x="39" y="289"/>
                    <a:pt x="39" y="289"/>
                  </a:cubicBezTo>
                  <a:cubicBezTo>
                    <a:pt x="39" y="318"/>
                    <a:pt x="62" y="341"/>
                    <a:pt x="91" y="341"/>
                  </a:cubicBezTo>
                  <a:cubicBezTo>
                    <a:pt x="91" y="341"/>
                    <a:pt x="91" y="341"/>
                    <a:pt x="91" y="341"/>
                  </a:cubicBezTo>
                  <a:cubicBezTo>
                    <a:pt x="99" y="341"/>
                    <a:pt x="106" y="340"/>
                    <a:pt x="112" y="337"/>
                  </a:cubicBezTo>
                  <a:cubicBezTo>
                    <a:pt x="112" y="337"/>
                    <a:pt x="112" y="337"/>
                    <a:pt x="112" y="337"/>
                  </a:cubicBezTo>
                  <a:cubicBezTo>
                    <a:pt x="114" y="336"/>
                    <a:pt x="117" y="336"/>
                    <a:pt x="119" y="337"/>
                  </a:cubicBezTo>
                  <a:cubicBezTo>
                    <a:pt x="119" y="337"/>
                    <a:pt x="119" y="337"/>
                    <a:pt x="119" y="337"/>
                  </a:cubicBezTo>
                  <a:cubicBezTo>
                    <a:pt x="121" y="338"/>
                    <a:pt x="122" y="340"/>
                    <a:pt x="123" y="342"/>
                  </a:cubicBezTo>
                  <a:cubicBezTo>
                    <a:pt x="123" y="342"/>
                    <a:pt x="123" y="342"/>
                    <a:pt x="123" y="342"/>
                  </a:cubicBezTo>
                  <a:cubicBezTo>
                    <a:pt x="132" y="366"/>
                    <a:pt x="156" y="383"/>
                    <a:pt x="184" y="383"/>
                  </a:cubicBezTo>
                  <a:cubicBezTo>
                    <a:pt x="184" y="383"/>
                    <a:pt x="184" y="383"/>
                    <a:pt x="184" y="383"/>
                  </a:cubicBezTo>
                  <a:cubicBezTo>
                    <a:pt x="206" y="383"/>
                    <a:pt x="225" y="373"/>
                    <a:pt x="237" y="357"/>
                  </a:cubicBezTo>
                  <a:cubicBezTo>
                    <a:pt x="237" y="357"/>
                    <a:pt x="237" y="357"/>
                    <a:pt x="237" y="357"/>
                  </a:cubicBezTo>
                  <a:cubicBezTo>
                    <a:pt x="238" y="355"/>
                    <a:pt x="240" y="354"/>
                    <a:pt x="242" y="354"/>
                  </a:cubicBezTo>
                  <a:cubicBezTo>
                    <a:pt x="242" y="354"/>
                    <a:pt x="242" y="354"/>
                    <a:pt x="242" y="354"/>
                  </a:cubicBezTo>
                  <a:cubicBezTo>
                    <a:pt x="244" y="353"/>
                    <a:pt x="246" y="354"/>
                    <a:pt x="248" y="355"/>
                  </a:cubicBezTo>
                  <a:cubicBezTo>
                    <a:pt x="248" y="355"/>
                    <a:pt x="248" y="355"/>
                    <a:pt x="248" y="355"/>
                  </a:cubicBezTo>
                  <a:cubicBezTo>
                    <a:pt x="259" y="364"/>
                    <a:pt x="273" y="369"/>
                    <a:pt x="289" y="369"/>
                  </a:cubicBezTo>
                  <a:cubicBezTo>
                    <a:pt x="289" y="369"/>
                    <a:pt x="289" y="369"/>
                    <a:pt x="289" y="369"/>
                  </a:cubicBezTo>
                  <a:cubicBezTo>
                    <a:pt x="312" y="369"/>
                    <a:pt x="333" y="357"/>
                    <a:pt x="344" y="338"/>
                  </a:cubicBezTo>
                  <a:cubicBezTo>
                    <a:pt x="344" y="338"/>
                    <a:pt x="344" y="338"/>
                    <a:pt x="344" y="338"/>
                  </a:cubicBezTo>
                  <a:cubicBezTo>
                    <a:pt x="345" y="336"/>
                    <a:pt x="347" y="335"/>
                    <a:pt x="350" y="334"/>
                  </a:cubicBezTo>
                  <a:cubicBezTo>
                    <a:pt x="350" y="334"/>
                    <a:pt x="350" y="334"/>
                    <a:pt x="350" y="334"/>
                  </a:cubicBezTo>
                  <a:cubicBezTo>
                    <a:pt x="352" y="334"/>
                    <a:pt x="354" y="334"/>
                    <a:pt x="356" y="336"/>
                  </a:cubicBezTo>
                  <a:cubicBezTo>
                    <a:pt x="356" y="336"/>
                    <a:pt x="356" y="336"/>
                    <a:pt x="356" y="336"/>
                  </a:cubicBezTo>
                  <a:cubicBezTo>
                    <a:pt x="367" y="344"/>
                    <a:pt x="380" y="350"/>
                    <a:pt x="395" y="350"/>
                  </a:cubicBezTo>
                  <a:cubicBezTo>
                    <a:pt x="395" y="350"/>
                    <a:pt x="395" y="350"/>
                    <a:pt x="395" y="350"/>
                  </a:cubicBezTo>
                  <a:cubicBezTo>
                    <a:pt x="428" y="350"/>
                    <a:pt x="455" y="323"/>
                    <a:pt x="455" y="289"/>
                  </a:cubicBezTo>
                  <a:cubicBezTo>
                    <a:pt x="455" y="289"/>
                    <a:pt x="455" y="289"/>
                    <a:pt x="455" y="289"/>
                  </a:cubicBezTo>
                  <a:cubicBezTo>
                    <a:pt x="455" y="289"/>
                    <a:pt x="455" y="289"/>
                    <a:pt x="455" y="288"/>
                  </a:cubicBezTo>
                  <a:cubicBezTo>
                    <a:pt x="455" y="288"/>
                    <a:pt x="455" y="288"/>
                    <a:pt x="455" y="288"/>
                  </a:cubicBezTo>
                  <a:cubicBezTo>
                    <a:pt x="455" y="284"/>
                    <a:pt x="458" y="281"/>
                    <a:pt x="462" y="280"/>
                  </a:cubicBezTo>
                  <a:cubicBezTo>
                    <a:pt x="462" y="280"/>
                    <a:pt x="462" y="280"/>
                    <a:pt x="462" y="280"/>
                  </a:cubicBezTo>
                  <a:cubicBezTo>
                    <a:pt x="487" y="276"/>
                    <a:pt x="506" y="255"/>
                    <a:pt x="506" y="229"/>
                  </a:cubicBezTo>
                  <a:cubicBezTo>
                    <a:pt x="506" y="229"/>
                    <a:pt x="506" y="229"/>
                    <a:pt x="506" y="229"/>
                  </a:cubicBezTo>
                  <a:cubicBezTo>
                    <a:pt x="506" y="203"/>
                    <a:pt x="486" y="181"/>
                    <a:pt x="460" y="178"/>
                  </a:cubicBezTo>
                  <a:cubicBezTo>
                    <a:pt x="460" y="178"/>
                    <a:pt x="460" y="178"/>
                    <a:pt x="460" y="178"/>
                  </a:cubicBezTo>
                  <a:cubicBezTo>
                    <a:pt x="458" y="178"/>
                    <a:pt x="456" y="177"/>
                    <a:pt x="455" y="175"/>
                  </a:cubicBezTo>
                  <a:cubicBezTo>
                    <a:pt x="455" y="175"/>
                    <a:pt x="455" y="175"/>
                    <a:pt x="455" y="175"/>
                  </a:cubicBezTo>
                  <a:cubicBezTo>
                    <a:pt x="453" y="174"/>
                    <a:pt x="453" y="171"/>
                    <a:pt x="453" y="169"/>
                  </a:cubicBezTo>
                  <a:cubicBezTo>
                    <a:pt x="453" y="169"/>
                    <a:pt x="453" y="169"/>
                    <a:pt x="453" y="169"/>
                  </a:cubicBezTo>
                  <a:cubicBezTo>
                    <a:pt x="454" y="166"/>
                    <a:pt x="454" y="162"/>
                    <a:pt x="454" y="158"/>
                  </a:cubicBezTo>
                  <a:cubicBezTo>
                    <a:pt x="454" y="158"/>
                    <a:pt x="454" y="158"/>
                    <a:pt x="454" y="158"/>
                  </a:cubicBezTo>
                  <a:cubicBezTo>
                    <a:pt x="454" y="144"/>
                    <a:pt x="450" y="130"/>
                    <a:pt x="442" y="119"/>
                  </a:cubicBezTo>
                  <a:cubicBezTo>
                    <a:pt x="442" y="119"/>
                    <a:pt x="442" y="119"/>
                    <a:pt x="442" y="119"/>
                  </a:cubicBezTo>
                  <a:cubicBezTo>
                    <a:pt x="439" y="115"/>
                    <a:pt x="440" y="110"/>
                    <a:pt x="444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8" y="105"/>
                    <a:pt x="453" y="106"/>
                    <a:pt x="455" y="110"/>
                  </a:cubicBezTo>
                  <a:cubicBezTo>
                    <a:pt x="455" y="110"/>
                    <a:pt x="455" y="110"/>
                    <a:pt x="455" y="110"/>
                  </a:cubicBezTo>
                  <a:cubicBezTo>
                    <a:pt x="464" y="124"/>
                    <a:pt x="470" y="140"/>
                    <a:pt x="470" y="158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160"/>
                    <a:pt x="470" y="162"/>
                    <a:pt x="470" y="164"/>
                  </a:cubicBezTo>
                  <a:cubicBezTo>
                    <a:pt x="470" y="164"/>
                    <a:pt x="470" y="164"/>
                    <a:pt x="470" y="164"/>
                  </a:cubicBezTo>
                  <a:cubicBezTo>
                    <a:pt x="500" y="171"/>
                    <a:pt x="522" y="197"/>
                    <a:pt x="522" y="229"/>
                  </a:cubicBezTo>
                  <a:cubicBezTo>
                    <a:pt x="522" y="229"/>
                    <a:pt x="522" y="229"/>
                    <a:pt x="522" y="229"/>
                  </a:cubicBezTo>
                  <a:cubicBezTo>
                    <a:pt x="522" y="261"/>
                    <a:pt x="500" y="287"/>
                    <a:pt x="471" y="295"/>
                  </a:cubicBezTo>
                  <a:cubicBezTo>
                    <a:pt x="471" y="295"/>
                    <a:pt x="471" y="295"/>
                    <a:pt x="471" y="295"/>
                  </a:cubicBezTo>
                  <a:cubicBezTo>
                    <a:pt x="468" y="334"/>
                    <a:pt x="435" y="366"/>
                    <a:pt x="395" y="366"/>
                  </a:cubicBezTo>
                  <a:cubicBezTo>
                    <a:pt x="395" y="366"/>
                    <a:pt x="395" y="366"/>
                    <a:pt x="395" y="366"/>
                  </a:cubicBezTo>
                  <a:cubicBezTo>
                    <a:pt x="379" y="366"/>
                    <a:pt x="365" y="361"/>
                    <a:pt x="353" y="353"/>
                  </a:cubicBezTo>
                  <a:cubicBezTo>
                    <a:pt x="353" y="353"/>
                    <a:pt x="353" y="353"/>
                    <a:pt x="353" y="353"/>
                  </a:cubicBezTo>
                  <a:cubicBezTo>
                    <a:pt x="338" y="373"/>
                    <a:pt x="315" y="385"/>
                    <a:pt x="289" y="385"/>
                  </a:cubicBezTo>
                  <a:cubicBezTo>
                    <a:pt x="289" y="385"/>
                    <a:pt x="289" y="385"/>
                    <a:pt x="289" y="385"/>
                  </a:cubicBezTo>
                  <a:cubicBezTo>
                    <a:pt x="272" y="385"/>
                    <a:pt x="257" y="381"/>
                    <a:pt x="245" y="372"/>
                  </a:cubicBezTo>
                  <a:cubicBezTo>
                    <a:pt x="245" y="372"/>
                    <a:pt x="245" y="372"/>
                    <a:pt x="245" y="372"/>
                  </a:cubicBezTo>
                  <a:cubicBezTo>
                    <a:pt x="230" y="389"/>
                    <a:pt x="208" y="399"/>
                    <a:pt x="184" y="399"/>
                  </a:cubicBezTo>
                  <a:cubicBezTo>
                    <a:pt x="184" y="399"/>
                    <a:pt x="184" y="399"/>
                    <a:pt x="184" y="399"/>
                  </a:cubicBezTo>
                  <a:cubicBezTo>
                    <a:pt x="152" y="399"/>
                    <a:pt x="125" y="381"/>
                    <a:pt x="111" y="355"/>
                  </a:cubicBezTo>
                  <a:close/>
                </a:path>
              </a:pathLst>
            </a:custGeom>
            <a:gradFill rotWithShape="0"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4034">
                <a:defRPr/>
              </a:pPr>
              <a:endParaRPr lang="en-US" sz="1200" kern="0">
                <a:solidFill>
                  <a:srgbClr val="000000"/>
                </a:solidFill>
                <a:cs typeface="Calibri" panose="020F0502020204030204" pitchFamily="34" charset="0"/>
              </a:endParaRPr>
            </a:p>
          </p:txBody>
        </p:sp>
        <p:grpSp>
          <p:nvGrpSpPr>
            <p:cNvPr id="98" name="Group 87">
              <a:extLst>
                <a:ext uri="{FF2B5EF4-FFF2-40B4-BE49-F238E27FC236}">
                  <a16:creationId xmlns:a16="http://schemas.microsoft.com/office/drawing/2014/main" id="{6DAD8654-3BA5-48F7-BF60-2EF561CF4DA9}"/>
                </a:ext>
              </a:extLst>
            </p:cNvPr>
            <p:cNvGrpSpPr/>
            <p:nvPr/>
          </p:nvGrpSpPr>
          <p:grpSpPr bwMode="auto">
            <a:xfrm>
              <a:off x="6418006" y="5374635"/>
              <a:ext cx="934670" cy="775192"/>
              <a:chOff x="1727959" y="4240915"/>
              <a:chExt cx="692445" cy="704829"/>
            </a:xfrm>
            <a:solidFill>
              <a:srgbClr val="FFFFFF"/>
            </a:solidFill>
          </p:grpSpPr>
          <p:sp>
            <p:nvSpPr>
              <p:cNvPr id="99" name="Oval 82">
                <a:extLst>
                  <a:ext uri="{FF2B5EF4-FFF2-40B4-BE49-F238E27FC236}">
                    <a16:creationId xmlns:a16="http://schemas.microsoft.com/office/drawing/2014/main" id="{E134ACBE-DB76-4938-ABE9-808429CFAD7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727959" y="4268542"/>
                <a:ext cx="307360" cy="300442"/>
              </a:xfrm>
              <a:prstGeom prst="ellipse">
                <a:avLst/>
              </a:prstGeom>
              <a:noFill/>
              <a:ln w="38100" cap="flat" cmpd="sng" algn="ctr">
                <a:gradFill>
                  <a:gsLst>
                    <a:gs pos="36000">
                      <a:srgbClr val="FFFF00"/>
                    </a:gs>
                    <a:gs pos="15000">
                      <a:srgbClr val="FF0000"/>
                    </a:gs>
                    <a:gs pos="58000">
                      <a:srgbClr val="00B050"/>
                    </a:gs>
                    <a:gs pos="74000">
                      <a:srgbClr val="00B0F0"/>
                    </a:gs>
                    <a:gs pos="88000">
                      <a:srgbClr val="7030A0"/>
                    </a:gs>
                  </a:gsLst>
                  <a:lin ang="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40473" rIns="40473"/>
              <a:lstStyle/>
              <a:p>
                <a:pPr algn="ctr" defTabSz="914034">
                  <a:defRPr/>
                </a:pPr>
                <a:endParaRPr lang="en-US" sz="1200" kern="0">
                  <a:solidFill>
                    <a:srgbClr val="FFFFFF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100" name="Oval 83">
                <a:extLst>
                  <a:ext uri="{FF2B5EF4-FFF2-40B4-BE49-F238E27FC236}">
                    <a16:creationId xmlns:a16="http://schemas.microsoft.com/office/drawing/2014/main" id="{00BC34CC-4289-4003-8A8E-1095B724451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003523" y="4372143"/>
                <a:ext cx="381550" cy="372962"/>
              </a:xfrm>
              <a:prstGeom prst="ellipse">
                <a:avLst/>
              </a:prstGeom>
              <a:noFill/>
              <a:ln w="38100" cap="flat" cmpd="sng" algn="ctr">
                <a:gradFill>
                  <a:gsLst>
                    <a:gs pos="36000">
                      <a:srgbClr val="FFFF00"/>
                    </a:gs>
                    <a:gs pos="15000">
                      <a:srgbClr val="FF0000"/>
                    </a:gs>
                    <a:gs pos="58000">
                      <a:srgbClr val="00B050"/>
                    </a:gs>
                    <a:gs pos="74000">
                      <a:srgbClr val="00B0F0"/>
                    </a:gs>
                    <a:gs pos="88000">
                      <a:srgbClr val="7030A0"/>
                    </a:gs>
                  </a:gsLst>
                  <a:lin ang="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40473" rIns="40473"/>
              <a:lstStyle/>
              <a:p>
                <a:pPr algn="ctr" defTabSz="914034">
                  <a:defRPr/>
                </a:pPr>
                <a:endParaRPr lang="en-US" sz="1200" kern="0">
                  <a:solidFill>
                    <a:srgbClr val="FFFFFF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101" name="Oval 84">
                <a:extLst>
                  <a:ext uri="{FF2B5EF4-FFF2-40B4-BE49-F238E27FC236}">
                    <a16:creationId xmlns:a16="http://schemas.microsoft.com/office/drawing/2014/main" id="{5DB8A97D-7D7C-4692-B0B3-2E605F653C9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763288" y="4613877"/>
                <a:ext cx="307360" cy="300442"/>
              </a:xfrm>
              <a:prstGeom prst="ellipse">
                <a:avLst/>
              </a:prstGeom>
              <a:noFill/>
              <a:ln w="38100" cap="flat" cmpd="sng" algn="ctr">
                <a:gradFill>
                  <a:gsLst>
                    <a:gs pos="36000">
                      <a:srgbClr val="FFFF00"/>
                    </a:gs>
                    <a:gs pos="15000">
                      <a:srgbClr val="FF0000"/>
                    </a:gs>
                    <a:gs pos="58000">
                      <a:srgbClr val="00B050"/>
                    </a:gs>
                    <a:gs pos="74000">
                      <a:srgbClr val="00B0F0"/>
                    </a:gs>
                    <a:gs pos="88000">
                      <a:srgbClr val="7030A0"/>
                    </a:gs>
                  </a:gsLst>
                  <a:lin ang="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40473" rIns="40473"/>
              <a:lstStyle/>
              <a:p>
                <a:pPr algn="ctr" defTabSz="914034">
                  <a:defRPr/>
                </a:pPr>
                <a:endParaRPr lang="en-US" sz="1200" kern="0">
                  <a:solidFill>
                    <a:srgbClr val="FFFFFF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102" name="Oval 85">
                <a:extLst>
                  <a:ext uri="{FF2B5EF4-FFF2-40B4-BE49-F238E27FC236}">
                    <a16:creationId xmlns:a16="http://schemas.microsoft.com/office/drawing/2014/main" id="{D983CEB4-4DE7-4446-B6F5-DB52B082FEF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756222" y="4240915"/>
                <a:ext cx="91855" cy="90132"/>
              </a:xfrm>
              <a:prstGeom prst="ellipse">
                <a:avLst/>
              </a:prstGeom>
              <a:solidFill>
                <a:srgbClr val="002060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40473" rIns="40473"/>
              <a:lstStyle/>
              <a:p>
                <a:pPr algn="ctr" defTabSz="914034">
                  <a:spcBef>
                    <a:spcPct val="50000"/>
                  </a:spcBef>
                  <a:defRPr/>
                </a:pPr>
                <a:endParaRPr lang="en-US" sz="1200" kern="0">
                  <a:solidFill>
                    <a:srgbClr val="FFFFFF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103" name="Oval 86">
                <a:extLst>
                  <a:ext uri="{FF2B5EF4-FFF2-40B4-BE49-F238E27FC236}">
                    <a16:creationId xmlns:a16="http://schemas.microsoft.com/office/drawing/2014/main" id="{16B44B4F-1236-4339-ADA6-4468407E6BE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756222" y="4627691"/>
                <a:ext cx="91855" cy="90132"/>
              </a:xfrm>
              <a:prstGeom prst="ellipse">
                <a:avLst/>
              </a:prstGeom>
              <a:solidFill>
                <a:srgbClr val="002060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40473" rIns="40473"/>
              <a:lstStyle/>
              <a:p>
                <a:pPr algn="ctr" defTabSz="914034">
                  <a:spcBef>
                    <a:spcPct val="50000"/>
                  </a:spcBef>
                  <a:defRPr/>
                </a:pPr>
                <a:endParaRPr lang="en-US" sz="1200" kern="0">
                  <a:solidFill>
                    <a:srgbClr val="FFFFFF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104" name="Oval 87">
                <a:extLst>
                  <a:ext uri="{FF2B5EF4-FFF2-40B4-BE49-F238E27FC236}">
                    <a16:creationId xmlns:a16="http://schemas.microsoft.com/office/drawing/2014/main" id="{90B3CE56-651F-4DC9-A7BD-887574A1886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975261" y="4420490"/>
                <a:ext cx="91855" cy="90132"/>
              </a:xfrm>
              <a:prstGeom prst="ellipse">
                <a:avLst/>
              </a:prstGeom>
              <a:solidFill>
                <a:srgbClr val="002060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40473" rIns="40473"/>
              <a:lstStyle/>
              <a:p>
                <a:pPr algn="ctr" defTabSz="914034">
                  <a:spcBef>
                    <a:spcPct val="50000"/>
                  </a:spcBef>
                  <a:defRPr/>
                </a:pPr>
                <a:endParaRPr lang="en-US" sz="1200" kern="0">
                  <a:solidFill>
                    <a:srgbClr val="FFFFFF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105" name="Oval 88">
                <a:extLst>
                  <a:ext uri="{FF2B5EF4-FFF2-40B4-BE49-F238E27FC236}">
                    <a16:creationId xmlns:a16="http://schemas.microsoft.com/office/drawing/2014/main" id="{F6DB6856-60B3-448A-9723-533D868A8BF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727960" y="4482650"/>
                <a:ext cx="91855" cy="90132"/>
              </a:xfrm>
              <a:prstGeom prst="ellipse">
                <a:avLst/>
              </a:prstGeom>
              <a:solidFill>
                <a:srgbClr val="002060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40473" rIns="40473"/>
              <a:lstStyle/>
              <a:p>
                <a:pPr algn="ctr" defTabSz="914034">
                  <a:spcBef>
                    <a:spcPct val="50000"/>
                  </a:spcBef>
                  <a:defRPr/>
                </a:pPr>
                <a:endParaRPr lang="en-US" sz="1200" kern="0">
                  <a:solidFill>
                    <a:srgbClr val="FFFFFF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106" name="Oval 89">
                <a:extLst>
                  <a:ext uri="{FF2B5EF4-FFF2-40B4-BE49-F238E27FC236}">
                    <a16:creationId xmlns:a16="http://schemas.microsoft.com/office/drawing/2014/main" id="{712470BE-5071-49D7-AC2D-150EC3861C8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90471" y="4855612"/>
                <a:ext cx="91855" cy="90132"/>
              </a:xfrm>
              <a:prstGeom prst="ellipse">
                <a:avLst/>
              </a:prstGeom>
              <a:solidFill>
                <a:srgbClr val="002060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40473" rIns="40473"/>
              <a:lstStyle/>
              <a:p>
                <a:pPr algn="ctr" defTabSz="914034">
                  <a:spcBef>
                    <a:spcPct val="50000"/>
                  </a:spcBef>
                  <a:defRPr/>
                </a:pPr>
                <a:endParaRPr lang="en-US" sz="1200" kern="0">
                  <a:solidFill>
                    <a:srgbClr val="FFFFFF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107" name="Oval 90">
                <a:extLst>
                  <a:ext uri="{FF2B5EF4-FFF2-40B4-BE49-F238E27FC236}">
                    <a16:creationId xmlns:a16="http://schemas.microsoft.com/office/drawing/2014/main" id="{A149FC85-286E-4F1D-924E-87F5A7A2495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010590" y="4627692"/>
                <a:ext cx="91855" cy="90132"/>
              </a:xfrm>
              <a:prstGeom prst="ellipse">
                <a:avLst/>
              </a:prstGeom>
              <a:solidFill>
                <a:srgbClr val="002060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40473" rIns="40473"/>
              <a:lstStyle/>
              <a:p>
                <a:pPr algn="ctr" defTabSz="914034">
                  <a:spcBef>
                    <a:spcPct val="50000"/>
                  </a:spcBef>
                  <a:defRPr/>
                </a:pPr>
                <a:endParaRPr lang="en-US" sz="1200" kern="0">
                  <a:solidFill>
                    <a:srgbClr val="FFFFFF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108" name="Oval 91">
                <a:extLst>
                  <a:ext uri="{FF2B5EF4-FFF2-40B4-BE49-F238E27FC236}">
                    <a16:creationId xmlns:a16="http://schemas.microsoft.com/office/drawing/2014/main" id="{A730CC01-EA9F-4BAB-A5BE-6EDAED02DFA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158971" y="4323796"/>
                <a:ext cx="91855" cy="90132"/>
              </a:xfrm>
              <a:prstGeom prst="ellipse">
                <a:avLst/>
              </a:prstGeom>
              <a:solidFill>
                <a:srgbClr val="002060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40473" rIns="40473"/>
              <a:lstStyle/>
              <a:p>
                <a:pPr algn="ctr" defTabSz="914034">
                  <a:spcBef>
                    <a:spcPct val="50000"/>
                  </a:spcBef>
                  <a:defRPr/>
                </a:pPr>
                <a:endParaRPr lang="en-US" sz="1200" kern="0">
                  <a:solidFill>
                    <a:srgbClr val="FFFFFF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109" name="Oval 92">
                <a:extLst>
                  <a:ext uri="{FF2B5EF4-FFF2-40B4-BE49-F238E27FC236}">
                    <a16:creationId xmlns:a16="http://schemas.microsoft.com/office/drawing/2014/main" id="{46F15D3C-8A36-4CEC-9CD0-7FF60D5521C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57891" y="4648411"/>
                <a:ext cx="91855" cy="90132"/>
              </a:xfrm>
              <a:prstGeom prst="ellipse">
                <a:avLst/>
              </a:prstGeom>
              <a:solidFill>
                <a:srgbClr val="002060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40473" rIns="40473"/>
              <a:lstStyle/>
              <a:p>
                <a:pPr algn="ctr" defTabSz="914034">
                  <a:spcBef>
                    <a:spcPct val="50000"/>
                  </a:spcBef>
                  <a:defRPr/>
                </a:pPr>
                <a:endParaRPr lang="en-US" sz="1200" kern="0">
                  <a:solidFill>
                    <a:srgbClr val="FFFFFF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110" name="Oval 93">
                <a:extLst>
                  <a:ext uri="{FF2B5EF4-FFF2-40B4-BE49-F238E27FC236}">
                    <a16:creationId xmlns:a16="http://schemas.microsoft.com/office/drawing/2014/main" id="{EA2CB787-16F3-4F67-8F9F-2BEE3BE29A0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328549" y="4448116"/>
                <a:ext cx="91855" cy="90132"/>
              </a:xfrm>
              <a:prstGeom prst="ellipse">
                <a:avLst/>
              </a:prstGeom>
              <a:solidFill>
                <a:srgbClr val="002060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40473" rIns="40473"/>
              <a:lstStyle/>
              <a:p>
                <a:pPr algn="ctr" defTabSz="914034">
                  <a:spcBef>
                    <a:spcPct val="50000"/>
                  </a:spcBef>
                  <a:defRPr/>
                </a:pPr>
                <a:endParaRPr lang="en-US" sz="1200" kern="0">
                  <a:solidFill>
                    <a:srgbClr val="FFFFFF"/>
                  </a:solidFill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11" name="Group 145">
            <a:extLst>
              <a:ext uri="{FF2B5EF4-FFF2-40B4-BE49-F238E27FC236}">
                <a16:creationId xmlns:a16="http://schemas.microsoft.com/office/drawing/2014/main" id="{41827947-E13A-48CA-A00D-58FCC12AE68D}"/>
              </a:ext>
            </a:extLst>
          </p:cNvPr>
          <p:cNvGrpSpPr>
            <a:grpSpLocks/>
          </p:cNvGrpSpPr>
          <p:nvPr/>
        </p:nvGrpSpPr>
        <p:grpSpPr bwMode="auto">
          <a:xfrm>
            <a:off x="4153869" y="5043266"/>
            <a:ext cx="1227889" cy="468061"/>
            <a:chOff x="6074842" y="5105636"/>
            <a:chExt cx="1590090" cy="1148358"/>
          </a:xfrm>
          <a:effectLst/>
        </p:grpSpPr>
        <p:sp>
          <p:nvSpPr>
            <p:cNvPr id="112" name="Freeform 3">
              <a:extLst>
                <a:ext uri="{FF2B5EF4-FFF2-40B4-BE49-F238E27FC236}">
                  <a16:creationId xmlns:a16="http://schemas.microsoft.com/office/drawing/2014/main" id="{F8108B9E-F772-4A7C-B401-00E49259712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74842" y="5105636"/>
              <a:ext cx="1590090" cy="1148358"/>
            </a:xfrm>
            <a:custGeom>
              <a:avLst/>
              <a:gdLst>
                <a:gd name="T0" fmla="*/ 2147483647 w 522"/>
                <a:gd name="T1" fmla="*/ 2147483647 h 399"/>
                <a:gd name="T2" fmla="*/ 2147483647 w 522"/>
                <a:gd name="T3" fmla="*/ 2147483647 h 399"/>
                <a:gd name="T4" fmla="*/ 0 w 522"/>
                <a:gd name="T5" fmla="*/ 2147483647 h 399"/>
                <a:gd name="T6" fmla="*/ 2147483647 w 522"/>
                <a:gd name="T7" fmla="*/ 2147483647 h 399"/>
                <a:gd name="T8" fmla="*/ 2147483647 w 522"/>
                <a:gd name="T9" fmla="*/ 2147483647 h 399"/>
                <a:gd name="T10" fmla="*/ 2147483647 w 522"/>
                <a:gd name="T11" fmla="*/ 0 h 399"/>
                <a:gd name="T12" fmla="*/ 2147483647 w 522"/>
                <a:gd name="T13" fmla="*/ 2147483647 h 399"/>
                <a:gd name="T14" fmla="*/ 2147483647 w 522"/>
                <a:gd name="T15" fmla="*/ 2147483647 h 399"/>
                <a:gd name="T16" fmla="*/ 2147483647 w 522"/>
                <a:gd name="T17" fmla="*/ 2147483647 h 399"/>
                <a:gd name="T18" fmla="*/ 2147483647 w 522"/>
                <a:gd name="T19" fmla="*/ 2147483647 h 399"/>
                <a:gd name="T20" fmla="*/ 2147483647 w 522"/>
                <a:gd name="T21" fmla="*/ 2147483647 h 399"/>
                <a:gd name="T22" fmla="*/ 2147483647 w 522"/>
                <a:gd name="T23" fmla="*/ 2147483647 h 399"/>
                <a:gd name="T24" fmla="*/ 2147483647 w 522"/>
                <a:gd name="T25" fmla="*/ 2147483647 h 399"/>
                <a:gd name="T26" fmla="*/ 2147483647 w 522"/>
                <a:gd name="T27" fmla="*/ 2147483647 h 399"/>
                <a:gd name="T28" fmla="*/ 2147483647 w 522"/>
                <a:gd name="T29" fmla="*/ 2147483647 h 399"/>
                <a:gd name="T30" fmla="*/ 2147483647 w 522"/>
                <a:gd name="T31" fmla="*/ 2147483647 h 399"/>
                <a:gd name="T32" fmla="*/ 2147483647 w 522"/>
                <a:gd name="T33" fmla="*/ 2147483647 h 399"/>
                <a:gd name="T34" fmla="*/ 2147483647 w 522"/>
                <a:gd name="T35" fmla="*/ 2147483647 h 399"/>
                <a:gd name="T36" fmla="*/ 2147483647 w 522"/>
                <a:gd name="T37" fmla="*/ 2147483647 h 399"/>
                <a:gd name="T38" fmla="*/ 2147483647 w 522"/>
                <a:gd name="T39" fmla="*/ 2147483647 h 399"/>
                <a:gd name="T40" fmla="*/ 2147483647 w 522"/>
                <a:gd name="T41" fmla="*/ 2147483647 h 399"/>
                <a:gd name="T42" fmla="*/ 2147483647 w 522"/>
                <a:gd name="T43" fmla="*/ 2147483647 h 399"/>
                <a:gd name="T44" fmla="*/ 2147483647 w 522"/>
                <a:gd name="T45" fmla="*/ 2147483647 h 399"/>
                <a:gd name="T46" fmla="*/ 2147483647 w 522"/>
                <a:gd name="T47" fmla="*/ 2147483647 h 399"/>
                <a:gd name="T48" fmla="*/ 2147483647 w 522"/>
                <a:gd name="T49" fmla="*/ 2147483647 h 399"/>
                <a:gd name="T50" fmla="*/ 2147483647 w 522"/>
                <a:gd name="T51" fmla="*/ 2147483647 h 399"/>
                <a:gd name="T52" fmla="*/ 2147483647 w 522"/>
                <a:gd name="T53" fmla="*/ 2147483647 h 399"/>
                <a:gd name="T54" fmla="*/ 2147483647 w 522"/>
                <a:gd name="T55" fmla="*/ 2147483647 h 399"/>
                <a:gd name="T56" fmla="*/ 2147483647 w 522"/>
                <a:gd name="T57" fmla="*/ 2147483647 h 399"/>
                <a:gd name="T58" fmla="*/ 2147483647 w 522"/>
                <a:gd name="T59" fmla="*/ 2147483647 h 399"/>
                <a:gd name="T60" fmla="*/ 2147483647 w 522"/>
                <a:gd name="T61" fmla="*/ 2147483647 h 399"/>
                <a:gd name="T62" fmla="*/ 2147483647 w 522"/>
                <a:gd name="T63" fmla="*/ 2147483647 h 399"/>
                <a:gd name="T64" fmla="*/ 2147483647 w 522"/>
                <a:gd name="T65" fmla="*/ 2147483647 h 399"/>
                <a:gd name="T66" fmla="*/ 2147483647 w 522"/>
                <a:gd name="T67" fmla="*/ 2147483647 h 399"/>
                <a:gd name="T68" fmla="*/ 2147483647 w 522"/>
                <a:gd name="T69" fmla="*/ 2147483647 h 399"/>
                <a:gd name="T70" fmla="*/ 2147483647 w 522"/>
                <a:gd name="T71" fmla="*/ 2147483647 h 399"/>
                <a:gd name="T72" fmla="*/ 2147483647 w 522"/>
                <a:gd name="T73" fmla="*/ 2147483647 h 399"/>
                <a:gd name="T74" fmla="*/ 2147483647 w 522"/>
                <a:gd name="T75" fmla="*/ 2147483647 h 399"/>
                <a:gd name="T76" fmla="*/ 2147483647 w 522"/>
                <a:gd name="T77" fmla="*/ 2147483647 h 399"/>
                <a:gd name="T78" fmla="*/ 2147483647 w 522"/>
                <a:gd name="T79" fmla="*/ 2147483647 h 399"/>
                <a:gd name="T80" fmla="*/ 2147483647 w 522"/>
                <a:gd name="T81" fmla="*/ 2147483647 h 399"/>
                <a:gd name="T82" fmla="*/ 2147483647 w 522"/>
                <a:gd name="T83" fmla="*/ 2147483647 h 399"/>
                <a:gd name="T84" fmla="*/ 2147483647 w 522"/>
                <a:gd name="T85" fmla="*/ 2147483647 h 3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2" h="399">
                  <a:moveTo>
                    <a:pt x="111" y="355"/>
                  </a:moveTo>
                  <a:cubicBezTo>
                    <a:pt x="105" y="356"/>
                    <a:pt x="98" y="357"/>
                    <a:pt x="91" y="357"/>
                  </a:cubicBezTo>
                  <a:cubicBezTo>
                    <a:pt x="91" y="357"/>
                    <a:pt x="91" y="357"/>
                    <a:pt x="91" y="357"/>
                  </a:cubicBezTo>
                  <a:cubicBezTo>
                    <a:pt x="53" y="357"/>
                    <a:pt x="23" y="327"/>
                    <a:pt x="23" y="289"/>
                  </a:cubicBezTo>
                  <a:cubicBezTo>
                    <a:pt x="23" y="289"/>
                    <a:pt x="23" y="289"/>
                    <a:pt x="23" y="289"/>
                  </a:cubicBezTo>
                  <a:cubicBezTo>
                    <a:pt x="23" y="282"/>
                    <a:pt x="24" y="275"/>
                    <a:pt x="26" y="269"/>
                  </a:cubicBezTo>
                  <a:cubicBezTo>
                    <a:pt x="26" y="269"/>
                    <a:pt x="26" y="269"/>
                    <a:pt x="26" y="269"/>
                  </a:cubicBezTo>
                  <a:cubicBezTo>
                    <a:pt x="10" y="252"/>
                    <a:pt x="0" y="230"/>
                    <a:pt x="0" y="206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159"/>
                    <a:pt x="35" y="121"/>
                    <a:pt x="81" y="115"/>
                  </a:cubicBezTo>
                  <a:cubicBezTo>
                    <a:pt x="81" y="115"/>
                    <a:pt x="81" y="115"/>
                    <a:pt x="81" y="115"/>
                  </a:cubicBezTo>
                  <a:cubicBezTo>
                    <a:pt x="81" y="114"/>
                    <a:pt x="80" y="113"/>
                    <a:pt x="80" y="111"/>
                  </a:cubicBezTo>
                  <a:cubicBezTo>
                    <a:pt x="80" y="111"/>
                    <a:pt x="80" y="111"/>
                    <a:pt x="80" y="111"/>
                  </a:cubicBezTo>
                  <a:cubicBezTo>
                    <a:pt x="80" y="73"/>
                    <a:pt x="112" y="42"/>
                    <a:pt x="150" y="42"/>
                  </a:cubicBezTo>
                  <a:cubicBezTo>
                    <a:pt x="150" y="42"/>
                    <a:pt x="150" y="42"/>
                    <a:pt x="150" y="42"/>
                  </a:cubicBezTo>
                  <a:cubicBezTo>
                    <a:pt x="164" y="42"/>
                    <a:pt x="177" y="46"/>
                    <a:pt x="188" y="54"/>
                  </a:cubicBezTo>
                  <a:cubicBezTo>
                    <a:pt x="188" y="54"/>
                    <a:pt x="188" y="54"/>
                    <a:pt x="188" y="54"/>
                  </a:cubicBezTo>
                  <a:cubicBezTo>
                    <a:pt x="206" y="22"/>
                    <a:pt x="240" y="0"/>
                    <a:pt x="279" y="0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325" y="0"/>
                    <a:pt x="363" y="30"/>
                    <a:pt x="376" y="72"/>
                  </a:cubicBezTo>
                  <a:cubicBezTo>
                    <a:pt x="376" y="72"/>
                    <a:pt x="376" y="72"/>
                    <a:pt x="376" y="72"/>
                  </a:cubicBezTo>
                  <a:cubicBezTo>
                    <a:pt x="379" y="72"/>
                    <a:pt x="381" y="72"/>
                    <a:pt x="383" y="72"/>
                  </a:cubicBezTo>
                  <a:cubicBezTo>
                    <a:pt x="383" y="72"/>
                    <a:pt x="383" y="72"/>
                    <a:pt x="383" y="72"/>
                  </a:cubicBezTo>
                  <a:cubicBezTo>
                    <a:pt x="400" y="72"/>
                    <a:pt x="416" y="77"/>
                    <a:pt x="430" y="85"/>
                  </a:cubicBezTo>
                  <a:cubicBezTo>
                    <a:pt x="430" y="85"/>
                    <a:pt x="430" y="85"/>
                    <a:pt x="430" y="85"/>
                  </a:cubicBezTo>
                  <a:cubicBezTo>
                    <a:pt x="430" y="85"/>
                    <a:pt x="430" y="85"/>
                    <a:pt x="430" y="85"/>
                  </a:cubicBezTo>
                  <a:cubicBezTo>
                    <a:pt x="433" y="88"/>
                    <a:pt x="435" y="92"/>
                    <a:pt x="432" y="96"/>
                  </a:cubicBezTo>
                  <a:cubicBezTo>
                    <a:pt x="432" y="96"/>
                    <a:pt x="432" y="96"/>
                    <a:pt x="432" y="96"/>
                  </a:cubicBezTo>
                  <a:cubicBezTo>
                    <a:pt x="430" y="100"/>
                    <a:pt x="425" y="101"/>
                    <a:pt x="421" y="99"/>
                  </a:cubicBezTo>
                  <a:cubicBezTo>
                    <a:pt x="421" y="99"/>
                    <a:pt x="421" y="99"/>
                    <a:pt x="421" y="99"/>
                  </a:cubicBezTo>
                  <a:cubicBezTo>
                    <a:pt x="410" y="92"/>
                    <a:pt x="397" y="88"/>
                    <a:pt x="383" y="88"/>
                  </a:cubicBezTo>
                  <a:cubicBezTo>
                    <a:pt x="383" y="88"/>
                    <a:pt x="383" y="88"/>
                    <a:pt x="383" y="88"/>
                  </a:cubicBezTo>
                  <a:cubicBezTo>
                    <a:pt x="380" y="88"/>
                    <a:pt x="376" y="88"/>
                    <a:pt x="372" y="89"/>
                  </a:cubicBezTo>
                  <a:cubicBezTo>
                    <a:pt x="372" y="89"/>
                    <a:pt x="372" y="89"/>
                    <a:pt x="372" y="89"/>
                  </a:cubicBezTo>
                  <a:cubicBezTo>
                    <a:pt x="368" y="89"/>
                    <a:pt x="364" y="87"/>
                    <a:pt x="363" y="83"/>
                  </a:cubicBezTo>
                  <a:cubicBezTo>
                    <a:pt x="363" y="83"/>
                    <a:pt x="363" y="83"/>
                    <a:pt x="363" y="83"/>
                  </a:cubicBezTo>
                  <a:cubicBezTo>
                    <a:pt x="354" y="45"/>
                    <a:pt x="319" y="16"/>
                    <a:pt x="279" y="16"/>
                  </a:cubicBezTo>
                  <a:cubicBezTo>
                    <a:pt x="279" y="16"/>
                    <a:pt x="279" y="16"/>
                    <a:pt x="279" y="16"/>
                  </a:cubicBezTo>
                  <a:cubicBezTo>
                    <a:pt x="243" y="16"/>
                    <a:pt x="212" y="38"/>
                    <a:pt x="199" y="69"/>
                  </a:cubicBezTo>
                  <a:cubicBezTo>
                    <a:pt x="199" y="69"/>
                    <a:pt x="199" y="69"/>
                    <a:pt x="199" y="69"/>
                  </a:cubicBezTo>
                  <a:cubicBezTo>
                    <a:pt x="198" y="71"/>
                    <a:pt x="195" y="73"/>
                    <a:pt x="193" y="74"/>
                  </a:cubicBezTo>
                  <a:cubicBezTo>
                    <a:pt x="193" y="74"/>
                    <a:pt x="193" y="74"/>
                    <a:pt x="193" y="74"/>
                  </a:cubicBezTo>
                  <a:cubicBezTo>
                    <a:pt x="190" y="74"/>
                    <a:pt x="188" y="74"/>
                    <a:pt x="186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6" y="63"/>
                    <a:pt x="164" y="58"/>
                    <a:pt x="150" y="58"/>
                  </a:cubicBezTo>
                  <a:cubicBezTo>
                    <a:pt x="150" y="58"/>
                    <a:pt x="150" y="58"/>
                    <a:pt x="150" y="58"/>
                  </a:cubicBezTo>
                  <a:cubicBezTo>
                    <a:pt x="120" y="58"/>
                    <a:pt x="97" y="82"/>
                    <a:pt x="96" y="111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96" y="115"/>
                    <a:pt x="97" y="118"/>
                    <a:pt x="9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8" y="124"/>
                    <a:pt x="97" y="126"/>
                    <a:pt x="96" y="128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94" y="130"/>
                    <a:pt x="92" y="131"/>
                    <a:pt x="90" y="131"/>
                  </a:cubicBezTo>
                  <a:cubicBezTo>
                    <a:pt x="90" y="131"/>
                    <a:pt x="90" y="131"/>
                    <a:pt x="90" y="131"/>
                  </a:cubicBezTo>
                  <a:cubicBezTo>
                    <a:pt x="49" y="132"/>
                    <a:pt x="16" y="165"/>
                    <a:pt x="16" y="206"/>
                  </a:cubicBezTo>
                  <a:cubicBezTo>
                    <a:pt x="16" y="206"/>
                    <a:pt x="16" y="206"/>
                    <a:pt x="16" y="206"/>
                  </a:cubicBezTo>
                  <a:cubicBezTo>
                    <a:pt x="16" y="227"/>
                    <a:pt x="25" y="247"/>
                    <a:pt x="40" y="261"/>
                  </a:cubicBezTo>
                  <a:cubicBezTo>
                    <a:pt x="40" y="261"/>
                    <a:pt x="40" y="261"/>
                    <a:pt x="40" y="261"/>
                  </a:cubicBezTo>
                  <a:cubicBezTo>
                    <a:pt x="43" y="263"/>
                    <a:pt x="44" y="266"/>
                    <a:pt x="42" y="270"/>
                  </a:cubicBezTo>
                  <a:cubicBezTo>
                    <a:pt x="42" y="270"/>
                    <a:pt x="42" y="270"/>
                    <a:pt x="42" y="270"/>
                  </a:cubicBezTo>
                  <a:cubicBezTo>
                    <a:pt x="40" y="276"/>
                    <a:pt x="39" y="282"/>
                    <a:pt x="39" y="289"/>
                  </a:cubicBezTo>
                  <a:cubicBezTo>
                    <a:pt x="39" y="289"/>
                    <a:pt x="39" y="289"/>
                    <a:pt x="39" y="289"/>
                  </a:cubicBezTo>
                  <a:cubicBezTo>
                    <a:pt x="39" y="318"/>
                    <a:pt x="62" y="341"/>
                    <a:pt x="91" y="341"/>
                  </a:cubicBezTo>
                  <a:cubicBezTo>
                    <a:pt x="91" y="341"/>
                    <a:pt x="91" y="341"/>
                    <a:pt x="91" y="341"/>
                  </a:cubicBezTo>
                  <a:cubicBezTo>
                    <a:pt x="99" y="341"/>
                    <a:pt x="106" y="340"/>
                    <a:pt x="112" y="337"/>
                  </a:cubicBezTo>
                  <a:cubicBezTo>
                    <a:pt x="112" y="337"/>
                    <a:pt x="112" y="337"/>
                    <a:pt x="112" y="337"/>
                  </a:cubicBezTo>
                  <a:cubicBezTo>
                    <a:pt x="114" y="336"/>
                    <a:pt x="117" y="336"/>
                    <a:pt x="119" y="337"/>
                  </a:cubicBezTo>
                  <a:cubicBezTo>
                    <a:pt x="119" y="337"/>
                    <a:pt x="119" y="337"/>
                    <a:pt x="119" y="337"/>
                  </a:cubicBezTo>
                  <a:cubicBezTo>
                    <a:pt x="121" y="338"/>
                    <a:pt x="122" y="340"/>
                    <a:pt x="123" y="342"/>
                  </a:cubicBezTo>
                  <a:cubicBezTo>
                    <a:pt x="123" y="342"/>
                    <a:pt x="123" y="342"/>
                    <a:pt x="123" y="342"/>
                  </a:cubicBezTo>
                  <a:cubicBezTo>
                    <a:pt x="132" y="366"/>
                    <a:pt x="156" y="383"/>
                    <a:pt x="184" y="383"/>
                  </a:cubicBezTo>
                  <a:cubicBezTo>
                    <a:pt x="184" y="383"/>
                    <a:pt x="184" y="383"/>
                    <a:pt x="184" y="383"/>
                  </a:cubicBezTo>
                  <a:cubicBezTo>
                    <a:pt x="206" y="383"/>
                    <a:pt x="225" y="373"/>
                    <a:pt x="237" y="357"/>
                  </a:cubicBezTo>
                  <a:cubicBezTo>
                    <a:pt x="237" y="357"/>
                    <a:pt x="237" y="357"/>
                    <a:pt x="237" y="357"/>
                  </a:cubicBezTo>
                  <a:cubicBezTo>
                    <a:pt x="238" y="355"/>
                    <a:pt x="240" y="354"/>
                    <a:pt x="242" y="354"/>
                  </a:cubicBezTo>
                  <a:cubicBezTo>
                    <a:pt x="242" y="354"/>
                    <a:pt x="242" y="354"/>
                    <a:pt x="242" y="354"/>
                  </a:cubicBezTo>
                  <a:cubicBezTo>
                    <a:pt x="244" y="353"/>
                    <a:pt x="246" y="354"/>
                    <a:pt x="248" y="355"/>
                  </a:cubicBezTo>
                  <a:cubicBezTo>
                    <a:pt x="248" y="355"/>
                    <a:pt x="248" y="355"/>
                    <a:pt x="248" y="355"/>
                  </a:cubicBezTo>
                  <a:cubicBezTo>
                    <a:pt x="259" y="364"/>
                    <a:pt x="273" y="369"/>
                    <a:pt x="289" y="369"/>
                  </a:cubicBezTo>
                  <a:cubicBezTo>
                    <a:pt x="289" y="369"/>
                    <a:pt x="289" y="369"/>
                    <a:pt x="289" y="369"/>
                  </a:cubicBezTo>
                  <a:cubicBezTo>
                    <a:pt x="312" y="369"/>
                    <a:pt x="333" y="357"/>
                    <a:pt x="344" y="338"/>
                  </a:cubicBezTo>
                  <a:cubicBezTo>
                    <a:pt x="344" y="338"/>
                    <a:pt x="344" y="338"/>
                    <a:pt x="344" y="338"/>
                  </a:cubicBezTo>
                  <a:cubicBezTo>
                    <a:pt x="345" y="336"/>
                    <a:pt x="347" y="335"/>
                    <a:pt x="350" y="334"/>
                  </a:cubicBezTo>
                  <a:cubicBezTo>
                    <a:pt x="350" y="334"/>
                    <a:pt x="350" y="334"/>
                    <a:pt x="350" y="334"/>
                  </a:cubicBezTo>
                  <a:cubicBezTo>
                    <a:pt x="352" y="334"/>
                    <a:pt x="354" y="334"/>
                    <a:pt x="356" y="336"/>
                  </a:cubicBezTo>
                  <a:cubicBezTo>
                    <a:pt x="356" y="336"/>
                    <a:pt x="356" y="336"/>
                    <a:pt x="356" y="336"/>
                  </a:cubicBezTo>
                  <a:cubicBezTo>
                    <a:pt x="367" y="344"/>
                    <a:pt x="380" y="350"/>
                    <a:pt x="395" y="350"/>
                  </a:cubicBezTo>
                  <a:cubicBezTo>
                    <a:pt x="395" y="350"/>
                    <a:pt x="395" y="350"/>
                    <a:pt x="395" y="350"/>
                  </a:cubicBezTo>
                  <a:cubicBezTo>
                    <a:pt x="428" y="350"/>
                    <a:pt x="455" y="323"/>
                    <a:pt x="455" y="289"/>
                  </a:cubicBezTo>
                  <a:cubicBezTo>
                    <a:pt x="455" y="289"/>
                    <a:pt x="455" y="289"/>
                    <a:pt x="455" y="289"/>
                  </a:cubicBezTo>
                  <a:cubicBezTo>
                    <a:pt x="455" y="289"/>
                    <a:pt x="455" y="289"/>
                    <a:pt x="455" y="288"/>
                  </a:cubicBezTo>
                  <a:cubicBezTo>
                    <a:pt x="455" y="288"/>
                    <a:pt x="455" y="288"/>
                    <a:pt x="455" y="288"/>
                  </a:cubicBezTo>
                  <a:cubicBezTo>
                    <a:pt x="455" y="284"/>
                    <a:pt x="458" y="281"/>
                    <a:pt x="462" y="280"/>
                  </a:cubicBezTo>
                  <a:cubicBezTo>
                    <a:pt x="462" y="280"/>
                    <a:pt x="462" y="280"/>
                    <a:pt x="462" y="280"/>
                  </a:cubicBezTo>
                  <a:cubicBezTo>
                    <a:pt x="487" y="276"/>
                    <a:pt x="506" y="255"/>
                    <a:pt x="506" y="229"/>
                  </a:cubicBezTo>
                  <a:cubicBezTo>
                    <a:pt x="506" y="229"/>
                    <a:pt x="506" y="229"/>
                    <a:pt x="506" y="229"/>
                  </a:cubicBezTo>
                  <a:cubicBezTo>
                    <a:pt x="506" y="203"/>
                    <a:pt x="486" y="181"/>
                    <a:pt x="460" y="178"/>
                  </a:cubicBezTo>
                  <a:cubicBezTo>
                    <a:pt x="460" y="178"/>
                    <a:pt x="460" y="178"/>
                    <a:pt x="460" y="178"/>
                  </a:cubicBezTo>
                  <a:cubicBezTo>
                    <a:pt x="458" y="178"/>
                    <a:pt x="456" y="177"/>
                    <a:pt x="455" y="175"/>
                  </a:cubicBezTo>
                  <a:cubicBezTo>
                    <a:pt x="455" y="175"/>
                    <a:pt x="455" y="175"/>
                    <a:pt x="455" y="175"/>
                  </a:cubicBezTo>
                  <a:cubicBezTo>
                    <a:pt x="453" y="174"/>
                    <a:pt x="453" y="171"/>
                    <a:pt x="453" y="169"/>
                  </a:cubicBezTo>
                  <a:cubicBezTo>
                    <a:pt x="453" y="169"/>
                    <a:pt x="453" y="169"/>
                    <a:pt x="453" y="169"/>
                  </a:cubicBezTo>
                  <a:cubicBezTo>
                    <a:pt x="454" y="166"/>
                    <a:pt x="454" y="162"/>
                    <a:pt x="454" y="158"/>
                  </a:cubicBezTo>
                  <a:cubicBezTo>
                    <a:pt x="454" y="158"/>
                    <a:pt x="454" y="158"/>
                    <a:pt x="454" y="158"/>
                  </a:cubicBezTo>
                  <a:cubicBezTo>
                    <a:pt x="454" y="144"/>
                    <a:pt x="450" y="130"/>
                    <a:pt x="442" y="119"/>
                  </a:cubicBezTo>
                  <a:cubicBezTo>
                    <a:pt x="442" y="119"/>
                    <a:pt x="442" y="119"/>
                    <a:pt x="442" y="119"/>
                  </a:cubicBezTo>
                  <a:cubicBezTo>
                    <a:pt x="439" y="115"/>
                    <a:pt x="440" y="110"/>
                    <a:pt x="444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8" y="105"/>
                    <a:pt x="453" y="106"/>
                    <a:pt x="455" y="110"/>
                  </a:cubicBezTo>
                  <a:cubicBezTo>
                    <a:pt x="455" y="110"/>
                    <a:pt x="455" y="110"/>
                    <a:pt x="455" y="110"/>
                  </a:cubicBezTo>
                  <a:cubicBezTo>
                    <a:pt x="464" y="124"/>
                    <a:pt x="470" y="140"/>
                    <a:pt x="470" y="158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160"/>
                    <a:pt x="470" y="162"/>
                    <a:pt x="470" y="164"/>
                  </a:cubicBezTo>
                  <a:cubicBezTo>
                    <a:pt x="470" y="164"/>
                    <a:pt x="470" y="164"/>
                    <a:pt x="470" y="164"/>
                  </a:cubicBezTo>
                  <a:cubicBezTo>
                    <a:pt x="500" y="171"/>
                    <a:pt x="522" y="197"/>
                    <a:pt x="522" y="229"/>
                  </a:cubicBezTo>
                  <a:cubicBezTo>
                    <a:pt x="522" y="229"/>
                    <a:pt x="522" y="229"/>
                    <a:pt x="522" y="229"/>
                  </a:cubicBezTo>
                  <a:cubicBezTo>
                    <a:pt x="522" y="261"/>
                    <a:pt x="500" y="287"/>
                    <a:pt x="471" y="295"/>
                  </a:cubicBezTo>
                  <a:cubicBezTo>
                    <a:pt x="471" y="295"/>
                    <a:pt x="471" y="295"/>
                    <a:pt x="471" y="295"/>
                  </a:cubicBezTo>
                  <a:cubicBezTo>
                    <a:pt x="468" y="334"/>
                    <a:pt x="435" y="366"/>
                    <a:pt x="395" y="366"/>
                  </a:cubicBezTo>
                  <a:cubicBezTo>
                    <a:pt x="395" y="366"/>
                    <a:pt x="395" y="366"/>
                    <a:pt x="395" y="366"/>
                  </a:cubicBezTo>
                  <a:cubicBezTo>
                    <a:pt x="379" y="366"/>
                    <a:pt x="365" y="361"/>
                    <a:pt x="353" y="353"/>
                  </a:cubicBezTo>
                  <a:cubicBezTo>
                    <a:pt x="353" y="353"/>
                    <a:pt x="353" y="353"/>
                    <a:pt x="353" y="353"/>
                  </a:cubicBezTo>
                  <a:cubicBezTo>
                    <a:pt x="338" y="373"/>
                    <a:pt x="315" y="385"/>
                    <a:pt x="289" y="385"/>
                  </a:cubicBezTo>
                  <a:cubicBezTo>
                    <a:pt x="289" y="385"/>
                    <a:pt x="289" y="385"/>
                    <a:pt x="289" y="385"/>
                  </a:cubicBezTo>
                  <a:cubicBezTo>
                    <a:pt x="272" y="385"/>
                    <a:pt x="257" y="381"/>
                    <a:pt x="245" y="372"/>
                  </a:cubicBezTo>
                  <a:cubicBezTo>
                    <a:pt x="245" y="372"/>
                    <a:pt x="245" y="372"/>
                    <a:pt x="245" y="372"/>
                  </a:cubicBezTo>
                  <a:cubicBezTo>
                    <a:pt x="230" y="389"/>
                    <a:pt x="208" y="399"/>
                    <a:pt x="184" y="399"/>
                  </a:cubicBezTo>
                  <a:cubicBezTo>
                    <a:pt x="184" y="399"/>
                    <a:pt x="184" y="399"/>
                    <a:pt x="184" y="399"/>
                  </a:cubicBezTo>
                  <a:cubicBezTo>
                    <a:pt x="152" y="399"/>
                    <a:pt x="125" y="381"/>
                    <a:pt x="111" y="355"/>
                  </a:cubicBezTo>
                  <a:close/>
                </a:path>
              </a:pathLst>
            </a:custGeom>
            <a:gradFill rotWithShape="0"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4034">
                <a:defRPr/>
              </a:pPr>
              <a:endParaRPr lang="en-US" sz="1200" kern="0">
                <a:solidFill>
                  <a:srgbClr val="000000"/>
                </a:solidFill>
                <a:cs typeface="Calibri" panose="020F0502020204030204" pitchFamily="34" charset="0"/>
              </a:endParaRPr>
            </a:p>
          </p:txBody>
        </p:sp>
        <p:grpSp>
          <p:nvGrpSpPr>
            <p:cNvPr id="113" name="Group 87">
              <a:extLst>
                <a:ext uri="{FF2B5EF4-FFF2-40B4-BE49-F238E27FC236}">
                  <a16:creationId xmlns:a16="http://schemas.microsoft.com/office/drawing/2014/main" id="{A7473EF2-7EBE-4889-910A-221C08CFB692}"/>
                </a:ext>
              </a:extLst>
            </p:cNvPr>
            <p:cNvGrpSpPr/>
            <p:nvPr/>
          </p:nvGrpSpPr>
          <p:grpSpPr bwMode="auto">
            <a:xfrm>
              <a:off x="6418006" y="5374635"/>
              <a:ext cx="934670" cy="775192"/>
              <a:chOff x="1727959" y="4240915"/>
              <a:chExt cx="692445" cy="704829"/>
            </a:xfrm>
            <a:solidFill>
              <a:srgbClr val="FFFFFF"/>
            </a:solidFill>
          </p:grpSpPr>
          <p:sp>
            <p:nvSpPr>
              <p:cNvPr id="114" name="Oval 82">
                <a:extLst>
                  <a:ext uri="{FF2B5EF4-FFF2-40B4-BE49-F238E27FC236}">
                    <a16:creationId xmlns:a16="http://schemas.microsoft.com/office/drawing/2014/main" id="{3CB7ABFA-70AA-41D3-BB67-69FCD366F50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727959" y="4268542"/>
                <a:ext cx="307360" cy="300442"/>
              </a:xfrm>
              <a:prstGeom prst="ellipse">
                <a:avLst/>
              </a:prstGeom>
              <a:noFill/>
              <a:ln w="38100" cap="flat" cmpd="sng" algn="ctr">
                <a:gradFill>
                  <a:gsLst>
                    <a:gs pos="36000">
                      <a:srgbClr val="FFFF00"/>
                    </a:gs>
                    <a:gs pos="15000">
                      <a:srgbClr val="FF0000"/>
                    </a:gs>
                    <a:gs pos="58000">
                      <a:srgbClr val="00B050"/>
                    </a:gs>
                    <a:gs pos="74000">
                      <a:srgbClr val="00B0F0"/>
                    </a:gs>
                    <a:gs pos="88000">
                      <a:srgbClr val="7030A0"/>
                    </a:gs>
                  </a:gsLst>
                  <a:lin ang="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40473" rIns="40473"/>
              <a:lstStyle/>
              <a:p>
                <a:pPr algn="ctr" defTabSz="914034">
                  <a:defRPr/>
                </a:pPr>
                <a:endParaRPr lang="en-US" sz="1200" kern="0">
                  <a:solidFill>
                    <a:srgbClr val="FFFFFF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115" name="Oval 83">
                <a:extLst>
                  <a:ext uri="{FF2B5EF4-FFF2-40B4-BE49-F238E27FC236}">
                    <a16:creationId xmlns:a16="http://schemas.microsoft.com/office/drawing/2014/main" id="{CC7A8302-263C-4CAA-BB6E-E59A1032620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003523" y="4372143"/>
                <a:ext cx="381550" cy="372962"/>
              </a:xfrm>
              <a:prstGeom prst="ellipse">
                <a:avLst/>
              </a:prstGeom>
              <a:noFill/>
              <a:ln w="38100" cap="flat" cmpd="sng" algn="ctr">
                <a:gradFill>
                  <a:gsLst>
                    <a:gs pos="36000">
                      <a:srgbClr val="FFFF00"/>
                    </a:gs>
                    <a:gs pos="15000">
                      <a:srgbClr val="FF0000"/>
                    </a:gs>
                    <a:gs pos="58000">
                      <a:srgbClr val="00B050"/>
                    </a:gs>
                    <a:gs pos="74000">
                      <a:srgbClr val="00B0F0"/>
                    </a:gs>
                    <a:gs pos="88000">
                      <a:srgbClr val="7030A0"/>
                    </a:gs>
                  </a:gsLst>
                  <a:lin ang="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40473" rIns="40473"/>
              <a:lstStyle/>
              <a:p>
                <a:pPr algn="ctr" defTabSz="914034">
                  <a:defRPr/>
                </a:pPr>
                <a:endParaRPr lang="en-US" sz="1200" kern="0">
                  <a:solidFill>
                    <a:srgbClr val="FFFFFF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116" name="Oval 84">
                <a:extLst>
                  <a:ext uri="{FF2B5EF4-FFF2-40B4-BE49-F238E27FC236}">
                    <a16:creationId xmlns:a16="http://schemas.microsoft.com/office/drawing/2014/main" id="{881B4194-B665-4356-BBFC-BE55CEAEBD2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763288" y="4613877"/>
                <a:ext cx="307360" cy="300442"/>
              </a:xfrm>
              <a:prstGeom prst="ellipse">
                <a:avLst/>
              </a:prstGeom>
              <a:noFill/>
              <a:ln w="38100" cap="flat" cmpd="sng" algn="ctr">
                <a:gradFill>
                  <a:gsLst>
                    <a:gs pos="36000">
                      <a:srgbClr val="FFFF00"/>
                    </a:gs>
                    <a:gs pos="15000">
                      <a:srgbClr val="FF0000"/>
                    </a:gs>
                    <a:gs pos="58000">
                      <a:srgbClr val="00B050"/>
                    </a:gs>
                    <a:gs pos="74000">
                      <a:srgbClr val="00B0F0"/>
                    </a:gs>
                    <a:gs pos="88000">
                      <a:srgbClr val="7030A0"/>
                    </a:gs>
                  </a:gsLst>
                  <a:lin ang="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40473" rIns="40473"/>
              <a:lstStyle/>
              <a:p>
                <a:pPr algn="ctr" defTabSz="914034">
                  <a:defRPr/>
                </a:pPr>
                <a:endParaRPr lang="en-US" sz="1200" kern="0">
                  <a:solidFill>
                    <a:srgbClr val="FFFFFF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val 85">
                <a:extLst>
                  <a:ext uri="{FF2B5EF4-FFF2-40B4-BE49-F238E27FC236}">
                    <a16:creationId xmlns:a16="http://schemas.microsoft.com/office/drawing/2014/main" id="{12DF2278-2DDC-442A-8370-13FF9DF0D74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756222" y="4240915"/>
                <a:ext cx="91855" cy="90132"/>
              </a:xfrm>
              <a:prstGeom prst="ellipse">
                <a:avLst/>
              </a:prstGeom>
              <a:solidFill>
                <a:srgbClr val="002060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40473" rIns="40473"/>
              <a:lstStyle/>
              <a:p>
                <a:pPr algn="ctr" defTabSz="914034">
                  <a:spcBef>
                    <a:spcPct val="50000"/>
                  </a:spcBef>
                  <a:defRPr/>
                </a:pPr>
                <a:endParaRPr lang="en-US" sz="1200" kern="0">
                  <a:solidFill>
                    <a:srgbClr val="FFFFFF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118" name="Oval 86">
                <a:extLst>
                  <a:ext uri="{FF2B5EF4-FFF2-40B4-BE49-F238E27FC236}">
                    <a16:creationId xmlns:a16="http://schemas.microsoft.com/office/drawing/2014/main" id="{F41E51F2-D01C-49AF-9F9D-E338121E09E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756222" y="4627691"/>
                <a:ext cx="91855" cy="90132"/>
              </a:xfrm>
              <a:prstGeom prst="ellipse">
                <a:avLst/>
              </a:prstGeom>
              <a:solidFill>
                <a:srgbClr val="002060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40473" rIns="40473"/>
              <a:lstStyle/>
              <a:p>
                <a:pPr algn="ctr" defTabSz="914034">
                  <a:spcBef>
                    <a:spcPct val="50000"/>
                  </a:spcBef>
                  <a:defRPr/>
                </a:pPr>
                <a:endParaRPr lang="en-US" sz="1200" kern="0">
                  <a:solidFill>
                    <a:srgbClr val="FFFFFF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119" name="Oval 87">
                <a:extLst>
                  <a:ext uri="{FF2B5EF4-FFF2-40B4-BE49-F238E27FC236}">
                    <a16:creationId xmlns:a16="http://schemas.microsoft.com/office/drawing/2014/main" id="{42F4695D-E59C-4880-8A5A-92EA4B1310F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975261" y="4420490"/>
                <a:ext cx="91855" cy="90132"/>
              </a:xfrm>
              <a:prstGeom prst="ellipse">
                <a:avLst/>
              </a:prstGeom>
              <a:solidFill>
                <a:srgbClr val="002060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40473" rIns="40473"/>
              <a:lstStyle/>
              <a:p>
                <a:pPr algn="ctr" defTabSz="914034">
                  <a:spcBef>
                    <a:spcPct val="50000"/>
                  </a:spcBef>
                  <a:defRPr/>
                </a:pPr>
                <a:endParaRPr lang="en-US" sz="1200" kern="0">
                  <a:solidFill>
                    <a:srgbClr val="FFFFFF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120" name="Oval 88">
                <a:extLst>
                  <a:ext uri="{FF2B5EF4-FFF2-40B4-BE49-F238E27FC236}">
                    <a16:creationId xmlns:a16="http://schemas.microsoft.com/office/drawing/2014/main" id="{A7CE6931-3B9B-4379-8BDF-A363C31636A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727960" y="4482650"/>
                <a:ext cx="91855" cy="90132"/>
              </a:xfrm>
              <a:prstGeom prst="ellipse">
                <a:avLst/>
              </a:prstGeom>
              <a:solidFill>
                <a:srgbClr val="002060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40473" rIns="40473"/>
              <a:lstStyle/>
              <a:p>
                <a:pPr algn="ctr" defTabSz="914034">
                  <a:spcBef>
                    <a:spcPct val="50000"/>
                  </a:spcBef>
                  <a:defRPr/>
                </a:pPr>
                <a:endParaRPr lang="en-US" sz="1200" kern="0">
                  <a:solidFill>
                    <a:srgbClr val="FFFFFF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121" name="Oval 89">
                <a:extLst>
                  <a:ext uri="{FF2B5EF4-FFF2-40B4-BE49-F238E27FC236}">
                    <a16:creationId xmlns:a16="http://schemas.microsoft.com/office/drawing/2014/main" id="{D6000BC2-5DFD-4262-80E6-7655F1B3671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90471" y="4855612"/>
                <a:ext cx="91855" cy="90132"/>
              </a:xfrm>
              <a:prstGeom prst="ellipse">
                <a:avLst/>
              </a:prstGeom>
              <a:solidFill>
                <a:srgbClr val="002060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40473" rIns="40473"/>
              <a:lstStyle/>
              <a:p>
                <a:pPr algn="ctr" defTabSz="914034">
                  <a:spcBef>
                    <a:spcPct val="50000"/>
                  </a:spcBef>
                  <a:defRPr/>
                </a:pPr>
                <a:endParaRPr lang="en-US" sz="1200" kern="0">
                  <a:solidFill>
                    <a:srgbClr val="FFFFFF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122" name="Oval 90">
                <a:extLst>
                  <a:ext uri="{FF2B5EF4-FFF2-40B4-BE49-F238E27FC236}">
                    <a16:creationId xmlns:a16="http://schemas.microsoft.com/office/drawing/2014/main" id="{CEB5931C-C174-4B46-A19C-8C1F9CA403B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010590" y="4627692"/>
                <a:ext cx="91855" cy="90132"/>
              </a:xfrm>
              <a:prstGeom prst="ellipse">
                <a:avLst/>
              </a:prstGeom>
              <a:solidFill>
                <a:srgbClr val="002060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40473" rIns="40473"/>
              <a:lstStyle/>
              <a:p>
                <a:pPr algn="ctr" defTabSz="914034">
                  <a:spcBef>
                    <a:spcPct val="50000"/>
                  </a:spcBef>
                  <a:defRPr/>
                </a:pPr>
                <a:endParaRPr lang="en-US" sz="1200" kern="0">
                  <a:solidFill>
                    <a:srgbClr val="FFFFFF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123" name="Oval 91">
                <a:extLst>
                  <a:ext uri="{FF2B5EF4-FFF2-40B4-BE49-F238E27FC236}">
                    <a16:creationId xmlns:a16="http://schemas.microsoft.com/office/drawing/2014/main" id="{5855B2E0-F8FB-4478-AAB0-35752594198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158971" y="4323796"/>
                <a:ext cx="91855" cy="90132"/>
              </a:xfrm>
              <a:prstGeom prst="ellipse">
                <a:avLst/>
              </a:prstGeom>
              <a:solidFill>
                <a:srgbClr val="002060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40473" rIns="40473"/>
              <a:lstStyle/>
              <a:p>
                <a:pPr algn="ctr" defTabSz="914034">
                  <a:spcBef>
                    <a:spcPct val="50000"/>
                  </a:spcBef>
                  <a:defRPr/>
                </a:pPr>
                <a:endParaRPr lang="en-US" sz="1200" kern="0">
                  <a:solidFill>
                    <a:srgbClr val="FFFFFF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124" name="Oval 92">
                <a:extLst>
                  <a:ext uri="{FF2B5EF4-FFF2-40B4-BE49-F238E27FC236}">
                    <a16:creationId xmlns:a16="http://schemas.microsoft.com/office/drawing/2014/main" id="{C3192F24-1B29-4A13-ADEE-E3DFD2C7FE3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57891" y="4648411"/>
                <a:ext cx="91855" cy="90132"/>
              </a:xfrm>
              <a:prstGeom prst="ellipse">
                <a:avLst/>
              </a:prstGeom>
              <a:solidFill>
                <a:srgbClr val="002060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40473" rIns="40473"/>
              <a:lstStyle/>
              <a:p>
                <a:pPr algn="ctr" defTabSz="914034">
                  <a:spcBef>
                    <a:spcPct val="50000"/>
                  </a:spcBef>
                  <a:defRPr/>
                </a:pPr>
                <a:endParaRPr lang="en-US" sz="1200" kern="0">
                  <a:solidFill>
                    <a:srgbClr val="FFFFFF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125" name="Oval 93">
                <a:extLst>
                  <a:ext uri="{FF2B5EF4-FFF2-40B4-BE49-F238E27FC236}">
                    <a16:creationId xmlns:a16="http://schemas.microsoft.com/office/drawing/2014/main" id="{1C68DF5E-60AF-4781-A9AD-6F34DAA35BC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328549" y="4448116"/>
                <a:ext cx="91855" cy="90132"/>
              </a:xfrm>
              <a:prstGeom prst="ellipse">
                <a:avLst/>
              </a:prstGeom>
              <a:solidFill>
                <a:srgbClr val="002060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40473" rIns="40473"/>
              <a:lstStyle/>
              <a:p>
                <a:pPr algn="ctr" defTabSz="914034">
                  <a:spcBef>
                    <a:spcPct val="50000"/>
                  </a:spcBef>
                  <a:defRPr/>
                </a:pPr>
                <a:endParaRPr lang="en-US" sz="1200" kern="0">
                  <a:solidFill>
                    <a:srgbClr val="FFFFFF"/>
                  </a:solidFill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26" name="Freeform 35">
            <a:extLst>
              <a:ext uri="{FF2B5EF4-FFF2-40B4-BE49-F238E27FC236}">
                <a16:creationId xmlns:a16="http://schemas.microsoft.com/office/drawing/2014/main" id="{59118412-D0EE-4F97-BF48-0EB172ADA86A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3042170" y="4486818"/>
            <a:ext cx="731715" cy="436894"/>
          </a:xfrm>
          <a:custGeom>
            <a:avLst/>
            <a:gdLst>
              <a:gd name="T0" fmla="*/ 2147483647 w 522"/>
              <a:gd name="T1" fmla="*/ 2147483647 h 400"/>
              <a:gd name="T2" fmla="*/ 2147483647 w 522"/>
              <a:gd name="T3" fmla="*/ 2147483647 h 400"/>
              <a:gd name="T4" fmla="*/ 2147483647 w 522"/>
              <a:gd name="T5" fmla="*/ 2147483647 h 400"/>
              <a:gd name="T6" fmla="*/ 2147483647 w 522"/>
              <a:gd name="T7" fmla="*/ 2147483647 h 400"/>
              <a:gd name="T8" fmla="*/ 2147483647 w 522"/>
              <a:gd name="T9" fmla="*/ 2147483647 h 400"/>
              <a:gd name="T10" fmla="*/ 2147483647 w 522"/>
              <a:gd name="T11" fmla="*/ 2147483647 h 400"/>
              <a:gd name="T12" fmla="*/ 2147483647 w 522"/>
              <a:gd name="T13" fmla="*/ 2147483647 h 400"/>
              <a:gd name="T14" fmla="*/ 2147483647 w 522"/>
              <a:gd name="T15" fmla="*/ 2147483647 h 400"/>
              <a:gd name="T16" fmla="*/ 2147483647 w 522"/>
              <a:gd name="T17" fmla="*/ 2147483647 h 400"/>
              <a:gd name="T18" fmla="*/ 2147483647 w 522"/>
              <a:gd name="T19" fmla="*/ 2147483647 h 400"/>
              <a:gd name="T20" fmla="*/ 2147483647 w 522"/>
              <a:gd name="T21" fmla="*/ 2147483647 h 400"/>
              <a:gd name="T22" fmla="*/ 2147483647 w 522"/>
              <a:gd name="T23" fmla="*/ 2147483647 h 400"/>
              <a:gd name="T24" fmla="*/ 2147483647 w 522"/>
              <a:gd name="T25" fmla="*/ 2147483647 h 400"/>
              <a:gd name="T26" fmla="*/ 2147483647 w 522"/>
              <a:gd name="T27" fmla="*/ 2147483647 h 400"/>
              <a:gd name="T28" fmla="*/ 2147483647 w 522"/>
              <a:gd name="T29" fmla="*/ 2147483647 h 400"/>
              <a:gd name="T30" fmla="*/ 2147483647 w 522"/>
              <a:gd name="T31" fmla="*/ 2147483647 h 400"/>
              <a:gd name="T32" fmla="*/ 2147483647 w 522"/>
              <a:gd name="T33" fmla="*/ 2147483647 h 400"/>
              <a:gd name="T34" fmla="*/ 2147483647 w 522"/>
              <a:gd name="T35" fmla="*/ 2147483647 h 400"/>
              <a:gd name="T36" fmla="*/ 2147483647 w 522"/>
              <a:gd name="T37" fmla="*/ 2147483647 h 400"/>
              <a:gd name="T38" fmla="*/ 2147483647 w 522"/>
              <a:gd name="T39" fmla="*/ 2147483647 h 400"/>
              <a:gd name="T40" fmla="*/ 2147483647 w 522"/>
              <a:gd name="T41" fmla="*/ 2147483647 h 400"/>
              <a:gd name="T42" fmla="*/ 2147483647 w 522"/>
              <a:gd name="T43" fmla="*/ 2147483647 h 400"/>
              <a:gd name="T44" fmla="*/ 2147483647 w 522"/>
              <a:gd name="T45" fmla="*/ 2147483647 h 400"/>
              <a:gd name="T46" fmla="*/ 2147483647 w 522"/>
              <a:gd name="T47" fmla="*/ 2147483647 h 400"/>
              <a:gd name="T48" fmla="*/ 2147483647 w 522"/>
              <a:gd name="T49" fmla="*/ 2147483647 h 400"/>
              <a:gd name="T50" fmla="*/ 2147483647 w 522"/>
              <a:gd name="T51" fmla="*/ 2147483647 h 400"/>
              <a:gd name="T52" fmla="*/ 2147483647 w 522"/>
              <a:gd name="T53" fmla="*/ 2147483647 h 400"/>
              <a:gd name="T54" fmla="*/ 2147483647 w 522"/>
              <a:gd name="T55" fmla="*/ 2147483647 h 400"/>
              <a:gd name="T56" fmla="*/ 2147483647 w 522"/>
              <a:gd name="T57" fmla="*/ 2147483647 h 400"/>
              <a:gd name="T58" fmla="*/ 2147483647 w 522"/>
              <a:gd name="T59" fmla="*/ 2147483647 h 400"/>
              <a:gd name="T60" fmla="*/ 2147483647 w 522"/>
              <a:gd name="T61" fmla="*/ 2147483647 h 400"/>
              <a:gd name="T62" fmla="*/ 2147483647 w 522"/>
              <a:gd name="T63" fmla="*/ 2147483647 h 400"/>
              <a:gd name="T64" fmla="*/ 2147483647 w 522"/>
              <a:gd name="T65" fmla="*/ 2147483647 h 400"/>
              <a:gd name="T66" fmla="*/ 2147483647 w 522"/>
              <a:gd name="T67" fmla="*/ 2147483647 h 400"/>
              <a:gd name="T68" fmla="*/ 2147483647 w 522"/>
              <a:gd name="T69" fmla="*/ 2147483647 h 400"/>
              <a:gd name="T70" fmla="*/ 2147483647 w 522"/>
              <a:gd name="T71" fmla="*/ 2147483647 h 400"/>
              <a:gd name="T72" fmla="*/ 2147483647 w 522"/>
              <a:gd name="T73" fmla="*/ 2147483647 h 400"/>
              <a:gd name="T74" fmla="*/ 2147483647 w 522"/>
              <a:gd name="T75" fmla="*/ 2147483647 h 400"/>
              <a:gd name="T76" fmla="*/ 2147483647 w 522"/>
              <a:gd name="T77" fmla="*/ 2147483647 h 400"/>
              <a:gd name="T78" fmla="*/ 2147483647 w 522"/>
              <a:gd name="T79" fmla="*/ 2147483647 h 400"/>
              <a:gd name="T80" fmla="*/ 2147483647 w 522"/>
              <a:gd name="T81" fmla="*/ 2147483647 h 400"/>
              <a:gd name="T82" fmla="*/ 2147483647 w 522"/>
              <a:gd name="T83" fmla="*/ 2147483647 h 400"/>
              <a:gd name="T84" fmla="*/ 2147483647 w 522"/>
              <a:gd name="T85" fmla="*/ 2147483647 h 400"/>
              <a:gd name="T86" fmla="*/ 2147483647 w 522"/>
              <a:gd name="T87" fmla="*/ 2147483647 h 400"/>
              <a:gd name="T88" fmla="*/ 2147483647 w 522"/>
              <a:gd name="T89" fmla="*/ 2147483647 h 400"/>
              <a:gd name="T90" fmla="*/ 2147483647 w 522"/>
              <a:gd name="T91" fmla="*/ 2147483647 h 400"/>
              <a:gd name="T92" fmla="*/ 2147483647 w 522"/>
              <a:gd name="T93" fmla="*/ 2147483647 h 400"/>
              <a:gd name="T94" fmla="*/ 2147483647 w 522"/>
              <a:gd name="T95" fmla="*/ 2147483647 h 400"/>
              <a:gd name="T96" fmla="*/ 2147483647 w 522"/>
              <a:gd name="T97" fmla="*/ 2147483647 h 400"/>
              <a:gd name="T98" fmla="*/ 2147483647 w 522"/>
              <a:gd name="T99" fmla="*/ 2147483647 h 400"/>
              <a:gd name="T100" fmla="*/ 2147483647 w 522"/>
              <a:gd name="T101" fmla="*/ 2147483647 h 400"/>
              <a:gd name="T102" fmla="*/ 2147483647 w 522"/>
              <a:gd name="T103" fmla="*/ 2147483647 h 400"/>
              <a:gd name="T104" fmla="*/ 2147483647 w 522"/>
              <a:gd name="T105" fmla="*/ 2147483647 h 400"/>
              <a:gd name="T106" fmla="*/ 2147483647 w 522"/>
              <a:gd name="T107" fmla="*/ 2147483647 h 400"/>
              <a:gd name="T108" fmla="*/ 2147483647 w 522"/>
              <a:gd name="T109" fmla="*/ 2147483647 h 400"/>
              <a:gd name="T110" fmla="*/ 2147483647 w 522"/>
              <a:gd name="T111" fmla="*/ 2147483647 h 400"/>
              <a:gd name="T112" fmla="*/ 2147483647 w 522"/>
              <a:gd name="T113" fmla="*/ 2147483647 h 400"/>
              <a:gd name="T114" fmla="*/ 2147483647 w 522"/>
              <a:gd name="T115" fmla="*/ 2147483647 h 400"/>
              <a:gd name="T116" fmla="*/ 2147483647 w 522"/>
              <a:gd name="T117" fmla="*/ 2147483647 h 400"/>
              <a:gd name="T118" fmla="*/ 2147483647 w 522"/>
              <a:gd name="T119" fmla="*/ 2147483647 h 40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22" h="400">
                <a:moveTo>
                  <a:pt x="470" y="164"/>
                </a:moveTo>
                <a:cubicBezTo>
                  <a:pt x="470" y="162"/>
                  <a:pt x="470" y="160"/>
                  <a:pt x="470" y="158"/>
                </a:cubicBezTo>
                <a:cubicBezTo>
                  <a:pt x="470" y="111"/>
                  <a:pt x="431" y="72"/>
                  <a:pt x="384" y="72"/>
                </a:cubicBezTo>
                <a:cubicBezTo>
                  <a:pt x="381" y="72"/>
                  <a:pt x="379" y="72"/>
                  <a:pt x="377" y="72"/>
                </a:cubicBezTo>
                <a:cubicBezTo>
                  <a:pt x="364" y="30"/>
                  <a:pt x="325" y="0"/>
                  <a:pt x="279" y="0"/>
                </a:cubicBezTo>
                <a:cubicBezTo>
                  <a:pt x="240" y="0"/>
                  <a:pt x="206" y="22"/>
                  <a:pt x="189" y="54"/>
                </a:cubicBezTo>
                <a:cubicBezTo>
                  <a:pt x="178" y="46"/>
                  <a:pt x="164" y="42"/>
                  <a:pt x="150" y="42"/>
                </a:cubicBezTo>
                <a:cubicBezTo>
                  <a:pt x="112" y="42"/>
                  <a:pt x="81" y="73"/>
                  <a:pt x="81" y="111"/>
                </a:cubicBezTo>
                <a:cubicBezTo>
                  <a:pt x="81" y="113"/>
                  <a:pt x="81" y="114"/>
                  <a:pt x="81" y="115"/>
                </a:cubicBezTo>
                <a:cubicBezTo>
                  <a:pt x="36" y="121"/>
                  <a:pt x="0" y="159"/>
                  <a:pt x="0" y="206"/>
                </a:cubicBezTo>
                <a:cubicBezTo>
                  <a:pt x="0" y="230"/>
                  <a:pt x="10" y="253"/>
                  <a:pt x="26" y="269"/>
                </a:cubicBezTo>
                <a:cubicBezTo>
                  <a:pt x="24" y="275"/>
                  <a:pt x="23" y="282"/>
                  <a:pt x="23" y="289"/>
                </a:cubicBezTo>
                <a:cubicBezTo>
                  <a:pt x="23" y="327"/>
                  <a:pt x="54" y="358"/>
                  <a:pt x="92" y="358"/>
                </a:cubicBezTo>
                <a:cubicBezTo>
                  <a:pt x="98" y="358"/>
                  <a:pt x="105" y="357"/>
                  <a:pt x="111" y="355"/>
                </a:cubicBezTo>
                <a:cubicBezTo>
                  <a:pt x="125" y="381"/>
                  <a:pt x="152" y="400"/>
                  <a:pt x="184" y="400"/>
                </a:cubicBezTo>
                <a:cubicBezTo>
                  <a:pt x="208" y="400"/>
                  <a:pt x="230" y="389"/>
                  <a:pt x="245" y="373"/>
                </a:cubicBezTo>
                <a:cubicBezTo>
                  <a:pt x="258" y="381"/>
                  <a:pt x="273" y="385"/>
                  <a:pt x="289" y="385"/>
                </a:cubicBezTo>
                <a:cubicBezTo>
                  <a:pt x="315" y="385"/>
                  <a:pt x="338" y="373"/>
                  <a:pt x="353" y="354"/>
                </a:cubicBezTo>
                <a:cubicBezTo>
                  <a:pt x="365" y="361"/>
                  <a:pt x="380" y="366"/>
                  <a:pt x="395" y="366"/>
                </a:cubicBezTo>
                <a:cubicBezTo>
                  <a:pt x="435" y="366"/>
                  <a:pt x="468" y="334"/>
                  <a:pt x="471" y="295"/>
                </a:cubicBezTo>
                <a:cubicBezTo>
                  <a:pt x="501" y="287"/>
                  <a:pt x="522" y="261"/>
                  <a:pt x="522" y="230"/>
                </a:cubicBezTo>
                <a:cubicBezTo>
                  <a:pt x="522" y="198"/>
                  <a:pt x="500" y="171"/>
                  <a:pt x="470" y="164"/>
                </a:cubicBezTo>
                <a:close/>
                <a:moveTo>
                  <a:pt x="453" y="169"/>
                </a:moveTo>
                <a:cubicBezTo>
                  <a:pt x="453" y="169"/>
                  <a:pt x="453" y="169"/>
                  <a:pt x="453" y="169"/>
                </a:cubicBezTo>
                <a:cubicBezTo>
                  <a:pt x="453" y="169"/>
                  <a:pt x="453" y="169"/>
                  <a:pt x="453" y="169"/>
                </a:cubicBezTo>
                <a:cubicBezTo>
                  <a:pt x="453" y="172"/>
                  <a:pt x="454" y="174"/>
                  <a:pt x="455" y="175"/>
                </a:cubicBezTo>
                <a:cubicBezTo>
                  <a:pt x="456" y="177"/>
                  <a:pt x="458" y="178"/>
                  <a:pt x="460" y="179"/>
                </a:cubicBezTo>
                <a:cubicBezTo>
                  <a:pt x="464" y="179"/>
                  <a:pt x="467" y="180"/>
                  <a:pt x="470" y="181"/>
                </a:cubicBezTo>
                <a:cubicBezTo>
                  <a:pt x="477" y="200"/>
                  <a:pt x="477" y="200"/>
                  <a:pt x="477" y="200"/>
                </a:cubicBezTo>
                <a:cubicBezTo>
                  <a:pt x="458" y="220"/>
                  <a:pt x="458" y="220"/>
                  <a:pt x="458" y="220"/>
                </a:cubicBezTo>
                <a:cubicBezTo>
                  <a:pt x="429" y="201"/>
                  <a:pt x="429" y="201"/>
                  <a:pt x="429" y="201"/>
                </a:cubicBezTo>
                <a:cubicBezTo>
                  <a:pt x="430" y="198"/>
                  <a:pt x="430" y="196"/>
                  <a:pt x="430" y="193"/>
                </a:cubicBezTo>
                <a:cubicBezTo>
                  <a:pt x="430" y="191"/>
                  <a:pt x="430" y="188"/>
                  <a:pt x="429" y="185"/>
                </a:cubicBezTo>
                <a:cubicBezTo>
                  <a:pt x="452" y="168"/>
                  <a:pt x="452" y="168"/>
                  <a:pt x="452" y="168"/>
                </a:cubicBezTo>
                <a:cubicBezTo>
                  <a:pt x="453" y="168"/>
                  <a:pt x="453" y="169"/>
                  <a:pt x="453" y="169"/>
                </a:cubicBezTo>
                <a:close/>
                <a:moveTo>
                  <a:pt x="461" y="241"/>
                </a:moveTo>
                <a:cubicBezTo>
                  <a:pt x="481" y="255"/>
                  <a:pt x="481" y="255"/>
                  <a:pt x="481" y="255"/>
                </a:cubicBezTo>
                <a:cubicBezTo>
                  <a:pt x="481" y="255"/>
                  <a:pt x="481" y="256"/>
                  <a:pt x="481" y="256"/>
                </a:cubicBezTo>
                <a:cubicBezTo>
                  <a:pt x="449" y="259"/>
                  <a:pt x="449" y="259"/>
                  <a:pt x="449" y="259"/>
                </a:cubicBezTo>
                <a:cubicBezTo>
                  <a:pt x="448" y="258"/>
                  <a:pt x="448" y="257"/>
                  <a:pt x="448" y="256"/>
                </a:cubicBezTo>
                <a:lnTo>
                  <a:pt x="461" y="241"/>
                </a:lnTo>
                <a:close/>
                <a:moveTo>
                  <a:pt x="426" y="243"/>
                </a:moveTo>
                <a:cubicBezTo>
                  <a:pt x="419" y="215"/>
                  <a:pt x="419" y="215"/>
                  <a:pt x="419" y="215"/>
                </a:cubicBezTo>
                <a:cubicBezTo>
                  <a:pt x="419" y="215"/>
                  <a:pt x="420" y="214"/>
                  <a:pt x="420" y="214"/>
                </a:cubicBezTo>
                <a:cubicBezTo>
                  <a:pt x="447" y="232"/>
                  <a:pt x="447" y="232"/>
                  <a:pt x="447" y="232"/>
                </a:cubicBezTo>
                <a:cubicBezTo>
                  <a:pt x="436" y="245"/>
                  <a:pt x="436" y="245"/>
                  <a:pt x="436" y="245"/>
                </a:cubicBezTo>
                <a:cubicBezTo>
                  <a:pt x="433" y="244"/>
                  <a:pt x="429" y="243"/>
                  <a:pt x="426" y="243"/>
                </a:cubicBezTo>
                <a:close/>
                <a:moveTo>
                  <a:pt x="435" y="269"/>
                </a:moveTo>
                <a:cubicBezTo>
                  <a:pt x="435" y="274"/>
                  <a:pt x="430" y="278"/>
                  <a:pt x="425" y="278"/>
                </a:cubicBezTo>
                <a:cubicBezTo>
                  <a:pt x="420" y="278"/>
                  <a:pt x="415" y="274"/>
                  <a:pt x="415" y="269"/>
                </a:cubicBezTo>
                <a:cubicBezTo>
                  <a:pt x="415" y="263"/>
                  <a:pt x="420" y="259"/>
                  <a:pt x="425" y="259"/>
                </a:cubicBezTo>
                <a:cubicBezTo>
                  <a:pt x="430" y="259"/>
                  <a:pt x="435" y="263"/>
                  <a:pt x="435" y="269"/>
                </a:cubicBezTo>
                <a:close/>
                <a:moveTo>
                  <a:pt x="448" y="130"/>
                </a:moveTo>
                <a:cubicBezTo>
                  <a:pt x="447" y="131"/>
                  <a:pt x="447" y="132"/>
                  <a:pt x="446" y="133"/>
                </a:cubicBezTo>
                <a:cubicBezTo>
                  <a:pt x="443" y="137"/>
                  <a:pt x="442" y="142"/>
                  <a:pt x="442" y="147"/>
                </a:cubicBezTo>
                <a:cubicBezTo>
                  <a:pt x="442" y="150"/>
                  <a:pt x="442" y="153"/>
                  <a:pt x="443" y="155"/>
                </a:cubicBezTo>
                <a:cubicBezTo>
                  <a:pt x="421" y="171"/>
                  <a:pt x="421" y="171"/>
                  <a:pt x="421" y="171"/>
                </a:cubicBezTo>
                <a:cubicBezTo>
                  <a:pt x="441" y="117"/>
                  <a:pt x="441" y="117"/>
                  <a:pt x="441" y="117"/>
                </a:cubicBezTo>
                <a:cubicBezTo>
                  <a:pt x="444" y="121"/>
                  <a:pt x="446" y="125"/>
                  <a:pt x="448" y="130"/>
                </a:cubicBezTo>
                <a:close/>
                <a:moveTo>
                  <a:pt x="429" y="104"/>
                </a:moveTo>
                <a:cubicBezTo>
                  <a:pt x="405" y="168"/>
                  <a:pt x="405" y="168"/>
                  <a:pt x="405" y="168"/>
                </a:cubicBezTo>
                <a:cubicBezTo>
                  <a:pt x="405" y="168"/>
                  <a:pt x="405" y="168"/>
                  <a:pt x="404" y="168"/>
                </a:cubicBezTo>
                <a:cubicBezTo>
                  <a:pt x="404" y="168"/>
                  <a:pt x="404" y="168"/>
                  <a:pt x="403" y="168"/>
                </a:cubicBezTo>
                <a:cubicBezTo>
                  <a:pt x="392" y="137"/>
                  <a:pt x="392" y="137"/>
                  <a:pt x="392" y="137"/>
                </a:cubicBezTo>
                <a:cubicBezTo>
                  <a:pt x="425" y="101"/>
                  <a:pt x="425" y="101"/>
                  <a:pt x="425" y="101"/>
                </a:cubicBezTo>
                <a:cubicBezTo>
                  <a:pt x="426" y="102"/>
                  <a:pt x="427" y="103"/>
                  <a:pt x="429" y="104"/>
                </a:cubicBezTo>
                <a:close/>
                <a:moveTo>
                  <a:pt x="404" y="203"/>
                </a:moveTo>
                <a:cubicBezTo>
                  <a:pt x="399" y="203"/>
                  <a:pt x="395" y="199"/>
                  <a:pt x="395" y="193"/>
                </a:cubicBezTo>
                <a:cubicBezTo>
                  <a:pt x="395" y="188"/>
                  <a:pt x="399" y="184"/>
                  <a:pt x="404" y="184"/>
                </a:cubicBezTo>
                <a:cubicBezTo>
                  <a:pt x="410" y="184"/>
                  <a:pt x="414" y="188"/>
                  <a:pt x="414" y="193"/>
                </a:cubicBezTo>
                <a:cubicBezTo>
                  <a:pt x="414" y="199"/>
                  <a:pt x="410" y="203"/>
                  <a:pt x="404" y="203"/>
                </a:cubicBezTo>
                <a:close/>
                <a:moveTo>
                  <a:pt x="411" y="247"/>
                </a:moveTo>
                <a:cubicBezTo>
                  <a:pt x="410" y="248"/>
                  <a:pt x="409" y="248"/>
                  <a:pt x="409" y="249"/>
                </a:cubicBezTo>
                <a:cubicBezTo>
                  <a:pt x="350" y="211"/>
                  <a:pt x="350" y="211"/>
                  <a:pt x="350" y="211"/>
                </a:cubicBezTo>
                <a:cubicBezTo>
                  <a:pt x="350" y="210"/>
                  <a:pt x="351" y="209"/>
                  <a:pt x="351" y="208"/>
                </a:cubicBezTo>
                <a:cubicBezTo>
                  <a:pt x="381" y="204"/>
                  <a:pt x="381" y="204"/>
                  <a:pt x="381" y="204"/>
                </a:cubicBezTo>
                <a:cubicBezTo>
                  <a:pt x="383" y="208"/>
                  <a:pt x="386" y="212"/>
                  <a:pt x="390" y="215"/>
                </a:cubicBezTo>
                <a:cubicBezTo>
                  <a:pt x="394" y="218"/>
                  <a:pt x="399" y="219"/>
                  <a:pt x="403" y="219"/>
                </a:cubicBezTo>
                <a:lnTo>
                  <a:pt x="411" y="247"/>
                </a:lnTo>
                <a:close/>
                <a:moveTo>
                  <a:pt x="392" y="89"/>
                </a:moveTo>
                <a:cubicBezTo>
                  <a:pt x="394" y="89"/>
                  <a:pt x="394" y="89"/>
                  <a:pt x="394" y="89"/>
                </a:cubicBezTo>
                <a:cubicBezTo>
                  <a:pt x="400" y="90"/>
                  <a:pt x="405" y="91"/>
                  <a:pt x="410" y="93"/>
                </a:cubicBezTo>
                <a:cubicBezTo>
                  <a:pt x="392" y="113"/>
                  <a:pt x="392" y="113"/>
                  <a:pt x="392" y="113"/>
                </a:cubicBezTo>
                <a:cubicBezTo>
                  <a:pt x="392" y="112"/>
                  <a:pt x="392" y="110"/>
                  <a:pt x="392" y="108"/>
                </a:cubicBezTo>
                <a:cubicBezTo>
                  <a:pt x="391" y="106"/>
                  <a:pt x="390" y="104"/>
                  <a:pt x="390" y="102"/>
                </a:cubicBezTo>
                <a:cubicBezTo>
                  <a:pt x="392" y="99"/>
                  <a:pt x="393" y="94"/>
                  <a:pt x="393" y="90"/>
                </a:cubicBezTo>
                <a:cubicBezTo>
                  <a:pt x="393" y="90"/>
                  <a:pt x="392" y="90"/>
                  <a:pt x="392" y="89"/>
                </a:cubicBezTo>
                <a:close/>
                <a:moveTo>
                  <a:pt x="366" y="104"/>
                </a:moveTo>
                <a:cubicBezTo>
                  <a:pt x="372" y="104"/>
                  <a:pt x="376" y="108"/>
                  <a:pt x="376" y="113"/>
                </a:cubicBezTo>
                <a:cubicBezTo>
                  <a:pt x="376" y="119"/>
                  <a:pt x="372" y="123"/>
                  <a:pt x="366" y="123"/>
                </a:cubicBezTo>
                <a:cubicBezTo>
                  <a:pt x="361" y="123"/>
                  <a:pt x="357" y="119"/>
                  <a:pt x="357" y="113"/>
                </a:cubicBezTo>
                <a:cubicBezTo>
                  <a:pt x="357" y="108"/>
                  <a:pt x="361" y="104"/>
                  <a:pt x="366" y="104"/>
                </a:cubicBezTo>
                <a:close/>
                <a:moveTo>
                  <a:pt x="369" y="139"/>
                </a:moveTo>
                <a:cubicBezTo>
                  <a:pt x="358" y="151"/>
                  <a:pt x="358" y="151"/>
                  <a:pt x="358" y="151"/>
                </a:cubicBezTo>
                <a:cubicBezTo>
                  <a:pt x="363" y="139"/>
                  <a:pt x="363" y="139"/>
                  <a:pt x="363" y="139"/>
                </a:cubicBezTo>
                <a:cubicBezTo>
                  <a:pt x="364" y="139"/>
                  <a:pt x="365" y="139"/>
                  <a:pt x="366" y="139"/>
                </a:cubicBezTo>
                <a:cubicBezTo>
                  <a:pt x="367" y="139"/>
                  <a:pt x="368" y="139"/>
                  <a:pt x="369" y="139"/>
                </a:cubicBezTo>
                <a:close/>
                <a:moveTo>
                  <a:pt x="357" y="66"/>
                </a:moveTo>
                <a:cubicBezTo>
                  <a:pt x="357" y="67"/>
                  <a:pt x="356" y="67"/>
                  <a:pt x="355" y="67"/>
                </a:cubicBezTo>
                <a:cubicBezTo>
                  <a:pt x="348" y="51"/>
                  <a:pt x="348" y="51"/>
                  <a:pt x="348" y="51"/>
                </a:cubicBezTo>
                <a:cubicBezTo>
                  <a:pt x="352" y="56"/>
                  <a:pt x="355" y="61"/>
                  <a:pt x="357" y="66"/>
                </a:cubicBezTo>
                <a:close/>
                <a:moveTo>
                  <a:pt x="380" y="150"/>
                </a:moveTo>
                <a:cubicBezTo>
                  <a:pt x="388" y="173"/>
                  <a:pt x="388" y="173"/>
                  <a:pt x="388" y="173"/>
                </a:cubicBezTo>
                <a:cubicBezTo>
                  <a:pt x="386" y="175"/>
                  <a:pt x="384" y="177"/>
                  <a:pt x="383" y="179"/>
                </a:cubicBezTo>
                <a:cubicBezTo>
                  <a:pt x="381" y="182"/>
                  <a:pt x="380" y="185"/>
                  <a:pt x="379" y="188"/>
                </a:cubicBezTo>
                <a:cubicBezTo>
                  <a:pt x="349" y="192"/>
                  <a:pt x="349" y="192"/>
                  <a:pt x="349" y="192"/>
                </a:cubicBezTo>
                <a:cubicBezTo>
                  <a:pt x="348" y="190"/>
                  <a:pt x="347" y="189"/>
                  <a:pt x="347" y="188"/>
                </a:cubicBezTo>
                <a:lnTo>
                  <a:pt x="380" y="150"/>
                </a:lnTo>
                <a:close/>
                <a:moveTo>
                  <a:pt x="341" y="119"/>
                </a:moveTo>
                <a:cubicBezTo>
                  <a:pt x="342" y="121"/>
                  <a:pt x="343" y="124"/>
                  <a:pt x="344" y="126"/>
                </a:cubicBezTo>
                <a:cubicBezTo>
                  <a:pt x="334" y="151"/>
                  <a:pt x="334" y="151"/>
                  <a:pt x="334" y="151"/>
                </a:cubicBezTo>
                <a:cubicBezTo>
                  <a:pt x="332" y="106"/>
                  <a:pt x="332" y="106"/>
                  <a:pt x="332" y="106"/>
                </a:cubicBezTo>
                <a:cubicBezTo>
                  <a:pt x="341" y="110"/>
                  <a:pt x="341" y="110"/>
                  <a:pt x="341" y="110"/>
                </a:cubicBezTo>
                <a:cubicBezTo>
                  <a:pt x="341" y="111"/>
                  <a:pt x="340" y="112"/>
                  <a:pt x="340" y="113"/>
                </a:cubicBezTo>
                <a:cubicBezTo>
                  <a:pt x="340" y="115"/>
                  <a:pt x="341" y="117"/>
                  <a:pt x="341" y="119"/>
                </a:cubicBezTo>
                <a:close/>
                <a:moveTo>
                  <a:pt x="343" y="80"/>
                </a:moveTo>
                <a:cubicBezTo>
                  <a:pt x="342" y="83"/>
                  <a:pt x="341" y="87"/>
                  <a:pt x="341" y="90"/>
                </a:cubicBezTo>
                <a:cubicBezTo>
                  <a:pt x="341" y="91"/>
                  <a:pt x="341" y="92"/>
                  <a:pt x="341" y="93"/>
                </a:cubicBezTo>
                <a:cubicBezTo>
                  <a:pt x="331" y="88"/>
                  <a:pt x="331" y="88"/>
                  <a:pt x="331" y="88"/>
                </a:cubicBezTo>
                <a:cubicBezTo>
                  <a:pt x="329" y="46"/>
                  <a:pt x="329" y="46"/>
                  <a:pt x="329" y="46"/>
                </a:cubicBezTo>
                <a:lnTo>
                  <a:pt x="343" y="80"/>
                </a:lnTo>
                <a:close/>
                <a:moveTo>
                  <a:pt x="318" y="159"/>
                </a:moveTo>
                <a:cubicBezTo>
                  <a:pt x="284" y="86"/>
                  <a:pt x="284" y="86"/>
                  <a:pt x="284" y="86"/>
                </a:cubicBezTo>
                <a:cubicBezTo>
                  <a:pt x="285" y="86"/>
                  <a:pt x="285" y="85"/>
                  <a:pt x="286" y="85"/>
                </a:cubicBezTo>
                <a:cubicBezTo>
                  <a:pt x="315" y="98"/>
                  <a:pt x="315" y="98"/>
                  <a:pt x="315" y="98"/>
                </a:cubicBezTo>
                <a:lnTo>
                  <a:pt x="318" y="159"/>
                </a:lnTo>
                <a:close/>
                <a:moveTo>
                  <a:pt x="303" y="267"/>
                </a:moveTo>
                <a:cubicBezTo>
                  <a:pt x="302" y="263"/>
                  <a:pt x="301" y="260"/>
                  <a:pt x="298" y="257"/>
                </a:cubicBezTo>
                <a:cubicBezTo>
                  <a:pt x="317" y="228"/>
                  <a:pt x="317" y="228"/>
                  <a:pt x="317" y="228"/>
                </a:cubicBezTo>
                <a:cubicBezTo>
                  <a:pt x="318" y="228"/>
                  <a:pt x="318" y="228"/>
                  <a:pt x="318" y="228"/>
                </a:cubicBezTo>
                <a:cubicBezTo>
                  <a:pt x="321" y="285"/>
                  <a:pt x="321" y="285"/>
                  <a:pt x="321" y="285"/>
                </a:cubicBezTo>
                <a:cubicBezTo>
                  <a:pt x="303" y="276"/>
                  <a:pt x="303" y="276"/>
                  <a:pt x="303" y="276"/>
                </a:cubicBezTo>
                <a:cubicBezTo>
                  <a:pt x="304" y="275"/>
                  <a:pt x="304" y="274"/>
                  <a:pt x="304" y="272"/>
                </a:cubicBezTo>
                <a:cubicBezTo>
                  <a:pt x="304" y="271"/>
                  <a:pt x="304" y="269"/>
                  <a:pt x="303" y="267"/>
                </a:cubicBezTo>
                <a:close/>
                <a:moveTo>
                  <a:pt x="285" y="248"/>
                </a:moveTo>
                <a:cubicBezTo>
                  <a:pt x="283" y="247"/>
                  <a:pt x="280" y="247"/>
                  <a:pt x="278" y="247"/>
                </a:cubicBezTo>
                <a:cubicBezTo>
                  <a:pt x="276" y="247"/>
                  <a:pt x="274" y="247"/>
                  <a:pt x="273" y="247"/>
                </a:cubicBezTo>
                <a:cubicBezTo>
                  <a:pt x="273" y="247"/>
                  <a:pt x="273" y="247"/>
                  <a:pt x="273" y="247"/>
                </a:cubicBezTo>
                <a:cubicBezTo>
                  <a:pt x="269" y="248"/>
                  <a:pt x="266" y="249"/>
                  <a:pt x="263" y="251"/>
                </a:cubicBezTo>
                <a:cubicBezTo>
                  <a:pt x="230" y="227"/>
                  <a:pt x="230" y="227"/>
                  <a:pt x="230" y="227"/>
                </a:cubicBezTo>
                <a:cubicBezTo>
                  <a:pt x="231" y="225"/>
                  <a:pt x="232" y="222"/>
                  <a:pt x="233" y="220"/>
                </a:cubicBezTo>
                <a:cubicBezTo>
                  <a:pt x="241" y="219"/>
                  <a:pt x="241" y="219"/>
                  <a:pt x="241" y="219"/>
                </a:cubicBezTo>
                <a:cubicBezTo>
                  <a:pt x="298" y="213"/>
                  <a:pt x="298" y="213"/>
                  <a:pt x="298" y="213"/>
                </a:cubicBezTo>
                <a:cubicBezTo>
                  <a:pt x="300" y="216"/>
                  <a:pt x="301" y="218"/>
                  <a:pt x="303" y="221"/>
                </a:cubicBezTo>
                <a:lnTo>
                  <a:pt x="285" y="248"/>
                </a:lnTo>
                <a:close/>
                <a:moveTo>
                  <a:pt x="288" y="272"/>
                </a:moveTo>
                <a:cubicBezTo>
                  <a:pt x="288" y="278"/>
                  <a:pt x="283" y="282"/>
                  <a:pt x="278" y="282"/>
                </a:cubicBezTo>
                <a:cubicBezTo>
                  <a:pt x="272" y="282"/>
                  <a:pt x="268" y="278"/>
                  <a:pt x="268" y="272"/>
                </a:cubicBezTo>
                <a:cubicBezTo>
                  <a:pt x="268" y="267"/>
                  <a:pt x="272" y="263"/>
                  <a:pt x="278" y="263"/>
                </a:cubicBezTo>
                <a:cubicBezTo>
                  <a:pt x="283" y="263"/>
                  <a:pt x="288" y="267"/>
                  <a:pt x="288" y="272"/>
                </a:cubicBezTo>
                <a:close/>
                <a:moveTo>
                  <a:pt x="265" y="144"/>
                </a:moveTo>
                <a:cubicBezTo>
                  <a:pt x="265" y="150"/>
                  <a:pt x="260" y="154"/>
                  <a:pt x="255" y="154"/>
                </a:cubicBezTo>
                <a:cubicBezTo>
                  <a:pt x="249" y="154"/>
                  <a:pt x="245" y="150"/>
                  <a:pt x="245" y="144"/>
                </a:cubicBezTo>
                <a:cubicBezTo>
                  <a:pt x="245" y="139"/>
                  <a:pt x="249" y="135"/>
                  <a:pt x="255" y="135"/>
                </a:cubicBezTo>
                <a:cubicBezTo>
                  <a:pt x="260" y="135"/>
                  <a:pt x="265" y="139"/>
                  <a:pt x="265" y="144"/>
                </a:cubicBezTo>
                <a:close/>
                <a:moveTo>
                  <a:pt x="257" y="67"/>
                </a:moveTo>
                <a:cubicBezTo>
                  <a:pt x="257" y="62"/>
                  <a:pt x="261" y="57"/>
                  <a:pt x="267" y="57"/>
                </a:cubicBezTo>
                <a:cubicBezTo>
                  <a:pt x="272" y="57"/>
                  <a:pt x="277" y="62"/>
                  <a:pt x="277" y="67"/>
                </a:cubicBezTo>
                <a:cubicBezTo>
                  <a:pt x="277" y="72"/>
                  <a:pt x="272" y="77"/>
                  <a:pt x="267" y="77"/>
                </a:cubicBezTo>
                <a:cubicBezTo>
                  <a:pt x="261" y="77"/>
                  <a:pt x="257" y="72"/>
                  <a:pt x="257" y="67"/>
                </a:cubicBezTo>
                <a:close/>
                <a:moveTo>
                  <a:pt x="260" y="170"/>
                </a:moveTo>
                <a:cubicBezTo>
                  <a:pt x="264" y="169"/>
                  <a:pt x="267" y="167"/>
                  <a:pt x="270" y="165"/>
                </a:cubicBezTo>
                <a:cubicBezTo>
                  <a:pt x="301" y="188"/>
                  <a:pt x="301" y="188"/>
                  <a:pt x="301" y="188"/>
                </a:cubicBezTo>
                <a:cubicBezTo>
                  <a:pt x="301" y="188"/>
                  <a:pt x="301" y="188"/>
                  <a:pt x="300" y="189"/>
                </a:cubicBezTo>
                <a:cubicBezTo>
                  <a:pt x="299" y="191"/>
                  <a:pt x="297" y="194"/>
                  <a:pt x="297" y="197"/>
                </a:cubicBezTo>
                <a:cubicBezTo>
                  <a:pt x="241" y="203"/>
                  <a:pt x="241" y="203"/>
                  <a:pt x="241" y="203"/>
                </a:cubicBezTo>
                <a:cubicBezTo>
                  <a:pt x="231" y="204"/>
                  <a:pt x="231" y="204"/>
                  <a:pt x="231" y="204"/>
                </a:cubicBezTo>
                <a:cubicBezTo>
                  <a:pt x="230" y="202"/>
                  <a:pt x="229" y="200"/>
                  <a:pt x="228" y="198"/>
                </a:cubicBezTo>
                <a:cubicBezTo>
                  <a:pt x="248" y="169"/>
                  <a:pt x="248" y="169"/>
                  <a:pt x="248" y="169"/>
                </a:cubicBezTo>
                <a:cubicBezTo>
                  <a:pt x="250" y="170"/>
                  <a:pt x="252" y="170"/>
                  <a:pt x="255" y="170"/>
                </a:cubicBezTo>
                <a:cubicBezTo>
                  <a:pt x="257" y="170"/>
                  <a:pt x="258" y="170"/>
                  <a:pt x="260" y="170"/>
                </a:cubicBezTo>
                <a:close/>
                <a:moveTo>
                  <a:pt x="251" y="119"/>
                </a:moveTo>
                <a:cubicBezTo>
                  <a:pt x="250" y="119"/>
                  <a:pt x="250" y="119"/>
                  <a:pt x="250" y="119"/>
                </a:cubicBezTo>
                <a:cubicBezTo>
                  <a:pt x="244" y="120"/>
                  <a:pt x="240" y="123"/>
                  <a:pt x="237" y="126"/>
                </a:cubicBezTo>
                <a:cubicBezTo>
                  <a:pt x="227" y="122"/>
                  <a:pt x="227" y="122"/>
                  <a:pt x="227" y="122"/>
                </a:cubicBezTo>
                <a:cubicBezTo>
                  <a:pt x="227" y="121"/>
                  <a:pt x="227" y="120"/>
                  <a:pt x="227" y="119"/>
                </a:cubicBezTo>
                <a:cubicBezTo>
                  <a:pt x="227" y="112"/>
                  <a:pt x="224" y="104"/>
                  <a:pt x="218" y="99"/>
                </a:cubicBezTo>
                <a:cubicBezTo>
                  <a:pt x="215" y="97"/>
                  <a:pt x="213" y="96"/>
                  <a:pt x="210" y="95"/>
                </a:cubicBezTo>
                <a:cubicBezTo>
                  <a:pt x="210" y="86"/>
                  <a:pt x="210" y="86"/>
                  <a:pt x="210" y="86"/>
                </a:cubicBezTo>
                <a:cubicBezTo>
                  <a:pt x="244" y="80"/>
                  <a:pt x="244" y="80"/>
                  <a:pt x="244" y="80"/>
                </a:cubicBezTo>
                <a:cubicBezTo>
                  <a:pt x="247" y="84"/>
                  <a:pt x="251" y="88"/>
                  <a:pt x="255" y="90"/>
                </a:cubicBezTo>
                <a:lnTo>
                  <a:pt x="251" y="119"/>
                </a:lnTo>
                <a:close/>
                <a:moveTo>
                  <a:pt x="221" y="136"/>
                </a:moveTo>
                <a:cubicBezTo>
                  <a:pt x="229" y="140"/>
                  <a:pt x="229" y="140"/>
                  <a:pt x="229" y="140"/>
                </a:cubicBezTo>
                <a:cubicBezTo>
                  <a:pt x="229" y="142"/>
                  <a:pt x="229" y="143"/>
                  <a:pt x="229" y="144"/>
                </a:cubicBezTo>
                <a:cubicBezTo>
                  <a:pt x="229" y="146"/>
                  <a:pt x="229" y="148"/>
                  <a:pt x="230" y="150"/>
                </a:cubicBezTo>
                <a:cubicBezTo>
                  <a:pt x="230" y="154"/>
                  <a:pt x="232" y="157"/>
                  <a:pt x="234" y="160"/>
                </a:cubicBezTo>
                <a:cubicBezTo>
                  <a:pt x="215" y="189"/>
                  <a:pt x="215" y="189"/>
                  <a:pt x="215" y="189"/>
                </a:cubicBezTo>
                <a:cubicBezTo>
                  <a:pt x="214" y="189"/>
                  <a:pt x="214" y="189"/>
                  <a:pt x="214" y="189"/>
                </a:cubicBezTo>
                <a:cubicBezTo>
                  <a:pt x="212" y="143"/>
                  <a:pt x="212" y="143"/>
                  <a:pt x="212" y="143"/>
                </a:cubicBezTo>
                <a:cubicBezTo>
                  <a:pt x="215" y="141"/>
                  <a:pt x="218" y="139"/>
                  <a:pt x="221" y="136"/>
                </a:cubicBezTo>
                <a:close/>
                <a:moveTo>
                  <a:pt x="253" y="264"/>
                </a:moveTo>
                <a:cubicBezTo>
                  <a:pt x="252" y="267"/>
                  <a:pt x="252" y="270"/>
                  <a:pt x="252" y="272"/>
                </a:cubicBezTo>
                <a:cubicBezTo>
                  <a:pt x="252" y="274"/>
                  <a:pt x="252" y="276"/>
                  <a:pt x="253" y="278"/>
                </a:cubicBezTo>
                <a:cubicBezTo>
                  <a:pt x="254" y="286"/>
                  <a:pt x="259" y="292"/>
                  <a:pt x="266" y="295"/>
                </a:cubicBezTo>
                <a:cubicBezTo>
                  <a:pt x="262" y="322"/>
                  <a:pt x="262" y="322"/>
                  <a:pt x="262" y="322"/>
                </a:cubicBezTo>
                <a:cubicBezTo>
                  <a:pt x="226" y="244"/>
                  <a:pt x="226" y="244"/>
                  <a:pt x="226" y="244"/>
                </a:cubicBezTo>
                <a:lnTo>
                  <a:pt x="253" y="264"/>
                </a:lnTo>
                <a:close/>
                <a:moveTo>
                  <a:pt x="279" y="152"/>
                </a:moveTo>
                <a:cubicBezTo>
                  <a:pt x="280" y="150"/>
                  <a:pt x="281" y="147"/>
                  <a:pt x="281" y="144"/>
                </a:cubicBezTo>
                <a:cubicBezTo>
                  <a:pt x="281" y="143"/>
                  <a:pt x="280" y="141"/>
                  <a:pt x="280" y="139"/>
                </a:cubicBezTo>
                <a:cubicBezTo>
                  <a:pt x="279" y="131"/>
                  <a:pt x="273" y="125"/>
                  <a:pt x="266" y="121"/>
                </a:cubicBezTo>
                <a:cubicBezTo>
                  <a:pt x="271" y="94"/>
                  <a:pt x="271" y="94"/>
                  <a:pt x="271" y="94"/>
                </a:cubicBezTo>
                <a:cubicBezTo>
                  <a:pt x="307" y="173"/>
                  <a:pt x="307" y="173"/>
                  <a:pt x="307" y="173"/>
                </a:cubicBezTo>
                <a:lnTo>
                  <a:pt x="279" y="152"/>
                </a:lnTo>
                <a:close/>
                <a:moveTo>
                  <a:pt x="312" y="27"/>
                </a:moveTo>
                <a:cubicBezTo>
                  <a:pt x="314" y="80"/>
                  <a:pt x="314" y="80"/>
                  <a:pt x="314" y="80"/>
                </a:cubicBezTo>
                <a:cubicBezTo>
                  <a:pt x="292" y="70"/>
                  <a:pt x="292" y="70"/>
                  <a:pt x="292" y="70"/>
                </a:cubicBezTo>
                <a:cubicBezTo>
                  <a:pt x="292" y="69"/>
                  <a:pt x="293" y="68"/>
                  <a:pt x="293" y="67"/>
                </a:cubicBezTo>
                <a:cubicBezTo>
                  <a:pt x="293" y="65"/>
                  <a:pt x="292" y="64"/>
                  <a:pt x="292" y="62"/>
                </a:cubicBezTo>
                <a:cubicBezTo>
                  <a:pt x="291" y="59"/>
                  <a:pt x="290" y="56"/>
                  <a:pt x="288" y="53"/>
                </a:cubicBezTo>
                <a:cubicBezTo>
                  <a:pt x="309" y="26"/>
                  <a:pt x="309" y="26"/>
                  <a:pt x="309" y="26"/>
                </a:cubicBezTo>
                <a:cubicBezTo>
                  <a:pt x="310" y="27"/>
                  <a:pt x="311" y="27"/>
                  <a:pt x="312" y="27"/>
                </a:cubicBezTo>
                <a:close/>
                <a:moveTo>
                  <a:pt x="234" y="29"/>
                </a:moveTo>
                <a:cubicBezTo>
                  <a:pt x="289" y="17"/>
                  <a:pt x="289" y="17"/>
                  <a:pt x="289" y="17"/>
                </a:cubicBezTo>
                <a:cubicBezTo>
                  <a:pt x="291" y="17"/>
                  <a:pt x="293" y="17"/>
                  <a:pt x="296" y="18"/>
                </a:cubicBezTo>
                <a:cubicBezTo>
                  <a:pt x="276" y="43"/>
                  <a:pt x="276" y="43"/>
                  <a:pt x="276" y="43"/>
                </a:cubicBezTo>
                <a:cubicBezTo>
                  <a:pt x="273" y="42"/>
                  <a:pt x="270" y="41"/>
                  <a:pt x="267" y="41"/>
                </a:cubicBezTo>
                <a:cubicBezTo>
                  <a:pt x="265" y="41"/>
                  <a:pt x="263" y="41"/>
                  <a:pt x="262" y="42"/>
                </a:cubicBezTo>
                <a:cubicBezTo>
                  <a:pt x="257" y="43"/>
                  <a:pt x="253" y="45"/>
                  <a:pt x="249" y="48"/>
                </a:cubicBezTo>
                <a:cubicBezTo>
                  <a:pt x="226" y="34"/>
                  <a:pt x="226" y="34"/>
                  <a:pt x="226" y="34"/>
                </a:cubicBezTo>
                <a:cubicBezTo>
                  <a:pt x="228" y="32"/>
                  <a:pt x="231" y="31"/>
                  <a:pt x="234" y="29"/>
                </a:cubicBezTo>
                <a:close/>
                <a:moveTo>
                  <a:pt x="208" y="52"/>
                </a:moveTo>
                <a:cubicBezTo>
                  <a:pt x="211" y="51"/>
                  <a:pt x="214" y="50"/>
                  <a:pt x="216" y="47"/>
                </a:cubicBezTo>
                <a:cubicBezTo>
                  <a:pt x="242" y="62"/>
                  <a:pt x="242" y="62"/>
                  <a:pt x="242" y="62"/>
                </a:cubicBezTo>
                <a:cubicBezTo>
                  <a:pt x="241" y="63"/>
                  <a:pt x="241" y="63"/>
                  <a:pt x="241" y="64"/>
                </a:cubicBezTo>
                <a:cubicBezTo>
                  <a:pt x="209" y="70"/>
                  <a:pt x="209" y="70"/>
                  <a:pt x="209" y="70"/>
                </a:cubicBezTo>
                <a:cubicBezTo>
                  <a:pt x="208" y="53"/>
                  <a:pt x="208" y="53"/>
                  <a:pt x="208" y="53"/>
                </a:cubicBezTo>
                <a:cubicBezTo>
                  <a:pt x="208" y="53"/>
                  <a:pt x="208" y="53"/>
                  <a:pt x="208" y="52"/>
                </a:cubicBezTo>
                <a:close/>
                <a:moveTo>
                  <a:pt x="202" y="110"/>
                </a:moveTo>
                <a:cubicBezTo>
                  <a:pt x="207" y="110"/>
                  <a:pt x="211" y="114"/>
                  <a:pt x="211" y="119"/>
                </a:cubicBezTo>
                <a:cubicBezTo>
                  <a:pt x="211" y="125"/>
                  <a:pt x="207" y="129"/>
                  <a:pt x="202" y="129"/>
                </a:cubicBezTo>
                <a:cubicBezTo>
                  <a:pt x="196" y="129"/>
                  <a:pt x="192" y="125"/>
                  <a:pt x="192" y="119"/>
                </a:cubicBezTo>
                <a:cubicBezTo>
                  <a:pt x="192" y="114"/>
                  <a:pt x="196" y="110"/>
                  <a:pt x="202" y="110"/>
                </a:cubicBezTo>
                <a:close/>
                <a:moveTo>
                  <a:pt x="192" y="299"/>
                </a:moveTo>
                <a:cubicBezTo>
                  <a:pt x="192" y="299"/>
                  <a:pt x="192" y="299"/>
                  <a:pt x="192" y="299"/>
                </a:cubicBezTo>
                <a:cubicBezTo>
                  <a:pt x="192" y="299"/>
                  <a:pt x="192" y="298"/>
                  <a:pt x="192" y="298"/>
                </a:cubicBezTo>
                <a:cubicBezTo>
                  <a:pt x="192" y="298"/>
                  <a:pt x="191" y="297"/>
                  <a:pt x="191" y="297"/>
                </a:cubicBezTo>
                <a:cubicBezTo>
                  <a:pt x="191" y="296"/>
                  <a:pt x="191" y="295"/>
                  <a:pt x="191" y="294"/>
                </a:cubicBezTo>
                <a:cubicBezTo>
                  <a:pt x="190" y="294"/>
                  <a:pt x="190" y="293"/>
                  <a:pt x="190" y="293"/>
                </a:cubicBezTo>
                <a:cubicBezTo>
                  <a:pt x="189" y="292"/>
                  <a:pt x="189" y="291"/>
                  <a:pt x="189" y="290"/>
                </a:cubicBezTo>
                <a:cubicBezTo>
                  <a:pt x="188" y="290"/>
                  <a:pt x="188" y="289"/>
                  <a:pt x="188" y="289"/>
                </a:cubicBezTo>
                <a:cubicBezTo>
                  <a:pt x="187" y="288"/>
                  <a:pt x="187" y="287"/>
                  <a:pt x="186" y="287"/>
                </a:cubicBezTo>
                <a:cubicBezTo>
                  <a:pt x="186" y="286"/>
                  <a:pt x="185" y="286"/>
                  <a:pt x="185" y="285"/>
                </a:cubicBezTo>
                <a:cubicBezTo>
                  <a:pt x="184" y="285"/>
                  <a:pt x="184" y="285"/>
                  <a:pt x="184" y="284"/>
                </a:cubicBezTo>
                <a:cubicBezTo>
                  <a:pt x="198" y="253"/>
                  <a:pt x="198" y="253"/>
                  <a:pt x="198" y="253"/>
                </a:cubicBezTo>
                <a:cubicBezTo>
                  <a:pt x="201" y="311"/>
                  <a:pt x="201" y="311"/>
                  <a:pt x="201" y="311"/>
                </a:cubicBezTo>
                <a:cubicBezTo>
                  <a:pt x="192" y="306"/>
                  <a:pt x="192" y="306"/>
                  <a:pt x="192" y="306"/>
                </a:cubicBezTo>
                <a:cubicBezTo>
                  <a:pt x="192" y="306"/>
                  <a:pt x="192" y="305"/>
                  <a:pt x="192" y="304"/>
                </a:cubicBezTo>
                <a:cubicBezTo>
                  <a:pt x="192" y="304"/>
                  <a:pt x="192" y="304"/>
                  <a:pt x="192" y="303"/>
                </a:cubicBezTo>
                <a:cubicBezTo>
                  <a:pt x="192" y="302"/>
                  <a:pt x="192" y="301"/>
                  <a:pt x="192" y="299"/>
                </a:cubicBezTo>
                <a:close/>
                <a:moveTo>
                  <a:pt x="169" y="278"/>
                </a:moveTo>
                <a:cubicBezTo>
                  <a:pt x="168" y="278"/>
                  <a:pt x="167" y="278"/>
                  <a:pt x="166" y="278"/>
                </a:cubicBezTo>
                <a:cubicBezTo>
                  <a:pt x="166" y="278"/>
                  <a:pt x="166" y="278"/>
                  <a:pt x="166" y="278"/>
                </a:cubicBezTo>
                <a:cubicBezTo>
                  <a:pt x="166" y="278"/>
                  <a:pt x="166" y="278"/>
                  <a:pt x="166" y="278"/>
                </a:cubicBezTo>
                <a:cubicBezTo>
                  <a:pt x="166" y="278"/>
                  <a:pt x="166" y="278"/>
                  <a:pt x="166" y="278"/>
                </a:cubicBezTo>
                <a:cubicBezTo>
                  <a:pt x="166" y="278"/>
                  <a:pt x="166" y="278"/>
                  <a:pt x="166" y="278"/>
                </a:cubicBezTo>
                <a:cubicBezTo>
                  <a:pt x="165" y="278"/>
                  <a:pt x="164" y="278"/>
                  <a:pt x="164" y="278"/>
                </a:cubicBezTo>
                <a:cubicBezTo>
                  <a:pt x="143" y="233"/>
                  <a:pt x="143" y="233"/>
                  <a:pt x="143" y="233"/>
                </a:cubicBezTo>
                <a:cubicBezTo>
                  <a:pt x="147" y="230"/>
                  <a:pt x="150" y="225"/>
                  <a:pt x="151" y="219"/>
                </a:cubicBezTo>
                <a:cubicBezTo>
                  <a:pt x="151" y="218"/>
                  <a:pt x="152" y="216"/>
                  <a:pt x="152" y="214"/>
                </a:cubicBezTo>
                <a:cubicBezTo>
                  <a:pt x="152" y="208"/>
                  <a:pt x="149" y="203"/>
                  <a:pt x="146" y="198"/>
                </a:cubicBezTo>
                <a:cubicBezTo>
                  <a:pt x="174" y="164"/>
                  <a:pt x="174" y="164"/>
                  <a:pt x="174" y="164"/>
                </a:cubicBezTo>
                <a:cubicBezTo>
                  <a:pt x="189" y="196"/>
                  <a:pt x="189" y="196"/>
                  <a:pt x="189" y="196"/>
                </a:cubicBezTo>
                <a:cubicBezTo>
                  <a:pt x="184" y="200"/>
                  <a:pt x="181" y="207"/>
                  <a:pt x="181" y="214"/>
                </a:cubicBezTo>
                <a:cubicBezTo>
                  <a:pt x="181" y="216"/>
                  <a:pt x="181" y="218"/>
                  <a:pt x="182" y="219"/>
                </a:cubicBezTo>
                <a:cubicBezTo>
                  <a:pt x="183" y="225"/>
                  <a:pt x="186" y="230"/>
                  <a:pt x="190" y="233"/>
                </a:cubicBezTo>
                <a:lnTo>
                  <a:pt x="169" y="278"/>
                </a:lnTo>
                <a:close/>
                <a:moveTo>
                  <a:pt x="176" y="303"/>
                </a:moveTo>
                <a:cubicBezTo>
                  <a:pt x="176" y="309"/>
                  <a:pt x="172" y="313"/>
                  <a:pt x="166" y="313"/>
                </a:cubicBezTo>
                <a:cubicBezTo>
                  <a:pt x="161" y="313"/>
                  <a:pt x="157" y="309"/>
                  <a:pt x="157" y="303"/>
                </a:cubicBezTo>
                <a:cubicBezTo>
                  <a:pt x="157" y="298"/>
                  <a:pt x="161" y="294"/>
                  <a:pt x="166" y="294"/>
                </a:cubicBezTo>
                <a:cubicBezTo>
                  <a:pt x="172" y="294"/>
                  <a:pt x="176" y="298"/>
                  <a:pt x="176" y="303"/>
                </a:cubicBezTo>
                <a:close/>
                <a:moveTo>
                  <a:pt x="141" y="303"/>
                </a:moveTo>
                <a:cubicBezTo>
                  <a:pt x="141" y="304"/>
                  <a:pt x="141" y="305"/>
                  <a:pt x="141" y="306"/>
                </a:cubicBezTo>
                <a:cubicBezTo>
                  <a:pt x="132" y="311"/>
                  <a:pt x="132" y="311"/>
                  <a:pt x="132" y="311"/>
                </a:cubicBezTo>
                <a:cubicBezTo>
                  <a:pt x="135" y="253"/>
                  <a:pt x="135" y="253"/>
                  <a:pt x="135" y="253"/>
                </a:cubicBezTo>
                <a:cubicBezTo>
                  <a:pt x="149" y="284"/>
                  <a:pt x="149" y="284"/>
                  <a:pt x="149" y="284"/>
                </a:cubicBezTo>
                <a:cubicBezTo>
                  <a:pt x="149" y="285"/>
                  <a:pt x="148" y="285"/>
                  <a:pt x="148" y="285"/>
                </a:cubicBezTo>
                <a:cubicBezTo>
                  <a:pt x="148" y="286"/>
                  <a:pt x="147" y="286"/>
                  <a:pt x="147" y="287"/>
                </a:cubicBezTo>
                <a:cubicBezTo>
                  <a:pt x="146" y="287"/>
                  <a:pt x="146" y="288"/>
                  <a:pt x="145" y="289"/>
                </a:cubicBezTo>
                <a:cubicBezTo>
                  <a:pt x="145" y="289"/>
                  <a:pt x="145" y="290"/>
                  <a:pt x="144" y="290"/>
                </a:cubicBezTo>
                <a:cubicBezTo>
                  <a:pt x="144" y="291"/>
                  <a:pt x="143" y="292"/>
                  <a:pt x="143" y="293"/>
                </a:cubicBezTo>
                <a:cubicBezTo>
                  <a:pt x="143" y="293"/>
                  <a:pt x="143" y="294"/>
                  <a:pt x="142" y="294"/>
                </a:cubicBezTo>
                <a:cubicBezTo>
                  <a:pt x="142" y="295"/>
                  <a:pt x="142" y="296"/>
                  <a:pt x="141" y="297"/>
                </a:cubicBezTo>
                <a:cubicBezTo>
                  <a:pt x="141" y="297"/>
                  <a:pt x="141" y="298"/>
                  <a:pt x="141" y="298"/>
                </a:cubicBezTo>
                <a:cubicBezTo>
                  <a:pt x="141" y="298"/>
                  <a:pt x="141" y="299"/>
                  <a:pt x="141" y="299"/>
                </a:cubicBezTo>
                <a:cubicBezTo>
                  <a:pt x="141" y="299"/>
                  <a:pt x="141" y="299"/>
                  <a:pt x="141" y="299"/>
                </a:cubicBezTo>
                <a:cubicBezTo>
                  <a:pt x="141" y="301"/>
                  <a:pt x="141" y="302"/>
                  <a:pt x="141" y="303"/>
                </a:cubicBezTo>
                <a:cubicBezTo>
                  <a:pt x="141" y="303"/>
                  <a:pt x="141" y="303"/>
                  <a:pt x="141" y="303"/>
                </a:cubicBezTo>
                <a:cubicBezTo>
                  <a:pt x="141" y="303"/>
                  <a:pt x="141" y="303"/>
                  <a:pt x="141" y="303"/>
                </a:cubicBezTo>
                <a:cubicBezTo>
                  <a:pt x="141" y="303"/>
                  <a:pt x="141" y="303"/>
                  <a:pt x="141" y="303"/>
                </a:cubicBezTo>
                <a:close/>
                <a:moveTo>
                  <a:pt x="176" y="132"/>
                </a:moveTo>
                <a:cubicBezTo>
                  <a:pt x="179" y="132"/>
                  <a:pt x="179" y="132"/>
                  <a:pt x="179" y="132"/>
                </a:cubicBezTo>
                <a:cubicBezTo>
                  <a:pt x="179" y="132"/>
                  <a:pt x="179" y="133"/>
                  <a:pt x="180" y="133"/>
                </a:cubicBezTo>
                <a:cubicBezTo>
                  <a:pt x="178" y="135"/>
                  <a:pt x="178" y="135"/>
                  <a:pt x="178" y="135"/>
                </a:cubicBezTo>
                <a:lnTo>
                  <a:pt x="176" y="132"/>
                </a:lnTo>
                <a:close/>
                <a:moveTo>
                  <a:pt x="185" y="151"/>
                </a:moveTo>
                <a:cubicBezTo>
                  <a:pt x="192" y="143"/>
                  <a:pt x="192" y="143"/>
                  <a:pt x="192" y="143"/>
                </a:cubicBezTo>
                <a:cubicBezTo>
                  <a:pt x="193" y="144"/>
                  <a:pt x="195" y="144"/>
                  <a:pt x="196" y="144"/>
                </a:cubicBezTo>
                <a:cubicBezTo>
                  <a:pt x="198" y="176"/>
                  <a:pt x="198" y="176"/>
                  <a:pt x="198" y="176"/>
                </a:cubicBezTo>
                <a:lnTo>
                  <a:pt x="185" y="151"/>
                </a:lnTo>
                <a:close/>
                <a:moveTo>
                  <a:pt x="194" y="95"/>
                </a:moveTo>
                <a:cubicBezTo>
                  <a:pt x="193" y="95"/>
                  <a:pt x="193" y="95"/>
                  <a:pt x="192" y="95"/>
                </a:cubicBezTo>
                <a:cubicBezTo>
                  <a:pt x="188" y="90"/>
                  <a:pt x="188" y="90"/>
                  <a:pt x="188" y="90"/>
                </a:cubicBezTo>
                <a:cubicBezTo>
                  <a:pt x="194" y="89"/>
                  <a:pt x="194" y="89"/>
                  <a:pt x="194" y="89"/>
                </a:cubicBezTo>
                <a:lnTo>
                  <a:pt x="194" y="95"/>
                </a:lnTo>
                <a:close/>
                <a:moveTo>
                  <a:pt x="178" y="66"/>
                </a:moveTo>
                <a:cubicBezTo>
                  <a:pt x="181" y="68"/>
                  <a:pt x="184" y="70"/>
                  <a:pt x="186" y="72"/>
                </a:cubicBezTo>
                <a:cubicBezTo>
                  <a:pt x="187" y="73"/>
                  <a:pt x="188" y="73"/>
                  <a:pt x="189" y="74"/>
                </a:cubicBezTo>
                <a:cubicBezTo>
                  <a:pt x="177" y="76"/>
                  <a:pt x="177" y="76"/>
                  <a:pt x="177" y="76"/>
                </a:cubicBezTo>
                <a:cubicBezTo>
                  <a:pt x="173" y="71"/>
                  <a:pt x="173" y="71"/>
                  <a:pt x="173" y="71"/>
                </a:cubicBezTo>
                <a:lnTo>
                  <a:pt x="178" y="66"/>
                </a:lnTo>
                <a:close/>
                <a:moveTo>
                  <a:pt x="165" y="108"/>
                </a:moveTo>
                <a:cubicBezTo>
                  <a:pt x="176" y="114"/>
                  <a:pt x="176" y="114"/>
                  <a:pt x="176" y="114"/>
                </a:cubicBezTo>
                <a:cubicBezTo>
                  <a:pt x="176" y="115"/>
                  <a:pt x="176" y="115"/>
                  <a:pt x="176" y="116"/>
                </a:cubicBezTo>
                <a:cubicBezTo>
                  <a:pt x="169" y="117"/>
                  <a:pt x="169" y="117"/>
                  <a:pt x="169" y="117"/>
                </a:cubicBezTo>
                <a:cubicBezTo>
                  <a:pt x="164" y="109"/>
                  <a:pt x="164" y="109"/>
                  <a:pt x="164" y="109"/>
                </a:cubicBezTo>
                <a:cubicBezTo>
                  <a:pt x="165" y="108"/>
                  <a:pt x="165" y="108"/>
                  <a:pt x="165" y="108"/>
                </a:cubicBezTo>
                <a:close/>
                <a:moveTo>
                  <a:pt x="166" y="149"/>
                </a:moveTo>
                <a:cubicBezTo>
                  <a:pt x="133" y="189"/>
                  <a:pt x="133" y="189"/>
                  <a:pt x="133" y="189"/>
                </a:cubicBezTo>
                <a:cubicBezTo>
                  <a:pt x="132" y="189"/>
                  <a:pt x="131" y="188"/>
                  <a:pt x="130" y="188"/>
                </a:cubicBezTo>
                <a:cubicBezTo>
                  <a:pt x="129" y="159"/>
                  <a:pt x="129" y="159"/>
                  <a:pt x="129" y="159"/>
                </a:cubicBezTo>
                <a:cubicBezTo>
                  <a:pt x="133" y="158"/>
                  <a:pt x="137" y="155"/>
                  <a:pt x="140" y="151"/>
                </a:cubicBezTo>
                <a:cubicBezTo>
                  <a:pt x="143" y="147"/>
                  <a:pt x="145" y="143"/>
                  <a:pt x="146" y="138"/>
                </a:cubicBezTo>
                <a:cubicBezTo>
                  <a:pt x="160" y="135"/>
                  <a:pt x="160" y="135"/>
                  <a:pt x="160" y="135"/>
                </a:cubicBezTo>
                <a:lnTo>
                  <a:pt x="166" y="149"/>
                </a:lnTo>
                <a:close/>
                <a:moveTo>
                  <a:pt x="156" y="90"/>
                </a:moveTo>
                <a:cubicBezTo>
                  <a:pt x="156" y="95"/>
                  <a:pt x="152" y="100"/>
                  <a:pt x="147" y="100"/>
                </a:cubicBezTo>
                <a:cubicBezTo>
                  <a:pt x="141" y="100"/>
                  <a:pt x="137" y="95"/>
                  <a:pt x="137" y="90"/>
                </a:cubicBezTo>
                <a:cubicBezTo>
                  <a:pt x="137" y="85"/>
                  <a:pt x="141" y="80"/>
                  <a:pt x="147" y="80"/>
                </a:cubicBezTo>
                <a:cubicBezTo>
                  <a:pt x="152" y="80"/>
                  <a:pt x="156" y="85"/>
                  <a:pt x="156" y="90"/>
                </a:cubicBezTo>
                <a:close/>
                <a:moveTo>
                  <a:pt x="132" y="61"/>
                </a:moveTo>
                <a:cubicBezTo>
                  <a:pt x="135" y="60"/>
                  <a:pt x="138" y="59"/>
                  <a:pt x="142" y="59"/>
                </a:cubicBezTo>
                <a:cubicBezTo>
                  <a:pt x="147" y="64"/>
                  <a:pt x="147" y="64"/>
                  <a:pt x="147" y="64"/>
                </a:cubicBezTo>
                <a:cubicBezTo>
                  <a:pt x="147" y="64"/>
                  <a:pt x="147" y="64"/>
                  <a:pt x="147" y="64"/>
                </a:cubicBezTo>
                <a:cubicBezTo>
                  <a:pt x="145" y="64"/>
                  <a:pt x="143" y="64"/>
                  <a:pt x="141" y="65"/>
                </a:cubicBezTo>
                <a:cubicBezTo>
                  <a:pt x="138" y="65"/>
                  <a:pt x="135" y="67"/>
                  <a:pt x="132" y="69"/>
                </a:cubicBezTo>
                <a:cubicBezTo>
                  <a:pt x="131" y="69"/>
                  <a:pt x="131" y="69"/>
                  <a:pt x="131" y="69"/>
                </a:cubicBezTo>
                <a:lnTo>
                  <a:pt x="132" y="61"/>
                </a:lnTo>
                <a:close/>
                <a:moveTo>
                  <a:pt x="129" y="109"/>
                </a:moveTo>
                <a:cubicBezTo>
                  <a:pt x="134" y="113"/>
                  <a:pt x="140" y="116"/>
                  <a:pt x="146" y="116"/>
                </a:cubicBezTo>
                <a:cubicBezTo>
                  <a:pt x="148" y="116"/>
                  <a:pt x="149" y="116"/>
                  <a:pt x="150" y="116"/>
                </a:cubicBezTo>
                <a:cubicBezTo>
                  <a:pt x="153" y="121"/>
                  <a:pt x="153" y="121"/>
                  <a:pt x="153" y="121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1" y="120"/>
                  <a:pt x="139" y="117"/>
                  <a:pt x="136" y="115"/>
                </a:cubicBezTo>
                <a:cubicBezTo>
                  <a:pt x="134" y="113"/>
                  <a:pt x="132" y="112"/>
                  <a:pt x="129" y="111"/>
                </a:cubicBezTo>
                <a:lnTo>
                  <a:pt x="129" y="109"/>
                </a:lnTo>
                <a:close/>
                <a:moveTo>
                  <a:pt x="130" y="135"/>
                </a:moveTo>
                <a:cubicBezTo>
                  <a:pt x="130" y="140"/>
                  <a:pt x="126" y="145"/>
                  <a:pt x="120" y="145"/>
                </a:cubicBezTo>
                <a:cubicBezTo>
                  <a:pt x="115" y="145"/>
                  <a:pt x="110" y="140"/>
                  <a:pt x="110" y="135"/>
                </a:cubicBezTo>
                <a:cubicBezTo>
                  <a:pt x="110" y="130"/>
                  <a:pt x="115" y="125"/>
                  <a:pt x="120" y="125"/>
                </a:cubicBezTo>
                <a:cubicBezTo>
                  <a:pt x="126" y="125"/>
                  <a:pt x="130" y="130"/>
                  <a:pt x="130" y="135"/>
                </a:cubicBezTo>
                <a:close/>
                <a:moveTo>
                  <a:pt x="70" y="233"/>
                </a:moveTo>
                <a:cubicBezTo>
                  <a:pt x="101" y="226"/>
                  <a:pt x="101" y="226"/>
                  <a:pt x="101" y="226"/>
                </a:cubicBezTo>
                <a:cubicBezTo>
                  <a:pt x="101" y="227"/>
                  <a:pt x="101" y="227"/>
                  <a:pt x="102" y="228"/>
                </a:cubicBezTo>
                <a:cubicBezTo>
                  <a:pt x="70" y="251"/>
                  <a:pt x="70" y="251"/>
                  <a:pt x="70" y="251"/>
                </a:cubicBezTo>
                <a:cubicBezTo>
                  <a:pt x="68" y="250"/>
                  <a:pt x="66" y="249"/>
                  <a:pt x="63" y="248"/>
                </a:cubicBezTo>
                <a:cubicBezTo>
                  <a:pt x="64" y="248"/>
                  <a:pt x="64" y="247"/>
                  <a:pt x="64" y="247"/>
                </a:cubicBezTo>
                <a:cubicBezTo>
                  <a:pt x="67" y="243"/>
                  <a:pt x="69" y="238"/>
                  <a:pt x="70" y="233"/>
                </a:cubicBezTo>
                <a:close/>
                <a:moveTo>
                  <a:pt x="65" y="217"/>
                </a:moveTo>
                <a:cubicBezTo>
                  <a:pt x="66" y="216"/>
                  <a:pt x="66" y="216"/>
                  <a:pt x="66" y="216"/>
                </a:cubicBezTo>
                <a:cubicBezTo>
                  <a:pt x="70" y="217"/>
                  <a:pt x="70" y="217"/>
                  <a:pt x="70" y="217"/>
                </a:cubicBezTo>
                <a:cubicBezTo>
                  <a:pt x="66" y="218"/>
                  <a:pt x="66" y="218"/>
                  <a:pt x="66" y="218"/>
                </a:cubicBezTo>
                <a:cubicBezTo>
                  <a:pt x="66" y="217"/>
                  <a:pt x="66" y="217"/>
                  <a:pt x="65" y="217"/>
                </a:cubicBezTo>
                <a:close/>
                <a:moveTo>
                  <a:pt x="78" y="201"/>
                </a:moveTo>
                <a:cubicBezTo>
                  <a:pt x="81" y="198"/>
                  <a:pt x="81" y="198"/>
                  <a:pt x="81" y="198"/>
                </a:cubicBezTo>
                <a:cubicBezTo>
                  <a:pt x="89" y="203"/>
                  <a:pt x="89" y="203"/>
                  <a:pt x="89" y="203"/>
                </a:cubicBezTo>
                <a:lnTo>
                  <a:pt x="78" y="201"/>
                </a:lnTo>
                <a:close/>
                <a:moveTo>
                  <a:pt x="91" y="185"/>
                </a:moveTo>
                <a:cubicBezTo>
                  <a:pt x="111" y="159"/>
                  <a:pt x="111" y="159"/>
                  <a:pt x="111" y="159"/>
                </a:cubicBezTo>
                <a:cubicBezTo>
                  <a:pt x="112" y="159"/>
                  <a:pt x="112" y="159"/>
                  <a:pt x="113" y="160"/>
                </a:cubicBezTo>
                <a:cubicBezTo>
                  <a:pt x="114" y="189"/>
                  <a:pt x="114" y="189"/>
                  <a:pt x="114" y="189"/>
                </a:cubicBezTo>
                <a:cubicBezTo>
                  <a:pt x="111" y="190"/>
                  <a:pt x="108" y="191"/>
                  <a:pt x="106" y="194"/>
                </a:cubicBezTo>
                <a:lnTo>
                  <a:pt x="91" y="185"/>
                </a:lnTo>
                <a:close/>
                <a:moveTo>
                  <a:pt x="111" y="75"/>
                </a:moveTo>
                <a:cubicBezTo>
                  <a:pt x="115" y="78"/>
                  <a:pt x="115" y="78"/>
                  <a:pt x="115" y="78"/>
                </a:cubicBezTo>
                <a:cubicBezTo>
                  <a:pt x="113" y="110"/>
                  <a:pt x="113" y="110"/>
                  <a:pt x="113" y="110"/>
                </a:cubicBezTo>
                <a:cubicBezTo>
                  <a:pt x="113" y="110"/>
                  <a:pt x="112" y="110"/>
                  <a:pt x="112" y="111"/>
                </a:cubicBezTo>
                <a:cubicBezTo>
                  <a:pt x="99" y="95"/>
                  <a:pt x="99" y="95"/>
                  <a:pt x="99" y="95"/>
                </a:cubicBezTo>
                <a:cubicBezTo>
                  <a:pt x="102" y="87"/>
                  <a:pt x="106" y="81"/>
                  <a:pt x="111" y="75"/>
                </a:cubicBezTo>
                <a:close/>
                <a:moveTo>
                  <a:pt x="54" y="141"/>
                </a:moveTo>
                <a:cubicBezTo>
                  <a:pt x="63" y="136"/>
                  <a:pt x="73" y="132"/>
                  <a:pt x="85" y="131"/>
                </a:cubicBezTo>
                <a:cubicBezTo>
                  <a:pt x="94" y="135"/>
                  <a:pt x="94" y="135"/>
                  <a:pt x="94" y="135"/>
                </a:cubicBezTo>
                <a:cubicBezTo>
                  <a:pt x="94" y="135"/>
                  <a:pt x="94" y="135"/>
                  <a:pt x="94" y="135"/>
                </a:cubicBezTo>
                <a:cubicBezTo>
                  <a:pt x="94" y="140"/>
                  <a:pt x="96" y="145"/>
                  <a:pt x="99" y="149"/>
                </a:cubicBezTo>
                <a:cubicBezTo>
                  <a:pt x="77" y="177"/>
                  <a:pt x="77" y="177"/>
                  <a:pt x="77" y="177"/>
                </a:cubicBezTo>
                <a:cubicBezTo>
                  <a:pt x="53" y="163"/>
                  <a:pt x="53" y="163"/>
                  <a:pt x="53" y="163"/>
                </a:cubicBezTo>
                <a:lnTo>
                  <a:pt x="54" y="141"/>
                </a:lnTo>
                <a:close/>
                <a:moveTo>
                  <a:pt x="53" y="181"/>
                </a:moveTo>
                <a:cubicBezTo>
                  <a:pt x="67" y="189"/>
                  <a:pt x="67" y="189"/>
                  <a:pt x="67" y="189"/>
                </a:cubicBezTo>
                <a:cubicBezTo>
                  <a:pt x="59" y="200"/>
                  <a:pt x="59" y="200"/>
                  <a:pt x="59" y="200"/>
                </a:cubicBezTo>
                <a:cubicBezTo>
                  <a:pt x="53" y="199"/>
                  <a:pt x="53" y="199"/>
                  <a:pt x="53" y="199"/>
                </a:cubicBezTo>
                <a:lnTo>
                  <a:pt x="53" y="181"/>
                </a:lnTo>
                <a:close/>
                <a:moveTo>
                  <a:pt x="21" y="180"/>
                </a:moveTo>
                <a:cubicBezTo>
                  <a:pt x="23" y="176"/>
                  <a:pt x="25" y="171"/>
                  <a:pt x="28" y="167"/>
                </a:cubicBezTo>
                <a:cubicBezTo>
                  <a:pt x="37" y="172"/>
                  <a:pt x="37" y="172"/>
                  <a:pt x="37" y="172"/>
                </a:cubicBezTo>
                <a:cubicBezTo>
                  <a:pt x="37" y="197"/>
                  <a:pt x="37" y="197"/>
                  <a:pt x="37" y="197"/>
                </a:cubicBezTo>
                <a:cubicBezTo>
                  <a:pt x="33" y="197"/>
                  <a:pt x="33" y="197"/>
                  <a:pt x="33" y="197"/>
                </a:cubicBezTo>
                <a:cubicBezTo>
                  <a:pt x="31" y="190"/>
                  <a:pt x="27" y="184"/>
                  <a:pt x="21" y="180"/>
                </a:cubicBezTo>
                <a:close/>
                <a:moveTo>
                  <a:pt x="34" y="231"/>
                </a:moveTo>
                <a:cubicBezTo>
                  <a:pt x="34" y="225"/>
                  <a:pt x="39" y="221"/>
                  <a:pt x="44" y="221"/>
                </a:cubicBezTo>
                <a:cubicBezTo>
                  <a:pt x="49" y="221"/>
                  <a:pt x="54" y="225"/>
                  <a:pt x="54" y="231"/>
                </a:cubicBezTo>
                <a:cubicBezTo>
                  <a:pt x="54" y="236"/>
                  <a:pt x="49" y="241"/>
                  <a:pt x="44" y="241"/>
                </a:cubicBezTo>
                <a:cubicBezTo>
                  <a:pt x="39" y="241"/>
                  <a:pt x="34" y="236"/>
                  <a:pt x="34" y="231"/>
                </a:cubicBezTo>
                <a:close/>
                <a:moveTo>
                  <a:pt x="55" y="327"/>
                </a:moveTo>
                <a:cubicBezTo>
                  <a:pt x="46" y="318"/>
                  <a:pt x="40" y="306"/>
                  <a:pt x="39" y="293"/>
                </a:cubicBezTo>
                <a:cubicBezTo>
                  <a:pt x="42" y="295"/>
                  <a:pt x="46" y="297"/>
                  <a:pt x="50" y="298"/>
                </a:cubicBezTo>
                <a:cubicBezTo>
                  <a:pt x="50" y="298"/>
                  <a:pt x="51" y="298"/>
                  <a:pt x="51" y="298"/>
                </a:cubicBezTo>
                <a:cubicBezTo>
                  <a:pt x="55" y="327"/>
                  <a:pt x="55" y="327"/>
                  <a:pt x="55" y="327"/>
                </a:cubicBezTo>
                <a:cubicBezTo>
                  <a:pt x="55" y="327"/>
                  <a:pt x="55" y="327"/>
                  <a:pt x="55" y="327"/>
                </a:cubicBezTo>
                <a:close/>
                <a:moveTo>
                  <a:pt x="55" y="282"/>
                </a:moveTo>
                <a:cubicBezTo>
                  <a:pt x="50" y="282"/>
                  <a:pt x="45" y="278"/>
                  <a:pt x="45" y="272"/>
                </a:cubicBezTo>
                <a:cubicBezTo>
                  <a:pt x="45" y="267"/>
                  <a:pt x="50" y="263"/>
                  <a:pt x="55" y="263"/>
                </a:cubicBezTo>
                <a:cubicBezTo>
                  <a:pt x="60" y="263"/>
                  <a:pt x="65" y="267"/>
                  <a:pt x="65" y="272"/>
                </a:cubicBezTo>
                <a:cubicBezTo>
                  <a:pt x="65" y="278"/>
                  <a:pt x="60" y="282"/>
                  <a:pt x="55" y="282"/>
                </a:cubicBezTo>
                <a:close/>
                <a:moveTo>
                  <a:pt x="67" y="295"/>
                </a:moveTo>
                <a:cubicBezTo>
                  <a:pt x="73" y="292"/>
                  <a:pt x="79" y="286"/>
                  <a:pt x="80" y="277"/>
                </a:cubicBezTo>
                <a:cubicBezTo>
                  <a:pt x="81" y="276"/>
                  <a:pt x="81" y="274"/>
                  <a:pt x="81" y="272"/>
                </a:cubicBezTo>
                <a:cubicBezTo>
                  <a:pt x="81" y="270"/>
                  <a:pt x="80" y="267"/>
                  <a:pt x="79" y="264"/>
                </a:cubicBezTo>
                <a:cubicBezTo>
                  <a:pt x="107" y="244"/>
                  <a:pt x="107" y="244"/>
                  <a:pt x="107" y="244"/>
                </a:cubicBezTo>
                <a:cubicBezTo>
                  <a:pt x="71" y="322"/>
                  <a:pt x="71" y="322"/>
                  <a:pt x="71" y="322"/>
                </a:cubicBezTo>
                <a:lnTo>
                  <a:pt x="67" y="295"/>
                </a:lnTo>
                <a:close/>
                <a:moveTo>
                  <a:pt x="115" y="318"/>
                </a:moveTo>
                <a:cubicBezTo>
                  <a:pt x="86" y="332"/>
                  <a:pt x="86" y="332"/>
                  <a:pt x="86" y="332"/>
                </a:cubicBezTo>
                <a:cubicBezTo>
                  <a:pt x="85" y="332"/>
                  <a:pt x="85" y="331"/>
                  <a:pt x="84" y="331"/>
                </a:cubicBezTo>
                <a:cubicBezTo>
                  <a:pt x="118" y="258"/>
                  <a:pt x="118" y="258"/>
                  <a:pt x="118" y="258"/>
                </a:cubicBezTo>
                <a:lnTo>
                  <a:pt x="115" y="318"/>
                </a:lnTo>
                <a:close/>
                <a:moveTo>
                  <a:pt x="123" y="223"/>
                </a:moveTo>
                <a:cubicBezTo>
                  <a:pt x="118" y="223"/>
                  <a:pt x="113" y="218"/>
                  <a:pt x="113" y="213"/>
                </a:cubicBezTo>
                <a:cubicBezTo>
                  <a:pt x="113" y="208"/>
                  <a:pt x="118" y="203"/>
                  <a:pt x="123" y="203"/>
                </a:cubicBezTo>
                <a:cubicBezTo>
                  <a:pt x="128" y="203"/>
                  <a:pt x="133" y="208"/>
                  <a:pt x="133" y="213"/>
                </a:cubicBezTo>
                <a:cubicBezTo>
                  <a:pt x="133" y="218"/>
                  <a:pt x="128" y="223"/>
                  <a:pt x="123" y="223"/>
                </a:cubicBezTo>
                <a:close/>
                <a:moveTo>
                  <a:pt x="130" y="354"/>
                </a:moveTo>
                <a:cubicBezTo>
                  <a:pt x="131" y="329"/>
                  <a:pt x="131" y="329"/>
                  <a:pt x="131" y="329"/>
                </a:cubicBezTo>
                <a:cubicBezTo>
                  <a:pt x="148" y="321"/>
                  <a:pt x="148" y="321"/>
                  <a:pt x="148" y="321"/>
                </a:cubicBezTo>
                <a:cubicBezTo>
                  <a:pt x="148" y="321"/>
                  <a:pt x="148" y="321"/>
                  <a:pt x="148" y="322"/>
                </a:cubicBezTo>
                <a:cubicBezTo>
                  <a:pt x="149" y="322"/>
                  <a:pt x="149" y="322"/>
                  <a:pt x="149" y="323"/>
                </a:cubicBezTo>
                <a:cubicBezTo>
                  <a:pt x="134" y="359"/>
                  <a:pt x="134" y="359"/>
                  <a:pt x="134" y="359"/>
                </a:cubicBezTo>
                <a:cubicBezTo>
                  <a:pt x="132" y="358"/>
                  <a:pt x="131" y="356"/>
                  <a:pt x="130" y="354"/>
                </a:cubicBezTo>
                <a:close/>
                <a:moveTo>
                  <a:pt x="184" y="384"/>
                </a:moveTo>
                <a:cubicBezTo>
                  <a:pt x="170" y="384"/>
                  <a:pt x="157" y="379"/>
                  <a:pt x="146" y="371"/>
                </a:cubicBezTo>
                <a:cubicBezTo>
                  <a:pt x="164" y="329"/>
                  <a:pt x="164" y="329"/>
                  <a:pt x="164" y="329"/>
                </a:cubicBezTo>
                <a:cubicBezTo>
                  <a:pt x="165" y="329"/>
                  <a:pt x="166" y="329"/>
                  <a:pt x="166" y="329"/>
                </a:cubicBezTo>
                <a:cubicBezTo>
                  <a:pt x="166" y="329"/>
                  <a:pt x="166" y="329"/>
                  <a:pt x="166" y="329"/>
                </a:cubicBezTo>
                <a:cubicBezTo>
                  <a:pt x="166" y="329"/>
                  <a:pt x="166" y="329"/>
                  <a:pt x="166" y="329"/>
                </a:cubicBezTo>
                <a:cubicBezTo>
                  <a:pt x="166" y="329"/>
                  <a:pt x="166" y="329"/>
                  <a:pt x="166" y="329"/>
                </a:cubicBezTo>
                <a:cubicBezTo>
                  <a:pt x="167" y="329"/>
                  <a:pt x="168" y="329"/>
                  <a:pt x="169" y="329"/>
                </a:cubicBezTo>
                <a:cubicBezTo>
                  <a:pt x="192" y="383"/>
                  <a:pt x="192" y="383"/>
                  <a:pt x="192" y="383"/>
                </a:cubicBezTo>
                <a:cubicBezTo>
                  <a:pt x="190" y="383"/>
                  <a:pt x="187" y="384"/>
                  <a:pt x="184" y="384"/>
                </a:cubicBezTo>
                <a:close/>
                <a:moveTo>
                  <a:pt x="183" y="323"/>
                </a:moveTo>
                <a:cubicBezTo>
                  <a:pt x="184" y="322"/>
                  <a:pt x="184" y="322"/>
                  <a:pt x="185" y="322"/>
                </a:cubicBezTo>
                <a:cubicBezTo>
                  <a:pt x="185" y="321"/>
                  <a:pt x="185" y="321"/>
                  <a:pt x="185" y="321"/>
                </a:cubicBezTo>
                <a:cubicBezTo>
                  <a:pt x="202" y="329"/>
                  <a:pt x="202" y="329"/>
                  <a:pt x="202" y="329"/>
                </a:cubicBezTo>
                <a:cubicBezTo>
                  <a:pt x="204" y="371"/>
                  <a:pt x="204" y="371"/>
                  <a:pt x="204" y="371"/>
                </a:cubicBezTo>
                <a:lnTo>
                  <a:pt x="183" y="323"/>
                </a:lnTo>
                <a:close/>
                <a:moveTo>
                  <a:pt x="207" y="224"/>
                </a:moveTo>
                <a:cubicBezTo>
                  <a:pt x="202" y="224"/>
                  <a:pt x="197" y="220"/>
                  <a:pt x="197" y="214"/>
                </a:cubicBezTo>
                <a:cubicBezTo>
                  <a:pt x="197" y="209"/>
                  <a:pt x="202" y="204"/>
                  <a:pt x="207" y="204"/>
                </a:cubicBezTo>
                <a:cubicBezTo>
                  <a:pt x="212" y="204"/>
                  <a:pt x="217" y="209"/>
                  <a:pt x="217" y="214"/>
                </a:cubicBezTo>
                <a:cubicBezTo>
                  <a:pt x="217" y="220"/>
                  <a:pt x="212" y="224"/>
                  <a:pt x="207" y="224"/>
                </a:cubicBezTo>
                <a:close/>
                <a:moveTo>
                  <a:pt x="237" y="357"/>
                </a:moveTo>
                <a:cubicBezTo>
                  <a:pt x="232" y="363"/>
                  <a:pt x="227" y="369"/>
                  <a:pt x="220" y="373"/>
                </a:cubicBezTo>
                <a:cubicBezTo>
                  <a:pt x="218" y="336"/>
                  <a:pt x="218" y="336"/>
                  <a:pt x="218" y="336"/>
                </a:cubicBezTo>
                <a:cubicBezTo>
                  <a:pt x="240" y="347"/>
                  <a:pt x="240" y="347"/>
                  <a:pt x="240" y="347"/>
                </a:cubicBezTo>
                <a:cubicBezTo>
                  <a:pt x="240" y="348"/>
                  <a:pt x="240" y="349"/>
                  <a:pt x="240" y="350"/>
                </a:cubicBezTo>
                <a:cubicBezTo>
                  <a:pt x="240" y="351"/>
                  <a:pt x="240" y="353"/>
                  <a:pt x="241" y="354"/>
                </a:cubicBezTo>
                <a:cubicBezTo>
                  <a:pt x="239" y="355"/>
                  <a:pt x="238" y="356"/>
                  <a:pt x="237" y="357"/>
                </a:cubicBezTo>
                <a:close/>
                <a:moveTo>
                  <a:pt x="247" y="332"/>
                </a:moveTo>
                <a:cubicBezTo>
                  <a:pt x="218" y="318"/>
                  <a:pt x="218" y="318"/>
                  <a:pt x="218" y="318"/>
                </a:cubicBezTo>
                <a:cubicBezTo>
                  <a:pt x="214" y="258"/>
                  <a:pt x="214" y="258"/>
                  <a:pt x="214" y="258"/>
                </a:cubicBezTo>
                <a:cubicBezTo>
                  <a:pt x="248" y="331"/>
                  <a:pt x="248" y="331"/>
                  <a:pt x="248" y="331"/>
                </a:cubicBezTo>
                <a:cubicBezTo>
                  <a:pt x="248" y="331"/>
                  <a:pt x="248" y="332"/>
                  <a:pt x="247" y="332"/>
                </a:cubicBezTo>
                <a:close/>
                <a:moveTo>
                  <a:pt x="266" y="359"/>
                </a:moveTo>
                <a:cubicBezTo>
                  <a:pt x="261" y="359"/>
                  <a:pt x="256" y="355"/>
                  <a:pt x="256" y="350"/>
                </a:cubicBezTo>
                <a:cubicBezTo>
                  <a:pt x="256" y="344"/>
                  <a:pt x="261" y="340"/>
                  <a:pt x="266" y="340"/>
                </a:cubicBezTo>
                <a:cubicBezTo>
                  <a:pt x="271" y="340"/>
                  <a:pt x="276" y="344"/>
                  <a:pt x="276" y="350"/>
                </a:cubicBezTo>
                <a:cubicBezTo>
                  <a:pt x="276" y="355"/>
                  <a:pt x="271" y="359"/>
                  <a:pt x="266" y="359"/>
                </a:cubicBezTo>
                <a:close/>
                <a:moveTo>
                  <a:pt x="288" y="337"/>
                </a:moveTo>
                <a:cubicBezTo>
                  <a:pt x="286" y="333"/>
                  <a:pt x="282" y="329"/>
                  <a:pt x="278" y="327"/>
                </a:cubicBezTo>
                <a:cubicBezTo>
                  <a:pt x="282" y="298"/>
                  <a:pt x="282" y="298"/>
                  <a:pt x="282" y="298"/>
                </a:cubicBezTo>
                <a:cubicBezTo>
                  <a:pt x="282" y="298"/>
                  <a:pt x="283" y="298"/>
                  <a:pt x="283" y="298"/>
                </a:cubicBezTo>
                <a:cubicBezTo>
                  <a:pt x="288" y="297"/>
                  <a:pt x="293" y="294"/>
                  <a:pt x="296" y="290"/>
                </a:cubicBezTo>
                <a:cubicBezTo>
                  <a:pt x="322" y="303"/>
                  <a:pt x="322" y="303"/>
                  <a:pt x="322" y="303"/>
                </a:cubicBezTo>
                <a:cubicBezTo>
                  <a:pt x="323" y="331"/>
                  <a:pt x="323" y="331"/>
                  <a:pt x="323" y="331"/>
                </a:cubicBezTo>
                <a:lnTo>
                  <a:pt x="288" y="337"/>
                </a:lnTo>
                <a:close/>
                <a:moveTo>
                  <a:pt x="310" y="366"/>
                </a:moveTo>
                <a:cubicBezTo>
                  <a:pt x="291" y="355"/>
                  <a:pt x="291" y="355"/>
                  <a:pt x="291" y="355"/>
                </a:cubicBezTo>
                <a:cubicBezTo>
                  <a:pt x="291" y="354"/>
                  <a:pt x="291" y="354"/>
                  <a:pt x="291" y="353"/>
                </a:cubicBezTo>
                <a:cubicBezTo>
                  <a:pt x="324" y="347"/>
                  <a:pt x="324" y="347"/>
                  <a:pt x="324" y="347"/>
                </a:cubicBezTo>
                <a:cubicBezTo>
                  <a:pt x="324" y="359"/>
                  <a:pt x="324" y="359"/>
                  <a:pt x="324" y="359"/>
                </a:cubicBezTo>
                <a:cubicBezTo>
                  <a:pt x="320" y="362"/>
                  <a:pt x="315" y="364"/>
                  <a:pt x="310" y="366"/>
                </a:cubicBezTo>
                <a:close/>
                <a:moveTo>
                  <a:pt x="326" y="212"/>
                </a:moveTo>
                <a:cubicBezTo>
                  <a:pt x="320" y="212"/>
                  <a:pt x="316" y="208"/>
                  <a:pt x="316" y="203"/>
                </a:cubicBezTo>
                <a:cubicBezTo>
                  <a:pt x="316" y="197"/>
                  <a:pt x="320" y="193"/>
                  <a:pt x="326" y="193"/>
                </a:cubicBezTo>
                <a:cubicBezTo>
                  <a:pt x="331" y="193"/>
                  <a:pt x="335" y="197"/>
                  <a:pt x="335" y="203"/>
                </a:cubicBezTo>
                <a:cubicBezTo>
                  <a:pt x="335" y="208"/>
                  <a:pt x="331" y="212"/>
                  <a:pt x="326" y="212"/>
                </a:cubicBezTo>
                <a:close/>
                <a:moveTo>
                  <a:pt x="361" y="323"/>
                </a:moveTo>
                <a:cubicBezTo>
                  <a:pt x="339" y="327"/>
                  <a:pt x="339" y="327"/>
                  <a:pt x="339" y="327"/>
                </a:cubicBezTo>
                <a:cubicBezTo>
                  <a:pt x="338" y="312"/>
                  <a:pt x="338" y="312"/>
                  <a:pt x="338" y="312"/>
                </a:cubicBezTo>
                <a:cubicBezTo>
                  <a:pt x="361" y="323"/>
                  <a:pt x="361" y="323"/>
                  <a:pt x="361" y="323"/>
                </a:cubicBezTo>
                <a:cubicBezTo>
                  <a:pt x="361" y="323"/>
                  <a:pt x="361" y="323"/>
                  <a:pt x="361" y="323"/>
                </a:cubicBezTo>
                <a:close/>
                <a:moveTo>
                  <a:pt x="368" y="308"/>
                </a:moveTo>
                <a:cubicBezTo>
                  <a:pt x="337" y="293"/>
                  <a:pt x="337" y="293"/>
                  <a:pt x="337" y="293"/>
                </a:cubicBezTo>
                <a:cubicBezTo>
                  <a:pt x="335" y="240"/>
                  <a:pt x="335" y="240"/>
                  <a:pt x="335" y="240"/>
                </a:cubicBezTo>
                <a:cubicBezTo>
                  <a:pt x="368" y="308"/>
                  <a:pt x="368" y="308"/>
                  <a:pt x="368" y="308"/>
                </a:cubicBezTo>
                <a:cubicBezTo>
                  <a:pt x="368" y="308"/>
                  <a:pt x="368" y="308"/>
                  <a:pt x="368" y="308"/>
                </a:cubicBezTo>
                <a:close/>
                <a:moveTo>
                  <a:pt x="386" y="336"/>
                </a:moveTo>
                <a:cubicBezTo>
                  <a:pt x="381" y="336"/>
                  <a:pt x="376" y="332"/>
                  <a:pt x="376" y="327"/>
                </a:cubicBezTo>
                <a:cubicBezTo>
                  <a:pt x="376" y="321"/>
                  <a:pt x="381" y="317"/>
                  <a:pt x="386" y="317"/>
                </a:cubicBezTo>
                <a:cubicBezTo>
                  <a:pt x="392" y="317"/>
                  <a:pt x="396" y="321"/>
                  <a:pt x="396" y="327"/>
                </a:cubicBezTo>
                <a:cubicBezTo>
                  <a:pt x="396" y="332"/>
                  <a:pt x="392" y="336"/>
                  <a:pt x="386" y="336"/>
                </a:cubicBezTo>
                <a:close/>
                <a:moveTo>
                  <a:pt x="463" y="280"/>
                </a:moveTo>
                <a:cubicBezTo>
                  <a:pt x="459" y="281"/>
                  <a:pt x="456" y="284"/>
                  <a:pt x="456" y="288"/>
                </a:cubicBezTo>
                <a:cubicBezTo>
                  <a:pt x="456" y="289"/>
                  <a:pt x="456" y="289"/>
                  <a:pt x="456" y="289"/>
                </a:cubicBezTo>
                <a:cubicBezTo>
                  <a:pt x="456" y="322"/>
                  <a:pt x="430" y="348"/>
                  <a:pt x="398" y="350"/>
                </a:cubicBezTo>
                <a:cubicBezTo>
                  <a:pt x="406" y="345"/>
                  <a:pt x="412" y="336"/>
                  <a:pt x="412" y="327"/>
                </a:cubicBezTo>
                <a:cubicBezTo>
                  <a:pt x="412" y="325"/>
                  <a:pt x="412" y="323"/>
                  <a:pt x="412" y="321"/>
                </a:cubicBezTo>
                <a:cubicBezTo>
                  <a:pt x="409" y="309"/>
                  <a:pt x="398" y="301"/>
                  <a:pt x="386" y="301"/>
                </a:cubicBezTo>
                <a:cubicBezTo>
                  <a:pt x="385" y="301"/>
                  <a:pt x="384" y="301"/>
                  <a:pt x="383" y="301"/>
                </a:cubicBezTo>
                <a:cubicBezTo>
                  <a:pt x="347" y="228"/>
                  <a:pt x="347" y="228"/>
                  <a:pt x="347" y="228"/>
                </a:cubicBezTo>
                <a:cubicBezTo>
                  <a:pt x="400" y="262"/>
                  <a:pt x="400" y="262"/>
                  <a:pt x="400" y="262"/>
                </a:cubicBezTo>
                <a:cubicBezTo>
                  <a:pt x="400" y="264"/>
                  <a:pt x="399" y="267"/>
                  <a:pt x="399" y="269"/>
                </a:cubicBezTo>
                <a:cubicBezTo>
                  <a:pt x="399" y="277"/>
                  <a:pt x="403" y="285"/>
                  <a:pt x="411" y="290"/>
                </a:cubicBezTo>
                <a:cubicBezTo>
                  <a:pt x="415" y="293"/>
                  <a:pt x="420" y="295"/>
                  <a:pt x="425" y="295"/>
                </a:cubicBezTo>
                <a:cubicBezTo>
                  <a:pt x="425" y="295"/>
                  <a:pt x="425" y="295"/>
                  <a:pt x="425" y="295"/>
                </a:cubicBezTo>
                <a:cubicBezTo>
                  <a:pt x="433" y="295"/>
                  <a:pt x="442" y="290"/>
                  <a:pt x="447" y="283"/>
                </a:cubicBezTo>
                <a:cubicBezTo>
                  <a:pt x="448" y="280"/>
                  <a:pt x="449" y="278"/>
                  <a:pt x="450" y="275"/>
                </a:cubicBezTo>
                <a:cubicBezTo>
                  <a:pt x="482" y="272"/>
                  <a:pt x="482" y="272"/>
                  <a:pt x="482" y="272"/>
                </a:cubicBezTo>
                <a:cubicBezTo>
                  <a:pt x="482" y="272"/>
                  <a:pt x="482" y="273"/>
                  <a:pt x="482" y="273"/>
                </a:cubicBezTo>
                <a:cubicBezTo>
                  <a:pt x="476" y="277"/>
                  <a:pt x="470" y="279"/>
                  <a:pt x="463" y="280"/>
                </a:cubicBezTo>
                <a:close/>
                <a:moveTo>
                  <a:pt x="490" y="242"/>
                </a:moveTo>
                <a:cubicBezTo>
                  <a:pt x="472" y="229"/>
                  <a:pt x="472" y="229"/>
                  <a:pt x="472" y="229"/>
                </a:cubicBezTo>
                <a:cubicBezTo>
                  <a:pt x="482" y="218"/>
                  <a:pt x="482" y="218"/>
                  <a:pt x="482" y="218"/>
                </a:cubicBezTo>
                <a:cubicBezTo>
                  <a:pt x="490" y="241"/>
                  <a:pt x="490" y="241"/>
                  <a:pt x="490" y="241"/>
                </a:cubicBezTo>
                <a:cubicBezTo>
                  <a:pt x="490" y="241"/>
                  <a:pt x="490" y="242"/>
                  <a:pt x="490" y="242"/>
                </a:cubicBezTo>
                <a:close/>
                <a:moveTo>
                  <a:pt x="506" y="236"/>
                </a:moveTo>
                <a:cubicBezTo>
                  <a:pt x="495" y="204"/>
                  <a:pt x="495" y="204"/>
                  <a:pt x="495" y="204"/>
                </a:cubicBezTo>
                <a:cubicBezTo>
                  <a:pt x="498" y="201"/>
                  <a:pt x="498" y="201"/>
                  <a:pt x="498" y="201"/>
                </a:cubicBezTo>
                <a:cubicBezTo>
                  <a:pt x="503" y="209"/>
                  <a:pt x="506" y="219"/>
                  <a:pt x="506" y="230"/>
                </a:cubicBezTo>
                <a:cubicBezTo>
                  <a:pt x="506" y="232"/>
                  <a:pt x="506" y="234"/>
                  <a:pt x="506" y="236"/>
                </a:cubicBezTo>
                <a:cubicBezTo>
                  <a:pt x="506" y="236"/>
                  <a:pt x="506" y="236"/>
                  <a:pt x="506" y="23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ffectLst/>
        </p:spPr>
        <p:txBody>
          <a:bodyPr/>
          <a:lstStyle/>
          <a:p>
            <a:pPr algn="ctr" defTabSz="914034">
              <a:defRPr/>
            </a:pPr>
            <a:endParaRPr lang="en-US" sz="1200" kern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127" name="Freeform 35">
            <a:extLst>
              <a:ext uri="{FF2B5EF4-FFF2-40B4-BE49-F238E27FC236}">
                <a16:creationId xmlns:a16="http://schemas.microsoft.com/office/drawing/2014/main" id="{8EDA8C88-052A-45DB-9887-8373868AE78F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4336402" y="4486818"/>
            <a:ext cx="731715" cy="436894"/>
          </a:xfrm>
          <a:custGeom>
            <a:avLst/>
            <a:gdLst>
              <a:gd name="T0" fmla="*/ 2147483647 w 522"/>
              <a:gd name="T1" fmla="*/ 2147483647 h 400"/>
              <a:gd name="T2" fmla="*/ 2147483647 w 522"/>
              <a:gd name="T3" fmla="*/ 2147483647 h 400"/>
              <a:gd name="T4" fmla="*/ 2147483647 w 522"/>
              <a:gd name="T5" fmla="*/ 2147483647 h 400"/>
              <a:gd name="T6" fmla="*/ 2147483647 w 522"/>
              <a:gd name="T7" fmla="*/ 2147483647 h 400"/>
              <a:gd name="T8" fmla="*/ 2147483647 w 522"/>
              <a:gd name="T9" fmla="*/ 2147483647 h 400"/>
              <a:gd name="T10" fmla="*/ 2147483647 w 522"/>
              <a:gd name="T11" fmla="*/ 2147483647 h 400"/>
              <a:gd name="T12" fmla="*/ 2147483647 w 522"/>
              <a:gd name="T13" fmla="*/ 2147483647 h 400"/>
              <a:gd name="T14" fmla="*/ 2147483647 w 522"/>
              <a:gd name="T15" fmla="*/ 2147483647 h 400"/>
              <a:gd name="T16" fmla="*/ 2147483647 w 522"/>
              <a:gd name="T17" fmla="*/ 2147483647 h 400"/>
              <a:gd name="T18" fmla="*/ 2147483647 w 522"/>
              <a:gd name="T19" fmla="*/ 2147483647 h 400"/>
              <a:gd name="T20" fmla="*/ 2147483647 w 522"/>
              <a:gd name="T21" fmla="*/ 2147483647 h 400"/>
              <a:gd name="T22" fmla="*/ 2147483647 w 522"/>
              <a:gd name="T23" fmla="*/ 2147483647 h 400"/>
              <a:gd name="T24" fmla="*/ 2147483647 w 522"/>
              <a:gd name="T25" fmla="*/ 2147483647 h 400"/>
              <a:gd name="T26" fmla="*/ 2147483647 w 522"/>
              <a:gd name="T27" fmla="*/ 2147483647 h 400"/>
              <a:gd name="T28" fmla="*/ 2147483647 w 522"/>
              <a:gd name="T29" fmla="*/ 2147483647 h 400"/>
              <a:gd name="T30" fmla="*/ 2147483647 w 522"/>
              <a:gd name="T31" fmla="*/ 2147483647 h 400"/>
              <a:gd name="T32" fmla="*/ 2147483647 w 522"/>
              <a:gd name="T33" fmla="*/ 2147483647 h 400"/>
              <a:gd name="T34" fmla="*/ 2147483647 w 522"/>
              <a:gd name="T35" fmla="*/ 2147483647 h 400"/>
              <a:gd name="T36" fmla="*/ 2147483647 w 522"/>
              <a:gd name="T37" fmla="*/ 2147483647 h 400"/>
              <a:gd name="T38" fmla="*/ 2147483647 w 522"/>
              <a:gd name="T39" fmla="*/ 2147483647 h 400"/>
              <a:gd name="T40" fmla="*/ 2147483647 w 522"/>
              <a:gd name="T41" fmla="*/ 2147483647 h 400"/>
              <a:gd name="T42" fmla="*/ 2147483647 w 522"/>
              <a:gd name="T43" fmla="*/ 2147483647 h 400"/>
              <a:gd name="T44" fmla="*/ 2147483647 w 522"/>
              <a:gd name="T45" fmla="*/ 2147483647 h 400"/>
              <a:gd name="T46" fmla="*/ 2147483647 w 522"/>
              <a:gd name="T47" fmla="*/ 2147483647 h 400"/>
              <a:gd name="T48" fmla="*/ 2147483647 w 522"/>
              <a:gd name="T49" fmla="*/ 2147483647 h 400"/>
              <a:gd name="T50" fmla="*/ 2147483647 w 522"/>
              <a:gd name="T51" fmla="*/ 2147483647 h 400"/>
              <a:gd name="T52" fmla="*/ 2147483647 w 522"/>
              <a:gd name="T53" fmla="*/ 2147483647 h 400"/>
              <a:gd name="T54" fmla="*/ 2147483647 w 522"/>
              <a:gd name="T55" fmla="*/ 2147483647 h 400"/>
              <a:gd name="T56" fmla="*/ 2147483647 w 522"/>
              <a:gd name="T57" fmla="*/ 2147483647 h 400"/>
              <a:gd name="T58" fmla="*/ 2147483647 w 522"/>
              <a:gd name="T59" fmla="*/ 2147483647 h 400"/>
              <a:gd name="T60" fmla="*/ 2147483647 w 522"/>
              <a:gd name="T61" fmla="*/ 2147483647 h 400"/>
              <a:gd name="T62" fmla="*/ 2147483647 w 522"/>
              <a:gd name="T63" fmla="*/ 2147483647 h 400"/>
              <a:gd name="T64" fmla="*/ 2147483647 w 522"/>
              <a:gd name="T65" fmla="*/ 2147483647 h 400"/>
              <a:gd name="T66" fmla="*/ 2147483647 w 522"/>
              <a:gd name="T67" fmla="*/ 2147483647 h 400"/>
              <a:gd name="T68" fmla="*/ 2147483647 w 522"/>
              <a:gd name="T69" fmla="*/ 2147483647 h 400"/>
              <a:gd name="T70" fmla="*/ 2147483647 w 522"/>
              <a:gd name="T71" fmla="*/ 2147483647 h 400"/>
              <a:gd name="T72" fmla="*/ 2147483647 w 522"/>
              <a:gd name="T73" fmla="*/ 2147483647 h 400"/>
              <a:gd name="T74" fmla="*/ 2147483647 w 522"/>
              <a:gd name="T75" fmla="*/ 2147483647 h 400"/>
              <a:gd name="T76" fmla="*/ 2147483647 w 522"/>
              <a:gd name="T77" fmla="*/ 2147483647 h 400"/>
              <a:gd name="T78" fmla="*/ 2147483647 w 522"/>
              <a:gd name="T79" fmla="*/ 2147483647 h 400"/>
              <a:gd name="T80" fmla="*/ 2147483647 w 522"/>
              <a:gd name="T81" fmla="*/ 2147483647 h 400"/>
              <a:gd name="T82" fmla="*/ 2147483647 w 522"/>
              <a:gd name="T83" fmla="*/ 2147483647 h 400"/>
              <a:gd name="T84" fmla="*/ 2147483647 w 522"/>
              <a:gd name="T85" fmla="*/ 2147483647 h 400"/>
              <a:gd name="T86" fmla="*/ 2147483647 w 522"/>
              <a:gd name="T87" fmla="*/ 2147483647 h 400"/>
              <a:gd name="T88" fmla="*/ 2147483647 w 522"/>
              <a:gd name="T89" fmla="*/ 2147483647 h 400"/>
              <a:gd name="T90" fmla="*/ 2147483647 w 522"/>
              <a:gd name="T91" fmla="*/ 2147483647 h 400"/>
              <a:gd name="T92" fmla="*/ 2147483647 w 522"/>
              <a:gd name="T93" fmla="*/ 2147483647 h 400"/>
              <a:gd name="T94" fmla="*/ 2147483647 w 522"/>
              <a:gd name="T95" fmla="*/ 2147483647 h 400"/>
              <a:gd name="T96" fmla="*/ 2147483647 w 522"/>
              <a:gd name="T97" fmla="*/ 2147483647 h 400"/>
              <a:gd name="T98" fmla="*/ 2147483647 w 522"/>
              <a:gd name="T99" fmla="*/ 2147483647 h 400"/>
              <a:gd name="T100" fmla="*/ 2147483647 w 522"/>
              <a:gd name="T101" fmla="*/ 2147483647 h 400"/>
              <a:gd name="T102" fmla="*/ 2147483647 w 522"/>
              <a:gd name="T103" fmla="*/ 2147483647 h 400"/>
              <a:gd name="T104" fmla="*/ 2147483647 w 522"/>
              <a:gd name="T105" fmla="*/ 2147483647 h 400"/>
              <a:gd name="T106" fmla="*/ 2147483647 w 522"/>
              <a:gd name="T107" fmla="*/ 2147483647 h 400"/>
              <a:gd name="T108" fmla="*/ 2147483647 w 522"/>
              <a:gd name="T109" fmla="*/ 2147483647 h 400"/>
              <a:gd name="T110" fmla="*/ 2147483647 w 522"/>
              <a:gd name="T111" fmla="*/ 2147483647 h 400"/>
              <a:gd name="T112" fmla="*/ 2147483647 w 522"/>
              <a:gd name="T113" fmla="*/ 2147483647 h 400"/>
              <a:gd name="T114" fmla="*/ 2147483647 w 522"/>
              <a:gd name="T115" fmla="*/ 2147483647 h 400"/>
              <a:gd name="T116" fmla="*/ 2147483647 w 522"/>
              <a:gd name="T117" fmla="*/ 2147483647 h 400"/>
              <a:gd name="T118" fmla="*/ 2147483647 w 522"/>
              <a:gd name="T119" fmla="*/ 2147483647 h 40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22" h="400">
                <a:moveTo>
                  <a:pt x="470" y="164"/>
                </a:moveTo>
                <a:cubicBezTo>
                  <a:pt x="470" y="162"/>
                  <a:pt x="470" y="160"/>
                  <a:pt x="470" y="158"/>
                </a:cubicBezTo>
                <a:cubicBezTo>
                  <a:pt x="470" y="111"/>
                  <a:pt x="431" y="72"/>
                  <a:pt x="384" y="72"/>
                </a:cubicBezTo>
                <a:cubicBezTo>
                  <a:pt x="381" y="72"/>
                  <a:pt x="379" y="72"/>
                  <a:pt x="377" y="72"/>
                </a:cubicBezTo>
                <a:cubicBezTo>
                  <a:pt x="364" y="30"/>
                  <a:pt x="325" y="0"/>
                  <a:pt x="279" y="0"/>
                </a:cubicBezTo>
                <a:cubicBezTo>
                  <a:pt x="240" y="0"/>
                  <a:pt x="206" y="22"/>
                  <a:pt x="189" y="54"/>
                </a:cubicBezTo>
                <a:cubicBezTo>
                  <a:pt x="178" y="46"/>
                  <a:pt x="164" y="42"/>
                  <a:pt x="150" y="42"/>
                </a:cubicBezTo>
                <a:cubicBezTo>
                  <a:pt x="112" y="42"/>
                  <a:pt x="81" y="73"/>
                  <a:pt x="81" y="111"/>
                </a:cubicBezTo>
                <a:cubicBezTo>
                  <a:pt x="81" y="113"/>
                  <a:pt x="81" y="114"/>
                  <a:pt x="81" y="115"/>
                </a:cubicBezTo>
                <a:cubicBezTo>
                  <a:pt x="36" y="121"/>
                  <a:pt x="0" y="159"/>
                  <a:pt x="0" y="206"/>
                </a:cubicBezTo>
                <a:cubicBezTo>
                  <a:pt x="0" y="230"/>
                  <a:pt x="10" y="253"/>
                  <a:pt x="26" y="269"/>
                </a:cubicBezTo>
                <a:cubicBezTo>
                  <a:pt x="24" y="275"/>
                  <a:pt x="23" y="282"/>
                  <a:pt x="23" y="289"/>
                </a:cubicBezTo>
                <a:cubicBezTo>
                  <a:pt x="23" y="327"/>
                  <a:pt x="54" y="358"/>
                  <a:pt x="92" y="358"/>
                </a:cubicBezTo>
                <a:cubicBezTo>
                  <a:pt x="98" y="358"/>
                  <a:pt x="105" y="357"/>
                  <a:pt x="111" y="355"/>
                </a:cubicBezTo>
                <a:cubicBezTo>
                  <a:pt x="125" y="381"/>
                  <a:pt x="152" y="400"/>
                  <a:pt x="184" y="400"/>
                </a:cubicBezTo>
                <a:cubicBezTo>
                  <a:pt x="208" y="400"/>
                  <a:pt x="230" y="389"/>
                  <a:pt x="245" y="373"/>
                </a:cubicBezTo>
                <a:cubicBezTo>
                  <a:pt x="258" y="381"/>
                  <a:pt x="273" y="385"/>
                  <a:pt x="289" y="385"/>
                </a:cubicBezTo>
                <a:cubicBezTo>
                  <a:pt x="315" y="385"/>
                  <a:pt x="338" y="373"/>
                  <a:pt x="353" y="354"/>
                </a:cubicBezTo>
                <a:cubicBezTo>
                  <a:pt x="365" y="361"/>
                  <a:pt x="380" y="366"/>
                  <a:pt x="395" y="366"/>
                </a:cubicBezTo>
                <a:cubicBezTo>
                  <a:pt x="435" y="366"/>
                  <a:pt x="468" y="334"/>
                  <a:pt x="471" y="295"/>
                </a:cubicBezTo>
                <a:cubicBezTo>
                  <a:pt x="501" y="287"/>
                  <a:pt x="522" y="261"/>
                  <a:pt x="522" y="230"/>
                </a:cubicBezTo>
                <a:cubicBezTo>
                  <a:pt x="522" y="198"/>
                  <a:pt x="500" y="171"/>
                  <a:pt x="470" y="164"/>
                </a:cubicBezTo>
                <a:close/>
                <a:moveTo>
                  <a:pt x="453" y="169"/>
                </a:moveTo>
                <a:cubicBezTo>
                  <a:pt x="453" y="169"/>
                  <a:pt x="453" y="169"/>
                  <a:pt x="453" y="169"/>
                </a:cubicBezTo>
                <a:cubicBezTo>
                  <a:pt x="453" y="169"/>
                  <a:pt x="453" y="169"/>
                  <a:pt x="453" y="169"/>
                </a:cubicBezTo>
                <a:cubicBezTo>
                  <a:pt x="453" y="172"/>
                  <a:pt x="454" y="174"/>
                  <a:pt x="455" y="175"/>
                </a:cubicBezTo>
                <a:cubicBezTo>
                  <a:pt x="456" y="177"/>
                  <a:pt x="458" y="178"/>
                  <a:pt x="460" y="179"/>
                </a:cubicBezTo>
                <a:cubicBezTo>
                  <a:pt x="464" y="179"/>
                  <a:pt x="467" y="180"/>
                  <a:pt x="470" y="181"/>
                </a:cubicBezTo>
                <a:cubicBezTo>
                  <a:pt x="477" y="200"/>
                  <a:pt x="477" y="200"/>
                  <a:pt x="477" y="200"/>
                </a:cubicBezTo>
                <a:cubicBezTo>
                  <a:pt x="458" y="220"/>
                  <a:pt x="458" y="220"/>
                  <a:pt x="458" y="220"/>
                </a:cubicBezTo>
                <a:cubicBezTo>
                  <a:pt x="429" y="201"/>
                  <a:pt x="429" y="201"/>
                  <a:pt x="429" y="201"/>
                </a:cubicBezTo>
                <a:cubicBezTo>
                  <a:pt x="430" y="198"/>
                  <a:pt x="430" y="196"/>
                  <a:pt x="430" y="193"/>
                </a:cubicBezTo>
                <a:cubicBezTo>
                  <a:pt x="430" y="191"/>
                  <a:pt x="430" y="188"/>
                  <a:pt x="429" y="185"/>
                </a:cubicBezTo>
                <a:cubicBezTo>
                  <a:pt x="452" y="168"/>
                  <a:pt x="452" y="168"/>
                  <a:pt x="452" y="168"/>
                </a:cubicBezTo>
                <a:cubicBezTo>
                  <a:pt x="453" y="168"/>
                  <a:pt x="453" y="169"/>
                  <a:pt x="453" y="169"/>
                </a:cubicBezTo>
                <a:close/>
                <a:moveTo>
                  <a:pt x="461" y="241"/>
                </a:moveTo>
                <a:cubicBezTo>
                  <a:pt x="481" y="255"/>
                  <a:pt x="481" y="255"/>
                  <a:pt x="481" y="255"/>
                </a:cubicBezTo>
                <a:cubicBezTo>
                  <a:pt x="481" y="255"/>
                  <a:pt x="481" y="256"/>
                  <a:pt x="481" y="256"/>
                </a:cubicBezTo>
                <a:cubicBezTo>
                  <a:pt x="449" y="259"/>
                  <a:pt x="449" y="259"/>
                  <a:pt x="449" y="259"/>
                </a:cubicBezTo>
                <a:cubicBezTo>
                  <a:pt x="448" y="258"/>
                  <a:pt x="448" y="257"/>
                  <a:pt x="448" y="256"/>
                </a:cubicBezTo>
                <a:lnTo>
                  <a:pt x="461" y="241"/>
                </a:lnTo>
                <a:close/>
                <a:moveTo>
                  <a:pt x="426" y="243"/>
                </a:moveTo>
                <a:cubicBezTo>
                  <a:pt x="419" y="215"/>
                  <a:pt x="419" y="215"/>
                  <a:pt x="419" y="215"/>
                </a:cubicBezTo>
                <a:cubicBezTo>
                  <a:pt x="419" y="215"/>
                  <a:pt x="420" y="214"/>
                  <a:pt x="420" y="214"/>
                </a:cubicBezTo>
                <a:cubicBezTo>
                  <a:pt x="447" y="232"/>
                  <a:pt x="447" y="232"/>
                  <a:pt x="447" y="232"/>
                </a:cubicBezTo>
                <a:cubicBezTo>
                  <a:pt x="436" y="245"/>
                  <a:pt x="436" y="245"/>
                  <a:pt x="436" y="245"/>
                </a:cubicBezTo>
                <a:cubicBezTo>
                  <a:pt x="433" y="244"/>
                  <a:pt x="429" y="243"/>
                  <a:pt x="426" y="243"/>
                </a:cubicBezTo>
                <a:close/>
                <a:moveTo>
                  <a:pt x="435" y="269"/>
                </a:moveTo>
                <a:cubicBezTo>
                  <a:pt x="435" y="274"/>
                  <a:pt x="430" y="278"/>
                  <a:pt x="425" y="278"/>
                </a:cubicBezTo>
                <a:cubicBezTo>
                  <a:pt x="420" y="278"/>
                  <a:pt x="415" y="274"/>
                  <a:pt x="415" y="269"/>
                </a:cubicBezTo>
                <a:cubicBezTo>
                  <a:pt x="415" y="263"/>
                  <a:pt x="420" y="259"/>
                  <a:pt x="425" y="259"/>
                </a:cubicBezTo>
                <a:cubicBezTo>
                  <a:pt x="430" y="259"/>
                  <a:pt x="435" y="263"/>
                  <a:pt x="435" y="269"/>
                </a:cubicBezTo>
                <a:close/>
                <a:moveTo>
                  <a:pt x="448" y="130"/>
                </a:moveTo>
                <a:cubicBezTo>
                  <a:pt x="447" y="131"/>
                  <a:pt x="447" y="132"/>
                  <a:pt x="446" y="133"/>
                </a:cubicBezTo>
                <a:cubicBezTo>
                  <a:pt x="443" y="137"/>
                  <a:pt x="442" y="142"/>
                  <a:pt x="442" y="147"/>
                </a:cubicBezTo>
                <a:cubicBezTo>
                  <a:pt x="442" y="150"/>
                  <a:pt x="442" y="153"/>
                  <a:pt x="443" y="155"/>
                </a:cubicBezTo>
                <a:cubicBezTo>
                  <a:pt x="421" y="171"/>
                  <a:pt x="421" y="171"/>
                  <a:pt x="421" y="171"/>
                </a:cubicBezTo>
                <a:cubicBezTo>
                  <a:pt x="441" y="117"/>
                  <a:pt x="441" y="117"/>
                  <a:pt x="441" y="117"/>
                </a:cubicBezTo>
                <a:cubicBezTo>
                  <a:pt x="444" y="121"/>
                  <a:pt x="446" y="125"/>
                  <a:pt x="448" y="130"/>
                </a:cubicBezTo>
                <a:close/>
                <a:moveTo>
                  <a:pt x="429" y="104"/>
                </a:moveTo>
                <a:cubicBezTo>
                  <a:pt x="405" y="168"/>
                  <a:pt x="405" y="168"/>
                  <a:pt x="405" y="168"/>
                </a:cubicBezTo>
                <a:cubicBezTo>
                  <a:pt x="405" y="168"/>
                  <a:pt x="405" y="168"/>
                  <a:pt x="404" y="168"/>
                </a:cubicBezTo>
                <a:cubicBezTo>
                  <a:pt x="404" y="168"/>
                  <a:pt x="404" y="168"/>
                  <a:pt x="403" y="168"/>
                </a:cubicBezTo>
                <a:cubicBezTo>
                  <a:pt x="392" y="137"/>
                  <a:pt x="392" y="137"/>
                  <a:pt x="392" y="137"/>
                </a:cubicBezTo>
                <a:cubicBezTo>
                  <a:pt x="425" y="101"/>
                  <a:pt x="425" y="101"/>
                  <a:pt x="425" y="101"/>
                </a:cubicBezTo>
                <a:cubicBezTo>
                  <a:pt x="426" y="102"/>
                  <a:pt x="427" y="103"/>
                  <a:pt x="429" y="104"/>
                </a:cubicBezTo>
                <a:close/>
                <a:moveTo>
                  <a:pt x="404" y="203"/>
                </a:moveTo>
                <a:cubicBezTo>
                  <a:pt x="399" y="203"/>
                  <a:pt x="395" y="199"/>
                  <a:pt x="395" y="193"/>
                </a:cubicBezTo>
                <a:cubicBezTo>
                  <a:pt x="395" y="188"/>
                  <a:pt x="399" y="184"/>
                  <a:pt x="404" y="184"/>
                </a:cubicBezTo>
                <a:cubicBezTo>
                  <a:pt x="410" y="184"/>
                  <a:pt x="414" y="188"/>
                  <a:pt x="414" y="193"/>
                </a:cubicBezTo>
                <a:cubicBezTo>
                  <a:pt x="414" y="199"/>
                  <a:pt x="410" y="203"/>
                  <a:pt x="404" y="203"/>
                </a:cubicBezTo>
                <a:close/>
                <a:moveTo>
                  <a:pt x="411" y="247"/>
                </a:moveTo>
                <a:cubicBezTo>
                  <a:pt x="410" y="248"/>
                  <a:pt x="409" y="248"/>
                  <a:pt x="409" y="249"/>
                </a:cubicBezTo>
                <a:cubicBezTo>
                  <a:pt x="350" y="211"/>
                  <a:pt x="350" y="211"/>
                  <a:pt x="350" y="211"/>
                </a:cubicBezTo>
                <a:cubicBezTo>
                  <a:pt x="350" y="210"/>
                  <a:pt x="351" y="209"/>
                  <a:pt x="351" y="208"/>
                </a:cubicBezTo>
                <a:cubicBezTo>
                  <a:pt x="381" y="204"/>
                  <a:pt x="381" y="204"/>
                  <a:pt x="381" y="204"/>
                </a:cubicBezTo>
                <a:cubicBezTo>
                  <a:pt x="383" y="208"/>
                  <a:pt x="386" y="212"/>
                  <a:pt x="390" y="215"/>
                </a:cubicBezTo>
                <a:cubicBezTo>
                  <a:pt x="394" y="218"/>
                  <a:pt x="399" y="219"/>
                  <a:pt x="403" y="219"/>
                </a:cubicBezTo>
                <a:lnTo>
                  <a:pt x="411" y="247"/>
                </a:lnTo>
                <a:close/>
                <a:moveTo>
                  <a:pt x="392" y="89"/>
                </a:moveTo>
                <a:cubicBezTo>
                  <a:pt x="394" y="89"/>
                  <a:pt x="394" y="89"/>
                  <a:pt x="394" y="89"/>
                </a:cubicBezTo>
                <a:cubicBezTo>
                  <a:pt x="400" y="90"/>
                  <a:pt x="405" y="91"/>
                  <a:pt x="410" y="93"/>
                </a:cubicBezTo>
                <a:cubicBezTo>
                  <a:pt x="392" y="113"/>
                  <a:pt x="392" y="113"/>
                  <a:pt x="392" y="113"/>
                </a:cubicBezTo>
                <a:cubicBezTo>
                  <a:pt x="392" y="112"/>
                  <a:pt x="392" y="110"/>
                  <a:pt x="392" y="108"/>
                </a:cubicBezTo>
                <a:cubicBezTo>
                  <a:pt x="391" y="106"/>
                  <a:pt x="390" y="104"/>
                  <a:pt x="390" y="102"/>
                </a:cubicBezTo>
                <a:cubicBezTo>
                  <a:pt x="392" y="99"/>
                  <a:pt x="393" y="94"/>
                  <a:pt x="393" y="90"/>
                </a:cubicBezTo>
                <a:cubicBezTo>
                  <a:pt x="393" y="90"/>
                  <a:pt x="392" y="90"/>
                  <a:pt x="392" y="89"/>
                </a:cubicBezTo>
                <a:close/>
                <a:moveTo>
                  <a:pt x="366" y="104"/>
                </a:moveTo>
                <a:cubicBezTo>
                  <a:pt x="372" y="104"/>
                  <a:pt x="376" y="108"/>
                  <a:pt x="376" y="113"/>
                </a:cubicBezTo>
                <a:cubicBezTo>
                  <a:pt x="376" y="119"/>
                  <a:pt x="372" y="123"/>
                  <a:pt x="366" y="123"/>
                </a:cubicBezTo>
                <a:cubicBezTo>
                  <a:pt x="361" y="123"/>
                  <a:pt x="357" y="119"/>
                  <a:pt x="357" y="113"/>
                </a:cubicBezTo>
                <a:cubicBezTo>
                  <a:pt x="357" y="108"/>
                  <a:pt x="361" y="104"/>
                  <a:pt x="366" y="104"/>
                </a:cubicBezTo>
                <a:close/>
                <a:moveTo>
                  <a:pt x="369" y="139"/>
                </a:moveTo>
                <a:cubicBezTo>
                  <a:pt x="358" y="151"/>
                  <a:pt x="358" y="151"/>
                  <a:pt x="358" y="151"/>
                </a:cubicBezTo>
                <a:cubicBezTo>
                  <a:pt x="363" y="139"/>
                  <a:pt x="363" y="139"/>
                  <a:pt x="363" y="139"/>
                </a:cubicBezTo>
                <a:cubicBezTo>
                  <a:pt x="364" y="139"/>
                  <a:pt x="365" y="139"/>
                  <a:pt x="366" y="139"/>
                </a:cubicBezTo>
                <a:cubicBezTo>
                  <a:pt x="367" y="139"/>
                  <a:pt x="368" y="139"/>
                  <a:pt x="369" y="139"/>
                </a:cubicBezTo>
                <a:close/>
                <a:moveTo>
                  <a:pt x="357" y="66"/>
                </a:moveTo>
                <a:cubicBezTo>
                  <a:pt x="357" y="67"/>
                  <a:pt x="356" y="67"/>
                  <a:pt x="355" y="67"/>
                </a:cubicBezTo>
                <a:cubicBezTo>
                  <a:pt x="348" y="51"/>
                  <a:pt x="348" y="51"/>
                  <a:pt x="348" y="51"/>
                </a:cubicBezTo>
                <a:cubicBezTo>
                  <a:pt x="352" y="56"/>
                  <a:pt x="355" y="61"/>
                  <a:pt x="357" y="66"/>
                </a:cubicBezTo>
                <a:close/>
                <a:moveTo>
                  <a:pt x="380" y="150"/>
                </a:moveTo>
                <a:cubicBezTo>
                  <a:pt x="388" y="173"/>
                  <a:pt x="388" y="173"/>
                  <a:pt x="388" y="173"/>
                </a:cubicBezTo>
                <a:cubicBezTo>
                  <a:pt x="386" y="175"/>
                  <a:pt x="384" y="177"/>
                  <a:pt x="383" y="179"/>
                </a:cubicBezTo>
                <a:cubicBezTo>
                  <a:pt x="381" y="182"/>
                  <a:pt x="380" y="185"/>
                  <a:pt x="379" y="188"/>
                </a:cubicBezTo>
                <a:cubicBezTo>
                  <a:pt x="349" y="192"/>
                  <a:pt x="349" y="192"/>
                  <a:pt x="349" y="192"/>
                </a:cubicBezTo>
                <a:cubicBezTo>
                  <a:pt x="348" y="190"/>
                  <a:pt x="347" y="189"/>
                  <a:pt x="347" y="188"/>
                </a:cubicBezTo>
                <a:lnTo>
                  <a:pt x="380" y="150"/>
                </a:lnTo>
                <a:close/>
                <a:moveTo>
                  <a:pt x="341" y="119"/>
                </a:moveTo>
                <a:cubicBezTo>
                  <a:pt x="342" y="121"/>
                  <a:pt x="343" y="124"/>
                  <a:pt x="344" y="126"/>
                </a:cubicBezTo>
                <a:cubicBezTo>
                  <a:pt x="334" y="151"/>
                  <a:pt x="334" y="151"/>
                  <a:pt x="334" y="151"/>
                </a:cubicBezTo>
                <a:cubicBezTo>
                  <a:pt x="332" y="106"/>
                  <a:pt x="332" y="106"/>
                  <a:pt x="332" y="106"/>
                </a:cubicBezTo>
                <a:cubicBezTo>
                  <a:pt x="341" y="110"/>
                  <a:pt x="341" y="110"/>
                  <a:pt x="341" y="110"/>
                </a:cubicBezTo>
                <a:cubicBezTo>
                  <a:pt x="341" y="111"/>
                  <a:pt x="340" y="112"/>
                  <a:pt x="340" y="113"/>
                </a:cubicBezTo>
                <a:cubicBezTo>
                  <a:pt x="340" y="115"/>
                  <a:pt x="341" y="117"/>
                  <a:pt x="341" y="119"/>
                </a:cubicBezTo>
                <a:close/>
                <a:moveTo>
                  <a:pt x="343" y="80"/>
                </a:moveTo>
                <a:cubicBezTo>
                  <a:pt x="342" y="83"/>
                  <a:pt x="341" y="87"/>
                  <a:pt x="341" y="90"/>
                </a:cubicBezTo>
                <a:cubicBezTo>
                  <a:pt x="341" y="91"/>
                  <a:pt x="341" y="92"/>
                  <a:pt x="341" y="93"/>
                </a:cubicBezTo>
                <a:cubicBezTo>
                  <a:pt x="331" y="88"/>
                  <a:pt x="331" y="88"/>
                  <a:pt x="331" y="88"/>
                </a:cubicBezTo>
                <a:cubicBezTo>
                  <a:pt x="329" y="46"/>
                  <a:pt x="329" y="46"/>
                  <a:pt x="329" y="46"/>
                </a:cubicBezTo>
                <a:lnTo>
                  <a:pt x="343" y="80"/>
                </a:lnTo>
                <a:close/>
                <a:moveTo>
                  <a:pt x="318" y="159"/>
                </a:moveTo>
                <a:cubicBezTo>
                  <a:pt x="284" y="86"/>
                  <a:pt x="284" y="86"/>
                  <a:pt x="284" y="86"/>
                </a:cubicBezTo>
                <a:cubicBezTo>
                  <a:pt x="285" y="86"/>
                  <a:pt x="285" y="85"/>
                  <a:pt x="286" y="85"/>
                </a:cubicBezTo>
                <a:cubicBezTo>
                  <a:pt x="315" y="98"/>
                  <a:pt x="315" y="98"/>
                  <a:pt x="315" y="98"/>
                </a:cubicBezTo>
                <a:lnTo>
                  <a:pt x="318" y="159"/>
                </a:lnTo>
                <a:close/>
                <a:moveTo>
                  <a:pt x="303" y="267"/>
                </a:moveTo>
                <a:cubicBezTo>
                  <a:pt x="302" y="263"/>
                  <a:pt x="301" y="260"/>
                  <a:pt x="298" y="257"/>
                </a:cubicBezTo>
                <a:cubicBezTo>
                  <a:pt x="317" y="228"/>
                  <a:pt x="317" y="228"/>
                  <a:pt x="317" y="228"/>
                </a:cubicBezTo>
                <a:cubicBezTo>
                  <a:pt x="318" y="228"/>
                  <a:pt x="318" y="228"/>
                  <a:pt x="318" y="228"/>
                </a:cubicBezTo>
                <a:cubicBezTo>
                  <a:pt x="321" y="285"/>
                  <a:pt x="321" y="285"/>
                  <a:pt x="321" y="285"/>
                </a:cubicBezTo>
                <a:cubicBezTo>
                  <a:pt x="303" y="276"/>
                  <a:pt x="303" y="276"/>
                  <a:pt x="303" y="276"/>
                </a:cubicBezTo>
                <a:cubicBezTo>
                  <a:pt x="304" y="275"/>
                  <a:pt x="304" y="274"/>
                  <a:pt x="304" y="272"/>
                </a:cubicBezTo>
                <a:cubicBezTo>
                  <a:pt x="304" y="271"/>
                  <a:pt x="304" y="269"/>
                  <a:pt x="303" y="267"/>
                </a:cubicBezTo>
                <a:close/>
                <a:moveTo>
                  <a:pt x="285" y="248"/>
                </a:moveTo>
                <a:cubicBezTo>
                  <a:pt x="283" y="247"/>
                  <a:pt x="280" y="247"/>
                  <a:pt x="278" y="247"/>
                </a:cubicBezTo>
                <a:cubicBezTo>
                  <a:pt x="276" y="247"/>
                  <a:pt x="274" y="247"/>
                  <a:pt x="273" y="247"/>
                </a:cubicBezTo>
                <a:cubicBezTo>
                  <a:pt x="273" y="247"/>
                  <a:pt x="273" y="247"/>
                  <a:pt x="273" y="247"/>
                </a:cubicBezTo>
                <a:cubicBezTo>
                  <a:pt x="269" y="248"/>
                  <a:pt x="266" y="249"/>
                  <a:pt x="263" y="251"/>
                </a:cubicBezTo>
                <a:cubicBezTo>
                  <a:pt x="230" y="227"/>
                  <a:pt x="230" y="227"/>
                  <a:pt x="230" y="227"/>
                </a:cubicBezTo>
                <a:cubicBezTo>
                  <a:pt x="231" y="225"/>
                  <a:pt x="232" y="222"/>
                  <a:pt x="233" y="220"/>
                </a:cubicBezTo>
                <a:cubicBezTo>
                  <a:pt x="241" y="219"/>
                  <a:pt x="241" y="219"/>
                  <a:pt x="241" y="219"/>
                </a:cubicBezTo>
                <a:cubicBezTo>
                  <a:pt x="298" y="213"/>
                  <a:pt x="298" y="213"/>
                  <a:pt x="298" y="213"/>
                </a:cubicBezTo>
                <a:cubicBezTo>
                  <a:pt x="300" y="216"/>
                  <a:pt x="301" y="218"/>
                  <a:pt x="303" y="221"/>
                </a:cubicBezTo>
                <a:lnTo>
                  <a:pt x="285" y="248"/>
                </a:lnTo>
                <a:close/>
                <a:moveTo>
                  <a:pt x="288" y="272"/>
                </a:moveTo>
                <a:cubicBezTo>
                  <a:pt x="288" y="278"/>
                  <a:pt x="283" y="282"/>
                  <a:pt x="278" y="282"/>
                </a:cubicBezTo>
                <a:cubicBezTo>
                  <a:pt x="272" y="282"/>
                  <a:pt x="268" y="278"/>
                  <a:pt x="268" y="272"/>
                </a:cubicBezTo>
                <a:cubicBezTo>
                  <a:pt x="268" y="267"/>
                  <a:pt x="272" y="263"/>
                  <a:pt x="278" y="263"/>
                </a:cubicBezTo>
                <a:cubicBezTo>
                  <a:pt x="283" y="263"/>
                  <a:pt x="288" y="267"/>
                  <a:pt x="288" y="272"/>
                </a:cubicBezTo>
                <a:close/>
                <a:moveTo>
                  <a:pt x="265" y="144"/>
                </a:moveTo>
                <a:cubicBezTo>
                  <a:pt x="265" y="150"/>
                  <a:pt x="260" y="154"/>
                  <a:pt x="255" y="154"/>
                </a:cubicBezTo>
                <a:cubicBezTo>
                  <a:pt x="249" y="154"/>
                  <a:pt x="245" y="150"/>
                  <a:pt x="245" y="144"/>
                </a:cubicBezTo>
                <a:cubicBezTo>
                  <a:pt x="245" y="139"/>
                  <a:pt x="249" y="135"/>
                  <a:pt x="255" y="135"/>
                </a:cubicBezTo>
                <a:cubicBezTo>
                  <a:pt x="260" y="135"/>
                  <a:pt x="265" y="139"/>
                  <a:pt x="265" y="144"/>
                </a:cubicBezTo>
                <a:close/>
                <a:moveTo>
                  <a:pt x="257" y="67"/>
                </a:moveTo>
                <a:cubicBezTo>
                  <a:pt x="257" y="62"/>
                  <a:pt x="261" y="57"/>
                  <a:pt x="267" y="57"/>
                </a:cubicBezTo>
                <a:cubicBezTo>
                  <a:pt x="272" y="57"/>
                  <a:pt x="277" y="62"/>
                  <a:pt x="277" y="67"/>
                </a:cubicBezTo>
                <a:cubicBezTo>
                  <a:pt x="277" y="72"/>
                  <a:pt x="272" y="77"/>
                  <a:pt x="267" y="77"/>
                </a:cubicBezTo>
                <a:cubicBezTo>
                  <a:pt x="261" y="77"/>
                  <a:pt x="257" y="72"/>
                  <a:pt x="257" y="67"/>
                </a:cubicBezTo>
                <a:close/>
                <a:moveTo>
                  <a:pt x="260" y="170"/>
                </a:moveTo>
                <a:cubicBezTo>
                  <a:pt x="264" y="169"/>
                  <a:pt x="267" y="167"/>
                  <a:pt x="270" y="165"/>
                </a:cubicBezTo>
                <a:cubicBezTo>
                  <a:pt x="301" y="188"/>
                  <a:pt x="301" y="188"/>
                  <a:pt x="301" y="188"/>
                </a:cubicBezTo>
                <a:cubicBezTo>
                  <a:pt x="301" y="188"/>
                  <a:pt x="301" y="188"/>
                  <a:pt x="300" y="189"/>
                </a:cubicBezTo>
                <a:cubicBezTo>
                  <a:pt x="299" y="191"/>
                  <a:pt x="297" y="194"/>
                  <a:pt x="297" y="197"/>
                </a:cubicBezTo>
                <a:cubicBezTo>
                  <a:pt x="241" y="203"/>
                  <a:pt x="241" y="203"/>
                  <a:pt x="241" y="203"/>
                </a:cubicBezTo>
                <a:cubicBezTo>
                  <a:pt x="231" y="204"/>
                  <a:pt x="231" y="204"/>
                  <a:pt x="231" y="204"/>
                </a:cubicBezTo>
                <a:cubicBezTo>
                  <a:pt x="230" y="202"/>
                  <a:pt x="229" y="200"/>
                  <a:pt x="228" y="198"/>
                </a:cubicBezTo>
                <a:cubicBezTo>
                  <a:pt x="248" y="169"/>
                  <a:pt x="248" y="169"/>
                  <a:pt x="248" y="169"/>
                </a:cubicBezTo>
                <a:cubicBezTo>
                  <a:pt x="250" y="170"/>
                  <a:pt x="252" y="170"/>
                  <a:pt x="255" y="170"/>
                </a:cubicBezTo>
                <a:cubicBezTo>
                  <a:pt x="257" y="170"/>
                  <a:pt x="258" y="170"/>
                  <a:pt x="260" y="170"/>
                </a:cubicBezTo>
                <a:close/>
                <a:moveTo>
                  <a:pt x="251" y="119"/>
                </a:moveTo>
                <a:cubicBezTo>
                  <a:pt x="250" y="119"/>
                  <a:pt x="250" y="119"/>
                  <a:pt x="250" y="119"/>
                </a:cubicBezTo>
                <a:cubicBezTo>
                  <a:pt x="244" y="120"/>
                  <a:pt x="240" y="123"/>
                  <a:pt x="237" y="126"/>
                </a:cubicBezTo>
                <a:cubicBezTo>
                  <a:pt x="227" y="122"/>
                  <a:pt x="227" y="122"/>
                  <a:pt x="227" y="122"/>
                </a:cubicBezTo>
                <a:cubicBezTo>
                  <a:pt x="227" y="121"/>
                  <a:pt x="227" y="120"/>
                  <a:pt x="227" y="119"/>
                </a:cubicBezTo>
                <a:cubicBezTo>
                  <a:pt x="227" y="112"/>
                  <a:pt x="224" y="104"/>
                  <a:pt x="218" y="99"/>
                </a:cubicBezTo>
                <a:cubicBezTo>
                  <a:pt x="215" y="97"/>
                  <a:pt x="213" y="96"/>
                  <a:pt x="210" y="95"/>
                </a:cubicBezTo>
                <a:cubicBezTo>
                  <a:pt x="210" y="86"/>
                  <a:pt x="210" y="86"/>
                  <a:pt x="210" y="86"/>
                </a:cubicBezTo>
                <a:cubicBezTo>
                  <a:pt x="244" y="80"/>
                  <a:pt x="244" y="80"/>
                  <a:pt x="244" y="80"/>
                </a:cubicBezTo>
                <a:cubicBezTo>
                  <a:pt x="247" y="84"/>
                  <a:pt x="251" y="88"/>
                  <a:pt x="255" y="90"/>
                </a:cubicBezTo>
                <a:lnTo>
                  <a:pt x="251" y="119"/>
                </a:lnTo>
                <a:close/>
                <a:moveTo>
                  <a:pt x="221" y="136"/>
                </a:moveTo>
                <a:cubicBezTo>
                  <a:pt x="229" y="140"/>
                  <a:pt x="229" y="140"/>
                  <a:pt x="229" y="140"/>
                </a:cubicBezTo>
                <a:cubicBezTo>
                  <a:pt x="229" y="142"/>
                  <a:pt x="229" y="143"/>
                  <a:pt x="229" y="144"/>
                </a:cubicBezTo>
                <a:cubicBezTo>
                  <a:pt x="229" y="146"/>
                  <a:pt x="229" y="148"/>
                  <a:pt x="230" y="150"/>
                </a:cubicBezTo>
                <a:cubicBezTo>
                  <a:pt x="230" y="154"/>
                  <a:pt x="232" y="157"/>
                  <a:pt x="234" y="160"/>
                </a:cubicBezTo>
                <a:cubicBezTo>
                  <a:pt x="215" y="189"/>
                  <a:pt x="215" y="189"/>
                  <a:pt x="215" y="189"/>
                </a:cubicBezTo>
                <a:cubicBezTo>
                  <a:pt x="214" y="189"/>
                  <a:pt x="214" y="189"/>
                  <a:pt x="214" y="189"/>
                </a:cubicBezTo>
                <a:cubicBezTo>
                  <a:pt x="212" y="143"/>
                  <a:pt x="212" y="143"/>
                  <a:pt x="212" y="143"/>
                </a:cubicBezTo>
                <a:cubicBezTo>
                  <a:pt x="215" y="141"/>
                  <a:pt x="218" y="139"/>
                  <a:pt x="221" y="136"/>
                </a:cubicBezTo>
                <a:close/>
                <a:moveTo>
                  <a:pt x="253" y="264"/>
                </a:moveTo>
                <a:cubicBezTo>
                  <a:pt x="252" y="267"/>
                  <a:pt x="252" y="270"/>
                  <a:pt x="252" y="272"/>
                </a:cubicBezTo>
                <a:cubicBezTo>
                  <a:pt x="252" y="274"/>
                  <a:pt x="252" y="276"/>
                  <a:pt x="253" y="278"/>
                </a:cubicBezTo>
                <a:cubicBezTo>
                  <a:pt x="254" y="286"/>
                  <a:pt x="259" y="292"/>
                  <a:pt x="266" y="295"/>
                </a:cubicBezTo>
                <a:cubicBezTo>
                  <a:pt x="262" y="322"/>
                  <a:pt x="262" y="322"/>
                  <a:pt x="262" y="322"/>
                </a:cubicBezTo>
                <a:cubicBezTo>
                  <a:pt x="226" y="244"/>
                  <a:pt x="226" y="244"/>
                  <a:pt x="226" y="244"/>
                </a:cubicBezTo>
                <a:lnTo>
                  <a:pt x="253" y="264"/>
                </a:lnTo>
                <a:close/>
                <a:moveTo>
                  <a:pt x="279" y="152"/>
                </a:moveTo>
                <a:cubicBezTo>
                  <a:pt x="280" y="150"/>
                  <a:pt x="281" y="147"/>
                  <a:pt x="281" y="144"/>
                </a:cubicBezTo>
                <a:cubicBezTo>
                  <a:pt x="281" y="143"/>
                  <a:pt x="280" y="141"/>
                  <a:pt x="280" y="139"/>
                </a:cubicBezTo>
                <a:cubicBezTo>
                  <a:pt x="279" y="131"/>
                  <a:pt x="273" y="125"/>
                  <a:pt x="266" y="121"/>
                </a:cubicBezTo>
                <a:cubicBezTo>
                  <a:pt x="271" y="94"/>
                  <a:pt x="271" y="94"/>
                  <a:pt x="271" y="94"/>
                </a:cubicBezTo>
                <a:cubicBezTo>
                  <a:pt x="307" y="173"/>
                  <a:pt x="307" y="173"/>
                  <a:pt x="307" y="173"/>
                </a:cubicBezTo>
                <a:lnTo>
                  <a:pt x="279" y="152"/>
                </a:lnTo>
                <a:close/>
                <a:moveTo>
                  <a:pt x="312" y="27"/>
                </a:moveTo>
                <a:cubicBezTo>
                  <a:pt x="314" y="80"/>
                  <a:pt x="314" y="80"/>
                  <a:pt x="314" y="80"/>
                </a:cubicBezTo>
                <a:cubicBezTo>
                  <a:pt x="292" y="70"/>
                  <a:pt x="292" y="70"/>
                  <a:pt x="292" y="70"/>
                </a:cubicBezTo>
                <a:cubicBezTo>
                  <a:pt x="292" y="69"/>
                  <a:pt x="293" y="68"/>
                  <a:pt x="293" y="67"/>
                </a:cubicBezTo>
                <a:cubicBezTo>
                  <a:pt x="293" y="65"/>
                  <a:pt x="292" y="64"/>
                  <a:pt x="292" y="62"/>
                </a:cubicBezTo>
                <a:cubicBezTo>
                  <a:pt x="291" y="59"/>
                  <a:pt x="290" y="56"/>
                  <a:pt x="288" y="53"/>
                </a:cubicBezTo>
                <a:cubicBezTo>
                  <a:pt x="309" y="26"/>
                  <a:pt x="309" y="26"/>
                  <a:pt x="309" y="26"/>
                </a:cubicBezTo>
                <a:cubicBezTo>
                  <a:pt x="310" y="27"/>
                  <a:pt x="311" y="27"/>
                  <a:pt x="312" y="27"/>
                </a:cubicBezTo>
                <a:close/>
                <a:moveTo>
                  <a:pt x="234" y="29"/>
                </a:moveTo>
                <a:cubicBezTo>
                  <a:pt x="289" y="17"/>
                  <a:pt x="289" y="17"/>
                  <a:pt x="289" y="17"/>
                </a:cubicBezTo>
                <a:cubicBezTo>
                  <a:pt x="291" y="17"/>
                  <a:pt x="293" y="17"/>
                  <a:pt x="296" y="18"/>
                </a:cubicBezTo>
                <a:cubicBezTo>
                  <a:pt x="276" y="43"/>
                  <a:pt x="276" y="43"/>
                  <a:pt x="276" y="43"/>
                </a:cubicBezTo>
                <a:cubicBezTo>
                  <a:pt x="273" y="42"/>
                  <a:pt x="270" y="41"/>
                  <a:pt x="267" y="41"/>
                </a:cubicBezTo>
                <a:cubicBezTo>
                  <a:pt x="265" y="41"/>
                  <a:pt x="263" y="41"/>
                  <a:pt x="262" y="42"/>
                </a:cubicBezTo>
                <a:cubicBezTo>
                  <a:pt x="257" y="43"/>
                  <a:pt x="253" y="45"/>
                  <a:pt x="249" y="48"/>
                </a:cubicBezTo>
                <a:cubicBezTo>
                  <a:pt x="226" y="34"/>
                  <a:pt x="226" y="34"/>
                  <a:pt x="226" y="34"/>
                </a:cubicBezTo>
                <a:cubicBezTo>
                  <a:pt x="228" y="32"/>
                  <a:pt x="231" y="31"/>
                  <a:pt x="234" y="29"/>
                </a:cubicBezTo>
                <a:close/>
                <a:moveTo>
                  <a:pt x="208" y="52"/>
                </a:moveTo>
                <a:cubicBezTo>
                  <a:pt x="211" y="51"/>
                  <a:pt x="214" y="50"/>
                  <a:pt x="216" y="47"/>
                </a:cubicBezTo>
                <a:cubicBezTo>
                  <a:pt x="242" y="62"/>
                  <a:pt x="242" y="62"/>
                  <a:pt x="242" y="62"/>
                </a:cubicBezTo>
                <a:cubicBezTo>
                  <a:pt x="241" y="63"/>
                  <a:pt x="241" y="63"/>
                  <a:pt x="241" y="64"/>
                </a:cubicBezTo>
                <a:cubicBezTo>
                  <a:pt x="209" y="70"/>
                  <a:pt x="209" y="70"/>
                  <a:pt x="209" y="70"/>
                </a:cubicBezTo>
                <a:cubicBezTo>
                  <a:pt x="208" y="53"/>
                  <a:pt x="208" y="53"/>
                  <a:pt x="208" y="53"/>
                </a:cubicBezTo>
                <a:cubicBezTo>
                  <a:pt x="208" y="53"/>
                  <a:pt x="208" y="53"/>
                  <a:pt x="208" y="52"/>
                </a:cubicBezTo>
                <a:close/>
                <a:moveTo>
                  <a:pt x="202" y="110"/>
                </a:moveTo>
                <a:cubicBezTo>
                  <a:pt x="207" y="110"/>
                  <a:pt x="211" y="114"/>
                  <a:pt x="211" y="119"/>
                </a:cubicBezTo>
                <a:cubicBezTo>
                  <a:pt x="211" y="125"/>
                  <a:pt x="207" y="129"/>
                  <a:pt x="202" y="129"/>
                </a:cubicBezTo>
                <a:cubicBezTo>
                  <a:pt x="196" y="129"/>
                  <a:pt x="192" y="125"/>
                  <a:pt x="192" y="119"/>
                </a:cubicBezTo>
                <a:cubicBezTo>
                  <a:pt x="192" y="114"/>
                  <a:pt x="196" y="110"/>
                  <a:pt x="202" y="110"/>
                </a:cubicBezTo>
                <a:close/>
                <a:moveTo>
                  <a:pt x="192" y="299"/>
                </a:moveTo>
                <a:cubicBezTo>
                  <a:pt x="192" y="299"/>
                  <a:pt x="192" y="299"/>
                  <a:pt x="192" y="299"/>
                </a:cubicBezTo>
                <a:cubicBezTo>
                  <a:pt x="192" y="299"/>
                  <a:pt x="192" y="298"/>
                  <a:pt x="192" y="298"/>
                </a:cubicBezTo>
                <a:cubicBezTo>
                  <a:pt x="192" y="298"/>
                  <a:pt x="191" y="297"/>
                  <a:pt x="191" y="297"/>
                </a:cubicBezTo>
                <a:cubicBezTo>
                  <a:pt x="191" y="296"/>
                  <a:pt x="191" y="295"/>
                  <a:pt x="191" y="294"/>
                </a:cubicBezTo>
                <a:cubicBezTo>
                  <a:pt x="190" y="294"/>
                  <a:pt x="190" y="293"/>
                  <a:pt x="190" y="293"/>
                </a:cubicBezTo>
                <a:cubicBezTo>
                  <a:pt x="189" y="292"/>
                  <a:pt x="189" y="291"/>
                  <a:pt x="189" y="290"/>
                </a:cubicBezTo>
                <a:cubicBezTo>
                  <a:pt x="188" y="290"/>
                  <a:pt x="188" y="289"/>
                  <a:pt x="188" y="289"/>
                </a:cubicBezTo>
                <a:cubicBezTo>
                  <a:pt x="187" y="288"/>
                  <a:pt x="187" y="287"/>
                  <a:pt x="186" y="287"/>
                </a:cubicBezTo>
                <a:cubicBezTo>
                  <a:pt x="186" y="286"/>
                  <a:pt x="185" y="286"/>
                  <a:pt x="185" y="285"/>
                </a:cubicBezTo>
                <a:cubicBezTo>
                  <a:pt x="184" y="285"/>
                  <a:pt x="184" y="285"/>
                  <a:pt x="184" y="284"/>
                </a:cubicBezTo>
                <a:cubicBezTo>
                  <a:pt x="198" y="253"/>
                  <a:pt x="198" y="253"/>
                  <a:pt x="198" y="253"/>
                </a:cubicBezTo>
                <a:cubicBezTo>
                  <a:pt x="201" y="311"/>
                  <a:pt x="201" y="311"/>
                  <a:pt x="201" y="311"/>
                </a:cubicBezTo>
                <a:cubicBezTo>
                  <a:pt x="192" y="306"/>
                  <a:pt x="192" y="306"/>
                  <a:pt x="192" y="306"/>
                </a:cubicBezTo>
                <a:cubicBezTo>
                  <a:pt x="192" y="306"/>
                  <a:pt x="192" y="305"/>
                  <a:pt x="192" y="304"/>
                </a:cubicBezTo>
                <a:cubicBezTo>
                  <a:pt x="192" y="304"/>
                  <a:pt x="192" y="304"/>
                  <a:pt x="192" y="303"/>
                </a:cubicBezTo>
                <a:cubicBezTo>
                  <a:pt x="192" y="302"/>
                  <a:pt x="192" y="301"/>
                  <a:pt x="192" y="299"/>
                </a:cubicBezTo>
                <a:close/>
                <a:moveTo>
                  <a:pt x="169" y="278"/>
                </a:moveTo>
                <a:cubicBezTo>
                  <a:pt x="168" y="278"/>
                  <a:pt x="167" y="278"/>
                  <a:pt x="166" y="278"/>
                </a:cubicBezTo>
                <a:cubicBezTo>
                  <a:pt x="166" y="278"/>
                  <a:pt x="166" y="278"/>
                  <a:pt x="166" y="278"/>
                </a:cubicBezTo>
                <a:cubicBezTo>
                  <a:pt x="166" y="278"/>
                  <a:pt x="166" y="278"/>
                  <a:pt x="166" y="278"/>
                </a:cubicBezTo>
                <a:cubicBezTo>
                  <a:pt x="166" y="278"/>
                  <a:pt x="166" y="278"/>
                  <a:pt x="166" y="278"/>
                </a:cubicBezTo>
                <a:cubicBezTo>
                  <a:pt x="166" y="278"/>
                  <a:pt x="166" y="278"/>
                  <a:pt x="166" y="278"/>
                </a:cubicBezTo>
                <a:cubicBezTo>
                  <a:pt x="165" y="278"/>
                  <a:pt x="164" y="278"/>
                  <a:pt x="164" y="278"/>
                </a:cubicBezTo>
                <a:cubicBezTo>
                  <a:pt x="143" y="233"/>
                  <a:pt x="143" y="233"/>
                  <a:pt x="143" y="233"/>
                </a:cubicBezTo>
                <a:cubicBezTo>
                  <a:pt x="147" y="230"/>
                  <a:pt x="150" y="225"/>
                  <a:pt x="151" y="219"/>
                </a:cubicBezTo>
                <a:cubicBezTo>
                  <a:pt x="151" y="218"/>
                  <a:pt x="152" y="216"/>
                  <a:pt x="152" y="214"/>
                </a:cubicBezTo>
                <a:cubicBezTo>
                  <a:pt x="152" y="208"/>
                  <a:pt x="149" y="203"/>
                  <a:pt x="146" y="198"/>
                </a:cubicBezTo>
                <a:cubicBezTo>
                  <a:pt x="174" y="164"/>
                  <a:pt x="174" y="164"/>
                  <a:pt x="174" y="164"/>
                </a:cubicBezTo>
                <a:cubicBezTo>
                  <a:pt x="189" y="196"/>
                  <a:pt x="189" y="196"/>
                  <a:pt x="189" y="196"/>
                </a:cubicBezTo>
                <a:cubicBezTo>
                  <a:pt x="184" y="200"/>
                  <a:pt x="181" y="207"/>
                  <a:pt x="181" y="214"/>
                </a:cubicBezTo>
                <a:cubicBezTo>
                  <a:pt x="181" y="216"/>
                  <a:pt x="181" y="218"/>
                  <a:pt x="182" y="219"/>
                </a:cubicBezTo>
                <a:cubicBezTo>
                  <a:pt x="183" y="225"/>
                  <a:pt x="186" y="230"/>
                  <a:pt x="190" y="233"/>
                </a:cubicBezTo>
                <a:lnTo>
                  <a:pt x="169" y="278"/>
                </a:lnTo>
                <a:close/>
                <a:moveTo>
                  <a:pt x="176" y="303"/>
                </a:moveTo>
                <a:cubicBezTo>
                  <a:pt x="176" y="309"/>
                  <a:pt x="172" y="313"/>
                  <a:pt x="166" y="313"/>
                </a:cubicBezTo>
                <a:cubicBezTo>
                  <a:pt x="161" y="313"/>
                  <a:pt x="157" y="309"/>
                  <a:pt x="157" y="303"/>
                </a:cubicBezTo>
                <a:cubicBezTo>
                  <a:pt x="157" y="298"/>
                  <a:pt x="161" y="294"/>
                  <a:pt x="166" y="294"/>
                </a:cubicBezTo>
                <a:cubicBezTo>
                  <a:pt x="172" y="294"/>
                  <a:pt x="176" y="298"/>
                  <a:pt x="176" y="303"/>
                </a:cubicBezTo>
                <a:close/>
                <a:moveTo>
                  <a:pt x="141" y="303"/>
                </a:moveTo>
                <a:cubicBezTo>
                  <a:pt x="141" y="304"/>
                  <a:pt x="141" y="305"/>
                  <a:pt x="141" y="306"/>
                </a:cubicBezTo>
                <a:cubicBezTo>
                  <a:pt x="132" y="311"/>
                  <a:pt x="132" y="311"/>
                  <a:pt x="132" y="311"/>
                </a:cubicBezTo>
                <a:cubicBezTo>
                  <a:pt x="135" y="253"/>
                  <a:pt x="135" y="253"/>
                  <a:pt x="135" y="253"/>
                </a:cubicBezTo>
                <a:cubicBezTo>
                  <a:pt x="149" y="284"/>
                  <a:pt x="149" y="284"/>
                  <a:pt x="149" y="284"/>
                </a:cubicBezTo>
                <a:cubicBezTo>
                  <a:pt x="149" y="285"/>
                  <a:pt x="148" y="285"/>
                  <a:pt x="148" y="285"/>
                </a:cubicBezTo>
                <a:cubicBezTo>
                  <a:pt x="148" y="286"/>
                  <a:pt x="147" y="286"/>
                  <a:pt x="147" y="287"/>
                </a:cubicBezTo>
                <a:cubicBezTo>
                  <a:pt x="146" y="287"/>
                  <a:pt x="146" y="288"/>
                  <a:pt x="145" y="289"/>
                </a:cubicBezTo>
                <a:cubicBezTo>
                  <a:pt x="145" y="289"/>
                  <a:pt x="145" y="290"/>
                  <a:pt x="144" y="290"/>
                </a:cubicBezTo>
                <a:cubicBezTo>
                  <a:pt x="144" y="291"/>
                  <a:pt x="143" y="292"/>
                  <a:pt x="143" y="293"/>
                </a:cubicBezTo>
                <a:cubicBezTo>
                  <a:pt x="143" y="293"/>
                  <a:pt x="143" y="294"/>
                  <a:pt x="142" y="294"/>
                </a:cubicBezTo>
                <a:cubicBezTo>
                  <a:pt x="142" y="295"/>
                  <a:pt x="142" y="296"/>
                  <a:pt x="141" y="297"/>
                </a:cubicBezTo>
                <a:cubicBezTo>
                  <a:pt x="141" y="297"/>
                  <a:pt x="141" y="298"/>
                  <a:pt x="141" y="298"/>
                </a:cubicBezTo>
                <a:cubicBezTo>
                  <a:pt x="141" y="298"/>
                  <a:pt x="141" y="299"/>
                  <a:pt x="141" y="299"/>
                </a:cubicBezTo>
                <a:cubicBezTo>
                  <a:pt x="141" y="299"/>
                  <a:pt x="141" y="299"/>
                  <a:pt x="141" y="299"/>
                </a:cubicBezTo>
                <a:cubicBezTo>
                  <a:pt x="141" y="301"/>
                  <a:pt x="141" y="302"/>
                  <a:pt x="141" y="303"/>
                </a:cubicBezTo>
                <a:cubicBezTo>
                  <a:pt x="141" y="303"/>
                  <a:pt x="141" y="303"/>
                  <a:pt x="141" y="303"/>
                </a:cubicBezTo>
                <a:cubicBezTo>
                  <a:pt x="141" y="303"/>
                  <a:pt x="141" y="303"/>
                  <a:pt x="141" y="303"/>
                </a:cubicBezTo>
                <a:cubicBezTo>
                  <a:pt x="141" y="303"/>
                  <a:pt x="141" y="303"/>
                  <a:pt x="141" y="303"/>
                </a:cubicBezTo>
                <a:close/>
                <a:moveTo>
                  <a:pt x="176" y="132"/>
                </a:moveTo>
                <a:cubicBezTo>
                  <a:pt x="179" y="132"/>
                  <a:pt x="179" y="132"/>
                  <a:pt x="179" y="132"/>
                </a:cubicBezTo>
                <a:cubicBezTo>
                  <a:pt x="179" y="132"/>
                  <a:pt x="179" y="133"/>
                  <a:pt x="180" y="133"/>
                </a:cubicBezTo>
                <a:cubicBezTo>
                  <a:pt x="178" y="135"/>
                  <a:pt x="178" y="135"/>
                  <a:pt x="178" y="135"/>
                </a:cubicBezTo>
                <a:lnTo>
                  <a:pt x="176" y="132"/>
                </a:lnTo>
                <a:close/>
                <a:moveTo>
                  <a:pt x="185" y="151"/>
                </a:moveTo>
                <a:cubicBezTo>
                  <a:pt x="192" y="143"/>
                  <a:pt x="192" y="143"/>
                  <a:pt x="192" y="143"/>
                </a:cubicBezTo>
                <a:cubicBezTo>
                  <a:pt x="193" y="144"/>
                  <a:pt x="195" y="144"/>
                  <a:pt x="196" y="144"/>
                </a:cubicBezTo>
                <a:cubicBezTo>
                  <a:pt x="198" y="176"/>
                  <a:pt x="198" y="176"/>
                  <a:pt x="198" y="176"/>
                </a:cubicBezTo>
                <a:lnTo>
                  <a:pt x="185" y="151"/>
                </a:lnTo>
                <a:close/>
                <a:moveTo>
                  <a:pt x="194" y="95"/>
                </a:moveTo>
                <a:cubicBezTo>
                  <a:pt x="193" y="95"/>
                  <a:pt x="193" y="95"/>
                  <a:pt x="192" y="95"/>
                </a:cubicBezTo>
                <a:cubicBezTo>
                  <a:pt x="188" y="90"/>
                  <a:pt x="188" y="90"/>
                  <a:pt x="188" y="90"/>
                </a:cubicBezTo>
                <a:cubicBezTo>
                  <a:pt x="194" y="89"/>
                  <a:pt x="194" y="89"/>
                  <a:pt x="194" y="89"/>
                </a:cubicBezTo>
                <a:lnTo>
                  <a:pt x="194" y="95"/>
                </a:lnTo>
                <a:close/>
                <a:moveTo>
                  <a:pt x="178" y="66"/>
                </a:moveTo>
                <a:cubicBezTo>
                  <a:pt x="181" y="68"/>
                  <a:pt x="184" y="70"/>
                  <a:pt x="186" y="72"/>
                </a:cubicBezTo>
                <a:cubicBezTo>
                  <a:pt x="187" y="73"/>
                  <a:pt x="188" y="73"/>
                  <a:pt x="189" y="74"/>
                </a:cubicBezTo>
                <a:cubicBezTo>
                  <a:pt x="177" y="76"/>
                  <a:pt x="177" y="76"/>
                  <a:pt x="177" y="76"/>
                </a:cubicBezTo>
                <a:cubicBezTo>
                  <a:pt x="173" y="71"/>
                  <a:pt x="173" y="71"/>
                  <a:pt x="173" y="71"/>
                </a:cubicBezTo>
                <a:lnTo>
                  <a:pt x="178" y="66"/>
                </a:lnTo>
                <a:close/>
                <a:moveTo>
                  <a:pt x="165" y="108"/>
                </a:moveTo>
                <a:cubicBezTo>
                  <a:pt x="176" y="114"/>
                  <a:pt x="176" y="114"/>
                  <a:pt x="176" y="114"/>
                </a:cubicBezTo>
                <a:cubicBezTo>
                  <a:pt x="176" y="115"/>
                  <a:pt x="176" y="115"/>
                  <a:pt x="176" y="116"/>
                </a:cubicBezTo>
                <a:cubicBezTo>
                  <a:pt x="169" y="117"/>
                  <a:pt x="169" y="117"/>
                  <a:pt x="169" y="117"/>
                </a:cubicBezTo>
                <a:cubicBezTo>
                  <a:pt x="164" y="109"/>
                  <a:pt x="164" y="109"/>
                  <a:pt x="164" y="109"/>
                </a:cubicBezTo>
                <a:cubicBezTo>
                  <a:pt x="165" y="108"/>
                  <a:pt x="165" y="108"/>
                  <a:pt x="165" y="108"/>
                </a:cubicBezTo>
                <a:close/>
                <a:moveTo>
                  <a:pt x="166" y="149"/>
                </a:moveTo>
                <a:cubicBezTo>
                  <a:pt x="133" y="189"/>
                  <a:pt x="133" y="189"/>
                  <a:pt x="133" y="189"/>
                </a:cubicBezTo>
                <a:cubicBezTo>
                  <a:pt x="132" y="189"/>
                  <a:pt x="131" y="188"/>
                  <a:pt x="130" y="188"/>
                </a:cubicBezTo>
                <a:cubicBezTo>
                  <a:pt x="129" y="159"/>
                  <a:pt x="129" y="159"/>
                  <a:pt x="129" y="159"/>
                </a:cubicBezTo>
                <a:cubicBezTo>
                  <a:pt x="133" y="158"/>
                  <a:pt x="137" y="155"/>
                  <a:pt x="140" y="151"/>
                </a:cubicBezTo>
                <a:cubicBezTo>
                  <a:pt x="143" y="147"/>
                  <a:pt x="145" y="143"/>
                  <a:pt x="146" y="138"/>
                </a:cubicBezTo>
                <a:cubicBezTo>
                  <a:pt x="160" y="135"/>
                  <a:pt x="160" y="135"/>
                  <a:pt x="160" y="135"/>
                </a:cubicBezTo>
                <a:lnTo>
                  <a:pt x="166" y="149"/>
                </a:lnTo>
                <a:close/>
                <a:moveTo>
                  <a:pt x="156" y="90"/>
                </a:moveTo>
                <a:cubicBezTo>
                  <a:pt x="156" y="95"/>
                  <a:pt x="152" y="100"/>
                  <a:pt x="147" y="100"/>
                </a:cubicBezTo>
                <a:cubicBezTo>
                  <a:pt x="141" y="100"/>
                  <a:pt x="137" y="95"/>
                  <a:pt x="137" y="90"/>
                </a:cubicBezTo>
                <a:cubicBezTo>
                  <a:pt x="137" y="85"/>
                  <a:pt x="141" y="80"/>
                  <a:pt x="147" y="80"/>
                </a:cubicBezTo>
                <a:cubicBezTo>
                  <a:pt x="152" y="80"/>
                  <a:pt x="156" y="85"/>
                  <a:pt x="156" y="90"/>
                </a:cubicBezTo>
                <a:close/>
                <a:moveTo>
                  <a:pt x="132" y="61"/>
                </a:moveTo>
                <a:cubicBezTo>
                  <a:pt x="135" y="60"/>
                  <a:pt x="138" y="59"/>
                  <a:pt x="142" y="59"/>
                </a:cubicBezTo>
                <a:cubicBezTo>
                  <a:pt x="147" y="64"/>
                  <a:pt x="147" y="64"/>
                  <a:pt x="147" y="64"/>
                </a:cubicBezTo>
                <a:cubicBezTo>
                  <a:pt x="147" y="64"/>
                  <a:pt x="147" y="64"/>
                  <a:pt x="147" y="64"/>
                </a:cubicBezTo>
                <a:cubicBezTo>
                  <a:pt x="145" y="64"/>
                  <a:pt x="143" y="64"/>
                  <a:pt x="141" y="65"/>
                </a:cubicBezTo>
                <a:cubicBezTo>
                  <a:pt x="138" y="65"/>
                  <a:pt x="135" y="67"/>
                  <a:pt x="132" y="69"/>
                </a:cubicBezTo>
                <a:cubicBezTo>
                  <a:pt x="131" y="69"/>
                  <a:pt x="131" y="69"/>
                  <a:pt x="131" y="69"/>
                </a:cubicBezTo>
                <a:lnTo>
                  <a:pt x="132" y="61"/>
                </a:lnTo>
                <a:close/>
                <a:moveTo>
                  <a:pt x="129" y="109"/>
                </a:moveTo>
                <a:cubicBezTo>
                  <a:pt x="134" y="113"/>
                  <a:pt x="140" y="116"/>
                  <a:pt x="146" y="116"/>
                </a:cubicBezTo>
                <a:cubicBezTo>
                  <a:pt x="148" y="116"/>
                  <a:pt x="149" y="116"/>
                  <a:pt x="150" y="116"/>
                </a:cubicBezTo>
                <a:cubicBezTo>
                  <a:pt x="153" y="121"/>
                  <a:pt x="153" y="121"/>
                  <a:pt x="153" y="121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1" y="120"/>
                  <a:pt x="139" y="117"/>
                  <a:pt x="136" y="115"/>
                </a:cubicBezTo>
                <a:cubicBezTo>
                  <a:pt x="134" y="113"/>
                  <a:pt x="132" y="112"/>
                  <a:pt x="129" y="111"/>
                </a:cubicBezTo>
                <a:lnTo>
                  <a:pt x="129" y="109"/>
                </a:lnTo>
                <a:close/>
                <a:moveTo>
                  <a:pt x="130" y="135"/>
                </a:moveTo>
                <a:cubicBezTo>
                  <a:pt x="130" y="140"/>
                  <a:pt x="126" y="145"/>
                  <a:pt x="120" y="145"/>
                </a:cubicBezTo>
                <a:cubicBezTo>
                  <a:pt x="115" y="145"/>
                  <a:pt x="110" y="140"/>
                  <a:pt x="110" y="135"/>
                </a:cubicBezTo>
                <a:cubicBezTo>
                  <a:pt x="110" y="130"/>
                  <a:pt x="115" y="125"/>
                  <a:pt x="120" y="125"/>
                </a:cubicBezTo>
                <a:cubicBezTo>
                  <a:pt x="126" y="125"/>
                  <a:pt x="130" y="130"/>
                  <a:pt x="130" y="135"/>
                </a:cubicBezTo>
                <a:close/>
                <a:moveTo>
                  <a:pt x="70" y="233"/>
                </a:moveTo>
                <a:cubicBezTo>
                  <a:pt x="101" y="226"/>
                  <a:pt x="101" y="226"/>
                  <a:pt x="101" y="226"/>
                </a:cubicBezTo>
                <a:cubicBezTo>
                  <a:pt x="101" y="227"/>
                  <a:pt x="101" y="227"/>
                  <a:pt x="102" y="228"/>
                </a:cubicBezTo>
                <a:cubicBezTo>
                  <a:pt x="70" y="251"/>
                  <a:pt x="70" y="251"/>
                  <a:pt x="70" y="251"/>
                </a:cubicBezTo>
                <a:cubicBezTo>
                  <a:pt x="68" y="250"/>
                  <a:pt x="66" y="249"/>
                  <a:pt x="63" y="248"/>
                </a:cubicBezTo>
                <a:cubicBezTo>
                  <a:pt x="64" y="248"/>
                  <a:pt x="64" y="247"/>
                  <a:pt x="64" y="247"/>
                </a:cubicBezTo>
                <a:cubicBezTo>
                  <a:pt x="67" y="243"/>
                  <a:pt x="69" y="238"/>
                  <a:pt x="70" y="233"/>
                </a:cubicBezTo>
                <a:close/>
                <a:moveTo>
                  <a:pt x="65" y="217"/>
                </a:moveTo>
                <a:cubicBezTo>
                  <a:pt x="66" y="216"/>
                  <a:pt x="66" y="216"/>
                  <a:pt x="66" y="216"/>
                </a:cubicBezTo>
                <a:cubicBezTo>
                  <a:pt x="70" y="217"/>
                  <a:pt x="70" y="217"/>
                  <a:pt x="70" y="217"/>
                </a:cubicBezTo>
                <a:cubicBezTo>
                  <a:pt x="66" y="218"/>
                  <a:pt x="66" y="218"/>
                  <a:pt x="66" y="218"/>
                </a:cubicBezTo>
                <a:cubicBezTo>
                  <a:pt x="66" y="217"/>
                  <a:pt x="66" y="217"/>
                  <a:pt x="65" y="217"/>
                </a:cubicBezTo>
                <a:close/>
                <a:moveTo>
                  <a:pt x="78" y="201"/>
                </a:moveTo>
                <a:cubicBezTo>
                  <a:pt x="81" y="198"/>
                  <a:pt x="81" y="198"/>
                  <a:pt x="81" y="198"/>
                </a:cubicBezTo>
                <a:cubicBezTo>
                  <a:pt x="89" y="203"/>
                  <a:pt x="89" y="203"/>
                  <a:pt x="89" y="203"/>
                </a:cubicBezTo>
                <a:lnTo>
                  <a:pt x="78" y="201"/>
                </a:lnTo>
                <a:close/>
                <a:moveTo>
                  <a:pt x="91" y="185"/>
                </a:moveTo>
                <a:cubicBezTo>
                  <a:pt x="111" y="159"/>
                  <a:pt x="111" y="159"/>
                  <a:pt x="111" y="159"/>
                </a:cubicBezTo>
                <a:cubicBezTo>
                  <a:pt x="112" y="159"/>
                  <a:pt x="112" y="159"/>
                  <a:pt x="113" y="160"/>
                </a:cubicBezTo>
                <a:cubicBezTo>
                  <a:pt x="114" y="189"/>
                  <a:pt x="114" y="189"/>
                  <a:pt x="114" y="189"/>
                </a:cubicBezTo>
                <a:cubicBezTo>
                  <a:pt x="111" y="190"/>
                  <a:pt x="108" y="191"/>
                  <a:pt x="106" y="194"/>
                </a:cubicBezTo>
                <a:lnTo>
                  <a:pt x="91" y="185"/>
                </a:lnTo>
                <a:close/>
                <a:moveTo>
                  <a:pt x="111" y="75"/>
                </a:moveTo>
                <a:cubicBezTo>
                  <a:pt x="115" y="78"/>
                  <a:pt x="115" y="78"/>
                  <a:pt x="115" y="78"/>
                </a:cubicBezTo>
                <a:cubicBezTo>
                  <a:pt x="113" y="110"/>
                  <a:pt x="113" y="110"/>
                  <a:pt x="113" y="110"/>
                </a:cubicBezTo>
                <a:cubicBezTo>
                  <a:pt x="113" y="110"/>
                  <a:pt x="112" y="110"/>
                  <a:pt x="112" y="111"/>
                </a:cubicBezTo>
                <a:cubicBezTo>
                  <a:pt x="99" y="95"/>
                  <a:pt x="99" y="95"/>
                  <a:pt x="99" y="95"/>
                </a:cubicBezTo>
                <a:cubicBezTo>
                  <a:pt x="102" y="87"/>
                  <a:pt x="106" y="81"/>
                  <a:pt x="111" y="75"/>
                </a:cubicBezTo>
                <a:close/>
                <a:moveTo>
                  <a:pt x="54" y="141"/>
                </a:moveTo>
                <a:cubicBezTo>
                  <a:pt x="63" y="136"/>
                  <a:pt x="73" y="132"/>
                  <a:pt x="85" y="131"/>
                </a:cubicBezTo>
                <a:cubicBezTo>
                  <a:pt x="94" y="135"/>
                  <a:pt x="94" y="135"/>
                  <a:pt x="94" y="135"/>
                </a:cubicBezTo>
                <a:cubicBezTo>
                  <a:pt x="94" y="135"/>
                  <a:pt x="94" y="135"/>
                  <a:pt x="94" y="135"/>
                </a:cubicBezTo>
                <a:cubicBezTo>
                  <a:pt x="94" y="140"/>
                  <a:pt x="96" y="145"/>
                  <a:pt x="99" y="149"/>
                </a:cubicBezTo>
                <a:cubicBezTo>
                  <a:pt x="77" y="177"/>
                  <a:pt x="77" y="177"/>
                  <a:pt x="77" y="177"/>
                </a:cubicBezTo>
                <a:cubicBezTo>
                  <a:pt x="53" y="163"/>
                  <a:pt x="53" y="163"/>
                  <a:pt x="53" y="163"/>
                </a:cubicBezTo>
                <a:lnTo>
                  <a:pt x="54" y="141"/>
                </a:lnTo>
                <a:close/>
                <a:moveTo>
                  <a:pt x="53" y="181"/>
                </a:moveTo>
                <a:cubicBezTo>
                  <a:pt x="67" y="189"/>
                  <a:pt x="67" y="189"/>
                  <a:pt x="67" y="189"/>
                </a:cubicBezTo>
                <a:cubicBezTo>
                  <a:pt x="59" y="200"/>
                  <a:pt x="59" y="200"/>
                  <a:pt x="59" y="200"/>
                </a:cubicBezTo>
                <a:cubicBezTo>
                  <a:pt x="53" y="199"/>
                  <a:pt x="53" y="199"/>
                  <a:pt x="53" y="199"/>
                </a:cubicBezTo>
                <a:lnTo>
                  <a:pt x="53" y="181"/>
                </a:lnTo>
                <a:close/>
                <a:moveTo>
                  <a:pt x="21" y="180"/>
                </a:moveTo>
                <a:cubicBezTo>
                  <a:pt x="23" y="176"/>
                  <a:pt x="25" y="171"/>
                  <a:pt x="28" y="167"/>
                </a:cubicBezTo>
                <a:cubicBezTo>
                  <a:pt x="37" y="172"/>
                  <a:pt x="37" y="172"/>
                  <a:pt x="37" y="172"/>
                </a:cubicBezTo>
                <a:cubicBezTo>
                  <a:pt x="37" y="197"/>
                  <a:pt x="37" y="197"/>
                  <a:pt x="37" y="197"/>
                </a:cubicBezTo>
                <a:cubicBezTo>
                  <a:pt x="33" y="197"/>
                  <a:pt x="33" y="197"/>
                  <a:pt x="33" y="197"/>
                </a:cubicBezTo>
                <a:cubicBezTo>
                  <a:pt x="31" y="190"/>
                  <a:pt x="27" y="184"/>
                  <a:pt x="21" y="180"/>
                </a:cubicBezTo>
                <a:close/>
                <a:moveTo>
                  <a:pt x="34" y="231"/>
                </a:moveTo>
                <a:cubicBezTo>
                  <a:pt x="34" y="225"/>
                  <a:pt x="39" y="221"/>
                  <a:pt x="44" y="221"/>
                </a:cubicBezTo>
                <a:cubicBezTo>
                  <a:pt x="49" y="221"/>
                  <a:pt x="54" y="225"/>
                  <a:pt x="54" y="231"/>
                </a:cubicBezTo>
                <a:cubicBezTo>
                  <a:pt x="54" y="236"/>
                  <a:pt x="49" y="241"/>
                  <a:pt x="44" y="241"/>
                </a:cubicBezTo>
                <a:cubicBezTo>
                  <a:pt x="39" y="241"/>
                  <a:pt x="34" y="236"/>
                  <a:pt x="34" y="231"/>
                </a:cubicBezTo>
                <a:close/>
                <a:moveTo>
                  <a:pt x="55" y="327"/>
                </a:moveTo>
                <a:cubicBezTo>
                  <a:pt x="46" y="318"/>
                  <a:pt x="40" y="306"/>
                  <a:pt x="39" y="293"/>
                </a:cubicBezTo>
                <a:cubicBezTo>
                  <a:pt x="42" y="295"/>
                  <a:pt x="46" y="297"/>
                  <a:pt x="50" y="298"/>
                </a:cubicBezTo>
                <a:cubicBezTo>
                  <a:pt x="50" y="298"/>
                  <a:pt x="51" y="298"/>
                  <a:pt x="51" y="298"/>
                </a:cubicBezTo>
                <a:cubicBezTo>
                  <a:pt x="55" y="327"/>
                  <a:pt x="55" y="327"/>
                  <a:pt x="55" y="327"/>
                </a:cubicBezTo>
                <a:cubicBezTo>
                  <a:pt x="55" y="327"/>
                  <a:pt x="55" y="327"/>
                  <a:pt x="55" y="327"/>
                </a:cubicBezTo>
                <a:close/>
                <a:moveTo>
                  <a:pt x="55" y="282"/>
                </a:moveTo>
                <a:cubicBezTo>
                  <a:pt x="50" y="282"/>
                  <a:pt x="45" y="278"/>
                  <a:pt x="45" y="272"/>
                </a:cubicBezTo>
                <a:cubicBezTo>
                  <a:pt x="45" y="267"/>
                  <a:pt x="50" y="263"/>
                  <a:pt x="55" y="263"/>
                </a:cubicBezTo>
                <a:cubicBezTo>
                  <a:pt x="60" y="263"/>
                  <a:pt x="65" y="267"/>
                  <a:pt x="65" y="272"/>
                </a:cubicBezTo>
                <a:cubicBezTo>
                  <a:pt x="65" y="278"/>
                  <a:pt x="60" y="282"/>
                  <a:pt x="55" y="282"/>
                </a:cubicBezTo>
                <a:close/>
                <a:moveTo>
                  <a:pt x="67" y="295"/>
                </a:moveTo>
                <a:cubicBezTo>
                  <a:pt x="73" y="292"/>
                  <a:pt x="79" y="286"/>
                  <a:pt x="80" y="277"/>
                </a:cubicBezTo>
                <a:cubicBezTo>
                  <a:pt x="81" y="276"/>
                  <a:pt x="81" y="274"/>
                  <a:pt x="81" y="272"/>
                </a:cubicBezTo>
                <a:cubicBezTo>
                  <a:pt x="81" y="270"/>
                  <a:pt x="80" y="267"/>
                  <a:pt x="79" y="264"/>
                </a:cubicBezTo>
                <a:cubicBezTo>
                  <a:pt x="107" y="244"/>
                  <a:pt x="107" y="244"/>
                  <a:pt x="107" y="244"/>
                </a:cubicBezTo>
                <a:cubicBezTo>
                  <a:pt x="71" y="322"/>
                  <a:pt x="71" y="322"/>
                  <a:pt x="71" y="322"/>
                </a:cubicBezTo>
                <a:lnTo>
                  <a:pt x="67" y="295"/>
                </a:lnTo>
                <a:close/>
                <a:moveTo>
                  <a:pt x="115" y="318"/>
                </a:moveTo>
                <a:cubicBezTo>
                  <a:pt x="86" y="332"/>
                  <a:pt x="86" y="332"/>
                  <a:pt x="86" y="332"/>
                </a:cubicBezTo>
                <a:cubicBezTo>
                  <a:pt x="85" y="332"/>
                  <a:pt x="85" y="331"/>
                  <a:pt x="84" y="331"/>
                </a:cubicBezTo>
                <a:cubicBezTo>
                  <a:pt x="118" y="258"/>
                  <a:pt x="118" y="258"/>
                  <a:pt x="118" y="258"/>
                </a:cubicBezTo>
                <a:lnTo>
                  <a:pt x="115" y="318"/>
                </a:lnTo>
                <a:close/>
                <a:moveTo>
                  <a:pt x="123" y="223"/>
                </a:moveTo>
                <a:cubicBezTo>
                  <a:pt x="118" y="223"/>
                  <a:pt x="113" y="218"/>
                  <a:pt x="113" y="213"/>
                </a:cubicBezTo>
                <a:cubicBezTo>
                  <a:pt x="113" y="208"/>
                  <a:pt x="118" y="203"/>
                  <a:pt x="123" y="203"/>
                </a:cubicBezTo>
                <a:cubicBezTo>
                  <a:pt x="128" y="203"/>
                  <a:pt x="133" y="208"/>
                  <a:pt x="133" y="213"/>
                </a:cubicBezTo>
                <a:cubicBezTo>
                  <a:pt x="133" y="218"/>
                  <a:pt x="128" y="223"/>
                  <a:pt x="123" y="223"/>
                </a:cubicBezTo>
                <a:close/>
                <a:moveTo>
                  <a:pt x="130" y="354"/>
                </a:moveTo>
                <a:cubicBezTo>
                  <a:pt x="131" y="329"/>
                  <a:pt x="131" y="329"/>
                  <a:pt x="131" y="329"/>
                </a:cubicBezTo>
                <a:cubicBezTo>
                  <a:pt x="148" y="321"/>
                  <a:pt x="148" y="321"/>
                  <a:pt x="148" y="321"/>
                </a:cubicBezTo>
                <a:cubicBezTo>
                  <a:pt x="148" y="321"/>
                  <a:pt x="148" y="321"/>
                  <a:pt x="148" y="322"/>
                </a:cubicBezTo>
                <a:cubicBezTo>
                  <a:pt x="149" y="322"/>
                  <a:pt x="149" y="322"/>
                  <a:pt x="149" y="323"/>
                </a:cubicBezTo>
                <a:cubicBezTo>
                  <a:pt x="134" y="359"/>
                  <a:pt x="134" y="359"/>
                  <a:pt x="134" y="359"/>
                </a:cubicBezTo>
                <a:cubicBezTo>
                  <a:pt x="132" y="358"/>
                  <a:pt x="131" y="356"/>
                  <a:pt x="130" y="354"/>
                </a:cubicBezTo>
                <a:close/>
                <a:moveTo>
                  <a:pt x="184" y="384"/>
                </a:moveTo>
                <a:cubicBezTo>
                  <a:pt x="170" y="384"/>
                  <a:pt x="157" y="379"/>
                  <a:pt x="146" y="371"/>
                </a:cubicBezTo>
                <a:cubicBezTo>
                  <a:pt x="164" y="329"/>
                  <a:pt x="164" y="329"/>
                  <a:pt x="164" y="329"/>
                </a:cubicBezTo>
                <a:cubicBezTo>
                  <a:pt x="165" y="329"/>
                  <a:pt x="166" y="329"/>
                  <a:pt x="166" y="329"/>
                </a:cubicBezTo>
                <a:cubicBezTo>
                  <a:pt x="166" y="329"/>
                  <a:pt x="166" y="329"/>
                  <a:pt x="166" y="329"/>
                </a:cubicBezTo>
                <a:cubicBezTo>
                  <a:pt x="166" y="329"/>
                  <a:pt x="166" y="329"/>
                  <a:pt x="166" y="329"/>
                </a:cubicBezTo>
                <a:cubicBezTo>
                  <a:pt x="166" y="329"/>
                  <a:pt x="166" y="329"/>
                  <a:pt x="166" y="329"/>
                </a:cubicBezTo>
                <a:cubicBezTo>
                  <a:pt x="167" y="329"/>
                  <a:pt x="168" y="329"/>
                  <a:pt x="169" y="329"/>
                </a:cubicBezTo>
                <a:cubicBezTo>
                  <a:pt x="192" y="383"/>
                  <a:pt x="192" y="383"/>
                  <a:pt x="192" y="383"/>
                </a:cubicBezTo>
                <a:cubicBezTo>
                  <a:pt x="190" y="383"/>
                  <a:pt x="187" y="384"/>
                  <a:pt x="184" y="384"/>
                </a:cubicBezTo>
                <a:close/>
                <a:moveTo>
                  <a:pt x="183" y="323"/>
                </a:moveTo>
                <a:cubicBezTo>
                  <a:pt x="184" y="322"/>
                  <a:pt x="184" y="322"/>
                  <a:pt x="185" y="322"/>
                </a:cubicBezTo>
                <a:cubicBezTo>
                  <a:pt x="185" y="321"/>
                  <a:pt x="185" y="321"/>
                  <a:pt x="185" y="321"/>
                </a:cubicBezTo>
                <a:cubicBezTo>
                  <a:pt x="202" y="329"/>
                  <a:pt x="202" y="329"/>
                  <a:pt x="202" y="329"/>
                </a:cubicBezTo>
                <a:cubicBezTo>
                  <a:pt x="204" y="371"/>
                  <a:pt x="204" y="371"/>
                  <a:pt x="204" y="371"/>
                </a:cubicBezTo>
                <a:lnTo>
                  <a:pt x="183" y="323"/>
                </a:lnTo>
                <a:close/>
                <a:moveTo>
                  <a:pt x="207" y="224"/>
                </a:moveTo>
                <a:cubicBezTo>
                  <a:pt x="202" y="224"/>
                  <a:pt x="197" y="220"/>
                  <a:pt x="197" y="214"/>
                </a:cubicBezTo>
                <a:cubicBezTo>
                  <a:pt x="197" y="209"/>
                  <a:pt x="202" y="204"/>
                  <a:pt x="207" y="204"/>
                </a:cubicBezTo>
                <a:cubicBezTo>
                  <a:pt x="212" y="204"/>
                  <a:pt x="217" y="209"/>
                  <a:pt x="217" y="214"/>
                </a:cubicBezTo>
                <a:cubicBezTo>
                  <a:pt x="217" y="220"/>
                  <a:pt x="212" y="224"/>
                  <a:pt x="207" y="224"/>
                </a:cubicBezTo>
                <a:close/>
                <a:moveTo>
                  <a:pt x="237" y="357"/>
                </a:moveTo>
                <a:cubicBezTo>
                  <a:pt x="232" y="363"/>
                  <a:pt x="227" y="369"/>
                  <a:pt x="220" y="373"/>
                </a:cubicBezTo>
                <a:cubicBezTo>
                  <a:pt x="218" y="336"/>
                  <a:pt x="218" y="336"/>
                  <a:pt x="218" y="336"/>
                </a:cubicBezTo>
                <a:cubicBezTo>
                  <a:pt x="240" y="347"/>
                  <a:pt x="240" y="347"/>
                  <a:pt x="240" y="347"/>
                </a:cubicBezTo>
                <a:cubicBezTo>
                  <a:pt x="240" y="348"/>
                  <a:pt x="240" y="349"/>
                  <a:pt x="240" y="350"/>
                </a:cubicBezTo>
                <a:cubicBezTo>
                  <a:pt x="240" y="351"/>
                  <a:pt x="240" y="353"/>
                  <a:pt x="241" y="354"/>
                </a:cubicBezTo>
                <a:cubicBezTo>
                  <a:pt x="239" y="355"/>
                  <a:pt x="238" y="356"/>
                  <a:pt x="237" y="357"/>
                </a:cubicBezTo>
                <a:close/>
                <a:moveTo>
                  <a:pt x="247" y="332"/>
                </a:moveTo>
                <a:cubicBezTo>
                  <a:pt x="218" y="318"/>
                  <a:pt x="218" y="318"/>
                  <a:pt x="218" y="318"/>
                </a:cubicBezTo>
                <a:cubicBezTo>
                  <a:pt x="214" y="258"/>
                  <a:pt x="214" y="258"/>
                  <a:pt x="214" y="258"/>
                </a:cubicBezTo>
                <a:cubicBezTo>
                  <a:pt x="248" y="331"/>
                  <a:pt x="248" y="331"/>
                  <a:pt x="248" y="331"/>
                </a:cubicBezTo>
                <a:cubicBezTo>
                  <a:pt x="248" y="331"/>
                  <a:pt x="248" y="332"/>
                  <a:pt x="247" y="332"/>
                </a:cubicBezTo>
                <a:close/>
                <a:moveTo>
                  <a:pt x="266" y="359"/>
                </a:moveTo>
                <a:cubicBezTo>
                  <a:pt x="261" y="359"/>
                  <a:pt x="256" y="355"/>
                  <a:pt x="256" y="350"/>
                </a:cubicBezTo>
                <a:cubicBezTo>
                  <a:pt x="256" y="344"/>
                  <a:pt x="261" y="340"/>
                  <a:pt x="266" y="340"/>
                </a:cubicBezTo>
                <a:cubicBezTo>
                  <a:pt x="271" y="340"/>
                  <a:pt x="276" y="344"/>
                  <a:pt x="276" y="350"/>
                </a:cubicBezTo>
                <a:cubicBezTo>
                  <a:pt x="276" y="355"/>
                  <a:pt x="271" y="359"/>
                  <a:pt x="266" y="359"/>
                </a:cubicBezTo>
                <a:close/>
                <a:moveTo>
                  <a:pt x="288" y="337"/>
                </a:moveTo>
                <a:cubicBezTo>
                  <a:pt x="286" y="333"/>
                  <a:pt x="282" y="329"/>
                  <a:pt x="278" y="327"/>
                </a:cubicBezTo>
                <a:cubicBezTo>
                  <a:pt x="282" y="298"/>
                  <a:pt x="282" y="298"/>
                  <a:pt x="282" y="298"/>
                </a:cubicBezTo>
                <a:cubicBezTo>
                  <a:pt x="282" y="298"/>
                  <a:pt x="283" y="298"/>
                  <a:pt x="283" y="298"/>
                </a:cubicBezTo>
                <a:cubicBezTo>
                  <a:pt x="288" y="297"/>
                  <a:pt x="293" y="294"/>
                  <a:pt x="296" y="290"/>
                </a:cubicBezTo>
                <a:cubicBezTo>
                  <a:pt x="322" y="303"/>
                  <a:pt x="322" y="303"/>
                  <a:pt x="322" y="303"/>
                </a:cubicBezTo>
                <a:cubicBezTo>
                  <a:pt x="323" y="331"/>
                  <a:pt x="323" y="331"/>
                  <a:pt x="323" y="331"/>
                </a:cubicBezTo>
                <a:lnTo>
                  <a:pt x="288" y="337"/>
                </a:lnTo>
                <a:close/>
                <a:moveTo>
                  <a:pt x="310" y="366"/>
                </a:moveTo>
                <a:cubicBezTo>
                  <a:pt x="291" y="355"/>
                  <a:pt x="291" y="355"/>
                  <a:pt x="291" y="355"/>
                </a:cubicBezTo>
                <a:cubicBezTo>
                  <a:pt x="291" y="354"/>
                  <a:pt x="291" y="354"/>
                  <a:pt x="291" y="353"/>
                </a:cubicBezTo>
                <a:cubicBezTo>
                  <a:pt x="324" y="347"/>
                  <a:pt x="324" y="347"/>
                  <a:pt x="324" y="347"/>
                </a:cubicBezTo>
                <a:cubicBezTo>
                  <a:pt x="324" y="359"/>
                  <a:pt x="324" y="359"/>
                  <a:pt x="324" y="359"/>
                </a:cubicBezTo>
                <a:cubicBezTo>
                  <a:pt x="320" y="362"/>
                  <a:pt x="315" y="364"/>
                  <a:pt x="310" y="366"/>
                </a:cubicBezTo>
                <a:close/>
                <a:moveTo>
                  <a:pt x="326" y="212"/>
                </a:moveTo>
                <a:cubicBezTo>
                  <a:pt x="320" y="212"/>
                  <a:pt x="316" y="208"/>
                  <a:pt x="316" y="203"/>
                </a:cubicBezTo>
                <a:cubicBezTo>
                  <a:pt x="316" y="197"/>
                  <a:pt x="320" y="193"/>
                  <a:pt x="326" y="193"/>
                </a:cubicBezTo>
                <a:cubicBezTo>
                  <a:pt x="331" y="193"/>
                  <a:pt x="335" y="197"/>
                  <a:pt x="335" y="203"/>
                </a:cubicBezTo>
                <a:cubicBezTo>
                  <a:pt x="335" y="208"/>
                  <a:pt x="331" y="212"/>
                  <a:pt x="326" y="212"/>
                </a:cubicBezTo>
                <a:close/>
                <a:moveTo>
                  <a:pt x="361" y="323"/>
                </a:moveTo>
                <a:cubicBezTo>
                  <a:pt x="339" y="327"/>
                  <a:pt x="339" y="327"/>
                  <a:pt x="339" y="327"/>
                </a:cubicBezTo>
                <a:cubicBezTo>
                  <a:pt x="338" y="312"/>
                  <a:pt x="338" y="312"/>
                  <a:pt x="338" y="312"/>
                </a:cubicBezTo>
                <a:cubicBezTo>
                  <a:pt x="361" y="323"/>
                  <a:pt x="361" y="323"/>
                  <a:pt x="361" y="323"/>
                </a:cubicBezTo>
                <a:cubicBezTo>
                  <a:pt x="361" y="323"/>
                  <a:pt x="361" y="323"/>
                  <a:pt x="361" y="323"/>
                </a:cubicBezTo>
                <a:close/>
                <a:moveTo>
                  <a:pt x="368" y="308"/>
                </a:moveTo>
                <a:cubicBezTo>
                  <a:pt x="337" y="293"/>
                  <a:pt x="337" y="293"/>
                  <a:pt x="337" y="293"/>
                </a:cubicBezTo>
                <a:cubicBezTo>
                  <a:pt x="335" y="240"/>
                  <a:pt x="335" y="240"/>
                  <a:pt x="335" y="240"/>
                </a:cubicBezTo>
                <a:cubicBezTo>
                  <a:pt x="368" y="308"/>
                  <a:pt x="368" y="308"/>
                  <a:pt x="368" y="308"/>
                </a:cubicBezTo>
                <a:cubicBezTo>
                  <a:pt x="368" y="308"/>
                  <a:pt x="368" y="308"/>
                  <a:pt x="368" y="308"/>
                </a:cubicBezTo>
                <a:close/>
                <a:moveTo>
                  <a:pt x="386" y="336"/>
                </a:moveTo>
                <a:cubicBezTo>
                  <a:pt x="381" y="336"/>
                  <a:pt x="376" y="332"/>
                  <a:pt x="376" y="327"/>
                </a:cubicBezTo>
                <a:cubicBezTo>
                  <a:pt x="376" y="321"/>
                  <a:pt x="381" y="317"/>
                  <a:pt x="386" y="317"/>
                </a:cubicBezTo>
                <a:cubicBezTo>
                  <a:pt x="392" y="317"/>
                  <a:pt x="396" y="321"/>
                  <a:pt x="396" y="327"/>
                </a:cubicBezTo>
                <a:cubicBezTo>
                  <a:pt x="396" y="332"/>
                  <a:pt x="392" y="336"/>
                  <a:pt x="386" y="336"/>
                </a:cubicBezTo>
                <a:close/>
                <a:moveTo>
                  <a:pt x="463" y="280"/>
                </a:moveTo>
                <a:cubicBezTo>
                  <a:pt x="459" y="281"/>
                  <a:pt x="456" y="284"/>
                  <a:pt x="456" y="288"/>
                </a:cubicBezTo>
                <a:cubicBezTo>
                  <a:pt x="456" y="289"/>
                  <a:pt x="456" y="289"/>
                  <a:pt x="456" y="289"/>
                </a:cubicBezTo>
                <a:cubicBezTo>
                  <a:pt x="456" y="322"/>
                  <a:pt x="430" y="348"/>
                  <a:pt x="398" y="350"/>
                </a:cubicBezTo>
                <a:cubicBezTo>
                  <a:pt x="406" y="345"/>
                  <a:pt x="412" y="336"/>
                  <a:pt x="412" y="327"/>
                </a:cubicBezTo>
                <a:cubicBezTo>
                  <a:pt x="412" y="325"/>
                  <a:pt x="412" y="323"/>
                  <a:pt x="412" y="321"/>
                </a:cubicBezTo>
                <a:cubicBezTo>
                  <a:pt x="409" y="309"/>
                  <a:pt x="398" y="301"/>
                  <a:pt x="386" y="301"/>
                </a:cubicBezTo>
                <a:cubicBezTo>
                  <a:pt x="385" y="301"/>
                  <a:pt x="384" y="301"/>
                  <a:pt x="383" y="301"/>
                </a:cubicBezTo>
                <a:cubicBezTo>
                  <a:pt x="347" y="228"/>
                  <a:pt x="347" y="228"/>
                  <a:pt x="347" y="228"/>
                </a:cubicBezTo>
                <a:cubicBezTo>
                  <a:pt x="400" y="262"/>
                  <a:pt x="400" y="262"/>
                  <a:pt x="400" y="262"/>
                </a:cubicBezTo>
                <a:cubicBezTo>
                  <a:pt x="400" y="264"/>
                  <a:pt x="399" y="267"/>
                  <a:pt x="399" y="269"/>
                </a:cubicBezTo>
                <a:cubicBezTo>
                  <a:pt x="399" y="277"/>
                  <a:pt x="403" y="285"/>
                  <a:pt x="411" y="290"/>
                </a:cubicBezTo>
                <a:cubicBezTo>
                  <a:pt x="415" y="293"/>
                  <a:pt x="420" y="295"/>
                  <a:pt x="425" y="295"/>
                </a:cubicBezTo>
                <a:cubicBezTo>
                  <a:pt x="425" y="295"/>
                  <a:pt x="425" y="295"/>
                  <a:pt x="425" y="295"/>
                </a:cubicBezTo>
                <a:cubicBezTo>
                  <a:pt x="433" y="295"/>
                  <a:pt x="442" y="290"/>
                  <a:pt x="447" y="283"/>
                </a:cubicBezTo>
                <a:cubicBezTo>
                  <a:pt x="448" y="280"/>
                  <a:pt x="449" y="278"/>
                  <a:pt x="450" y="275"/>
                </a:cubicBezTo>
                <a:cubicBezTo>
                  <a:pt x="482" y="272"/>
                  <a:pt x="482" y="272"/>
                  <a:pt x="482" y="272"/>
                </a:cubicBezTo>
                <a:cubicBezTo>
                  <a:pt x="482" y="272"/>
                  <a:pt x="482" y="273"/>
                  <a:pt x="482" y="273"/>
                </a:cubicBezTo>
                <a:cubicBezTo>
                  <a:pt x="476" y="277"/>
                  <a:pt x="470" y="279"/>
                  <a:pt x="463" y="280"/>
                </a:cubicBezTo>
                <a:close/>
                <a:moveTo>
                  <a:pt x="490" y="242"/>
                </a:moveTo>
                <a:cubicBezTo>
                  <a:pt x="472" y="229"/>
                  <a:pt x="472" y="229"/>
                  <a:pt x="472" y="229"/>
                </a:cubicBezTo>
                <a:cubicBezTo>
                  <a:pt x="482" y="218"/>
                  <a:pt x="482" y="218"/>
                  <a:pt x="482" y="218"/>
                </a:cubicBezTo>
                <a:cubicBezTo>
                  <a:pt x="490" y="241"/>
                  <a:pt x="490" y="241"/>
                  <a:pt x="490" y="241"/>
                </a:cubicBezTo>
                <a:cubicBezTo>
                  <a:pt x="490" y="241"/>
                  <a:pt x="490" y="242"/>
                  <a:pt x="490" y="242"/>
                </a:cubicBezTo>
                <a:close/>
                <a:moveTo>
                  <a:pt x="506" y="236"/>
                </a:moveTo>
                <a:cubicBezTo>
                  <a:pt x="495" y="204"/>
                  <a:pt x="495" y="204"/>
                  <a:pt x="495" y="204"/>
                </a:cubicBezTo>
                <a:cubicBezTo>
                  <a:pt x="498" y="201"/>
                  <a:pt x="498" y="201"/>
                  <a:pt x="498" y="201"/>
                </a:cubicBezTo>
                <a:cubicBezTo>
                  <a:pt x="503" y="209"/>
                  <a:pt x="506" y="219"/>
                  <a:pt x="506" y="230"/>
                </a:cubicBezTo>
                <a:cubicBezTo>
                  <a:pt x="506" y="232"/>
                  <a:pt x="506" y="234"/>
                  <a:pt x="506" y="236"/>
                </a:cubicBezTo>
                <a:cubicBezTo>
                  <a:pt x="506" y="236"/>
                  <a:pt x="506" y="236"/>
                  <a:pt x="506" y="23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ffectLst/>
        </p:spPr>
        <p:txBody>
          <a:bodyPr/>
          <a:lstStyle/>
          <a:p>
            <a:pPr algn="ctr" defTabSz="914034">
              <a:defRPr/>
            </a:pPr>
            <a:endParaRPr lang="en-US" sz="1200" kern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cxnSp>
        <p:nvCxnSpPr>
          <p:cNvPr id="128" name="直接连接符 54">
            <a:extLst>
              <a:ext uri="{FF2B5EF4-FFF2-40B4-BE49-F238E27FC236}">
                <a16:creationId xmlns:a16="http://schemas.microsoft.com/office/drawing/2014/main" id="{3FFDDFE9-1907-47C5-9199-84375396632A}"/>
              </a:ext>
            </a:extLst>
          </p:cNvPr>
          <p:cNvCxnSpPr/>
          <p:nvPr/>
        </p:nvCxnSpPr>
        <p:spPr bwMode="auto">
          <a:xfrm>
            <a:off x="4702258" y="4156695"/>
            <a:ext cx="0" cy="330124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29" name="直接连接符 55">
            <a:extLst>
              <a:ext uri="{FF2B5EF4-FFF2-40B4-BE49-F238E27FC236}">
                <a16:creationId xmlns:a16="http://schemas.microsoft.com/office/drawing/2014/main" id="{B33DD0BA-A429-4C45-9D10-0C6C213300CB}"/>
              </a:ext>
            </a:extLst>
          </p:cNvPr>
          <p:cNvCxnSpPr/>
          <p:nvPr/>
        </p:nvCxnSpPr>
        <p:spPr bwMode="auto">
          <a:xfrm>
            <a:off x="3408027" y="4156695"/>
            <a:ext cx="0" cy="330124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30" name="直接连接符 56">
            <a:extLst>
              <a:ext uri="{FF2B5EF4-FFF2-40B4-BE49-F238E27FC236}">
                <a16:creationId xmlns:a16="http://schemas.microsoft.com/office/drawing/2014/main" id="{9339AAA1-3926-46EC-B3F1-BC0C3598FFD8}"/>
              </a:ext>
            </a:extLst>
          </p:cNvPr>
          <p:cNvCxnSpPr/>
          <p:nvPr/>
        </p:nvCxnSpPr>
        <p:spPr bwMode="auto">
          <a:xfrm>
            <a:off x="2113794" y="4156695"/>
            <a:ext cx="0" cy="330124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31" name="直接连接符 57">
            <a:extLst>
              <a:ext uri="{FF2B5EF4-FFF2-40B4-BE49-F238E27FC236}">
                <a16:creationId xmlns:a16="http://schemas.microsoft.com/office/drawing/2014/main" id="{5E273AB9-1BD1-49A5-AD1B-999A6E4FA6A6}"/>
              </a:ext>
            </a:extLst>
          </p:cNvPr>
          <p:cNvCxnSpPr/>
          <p:nvPr/>
        </p:nvCxnSpPr>
        <p:spPr bwMode="auto">
          <a:xfrm>
            <a:off x="2982964" y="4156693"/>
            <a:ext cx="0" cy="103337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32" name="直接连接符 58">
            <a:extLst>
              <a:ext uri="{FF2B5EF4-FFF2-40B4-BE49-F238E27FC236}">
                <a16:creationId xmlns:a16="http://schemas.microsoft.com/office/drawing/2014/main" id="{F3EFDDB5-F3E7-4FC9-803C-5C9CBFCE8C96}"/>
              </a:ext>
            </a:extLst>
          </p:cNvPr>
          <p:cNvCxnSpPr/>
          <p:nvPr/>
        </p:nvCxnSpPr>
        <p:spPr bwMode="auto">
          <a:xfrm>
            <a:off x="4264499" y="4156693"/>
            <a:ext cx="0" cy="103337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33" name="直接连接符 59">
            <a:extLst>
              <a:ext uri="{FF2B5EF4-FFF2-40B4-BE49-F238E27FC236}">
                <a16:creationId xmlns:a16="http://schemas.microsoft.com/office/drawing/2014/main" id="{C95378C8-D924-4018-B009-E7398337455C}"/>
              </a:ext>
            </a:extLst>
          </p:cNvPr>
          <p:cNvCxnSpPr/>
          <p:nvPr/>
        </p:nvCxnSpPr>
        <p:spPr bwMode="auto">
          <a:xfrm>
            <a:off x="2460680" y="4705263"/>
            <a:ext cx="605595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直接连接符 60">
            <a:extLst>
              <a:ext uri="{FF2B5EF4-FFF2-40B4-BE49-F238E27FC236}">
                <a16:creationId xmlns:a16="http://schemas.microsoft.com/office/drawing/2014/main" id="{3D1881AA-183A-4B65-A165-175D3D173017}"/>
              </a:ext>
            </a:extLst>
          </p:cNvPr>
          <p:cNvCxnSpPr/>
          <p:nvPr/>
        </p:nvCxnSpPr>
        <p:spPr bwMode="auto">
          <a:xfrm>
            <a:off x="3774357" y="4705263"/>
            <a:ext cx="568329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直接连接符 61">
            <a:extLst>
              <a:ext uri="{FF2B5EF4-FFF2-40B4-BE49-F238E27FC236}">
                <a16:creationId xmlns:a16="http://schemas.microsoft.com/office/drawing/2014/main" id="{AD6879BB-F81C-4B60-96A4-44B8CF3FB68F}"/>
              </a:ext>
            </a:extLst>
          </p:cNvPr>
          <p:cNvCxnSpPr/>
          <p:nvPr/>
        </p:nvCxnSpPr>
        <p:spPr bwMode="auto">
          <a:xfrm>
            <a:off x="3222911" y="4885824"/>
            <a:ext cx="0" cy="241268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直接连接符 62">
            <a:extLst>
              <a:ext uri="{FF2B5EF4-FFF2-40B4-BE49-F238E27FC236}">
                <a16:creationId xmlns:a16="http://schemas.microsoft.com/office/drawing/2014/main" id="{51482065-B2B0-4DEA-9D88-68EF6EE0FBB2}"/>
              </a:ext>
            </a:extLst>
          </p:cNvPr>
          <p:cNvCxnSpPr/>
          <p:nvPr/>
        </p:nvCxnSpPr>
        <p:spPr bwMode="auto">
          <a:xfrm>
            <a:off x="3606470" y="4867472"/>
            <a:ext cx="0" cy="241268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直接连接符 63">
            <a:extLst>
              <a:ext uri="{FF2B5EF4-FFF2-40B4-BE49-F238E27FC236}">
                <a16:creationId xmlns:a16="http://schemas.microsoft.com/office/drawing/2014/main" id="{BD2F6B9F-49DE-4F9F-8D29-3DCA22DE35A5}"/>
              </a:ext>
            </a:extLst>
          </p:cNvPr>
          <p:cNvCxnSpPr/>
          <p:nvPr/>
        </p:nvCxnSpPr>
        <p:spPr bwMode="auto">
          <a:xfrm>
            <a:off x="3432556" y="4888885"/>
            <a:ext cx="6392" cy="171296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直接连接符 64">
            <a:extLst>
              <a:ext uri="{FF2B5EF4-FFF2-40B4-BE49-F238E27FC236}">
                <a16:creationId xmlns:a16="http://schemas.microsoft.com/office/drawing/2014/main" id="{683E8000-EED3-44BF-8641-CBD99D8C73B6}"/>
              </a:ext>
            </a:extLst>
          </p:cNvPr>
          <p:cNvCxnSpPr/>
          <p:nvPr/>
        </p:nvCxnSpPr>
        <p:spPr bwMode="auto">
          <a:xfrm>
            <a:off x="4505157" y="4880820"/>
            <a:ext cx="0" cy="241268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直接连接符 65">
            <a:extLst>
              <a:ext uri="{FF2B5EF4-FFF2-40B4-BE49-F238E27FC236}">
                <a16:creationId xmlns:a16="http://schemas.microsoft.com/office/drawing/2014/main" id="{121B73A5-48A2-4D4F-A7A7-5E1B77BDD36F}"/>
              </a:ext>
            </a:extLst>
          </p:cNvPr>
          <p:cNvCxnSpPr/>
          <p:nvPr/>
        </p:nvCxnSpPr>
        <p:spPr bwMode="auto">
          <a:xfrm>
            <a:off x="4888716" y="4862470"/>
            <a:ext cx="0" cy="206886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直接连接符 66">
            <a:extLst>
              <a:ext uri="{FF2B5EF4-FFF2-40B4-BE49-F238E27FC236}">
                <a16:creationId xmlns:a16="http://schemas.microsoft.com/office/drawing/2014/main" id="{0039A160-2875-4D47-9310-397D987399C5}"/>
              </a:ext>
            </a:extLst>
          </p:cNvPr>
          <p:cNvCxnSpPr/>
          <p:nvPr/>
        </p:nvCxnSpPr>
        <p:spPr bwMode="auto">
          <a:xfrm>
            <a:off x="4714802" y="4883881"/>
            <a:ext cx="6392" cy="171296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直接连接符 67">
            <a:extLst>
              <a:ext uri="{FF2B5EF4-FFF2-40B4-BE49-F238E27FC236}">
                <a16:creationId xmlns:a16="http://schemas.microsoft.com/office/drawing/2014/main" id="{3A7A6DF4-D232-4737-8742-F55665A70CB1}"/>
              </a:ext>
            </a:extLst>
          </p:cNvPr>
          <p:cNvCxnSpPr/>
          <p:nvPr/>
        </p:nvCxnSpPr>
        <p:spPr bwMode="auto">
          <a:xfrm>
            <a:off x="3988642" y="5277296"/>
            <a:ext cx="177021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直接箭头连接符 68">
            <a:extLst>
              <a:ext uri="{FF2B5EF4-FFF2-40B4-BE49-F238E27FC236}">
                <a16:creationId xmlns:a16="http://schemas.microsoft.com/office/drawing/2014/main" id="{4145361D-E10D-4806-962D-B4B393EA29FC}"/>
              </a:ext>
            </a:extLst>
          </p:cNvPr>
          <p:cNvCxnSpPr/>
          <p:nvPr/>
        </p:nvCxnSpPr>
        <p:spPr bwMode="auto">
          <a:xfrm flipH="1">
            <a:off x="2113797" y="3172255"/>
            <a:ext cx="976548" cy="428154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43" name="直接箭头连接符 69">
            <a:extLst>
              <a:ext uri="{FF2B5EF4-FFF2-40B4-BE49-F238E27FC236}">
                <a16:creationId xmlns:a16="http://schemas.microsoft.com/office/drawing/2014/main" id="{1D187761-6350-4C2D-8A6F-107A19CDC72D}"/>
              </a:ext>
            </a:extLst>
          </p:cNvPr>
          <p:cNvCxnSpPr/>
          <p:nvPr/>
        </p:nvCxnSpPr>
        <p:spPr bwMode="auto">
          <a:xfrm>
            <a:off x="3222911" y="3160944"/>
            <a:ext cx="185116" cy="439465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44" name="直接箭头连接符 70">
            <a:extLst>
              <a:ext uri="{FF2B5EF4-FFF2-40B4-BE49-F238E27FC236}">
                <a16:creationId xmlns:a16="http://schemas.microsoft.com/office/drawing/2014/main" id="{20C7B5E0-1D99-4FF6-83D5-6C59F22BDC61}"/>
              </a:ext>
            </a:extLst>
          </p:cNvPr>
          <p:cNvCxnSpPr/>
          <p:nvPr/>
        </p:nvCxnSpPr>
        <p:spPr bwMode="auto">
          <a:xfrm flipH="1">
            <a:off x="2788525" y="3165228"/>
            <a:ext cx="373650" cy="43518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45" name="直接箭头连接符 71">
            <a:extLst>
              <a:ext uri="{FF2B5EF4-FFF2-40B4-BE49-F238E27FC236}">
                <a16:creationId xmlns:a16="http://schemas.microsoft.com/office/drawing/2014/main" id="{08CC3089-9695-43CC-90B7-ECA3236FACFC}"/>
              </a:ext>
            </a:extLst>
          </p:cNvPr>
          <p:cNvCxnSpPr/>
          <p:nvPr/>
        </p:nvCxnSpPr>
        <p:spPr bwMode="auto">
          <a:xfrm>
            <a:off x="3385427" y="3165228"/>
            <a:ext cx="1344312" cy="43518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46" name="直接箭头连接符 72">
            <a:extLst>
              <a:ext uri="{FF2B5EF4-FFF2-40B4-BE49-F238E27FC236}">
                <a16:creationId xmlns:a16="http://schemas.microsoft.com/office/drawing/2014/main" id="{AFE4BD94-9246-4E80-AA1E-1D53D10A665B}"/>
              </a:ext>
            </a:extLst>
          </p:cNvPr>
          <p:cNvCxnSpPr/>
          <p:nvPr/>
        </p:nvCxnSpPr>
        <p:spPr bwMode="auto">
          <a:xfrm>
            <a:off x="3269075" y="3165228"/>
            <a:ext cx="785933" cy="43518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47" name="直接箭头连接符 73">
            <a:extLst>
              <a:ext uri="{FF2B5EF4-FFF2-40B4-BE49-F238E27FC236}">
                <a16:creationId xmlns:a16="http://schemas.microsoft.com/office/drawing/2014/main" id="{E6BD5FFC-1FAD-4EA8-8797-FAFAD5DF0158}"/>
              </a:ext>
            </a:extLst>
          </p:cNvPr>
          <p:cNvCxnSpPr/>
          <p:nvPr/>
        </p:nvCxnSpPr>
        <p:spPr bwMode="auto">
          <a:xfrm>
            <a:off x="3192286" y="2170668"/>
            <a:ext cx="0" cy="433989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48" name="直接箭头连接符 74">
            <a:extLst>
              <a:ext uri="{FF2B5EF4-FFF2-40B4-BE49-F238E27FC236}">
                <a16:creationId xmlns:a16="http://schemas.microsoft.com/office/drawing/2014/main" id="{FBCE5524-6FA0-4B2B-95DF-CD2798338CDA}"/>
              </a:ext>
            </a:extLst>
          </p:cNvPr>
          <p:cNvCxnSpPr/>
          <p:nvPr/>
        </p:nvCxnSpPr>
        <p:spPr bwMode="auto">
          <a:xfrm>
            <a:off x="2449509" y="2170668"/>
            <a:ext cx="552227" cy="433989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49" name="直接箭头连接符 75">
            <a:extLst>
              <a:ext uri="{FF2B5EF4-FFF2-40B4-BE49-F238E27FC236}">
                <a16:creationId xmlns:a16="http://schemas.microsoft.com/office/drawing/2014/main" id="{350296AF-0CAB-424D-BDB2-514CA464E4D0}"/>
              </a:ext>
            </a:extLst>
          </p:cNvPr>
          <p:cNvCxnSpPr/>
          <p:nvPr/>
        </p:nvCxnSpPr>
        <p:spPr bwMode="auto">
          <a:xfrm flipH="1">
            <a:off x="3343572" y="2170668"/>
            <a:ext cx="552227" cy="433989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50" name="Straight Connector 49">
            <a:extLst>
              <a:ext uri="{FF2B5EF4-FFF2-40B4-BE49-F238E27FC236}">
                <a16:creationId xmlns:a16="http://schemas.microsoft.com/office/drawing/2014/main" id="{5F347F07-9730-479A-B15B-4B8FFD1C5322}"/>
              </a:ext>
            </a:extLst>
          </p:cNvPr>
          <p:cNvCxnSpPr/>
          <p:nvPr/>
        </p:nvCxnSpPr>
        <p:spPr bwMode="auto">
          <a:xfrm>
            <a:off x="1759784" y="4741416"/>
            <a:ext cx="198461" cy="52950"/>
          </a:xfrm>
          <a:prstGeom prst="line">
            <a:avLst/>
          </a:prstGeom>
          <a:solidFill>
            <a:srgbClr val="FFCC66"/>
          </a:solidFill>
          <a:ln w="28575" cap="flat" cmpd="sng" algn="ctr">
            <a:solidFill>
              <a:srgbClr val="15B0E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1" name="TextBox 110">
            <a:extLst>
              <a:ext uri="{FF2B5EF4-FFF2-40B4-BE49-F238E27FC236}">
                <a16:creationId xmlns:a16="http://schemas.microsoft.com/office/drawing/2014/main" id="{068A81C7-4A82-4181-88ED-2BE2A2CE16D8}"/>
              </a:ext>
            </a:extLst>
          </p:cNvPr>
          <p:cNvSpPr txBox="1"/>
          <p:nvPr/>
        </p:nvSpPr>
        <p:spPr>
          <a:xfrm>
            <a:off x="5248538" y="2218191"/>
            <a:ext cx="526932" cy="332964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algn="ctr" defTabSz="914034"/>
            <a:r>
              <a:rPr lang="en-US" sz="1599" b="1" dirty="0">
                <a:solidFill>
                  <a:prstClr val="black"/>
                </a:solidFill>
                <a:cs typeface="Calibri" panose="020F0502020204030204" pitchFamily="34" charset="0"/>
              </a:rPr>
              <a:t>CMI</a:t>
            </a:r>
          </a:p>
        </p:txBody>
      </p:sp>
      <p:cxnSp>
        <p:nvCxnSpPr>
          <p:cNvPr id="152" name="直接连接符 78">
            <a:extLst>
              <a:ext uri="{FF2B5EF4-FFF2-40B4-BE49-F238E27FC236}">
                <a16:creationId xmlns:a16="http://schemas.microsoft.com/office/drawing/2014/main" id="{8EAEDAAB-C3C2-4754-94BF-E494A79896EE}"/>
              </a:ext>
            </a:extLst>
          </p:cNvPr>
          <p:cNvCxnSpPr>
            <a:cxnSpLocks/>
          </p:cNvCxnSpPr>
          <p:nvPr/>
        </p:nvCxnSpPr>
        <p:spPr bwMode="auto">
          <a:xfrm>
            <a:off x="787617" y="2384671"/>
            <a:ext cx="4485913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直接连接符 79">
            <a:extLst>
              <a:ext uri="{FF2B5EF4-FFF2-40B4-BE49-F238E27FC236}">
                <a16:creationId xmlns:a16="http://schemas.microsoft.com/office/drawing/2014/main" id="{BCEAE0B5-1BD1-4EE0-9C7E-9413CA58DA7C}"/>
              </a:ext>
            </a:extLst>
          </p:cNvPr>
          <p:cNvCxnSpPr/>
          <p:nvPr/>
        </p:nvCxnSpPr>
        <p:spPr bwMode="auto">
          <a:xfrm flipV="1">
            <a:off x="774233" y="4342521"/>
            <a:ext cx="4499296" cy="7688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直接连接符 80">
            <a:extLst>
              <a:ext uri="{FF2B5EF4-FFF2-40B4-BE49-F238E27FC236}">
                <a16:creationId xmlns:a16="http://schemas.microsoft.com/office/drawing/2014/main" id="{717E6940-C329-49B6-9570-1B6F90ED30DB}"/>
              </a:ext>
            </a:extLst>
          </p:cNvPr>
          <p:cNvCxnSpPr>
            <a:cxnSpLocks/>
          </p:cNvCxnSpPr>
          <p:nvPr/>
        </p:nvCxnSpPr>
        <p:spPr bwMode="auto">
          <a:xfrm flipV="1">
            <a:off x="799256" y="3382375"/>
            <a:ext cx="4476344" cy="6394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5" name="TextBox 110">
            <a:extLst>
              <a:ext uri="{FF2B5EF4-FFF2-40B4-BE49-F238E27FC236}">
                <a16:creationId xmlns:a16="http://schemas.microsoft.com/office/drawing/2014/main" id="{A9278101-5E89-430F-A3A2-99D5D8E8821E}"/>
              </a:ext>
            </a:extLst>
          </p:cNvPr>
          <p:cNvSpPr txBox="1"/>
          <p:nvPr/>
        </p:nvSpPr>
        <p:spPr>
          <a:xfrm>
            <a:off x="5248538" y="3202386"/>
            <a:ext cx="526932" cy="332964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algn="ctr" defTabSz="914034"/>
            <a:r>
              <a:rPr lang="en-US" sz="1599" b="1" dirty="0">
                <a:solidFill>
                  <a:prstClr val="black"/>
                </a:solidFill>
                <a:cs typeface="Calibri" panose="020F0502020204030204" pitchFamily="34" charset="0"/>
              </a:rPr>
              <a:t>MPI</a:t>
            </a:r>
          </a:p>
        </p:txBody>
      </p:sp>
      <p:sp>
        <p:nvSpPr>
          <p:cNvPr id="156" name="TextBox 110">
            <a:extLst>
              <a:ext uri="{FF2B5EF4-FFF2-40B4-BE49-F238E27FC236}">
                <a16:creationId xmlns:a16="http://schemas.microsoft.com/office/drawing/2014/main" id="{A29DF8FB-B708-4CCE-83A1-A8158A1F48DE}"/>
              </a:ext>
            </a:extLst>
          </p:cNvPr>
          <p:cNvSpPr txBox="1"/>
          <p:nvPr/>
        </p:nvSpPr>
        <p:spPr>
          <a:xfrm>
            <a:off x="5248538" y="4176039"/>
            <a:ext cx="526932" cy="332964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pPr algn="ctr" defTabSz="914034"/>
            <a:r>
              <a:rPr lang="en-US" sz="1599" b="1" dirty="0">
                <a:solidFill>
                  <a:srgbClr val="000000"/>
                </a:solidFill>
                <a:cs typeface="Calibri" panose="020F0502020204030204" pitchFamily="34" charset="0"/>
              </a:rPr>
              <a:t>SBI</a:t>
            </a:r>
          </a:p>
        </p:txBody>
      </p:sp>
      <p:sp>
        <p:nvSpPr>
          <p:cNvPr id="157" name="TextBox 113">
            <a:extLst>
              <a:ext uri="{FF2B5EF4-FFF2-40B4-BE49-F238E27FC236}">
                <a16:creationId xmlns:a16="http://schemas.microsoft.com/office/drawing/2014/main" id="{D914380D-DF34-4E55-91FD-CCDA258DA6FA}"/>
              </a:ext>
            </a:extLst>
          </p:cNvPr>
          <p:cNvSpPr txBox="1"/>
          <p:nvPr/>
        </p:nvSpPr>
        <p:spPr>
          <a:xfrm>
            <a:off x="4249468" y="1595036"/>
            <a:ext cx="1084249" cy="64591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defTabSz="914034"/>
            <a:r>
              <a:rPr lang="en-US" sz="1200" b="1" dirty="0">
                <a:solidFill>
                  <a:srgbClr val="C00000"/>
                </a:solidFill>
                <a:cs typeface="Calibri" panose="020F0502020204030204" pitchFamily="34" charset="0"/>
              </a:rPr>
              <a:t>C</a:t>
            </a:r>
            <a:r>
              <a:rPr lang="en-US" sz="1200" dirty="0">
                <a:solidFill>
                  <a:srgbClr val="000000"/>
                </a:solidFill>
                <a:cs typeface="Calibri" panose="020F0502020204030204" pitchFamily="34" charset="0"/>
              </a:rPr>
              <a:t>ustomer </a:t>
            </a:r>
            <a:r>
              <a:rPr lang="en-US" sz="1200" b="1" dirty="0">
                <a:solidFill>
                  <a:srgbClr val="C00000"/>
                </a:solidFill>
                <a:cs typeface="Calibri" panose="020F0502020204030204" pitchFamily="34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cs typeface="Calibri" panose="020F0502020204030204" pitchFamily="34" charset="0"/>
              </a:rPr>
              <a:t>etwork </a:t>
            </a:r>
            <a:r>
              <a:rPr lang="en-US" sz="1200" b="1" dirty="0">
                <a:solidFill>
                  <a:srgbClr val="C00000"/>
                </a:solidFill>
                <a:cs typeface="Calibri" panose="020F0502020204030204" pitchFamily="34" charset="0"/>
              </a:rPr>
              <a:t>C</a:t>
            </a:r>
            <a:r>
              <a:rPr lang="en-US" sz="1200" dirty="0">
                <a:solidFill>
                  <a:srgbClr val="000000"/>
                </a:solidFill>
                <a:cs typeface="Calibri" panose="020F0502020204030204" pitchFamily="34" charset="0"/>
              </a:rPr>
              <a:t>ontroller</a:t>
            </a:r>
          </a:p>
        </p:txBody>
      </p:sp>
      <p:sp>
        <p:nvSpPr>
          <p:cNvPr id="158" name="TextBox 114">
            <a:extLst>
              <a:ext uri="{FF2B5EF4-FFF2-40B4-BE49-F238E27FC236}">
                <a16:creationId xmlns:a16="http://schemas.microsoft.com/office/drawing/2014/main" id="{5023650C-8B84-4808-85F1-2302CFDB850F}"/>
              </a:ext>
            </a:extLst>
          </p:cNvPr>
          <p:cNvSpPr txBox="1"/>
          <p:nvPr/>
        </p:nvSpPr>
        <p:spPr>
          <a:xfrm>
            <a:off x="4283068" y="2619249"/>
            <a:ext cx="1084249" cy="64591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defTabSz="914034"/>
            <a:r>
              <a:rPr lang="en-US" sz="1200" b="1" dirty="0">
                <a:solidFill>
                  <a:srgbClr val="C00000"/>
                </a:solidFill>
                <a:cs typeface="Calibri" panose="020F0502020204030204" pitchFamily="34" charset="0"/>
              </a:rPr>
              <a:t>M</a:t>
            </a:r>
            <a:r>
              <a:rPr lang="en-US" sz="1200" dirty="0">
                <a:solidFill>
                  <a:srgbClr val="000000"/>
                </a:solidFill>
                <a:cs typeface="Calibri" panose="020F0502020204030204" pitchFamily="34" charset="0"/>
              </a:rPr>
              <a:t>ulti-</a:t>
            </a:r>
            <a:r>
              <a:rPr lang="en-US" sz="1200" b="1" dirty="0">
                <a:solidFill>
                  <a:srgbClr val="C00000"/>
                </a:solidFill>
                <a:cs typeface="Calibri" panose="020F0502020204030204" pitchFamily="34" charset="0"/>
              </a:rPr>
              <a:t>D</a:t>
            </a:r>
            <a:r>
              <a:rPr lang="en-US" sz="1200" dirty="0">
                <a:solidFill>
                  <a:srgbClr val="000000"/>
                </a:solidFill>
                <a:cs typeface="Calibri" panose="020F0502020204030204" pitchFamily="34" charset="0"/>
              </a:rPr>
              <a:t>omain </a:t>
            </a:r>
            <a:r>
              <a:rPr lang="en-US" sz="1200" b="1" dirty="0">
                <a:solidFill>
                  <a:srgbClr val="C00000"/>
                </a:solidFill>
                <a:cs typeface="Calibri" panose="020F0502020204030204" pitchFamily="34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cs typeface="Calibri" panose="020F0502020204030204" pitchFamily="34" charset="0"/>
              </a:rPr>
              <a:t>ervice </a:t>
            </a:r>
            <a:r>
              <a:rPr lang="en-US" sz="1200" b="1" dirty="0">
                <a:solidFill>
                  <a:srgbClr val="C00000"/>
                </a:solidFill>
                <a:cs typeface="Calibri" panose="020F0502020204030204" pitchFamily="34" charset="0"/>
              </a:rPr>
              <a:t>C</a:t>
            </a:r>
            <a:r>
              <a:rPr lang="en-US" sz="1200" dirty="0">
                <a:solidFill>
                  <a:srgbClr val="000000"/>
                </a:solidFill>
                <a:cs typeface="Calibri" panose="020F0502020204030204" pitchFamily="34" charset="0"/>
              </a:rPr>
              <a:t>oordinator</a:t>
            </a:r>
          </a:p>
        </p:txBody>
      </p:sp>
      <p:sp>
        <p:nvSpPr>
          <p:cNvPr id="159" name="TextBox 113">
            <a:extLst>
              <a:ext uri="{FF2B5EF4-FFF2-40B4-BE49-F238E27FC236}">
                <a16:creationId xmlns:a16="http://schemas.microsoft.com/office/drawing/2014/main" id="{651550D9-E96C-47B0-A32A-F2D99EC3C4BF}"/>
              </a:ext>
            </a:extLst>
          </p:cNvPr>
          <p:cNvSpPr txBox="1"/>
          <p:nvPr/>
        </p:nvSpPr>
        <p:spPr>
          <a:xfrm>
            <a:off x="4873769" y="3563257"/>
            <a:ext cx="1084249" cy="64591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defTabSz="914034"/>
            <a:r>
              <a:rPr lang="en-US" sz="1200" b="1" dirty="0">
                <a:solidFill>
                  <a:srgbClr val="C00000"/>
                </a:solidFill>
                <a:cs typeface="Calibri" panose="020F0502020204030204" pitchFamily="34" charset="0"/>
              </a:rPr>
              <a:t>P</a:t>
            </a:r>
            <a:r>
              <a:rPr lang="en-US" sz="1200" dirty="0">
                <a:solidFill>
                  <a:srgbClr val="000000"/>
                </a:solidFill>
                <a:cs typeface="Calibri" panose="020F0502020204030204" pitchFamily="34" charset="0"/>
              </a:rPr>
              <a:t>hysical </a:t>
            </a:r>
            <a:r>
              <a:rPr lang="en-US" sz="1200" b="1" dirty="0">
                <a:solidFill>
                  <a:srgbClr val="C00000"/>
                </a:solidFill>
                <a:cs typeface="Calibri" panose="020F0502020204030204" pitchFamily="34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cs typeface="Calibri" panose="020F0502020204030204" pitchFamily="34" charset="0"/>
              </a:rPr>
              <a:t>etwork </a:t>
            </a:r>
            <a:r>
              <a:rPr lang="en-US" sz="1200" b="1" dirty="0">
                <a:solidFill>
                  <a:srgbClr val="C00000"/>
                </a:solidFill>
                <a:cs typeface="Calibri" panose="020F0502020204030204" pitchFamily="34" charset="0"/>
              </a:rPr>
              <a:t>C</a:t>
            </a:r>
            <a:r>
              <a:rPr lang="en-US" sz="1200" dirty="0">
                <a:solidFill>
                  <a:srgbClr val="000000"/>
                </a:solidFill>
                <a:cs typeface="Calibri" panose="020F0502020204030204" pitchFamily="34" charset="0"/>
              </a:rPr>
              <a:t>ontroller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5B123EBB-FE32-462C-B057-3DA307A46EBD}"/>
              </a:ext>
            </a:extLst>
          </p:cNvPr>
          <p:cNvGrpSpPr/>
          <p:nvPr/>
        </p:nvGrpSpPr>
        <p:grpSpPr>
          <a:xfrm>
            <a:off x="681087" y="2313876"/>
            <a:ext cx="2301878" cy="3197453"/>
            <a:chOff x="670813" y="2095845"/>
            <a:chExt cx="2301878" cy="3197453"/>
          </a:xfrm>
        </p:grpSpPr>
        <p:sp>
          <p:nvSpPr>
            <p:cNvPr id="161" name="Freeform 35">
              <a:extLst>
                <a:ext uri="{FF2B5EF4-FFF2-40B4-BE49-F238E27FC236}">
                  <a16:creationId xmlns:a16="http://schemas.microsoft.com/office/drawing/2014/main" id="{C7A2F1FE-4376-4A9B-B6B8-8DB15D48D5E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flipH="1">
              <a:off x="925157" y="4268853"/>
              <a:ext cx="731715" cy="436894"/>
            </a:xfrm>
            <a:custGeom>
              <a:avLst/>
              <a:gdLst>
                <a:gd name="T0" fmla="*/ 2147483647 w 522"/>
                <a:gd name="T1" fmla="*/ 2147483647 h 400"/>
                <a:gd name="T2" fmla="*/ 2147483647 w 522"/>
                <a:gd name="T3" fmla="*/ 2147483647 h 400"/>
                <a:gd name="T4" fmla="*/ 2147483647 w 522"/>
                <a:gd name="T5" fmla="*/ 2147483647 h 400"/>
                <a:gd name="T6" fmla="*/ 2147483647 w 522"/>
                <a:gd name="T7" fmla="*/ 2147483647 h 400"/>
                <a:gd name="T8" fmla="*/ 2147483647 w 522"/>
                <a:gd name="T9" fmla="*/ 2147483647 h 400"/>
                <a:gd name="T10" fmla="*/ 2147483647 w 522"/>
                <a:gd name="T11" fmla="*/ 2147483647 h 400"/>
                <a:gd name="T12" fmla="*/ 2147483647 w 522"/>
                <a:gd name="T13" fmla="*/ 2147483647 h 400"/>
                <a:gd name="T14" fmla="*/ 2147483647 w 522"/>
                <a:gd name="T15" fmla="*/ 2147483647 h 400"/>
                <a:gd name="T16" fmla="*/ 2147483647 w 522"/>
                <a:gd name="T17" fmla="*/ 2147483647 h 400"/>
                <a:gd name="T18" fmla="*/ 2147483647 w 522"/>
                <a:gd name="T19" fmla="*/ 2147483647 h 400"/>
                <a:gd name="T20" fmla="*/ 2147483647 w 522"/>
                <a:gd name="T21" fmla="*/ 2147483647 h 400"/>
                <a:gd name="T22" fmla="*/ 2147483647 w 522"/>
                <a:gd name="T23" fmla="*/ 2147483647 h 400"/>
                <a:gd name="T24" fmla="*/ 2147483647 w 522"/>
                <a:gd name="T25" fmla="*/ 2147483647 h 400"/>
                <a:gd name="T26" fmla="*/ 2147483647 w 522"/>
                <a:gd name="T27" fmla="*/ 2147483647 h 400"/>
                <a:gd name="T28" fmla="*/ 2147483647 w 522"/>
                <a:gd name="T29" fmla="*/ 2147483647 h 400"/>
                <a:gd name="T30" fmla="*/ 2147483647 w 522"/>
                <a:gd name="T31" fmla="*/ 2147483647 h 400"/>
                <a:gd name="T32" fmla="*/ 2147483647 w 522"/>
                <a:gd name="T33" fmla="*/ 2147483647 h 400"/>
                <a:gd name="T34" fmla="*/ 2147483647 w 522"/>
                <a:gd name="T35" fmla="*/ 2147483647 h 400"/>
                <a:gd name="T36" fmla="*/ 2147483647 w 522"/>
                <a:gd name="T37" fmla="*/ 2147483647 h 400"/>
                <a:gd name="T38" fmla="*/ 2147483647 w 522"/>
                <a:gd name="T39" fmla="*/ 2147483647 h 400"/>
                <a:gd name="T40" fmla="*/ 2147483647 w 522"/>
                <a:gd name="T41" fmla="*/ 2147483647 h 400"/>
                <a:gd name="T42" fmla="*/ 2147483647 w 522"/>
                <a:gd name="T43" fmla="*/ 2147483647 h 400"/>
                <a:gd name="T44" fmla="*/ 2147483647 w 522"/>
                <a:gd name="T45" fmla="*/ 2147483647 h 400"/>
                <a:gd name="T46" fmla="*/ 2147483647 w 522"/>
                <a:gd name="T47" fmla="*/ 2147483647 h 400"/>
                <a:gd name="T48" fmla="*/ 2147483647 w 522"/>
                <a:gd name="T49" fmla="*/ 2147483647 h 400"/>
                <a:gd name="T50" fmla="*/ 2147483647 w 522"/>
                <a:gd name="T51" fmla="*/ 2147483647 h 400"/>
                <a:gd name="T52" fmla="*/ 2147483647 w 522"/>
                <a:gd name="T53" fmla="*/ 2147483647 h 400"/>
                <a:gd name="T54" fmla="*/ 2147483647 w 522"/>
                <a:gd name="T55" fmla="*/ 2147483647 h 400"/>
                <a:gd name="T56" fmla="*/ 2147483647 w 522"/>
                <a:gd name="T57" fmla="*/ 2147483647 h 400"/>
                <a:gd name="T58" fmla="*/ 2147483647 w 522"/>
                <a:gd name="T59" fmla="*/ 2147483647 h 400"/>
                <a:gd name="T60" fmla="*/ 2147483647 w 522"/>
                <a:gd name="T61" fmla="*/ 2147483647 h 400"/>
                <a:gd name="T62" fmla="*/ 2147483647 w 522"/>
                <a:gd name="T63" fmla="*/ 2147483647 h 400"/>
                <a:gd name="T64" fmla="*/ 2147483647 w 522"/>
                <a:gd name="T65" fmla="*/ 2147483647 h 400"/>
                <a:gd name="T66" fmla="*/ 2147483647 w 522"/>
                <a:gd name="T67" fmla="*/ 2147483647 h 400"/>
                <a:gd name="T68" fmla="*/ 2147483647 w 522"/>
                <a:gd name="T69" fmla="*/ 2147483647 h 400"/>
                <a:gd name="T70" fmla="*/ 2147483647 w 522"/>
                <a:gd name="T71" fmla="*/ 2147483647 h 400"/>
                <a:gd name="T72" fmla="*/ 2147483647 w 522"/>
                <a:gd name="T73" fmla="*/ 2147483647 h 400"/>
                <a:gd name="T74" fmla="*/ 2147483647 w 522"/>
                <a:gd name="T75" fmla="*/ 2147483647 h 400"/>
                <a:gd name="T76" fmla="*/ 2147483647 w 522"/>
                <a:gd name="T77" fmla="*/ 2147483647 h 400"/>
                <a:gd name="T78" fmla="*/ 2147483647 w 522"/>
                <a:gd name="T79" fmla="*/ 2147483647 h 400"/>
                <a:gd name="T80" fmla="*/ 2147483647 w 522"/>
                <a:gd name="T81" fmla="*/ 2147483647 h 400"/>
                <a:gd name="T82" fmla="*/ 2147483647 w 522"/>
                <a:gd name="T83" fmla="*/ 2147483647 h 400"/>
                <a:gd name="T84" fmla="*/ 2147483647 w 522"/>
                <a:gd name="T85" fmla="*/ 2147483647 h 400"/>
                <a:gd name="T86" fmla="*/ 2147483647 w 522"/>
                <a:gd name="T87" fmla="*/ 2147483647 h 400"/>
                <a:gd name="T88" fmla="*/ 2147483647 w 522"/>
                <a:gd name="T89" fmla="*/ 2147483647 h 400"/>
                <a:gd name="T90" fmla="*/ 2147483647 w 522"/>
                <a:gd name="T91" fmla="*/ 2147483647 h 400"/>
                <a:gd name="T92" fmla="*/ 2147483647 w 522"/>
                <a:gd name="T93" fmla="*/ 2147483647 h 400"/>
                <a:gd name="T94" fmla="*/ 2147483647 w 522"/>
                <a:gd name="T95" fmla="*/ 2147483647 h 400"/>
                <a:gd name="T96" fmla="*/ 2147483647 w 522"/>
                <a:gd name="T97" fmla="*/ 2147483647 h 400"/>
                <a:gd name="T98" fmla="*/ 2147483647 w 522"/>
                <a:gd name="T99" fmla="*/ 2147483647 h 400"/>
                <a:gd name="T100" fmla="*/ 2147483647 w 522"/>
                <a:gd name="T101" fmla="*/ 2147483647 h 400"/>
                <a:gd name="T102" fmla="*/ 2147483647 w 522"/>
                <a:gd name="T103" fmla="*/ 2147483647 h 400"/>
                <a:gd name="T104" fmla="*/ 2147483647 w 522"/>
                <a:gd name="T105" fmla="*/ 2147483647 h 400"/>
                <a:gd name="T106" fmla="*/ 2147483647 w 522"/>
                <a:gd name="T107" fmla="*/ 2147483647 h 400"/>
                <a:gd name="T108" fmla="*/ 2147483647 w 522"/>
                <a:gd name="T109" fmla="*/ 2147483647 h 400"/>
                <a:gd name="T110" fmla="*/ 2147483647 w 522"/>
                <a:gd name="T111" fmla="*/ 2147483647 h 400"/>
                <a:gd name="T112" fmla="*/ 2147483647 w 522"/>
                <a:gd name="T113" fmla="*/ 2147483647 h 400"/>
                <a:gd name="T114" fmla="*/ 2147483647 w 522"/>
                <a:gd name="T115" fmla="*/ 2147483647 h 400"/>
                <a:gd name="T116" fmla="*/ 2147483647 w 522"/>
                <a:gd name="T117" fmla="*/ 2147483647 h 400"/>
                <a:gd name="T118" fmla="*/ 2147483647 w 522"/>
                <a:gd name="T119" fmla="*/ 2147483647 h 40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2" h="400">
                  <a:moveTo>
                    <a:pt x="470" y="164"/>
                  </a:moveTo>
                  <a:cubicBezTo>
                    <a:pt x="470" y="162"/>
                    <a:pt x="470" y="160"/>
                    <a:pt x="470" y="158"/>
                  </a:cubicBezTo>
                  <a:cubicBezTo>
                    <a:pt x="470" y="111"/>
                    <a:pt x="431" y="72"/>
                    <a:pt x="384" y="72"/>
                  </a:cubicBezTo>
                  <a:cubicBezTo>
                    <a:pt x="381" y="72"/>
                    <a:pt x="379" y="72"/>
                    <a:pt x="377" y="72"/>
                  </a:cubicBezTo>
                  <a:cubicBezTo>
                    <a:pt x="364" y="30"/>
                    <a:pt x="325" y="0"/>
                    <a:pt x="279" y="0"/>
                  </a:cubicBezTo>
                  <a:cubicBezTo>
                    <a:pt x="240" y="0"/>
                    <a:pt x="206" y="22"/>
                    <a:pt x="189" y="54"/>
                  </a:cubicBezTo>
                  <a:cubicBezTo>
                    <a:pt x="178" y="46"/>
                    <a:pt x="164" y="42"/>
                    <a:pt x="150" y="42"/>
                  </a:cubicBezTo>
                  <a:cubicBezTo>
                    <a:pt x="112" y="42"/>
                    <a:pt x="81" y="73"/>
                    <a:pt x="81" y="111"/>
                  </a:cubicBezTo>
                  <a:cubicBezTo>
                    <a:pt x="81" y="113"/>
                    <a:pt x="81" y="114"/>
                    <a:pt x="81" y="115"/>
                  </a:cubicBezTo>
                  <a:cubicBezTo>
                    <a:pt x="36" y="121"/>
                    <a:pt x="0" y="159"/>
                    <a:pt x="0" y="206"/>
                  </a:cubicBezTo>
                  <a:cubicBezTo>
                    <a:pt x="0" y="230"/>
                    <a:pt x="10" y="253"/>
                    <a:pt x="26" y="269"/>
                  </a:cubicBezTo>
                  <a:cubicBezTo>
                    <a:pt x="24" y="275"/>
                    <a:pt x="23" y="282"/>
                    <a:pt x="23" y="289"/>
                  </a:cubicBezTo>
                  <a:cubicBezTo>
                    <a:pt x="23" y="327"/>
                    <a:pt x="54" y="358"/>
                    <a:pt x="92" y="358"/>
                  </a:cubicBezTo>
                  <a:cubicBezTo>
                    <a:pt x="98" y="358"/>
                    <a:pt x="105" y="357"/>
                    <a:pt x="111" y="355"/>
                  </a:cubicBezTo>
                  <a:cubicBezTo>
                    <a:pt x="125" y="381"/>
                    <a:pt x="152" y="400"/>
                    <a:pt x="184" y="400"/>
                  </a:cubicBezTo>
                  <a:cubicBezTo>
                    <a:pt x="208" y="400"/>
                    <a:pt x="230" y="389"/>
                    <a:pt x="245" y="373"/>
                  </a:cubicBezTo>
                  <a:cubicBezTo>
                    <a:pt x="258" y="381"/>
                    <a:pt x="273" y="385"/>
                    <a:pt x="289" y="385"/>
                  </a:cubicBezTo>
                  <a:cubicBezTo>
                    <a:pt x="315" y="385"/>
                    <a:pt x="338" y="373"/>
                    <a:pt x="353" y="354"/>
                  </a:cubicBezTo>
                  <a:cubicBezTo>
                    <a:pt x="365" y="361"/>
                    <a:pt x="380" y="366"/>
                    <a:pt x="395" y="366"/>
                  </a:cubicBezTo>
                  <a:cubicBezTo>
                    <a:pt x="435" y="366"/>
                    <a:pt x="468" y="334"/>
                    <a:pt x="471" y="295"/>
                  </a:cubicBezTo>
                  <a:cubicBezTo>
                    <a:pt x="501" y="287"/>
                    <a:pt x="522" y="261"/>
                    <a:pt x="522" y="230"/>
                  </a:cubicBezTo>
                  <a:cubicBezTo>
                    <a:pt x="522" y="198"/>
                    <a:pt x="500" y="171"/>
                    <a:pt x="470" y="164"/>
                  </a:cubicBezTo>
                  <a:close/>
                  <a:moveTo>
                    <a:pt x="453" y="169"/>
                  </a:moveTo>
                  <a:cubicBezTo>
                    <a:pt x="453" y="169"/>
                    <a:pt x="453" y="169"/>
                    <a:pt x="453" y="169"/>
                  </a:cubicBezTo>
                  <a:cubicBezTo>
                    <a:pt x="453" y="169"/>
                    <a:pt x="453" y="169"/>
                    <a:pt x="453" y="169"/>
                  </a:cubicBezTo>
                  <a:cubicBezTo>
                    <a:pt x="453" y="172"/>
                    <a:pt x="454" y="174"/>
                    <a:pt x="455" y="175"/>
                  </a:cubicBezTo>
                  <a:cubicBezTo>
                    <a:pt x="456" y="177"/>
                    <a:pt x="458" y="178"/>
                    <a:pt x="460" y="179"/>
                  </a:cubicBezTo>
                  <a:cubicBezTo>
                    <a:pt x="464" y="179"/>
                    <a:pt x="467" y="180"/>
                    <a:pt x="470" y="181"/>
                  </a:cubicBezTo>
                  <a:cubicBezTo>
                    <a:pt x="477" y="200"/>
                    <a:pt x="477" y="200"/>
                    <a:pt x="477" y="200"/>
                  </a:cubicBezTo>
                  <a:cubicBezTo>
                    <a:pt x="458" y="220"/>
                    <a:pt x="458" y="220"/>
                    <a:pt x="458" y="220"/>
                  </a:cubicBezTo>
                  <a:cubicBezTo>
                    <a:pt x="429" y="201"/>
                    <a:pt x="429" y="201"/>
                    <a:pt x="429" y="201"/>
                  </a:cubicBezTo>
                  <a:cubicBezTo>
                    <a:pt x="430" y="198"/>
                    <a:pt x="430" y="196"/>
                    <a:pt x="430" y="193"/>
                  </a:cubicBezTo>
                  <a:cubicBezTo>
                    <a:pt x="430" y="191"/>
                    <a:pt x="430" y="188"/>
                    <a:pt x="429" y="185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453" y="168"/>
                    <a:pt x="453" y="169"/>
                    <a:pt x="453" y="169"/>
                  </a:cubicBezTo>
                  <a:close/>
                  <a:moveTo>
                    <a:pt x="461" y="241"/>
                  </a:moveTo>
                  <a:cubicBezTo>
                    <a:pt x="481" y="255"/>
                    <a:pt x="481" y="255"/>
                    <a:pt x="481" y="255"/>
                  </a:cubicBezTo>
                  <a:cubicBezTo>
                    <a:pt x="481" y="255"/>
                    <a:pt x="481" y="256"/>
                    <a:pt x="481" y="256"/>
                  </a:cubicBezTo>
                  <a:cubicBezTo>
                    <a:pt x="449" y="259"/>
                    <a:pt x="449" y="259"/>
                    <a:pt x="449" y="259"/>
                  </a:cubicBezTo>
                  <a:cubicBezTo>
                    <a:pt x="448" y="258"/>
                    <a:pt x="448" y="257"/>
                    <a:pt x="448" y="256"/>
                  </a:cubicBezTo>
                  <a:lnTo>
                    <a:pt x="461" y="241"/>
                  </a:lnTo>
                  <a:close/>
                  <a:moveTo>
                    <a:pt x="426" y="243"/>
                  </a:moveTo>
                  <a:cubicBezTo>
                    <a:pt x="419" y="215"/>
                    <a:pt x="419" y="215"/>
                    <a:pt x="419" y="215"/>
                  </a:cubicBezTo>
                  <a:cubicBezTo>
                    <a:pt x="419" y="215"/>
                    <a:pt x="420" y="214"/>
                    <a:pt x="420" y="214"/>
                  </a:cubicBezTo>
                  <a:cubicBezTo>
                    <a:pt x="447" y="232"/>
                    <a:pt x="447" y="232"/>
                    <a:pt x="447" y="232"/>
                  </a:cubicBezTo>
                  <a:cubicBezTo>
                    <a:pt x="436" y="245"/>
                    <a:pt x="436" y="245"/>
                    <a:pt x="436" y="245"/>
                  </a:cubicBezTo>
                  <a:cubicBezTo>
                    <a:pt x="433" y="244"/>
                    <a:pt x="429" y="243"/>
                    <a:pt x="426" y="243"/>
                  </a:cubicBezTo>
                  <a:close/>
                  <a:moveTo>
                    <a:pt x="435" y="269"/>
                  </a:moveTo>
                  <a:cubicBezTo>
                    <a:pt x="435" y="274"/>
                    <a:pt x="430" y="278"/>
                    <a:pt x="425" y="278"/>
                  </a:cubicBezTo>
                  <a:cubicBezTo>
                    <a:pt x="420" y="278"/>
                    <a:pt x="415" y="274"/>
                    <a:pt x="415" y="269"/>
                  </a:cubicBezTo>
                  <a:cubicBezTo>
                    <a:pt x="415" y="263"/>
                    <a:pt x="420" y="259"/>
                    <a:pt x="425" y="259"/>
                  </a:cubicBezTo>
                  <a:cubicBezTo>
                    <a:pt x="430" y="259"/>
                    <a:pt x="435" y="263"/>
                    <a:pt x="435" y="269"/>
                  </a:cubicBezTo>
                  <a:close/>
                  <a:moveTo>
                    <a:pt x="448" y="130"/>
                  </a:moveTo>
                  <a:cubicBezTo>
                    <a:pt x="447" y="131"/>
                    <a:pt x="447" y="132"/>
                    <a:pt x="446" y="133"/>
                  </a:cubicBezTo>
                  <a:cubicBezTo>
                    <a:pt x="443" y="137"/>
                    <a:pt x="442" y="142"/>
                    <a:pt x="442" y="147"/>
                  </a:cubicBezTo>
                  <a:cubicBezTo>
                    <a:pt x="442" y="150"/>
                    <a:pt x="442" y="153"/>
                    <a:pt x="443" y="155"/>
                  </a:cubicBezTo>
                  <a:cubicBezTo>
                    <a:pt x="421" y="171"/>
                    <a:pt x="421" y="171"/>
                    <a:pt x="421" y="171"/>
                  </a:cubicBezTo>
                  <a:cubicBezTo>
                    <a:pt x="441" y="117"/>
                    <a:pt x="441" y="117"/>
                    <a:pt x="441" y="117"/>
                  </a:cubicBezTo>
                  <a:cubicBezTo>
                    <a:pt x="444" y="121"/>
                    <a:pt x="446" y="125"/>
                    <a:pt x="448" y="130"/>
                  </a:cubicBezTo>
                  <a:close/>
                  <a:moveTo>
                    <a:pt x="429" y="104"/>
                  </a:moveTo>
                  <a:cubicBezTo>
                    <a:pt x="405" y="168"/>
                    <a:pt x="405" y="168"/>
                    <a:pt x="405" y="168"/>
                  </a:cubicBezTo>
                  <a:cubicBezTo>
                    <a:pt x="405" y="168"/>
                    <a:pt x="405" y="168"/>
                    <a:pt x="404" y="168"/>
                  </a:cubicBezTo>
                  <a:cubicBezTo>
                    <a:pt x="404" y="168"/>
                    <a:pt x="404" y="168"/>
                    <a:pt x="403" y="168"/>
                  </a:cubicBezTo>
                  <a:cubicBezTo>
                    <a:pt x="392" y="137"/>
                    <a:pt x="392" y="137"/>
                    <a:pt x="392" y="137"/>
                  </a:cubicBezTo>
                  <a:cubicBezTo>
                    <a:pt x="425" y="101"/>
                    <a:pt x="425" y="101"/>
                    <a:pt x="425" y="101"/>
                  </a:cubicBezTo>
                  <a:cubicBezTo>
                    <a:pt x="426" y="102"/>
                    <a:pt x="427" y="103"/>
                    <a:pt x="429" y="104"/>
                  </a:cubicBezTo>
                  <a:close/>
                  <a:moveTo>
                    <a:pt x="404" y="203"/>
                  </a:moveTo>
                  <a:cubicBezTo>
                    <a:pt x="399" y="203"/>
                    <a:pt x="395" y="199"/>
                    <a:pt x="395" y="193"/>
                  </a:cubicBezTo>
                  <a:cubicBezTo>
                    <a:pt x="395" y="188"/>
                    <a:pt x="399" y="184"/>
                    <a:pt x="404" y="184"/>
                  </a:cubicBezTo>
                  <a:cubicBezTo>
                    <a:pt x="410" y="184"/>
                    <a:pt x="414" y="188"/>
                    <a:pt x="414" y="193"/>
                  </a:cubicBezTo>
                  <a:cubicBezTo>
                    <a:pt x="414" y="199"/>
                    <a:pt x="410" y="203"/>
                    <a:pt x="404" y="203"/>
                  </a:cubicBezTo>
                  <a:close/>
                  <a:moveTo>
                    <a:pt x="411" y="247"/>
                  </a:moveTo>
                  <a:cubicBezTo>
                    <a:pt x="410" y="248"/>
                    <a:pt x="409" y="248"/>
                    <a:pt x="409" y="249"/>
                  </a:cubicBezTo>
                  <a:cubicBezTo>
                    <a:pt x="350" y="211"/>
                    <a:pt x="350" y="211"/>
                    <a:pt x="350" y="211"/>
                  </a:cubicBezTo>
                  <a:cubicBezTo>
                    <a:pt x="350" y="210"/>
                    <a:pt x="351" y="209"/>
                    <a:pt x="351" y="208"/>
                  </a:cubicBezTo>
                  <a:cubicBezTo>
                    <a:pt x="381" y="204"/>
                    <a:pt x="381" y="204"/>
                    <a:pt x="381" y="204"/>
                  </a:cubicBezTo>
                  <a:cubicBezTo>
                    <a:pt x="383" y="208"/>
                    <a:pt x="386" y="212"/>
                    <a:pt x="390" y="215"/>
                  </a:cubicBezTo>
                  <a:cubicBezTo>
                    <a:pt x="394" y="218"/>
                    <a:pt x="399" y="219"/>
                    <a:pt x="403" y="219"/>
                  </a:cubicBezTo>
                  <a:lnTo>
                    <a:pt x="411" y="247"/>
                  </a:lnTo>
                  <a:close/>
                  <a:moveTo>
                    <a:pt x="392" y="89"/>
                  </a:moveTo>
                  <a:cubicBezTo>
                    <a:pt x="394" y="89"/>
                    <a:pt x="394" y="89"/>
                    <a:pt x="394" y="89"/>
                  </a:cubicBezTo>
                  <a:cubicBezTo>
                    <a:pt x="400" y="90"/>
                    <a:pt x="405" y="91"/>
                    <a:pt x="410" y="93"/>
                  </a:cubicBezTo>
                  <a:cubicBezTo>
                    <a:pt x="392" y="113"/>
                    <a:pt x="392" y="113"/>
                    <a:pt x="392" y="113"/>
                  </a:cubicBezTo>
                  <a:cubicBezTo>
                    <a:pt x="392" y="112"/>
                    <a:pt x="392" y="110"/>
                    <a:pt x="392" y="108"/>
                  </a:cubicBezTo>
                  <a:cubicBezTo>
                    <a:pt x="391" y="106"/>
                    <a:pt x="390" y="104"/>
                    <a:pt x="390" y="102"/>
                  </a:cubicBezTo>
                  <a:cubicBezTo>
                    <a:pt x="392" y="99"/>
                    <a:pt x="393" y="94"/>
                    <a:pt x="393" y="90"/>
                  </a:cubicBezTo>
                  <a:cubicBezTo>
                    <a:pt x="393" y="90"/>
                    <a:pt x="392" y="90"/>
                    <a:pt x="392" y="89"/>
                  </a:cubicBezTo>
                  <a:close/>
                  <a:moveTo>
                    <a:pt x="366" y="104"/>
                  </a:moveTo>
                  <a:cubicBezTo>
                    <a:pt x="372" y="104"/>
                    <a:pt x="376" y="108"/>
                    <a:pt x="376" y="113"/>
                  </a:cubicBezTo>
                  <a:cubicBezTo>
                    <a:pt x="376" y="119"/>
                    <a:pt x="372" y="123"/>
                    <a:pt x="366" y="123"/>
                  </a:cubicBezTo>
                  <a:cubicBezTo>
                    <a:pt x="361" y="123"/>
                    <a:pt x="357" y="119"/>
                    <a:pt x="357" y="113"/>
                  </a:cubicBezTo>
                  <a:cubicBezTo>
                    <a:pt x="357" y="108"/>
                    <a:pt x="361" y="104"/>
                    <a:pt x="366" y="104"/>
                  </a:cubicBezTo>
                  <a:close/>
                  <a:moveTo>
                    <a:pt x="369" y="139"/>
                  </a:moveTo>
                  <a:cubicBezTo>
                    <a:pt x="358" y="151"/>
                    <a:pt x="358" y="151"/>
                    <a:pt x="358" y="151"/>
                  </a:cubicBezTo>
                  <a:cubicBezTo>
                    <a:pt x="363" y="139"/>
                    <a:pt x="363" y="139"/>
                    <a:pt x="363" y="139"/>
                  </a:cubicBezTo>
                  <a:cubicBezTo>
                    <a:pt x="364" y="139"/>
                    <a:pt x="365" y="139"/>
                    <a:pt x="366" y="139"/>
                  </a:cubicBezTo>
                  <a:cubicBezTo>
                    <a:pt x="367" y="139"/>
                    <a:pt x="368" y="139"/>
                    <a:pt x="369" y="139"/>
                  </a:cubicBezTo>
                  <a:close/>
                  <a:moveTo>
                    <a:pt x="357" y="66"/>
                  </a:moveTo>
                  <a:cubicBezTo>
                    <a:pt x="357" y="67"/>
                    <a:pt x="356" y="67"/>
                    <a:pt x="355" y="67"/>
                  </a:cubicBezTo>
                  <a:cubicBezTo>
                    <a:pt x="348" y="51"/>
                    <a:pt x="348" y="51"/>
                    <a:pt x="348" y="51"/>
                  </a:cubicBezTo>
                  <a:cubicBezTo>
                    <a:pt x="352" y="56"/>
                    <a:pt x="355" y="61"/>
                    <a:pt x="357" y="66"/>
                  </a:cubicBezTo>
                  <a:close/>
                  <a:moveTo>
                    <a:pt x="380" y="150"/>
                  </a:moveTo>
                  <a:cubicBezTo>
                    <a:pt x="388" y="173"/>
                    <a:pt x="388" y="173"/>
                    <a:pt x="388" y="173"/>
                  </a:cubicBezTo>
                  <a:cubicBezTo>
                    <a:pt x="386" y="175"/>
                    <a:pt x="384" y="177"/>
                    <a:pt x="383" y="179"/>
                  </a:cubicBezTo>
                  <a:cubicBezTo>
                    <a:pt x="381" y="182"/>
                    <a:pt x="380" y="185"/>
                    <a:pt x="379" y="188"/>
                  </a:cubicBezTo>
                  <a:cubicBezTo>
                    <a:pt x="349" y="192"/>
                    <a:pt x="349" y="192"/>
                    <a:pt x="349" y="192"/>
                  </a:cubicBezTo>
                  <a:cubicBezTo>
                    <a:pt x="348" y="190"/>
                    <a:pt x="347" y="189"/>
                    <a:pt x="347" y="188"/>
                  </a:cubicBezTo>
                  <a:lnTo>
                    <a:pt x="380" y="150"/>
                  </a:lnTo>
                  <a:close/>
                  <a:moveTo>
                    <a:pt x="341" y="119"/>
                  </a:moveTo>
                  <a:cubicBezTo>
                    <a:pt x="342" y="121"/>
                    <a:pt x="343" y="124"/>
                    <a:pt x="344" y="126"/>
                  </a:cubicBezTo>
                  <a:cubicBezTo>
                    <a:pt x="334" y="151"/>
                    <a:pt x="334" y="151"/>
                    <a:pt x="334" y="151"/>
                  </a:cubicBezTo>
                  <a:cubicBezTo>
                    <a:pt x="332" y="106"/>
                    <a:pt x="332" y="106"/>
                    <a:pt x="332" y="106"/>
                  </a:cubicBezTo>
                  <a:cubicBezTo>
                    <a:pt x="341" y="110"/>
                    <a:pt x="341" y="110"/>
                    <a:pt x="341" y="110"/>
                  </a:cubicBezTo>
                  <a:cubicBezTo>
                    <a:pt x="341" y="111"/>
                    <a:pt x="340" y="112"/>
                    <a:pt x="340" y="113"/>
                  </a:cubicBezTo>
                  <a:cubicBezTo>
                    <a:pt x="340" y="115"/>
                    <a:pt x="341" y="117"/>
                    <a:pt x="341" y="119"/>
                  </a:cubicBezTo>
                  <a:close/>
                  <a:moveTo>
                    <a:pt x="343" y="80"/>
                  </a:moveTo>
                  <a:cubicBezTo>
                    <a:pt x="342" y="83"/>
                    <a:pt x="341" y="87"/>
                    <a:pt x="341" y="90"/>
                  </a:cubicBezTo>
                  <a:cubicBezTo>
                    <a:pt x="341" y="91"/>
                    <a:pt x="341" y="92"/>
                    <a:pt x="341" y="93"/>
                  </a:cubicBezTo>
                  <a:cubicBezTo>
                    <a:pt x="331" y="88"/>
                    <a:pt x="331" y="88"/>
                    <a:pt x="331" y="88"/>
                  </a:cubicBezTo>
                  <a:cubicBezTo>
                    <a:pt x="329" y="46"/>
                    <a:pt x="329" y="46"/>
                    <a:pt x="329" y="46"/>
                  </a:cubicBezTo>
                  <a:lnTo>
                    <a:pt x="343" y="80"/>
                  </a:lnTo>
                  <a:close/>
                  <a:moveTo>
                    <a:pt x="318" y="159"/>
                  </a:moveTo>
                  <a:cubicBezTo>
                    <a:pt x="284" y="86"/>
                    <a:pt x="284" y="86"/>
                    <a:pt x="284" y="86"/>
                  </a:cubicBezTo>
                  <a:cubicBezTo>
                    <a:pt x="285" y="86"/>
                    <a:pt x="285" y="85"/>
                    <a:pt x="286" y="85"/>
                  </a:cubicBezTo>
                  <a:cubicBezTo>
                    <a:pt x="315" y="98"/>
                    <a:pt x="315" y="98"/>
                    <a:pt x="315" y="98"/>
                  </a:cubicBezTo>
                  <a:lnTo>
                    <a:pt x="318" y="159"/>
                  </a:lnTo>
                  <a:close/>
                  <a:moveTo>
                    <a:pt x="303" y="267"/>
                  </a:moveTo>
                  <a:cubicBezTo>
                    <a:pt x="302" y="263"/>
                    <a:pt x="301" y="260"/>
                    <a:pt x="298" y="257"/>
                  </a:cubicBezTo>
                  <a:cubicBezTo>
                    <a:pt x="317" y="228"/>
                    <a:pt x="317" y="228"/>
                    <a:pt x="317" y="228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21" y="285"/>
                    <a:pt x="321" y="285"/>
                    <a:pt x="321" y="285"/>
                  </a:cubicBezTo>
                  <a:cubicBezTo>
                    <a:pt x="303" y="276"/>
                    <a:pt x="303" y="276"/>
                    <a:pt x="303" y="276"/>
                  </a:cubicBezTo>
                  <a:cubicBezTo>
                    <a:pt x="304" y="275"/>
                    <a:pt x="304" y="274"/>
                    <a:pt x="304" y="272"/>
                  </a:cubicBezTo>
                  <a:cubicBezTo>
                    <a:pt x="304" y="271"/>
                    <a:pt x="304" y="269"/>
                    <a:pt x="303" y="267"/>
                  </a:cubicBezTo>
                  <a:close/>
                  <a:moveTo>
                    <a:pt x="285" y="248"/>
                  </a:moveTo>
                  <a:cubicBezTo>
                    <a:pt x="283" y="247"/>
                    <a:pt x="280" y="247"/>
                    <a:pt x="278" y="247"/>
                  </a:cubicBezTo>
                  <a:cubicBezTo>
                    <a:pt x="276" y="247"/>
                    <a:pt x="274" y="247"/>
                    <a:pt x="273" y="247"/>
                  </a:cubicBezTo>
                  <a:cubicBezTo>
                    <a:pt x="273" y="247"/>
                    <a:pt x="273" y="247"/>
                    <a:pt x="273" y="247"/>
                  </a:cubicBezTo>
                  <a:cubicBezTo>
                    <a:pt x="269" y="248"/>
                    <a:pt x="266" y="249"/>
                    <a:pt x="263" y="251"/>
                  </a:cubicBezTo>
                  <a:cubicBezTo>
                    <a:pt x="230" y="227"/>
                    <a:pt x="230" y="227"/>
                    <a:pt x="230" y="227"/>
                  </a:cubicBezTo>
                  <a:cubicBezTo>
                    <a:pt x="231" y="225"/>
                    <a:pt x="232" y="222"/>
                    <a:pt x="233" y="220"/>
                  </a:cubicBezTo>
                  <a:cubicBezTo>
                    <a:pt x="241" y="219"/>
                    <a:pt x="241" y="219"/>
                    <a:pt x="241" y="219"/>
                  </a:cubicBezTo>
                  <a:cubicBezTo>
                    <a:pt x="298" y="213"/>
                    <a:pt x="298" y="213"/>
                    <a:pt x="298" y="213"/>
                  </a:cubicBezTo>
                  <a:cubicBezTo>
                    <a:pt x="300" y="216"/>
                    <a:pt x="301" y="218"/>
                    <a:pt x="303" y="221"/>
                  </a:cubicBezTo>
                  <a:lnTo>
                    <a:pt x="285" y="248"/>
                  </a:lnTo>
                  <a:close/>
                  <a:moveTo>
                    <a:pt x="288" y="272"/>
                  </a:moveTo>
                  <a:cubicBezTo>
                    <a:pt x="288" y="278"/>
                    <a:pt x="283" y="282"/>
                    <a:pt x="278" y="282"/>
                  </a:cubicBezTo>
                  <a:cubicBezTo>
                    <a:pt x="272" y="282"/>
                    <a:pt x="268" y="278"/>
                    <a:pt x="268" y="272"/>
                  </a:cubicBezTo>
                  <a:cubicBezTo>
                    <a:pt x="268" y="267"/>
                    <a:pt x="272" y="263"/>
                    <a:pt x="278" y="263"/>
                  </a:cubicBezTo>
                  <a:cubicBezTo>
                    <a:pt x="283" y="263"/>
                    <a:pt x="288" y="267"/>
                    <a:pt x="288" y="272"/>
                  </a:cubicBezTo>
                  <a:close/>
                  <a:moveTo>
                    <a:pt x="265" y="144"/>
                  </a:moveTo>
                  <a:cubicBezTo>
                    <a:pt x="265" y="150"/>
                    <a:pt x="260" y="154"/>
                    <a:pt x="255" y="154"/>
                  </a:cubicBezTo>
                  <a:cubicBezTo>
                    <a:pt x="249" y="154"/>
                    <a:pt x="245" y="150"/>
                    <a:pt x="245" y="144"/>
                  </a:cubicBezTo>
                  <a:cubicBezTo>
                    <a:pt x="245" y="139"/>
                    <a:pt x="249" y="135"/>
                    <a:pt x="255" y="135"/>
                  </a:cubicBezTo>
                  <a:cubicBezTo>
                    <a:pt x="260" y="135"/>
                    <a:pt x="265" y="139"/>
                    <a:pt x="265" y="144"/>
                  </a:cubicBezTo>
                  <a:close/>
                  <a:moveTo>
                    <a:pt x="257" y="67"/>
                  </a:moveTo>
                  <a:cubicBezTo>
                    <a:pt x="257" y="62"/>
                    <a:pt x="261" y="57"/>
                    <a:pt x="267" y="57"/>
                  </a:cubicBezTo>
                  <a:cubicBezTo>
                    <a:pt x="272" y="57"/>
                    <a:pt x="277" y="62"/>
                    <a:pt x="277" y="67"/>
                  </a:cubicBezTo>
                  <a:cubicBezTo>
                    <a:pt x="277" y="72"/>
                    <a:pt x="272" y="77"/>
                    <a:pt x="267" y="77"/>
                  </a:cubicBezTo>
                  <a:cubicBezTo>
                    <a:pt x="261" y="77"/>
                    <a:pt x="257" y="72"/>
                    <a:pt x="257" y="67"/>
                  </a:cubicBezTo>
                  <a:close/>
                  <a:moveTo>
                    <a:pt x="260" y="170"/>
                  </a:moveTo>
                  <a:cubicBezTo>
                    <a:pt x="264" y="169"/>
                    <a:pt x="267" y="167"/>
                    <a:pt x="270" y="165"/>
                  </a:cubicBezTo>
                  <a:cubicBezTo>
                    <a:pt x="301" y="188"/>
                    <a:pt x="301" y="188"/>
                    <a:pt x="301" y="188"/>
                  </a:cubicBezTo>
                  <a:cubicBezTo>
                    <a:pt x="301" y="188"/>
                    <a:pt x="301" y="188"/>
                    <a:pt x="300" y="189"/>
                  </a:cubicBezTo>
                  <a:cubicBezTo>
                    <a:pt x="299" y="191"/>
                    <a:pt x="297" y="194"/>
                    <a:pt x="297" y="197"/>
                  </a:cubicBezTo>
                  <a:cubicBezTo>
                    <a:pt x="241" y="203"/>
                    <a:pt x="241" y="203"/>
                    <a:pt x="241" y="203"/>
                  </a:cubicBezTo>
                  <a:cubicBezTo>
                    <a:pt x="231" y="204"/>
                    <a:pt x="231" y="204"/>
                    <a:pt x="231" y="204"/>
                  </a:cubicBezTo>
                  <a:cubicBezTo>
                    <a:pt x="230" y="202"/>
                    <a:pt x="229" y="200"/>
                    <a:pt x="228" y="198"/>
                  </a:cubicBezTo>
                  <a:cubicBezTo>
                    <a:pt x="248" y="169"/>
                    <a:pt x="248" y="169"/>
                    <a:pt x="248" y="169"/>
                  </a:cubicBezTo>
                  <a:cubicBezTo>
                    <a:pt x="250" y="170"/>
                    <a:pt x="252" y="170"/>
                    <a:pt x="255" y="170"/>
                  </a:cubicBezTo>
                  <a:cubicBezTo>
                    <a:pt x="257" y="170"/>
                    <a:pt x="258" y="170"/>
                    <a:pt x="260" y="170"/>
                  </a:cubicBezTo>
                  <a:close/>
                  <a:moveTo>
                    <a:pt x="251" y="119"/>
                  </a:moveTo>
                  <a:cubicBezTo>
                    <a:pt x="250" y="119"/>
                    <a:pt x="250" y="119"/>
                    <a:pt x="250" y="119"/>
                  </a:cubicBezTo>
                  <a:cubicBezTo>
                    <a:pt x="244" y="120"/>
                    <a:pt x="240" y="123"/>
                    <a:pt x="237" y="126"/>
                  </a:cubicBezTo>
                  <a:cubicBezTo>
                    <a:pt x="227" y="122"/>
                    <a:pt x="227" y="122"/>
                    <a:pt x="227" y="122"/>
                  </a:cubicBezTo>
                  <a:cubicBezTo>
                    <a:pt x="227" y="121"/>
                    <a:pt x="227" y="120"/>
                    <a:pt x="227" y="119"/>
                  </a:cubicBezTo>
                  <a:cubicBezTo>
                    <a:pt x="227" y="112"/>
                    <a:pt x="224" y="104"/>
                    <a:pt x="218" y="99"/>
                  </a:cubicBezTo>
                  <a:cubicBezTo>
                    <a:pt x="215" y="97"/>
                    <a:pt x="213" y="96"/>
                    <a:pt x="210" y="95"/>
                  </a:cubicBezTo>
                  <a:cubicBezTo>
                    <a:pt x="210" y="86"/>
                    <a:pt x="210" y="86"/>
                    <a:pt x="210" y="86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7" y="84"/>
                    <a:pt x="251" y="88"/>
                    <a:pt x="255" y="90"/>
                  </a:cubicBezTo>
                  <a:lnTo>
                    <a:pt x="251" y="119"/>
                  </a:lnTo>
                  <a:close/>
                  <a:moveTo>
                    <a:pt x="221" y="136"/>
                  </a:moveTo>
                  <a:cubicBezTo>
                    <a:pt x="229" y="140"/>
                    <a:pt x="229" y="140"/>
                    <a:pt x="229" y="140"/>
                  </a:cubicBezTo>
                  <a:cubicBezTo>
                    <a:pt x="229" y="142"/>
                    <a:pt x="229" y="143"/>
                    <a:pt x="229" y="144"/>
                  </a:cubicBezTo>
                  <a:cubicBezTo>
                    <a:pt x="229" y="146"/>
                    <a:pt x="229" y="148"/>
                    <a:pt x="230" y="150"/>
                  </a:cubicBezTo>
                  <a:cubicBezTo>
                    <a:pt x="230" y="154"/>
                    <a:pt x="232" y="157"/>
                    <a:pt x="234" y="160"/>
                  </a:cubicBezTo>
                  <a:cubicBezTo>
                    <a:pt x="215" y="189"/>
                    <a:pt x="215" y="189"/>
                    <a:pt x="215" y="189"/>
                  </a:cubicBezTo>
                  <a:cubicBezTo>
                    <a:pt x="214" y="189"/>
                    <a:pt x="214" y="189"/>
                    <a:pt x="214" y="189"/>
                  </a:cubicBezTo>
                  <a:cubicBezTo>
                    <a:pt x="212" y="143"/>
                    <a:pt x="212" y="143"/>
                    <a:pt x="212" y="143"/>
                  </a:cubicBezTo>
                  <a:cubicBezTo>
                    <a:pt x="215" y="141"/>
                    <a:pt x="218" y="139"/>
                    <a:pt x="221" y="136"/>
                  </a:cubicBezTo>
                  <a:close/>
                  <a:moveTo>
                    <a:pt x="253" y="264"/>
                  </a:moveTo>
                  <a:cubicBezTo>
                    <a:pt x="252" y="267"/>
                    <a:pt x="252" y="270"/>
                    <a:pt x="252" y="272"/>
                  </a:cubicBezTo>
                  <a:cubicBezTo>
                    <a:pt x="252" y="274"/>
                    <a:pt x="252" y="276"/>
                    <a:pt x="253" y="278"/>
                  </a:cubicBezTo>
                  <a:cubicBezTo>
                    <a:pt x="254" y="286"/>
                    <a:pt x="259" y="292"/>
                    <a:pt x="266" y="295"/>
                  </a:cubicBezTo>
                  <a:cubicBezTo>
                    <a:pt x="262" y="322"/>
                    <a:pt x="262" y="322"/>
                    <a:pt x="262" y="322"/>
                  </a:cubicBezTo>
                  <a:cubicBezTo>
                    <a:pt x="226" y="244"/>
                    <a:pt x="226" y="244"/>
                    <a:pt x="226" y="244"/>
                  </a:cubicBezTo>
                  <a:lnTo>
                    <a:pt x="253" y="264"/>
                  </a:lnTo>
                  <a:close/>
                  <a:moveTo>
                    <a:pt x="279" y="152"/>
                  </a:moveTo>
                  <a:cubicBezTo>
                    <a:pt x="280" y="150"/>
                    <a:pt x="281" y="147"/>
                    <a:pt x="281" y="144"/>
                  </a:cubicBezTo>
                  <a:cubicBezTo>
                    <a:pt x="281" y="143"/>
                    <a:pt x="280" y="141"/>
                    <a:pt x="280" y="139"/>
                  </a:cubicBezTo>
                  <a:cubicBezTo>
                    <a:pt x="279" y="131"/>
                    <a:pt x="273" y="125"/>
                    <a:pt x="266" y="121"/>
                  </a:cubicBezTo>
                  <a:cubicBezTo>
                    <a:pt x="271" y="94"/>
                    <a:pt x="271" y="94"/>
                    <a:pt x="271" y="94"/>
                  </a:cubicBezTo>
                  <a:cubicBezTo>
                    <a:pt x="307" y="173"/>
                    <a:pt x="307" y="173"/>
                    <a:pt x="307" y="173"/>
                  </a:cubicBezTo>
                  <a:lnTo>
                    <a:pt x="279" y="152"/>
                  </a:lnTo>
                  <a:close/>
                  <a:moveTo>
                    <a:pt x="312" y="27"/>
                  </a:moveTo>
                  <a:cubicBezTo>
                    <a:pt x="314" y="80"/>
                    <a:pt x="314" y="80"/>
                    <a:pt x="314" y="80"/>
                  </a:cubicBezTo>
                  <a:cubicBezTo>
                    <a:pt x="292" y="70"/>
                    <a:pt x="292" y="70"/>
                    <a:pt x="292" y="70"/>
                  </a:cubicBezTo>
                  <a:cubicBezTo>
                    <a:pt x="292" y="69"/>
                    <a:pt x="293" y="68"/>
                    <a:pt x="293" y="67"/>
                  </a:cubicBezTo>
                  <a:cubicBezTo>
                    <a:pt x="293" y="65"/>
                    <a:pt x="292" y="64"/>
                    <a:pt x="292" y="62"/>
                  </a:cubicBezTo>
                  <a:cubicBezTo>
                    <a:pt x="291" y="59"/>
                    <a:pt x="290" y="56"/>
                    <a:pt x="288" y="53"/>
                  </a:cubicBezTo>
                  <a:cubicBezTo>
                    <a:pt x="309" y="26"/>
                    <a:pt x="309" y="26"/>
                    <a:pt x="309" y="26"/>
                  </a:cubicBezTo>
                  <a:cubicBezTo>
                    <a:pt x="310" y="27"/>
                    <a:pt x="311" y="27"/>
                    <a:pt x="312" y="27"/>
                  </a:cubicBezTo>
                  <a:close/>
                  <a:moveTo>
                    <a:pt x="234" y="29"/>
                  </a:moveTo>
                  <a:cubicBezTo>
                    <a:pt x="289" y="17"/>
                    <a:pt x="289" y="17"/>
                    <a:pt x="289" y="17"/>
                  </a:cubicBezTo>
                  <a:cubicBezTo>
                    <a:pt x="291" y="17"/>
                    <a:pt x="293" y="17"/>
                    <a:pt x="296" y="18"/>
                  </a:cubicBezTo>
                  <a:cubicBezTo>
                    <a:pt x="276" y="43"/>
                    <a:pt x="276" y="43"/>
                    <a:pt x="276" y="43"/>
                  </a:cubicBezTo>
                  <a:cubicBezTo>
                    <a:pt x="273" y="42"/>
                    <a:pt x="270" y="41"/>
                    <a:pt x="267" y="41"/>
                  </a:cubicBezTo>
                  <a:cubicBezTo>
                    <a:pt x="265" y="41"/>
                    <a:pt x="263" y="41"/>
                    <a:pt x="262" y="42"/>
                  </a:cubicBezTo>
                  <a:cubicBezTo>
                    <a:pt x="257" y="43"/>
                    <a:pt x="253" y="45"/>
                    <a:pt x="249" y="48"/>
                  </a:cubicBezTo>
                  <a:cubicBezTo>
                    <a:pt x="226" y="34"/>
                    <a:pt x="226" y="34"/>
                    <a:pt x="226" y="34"/>
                  </a:cubicBezTo>
                  <a:cubicBezTo>
                    <a:pt x="228" y="32"/>
                    <a:pt x="231" y="31"/>
                    <a:pt x="234" y="29"/>
                  </a:cubicBezTo>
                  <a:close/>
                  <a:moveTo>
                    <a:pt x="208" y="52"/>
                  </a:moveTo>
                  <a:cubicBezTo>
                    <a:pt x="211" y="51"/>
                    <a:pt x="214" y="50"/>
                    <a:pt x="216" y="47"/>
                  </a:cubicBezTo>
                  <a:cubicBezTo>
                    <a:pt x="242" y="62"/>
                    <a:pt x="242" y="62"/>
                    <a:pt x="242" y="62"/>
                  </a:cubicBezTo>
                  <a:cubicBezTo>
                    <a:pt x="241" y="63"/>
                    <a:pt x="241" y="63"/>
                    <a:pt x="241" y="64"/>
                  </a:cubicBezTo>
                  <a:cubicBezTo>
                    <a:pt x="209" y="70"/>
                    <a:pt x="209" y="70"/>
                    <a:pt x="209" y="70"/>
                  </a:cubicBezTo>
                  <a:cubicBezTo>
                    <a:pt x="208" y="53"/>
                    <a:pt x="208" y="53"/>
                    <a:pt x="208" y="53"/>
                  </a:cubicBezTo>
                  <a:cubicBezTo>
                    <a:pt x="208" y="53"/>
                    <a:pt x="208" y="53"/>
                    <a:pt x="208" y="52"/>
                  </a:cubicBezTo>
                  <a:close/>
                  <a:moveTo>
                    <a:pt x="202" y="110"/>
                  </a:moveTo>
                  <a:cubicBezTo>
                    <a:pt x="207" y="110"/>
                    <a:pt x="211" y="114"/>
                    <a:pt x="211" y="119"/>
                  </a:cubicBezTo>
                  <a:cubicBezTo>
                    <a:pt x="211" y="125"/>
                    <a:pt x="207" y="129"/>
                    <a:pt x="202" y="129"/>
                  </a:cubicBezTo>
                  <a:cubicBezTo>
                    <a:pt x="196" y="129"/>
                    <a:pt x="192" y="125"/>
                    <a:pt x="192" y="119"/>
                  </a:cubicBezTo>
                  <a:cubicBezTo>
                    <a:pt x="192" y="114"/>
                    <a:pt x="196" y="110"/>
                    <a:pt x="202" y="110"/>
                  </a:cubicBezTo>
                  <a:close/>
                  <a:moveTo>
                    <a:pt x="192" y="299"/>
                  </a:moveTo>
                  <a:cubicBezTo>
                    <a:pt x="192" y="299"/>
                    <a:pt x="192" y="299"/>
                    <a:pt x="192" y="299"/>
                  </a:cubicBezTo>
                  <a:cubicBezTo>
                    <a:pt x="192" y="299"/>
                    <a:pt x="192" y="298"/>
                    <a:pt x="192" y="298"/>
                  </a:cubicBezTo>
                  <a:cubicBezTo>
                    <a:pt x="192" y="298"/>
                    <a:pt x="191" y="297"/>
                    <a:pt x="191" y="297"/>
                  </a:cubicBezTo>
                  <a:cubicBezTo>
                    <a:pt x="191" y="296"/>
                    <a:pt x="191" y="295"/>
                    <a:pt x="191" y="294"/>
                  </a:cubicBezTo>
                  <a:cubicBezTo>
                    <a:pt x="190" y="294"/>
                    <a:pt x="190" y="293"/>
                    <a:pt x="190" y="293"/>
                  </a:cubicBezTo>
                  <a:cubicBezTo>
                    <a:pt x="189" y="292"/>
                    <a:pt x="189" y="291"/>
                    <a:pt x="189" y="290"/>
                  </a:cubicBezTo>
                  <a:cubicBezTo>
                    <a:pt x="188" y="290"/>
                    <a:pt x="188" y="289"/>
                    <a:pt x="188" y="289"/>
                  </a:cubicBezTo>
                  <a:cubicBezTo>
                    <a:pt x="187" y="288"/>
                    <a:pt x="187" y="287"/>
                    <a:pt x="186" y="287"/>
                  </a:cubicBezTo>
                  <a:cubicBezTo>
                    <a:pt x="186" y="286"/>
                    <a:pt x="185" y="286"/>
                    <a:pt x="185" y="285"/>
                  </a:cubicBezTo>
                  <a:cubicBezTo>
                    <a:pt x="184" y="285"/>
                    <a:pt x="184" y="285"/>
                    <a:pt x="184" y="284"/>
                  </a:cubicBezTo>
                  <a:cubicBezTo>
                    <a:pt x="198" y="253"/>
                    <a:pt x="198" y="253"/>
                    <a:pt x="198" y="253"/>
                  </a:cubicBezTo>
                  <a:cubicBezTo>
                    <a:pt x="201" y="311"/>
                    <a:pt x="201" y="311"/>
                    <a:pt x="201" y="311"/>
                  </a:cubicBezTo>
                  <a:cubicBezTo>
                    <a:pt x="192" y="306"/>
                    <a:pt x="192" y="306"/>
                    <a:pt x="192" y="306"/>
                  </a:cubicBezTo>
                  <a:cubicBezTo>
                    <a:pt x="192" y="306"/>
                    <a:pt x="192" y="305"/>
                    <a:pt x="192" y="304"/>
                  </a:cubicBezTo>
                  <a:cubicBezTo>
                    <a:pt x="192" y="304"/>
                    <a:pt x="192" y="304"/>
                    <a:pt x="192" y="303"/>
                  </a:cubicBezTo>
                  <a:cubicBezTo>
                    <a:pt x="192" y="302"/>
                    <a:pt x="192" y="301"/>
                    <a:pt x="192" y="299"/>
                  </a:cubicBezTo>
                  <a:close/>
                  <a:moveTo>
                    <a:pt x="169" y="278"/>
                  </a:moveTo>
                  <a:cubicBezTo>
                    <a:pt x="168" y="278"/>
                    <a:pt x="167" y="278"/>
                    <a:pt x="166" y="278"/>
                  </a:cubicBezTo>
                  <a:cubicBezTo>
                    <a:pt x="166" y="278"/>
                    <a:pt x="166" y="278"/>
                    <a:pt x="166" y="278"/>
                  </a:cubicBezTo>
                  <a:cubicBezTo>
                    <a:pt x="166" y="278"/>
                    <a:pt x="166" y="278"/>
                    <a:pt x="166" y="278"/>
                  </a:cubicBezTo>
                  <a:cubicBezTo>
                    <a:pt x="166" y="278"/>
                    <a:pt x="166" y="278"/>
                    <a:pt x="166" y="278"/>
                  </a:cubicBezTo>
                  <a:cubicBezTo>
                    <a:pt x="166" y="278"/>
                    <a:pt x="166" y="278"/>
                    <a:pt x="166" y="278"/>
                  </a:cubicBezTo>
                  <a:cubicBezTo>
                    <a:pt x="165" y="278"/>
                    <a:pt x="164" y="278"/>
                    <a:pt x="164" y="278"/>
                  </a:cubicBezTo>
                  <a:cubicBezTo>
                    <a:pt x="143" y="233"/>
                    <a:pt x="143" y="233"/>
                    <a:pt x="143" y="233"/>
                  </a:cubicBezTo>
                  <a:cubicBezTo>
                    <a:pt x="147" y="230"/>
                    <a:pt x="150" y="225"/>
                    <a:pt x="151" y="219"/>
                  </a:cubicBezTo>
                  <a:cubicBezTo>
                    <a:pt x="151" y="218"/>
                    <a:pt x="152" y="216"/>
                    <a:pt x="152" y="214"/>
                  </a:cubicBezTo>
                  <a:cubicBezTo>
                    <a:pt x="152" y="208"/>
                    <a:pt x="149" y="203"/>
                    <a:pt x="146" y="198"/>
                  </a:cubicBezTo>
                  <a:cubicBezTo>
                    <a:pt x="174" y="164"/>
                    <a:pt x="174" y="164"/>
                    <a:pt x="174" y="164"/>
                  </a:cubicBezTo>
                  <a:cubicBezTo>
                    <a:pt x="189" y="196"/>
                    <a:pt x="189" y="196"/>
                    <a:pt x="189" y="196"/>
                  </a:cubicBezTo>
                  <a:cubicBezTo>
                    <a:pt x="184" y="200"/>
                    <a:pt x="181" y="207"/>
                    <a:pt x="181" y="214"/>
                  </a:cubicBezTo>
                  <a:cubicBezTo>
                    <a:pt x="181" y="216"/>
                    <a:pt x="181" y="218"/>
                    <a:pt x="182" y="219"/>
                  </a:cubicBezTo>
                  <a:cubicBezTo>
                    <a:pt x="183" y="225"/>
                    <a:pt x="186" y="230"/>
                    <a:pt x="190" y="233"/>
                  </a:cubicBezTo>
                  <a:lnTo>
                    <a:pt x="169" y="278"/>
                  </a:lnTo>
                  <a:close/>
                  <a:moveTo>
                    <a:pt x="176" y="303"/>
                  </a:moveTo>
                  <a:cubicBezTo>
                    <a:pt x="176" y="309"/>
                    <a:pt x="172" y="313"/>
                    <a:pt x="166" y="313"/>
                  </a:cubicBezTo>
                  <a:cubicBezTo>
                    <a:pt x="161" y="313"/>
                    <a:pt x="157" y="309"/>
                    <a:pt x="157" y="303"/>
                  </a:cubicBezTo>
                  <a:cubicBezTo>
                    <a:pt x="157" y="298"/>
                    <a:pt x="161" y="294"/>
                    <a:pt x="166" y="294"/>
                  </a:cubicBezTo>
                  <a:cubicBezTo>
                    <a:pt x="172" y="294"/>
                    <a:pt x="176" y="298"/>
                    <a:pt x="176" y="303"/>
                  </a:cubicBezTo>
                  <a:close/>
                  <a:moveTo>
                    <a:pt x="141" y="303"/>
                  </a:moveTo>
                  <a:cubicBezTo>
                    <a:pt x="141" y="304"/>
                    <a:pt x="141" y="305"/>
                    <a:pt x="141" y="306"/>
                  </a:cubicBezTo>
                  <a:cubicBezTo>
                    <a:pt x="132" y="311"/>
                    <a:pt x="132" y="311"/>
                    <a:pt x="132" y="311"/>
                  </a:cubicBezTo>
                  <a:cubicBezTo>
                    <a:pt x="135" y="253"/>
                    <a:pt x="135" y="253"/>
                    <a:pt x="135" y="253"/>
                  </a:cubicBezTo>
                  <a:cubicBezTo>
                    <a:pt x="149" y="284"/>
                    <a:pt x="149" y="284"/>
                    <a:pt x="149" y="284"/>
                  </a:cubicBezTo>
                  <a:cubicBezTo>
                    <a:pt x="149" y="285"/>
                    <a:pt x="148" y="285"/>
                    <a:pt x="148" y="285"/>
                  </a:cubicBezTo>
                  <a:cubicBezTo>
                    <a:pt x="148" y="286"/>
                    <a:pt x="147" y="286"/>
                    <a:pt x="147" y="287"/>
                  </a:cubicBezTo>
                  <a:cubicBezTo>
                    <a:pt x="146" y="287"/>
                    <a:pt x="146" y="288"/>
                    <a:pt x="145" y="289"/>
                  </a:cubicBezTo>
                  <a:cubicBezTo>
                    <a:pt x="145" y="289"/>
                    <a:pt x="145" y="290"/>
                    <a:pt x="144" y="290"/>
                  </a:cubicBezTo>
                  <a:cubicBezTo>
                    <a:pt x="144" y="291"/>
                    <a:pt x="143" y="292"/>
                    <a:pt x="143" y="293"/>
                  </a:cubicBezTo>
                  <a:cubicBezTo>
                    <a:pt x="143" y="293"/>
                    <a:pt x="143" y="294"/>
                    <a:pt x="142" y="294"/>
                  </a:cubicBezTo>
                  <a:cubicBezTo>
                    <a:pt x="142" y="295"/>
                    <a:pt x="142" y="296"/>
                    <a:pt x="141" y="297"/>
                  </a:cubicBezTo>
                  <a:cubicBezTo>
                    <a:pt x="141" y="297"/>
                    <a:pt x="141" y="298"/>
                    <a:pt x="141" y="298"/>
                  </a:cubicBezTo>
                  <a:cubicBezTo>
                    <a:pt x="141" y="298"/>
                    <a:pt x="141" y="299"/>
                    <a:pt x="141" y="299"/>
                  </a:cubicBezTo>
                  <a:cubicBezTo>
                    <a:pt x="141" y="299"/>
                    <a:pt x="141" y="299"/>
                    <a:pt x="141" y="299"/>
                  </a:cubicBezTo>
                  <a:cubicBezTo>
                    <a:pt x="141" y="301"/>
                    <a:pt x="141" y="302"/>
                    <a:pt x="141" y="303"/>
                  </a:cubicBezTo>
                  <a:cubicBezTo>
                    <a:pt x="141" y="303"/>
                    <a:pt x="141" y="303"/>
                    <a:pt x="141" y="303"/>
                  </a:cubicBezTo>
                  <a:cubicBezTo>
                    <a:pt x="141" y="303"/>
                    <a:pt x="141" y="303"/>
                    <a:pt x="141" y="303"/>
                  </a:cubicBezTo>
                  <a:cubicBezTo>
                    <a:pt x="141" y="303"/>
                    <a:pt x="141" y="303"/>
                    <a:pt x="141" y="303"/>
                  </a:cubicBezTo>
                  <a:close/>
                  <a:moveTo>
                    <a:pt x="176" y="132"/>
                  </a:moveTo>
                  <a:cubicBezTo>
                    <a:pt x="179" y="132"/>
                    <a:pt x="179" y="132"/>
                    <a:pt x="179" y="132"/>
                  </a:cubicBezTo>
                  <a:cubicBezTo>
                    <a:pt x="179" y="132"/>
                    <a:pt x="179" y="133"/>
                    <a:pt x="180" y="133"/>
                  </a:cubicBezTo>
                  <a:cubicBezTo>
                    <a:pt x="178" y="135"/>
                    <a:pt x="178" y="135"/>
                    <a:pt x="178" y="135"/>
                  </a:cubicBezTo>
                  <a:lnTo>
                    <a:pt x="176" y="132"/>
                  </a:lnTo>
                  <a:close/>
                  <a:moveTo>
                    <a:pt x="185" y="151"/>
                  </a:moveTo>
                  <a:cubicBezTo>
                    <a:pt x="192" y="143"/>
                    <a:pt x="192" y="143"/>
                    <a:pt x="192" y="143"/>
                  </a:cubicBezTo>
                  <a:cubicBezTo>
                    <a:pt x="193" y="144"/>
                    <a:pt x="195" y="144"/>
                    <a:pt x="196" y="144"/>
                  </a:cubicBezTo>
                  <a:cubicBezTo>
                    <a:pt x="198" y="176"/>
                    <a:pt x="198" y="176"/>
                    <a:pt x="198" y="176"/>
                  </a:cubicBezTo>
                  <a:lnTo>
                    <a:pt x="185" y="151"/>
                  </a:lnTo>
                  <a:close/>
                  <a:moveTo>
                    <a:pt x="194" y="95"/>
                  </a:moveTo>
                  <a:cubicBezTo>
                    <a:pt x="193" y="95"/>
                    <a:pt x="193" y="95"/>
                    <a:pt x="192" y="95"/>
                  </a:cubicBezTo>
                  <a:cubicBezTo>
                    <a:pt x="188" y="90"/>
                    <a:pt x="188" y="90"/>
                    <a:pt x="188" y="90"/>
                  </a:cubicBezTo>
                  <a:cubicBezTo>
                    <a:pt x="194" y="89"/>
                    <a:pt x="194" y="89"/>
                    <a:pt x="194" y="89"/>
                  </a:cubicBezTo>
                  <a:lnTo>
                    <a:pt x="194" y="95"/>
                  </a:lnTo>
                  <a:close/>
                  <a:moveTo>
                    <a:pt x="178" y="66"/>
                  </a:moveTo>
                  <a:cubicBezTo>
                    <a:pt x="181" y="68"/>
                    <a:pt x="184" y="70"/>
                    <a:pt x="186" y="72"/>
                  </a:cubicBezTo>
                  <a:cubicBezTo>
                    <a:pt x="187" y="73"/>
                    <a:pt x="188" y="73"/>
                    <a:pt x="189" y="74"/>
                  </a:cubicBezTo>
                  <a:cubicBezTo>
                    <a:pt x="177" y="76"/>
                    <a:pt x="177" y="76"/>
                    <a:pt x="177" y="76"/>
                  </a:cubicBezTo>
                  <a:cubicBezTo>
                    <a:pt x="173" y="71"/>
                    <a:pt x="173" y="71"/>
                    <a:pt x="173" y="71"/>
                  </a:cubicBezTo>
                  <a:lnTo>
                    <a:pt x="178" y="66"/>
                  </a:lnTo>
                  <a:close/>
                  <a:moveTo>
                    <a:pt x="165" y="108"/>
                  </a:moveTo>
                  <a:cubicBezTo>
                    <a:pt x="176" y="114"/>
                    <a:pt x="176" y="114"/>
                    <a:pt x="176" y="114"/>
                  </a:cubicBezTo>
                  <a:cubicBezTo>
                    <a:pt x="176" y="115"/>
                    <a:pt x="176" y="115"/>
                    <a:pt x="176" y="116"/>
                  </a:cubicBezTo>
                  <a:cubicBezTo>
                    <a:pt x="169" y="117"/>
                    <a:pt x="169" y="117"/>
                    <a:pt x="169" y="117"/>
                  </a:cubicBezTo>
                  <a:cubicBezTo>
                    <a:pt x="164" y="109"/>
                    <a:pt x="164" y="109"/>
                    <a:pt x="164" y="109"/>
                  </a:cubicBezTo>
                  <a:cubicBezTo>
                    <a:pt x="165" y="108"/>
                    <a:pt x="165" y="108"/>
                    <a:pt x="165" y="108"/>
                  </a:cubicBezTo>
                  <a:close/>
                  <a:moveTo>
                    <a:pt x="166" y="149"/>
                  </a:moveTo>
                  <a:cubicBezTo>
                    <a:pt x="133" y="189"/>
                    <a:pt x="133" y="189"/>
                    <a:pt x="133" y="189"/>
                  </a:cubicBezTo>
                  <a:cubicBezTo>
                    <a:pt x="132" y="189"/>
                    <a:pt x="131" y="188"/>
                    <a:pt x="130" y="188"/>
                  </a:cubicBezTo>
                  <a:cubicBezTo>
                    <a:pt x="129" y="159"/>
                    <a:pt x="129" y="159"/>
                    <a:pt x="129" y="159"/>
                  </a:cubicBezTo>
                  <a:cubicBezTo>
                    <a:pt x="133" y="158"/>
                    <a:pt x="137" y="155"/>
                    <a:pt x="140" y="151"/>
                  </a:cubicBezTo>
                  <a:cubicBezTo>
                    <a:pt x="143" y="147"/>
                    <a:pt x="145" y="143"/>
                    <a:pt x="146" y="138"/>
                  </a:cubicBezTo>
                  <a:cubicBezTo>
                    <a:pt x="160" y="135"/>
                    <a:pt x="160" y="135"/>
                    <a:pt x="160" y="135"/>
                  </a:cubicBezTo>
                  <a:lnTo>
                    <a:pt x="166" y="149"/>
                  </a:lnTo>
                  <a:close/>
                  <a:moveTo>
                    <a:pt x="156" y="90"/>
                  </a:moveTo>
                  <a:cubicBezTo>
                    <a:pt x="156" y="95"/>
                    <a:pt x="152" y="100"/>
                    <a:pt x="147" y="100"/>
                  </a:cubicBezTo>
                  <a:cubicBezTo>
                    <a:pt x="141" y="100"/>
                    <a:pt x="137" y="95"/>
                    <a:pt x="137" y="90"/>
                  </a:cubicBezTo>
                  <a:cubicBezTo>
                    <a:pt x="137" y="85"/>
                    <a:pt x="141" y="80"/>
                    <a:pt x="147" y="80"/>
                  </a:cubicBezTo>
                  <a:cubicBezTo>
                    <a:pt x="152" y="80"/>
                    <a:pt x="156" y="85"/>
                    <a:pt x="156" y="90"/>
                  </a:cubicBezTo>
                  <a:close/>
                  <a:moveTo>
                    <a:pt x="132" y="61"/>
                  </a:moveTo>
                  <a:cubicBezTo>
                    <a:pt x="135" y="60"/>
                    <a:pt x="138" y="59"/>
                    <a:pt x="142" y="59"/>
                  </a:cubicBezTo>
                  <a:cubicBezTo>
                    <a:pt x="147" y="64"/>
                    <a:pt x="147" y="64"/>
                    <a:pt x="147" y="64"/>
                  </a:cubicBezTo>
                  <a:cubicBezTo>
                    <a:pt x="147" y="64"/>
                    <a:pt x="147" y="64"/>
                    <a:pt x="147" y="64"/>
                  </a:cubicBezTo>
                  <a:cubicBezTo>
                    <a:pt x="145" y="64"/>
                    <a:pt x="143" y="64"/>
                    <a:pt x="141" y="65"/>
                  </a:cubicBezTo>
                  <a:cubicBezTo>
                    <a:pt x="138" y="65"/>
                    <a:pt x="135" y="67"/>
                    <a:pt x="132" y="69"/>
                  </a:cubicBezTo>
                  <a:cubicBezTo>
                    <a:pt x="131" y="69"/>
                    <a:pt x="131" y="69"/>
                    <a:pt x="131" y="69"/>
                  </a:cubicBezTo>
                  <a:lnTo>
                    <a:pt x="132" y="61"/>
                  </a:lnTo>
                  <a:close/>
                  <a:moveTo>
                    <a:pt x="129" y="109"/>
                  </a:moveTo>
                  <a:cubicBezTo>
                    <a:pt x="134" y="113"/>
                    <a:pt x="140" y="116"/>
                    <a:pt x="146" y="116"/>
                  </a:cubicBezTo>
                  <a:cubicBezTo>
                    <a:pt x="148" y="116"/>
                    <a:pt x="149" y="116"/>
                    <a:pt x="150" y="116"/>
                  </a:cubicBezTo>
                  <a:cubicBezTo>
                    <a:pt x="153" y="121"/>
                    <a:pt x="153" y="121"/>
                    <a:pt x="153" y="121"/>
                  </a:cubicBezTo>
                  <a:cubicBezTo>
                    <a:pt x="143" y="122"/>
                    <a:pt x="143" y="122"/>
                    <a:pt x="143" y="122"/>
                  </a:cubicBezTo>
                  <a:cubicBezTo>
                    <a:pt x="141" y="120"/>
                    <a:pt x="139" y="117"/>
                    <a:pt x="136" y="115"/>
                  </a:cubicBezTo>
                  <a:cubicBezTo>
                    <a:pt x="134" y="113"/>
                    <a:pt x="132" y="112"/>
                    <a:pt x="129" y="111"/>
                  </a:cubicBezTo>
                  <a:lnTo>
                    <a:pt x="129" y="109"/>
                  </a:lnTo>
                  <a:close/>
                  <a:moveTo>
                    <a:pt x="130" y="135"/>
                  </a:moveTo>
                  <a:cubicBezTo>
                    <a:pt x="130" y="140"/>
                    <a:pt x="126" y="145"/>
                    <a:pt x="120" y="145"/>
                  </a:cubicBezTo>
                  <a:cubicBezTo>
                    <a:pt x="115" y="145"/>
                    <a:pt x="110" y="140"/>
                    <a:pt x="110" y="135"/>
                  </a:cubicBezTo>
                  <a:cubicBezTo>
                    <a:pt x="110" y="130"/>
                    <a:pt x="115" y="125"/>
                    <a:pt x="120" y="125"/>
                  </a:cubicBezTo>
                  <a:cubicBezTo>
                    <a:pt x="126" y="125"/>
                    <a:pt x="130" y="130"/>
                    <a:pt x="130" y="135"/>
                  </a:cubicBezTo>
                  <a:close/>
                  <a:moveTo>
                    <a:pt x="70" y="233"/>
                  </a:moveTo>
                  <a:cubicBezTo>
                    <a:pt x="101" y="226"/>
                    <a:pt x="101" y="226"/>
                    <a:pt x="101" y="226"/>
                  </a:cubicBezTo>
                  <a:cubicBezTo>
                    <a:pt x="101" y="227"/>
                    <a:pt x="101" y="227"/>
                    <a:pt x="102" y="228"/>
                  </a:cubicBezTo>
                  <a:cubicBezTo>
                    <a:pt x="70" y="251"/>
                    <a:pt x="70" y="251"/>
                    <a:pt x="70" y="251"/>
                  </a:cubicBezTo>
                  <a:cubicBezTo>
                    <a:pt x="68" y="250"/>
                    <a:pt x="66" y="249"/>
                    <a:pt x="63" y="248"/>
                  </a:cubicBezTo>
                  <a:cubicBezTo>
                    <a:pt x="64" y="248"/>
                    <a:pt x="64" y="247"/>
                    <a:pt x="64" y="247"/>
                  </a:cubicBezTo>
                  <a:cubicBezTo>
                    <a:pt x="67" y="243"/>
                    <a:pt x="69" y="238"/>
                    <a:pt x="70" y="233"/>
                  </a:cubicBezTo>
                  <a:close/>
                  <a:moveTo>
                    <a:pt x="65" y="217"/>
                  </a:moveTo>
                  <a:cubicBezTo>
                    <a:pt x="66" y="216"/>
                    <a:pt x="66" y="216"/>
                    <a:pt x="66" y="216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6" y="218"/>
                    <a:pt x="66" y="218"/>
                    <a:pt x="66" y="218"/>
                  </a:cubicBezTo>
                  <a:cubicBezTo>
                    <a:pt x="66" y="217"/>
                    <a:pt x="66" y="217"/>
                    <a:pt x="65" y="217"/>
                  </a:cubicBezTo>
                  <a:close/>
                  <a:moveTo>
                    <a:pt x="78" y="201"/>
                  </a:moveTo>
                  <a:cubicBezTo>
                    <a:pt x="81" y="198"/>
                    <a:pt x="81" y="198"/>
                    <a:pt x="81" y="198"/>
                  </a:cubicBezTo>
                  <a:cubicBezTo>
                    <a:pt x="89" y="203"/>
                    <a:pt x="89" y="203"/>
                    <a:pt x="89" y="203"/>
                  </a:cubicBezTo>
                  <a:lnTo>
                    <a:pt x="78" y="201"/>
                  </a:lnTo>
                  <a:close/>
                  <a:moveTo>
                    <a:pt x="91" y="185"/>
                  </a:moveTo>
                  <a:cubicBezTo>
                    <a:pt x="111" y="159"/>
                    <a:pt x="111" y="159"/>
                    <a:pt x="111" y="159"/>
                  </a:cubicBezTo>
                  <a:cubicBezTo>
                    <a:pt x="112" y="159"/>
                    <a:pt x="112" y="159"/>
                    <a:pt x="113" y="160"/>
                  </a:cubicBezTo>
                  <a:cubicBezTo>
                    <a:pt x="114" y="189"/>
                    <a:pt x="114" y="189"/>
                    <a:pt x="114" y="189"/>
                  </a:cubicBezTo>
                  <a:cubicBezTo>
                    <a:pt x="111" y="190"/>
                    <a:pt x="108" y="191"/>
                    <a:pt x="106" y="194"/>
                  </a:cubicBezTo>
                  <a:lnTo>
                    <a:pt x="91" y="185"/>
                  </a:lnTo>
                  <a:close/>
                  <a:moveTo>
                    <a:pt x="111" y="75"/>
                  </a:moveTo>
                  <a:cubicBezTo>
                    <a:pt x="115" y="78"/>
                    <a:pt x="115" y="78"/>
                    <a:pt x="115" y="78"/>
                  </a:cubicBezTo>
                  <a:cubicBezTo>
                    <a:pt x="113" y="110"/>
                    <a:pt x="113" y="110"/>
                    <a:pt x="113" y="110"/>
                  </a:cubicBezTo>
                  <a:cubicBezTo>
                    <a:pt x="113" y="110"/>
                    <a:pt x="112" y="110"/>
                    <a:pt x="112" y="111"/>
                  </a:cubicBezTo>
                  <a:cubicBezTo>
                    <a:pt x="99" y="95"/>
                    <a:pt x="99" y="95"/>
                    <a:pt x="99" y="95"/>
                  </a:cubicBezTo>
                  <a:cubicBezTo>
                    <a:pt x="102" y="87"/>
                    <a:pt x="106" y="81"/>
                    <a:pt x="111" y="75"/>
                  </a:cubicBezTo>
                  <a:close/>
                  <a:moveTo>
                    <a:pt x="54" y="141"/>
                  </a:moveTo>
                  <a:cubicBezTo>
                    <a:pt x="63" y="136"/>
                    <a:pt x="73" y="132"/>
                    <a:pt x="85" y="131"/>
                  </a:cubicBezTo>
                  <a:cubicBezTo>
                    <a:pt x="94" y="135"/>
                    <a:pt x="94" y="135"/>
                    <a:pt x="94" y="135"/>
                  </a:cubicBezTo>
                  <a:cubicBezTo>
                    <a:pt x="94" y="135"/>
                    <a:pt x="94" y="135"/>
                    <a:pt x="94" y="135"/>
                  </a:cubicBezTo>
                  <a:cubicBezTo>
                    <a:pt x="94" y="140"/>
                    <a:pt x="96" y="145"/>
                    <a:pt x="99" y="149"/>
                  </a:cubicBezTo>
                  <a:cubicBezTo>
                    <a:pt x="77" y="177"/>
                    <a:pt x="77" y="177"/>
                    <a:pt x="77" y="177"/>
                  </a:cubicBezTo>
                  <a:cubicBezTo>
                    <a:pt x="53" y="163"/>
                    <a:pt x="53" y="163"/>
                    <a:pt x="53" y="163"/>
                  </a:cubicBezTo>
                  <a:lnTo>
                    <a:pt x="54" y="141"/>
                  </a:lnTo>
                  <a:close/>
                  <a:moveTo>
                    <a:pt x="53" y="181"/>
                  </a:moveTo>
                  <a:cubicBezTo>
                    <a:pt x="67" y="189"/>
                    <a:pt x="67" y="189"/>
                    <a:pt x="67" y="189"/>
                  </a:cubicBezTo>
                  <a:cubicBezTo>
                    <a:pt x="59" y="200"/>
                    <a:pt x="59" y="200"/>
                    <a:pt x="59" y="200"/>
                  </a:cubicBezTo>
                  <a:cubicBezTo>
                    <a:pt x="53" y="199"/>
                    <a:pt x="53" y="199"/>
                    <a:pt x="53" y="199"/>
                  </a:cubicBezTo>
                  <a:lnTo>
                    <a:pt x="53" y="181"/>
                  </a:lnTo>
                  <a:close/>
                  <a:moveTo>
                    <a:pt x="21" y="180"/>
                  </a:moveTo>
                  <a:cubicBezTo>
                    <a:pt x="23" y="176"/>
                    <a:pt x="25" y="171"/>
                    <a:pt x="28" y="167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7" y="197"/>
                    <a:pt x="37" y="197"/>
                    <a:pt x="37" y="197"/>
                  </a:cubicBezTo>
                  <a:cubicBezTo>
                    <a:pt x="33" y="197"/>
                    <a:pt x="33" y="197"/>
                    <a:pt x="33" y="197"/>
                  </a:cubicBezTo>
                  <a:cubicBezTo>
                    <a:pt x="31" y="190"/>
                    <a:pt x="27" y="184"/>
                    <a:pt x="21" y="180"/>
                  </a:cubicBezTo>
                  <a:close/>
                  <a:moveTo>
                    <a:pt x="34" y="231"/>
                  </a:moveTo>
                  <a:cubicBezTo>
                    <a:pt x="34" y="225"/>
                    <a:pt x="39" y="221"/>
                    <a:pt x="44" y="221"/>
                  </a:cubicBezTo>
                  <a:cubicBezTo>
                    <a:pt x="49" y="221"/>
                    <a:pt x="54" y="225"/>
                    <a:pt x="54" y="231"/>
                  </a:cubicBezTo>
                  <a:cubicBezTo>
                    <a:pt x="54" y="236"/>
                    <a:pt x="49" y="241"/>
                    <a:pt x="44" y="241"/>
                  </a:cubicBezTo>
                  <a:cubicBezTo>
                    <a:pt x="39" y="241"/>
                    <a:pt x="34" y="236"/>
                    <a:pt x="34" y="231"/>
                  </a:cubicBezTo>
                  <a:close/>
                  <a:moveTo>
                    <a:pt x="55" y="327"/>
                  </a:moveTo>
                  <a:cubicBezTo>
                    <a:pt x="46" y="318"/>
                    <a:pt x="40" y="306"/>
                    <a:pt x="39" y="293"/>
                  </a:cubicBezTo>
                  <a:cubicBezTo>
                    <a:pt x="42" y="295"/>
                    <a:pt x="46" y="297"/>
                    <a:pt x="50" y="298"/>
                  </a:cubicBezTo>
                  <a:cubicBezTo>
                    <a:pt x="50" y="298"/>
                    <a:pt x="51" y="298"/>
                    <a:pt x="51" y="298"/>
                  </a:cubicBezTo>
                  <a:cubicBezTo>
                    <a:pt x="55" y="327"/>
                    <a:pt x="55" y="327"/>
                    <a:pt x="55" y="327"/>
                  </a:cubicBezTo>
                  <a:cubicBezTo>
                    <a:pt x="55" y="327"/>
                    <a:pt x="55" y="327"/>
                    <a:pt x="55" y="327"/>
                  </a:cubicBezTo>
                  <a:close/>
                  <a:moveTo>
                    <a:pt x="55" y="282"/>
                  </a:moveTo>
                  <a:cubicBezTo>
                    <a:pt x="50" y="282"/>
                    <a:pt x="45" y="278"/>
                    <a:pt x="45" y="272"/>
                  </a:cubicBezTo>
                  <a:cubicBezTo>
                    <a:pt x="45" y="267"/>
                    <a:pt x="50" y="263"/>
                    <a:pt x="55" y="263"/>
                  </a:cubicBezTo>
                  <a:cubicBezTo>
                    <a:pt x="60" y="263"/>
                    <a:pt x="65" y="267"/>
                    <a:pt x="65" y="272"/>
                  </a:cubicBezTo>
                  <a:cubicBezTo>
                    <a:pt x="65" y="278"/>
                    <a:pt x="60" y="282"/>
                    <a:pt x="55" y="282"/>
                  </a:cubicBezTo>
                  <a:close/>
                  <a:moveTo>
                    <a:pt x="67" y="295"/>
                  </a:moveTo>
                  <a:cubicBezTo>
                    <a:pt x="73" y="292"/>
                    <a:pt x="79" y="286"/>
                    <a:pt x="80" y="277"/>
                  </a:cubicBezTo>
                  <a:cubicBezTo>
                    <a:pt x="81" y="276"/>
                    <a:pt x="81" y="274"/>
                    <a:pt x="81" y="272"/>
                  </a:cubicBezTo>
                  <a:cubicBezTo>
                    <a:pt x="81" y="270"/>
                    <a:pt x="80" y="267"/>
                    <a:pt x="79" y="264"/>
                  </a:cubicBezTo>
                  <a:cubicBezTo>
                    <a:pt x="107" y="244"/>
                    <a:pt x="107" y="244"/>
                    <a:pt x="107" y="244"/>
                  </a:cubicBezTo>
                  <a:cubicBezTo>
                    <a:pt x="71" y="322"/>
                    <a:pt x="71" y="322"/>
                    <a:pt x="71" y="322"/>
                  </a:cubicBezTo>
                  <a:lnTo>
                    <a:pt x="67" y="295"/>
                  </a:lnTo>
                  <a:close/>
                  <a:moveTo>
                    <a:pt x="115" y="318"/>
                  </a:moveTo>
                  <a:cubicBezTo>
                    <a:pt x="86" y="332"/>
                    <a:pt x="86" y="332"/>
                    <a:pt x="86" y="332"/>
                  </a:cubicBezTo>
                  <a:cubicBezTo>
                    <a:pt x="85" y="332"/>
                    <a:pt x="85" y="331"/>
                    <a:pt x="84" y="331"/>
                  </a:cubicBezTo>
                  <a:cubicBezTo>
                    <a:pt x="118" y="258"/>
                    <a:pt x="118" y="258"/>
                    <a:pt x="118" y="258"/>
                  </a:cubicBezTo>
                  <a:lnTo>
                    <a:pt x="115" y="318"/>
                  </a:lnTo>
                  <a:close/>
                  <a:moveTo>
                    <a:pt x="123" y="223"/>
                  </a:moveTo>
                  <a:cubicBezTo>
                    <a:pt x="118" y="223"/>
                    <a:pt x="113" y="218"/>
                    <a:pt x="113" y="213"/>
                  </a:cubicBezTo>
                  <a:cubicBezTo>
                    <a:pt x="113" y="208"/>
                    <a:pt x="118" y="203"/>
                    <a:pt x="123" y="203"/>
                  </a:cubicBezTo>
                  <a:cubicBezTo>
                    <a:pt x="128" y="203"/>
                    <a:pt x="133" y="208"/>
                    <a:pt x="133" y="213"/>
                  </a:cubicBezTo>
                  <a:cubicBezTo>
                    <a:pt x="133" y="218"/>
                    <a:pt x="128" y="223"/>
                    <a:pt x="123" y="223"/>
                  </a:cubicBezTo>
                  <a:close/>
                  <a:moveTo>
                    <a:pt x="130" y="354"/>
                  </a:moveTo>
                  <a:cubicBezTo>
                    <a:pt x="131" y="329"/>
                    <a:pt x="131" y="329"/>
                    <a:pt x="131" y="329"/>
                  </a:cubicBezTo>
                  <a:cubicBezTo>
                    <a:pt x="148" y="321"/>
                    <a:pt x="148" y="321"/>
                    <a:pt x="148" y="321"/>
                  </a:cubicBezTo>
                  <a:cubicBezTo>
                    <a:pt x="148" y="321"/>
                    <a:pt x="148" y="321"/>
                    <a:pt x="148" y="322"/>
                  </a:cubicBezTo>
                  <a:cubicBezTo>
                    <a:pt x="149" y="322"/>
                    <a:pt x="149" y="322"/>
                    <a:pt x="149" y="323"/>
                  </a:cubicBezTo>
                  <a:cubicBezTo>
                    <a:pt x="134" y="359"/>
                    <a:pt x="134" y="359"/>
                    <a:pt x="134" y="359"/>
                  </a:cubicBezTo>
                  <a:cubicBezTo>
                    <a:pt x="132" y="358"/>
                    <a:pt x="131" y="356"/>
                    <a:pt x="130" y="354"/>
                  </a:cubicBezTo>
                  <a:close/>
                  <a:moveTo>
                    <a:pt x="184" y="384"/>
                  </a:moveTo>
                  <a:cubicBezTo>
                    <a:pt x="170" y="384"/>
                    <a:pt x="157" y="379"/>
                    <a:pt x="146" y="371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5" y="329"/>
                    <a:pt x="166" y="329"/>
                    <a:pt x="166" y="329"/>
                  </a:cubicBezTo>
                  <a:cubicBezTo>
                    <a:pt x="166" y="329"/>
                    <a:pt x="166" y="329"/>
                    <a:pt x="166" y="329"/>
                  </a:cubicBezTo>
                  <a:cubicBezTo>
                    <a:pt x="166" y="329"/>
                    <a:pt x="166" y="329"/>
                    <a:pt x="166" y="329"/>
                  </a:cubicBezTo>
                  <a:cubicBezTo>
                    <a:pt x="166" y="329"/>
                    <a:pt x="166" y="329"/>
                    <a:pt x="166" y="329"/>
                  </a:cubicBezTo>
                  <a:cubicBezTo>
                    <a:pt x="167" y="329"/>
                    <a:pt x="168" y="329"/>
                    <a:pt x="169" y="329"/>
                  </a:cubicBezTo>
                  <a:cubicBezTo>
                    <a:pt x="192" y="383"/>
                    <a:pt x="192" y="383"/>
                    <a:pt x="192" y="383"/>
                  </a:cubicBezTo>
                  <a:cubicBezTo>
                    <a:pt x="190" y="383"/>
                    <a:pt x="187" y="384"/>
                    <a:pt x="184" y="384"/>
                  </a:cubicBezTo>
                  <a:close/>
                  <a:moveTo>
                    <a:pt x="183" y="323"/>
                  </a:moveTo>
                  <a:cubicBezTo>
                    <a:pt x="184" y="322"/>
                    <a:pt x="184" y="322"/>
                    <a:pt x="185" y="322"/>
                  </a:cubicBezTo>
                  <a:cubicBezTo>
                    <a:pt x="185" y="321"/>
                    <a:pt x="185" y="321"/>
                    <a:pt x="185" y="321"/>
                  </a:cubicBezTo>
                  <a:cubicBezTo>
                    <a:pt x="202" y="329"/>
                    <a:pt x="202" y="329"/>
                    <a:pt x="202" y="329"/>
                  </a:cubicBezTo>
                  <a:cubicBezTo>
                    <a:pt x="204" y="371"/>
                    <a:pt x="204" y="371"/>
                    <a:pt x="204" y="371"/>
                  </a:cubicBezTo>
                  <a:lnTo>
                    <a:pt x="183" y="323"/>
                  </a:lnTo>
                  <a:close/>
                  <a:moveTo>
                    <a:pt x="207" y="224"/>
                  </a:moveTo>
                  <a:cubicBezTo>
                    <a:pt x="202" y="224"/>
                    <a:pt x="197" y="220"/>
                    <a:pt x="197" y="214"/>
                  </a:cubicBezTo>
                  <a:cubicBezTo>
                    <a:pt x="197" y="209"/>
                    <a:pt x="202" y="204"/>
                    <a:pt x="207" y="204"/>
                  </a:cubicBezTo>
                  <a:cubicBezTo>
                    <a:pt x="212" y="204"/>
                    <a:pt x="217" y="209"/>
                    <a:pt x="217" y="214"/>
                  </a:cubicBezTo>
                  <a:cubicBezTo>
                    <a:pt x="217" y="220"/>
                    <a:pt x="212" y="224"/>
                    <a:pt x="207" y="224"/>
                  </a:cubicBezTo>
                  <a:close/>
                  <a:moveTo>
                    <a:pt x="237" y="357"/>
                  </a:moveTo>
                  <a:cubicBezTo>
                    <a:pt x="232" y="363"/>
                    <a:pt x="227" y="369"/>
                    <a:pt x="220" y="373"/>
                  </a:cubicBezTo>
                  <a:cubicBezTo>
                    <a:pt x="218" y="336"/>
                    <a:pt x="218" y="336"/>
                    <a:pt x="218" y="336"/>
                  </a:cubicBezTo>
                  <a:cubicBezTo>
                    <a:pt x="240" y="347"/>
                    <a:pt x="240" y="347"/>
                    <a:pt x="240" y="347"/>
                  </a:cubicBezTo>
                  <a:cubicBezTo>
                    <a:pt x="240" y="348"/>
                    <a:pt x="240" y="349"/>
                    <a:pt x="240" y="350"/>
                  </a:cubicBezTo>
                  <a:cubicBezTo>
                    <a:pt x="240" y="351"/>
                    <a:pt x="240" y="353"/>
                    <a:pt x="241" y="354"/>
                  </a:cubicBezTo>
                  <a:cubicBezTo>
                    <a:pt x="239" y="355"/>
                    <a:pt x="238" y="356"/>
                    <a:pt x="237" y="357"/>
                  </a:cubicBezTo>
                  <a:close/>
                  <a:moveTo>
                    <a:pt x="247" y="332"/>
                  </a:moveTo>
                  <a:cubicBezTo>
                    <a:pt x="218" y="318"/>
                    <a:pt x="218" y="318"/>
                    <a:pt x="218" y="318"/>
                  </a:cubicBezTo>
                  <a:cubicBezTo>
                    <a:pt x="214" y="258"/>
                    <a:pt x="214" y="258"/>
                    <a:pt x="214" y="258"/>
                  </a:cubicBezTo>
                  <a:cubicBezTo>
                    <a:pt x="248" y="331"/>
                    <a:pt x="248" y="331"/>
                    <a:pt x="248" y="331"/>
                  </a:cubicBezTo>
                  <a:cubicBezTo>
                    <a:pt x="248" y="331"/>
                    <a:pt x="248" y="332"/>
                    <a:pt x="247" y="332"/>
                  </a:cubicBezTo>
                  <a:close/>
                  <a:moveTo>
                    <a:pt x="266" y="359"/>
                  </a:moveTo>
                  <a:cubicBezTo>
                    <a:pt x="261" y="359"/>
                    <a:pt x="256" y="355"/>
                    <a:pt x="256" y="350"/>
                  </a:cubicBezTo>
                  <a:cubicBezTo>
                    <a:pt x="256" y="344"/>
                    <a:pt x="261" y="340"/>
                    <a:pt x="266" y="340"/>
                  </a:cubicBezTo>
                  <a:cubicBezTo>
                    <a:pt x="271" y="340"/>
                    <a:pt x="276" y="344"/>
                    <a:pt x="276" y="350"/>
                  </a:cubicBezTo>
                  <a:cubicBezTo>
                    <a:pt x="276" y="355"/>
                    <a:pt x="271" y="359"/>
                    <a:pt x="266" y="359"/>
                  </a:cubicBezTo>
                  <a:close/>
                  <a:moveTo>
                    <a:pt x="288" y="337"/>
                  </a:moveTo>
                  <a:cubicBezTo>
                    <a:pt x="286" y="333"/>
                    <a:pt x="282" y="329"/>
                    <a:pt x="278" y="327"/>
                  </a:cubicBezTo>
                  <a:cubicBezTo>
                    <a:pt x="282" y="298"/>
                    <a:pt x="282" y="298"/>
                    <a:pt x="282" y="298"/>
                  </a:cubicBezTo>
                  <a:cubicBezTo>
                    <a:pt x="282" y="298"/>
                    <a:pt x="283" y="298"/>
                    <a:pt x="283" y="298"/>
                  </a:cubicBezTo>
                  <a:cubicBezTo>
                    <a:pt x="288" y="297"/>
                    <a:pt x="293" y="294"/>
                    <a:pt x="296" y="290"/>
                  </a:cubicBezTo>
                  <a:cubicBezTo>
                    <a:pt x="322" y="303"/>
                    <a:pt x="322" y="303"/>
                    <a:pt x="322" y="303"/>
                  </a:cubicBezTo>
                  <a:cubicBezTo>
                    <a:pt x="323" y="331"/>
                    <a:pt x="323" y="331"/>
                    <a:pt x="323" y="331"/>
                  </a:cubicBezTo>
                  <a:lnTo>
                    <a:pt x="288" y="337"/>
                  </a:lnTo>
                  <a:close/>
                  <a:moveTo>
                    <a:pt x="310" y="366"/>
                  </a:moveTo>
                  <a:cubicBezTo>
                    <a:pt x="291" y="355"/>
                    <a:pt x="291" y="355"/>
                    <a:pt x="291" y="355"/>
                  </a:cubicBezTo>
                  <a:cubicBezTo>
                    <a:pt x="291" y="354"/>
                    <a:pt x="291" y="354"/>
                    <a:pt x="291" y="353"/>
                  </a:cubicBezTo>
                  <a:cubicBezTo>
                    <a:pt x="324" y="347"/>
                    <a:pt x="324" y="347"/>
                    <a:pt x="324" y="347"/>
                  </a:cubicBezTo>
                  <a:cubicBezTo>
                    <a:pt x="324" y="359"/>
                    <a:pt x="324" y="359"/>
                    <a:pt x="324" y="359"/>
                  </a:cubicBezTo>
                  <a:cubicBezTo>
                    <a:pt x="320" y="362"/>
                    <a:pt x="315" y="364"/>
                    <a:pt x="310" y="366"/>
                  </a:cubicBezTo>
                  <a:close/>
                  <a:moveTo>
                    <a:pt x="326" y="212"/>
                  </a:moveTo>
                  <a:cubicBezTo>
                    <a:pt x="320" y="212"/>
                    <a:pt x="316" y="208"/>
                    <a:pt x="316" y="203"/>
                  </a:cubicBezTo>
                  <a:cubicBezTo>
                    <a:pt x="316" y="197"/>
                    <a:pt x="320" y="193"/>
                    <a:pt x="326" y="193"/>
                  </a:cubicBezTo>
                  <a:cubicBezTo>
                    <a:pt x="331" y="193"/>
                    <a:pt x="335" y="197"/>
                    <a:pt x="335" y="203"/>
                  </a:cubicBezTo>
                  <a:cubicBezTo>
                    <a:pt x="335" y="208"/>
                    <a:pt x="331" y="212"/>
                    <a:pt x="326" y="212"/>
                  </a:cubicBezTo>
                  <a:close/>
                  <a:moveTo>
                    <a:pt x="361" y="323"/>
                  </a:moveTo>
                  <a:cubicBezTo>
                    <a:pt x="339" y="327"/>
                    <a:pt x="339" y="327"/>
                    <a:pt x="339" y="327"/>
                  </a:cubicBezTo>
                  <a:cubicBezTo>
                    <a:pt x="338" y="312"/>
                    <a:pt x="338" y="312"/>
                    <a:pt x="338" y="312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61" y="323"/>
                    <a:pt x="361" y="323"/>
                    <a:pt x="361" y="323"/>
                  </a:cubicBezTo>
                  <a:close/>
                  <a:moveTo>
                    <a:pt x="368" y="308"/>
                  </a:moveTo>
                  <a:cubicBezTo>
                    <a:pt x="337" y="293"/>
                    <a:pt x="337" y="293"/>
                    <a:pt x="337" y="293"/>
                  </a:cubicBezTo>
                  <a:cubicBezTo>
                    <a:pt x="335" y="240"/>
                    <a:pt x="335" y="240"/>
                    <a:pt x="335" y="240"/>
                  </a:cubicBezTo>
                  <a:cubicBezTo>
                    <a:pt x="368" y="308"/>
                    <a:pt x="368" y="308"/>
                    <a:pt x="368" y="308"/>
                  </a:cubicBezTo>
                  <a:cubicBezTo>
                    <a:pt x="368" y="308"/>
                    <a:pt x="368" y="308"/>
                    <a:pt x="368" y="308"/>
                  </a:cubicBezTo>
                  <a:close/>
                  <a:moveTo>
                    <a:pt x="386" y="336"/>
                  </a:moveTo>
                  <a:cubicBezTo>
                    <a:pt x="381" y="336"/>
                    <a:pt x="376" y="332"/>
                    <a:pt x="376" y="327"/>
                  </a:cubicBezTo>
                  <a:cubicBezTo>
                    <a:pt x="376" y="321"/>
                    <a:pt x="381" y="317"/>
                    <a:pt x="386" y="317"/>
                  </a:cubicBezTo>
                  <a:cubicBezTo>
                    <a:pt x="392" y="317"/>
                    <a:pt x="396" y="321"/>
                    <a:pt x="396" y="327"/>
                  </a:cubicBezTo>
                  <a:cubicBezTo>
                    <a:pt x="396" y="332"/>
                    <a:pt x="392" y="336"/>
                    <a:pt x="386" y="336"/>
                  </a:cubicBezTo>
                  <a:close/>
                  <a:moveTo>
                    <a:pt x="463" y="280"/>
                  </a:moveTo>
                  <a:cubicBezTo>
                    <a:pt x="459" y="281"/>
                    <a:pt x="456" y="284"/>
                    <a:pt x="456" y="288"/>
                  </a:cubicBezTo>
                  <a:cubicBezTo>
                    <a:pt x="456" y="289"/>
                    <a:pt x="456" y="289"/>
                    <a:pt x="456" y="289"/>
                  </a:cubicBezTo>
                  <a:cubicBezTo>
                    <a:pt x="456" y="322"/>
                    <a:pt x="430" y="348"/>
                    <a:pt x="398" y="350"/>
                  </a:cubicBezTo>
                  <a:cubicBezTo>
                    <a:pt x="406" y="345"/>
                    <a:pt x="412" y="336"/>
                    <a:pt x="412" y="327"/>
                  </a:cubicBezTo>
                  <a:cubicBezTo>
                    <a:pt x="412" y="325"/>
                    <a:pt x="412" y="323"/>
                    <a:pt x="412" y="321"/>
                  </a:cubicBezTo>
                  <a:cubicBezTo>
                    <a:pt x="409" y="309"/>
                    <a:pt x="398" y="301"/>
                    <a:pt x="386" y="301"/>
                  </a:cubicBezTo>
                  <a:cubicBezTo>
                    <a:pt x="385" y="301"/>
                    <a:pt x="384" y="301"/>
                    <a:pt x="383" y="301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400" y="262"/>
                    <a:pt x="400" y="262"/>
                    <a:pt x="400" y="262"/>
                  </a:cubicBezTo>
                  <a:cubicBezTo>
                    <a:pt x="400" y="264"/>
                    <a:pt x="399" y="267"/>
                    <a:pt x="399" y="269"/>
                  </a:cubicBezTo>
                  <a:cubicBezTo>
                    <a:pt x="399" y="277"/>
                    <a:pt x="403" y="285"/>
                    <a:pt x="411" y="290"/>
                  </a:cubicBezTo>
                  <a:cubicBezTo>
                    <a:pt x="415" y="293"/>
                    <a:pt x="420" y="295"/>
                    <a:pt x="425" y="295"/>
                  </a:cubicBezTo>
                  <a:cubicBezTo>
                    <a:pt x="425" y="295"/>
                    <a:pt x="425" y="295"/>
                    <a:pt x="425" y="295"/>
                  </a:cubicBezTo>
                  <a:cubicBezTo>
                    <a:pt x="433" y="295"/>
                    <a:pt x="442" y="290"/>
                    <a:pt x="447" y="283"/>
                  </a:cubicBezTo>
                  <a:cubicBezTo>
                    <a:pt x="448" y="280"/>
                    <a:pt x="449" y="278"/>
                    <a:pt x="450" y="275"/>
                  </a:cubicBezTo>
                  <a:cubicBezTo>
                    <a:pt x="482" y="272"/>
                    <a:pt x="482" y="272"/>
                    <a:pt x="482" y="272"/>
                  </a:cubicBezTo>
                  <a:cubicBezTo>
                    <a:pt x="482" y="272"/>
                    <a:pt x="482" y="273"/>
                    <a:pt x="482" y="273"/>
                  </a:cubicBezTo>
                  <a:cubicBezTo>
                    <a:pt x="476" y="277"/>
                    <a:pt x="470" y="279"/>
                    <a:pt x="463" y="280"/>
                  </a:cubicBezTo>
                  <a:close/>
                  <a:moveTo>
                    <a:pt x="490" y="242"/>
                  </a:moveTo>
                  <a:cubicBezTo>
                    <a:pt x="472" y="229"/>
                    <a:pt x="472" y="229"/>
                    <a:pt x="472" y="229"/>
                  </a:cubicBezTo>
                  <a:cubicBezTo>
                    <a:pt x="482" y="218"/>
                    <a:pt x="482" y="218"/>
                    <a:pt x="482" y="218"/>
                  </a:cubicBezTo>
                  <a:cubicBezTo>
                    <a:pt x="490" y="241"/>
                    <a:pt x="490" y="241"/>
                    <a:pt x="490" y="241"/>
                  </a:cubicBezTo>
                  <a:cubicBezTo>
                    <a:pt x="490" y="241"/>
                    <a:pt x="490" y="242"/>
                    <a:pt x="490" y="242"/>
                  </a:cubicBezTo>
                  <a:close/>
                  <a:moveTo>
                    <a:pt x="506" y="236"/>
                  </a:moveTo>
                  <a:cubicBezTo>
                    <a:pt x="495" y="204"/>
                    <a:pt x="495" y="204"/>
                    <a:pt x="495" y="204"/>
                  </a:cubicBezTo>
                  <a:cubicBezTo>
                    <a:pt x="498" y="201"/>
                    <a:pt x="498" y="201"/>
                    <a:pt x="498" y="201"/>
                  </a:cubicBezTo>
                  <a:cubicBezTo>
                    <a:pt x="503" y="209"/>
                    <a:pt x="506" y="219"/>
                    <a:pt x="506" y="230"/>
                  </a:cubicBezTo>
                  <a:cubicBezTo>
                    <a:pt x="506" y="232"/>
                    <a:pt x="506" y="234"/>
                    <a:pt x="506" y="236"/>
                  </a:cubicBezTo>
                  <a:cubicBezTo>
                    <a:pt x="506" y="236"/>
                    <a:pt x="506" y="236"/>
                    <a:pt x="506" y="236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/>
          </p:spPr>
          <p:txBody>
            <a:bodyPr/>
            <a:lstStyle/>
            <a:p>
              <a:pPr algn="ctr" defTabSz="914034">
                <a:defRPr/>
              </a:pPr>
              <a:endParaRPr lang="en-US" sz="1200" kern="0">
                <a:solidFill>
                  <a:srgbClr val="000000"/>
                </a:solidFill>
                <a:cs typeface="Calibri" panose="020F0502020204030204" pitchFamily="34" charset="0"/>
              </a:endParaRPr>
            </a:p>
          </p:txBody>
        </p:sp>
        <p:grpSp>
          <p:nvGrpSpPr>
            <p:cNvPr id="162" name="组合 87">
              <a:extLst>
                <a:ext uri="{FF2B5EF4-FFF2-40B4-BE49-F238E27FC236}">
                  <a16:creationId xmlns:a16="http://schemas.microsoft.com/office/drawing/2014/main" id="{62F89816-B47D-4077-8EB5-8AFAD4C6E960}"/>
                </a:ext>
              </a:extLst>
            </p:cNvPr>
            <p:cNvGrpSpPr/>
            <p:nvPr/>
          </p:nvGrpSpPr>
          <p:grpSpPr>
            <a:xfrm>
              <a:off x="763959" y="4894326"/>
              <a:ext cx="306094" cy="273153"/>
              <a:chOff x="808279" y="5334848"/>
              <a:chExt cx="646498" cy="506031"/>
            </a:xfrm>
            <a:effectLst/>
          </p:grpSpPr>
          <p:sp>
            <p:nvSpPr>
              <p:cNvPr id="192" name="Freeform 137">
                <a:extLst>
                  <a:ext uri="{FF2B5EF4-FFF2-40B4-BE49-F238E27FC236}">
                    <a16:creationId xmlns:a16="http://schemas.microsoft.com/office/drawing/2014/main" id="{4016D43B-A42D-403D-9A89-735D1DD54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279" y="5605339"/>
                <a:ext cx="646498" cy="235540"/>
              </a:xfrm>
              <a:custGeom>
                <a:avLst/>
                <a:gdLst>
                  <a:gd name="T0" fmla="*/ 2147483646 w 1773"/>
                  <a:gd name="T1" fmla="*/ 0 h 521"/>
                  <a:gd name="T2" fmla="*/ 2147483646 w 1773"/>
                  <a:gd name="T3" fmla="*/ 0 h 521"/>
                  <a:gd name="T4" fmla="*/ 2147483646 w 1773"/>
                  <a:gd name="T5" fmla="*/ 0 h 521"/>
                  <a:gd name="T6" fmla="*/ 0 w 1773"/>
                  <a:gd name="T7" fmla="*/ 2147483646 h 521"/>
                  <a:gd name="T8" fmla="*/ 0 w 1773"/>
                  <a:gd name="T9" fmla="*/ 2147483646 h 521"/>
                  <a:gd name="T10" fmla="*/ 2147483646 w 1773"/>
                  <a:gd name="T11" fmla="*/ 2147483646 h 521"/>
                  <a:gd name="T12" fmla="*/ 2147483646 w 1773"/>
                  <a:gd name="T13" fmla="*/ 2147483646 h 521"/>
                  <a:gd name="T14" fmla="*/ 2147483646 w 1773"/>
                  <a:gd name="T15" fmla="*/ 2147483646 h 521"/>
                  <a:gd name="T16" fmla="*/ 2147483646 w 1773"/>
                  <a:gd name="T17" fmla="*/ 2147483646 h 521"/>
                  <a:gd name="T18" fmla="*/ 2147483646 w 1773"/>
                  <a:gd name="T19" fmla="*/ 2147483646 h 521"/>
                  <a:gd name="T20" fmla="*/ 2147483646 w 1773"/>
                  <a:gd name="T21" fmla="*/ 2147483646 h 521"/>
                  <a:gd name="T22" fmla="*/ 2147483646 w 1773"/>
                  <a:gd name="T23" fmla="*/ 2147483646 h 521"/>
                  <a:gd name="T24" fmla="*/ 2147483646 w 1773"/>
                  <a:gd name="T25" fmla="*/ 2147483646 h 521"/>
                  <a:gd name="T26" fmla="*/ 2147483646 w 1773"/>
                  <a:gd name="T27" fmla="*/ 2147483646 h 521"/>
                  <a:gd name="T28" fmla="*/ 2147483646 w 1773"/>
                  <a:gd name="T29" fmla="*/ 2147483646 h 521"/>
                  <a:gd name="T30" fmla="*/ 2147483646 w 1773"/>
                  <a:gd name="T31" fmla="*/ 2147483646 h 521"/>
                  <a:gd name="T32" fmla="*/ 2147483646 w 1773"/>
                  <a:gd name="T33" fmla="*/ 2147483646 h 521"/>
                  <a:gd name="T34" fmla="*/ 2147483646 w 1773"/>
                  <a:gd name="T35" fmla="*/ 2147483646 h 521"/>
                  <a:gd name="T36" fmla="*/ 2147483646 w 1773"/>
                  <a:gd name="T37" fmla="*/ 2147483646 h 521"/>
                  <a:gd name="T38" fmla="*/ 2147483646 w 1773"/>
                  <a:gd name="T39" fmla="*/ 2147483646 h 521"/>
                  <a:gd name="T40" fmla="*/ 2147483646 w 1773"/>
                  <a:gd name="T41" fmla="*/ 2147483646 h 521"/>
                  <a:gd name="T42" fmla="*/ 2147483646 w 1773"/>
                  <a:gd name="T43" fmla="*/ 2147483646 h 521"/>
                  <a:gd name="T44" fmla="*/ 2147483646 w 1773"/>
                  <a:gd name="T45" fmla="*/ 2147483646 h 521"/>
                  <a:gd name="T46" fmla="*/ 2147483646 w 1773"/>
                  <a:gd name="T47" fmla="*/ 2147483646 h 521"/>
                  <a:gd name="T48" fmla="*/ 2147483646 w 1773"/>
                  <a:gd name="T49" fmla="*/ 2147483646 h 521"/>
                  <a:gd name="T50" fmla="*/ 2147483646 w 1773"/>
                  <a:gd name="T51" fmla="*/ 2147483646 h 521"/>
                  <a:gd name="T52" fmla="*/ 2147483646 w 1773"/>
                  <a:gd name="T53" fmla="*/ 2147483646 h 521"/>
                  <a:gd name="T54" fmla="*/ 2147483646 w 1773"/>
                  <a:gd name="T55" fmla="*/ 0 h 52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773" h="521">
                    <a:moveTo>
                      <a:pt x="1682" y="0"/>
                    </a:moveTo>
                    <a:lnTo>
                      <a:pt x="1682" y="0"/>
                    </a:lnTo>
                    <a:lnTo>
                      <a:pt x="91" y="0"/>
                    </a:lnTo>
                    <a:cubicBezTo>
                      <a:pt x="41" y="0"/>
                      <a:pt x="0" y="41"/>
                      <a:pt x="0" y="91"/>
                    </a:cubicBezTo>
                    <a:lnTo>
                      <a:pt x="0" y="394"/>
                    </a:lnTo>
                    <a:cubicBezTo>
                      <a:pt x="0" y="444"/>
                      <a:pt x="41" y="485"/>
                      <a:pt x="91" y="485"/>
                    </a:cubicBezTo>
                    <a:lnTo>
                      <a:pt x="1166" y="485"/>
                    </a:lnTo>
                    <a:cubicBezTo>
                      <a:pt x="1178" y="507"/>
                      <a:pt x="1200" y="521"/>
                      <a:pt x="1226" y="521"/>
                    </a:cubicBezTo>
                    <a:cubicBezTo>
                      <a:pt x="1265" y="521"/>
                      <a:pt x="1296" y="490"/>
                      <a:pt x="1296" y="452"/>
                    </a:cubicBezTo>
                    <a:cubicBezTo>
                      <a:pt x="1296" y="414"/>
                      <a:pt x="1265" y="382"/>
                      <a:pt x="1226" y="382"/>
                    </a:cubicBezTo>
                    <a:cubicBezTo>
                      <a:pt x="1200" y="382"/>
                      <a:pt x="1178" y="397"/>
                      <a:pt x="1166" y="419"/>
                    </a:cubicBezTo>
                    <a:lnTo>
                      <a:pt x="91" y="419"/>
                    </a:lnTo>
                    <a:cubicBezTo>
                      <a:pt x="78" y="419"/>
                      <a:pt x="67" y="408"/>
                      <a:pt x="67" y="394"/>
                    </a:cubicBezTo>
                    <a:lnTo>
                      <a:pt x="67" y="91"/>
                    </a:lnTo>
                    <a:cubicBezTo>
                      <a:pt x="67" y="77"/>
                      <a:pt x="78" y="67"/>
                      <a:pt x="91" y="67"/>
                    </a:cubicBezTo>
                    <a:lnTo>
                      <a:pt x="1682" y="67"/>
                    </a:lnTo>
                    <a:cubicBezTo>
                      <a:pt x="1695" y="67"/>
                      <a:pt x="1706" y="77"/>
                      <a:pt x="1706" y="91"/>
                    </a:cubicBezTo>
                    <a:lnTo>
                      <a:pt x="1706" y="394"/>
                    </a:lnTo>
                    <a:cubicBezTo>
                      <a:pt x="1706" y="408"/>
                      <a:pt x="1695" y="419"/>
                      <a:pt x="1682" y="419"/>
                    </a:cubicBezTo>
                    <a:lnTo>
                      <a:pt x="1504" y="419"/>
                    </a:lnTo>
                    <a:cubicBezTo>
                      <a:pt x="1493" y="397"/>
                      <a:pt x="1470" y="382"/>
                      <a:pt x="1444" y="382"/>
                    </a:cubicBezTo>
                    <a:cubicBezTo>
                      <a:pt x="1406" y="382"/>
                      <a:pt x="1374" y="414"/>
                      <a:pt x="1374" y="452"/>
                    </a:cubicBezTo>
                    <a:cubicBezTo>
                      <a:pt x="1374" y="490"/>
                      <a:pt x="1406" y="521"/>
                      <a:pt x="1444" y="521"/>
                    </a:cubicBezTo>
                    <a:cubicBezTo>
                      <a:pt x="1470" y="521"/>
                      <a:pt x="1493" y="507"/>
                      <a:pt x="1504" y="485"/>
                    </a:cubicBezTo>
                    <a:lnTo>
                      <a:pt x="1682" y="485"/>
                    </a:lnTo>
                    <a:cubicBezTo>
                      <a:pt x="1732" y="485"/>
                      <a:pt x="1773" y="444"/>
                      <a:pt x="1773" y="394"/>
                    </a:cubicBezTo>
                    <a:lnTo>
                      <a:pt x="1773" y="91"/>
                    </a:lnTo>
                    <a:cubicBezTo>
                      <a:pt x="1773" y="41"/>
                      <a:pt x="1732" y="0"/>
                      <a:pt x="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798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3" name="Freeform 138">
                <a:extLst>
                  <a:ext uri="{FF2B5EF4-FFF2-40B4-BE49-F238E27FC236}">
                    <a16:creationId xmlns:a16="http://schemas.microsoft.com/office/drawing/2014/main" id="{2001B5D7-DA11-4505-848C-B4B8E94BC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5157" y="5441221"/>
                <a:ext cx="132741" cy="54706"/>
              </a:xfrm>
              <a:custGeom>
                <a:avLst/>
                <a:gdLst>
                  <a:gd name="T0" fmla="*/ 2147483646 w 365"/>
                  <a:gd name="T1" fmla="*/ 2147483646 h 122"/>
                  <a:gd name="T2" fmla="*/ 2147483646 w 365"/>
                  <a:gd name="T3" fmla="*/ 2147483646 h 122"/>
                  <a:gd name="T4" fmla="*/ 2147483646 w 365"/>
                  <a:gd name="T5" fmla="*/ 2147483646 h 122"/>
                  <a:gd name="T6" fmla="*/ 2147483646 w 365"/>
                  <a:gd name="T7" fmla="*/ 0 h 122"/>
                  <a:gd name="T8" fmla="*/ 2147483646 w 365"/>
                  <a:gd name="T9" fmla="*/ 2147483646 h 122"/>
                  <a:gd name="T10" fmla="*/ 2147483646 w 365"/>
                  <a:gd name="T11" fmla="*/ 2147483646 h 122"/>
                  <a:gd name="T12" fmla="*/ 2147483646 w 365"/>
                  <a:gd name="T13" fmla="*/ 2147483646 h 122"/>
                  <a:gd name="T14" fmla="*/ 2147483646 w 365"/>
                  <a:gd name="T15" fmla="*/ 2147483646 h 122"/>
                  <a:gd name="T16" fmla="*/ 2147483646 w 365"/>
                  <a:gd name="T17" fmla="*/ 2147483646 h 122"/>
                  <a:gd name="T18" fmla="*/ 2147483646 w 365"/>
                  <a:gd name="T19" fmla="*/ 2147483646 h 122"/>
                  <a:gd name="T20" fmla="*/ 2147483646 w 365"/>
                  <a:gd name="T21" fmla="*/ 2147483646 h 12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65" h="122">
                    <a:moveTo>
                      <a:pt x="353" y="105"/>
                    </a:moveTo>
                    <a:lnTo>
                      <a:pt x="353" y="105"/>
                    </a:lnTo>
                    <a:cubicBezTo>
                      <a:pt x="365" y="91"/>
                      <a:pt x="363" y="70"/>
                      <a:pt x="348" y="58"/>
                    </a:cubicBezTo>
                    <a:cubicBezTo>
                      <a:pt x="301" y="21"/>
                      <a:pt x="242" y="0"/>
                      <a:pt x="182" y="0"/>
                    </a:cubicBezTo>
                    <a:cubicBezTo>
                      <a:pt x="122" y="0"/>
                      <a:pt x="63" y="21"/>
                      <a:pt x="16" y="59"/>
                    </a:cubicBezTo>
                    <a:cubicBezTo>
                      <a:pt x="2" y="70"/>
                      <a:pt x="0" y="91"/>
                      <a:pt x="11" y="105"/>
                    </a:cubicBezTo>
                    <a:cubicBezTo>
                      <a:pt x="18" y="114"/>
                      <a:pt x="27" y="118"/>
                      <a:pt x="37" y="118"/>
                    </a:cubicBezTo>
                    <a:cubicBezTo>
                      <a:pt x="44" y="118"/>
                      <a:pt x="52" y="116"/>
                      <a:pt x="58" y="111"/>
                    </a:cubicBezTo>
                    <a:cubicBezTo>
                      <a:pt x="94" y="82"/>
                      <a:pt x="137" y="67"/>
                      <a:pt x="182" y="67"/>
                    </a:cubicBezTo>
                    <a:cubicBezTo>
                      <a:pt x="228" y="67"/>
                      <a:pt x="271" y="82"/>
                      <a:pt x="307" y="111"/>
                    </a:cubicBezTo>
                    <a:cubicBezTo>
                      <a:pt x="321" y="122"/>
                      <a:pt x="342" y="120"/>
                      <a:pt x="353" y="105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798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" name="Freeform 139">
                <a:extLst>
                  <a:ext uri="{FF2B5EF4-FFF2-40B4-BE49-F238E27FC236}">
                    <a16:creationId xmlns:a16="http://schemas.microsoft.com/office/drawing/2014/main" id="{63A15879-3710-4BCE-8C72-F62CB34DB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4430" y="5386515"/>
                <a:ext cx="194195" cy="71422"/>
              </a:xfrm>
              <a:custGeom>
                <a:avLst/>
                <a:gdLst>
                  <a:gd name="T0" fmla="*/ 2147483646 w 533"/>
                  <a:gd name="T1" fmla="*/ 2147483646 h 159"/>
                  <a:gd name="T2" fmla="*/ 2147483646 w 533"/>
                  <a:gd name="T3" fmla="*/ 2147483646 h 159"/>
                  <a:gd name="T4" fmla="*/ 2147483646 w 533"/>
                  <a:gd name="T5" fmla="*/ 2147483646 h 159"/>
                  <a:gd name="T6" fmla="*/ 2147483646 w 533"/>
                  <a:gd name="T7" fmla="*/ 0 h 159"/>
                  <a:gd name="T8" fmla="*/ 2147483646 w 533"/>
                  <a:gd name="T9" fmla="*/ 2147483646 h 159"/>
                  <a:gd name="T10" fmla="*/ 2147483646 w 533"/>
                  <a:gd name="T11" fmla="*/ 2147483646 h 159"/>
                  <a:gd name="T12" fmla="*/ 2147483646 w 533"/>
                  <a:gd name="T13" fmla="*/ 2147483646 h 159"/>
                  <a:gd name="T14" fmla="*/ 2147483646 w 533"/>
                  <a:gd name="T15" fmla="*/ 2147483646 h 159"/>
                  <a:gd name="T16" fmla="*/ 2147483646 w 533"/>
                  <a:gd name="T17" fmla="*/ 2147483646 h 159"/>
                  <a:gd name="T18" fmla="*/ 2147483646 w 533"/>
                  <a:gd name="T19" fmla="*/ 2147483646 h 159"/>
                  <a:gd name="T20" fmla="*/ 2147483646 w 533"/>
                  <a:gd name="T21" fmla="*/ 2147483646 h 15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33" h="159">
                    <a:moveTo>
                      <a:pt x="521" y="144"/>
                    </a:moveTo>
                    <a:lnTo>
                      <a:pt x="521" y="144"/>
                    </a:lnTo>
                    <a:cubicBezTo>
                      <a:pt x="533" y="131"/>
                      <a:pt x="532" y="109"/>
                      <a:pt x="519" y="97"/>
                    </a:cubicBezTo>
                    <a:cubicBezTo>
                      <a:pt x="450" y="34"/>
                      <a:pt x="361" y="0"/>
                      <a:pt x="267" y="0"/>
                    </a:cubicBezTo>
                    <a:cubicBezTo>
                      <a:pt x="173" y="0"/>
                      <a:pt x="83" y="35"/>
                      <a:pt x="14" y="99"/>
                    </a:cubicBezTo>
                    <a:cubicBezTo>
                      <a:pt x="1" y="111"/>
                      <a:pt x="0" y="132"/>
                      <a:pt x="12" y="146"/>
                    </a:cubicBezTo>
                    <a:cubicBezTo>
                      <a:pt x="19" y="153"/>
                      <a:pt x="28" y="157"/>
                      <a:pt x="37" y="157"/>
                    </a:cubicBezTo>
                    <a:cubicBezTo>
                      <a:pt x="45" y="157"/>
                      <a:pt x="53" y="154"/>
                      <a:pt x="59" y="148"/>
                    </a:cubicBezTo>
                    <a:cubicBezTo>
                      <a:pt x="116" y="95"/>
                      <a:pt x="190" y="66"/>
                      <a:pt x="267" y="66"/>
                    </a:cubicBezTo>
                    <a:cubicBezTo>
                      <a:pt x="344" y="66"/>
                      <a:pt x="417" y="95"/>
                      <a:pt x="474" y="146"/>
                    </a:cubicBezTo>
                    <a:cubicBezTo>
                      <a:pt x="487" y="159"/>
                      <a:pt x="508" y="158"/>
                      <a:pt x="521" y="14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798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5" name="Freeform 140">
                <a:extLst>
                  <a:ext uri="{FF2B5EF4-FFF2-40B4-BE49-F238E27FC236}">
                    <a16:creationId xmlns:a16="http://schemas.microsoft.com/office/drawing/2014/main" id="{AB5A4A09-0607-47C6-B8CC-A3708BF5E8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4932" y="5334848"/>
                <a:ext cx="253191" cy="86618"/>
              </a:xfrm>
              <a:custGeom>
                <a:avLst/>
                <a:gdLst>
                  <a:gd name="T0" fmla="*/ 2147483646 w 695"/>
                  <a:gd name="T1" fmla="*/ 2147483646 h 194"/>
                  <a:gd name="T2" fmla="*/ 2147483646 w 695"/>
                  <a:gd name="T3" fmla="*/ 2147483646 h 194"/>
                  <a:gd name="T4" fmla="*/ 2147483646 w 695"/>
                  <a:gd name="T5" fmla="*/ 2147483646 h 194"/>
                  <a:gd name="T6" fmla="*/ 2147483646 w 695"/>
                  <a:gd name="T7" fmla="*/ 2147483646 h 194"/>
                  <a:gd name="T8" fmla="*/ 2147483646 w 695"/>
                  <a:gd name="T9" fmla="*/ 2147483646 h 194"/>
                  <a:gd name="T10" fmla="*/ 2147483646 w 695"/>
                  <a:gd name="T11" fmla="*/ 2147483646 h 194"/>
                  <a:gd name="T12" fmla="*/ 2147483646 w 695"/>
                  <a:gd name="T13" fmla="*/ 2147483646 h 194"/>
                  <a:gd name="T14" fmla="*/ 2147483646 w 695"/>
                  <a:gd name="T15" fmla="*/ 0 h 194"/>
                  <a:gd name="T16" fmla="*/ 2147483646 w 695"/>
                  <a:gd name="T17" fmla="*/ 2147483646 h 194"/>
                  <a:gd name="T18" fmla="*/ 2147483646 w 695"/>
                  <a:gd name="T19" fmla="*/ 2147483646 h 194"/>
                  <a:gd name="T20" fmla="*/ 2147483646 w 695"/>
                  <a:gd name="T21" fmla="*/ 2147483646 h 19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95" h="194">
                    <a:moveTo>
                      <a:pt x="60" y="182"/>
                    </a:moveTo>
                    <a:lnTo>
                      <a:pt x="60" y="182"/>
                    </a:lnTo>
                    <a:cubicBezTo>
                      <a:pt x="138" y="108"/>
                      <a:pt x="240" y="67"/>
                      <a:pt x="347" y="67"/>
                    </a:cubicBezTo>
                    <a:cubicBezTo>
                      <a:pt x="455" y="67"/>
                      <a:pt x="557" y="108"/>
                      <a:pt x="635" y="182"/>
                    </a:cubicBezTo>
                    <a:cubicBezTo>
                      <a:pt x="641" y="189"/>
                      <a:pt x="650" y="192"/>
                      <a:pt x="658" y="192"/>
                    </a:cubicBezTo>
                    <a:cubicBezTo>
                      <a:pt x="667" y="192"/>
                      <a:pt x="676" y="188"/>
                      <a:pt x="682" y="182"/>
                    </a:cubicBezTo>
                    <a:cubicBezTo>
                      <a:pt x="695" y="168"/>
                      <a:pt x="694" y="147"/>
                      <a:pt x="681" y="134"/>
                    </a:cubicBezTo>
                    <a:cubicBezTo>
                      <a:pt x="591" y="48"/>
                      <a:pt x="472" y="0"/>
                      <a:pt x="347" y="0"/>
                    </a:cubicBezTo>
                    <a:cubicBezTo>
                      <a:pt x="223" y="0"/>
                      <a:pt x="104" y="47"/>
                      <a:pt x="14" y="134"/>
                    </a:cubicBezTo>
                    <a:cubicBezTo>
                      <a:pt x="1" y="146"/>
                      <a:pt x="0" y="167"/>
                      <a:pt x="13" y="181"/>
                    </a:cubicBezTo>
                    <a:cubicBezTo>
                      <a:pt x="26" y="194"/>
                      <a:pt x="47" y="194"/>
                      <a:pt x="60" y="182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798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6" name="Freeform 141">
                <a:extLst>
                  <a:ext uri="{FF2B5EF4-FFF2-40B4-BE49-F238E27FC236}">
                    <a16:creationId xmlns:a16="http://schemas.microsoft.com/office/drawing/2014/main" id="{F262EAED-B507-41AD-9F3D-64838AFB6A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5717" y="5497447"/>
                <a:ext cx="51622" cy="62305"/>
              </a:xfrm>
              <a:custGeom>
                <a:avLst/>
                <a:gdLst>
                  <a:gd name="T0" fmla="*/ 0 w 139"/>
                  <a:gd name="T1" fmla="*/ 2147483646 h 139"/>
                  <a:gd name="T2" fmla="*/ 0 w 139"/>
                  <a:gd name="T3" fmla="*/ 2147483646 h 139"/>
                  <a:gd name="T4" fmla="*/ 2147483646 w 139"/>
                  <a:gd name="T5" fmla="*/ 2147483646 h 139"/>
                  <a:gd name="T6" fmla="*/ 2147483646 w 139"/>
                  <a:gd name="T7" fmla="*/ 2147483646 h 139"/>
                  <a:gd name="T8" fmla="*/ 2147483646 w 139"/>
                  <a:gd name="T9" fmla="*/ 0 h 139"/>
                  <a:gd name="T10" fmla="*/ 0 w 139"/>
                  <a:gd name="T11" fmla="*/ 2147483646 h 1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9" h="139">
                    <a:moveTo>
                      <a:pt x="0" y="70"/>
                    </a:moveTo>
                    <a:lnTo>
                      <a:pt x="0" y="70"/>
                    </a:lnTo>
                    <a:cubicBezTo>
                      <a:pt x="0" y="108"/>
                      <a:pt x="31" y="139"/>
                      <a:pt x="70" y="139"/>
                    </a:cubicBezTo>
                    <a:cubicBezTo>
                      <a:pt x="108" y="139"/>
                      <a:pt x="139" y="108"/>
                      <a:pt x="139" y="70"/>
                    </a:cubicBezTo>
                    <a:cubicBezTo>
                      <a:pt x="139" y="31"/>
                      <a:pt x="108" y="0"/>
                      <a:pt x="70" y="0"/>
                    </a:cubicBezTo>
                    <a:cubicBezTo>
                      <a:pt x="31" y="0"/>
                      <a:pt x="0" y="31"/>
                      <a:pt x="0" y="7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798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7" name="Freeform 142">
                <a:extLst>
                  <a:ext uri="{FF2B5EF4-FFF2-40B4-BE49-F238E27FC236}">
                    <a16:creationId xmlns:a16="http://schemas.microsoft.com/office/drawing/2014/main" id="{2F9F24A4-4B48-405B-9612-03C29F39A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548" y="5334848"/>
                <a:ext cx="24582" cy="240099"/>
              </a:xfrm>
              <a:custGeom>
                <a:avLst/>
                <a:gdLst>
                  <a:gd name="T0" fmla="*/ 2147483646 w 67"/>
                  <a:gd name="T1" fmla="*/ 2147483646 h 533"/>
                  <a:gd name="T2" fmla="*/ 2147483646 w 67"/>
                  <a:gd name="T3" fmla="*/ 2147483646 h 533"/>
                  <a:gd name="T4" fmla="*/ 2147483646 w 67"/>
                  <a:gd name="T5" fmla="*/ 2147483646 h 533"/>
                  <a:gd name="T6" fmla="*/ 2147483646 w 67"/>
                  <a:gd name="T7" fmla="*/ 2147483646 h 533"/>
                  <a:gd name="T8" fmla="*/ 2147483646 w 67"/>
                  <a:gd name="T9" fmla="*/ 0 h 533"/>
                  <a:gd name="T10" fmla="*/ 0 w 67"/>
                  <a:gd name="T11" fmla="*/ 2147483646 h 533"/>
                  <a:gd name="T12" fmla="*/ 0 w 67"/>
                  <a:gd name="T13" fmla="*/ 2147483646 h 533"/>
                  <a:gd name="T14" fmla="*/ 2147483646 w 67"/>
                  <a:gd name="T15" fmla="*/ 2147483646 h 5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7" h="533">
                    <a:moveTo>
                      <a:pt x="33" y="533"/>
                    </a:moveTo>
                    <a:lnTo>
                      <a:pt x="33" y="533"/>
                    </a:lnTo>
                    <a:cubicBezTo>
                      <a:pt x="52" y="533"/>
                      <a:pt x="67" y="518"/>
                      <a:pt x="67" y="500"/>
                    </a:cubicBezTo>
                    <a:lnTo>
                      <a:pt x="67" y="33"/>
                    </a:lnTo>
                    <a:cubicBezTo>
                      <a:pt x="67" y="15"/>
                      <a:pt x="52" y="0"/>
                      <a:pt x="33" y="0"/>
                    </a:cubicBezTo>
                    <a:cubicBezTo>
                      <a:pt x="15" y="0"/>
                      <a:pt x="0" y="15"/>
                      <a:pt x="0" y="33"/>
                    </a:cubicBezTo>
                    <a:lnTo>
                      <a:pt x="0" y="500"/>
                    </a:lnTo>
                    <a:cubicBezTo>
                      <a:pt x="0" y="518"/>
                      <a:pt x="15" y="533"/>
                      <a:pt x="33" y="533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798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8" name="Freeform 143">
                <a:extLst>
                  <a:ext uri="{FF2B5EF4-FFF2-40B4-BE49-F238E27FC236}">
                    <a16:creationId xmlns:a16="http://schemas.microsoft.com/office/drawing/2014/main" id="{0B938C82-D190-4AB1-B570-1C9A01E6C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926" y="5334848"/>
                <a:ext cx="24582" cy="240099"/>
              </a:xfrm>
              <a:custGeom>
                <a:avLst/>
                <a:gdLst>
                  <a:gd name="T0" fmla="*/ 2147483646 w 67"/>
                  <a:gd name="T1" fmla="*/ 2147483646 h 533"/>
                  <a:gd name="T2" fmla="*/ 2147483646 w 67"/>
                  <a:gd name="T3" fmla="*/ 2147483646 h 533"/>
                  <a:gd name="T4" fmla="*/ 2147483646 w 67"/>
                  <a:gd name="T5" fmla="*/ 2147483646 h 533"/>
                  <a:gd name="T6" fmla="*/ 2147483646 w 67"/>
                  <a:gd name="T7" fmla="*/ 2147483646 h 533"/>
                  <a:gd name="T8" fmla="*/ 2147483646 w 67"/>
                  <a:gd name="T9" fmla="*/ 0 h 533"/>
                  <a:gd name="T10" fmla="*/ 0 w 67"/>
                  <a:gd name="T11" fmla="*/ 2147483646 h 533"/>
                  <a:gd name="T12" fmla="*/ 0 w 67"/>
                  <a:gd name="T13" fmla="*/ 2147483646 h 533"/>
                  <a:gd name="T14" fmla="*/ 2147483646 w 67"/>
                  <a:gd name="T15" fmla="*/ 2147483646 h 5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7" h="533">
                    <a:moveTo>
                      <a:pt x="34" y="533"/>
                    </a:moveTo>
                    <a:lnTo>
                      <a:pt x="34" y="533"/>
                    </a:lnTo>
                    <a:cubicBezTo>
                      <a:pt x="52" y="533"/>
                      <a:pt x="67" y="518"/>
                      <a:pt x="67" y="500"/>
                    </a:cubicBezTo>
                    <a:lnTo>
                      <a:pt x="67" y="33"/>
                    </a:lnTo>
                    <a:cubicBezTo>
                      <a:pt x="67" y="15"/>
                      <a:pt x="52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lnTo>
                      <a:pt x="0" y="500"/>
                    </a:lnTo>
                    <a:cubicBezTo>
                      <a:pt x="0" y="518"/>
                      <a:pt x="15" y="533"/>
                      <a:pt x="34" y="533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798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9" name="Freeform 144">
                <a:extLst>
                  <a:ext uri="{FF2B5EF4-FFF2-40B4-BE49-F238E27FC236}">
                    <a16:creationId xmlns:a16="http://schemas.microsoft.com/office/drawing/2014/main" id="{A247161A-82A9-4100-A1A2-1301377E33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8504" y="5685879"/>
                <a:ext cx="50393" cy="60784"/>
              </a:xfrm>
              <a:custGeom>
                <a:avLst/>
                <a:gdLst>
                  <a:gd name="T0" fmla="*/ 2147483646 w 137"/>
                  <a:gd name="T1" fmla="*/ 2147483646 h 137"/>
                  <a:gd name="T2" fmla="*/ 2147483646 w 137"/>
                  <a:gd name="T3" fmla="*/ 2147483646 h 137"/>
                  <a:gd name="T4" fmla="*/ 2147483646 w 137"/>
                  <a:gd name="T5" fmla="*/ 2147483646 h 137"/>
                  <a:gd name="T6" fmla="*/ 2147483646 w 137"/>
                  <a:gd name="T7" fmla="*/ 2147483646 h 137"/>
                  <a:gd name="T8" fmla="*/ 2147483646 w 137"/>
                  <a:gd name="T9" fmla="*/ 2147483646 h 137"/>
                  <a:gd name="T10" fmla="*/ 2147483646 w 137"/>
                  <a:gd name="T11" fmla="*/ 2147483646 h 137"/>
                  <a:gd name="T12" fmla="*/ 0 w 137"/>
                  <a:gd name="T13" fmla="*/ 2147483646 h 137"/>
                  <a:gd name="T14" fmla="*/ 0 w 137"/>
                  <a:gd name="T15" fmla="*/ 2147483646 h 137"/>
                  <a:gd name="T16" fmla="*/ 2147483646 w 137"/>
                  <a:gd name="T17" fmla="*/ 2147483646 h 137"/>
                  <a:gd name="T18" fmla="*/ 2147483646 w 137"/>
                  <a:gd name="T19" fmla="*/ 2147483646 h 137"/>
                  <a:gd name="T20" fmla="*/ 2147483646 w 137"/>
                  <a:gd name="T21" fmla="*/ 0 h 137"/>
                  <a:gd name="T22" fmla="*/ 0 w 137"/>
                  <a:gd name="T23" fmla="*/ 2147483646 h 13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37" h="137">
                    <a:moveTo>
                      <a:pt x="97" y="69"/>
                    </a:moveTo>
                    <a:lnTo>
                      <a:pt x="97" y="69"/>
                    </a:lnTo>
                    <a:cubicBezTo>
                      <a:pt x="97" y="84"/>
                      <a:pt x="84" y="97"/>
                      <a:pt x="68" y="97"/>
                    </a:cubicBezTo>
                    <a:cubicBezTo>
                      <a:pt x="53" y="97"/>
                      <a:pt x="40" y="84"/>
                      <a:pt x="40" y="69"/>
                    </a:cubicBezTo>
                    <a:cubicBezTo>
                      <a:pt x="40" y="53"/>
                      <a:pt x="53" y="40"/>
                      <a:pt x="68" y="40"/>
                    </a:cubicBezTo>
                    <a:cubicBezTo>
                      <a:pt x="84" y="40"/>
                      <a:pt x="97" y="53"/>
                      <a:pt x="97" y="69"/>
                    </a:cubicBezTo>
                    <a:close/>
                    <a:moveTo>
                      <a:pt x="0" y="69"/>
                    </a:moveTo>
                    <a:lnTo>
                      <a:pt x="0" y="69"/>
                    </a:lnTo>
                    <a:cubicBezTo>
                      <a:pt x="0" y="106"/>
                      <a:pt x="31" y="137"/>
                      <a:pt x="68" y="137"/>
                    </a:cubicBezTo>
                    <a:cubicBezTo>
                      <a:pt x="106" y="137"/>
                      <a:pt x="137" y="106"/>
                      <a:pt x="137" y="69"/>
                    </a:cubicBezTo>
                    <a:cubicBezTo>
                      <a:pt x="137" y="31"/>
                      <a:pt x="106" y="0"/>
                      <a:pt x="68" y="0"/>
                    </a:cubicBezTo>
                    <a:cubicBezTo>
                      <a:pt x="31" y="0"/>
                      <a:pt x="0" y="31"/>
                      <a:pt x="0" y="69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798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0" name="Freeform 145">
                <a:extLst>
                  <a:ext uri="{FF2B5EF4-FFF2-40B4-BE49-F238E27FC236}">
                    <a16:creationId xmlns:a16="http://schemas.microsoft.com/office/drawing/2014/main" id="{51BD21D6-27B3-4915-81D2-2928DCAB3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2647" y="5687398"/>
                <a:ext cx="62684" cy="60784"/>
              </a:xfrm>
              <a:custGeom>
                <a:avLst/>
                <a:gdLst>
                  <a:gd name="T0" fmla="*/ 2147483646 w 171"/>
                  <a:gd name="T1" fmla="*/ 0 h 135"/>
                  <a:gd name="T2" fmla="*/ 2147483646 w 171"/>
                  <a:gd name="T3" fmla="*/ 0 h 135"/>
                  <a:gd name="T4" fmla="*/ 2147483646 w 171"/>
                  <a:gd name="T5" fmla="*/ 2147483646 h 135"/>
                  <a:gd name="T6" fmla="*/ 0 w 171"/>
                  <a:gd name="T7" fmla="*/ 2147483646 h 135"/>
                  <a:gd name="T8" fmla="*/ 0 w 171"/>
                  <a:gd name="T9" fmla="*/ 2147483646 h 135"/>
                  <a:gd name="T10" fmla="*/ 2147483646 w 171"/>
                  <a:gd name="T11" fmla="*/ 2147483646 h 135"/>
                  <a:gd name="T12" fmla="*/ 2147483646 w 171"/>
                  <a:gd name="T13" fmla="*/ 2147483646 h 135"/>
                  <a:gd name="T14" fmla="*/ 2147483646 w 171"/>
                  <a:gd name="T15" fmla="*/ 2147483646 h 135"/>
                  <a:gd name="T16" fmla="*/ 2147483646 w 171"/>
                  <a:gd name="T17" fmla="*/ 0 h 135"/>
                  <a:gd name="T18" fmla="*/ 2147483646 w 171"/>
                  <a:gd name="T19" fmla="*/ 0 h 1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1" h="135">
                    <a:moveTo>
                      <a:pt x="30" y="0"/>
                    </a:moveTo>
                    <a:lnTo>
                      <a:pt x="30" y="0"/>
                    </a:lnTo>
                    <a:lnTo>
                      <a:pt x="30" y="38"/>
                    </a:lnTo>
                    <a:lnTo>
                      <a:pt x="0" y="38"/>
                    </a:lnTo>
                    <a:lnTo>
                      <a:pt x="0" y="135"/>
                    </a:lnTo>
                    <a:lnTo>
                      <a:pt x="171" y="135"/>
                    </a:lnTo>
                    <a:lnTo>
                      <a:pt x="171" y="38"/>
                    </a:lnTo>
                    <a:lnTo>
                      <a:pt x="140" y="38"/>
                    </a:lnTo>
                    <a:lnTo>
                      <a:pt x="140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798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1" name="Freeform 146">
                <a:extLst>
                  <a:ext uri="{FF2B5EF4-FFF2-40B4-BE49-F238E27FC236}">
                    <a16:creationId xmlns:a16="http://schemas.microsoft.com/office/drawing/2014/main" id="{BFC9620C-2EEB-4B97-9A02-5FFC927171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360" y="5687398"/>
                <a:ext cx="62684" cy="60784"/>
              </a:xfrm>
              <a:custGeom>
                <a:avLst/>
                <a:gdLst>
                  <a:gd name="T0" fmla="*/ 2147483646 w 171"/>
                  <a:gd name="T1" fmla="*/ 0 h 135"/>
                  <a:gd name="T2" fmla="*/ 2147483646 w 171"/>
                  <a:gd name="T3" fmla="*/ 0 h 135"/>
                  <a:gd name="T4" fmla="*/ 2147483646 w 171"/>
                  <a:gd name="T5" fmla="*/ 2147483646 h 135"/>
                  <a:gd name="T6" fmla="*/ 0 w 171"/>
                  <a:gd name="T7" fmla="*/ 2147483646 h 135"/>
                  <a:gd name="T8" fmla="*/ 0 w 171"/>
                  <a:gd name="T9" fmla="*/ 2147483646 h 135"/>
                  <a:gd name="T10" fmla="*/ 2147483646 w 171"/>
                  <a:gd name="T11" fmla="*/ 2147483646 h 135"/>
                  <a:gd name="T12" fmla="*/ 2147483646 w 171"/>
                  <a:gd name="T13" fmla="*/ 2147483646 h 135"/>
                  <a:gd name="T14" fmla="*/ 2147483646 w 171"/>
                  <a:gd name="T15" fmla="*/ 2147483646 h 135"/>
                  <a:gd name="T16" fmla="*/ 2147483646 w 171"/>
                  <a:gd name="T17" fmla="*/ 0 h 135"/>
                  <a:gd name="T18" fmla="*/ 2147483646 w 171"/>
                  <a:gd name="T19" fmla="*/ 0 h 1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1" h="135">
                    <a:moveTo>
                      <a:pt x="31" y="0"/>
                    </a:moveTo>
                    <a:lnTo>
                      <a:pt x="31" y="0"/>
                    </a:lnTo>
                    <a:lnTo>
                      <a:pt x="31" y="38"/>
                    </a:lnTo>
                    <a:lnTo>
                      <a:pt x="0" y="38"/>
                    </a:lnTo>
                    <a:lnTo>
                      <a:pt x="0" y="135"/>
                    </a:lnTo>
                    <a:lnTo>
                      <a:pt x="171" y="135"/>
                    </a:lnTo>
                    <a:lnTo>
                      <a:pt x="171" y="38"/>
                    </a:lnTo>
                    <a:lnTo>
                      <a:pt x="140" y="38"/>
                    </a:lnTo>
                    <a:lnTo>
                      <a:pt x="14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798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2" name="Freeform 147">
                <a:extLst>
                  <a:ext uri="{FF2B5EF4-FFF2-40B4-BE49-F238E27FC236}">
                    <a16:creationId xmlns:a16="http://schemas.microsoft.com/office/drawing/2014/main" id="{27383F7F-3070-4D8A-BB29-BE90474BD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0073" y="5687398"/>
                <a:ext cx="62684" cy="60784"/>
              </a:xfrm>
              <a:custGeom>
                <a:avLst/>
                <a:gdLst>
                  <a:gd name="T0" fmla="*/ 2147483646 w 172"/>
                  <a:gd name="T1" fmla="*/ 0 h 135"/>
                  <a:gd name="T2" fmla="*/ 2147483646 w 172"/>
                  <a:gd name="T3" fmla="*/ 0 h 135"/>
                  <a:gd name="T4" fmla="*/ 2147483646 w 172"/>
                  <a:gd name="T5" fmla="*/ 2147483646 h 135"/>
                  <a:gd name="T6" fmla="*/ 0 w 172"/>
                  <a:gd name="T7" fmla="*/ 2147483646 h 135"/>
                  <a:gd name="T8" fmla="*/ 0 w 172"/>
                  <a:gd name="T9" fmla="*/ 2147483646 h 135"/>
                  <a:gd name="T10" fmla="*/ 2147483646 w 172"/>
                  <a:gd name="T11" fmla="*/ 2147483646 h 135"/>
                  <a:gd name="T12" fmla="*/ 2147483646 w 172"/>
                  <a:gd name="T13" fmla="*/ 2147483646 h 135"/>
                  <a:gd name="T14" fmla="*/ 2147483646 w 172"/>
                  <a:gd name="T15" fmla="*/ 2147483646 h 135"/>
                  <a:gd name="T16" fmla="*/ 2147483646 w 172"/>
                  <a:gd name="T17" fmla="*/ 0 h 135"/>
                  <a:gd name="T18" fmla="*/ 2147483646 w 172"/>
                  <a:gd name="T19" fmla="*/ 0 h 1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2" h="135">
                    <a:moveTo>
                      <a:pt x="31" y="0"/>
                    </a:moveTo>
                    <a:lnTo>
                      <a:pt x="31" y="0"/>
                    </a:lnTo>
                    <a:lnTo>
                      <a:pt x="31" y="38"/>
                    </a:lnTo>
                    <a:lnTo>
                      <a:pt x="0" y="38"/>
                    </a:lnTo>
                    <a:lnTo>
                      <a:pt x="0" y="135"/>
                    </a:lnTo>
                    <a:lnTo>
                      <a:pt x="172" y="135"/>
                    </a:lnTo>
                    <a:lnTo>
                      <a:pt x="172" y="38"/>
                    </a:lnTo>
                    <a:lnTo>
                      <a:pt x="141" y="38"/>
                    </a:lnTo>
                    <a:lnTo>
                      <a:pt x="141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798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3" name="Freeform 148">
                <a:extLst>
                  <a:ext uri="{FF2B5EF4-FFF2-40B4-BE49-F238E27FC236}">
                    <a16:creationId xmlns:a16="http://schemas.microsoft.com/office/drawing/2014/main" id="{94799F8F-B55A-494C-8AE2-216FC558B2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8787" y="5687398"/>
                <a:ext cx="62684" cy="60784"/>
              </a:xfrm>
              <a:custGeom>
                <a:avLst/>
                <a:gdLst>
                  <a:gd name="T0" fmla="*/ 2147483646 w 171"/>
                  <a:gd name="T1" fmla="*/ 0 h 135"/>
                  <a:gd name="T2" fmla="*/ 2147483646 w 171"/>
                  <a:gd name="T3" fmla="*/ 0 h 135"/>
                  <a:gd name="T4" fmla="*/ 2147483646 w 171"/>
                  <a:gd name="T5" fmla="*/ 2147483646 h 135"/>
                  <a:gd name="T6" fmla="*/ 0 w 171"/>
                  <a:gd name="T7" fmla="*/ 2147483646 h 135"/>
                  <a:gd name="T8" fmla="*/ 0 w 171"/>
                  <a:gd name="T9" fmla="*/ 2147483646 h 135"/>
                  <a:gd name="T10" fmla="*/ 2147483646 w 171"/>
                  <a:gd name="T11" fmla="*/ 2147483646 h 135"/>
                  <a:gd name="T12" fmla="*/ 2147483646 w 171"/>
                  <a:gd name="T13" fmla="*/ 2147483646 h 135"/>
                  <a:gd name="T14" fmla="*/ 2147483646 w 171"/>
                  <a:gd name="T15" fmla="*/ 2147483646 h 135"/>
                  <a:gd name="T16" fmla="*/ 2147483646 w 171"/>
                  <a:gd name="T17" fmla="*/ 0 h 135"/>
                  <a:gd name="T18" fmla="*/ 2147483646 w 171"/>
                  <a:gd name="T19" fmla="*/ 0 h 1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1" h="135">
                    <a:moveTo>
                      <a:pt x="31" y="0"/>
                    </a:moveTo>
                    <a:lnTo>
                      <a:pt x="31" y="0"/>
                    </a:lnTo>
                    <a:lnTo>
                      <a:pt x="31" y="38"/>
                    </a:lnTo>
                    <a:lnTo>
                      <a:pt x="0" y="38"/>
                    </a:lnTo>
                    <a:lnTo>
                      <a:pt x="0" y="135"/>
                    </a:lnTo>
                    <a:lnTo>
                      <a:pt x="171" y="135"/>
                    </a:lnTo>
                    <a:lnTo>
                      <a:pt x="171" y="38"/>
                    </a:lnTo>
                    <a:lnTo>
                      <a:pt x="140" y="38"/>
                    </a:lnTo>
                    <a:lnTo>
                      <a:pt x="14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798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4" name="Freeform 149">
                <a:extLst>
                  <a:ext uri="{FF2B5EF4-FFF2-40B4-BE49-F238E27FC236}">
                    <a16:creationId xmlns:a16="http://schemas.microsoft.com/office/drawing/2014/main" id="{65426EA8-4B0C-4392-9E3D-783A7BCF33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599" y="5684359"/>
                <a:ext cx="39331" cy="63824"/>
              </a:xfrm>
              <a:custGeom>
                <a:avLst/>
                <a:gdLst>
                  <a:gd name="T0" fmla="*/ 2147483646 w 107"/>
                  <a:gd name="T1" fmla="*/ 0 h 139"/>
                  <a:gd name="T2" fmla="*/ 2147483646 w 107"/>
                  <a:gd name="T3" fmla="*/ 0 h 139"/>
                  <a:gd name="T4" fmla="*/ 2147483646 w 107"/>
                  <a:gd name="T5" fmla="*/ 2147483646 h 139"/>
                  <a:gd name="T6" fmla="*/ 0 w 107"/>
                  <a:gd name="T7" fmla="*/ 2147483646 h 139"/>
                  <a:gd name="T8" fmla="*/ 0 w 107"/>
                  <a:gd name="T9" fmla="*/ 2147483646 h 139"/>
                  <a:gd name="T10" fmla="*/ 2147483646 w 107"/>
                  <a:gd name="T11" fmla="*/ 2147483646 h 139"/>
                  <a:gd name="T12" fmla="*/ 2147483646 w 107"/>
                  <a:gd name="T13" fmla="*/ 2147483646 h 139"/>
                  <a:gd name="T14" fmla="*/ 2147483646 w 107"/>
                  <a:gd name="T15" fmla="*/ 2147483646 h 139"/>
                  <a:gd name="T16" fmla="*/ 2147483646 w 107"/>
                  <a:gd name="T17" fmla="*/ 0 h 139"/>
                  <a:gd name="T18" fmla="*/ 2147483646 w 107"/>
                  <a:gd name="T19" fmla="*/ 0 h 13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7" h="139">
                    <a:moveTo>
                      <a:pt x="30" y="0"/>
                    </a:moveTo>
                    <a:lnTo>
                      <a:pt x="30" y="0"/>
                    </a:lnTo>
                    <a:lnTo>
                      <a:pt x="30" y="29"/>
                    </a:lnTo>
                    <a:lnTo>
                      <a:pt x="0" y="29"/>
                    </a:lnTo>
                    <a:lnTo>
                      <a:pt x="0" y="139"/>
                    </a:lnTo>
                    <a:lnTo>
                      <a:pt x="107" y="139"/>
                    </a:lnTo>
                    <a:lnTo>
                      <a:pt x="107" y="29"/>
                    </a:lnTo>
                    <a:lnTo>
                      <a:pt x="77" y="29"/>
                    </a:lnTo>
                    <a:lnTo>
                      <a:pt x="77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798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5" name="Freeform 150">
                <a:extLst>
                  <a:ext uri="{FF2B5EF4-FFF2-40B4-BE49-F238E27FC236}">
                    <a16:creationId xmlns:a16="http://schemas.microsoft.com/office/drawing/2014/main" id="{C3955713-6077-48D2-B590-9D69BF321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305" y="5684359"/>
                <a:ext cx="39331" cy="63824"/>
              </a:xfrm>
              <a:custGeom>
                <a:avLst/>
                <a:gdLst>
                  <a:gd name="T0" fmla="*/ 2147483646 w 107"/>
                  <a:gd name="T1" fmla="*/ 0 h 139"/>
                  <a:gd name="T2" fmla="*/ 2147483646 w 107"/>
                  <a:gd name="T3" fmla="*/ 0 h 139"/>
                  <a:gd name="T4" fmla="*/ 2147483646 w 107"/>
                  <a:gd name="T5" fmla="*/ 2147483646 h 139"/>
                  <a:gd name="T6" fmla="*/ 0 w 107"/>
                  <a:gd name="T7" fmla="*/ 2147483646 h 139"/>
                  <a:gd name="T8" fmla="*/ 0 w 107"/>
                  <a:gd name="T9" fmla="*/ 2147483646 h 139"/>
                  <a:gd name="T10" fmla="*/ 2147483646 w 107"/>
                  <a:gd name="T11" fmla="*/ 2147483646 h 139"/>
                  <a:gd name="T12" fmla="*/ 2147483646 w 107"/>
                  <a:gd name="T13" fmla="*/ 2147483646 h 139"/>
                  <a:gd name="T14" fmla="*/ 2147483646 w 107"/>
                  <a:gd name="T15" fmla="*/ 2147483646 h 139"/>
                  <a:gd name="T16" fmla="*/ 2147483646 w 107"/>
                  <a:gd name="T17" fmla="*/ 0 h 139"/>
                  <a:gd name="T18" fmla="*/ 2147483646 w 107"/>
                  <a:gd name="T19" fmla="*/ 0 h 13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7" h="139">
                    <a:moveTo>
                      <a:pt x="30" y="0"/>
                    </a:moveTo>
                    <a:lnTo>
                      <a:pt x="30" y="0"/>
                    </a:lnTo>
                    <a:lnTo>
                      <a:pt x="30" y="29"/>
                    </a:lnTo>
                    <a:lnTo>
                      <a:pt x="0" y="29"/>
                    </a:lnTo>
                    <a:lnTo>
                      <a:pt x="0" y="139"/>
                    </a:lnTo>
                    <a:lnTo>
                      <a:pt x="107" y="139"/>
                    </a:lnTo>
                    <a:lnTo>
                      <a:pt x="107" y="29"/>
                    </a:lnTo>
                    <a:lnTo>
                      <a:pt x="77" y="29"/>
                    </a:lnTo>
                    <a:lnTo>
                      <a:pt x="77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798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3" name="组合 102">
              <a:extLst>
                <a:ext uri="{FF2B5EF4-FFF2-40B4-BE49-F238E27FC236}">
                  <a16:creationId xmlns:a16="http://schemas.microsoft.com/office/drawing/2014/main" id="{813C2293-BBD9-400F-A703-4FBBFC61F97E}"/>
                </a:ext>
              </a:extLst>
            </p:cNvPr>
            <p:cNvGrpSpPr/>
            <p:nvPr/>
          </p:nvGrpSpPr>
          <p:grpSpPr>
            <a:xfrm>
              <a:off x="1402314" y="4855630"/>
              <a:ext cx="234339" cy="384530"/>
              <a:chOff x="3156085" y="5212659"/>
              <a:chExt cx="655638" cy="739775"/>
            </a:xfrm>
            <a:effectLst/>
          </p:grpSpPr>
          <p:sp>
            <p:nvSpPr>
              <p:cNvPr id="184" name="Freeform 105">
                <a:extLst>
                  <a:ext uri="{FF2B5EF4-FFF2-40B4-BE49-F238E27FC236}">
                    <a16:creationId xmlns:a16="http://schemas.microsoft.com/office/drawing/2014/main" id="{88C5673F-F1A8-4D72-BB69-A65B47ECFD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56085" y="5212659"/>
                <a:ext cx="655638" cy="739775"/>
              </a:xfrm>
              <a:custGeom>
                <a:avLst/>
                <a:gdLst>
                  <a:gd name="T0" fmla="*/ 2147483646 w 1393"/>
                  <a:gd name="T1" fmla="*/ 2147483646 h 1572"/>
                  <a:gd name="T2" fmla="*/ 2147483646 w 1393"/>
                  <a:gd name="T3" fmla="*/ 2147483646 h 1572"/>
                  <a:gd name="T4" fmla="*/ 2147483646 w 1393"/>
                  <a:gd name="T5" fmla="*/ 2147483646 h 1572"/>
                  <a:gd name="T6" fmla="*/ 2147483646 w 1393"/>
                  <a:gd name="T7" fmla="*/ 2147483646 h 1572"/>
                  <a:gd name="T8" fmla="*/ 2147483646 w 1393"/>
                  <a:gd name="T9" fmla="*/ 2147483646 h 1572"/>
                  <a:gd name="T10" fmla="*/ 2147483646 w 1393"/>
                  <a:gd name="T11" fmla="*/ 2147483646 h 1572"/>
                  <a:gd name="T12" fmla="*/ 2147483646 w 1393"/>
                  <a:gd name="T13" fmla="*/ 2147483646 h 1572"/>
                  <a:gd name="T14" fmla="*/ 2147483646 w 1393"/>
                  <a:gd name="T15" fmla="*/ 2147483646 h 1572"/>
                  <a:gd name="T16" fmla="*/ 2147483646 w 1393"/>
                  <a:gd name="T17" fmla="*/ 0 h 1572"/>
                  <a:gd name="T18" fmla="*/ 2147483646 w 1393"/>
                  <a:gd name="T19" fmla="*/ 0 h 1572"/>
                  <a:gd name="T20" fmla="*/ 2147483646 w 1393"/>
                  <a:gd name="T21" fmla="*/ 0 h 1572"/>
                  <a:gd name="T22" fmla="*/ 0 w 1393"/>
                  <a:gd name="T23" fmla="*/ 2147483646 h 1572"/>
                  <a:gd name="T24" fmla="*/ 0 w 1393"/>
                  <a:gd name="T25" fmla="*/ 2147483646 h 1572"/>
                  <a:gd name="T26" fmla="*/ 2147483646 w 1393"/>
                  <a:gd name="T27" fmla="*/ 2147483646 h 1572"/>
                  <a:gd name="T28" fmla="*/ 2147483646 w 1393"/>
                  <a:gd name="T29" fmla="*/ 2147483646 h 1572"/>
                  <a:gd name="T30" fmla="*/ 2147483646 w 1393"/>
                  <a:gd name="T31" fmla="*/ 2147483646 h 1572"/>
                  <a:gd name="T32" fmla="*/ 2147483646 w 1393"/>
                  <a:gd name="T33" fmla="*/ 2147483646 h 1572"/>
                  <a:gd name="T34" fmla="*/ 2147483646 w 1393"/>
                  <a:gd name="T35" fmla="*/ 2147483646 h 1572"/>
                  <a:gd name="T36" fmla="*/ 2147483646 w 1393"/>
                  <a:gd name="T37" fmla="*/ 2147483646 h 1572"/>
                  <a:gd name="T38" fmla="*/ 2147483646 w 1393"/>
                  <a:gd name="T39" fmla="*/ 2147483646 h 1572"/>
                  <a:gd name="T40" fmla="*/ 2147483646 w 1393"/>
                  <a:gd name="T41" fmla="*/ 2147483646 h 1572"/>
                  <a:gd name="T42" fmla="*/ 2147483646 w 1393"/>
                  <a:gd name="T43" fmla="*/ 2147483646 h 1572"/>
                  <a:gd name="T44" fmla="*/ 2147483646 w 1393"/>
                  <a:gd name="T45" fmla="*/ 2147483646 h 1572"/>
                  <a:gd name="T46" fmla="*/ 2147483646 w 1393"/>
                  <a:gd name="T47" fmla="*/ 2147483646 h 1572"/>
                  <a:gd name="T48" fmla="*/ 2147483646 w 1393"/>
                  <a:gd name="T49" fmla="*/ 2147483646 h 1572"/>
                  <a:gd name="T50" fmla="*/ 2147483646 w 1393"/>
                  <a:gd name="T51" fmla="*/ 2147483646 h 1572"/>
                  <a:gd name="T52" fmla="*/ 2147483646 w 1393"/>
                  <a:gd name="T53" fmla="*/ 2147483646 h 1572"/>
                  <a:gd name="T54" fmla="*/ 2147483646 w 1393"/>
                  <a:gd name="T55" fmla="*/ 2147483646 h 1572"/>
                  <a:gd name="T56" fmla="*/ 2147483646 w 1393"/>
                  <a:gd name="T57" fmla="*/ 2147483646 h 1572"/>
                  <a:gd name="T58" fmla="*/ 2147483646 w 1393"/>
                  <a:gd name="T59" fmla="*/ 2147483646 h 1572"/>
                  <a:gd name="T60" fmla="*/ 2147483646 w 1393"/>
                  <a:gd name="T61" fmla="*/ 2147483646 h 1572"/>
                  <a:gd name="T62" fmla="*/ 2147483646 w 1393"/>
                  <a:gd name="T63" fmla="*/ 2147483646 h 1572"/>
                  <a:gd name="T64" fmla="*/ 2147483646 w 1393"/>
                  <a:gd name="T65" fmla="*/ 2147483646 h 1572"/>
                  <a:gd name="T66" fmla="*/ 2147483646 w 1393"/>
                  <a:gd name="T67" fmla="*/ 0 h 157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3" h="1572">
                    <a:moveTo>
                      <a:pt x="66" y="851"/>
                    </a:moveTo>
                    <a:lnTo>
                      <a:pt x="66" y="851"/>
                    </a:lnTo>
                    <a:lnTo>
                      <a:pt x="66" y="117"/>
                    </a:lnTo>
                    <a:cubicBezTo>
                      <a:pt x="66" y="89"/>
                      <a:pt x="93" y="67"/>
                      <a:pt x="127" y="67"/>
                    </a:cubicBezTo>
                    <a:lnTo>
                      <a:pt x="1266" y="67"/>
                    </a:lnTo>
                    <a:cubicBezTo>
                      <a:pt x="1299" y="67"/>
                      <a:pt x="1326" y="89"/>
                      <a:pt x="1326" y="117"/>
                    </a:cubicBezTo>
                    <a:lnTo>
                      <a:pt x="1326" y="851"/>
                    </a:lnTo>
                    <a:lnTo>
                      <a:pt x="66" y="851"/>
                    </a:lnTo>
                    <a:close/>
                    <a:moveTo>
                      <a:pt x="1266" y="0"/>
                    </a:moveTo>
                    <a:lnTo>
                      <a:pt x="1266" y="0"/>
                    </a:lnTo>
                    <a:lnTo>
                      <a:pt x="127" y="0"/>
                    </a:lnTo>
                    <a:cubicBezTo>
                      <a:pt x="57" y="0"/>
                      <a:pt x="0" y="53"/>
                      <a:pt x="0" y="117"/>
                    </a:cubicBezTo>
                    <a:lnTo>
                      <a:pt x="0" y="1419"/>
                    </a:lnTo>
                    <a:cubicBezTo>
                      <a:pt x="0" y="1483"/>
                      <a:pt x="57" y="1536"/>
                      <a:pt x="127" y="1536"/>
                    </a:cubicBezTo>
                    <a:lnTo>
                      <a:pt x="839" y="1536"/>
                    </a:lnTo>
                    <a:cubicBezTo>
                      <a:pt x="851" y="1557"/>
                      <a:pt x="874" y="1572"/>
                      <a:pt x="900" y="1572"/>
                    </a:cubicBezTo>
                    <a:cubicBezTo>
                      <a:pt x="938" y="1572"/>
                      <a:pt x="969" y="1540"/>
                      <a:pt x="969" y="1502"/>
                    </a:cubicBezTo>
                    <a:cubicBezTo>
                      <a:pt x="969" y="1464"/>
                      <a:pt x="938" y="1433"/>
                      <a:pt x="900" y="1433"/>
                    </a:cubicBezTo>
                    <a:cubicBezTo>
                      <a:pt x="874" y="1433"/>
                      <a:pt x="851" y="1448"/>
                      <a:pt x="839" y="1469"/>
                    </a:cubicBezTo>
                    <a:lnTo>
                      <a:pt x="127" y="1469"/>
                    </a:lnTo>
                    <a:cubicBezTo>
                      <a:pt x="93" y="1469"/>
                      <a:pt x="66" y="1446"/>
                      <a:pt x="66" y="1419"/>
                    </a:cubicBezTo>
                    <a:lnTo>
                      <a:pt x="66" y="918"/>
                    </a:lnTo>
                    <a:lnTo>
                      <a:pt x="1326" y="918"/>
                    </a:lnTo>
                    <a:lnTo>
                      <a:pt x="1326" y="1419"/>
                    </a:lnTo>
                    <a:cubicBezTo>
                      <a:pt x="1326" y="1446"/>
                      <a:pt x="1299" y="1469"/>
                      <a:pt x="1266" y="1469"/>
                    </a:cubicBezTo>
                    <a:lnTo>
                      <a:pt x="1174" y="1469"/>
                    </a:lnTo>
                    <a:cubicBezTo>
                      <a:pt x="1162" y="1448"/>
                      <a:pt x="1139" y="1433"/>
                      <a:pt x="1113" y="1433"/>
                    </a:cubicBezTo>
                    <a:cubicBezTo>
                      <a:pt x="1074" y="1433"/>
                      <a:pt x="1044" y="1464"/>
                      <a:pt x="1044" y="1502"/>
                    </a:cubicBezTo>
                    <a:cubicBezTo>
                      <a:pt x="1044" y="1540"/>
                      <a:pt x="1074" y="1572"/>
                      <a:pt x="1113" y="1572"/>
                    </a:cubicBezTo>
                    <a:cubicBezTo>
                      <a:pt x="1139" y="1572"/>
                      <a:pt x="1162" y="1557"/>
                      <a:pt x="1174" y="1536"/>
                    </a:cubicBezTo>
                    <a:lnTo>
                      <a:pt x="1266" y="1536"/>
                    </a:lnTo>
                    <a:cubicBezTo>
                      <a:pt x="1336" y="1536"/>
                      <a:pt x="1393" y="1483"/>
                      <a:pt x="1393" y="1419"/>
                    </a:cubicBezTo>
                    <a:lnTo>
                      <a:pt x="1393" y="117"/>
                    </a:lnTo>
                    <a:cubicBezTo>
                      <a:pt x="1393" y="53"/>
                      <a:pt x="1336" y="0"/>
                      <a:pt x="1266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798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5" name="Freeform 106">
                <a:extLst>
                  <a:ext uri="{FF2B5EF4-FFF2-40B4-BE49-F238E27FC236}">
                    <a16:creationId xmlns:a16="http://schemas.microsoft.com/office/drawing/2014/main" id="{7CDD4B40-E5FE-4BDE-BE52-BCFF60C455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0710" y="5680971"/>
                <a:ext cx="82550" cy="190500"/>
              </a:xfrm>
              <a:custGeom>
                <a:avLst/>
                <a:gdLst>
                  <a:gd name="T0" fmla="*/ 2147483646 w 176"/>
                  <a:gd name="T1" fmla="*/ 2147483646 h 406"/>
                  <a:gd name="T2" fmla="*/ 2147483646 w 176"/>
                  <a:gd name="T3" fmla="*/ 2147483646 h 406"/>
                  <a:gd name="T4" fmla="*/ 2147483646 w 176"/>
                  <a:gd name="T5" fmla="*/ 2147483646 h 406"/>
                  <a:gd name="T6" fmla="*/ 2147483646 w 176"/>
                  <a:gd name="T7" fmla="*/ 2147483646 h 406"/>
                  <a:gd name="T8" fmla="*/ 2147483646 w 176"/>
                  <a:gd name="T9" fmla="*/ 2147483646 h 406"/>
                  <a:gd name="T10" fmla="*/ 2147483646 w 176"/>
                  <a:gd name="T11" fmla="*/ 2147483646 h 406"/>
                  <a:gd name="T12" fmla="*/ 2147483646 w 176"/>
                  <a:gd name="T13" fmla="*/ 2147483646 h 406"/>
                  <a:gd name="T14" fmla="*/ 2147483646 w 176"/>
                  <a:gd name="T15" fmla="*/ 2147483646 h 406"/>
                  <a:gd name="T16" fmla="*/ 2147483646 w 176"/>
                  <a:gd name="T17" fmla="*/ 2147483646 h 406"/>
                  <a:gd name="T18" fmla="*/ 2147483646 w 176"/>
                  <a:gd name="T19" fmla="*/ 2147483646 h 406"/>
                  <a:gd name="T20" fmla="*/ 2147483646 w 176"/>
                  <a:gd name="T21" fmla="*/ 2147483646 h 406"/>
                  <a:gd name="T22" fmla="*/ 2147483646 w 176"/>
                  <a:gd name="T23" fmla="*/ 2147483646 h 406"/>
                  <a:gd name="T24" fmla="*/ 2147483646 w 176"/>
                  <a:gd name="T25" fmla="*/ 2147483646 h 406"/>
                  <a:gd name="T26" fmla="*/ 2147483646 w 176"/>
                  <a:gd name="T27" fmla="*/ 2147483646 h 406"/>
                  <a:gd name="T28" fmla="*/ 2147483646 w 176"/>
                  <a:gd name="T29" fmla="*/ 2147483646 h 406"/>
                  <a:gd name="T30" fmla="*/ 2147483646 w 176"/>
                  <a:gd name="T31" fmla="*/ 2147483646 h 40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76" h="406">
                    <a:moveTo>
                      <a:pt x="119" y="110"/>
                    </a:moveTo>
                    <a:lnTo>
                      <a:pt x="119" y="110"/>
                    </a:lnTo>
                    <a:cubicBezTo>
                      <a:pt x="119" y="110"/>
                      <a:pt x="157" y="106"/>
                      <a:pt x="165" y="106"/>
                    </a:cubicBezTo>
                    <a:cubicBezTo>
                      <a:pt x="174" y="106"/>
                      <a:pt x="173" y="98"/>
                      <a:pt x="174" y="83"/>
                    </a:cubicBezTo>
                    <a:cubicBezTo>
                      <a:pt x="176" y="67"/>
                      <a:pt x="175" y="41"/>
                      <a:pt x="174" y="30"/>
                    </a:cubicBezTo>
                    <a:cubicBezTo>
                      <a:pt x="173" y="12"/>
                      <a:pt x="168" y="0"/>
                      <a:pt x="145" y="3"/>
                    </a:cubicBezTo>
                    <a:cubicBezTo>
                      <a:pt x="129" y="5"/>
                      <a:pt x="72" y="9"/>
                      <a:pt x="43" y="25"/>
                    </a:cubicBezTo>
                    <a:cubicBezTo>
                      <a:pt x="14" y="41"/>
                      <a:pt x="3" y="91"/>
                      <a:pt x="2" y="118"/>
                    </a:cubicBezTo>
                    <a:cubicBezTo>
                      <a:pt x="1" y="166"/>
                      <a:pt x="0" y="298"/>
                      <a:pt x="10" y="334"/>
                    </a:cubicBezTo>
                    <a:cubicBezTo>
                      <a:pt x="20" y="375"/>
                      <a:pt x="44" y="391"/>
                      <a:pt x="82" y="396"/>
                    </a:cubicBezTo>
                    <a:cubicBezTo>
                      <a:pt x="120" y="401"/>
                      <a:pt x="169" y="406"/>
                      <a:pt x="170" y="381"/>
                    </a:cubicBezTo>
                    <a:lnTo>
                      <a:pt x="166" y="327"/>
                    </a:lnTo>
                    <a:cubicBezTo>
                      <a:pt x="166" y="327"/>
                      <a:pt x="166" y="298"/>
                      <a:pt x="147" y="298"/>
                    </a:cubicBezTo>
                    <a:cubicBezTo>
                      <a:pt x="136" y="298"/>
                      <a:pt x="110" y="300"/>
                      <a:pt x="106" y="278"/>
                    </a:cubicBezTo>
                    <a:cubicBezTo>
                      <a:pt x="102" y="257"/>
                      <a:pt x="105" y="120"/>
                      <a:pt x="105" y="120"/>
                    </a:cubicBezTo>
                    <a:cubicBezTo>
                      <a:pt x="105" y="120"/>
                      <a:pt x="106" y="110"/>
                      <a:pt x="119" y="11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798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6" name="Freeform 107">
                <a:extLst>
                  <a:ext uri="{FF2B5EF4-FFF2-40B4-BE49-F238E27FC236}">
                    <a16:creationId xmlns:a16="http://schemas.microsoft.com/office/drawing/2014/main" id="{3AA1E4BE-3BAA-458D-AA58-0A8DA6BB7F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64060" y="5682559"/>
                <a:ext cx="177800" cy="176213"/>
              </a:xfrm>
              <a:custGeom>
                <a:avLst/>
                <a:gdLst>
                  <a:gd name="T0" fmla="*/ 2147483646 w 379"/>
                  <a:gd name="T1" fmla="*/ 2147483646 h 375"/>
                  <a:gd name="T2" fmla="*/ 2147483646 w 379"/>
                  <a:gd name="T3" fmla="*/ 2147483646 h 375"/>
                  <a:gd name="T4" fmla="*/ 2147483646 w 379"/>
                  <a:gd name="T5" fmla="*/ 2147483646 h 375"/>
                  <a:gd name="T6" fmla="*/ 2147483646 w 379"/>
                  <a:gd name="T7" fmla="*/ 2147483646 h 375"/>
                  <a:gd name="T8" fmla="*/ 2147483646 w 379"/>
                  <a:gd name="T9" fmla="*/ 2147483646 h 375"/>
                  <a:gd name="T10" fmla="*/ 2147483646 w 379"/>
                  <a:gd name="T11" fmla="*/ 2147483646 h 375"/>
                  <a:gd name="T12" fmla="*/ 2147483646 w 379"/>
                  <a:gd name="T13" fmla="*/ 2147483646 h 375"/>
                  <a:gd name="T14" fmla="*/ 2147483646 w 379"/>
                  <a:gd name="T15" fmla="*/ 2147483646 h 375"/>
                  <a:gd name="T16" fmla="*/ 2147483646 w 379"/>
                  <a:gd name="T17" fmla="*/ 2147483646 h 375"/>
                  <a:gd name="T18" fmla="*/ 2147483646 w 379"/>
                  <a:gd name="T19" fmla="*/ 2147483646 h 375"/>
                  <a:gd name="T20" fmla="*/ 2147483646 w 379"/>
                  <a:gd name="T21" fmla="*/ 2147483646 h 375"/>
                  <a:gd name="T22" fmla="*/ 2147483646 w 379"/>
                  <a:gd name="T23" fmla="*/ 2147483646 h 375"/>
                  <a:gd name="T24" fmla="*/ 2147483646 w 379"/>
                  <a:gd name="T25" fmla="*/ 2147483646 h 375"/>
                  <a:gd name="T26" fmla="*/ 2147483646 w 379"/>
                  <a:gd name="T27" fmla="*/ 2147483646 h 375"/>
                  <a:gd name="T28" fmla="*/ 2147483646 w 379"/>
                  <a:gd name="T29" fmla="*/ 2147483646 h 375"/>
                  <a:gd name="T30" fmla="*/ 2147483646 w 379"/>
                  <a:gd name="T31" fmla="*/ 2147483646 h 375"/>
                  <a:gd name="T32" fmla="*/ 2147483646 w 379"/>
                  <a:gd name="T33" fmla="*/ 0 h 375"/>
                  <a:gd name="T34" fmla="*/ 2147483646 w 379"/>
                  <a:gd name="T35" fmla="*/ 0 h 375"/>
                  <a:gd name="T36" fmla="*/ 2147483646 w 379"/>
                  <a:gd name="T37" fmla="*/ 0 h 375"/>
                  <a:gd name="T38" fmla="*/ 0 w 379"/>
                  <a:gd name="T39" fmla="*/ 2147483646 h 375"/>
                  <a:gd name="T40" fmla="*/ 0 w 379"/>
                  <a:gd name="T41" fmla="*/ 2147483646 h 375"/>
                  <a:gd name="T42" fmla="*/ 2147483646 w 379"/>
                  <a:gd name="T43" fmla="*/ 2147483646 h 375"/>
                  <a:gd name="T44" fmla="*/ 2147483646 w 379"/>
                  <a:gd name="T45" fmla="*/ 2147483646 h 375"/>
                  <a:gd name="T46" fmla="*/ 2147483646 w 379"/>
                  <a:gd name="T47" fmla="*/ 2147483646 h 375"/>
                  <a:gd name="T48" fmla="*/ 2147483646 w 379"/>
                  <a:gd name="T49" fmla="*/ 2147483646 h 375"/>
                  <a:gd name="T50" fmla="*/ 2147483646 w 379"/>
                  <a:gd name="T51" fmla="*/ 2147483646 h 375"/>
                  <a:gd name="T52" fmla="*/ 2147483646 w 379"/>
                  <a:gd name="T53" fmla="*/ 2147483646 h 375"/>
                  <a:gd name="T54" fmla="*/ 2147483646 w 379"/>
                  <a:gd name="T55" fmla="*/ 2147483646 h 375"/>
                  <a:gd name="T56" fmla="*/ 2147483646 w 379"/>
                  <a:gd name="T57" fmla="*/ 2147483646 h 375"/>
                  <a:gd name="T58" fmla="*/ 2147483646 w 379"/>
                  <a:gd name="T59" fmla="*/ 2147483646 h 375"/>
                  <a:gd name="T60" fmla="*/ 2147483646 w 379"/>
                  <a:gd name="T61" fmla="*/ 2147483646 h 375"/>
                  <a:gd name="T62" fmla="*/ 2147483646 w 379"/>
                  <a:gd name="T63" fmla="*/ 2147483646 h 375"/>
                  <a:gd name="T64" fmla="*/ 2147483646 w 379"/>
                  <a:gd name="T65" fmla="*/ 2147483646 h 375"/>
                  <a:gd name="T66" fmla="*/ 2147483646 w 379"/>
                  <a:gd name="T67" fmla="*/ 2147483646 h 375"/>
                  <a:gd name="T68" fmla="*/ 2147483646 w 379"/>
                  <a:gd name="T69" fmla="*/ 2147483646 h 375"/>
                  <a:gd name="T70" fmla="*/ 2147483646 w 379"/>
                  <a:gd name="T71" fmla="*/ 0 h 375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379" h="375">
                    <a:moveTo>
                      <a:pt x="326" y="216"/>
                    </a:moveTo>
                    <a:lnTo>
                      <a:pt x="326" y="216"/>
                    </a:lnTo>
                    <a:cubicBezTo>
                      <a:pt x="326" y="225"/>
                      <a:pt x="319" y="232"/>
                      <a:pt x="310" y="232"/>
                    </a:cubicBezTo>
                    <a:lnTo>
                      <a:pt x="69" y="232"/>
                    </a:lnTo>
                    <a:cubicBezTo>
                      <a:pt x="60" y="232"/>
                      <a:pt x="53" y="225"/>
                      <a:pt x="53" y="216"/>
                    </a:cubicBezTo>
                    <a:lnTo>
                      <a:pt x="53" y="69"/>
                    </a:lnTo>
                    <a:cubicBezTo>
                      <a:pt x="53" y="61"/>
                      <a:pt x="60" y="53"/>
                      <a:pt x="69" y="53"/>
                    </a:cubicBezTo>
                    <a:lnTo>
                      <a:pt x="310" y="53"/>
                    </a:lnTo>
                    <a:cubicBezTo>
                      <a:pt x="319" y="53"/>
                      <a:pt x="326" y="61"/>
                      <a:pt x="326" y="69"/>
                    </a:cubicBezTo>
                    <a:lnTo>
                      <a:pt x="326" y="216"/>
                    </a:lnTo>
                    <a:close/>
                    <a:moveTo>
                      <a:pt x="229" y="322"/>
                    </a:moveTo>
                    <a:lnTo>
                      <a:pt x="229" y="322"/>
                    </a:lnTo>
                    <a:lnTo>
                      <a:pt x="150" y="322"/>
                    </a:lnTo>
                    <a:lnTo>
                      <a:pt x="150" y="286"/>
                    </a:lnTo>
                    <a:lnTo>
                      <a:pt x="229" y="286"/>
                    </a:lnTo>
                    <a:lnTo>
                      <a:pt x="229" y="322"/>
                    </a:lnTo>
                    <a:close/>
                    <a:moveTo>
                      <a:pt x="310" y="0"/>
                    </a:moveTo>
                    <a:lnTo>
                      <a:pt x="310" y="0"/>
                    </a:lnTo>
                    <a:lnTo>
                      <a:pt x="69" y="0"/>
                    </a:lnTo>
                    <a:cubicBezTo>
                      <a:pt x="31" y="0"/>
                      <a:pt x="0" y="31"/>
                      <a:pt x="0" y="69"/>
                    </a:cubicBezTo>
                    <a:lnTo>
                      <a:pt x="0" y="216"/>
                    </a:lnTo>
                    <a:cubicBezTo>
                      <a:pt x="0" y="255"/>
                      <a:pt x="31" y="286"/>
                      <a:pt x="69" y="286"/>
                    </a:cubicBezTo>
                    <a:lnTo>
                      <a:pt x="96" y="286"/>
                    </a:lnTo>
                    <a:lnTo>
                      <a:pt x="96" y="322"/>
                    </a:lnTo>
                    <a:lnTo>
                      <a:pt x="52" y="322"/>
                    </a:lnTo>
                    <a:cubicBezTo>
                      <a:pt x="37" y="322"/>
                      <a:pt x="25" y="334"/>
                      <a:pt x="25" y="349"/>
                    </a:cubicBezTo>
                    <a:cubicBezTo>
                      <a:pt x="25" y="363"/>
                      <a:pt x="37" y="375"/>
                      <a:pt x="52" y="375"/>
                    </a:cubicBezTo>
                    <a:lnTo>
                      <a:pt x="327" y="375"/>
                    </a:lnTo>
                    <a:cubicBezTo>
                      <a:pt x="342" y="375"/>
                      <a:pt x="354" y="363"/>
                      <a:pt x="354" y="349"/>
                    </a:cubicBezTo>
                    <a:cubicBezTo>
                      <a:pt x="354" y="334"/>
                      <a:pt x="342" y="322"/>
                      <a:pt x="327" y="322"/>
                    </a:cubicBezTo>
                    <a:lnTo>
                      <a:pt x="283" y="322"/>
                    </a:lnTo>
                    <a:lnTo>
                      <a:pt x="283" y="286"/>
                    </a:lnTo>
                    <a:lnTo>
                      <a:pt x="310" y="286"/>
                    </a:lnTo>
                    <a:cubicBezTo>
                      <a:pt x="348" y="286"/>
                      <a:pt x="379" y="255"/>
                      <a:pt x="379" y="216"/>
                    </a:cubicBezTo>
                    <a:lnTo>
                      <a:pt x="379" y="69"/>
                    </a:lnTo>
                    <a:cubicBezTo>
                      <a:pt x="379" y="31"/>
                      <a:pt x="348" y="0"/>
                      <a:pt x="310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798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7" name="Freeform 108">
                <a:extLst>
                  <a:ext uri="{FF2B5EF4-FFF2-40B4-BE49-F238E27FC236}">
                    <a16:creationId xmlns:a16="http://schemas.microsoft.com/office/drawing/2014/main" id="{E017CABB-89BE-4410-884A-A4966B6703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1673" y="5371409"/>
                <a:ext cx="119063" cy="119063"/>
              </a:xfrm>
              <a:custGeom>
                <a:avLst/>
                <a:gdLst>
                  <a:gd name="T0" fmla="*/ 2147483646 w 252"/>
                  <a:gd name="T1" fmla="*/ 2147483646 h 253"/>
                  <a:gd name="T2" fmla="*/ 2147483646 w 252"/>
                  <a:gd name="T3" fmla="*/ 2147483646 h 253"/>
                  <a:gd name="T4" fmla="*/ 2147483646 w 252"/>
                  <a:gd name="T5" fmla="*/ 2147483646 h 253"/>
                  <a:gd name="T6" fmla="*/ 2147483646 w 252"/>
                  <a:gd name="T7" fmla="*/ 2147483646 h 253"/>
                  <a:gd name="T8" fmla="*/ 2147483646 w 252"/>
                  <a:gd name="T9" fmla="*/ 2147483646 h 253"/>
                  <a:gd name="T10" fmla="*/ 2147483646 w 252"/>
                  <a:gd name="T11" fmla="*/ 2147483646 h 253"/>
                  <a:gd name="T12" fmla="*/ 2147483646 w 252"/>
                  <a:gd name="T13" fmla="*/ 0 h 253"/>
                  <a:gd name="T14" fmla="*/ 2147483646 w 252"/>
                  <a:gd name="T15" fmla="*/ 0 h 253"/>
                  <a:gd name="T16" fmla="*/ 0 w 252"/>
                  <a:gd name="T17" fmla="*/ 2147483646 h 253"/>
                  <a:gd name="T18" fmla="*/ 2147483646 w 252"/>
                  <a:gd name="T19" fmla="*/ 2147483646 h 253"/>
                  <a:gd name="T20" fmla="*/ 2147483646 w 252"/>
                  <a:gd name="T21" fmla="*/ 2147483646 h 253"/>
                  <a:gd name="T22" fmla="*/ 2147483646 w 252"/>
                  <a:gd name="T23" fmla="*/ 0 h 25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52" h="253">
                    <a:moveTo>
                      <a:pt x="126" y="186"/>
                    </a:moveTo>
                    <a:lnTo>
                      <a:pt x="126" y="186"/>
                    </a:lnTo>
                    <a:cubicBezTo>
                      <a:pt x="93" y="186"/>
                      <a:pt x="67" y="160"/>
                      <a:pt x="67" y="127"/>
                    </a:cubicBezTo>
                    <a:cubicBezTo>
                      <a:pt x="67" y="94"/>
                      <a:pt x="93" y="67"/>
                      <a:pt x="126" y="67"/>
                    </a:cubicBezTo>
                    <a:cubicBezTo>
                      <a:pt x="159" y="67"/>
                      <a:pt x="186" y="94"/>
                      <a:pt x="186" y="127"/>
                    </a:cubicBezTo>
                    <a:cubicBezTo>
                      <a:pt x="186" y="160"/>
                      <a:pt x="159" y="186"/>
                      <a:pt x="126" y="186"/>
                    </a:cubicBezTo>
                    <a:close/>
                    <a:moveTo>
                      <a:pt x="126" y="0"/>
                    </a:moveTo>
                    <a:lnTo>
                      <a:pt x="126" y="0"/>
                    </a:lnTo>
                    <a:cubicBezTo>
                      <a:pt x="56" y="0"/>
                      <a:pt x="0" y="57"/>
                      <a:pt x="0" y="127"/>
                    </a:cubicBezTo>
                    <a:cubicBezTo>
                      <a:pt x="0" y="196"/>
                      <a:pt x="56" y="253"/>
                      <a:pt x="126" y="253"/>
                    </a:cubicBezTo>
                    <a:cubicBezTo>
                      <a:pt x="196" y="253"/>
                      <a:pt x="252" y="196"/>
                      <a:pt x="252" y="127"/>
                    </a:cubicBezTo>
                    <a:cubicBezTo>
                      <a:pt x="252" y="57"/>
                      <a:pt x="196" y="0"/>
                      <a:pt x="126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798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8" name="Freeform 109">
                <a:extLst>
                  <a:ext uri="{FF2B5EF4-FFF2-40B4-BE49-F238E27FC236}">
                    <a16:creationId xmlns:a16="http://schemas.microsoft.com/office/drawing/2014/main" id="{0C802B3E-B6B4-4208-8536-C7D6A590DA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398" y="5390459"/>
                <a:ext cx="142875" cy="80963"/>
              </a:xfrm>
              <a:custGeom>
                <a:avLst/>
                <a:gdLst>
                  <a:gd name="T0" fmla="*/ 2147483646 w 301"/>
                  <a:gd name="T1" fmla="*/ 2147483646 h 171"/>
                  <a:gd name="T2" fmla="*/ 2147483646 w 301"/>
                  <a:gd name="T3" fmla="*/ 2147483646 h 171"/>
                  <a:gd name="T4" fmla="*/ 0 w 301"/>
                  <a:gd name="T5" fmla="*/ 2147483646 h 171"/>
                  <a:gd name="T6" fmla="*/ 0 w 301"/>
                  <a:gd name="T7" fmla="*/ 2147483646 h 171"/>
                  <a:gd name="T8" fmla="*/ 2147483646 w 301"/>
                  <a:gd name="T9" fmla="*/ 2147483646 h 171"/>
                  <a:gd name="T10" fmla="*/ 2147483646 w 301"/>
                  <a:gd name="T11" fmla="*/ 2147483646 h 171"/>
                  <a:gd name="T12" fmla="*/ 2147483646 w 301"/>
                  <a:gd name="T13" fmla="*/ 2147483646 h 171"/>
                  <a:gd name="T14" fmla="*/ 2147483646 w 301"/>
                  <a:gd name="T15" fmla="*/ 0 h 171"/>
                  <a:gd name="T16" fmla="*/ 2147483646 w 301"/>
                  <a:gd name="T17" fmla="*/ 2147483646 h 17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01" h="171">
                    <a:moveTo>
                      <a:pt x="204" y="59"/>
                    </a:moveTo>
                    <a:lnTo>
                      <a:pt x="204" y="59"/>
                    </a:lnTo>
                    <a:lnTo>
                      <a:pt x="0" y="59"/>
                    </a:lnTo>
                    <a:lnTo>
                      <a:pt x="0" y="112"/>
                    </a:lnTo>
                    <a:lnTo>
                      <a:pt x="204" y="112"/>
                    </a:lnTo>
                    <a:lnTo>
                      <a:pt x="204" y="171"/>
                    </a:lnTo>
                    <a:lnTo>
                      <a:pt x="301" y="86"/>
                    </a:lnTo>
                    <a:lnTo>
                      <a:pt x="204" y="0"/>
                    </a:lnTo>
                    <a:lnTo>
                      <a:pt x="204" y="5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798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9" name="Freeform 110">
                <a:extLst>
                  <a:ext uri="{FF2B5EF4-FFF2-40B4-BE49-F238E27FC236}">
                    <a16:creationId xmlns:a16="http://schemas.microsoft.com/office/drawing/2014/main" id="{ABB08B9C-F8F9-427F-822F-9331C1435D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8835" y="5390459"/>
                <a:ext cx="152400" cy="80963"/>
              </a:xfrm>
              <a:custGeom>
                <a:avLst/>
                <a:gdLst>
                  <a:gd name="T0" fmla="*/ 2147483646 w 321"/>
                  <a:gd name="T1" fmla="*/ 2147483646 h 171"/>
                  <a:gd name="T2" fmla="*/ 2147483646 w 321"/>
                  <a:gd name="T3" fmla="*/ 2147483646 h 171"/>
                  <a:gd name="T4" fmla="*/ 0 w 321"/>
                  <a:gd name="T5" fmla="*/ 2147483646 h 171"/>
                  <a:gd name="T6" fmla="*/ 0 w 321"/>
                  <a:gd name="T7" fmla="*/ 2147483646 h 171"/>
                  <a:gd name="T8" fmla="*/ 2147483646 w 321"/>
                  <a:gd name="T9" fmla="*/ 2147483646 h 171"/>
                  <a:gd name="T10" fmla="*/ 2147483646 w 321"/>
                  <a:gd name="T11" fmla="*/ 2147483646 h 171"/>
                  <a:gd name="T12" fmla="*/ 2147483646 w 321"/>
                  <a:gd name="T13" fmla="*/ 2147483646 h 171"/>
                  <a:gd name="T14" fmla="*/ 2147483646 w 321"/>
                  <a:gd name="T15" fmla="*/ 0 h 171"/>
                  <a:gd name="T16" fmla="*/ 2147483646 w 321"/>
                  <a:gd name="T17" fmla="*/ 2147483646 h 17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21" h="171">
                    <a:moveTo>
                      <a:pt x="224" y="57"/>
                    </a:moveTo>
                    <a:lnTo>
                      <a:pt x="224" y="57"/>
                    </a:lnTo>
                    <a:lnTo>
                      <a:pt x="0" y="57"/>
                    </a:lnTo>
                    <a:lnTo>
                      <a:pt x="0" y="110"/>
                    </a:lnTo>
                    <a:lnTo>
                      <a:pt x="224" y="110"/>
                    </a:lnTo>
                    <a:lnTo>
                      <a:pt x="224" y="171"/>
                    </a:lnTo>
                    <a:lnTo>
                      <a:pt x="321" y="86"/>
                    </a:lnTo>
                    <a:lnTo>
                      <a:pt x="224" y="0"/>
                    </a:lnTo>
                    <a:lnTo>
                      <a:pt x="224" y="57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798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0" name="Freeform 111">
                <a:extLst>
                  <a:ext uri="{FF2B5EF4-FFF2-40B4-BE49-F238E27FC236}">
                    <a16:creationId xmlns:a16="http://schemas.microsoft.com/office/drawing/2014/main" id="{41A5DE80-6E60-4190-ACB1-BE909CB55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8198" y="5296796"/>
                <a:ext cx="153988" cy="87313"/>
              </a:xfrm>
              <a:custGeom>
                <a:avLst/>
                <a:gdLst>
                  <a:gd name="T0" fmla="*/ 2147483646 w 327"/>
                  <a:gd name="T1" fmla="*/ 2147483646 h 186"/>
                  <a:gd name="T2" fmla="*/ 2147483646 w 327"/>
                  <a:gd name="T3" fmla="*/ 2147483646 h 186"/>
                  <a:gd name="T4" fmla="*/ 2147483646 w 327"/>
                  <a:gd name="T5" fmla="*/ 2147483646 h 186"/>
                  <a:gd name="T6" fmla="*/ 2147483646 w 327"/>
                  <a:gd name="T7" fmla="*/ 2147483646 h 186"/>
                  <a:gd name="T8" fmla="*/ 2147483646 w 327"/>
                  <a:gd name="T9" fmla="*/ 2147483646 h 186"/>
                  <a:gd name="T10" fmla="*/ 2147483646 w 327"/>
                  <a:gd name="T11" fmla="*/ 0 h 186"/>
                  <a:gd name="T12" fmla="*/ 2147483646 w 327"/>
                  <a:gd name="T13" fmla="*/ 2147483646 h 186"/>
                  <a:gd name="T14" fmla="*/ 0 w 327"/>
                  <a:gd name="T15" fmla="*/ 2147483646 h 186"/>
                  <a:gd name="T16" fmla="*/ 2147483646 w 327"/>
                  <a:gd name="T17" fmla="*/ 2147483646 h 1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27" h="186">
                    <a:moveTo>
                      <a:pt x="19" y="186"/>
                    </a:moveTo>
                    <a:lnTo>
                      <a:pt x="19" y="186"/>
                    </a:lnTo>
                    <a:lnTo>
                      <a:pt x="244" y="103"/>
                    </a:lnTo>
                    <a:lnTo>
                      <a:pt x="265" y="161"/>
                    </a:lnTo>
                    <a:lnTo>
                      <a:pt x="327" y="47"/>
                    </a:lnTo>
                    <a:lnTo>
                      <a:pt x="207" y="0"/>
                    </a:lnTo>
                    <a:lnTo>
                      <a:pt x="226" y="53"/>
                    </a:lnTo>
                    <a:lnTo>
                      <a:pt x="0" y="136"/>
                    </a:lnTo>
                    <a:lnTo>
                      <a:pt x="19" y="186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798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1" name="Freeform 112">
                <a:extLst>
                  <a:ext uri="{FF2B5EF4-FFF2-40B4-BE49-F238E27FC236}">
                    <a16:creationId xmlns:a16="http://schemas.microsoft.com/office/drawing/2014/main" id="{40D15261-8F82-411F-AEB9-79982E0356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8198" y="5479359"/>
                <a:ext cx="153988" cy="87313"/>
              </a:xfrm>
              <a:custGeom>
                <a:avLst/>
                <a:gdLst>
                  <a:gd name="T0" fmla="*/ 2147483646 w 327"/>
                  <a:gd name="T1" fmla="*/ 2147483646 h 186"/>
                  <a:gd name="T2" fmla="*/ 2147483646 w 327"/>
                  <a:gd name="T3" fmla="*/ 2147483646 h 186"/>
                  <a:gd name="T4" fmla="*/ 2147483646 w 327"/>
                  <a:gd name="T5" fmla="*/ 0 h 186"/>
                  <a:gd name="T6" fmla="*/ 0 w 327"/>
                  <a:gd name="T7" fmla="*/ 2147483646 h 186"/>
                  <a:gd name="T8" fmla="*/ 2147483646 w 327"/>
                  <a:gd name="T9" fmla="*/ 2147483646 h 186"/>
                  <a:gd name="T10" fmla="*/ 2147483646 w 327"/>
                  <a:gd name="T11" fmla="*/ 2147483646 h 186"/>
                  <a:gd name="T12" fmla="*/ 2147483646 w 327"/>
                  <a:gd name="T13" fmla="*/ 2147483646 h 186"/>
                  <a:gd name="T14" fmla="*/ 2147483646 w 327"/>
                  <a:gd name="T15" fmla="*/ 2147483646 h 186"/>
                  <a:gd name="T16" fmla="*/ 2147483646 w 327"/>
                  <a:gd name="T17" fmla="*/ 2147483646 h 1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27" h="186">
                    <a:moveTo>
                      <a:pt x="244" y="83"/>
                    </a:moveTo>
                    <a:lnTo>
                      <a:pt x="244" y="83"/>
                    </a:lnTo>
                    <a:lnTo>
                      <a:pt x="19" y="0"/>
                    </a:lnTo>
                    <a:lnTo>
                      <a:pt x="0" y="50"/>
                    </a:lnTo>
                    <a:lnTo>
                      <a:pt x="226" y="133"/>
                    </a:lnTo>
                    <a:lnTo>
                      <a:pt x="207" y="186"/>
                    </a:lnTo>
                    <a:lnTo>
                      <a:pt x="327" y="139"/>
                    </a:lnTo>
                    <a:lnTo>
                      <a:pt x="265" y="25"/>
                    </a:lnTo>
                    <a:lnTo>
                      <a:pt x="244" y="83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798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4" name="组合 111">
              <a:extLst>
                <a:ext uri="{FF2B5EF4-FFF2-40B4-BE49-F238E27FC236}">
                  <a16:creationId xmlns:a16="http://schemas.microsoft.com/office/drawing/2014/main" id="{07763563-2CA0-4CD8-8239-B77FB5CB730E}"/>
                </a:ext>
              </a:extLst>
            </p:cNvPr>
            <p:cNvGrpSpPr/>
            <p:nvPr/>
          </p:nvGrpSpPr>
          <p:grpSpPr>
            <a:xfrm>
              <a:off x="1166704" y="4909619"/>
              <a:ext cx="167151" cy="273909"/>
              <a:chOff x="2098072" y="5206337"/>
              <a:chExt cx="403845" cy="451520"/>
            </a:xfrm>
            <a:effectLst/>
          </p:grpSpPr>
          <p:sp>
            <p:nvSpPr>
              <p:cNvPr id="179" name="Freeform 271">
                <a:extLst>
                  <a:ext uri="{FF2B5EF4-FFF2-40B4-BE49-F238E27FC236}">
                    <a16:creationId xmlns:a16="http://schemas.microsoft.com/office/drawing/2014/main" id="{796F3E73-1AC3-4143-82DB-B24B89DE6B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2262972" y="5333779"/>
                <a:ext cx="192451" cy="196637"/>
              </a:xfrm>
              <a:custGeom>
                <a:avLst/>
                <a:gdLst>
                  <a:gd name="T0" fmla="*/ 2147483646 w 525"/>
                  <a:gd name="T1" fmla="*/ 2147483646 h 630"/>
                  <a:gd name="T2" fmla="*/ 2147483646 w 525"/>
                  <a:gd name="T3" fmla="*/ 2147483646 h 630"/>
                  <a:gd name="T4" fmla="*/ 2147483646 w 525"/>
                  <a:gd name="T5" fmla="*/ 2147483646 h 630"/>
                  <a:gd name="T6" fmla="*/ 2147483646 w 525"/>
                  <a:gd name="T7" fmla="*/ 2147483646 h 630"/>
                  <a:gd name="T8" fmla="*/ 2147483646 w 525"/>
                  <a:gd name="T9" fmla="*/ 2147483646 h 630"/>
                  <a:gd name="T10" fmla="*/ 2147483646 w 525"/>
                  <a:gd name="T11" fmla="*/ 2147483646 h 630"/>
                  <a:gd name="T12" fmla="*/ 2147483646 w 525"/>
                  <a:gd name="T13" fmla="*/ 2147483646 h 630"/>
                  <a:gd name="T14" fmla="*/ 2147483646 w 525"/>
                  <a:gd name="T15" fmla="*/ 2147483646 h 630"/>
                  <a:gd name="T16" fmla="*/ 2147483646 w 525"/>
                  <a:gd name="T17" fmla="*/ 2147483646 h 630"/>
                  <a:gd name="T18" fmla="*/ 2147483646 w 525"/>
                  <a:gd name="T19" fmla="*/ 2147483646 h 630"/>
                  <a:gd name="T20" fmla="*/ 2147483646 w 525"/>
                  <a:gd name="T21" fmla="*/ 2147483646 h 630"/>
                  <a:gd name="T22" fmla="*/ 2147483646 w 525"/>
                  <a:gd name="T23" fmla="*/ 0 h 630"/>
                  <a:gd name="T24" fmla="*/ 2147483646 w 525"/>
                  <a:gd name="T25" fmla="*/ 2147483646 h 630"/>
                  <a:gd name="T26" fmla="*/ 2147483646 w 525"/>
                  <a:gd name="T27" fmla="*/ 2147483646 h 630"/>
                  <a:gd name="T28" fmla="*/ 2147483646 w 525"/>
                  <a:gd name="T29" fmla="*/ 2147483646 h 630"/>
                  <a:gd name="T30" fmla="*/ 2147483646 w 525"/>
                  <a:gd name="T31" fmla="*/ 2147483646 h 630"/>
                  <a:gd name="T32" fmla="*/ 2147483646 w 525"/>
                  <a:gd name="T33" fmla="*/ 2147483646 h 630"/>
                  <a:gd name="T34" fmla="*/ 2147483646 w 525"/>
                  <a:gd name="T35" fmla="*/ 2147483646 h 630"/>
                  <a:gd name="T36" fmla="*/ 2147483646 w 525"/>
                  <a:gd name="T37" fmla="*/ 2147483646 h 630"/>
                  <a:gd name="T38" fmla="*/ 2147483646 w 525"/>
                  <a:gd name="T39" fmla="*/ 2147483646 h 630"/>
                  <a:gd name="T40" fmla="*/ 2147483646 w 525"/>
                  <a:gd name="T41" fmla="*/ 2147483646 h 630"/>
                  <a:gd name="T42" fmla="*/ 2147483646 w 525"/>
                  <a:gd name="T43" fmla="*/ 2147483646 h 630"/>
                  <a:gd name="T44" fmla="*/ 2147483646 w 525"/>
                  <a:gd name="T45" fmla="*/ 2147483646 h 630"/>
                  <a:gd name="T46" fmla="*/ 2147483646 w 525"/>
                  <a:gd name="T47" fmla="*/ 2147483646 h 63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525" h="630">
                    <a:moveTo>
                      <a:pt x="75" y="568"/>
                    </a:moveTo>
                    <a:lnTo>
                      <a:pt x="75" y="568"/>
                    </a:lnTo>
                    <a:lnTo>
                      <a:pt x="143" y="358"/>
                    </a:lnTo>
                    <a:lnTo>
                      <a:pt x="383" y="358"/>
                    </a:lnTo>
                    <a:lnTo>
                      <a:pt x="451" y="568"/>
                    </a:lnTo>
                    <a:lnTo>
                      <a:pt x="75" y="568"/>
                    </a:lnTo>
                    <a:close/>
                    <a:moveTo>
                      <a:pt x="435" y="318"/>
                    </a:moveTo>
                    <a:lnTo>
                      <a:pt x="435" y="318"/>
                    </a:lnTo>
                    <a:cubicBezTo>
                      <a:pt x="431" y="305"/>
                      <a:pt x="419" y="296"/>
                      <a:pt x="406" y="296"/>
                    </a:cubicBezTo>
                    <a:lnTo>
                      <a:pt x="290" y="296"/>
                    </a:lnTo>
                    <a:lnTo>
                      <a:pt x="290" y="31"/>
                    </a:lnTo>
                    <a:cubicBezTo>
                      <a:pt x="290" y="14"/>
                      <a:pt x="276" y="0"/>
                      <a:pt x="259" y="0"/>
                    </a:cubicBezTo>
                    <a:cubicBezTo>
                      <a:pt x="242" y="0"/>
                      <a:pt x="228" y="14"/>
                      <a:pt x="228" y="31"/>
                    </a:cubicBezTo>
                    <a:lnTo>
                      <a:pt x="228" y="296"/>
                    </a:lnTo>
                    <a:lnTo>
                      <a:pt x="120" y="296"/>
                    </a:lnTo>
                    <a:cubicBezTo>
                      <a:pt x="107" y="296"/>
                      <a:pt x="95" y="305"/>
                      <a:pt x="91" y="318"/>
                    </a:cubicBezTo>
                    <a:lnTo>
                      <a:pt x="3" y="590"/>
                    </a:lnTo>
                    <a:cubicBezTo>
                      <a:pt x="0" y="599"/>
                      <a:pt x="1" y="609"/>
                      <a:pt x="7" y="617"/>
                    </a:cubicBezTo>
                    <a:cubicBezTo>
                      <a:pt x="13" y="626"/>
                      <a:pt x="22" y="630"/>
                      <a:pt x="32" y="630"/>
                    </a:cubicBezTo>
                    <a:lnTo>
                      <a:pt x="494" y="630"/>
                    </a:lnTo>
                    <a:cubicBezTo>
                      <a:pt x="494" y="630"/>
                      <a:pt x="494" y="630"/>
                      <a:pt x="494" y="630"/>
                    </a:cubicBezTo>
                    <a:cubicBezTo>
                      <a:pt x="511" y="630"/>
                      <a:pt x="525" y="616"/>
                      <a:pt x="525" y="599"/>
                    </a:cubicBezTo>
                    <a:cubicBezTo>
                      <a:pt x="525" y="595"/>
                      <a:pt x="524" y="590"/>
                      <a:pt x="522" y="586"/>
                    </a:cubicBezTo>
                    <a:lnTo>
                      <a:pt x="435" y="318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798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0" name="Freeform 272">
                <a:extLst>
                  <a:ext uri="{FF2B5EF4-FFF2-40B4-BE49-F238E27FC236}">
                    <a16:creationId xmlns:a16="http://schemas.microsoft.com/office/drawing/2014/main" id="{924AA23E-92EC-4F5B-A335-A99C27B5F5F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176298" y="5328301"/>
                <a:ext cx="59216" cy="71889"/>
              </a:xfrm>
              <a:custGeom>
                <a:avLst/>
                <a:gdLst>
                  <a:gd name="T0" fmla="*/ 2147483646 w 164"/>
                  <a:gd name="T1" fmla="*/ 2147483646 h 228"/>
                  <a:gd name="T2" fmla="*/ 2147483646 w 164"/>
                  <a:gd name="T3" fmla="*/ 2147483646 h 228"/>
                  <a:gd name="T4" fmla="*/ 2147483646 w 164"/>
                  <a:gd name="T5" fmla="*/ 2147483646 h 228"/>
                  <a:gd name="T6" fmla="*/ 2147483646 w 164"/>
                  <a:gd name="T7" fmla="*/ 2147483646 h 228"/>
                  <a:gd name="T8" fmla="*/ 2147483646 w 164"/>
                  <a:gd name="T9" fmla="*/ 2147483646 h 228"/>
                  <a:gd name="T10" fmla="*/ 2147483646 w 164"/>
                  <a:gd name="T11" fmla="*/ 2147483646 h 228"/>
                  <a:gd name="T12" fmla="*/ 2147483646 w 164"/>
                  <a:gd name="T13" fmla="*/ 2147483646 h 228"/>
                  <a:gd name="T14" fmla="*/ 2147483646 w 164"/>
                  <a:gd name="T15" fmla="*/ 2147483646 h 228"/>
                  <a:gd name="T16" fmla="*/ 2147483646 w 164"/>
                  <a:gd name="T17" fmla="*/ 2147483646 h 22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4" h="228">
                    <a:moveTo>
                      <a:pt x="101" y="20"/>
                    </a:moveTo>
                    <a:lnTo>
                      <a:pt x="101" y="20"/>
                    </a:lnTo>
                    <a:lnTo>
                      <a:pt x="8" y="182"/>
                    </a:lnTo>
                    <a:cubicBezTo>
                      <a:pt x="0" y="196"/>
                      <a:pt x="5" y="215"/>
                      <a:pt x="20" y="224"/>
                    </a:cubicBezTo>
                    <a:cubicBezTo>
                      <a:pt x="24" y="227"/>
                      <a:pt x="30" y="228"/>
                      <a:pt x="35" y="228"/>
                    </a:cubicBezTo>
                    <a:cubicBezTo>
                      <a:pt x="46" y="228"/>
                      <a:pt x="56" y="222"/>
                      <a:pt x="62" y="213"/>
                    </a:cubicBezTo>
                    <a:lnTo>
                      <a:pt x="155" y="51"/>
                    </a:lnTo>
                    <a:cubicBezTo>
                      <a:pt x="164" y="36"/>
                      <a:pt x="159" y="17"/>
                      <a:pt x="144" y="9"/>
                    </a:cubicBezTo>
                    <a:cubicBezTo>
                      <a:pt x="129" y="0"/>
                      <a:pt x="110" y="5"/>
                      <a:pt x="101" y="2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798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1" name="Freeform 273">
                <a:extLst>
                  <a:ext uri="{FF2B5EF4-FFF2-40B4-BE49-F238E27FC236}">
                    <a16:creationId xmlns:a16="http://schemas.microsoft.com/office/drawing/2014/main" id="{D40B3030-47AA-422D-AEA1-09670FA4462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175681" y="5460920"/>
                <a:ext cx="60450" cy="71889"/>
              </a:xfrm>
              <a:custGeom>
                <a:avLst/>
                <a:gdLst>
                  <a:gd name="T0" fmla="*/ 2147483646 w 164"/>
                  <a:gd name="T1" fmla="*/ 2147483646 h 228"/>
                  <a:gd name="T2" fmla="*/ 2147483646 w 164"/>
                  <a:gd name="T3" fmla="*/ 2147483646 h 228"/>
                  <a:gd name="T4" fmla="*/ 2147483646 w 164"/>
                  <a:gd name="T5" fmla="*/ 2147483646 h 228"/>
                  <a:gd name="T6" fmla="*/ 2147483646 w 164"/>
                  <a:gd name="T7" fmla="*/ 2147483646 h 228"/>
                  <a:gd name="T8" fmla="*/ 2147483646 w 164"/>
                  <a:gd name="T9" fmla="*/ 2147483646 h 228"/>
                  <a:gd name="T10" fmla="*/ 2147483646 w 164"/>
                  <a:gd name="T11" fmla="*/ 2147483646 h 228"/>
                  <a:gd name="T12" fmla="*/ 2147483646 w 164"/>
                  <a:gd name="T13" fmla="*/ 2147483646 h 228"/>
                  <a:gd name="T14" fmla="*/ 2147483646 w 164"/>
                  <a:gd name="T15" fmla="*/ 2147483646 h 228"/>
                  <a:gd name="T16" fmla="*/ 2147483646 w 164"/>
                  <a:gd name="T17" fmla="*/ 2147483646 h 22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4" h="228">
                    <a:moveTo>
                      <a:pt x="62" y="20"/>
                    </a:moveTo>
                    <a:lnTo>
                      <a:pt x="62" y="20"/>
                    </a:lnTo>
                    <a:cubicBezTo>
                      <a:pt x="53" y="5"/>
                      <a:pt x="34" y="0"/>
                      <a:pt x="20" y="9"/>
                    </a:cubicBezTo>
                    <a:cubicBezTo>
                      <a:pt x="5" y="17"/>
                      <a:pt x="0" y="36"/>
                      <a:pt x="8" y="51"/>
                    </a:cubicBezTo>
                    <a:lnTo>
                      <a:pt x="101" y="213"/>
                    </a:lnTo>
                    <a:cubicBezTo>
                      <a:pt x="107" y="222"/>
                      <a:pt x="118" y="228"/>
                      <a:pt x="128" y="228"/>
                    </a:cubicBezTo>
                    <a:cubicBezTo>
                      <a:pt x="134" y="228"/>
                      <a:pt x="139" y="227"/>
                      <a:pt x="144" y="224"/>
                    </a:cubicBezTo>
                    <a:cubicBezTo>
                      <a:pt x="159" y="215"/>
                      <a:pt x="164" y="196"/>
                      <a:pt x="155" y="182"/>
                    </a:cubicBezTo>
                    <a:lnTo>
                      <a:pt x="62" y="2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798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2" name="Freeform 274">
                <a:extLst>
                  <a:ext uri="{FF2B5EF4-FFF2-40B4-BE49-F238E27FC236}">
                    <a16:creationId xmlns:a16="http://schemas.microsoft.com/office/drawing/2014/main" id="{9427239A-CB8E-46DF-99D6-92E84109631C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178945" y="5392805"/>
                <a:ext cx="22206" cy="76117"/>
              </a:xfrm>
              <a:custGeom>
                <a:avLst/>
                <a:gdLst>
                  <a:gd name="T0" fmla="*/ 0 w 62"/>
                  <a:gd name="T1" fmla="*/ 2147483646 h 242"/>
                  <a:gd name="T2" fmla="*/ 0 w 62"/>
                  <a:gd name="T3" fmla="*/ 2147483646 h 242"/>
                  <a:gd name="T4" fmla="*/ 0 w 62"/>
                  <a:gd name="T5" fmla="*/ 2147483646 h 242"/>
                  <a:gd name="T6" fmla="*/ 2147483646 w 62"/>
                  <a:gd name="T7" fmla="*/ 2147483646 h 242"/>
                  <a:gd name="T8" fmla="*/ 2147483646 w 62"/>
                  <a:gd name="T9" fmla="*/ 2147483646 h 242"/>
                  <a:gd name="T10" fmla="*/ 2147483646 w 62"/>
                  <a:gd name="T11" fmla="*/ 2147483646 h 242"/>
                  <a:gd name="T12" fmla="*/ 2147483646 w 62"/>
                  <a:gd name="T13" fmla="*/ 0 h 242"/>
                  <a:gd name="T14" fmla="*/ 0 w 62"/>
                  <a:gd name="T15" fmla="*/ 2147483646 h 2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2" h="242">
                    <a:moveTo>
                      <a:pt x="0" y="31"/>
                    </a:moveTo>
                    <a:lnTo>
                      <a:pt x="0" y="31"/>
                    </a:lnTo>
                    <a:lnTo>
                      <a:pt x="0" y="211"/>
                    </a:lnTo>
                    <a:cubicBezTo>
                      <a:pt x="0" y="228"/>
                      <a:pt x="14" y="242"/>
                      <a:pt x="31" y="242"/>
                    </a:cubicBezTo>
                    <a:cubicBezTo>
                      <a:pt x="48" y="242"/>
                      <a:pt x="62" y="228"/>
                      <a:pt x="62" y="211"/>
                    </a:cubicBezTo>
                    <a:lnTo>
                      <a:pt x="62" y="31"/>
                    </a:lnTo>
                    <a:cubicBezTo>
                      <a:pt x="62" y="14"/>
                      <a:pt x="48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798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3" name="Freeform 275">
                <a:extLst>
                  <a:ext uri="{FF2B5EF4-FFF2-40B4-BE49-F238E27FC236}">
                    <a16:creationId xmlns:a16="http://schemas.microsoft.com/office/drawing/2014/main" id="{F9BCC508-30FE-43B0-9DED-432FDE17925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074235" y="5230174"/>
                <a:ext cx="451520" cy="403845"/>
              </a:xfrm>
              <a:custGeom>
                <a:avLst/>
                <a:gdLst>
                  <a:gd name="T0" fmla="*/ 2147483646 w 1236"/>
                  <a:gd name="T1" fmla="*/ 2147483646 h 1287"/>
                  <a:gd name="T2" fmla="*/ 2147483646 w 1236"/>
                  <a:gd name="T3" fmla="*/ 2147483646 h 1287"/>
                  <a:gd name="T4" fmla="*/ 2147483646 w 1236"/>
                  <a:gd name="T5" fmla="*/ 2147483646 h 1287"/>
                  <a:gd name="T6" fmla="*/ 2147483646 w 1236"/>
                  <a:gd name="T7" fmla="*/ 0 h 1287"/>
                  <a:gd name="T8" fmla="*/ 2147483646 w 1236"/>
                  <a:gd name="T9" fmla="*/ 0 h 1287"/>
                  <a:gd name="T10" fmla="*/ 2147483646 w 1236"/>
                  <a:gd name="T11" fmla="*/ 2147483646 h 1287"/>
                  <a:gd name="T12" fmla="*/ 2147483646 w 1236"/>
                  <a:gd name="T13" fmla="*/ 2147483646 h 1287"/>
                  <a:gd name="T14" fmla="*/ 2147483646 w 1236"/>
                  <a:gd name="T15" fmla="*/ 2147483646 h 1287"/>
                  <a:gd name="T16" fmla="*/ 2147483646 w 1236"/>
                  <a:gd name="T17" fmla="*/ 2147483646 h 1287"/>
                  <a:gd name="T18" fmla="*/ 2147483646 w 1236"/>
                  <a:gd name="T19" fmla="*/ 2147483646 h 1287"/>
                  <a:gd name="T20" fmla="*/ 2147483646 w 1236"/>
                  <a:gd name="T21" fmla="*/ 2147483646 h 1287"/>
                  <a:gd name="T22" fmla="*/ 2147483646 w 1236"/>
                  <a:gd name="T23" fmla="*/ 2147483646 h 1287"/>
                  <a:gd name="T24" fmla="*/ 2147483646 w 1236"/>
                  <a:gd name="T25" fmla="*/ 2147483646 h 1287"/>
                  <a:gd name="T26" fmla="*/ 2147483646 w 1236"/>
                  <a:gd name="T27" fmla="*/ 2147483646 h 1287"/>
                  <a:gd name="T28" fmla="*/ 2147483646 w 1236"/>
                  <a:gd name="T29" fmla="*/ 2147483646 h 1287"/>
                  <a:gd name="T30" fmla="*/ 2147483646 w 1236"/>
                  <a:gd name="T31" fmla="*/ 2147483646 h 1287"/>
                  <a:gd name="T32" fmla="*/ 2147483646 w 1236"/>
                  <a:gd name="T33" fmla="*/ 2147483646 h 1287"/>
                  <a:gd name="T34" fmla="*/ 2147483646 w 1236"/>
                  <a:gd name="T35" fmla="*/ 2147483646 h 1287"/>
                  <a:gd name="T36" fmla="*/ 2147483646 w 1236"/>
                  <a:gd name="T37" fmla="*/ 2147483646 h 1287"/>
                  <a:gd name="T38" fmla="*/ 2147483646 w 1236"/>
                  <a:gd name="T39" fmla="*/ 2147483646 h 1287"/>
                  <a:gd name="T40" fmla="*/ 2147483646 w 1236"/>
                  <a:gd name="T41" fmla="*/ 2147483646 h 1287"/>
                  <a:gd name="T42" fmla="*/ 2147483646 w 1236"/>
                  <a:gd name="T43" fmla="*/ 2147483646 h 1287"/>
                  <a:gd name="T44" fmla="*/ 2147483646 w 1236"/>
                  <a:gd name="T45" fmla="*/ 2147483646 h 1287"/>
                  <a:gd name="T46" fmla="*/ 2147483646 w 1236"/>
                  <a:gd name="T47" fmla="*/ 2147483646 h 1287"/>
                  <a:gd name="T48" fmla="*/ 2147483646 w 1236"/>
                  <a:gd name="T49" fmla="*/ 2147483646 h 1287"/>
                  <a:gd name="T50" fmla="*/ 2147483646 w 1236"/>
                  <a:gd name="T51" fmla="*/ 2147483646 h 1287"/>
                  <a:gd name="T52" fmla="*/ 2147483646 w 1236"/>
                  <a:gd name="T53" fmla="*/ 2147483646 h 1287"/>
                  <a:gd name="T54" fmla="*/ 2147483646 w 1236"/>
                  <a:gd name="T55" fmla="*/ 2147483646 h 1287"/>
                  <a:gd name="T56" fmla="*/ 2147483646 w 1236"/>
                  <a:gd name="T57" fmla="*/ 2147483646 h 1287"/>
                  <a:gd name="T58" fmla="*/ 2147483646 w 1236"/>
                  <a:gd name="T59" fmla="*/ 2147483646 h 1287"/>
                  <a:gd name="T60" fmla="*/ 2147483646 w 1236"/>
                  <a:gd name="T61" fmla="*/ 2147483646 h 1287"/>
                  <a:gd name="T62" fmla="*/ 2147483646 w 1236"/>
                  <a:gd name="T63" fmla="*/ 2147483646 h 128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236" h="1287">
                    <a:moveTo>
                      <a:pt x="1232" y="1145"/>
                    </a:moveTo>
                    <a:lnTo>
                      <a:pt x="1232" y="1145"/>
                    </a:lnTo>
                    <a:lnTo>
                      <a:pt x="1085" y="96"/>
                    </a:lnTo>
                    <a:cubicBezTo>
                      <a:pt x="1077" y="42"/>
                      <a:pt x="1029" y="0"/>
                      <a:pt x="974" y="0"/>
                    </a:cubicBezTo>
                    <a:lnTo>
                      <a:pt x="262" y="0"/>
                    </a:lnTo>
                    <a:cubicBezTo>
                      <a:pt x="207" y="0"/>
                      <a:pt x="159" y="42"/>
                      <a:pt x="151" y="96"/>
                    </a:cubicBezTo>
                    <a:lnTo>
                      <a:pt x="4" y="1145"/>
                    </a:lnTo>
                    <a:cubicBezTo>
                      <a:pt x="0" y="1172"/>
                      <a:pt x="8" y="1199"/>
                      <a:pt x="25" y="1219"/>
                    </a:cubicBezTo>
                    <a:cubicBezTo>
                      <a:pt x="43" y="1239"/>
                      <a:pt x="68" y="1250"/>
                      <a:pt x="96" y="1250"/>
                    </a:cubicBezTo>
                    <a:lnTo>
                      <a:pt x="687" y="1250"/>
                    </a:lnTo>
                    <a:cubicBezTo>
                      <a:pt x="698" y="1272"/>
                      <a:pt x="721" y="1287"/>
                      <a:pt x="748" y="1287"/>
                    </a:cubicBezTo>
                    <a:cubicBezTo>
                      <a:pt x="786" y="1287"/>
                      <a:pt x="817" y="1256"/>
                      <a:pt x="817" y="1218"/>
                    </a:cubicBezTo>
                    <a:cubicBezTo>
                      <a:pt x="817" y="1179"/>
                      <a:pt x="786" y="1148"/>
                      <a:pt x="748" y="1148"/>
                    </a:cubicBezTo>
                    <a:cubicBezTo>
                      <a:pt x="720" y="1148"/>
                      <a:pt x="696" y="1165"/>
                      <a:pt x="685" y="1188"/>
                    </a:cubicBezTo>
                    <a:lnTo>
                      <a:pt x="96" y="1188"/>
                    </a:lnTo>
                    <a:cubicBezTo>
                      <a:pt x="86" y="1188"/>
                      <a:pt x="78" y="1185"/>
                      <a:pt x="72" y="1178"/>
                    </a:cubicBezTo>
                    <a:cubicBezTo>
                      <a:pt x="67" y="1172"/>
                      <a:pt x="64" y="1163"/>
                      <a:pt x="66" y="1154"/>
                    </a:cubicBezTo>
                    <a:lnTo>
                      <a:pt x="212" y="105"/>
                    </a:lnTo>
                    <a:cubicBezTo>
                      <a:pt x="216" y="82"/>
                      <a:pt x="239" y="62"/>
                      <a:pt x="262" y="62"/>
                    </a:cubicBezTo>
                    <a:lnTo>
                      <a:pt x="974" y="62"/>
                    </a:lnTo>
                    <a:cubicBezTo>
                      <a:pt x="997" y="62"/>
                      <a:pt x="1020" y="82"/>
                      <a:pt x="1024" y="105"/>
                    </a:cubicBezTo>
                    <a:lnTo>
                      <a:pt x="1170" y="1154"/>
                    </a:lnTo>
                    <a:cubicBezTo>
                      <a:pt x="1172" y="1163"/>
                      <a:pt x="1169" y="1172"/>
                      <a:pt x="1164" y="1178"/>
                    </a:cubicBezTo>
                    <a:cubicBezTo>
                      <a:pt x="1158" y="1185"/>
                      <a:pt x="1150" y="1188"/>
                      <a:pt x="1140" y="1188"/>
                    </a:cubicBezTo>
                    <a:lnTo>
                      <a:pt x="1024" y="1188"/>
                    </a:lnTo>
                    <a:cubicBezTo>
                      <a:pt x="1013" y="1164"/>
                      <a:pt x="989" y="1148"/>
                      <a:pt x="962" y="1148"/>
                    </a:cubicBezTo>
                    <a:cubicBezTo>
                      <a:pt x="923" y="1148"/>
                      <a:pt x="892" y="1179"/>
                      <a:pt x="892" y="1217"/>
                    </a:cubicBezTo>
                    <a:cubicBezTo>
                      <a:pt x="892" y="1255"/>
                      <a:pt x="923" y="1286"/>
                      <a:pt x="962" y="1286"/>
                    </a:cubicBezTo>
                    <a:cubicBezTo>
                      <a:pt x="988" y="1286"/>
                      <a:pt x="1010" y="1272"/>
                      <a:pt x="1022" y="1250"/>
                    </a:cubicBezTo>
                    <a:lnTo>
                      <a:pt x="1140" y="1250"/>
                    </a:lnTo>
                    <a:cubicBezTo>
                      <a:pt x="1168" y="1250"/>
                      <a:pt x="1193" y="1239"/>
                      <a:pt x="1211" y="1219"/>
                    </a:cubicBezTo>
                    <a:cubicBezTo>
                      <a:pt x="1228" y="1199"/>
                      <a:pt x="1236" y="1172"/>
                      <a:pt x="1232" y="1145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034"/>
                <a:endParaRPr lang="zh-CN" altLang="en-US" sz="1798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65" name="直接连接符 117">
              <a:extLst>
                <a:ext uri="{FF2B5EF4-FFF2-40B4-BE49-F238E27FC236}">
                  <a16:creationId xmlns:a16="http://schemas.microsoft.com/office/drawing/2014/main" id="{56CCCEDF-6F38-4C99-95E3-BA6747C40AA6}"/>
                </a:ext>
              </a:extLst>
            </p:cNvPr>
            <p:cNvCxnSpPr/>
            <p:nvPr/>
          </p:nvCxnSpPr>
          <p:spPr bwMode="auto">
            <a:xfrm>
              <a:off x="1323992" y="5047991"/>
              <a:ext cx="78321" cy="0"/>
            </a:xfrm>
            <a:prstGeom prst="line">
              <a:avLst/>
            </a:prstGeom>
            <a:noFill/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cxnSp>
        <p:cxnSp>
          <p:nvCxnSpPr>
            <p:cNvPr id="166" name="直接连接符 118">
              <a:extLst>
                <a:ext uri="{FF2B5EF4-FFF2-40B4-BE49-F238E27FC236}">
                  <a16:creationId xmlns:a16="http://schemas.microsoft.com/office/drawing/2014/main" id="{29293385-6BEC-4A60-86ED-241A5DC498C6}"/>
                </a:ext>
              </a:extLst>
            </p:cNvPr>
            <p:cNvCxnSpPr/>
            <p:nvPr/>
          </p:nvCxnSpPr>
          <p:spPr bwMode="auto">
            <a:xfrm>
              <a:off x="1070053" y="5051999"/>
              <a:ext cx="78321" cy="0"/>
            </a:xfrm>
            <a:prstGeom prst="line">
              <a:avLst/>
            </a:prstGeom>
            <a:noFill/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cxnSp>
        <p:cxnSp>
          <p:nvCxnSpPr>
            <p:cNvPr id="167" name="直接连接符 119">
              <a:extLst>
                <a:ext uri="{FF2B5EF4-FFF2-40B4-BE49-F238E27FC236}">
                  <a16:creationId xmlns:a16="http://schemas.microsoft.com/office/drawing/2014/main" id="{54F2EDFB-E35E-40A7-826C-E0D1E3188FD4}"/>
                </a:ext>
              </a:extLst>
            </p:cNvPr>
            <p:cNvCxnSpPr/>
            <p:nvPr/>
          </p:nvCxnSpPr>
          <p:spPr bwMode="auto">
            <a:xfrm flipH="1">
              <a:off x="989550" y="4683020"/>
              <a:ext cx="282781" cy="201607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直接连接符 120">
              <a:extLst>
                <a:ext uri="{FF2B5EF4-FFF2-40B4-BE49-F238E27FC236}">
                  <a16:creationId xmlns:a16="http://schemas.microsoft.com/office/drawing/2014/main" id="{F9451103-AA60-4A27-A62B-DF33B139CC55}"/>
                </a:ext>
              </a:extLst>
            </p:cNvPr>
            <p:cNvCxnSpPr/>
            <p:nvPr/>
          </p:nvCxnSpPr>
          <p:spPr bwMode="auto">
            <a:xfrm>
              <a:off x="1276313" y="4672482"/>
              <a:ext cx="239945" cy="169781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直接连接符 121">
              <a:extLst>
                <a:ext uri="{FF2B5EF4-FFF2-40B4-BE49-F238E27FC236}">
                  <a16:creationId xmlns:a16="http://schemas.microsoft.com/office/drawing/2014/main" id="{EDF2D1BB-C631-4E46-BA39-A516B6EF16DB}"/>
                </a:ext>
              </a:extLst>
            </p:cNvPr>
            <p:cNvCxnSpPr/>
            <p:nvPr/>
          </p:nvCxnSpPr>
          <p:spPr bwMode="auto">
            <a:xfrm>
              <a:off x="1616845" y="4523383"/>
              <a:ext cx="186047" cy="4966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0" name="Freeform 5">
              <a:extLst>
                <a:ext uri="{FF2B5EF4-FFF2-40B4-BE49-F238E27FC236}">
                  <a16:creationId xmlns:a16="http://schemas.microsoft.com/office/drawing/2014/main" id="{FA637296-69A8-4635-A554-B8F922218AF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165287" y="3371149"/>
              <a:ext cx="521204" cy="557476"/>
            </a:xfrm>
            <a:custGeom>
              <a:avLst/>
              <a:gdLst>
                <a:gd name="T0" fmla="*/ 2166022 w 409"/>
                <a:gd name="T1" fmla="*/ 361046 h 589"/>
                <a:gd name="T2" fmla="*/ 2209766 w 409"/>
                <a:gd name="T3" fmla="*/ 317500 h 589"/>
                <a:gd name="T4" fmla="*/ 2209766 w 409"/>
                <a:gd name="T5" fmla="*/ 214575 h 589"/>
                <a:gd name="T6" fmla="*/ 1994559 w 409"/>
                <a:gd name="T7" fmla="*/ 0 h 589"/>
                <a:gd name="T8" fmla="*/ 214901 w 409"/>
                <a:gd name="T9" fmla="*/ 0 h 589"/>
                <a:gd name="T10" fmla="*/ 0 w 409"/>
                <a:gd name="T11" fmla="*/ 214575 h 589"/>
                <a:gd name="T12" fmla="*/ 0 w 409"/>
                <a:gd name="T13" fmla="*/ 2963864 h 589"/>
                <a:gd name="T14" fmla="*/ 214901 w 409"/>
                <a:gd name="T15" fmla="*/ 3178678 h 589"/>
                <a:gd name="T16" fmla="*/ 1994559 w 409"/>
                <a:gd name="T17" fmla="*/ 3178678 h 589"/>
                <a:gd name="T18" fmla="*/ 2209766 w 409"/>
                <a:gd name="T19" fmla="*/ 2963864 h 589"/>
                <a:gd name="T20" fmla="*/ 2209766 w 409"/>
                <a:gd name="T21" fmla="*/ 491665 h 589"/>
                <a:gd name="T22" fmla="*/ 2166022 w 409"/>
                <a:gd name="T23" fmla="*/ 447739 h 589"/>
                <a:gd name="T24" fmla="*/ 2122453 w 409"/>
                <a:gd name="T25" fmla="*/ 491665 h 589"/>
                <a:gd name="T26" fmla="*/ 2122453 w 409"/>
                <a:gd name="T27" fmla="*/ 2963864 h 589"/>
                <a:gd name="T28" fmla="*/ 1994559 w 409"/>
                <a:gd name="T29" fmla="*/ 3091251 h 589"/>
                <a:gd name="T30" fmla="*/ 214901 w 409"/>
                <a:gd name="T31" fmla="*/ 3091251 h 589"/>
                <a:gd name="T32" fmla="*/ 87313 w 409"/>
                <a:gd name="T33" fmla="*/ 2963864 h 589"/>
                <a:gd name="T34" fmla="*/ 87313 w 409"/>
                <a:gd name="T35" fmla="*/ 214575 h 589"/>
                <a:gd name="T36" fmla="*/ 214901 w 409"/>
                <a:gd name="T37" fmla="*/ 87291 h 589"/>
                <a:gd name="T38" fmla="*/ 1994559 w 409"/>
                <a:gd name="T39" fmla="*/ 87291 h 589"/>
                <a:gd name="T40" fmla="*/ 2122453 w 409"/>
                <a:gd name="T41" fmla="*/ 214575 h 589"/>
                <a:gd name="T42" fmla="*/ 2122453 w 409"/>
                <a:gd name="T43" fmla="*/ 317500 h 589"/>
                <a:gd name="T44" fmla="*/ 2166022 w 409"/>
                <a:gd name="T45" fmla="*/ 361046 h 589"/>
                <a:gd name="T46" fmla="*/ 1102093 w 409"/>
                <a:gd name="T47" fmla="*/ 409268 h 589"/>
                <a:gd name="T48" fmla="*/ 1063065 w 409"/>
                <a:gd name="T49" fmla="*/ 431449 h 589"/>
                <a:gd name="T50" fmla="*/ 404600 w 409"/>
                <a:gd name="T51" fmla="*/ 1748225 h 589"/>
                <a:gd name="T52" fmla="*/ 411573 w 409"/>
                <a:gd name="T53" fmla="*/ 1792154 h 589"/>
                <a:gd name="T54" fmla="*/ 448540 w 409"/>
                <a:gd name="T55" fmla="*/ 1807736 h 589"/>
                <a:gd name="T56" fmla="*/ 1761422 w 409"/>
                <a:gd name="T57" fmla="*/ 1807736 h 589"/>
                <a:gd name="T58" fmla="*/ 1797362 w 409"/>
                <a:gd name="T59" fmla="*/ 1792154 h 589"/>
                <a:gd name="T60" fmla="*/ 1797362 w 409"/>
                <a:gd name="T61" fmla="*/ 1748225 h 589"/>
                <a:gd name="T62" fmla="*/ 1145530 w 409"/>
                <a:gd name="T63" fmla="*/ 431449 h 589"/>
                <a:gd name="T64" fmla="*/ 1102093 w 409"/>
                <a:gd name="T65" fmla="*/ 409268 h 589"/>
                <a:gd name="T66" fmla="*/ 519018 w 409"/>
                <a:gd name="T67" fmla="*/ 1720327 h 589"/>
                <a:gd name="T68" fmla="*/ 1102093 w 409"/>
                <a:gd name="T69" fmla="*/ 550675 h 589"/>
                <a:gd name="T70" fmla="*/ 1689539 w 409"/>
                <a:gd name="T71" fmla="*/ 1720327 h 589"/>
                <a:gd name="T72" fmla="*/ 519018 w 409"/>
                <a:gd name="T73" fmla="*/ 1720327 h 58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09"/>
                <a:gd name="T112" fmla="*/ 0 h 589"/>
                <a:gd name="T113" fmla="*/ 409 w 409"/>
                <a:gd name="T114" fmla="*/ 589 h 58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09" h="589">
                  <a:moveTo>
                    <a:pt x="401" y="67"/>
                  </a:moveTo>
                  <a:cubicBezTo>
                    <a:pt x="405" y="67"/>
                    <a:pt x="409" y="64"/>
                    <a:pt x="409" y="59"/>
                  </a:cubicBezTo>
                  <a:cubicBezTo>
                    <a:pt x="409" y="40"/>
                    <a:pt x="409" y="40"/>
                    <a:pt x="409" y="40"/>
                  </a:cubicBezTo>
                  <a:cubicBezTo>
                    <a:pt x="409" y="18"/>
                    <a:pt x="391" y="0"/>
                    <a:pt x="36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549"/>
                    <a:pt x="0" y="549"/>
                    <a:pt x="0" y="549"/>
                  </a:cubicBezTo>
                  <a:cubicBezTo>
                    <a:pt x="0" y="571"/>
                    <a:pt x="18" y="589"/>
                    <a:pt x="40" y="589"/>
                  </a:cubicBezTo>
                  <a:cubicBezTo>
                    <a:pt x="369" y="589"/>
                    <a:pt x="369" y="589"/>
                    <a:pt x="369" y="589"/>
                  </a:cubicBezTo>
                  <a:cubicBezTo>
                    <a:pt x="391" y="589"/>
                    <a:pt x="409" y="571"/>
                    <a:pt x="409" y="549"/>
                  </a:cubicBezTo>
                  <a:cubicBezTo>
                    <a:pt x="409" y="91"/>
                    <a:pt x="409" y="91"/>
                    <a:pt x="409" y="91"/>
                  </a:cubicBezTo>
                  <a:cubicBezTo>
                    <a:pt x="409" y="87"/>
                    <a:pt x="405" y="83"/>
                    <a:pt x="401" y="83"/>
                  </a:cubicBezTo>
                  <a:cubicBezTo>
                    <a:pt x="397" y="83"/>
                    <a:pt x="393" y="87"/>
                    <a:pt x="393" y="91"/>
                  </a:cubicBezTo>
                  <a:cubicBezTo>
                    <a:pt x="393" y="549"/>
                    <a:pt x="393" y="549"/>
                    <a:pt x="393" y="549"/>
                  </a:cubicBezTo>
                  <a:cubicBezTo>
                    <a:pt x="393" y="562"/>
                    <a:pt x="382" y="573"/>
                    <a:pt x="369" y="573"/>
                  </a:cubicBezTo>
                  <a:cubicBezTo>
                    <a:pt x="40" y="573"/>
                    <a:pt x="40" y="573"/>
                    <a:pt x="40" y="573"/>
                  </a:cubicBezTo>
                  <a:cubicBezTo>
                    <a:pt x="26" y="573"/>
                    <a:pt x="16" y="562"/>
                    <a:pt x="16" y="549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27"/>
                    <a:pt x="26" y="16"/>
                    <a:pt x="40" y="16"/>
                  </a:cubicBezTo>
                  <a:cubicBezTo>
                    <a:pt x="369" y="16"/>
                    <a:pt x="369" y="16"/>
                    <a:pt x="369" y="16"/>
                  </a:cubicBezTo>
                  <a:cubicBezTo>
                    <a:pt x="382" y="16"/>
                    <a:pt x="393" y="27"/>
                    <a:pt x="393" y="40"/>
                  </a:cubicBezTo>
                  <a:cubicBezTo>
                    <a:pt x="393" y="59"/>
                    <a:pt x="393" y="59"/>
                    <a:pt x="393" y="59"/>
                  </a:cubicBezTo>
                  <a:cubicBezTo>
                    <a:pt x="393" y="64"/>
                    <a:pt x="397" y="67"/>
                    <a:pt x="401" y="67"/>
                  </a:cubicBezTo>
                  <a:close/>
                  <a:moveTo>
                    <a:pt x="204" y="76"/>
                  </a:moveTo>
                  <a:cubicBezTo>
                    <a:pt x="201" y="76"/>
                    <a:pt x="199" y="78"/>
                    <a:pt x="197" y="80"/>
                  </a:cubicBezTo>
                  <a:cubicBezTo>
                    <a:pt x="75" y="324"/>
                    <a:pt x="75" y="324"/>
                    <a:pt x="75" y="324"/>
                  </a:cubicBezTo>
                  <a:cubicBezTo>
                    <a:pt x="74" y="326"/>
                    <a:pt x="74" y="329"/>
                    <a:pt x="76" y="332"/>
                  </a:cubicBezTo>
                  <a:cubicBezTo>
                    <a:pt x="77" y="334"/>
                    <a:pt x="80" y="335"/>
                    <a:pt x="83" y="335"/>
                  </a:cubicBezTo>
                  <a:cubicBezTo>
                    <a:pt x="326" y="335"/>
                    <a:pt x="326" y="335"/>
                    <a:pt x="326" y="335"/>
                  </a:cubicBezTo>
                  <a:cubicBezTo>
                    <a:pt x="329" y="335"/>
                    <a:pt x="332" y="334"/>
                    <a:pt x="333" y="332"/>
                  </a:cubicBezTo>
                  <a:cubicBezTo>
                    <a:pt x="334" y="329"/>
                    <a:pt x="335" y="326"/>
                    <a:pt x="333" y="324"/>
                  </a:cubicBezTo>
                  <a:cubicBezTo>
                    <a:pt x="212" y="80"/>
                    <a:pt x="212" y="80"/>
                    <a:pt x="212" y="80"/>
                  </a:cubicBezTo>
                  <a:cubicBezTo>
                    <a:pt x="210" y="78"/>
                    <a:pt x="207" y="76"/>
                    <a:pt x="204" y="76"/>
                  </a:cubicBezTo>
                  <a:close/>
                  <a:moveTo>
                    <a:pt x="96" y="319"/>
                  </a:moveTo>
                  <a:cubicBezTo>
                    <a:pt x="204" y="102"/>
                    <a:pt x="204" y="102"/>
                    <a:pt x="204" y="102"/>
                  </a:cubicBezTo>
                  <a:cubicBezTo>
                    <a:pt x="313" y="319"/>
                    <a:pt x="313" y="319"/>
                    <a:pt x="313" y="319"/>
                  </a:cubicBezTo>
                  <a:lnTo>
                    <a:pt x="96" y="319"/>
                  </a:lnTo>
                  <a:close/>
                </a:path>
              </a:pathLst>
            </a:custGeom>
            <a:solidFill>
              <a:srgbClr val="C00000"/>
            </a:solidFill>
            <a:ln w="9525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bIns="0" anchor="b"/>
            <a:lstStyle/>
            <a:p>
              <a:pPr algn="ctr" defTabSz="914034">
                <a:lnSpc>
                  <a:spcPts val="800"/>
                </a:lnSpc>
                <a:defRPr/>
              </a:pPr>
              <a:r>
                <a:rPr lang="en-US" sz="1200" kern="0" dirty="0">
                  <a:solidFill>
                    <a:srgbClr val="C00000"/>
                  </a:solidFill>
                  <a:cs typeface="Calibri" panose="020F0502020204030204" pitchFamily="34" charset="0"/>
                </a:rPr>
                <a:t>PNC</a:t>
              </a:r>
            </a:p>
            <a:p>
              <a:pPr algn="ctr" defTabSz="914034">
                <a:lnSpc>
                  <a:spcPts val="800"/>
                </a:lnSpc>
                <a:defRPr/>
              </a:pPr>
              <a:r>
                <a:rPr lang="en-US" sz="1200" kern="0" dirty="0">
                  <a:solidFill>
                    <a:srgbClr val="C00000"/>
                  </a:solidFill>
                  <a:cs typeface="Calibri" panose="020F0502020204030204" pitchFamily="34" charset="0"/>
                </a:rPr>
                <a:t>(</a:t>
              </a:r>
              <a:r>
                <a:rPr lang="en-US" altLang="zh-CN" sz="1200" kern="0" dirty="0">
                  <a:solidFill>
                    <a:srgbClr val="C00000"/>
                  </a:solidFill>
                  <a:cs typeface="Calibri" panose="020F0502020204030204" pitchFamily="34" charset="0"/>
                </a:rPr>
                <a:t>AN</a:t>
              </a:r>
              <a:r>
                <a:rPr lang="en-US" sz="1200" kern="0" dirty="0">
                  <a:solidFill>
                    <a:srgbClr val="C00000"/>
                  </a:solidFill>
                  <a:cs typeface="Calibri" panose="020F0502020204030204" pitchFamily="34" charset="0"/>
                </a:rPr>
                <a:t>)</a:t>
              </a:r>
            </a:p>
          </p:txBody>
        </p:sp>
        <p:cxnSp>
          <p:nvCxnSpPr>
            <p:cNvPr id="171" name="直接箭头连接符 123">
              <a:extLst>
                <a:ext uri="{FF2B5EF4-FFF2-40B4-BE49-F238E27FC236}">
                  <a16:creationId xmlns:a16="http://schemas.microsoft.com/office/drawing/2014/main" id="{BD8DFC38-17A4-4ABC-A2B9-2975B131EA03}"/>
                </a:ext>
              </a:extLst>
            </p:cNvPr>
            <p:cNvCxnSpPr/>
            <p:nvPr/>
          </p:nvCxnSpPr>
          <p:spPr bwMode="auto">
            <a:xfrm flipH="1">
              <a:off x="1433522" y="2947197"/>
              <a:ext cx="1539169" cy="433989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72" name="直接连接符 124">
              <a:extLst>
                <a:ext uri="{FF2B5EF4-FFF2-40B4-BE49-F238E27FC236}">
                  <a16:creationId xmlns:a16="http://schemas.microsoft.com/office/drawing/2014/main" id="{A4731B61-6503-48D1-84D7-3FAA2C0115C4}"/>
                </a:ext>
              </a:extLst>
            </p:cNvPr>
            <p:cNvCxnSpPr/>
            <p:nvPr/>
          </p:nvCxnSpPr>
          <p:spPr bwMode="auto">
            <a:xfrm>
              <a:off x="1291251" y="3938664"/>
              <a:ext cx="0" cy="330124"/>
            </a:xfrm>
            <a:prstGeom prst="line">
              <a:avLst/>
            </a:prstGeom>
            <a:noFill/>
            <a:ln w="19050" cap="flat" cmpd="sng" algn="ctr">
              <a:solidFill>
                <a:srgbClr val="15B0E8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73" name="矩形 125">
              <a:extLst>
                <a:ext uri="{FF2B5EF4-FFF2-40B4-BE49-F238E27FC236}">
                  <a16:creationId xmlns:a16="http://schemas.microsoft.com/office/drawing/2014/main" id="{E2F922E7-B174-4A52-9DC7-AD4B1718F710}"/>
                </a:ext>
              </a:extLst>
            </p:cNvPr>
            <p:cNvSpPr/>
            <p:nvPr/>
          </p:nvSpPr>
          <p:spPr bwMode="auto">
            <a:xfrm>
              <a:off x="670813" y="2095845"/>
              <a:ext cx="1076361" cy="3197453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dash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21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SD-AN</a:t>
              </a:r>
              <a:endParaRPr lang="zh-CN" altLang="en-US" sz="1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4" name="Freeform 5">
              <a:extLst>
                <a:ext uri="{FF2B5EF4-FFF2-40B4-BE49-F238E27FC236}">
                  <a16:creationId xmlns:a16="http://schemas.microsoft.com/office/drawing/2014/main" id="{80E8F6A6-1627-4BAB-9009-3D48DB3ABC6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123951" y="2404955"/>
              <a:ext cx="575214" cy="557476"/>
            </a:xfrm>
            <a:custGeom>
              <a:avLst/>
              <a:gdLst>
                <a:gd name="T0" fmla="*/ 2166022 w 409"/>
                <a:gd name="T1" fmla="*/ 361046 h 589"/>
                <a:gd name="T2" fmla="*/ 2209766 w 409"/>
                <a:gd name="T3" fmla="*/ 317500 h 589"/>
                <a:gd name="T4" fmla="*/ 2209766 w 409"/>
                <a:gd name="T5" fmla="*/ 214575 h 589"/>
                <a:gd name="T6" fmla="*/ 1994559 w 409"/>
                <a:gd name="T7" fmla="*/ 0 h 589"/>
                <a:gd name="T8" fmla="*/ 214901 w 409"/>
                <a:gd name="T9" fmla="*/ 0 h 589"/>
                <a:gd name="T10" fmla="*/ 0 w 409"/>
                <a:gd name="T11" fmla="*/ 214575 h 589"/>
                <a:gd name="T12" fmla="*/ 0 w 409"/>
                <a:gd name="T13" fmla="*/ 2963864 h 589"/>
                <a:gd name="T14" fmla="*/ 214901 w 409"/>
                <a:gd name="T15" fmla="*/ 3178678 h 589"/>
                <a:gd name="T16" fmla="*/ 1994559 w 409"/>
                <a:gd name="T17" fmla="*/ 3178678 h 589"/>
                <a:gd name="T18" fmla="*/ 2209766 w 409"/>
                <a:gd name="T19" fmla="*/ 2963864 h 589"/>
                <a:gd name="T20" fmla="*/ 2209766 w 409"/>
                <a:gd name="T21" fmla="*/ 491665 h 589"/>
                <a:gd name="T22" fmla="*/ 2166022 w 409"/>
                <a:gd name="T23" fmla="*/ 447739 h 589"/>
                <a:gd name="T24" fmla="*/ 2122453 w 409"/>
                <a:gd name="T25" fmla="*/ 491665 h 589"/>
                <a:gd name="T26" fmla="*/ 2122453 w 409"/>
                <a:gd name="T27" fmla="*/ 2963864 h 589"/>
                <a:gd name="T28" fmla="*/ 1994559 w 409"/>
                <a:gd name="T29" fmla="*/ 3091251 h 589"/>
                <a:gd name="T30" fmla="*/ 214901 w 409"/>
                <a:gd name="T31" fmla="*/ 3091251 h 589"/>
                <a:gd name="T32" fmla="*/ 87313 w 409"/>
                <a:gd name="T33" fmla="*/ 2963864 h 589"/>
                <a:gd name="T34" fmla="*/ 87313 w 409"/>
                <a:gd name="T35" fmla="*/ 214575 h 589"/>
                <a:gd name="T36" fmla="*/ 214901 w 409"/>
                <a:gd name="T37" fmla="*/ 87291 h 589"/>
                <a:gd name="T38" fmla="*/ 1994559 w 409"/>
                <a:gd name="T39" fmla="*/ 87291 h 589"/>
                <a:gd name="T40" fmla="*/ 2122453 w 409"/>
                <a:gd name="T41" fmla="*/ 214575 h 589"/>
                <a:gd name="T42" fmla="*/ 2122453 w 409"/>
                <a:gd name="T43" fmla="*/ 317500 h 589"/>
                <a:gd name="T44" fmla="*/ 2166022 w 409"/>
                <a:gd name="T45" fmla="*/ 361046 h 589"/>
                <a:gd name="T46" fmla="*/ 1102093 w 409"/>
                <a:gd name="T47" fmla="*/ 409268 h 589"/>
                <a:gd name="T48" fmla="*/ 1063065 w 409"/>
                <a:gd name="T49" fmla="*/ 431449 h 589"/>
                <a:gd name="T50" fmla="*/ 404600 w 409"/>
                <a:gd name="T51" fmla="*/ 1748225 h 589"/>
                <a:gd name="T52" fmla="*/ 411573 w 409"/>
                <a:gd name="T53" fmla="*/ 1792154 h 589"/>
                <a:gd name="T54" fmla="*/ 448540 w 409"/>
                <a:gd name="T55" fmla="*/ 1807736 h 589"/>
                <a:gd name="T56" fmla="*/ 1761422 w 409"/>
                <a:gd name="T57" fmla="*/ 1807736 h 589"/>
                <a:gd name="T58" fmla="*/ 1797362 w 409"/>
                <a:gd name="T59" fmla="*/ 1792154 h 589"/>
                <a:gd name="T60" fmla="*/ 1797362 w 409"/>
                <a:gd name="T61" fmla="*/ 1748225 h 589"/>
                <a:gd name="T62" fmla="*/ 1145530 w 409"/>
                <a:gd name="T63" fmla="*/ 431449 h 589"/>
                <a:gd name="T64" fmla="*/ 1102093 w 409"/>
                <a:gd name="T65" fmla="*/ 409268 h 589"/>
                <a:gd name="T66" fmla="*/ 519018 w 409"/>
                <a:gd name="T67" fmla="*/ 1720327 h 589"/>
                <a:gd name="T68" fmla="*/ 1102093 w 409"/>
                <a:gd name="T69" fmla="*/ 550675 h 589"/>
                <a:gd name="T70" fmla="*/ 1689539 w 409"/>
                <a:gd name="T71" fmla="*/ 1720327 h 589"/>
                <a:gd name="T72" fmla="*/ 519018 w 409"/>
                <a:gd name="T73" fmla="*/ 1720327 h 58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09"/>
                <a:gd name="T112" fmla="*/ 0 h 589"/>
                <a:gd name="T113" fmla="*/ 409 w 409"/>
                <a:gd name="T114" fmla="*/ 589 h 58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09" h="589">
                  <a:moveTo>
                    <a:pt x="401" y="67"/>
                  </a:moveTo>
                  <a:cubicBezTo>
                    <a:pt x="405" y="67"/>
                    <a:pt x="409" y="64"/>
                    <a:pt x="409" y="59"/>
                  </a:cubicBezTo>
                  <a:cubicBezTo>
                    <a:pt x="409" y="40"/>
                    <a:pt x="409" y="40"/>
                    <a:pt x="409" y="40"/>
                  </a:cubicBezTo>
                  <a:cubicBezTo>
                    <a:pt x="409" y="18"/>
                    <a:pt x="391" y="0"/>
                    <a:pt x="36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549"/>
                    <a:pt x="0" y="549"/>
                    <a:pt x="0" y="549"/>
                  </a:cubicBezTo>
                  <a:cubicBezTo>
                    <a:pt x="0" y="571"/>
                    <a:pt x="18" y="589"/>
                    <a:pt x="40" y="589"/>
                  </a:cubicBezTo>
                  <a:cubicBezTo>
                    <a:pt x="369" y="589"/>
                    <a:pt x="369" y="589"/>
                    <a:pt x="369" y="589"/>
                  </a:cubicBezTo>
                  <a:cubicBezTo>
                    <a:pt x="391" y="589"/>
                    <a:pt x="409" y="571"/>
                    <a:pt x="409" y="549"/>
                  </a:cubicBezTo>
                  <a:cubicBezTo>
                    <a:pt x="409" y="91"/>
                    <a:pt x="409" y="91"/>
                    <a:pt x="409" y="91"/>
                  </a:cubicBezTo>
                  <a:cubicBezTo>
                    <a:pt x="409" y="87"/>
                    <a:pt x="405" y="83"/>
                    <a:pt x="401" y="83"/>
                  </a:cubicBezTo>
                  <a:cubicBezTo>
                    <a:pt x="397" y="83"/>
                    <a:pt x="393" y="87"/>
                    <a:pt x="393" y="91"/>
                  </a:cubicBezTo>
                  <a:cubicBezTo>
                    <a:pt x="393" y="549"/>
                    <a:pt x="393" y="549"/>
                    <a:pt x="393" y="549"/>
                  </a:cubicBezTo>
                  <a:cubicBezTo>
                    <a:pt x="393" y="562"/>
                    <a:pt x="382" y="573"/>
                    <a:pt x="369" y="573"/>
                  </a:cubicBezTo>
                  <a:cubicBezTo>
                    <a:pt x="40" y="573"/>
                    <a:pt x="40" y="573"/>
                    <a:pt x="40" y="573"/>
                  </a:cubicBezTo>
                  <a:cubicBezTo>
                    <a:pt x="26" y="573"/>
                    <a:pt x="16" y="562"/>
                    <a:pt x="16" y="549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27"/>
                    <a:pt x="26" y="16"/>
                    <a:pt x="40" y="16"/>
                  </a:cubicBezTo>
                  <a:cubicBezTo>
                    <a:pt x="369" y="16"/>
                    <a:pt x="369" y="16"/>
                    <a:pt x="369" y="16"/>
                  </a:cubicBezTo>
                  <a:cubicBezTo>
                    <a:pt x="382" y="16"/>
                    <a:pt x="393" y="27"/>
                    <a:pt x="393" y="40"/>
                  </a:cubicBezTo>
                  <a:cubicBezTo>
                    <a:pt x="393" y="59"/>
                    <a:pt x="393" y="59"/>
                    <a:pt x="393" y="59"/>
                  </a:cubicBezTo>
                  <a:cubicBezTo>
                    <a:pt x="393" y="64"/>
                    <a:pt x="397" y="67"/>
                    <a:pt x="401" y="67"/>
                  </a:cubicBezTo>
                  <a:close/>
                  <a:moveTo>
                    <a:pt x="204" y="76"/>
                  </a:moveTo>
                  <a:cubicBezTo>
                    <a:pt x="201" y="76"/>
                    <a:pt x="199" y="78"/>
                    <a:pt x="197" y="80"/>
                  </a:cubicBezTo>
                  <a:cubicBezTo>
                    <a:pt x="75" y="324"/>
                    <a:pt x="75" y="324"/>
                    <a:pt x="75" y="324"/>
                  </a:cubicBezTo>
                  <a:cubicBezTo>
                    <a:pt x="74" y="326"/>
                    <a:pt x="74" y="329"/>
                    <a:pt x="76" y="332"/>
                  </a:cubicBezTo>
                  <a:cubicBezTo>
                    <a:pt x="77" y="334"/>
                    <a:pt x="80" y="335"/>
                    <a:pt x="83" y="335"/>
                  </a:cubicBezTo>
                  <a:cubicBezTo>
                    <a:pt x="326" y="335"/>
                    <a:pt x="326" y="335"/>
                    <a:pt x="326" y="335"/>
                  </a:cubicBezTo>
                  <a:cubicBezTo>
                    <a:pt x="329" y="335"/>
                    <a:pt x="332" y="334"/>
                    <a:pt x="333" y="332"/>
                  </a:cubicBezTo>
                  <a:cubicBezTo>
                    <a:pt x="334" y="329"/>
                    <a:pt x="335" y="326"/>
                    <a:pt x="333" y="324"/>
                  </a:cubicBezTo>
                  <a:cubicBezTo>
                    <a:pt x="212" y="80"/>
                    <a:pt x="212" y="80"/>
                    <a:pt x="212" y="80"/>
                  </a:cubicBezTo>
                  <a:cubicBezTo>
                    <a:pt x="210" y="78"/>
                    <a:pt x="207" y="76"/>
                    <a:pt x="204" y="76"/>
                  </a:cubicBezTo>
                  <a:close/>
                  <a:moveTo>
                    <a:pt x="96" y="319"/>
                  </a:moveTo>
                  <a:cubicBezTo>
                    <a:pt x="204" y="102"/>
                    <a:pt x="204" y="102"/>
                    <a:pt x="204" y="102"/>
                  </a:cubicBezTo>
                  <a:cubicBezTo>
                    <a:pt x="313" y="319"/>
                    <a:pt x="313" y="319"/>
                    <a:pt x="313" y="319"/>
                  </a:cubicBezTo>
                  <a:lnTo>
                    <a:pt x="96" y="31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bIns="35977" anchor="b"/>
            <a:lstStyle/>
            <a:p>
              <a:pPr algn="ctr" defTabSz="914034">
                <a:defRPr/>
              </a:pPr>
              <a:r>
                <a:rPr lang="en-US" altLang="zh-CN" sz="1200" kern="0" dirty="0">
                  <a:solidFill>
                    <a:prstClr val="black">
                      <a:lumMod val="50000"/>
                      <a:lumOff val="50000"/>
                    </a:prstClr>
                  </a:solidFill>
                  <a:cs typeface="Calibri" panose="020F0502020204030204" pitchFamily="34" charset="0"/>
                </a:rPr>
                <a:t>FAN-</a:t>
              </a:r>
              <a:r>
                <a:rPr lang="en-US" sz="1200" kern="0" dirty="0">
                  <a:solidFill>
                    <a:prstClr val="black">
                      <a:lumMod val="50000"/>
                      <a:lumOff val="50000"/>
                    </a:prstClr>
                  </a:solidFill>
                  <a:cs typeface="Calibri" panose="020F0502020204030204" pitchFamily="34" charset="0"/>
                </a:rPr>
                <a:t>SC</a:t>
              </a:r>
            </a:p>
          </p:txBody>
        </p:sp>
        <p:cxnSp>
          <p:nvCxnSpPr>
            <p:cNvPr id="175" name="直接箭头连接符 127">
              <a:extLst>
                <a:ext uri="{FF2B5EF4-FFF2-40B4-BE49-F238E27FC236}">
                  <a16:creationId xmlns:a16="http://schemas.microsoft.com/office/drawing/2014/main" id="{9981A5B0-B5F3-463B-BCB6-677CEA85E53C}"/>
                </a:ext>
              </a:extLst>
            </p:cNvPr>
            <p:cNvCxnSpPr/>
            <p:nvPr/>
          </p:nvCxnSpPr>
          <p:spPr bwMode="auto">
            <a:xfrm>
              <a:off x="1402312" y="2954223"/>
              <a:ext cx="0" cy="42696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76" name="右箭头 128">
              <a:extLst>
                <a:ext uri="{FF2B5EF4-FFF2-40B4-BE49-F238E27FC236}">
                  <a16:creationId xmlns:a16="http://schemas.microsoft.com/office/drawing/2014/main" id="{549743C2-9F64-47CF-B788-B3AB265F5E26}"/>
                </a:ext>
              </a:extLst>
            </p:cNvPr>
            <p:cNvSpPr/>
            <p:nvPr/>
          </p:nvSpPr>
          <p:spPr>
            <a:xfrm>
              <a:off x="1699164" y="2522815"/>
              <a:ext cx="976431" cy="384422"/>
            </a:xfrm>
            <a:prstGeom prst="rightArrow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defTabSz="914034">
                <a:lnSpc>
                  <a:spcPct val="150000"/>
                </a:lnSpc>
              </a:pPr>
              <a:r>
                <a:rPr lang="en-US" altLang="zh-CN" sz="10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Evolution</a:t>
              </a:r>
              <a:endParaRPr lang="zh-CN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77" name="直接连接符 129">
              <a:extLst>
                <a:ext uri="{FF2B5EF4-FFF2-40B4-BE49-F238E27FC236}">
                  <a16:creationId xmlns:a16="http://schemas.microsoft.com/office/drawing/2014/main" id="{A527E0A1-010F-4578-BBA4-1C94ADB11DB5}"/>
                </a:ext>
              </a:extLst>
            </p:cNvPr>
            <p:cNvCxnSpPr/>
            <p:nvPr/>
          </p:nvCxnSpPr>
          <p:spPr bwMode="auto">
            <a:xfrm flipV="1">
              <a:off x="1148377" y="3242178"/>
              <a:ext cx="917245" cy="6112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8" name="TextBox 110">
              <a:extLst>
                <a:ext uri="{FF2B5EF4-FFF2-40B4-BE49-F238E27FC236}">
                  <a16:creationId xmlns:a16="http://schemas.microsoft.com/office/drawing/2014/main" id="{B1B27E1C-2B97-4601-8BD4-679C75D678B2}"/>
                </a:ext>
              </a:extLst>
            </p:cNvPr>
            <p:cNvSpPr txBox="1"/>
            <p:nvPr/>
          </p:nvSpPr>
          <p:spPr>
            <a:xfrm>
              <a:off x="689681" y="3105413"/>
              <a:ext cx="526932" cy="332964"/>
            </a:xfrm>
            <a:prstGeom prst="rect">
              <a:avLst/>
            </a:prstGeom>
            <a:noFill/>
            <a:effectLst/>
          </p:spPr>
          <p:txBody>
            <a:bodyPr wrap="none" rtlCol="0">
              <a:noAutofit/>
            </a:bodyPr>
            <a:lstStyle/>
            <a:p>
              <a:pPr algn="ctr" defTabSz="914034"/>
              <a:r>
                <a:rPr lang="en-US" altLang="zh-CN" sz="1200" b="1" dirty="0">
                  <a:solidFill>
                    <a:srgbClr val="C00000"/>
                  </a:solidFill>
                  <a:cs typeface="Calibri" panose="020F0502020204030204" pitchFamily="34" charset="0"/>
                </a:rPr>
                <a:t>ANI</a:t>
              </a:r>
              <a:endParaRPr lang="en-US" sz="1200" b="1" dirty="0">
                <a:solidFill>
                  <a:srgbClr val="C00000"/>
                </a:solidFill>
                <a:cs typeface="Calibri" panose="020F050202020403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E708665-1C23-4717-9A30-EF2621DCEF05}"/>
              </a:ext>
            </a:extLst>
          </p:cNvPr>
          <p:cNvGrpSpPr/>
          <p:nvPr/>
        </p:nvGrpSpPr>
        <p:grpSpPr>
          <a:xfrm>
            <a:off x="5709576" y="1204785"/>
            <a:ext cx="6328473" cy="4393003"/>
            <a:chOff x="5709576" y="1204785"/>
            <a:chExt cx="6328473" cy="4393003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704B22D5-F5A3-499F-9976-5DAE48CA0F53}"/>
                </a:ext>
              </a:extLst>
            </p:cNvPr>
            <p:cNvGrpSpPr/>
            <p:nvPr/>
          </p:nvGrpSpPr>
          <p:grpSpPr>
            <a:xfrm>
              <a:off x="5709576" y="1204785"/>
              <a:ext cx="6328473" cy="4393003"/>
              <a:chOff x="5665220" y="1665227"/>
              <a:chExt cx="6328473" cy="4393003"/>
            </a:xfrm>
          </p:grpSpPr>
          <p:pic>
            <p:nvPicPr>
              <p:cNvPr id="207" name="Picture 1">
                <a:extLst>
                  <a:ext uri="{FF2B5EF4-FFF2-40B4-BE49-F238E27FC236}">
                    <a16:creationId xmlns:a16="http://schemas.microsoft.com/office/drawing/2014/main" id="{40EDC848-4C89-484C-9F7F-A9444D90A6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49030" y="2077576"/>
                <a:ext cx="5814786" cy="2980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" name="矩形 132">
                <a:extLst>
                  <a:ext uri="{FF2B5EF4-FFF2-40B4-BE49-F238E27FC236}">
                    <a16:creationId xmlns:a16="http://schemas.microsoft.com/office/drawing/2014/main" id="{FC665543-EF5D-42EA-A537-A1AD89B237FA}"/>
                  </a:ext>
                </a:extLst>
              </p:cNvPr>
              <p:cNvSpPr/>
              <p:nvPr/>
            </p:nvSpPr>
            <p:spPr>
              <a:xfrm>
                <a:off x="7249417" y="2817870"/>
                <a:ext cx="1499929" cy="3135942"/>
              </a:xfrm>
              <a:prstGeom prst="rect">
                <a:avLst/>
              </a:prstGeom>
              <a:noFill/>
              <a:ln w="28575" cap="flat" cmpd="sng" algn="ctr">
                <a:solidFill>
                  <a:srgbClr val="15B0E8"/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09" name="矩形 133">
                <a:extLst>
                  <a:ext uri="{FF2B5EF4-FFF2-40B4-BE49-F238E27FC236}">
                    <a16:creationId xmlns:a16="http://schemas.microsoft.com/office/drawing/2014/main" id="{FF160309-E74E-4872-AD7A-46E56BF3C367}"/>
                  </a:ext>
                </a:extLst>
              </p:cNvPr>
              <p:cNvSpPr/>
              <p:nvPr/>
            </p:nvSpPr>
            <p:spPr>
              <a:xfrm>
                <a:off x="7271992" y="5147679"/>
                <a:ext cx="1499929" cy="71496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kern="0" dirty="0">
                    <a:solidFill>
                      <a:srgbClr val="15B0E8"/>
                    </a:solidFill>
                    <a:latin typeface="+mn-ea"/>
                    <a:ea typeface="+mn-ea"/>
                  </a:rPr>
                  <a:t>≈ </a:t>
                </a:r>
                <a:endParaRPr lang="en-US" altLang="zh-CN" kern="0" dirty="0">
                  <a:solidFill>
                    <a:srgbClr val="15B0E8"/>
                  </a:solidFill>
                  <a:latin typeface="+mn-ea"/>
                  <a:ea typeface="+mn-ea"/>
                </a:endParaRPr>
              </a:p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5B0E8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rPr>
                  <a:t>SD-AN Domain</a:t>
                </a:r>
              </a:p>
            </p:txBody>
          </p:sp>
          <p:sp>
            <p:nvSpPr>
              <p:cNvPr id="210" name="矩形 134">
                <a:extLst>
                  <a:ext uri="{FF2B5EF4-FFF2-40B4-BE49-F238E27FC236}">
                    <a16:creationId xmlns:a16="http://schemas.microsoft.com/office/drawing/2014/main" id="{D0739DA2-1736-42A3-8FBA-6981B1DD8000}"/>
                  </a:ext>
                </a:extLst>
              </p:cNvPr>
              <p:cNvSpPr/>
              <p:nvPr/>
            </p:nvSpPr>
            <p:spPr bwMode="auto">
              <a:xfrm>
                <a:off x="6178919" y="1665227"/>
                <a:ext cx="5814774" cy="4393003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661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b="1" kern="0" dirty="0">
                    <a:ea typeface="微软雅黑" panose="020B0503020204020204" pitchFamily="34" charset="-122"/>
                    <a:cs typeface="Arial" panose="020B0604020202020204" pitchFamily="34" charset="0"/>
                  </a:rPr>
                  <a:t>BBF </a:t>
                </a:r>
                <a:r>
                  <a:rPr lang="en-US" altLang="zh-CN" sz="1600" b="1" kern="0" dirty="0" err="1">
                    <a:ea typeface="微软雅黑" panose="020B0503020204020204" pitchFamily="34" charset="-122"/>
                    <a:cs typeface="Arial" panose="020B0604020202020204" pitchFamily="34" charset="0"/>
                  </a:rPr>
                  <a:t>CloudCO</a:t>
                </a:r>
                <a:r>
                  <a:rPr lang="en-US" altLang="zh-CN" sz="1600" b="1" kern="0" dirty="0">
                    <a:ea typeface="微软雅黑" panose="020B0503020204020204" pitchFamily="34" charset="-122"/>
                    <a:cs typeface="Arial" panose="020B0604020202020204" pitchFamily="34" charset="0"/>
                  </a:rPr>
                  <a:t> Architecture</a:t>
                </a:r>
                <a:endParaRPr lang="zh-CN" altLang="en-US" sz="1600" kern="0" dirty="0"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11" name="直接箭头连接符 135">
                <a:extLst>
                  <a:ext uri="{FF2B5EF4-FFF2-40B4-BE49-F238E27FC236}">
                    <a16:creationId xmlns:a16="http://schemas.microsoft.com/office/drawing/2014/main" id="{B12B5833-0662-4C3F-ABB5-8978987F47B5}"/>
                  </a:ext>
                </a:extLst>
              </p:cNvPr>
              <p:cNvCxnSpPr>
                <a:stCxn id="156" idx="3"/>
              </p:cNvCxnSpPr>
              <p:nvPr/>
            </p:nvCxnSpPr>
            <p:spPr bwMode="auto">
              <a:xfrm flipV="1">
                <a:off x="5775470" y="3388769"/>
                <a:ext cx="2046037" cy="953752"/>
              </a:xfrm>
              <a:prstGeom prst="straightConnector1">
                <a:avLst/>
              </a:prstGeom>
              <a:ln w="38100" cap="flat" cmpd="sng" algn="ctr">
                <a:solidFill>
                  <a:srgbClr val="FFC000"/>
                </a:solidFill>
                <a:prstDash val="dash"/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直接箭头连接符 136">
                <a:extLst>
                  <a:ext uri="{FF2B5EF4-FFF2-40B4-BE49-F238E27FC236}">
                    <a16:creationId xmlns:a16="http://schemas.microsoft.com/office/drawing/2014/main" id="{D35FBEAA-8EF7-4C32-AF3F-8B270CEE3CBE}"/>
                  </a:ext>
                </a:extLst>
              </p:cNvPr>
              <p:cNvCxnSpPr/>
              <p:nvPr/>
            </p:nvCxnSpPr>
            <p:spPr bwMode="auto">
              <a:xfrm flipV="1">
                <a:off x="5667290" y="3106281"/>
                <a:ext cx="1805236" cy="742930"/>
              </a:xfrm>
              <a:prstGeom prst="straightConnector1">
                <a:avLst/>
              </a:prstGeom>
              <a:ln w="38100" cap="flat" cmpd="sng" algn="ctr">
                <a:solidFill>
                  <a:srgbClr val="FFC000"/>
                </a:solidFill>
                <a:prstDash val="dash"/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直接箭头连接符 137">
                <a:extLst>
                  <a:ext uri="{FF2B5EF4-FFF2-40B4-BE49-F238E27FC236}">
                    <a16:creationId xmlns:a16="http://schemas.microsoft.com/office/drawing/2014/main" id="{7798198B-A712-41D5-BA4D-922DA055D642}"/>
                  </a:ext>
                </a:extLst>
              </p:cNvPr>
              <p:cNvCxnSpPr/>
              <p:nvPr/>
            </p:nvCxnSpPr>
            <p:spPr bwMode="auto">
              <a:xfrm flipV="1">
                <a:off x="5665220" y="2504146"/>
                <a:ext cx="1807306" cy="1234159"/>
              </a:xfrm>
              <a:prstGeom prst="straightConnector1">
                <a:avLst/>
              </a:prstGeom>
              <a:ln w="38100" cap="flat" cmpd="sng" algn="ctr">
                <a:solidFill>
                  <a:srgbClr val="FFC000"/>
                </a:solidFill>
                <a:prstDash val="dash"/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直接箭头连接符 139">
                <a:extLst>
                  <a:ext uri="{FF2B5EF4-FFF2-40B4-BE49-F238E27FC236}">
                    <a16:creationId xmlns:a16="http://schemas.microsoft.com/office/drawing/2014/main" id="{55780B28-09F9-4322-9369-7BEE6D2ABB9E}"/>
                  </a:ext>
                </a:extLst>
              </p:cNvPr>
              <p:cNvCxnSpPr>
                <a:stCxn id="156" idx="3"/>
              </p:cNvCxnSpPr>
              <p:nvPr/>
            </p:nvCxnSpPr>
            <p:spPr bwMode="auto">
              <a:xfrm flipV="1">
                <a:off x="5775470" y="3972431"/>
                <a:ext cx="2046037" cy="370090"/>
              </a:xfrm>
              <a:prstGeom prst="straightConnector1">
                <a:avLst/>
              </a:prstGeom>
              <a:ln w="38100" cap="flat" cmpd="sng" algn="ctr">
                <a:solidFill>
                  <a:srgbClr val="FFC000"/>
                </a:solidFill>
                <a:prstDash val="dash"/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直接箭头连接符 140">
                <a:extLst>
                  <a:ext uri="{FF2B5EF4-FFF2-40B4-BE49-F238E27FC236}">
                    <a16:creationId xmlns:a16="http://schemas.microsoft.com/office/drawing/2014/main" id="{9E5870E8-1E0F-43EE-81B7-00CC54D79DE1}"/>
                  </a:ext>
                </a:extLst>
              </p:cNvPr>
              <p:cNvCxnSpPr/>
              <p:nvPr/>
            </p:nvCxnSpPr>
            <p:spPr bwMode="auto">
              <a:xfrm flipV="1">
                <a:off x="5665220" y="1846544"/>
                <a:ext cx="1899014" cy="1013522"/>
              </a:xfrm>
              <a:prstGeom prst="straightConnector1">
                <a:avLst/>
              </a:prstGeom>
              <a:ln w="38100" cap="flat" cmpd="sng" algn="ctr">
                <a:solidFill>
                  <a:srgbClr val="FFC000"/>
                </a:solidFill>
                <a:prstDash val="dash"/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5941AD5-0FB1-4F5E-B77B-ABA4CD9465F2}"/>
                </a:ext>
              </a:extLst>
            </p:cNvPr>
            <p:cNvSpPr txBox="1"/>
            <p:nvPr/>
          </p:nvSpPr>
          <p:spPr>
            <a:xfrm>
              <a:off x="9209036" y="4984429"/>
              <a:ext cx="25062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BBF TR-411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674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3A61-180F-4B21-90BA-05390767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492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IETF YANG Data Models</a:t>
            </a:r>
            <a:endParaRPr lang="en-US" dirty="0"/>
          </a:p>
        </p:txBody>
      </p:sp>
      <p:sp>
        <p:nvSpPr>
          <p:cNvPr id="303" name="矩形 214">
            <a:extLst>
              <a:ext uri="{FF2B5EF4-FFF2-40B4-BE49-F238E27FC236}">
                <a16:creationId xmlns:a16="http://schemas.microsoft.com/office/drawing/2014/main" id="{D43EB5A9-EDCB-428C-8DAE-E53332B095E2}"/>
              </a:ext>
            </a:extLst>
          </p:cNvPr>
          <p:cNvSpPr/>
          <p:nvPr/>
        </p:nvSpPr>
        <p:spPr bwMode="auto">
          <a:xfrm>
            <a:off x="583832" y="5605894"/>
            <a:ext cx="11184851" cy="1197334"/>
          </a:xfrm>
          <a:prstGeom prst="rect">
            <a:avLst/>
          </a:prstGeom>
          <a:solidFill>
            <a:srgbClr val="335B74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97" tIns="39599" rIns="79197" bIns="39599" numCol="1" rtlCol="0" anchor="ctr" anchorCtr="0" compatLnSpc="1">
            <a:prstTxWarp prst="textNoShape">
              <a:avLst/>
            </a:prstTxWarp>
          </a:bodyPr>
          <a:lstStyle/>
          <a:p>
            <a:pPr marL="285636" marR="0" lvl="0" indent="-285636" defTabSz="801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5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Calibri" pitchFamily="34" charset="0"/>
              </a:rPr>
              <a:t>Covers all </a:t>
            </a:r>
            <a:r>
              <a:rPr kumimoji="0" lang="en-US" altLang="zh-CN" sz="1599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Calibri" pitchFamily="34" charset="0"/>
              </a:rPr>
              <a:t>L0 ~ L3 network models</a:t>
            </a:r>
            <a:r>
              <a:rPr kumimoji="0" lang="en-US" altLang="zh-CN" sz="15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Calibri" pitchFamily="34" charset="0"/>
              </a:rPr>
              <a:t>, including, e.g., IP/MPLS, OTN, WDM and Microwave</a:t>
            </a:r>
          </a:p>
          <a:p>
            <a:pPr marL="285636" marR="0" lvl="0" indent="-285636" defTabSz="801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5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Calibri" pitchFamily="34" charset="0"/>
              </a:rPr>
              <a:t>Compatible with legacy protocol-based control plane as well as with SDN control</a:t>
            </a:r>
          </a:p>
          <a:p>
            <a:pPr marL="285636" marR="0" lvl="0" indent="-285636" defTabSz="801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599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Calibri" pitchFamily="34" charset="0"/>
              </a:rPr>
              <a:t>Many contributing companies </a:t>
            </a:r>
            <a:r>
              <a:rPr kumimoji="0" lang="en-US" altLang="zh-CN" sz="15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Calibri" pitchFamily="34" charset="0"/>
              </a:rPr>
              <a:t> including IP vendors, transport vendors, carriers and research institutions</a:t>
            </a:r>
          </a:p>
          <a:p>
            <a:pPr marL="285636" marR="0" lvl="0" indent="-285636" defTabSz="801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5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Calibri" pitchFamily="34" charset="0"/>
              </a:rPr>
              <a:t>ACTN architecture and core YANG models are </a:t>
            </a:r>
            <a:r>
              <a:rPr kumimoji="0" lang="en-US" altLang="zh-CN" sz="1599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Calibri" pitchFamily="34" charset="0"/>
              </a:rPr>
              <a:t>mature enough with published RFCs and stable WG documents</a:t>
            </a:r>
          </a:p>
          <a:p>
            <a:pPr marL="285636" marR="0" lvl="0" indent="-285636" defTabSz="801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599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Calibri" pitchFamily="34" charset="0"/>
              </a:rPr>
              <a:t>Interoperability tests </a:t>
            </a:r>
            <a:r>
              <a:rPr kumimoji="0" lang="en-US" altLang="zh-CN" sz="15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Calibri" pitchFamily="34" charset="0"/>
              </a:rPr>
              <a:t>were conducted in carrier labs and in standard organizations including ETSI</a:t>
            </a:r>
          </a:p>
        </p:txBody>
      </p:sp>
      <p:sp>
        <p:nvSpPr>
          <p:cNvPr id="304" name="圆角矩形 102">
            <a:extLst>
              <a:ext uri="{FF2B5EF4-FFF2-40B4-BE49-F238E27FC236}">
                <a16:creationId xmlns:a16="http://schemas.microsoft.com/office/drawing/2014/main" id="{B20C71B3-1CC9-491A-A382-D2ECD52437C5}"/>
              </a:ext>
            </a:extLst>
          </p:cNvPr>
          <p:cNvSpPr/>
          <p:nvPr/>
        </p:nvSpPr>
        <p:spPr bwMode="auto">
          <a:xfrm>
            <a:off x="3589418" y="927603"/>
            <a:ext cx="5140722" cy="796427"/>
          </a:xfrm>
          <a:prstGeom prst="roundRect">
            <a:avLst>
              <a:gd name="adj" fmla="val 6991"/>
            </a:avLst>
          </a:prstGeom>
          <a:solidFill>
            <a:srgbClr val="777777">
              <a:lumMod val="20000"/>
              <a:lumOff val="80000"/>
            </a:srgbClr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9148" tIns="39575" rIns="79148" bIns="39575" numCol="1" rtlCol="0" anchor="b" anchorCtr="0" compatLnSpc="1">
            <a:prstTxWarp prst="textNoShape">
              <a:avLst/>
            </a:prstTxWarp>
          </a:bodyPr>
          <a:lstStyle/>
          <a:p>
            <a:pPr algn="r" defTabSz="801127">
              <a:defRPr/>
            </a:pPr>
            <a:r>
              <a:rPr lang="en-US" altLang="zh-CN" sz="1599" b="1" kern="0" dirty="0">
                <a:solidFill>
                  <a:srgbClr val="C00000"/>
                </a:solidFill>
                <a:latin typeface="Calibri" panose="020F0502020204030204" pitchFamily="34" charset="0"/>
                <a:ea typeface="华文细黑"/>
                <a:cs typeface="Calibri" panose="020F0502020204030204" pitchFamily="34" charset="0"/>
              </a:rPr>
              <a:t>ACTN Arch. &amp; Info Model</a:t>
            </a:r>
            <a:endParaRPr lang="zh-CN" altLang="en-US" sz="1599" b="1" kern="0" dirty="0" err="1">
              <a:solidFill>
                <a:srgbClr val="C00000"/>
              </a:solidFill>
              <a:latin typeface="Calibri" panose="020F0502020204030204" pitchFamily="34" charset="0"/>
              <a:ea typeface="华文细黑"/>
              <a:cs typeface="Calibri" panose="020F0502020204030204" pitchFamily="34" charset="0"/>
            </a:endParaRPr>
          </a:p>
        </p:txBody>
      </p:sp>
      <p:sp>
        <p:nvSpPr>
          <p:cNvPr id="305" name="矩形 103">
            <a:extLst>
              <a:ext uri="{FF2B5EF4-FFF2-40B4-BE49-F238E27FC236}">
                <a16:creationId xmlns:a16="http://schemas.microsoft.com/office/drawing/2014/main" id="{62D2290D-DF05-4183-9F11-E9FD856F5478}"/>
              </a:ext>
            </a:extLst>
          </p:cNvPr>
          <p:cNvSpPr/>
          <p:nvPr/>
        </p:nvSpPr>
        <p:spPr bwMode="auto">
          <a:xfrm>
            <a:off x="10242463" y="993945"/>
            <a:ext cx="1208839" cy="164836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9148" tIns="39575" rIns="79148" bIns="39575" numCol="1" rtlCol="0" anchor="ctr" anchorCtr="0" compatLnSpc="1">
            <a:prstTxWarp prst="textNoShape">
              <a:avLst/>
            </a:prstTxWarp>
          </a:bodyPr>
          <a:lstStyle/>
          <a:p>
            <a:pPr defTabSz="801127"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 pitchFamily="34" charset="0"/>
                <a:ea typeface="华文细黑"/>
                <a:cs typeface="Calibri" panose="020F0502020204030204" pitchFamily="34" charset="0"/>
              </a:rPr>
              <a:t>RFC / RFC</a:t>
            </a:r>
            <a:r>
              <a:rPr lang="zh-CN" altLang="en-US" sz="1200" kern="0" dirty="0">
                <a:solidFill>
                  <a:srgbClr val="000000"/>
                </a:solidFill>
                <a:latin typeface="Calibri" panose="020F0502020204030204" pitchFamily="34" charset="0"/>
                <a:ea typeface="华文细黑"/>
                <a:cs typeface="Calibri" panose="020F0502020204030204" pitchFamily="34" charset="0"/>
              </a:rPr>
              <a:t> </a:t>
            </a:r>
            <a:r>
              <a:rPr lang="en-US" altLang="zh-CN" sz="1200" kern="0" dirty="0">
                <a:solidFill>
                  <a:srgbClr val="000000"/>
                </a:solidFill>
                <a:latin typeface="Calibri" panose="020F0502020204030204" pitchFamily="34" charset="0"/>
                <a:ea typeface="华文细黑"/>
                <a:cs typeface="Calibri" panose="020F0502020204030204" pitchFamily="34" charset="0"/>
              </a:rPr>
              <a:t>process</a:t>
            </a:r>
            <a:endParaRPr lang="en-US" sz="1200" kern="0" dirty="0">
              <a:solidFill>
                <a:srgbClr val="000000"/>
              </a:solidFill>
              <a:latin typeface="Calibri" panose="020F0502020204030204" pitchFamily="34" charset="0"/>
              <a:ea typeface="华文细黑"/>
              <a:cs typeface="Calibri" panose="020F0502020204030204" pitchFamily="34" charset="0"/>
            </a:endParaRPr>
          </a:p>
        </p:txBody>
      </p:sp>
      <p:sp>
        <p:nvSpPr>
          <p:cNvPr id="306" name="矩形 125">
            <a:extLst>
              <a:ext uri="{FF2B5EF4-FFF2-40B4-BE49-F238E27FC236}">
                <a16:creationId xmlns:a16="http://schemas.microsoft.com/office/drawing/2014/main" id="{A03FC424-3A5E-42D4-8092-A2FC701A0C48}"/>
              </a:ext>
            </a:extLst>
          </p:cNvPr>
          <p:cNvSpPr/>
          <p:nvPr/>
        </p:nvSpPr>
        <p:spPr bwMode="auto">
          <a:xfrm>
            <a:off x="10242463" y="1199990"/>
            <a:ext cx="1208839" cy="16483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9148" tIns="39575" rIns="79148" bIns="39575" numCol="1" rtlCol="0" anchor="ctr" anchorCtr="0" compatLnSpc="1">
            <a:prstTxWarp prst="textNoShape">
              <a:avLst/>
            </a:prstTxWarp>
          </a:bodyPr>
          <a:lstStyle/>
          <a:p>
            <a:pPr defTabSz="801127"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 pitchFamily="34" charset="0"/>
                <a:ea typeface="华文细黑"/>
                <a:cs typeface="Calibri" panose="020F0502020204030204" pitchFamily="34" charset="0"/>
              </a:rPr>
              <a:t>WG</a:t>
            </a:r>
          </a:p>
        </p:txBody>
      </p:sp>
      <p:sp>
        <p:nvSpPr>
          <p:cNvPr id="307" name="矩形 128">
            <a:extLst>
              <a:ext uri="{FF2B5EF4-FFF2-40B4-BE49-F238E27FC236}">
                <a16:creationId xmlns:a16="http://schemas.microsoft.com/office/drawing/2014/main" id="{F122FCDA-3D71-46C2-8FB8-800BB6BD5FA4}"/>
              </a:ext>
            </a:extLst>
          </p:cNvPr>
          <p:cNvSpPr/>
          <p:nvPr/>
        </p:nvSpPr>
        <p:spPr bwMode="auto">
          <a:xfrm>
            <a:off x="10242463" y="1406034"/>
            <a:ext cx="1208839" cy="164836"/>
          </a:xfrm>
          <a:prstGeom prst="rect">
            <a:avLst/>
          </a:prstGeom>
          <a:solidFill>
            <a:srgbClr val="FFCC66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9148" tIns="39575" rIns="79148" bIns="39575" numCol="1" rtlCol="0" anchor="ctr" anchorCtr="0" compatLnSpc="1">
            <a:prstTxWarp prst="textNoShape">
              <a:avLst/>
            </a:prstTxWarp>
          </a:bodyPr>
          <a:lstStyle/>
          <a:p>
            <a:pPr defTabSz="801127"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 pitchFamily="34" charset="0"/>
                <a:ea typeface="华文细黑"/>
                <a:cs typeface="Calibri" panose="020F0502020204030204" pitchFamily="34" charset="0"/>
              </a:rPr>
              <a:t>ID</a:t>
            </a:r>
          </a:p>
        </p:txBody>
      </p:sp>
      <p:sp>
        <p:nvSpPr>
          <p:cNvPr id="308" name="矩形 140">
            <a:extLst>
              <a:ext uri="{FF2B5EF4-FFF2-40B4-BE49-F238E27FC236}">
                <a16:creationId xmlns:a16="http://schemas.microsoft.com/office/drawing/2014/main" id="{B34B69F9-CDFD-48AF-9402-BF0353E1C62B}"/>
              </a:ext>
            </a:extLst>
          </p:cNvPr>
          <p:cNvSpPr/>
          <p:nvPr/>
        </p:nvSpPr>
        <p:spPr bwMode="auto">
          <a:xfrm>
            <a:off x="608632" y="1888865"/>
            <a:ext cx="11105262" cy="24725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9148" tIns="39575" rIns="79148" bIns="39575" numCol="1" rtlCol="0" anchor="ctr" anchorCtr="0" compatLnSpc="1">
            <a:prstTxWarp prst="textNoShape">
              <a:avLst/>
            </a:prstTxWarp>
          </a:bodyPr>
          <a:lstStyle/>
          <a:p>
            <a:pPr defTabSz="801127">
              <a:defRPr/>
            </a:pPr>
            <a:r>
              <a:rPr lang="en-US" sz="1399" kern="0" dirty="0">
                <a:solidFill>
                  <a:srgbClr val="000000"/>
                </a:solidFill>
                <a:latin typeface="Calibri" panose="020F0502020204030204" pitchFamily="34" charset="0"/>
                <a:ea typeface="华文细黑"/>
                <a:cs typeface="Calibri" panose="020F0502020204030204" pitchFamily="34" charset="0"/>
              </a:rPr>
              <a:t>ACTN NBI YANG model Applicability</a:t>
            </a:r>
          </a:p>
        </p:txBody>
      </p:sp>
      <p:cxnSp>
        <p:nvCxnSpPr>
          <p:cNvPr id="309" name="直接箭头连接符 148">
            <a:extLst>
              <a:ext uri="{FF2B5EF4-FFF2-40B4-BE49-F238E27FC236}">
                <a16:creationId xmlns:a16="http://schemas.microsoft.com/office/drawing/2014/main" id="{B9246EF0-22BA-4D3D-BCB7-DBB5D24607CA}"/>
              </a:ext>
            </a:extLst>
          </p:cNvPr>
          <p:cNvCxnSpPr>
            <a:stCxn id="304" idx="2"/>
          </p:cNvCxnSpPr>
          <p:nvPr/>
        </p:nvCxnSpPr>
        <p:spPr bwMode="auto">
          <a:xfrm>
            <a:off x="6159780" y="1724029"/>
            <a:ext cx="1" cy="164836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0" name="肘形连接符 172">
            <a:extLst>
              <a:ext uri="{FF2B5EF4-FFF2-40B4-BE49-F238E27FC236}">
                <a16:creationId xmlns:a16="http://schemas.microsoft.com/office/drawing/2014/main" id="{7B0E119A-9A6C-4174-8955-5BB4C1255DEB}"/>
              </a:ext>
            </a:extLst>
          </p:cNvPr>
          <p:cNvCxnSpPr>
            <a:stCxn id="308" idx="2"/>
            <a:endCxn id="320" idx="0"/>
          </p:cNvCxnSpPr>
          <p:nvPr/>
        </p:nvCxnSpPr>
        <p:spPr bwMode="auto">
          <a:xfrm rot="5400000">
            <a:off x="4853202" y="1028793"/>
            <a:ext cx="200737" cy="2415387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1" name="肘形连接符 178">
            <a:extLst>
              <a:ext uri="{FF2B5EF4-FFF2-40B4-BE49-F238E27FC236}">
                <a16:creationId xmlns:a16="http://schemas.microsoft.com/office/drawing/2014/main" id="{670F3835-0201-4B83-A633-6C5AC2E8B09F}"/>
              </a:ext>
            </a:extLst>
          </p:cNvPr>
          <p:cNvCxnSpPr>
            <a:stCxn id="308" idx="2"/>
            <a:endCxn id="319" idx="0"/>
          </p:cNvCxnSpPr>
          <p:nvPr/>
        </p:nvCxnSpPr>
        <p:spPr bwMode="auto">
          <a:xfrm rot="16200000" flipH="1">
            <a:off x="7355016" y="942365"/>
            <a:ext cx="200737" cy="258824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2" name="肘形连接符 179">
            <a:extLst>
              <a:ext uri="{FF2B5EF4-FFF2-40B4-BE49-F238E27FC236}">
                <a16:creationId xmlns:a16="http://schemas.microsoft.com/office/drawing/2014/main" id="{CDB61014-FA04-4C46-B510-A39F96AC105A}"/>
              </a:ext>
            </a:extLst>
          </p:cNvPr>
          <p:cNvCxnSpPr>
            <a:stCxn id="308" idx="2"/>
            <a:endCxn id="318" idx="0"/>
          </p:cNvCxnSpPr>
          <p:nvPr/>
        </p:nvCxnSpPr>
        <p:spPr bwMode="auto">
          <a:xfrm rot="16200000" flipH="1">
            <a:off x="8553406" y="-256024"/>
            <a:ext cx="200737" cy="498502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3" name="矩形 180">
            <a:extLst>
              <a:ext uri="{FF2B5EF4-FFF2-40B4-BE49-F238E27FC236}">
                <a16:creationId xmlns:a16="http://schemas.microsoft.com/office/drawing/2014/main" id="{D46ACB2F-48C3-4C50-AE3D-C570D1A17156}"/>
              </a:ext>
            </a:extLst>
          </p:cNvPr>
          <p:cNvSpPr/>
          <p:nvPr/>
        </p:nvSpPr>
        <p:spPr bwMode="auto">
          <a:xfrm>
            <a:off x="3769360" y="1016283"/>
            <a:ext cx="2273895" cy="247254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9148" tIns="39575" rIns="79148" bIns="39575" numCol="1" rtlCol="0" anchor="ctr" anchorCtr="0" compatLnSpc="1">
            <a:prstTxWarp prst="textNoShape">
              <a:avLst/>
            </a:prstTxWarp>
          </a:bodyPr>
          <a:lstStyle/>
          <a:p>
            <a:pPr defTabSz="801127">
              <a:defRPr/>
            </a:pPr>
            <a:r>
              <a:rPr lang="en-US" sz="1399" kern="0" dirty="0">
                <a:solidFill>
                  <a:srgbClr val="000000"/>
                </a:solidFill>
                <a:latin typeface="Calibri" panose="020F0502020204030204" pitchFamily="34" charset="0"/>
                <a:ea typeface="华文细黑"/>
                <a:cs typeface="Calibri" panose="020F0502020204030204" pitchFamily="34" charset="0"/>
              </a:rPr>
              <a:t>ACTN framework </a:t>
            </a:r>
            <a:r>
              <a:rPr lang="en-US" sz="1399" b="1" kern="0" dirty="0">
                <a:solidFill>
                  <a:srgbClr val="0000FF"/>
                </a:solidFill>
                <a:latin typeface="Calibri" panose="020F0502020204030204" pitchFamily="34" charset="0"/>
                <a:ea typeface="华文细黑"/>
                <a:cs typeface="Calibri" panose="020F0502020204030204" pitchFamily="34" charset="0"/>
              </a:rPr>
              <a:t>RFC8453</a:t>
            </a:r>
          </a:p>
        </p:txBody>
      </p:sp>
      <p:sp>
        <p:nvSpPr>
          <p:cNvPr id="314" name="矩形 181">
            <a:extLst>
              <a:ext uri="{FF2B5EF4-FFF2-40B4-BE49-F238E27FC236}">
                <a16:creationId xmlns:a16="http://schemas.microsoft.com/office/drawing/2014/main" id="{7A649A2B-CB16-4500-B6FF-388A55B4437F}"/>
              </a:ext>
            </a:extLst>
          </p:cNvPr>
          <p:cNvSpPr/>
          <p:nvPr/>
        </p:nvSpPr>
        <p:spPr bwMode="auto">
          <a:xfrm>
            <a:off x="3769360" y="1387164"/>
            <a:ext cx="2273895" cy="247254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9148" tIns="39575" rIns="79148" bIns="39575" numCol="1" rtlCol="0" anchor="ctr" anchorCtr="0" compatLnSpc="1">
            <a:prstTxWarp prst="textNoShape">
              <a:avLst/>
            </a:prstTxWarp>
          </a:bodyPr>
          <a:lstStyle/>
          <a:p>
            <a:pPr defTabSz="801127">
              <a:defRPr/>
            </a:pPr>
            <a:r>
              <a:rPr lang="en-US" sz="1399" kern="0" dirty="0">
                <a:solidFill>
                  <a:srgbClr val="000000"/>
                </a:solidFill>
                <a:latin typeface="Calibri" panose="020F0502020204030204" pitchFamily="34" charset="0"/>
                <a:ea typeface="华文细黑"/>
                <a:cs typeface="Calibri" panose="020F0502020204030204" pitchFamily="34" charset="0"/>
              </a:rPr>
              <a:t>ACTN Info Model </a:t>
            </a:r>
            <a:r>
              <a:rPr lang="en-US" sz="1399" b="1" kern="0" dirty="0">
                <a:solidFill>
                  <a:srgbClr val="0000FF"/>
                </a:solidFill>
                <a:latin typeface="Calibri" panose="020F0502020204030204" pitchFamily="34" charset="0"/>
                <a:ea typeface="华文细黑"/>
                <a:cs typeface="Calibri" panose="020F0502020204030204" pitchFamily="34" charset="0"/>
              </a:rPr>
              <a:t>RFC8454</a:t>
            </a:r>
          </a:p>
        </p:txBody>
      </p:sp>
      <p:cxnSp>
        <p:nvCxnSpPr>
          <p:cNvPr id="315" name="直接箭头连接符 182">
            <a:extLst>
              <a:ext uri="{FF2B5EF4-FFF2-40B4-BE49-F238E27FC236}">
                <a16:creationId xmlns:a16="http://schemas.microsoft.com/office/drawing/2014/main" id="{56A15A24-BD97-4E1C-9FEE-A1ED3A460EB8}"/>
              </a:ext>
            </a:extLst>
          </p:cNvPr>
          <p:cNvCxnSpPr>
            <a:stCxn id="313" idx="2"/>
            <a:endCxn id="314" idx="0"/>
          </p:cNvCxnSpPr>
          <p:nvPr/>
        </p:nvCxnSpPr>
        <p:spPr bwMode="auto">
          <a:xfrm>
            <a:off x="4906308" y="1263537"/>
            <a:ext cx="0" cy="123627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6" name="矩形 183">
            <a:extLst>
              <a:ext uri="{FF2B5EF4-FFF2-40B4-BE49-F238E27FC236}">
                <a16:creationId xmlns:a16="http://schemas.microsoft.com/office/drawing/2014/main" id="{AF5E39F1-44FC-448F-A054-B9AD6096A56D}"/>
              </a:ext>
            </a:extLst>
          </p:cNvPr>
          <p:cNvSpPr/>
          <p:nvPr/>
        </p:nvSpPr>
        <p:spPr bwMode="auto">
          <a:xfrm>
            <a:off x="6268110" y="1016283"/>
            <a:ext cx="2273895" cy="247254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9148" tIns="39575" rIns="79148" bIns="39575" numCol="1" rtlCol="0" anchor="ctr" anchorCtr="0" compatLnSpc="1">
            <a:prstTxWarp prst="textNoShape">
              <a:avLst/>
            </a:prstTxWarp>
          </a:bodyPr>
          <a:lstStyle/>
          <a:p>
            <a:pPr defTabSz="801127">
              <a:defRPr/>
            </a:pPr>
            <a:r>
              <a:rPr lang="en-US" altLang="zh-CN" sz="1399" kern="0" dirty="0">
                <a:solidFill>
                  <a:srgbClr val="000000"/>
                </a:solidFill>
                <a:latin typeface="Calibri" panose="020F0502020204030204" pitchFamily="34" charset="0"/>
                <a:ea typeface="华文细黑"/>
                <a:cs typeface="Calibri" panose="020F0502020204030204" pitchFamily="34" charset="0"/>
              </a:rPr>
              <a:t>MW </a:t>
            </a:r>
            <a:r>
              <a:rPr lang="en-US" sz="1399" kern="0" dirty="0">
                <a:solidFill>
                  <a:srgbClr val="000000"/>
                </a:solidFill>
                <a:latin typeface="Calibri" panose="020F0502020204030204" pitchFamily="34" charset="0"/>
                <a:ea typeface="华文细黑"/>
                <a:cs typeface="Calibri" panose="020F0502020204030204" pitchFamily="34" charset="0"/>
              </a:rPr>
              <a:t>SDN framework  </a:t>
            </a:r>
            <a:r>
              <a:rPr lang="en-US" sz="1399" b="1" kern="0" dirty="0">
                <a:solidFill>
                  <a:srgbClr val="0000FF"/>
                </a:solidFill>
                <a:latin typeface="Calibri" panose="020F0502020204030204" pitchFamily="34" charset="0"/>
                <a:ea typeface="华文细黑"/>
                <a:cs typeface="Calibri" panose="020F0502020204030204" pitchFamily="34" charset="0"/>
              </a:rPr>
              <a:t>RFC8432</a:t>
            </a:r>
          </a:p>
        </p:txBody>
      </p:sp>
      <p:sp>
        <p:nvSpPr>
          <p:cNvPr id="317" name="圆角矩形 184">
            <a:extLst>
              <a:ext uri="{FF2B5EF4-FFF2-40B4-BE49-F238E27FC236}">
                <a16:creationId xmlns:a16="http://schemas.microsoft.com/office/drawing/2014/main" id="{36385442-D58E-4441-AC5D-CEE58D3677F1}"/>
              </a:ext>
            </a:extLst>
          </p:cNvPr>
          <p:cNvSpPr/>
          <p:nvPr/>
        </p:nvSpPr>
        <p:spPr bwMode="auto">
          <a:xfrm>
            <a:off x="10088797" y="940149"/>
            <a:ext cx="1516171" cy="705327"/>
          </a:xfrm>
          <a:prstGeom prst="roundRect">
            <a:avLst>
              <a:gd name="adj" fmla="val 5525"/>
            </a:avLst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9148" tIns="39575" rIns="79148" bIns="39575" numCol="1" rtlCol="0" anchor="ctr" anchorCtr="0" compatLnSpc="1">
            <a:prstTxWarp prst="textNoShape">
              <a:avLst/>
            </a:prstTxWarp>
          </a:bodyPr>
          <a:lstStyle/>
          <a:p>
            <a:pPr defTabSz="801127">
              <a:defRPr/>
            </a:pPr>
            <a:endParaRPr lang="zh-CN" altLang="en-US" sz="1399" kern="0" dirty="0" err="1">
              <a:solidFill>
                <a:srgbClr val="000000"/>
              </a:solidFill>
              <a:latin typeface="Calibri" panose="020F0502020204030204" pitchFamily="34" charset="0"/>
              <a:ea typeface="华文细黑"/>
              <a:cs typeface="Calibri" panose="020F0502020204030204" pitchFamily="34" charset="0"/>
            </a:endParaRPr>
          </a:p>
        </p:txBody>
      </p:sp>
      <p:sp>
        <p:nvSpPr>
          <p:cNvPr id="318" name="圆角矩形 185">
            <a:extLst>
              <a:ext uri="{FF2B5EF4-FFF2-40B4-BE49-F238E27FC236}">
                <a16:creationId xmlns:a16="http://schemas.microsoft.com/office/drawing/2014/main" id="{F1FD6ECB-7ECD-4182-AE9A-4B42D71B77FA}"/>
              </a:ext>
            </a:extLst>
          </p:cNvPr>
          <p:cNvSpPr/>
          <p:nvPr/>
        </p:nvSpPr>
        <p:spPr bwMode="auto">
          <a:xfrm>
            <a:off x="10578676" y="2336856"/>
            <a:ext cx="1135217" cy="3179833"/>
          </a:xfrm>
          <a:prstGeom prst="roundRect">
            <a:avLst>
              <a:gd name="adj" fmla="val 5429"/>
            </a:avLst>
          </a:prstGeom>
          <a:solidFill>
            <a:srgbClr val="808080">
              <a:lumMod val="20000"/>
              <a:lumOff val="80000"/>
            </a:srgbClr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9148" tIns="39575" rIns="79148" bIns="0" numCol="1" rtlCol="0" anchor="b" anchorCtr="0" compatLnSpc="1">
            <a:prstTxWarp prst="textNoShape">
              <a:avLst/>
            </a:prstTxWarp>
          </a:bodyPr>
          <a:lstStyle/>
          <a:p>
            <a:pPr defTabSz="801127">
              <a:defRPr/>
            </a:pPr>
            <a:r>
              <a:rPr lang="en-US" altLang="zh-CN" sz="1200" b="1" kern="0" dirty="0">
                <a:solidFill>
                  <a:srgbClr val="000000"/>
                </a:solidFill>
                <a:latin typeface="Calibri" panose="020F0502020204030204" pitchFamily="34" charset="0"/>
                <a:ea typeface="华文细黑"/>
                <a:cs typeface="Calibri" panose="020F0502020204030204" pitchFamily="34" charset="0"/>
              </a:rPr>
              <a:t>Others</a:t>
            </a:r>
            <a:endParaRPr lang="zh-CN" altLang="en-US" sz="1200" b="1" kern="0" dirty="0" err="1">
              <a:solidFill>
                <a:srgbClr val="000000"/>
              </a:solidFill>
              <a:latin typeface="Calibri" panose="020F0502020204030204" pitchFamily="34" charset="0"/>
              <a:ea typeface="华文细黑"/>
              <a:cs typeface="Calibri" panose="020F0502020204030204" pitchFamily="34" charset="0"/>
            </a:endParaRPr>
          </a:p>
        </p:txBody>
      </p:sp>
      <p:sp>
        <p:nvSpPr>
          <p:cNvPr id="319" name="圆角矩形 186">
            <a:extLst>
              <a:ext uri="{FF2B5EF4-FFF2-40B4-BE49-F238E27FC236}">
                <a16:creationId xmlns:a16="http://schemas.microsoft.com/office/drawing/2014/main" id="{B9934541-40DF-4A04-A92E-E4E440E4703C}"/>
              </a:ext>
            </a:extLst>
          </p:cNvPr>
          <p:cNvSpPr/>
          <p:nvPr/>
        </p:nvSpPr>
        <p:spPr bwMode="auto">
          <a:xfrm>
            <a:off x="7078864" y="2336856"/>
            <a:ext cx="3341284" cy="3179833"/>
          </a:xfrm>
          <a:prstGeom prst="roundRect">
            <a:avLst>
              <a:gd name="adj" fmla="val 2895"/>
            </a:avLst>
          </a:prstGeom>
          <a:solidFill>
            <a:srgbClr val="808080">
              <a:lumMod val="20000"/>
              <a:lumOff val="80000"/>
            </a:srgbClr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9148" tIns="39575" rIns="79148" bIns="0" numCol="1" rtlCol="0" anchor="b" anchorCtr="0" compatLnSpc="1">
            <a:prstTxWarp prst="textNoShape">
              <a:avLst/>
            </a:prstTxWarp>
          </a:bodyPr>
          <a:lstStyle/>
          <a:p>
            <a:pPr defTabSz="801127">
              <a:defRPr/>
            </a:pPr>
            <a:r>
              <a:rPr lang="en-US" altLang="zh-CN" sz="1200" b="1" kern="0" dirty="0">
                <a:solidFill>
                  <a:srgbClr val="C00000"/>
                </a:solidFill>
                <a:latin typeface="Calibri" panose="020F0502020204030204" pitchFamily="34" charset="0"/>
                <a:ea typeface="华文细黑"/>
                <a:cs typeface="Calibri" panose="020F0502020204030204" pitchFamily="34" charset="0"/>
              </a:rPr>
              <a:t>Service Models @ CMI&amp;MPI</a:t>
            </a:r>
            <a:endParaRPr lang="zh-CN" altLang="en-US" sz="1200" b="1" kern="0" dirty="0" err="1">
              <a:solidFill>
                <a:srgbClr val="C00000"/>
              </a:solidFill>
              <a:latin typeface="Calibri" panose="020F0502020204030204" pitchFamily="34" charset="0"/>
              <a:ea typeface="华文细黑"/>
              <a:cs typeface="Calibri" panose="020F0502020204030204" pitchFamily="34" charset="0"/>
            </a:endParaRPr>
          </a:p>
        </p:txBody>
      </p:sp>
      <p:sp>
        <p:nvSpPr>
          <p:cNvPr id="320" name="圆角矩形 187">
            <a:extLst>
              <a:ext uri="{FF2B5EF4-FFF2-40B4-BE49-F238E27FC236}">
                <a16:creationId xmlns:a16="http://schemas.microsoft.com/office/drawing/2014/main" id="{2898292E-2B3C-4F77-B877-71CED1E7A7FF}"/>
              </a:ext>
            </a:extLst>
          </p:cNvPr>
          <p:cNvSpPr/>
          <p:nvPr/>
        </p:nvSpPr>
        <p:spPr bwMode="auto">
          <a:xfrm>
            <a:off x="592746" y="2336856"/>
            <a:ext cx="6306260" cy="3179833"/>
          </a:xfrm>
          <a:prstGeom prst="roundRect">
            <a:avLst>
              <a:gd name="adj" fmla="val 2895"/>
            </a:avLst>
          </a:prstGeom>
          <a:solidFill>
            <a:srgbClr val="808080">
              <a:lumMod val="20000"/>
              <a:lumOff val="80000"/>
            </a:srgbClr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9148" tIns="39575" rIns="79148" bIns="0" numCol="1" rtlCol="0" anchor="b" anchorCtr="0" compatLnSpc="1">
            <a:prstTxWarp prst="textNoShape">
              <a:avLst/>
            </a:prstTxWarp>
          </a:bodyPr>
          <a:lstStyle/>
          <a:p>
            <a:pPr defTabSz="801127">
              <a:defRPr/>
            </a:pPr>
            <a:r>
              <a:rPr lang="en-US" altLang="zh-CN" sz="1200" b="1" kern="0" dirty="0">
                <a:solidFill>
                  <a:srgbClr val="C00000"/>
                </a:solidFill>
                <a:latin typeface="Calibri" panose="020F0502020204030204" pitchFamily="34" charset="0"/>
                <a:ea typeface="华文细黑"/>
                <a:cs typeface="Calibri" panose="020F0502020204030204" pitchFamily="34" charset="0"/>
              </a:rPr>
              <a:t>Network Models @ MPI</a:t>
            </a:r>
            <a:endParaRPr lang="zh-CN" altLang="en-US" sz="1200" b="1" kern="0" dirty="0" err="1">
              <a:solidFill>
                <a:srgbClr val="C00000"/>
              </a:solidFill>
              <a:latin typeface="Calibri" panose="020F0502020204030204" pitchFamily="34" charset="0"/>
              <a:ea typeface="华文细黑"/>
              <a:cs typeface="Calibri" panose="020F0502020204030204" pitchFamily="34" charset="0"/>
            </a:endParaRPr>
          </a:p>
        </p:txBody>
      </p:sp>
      <p:sp>
        <p:nvSpPr>
          <p:cNvPr id="321" name="左右箭头 188">
            <a:extLst>
              <a:ext uri="{FF2B5EF4-FFF2-40B4-BE49-F238E27FC236}">
                <a16:creationId xmlns:a16="http://schemas.microsoft.com/office/drawing/2014/main" id="{1C86485E-52B6-412B-8096-2539C79981B1}"/>
              </a:ext>
            </a:extLst>
          </p:cNvPr>
          <p:cNvSpPr/>
          <p:nvPr/>
        </p:nvSpPr>
        <p:spPr bwMode="auto">
          <a:xfrm>
            <a:off x="8447171" y="3441139"/>
            <a:ext cx="613378" cy="152040"/>
          </a:xfrm>
          <a:prstGeom prst="leftRightArrow">
            <a:avLst/>
          </a:prstGeom>
          <a:solidFill>
            <a:srgbClr val="99CC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48" tIns="39575" rIns="79148" bIns="39575" numCol="1" rtlCol="0" anchor="ctr" anchorCtr="0" compatLnSpc="1">
            <a:prstTxWarp prst="textNoShape">
              <a:avLst/>
            </a:prstTxWarp>
          </a:bodyPr>
          <a:lstStyle/>
          <a:p>
            <a:pPr defTabSz="801127">
              <a:defRPr/>
            </a:pPr>
            <a:endParaRPr lang="zh-CN" altLang="en-US" sz="1000" kern="0" dirty="0" err="1">
              <a:solidFill>
                <a:srgbClr val="000000"/>
              </a:solidFill>
              <a:latin typeface="Calibri" panose="020F0502020204030204" pitchFamily="34" charset="0"/>
              <a:ea typeface="华文细黑"/>
              <a:cs typeface="Calibri" panose="020F0502020204030204" pitchFamily="34" charset="0"/>
            </a:endParaRPr>
          </a:p>
        </p:txBody>
      </p:sp>
      <p:cxnSp>
        <p:nvCxnSpPr>
          <p:cNvPr id="322" name="直接箭头连接符 189">
            <a:extLst>
              <a:ext uri="{FF2B5EF4-FFF2-40B4-BE49-F238E27FC236}">
                <a16:creationId xmlns:a16="http://schemas.microsoft.com/office/drawing/2014/main" id="{38FFC590-0774-42D3-8839-102B72953235}"/>
              </a:ext>
            </a:extLst>
          </p:cNvPr>
          <p:cNvCxnSpPr>
            <a:endCxn id="362" idx="1"/>
          </p:cNvCxnSpPr>
          <p:nvPr/>
        </p:nvCxnSpPr>
        <p:spPr bwMode="auto">
          <a:xfrm>
            <a:off x="1505172" y="4344093"/>
            <a:ext cx="15293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3" name="直接箭头连接符 190">
            <a:extLst>
              <a:ext uri="{FF2B5EF4-FFF2-40B4-BE49-F238E27FC236}">
                <a16:creationId xmlns:a16="http://schemas.microsoft.com/office/drawing/2014/main" id="{06D240CA-273B-4D72-8B2D-96CB33B4FE7D}"/>
              </a:ext>
            </a:extLst>
          </p:cNvPr>
          <p:cNvCxnSpPr>
            <a:endCxn id="343" idx="1"/>
          </p:cNvCxnSpPr>
          <p:nvPr/>
        </p:nvCxnSpPr>
        <p:spPr bwMode="auto">
          <a:xfrm>
            <a:off x="3887347" y="3785719"/>
            <a:ext cx="154996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4" name="直接箭头连接符 191">
            <a:extLst>
              <a:ext uri="{FF2B5EF4-FFF2-40B4-BE49-F238E27FC236}">
                <a16:creationId xmlns:a16="http://schemas.microsoft.com/office/drawing/2014/main" id="{4529BB2A-CF95-43C9-B6BA-0CF39204B8FD}"/>
              </a:ext>
            </a:extLst>
          </p:cNvPr>
          <p:cNvCxnSpPr>
            <a:endCxn id="345" idx="1"/>
          </p:cNvCxnSpPr>
          <p:nvPr/>
        </p:nvCxnSpPr>
        <p:spPr bwMode="auto">
          <a:xfrm>
            <a:off x="3887347" y="3514713"/>
            <a:ext cx="154995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5" name="直接箭头连接符 192">
            <a:extLst>
              <a:ext uri="{FF2B5EF4-FFF2-40B4-BE49-F238E27FC236}">
                <a16:creationId xmlns:a16="http://schemas.microsoft.com/office/drawing/2014/main" id="{C9A8A56F-F57D-4C6A-AAB0-562F675B446D}"/>
              </a:ext>
            </a:extLst>
          </p:cNvPr>
          <p:cNvCxnSpPr>
            <a:endCxn id="364" idx="1"/>
          </p:cNvCxnSpPr>
          <p:nvPr/>
        </p:nvCxnSpPr>
        <p:spPr bwMode="auto">
          <a:xfrm>
            <a:off x="3876857" y="3234623"/>
            <a:ext cx="165486" cy="158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6" name="直接连接符 193">
            <a:extLst>
              <a:ext uri="{FF2B5EF4-FFF2-40B4-BE49-F238E27FC236}">
                <a16:creationId xmlns:a16="http://schemas.microsoft.com/office/drawing/2014/main" id="{AACFDBE4-4BC5-4E43-99C0-0203427E2348}"/>
              </a:ext>
            </a:extLst>
          </p:cNvPr>
          <p:cNvCxnSpPr/>
          <p:nvPr/>
        </p:nvCxnSpPr>
        <p:spPr bwMode="auto">
          <a:xfrm>
            <a:off x="285970" y="3383347"/>
            <a:ext cx="1130688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7" name="直接连接符 215">
            <a:extLst>
              <a:ext uri="{FF2B5EF4-FFF2-40B4-BE49-F238E27FC236}">
                <a16:creationId xmlns:a16="http://schemas.microsoft.com/office/drawing/2014/main" id="{4FA74221-9C7C-4264-9D77-15E0653D5391}"/>
              </a:ext>
            </a:extLst>
          </p:cNvPr>
          <p:cNvCxnSpPr/>
          <p:nvPr/>
        </p:nvCxnSpPr>
        <p:spPr bwMode="auto">
          <a:xfrm>
            <a:off x="285970" y="3649579"/>
            <a:ext cx="1130688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8" name="直接连接符 216">
            <a:extLst>
              <a:ext uri="{FF2B5EF4-FFF2-40B4-BE49-F238E27FC236}">
                <a16:creationId xmlns:a16="http://schemas.microsoft.com/office/drawing/2014/main" id="{198312E9-D194-41FF-92EB-EE20749FCB30}"/>
              </a:ext>
            </a:extLst>
          </p:cNvPr>
          <p:cNvCxnSpPr/>
          <p:nvPr/>
        </p:nvCxnSpPr>
        <p:spPr bwMode="auto">
          <a:xfrm>
            <a:off x="285970" y="3102474"/>
            <a:ext cx="1130688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9" name="直接连接符 217">
            <a:extLst>
              <a:ext uri="{FF2B5EF4-FFF2-40B4-BE49-F238E27FC236}">
                <a16:creationId xmlns:a16="http://schemas.microsoft.com/office/drawing/2014/main" id="{F8E17FBB-E7C7-4666-8400-41677E9088E1}"/>
              </a:ext>
            </a:extLst>
          </p:cNvPr>
          <p:cNvCxnSpPr/>
          <p:nvPr/>
        </p:nvCxnSpPr>
        <p:spPr bwMode="auto">
          <a:xfrm>
            <a:off x="285970" y="4194616"/>
            <a:ext cx="1130688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0" name="直接连接符 218">
            <a:extLst>
              <a:ext uri="{FF2B5EF4-FFF2-40B4-BE49-F238E27FC236}">
                <a16:creationId xmlns:a16="http://schemas.microsoft.com/office/drawing/2014/main" id="{29CAE2C8-8042-4485-8F9B-06407E7C15CE}"/>
              </a:ext>
            </a:extLst>
          </p:cNvPr>
          <p:cNvCxnSpPr/>
          <p:nvPr/>
        </p:nvCxnSpPr>
        <p:spPr bwMode="auto">
          <a:xfrm>
            <a:off x="285970" y="2827966"/>
            <a:ext cx="1130688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31" name="矩形 219">
            <a:hlinkClick r:id="rId3"/>
            <a:extLst>
              <a:ext uri="{FF2B5EF4-FFF2-40B4-BE49-F238E27FC236}">
                <a16:creationId xmlns:a16="http://schemas.microsoft.com/office/drawing/2014/main" id="{612A24B5-3EC5-4345-90B9-F382DA44569F}"/>
              </a:ext>
            </a:extLst>
          </p:cNvPr>
          <p:cNvSpPr/>
          <p:nvPr/>
        </p:nvSpPr>
        <p:spPr bwMode="auto">
          <a:xfrm rot="16200000">
            <a:off x="-18414" y="3380750"/>
            <a:ext cx="1857793" cy="274609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48" tIns="39575" rIns="79148" bIns="39575" numCol="1" rtlCol="0" anchor="ctr" anchorCtr="0" compatLnSpc="1">
            <a:prstTxWarp prst="textNoShape">
              <a:avLst/>
            </a:prstTxWarp>
          </a:bodyPr>
          <a:lstStyle/>
          <a:p>
            <a:pPr defTabSz="801127">
              <a:defRPr/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Network Topo </a:t>
            </a:r>
            <a:r>
              <a:rPr lang="en-US" sz="1000" b="1" kern="0" dirty="0">
                <a:solidFill>
                  <a:srgbClr val="0000FF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RFC8345 </a:t>
            </a:r>
          </a:p>
        </p:txBody>
      </p:sp>
      <p:sp>
        <p:nvSpPr>
          <p:cNvPr id="332" name="矩形 220">
            <a:hlinkClick r:id="rId4"/>
            <a:extLst>
              <a:ext uri="{FF2B5EF4-FFF2-40B4-BE49-F238E27FC236}">
                <a16:creationId xmlns:a16="http://schemas.microsoft.com/office/drawing/2014/main" id="{EA80C6DC-722E-4E8E-9E3D-51BB812D16A2}"/>
              </a:ext>
            </a:extLst>
          </p:cNvPr>
          <p:cNvSpPr/>
          <p:nvPr/>
        </p:nvSpPr>
        <p:spPr bwMode="auto">
          <a:xfrm>
            <a:off x="1658105" y="3681075"/>
            <a:ext cx="788852" cy="209291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9148" tIns="39575" rIns="79148" bIns="39575" numCol="1" rtlCol="0" anchor="ctr" anchorCtr="0" compatLnSpc="1">
            <a:prstTxWarp prst="textNoShape">
              <a:avLst/>
            </a:prstTxWarp>
          </a:bodyPr>
          <a:lstStyle/>
          <a:p>
            <a:pPr defTabSz="801127">
              <a:defRPr/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WDM topo</a:t>
            </a:r>
          </a:p>
        </p:txBody>
      </p:sp>
      <p:sp>
        <p:nvSpPr>
          <p:cNvPr id="333" name="矩形 221">
            <a:hlinkClick r:id="rId5"/>
            <a:extLst>
              <a:ext uri="{FF2B5EF4-FFF2-40B4-BE49-F238E27FC236}">
                <a16:creationId xmlns:a16="http://schemas.microsoft.com/office/drawing/2014/main" id="{B72F8B76-3608-48AC-8B7B-749F4E31B6EA}"/>
              </a:ext>
            </a:extLst>
          </p:cNvPr>
          <p:cNvSpPr/>
          <p:nvPr/>
        </p:nvSpPr>
        <p:spPr bwMode="auto">
          <a:xfrm>
            <a:off x="2564877" y="3681075"/>
            <a:ext cx="788852" cy="209291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9148" tIns="39575" rIns="79148" bIns="39575" numCol="1" rtlCol="0" anchor="ctr" anchorCtr="0" compatLnSpc="1">
            <a:prstTxWarp prst="textNoShape">
              <a:avLst/>
            </a:prstTxWarp>
          </a:bodyPr>
          <a:lstStyle/>
          <a:p>
            <a:pPr defTabSz="801127">
              <a:defRPr/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Flex-grid topo</a:t>
            </a:r>
          </a:p>
        </p:txBody>
      </p:sp>
      <p:sp>
        <p:nvSpPr>
          <p:cNvPr id="334" name="矩形 222">
            <a:hlinkClick r:id="rId6"/>
            <a:extLst>
              <a:ext uri="{FF2B5EF4-FFF2-40B4-BE49-F238E27FC236}">
                <a16:creationId xmlns:a16="http://schemas.microsoft.com/office/drawing/2014/main" id="{C06CB101-723A-4A5A-8CE9-357E2572B5CC}"/>
              </a:ext>
            </a:extLst>
          </p:cNvPr>
          <p:cNvSpPr/>
          <p:nvPr/>
        </p:nvSpPr>
        <p:spPr bwMode="auto">
          <a:xfrm>
            <a:off x="1658105" y="3410819"/>
            <a:ext cx="1695624" cy="20778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48" tIns="39575" rIns="79148" bIns="39575" numCol="1" rtlCol="0" anchor="ctr" anchorCtr="0" compatLnSpc="1">
            <a:prstTxWarp prst="textNoShape">
              <a:avLst/>
            </a:prstTxWarp>
          </a:bodyPr>
          <a:lstStyle/>
          <a:p>
            <a:pPr defTabSz="801127">
              <a:defRPr/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OTN topo </a:t>
            </a:r>
          </a:p>
        </p:txBody>
      </p:sp>
      <p:sp>
        <p:nvSpPr>
          <p:cNvPr id="335" name="矩形 223">
            <a:hlinkClick r:id="rId7"/>
            <a:extLst>
              <a:ext uri="{FF2B5EF4-FFF2-40B4-BE49-F238E27FC236}">
                <a16:creationId xmlns:a16="http://schemas.microsoft.com/office/drawing/2014/main" id="{9FF3363A-D9B5-4B4A-9456-2C474F893E47}"/>
              </a:ext>
            </a:extLst>
          </p:cNvPr>
          <p:cNvSpPr/>
          <p:nvPr/>
        </p:nvSpPr>
        <p:spPr bwMode="auto">
          <a:xfrm>
            <a:off x="1658105" y="2862380"/>
            <a:ext cx="1695624" cy="20778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48" tIns="39575" rIns="79148" bIns="39575" numCol="1" rtlCol="0" anchor="ctr" anchorCtr="0" compatLnSpc="1">
            <a:prstTxWarp prst="textNoShape">
              <a:avLst/>
            </a:prstTxWarp>
          </a:bodyPr>
          <a:lstStyle/>
          <a:p>
            <a:pPr defTabSz="801127">
              <a:defRPr/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Non-TE L2 topo </a:t>
            </a:r>
          </a:p>
        </p:txBody>
      </p:sp>
      <p:sp>
        <p:nvSpPr>
          <p:cNvPr id="336" name="矩形 224">
            <a:hlinkClick r:id="rId8"/>
            <a:extLst>
              <a:ext uri="{FF2B5EF4-FFF2-40B4-BE49-F238E27FC236}">
                <a16:creationId xmlns:a16="http://schemas.microsoft.com/office/drawing/2014/main" id="{0EA4B7DB-E82A-4402-A6B0-2E0349971632}"/>
              </a:ext>
            </a:extLst>
          </p:cNvPr>
          <p:cNvSpPr/>
          <p:nvPr/>
        </p:nvSpPr>
        <p:spPr bwMode="auto">
          <a:xfrm>
            <a:off x="1658105" y="2589159"/>
            <a:ext cx="1695624" cy="207787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48" tIns="39575" rIns="179883" bIns="39575" numCol="1" rtlCol="0" anchor="ctr" anchorCtr="0" compatLnSpc="1">
            <a:prstTxWarp prst="textNoShape">
              <a:avLst/>
            </a:prstTxWarp>
          </a:bodyPr>
          <a:lstStyle/>
          <a:p>
            <a:pPr defTabSz="801127">
              <a:defRPr/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L3 topo  </a:t>
            </a:r>
            <a:r>
              <a:rPr lang="en-US" sz="1000" b="1" kern="0" dirty="0">
                <a:solidFill>
                  <a:srgbClr val="0000FF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RFC8346</a:t>
            </a:r>
          </a:p>
        </p:txBody>
      </p:sp>
      <p:cxnSp>
        <p:nvCxnSpPr>
          <p:cNvPr id="337" name="直接箭头连接符 225">
            <a:extLst>
              <a:ext uri="{FF2B5EF4-FFF2-40B4-BE49-F238E27FC236}">
                <a16:creationId xmlns:a16="http://schemas.microsoft.com/office/drawing/2014/main" id="{73A5A3CB-4750-4614-9DE0-DA7561CEFBE2}"/>
              </a:ext>
            </a:extLst>
          </p:cNvPr>
          <p:cNvCxnSpPr/>
          <p:nvPr/>
        </p:nvCxnSpPr>
        <p:spPr bwMode="auto">
          <a:xfrm flipV="1">
            <a:off x="1047783" y="3592087"/>
            <a:ext cx="174834" cy="234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8" name="直接箭头连接符 226">
            <a:extLst>
              <a:ext uri="{FF2B5EF4-FFF2-40B4-BE49-F238E27FC236}">
                <a16:creationId xmlns:a16="http://schemas.microsoft.com/office/drawing/2014/main" id="{50EA92BD-4279-497D-9FDE-4FEC1EDCB98F}"/>
              </a:ext>
            </a:extLst>
          </p:cNvPr>
          <p:cNvCxnSpPr>
            <a:endCxn id="336" idx="1"/>
          </p:cNvCxnSpPr>
          <p:nvPr/>
        </p:nvCxnSpPr>
        <p:spPr bwMode="auto">
          <a:xfrm>
            <a:off x="1034762" y="2693053"/>
            <a:ext cx="623342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9" name="直接箭头连接符 227">
            <a:extLst>
              <a:ext uri="{FF2B5EF4-FFF2-40B4-BE49-F238E27FC236}">
                <a16:creationId xmlns:a16="http://schemas.microsoft.com/office/drawing/2014/main" id="{92240F1F-CBA8-4CA9-A899-96945BBB0550}"/>
              </a:ext>
            </a:extLst>
          </p:cNvPr>
          <p:cNvCxnSpPr>
            <a:endCxn id="332" idx="1"/>
          </p:cNvCxnSpPr>
          <p:nvPr/>
        </p:nvCxnSpPr>
        <p:spPr bwMode="auto">
          <a:xfrm>
            <a:off x="1511011" y="3785719"/>
            <a:ext cx="14709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0" name="直接箭头连接符 228">
            <a:extLst>
              <a:ext uri="{FF2B5EF4-FFF2-40B4-BE49-F238E27FC236}">
                <a16:creationId xmlns:a16="http://schemas.microsoft.com/office/drawing/2014/main" id="{CC1398A9-E319-4B2D-A1B6-6619B2D5F21D}"/>
              </a:ext>
            </a:extLst>
          </p:cNvPr>
          <p:cNvCxnSpPr>
            <a:endCxn id="334" idx="1"/>
          </p:cNvCxnSpPr>
          <p:nvPr/>
        </p:nvCxnSpPr>
        <p:spPr bwMode="auto">
          <a:xfrm>
            <a:off x="1511011" y="3514713"/>
            <a:ext cx="14709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1" name="直接箭头连接符 229">
            <a:extLst>
              <a:ext uri="{FF2B5EF4-FFF2-40B4-BE49-F238E27FC236}">
                <a16:creationId xmlns:a16="http://schemas.microsoft.com/office/drawing/2014/main" id="{BE8B417D-2CD7-43F8-B7AD-C16DE2A3FDA9}"/>
              </a:ext>
            </a:extLst>
          </p:cNvPr>
          <p:cNvCxnSpPr>
            <a:endCxn id="335" idx="1"/>
          </p:cNvCxnSpPr>
          <p:nvPr/>
        </p:nvCxnSpPr>
        <p:spPr bwMode="auto">
          <a:xfrm>
            <a:off x="1058439" y="2966274"/>
            <a:ext cx="599666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2" name="直接箭头连接符 230">
            <a:extLst>
              <a:ext uri="{FF2B5EF4-FFF2-40B4-BE49-F238E27FC236}">
                <a16:creationId xmlns:a16="http://schemas.microsoft.com/office/drawing/2014/main" id="{10AB9751-C3F6-493C-AEBF-B456B9E91F2C}"/>
              </a:ext>
            </a:extLst>
          </p:cNvPr>
          <p:cNvCxnSpPr/>
          <p:nvPr/>
        </p:nvCxnSpPr>
        <p:spPr bwMode="auto">
          <a:xfrm>
            <a:off x="1511012" y="3844722"/>
            <a:ext cx="1062826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3" name="矩形 231">
            <a:hlinkClick r:id="rId9"/>
            <a:extLst>
              <a:ext uri="{FF2B5EF4-FFF2-40B4-BE49-F238E27FC236}">
                <a16:creationId xmlns:a16="http://schemas.microsoft.com/office/drawing/2014/main" id="{215F7BDE-2412-4B98-B004-1AED764E15D5}"/>
              </a:ext>
            </a:extLst>
          </p:cNvPr>
          <p:cNvSpPr/>
          <p:nvPr/>
        </p:nvSpPr>
        <p:spPr bwMode="auto">
          <a:xfrm>
            <a:off x="4042342" y="3681075"/>
            <a:ext cx="788852" cy="209291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9148" tIns="39575" rIns="79148" bIns="39575" numCol="1" rtlCol="0" anchor="ctr" anchorCtr="0" compatLnSpc="1">
            <a:prstTxWarp prst="textNoShape">
              <a:avLst/>
            </a:prstTxWarp>
          </a:bodyPr>
          <a:lstStyle/>
          <a:p>
            <a:pPr defTabSz="801127">
              <a:defRPr/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WDM tunnel</a:t>
            </a:r>
          </a:p>
        </p:txBody>
      </p:sp>
      <p:sp>
        <p:nvSpPr>
          <p:cNvPr id="344" name="矩形 232">
            <a:hlinkClick r:id="rId10"/>
            <a:extLst>
              <a:ext uri="{FF2B5EF4-FFF2-40B4-BE49-F238E27FC236}">
                <a16:creationId xmlns:a16="http://schemas.microsoft.com/office/drawing/2014/main" id="{829899F8-D4B2-4131-B2E1-A66AF856421C}"/>
              </a:ext>
            </a:extLst>
          </p:cNvPr>
          <p:cNvSpPr/>
          <p:nvPr/>
        </p:nvSpPr>
        <p:spPr bwMode="auto">
          <a:xfrm>
            <a:off x="4949116" y="3681075"/>
            <a:ext cx="788852" cy="209291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9148" tIns="39575" rIns="79148" bIns="0" numCol="1" rtlCol="0" anchor="ctr" anchorCtr="0" compatLnSpc="1">
            <a:prstTxWarp prst="textNoShape">
              <a:avLst/>
            </a:prstTxWarp>
          </a:bodyPr>
          <a:lstStyle/>
          <a:p>
            <a:pPr defTabSz="801127">
              <a:lnSpc>
                <a:spcPct val="80000"/>
              </a:lnSpc>
              <a:defRPr/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Flex-grid</a:t>
            </a:r>
          </a:p>
          <a:p>
            <a:pPr defTabSz="801127">
              <a:lnSpc>
                <a:spcPct val="80000"/>
              </a:lnSpc>
              <a:defRPr/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tunnel</a:t>
            </a:r>
          </a:p>
        </p:txBody>
      </p:sp>
      <p:sp>
        <p:nvSpPr>
          <p:cNvPr id="345" name="矩形 233">
            <a:hlinkClick r:id="rId11"/>
            <a:extLst>
              <a:ext uri="{FF2B5EF4-FFF2-40B4-BE49-F238E27FC236}">
                <a16:creationId xmlns:a16="http://schemas.microsoft.com/office/drawing/2014/main" id="{91E69FB1-DFAC-4464-9679-4AB6FBB3C251}"/>
              </a:ext>
            </a:extLst>
          </p:cNvPr>
          <p:cNvSpPr/>
          <p:nvPr/>
        </p:nvSpPr>
        <p:spPr bwMode="auto">
          <a:xfrm>
            <a:off x="4042343" y="3410819"/>
            <a:ext cx="1695624" cy="20778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48" tIns="39575" rIns="79148" bIns="39575" numCol="1" rtlCol="0" anchor="ctr" anchorCtr="0" compatLnSpc="1">
            <a:prstTxWarp prst="textNoShape">
              <a:avLst/>
            </a:prstTxWarp>
          </a:bodyPr>
          <a:lstStyle/>
          <a:p>
            <a:pPr defTabSz="801127">
              <a:defRPr/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OTN tunnel </a:t>
            </a:r>
          </a:p>
        </p:txBody>
      </p:sp>
      <p:sp>
        <p:nvSpPr>
          <p:cNvPr id="346" name="矩形 234">
            <a:hlinkClick r:id="rId12"/>
            <a:extLst>
              <a:ext uri="{FF2B5EF4-FFF2-40B4-BE49-F238E27FC236}">
                <a16:creationId xmlns:a16="http://schemas.microsoft.com/office/drawing/2014/main" id="{DEF663D6-C3BC-4145-977A-2FC94822496E}"/>
              </a:ext>
            </a:extLst>
          </p:cNvPr>
          <p:cNvSpPr/>
          <p:nvPr/>
        </p:nvSpPr>
        <p:spPr bwMode="auto">
          <a:xfrm>
            <a:off x="7260489" y="2862380"/>
            <a:ext cx="1119211" cy="207787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48" tIns="39575" rIns="79148" bIns="39575" numCol="1" rtlCol="0" anchor="ctr" anchorCtr="0" compatLnSpc="1">
            <a:prstTxWarp prst="textNoShape">
              <a:avLst/>
            </a:prstTxWarp>
          </a:bodyPr>
          <a:lstStyle/>
          <a:p>
            <a:pPr defTabSz="801127">
              <a:defRPr/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L2SM </a:t>
            </a:r>
            <a:r>
              <a:rPr lang="en-US" altLang="zh-CN" sz="1000" b="1" kern="0" dirty="0">
                <a:solidFill>
                  <a:srgbClr val="0000FF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RFC8466</a:t>
            </a:r>
            <a:endParaRPr lang="en-US" sz="1000" b="1" kern="0" dirty="0">
              <a:solidFill>
                <a:srgbClr val="0000FF"/>
              </a:solidFill>
              <a:latin typeface="Calibri" panose="020F0502020204030204" pitchFamily="34" charset="0"/>
              <a:ea typeface="宋体"/>
              <a:cs typeface="Calibri" panose="020F0502020204030204" pitchFamily="34" charset="0"/>
            </a:endParaRPr>
          </a:p>
        </p:txBody>
      </p:sp>
      <p:sp>
        <p:nvSpPr>
          <p:cNvPr id="347" name="矩形 235">
            <a:hlinkClick r:id="rId13"/>
            <a:extLst>
              <a:ext uri="{FF2B5EF4-FFF2-40B4-BE49-F238E27FC236}">
                <a16:creationId xmlns:a16="http://schemas.microsoft.com/office/drawing/2014/main" id="{41FCBADC-EFCB-4987-AE31-9ED7889EEC27}"/>
              </a:ext>
            </a:extLst>
          </p:cNvPr>
          <p:cNvSpPr/>
          <p:nvPr/>
        </p:nvSpPr>
        <p:spPr bwMode="auto">
          <a:xfrm rot="16200000">
            <a:off x="3233038" y="3494180"/>
            <a:ext cx="1005696" cy="281948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9148" tIns="39575" rIns="79148" bIns="39575" numCol="1" rtlCol="0" anchor="ctr" anchorCtr="0" compatLnSpc="1">
            <a:prstTxWarp prst="textNoShape">
              <a:avLst/>
            </a:prstTxWarp>
          </a:bodyPr>
          <a:lstStyle/>
          <a:p>
            <a:pPr defTabSz="801127">
              <a:defRPr/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TE Tunnel </a:t>
            </a:r>
          </a:p>
        </p:txBody>
      </p:sp>
      <p:cxnSp>
        <p:nvCxnSpPr>
          <p:cNvPr id="348" name="直接箭头连接符 236">
            <a:extLst>
              <a:ext uri="{FF2B5EF4-FFF2-40B4-BE49-F238E27FC236}">
                <a16:creationId xmlns:a16="http://schemas.microsoft.com/office/drawing/2014/main" id="{CE32BD5C-B526-4A23-BBC0-42AB24BED35D}"/>
              </a:ext>
            </a:extLst>
          </p:cNvPr>
          <p:cNvCxnSpPr/>
          <p:nvPr/>
        </p:nvCxnSpPr>
        <p:spPr bwMode="auto">
          <a:xfrm>
            <a:off x="3876857" y="3844722"/>
            <a:ext cx="1066464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9" name="矩形 237">
            <a:hlinkClick r:id="rId14"/>
            <a:extLst>
              <a:ext uri="{FF2B5EF4-FFF2-40B4-BE49-F238E27FC236}">
                <a16:creationId xmlns:a16="http://schemas.microsoft.com/office/drawing/2014/main" id="{49380A15-B537-4CD1-BCCD-1DB55888D80C}"/>
              </a:ext>
            </a:extLst>
          </p:cNvPr>
          <p:cNvSpPr/>
          <p:nvPr/>
        </p:nvSpPr>
        <p:spPr bwMode="auto">
          <a:xfrm>
            <a:off x="7850394" y="3132312"/>
            <a:ext cx="438253" cy="1005691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801127">
              <a:defRPr/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VN  Service</a:t>
            </a:r>
          </a:p>
        </p:txBody>
      </p:sp>
      <p:sp>
        <p:nvSpPr>
          <p:cNvPr id="350" name="矩形 238">
            <a:hlinkClick r:id="rId15"/>
            <a:extLst>
              <a:ext uri="{FF2B5EF4-FFF2-40B4-BE49-F238E27FC236}">
                <a16:creationId xmlns:a16="http://schemas.microsoft.com/office/drawing/2014/main" id="{6EC0440A-6590-420E-B91A-431B96B776F6}"/>
              </a:ext>
            </a:extLst>
          </p:cNvPr>
          <p:cNvSpPr/>
          <p:nvPr/>
        </p:nvSpPr>
        <p:spPr bwMode="auto">
          <a:xfrm>
            <a:off x="7260489" y="2589160"/>
            <a:ext cx="1119212" cy="193431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9148" tIns="39575" rIns="79148" bIns="39575" numCol="1" rtlCol="0" anchor="ctr" anchorCtr="0" compatLnSpc="1">
            <a:prstTxWarp prst="textNoShape">
              <a:avLst/>
            </a:prstTxWarp>
          </a:bodyPr>
          <a:lstStyle/>
          <a:p>
            <a:pPr defTabSz="801127">
              <a:defRPr/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L3SM </a:t>
            </a:r>
            <a:r>
              <a:rPr lang="en-US" sz="1000" b="1" kern="0" dirty="0">
                <a:solidFill>
                  <a:srgbClr val="0000FF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RFC8049</a:t>
            </a:r>
          </a:p>
        </p:txBody>
      </p:sp>
      <p:sp>
        <p:nvSpPr>
          <p:cNvPr id="351" name="圆角矩形 239">
            <a:extLst>
              <a:ext uri="{FF2B5EF4-FFF2-40B4-BE49-F238E27FC236}">
                <a16:creationId xmlns:a16="http://schemas.microsoft.com/office/drawing/2014/main" id="{BD007060-DF74-4B59-93EE-EA4FA99B5428}"/>
              </a:ext>
            </a:extLst>
          </p:cNvPr>
          <p:cNvSpPr/>
          <p:nvPr/>
        </p:nvSpPr>
        <p:spPr bwMode="auto">
          <a:xfrm>
            <a:off x="680399" y="2402797"/>
            <a:ext cx="2760982" cy="2101162"/>
          </a:xfrm>
          <a:prstGeom prst="roundRect">
            <a:avLst>
              <a:gd name="adj" fmla="val 1895"/>
            </a:avLst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48" tIns="0" rIns="79148" bIns="39575" numCol="1" rtlCol="0" anchor="t" anchorCtr="0" compatLnSpc="1">
            <a:prstTxWarp prst="textNoShape">
              <a:avLst/>
            </a:prstTxWarp>
          </a:bodyPr>
          <a:lstStyle/>
          <a:p>
            <a:pPr defTabSz="801127">
              <a:defRPr/>
            </a:pPr>
            <a:r>
              <a:rPr lang="en-US" altLang="zh-CN" sz="1000" b="1" kern="0" dirty="0">
                <a:solidFill>
                  <a:srgbClr val="0000FF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Topology Model</a:t>
            </a:r>
            <a:endParaRPr lang="en-US" sz="1000" b="1" kern="0" dirty="0">
              <a:solidFill>
                <a:srgbClr val="0000FF"/>
              </a:solidFill>
              <a:latin typeface="Calibri" panose="020F0502020204030204" pitchFamily="34" charset="0"/>
              <a:ea typeface="宋体"/>
              <a:cs typeface="Calibri" panose="020F0502020204030204" pitchFamily="34" charset="0"/>
            </a:endParaRPr>
          </a:p>
        </p:txBody>
      </p:sp>
      <p:sp>
        <p:nvSpPr>
          <p:cNvPr id="352" name="圆角矩形 240">
            <a:extLst>
              <a:ext uri="{FF2B5EF4-FFF2-40B4-BE49-F238E27FC236}">
                <a16:creationId xmlns:a16="http://schemas.microsoft.com/office/drawing/2014/main" id="{65C2880E-1A18-446F-A421-F6CC53D2C571}"/>
              </a:ext>
            </a:extLst>
          </p:cNvPr>
          <p:cNvSpPr/>
          <p:nvPr/>
        </p:nvSpPr>
        <p:spPr bwMode="auto">
          <a:xfrm>
            <a:off x="3529030" y="2402797"/>
            <a:ext cx="2281680" cy="2101162"/>
          </a:xfrm>
          <a:prstGeom prst="roundRect">
            <a:avLst>
              <a:gd name="adj" fmla="val 2644"/>
            </a:avLst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48" tIns="0" rIns="79148" bIns="39575" numCol="1" rtlCol="0" anchor="t" anchorCtr="0" compatLnSpc="1">
            <a:prstTxWarp prst="textNoShape">
              <a:avLst/>
            </a:prstTxWarp>
          </a:bodyPr>
          <a:lstStyle/>
          <a:p>
            <a:pPr defTabSz="801127">
              <a:defRPr/>
            </a:pPr>
            <a:r>
              <a:rPr lang="en-US" sz="1000" b="1" kern="0" dirty="0">
                <a:solidFill>
                  <a:srgbClr val="0000FF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Tunnel</a:t>
            </a:r>
            <a:r>
              <a:rPr lang="zh-CN" altLang="en-US" sz="1000" b="1" kern="0" dirty="0">
                <a:solidFill>
                  <a:srgbClr val="0000FF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 </a:t>
            </a:r>
            <a:r>
              <a:rPr lang="en-US" altLang="zh-CN" sz="1000" b="1" kern="0" dirty="0">
                <a:solidFill>
                  <a:srgbClr val="0000FF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Model</a:t>
            </a:r>
            <a:endParaRPr lang="en-US" sz="1000" b="1" kern="0" dirty="0">
              <a:solidFill>
                <a:srgbClr val="0000FF"/>
              </a:solidFill>
              <a:latin typeface="Calibri" panose="020F0502020204030204" pitchFamily="34" charset="0"/>
              <a:ea typeface="宋体"/>
              <a:cs typeface="Calibri" panose="020F0502020204030204" pitchFamily="34" charset="0"/>
            </a:endParaRPr>
          </a:p>
        </p:txBody>
      </p:sp>
      <p:sp>
        <p:nvSpPr>
          <p:cNvPr id="353" name="文本框 241">
            <a:extLst>
              <a:ext uri="{FF2B5EF4-FFF2-40B4-BE49-F238E27FC236}">
                <a16:creationId xmlns:a16="http://schemas.microsoft.com/office/drawing/2014/main" id="{1DEE0BB2-36DB-47AB-A545-3A72DC6EB51C}"/>
              </a:ext>
            </a:extLst>
          </p:cNvPr>
          <p:cNvSpPr txBox="1"/>
          <p:nvPr/>
        </p:nvSpPr>
        <p:spPr>
          <a:xfrm>
            <a:off x="198120" y="3815787"/>
            <a:ext cx="385712" cy="246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0">
              <a:defRPr/>
            </a:pPr>
            <a:r>
              <a:rPr lang="en-US" sz="1000" b="1" i="1" kern="0" dirty="0">
                <a:solidFill>
                  <a:srgbClr val="0000FF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L0</a:t>
            </a:r>
          </a:p>
        </p:txBody>
      </p:sp>
      <p:sp>
        <p:nvSpPr>
          <p:cNvPr id="354" name="文本框 242">
            <a:extLst>
              <a:ext uri="{FF2B5EF4-FFF2-40B4-BE49-F238E27FC236}">
                <a16:creationId xmlns:a16="http://schemas.microsoft.com/office/drawing/2014/main" id="{C94B4B6D-912F-4016-AC63-16724A04C4CA}"/>
              </a:ext>
            </a:extLst>
          </p:cNvPr>
          <p:cNvSpPr txBox="1"/>
          <p:nvPr/>
        </p:nvSpPr>
        <p:spPr>
          <a:xfrm>
            <a:off x="198120" y="3393086"/>
            <a:ext cx="385712" cy="246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0">
              <a:defRPr/>
            </a:pPr>
            <a:r>
              <a:rPr lang="en-US" sz="1000" b="1" kern="0" dirty="0">
                <a:solidFill>
                  <a:srgbClr val="0000FF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L1</a:t>
            </a:r>
          </a:p>
        </p:txBody>
      </p:sp>
      <p:sp>
        <p:nvSpPr>
          <p:cNvPr id="355" name="文本框 243">
            <a:extLst>
              <a:ext uri="{FF2B5EF4-FFF2-40B4-BE49-F238E27FC236}">
                <a16:creationId xmlns:a16="http://schemas.microsoft.com/office/drawing/2014/main" id="{1EFA543B-57A4-40D8-8661-5BFA01A768B2}"/>
              </a:ext>
            </a:extLst>
          </p:cNvPr>
          <p:cNvSpPr txBox="1"/>
          <p:nvPr/>
        </p:nvSpPr>
        <p:spPr>
          <a:xfrm>
            <a:off x="79945" y="3123667"/>
            <a:ext cx="622062" cy="24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0">
              <a:defRPr/>
            </a:pPr>
            <a:r>
              <a:rPr lang="en-US" sz="1000" b="1" kern="0" dirty="0">
                <a:solidFill>
                  <a:srgbClr val="0000FF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L2 TE</a:t>
            </a:r>
          </a:p>
        </p:txBody>
      </p:sp>
      <p:sp>
        <p:nvSpPr>
          <p:cNvPr id="356" name="文本框 244">
            <a:extLst>
              <a:ext uri="{FF2B5EF4-FFF2-40B4-BE49-F238E27FC236}">
                <a16:creationId xmlns:a16="http://schemas.microsoft.com/office/drawing/2014/main" id="{538507ED-4C1C-4D8B-A292-D8DD37B3F427}"/>
              </a:ext>
            </a:extLst>
          </p:cNvPr>
          <p:cNvSpPr txBox="1"/>
          <p:nvPr/>
        </p:nvSpPr>
        <p:spPr>
          <a:xfrm>
            <a:off x="6953" y="2802577"/>
            <a:ext cx="768046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0">
              <a:lnSpc>
                <a:spcPct val="80000"/>
              </a:lnSpc>
              <a:defRPr/>
            </a:pPr>
            <a:r>
              <a:rPr lang="en-US" sz="1000" b="1" kern="0" dirty="0">
                <a:solidFill>
                  <a:srgbClr val="0000FF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L2</a:t>
            </a:r>
          </a:p>
          <a:p>
            <a:pPr defTabSz="913760">
              <a:lnSpc>
                <a:spcPct val="80000"/>
              </a:lnSpc>
              <a:defRPr/>
            </a:pPr>
            <a:r>
              <a:rPr lang="en-US" sz="1000" b="1" kern="0" dirty="0">
                <a:solidFill>
                  <a:srgbClr val="0000FF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Non-TE</a:t>
            </a:r>
          </a:p>
        </p:txBody>
      </p:sp>
      <p:sp>
        <p:nvSpPr>
          <p:cNvPr id="357" name="文本框 245">
            <a:extLst>
              <a:ext uri="{FF2B5EF4-FFF2-40B4-BE49-F238E27FC236}">
                <a16:creationId xmlns:a16="http://schemas.microsoft.com/office/drawing/2014/main" id="{78E7DF79-5EF6-4D72-9616-13D74411091A}"/>
              </a:ext>
            </a:extLst>
          </p:cNvPr>
          <p:cNvSpPr txBox="1"/>
          <p:nvPr/>
        </p:nvSpPr>
        <p:spPr>
          <a:xfrm>
            <a:off x="112408" y="4203801"/>
            <a:ext cx="557138" cy="246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0">
              <a:defRPr/>
            </a:pPr>
            <a:r>
              <a:rPr lang="en-US" sz="1000" b="1" kern="0" dirty="0">
                <a:solidFill>
                  <a:srgbClr val="0000FF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MW</a:t>
            </a:r>
          </a:p>
        </p:txBody>
      </p:sp>
      <p:sp>
        <p:nvSpPr>
          <p:cNvPr id="358" name="文本框 246">
            <a:extLst>
              <a:ext uri="{FF2B5EF4-FFF2-40B4-BE49-F238E27FC236}">
                <a16:creationId xmlns:a16="http://schemas.microsoft.com/office/drawing/2014/main" id="{59A063F3-DC9F-4B3D-A665-9483AB693D3E}"/>
              </a:ext>
            </a:extLst>
          </p:cNvPr>
          <p:cNvSpPr txBox="1"/>
          <p:nvPr/>
        </p:nvSpPr>
        <p:spPr>
          <a:xfrm>
            <a:off x="198120" y="2575955"/>
            <a:ext cx="385712" cy="246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0">
              <a:defRPr/>
            </a:pPr>
            <a:r>
              <a:rPr lang="en-US" sz="1000" b="1" kern="0" dirty="0">
                <a:solidFill>
                  <a:srgbClr val="0000FF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L3</a:t>
            </a:r>
          </a:p>
        </p:txBody>
      </p:sp>
      <p:sp>
        <p:nvSpPr>
          <p:cNvPr id="359" name="圆角矩形 247">
            <a:extLst>
              <a:ext uri="{FF2B5EF4-FFF2-40B4-BE49-F238E27FC236}">
                <a16:creationId xmlns:a16="http://schemas.microsoft.com/office/drawing/2014/main" id="{D4FAB000-6E2B-4BBD-9679-6DCE775D12B1}"/>
              </a:ext>
            </a:extLst>
          </p:cNvPr>
          <p:cNvSpPr/>
          <p:nvPr/>
        </p:nvSpPr>
        <p:spPr bwMode="auto">
          <a:xfrm>
            <a:off x="10663845" y="2402797"/>
            <a:ext cx="929006" cy="2101162"/>
          </a:xfrm>
          <a:prstGeom prst="roundRect">
            <a:avLst>
              <a:gd name="adj" fmla="val 3864"/>
            </a:avLst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9148" tIns="0" rIns="79148" bIns="39575" numCol="1" rtlCol="0" anchor="t" anchorCtr="0" compatLnSpc="1">
            <a:prstTxWarp prst="textNoShape">
              <a:avLst/>
            </a:prstTxWarp>
          </a:bodyPr>
          <a:lstStyle/>
          <a:p>
            <a:pPr defTabSz="801127">
              <a:defRPr/>
            </a:pPr>
            <a:r>
              <a:rPr lang="en-US" sz="1000" b="1" kern="0" dirty="0">
                <a:solidFill>
                  <a:srgbClr val="0000FF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Other </a:t>
            </a:r>
            <a:r>
              <a:rPr lang="en-US" altLang="zh-CN" sz="1000" b="1" kern="0" dirty="0">
                <a:solidFill>
                  <a:srgbClr val="0000FF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Model</a:t>
            </a:r>
            <a:endParaRPr lang="en-US" sz="1000" b="1" kern="0" dirty="0">
              <a:solidFill>
                <a:srgbClr val="0000FF"/>
              </a:solidFill>
              <a:latin typeface="Calibri" panose="020F0502020204030204" pitchFamily="34" charset="0"/>
              <a:ea typeface="宋体"/>
              <a:cs typeface="Calibri" panose="020F0502020204030204" pitchFamily="34" charset="0"/>
            </a:endParaRPr>
          </a:p>
        </p:txBody>
      </p:sp>
      <p:sp>
        <p:nvSpPr>
          <p:cNvPr id="360" name="矩形 248">
            <a:hlinkClick r:id="rId16"/>
            <a:extLst>
              <a:ext uri="{FF2B5EF4-FFF2-40B4-BE49-F238E27FC236}">
                <a16:creationId xmlns:a16="http://schemas.microsoft.com/office/drawing/2014/main" id="{DC02C17D-07A4-4E4F-B2E1-FF764FB8850A}"/>
              </a:ext>
            </a:extLst>
          </p:cNvPr>
          <p:cNvSpPr/>
          <p:nvPr/>
        </p:nvSpPr>
        <p:spPr bwMode="auto">
          <a:xfrm rot="16200000">
            <a:off x="10374927" y="3250503"/>
            <a:ext cx="1548844" cy="226155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9148" tIns="39575" rIns="79148" bIns="39575" numCol="1" rtlCol="0" anchor="ctr" anchorCtr="0" compatLnSpc="1">
            <a:prstTxWarp prst="textNoShape">
              <a:avLst/>
            </a:prstTxWarp>
          </a:bodyPr>
          <a:lstStyle/>
          <a:p>
            <a:pPr defTabSz="801127">
              <a:defRPr/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Alarm model </a:t>
            </a:r>
            <a:r>
              <a:rPr lang="en-US" altLang="zh-CN" sz="1000" b="1" dirty="0">
                <a:solidFill>
                  <a:srgbClr val="0000FF"/>
                </a:solidFill>
                <a:latin typeface="Calibri" pitchFamily="34" charset="0"/>
                <a:ea typeface="华文细黑"/>
                <a:cs typeface="Calibri" pitchFamily="34" charset="0"/>
              </a:rPr>
              <a:t>RFC8632</a:t>
            </a:r>
            <a:endParaRPr lang="en-US" sz="1000" kern="0" dirty="0">
              <a:solidFill>
                <a:srgbClr val="000000"/>
              </a:solidFill>
              <a:latin typeface="Calibri" panose="020F0502020204030204" pitchFamily="34" charset="0"/>
              <a:ea typeface="宋体"/>
              <a:cs typeface="Calibri" panose="020F0502020204030204" pitchFamily="34" charset="0"/>
            </a:endParaRPr>
          </a:p>
        </p:txBody>
      </p:sp>
      <p:sp>
        <p:nvSpPr>
          <p:cNvPr id="361" name="矩形 249">
            <a:hlinkClick r:id="rId17"/>
            <a:extLst>
              <a:ext uri="{FF2B5EF4-FFF2-40B4-BE49-F238E27FC236}">
                <a16:creationId xmlns:a16="http://schemas.microsoft.com/office/drawing/2014/main" id="{FDE78E67-AD9C-482C-B9E3-DB9FB16E03F2}"/>
              </a:ext>
            </a:extLst>
          </p:cNvPr>
          <p:cNvSpPr/>
          <p:nvPr/>
        </p:nvSpPr>
        <p:spPr bwMode="auto">
          <a:xfrm rot="16200000">
            <a:off x="11062931" y="3657044"/>
            <a:ext cx="735763" cy="22615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79148" tIns="39575" rIns="79148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01127">
              <a:lnSpc>
                <a:spcPct val="80000"/>
              </a:lnSpc>
              <a:defRPr/>
            </a:pPr>
            <a:r>
              <a:rPr lang="en-US" altLang="zh-CN" sz="1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T</a:t>
            </a: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elemetry</a:t>
            </a:r>
          </a:p>
        </p:txBody>
      </p:sp>
      <p:sp>
        <p:nvSpPr>
          <p:cNvPr id="362" name="矩形 250">
            <a:hlinkClick r:id="rId18"/>
            <a:extLst>
              <a:ext uri="{FF2B5EF4-FFF2-40B4-BE49-F238E27FC236}">
                <a16:creationId xmlns:a16="http://schemas.microsoft.com/office/drawing/2014/main" id="{A0E4068E-89AA-4575-89C7-B8B69F038F5F}"/>
              </a:ext>
            </a:extLst>
          </p:cNvPr>
          <p:cNvSpPr/>
          <p:nvPr/>
        </p:nvSpPr>
        <p:spPr bwMode="auto">
          <a:xfrm>
            <a:off x="1658105" y="4240199"/>
            <a:ext cx="1695624" cy="20778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79148" tIns="39575" rIns="79148" bIns="39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01127">
              <a:defRPr/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MW topo</a:t>
            </a:r>
          </a:p>
        </p:txBody>
      </p:sp>
      <p:sp>
        <p:nvSpPr>
          <p:cNvPr id="363" name="矩形 251">
            <a:hlinkClick r:id="rId19"/>
            <a:extLst>
              <a:ext uri="{FF2B5EF4-FFF2-40B4-BE49-F238E27FC236}">
                <a16:creationId xmlns:a16="http://schemas.microsoft.com/office/drawing/2014/main" id="{A56E4D36-ACA5-4143-87DF-F301B88DE1B7}"/>
              </a:ext>
            </a:extLst>
          </p:cNvPr>
          <p:cNvSpPr/>
          <p:nvPr/>
        </p:nvSpPr>
        <p:spPr bwMode="auto">
          <a:xfrm>
            <a:off x="4054933" y="4240199"/>
            <a:ext cx="1695624" cy="207787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48" tIns="39575" rIns="79148" bIns="39575" numCol="1" rtlCol="0" anchor="ctr" anchorCtr="0" compatLnSpc="1">
            <a:prstTxWarp prst="textNoShape">
              <a:avLst/>
            </a:prstTxWarp>
          </a:bodyPr>
          <a:lstStyle/>
          <a:p>
            <a:pPr defTabSz="801127">
              <a:defRPr/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MW </a:t>
            </a:r>
            <a:r>
              <a:rPr lang="en-US" sz="1000" kern="0" dirty="0" err="1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config</a:t>
            </a: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 </a:t>
            </a:r>
            <a:r>
              <a:rPr lang="en-US" sz="1000" b="1" kern="0" dirty="0">
                <a:solidFill>
                  <a:srgbClr val="0000FF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RFC8561</a:t>
            </a:r>
          </a:p>
        </p:txBody>
      </p:sp>
      <p:sp>
        <p:nvSpPr>
          <p:cNvPr id="364" name="矩形 252">
            <a:hlinkClick r:id="rId20"/>
            <a:extLst>
              <a:ext uri="{FF2B5EF4-FFF2-40B4-BE49-F238E27FC236}">
                <a16:creationId xmlns:a16="http://schemas.microsoft.com/office/drawing/2014/main" id="{4DFE9F49-4D81-4284-883B-86C0DF53BE82}"/>
              </a:ext>
            </a:extLst>
          </p:cNvPr>
          <p:cNvSpPr/>
          <p:nvPr/>
        </p:nvSpPr>
        <p:spPr bwMode="auto">
          <a:xfrm>
            <a:off x="4042343" y="3132311"/>
            <a:ext cx="1695624" cy="207787"/>
          </a:xfrm>
          <a:prstGeom prst="rect">
            <a:avLst/>
          </a:prstGeom>
          <a:solidFill>
            <a:srgbClr val="FFCC66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9148" tIns="39575" rIns="79148" bIns="39575" numCol="1" rtlCol="0" anchor="ctr" anchorCtr="0" compatLnSpc="1">
            <a:prstTxWarp prst="textNoShape">
              <a:avLst/>
            </a:prstTxWarp>
          </a:bodyPr>
          <a:lstStyle/>
          <a:p>
            <a:pPr defTabSz="801127">
              <a:defRPr/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ETH/Client Tunnel </a:t>
            </a:r>
          </a:p>
        </p:txBody>
      </p:sp>
      <p:sp>
        <p:nvSpPr>
          <p:cNvPr id="365" name="矩形 253">
            <a:hlinkClick r:id="rId21"/>
            <a:extLst>
              <a:ext uri="{FF2B5EF4-FFF2-40B4-BE49-F238E27FC236}">
                <a16:creationId xmlns:a16="http://schemas.microsoft.com/office/drawing/2014/main" id="{CF9D22F7-78DD-4657-A29A-0B2C438504B6}"/>
              </a:ext>
            </a:extLst>
          </p:cNvPr>
          <p:cNvSpPr/>
          <p:nvPr/>
        </p:nvSpPr>
        <p:spPr bwMode="auto">
          <a:xfrm>
            <a:off x="1658105" y="3132311"/>
            <a:ext cx="1695624" cy="20778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48" tIns="39575" rIns="79148" bIns="39575" numCol="1" rtlCol="0" anchor="ctr" anchorCtr="0" compatLnSpc="1">
            <a:prstTxWarp prst="textNoShape">
              <a:avLst/>
            </a:prstTxWarp>
          </a:bodyPr>
          <a:lstStyle/>
          <a:p>
            <a:pPr defTabSz="801127"/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ETH TE topo </a:t>
            </a:r>
          </a:p>
        </p:txBody>
      </p:sp>
      <p:sp>
        <p:nvSpPr>
          <p:cNvPr id="366" name="矩形 254">
            <a:hlinkClick r:id="rId22"/>
            <a:extLst>
              <a:ext uri="{FF2B5EF4-FFF2-40B4-BE49-F238E27FC236}">
                <a16:creationId xmlns:a16="http://schemas.microsoft.com/office/drawing/2014/main" id="{35AE8C67-0061-4FC2-A645-AF6FB8B82741}"/>
              </a:ext>
            </a:extLst>
          </p:cNvPr>
          <p:cNvSpPr/>
          <p:nvPr/>
        </p:nvSpPr>
        <p:spPr bwMode="auto">
          <a:xfrm>
            <a:off x="7324491" y="3420059"/>
            <a:ext cx="438253" cy="71794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801127">
              <a:defRPr/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L1CSM</a:t>
            </a:r>
          </a:p>
        </p:txBody>
      </p:sp>
      <p:sp>
        <p:nvSpPr>
          <p:cNvPr id="367" name="矩形 255">
            <a:hlinkClick r:id="rId23"/>
            <a:extLst>
              <a:ext uri="{FF2B5EF4-FFF2-40B4-BE49-F238E27FC236}">
                <a16:creationId xmlns:a16="http://schemas.microsoft.com/office/drawing/2014/main" id="{48660C70-5701-4B6C-AEAE-1F3EDF2D5E79}"/>
              </a:ext>
            </a:extLst>
          </p:cNvPr>
          <p:cNvSpPr/>
          <p:nvPr/>
        </p:nvSpPr>
        <p:spPr bwMode="auto">
          <a:xfrm>
            <a:off x="9174098" y="3423286"/>
            <a:ext cx="1027061" cy="19479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801127">
              <a:defRPr/>
            </a:pPr>
            <a:r>
              <a:rPr lang="en-US" altLang="zh-CN" sz="1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L1 Client</a:t>
            </a: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 service</a:t>
            </a:r>
          </a:p>
        </p:txBody>
      </p:sp>
      <p:sp>
        <p:nvSpPr>
          <p:cNvPr id="368" name="矩形 256">
            <a:hlinkClick r:id="rId24"/>
            <a:extLst>
              <a:ext uri="{FF2B5EF4-FFF2-40B4-BE49-F238E27FC236}">
                <a16:creationId xmlns:a16="http://schemas.microsoft.com/office/drawing/2014/main" id="{5CB65C3A-FC5A-4187-B8F5-818C71B11D4F}"/>
              </a:ext>
            </a:extLst>
          </p:cNvPr>
          <p:cNvSpPr/>
          <p:nvPr/>
        </p:nvSpPr>
        <p:spPr bwMode="auto">
          <a:xfrm rot="16200000">
            <a:off x="7981604" y="3217579"/>
            <a:ext cx="1548845" cy="29200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9148" tIns="39575" rIns="79148" bIns="39575" numCol="1" rtlCol="0" anchor="ctr" anchorCtr="0" compatLnSpc="1">
            <a:prstTxWarp prst="textNoShape">
              <a:avLst/>
            </a:prstTxWarp>
          </a:bodyPr>
          <a:lstStyle/>
          <a:p>
            <a:pPr defTabSz="801127">
              <a:defRPr/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TE Service mapping</a:t>
            </a:r>
          </a:p>
        </p:txBody>
      </p:sp>
      <p:cxnSp>
        <p:nvCxnSpPr>
          <p:cNvPr id="369" name="直接箭头连接符 257">
            <a:extLst>
              <a:ext uri="{FF2B5EF4-FFF2-40B4-BE49-F238E27FC236}">
                <a16:creationId xmlns:a16="http://schemas.microsoft.com/office/drawing/2014/main" id="{DD9477BA-F4C2-47F5-BEE0-B677E5815764}"/>
              </a:ext>
            </a:extLst>
          </p:cNvPr>
          <p:cNvCxnSpPr>
            <a:endCxn id="365" idx="1"/>
          </p:cNvCxnSpPr>
          <p:nvPr/>
        </p:nvCxnSpPr>
        <p:spPr bwMode="auto">
          <a:xfrm>
            <a:off x="1495823" y="3234801"/>
            <a:ext cx="162282" cy="140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0" name="圆角矩形 258">
            <a:extLst>
              <a:ext uri="{FF2B5EF4-FFF2-40B4-BE49-F238E27FC236}">
                <a16:creationId xmlns:a16="http://schemas.microsoft.com/office/drawing/2014/main" id="{A7B72D6A-791C-4869-9BB2-58D5D471A695}"/>
              </a:ext>
            </a:extLst>
          </p:cNvPr>
          <p:cNvSpPr/>
          <p:nvPr/>
        </p:nvSpPr>
        <p:spPr bwMode="auto">
          <a:xfrm>
            <a:off x="5895587" y="2402797"/>
            <a:ext cx="906871" cy="2101162"/>
          </a:xfrm>
          <a:prstGeom prst="roundRect">
            <a:avLst>
              <a:gd name="adj" fmla="val 5910"/>
            </a:avLst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39575" numCol="1" rtlCol="0" anchor="t" anchorCtr="0" compatLnSpc="1">
            <a:prstTxWarp prst="textNoShape">
              <a:avLst/>
            </a:prstTxWarp>
          </a:bodyPr>
          <a:lstStyle/>
          <a:p>
            <a:pPr defTabSz="801127">
              <a:lnSpc>
                <a:spcPct val="80000"/>
              </a:lnSpc>
              <a:defRPr/>
            </a:pPr>
            <a:r>
              <a:rPr lang="en-US" sz="1000" b="1" kern="0" dirty="0">
                <a:solidFill>
                  <a:srgbClr val="0000FF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Path</a:t>
            </a:r>
          </a:p>
          <a:p>
            <a:pPr defTabSz="801127">
              <a:lnSpc>
                <a:spcPct val="80000"/>
              </a:lnSpc>
              <a:defRPr/>
            </a:pPr>
            <a:r>
              <a:rPr lang="en-US" sz="1000" b="1" kern="0" dirty="0">
                <a:solidFill>
                  <a:srgbClr val="0000FF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Computation</a:t>
            </a:r>
          </a:p>
          <a:p>
            <a:pPr defTabSz="801127">
              <a:lnSpc>
                <a:spcPct val="80000"/>
              </a:lnSpc>
              <a:defRPr/>
            </a:pPr>
            <a:r>
              <a:rPr lang="en-US" sz="1000" b="1" kern="0" dirty="0">
                <a:solidFill>
                  <a:srgbClr val="0000FF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Model</a:t>
            </a:r>
          </a:p>
        </p:txBody>
      </p:sp>
      <p:sp>
        <p:nvSpPr>
          <p:cNvPr id="371" name="矩形 259">
            <a:hlinkClick r:id="rId25"/>
            <a:extLst>
              <a:ext uri="{FF2B5EF4-FFF2-40B4-BE49-F238E27FC236}">
                <a16:creationId xmlns:a16="http://schemas.microsoft.com/office/drawing/2014/main" id="{89D4F8E8-3FEE-4D35-A24D-DA24664FD796}"/>
              </a:ext>
            </a:extLst>
          </p:cNvPr>
          <p:cNvSpPr/>
          <p:nvPr/>
        </p:nvSpPr>
        <p:spPr bwMode="auto">
          <a:xfrm rot="16200000">
            <a:off x="5844322" y="3496039"/>
            <a:ext cx="1009404" cy="28194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9148" tIns="39575" rIns="79148" bIns="39575" numCol="1" rtlCol="0" anchor="ctr" anchorCtr="0" compatLnSpc="1">
            <a:prstTxWarp prst="textNoShape">
              <a:avLst/>
            </a:prstTxWarp>
          </a:bodyPr>
          <a:lstStyle/>
          <a:p>
            <a:pPr defTabSz="801127">
              <a:defRPr/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Path Computation</a:t>
            </a:r>
          </a:p>
        </p:txBody>
      </p:sp>
      <p:sp>
        <p:nvSpPr>
          <p:cNvPr id="372" name="圆角矩形 260">
            <a:extLst>
              <a:ext uri="{FF2B5EF4-FFF2-40B4-BE49-F238E27FC236}">
                <a16:creationId xmlns:a16="http://schemas.microsoft.com/office/drawing/2014/main" id="{D1147798-89B3-44FF-8165-A2770C1585C9}"/>
              </a:ext>
            </a:extLst>
          </p:cNvPr>
          <p:cNvSpPr/>
          <p:nvPr/>
        </p:nvSpPr>
        <p:spPr bwMode="auto">
          <a:xfrm>
            <a:off x="7193018" y="2402797"/>
            <a:ext cx="1254154" cy="2101162"/>
          </a:xfrm>
          <a:prstGeom prst="roundRect">
            <a:avLst>
              <a:gd name="adj" fmla="val 3124"/>
            </a:avLst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9148" tIns="0" rIns="79148" bIns="39575" numCol="1" rtlCol="0" anchor="t" anchorCtr="0" compatLnSpc="1">
            <a:prstTxWarp prst="textNoShape">
              <a:avLst/>
            </a:prstTxWarp>
          </a:bodyPr>
          <a:lstStyle/>
          <a:p>
            <a:pPr defTabSz="801127">
              <a:defRPr/>
            </a:pPr>
            <a:r>
              <a:rPr lang="en-US" altLang="zh-CN" sz="1000" b="1" kern="0" dirty="0">
                <a:solidFill>
                  <a:srgbClr val="0000FF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CMI Service Model</a:t>
            </a:r>
          </a:p>
        </p:txBody>
      </p:sp>
      <p:sp>
        <p:nvSpPr>
          <p:cNvPr id="373" name="圆角矩形 261">
            <a:extLst>
              <a:ext uri="{FF2B5EF4-FFF2-40B4-BE49-F238E27FC236}">
                <a16:creationId xmlns:a16="http://schemas.microsoft.com/office/drawing/2014/main" id="{45C371BE-DC52-4B57-B9FC-1A72507E9210}"/>
              </a:ext>
            </a:extLst>
          </p:cNvPr>
          <p:cNvSpPr/>
          <p:nvPr/>
        </p:nvSpPr>
        <p:spPr bwMode="auto">
          <a:xfrm>
            <a:off x="9060553" y="2402797"/>
            <a:ext cx="1254154" cy="2101162"/>
          </a:xfrm>
          <a:prstGeom prst="roundRect">
            <a:avLst>
              <a:gd name="adj" fmla="val 2385"/>
            </a:avLst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9148" tIns="0" rIns="79148" bIns="39575" numCol="1" rtlCol="0" anchor="t" anchorCtr="0" compatLnSpc="1">
            <a:prstTxWarp prst="textNoShape">
              <a:avLst/>
            </a:prstTxWarp>
          </a:bodyPr>
          <a:lstStyle/>
          <a:p>
            <a:pPr defTabSz="801127">
              <a:defRPr/>
            </a:pPr>
            <a:r>
              <a:rPr lang="en-US" altLang="zh-CN" sz="1000" b="1" kern="0" dirty="0">
                <a:solidFill>
                  <a:srgbClr val="0000FF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MPI Service Model</a:t>
            </a:r>
          </a:p>
        </p:txBody>
      </p:sp>
      <p:sp>
        <p:nvSpPr>
          <p:cNvPr id="374" name="矩形 262">
            <a:hlinkClick r:id="rId7"/>
            <a:extLst>
              <a:ext uri="{FF2B5EF4-FFF2-40B4-BE49-F238E27FC236}">
                <a16:creationId xmlns:a16="http://schemas.microsoft.com/office/drawing/2014/main" id="{A250B481-2B57-4DD3-B574-FD1087661B83}"/>
              </a:ext>
            </a:extLst>
          </p:cNvPr>
          <p:cNvSpPr/>
          <p:nvPr/>
        </p:nvSpPr>
        <p:spPr bwMode="auto">
          <a:xfrm>
            <a:off x="1227966" y="5047885"/>
            <a:ext cx="5297778" cy="207787"/>
          </a:xfrm>
          <a:prstGeom prst="rect">
            <a:avLst/>
          </a:prstGeom>
          <a:solidFill>
            <a:srgbClr val="99CCFF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48" tIns="39575" rIns="79148" bIns="39575" numCol="1" rtlCol="0" anchor="ctr" anchorCtr="0" compatLnSpc="1">
            <a:prstTxWarp prst="textNoShape">
              <a:avLst/>
            </a:prstTxWarp>
          </a:bodyPr>
          <a:lstStyle/>
          <a:p>
            <a:pPr defTabSz="801127">
              <a:defRPr/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TE types </a:t>
            </a:r>
            <a:r>
              <a:rPr lang="en-US" altLang="zh-CN" sz="1000" b="1" kern="0" dirty="0">
                <a:solidFill>
                  <a:srgbClr val="0000FF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RFC8776</a:t>
            </a:r>
            <a:endParaRPr lang="en-US" sz="1000" b="1" kern="0" dirty="0">
              <a:solidFill>
                <a:srgbClr val="0000FF"/>
              </a:solidFill>
              <a:latin typeface="Calibri" panose="020F0502020204030204" pitchFamily="34" charset="0"/>
              <a:ea typeface="宋体"/>
              <a:cs typeface="Calibri" panose="020F0502020204030204" pitchFamily="34" charset="0"/>
            </a:endParaRPr>
          </a:p>
        </p:txBody>
      </p:sp>
      <p:sp>
        <p:nvSpPr>
          <p:cNvPr id="375" name="矩形 263">
            <a:hlinkClick r:id="rId16"/>
            <a:extLst>
              <a:ext uri="{FF2B5EF4-FFF2-40B4-BE49-F238E27FC236}">
                <a16:creationId xmlns:a16="http://schemas.microsoft.com/office/drawing/2014/main" id="{E4B77B4C-779A-43A8-B9D3-3D621F5A880C}"/>
              </a:ext>
            </a:extLst>
          </p:cNvPr>
          <p:cNvSpPr/>
          <p:nvPr/>
        </p:nvSpPr>
        <p:spPr bwMode="auto">
          <a:xfrm rot="16200000">
            <a:off x="10075640" y="3255494"/>
            <a:ext cx="1548843" cy="216175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9148" tIns="39575" rIns="79148" bIns="39575" numCol="1" rtlCol="0" anchor="ctr" anchorCtr="0" compatLnSpc="1">
            <a:prstTxWarp prst="textNoShape">
              <a:avLst/>
            </a:prstTxWarp>
          </a:bodyPr>
          <a:lstStyle/>
          <a:p>
            <a:pPr defTabSz="801127">
              <a:defRPr/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Generic OAM model </a:t>
            </a:r>
            <a:r>
              <a:rPr lang="en-US" altLang="zh-CN" sz="1000" b="1" dirty="0">
                <a:solidFill>
                  <a:srgbClr val="0000FF"/>
                </a:solidFill>
                <a:latin typeface="Calibri" pitchFamily="34" charset="0"/>
                <a:ea typeface="华文细黑"/>
                <a:cs typeface="Calibri" pitchFamily="34" charset="0"/>
              </a:rPr>
              <a:t>RFC8351</a:t>
            </a:r>
            <a:endParaRPr lang="en-US" sz="1000" kern="0" dirty="0">
              <a:solidFill>
                <a:srgbClr val="000000"/>
              </a:solidFill>
              <a:latin typeface="Calibri" panose="020F0502020204030204" pitchFamily="34" charset="0"/>
              <a:ea typeface="宋体"/>
              <a:cs typeface="Calibri" panose="020F0502020204030204" pitchFamily="34" charset="0"/>
            </a:endParaRPr>
          </a:p>
        </p:txBody>
      </p:sp>
      <p:sp>
        <p:nvSpPr>
          <p:cNvPr id="376" name="矩形 264">
            <a:hlinkClick r:id="rId23"/>
            <a:extLst>
              <a:ext uri="{FF2B5EF4-FFF2-40B4-BE49-F238E27FC236}">
                <a16:creationId xmlns:a16="http://schemas.microsoft.com/office/drawing/2014/main" id="{CBB8D9A5-4296-4E5E-81A7-69095F15BF85}"/>
              </a:ext>
            </a:extLst>
          </p:cNvPr>
          <p:cNvSpPr/>
          <p:nvPr/>
        </p:nvSpPr>
        <p:spPr bwMode="auto">
          <a:xfrm>
            <a:off x="9174098" y="3132217"/>
            <a:ext cx="1027061" cy="205548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801127">
              <a:defRPr/>
            </a:pPr>
            <a:r>
              <a:rPr lang="en-US" altLang="zh-CN" sz="1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ETH Service</a:t>
            </a:r>
            <a:endParaRPr lang="en-US" sz="1000" kern="0" dirty="0">
              <a:solidFill>
                <a:srgbClr val="000000"/>
              </a:solidFill>
              <a:latin typeface="Calibri" panose="020F0502020204030204" pitchFamily="34" charset="0"/>
              <a:ea typeface="宋体"/>
              <a:cs typeface="Calibri" panose="020F0502020204030204" pitchFamily="34" charset="0"/>
            </a:endParaRPr>
          </a:p>
        </p:txBody>
      </p:sp>
      <p:sp>
        <p:nvSpPr>
          <p:cNvPr id="377" name="矩形 265">
            <a:hlinkClick r:id="rId19"/>
            <a:extLst>
              <a:ext uri="{FF2B5EF4-FFF2-40B4-BE49-F238E27FC236}">
                <a16:creationId xmlns:a16="http://schemas.microsoft.com/office/drawing/2014/main" id="{B7BB32F3-DFA3-4FBD-8FDF-222F701C4712}"/>
              </a:ext>
            </a:extLst>
          </p:cNvPr>
          <p:cNvSpPr/>
          <p:nvPr/>
        </p:nvSpPr>
        <p:spPr bwMode="auto">
          <a:xfrm>
            <a:off x="1227966" y="4710006"/>
            <a:ext cx="2509569" cy="207787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48" tIns="39575" rIns="79148" bIns="39575" numCol="1" rtlCol="0" anchor="ctr" anchorCtr="0" compatLnSpc="1">
            <a:prstTxWarp prst="textNoShape">
              <a:avLst/>
            </a:prstTxWarp>
          </a:bodyPr>
          <a:lstStyle/>
          <a:p>
            <a:pPr defTabSz="801127">
              <a:defRPr/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L1 types</a:t>
            </a:r>
          </a:p>
        </p:txBody>
      </p:sp>
      <p:sp>
        <p:nvSpPr>
          <p:cNvPr id="378" name="矩形 266">
            <a:hlinkClick r:id="rId19"/>
            <a:extLst>
              <a:ext uri="{FF2B5EF4-FFF2-40B4-BE49-F238E27FC236}">
                <a16:creationId xmlns:a16="http://schemas.microsoft.com/office/drawing/2014/main" id="{40F4818F-045D-4CFF-8799-E4EF5C478357}"/>
              </a:ext>
            </a:extLst>
          </p:cNvPr>
          <p:cNvSpPr/>
          <p:nvPr/>
        </p:nvSpPr>
        <p:spPr bwMode="auto">
          <a:xfrm>
            <a:off x="4016175" y="4706900"/>
            <a:ext cx="2509569" cy="207787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48" tIns="39575" rIns="79148" bIns="39575" numCol="1" rtlCol="0" anchor="ctr" anchorCtr="0" compatLnSpc="1">
            <a:prstTxWarp prst="textNoShape">
              <a:avLst/>
            </a:prstTxWarp>
          </a:bodyPr>
          <a:lstStyle/>
          <a:p>
            <a:pPr defTabSz="801127">
              <a:defRPr/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L0 types</a:t>
            </a:r>
          </a:p>
        </p:txBody>
      </p:sp>
      <p:sp>
        <p:nvSpPr>
          <p:cNvPr id="379" name="矩形 267">
            <a:hlinkClick r:id="rId18"/>
            <a:extLst>
              <a:ext uri="{FF2B5EF4-FFF2-40B4-BE49-F238E27FC236}">
                <a16:creationId xmlns:a16="http://schemas.microsoft.com/office/drawing/2014/main" id="{A58D68A7-BC27-4519-BCDE-9638EC2A200B}"/>
              </a:ext>
            </a:extLst>
          </p:cNvPr>
          <p:cNvSpPr/>
          <p:nvPr/>
        </p:nvSpPr>
        <p:spPr bwMode="auto">
          <a:xfrm>
            <a:off x="1653613" y="3933928"/>
            <a:ext cx="1695624" cy="20778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79148" tIns="39575" rIns="79148" bIns="39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01127">
              <a:defRPr/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OIA topo</a:t>
            </a:r>
          </a:p>
        </p:txBody>
      </p:sp>
      <p:cxnSp>
        <p:nvCxnSpPr>
          <p:cNvPr id="380" name="直接箭头连接符 268">
            <a:extLst>
              <a:ext uri="{FF2B5EF4-FFF2-40B4-BE49-F238E27FC236}">
                <a16:creationId xmlns:a16="http://schemas.microsoft.com/office/drawing/2014/main" id="{9A66EFAA-C14E-4353-A817-85263E8CAE45}"/>
              </a:ext>
            </a:extLst>
          </p:cNvPr>
          <p:cNvCxnSpPr>
            <a:endCxn id="378" idx="2"/>
          </p:cNvCxnSpPr>
          <p:nvPr/>
        </p:nvCxnSpPr>
        <p:spPr bwMode="auto">
          <a:xfrm flipV="1">
            <a:off x="5270960" y="4914686"/>
            <a:ext cx="0" cy="13009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1" name="直接箭头连接符 269">
            <a:extLst>
              <a:ext uri="{FF2B5EF4-FFF2-40B4-BE49-F238E27FC236}">
                <a16:creationId xmlns:a16="http://schemas.microsoft.com/office/drawing/2014/main" id="{28B429B5-CF7C-4DBA-88D4-F3515FE3825B}"/>
              </a:ext>
            </a:extLst>
          </p:cNvPr>
          <p:cNvCxnSpPr/>
          <p:nvPr/>
        </p:nvCxnSpPr>
        <p:spPr bwMode="auto">
          <a:xfrm flipV="1">
            <a:off x="2482750" y="4914688"/>
            <a:ext cx="0" cy="13009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2" name="圆角矩形 270">
            <a:extLst>
              <a:ext uri="{FF2B5EF4-FFF2-40B4-BE49-F238E27FC236}">
                <a16:creationId xmlns:a16="http://schemas.microsoft.com/office/drawing/2014/main" id="{23AC13E1-2E28-4763-B74C-ACBDC0DDC172}"/>
              </a:ext>
            </a:extLst>
          </p:cNvPr>
          <p:cNvSpPr/>
          <p:nvPr/>
        </p:nvSpPr>
        <p:spPr bwMode="auto">
          <a:xfrm>
            <a:off x="1058440" y="4661912"/>
            <a:ext cx="5744018" cy="652436"/>
          </a:xfrm>
          <a:prstGeom prst="roundRect">
            <a:avLst>
              <a:gd name="adj" fmla="val 5910"/>
            </a:avLst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39575" numCol="1" rtlCol="0" anchor="t" anchorCtr="0" compatLnSpc="1">
            <a:prstTxWarp prst="textNoShape">
              <a:avLst/>
            </a:prstTxWarp>
          </a:bodyPr>
          <a:lstStyle/>
          <a:p>
            <a:pPr defTabSz="801127">
              <a:lnSpc>
                <a:spcPct val="80000"/>
              </a:lnSpc>
              <a:defRPr/>
            </a:pPr>
            <a:endParaRPr lang="en-US" sz="1000" b="1" kern="0" dirty="0">
              <a:solidFill>
                <a:srgbClr val="0000FF"/>
              </a:solidFill>
              <a:latin typeface="Calibri" panose="020F0502020204030204" pitchFamily="34" charset="0"/>
              <a:ea typeface="宋体"/>
              <a:cs typeface="Calibri" panose="020F0502020204030204" pitchFamily="34" charset="0"/>
            </a:endParaRPr>
          </a:p>
        </p:txBody>
      </p:sp>
      <p:sp>
        <p:nvSpPr>
          <p:cNvPr id="383" name="矩形 271">
            <a:hlinkClick r:id="rId26"/>
            <a:extLst>
              <a:ext uri="{FF2B5EF4-FFF2-40B4-BE49-F238E27FC236}">
                <a16:creationId xmlns:a16="http://schemas.microsoft.com/office/drawing/2014/main" id="{50217C9A-8B67-484F-A05B-DA63B54841B3}"/>
              </a:ext>
            </a:extLst>
          </p:cNvPr>
          <p:cNvSpPr/>
          <p:nvPr/>
        </p:nvSpPr>
        <p:spPr bwMode="auto">
          <a:xfrm rot="16200000">
            <a:off x="706879" y="3648654"/>
            <a:ext cx="1314641" cy="281950"/>
          </a:xfrm>
          <a:prstGeom prst="rect">
            <a:avLst/>
          </a:prstGeom>
          <a:solidFill>
            <a:srgbClr val="99CC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9148" tIns="39575" rIns="79148" bIns="39575" numCol="1" rtlCol="0" anchor="ctr" anchorCtr="0" compatLnSpc="1">
            <a:prstTxWarp prst="textNoShape">
              <a:avLst/>
            </a:prstTxWarp>
          </a:bodyPr>
          <a:lstStyle/>
          <a:p>
            <a:pPr defTabSz="801127">
              <a:defRPr/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TE Topo </a:t>
            </a:r>
          </a:p>
        </p:txBody>
      </p:sp>
      <p:grpSp>
        <p:nvGrpSpPr>
          <p:cNvPr id="384" name="组合 272">
            <a:extLst>
              <a:ext uri="{FF2B5EF4-FFF2-40B4-BE49-F238E27FC236}">
                <a16:creationId xmlns:a16="http://schemas.microsoft.com/office/drawing/2014/main" id="{634D9EED-4724-4FED-AEE5-10AF2F448DC7}"/>
              </a:ext>
            </a:extLst>
          </p:cNvPr>
          <p:cNvGrpSpPr/>
          <p:nvPr/>
        </p:nvGrpSpPr>
        <p:grpSpPr>
          <a:xfrm>
            <a:off x="2505918" y="4503958"/>
            <a:ext cx="3843104" cy="143727"/>
            <a:chOff x="2506569" y="4486006"/>
            <a:chExt cx="3844105" cy="292994"/>
          </a:xfrm>
        </p:grpSpPr>
        <p:cxnSp>
          <p:nvCxnSpPr>
            <p:cNvPr id="385" name="直接箭头连接符 273">
              <a:extLst>
                <a:ext uri="{FF2B5EF4-FFF2-40B4-BE49-F238E27FC236}">
                  <a16:creationId xmlns:a16="http://schemas.microsoft.com/office/drawing/2014/main" id="{1442CFC9-D5F8-4EF9-9F7B-DD6D305E88CA}"/>
                </a:ext>
              </a:extLst>
            </p:cNvPr>
            <p:cNvCxnSpPr/>
            <p:nvPr/>
          </p:nvCxnSpPr>
          <p:spPr bwMode="auto">
            <a:xfrm flipV="1">
              <a:off x="2506569" y="4486006"/>
              <a:ext cx="0" cy="292994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6" name="直接箭头连接符 274">
              <a:extLst>
                <a:ext uri="{FF2B5EF4-FFF2-40B4-BE49-F238E27FC236}">
                  <a16:creationId xmlns:a16="http://schemas.microsoft.com/office/drawing/2014/main" id="{001ABCD1-1D1F-4431-90B5-7AACD655758C}"/>
                </a:ext>
              </a:extLst>
            </p:cNvPr>
            <p:cNvCxnSpPr/>
            <p:nvPr/>
          </p:nvCxnSpPr>
          <p:spPr bwMode="auto">
            <a:xfrm flipV="1">
              <a:off x="4671086" y="4486006"/>
              <a:ext cx="0" cy="292994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7" name="直接箭头连接符 275">
              <a:extLst>
                <a:ext uri="{FF2B5EF4-FFF2-40B4-BE49-F238E27FC236}">
                  <a16:creationId xmlns:a16="http://schemas.microsoft.com/office/drawing/2014/main" id="{108699D4-C3A6-4AE7-9C42-58FC98E7B451}"/>
                </a:ext>
              </a:extLst>
            </p:cNvPr>
            <p:cNvCxnSpPr/>
            <p:nvPr/>
          </p:nvCxnSpPr>
          <p:spPr bwMode="auto">
            <a:xfrm flipV="1">
              <a:off x="6350674" y="4486006"/>
              <a:ext cx="0" cy="292994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73077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3300</TotalTime>
  <Words>1347</Words>
  <Application>Microsoft Office PowerPoint</Application>
  <PresentationFormat>Widescreen</PresentationFormat>
  <Paragraphs>359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等线</vt:lpstr>
      <vt:lpstr>微软雅黑</vt:lpstr>
      <vt:lpstr>微软雅黑</vt:lpstr>
      <vt:lpstr>Arial</vt:lpstr>
      <vt:lpstr>Calibri</vt:lpstr>
      <vt:lpstr>Calibri Light</vt:lpstr>
      <vt:lpstr>Wingdings</vt:lpstr>
      <vt:lpstr>Office Theme</vt:lpstr>
      <vt:lpstr>End-to-end Management for Transport and Access Networks: Architecture and Data Models</vt:lpstr>
      <vt:lpstr>Agenda</vt:lpstr>
      <vt:lpstr>End-to-end Management and Control Towards Autonomous Networking</vt:lpstr>
      <vt:lpstr>End-to-end Management and Control Architecture</vt:lpstr>
      <vt:lpstr>Hierarchical SDN Control for Transport and Access Networks</vt:lpstr>
      <vt:lpstr>Agenda</vt:lpstr>
      <vt:lpstr>IETF ACTN Framework</vt:lpstr>
      <vt:lpstr>Mapping between IETF ACTN Framework and BBF CloudCO Architecture</vt:lpstr>
      <vt:lpstr>IETF YANG Data Models</vt:lpstr>
      <vt:lpstr>BBF CloudCO Data Models</vt:lpstr>
      <vt:lpstr>Enabling Cross-domain Applications: E2E Network Slicing</vt:lpstr>
      <vt:lpstr>WT-370 &amp; WT-386i2：FAN Sharing and Data Models(progressing)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Davis</dc:creator>
  <cp:lastModifiedBy>Aihua Guo</cp:lastModifiedBy>
  <cp:revision>61</cp:revision>
  <dcterms:created xsi:type="dcterms:W3CDTF">2019-12-02T18:03:50Z</dcterms:created>
  <dcterms:modified xsi:type="dcterms:W3CDTF">2022-05-09T22:48:58Z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1565641933</vt:lpwstr>
  </property>
</Properties>
</file>