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6"/>
  </p:sldMasterIdLst>
  <p:notesMasterIdLst>
    <p:notesMasterId r:id="rId14"/>
  </p:notesMasterIdLst>
  <p:sldIdLst>
    <p:sldId id="256" r:id="rId7"/>
    <p:sldId id="288" r:id="rId8"/>
    <p:sldId id="306" r:id="rId9"/>
    <p:sldId id="301" r:id="rId10"/>
    <p:sldId id="307" r:id="rId11"/>
    <p:sldId id="300" r:id="rId12"/>
    <p:sldId id="273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lotti, Sergio (Nokia - IT/Vimercate)" initials="BS(I" lastIdx="6" clrIdx="0">
    <p:extLst>
      <p:ext uri="{19B8F6BF-5375-455C-9EA6-DF929625EA0E}">
        <p15:presenceInfo xmlns:p15="http://schemas.microsoft.com/office/powerpoint/2012/main" userId="S::sergio.belotti@nokia.com::1405c469-425d-44df-9775-7098fb1a68f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79" autoAdjust="0"/>
    <p:restoredTop sz="93981" autoAdjust="0"/>
  </p:normalViewPr>
  <p:slideViewPr>
    <p:cSldViewPr snapToGrid="0">
      <p:cViewPr varScale="1">
        <p:scale>
          <a:sx n="86" d="100"/>
          <a:sy n="86" d="100"/>
        </p:scale>
        <p:origin x="288" y="67"/>
      </p:cViewPr>
      <p:guideLst>
        <p:guide orient="horz" pos="16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1.xml"/><Relationship Id="rId11" Type="http://schemas.openxmlformats.org/officeDocument/2006/relationships/slide" Target="slides/slide5.xml"/><Relationship Id="rId5" Type="http://schemas.openxmlformats.org/officeDocument/2006/relationships/customXml" Target="../customXml/item5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711742-25F0-43F6-882D-B8403339F2D1}" type="datetimeFigureOut">
              <a:rPr lang="en-US" smtClean="0"/>
              <a:t>3/22/2023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66C2EC-F3B6-4CF7-8A67-99EC2A32E0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8428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5188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106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2906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0369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66C2EC-F3B6-4CF7-8A67-99EC2A32E02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2126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F70F-C36D-483B-A71E-3CE7D12946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7BBED8-1641-49D3-AE18-73C243B3CC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4D893F-194C-4FF4-B5AB-6C4451672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ADF87-7BA1-4934-894F-828C76552A18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44E4B-E2F8-432A-BF65-4B1D4F60B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D57B7B-E4FA-4168-B890-885510F841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28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1744E-C5CC-433D-BC59-08747CC083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26A685-8D45-4AE8-A436-80CEC3CB9B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04DA6-02C2-4232-AA35-6C6326775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92055-2432-4DF3-97D9-9AAC5D502BA1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D90AE-1FCA-4D19-A901-53A6D429B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DF0AA5-D7F4-4DDE-AE62-D39D808E3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277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1D45A1-B848-4F0A-A111-0471ADDF5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86741C-A0E2-4271-95E4-9F68AD864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5D4C10-76A8-4708-8997-C1FEB99B2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2AC4B-3F7F-442E-97CB-3FE75166B923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14B1F7-A30B-4632-8901-5AF691375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D563F-3764-4CAA-9B40-9A10FC22F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133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BE4D-E613-43DD-A6B2-85D234F12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8EDF5-8775-4D37-8BA6-6B05CD86F6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8DD1F9-0CC1-46BD-80EA-032EFE2EA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64C34-DC39-41C4-8B6A-5EA7B47F74F1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48F2B-FBF0-4DD3-BC64-6E8C5B410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4DDCE-377F-490B-9F66-2FCFAE7CD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538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BF7EAE-26F7-4F91-BCE2-D07C906B9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D8774-D4D5-43AF-87A1-D8665498F9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32657-B26C-473C-88A7-772FA2CDB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D06E72-0C8D-44B3-AA53-2FB152485C62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DD0D81-1E0A-47CD-92A4-5E1171C6A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F3D07-BB30-4067-94E3-33D2DE362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86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B1312-A27D-43A7-9134-1372A391F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64446-AD39-4608-9403-BC5FBE4DE6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5FB136-4A35-4C88-9E2B-DC562E5F0E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5133C-C0C8-462E-9E8D-367F44F3E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88E82-78A8-432F-A905-64D37DCF7108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CA0FC7-850E-4FE6-9D6F-05155ECA1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5FE713-1D7D-4705-BF14-3DF626528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8537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484AB-3862-4C30-AAB5-B8B8BDC49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846EF-F83F-4684-B45D-F7A2ECE847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0051F9-60E0-4E64-B66C-DC817F9313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4560DFF-87BC-43C4-8119-530EC412CC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FB5A7F-DE6C-4E81-9CBC-8D5EF03BB1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B1FC2D-06AA-4DB6-90EF-3D874477E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C27C5-5812-4AB4-AA99-BFA1A6532403}" type="datetime1">
              <a:rPr lang="en-US" smtClean="0"/>
              <a:t>3/22/2023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860ED0-7AF3-47B5-AFD9-0B219ADE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1BC4CC-408F-4ECE-B7DD-D7C114774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495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8F2245-E251-4030-8C6B-27B27481B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49A23-CC8C-400E-BF73-1FE15B3F6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E17CC1-43C0-45B8-AB30-B4F1979189AC}" type="datetime1">
              <a:rPr lang="en-US" smtClean="0"/>
              <a:t>3/22/2023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70AB06-AE52-4E29-BFE8-EB8CAA069A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3F4D89-3784-4036-9A00-E28A74AA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479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777CF1-7199-4CFF-B5A5-7410597E2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720E5C-818F-46A2-A674-ACF0EF433E2C}" type="datetime1">
              <a:rPr lang="en-US" smtClean="0"/>
              <a:t>3/22/2023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5B3890-1DEE-4B5F-91FA-904D4ECBA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77738-57AE-490B-AA3B-850D1513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486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BC349-53F3-4740-93C6-6E31DFF99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7B1AB-D28C-44E0-A470-D76859C3F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073F70-471F-4F95-85E6-12BA8F2C2E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A230FA-9E80-4190-80C6-10B1DB5FE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F26B5B-FDE8-4DDB-82A7-BEF41002D93B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DBA77-A567-4E0B-B956-C5E5AA192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78477-7046-43DB-A2BD-7B40CDA071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4308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29A2-7198-4C85-9684-7AB7E5B5C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BBDA2B8-1988-4398-9533-242CB40CD5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FCD29D-523A-464C-964D-498C96C81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C8AB2A-5EA4-41E1-813D-E130F9CD6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C07EE6-18E8-48EE-9715-5838292A3776}" type="datetime1">
              <a:rPr lang="en-US" smtClean="0"/>
              <a:t>3/22/2023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FE246-9575-4020-8AC5-AA6979EC3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CCAMP WG Session @ IETF 106, Singapore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3D70EF-222D-482A-9962-A3E75824A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387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73A70B3-5ECB-40A8-A49F-16541EDE6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D850A9-87D7-4ED5-8243-D4529ACDF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1B68C-3A53-4D83-98BD-820DCB90D3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BCED-13F6-41CB-8B3C-875C16F6C384}" type="datetime1">
              <a:rPr lang="en-US" smtClean="0"/>
              <a:t>3/22/2023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00814F-F9BA-41A0-9BBB-B2F597BFD5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CCAMP WG Session @ IETF 106, Singapore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05CE73-9D13-44B7-94CC-97CBF98F2E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DE8D9F-EE5F-4C6A-B9D9-EDFB82C382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389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etf.org/archive/id/draft-ietf-ccamp-yang-otn-slicing-04.txt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etf-ccamp-wg/ietf-ccamp-yang-otn-slicing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ilarchive.ietf.org/arch/msg/ccamp/Dr3HWPlmP9LyA6NmabWJvx7hWIc/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B14AC5-E6AF-4C76-9CB3-949ACC0FE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48859"/>
            <a:ext cx="9144000" cy="1645330"/>
          </a:xfrm>
        </p:spPr>
        <p:txBody>
          <a:bodyPr anchor="t" anchorCtr="1">
            <a:normAutofit/>
          </a:bodyPr>
          <a:lstStyle/>
          <a:p>
            <a:pPr>
              <a:spcBef>
                <a:spcPts val="0"/>
              </a:spcBef>
            </a:pPr>
            <a:r>
              <a:rPr lang="en-US" sz="4000" b="1" dirty="0"/>
              <a:t>Framework and Data Model for OTN Network Slicing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3375" y="3323995"/>
            <a:ext cx="3202625" cy="2767054"/>
          </a:xfrm>
        </p:spPr>
        <p:txBody>
          <a:bodyPr>
            <a:noAutofit/>
          </a:bodyPr>
          <a:lstStyle/>
          <a:p>
            <a:pPr algn="l">
              <a:spcBef>
                <a:spcPts val="300"/>
              </a:spcBef>
            </a:pPr>
            <a:r>
              <a:rPr lang="en-US" sz="1900" dirty="0"/>
              <a:t>Co-authors:</a:t>
            </a:r>
          </a:p>
          <a:p>
            <a:pPr algn="l">
              <a:spcBef>
                <a:spcPts val="300"/>
              </a:spcBef>
            </a:pPr>
            <a:r>
              <a:rPr lang="en-US" sz="1900" b="1" dirty="0">
                <a:solidFill>
                  <a:srgbClr val="0070C0"/>
                </a:solidFill>
              </a:rPr>
              <a:t>Aihua Guo (Futurewei)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Sergio </a:t>
            </a:r>
            <a:r>
              <a:rPr lang="en-US" sz="1900" dirty="0" err="1"/>
              <a:t>Belotti</a:t>
            </a:r>
            <a:r>
              <a:rPr lang="en-US" sz="1900" dirty="0"/>
              <a:t> (Nokia)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Reza </a:t>
            </a:r>
            <a:r>
              <a:rPr lang="en-US" sz="1900" dirty="0" err="1"/>
              <a:t>Rokui</a:t>
            </a:r>
            <a:r>
              <a:rPr lang="en-US" sz="1900" dirty="0"/>
              <a:t> (</a:t>
            </a:r>
            <a:r>
              <a:rPr lang="en-US" sz="1900" dirty="0" err="1"/>
              <a:t>Ciena</a:t>
            </a:r>
            <a:r>
              <a:rPr lang="en-US" sz="1900" dirty="0"/>
              <a:t>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Luis M. Contreras (Telefonica)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Yunbin</a:t>
            </a:r>
            <a:r>
              <a:rPr lang="en-US" sz="1900" dirty="0"/>
              <a:t> Xu (CAICT)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Yang Zhao (China Mobile)</a:t>
            </a:r>
          </a:p>
          <a:p>
            <a:pPr algn="l">
              <a:spcBef>
                <a:spcPts val="300"/>
              </a:spcBef>
            </a:pPr>
            <a:r>
              <a:rPr lang="en-US" sz="1900" dirty="0" err="1"/>
              <a:t>Xufeng</a:t>
            </a:r>
            <a:r>
              <a:rPr lang="en-US" sz="1900" dirty="0"/>
              <a:t> Liu (IBM Corporation)</a:t>
            </a: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E2F80EB8-8DC8-4CA5-8090-B8E097E5008E}"/>
              </a:ext>
            </a:extLst>
          </p:cNvPr>
          <p:cNvSpPr txBox="1">
            <a:spLocks/>
          </p:cNvSpPr>
          <p:nvPr/>
        </p:nvSpPr>
        <p:spPr>
          <a:xfrm>
            <a:off x="1524000" y="2507870"/>
            <a:ext cx="9144000" cy="600076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3200" dirty="0">
                <a:latin typeface="+mn-lt"/>
                <a:hlinkClick r:id="rId2"/>
              </a:rPr>
              <a:t>draft-ietf-ccamp-yang-otn-slicing-04</a:t>
            </a:r>
            <a:endParaRPr lang="en-US" dirty="0">
              <a:latin typeface="+mn-lt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6267822" y="3308402"/>
            <a:ext cx="3269942" cy="2700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300"/>
              </a:spcBef>
            </a:pPr>
            <a:r>
              <a:rPr lang="en-US" sz="1900" dirty="0"/>
              <a:t>Contributors:</a:t>
            </a: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en-US" sz="1900" dirty="0" err="1"/>
              <a:t>Haomian</a:t>
            </a:r>
            <a:r>
              <a:rPr lang="en-US" sz="1900" dirty="0"/>
              <a:t> Zheng (Huawei)</a:t>
            </a:r>
          </a:p>
          <a:p>
            <a:pPr algn="l">
              <a:spcBef>
                <a:spcPts val="300"/>
              </a:spcBef>
            </a:pPr>
            <a:r>
              <a:rPr lang="en-US" sz="1900" dirty="0"/>
              <a:t>Italo </a:t>
            </a:r>
            <a:r>
              <a:rPr lang="en-US" sz="1900" dirty="0" err="1"/>
              <a:t>Busi</a:t>
            </a:r>
            <a:r>
              <a:rPr lang="en-US" sz="1900" dirty="0"/>
              <a:t>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Victor Lopez(Nokia)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Dieter </a:t>
            </a:r>
            <a:r>
              <a:rPr lang="en-US" sz="1900" dirty="0" err="1"/>
              <a:t>Beller</a:t>
            </a:r>
            <a:r>
              <a:rPr lang="en-US" sz="1900" dirty="0"/>
              <a:t> (Nokia)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Oscar Gonzales (Telefonica)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Henry Yu (Huawei)</a:t>
            </a:r>
          </a:p>
          <a:p>
            <a:pPr>
              <a:spcBef>
                <a:spcPts val="300"/>
              </a:spcBef>
            </a:pPr>
            <a:r>
              <a:rPr lang="en-US" sz="1900" dirty="0"/>
              <a:t>Jiang Sun (China Mobile)</a:t>
            </a:r>
          </a:p>
        </p:txBody>
      </p:sp>
      <p:sp>
        <p:nvSpPr>
          <p:cNvPr id="7" name="Subtitle 4">
            <a:extLst>
              <a:ext uri="{FF2B5EF4-FFF2-40B4-BE49-F238E27FC236}">
                <a16:creationId xmlns:a16="http://schemas.microsoft.com/office/drawing/2014/main" id="{1AE12729-D209-49D9-9E7C-3590C68E9DCE}"/>
              </a:ext>
            </a:extLst>
          </p:cNvPr>
          <p:cNvSpPr txBox="1">
            <a:spLocks/>
          </p:cNvSpPr>
          <p:nvPr/>
        </p:nvSpPr>
        <p:spPr>
          <a:xfrm>
            <a:off x="6096000" y="3371353"/>
            <a:ext cx="3202625" cy="19957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spcBef>
                <a:spcPts val="300"/>
              </a:spcBef>
            </a:pPr>
            <a:endParaRPr lang="en-US" sz="1900" dirty="0"/>
          </a:p>
          <a:p>
            <a:pPr algn="l">
              <a:spcBef>
                <a:spcPts val="300"/>
              </a:spcBef>
            </a:pPr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3555478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Major Updates Since IETF 115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0841F-A6DC-4789-9872-9F341CF41F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5300" y="1690688"/>
            <a:ext cx="10488500" cy="4400118"/>
          </a:xfrm>
        </p:spPr>
        <p:txBody>
          <a:bodyPr>
            <a:normAutofit fontScale="85000" lnSpcReduction="20000"/>
          </a:bodyPr>
          <a:lstStyle/>
          <a:p>
            <a:pPr marL="342900" indent="-342900"/>
            <a:r>
              <a:rPr lang="en-US" sz="2400" dirty="0"/>
              <a:t>Separated the data model for network slice topology from the OTN slicing model</a:t>
            </a:r>
          </a:p>
          <a:p>
            <a:pPr lvl="1"/>
            <a:r>
              <a:rPr lang="en-US" sz="2000" dirty="0"/>
              <a:t>To reflect the WG consensus from IETF-115 that the topology construct is technology-agnostic and applies to any network slice</a:t>
            </a:r>
          </a:p>
          <a:p>
            <a:pPr lvl="1"/>
            <a:r>
              <a:rPr lang="en-US" sz="2000" dirty="0"/>
              <a:t>The technology-agnostic network slice topology model was proposed in draft-</a:t>
            </a:r>
            <a:r>
              <a:rPr lang="en-US" sz="2000" dirty="0" err="1"/>
              <a:t>liu</a:t>
            </a:r>
            <a:r>
              <a:rPr lang="en-US" sz="2000" dirty="0"/>
              <a:t>-teas-transport-network-slice-yang </a:t>
            </a:r>
          </a:p>
          <a:p>
            <a:endParaRPr lang="en-US" sz="2400" dirty="0"/>
          </a:p>
          <a:p>
            <a:r>
              <a:rPr lang="en-US" sz="2400" dirty="0"/>
              <a:t>OTN slicing augments the network slice topology model with additional OTN technology-specific SLO/SLE arguments</a:t>
            </a:r>
          </a:p>
          <a:p>
            <a:endParaRPr lang="en-US" sz="2400" dirty="0"/>
          </a:p>
          <a:p>
            <a:r>
              <a:rPr lang="en-US" sz="2400" dirty="0"/>
              <a:t>Attributes adjustment</a:t>
            </a:r>
          </a:p>
          <a:p>
            <a:pPr lvl="1"/>
            <a:r>
              <a:rPr lang="en-US" sz="2000" dirty="0"/>
              <a:t>Removed some SLO/SLE attributes, e.g. periodicity, that are inherited from 5G and are not applicable to OTN slicing</a:t>
            </a:r>
          </a:p>
          <a:p>
            <a:pPr lvl="1"/>
            <a:r>
              <a:rPr lang="en-US" sz="2000" dirty="0"/>
              <a:t>Moved explicit path references to under the steering-constraints to align with the base model definition </a:t>
            </a:r>
          </a:p>
          <a:p>
            <a:endParaRPr lang="en-US" sz="2400" dirty="0"/>
          </a:p>
          <a:p>
            <a:r>
              <a:rPr lang="en-US" sz="2400" dirty="0"/>
              <a:t>Text description was updated accordingly</a:t>
            </a:r>
          </a:p>
        </p:txBody>
      </p:sp>
    </p:spTree>
    <p:extLst>
      <p:ext uri="{BB962C8B-B14F-4D97-AF65-F5344CB8AC3E}">
        <p14:creationId xmlns:p14="http://schemas.microsoft.com/office/powerpoint/2010/main" val="32413973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Model Relationships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BF3EED4-7EC2-AA2B-8651-F4726158B7CE}"/>
              </a:ext>
            </a:extLst>
          </p:cNvPr>
          <p:cNvGrpSpPr/>
          <p:nvPr/>
        </p:nvGrpSpPr>
        <p:grpSpPr>
          <a:xfrm>
            <a:off x="865300" y="2431742"/>
            <a:ext cx="3937246" cy="2654120"/>
            <a:chOff x="8557806" y="3621352"/>
            <a:chExt cx="3937246" cy="2654120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5CF651C-7AA2-7465-9B1E-8963924829AD}"/>
                </a:ext>
              </a:extLst>
            </p:cNvPr>
            <p:cNvSpPr txBox="1"/>
            <p:nvPr/>
          </p:nvSpPr>
          <p:spPr>
            <a:xfrm>
              <a:off x="8557806" y="5500255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-network-slice-service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E191A-F555-18E5-87B9-1CF568F89D4E}"/>
                </a:ext>
              </a:extLst>
            </p:cNvPr>
            <p:cNvSpPr txBox="1"/>
            <p:nvPr/>
          </p:nvSpPr>
          <p:spPr>
            <a:xfrm>
              <a:off x="8557806" y="4471358"/>
              <a:ext cx="2574524" cy="584775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-transport-network-slice</a:t>
              </a:r>
            </a:p>
            <a:p>
              <a:pPr algn="ctr"/>
              <a:r>
                <a:rPr lang="en-US" sz="1600" dirty="0"/>
                <a:t>(w/ topology)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8030AF9-AFF8-5086-678B-CBD8899DCFF0}"/>
                </a:ext>
              </a:extLst>
            </p:cNvPr>
            <p:cNvSpPr txBox="1"/>
            <p:nvPr/>
          </p:nvSpPr>
          <p:spPr>
            <a:xfrm>
              <a:off x="8557806" y="3621352"/>
              <a:ext cx="2574524" cy="338554"/>
            </a:xfrm>
            <a:prstGeom prst="rect">
              <a:avLst/>
            </a:prstGeom>
            <a:noFill/>
            <a:ln>
              <a:solidFill>
                <a:srgbClr val="00206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 err="1"/>
                <a:t>ietf</a:t>
              </a:r>
              <a:r>
                <a:rPr lang="en-US" sz="1600" dirty="0"/>
                <a:t>-</a:t>
              </a:r>
              <a:r>
                <a:rPr lang="en-US" sz="1600" dirty="0" err="1"/>
                <a:t>otn</a:t>
              </a:r>
              <a:r>
                <a:rPr lang="en-US" sz="1600" dirty="0"/>
                <a:t>-slice</a:t>
              </a: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19F5A23-FEEB-48D7-5AC5-3DE656CC37D4}"/>
                </a:ext>
              </a:extLst>
            </p:cNvPr>
            <p:cNvCxnSpPr>
              <a:stCxn id="5" idx="0"/>
              <a:endCxn id="6" idx="2"/>
            </p:cNvCxnSpPr>
            <p:nvPr/>
          </p:nvCxnSpPr>
          <p:spPr>
            <a:xfrm flipV="1">
              <a:off x="9845068" y="5056133"/>
              <a:ext cx="0" cy="44412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9A7F84E-90C2-DBC8-1ABC-8921FBAA31FB}"/>
                </a:ext>
              </a:extLst>
            </p:cNvPr>
            <p:cNvSpPr txBox="1"/>
            <p:nvPr/>
          </p:nvSpPr>
          <p:spPr>
            <a:xfrm>
              <a:off x="9829353" y="5114109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C9B4D65-C4A8-EBBC-5878-36A607F755BD}"/>
                </a:ext>
              </a:extLst>
            </p:cNvPr>
            <p:cNvCxnSpPr/>
            <p:nvPr/>
          </p:nvCxnSpPr>
          <p:spPr>
            <a:xfrm flipV="1">
              <a:off x="9845068" y="3959905"/>
              <a:ext cx="0" cy="511453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F40AA3-851F-B34D-8DAB-E3A002DA057F}"/>
                </a:ext>
              </a:extLst>
            </p:cNvPr>
            <p:cNvSpPr txBox="1"/>
            <p:nvPr/>
          </p:nvSpPr>
          <p:spPr>
            <a:xfrm>
              <a:off x="9845068" y="4052853"/>
              <a:ext cx="8020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augments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9B8D0EF-30FC-4BD3-223E-4CB8AD7FD2E6}"/>
                </a:ext>
              </a:extLst>
            </p:cNvPr>
            <p:cNvSpPr txBox="1"/>
            <p:nvPr/>
          </p:nvSpPr>
          <p:spPr>
            <a:xfrm>
              <a:off x="11353799" y="4077131"/>
              <a:ext cx="77213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This draft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0F5AC4F6-555E-1583-4325-529736453A60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11230252" y="3852909"/>
              <a:ext cx="509614" cy="22422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13AEB0BF-B70F-9ECB-91F6-0A64AC7D8B5A}"/>
                </a:ext>
              </a:extLst>
            </p:cNvPr>
            <p:cNvCxnSpPr>
              <a:cxnSpLocks/>
              <a:stCxn id="16" idx="2"/>
            </p:cNvCxnSpPr>
            <p:nvPr/>
          </p:nvCxnSpPr>
          <p:spPr>
            <a:xfrm flipH="1">
              <a:off x="11315307" y="4354130"/>
              <a:ext cx="424559" cy="2865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23379-E65E-0EC6-C9A3-D1C2BEF82B36}"/>
                </a:ext>
              </a:extLst>
            </p:cNvPr>
            <p:cNvSpPr txBox="1"/>
            <p:nvPr/>
          </p:nvSpPr>
          <p:spPr>
            <a:xfrm>
              <a:off x="11433380" y="5256509"/>
              <a:ext cx="1061672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draft-</a:t>
              </a:r>
              <a:r>
                <a:rPr lang="en-US" sz="1200" dirty="0" err="1"/>
                <a:t>ietf</a:t>
              </a:r>
              <a:r>
                <a:rPr lang="en-US" sz="1200" dirty="0"/>
                <a:t>-teas-network-slice-</a:t>
              </a:r>
              <a:r>
                <a:rPr lang="en-US" sz="1200" dirty="0" err="1"/>
                <a:t>nbi</a:t>
              </a:r>
              <a:endParaRPr lang="en-US" sz="12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E84816A-9C56-E1DE-E5E5-15F0BFE8367D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H="1">
              <a:off x="11132330" y="5669532"/>
              <a:ext cx="31020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DBA3903-31ED-41E0-9D49-B0A03F600980}"/>
                </a:ext>
              </a:extLst>
            </p:cNvPr>
            <p:cNvSpPr txBox="1"/>
            <p:nvPr/>
          </p:nvSpPr>
          <p:spPr>
            <a:xfrm>
              <a:off x="9845068" y="5906140"/>
              <a:ext cx="11819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OLD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072EA088-0081-4E15-9F77-BF6C1C14D6ED}"/>
              </a:ext>
            </a:extLst>
          </p:cNvPr>
          <p:cNvGrpSpPr/>
          <p:nvPr/>
        </p:nvGrpSpPr>
        <p:grpSpPr>
          <a:xfrm>
            <a:off x="5208932" y="2379263"/>
            <a:ext cx="7044495" cy="2706599"/>
            <a:chOff x="5208932" y="2379263"/>
            <a:chExt cx="7044495" cy="2706599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35107571-33EE-E2B0-8E9C-FCF6C6375EF9}"/>
                </a:ext>
              </a:extLst>
            </p:cNvPr>
            <p:cNvGrpSpPr/>
            <p:nvPr/>
          </p:nvGrpSpPr>
          <p:grpSpPr>
            <a:xfrm>
              <a:off x="5208932" y="2379263"/>
              <a:ext cx="7044495" cy="2706599"/>
              <a:chOff x="5450557" y="3621352"/>
              <a:chExt cx="7044495" cy="2706599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FB8BF15-9DA3-F645-A3AE-F13B68A52343}"/>
                  </a:ext>
                </a:extLst>
              </p:cNvPr>
              <p:cNvSpPr txBox="1"/>
              <p:nvPr/>
            </p:nvSpPr>
            <p:spPr>
              <a:xfrm>
                <a:off x="8551346" y="5529559"/>
                <a:ext cx="2574524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03BE3A-3643-37BE-F2F7-D1F606860128}"/>
                  </a:ext>
                </a:extLst>
              </p:cNvPr>
              <p:cNvSpPr txBox="1"/>
              <p:nvPr/>
            </p:nvSpPr>
            <p:spPr>
              <a:xfrm>
                <a:off x="8557806" y="4471358"/>
                <a:ext cx="2574524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56B9DAF-8895-A14F-29AB-20D70383D365}"/>
                  </a:ext>
                </a:extLst>
              </p:cNvPr>
              <p:cNvSpPr txBox="1"/>
              <p:nvPr/>
            </p:nvSpPr>
            <p:spPr>
              <a:xfrm>
                <a:off x="8551346" y="3621352"/>
                <a:ext cx="2580983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FAE74CEB-507A-C225-3854-EA12CD54943B}"/>
                  </a:ext>
                </a:extLst>
              </p:cNvPr>
              <p:cNvCxnSpPr>
                <a:cxnSpLocks/>
                <a:stCxn id="34" idx="0"/>
                <a:endCxn id="35" idx="2"/>
              </p:cNvCxnSpPr>
              <p:nvPr/>
            </p:nvCxnSpPr>
            <p:spPr>
              <a:xfrm flipV="1">
                <a:off x="9838608" y="5056133"/>
                <a:ext cx="646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A9B05FD-47D3-A1CD-3F98-B40FFA017B28}"/>
                  </a:ext>
                </a:extLst>
              </p:cNvPr>
              <p:cNvSpPr txBox="1"/>
              <p:nvPr/>
            </p:nvSpPr>
            <p:spPr>
              <a:xfrm>
                <a:off x="9829353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8470553C-9800-7C1E-BED1-30B2B6657330}"/>
                  </a:ext>
                </a:extLst>
              </p:cNvPr>
              <p:cNvCxnSpPr/>
              <p:nvPr/>
            </p:nvCxnSpPr>
            <p:spPr>
              <a:xfrm flipV="1">
                <a:off x="9845068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34883DB9-3830-C403-DC99-5ADD678A5B6C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E5F883E-8A53-61BF-281D-6D3955A1F03B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0B5BA391-CA56-07E9-D5F7-197B76495A46}"/>
                  </a:ext>
                </a:extLst>
              </p:cNvPr>
              <p:cNvCxnSpPr>
                <a:stCxn id="41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66727FD7-F0EF-2F52-2256-CCD3437CB685}"/>
                  </a:ext>
                </a:extLst>
              </p:cNvPr>
              <p:cNvCxnSpPr>
                <a:cxnSpLocks/>
                <a:stCxn id="41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0DF309CE-D09C-DA78-A0F2-EEB9970F0E27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37A2B1B6-EBBD-390F-6B4C-473FF9920F14}"/>
                  </a:ext>
                </a:extLst>
              </p:cNvPr>
              <p:cNvCxnSpPr>
                <a:cxnSpLocks/>
                <a:endCxn id="34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5436AE2-1FB8-A388-732B-0307CEEB28EA}"/>
                  </a:ext>
                </a:extLst>
              </p:cNvPr>
              <p:cNvSpPr txBox="1"/>
              <p:nvPr/>
            </p:nvSpPr>
            <p:spPr>
              <a:xfrm>
                <a:off x="8102024" y="5958619"/>
                <a:ext cx="118192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FF0000"/>
                    </a:solidFill>
                  </a:rPr>
                  <a:t>NEW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C96B78E0-4702-4DD4-EE7C-FE9A58EE0075}"/>
                  </a:ext>
                </a:extLst>
              </p:cNvPr>
              <p:cNvSpPr txBox="1"/>
              <p:nvPr/>
            </p:nvSpPr>
            <p:spPr>
              <a:xfrm>
                <a:off x="5450557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55" name="Straight Arrow Connector 54">
                <a:extLst>
                  <a:ext uri="{FF2B5EF4-FFF2-40B4-BE49-F238E27FC236}">
                    <a16:creationId xmlns:a16="http://schemas.microsoft.com/office/drawing/2014/main" id="{C5BF600B-C38E-1396-4967-A1934C3A310A}"/>
                  </a:ext>
                </a:extLst>
              </p:cNvPr>
              <p:cNvCxnSpPr>
                <a:cxnSpLocks/>
                <a:stCxn id="34" idx="1"/>
                <a:endCxn id="48" idx="3"/>
              </p:cNvCxnSpPr>
              <p:nvPr/>
            </p:nvCxnSpPr>
            <p:spPr>
              <a:xfrm flipH="1">
                <a:off x="7876754" y="5698836"/>
                <a:ext cx="67459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7B9E4215-1C91-4BF2-D9E6-514052A4F1DF}"/>
                  </a:ext>
                </a:extLst>
              </p:cNvPr>
              <p:cNvSpPr txBox="1"/>
              <p:nvPr/>
            </p:nvSpPr>
            <p:spPr>
              <a:xfrm>
                <a:off x="7822727" y="544501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5F6D2D3-E4FD-219F-67DA-CD4B330DA16C}"/>
                  </a:ext>
                </a:extLst>
              </p:cNvPr>
              <p:cNvSpPr txBox="1"/>
              <p:nvPr/>
            </p:nvSpPr>
            <p:spPr>
              <a:xfrm>
                <a:off x="7164619" y="382252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</p:grpSp>
        <p:cxnSp>
          <p:nvCxnSpPr>
            <p:cNvPr id="66" name="Connector: Elbow 65">
              <a:extLst>
                <a:ext uri="{FF2B5EF4-FFF2-40B4-BE49-F238E27FC236}">
                  <a16:creationId xmlns:a16="http://schemas.microsoft.com/office/drawing/2014/main" id="{245D6BF7-443D-D421-A089-55372D947140}"/>
                </a:ext>
              </a:extLst>
            </p:cNvPr>
            <p:cNvCxnSpPr>
              <a:stCxn id="48" idx="0"/>
              <a:endCxn id="36" idx="1"/>
            </p:cNvCxnSpPr>
            <p:nvPr/>
          </p:nvCxnSpPr>
          <p:spPr>
            <a:xfrm rot="5400000" flipH="1" flipV="1">
              <a:off x="6496411" y="2474160"/>
              <a:ext cx="1738930" cy="1887690"/>
            </a:xfrm>
            <a:prstGeom prst="bentConnector2">
              <a:avLst/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548586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- Model Dependencies between WG &amp; non-WG drafts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/>
          <a:lstStyle/>
          <a:p>
            <a:r>
              <a:rPr lang="en-US" sz="2800" dirty="0" err="1"/>
              <a:t>ietf</a:t>
            </a:r>
            <a:r>
              <a:rPr lang="en-US" sz="2800" dirty="0"/>
              <a:t>-</a:t>
            </a:r>
            <a:r>
              <a:rPr lang="en-US" sz="2800" dirty="0" err="1"/>
              <a:t>otn</a:t>
            </a:r>
            <a:r>
              <a:rPr lang="en-US" sz="2800" dirty="0"/>
              <a:t>-slice (WG adopted) depends on </a:t>
            </a:r>
            <a:r>
              <a:rPr lang="en-US" sz="2800" dirty="0" err="1"/>
              <a:t>iet</a:t>
            </a:r>
            <a:r>
              <a:rPr lang="en-US" dirty="0" err="1"/>
              <a:t>f</a:t>
            </a:r>
            <a:r>
              <a:rPr lang="en-US" dirty="0"/>
              <a:t>-network-slice-topology which is still in I.D. state</a:t>
            </a:r>
          </a:p>
          <a:p>
            <a:pPr lvl="1"/>
            <a:r>
              <a:rPr lang="en-US" dirty="0"/>
              <a:t>Option 1 : WG to adopt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2 : create new I.D. for OTN augments for </a:t>
            </a:r>
            <a:r>
              <a:rPr lang="en-US" dirty="0" err="1"/>
              <a:t>ietf</a:t>
            </a:r>
            <a:r>
              <a:rPr lang="en-US" dirty="0"/>
              <a:t>-network-slice-topology</a:t>
            </a:r>
          </a:p>
          <a:p>
            <a:pPr lvl="1"/>
            <a:r>
              <a:rPr lang="en-US" dirty="0"/>
              <a:t>Option 3 : progress </a:t>
            </a:r>
            <a:r>
              <a:rPr lang="en-US" dirty="0" err="1"/>
              <a:t>ietf</a:t>
            </a:r>
            <a:r>
              <a:rPr lang="en-US" dirty="0"/>
              <a:t>-</a:t>
            </a:r>
            <a:r>
              <a:rPr lang="en-US" dirty="0" err="1"/>
              <a:t>otn</a:t>
            </a:r>
            <a:r>
              <a:rPr lang="en-US" dirty="0"/>
              <a:t>-slice in phases: phase 1 for connectivity only and phase 2 for connectivity + topology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B1A256-BE04-3843-236E-B6A233E5F04A}"/>
              </a:ext>
            </a:extLst>
          </p:cNvPr>
          <p:cNvGrpSpPr/>
          <p:nvPr/>
        </p:nvGrpSpPr>
        <p:grpSpPr>
          <a:xfrm>
            <a:off x="3114875" y="4227317"/>
            <a:ext cx="7315647" cy="2281489"/>
            <a:chOff x="4937780" y="2379262"/>
            <a:chExt cx="7315647" cy="2281489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9795D7A9-CAC6-9475-783C-440AD465DA36}"/>
                </a:ext>
              </a:extLst>
            </p:cNvPr>
            <p:cNvGrpSpPr/>
            <p:nvPr/>
          </p:nvGrpSpPr>
          <p:grpSpPr>
            <a:xfrm>
              <a:off x="4937780" y="2379262"/>
              <a:ext cx="7315647" cy="2281489"/>
              <a:chOff x="5179405" y="3621351"/>
              <a:chExt cx="7315647" cy="228148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DA72375-2271-1583-CF63-89032DD41E1C}"/>
                  </a:ext>
                </a:extLst>
              </p:cNvPr>
              <p:cNvSpPr txBox="1"/>
              <p:nvPr/>
            </p:nvSpPr>
            <p:spPr>
              <a:xfrm>
                <a:off x="8278902" y="5529559"/>
                <a:ext cx="284696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-network-slice-service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76850A29-62BC-17ED-4CDE-6C9345A47796}"/>
                  </a:ext>
                </a:extLst>
              </p:cNvPr>
              <p:cNvSpPr txBox="1"/>
              <p:nvPr/>
            </p:nvSpPr>
            <p:spPr>
              <a:xfrm>
                <a:off x="8278902" y="4471358"/>
                <a:ext cx="2853428" cy="584775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-transport-network-slice</a:t>
                </a:r>
              </a:p>
              <a:p>
                <a:pPr algn="ctr"/>
                <a:r>
                  <a:rPr lang="en-US" sz="1600" dirty="0">
                    <a:solidFill>
                      <a:srgbClr val="0070C0"/>
                    </a:solidFill>
                  </a:rPr>
                  <a:t>(w/o topology)</a:t>
                </a: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13D32D1-C7F1-BF79-4321-5B8AF75013D7}"/>
                  </a:ext>
                </a:extLst>
              </p:cNvPr>
              <p:cNvSpPr txBox="1"/>
              <p:nvPr/>
            </p:nvSpPr>
            <p:spPr>
              <a:xfrm>
                <a:off x="8278902" y="3621352"/>
                <a:ext cx="2853428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/>
                  <a:t>ietf</a:t>
                </a:r>
                <a:r>
                  <a:rPr lang="en-US" sz="1600" dirty="0"/>
                  <a:t>-</a:t>
                </a:r>
                <a:r>
                  <a:rPr lang="en-US" sz="1600" dirty="0" err="1"/>
                  <a:t>otn</a:t>
                </a:r>
                <a:r>
                  <a:rPr lang="en-US" sz="1600" dirty="0"/>
                  <a:t>-slice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7625A52A-A191-A6CA-CFF7-810303751492}"/>
                  </a:ext>
                </a:extLst>
              </p:cNvPr>
              <p:cNvCxnSpPr>
                <a:cxnSpLocks/>
                <a:stCxn id="27" idx="0"/>
                <a:endCxn id="28" idx="2"/>
              </p:cNvCxnSpPr>
              <p:nvPr/>
            </p:nvCxnSpPr>
            <p:spPr>
              <a:xfrm flipV="1">
                <a:off x="9702386" y="5056133"/>
                <a:ext cx="3230" cy="47342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064BCB80-EA6D-A85A-4F0C-6A5688FDC845}"/>
                  </a:ext>
                </a:extLst>
              </p:cNvPr>
              <p:cNvSpPr txBox="1"/>
              <p:nvPr/>
            </p:nvSpPr>
            <p:spPr>
              <a:xfrm>
                <a:off x="9829353" y="5114109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2249FADA-71FA-B9C2-27D7-5D986BC4C0C3}"/>
                  </a:ext>
                </a:extLst>
              </p:cNvPr>
              <p:cNvCxnSpPr/>
              <p:nvPr/>
            </p:nvCxnSpPr>
            <p:spPr>
              <a:xfrm flipV="1">
                <a:off x="9702386" y="3959905"/>
                <a:ext cx="0" cy="51145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13ECD7B-909D-84B5-1EA9-B84CBAD30E36}"/>
                  </a:ext>
                </a:extLst>
              </p:cNvPr>
              <p:cNvSpPr txBox="1"/>
              <p:nvPr/>
            </p:nvSpPr>
            <p:spPr>
              <a:xfrm>
                <a:off x="9845068" y="4052853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4BCDBF2-9419-D391-62A3-B726C1B93913}"/>
                  </a:ext>
                </a:extLst>
              </p:cNvPr>
              <p:cNvSpPr txBox="1"/>
              <p:nvPr/>
            </p:nvSpPr>
            <p:spPr>
              <a:xfrm>
                <a:off x="11353799" y="4077131"/>
                <a:ext cx="77213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This draft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8770FD12-F5FA-0E30-813D-A01363AD40A6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11230252" y="3852909"/>
                <a:ext cx="509614" cy="22422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9536757B-BBE3-08B1-CEF0-D0C669F65C32}"/>
                  </a:ext>
                </a:extLst>
              </p:cNvPr>
              <p:cNvCxnSpPr>
                <a:cxnSpLocks/>
                <a:stCxn id="34" idx="2"/>
              </p:cNvCxnSpPr>
              <p:nvPr/>
            </p:nvCxnSpPr>
            <p:spPr>
              <a:xfrm flipH="1">
                <a:off x="11315307" y="4354130"/>
                <a:ext cx="424559" cy="28650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C3A93EEC-F2FD-4A5F-0864-0353C4F15BD4}"/>
                  </a:ext>
                </a:extLst>
              </p:cNvPr>
              <p:cNvSpPr txBox="1"/>
              <p:nvPr/>
            </p:nvSpPr>
            <p:spPr>
              <a:xfrm>
                <a:off x="11433380" y="5256509"/>
                <a:ext cx="1061672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/>
                  <a:t>draft-</a:t>
                </a:r>
                <a:r>
                  <a:rPr lang="en-US" sz="1200" dirty="0" err="1"/>
                  <a:t>ietf</a:t>
                </a:r>
                <a:r>
                  <a:rPr lang="en-US" sz="1200" dirty="0"/>
                  <a:t>-teas-network-slice-</a:t>
                </a:r>
                <a:r>
                  <a:rPr lang="en-US" sz="1200" dirty="0" err="1"/>
                  <a:t>nbi</a:t>
                </a:r>
                <a:endParaRPr lang="en-US" sz="1200" dirty="0"/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6C1FEE1-867D-EAE3-DAFC-29C0C627545B}"/>
                  </a:ext>
                </a:extLst>
              </p:cNvPr>
              <p:cNvCxnSpPr>
                <a:cxnSpLocks/>
                <a:endCxn id="27" idx="3"/>
              </p:cNvCxnSpPr>
              <p:nvPr/>
            </p:nvCxnSpPr>
            <p:spPr>
              <a:xfrm flipH="1">
                <a:off x="11125870" y="5698836"/>
                <a:ext cx="31020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E2E401D-7587-AE11-7199-BA90795A7DE3}"/>
                  </a:ext>
                </a:extLst>
              </p:cNvPr>
              <p:cNvSpPr txBox="1"/>
              <p:nvPr/>
            </p:nvSpPr>
            <p:spPr>
              <a:xfrm>
                <a:off x="5179405" y="5529559"/>
                <a:ext cx="2426197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ietf</a:t>
                </a:r>
                <a:r>
                  <a:rPr lang="en-US" sz="1600" dirty="0">
                    <a:solidFill>
                      <a:srgbClr val="0070C0"/>
                    </a:solidFill>
                  </a:rPr>
                  <a:t>-network-slice-topology</a:t>
                </a: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096BDA8-6768-5FDF-B0A2-5F9B26B44891}"/>
                  </a:ext>
                </a:extLst>
              </p:cNvPr>
              <p:cNvCxnSpPr>
                <a:cxnSpLocks/>
                <a:stCxn id="27" idx="1"/>
                <a:endCxn id="40" idx="3"/>
              </p:cNvCxnSpPr>
              <p:nvPr/>
            </p:nvCxnSpPr>
            <p:spPr>
              <a:xfrm flipH="1">
                <a:off x="7605602" y="5698836"/>
                <a:ext cx="67330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665513D5-C513-E8B7-7D64-81CDA3AA1DD8}"/>
                  </a:ext>
                </a:extLst>
              </p:cNvPr>
              <p:cNvSpPr txBox="1"/>
              <p:nvPr/>
            </p:nvSpPr>
            <p:spPr>
              <a:xfrm>
                <a:off x="7553580" y="5418932"/>
                <a:ext cx="84221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references</a:t>
                </a:r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0180A21B-084E-2618-F890-1FC88768B07B}"/>
                  </a:ext>
                </a:extLst>
              </p:cNvPr>
              <p:cNvSpPr txBox="1"/>
              <p:nvPr/>
            </p:nvSpPr>
            <p:spPr>
              <a:xfrm>
                <a:off x="6373757" y="4625245"/>
                <a:ext cx="8020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augments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9565C72-BB64-4EA1-03CA-1FFD3007F773}"/>
                  </a:ext>
                </a:extLst>
              </p:cNvPr>
              <p:cNvSpPr txBox="1"/>
              <p:nvPr/>
            </p:nvSpPr>
            <p:spPr>
              <a:xfrm>
                <a:off x="5179407" y="3621351"/>
                <a:ext cx="2426195" cy="338554"/>
              </a:xfrm>
              <a:prstGeom prst="rect">
                <a:avLst/>
              </a:prstGeom>
              <a:noFill/>
              <a:ln>
                <a:solidFill>
                  <a:srgbClr val="00206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 err="1">
                    <a:solidFill>
                      <a:srgbClr val="0070C0"/>
                    </a:solidFill>
                  </a:rPr>
                  <a:t>otn</a:t>
                </a:r>
                <a:r>
                  <a:rPr lang="en-US" sz="1600" dirty="0">
                    <a:solidFill>
                      <a:srgbClr val="0070C0"/>
                    </a:solidFill>
                  </a:rPr>
                  <a:t>-slice-topo</a:t>
                </a:r>
              </a:p>
            </p:txBody>
          </p:sp>
        </p:grpSp>
        <p:cxnSp>
          <p:nvCxnSpPr>
            <p:cNvPr id="26" name="Connector: Elbow 25">
              <a:extLst>
                <a:ext uri="{FF2B5EF4-FFF2-40B4-BE49-F238E27FC236}">
                  <a16:creationId xmlns:a16="http://schemas.microsoft.com/office/drawing/2014/main" id="{B6C4B479-8614-91E9-4BB5-58BFE850C06E}"/>
                </a:ext>
              </a:extLst>
            </p:cNvPr>
            <p:cNvCxnSpPr>
              <a:cxnSpLocks/>
              <a:stCxn id="40" idx="0"/>
              <a:endCxn id="46" idx="2"/>
            </p:cNvCxnSpPr>
            <p:nvPr/>
          </p:nvCxnSpPr>
          <p:spPr>
            <a:xfrm rot="5400000" flipH="1" flipV="1">
              <a:off x="5366052" y="3502643"/>
              <a:ext cx="1569654" cy="1"/>
            </a:xfrm>
            <a:prstGeom prst="bentConnector3">
              <a:avLst>
                <a:gd name="adj1" fmla="val 50000"/>
              </a:avLst>
            </a:prstGeom>
            <a:ln>
              <a:tailEnd type="triangle"/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4730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86856" cy="1325563"/>
          </a:xfrm>
        </p:spPr>
        <p:txBody>
          <a:bodyPr>
            <a:normAutofit/>
          </a:bodyPr>
          <a:lstStyle/>
          <a:p>
            <a:r>
              <a:rPr lang="en-US" sz="4000" dirty="0"/>
              <a:t>Open Issue – Can we merge </a:t>
            </a:r>
            <a:r>
              <a:rPr lang="en-US" sz="4000" dirty="0" err="1"/>
              <a:t>ietf</a:t>
            </a:r>
            <a:r>
              <a:rPr lang="en-US" sz="4000" dirty="0"/>
              <a:t>-transport-network-slice with </a:t>
            </a:r>
            <a:r>
              <a:rPr lang="en-US" sz="4000" dirty="0" err="1"/>
              <a:t>ietf</a:t>
            </a:r>
            <a:r>
              <a:rPr lang="en-US" sz="4000" dirty="0"/>
              <a:t>-network-slice-service?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BF5329-997E-2121-E048-C9F3687C5A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8383" cy="4351338"/>
          </a:xfrm>
        </p:spPr>
        <p:txBody>
          <a:bodyPr>
            <a:normAutofit/>
          </a:bodyPr>
          <a:lstStyle/>
          <a:p>
            <a:r>
              <a:rPr lang="en-US" sz="2000" dirty="0" err="1"/>
              <a:t>ietf</a:t>
            </a:r>
            <a:r>
              <a:rPr lang="en-US" sz="2000" dirty="0"/>
              <a:t>-transport-network-slice contains generic SLO/SLEs that may be applicable to generic network slicing as well. The </a:t>
            </a:r>
            <a:r>
              <a:rPr lang="en-US" sz="2000" dirty="0" err="1"/>
              <a:t>ietf</a:t>
            </a:r>
            <a:r>
              <a:rPr lang="en-US" sz="2000" dirty="0"/>
              <a:t>-transport-network-slice can be eliminated in all if agreed to merge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ietf-nss:steering-constraints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?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te-types:te-path-disjointness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	       </a:t>
            </a:r>
          </a:p>
          <a:p>
            <a:pPr marL="457200" lvl="1" indent="0">
              <a:buNone/>
            </a:pP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…/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ietf-nss:custom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ietf-nss:service-slo-sle-policy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optimization-criterion?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resize-requirement?       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identityref</a:t>
            </a:r>
            <a:endParaRPr lang="en-US" sz="1100" b="0" i="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  +--</a:t>
            </a:r>
            <a:r>
              <a:rPr lang="en-US" sz="1100" b="0" i="0" dirty="0" err="1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rw</a:t>
            </a:r>
            <a:r>
              <a:rPr lang="en-US" sz="1100" b="0" i="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 service-info?             string</a:t>
            </a:r>
            <a:endParaRPr lang="en-US" sz="1100" dirty="0"/>
          </a:p>
          <a:p>
            <a:pPr marL="457200" lvl="1" indent="0">
              <a:buNone/>
            </a:pPr>
            <a:endParaRPr lang="en-US" sz="1400" dirty="0"/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…/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ietf-nss:steering-constraints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ietf-nss:path-constraints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: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topology-id?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/network/network-id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explicit-path* [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-id]</a:t>
            </a:r>
          </a:p>
          <a:p>
            <a:pPr marL="457200" lvl="1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     +--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rw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 -&gt; 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nw:networks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/network/node/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nt:termination-point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/</a:t>
            </a:r>
            <a:r>
              <a:rPr lang="en-US" sz="1100" dirty="0" err="1">
                <a:solidFill>
                  <a:srgbClr val="000000"/>
                </a:solidFill>
                <a:latin typeface="Courier New" panose="02070309020205020404" pitchFamily="49" charset="0"/>
              </a:rPr>
              <a:t>tp</a:t>
            </a:r>
            <a:r>
              <a:rPr lang="en-US" sz="1100" dirty="0">
                <a:solidFill>
                  <a:srgbClr val="000000"/>
                </a:solidFill>
                <a:latin typeface="Courier New" panose="02070309020205020404" pitchFamily="49" charset="0"/>
              </a:rPr>
              <a:t>-id</a:t>
            </a:r>
          </a:p>
          <a:p>
            <a:endParaRPr lang="en-US" sz="2000" dirty="0"/>
          </a:p>
          <a:p>
            <a:pPr marL="457200" lvl="1" indent="0">
              <a:buNone/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356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E31FD-1C2F-48A6-AB51-148D4276F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6327" y="365125"/>
            <a:ext cx="11693237" cy="1325563"/>
          </a:xfrm>
        </p:spPr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E902790-AB44-4F74-A53E-22411B711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Address open issues</a:t>
            </a:r>
          </a:p>
          <a:p>
            <a:r>
              <a:rPr lang="en-US" dirty="0"/>
              <a:t>Continue working with draft-</a:t>
            </a:r>
            <a:r>
              <a:rPr lang="en-US" dirty="0" err="1"/>
              <a:t>ietf</a:t>
            </a:r>
            <a:r>
              <a:rPr lang="en-US" dirty="0"/>
              <a:t>-teas-</a:t>
            </a:r>
            <a:r>
              <a:rPr lang="en-US" dirty="0" err="1"/>
              <a:t>ietf</a:t>
            </a:r>
            <a:r>
              <a:rPr lang="en-US" dirty="0"/>
              <a:t>-network-slice-</a:t>
            </a:r>
            <a:r>
              <a:rPr lang="en-US" dirty="0" err="1"/>
              <a:t>nbi</a:t>
            </a:r>
            <a:r>
              <a:rPr lang="en-US" dirty="0"/>
              <a:t>-yang to align the two models </a:t>
            </a:r>
          </a:p>
          <a:p>
            <a:r>
              <a:rPr lang="en-US" dirty="0"/>
              <a:t>Add a few examples for various types of OTN slices which combines the use of network-slice-</a:t>
            </a:r>
            <a:r>
              <a:rPr lang="en-US" dirty="0" err="1"/>
              <a:t>nbi</a:t>
            </a:r>
            <a:r>
              <a:rPr lang="en-US" dirty="0"/>
              <a:t> and </a:t>
            </a:r>
            <a:r>
              <a:rPr lang="en-US" dirty="0" err="1"/>
              <a:t>otn</a:t>
            </a:r>
            <a:r>
              <a:rPr lang="en-US" dirty="0"/>
              <a:t>-slice</a:t>
            </a:r>
          </a:p>
          <a:p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dirty="0"/>
              <a:t>* GitHub Repo</a:t>
            </a:r>
          </a:p>
          <a:p>
            <a:pPr marL="457200" lvl="1" indent="0">
              <a:buNone/>
            </a:pPr>
            <a:r>
              <a:rPr lang="en-US" dirty="0">
                <a:hlinkClick r:id="rId3"/>
              </a:rPr>
              <a:t>https://github.com/ietf-ccamp-wg/ietf-ccamp-yang-otn-slicing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* CCAMP Weekly Call: Thu 10-11am EST</a:t>
            </a:r>
          </a:p>
          <a:p>
            <a:pPr marL="457200" lvl="1" indent="0">
              <a:buNone/>
            </a:pPr>
            <a:r>
              <a:rPr lang="en-US" dirty="0">
                <a:hlinkClick r:id="rId4"/>
              </a:rPr>
              <a:t>https://mailarchive.ietf.org/arch/msg/ccamp/Dr3HWPlmP9LyA6NmabWJvx7hWIc/</a:t>
            </a: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9935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4"/>
          <p:cNvSpPr txBox="1"/>
          <p:nvPr/>
        </p:nvSpPr>
        <p:spPr>
          <a:xfrm>
            <a:off x="1969191" y="200255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CN" dirty="0"/>
              <a:t>Thank You!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4541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item1.xml><?xml version="1.0" encoding="utf-8"?>
<?mso-contentType ?>
<SharedContentType xmlns="Microsoft.SharePoint.Taxonomy.ContentTypeSync" SourceId="34c87397-5fc1-491e-85e7-d6110dbe9cbd" ContentTypeId="0x0101" PreviousValue="false"/>
</file>

<file path=customXml/item2.xml><?xml version="1.0" encoding="utf-8"?>
<?mso-contentType ?>
<spe:Receivers xmlns:spe="http://schemas.microsoft.com/sharepoint/events"/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4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HideFromDelve xmlns="71c5aaf6-e6ce-465b-b873-5148d2a4c105">false</HideFromDelve>
  </documentManagement>
</p:properties>
</file>

<file path=customXml/item5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185B6FD968AC4F8244C98DADFCDDF2" ma:contentTypeVersion="10" ma:contentTypeDescription="Create a new document." ma:contentTypeScope="" ma:versionID="a0a5748a9dac91f93248b2b077c41dd7">
  <xsd:schema xmlns:xsd="http://www.w3.org/2001/XMLSchema" xmlns:xs="http://www.w3.org/2001/XMLSchema" xmlns:p="http://schemas.microsoft.com/office/2006/metadata/properties" xmlns:ns3="71c5aaf6-e6ce-465b-b873-5148d2a4c105" xmlns:ns4="687e87d0-d0a8-4c48-8f94-14f0c67212c5" xmlns:ns5="b4d06219-a142-4c5f-be55-53f74cb980c7" targetNamespace="http://schemas.microsoft.com/office/2006/metadata/properties" ma:root="true" ma:fieldsID="b06f86fc5fa60c034a6b2d88bb81de5b" ns3:_="" ns4:_="" ns5:_="">
    <xsd:import namespace="71c5aaf6-e6ce-465b-b873-5148d2a4c105"/>
    <xsd:import namespace="687e87d0-d0a8-4c48-8f94-14f0c67212c5"/>
    <xsd:import namespace="b4d06219-a142-4c5f-be55-53f74cb980c7"/>
    <xsd:element name="properties">
      <xsd:complexType>
        <xsd:sequence>
          <xsd:element name="documentManagement">
            <xsd:complexType>
              <xsd:all>
                <xsd:element ref="ns3:_dlc_DocId" minOccurs="0"/>
                <xsd:element ref="ns3:_dlc_DocIdUrl" minOccurs="0"/>
                <xsd:element ref="ns3:_dlc_DocIdPersistId" minOccurs="0"/>
                <xsd:element ref="ns3:HideFromDelve" minOccurs="0"/>
                <xsd:element ref="ns4:MediaServiceMetadata" minOccurs="0"/>
                <xsd:element ref="ns4:MediaServiceFastMetadata" minOccurs="0"/>
                <xsd:element ref="ns4:MediaServiceDateTaken" minOccurs="0"/>
                <xsd:element ref="ns4:MediaServiceAutoTags" minOccurs="0"/>
                <xsd:element ref="ns5:SharedWithUsers" minOccurs="0"/>
                <xsd:element ref="ns5:SharedWithDetails" minOccurs="0"/>
                <xsd:element ref="ns5:SharingHintHash" minOccurs="0"/>
                <xsd:element ref="ns4:MediaServiceGenerationTime" minOccurs="0"/>
                <xsd:element ref="ns4:MediaServiceEventHashCode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c5aaf6-e6ce-465b-b873-5148d2a4c105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HideFromDelve" ma:index="11" nillable="true" ma:displayName="HideFromDelve" ma:default="0" ma:internalName="HideFromDelve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87e87d0-d0a8-4c48-8f94-14f0c67212c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2" nillable="true" ma:displayName="MediaServiceMetadata" ma:description="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description="" ma:hidden="true" ma:internalName="MediaServiceFastMetadata" ma:readOnly="true">
      <xsd:simpleType>
        <xsd:restriction base="dms:Note"/>
      </xsd:simpleType>
    </xsd:element>
    <xsd:element name="MediaServiceDateTaken" ma:index="14" nillable="true" ma:displayName="MediaServiceDateTaken" ma:description="" ma:hidden="true" ma:internalName="MediaServiceDateTaken" ma:readOnly="true">
      <xsd:simpleType>
        <xsd:restriction base="dms:Text"/>
      </xsd:simpleType>
    </xsd:element>
    <xsd:element name="MediaServiceAutoTags" ma:index="15" nillable="true" ma:displayName="MediaServiceAutoTags" ma:description="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d06219-a142-4c5f-be55-53f74cb980c7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8412ECC-D61E-4B23-B7FF-722505864B65}">
  <ds:schemaRefs>
    <ds:schemaRef ds:uri="Microsoft.SharePoint.Taxonomy.ContentTypeSync"/>
  </ds:schemaRefs>
</ds:datastoreItem>
</file>

<file path=customXml/itemProps2.xml><?xml version="1.0" encoding="utf-8"?>
<ds:datastoreItem xmlns:ds="http://schemas.openxmlformats.org/officeDocument/2006/customXml" ds:itemID="{917A1171-45E3-4E0C-B712-8306AE0B7411}">
  <ds:schemaRefs>
    <ds:schemaRef ds:uri="http://schemas.microsoft.com/sharepoint/events"/>
  </ds:schemaRefs>
</ds:datastoreItem>
</file>

<file path=customXml/itemProps3.xml><?xml version="1.0" encoding="utf-8"?>
<ds:datastoreItem xmlns:ds="http://schemas.openxmlformats.org/officeDocument/2006/customXml" ds:itemID="{FFF5BEF5-BF1F-44F4-AFBC-1295B944FD55}">
  <ds:schemaRefs>
    <ds:schemaRef ds:uri="http://schemas.microsoft.com/sharepoint/v3/contenttype/forms"/>
  </ds:schemaRefs>
</ds:datastoreItem>
</file>

<file path=customXml/itemProps4.xml><?xml version="1.0" encoding="utf-8"?>
<ds:datastoreItem xmlns:ds="http://schemas.openxmlformats.org/officeDocument/2006/customXml" ds:itemID="{D1402BC5-1A46-47E2-B58E-ED5697CD9276}">
  <ds:schemaRefs>
    <ds:schemaRef ds:uri="71c5aaf6-e6ce-465b-b873-5148d2a4c105"/>
    <ds:schemaRef ds:uri="http://purl.org/dc/elements/1.1/"/>
    <ds:schemaRef ds:uri="http://schemas.openxmlformats.org/package/2006/metadata/core-properties"/>
    <ds:schemaRef ds:uri="687e87d0-d0a8-4c48-8f94-14f0c67212c5"/>
    <ds:schemaRef ds:uri="http://schemas.microsoft.com/office/2006/documentManagement/types"/>
    <ds:schemaRef ds:uri="http://purl.org/dc/terms/"/>
    <ds:schemaRef ds:uri="http://purl.org/dc/dcmitype/"/>
    <ds:schemaRef ds:uri="http://schemas.microsoft.com/office/infopath/2007/PartnerControls"/>
    <ds:schemaRef ds:uri="b4d06219-a142-4c5f-be55-53f74cb980c7"/>
    <ds:schemaRef ds:uri="http://schemas.microsoft.com/office/2006/metadata/properties"/>
    <ds:schemaRef ds:uri="http://www.w3.org/XML/1998/namespace"/>
  </ds:schemaRefs>
</ds:datastoreItem>
</file>

<file path=customXml/itemProps5.xml><?xml version="1.0" encoding="utf-8"?>
<ds:datastoreItem xmlns:ds="http://schemas.openxmlformats.org/officeDocument/2006/customXml" ds:itemID="{334975F1-7A16-4F7E-84AE-F419563FD20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c5aaf6-e6ce-465b-b873-5148d2a4c105"/>
    <ds:schemaRef ds:uri="687e87d0-d0a8-4c48-8f94-14f0c67212c5"/>
    <ds:schemaRef ds:uri="b4d06219-a142-4c5f-be55-53f74cb980c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67683</TotalTime>
  <Words>525</Words>
  <Application>Microsoft Office PowerPoint</Application>
  <PresentationFormat>Widescreen</PresentationFormat>
  <Paragraphs>100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Courier New</vt:lpstr>
      <vt:lpstr>Office Theme</vt:lpstr>
      <vt:lpstr>Framework and Data Model for OTN Network Slicing</vt:lpstr>
      <vt:lpstr>Major Updates Since IETF 115</vt:lpstr>
      <vt:lpstr>Updated Model Relationships</vt:lpstr>
      <vt:lpstr>Open Issue - Model Dependencies between WG &amp; non-WG drafts</vt:lpstr>
      <vt:lpstr>Open Issue – Can we merge ietf-transport-network-slice with ietf-network-slice-service?</vt:lpstr>
      <vt:lpstr>Next Steps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Yang Data Model for Optical Impairment-aware Topology</dc:title>
  <dc:creator>Aihua Guo</dc:creator>
  <cp:lastModifiedBy>Aihua Guo</cp:lastModifiedBy>
  <cp:revision>100</cp:revision>
  <dcterms:created xsi:type="dcterms:W3CDTF">2019-11-16T13:34:03Z</dcterms:created>
  <dcterms:modified xsi:type="dcterms:W3CDTF">2023-03-22T21:31:14Z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0x01010083185B6FD968AC4F8244C98DADFCDDF2</vt:lpwstr>
  </property>
</Properties>
</file>