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sldx" ContentType="application/vnd.openxmlformats-officedocument.presentationml.slide"/>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8" r:id="rId4"/>
    <p:sldId id="262" r:id="rId5"/>
    <p:sldId id="257" r:id="rId6"/>
    <p:sldId id="260" r:id="rId7"/>
    <p:sldId id="259" r:id="rId8"/>
    <p:sldId id="277" r:id="rId9"/>
    <p:sldId id="263" r:id="rId10"/>
    <p:sldId id="264" r:id="rId11"/>
    <p:sldId id="261" r:id="rId12"/>
    <p:sldId id="272" r:id="rId13"/>
    <p:sldId id="275" r:id="rId14"/>
    <p:sldId id="274" r:id="rId15"/>
    <p:sldId id="266" r:id="rId16"/>
    <p:sldId id="270" r:id="rId17"/>
    <p:sldId id="271" r:id="rId18"/>
    <p:sldId id="273"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719C"/>
    <a:srgbClr val="5B9BD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7" autoAdjust="0"/>
    <p:restoredTop sz="94660"/>
  </p:normalViewPr>
  <p:slideViewPr>
    <p:cSldViewPr snapToGrid="0">
      <p:cViewPr varScale="1">
        <p:scale>
          <a:sx n="110" d="100"/>
          <a:sy n="110" d="100"/>
        </p:scale>
        <p:origin x="555"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97C144-2E2F-4A23-8DA2-91C7CB713F10}"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84813-A340-4F96-A475-70FFFDDD5BA4}" type="slidenum">
              <a:rPr lang="en-US" smtClean="0"/>
              <a:t>‹#›</a:t>
            </a:fld>
            <a:endParaRPr lang="en-US"/>
          </a:p>
        </p:txBody>
      </p:sp>
    </p:spTree>
    <p:extLst>
      <p:ext uri="{BB962C8B-B14F-4D97-AF65-F5344CB8AC3E}">
        <p14:creationId xmlns:p14="http://schemas.microsoft.com/office/powerpoint/2010/main" val="2176331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97C144-2E2F-4A23-8DA2-91C7CB713F10}"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84813-A340-4F96-A475-70FFFDDD5BA4}" type="slidenum">
              <a:rPr lang="en-US" smtClean="0"/>
              <a:t>‹#›</a:t>
            </a:fld>
            <a:endParaRPr lang="en-US"/>
          </a:p>
        </p:txBody>
      </p:sp>
    </p:spTree>
    <p:extLst>
      <p:ext uri="{BB962C8B-B14F-4D97-AF65-F5344CB8AC3E}">
        <p14:creationId xmlns:p14="http://schemas.microsoft.com/office/powerpoint/2010/main" val="1773333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97C144-2E2F-4A23-8DA2-91C7CB713F10}"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84813-A340-4F96-A475-70FFFDDD5BA4}" type="slidenum">
              <a:rPr lang="en-US" smtClean="0"/>
              <a:t>‹#›</a:t>
            </a:fld>
            <a:endParaRPr lang="en-US"/>
          </a:p>
        </p:txBody>
      </p:sp>
    </p:spTree>
    <p:extLst>
      <p:ext uri="{BB962C8B-B14F-4D97-AF65-F5344CB8AC3E}">
        <p14:creationId xmlns:p14="http://schemas.microsoft.com/office/powerpoint/2010/main" val="209413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97C144-2E2F-4A23-8DA2-91C7CB713F10}"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84813-A340-4F96-A475-70FFFDDD5BA4}" type="slidenum">
              <a:rPr lang="en-US" smtClean="0"/>
              <a:t>‹#›</a:t>
            </a:fld>
            <a:endParaRPr lang="en-US"/>
          </a:p>
        </p:txBody>
      </p:sp>
    </p:spTree>
    <p:extLst>
      <p:ext uri="{BB962C8B-B14F-4D97-AF65-F5344CB8AC3E}">
        <p14:creationId xmlns:p14="http://schemas.microsoft.com/office/powerpoint/2010/main" val="287573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7C144-2E2F-4A23-8DA2-91C7CB713F10}" type="datetimeFigureOut">
              <a:rPr lang="en-US" smtClean="0"/>
              <a:t>5/20/2021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84813-A340-4F96-A475-70FFFDDD5BA4}" type="slidenum">
              <a:rPr lang="en-US" smtClean="0"/>
              <a:t>‹#›</a:t>
            </a:fld>
            <a:endParaRPr lang="en-US"/>
          </a:p>
        </p:txBody>
      </p:sp>
    </p:spTree>
    <p:extLst>
      <p:ext uri="{BB962C8B-B14F-4D97-AF65-F5344CB8AC3E}">
        <p14:creationId xmlns:p14="http://schemas.microsoft.com/office/powerpoint/2010/main" val="281389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97C144-2E2F-4A23-8DA2-91C7CB713F10}"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84813-A340-4F96-A475-70FFFDDD5BA4}" type="slidenum">
              <a:rPr lang="en-US" smtClean="0"/>
              <a:t>‹#›</a:t>
            </a:fld>
            <a:endParaRPr lang="en-US"/>
          </a:p>
        </p:txBody>
      </p:sp>
    </p:spTree>
    <p:extLst>
      <p:ext uri="{BB962C8B-B14F-4D97-AF65-F5344CB8AC3E}">
        <p14:creationId xmlns:p14="http://schemas.microsoft.com/office/powerpoint/2010/main" val="3304349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97C144-2E2F-4A23-8DA2-91C7CB713F10}" type="datetimeFigureOut">
              <a:rPr lang="en-US" smtClean="0"/>
              <a:t>5/20/2021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84813-A340-4F96-A475-70FFFDDD5BA4}" type="slidenum">
              <a:rPr lang="en-US" smtClean="0"/>
              <a:t>‹#›</a:t>
            </a:fld>
            <a:endParaRPr lang="en-US"/>
          </a:p>
        </p:txBody>
      </p:sp>
    </p:spTree>
    <p:extLst>
      <p:ext uri="{BB962C8B-B14F-4D97-AF65-F5344CB8AC3E}">
        <p14:creationId xmlns:p14="http://schemas.microsoft.com/office/powerpoint/2010/main" val="109644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97C144-2E2F-4A23-8DA2-91C7CB713F10}" type="datetimeFigureOut">
              <a:rPr lang="en-US" smtClean="0"/>
              <a:t>5/20/2021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84813-A340-4F96-A475-70FFFDDD5BA4}" type="slidenum">
              <a:rPr lang="en-US" smtClean="0"/>
              <a:t>‹#›</a:t>
            </a:fld>
            <a:endParaRPr lang="en-US"/>
          </a:p>
        </p:txBody>
      </p:sp>
    </p:spTree>
    <p:extLst>
      <p:ext uri="{BB962C8B-B14F-4D97-AF65-F5344CB8AC3E}">
        <p14:creationId xmlns:p14="http://schemas.microsoft.com/office/powerpoint/2010/main" val="373191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7C144-2E2F-4A23-8DA2-91C7CB713F10}" type="datetimeFigureOut">
              <a:rPr lang="en-US" smtClean="0"/>
              <a:t>5/20/2021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84813-A340-4F96-A475-70FFFDDD5BA4}" type="slidenum">
              <a:rPr lang="en-US" smtClean="0"/>
              <a:t>‹#›</a:t>
            </a:fld>
            <a:endParaRPr lang="en-US"/>
          </a:p>
        </p:txBody>
      </p:sp>
    </p:spTree>
    <p:extLst>
      <p:ext uri="{BB962C8B-B14F-4D97-AF65-F5344CB8AC3E}">
        <p14:creationId xmlns:p14="http://schemas.microsoft.com/office/powerpoint/2010/main" val="153022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97C144-2E2F-4A23-8DA2-91C7CB713F10}"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84813-A340-4F96-A475-70FFFDDD5BA4}" type="slidenum">
              <a:rPr lang="en-US" smtClean="0"/>
              <a:t>‹#›</a:t>
            </a:fld>
            <a:endParaRPr lang="en-US"/>
          </a:p>
        </p:txBody>
      </p:sp>
    </p:spTree>
    <p:extLst>
      <p:ext uri="{BB962C8B-B14F-4D97-AF65-F5344CB8AC3E}">
        <p14:creationId xmlns:p14="http://schemas.microsoft.com/office/powerpoint/2010/main" val="346481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97C144-2E2F-4A23-8DA2-91C7CB713F10}" type="datetimeFigureOut">
              <a:rPr lang="en-US" smtClean="0"/>
              <a:t>5/20/2021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84813-A340-4F96-A475-70FFFDDD5BA4}" type="slidenum">
              <a:rPr lang="en-US" smtClean="0"/>
              <a:t>‹#›</a:t>
            </a:fld>
            <a:endParaRPr lang="en-US"/>
          </a:p>
        </p:txBody>
      </p:sp>
    </p:spTree>
    <p:extLst>
      <p:ext uri="{BB962C8B-B14F-4D97-AF65-F5344CB8AC3E}">
        <p14:creationId xmlns:p14="http://schemas.microsoft.com/office/powerpoint/2010/main" val="2711729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97C144-2E2F-4A23-8DA2-91C7CB713F10}" type="datetimeFigureOut">
              <a:rPr lang="en-US" smtClean="0"/>
              <a:t>5/20/2021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84813-A340-4F96-A475-70FFFDDD5BA4}" type="slidenum">
              <a:rPr lang="en-US" smtClean="0"/>
              <a:t>‹#›</a:t>
            </a:fld>
            <a:endParaRPr lang="en-US"/>
          </a:p>
        </p:txBody>
      </p:sp>
    </p:spTree>
    <p:extLst>
      <p:ext uri="{BB962C8B-B14F-4D97-AF65-F5344CB8AC3E}">
        <p14:creationId xmlns:p14="http://schemas.microsoft.com/office/powerpoint/2010/main" val="1109591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3.bin"/><Relationship Id="rId7" Type="http://schemas.openxmlformats.org/officeDocument/2006/relationships/package" Target="../embeddings/Microsoft_PowerPoint_Slide4.sldx"/><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emf"/><Relationship Id="rId4" Type="http://schemas.openxmlformats.org/officeDocument/2006/relationships/package" Target="../embeddings/Microsoft_PowerPoint_Slide3.sld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ietf-ccamp-wg/draft-ietf-ccamp-optical-impairment-topology-yang/files/5334183/3R-Modelling-04.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package" Target="../embeddings/Microsoft_PowerPoint_Slide2.sldx"/><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4.emf"/><Relationship Id="rId5" Type="http://schemas.openxmlformats.org/officeDocument/2006/relationships/package" Target="../embeddings/Microsoft_PowerPoint_Slide1.sldx"/><Relationship Id="rId4" Type="http://schemas.openxmlformats.org/officeDocument/2006/relationships/oleObject" Target="../embeddings/oleObject1.bin"/><Relationship Id="rId9"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Media Channel</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4323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Layer0-Types</a:t>
            </a:r>
            <a:endParaRPr lang="en-US" dirty="0"/>
          </a:p>
        </p:txBody>
      </p:sp>
      <p:sp>
        <p:nvSpPr>
          <p:cNvPr id="6" name="Content Placeholder 5"/>
          <p:cNvSpPr>
            <a:spLocks noGrp="1"/>
          </p:cNvSpPr>
          <p:nvPr>
            <p:ph idx="1"/>
          </p:nvPr>
        </p:nvSpPr>
        <p:spPr>
          <a:xfrm>
            <a:off x="737716" y="4300695"/>
            <a:ext cx="10515600" cy="1818751"/>
          </a:xfrm>
        </p:spPr>
        <p:txBody>
          <a:bodyPr>
            <a:normAutofit fontScale="92500"/>
          </a:bodyPr>
          <a:lstStyle/>
          <a:p>
            <a:r>
              <a:rPr lang="en-US" dirty="0" smtClean="0"/>
              <a:t>The flexi-grid label represents the frequency slots configured on each hop</a:t>
            </a:r>
          </a:p>
          <a:p>
            <a:pPr lvl="1"/>
            <a:r>
              <a:rPr lang="en-US" dirty="0" smtClean="0"/>
              <a:t>Each frequency slot is associated to one MC as defined in OIA topology draft</a:t>
            </a:r>
          </a:p>
          <a:p>
            <a:r>
              <a:rPr lang="en-US" dirty="0" smtClean="0"/>
              <a:t>The model defines only one path for multiple frequency slots ensuring the MCs carrying the </a:t>
            </a:r>
            <a:r>
              <a:rPr lang="en-US" dirty="0" err="1" smtClean="0"/>
              <a:t>OTSis</a:t>
            </a:r>
            <a:r>
              <a:rPr lang="en-US" dirty="0" smtClean="0"/>
              <a:t> of one </a:t>
            </a:r>
            <a:r>
              <a:rPr lang="en-US" dirty="0" err="1" smtClean="0"/>
              <a:t>OTSiG</a:t>
            </a:r>
            <a:r>
              <a:rPr lang="en-US" dirty="0" smtClean="0"/>
              <a:t> are co-routed by definition</a:t>
            </a:r>
            <a:endParaRPr lang="en-US" dirty="0"/>
          </a:p>
        </p:txBody>
      </p:sp>
      <p:sp>
        <p:nvSpPr>
          <p:cNvPr id="5" name="TextBox 4"/>
          <p:cNvSpPr txBox="1"/>
          <p:nvPr/>
        </p:nvSpPr>
        <p:spPr>
          <a:xfrm>
            <a:off x="1758460" y="1524891"/>
            <a:ext cx="7590539" cy="2308324"/>
          </a:xfrm>
          <a:prstGeom prst="rect">
            <a:avLst/>
          </a:prstGeom>
          <a:noFill/>
        </p:spPr>
        <p:txBody>
          <a:bodyPr wrap="none" rtlCol="0">
            <a:spAutoFit/>
          </a:bodyPr>
          <a:lstStyle/>
          <a:p>
            <a:r>
              <a:rPr lang="en-US" sz="1600" dirty="0" smtClean="0">
                <a:latin typeface="Courier New" panose="02070309020205020404" pitchFamily="49" charset="0"/>
                <a:cs typeface="Courier New" panose="02070309020205020404" pitchFamily="49" charset="0"/>
              </a:rPr>
              <a:t>       +--:(flexi-grid)</a:t>
            </a:r>
          </a:p>
          <a:p>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rw</a:t>
            </a:r>
            <a:r>
              <a:rPr lang="en-US" sz="1600" dirty="0" smtClean="0">
                <a:latin typeface="Courier New" panose="02070309020205020404" pitchFamily="49" charset="0"/>
                <a:cs typeface="Courier New" panose="02070309020205020404" pitchFamily="49" charset="0"/>
              </a:rPr>
              <a:t> (single-or-super-channel)?</a:t>
            </a:r>
          </a:p>
          <a:p>
            <a:r>
              <a:rPr lang="en-US" sz="1600" dirty="0" smtClean="0">
                <a:latin typeface="Courier New" panose="02070309020205020404" pitchFamily="49" charset="0"/>
                <a:cs typeface="Courier New" panose="02070309020205020404" pitchFamily="49" charset="0"/>
              </a:rPr>
              <a:t>             +--:(single)</a:t>
            </a:r>
          </a:p>
          <a:p>
            <a:r>
              <a:rPr lang="en-US" sz="1600" dirty="0" smtClean="0">
                <a:latin typeface="Courier New" panose="02070309020205020404" pitchFamily="49" charset="0"/>
                <a:cs typeface="Courier New" panose="02070309020205020404" pitchFamily="49" charset="0"/>
              </a:rPr>
              <a:t>             |  +--</a:t>
            </a:r>
            <a:r>
              <a:rPr lang="en-US" sz="1600" dirty="0" err="1" smtClean="0">
                <a:latin typeface="Courier New" panose="02070309020205020404" pitchFamily="49" charset="0"/>
                <a:cs typeface="Courier New" panose="02070309020205020404" pitchFamily="49" charset="0"/>
              </a:rPr>
              <a:t>rw</a:t>
            </a:r>
            <a:r>
              <a:rPr lang="en-US" sz="1600" dirty="0" smtClean="0">
                <a:latin typeface="Courier New" panose="02070309020205020404" pitchFamily="49" charset="0"/>
                <a:cs typeface="Courier New" panose="02070309020205020404" pitchFamily="49" charset="0"/>
              </a:rPr>
              <a:t> flexi-n?              l0-types:flexi-n</a:t>
            </a:r>
          </a:p>
          <a:p>
            <a:r>
              <a:rPr lang="en-US" sz="1600" dirty="0" smtClean="0">
                <a:latin typeface="Courier New" panose="02070309020205020404" pitchFamily="49" charset="0"/>
                <a:cs typeface="Courier New" panose="02070309020205020404" pitchFamily="49" charset="0"/>
              </a:rPr>
              <a:t>             |  +--</a:t>
            </a:r>
            <a:r>
              <a:rPr lang="en-US" sz="1600" dirty="0" err="1" smtClean="0">
                <a:latin typeface="Courier New" panose="02070309020205020404" pitchFamily="49" charset="0"/>
                <a:cs typeface="Courier New" panose="02070309020205020404" pitchFamily="49" charset="0"/>
              </a:rPr>
              <a:t>rw</a:t>
            </a:r>
            <a:r>
              <a:rPr lang="en-US" sz="1600" dirty="0" smtClean="0">
                <a:latin typeface="Courier New" panose="02070309020205020404" pitchFamily="49" charset="0"/>
                <a:cs typeface="Courier New" panose="02070309020205020404" pitchFamily="49" charset="0"/>
              </a:rPr>
              <a:t> flexi-m?              l0-types:flexi-m</a:t>
            </a:r>
          </a:p>
          <a:p>
            <a:r>
              <a:rPr lang="en-US" sz="1600" dirty="0" smtClean="0">
                <a:latin typeface="Courier New" panose="02070309020205020404" pitchFamily="49" charset="0"/>
                <a:cs typeface="Courier New" panose="02070309020205020404" pitchFamily="49" charset="0"/>
              </a:rPr>
              <a:t>             +--:(super)</a:t>
            </a:r>
          </a:p>
          <a:p>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rw</a:t>
            </a:r>
            <a:r>
              <a:rPr lang="en-US" sz="1600" dirty="0" smtClean="0">
                <a:latin typeface="Courier New" panose="02070309020205020404" pitchFamily="49" charset="0"/>
                <a:cs typeface="Courier New" panose="02070309020205020404" pitchFamily="49" charset="0"/>
              </a:rPr>
              <a:t> subcarrier-flexi-n* [flexi-n]</a:t>
            </a:r>
          </a:p>
          <a:p>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rw</a:t>
            </a:r>
            <a:r>
              <a:rPr lang="en-US" sz="1600" dirty="0" smtClean="0">
                <a:latin typeface="Courier New" panose="02070309020205020404" pitchFamily="49" charset="0"/>
                <a:cs typeface="Courier New" panose="02070309020205020404" pitchFamily="49" charset="0"/>
              </a:rPr>
              <a:t> flexi-n    l0-types:flexi-n</a:t>
            </a:r>
          </a:p>
          <a:p>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rw</a:t>
            </a:r>
            <a:r>
              <a:rPr lang="en-US" sz="1600" dirty="0" smtClean="0">
                <a:latin typeface="Courier New" panose="02070309020205020404" pitchFamily="49" charset="0"/>
                <a:cs typeface="Courier New" panose="02070309020205020404" pitchFamily="49" charset="0"/>
              </a:rPr>
              <a:t> flexi-m?   l0-types:flexi-m</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97609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Pre-configured MCs</a:t>
            </a:r>
            <a:endParaRPr lang="en-US" dirty="0"/>
          </a:p>
        </p:txBody>
      </p:sp>
      <p:sp>
        <p:nvSpPr>
          <p:cNvPr id="3" name="Content Placeholder 2"/>
          <p:cNvSpPr>
            <a:spLocks noGrp="1"/>
          </p:cNvSpPr>
          <p:nvPr>
            <p:ph idx="1"/>
          </p:nvPr>
        </p:nvSpPr>
        <p:spPr>
          <a:xfrm>
            <a:off x="838200" y="1825625"/>
            <a:ext cx="10515600" cy="891573"/>
          </a:xfrm>
        </p:spPr>
        <p:txBody>
          <a:bodyPr/>
          <a:lstStyle/>
          <a:p>
            <a:r>
              <a:rPr lang="en-US" dirty="0" smtClean="0"/>
              <a:t>WD14-36 describes some management issues with pre-configured MCs (restrict connectivity flexibility)</a:t>
            </a:r>
            <a:endParaRPr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903776824"/>
              </p:ext>
            </p:extLst>
          </p:nvPr>
        </p:nvGraphicFramePr>
        <p:xfrm>
          <a:off x="520038" y="2974696"/>
          <a:ext cx="5838825" cy="2190750"/>
        </p:xfrm>
        <a:graphic>
          <a:graphicData uri="http://schemas.openxmlformats.org/presentationml/2006/ole">
            <mc:AlternateContent xmlns:mc="http://schemas.openxmlformats.org/markup-compatibility/2006">
              <mc:Choice xmlns:v="urn:schemas-microsoft-com:vml" Requires="v">
                <p:oleObj spid="_x0000_s4161" name="Slide" r:id="rId4" imgW="6094361" imgH="3427618" progId="PowerPoint.Slide.12">
                  <p:embed/>
                </p:oleObj>
              </mc:Choice>
              <mc:Fallback>
                <p:oleObj name="Slide" r:id="rId4" imgW="6094361" imgH="3427618" progId="PowerPoint.Slide.1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l="3687" t="-183" r="531" b="35979"/>
                      <a:stretch>
                        <a:fillRect/>
                      </a:stretch>
                    </p:blipFill>
                    <p:spPr bwMode="auto">
                      <a:xfrm>
                        <a:off x="520038" y="2974696"/>
                        <a:ext cx="5838825" cy="2190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2275166" y="2816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1498626348"/>
              </p:ext>
            </p:extLst>
          </p:nvPr>
        </p:nvGraphicFramePr>
        <p:xfrm>
          <a:off x="7434262" y="3048369"/>
          <a:ext cx="3919538" cy="2209800"/>
        </p:xfrm>
        <a:graphic>
          <a:graphicData uri="http://schemas.openxmlformats.org/presentationml/2006/ole">
            <mc:AlternateContent xmlns:mc="http://schemas.openxmlformats.org/markup-compatibility/2006">
              <mc:Choice xmlns:v="urn:schemas-microsoft-com:vml" Requires="v">
                <p:oleObj spid="_x0000_s4162" name="Slide" r:id="rId7" imgW="6094361" imgH="3427618" progId="PowerPoint.Slide.12">
                  <p:embed/>
                </p:oleObj>
              </mc:Choice>
              <mc:Fallback>
                <p:oleObj name="Slide" r:id="rId7" imgW="6094361" imgH="3427618" progId="PowerPoint.Slide.12">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l="15073" t="20508" r="20695" b="14900"/>
                      <a:stretch>
                        <a:fillRect/>
                      </a:stretch>
                    </p:blipFill>
                    <p:spPr bwMode="auto">
                      <a:xfrm>
                        <a:off x="7434262" y="3048369"/>
                        <a:ext cx="3919538"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54423" y="5843956"/>
            <a:ext cx="11146065" cy="400110"/>
          </a:xfrm>
          <a:prstGeom prst="rect">
            <a:avLst/>
          </a:prstGeom>
          <a:noFill/>
        </p:spPr>
        <p:txBody>
          <a:bodyPr wrap="none" rtlCol="0">
            <a:spAutoFit/>
          </a:bodyPr>
          <a:lstStyle/>
          <a:p>
            <a:r>
              <a:rPr lang="en-US" sz="2000" dirty="0" smtClean="0"/>
              <a:t>What is the advantages of these configurations to justify the additional management/control complexity?</a:t>
            </a:r>
            <a:endParaRPr lang="en-US" sz="2000" dirty="0"/>
          </a:p>
        </p:txBody>
      </p:sp>
    </p:spTree>
    <p:extLst>
      <p:ext uri="{BB962C8B-B14F-4D97-AF65-F5344CB8AC3E}">
        <p14:creationId xmlns:p14="http://schemas.microsoft.com/office/powerpoint/2010/main" val="2982020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401718" y="4901866"/>
            <a:ext cx="1472070" cy="13222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Edge ROADM</a:t>
            </a:r>
            <a:endParaRPr lang="en-US" dirty="0">
              <a:solidFill>
                <a:schemeClr val="tx1"/>
              </a:solidFill>
            </a:endParaRPr>
          </a:p>
        </p:txBody>
      </p:sp>
      <p:sp>
        <p:nvSpPr>
          <p:cNvPr id="38" name="Rectangle 37"/>
          <p:cNvSpPr/>
          <p:nvPr/>
        </p:nvSpPr>
        <p:spPr>
          <a:xfrm>
            <a:off x="2059715" y="4901866"/>
            <a:ext cx="1472070" cy="13222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Edge ROADM</a:t>
            </a:r>
            <a:endParaRPr lang="en-US" dirty="0">
              <a:solidFill>
                <a:schemeClr val="tx1"/>
              </a:solidFill>
            </a:endParaRPr>
          </a:p>
        </p:txBody>
      </p:sp>
      <p:sp>
        <p:nvSpPr>
          <p:cNvPr id="43" name="Oval 42"/>
          <p:cNvSpPr/>
          <p:nvPr/>
        </p:nvSpPr>
        <p:spPr>
          <a:xfrm>
            <a:off x="3744287" y="4856366"/>
            <a:ext cx="4315768" cy="14017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WDM </a:t>
            </a:r>
            <a:r>
              <a:rPr lang="en-US" dirty="0"/>
              <a:t>Network</a:t>
            </a:r>
          </a:p>
        </p:txBody>
      </p:sp>
      <p:sp>
        <p:nvSpPr>
          <p:cNvPr id="44" name="TextBox 43"/>
          <p:cNvSpPr txBox="1"/>
          <p:nvPr/>
        </p:nvSpPr>
        <p:spPr>
          <a:xfrm>
            <a:off x="5216969" y="5074765"/>
            <a:ext cx="1531573" cy="369332"/>
          </a:xfrm>
          <a:prstGeom prst="rect">
            <a:avLst/>
          </a:prstGeom>
          <a:noFill/>
        </p:spPr>
        <p:txBody>
          <a:bodyPr wrap="none" rtlCol="0">
            <a:spAutoFit/>
          </a:bodyPr>
          <a:lstStyle/>
          <a:p>
            <a:r>
              <a:rPr lang="en-US" dirty="0" smtClean="0"/>
              <a:t>Optical Tunnel</a:t>
            </a:r>
            <a:endParaRPr lang="en-US" dirty="0"/>
          </a:p>
        </p:txBody>
      </p:sp>
      <p:sp>
        <p:nvSpPr>
          <p:cNvPr id="4" name="Title 3"/>
          <p:cNvSpPr>
            <a:spLocks noGrp="1"/>
          </p:cNvSpPr>
          <p:nvPr>
            <p:ph type="title"/>
          </p:nvPr>
        </p:nvSpPr>
        <p:spPr/>
        <p:txBody>
          <a:bodyPr/>
          <a:lstStyle/>
          <a:p>
            <a:r>
              <a:rPr lang="en-US" dirty="0" smtClean="0"/>
              <a:t>OTN Hierarchical Link</a:t>
            </a:r>
            <a:endParaRPr lang="en-US" dirty="0"/>
          </a:p>
        </p:txBody>
      </p:sp>
      <p:cxnSp>
        <p:nvCxnSpPr>
          <p:cNvPr id="16" name="Straight Connector 15"/>
          <p:cNvCxnSpPr>
            <a:stCxn id="39" idx="3"/>
            <a:endCxn id="41" idx="1"/>
          </p:cNvCxnSpPr>
          <p:nvPr/>
        </p:nvCxnSpPr>
        <p:spPr>
          <a:xfrm>
            <a:off x="2596918" y="5559708"/>
            <a:ext cx="67411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05891" y="1712900"/>
            <a:ext cx="11323200" cy="369332"/>
          </a:xfrm>
          <a:prstGeom prst="rect">
            <a:avLst/>
          </a:prstGeom>
          <a:solidFill>
            <a:srgbClr val="FFC000"/>
          </a:solidFill>
          <a:ln>
            <a:solidFill>
              <a:schemeClr val="tx1"/>
            </a:solidFill>
          </a:ln>
        </p:spPr>
        <p:txBody>
          <a:bodyPr wrap="square" rtlCol="0">
            <a:spAutoFit/>
          </a:bodyPr>
          <a:lstStyle/>
          <a:p>
            <a:pPr algn="ctr"/>
            <a:r>
              <a:rPr lang="en-US" dirty="0" smtClean="0">
                <a:solidFill>
                  <a:schemeClr val="tx1"/>
                </a:solidFill>
              </a:rPr>
              <a:t>PNC</a:t>
            </a:r>
            <a:endParaRPr lang="en-US" dirty="0">
              <a:solidFill>
                <a:schemeClr val="tx1"/>
              </a:solidFill>
            </a:endParaRPr>
          </a:p>
        </p:txBody>
      </p:sp>
      <p:sp>
        <p:nvSpPr>
          <p:cNvPr id="39" name="Rectangle 38"/>
          <p:cNvSpPr/>
          <p:nvPr/>
        </p:nvSpPr>
        <p:spPr>
          <a:xfrm>
            <a:off x="2061194" y="5375042"/>
            <a:ext cx="535724" cy="369332"/>
          </a:xfrm>
          <a:prstGeom prst="rect">
            <a:avLst/>
          </a:prstGeom>
          <a:solidFill>
            <a:srgbClr val="FFC000"/>
          </a:solidFill>
          <a:ln>
            <a:solidFill>
              <a:schemeClr val="tx1"/>
            </a:solidFill>
          </a:ln>
        </p:spPr>
        <p:txBody>
          <a:bodyPr wrap="none" rtlCol="0">
            <a:spAutoFit/>
          </a:bodyPr>
          <a:lstStyle/>
          <a:p>
            <a:r>
              <a:rPr lang="en-US" dirty="0"/>
              <a:t>TXP</a:t>
            </a:r>
          </a:p>
        </p:txBody>
      </p:sp>
      <p:sp>
        <p:nvSpPr>
          <p:cNvPr id="41" name="Rectangle 40"/>
          <p:cNvSpPr/>
          <p:nvPr/>
        </p:nvSpPr>
        <p:spPr>
          <a:xfrm>
            <a:off x="9338064" y="5375042"/>
            <a:ext cx="535724" cy="369332"/>
          </a:xfrm>
          <a:prstGeom prst="rect">
            <a:avLst/>
          </a:prstGeom>
          <a:solidFill>
            <a:srgbClr val="FFC000"/>
          </a:solidFill>
          <a:ln>
            <a:solidFill>
              <a:schemeClr val="tx1"/>
            </a:solidFill>
          </a:ln>
        </p:spPr>
        <p:txBody>
          <a:bodyPr wrap="none" rtlCol="0">
            <a:spAutoFit/>
          </a:bodyPr>
          <a:lstStyle/>
          <a:p>
            <a:r>
              <a:rPr lang="en-US" dirty="0"/>
              <a:t>TXP</a:t>
            </a:r>
          </a:p>
        </p:txBody>
      </p:sp>
      <p:sp>
        <p:nvSpPr>
          <p:cNvPr id="42" name="Rectangle 41"/>
          <p:cNvSpPr/>
          <p:nvPr/>
        </p:nvSpPr>
        <p:spPr>
          <a:xfrm>
            <a:off x="305891" y="2191431"/>
            <a:ext cx="2291027" cy="13222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OTN XC</a:t>
            </a:r>
          </a:p>
        </p:txBody>
      </p:sp>
      <p:sp>
        <p:nvSpPr>
          <p:cNvPr id="45" name="Rectangle 44"/>
          <p:cNvSpPr/>
          <p:nvPr/>
        </p:nvSpPr>
        <p:spPr>
          <a:xfrm>
            <a:off x="9338064" y="2219909"/>
            <a:ext cx="2291027" cy="129373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OTN XC</a:t>
            </a:r>
          </a:p>
        </p:txBody>
      </p:sp>
      <p:cxnSp>
        <p:nvCxnSpPr>
          <p:cNvPr id="7" name="Elbow Connector 6"/>
          <p:cNvCxnSpPr>
            <a:stCxn id="42" idx="2"/>
            <a:endCxn id="39" idx="1"/>
          </p:cNvCxnSpPr>
          <p:nvPr/>
        </p:nvCxnSpPr>
        <p:spPr>
          <a:xfrm rot="16200000" flipH="1">
            <a:off x="733269" y="4231783"/>
            <a:ext cx="2046060" cy="60978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19161" y="4469330"/>
            <a:ext cx="561372" cy="369332"/>
          </a:xfrm>
          <a:prstGeom prst="rect">
            <a:avLst/>
          </a:prstGeom>
          <a:noFill/>
        </p:spPr>
        <p:txBody>
          <a:bodyPr wrap="none" rtlCol="0">
            <a:spAutoFit/>
          </a:bodyPr>
          <a:lstStyle/>
          <a:p>
            <a:r>
              <a:rPr lang="en-US" dirty="0" smtClean="0"/>
              <a:t>OPS</a:t>
            </a:r>
            <a:endParaRPr lang="en-US" dirty="0"/>
          </a:p>
        </p:txBody>
      </p:sp>
      <p:cxnSp>
        <p:nvCxnSpPr>
          <p:cNvPr id="9" name="Elbow Connector 8"/>
          <p:cNvCxnSpPr>
            <a:stCxn id="45" idx="2"/>
            <a:endCxn id="40" idx="3"/>
          </p:cNvCxnSpPr>
          <p:nvPr/>
        </p:nvCxnSpPr>
        <p:spPr>
          <a:xfrm rot="5400000">
            <a:off x="9154020" y="4233416"/>
            <a:ext cx="2049327" cy="60979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0595874" y="4469330"/>
            <a:ext cx="561372" cy="369332"/>
          </a:xfrm>
          <a:prstGeom prst="rect">
            <a:avLst/>
          </a:prstGeom>
          <a:noFill/>
        </p:spPr>
        <p:txBody>
          <a:bodyPr wrap="none" rtlCol="0">
            <a:spAutoFit/>
          </a:bodyPr>
          <a:lstStyle/>
          <a:p>
            <a:r>
              <a:rPr lang="en-US" dirty="0" smtClean="0"/>
              <a:t>OPS</a:t>
            </a:r>
            <a:endParaRPr lang="en-US" dirty="0"/>
          </a:p>
        </p:txBody>
      </p:sp>
      <p:sp>
        <p:nvSpPr>
          <p:cNvPr id="50" name="TextBox 49"/>
          <p:cNvSpPr txBox="1"/>
          <p:nvPr/>
        </p:nvSpPr>
        <p:spPr>
          <a:xfrm>
            <a:off x="5391358" y="3368594"/>
            <a:ext cx="1021626" cy="369332"/>
          </a:xfrm>
          <a:prstGeom prst="rect">
            <a:avLst/>
          </a:prstGeom>
          <a:noFill/>
        </p:spPr>
        <p:txBody>
          <a:bodyPr wrap="none" rtlCol="0">
            <a:spAutoFit/>
          </a:bodyPr>
          <a:lstStyle/>
          <a:p>
            <a:r>
              <a:rPr lang="en-US" dirty="0" smtClean="0"/>
              <a:t>OTN Link</a:t>
            </a:r>
            <a:endParaRPr lang="en-US" dirty="0"/>
          </a:p>
        </p:txBody>
      </p:sp>
      <p:cxnSp>
        <p:nvCxnSpPr>
          <p:cNvPr id="51" name="Elbow Connector 50"/>
          <p:cNvCxnSpPr>
            <a:stCxn id="42" idx="2"/>
            <a:endCxn id="45" idx="2"/>
          </p:cNvCxnSpPr>
          <p:nvPr/>
        </p:nvCxnSpPr>
        <p:spPr>
          <a:xfrm rot="16200000" flipH="1">
            <a:off x="5967491" y="-1002439"/>
            <a:ext cx="12700" cy="9032173"/>
          </a:xfrm>
          <a:prstGeom prst="bentConnector3">
            <a:avLst>
              <a:gd name="adj1" fmla="val 1800000"/>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555193" y="4213307"/>
            <a:ext cx="3583610" cy="369332"/>
          </a:xfrm>
          <a:prstGeom prst="rect">
            <a:avLst/>
          </a:prstGeom>
          <a:noFill/>
        </p:spPr>
        <p:txBody>
          <a:bodyPr wrap="square" rtlCol="0">
            <a:spAutoFit/>
          </a:bodyPr>
          <a:lstStyle/>
          <a:p>
            <a:r>
              <a:rPr lang="en-US" dirty="0" smtClean="0"/>
              <a:t>Optical Tunnel supports an OTN Link</a:t>
            </a:r>
            <a:endParaRPr lang="en-US" dirty="0"/>
          </a:p>
        </p:txBody>
      </p:sp>
      <p:cxnSp>
        <p:nvCxnSpPr>
          <p:cNvPr id="54" name="Straight Arrow Connector 53"/>
          <p:cNvCxnSpPr/>
          <p:nvPr/>
        </p:nvCxnSpPr>
        <p:spPr>
          <a:xfrm flipH="1" flipV="1">
            <a:off x="7102851" y="3770275"/>
            <a:ext cx="8667" cy="178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613054" y="407048"/>
            <a:ext cx="4937182" cy="1015663"/>
          </a:xfrm>
          <a:prstGeom prst="rect">
            <a:avLst/>
          </a:prstGeom>
          <a:solidFill>
            <a:srgbClr val="FFFF00"/>
          </a:solidFill>
        </p:spPr>
        <p:txBody>
          <a:bodyPr wrap="square" rtlCol="0">
            <a:spAutoFit/>
          </a:bodyPr>
          <a:lstStyle/>
          <a:p>
            <a:r>
              <a:rPr lang="it-IT" sz="1200" dirty="0" smtClean="0"/>
              <a:t>What information to report at MPI?</a:t>
            </a:r>
          </a:p>
          <a:p>
            <a:r>
              <a:rPr lang="it-IT" sz="1200" dirty="0" smtClean="0"/>
              <a:t>What information is needed to trigger the setup at MPI?</a:t>
            </a:r>
          </a:p>
          <a:p>
            <a:endParaRPr lang="it-IT" sz="1200" dirty="0" smtClean="0"/>
          </a:p>
          <a:p>
            <a:r>
              <a:rPr lang="it-IT" sz="1200" dirty="0" smtClean="0"/>
              <a:t>- Assumptions about which information is provided by other modules (e.g., the topology information is provided by the flexi-grid topo)</a:t>
            </a:r>
          </a:p>
        </p:txBody>
      </p:sp>
      <p:sp>
        <p:nvSpPr>
          <p:cNvPr id="22" name="TextBox 21"/>
          <p:cNvSpPr txBox="1"/>
          <p:nvPr/>
        </p:nvSpPr>
        <p:spPr>
          <a:xfrm>
            <a:off x="165352" y="222382"/>
            <a:ext cx="476412" cy="369332"/>
          </a:xfrm>
          <a:prstGeom prst="rect">
            <a:avLst/>
          </a:prstGeom>
          <a:noFill/>
        </p:spPr>
        <p:txBody>
          <a:bodyPr wrap="none" rtlCol="0">
            <a:spAutoFit/>
          </a:bodyPr>
          <a:lstStyle/>
          <a:p>
            <a:r>
              <a:rPr lang="it-IT" dirty="0" smtClean="0"/>
              <a:t>1.1</a:t>
            </a:r>
            <a:endParaRPr lang="en-US" dirty="0"/>
          </a:p>
        </p:txBody>
      </p:sp>
    </p:spTree>
    <p:extLst>
      <p:ext uri="{BB962C8B-B14F-4D97-AF65-F5344CB8AC3E}">
        <p14:creationId xmlns:p14="http://schemas.microsoft.com/office/powerpoint/2010/main" val="2611065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305891" y="1920537"/>
            <a:ext cx="2291027" cy="13222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OTN XC</a:t>
            </a:r>
          </a:p>
        </p:txBody>
      </p:sp>
      <p:sp>
        <p:nvSpPr>
          <p:cNvPr id="4" name="Title 3"/>
          <p:cNvSpPr>
            <a:spLocks noGrp="1"/>
          </p:cNvSpPr>
          <p:nvPr>
            <p:ph type="title"/>
          </p:nvPr>
        </p:nvSpPr>
        <p:spPr/>
        <p:txBody>
          <a:bodyPr/>
          <a:lstStyle/>
          <a:p>
            <a:r>
              <a:rPr lang="en-US" dirty="0" smtClean="0"/>
              <a:t>OTN Hierarchical Link</a:t>
            </a:r>
            <a:endParaRPr lang="en-US" dirty="0"/>
          </a:p>
        </p:txBody>
      </p:sp>
      <p:sp>
        <p:nvSpPr>
          <p:cNvPr id="39" name="Rectangle 38"/>
          <p:cNvSpPr/>
          <p:nvPr/>
        </p:nvSpPr>
        <p:spPr>
          <a:xfrm>
            <a:off x="1183542" y="2867071"/>
            <a:ext cx="535724" cy="369332"/>
          </a:xfrm>
          <a:prstGeom prst="rect">
            <a:avLst/>
          </a:prstGeom>
          <a:solidFill>
            <a:srgbClr val="FFC000"/>
          </a:solidFill>
          <a:ln>
            <a:solidFill>
              <a:schemeClr val="tx1"/>
            </a:solidFill>
          </a:ln>
        </p:spPr>
        <p:txBody>
          <a:bodyPr wrap="none" rtlCol="0">
            <a:spAutoFit/>
          </a:bodyPr>
          <a:lstStyle/>
          <a:p>
            <a:r>
              <a:rPr lang="en-US" dirty="0">
                <a:solidFill>
                  <a:schemeClr val="tx1"/>
                </a:solidFill>
              </a:rPr>
              <a:t>TXP</a:t>
            </a:r>
          </a:p>
        </p:txBody>
      </p:sp>
      <p:sp>
        <p:nvSpPr>
          <p:cNvPr id="45" name="Rectangle 44"/>
          <p:cNvSpPr/>
          <p:nvPr/>
        </p:nvSpPr>
        <p:spPr>
          <a:xfrm>
            <a:off x="9338064" y="1949015"/>
            <a:ext cx="2291027" cy="129373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OTN XC</a:t>
            </a:r>
          </a:p>
        </p:txBody>
      </p:sp>
      <p:sp>
        <p:nvSpPr>
          <p:cNvPr id="50" name="TextBox 49"/>
          <p:cNvSpPr txBox="1"/>
          <p:nvPr/>
        </p:nvSpPr>
        <p:spPr>
          <a:xfrm>
            <a:off x="5023313" y="2287091"/>
            <a:ext cx="1021626" cy="369332"/>
          </a:xfrm>
          <a:prstGeom prst="rect">
            <a:avLst/>
          </a:prstGeom>
          <a:noFill/>
        </p:spPr>
        <p:txBody>
          <a:bodyPr wrap="none" rtlCol="0">
            <a:spAutoFit/>
          </a:bodyPr>
          <a:lstStyle/>
          <a:p>
            <a:r>
              <a:rPr lang="en-US" dirty="0" smtClean="0"/>
              <a:t>OTN Link</a:t>
            </a:r>
            <a:endParaRPr lang="en-US" dirty="0"/>
          </a:p>
        </p:txBody>
      </p:sp>
      <p:sp>
        <p:nvSpPr>
          <p:cNvPr id="52" name="Rectangle 51"/>
          <p:cNvSpPr/>
          <p:nvPr/>
        </p:nvSpPr>
        <p:spPr>
          <a:xfrm>
            <a:off x="305891" y="1440058"/>
            <a:ext cx="11323200" cy="369332"/>
          </a:xfrm>
          <a:prstGeom prst="rect">
            <a:avLst/>
          </a:prstGeom>
          <a:solidFill>
            <a:srgbClr val="FFC000"/>
          </a:solidFill>
          <a:ln>
            <a:solidFill>
              <a:schemeClr val="tx1"/>
            </a:solidFill>
          </a:ln>
        </p:spPr>
        <p:txBody>
          <a:bodyPr wrap="square" rtlCol="0">
            <a:spAutoFit/>
          </a:bodyPr>
          <a:lstStyle/>
          <a:p>
            <a:pPr algn="ctr"/>
            <a:r>
              <a:rPr lang="en-US" dirty="0" smtClean="0"/>
              <a:t>PNC</a:t>
            </a:r>
            <a:endParaRPr lang="en-US" dirty="0"/>
          </a:p>
        </p:txBody>
      </p:sp>
      <p:sp>
        <p:nvSpPr>
          <p:cNvPr id="28" name="Oval 27"/>
          <p:cNvSpPr/>
          <p:nvPr/>
        </p:nvSpPr>
        <p:spPr>
          <a:xfrm>
            <a:off x="3310923" y="5117420"/>
            <a:ext cx="4315768" cy="14017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WDM </a:t>
            </a:r>
            <a:r>
              <a:rPr lang="en-US" dirty="0"/>
              <a:t>Network</a:t>
            </a:r>
          </a:p>
        </p:txBody>
      </p:sp>
      <p:sp>
        <p:nvSpPr>
          <p:cNvPr id="29" name="TextBox 28"/>
          <p:cNvSpPr txBox="1"/>
          <p:nvPr/>
        </p:nvSpPr>
        <p:spPr>
          <a:xfrm>
            <a:off x="4768339" y="5363050"/>
            <a:ext cx="1531573" cy="369332"/>
          </a:xfrm>
          <a:prstGeom prst="rect">
            <a:avLst/>
          </a:prstGeom>
          <a:noFill/>
        </p:spPr>
        <p:txBody>
          <a:bodyPr wrap="none" rtlCol="0">
            <a:spAutoFit/>
          </a:bodyPr>
          <a:lstStyle/>
          <a:p>
            <a:r>
              <a:rPr lang="en-US" dirty="0" smtClean="0"/>
              <a:t>Optical Tunnel</a:t>
            </a:r>
            <a:endParaRPr lang="en-US" dirty="0"/>
          </a:p>
        </p:txBody>
      </p:sp>
      <p:sp>
        <p:nvSpPr>
          <p:cNvPr id="41" name="Rectangle 40"/>
          <p:cNvSpPr/>
          <p:nvPr/>
        </p:nvSpPr>
        <p:spPr>
          <a:xfrm>
            <a:off x="10215715" y="2876597"/>
            <a:ext cx="535724" cy="369332"/>
          </a:xfrm>
          <a:prstGeom prst="rect">
            <a:avLst/>
          </a:prstGeom>
          <a:solidFill>
            <a:srgbClr val="FFC000"/>
          </a:solidFill>
          <a:ln>
            <a:solidFill>
              <a:schemeClr val="tx1"/>
            </a:solidFill>
          </a:ln>
        </p:spPr>
        <p:txBody>
          <a:bodyPr wrap="none" rtlCol="0">
            <a:spAutoFit/>
          </a:bodyPr>
          <a:lstStyle/>
          <a:p>
            <a:r>
              <a:rPr lang="en-US" dirty="0">
                <a:solidFill>
                  <a:schemeClr val="tx1"/>
                </a:solidFill>
              </a:rPr>
              <a:t>TXP</a:t>
            </a:r>
          </a:p>
        </p:txBody>
      </p:sp>
      <p:cxnSp>
        <p:nvCxnSpPr>
          <p:cNvPr id="32" name="Straight Connector 31"/>
          <p:cNvCxnSpPr>
            <a:stCxn id="39" idx="2"/>
            <a:endCxn id="28" idx="2"/>
          </p:cNvCxnSpPr>
          <p:nvPr/>
        </p:nvCxnSpPr>
        <p:spPr>
          <a:xfrm>
            <a:off x="1451404" y="3236403"/>
            <a:ext cx="1859519" cy="258189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1" idx="2"/>
            <a:endCxn id="28" idx="6"/>
          </p:cNvCxnSpPr>
          <p:nvPr/>
        </p:nvCxnSpPr>
        <p:spPr>
          <a:xfrm flipH="1">
            <a:off x="7626691" y="3245929"/>
            <a:ext cx="2856886" cy="2572364"/>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39" idx="0"/>
            <a:endCxn id="41" idx="0"/>
          </p:cNvCxnSpPr>
          <p:nvPr/>
        </p:nvCxnSpPr>
        <p:spPr>
          <a:xfrm rot="16200000" flipH="1">
            <a:off x="5962727" y="-1644252"/>
            <a:ext cx="9526" cy="9032173"/>
          </a:xfrm>
          <a:prstGeom prst="bentConnector3">
            <a:avLst>
              <a:gd name="adj1" fmla="val -2399748"/>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245278" y="2854900"/>
            <a:ext cx="3583610" cy="369332"/>
          </a:xfrm>
          <a:prstGeom prst="rect">
            <a:avLst/>
          </a:prstGeom>
          <a:noFill/>
        </p:spPr>
        <p:txBody>
          <a:bodyPr wrap="square" rtlCol="0">
            <a:spAutoFit/>
          </a:bodyPr>
          <a:lstStyle/>
          <a:p>
            <a:r>
              <a:rPr lang="en-US" dirty="0" smtClean="0"/>
              <a:t>Optical Tunnel supports an OTN Link</a:t>
            </a:r>
            <a:endParaRPr lang="en-US" dirty="0"/>
          </a:p>
        </p:txBody>
      </p:sp>
      <p:cxnSp>
        <p:nvCxnSpPr>
          <p:cNvPr id="54" name="Straight Arrow Connector 53"/>
          <p:cNvCxnSpPr/>
          <p:nvPr/>
        </p:nvCxnSpPr>
        <p:spPr>
          <a:xfrm flipH="1" flipV="1">
            <a:off x="6792769" y="2656425"/>
            <a:ext cx="42469" cy="3161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2" idx="2"/>
            <a:endCxn id="45" idx="2"/>
          </p:cNvCxnSpPr>
          <p:nvPr/>
        </p:nvCxnSpPr>
        <p:spPr>
          <a:xfrm rot="16200000" flipH="1">
            <a:off x="5967491" y="-1273333"/>
            <a:ext cx="12700" cy="9032173"/>
          </a:xfrm>
          <a:prstGeom prst="bentConnector3">
            <a:avLst>
              <a:gd name="adj1" fmla="val 20266276"/>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691909" y="382377"/>
            <a:ext cx="4937182" cy="461665"/>
          </a:xfrm>
          <a:prstGeom prst="rect">
            <a:avLst/>
          </a:prstGeom>
          <a:solidFill>
            <a:srgbClr val="FFFF00"/>
          </a:solidFill>
        </p:spPr>
        <p:txBody>
          <a:bodyPr wrap="square" rtlCol="0">
            <a:spAutoFit/>
          </a:bodyPr>
          <a:lstStyle/>
          <a:p>
            <a:r>
              <a:rPr lang="it-IT" sz="1200" dirty="0" smtClean="0"/>
              <a:t>No different at the MPI from the previous use case: PNC can hide these implementation details</a:t>
            </a:r>
          </a:p>
        </p:txBody>
      </p:sp>
      <p:sp>
        <p:nvSpPr>
          <p:cNvPr id="2" name="TextBox 1"/>
          <p:cNvSpPr txBox="1"/>
          <p:nvPr/>
        </p:nvSpPr>
        <p:spPr>
          <a:xfrm>
            <a:off x="140627" y="243877"/>
            <a:ext cx="476412" cy="369332"/>
          </a:xfrm>
          <a:prstGeom prst="rect">
            <a:avLst/>
          </a:prstGeom>
          <a:noFill/>
        </p:spPr>
        <p:txBody>
          <a:bodyPr wrap="none" rtlCol="0">
            <a:spAutoFit/>
          </a:bodyPr>
          <a:lstStyle/>
          <a:p>
            <a:r>
              <a:rPr lang="it-IT" dirty="0" smtClean="0"/>
              <a:t>1.2</a:t>
            </a:r>
            <a:endParaRPr lang="en-US" dirty="0"/>
          </a:p>
        </p:txBody>
      </p:sp>
    </p:spTree>
    <p:extLst>
      <p:ext uri="{BB962C8B-B14F-4D97-AF65-F5344CB8AC3E}">
        <p14:creationId xmlns:p14="http://schemas.microsoft.com/office/powerpoint/2010/main" val="1562378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8401718" y="4901866"/>
            <a:ext cx="1472070" cy="13222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Edge ROADM</a:t>
            </a:r>
            <a:endParaRPr lang="en-US" dirty="0">
              <a:solidFill>
                <a:schemeClr val="tx1"/>
              </a:solidFill>
            </a:endParaRPr>
          </a:p>
        </p:txBody>
      </p:sp>
      <p:sp>
        <p:nvSpPr>
          <p:cNvPr id="38" name="Rectangle 37"/>
          <p:cNvSpPr/>
          <p:nvPr/>
        </p:nvSpPr>
        <p:spPr>
          <a:xfrm>
            <a:off x="2061195" y="4901866"/>
            <a:ext cx="1472070" cy="13222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Edge ROADM</a:t>
            </a:r>
            <a:endParaRPr lang="en-US" dirty="0">
              <a:solidFill>
                <a:schemeClr val="tx1"/>
              </a:solidFill>
            </a:endParaRPr>
          </a:p>
        </p:txBody>
      </p:sp>
      <p:sp>
        <p:nvSpPr>
          <p:cNvPr id="43" name="Oval 42"/>
          <p:cNvSpPr/>
          <p:nvPr/>
        </p:nvSpPr>
        <p:spPr>
          <a:xfrm>
            <a:off x="3744287" y="4856366"/>
            <a:ext cx="4315768" cy="14017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WDM </a:t>
            </a:r>
            <a:r>
              <a:rPr lang="en-US" dirty="0"/>
              <a:t>Network</a:t>
            </a:r>
          </a:p>
        </p:txBody>
      </p:sp>
      <p:sp>
        <p:nvSpPr>
          <p:cNvPr id="44" name="TextBox 43"/>
          <p:cNvSpPr txBox="1"/>
          <p:nvPr/>
        </p:nvSpPr>
        <p:spPr>
          <a:xfrm>
            <a:off x="5216969" y="5074765"/>
            <a:ext cx="1531573" cy="369332"/>
          </a:xfrm>
          <a:prstGeom prst="rect">
            <a:avLst/>
          </a:prstGeom>
          <a:noFill/>
        </p:spPr>
        <p:txBody>
          <a:bodyPr wrap="none" rtlCol="0">
            <a:spAutoFit/>
          </a:bodyPr>
          <a:lstStyle/>
          <a:p>
            <a:r>
              <a:rPr lang="en-US" dirty="0" smtClean="0"/>
              <a:t>Optical Tunnel</a:t>
            </a:r>
            <a:endParaRPr lang="en-US" dirty="0"/>
          </a:p>
        </p:txBody>
      </p:sp>
      <p:sp>
        <p:nvSpPr>
          <p:cNvPr id="4" name="Title 3"/>
          <p:cNvSpPr>
            <a:spLocks noGrp="1"/>
          </p:cNvSpPr>
          <p:nvPr>
            <p:ph type="title"/>
          </p:nvPr>
        </p:nvSpPr>
        <p:spPr/>
        <p:txBody>
          <a:bodyPr/>
          <a:lstStyle/>
          <a:p>
            <a:r>
              <a:rPr lang="en-US" dirty="0" smtClean="0"/>
              <a:t>OTN Hierarchical Link</a:t>
            </a:r>
            <a:endParaRPr lang="en-US" dirty="0"/>
          </a:p>
        </p:txBody>
      </p:sp>
      <p:cxnSp>
        <p:nvCxnSpPr>
          <p:cNvPr id="16" name="Straight Connector 15"/>
          <p:cNvCxnSpPr>
            <a:stCxn id="39" idx="3"/>
            <a:endCxn id="41" idx="1"/>
          </p:cNvCxnSpPr>
          <p:nvPr/>
        </p:nvCxnSpPr>
        <p:spPr>
          <a:xfrm>
            <a:off x="2596918" y="5559708"/>
            <a:ext cx="67411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2061194" y="4031791"/>
            <a:ext cx="7812594" cy="369332"/>
          </a:xfrm>
          <a:prstGeom prst="rect">
            <a:avLst/>
          </a:prstGeom>
          <a:solidFill>
            <a:srgbClr val="FFC000"/>
          </a:solidFill>
          <a:ln>
            <a:solidFill>
              <a:schemeClr val="tx1"/>
            </a:solidFill>
          </a:ln>
        </p:spPr>
        <p:txBody>
          <a:bodyPr wrap="square" rtlCol="0">
            <a:spAutoFit/>
          </a:bodyPr>
          <a:lstStyle/>
          <a:p>
            <a:pPr algn="ctr"/>
            <a:r>
              <a:rPr lang="en-US" dirty="0" smtClean="0">
                <a:solidFill>
                  <a:schemeClr val="tx1"/>
                </a:solidFill>
              </a:rPr>
              <a:t>WDM PNC</a:t>
            </a:r>
            <a:endParaRPr lang="en-US" dirty="0">
              <a:solidFill>
                <a:schemeClr val="tx1"/>
              </a:solidFill>
            </a:endParaRPr>
          </a:p>
        </p:txBody>
      </p:sp>
      <p:sp>
        <p:nvSpPr>
          <p:cNvPr id="39" name="Rectangle 38"/>
          <p:cNvSpPr/>
          <p:nvPr/>
        </p:nvSpPr>
        <p:spPr>
          <a:xfrm>
            <a:off x="2061194" y="5375042"/>
            <a:ext cx="535724" cy="369332"/>
          </a:xfrm>
          <a:prstGeom prst="rect">
            <a:avLst/>
          </a:prstGeom>
          <a:solidFill>
            <a:srgbClr val="FFC000"/>
          </a:solidFill>
          <a:ln>
            <a:solidFill>
              <a:schemeClr val="tx1"/>
            </a:solidFill>
          </a:ln>
        </p:spPr>
        <p:txBody>
          <a:bodyPr wrap="none" rtlCol="0">
            <a:spAutoFit/>
          </a:bodyPr>
          <a:lstStyle/>
          <a:p>
            <a:r>
              <a:rPr lang="en-US" dirty="0"/>
              <a:t>TXP</a:t>
            </a:r>
          </a:p>
        </p:txBody>
      </p:sp>
      <p:sp>
        <p:nvSpPr>
          <p:cNvPr id="41" name="Rectangle 40"/>
          <p:cNvSpPr/>
          <p:nvPr/>
        </p:nvSpPr>
        <p:spPr>
          <a:xfrm>
            <a:off x="9338064" y="5375042"/>
            <a:ext cx="535724" cy="369332"/>
          </a:xfrm>
          <a:prstGeom prst="rect">
            <a:avLst/>
          </a:prstGeom>
          <a:solidFill>
            <a:srgbClr val="FFC000"/>
          </a:solidFill>
          <a:ln>
            <a:solidFill>
              <a:schemeClr val="tx1"/>
            </a:solidFill>
          </a:ln>
        </p:spPr>
        <p:txBody>
          <a:bodyPr wrap="none" rtlCol="0">
            <a:spAutoFit/>
          </a:bodyPr>
          <a:lstStyle/>
          <a:p>
            <a:r>
              <a:rPr lang="en-US" dirty="0"/>
              <a:t>TXP</a:t>
            </a:r>
          </a:p>
        </p:txBody>
      </p:sp>
      <p:sp>
        <p:nvSpPr>
          <p:cNvPr id="42" name="Rectangle 41"/>
          <p:cNvSpPr/>
          <p:nvPr/>
        </p:nvSpPr>
        <p:spPr>
          <a:xfrm>
            <a:off x="305891" y="2191431"/>
            <a:ext cx="2291027" cy="1322217"/>
          </a:xfrm>
          <a:prstGeom prst="rect">
            <a:avLst/>
          </a:prstGeom>
          <a:solidFill>
            <a:srgbClr val="5B9BD5"/>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OTN XC</a:t>
            </a:r>
            <a:endParaRPr lang="en-US" dirty="0">
              <a:solidFill>
                <a:schemeClr val="tx1"/>
              </a:solidFill>
            </a:endParaRPr>
          </a:p>
        </p:txBody>
      </p:sp>
      <p:sp>
        <p:nvSpPr>
          <p:cNvPr id="45" name="Rectangle 44"/>
          <p:cNvSpPr/>
          <p:nvPr/>
        </p:nvSpPr>
        <p:spPr>
          <a:xfrm>
            <a:off x="9338064" y="2219909"/>
            <a:ext cx="2291027" cy="1293739"/>
          </a:xfrm>
          <a:prstGeom prst="rect">
            <a:avLst/>
          </a:prstGeom>
          <a:solidFill>
            <a:srgbClr val="5B9BD5"/>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OTN XC</a:t>
            </a:r>
          </a:p>
        </p:txBody>
      </p:sp>
      <p:cxnSp>
        <p:nvCxnSpPr>
          <p:cNvPr id="7" name="Elbow Connector 6"/>
          <p:cNvCxnSpPr>
            <a:stCxn id="42" idx="2"/>
            <a:endCxn id="39" idx="1"/>
          </p:cNvCxnSpPr>
          <p:nvPr/>
        </p:nvCxnSpPr>
        <p:spPr>
          <a:xfrm rot="16200000" flipH="1">
            <a:off x="733269" y="4231783"/>
            <a:ext cx="2046060" cy="60978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19161" y="4469330"/>
            <a:ext cx="561372" cy="369332"/>
          </a:xfrm>
          <a:prstGeom prst="rect">
            <a:avLst/>
          </a:prstGeom>
          <a:noFill/>
        </p:spPr>
        <p:txBody>
          <a:bodyPr wrap="none" rtlCol="0">
            <a:spAutoFit/>
          </a:bodyPr>
          <a:lstStyle/>
          <a:p>
            <a:r>
              <a:rPr lang="en-US" dirty="0" smtClean="0"/>
              <a:t>OPS</a:t>
            </a:r>
            <a:endParaRPr lang="en-US" dirty="0"/>
          </a:p>
        </p:txBody>
      </p:sp>
      <p:cxnSp>
        <p:nvCxnSpPr>
          <p:cNvPr id="9" name="Elbow Connector 8"/>
          <p:cNvCxnSpPr>
            <a:stCxn id="45" idx="2"/>
            <a:endCxn id="40" idx="3"/>
          </p:cNvCxnSpPr>
          <p:nvPr/>
        </p:nvCxnSpPr>
        <p:spPr>
          <a:xfrm rot="5400000">
            <a:off x="9154020" y="4233416"/>
            <a:ext cx="2049327" cy="60979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0595874" y="4469330"/>
            <a:ext cx="561372" cy="369332"/>
          </a:xfrm>
          <a:prstGeom prst="rect">
            <a:avLst/>
          </a:prstGeom>
          <a:noFill/>
        </p:spPr>
        <p:txBody>
          <a:bodyPr wrap="none" rtlCol="0">
            <a:spAutoFit/>
          </a:bodyPr>
          <a:lstStyle/>
          <a:p>
            <a:r>
              <a:rPr lang="en-US" dirty="0" smtClean="0"/>
              <a:t>OPS</a:t>
            </a:r>
            <a:endParaRPr lang="en-US" dirty="0"/>
          </a:p>
        </p:txBody>
      </p:sp>
      <p:sp>
        <p:nvSpPr>
          <p:cNvPr id="50" name="TextBox 49"/>
          <p:cNvSpPr txBox="1"/>
          <p:nvPr/>
        </p:nvSpPr>
        <p:spPr>
          <a:xfrm>
            <a:off x="5391358" y="3368594"/>
            <a:ext cx="1021626" cy="369332"/>
          </a:xfrm>
          <a:prstGeom prst="rect">
            <a:avLst/>
          </a:prstGeom>
          <a:noFill/>
        </p:spPr>
        <p:txBody>
          <a:bodyPr wrap="none" rtlCol="0">
            <a:spAutoFit/>
          </a:bodyPr>
          <a:lstStyle/>
          <a:p>
            <a:r>
              <a:rPr lang="en-US" dirty="0" smtClean="0"/>
              <a:t>OTN Link</a:t>
            </a:r>
            <a:endParaRPr lang="en-US" dirty="0"/>
          </a:p>
        </p:txBody>
      </p:sp>
      <p:cxnSp>
        <p:nvCxnSpPr>
          <p:cNvPr id="51" name="Elbow Connector 50"/>
          <p:cNvCxnSpPr>
            <a:stCxn id="42" idx="2"/>
            <a:endCxn id="45" idx="2"/>
          </p:cNvCxnSpPr>
          <p:nvPr/>
        </p:nvCxnSpPr>
        <p:spPr>
          <a:xfrm rot="16200000" flipH="1">
            <a:off x="5967491" y="-1002439"/>
            <a:ext cx="12700" cy="9032173"/>
          </a:xfrm>
          <a:prstGeom prst="bentConnector3">
            <a:avLst>
              <a:gd name="adj1" fmla="val 1800000"/>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05891" y="1199115"/>
            <a:ext cx="11323200" cy="369332"/>
          </a:xfrm>
          <a:prstGeom prst="rect">
            <a:avLst/>
          </a:prstGeom>
          <a:noFill/>
          <a:ln>
            <a:solidFill>
              <a:schemeClr val="tx1"/>
            </a:solidFill>
          </a:ln>
        </p:spPr>
        <p:txBody>
          <a:bodyPr wrap="square" rtlCol="0">
            <a:spAutoFit/>
          </a:bodyPr>
          <a:lstStyle/>
          <a:p>
            <a:pPr algn="ctr"/>
            <a:r>
              <a:rPr lang="en-US" dirty="0" smtClean="0"/>
              <a:t>MDSC</a:t>
            </a:r>
            <a:endParaRPr lang="en-US" dirty="0"/>
          </a:p>
        </p:txBody>
      </p:sp>
      <p:sp>
        <p:nvSpPr>
          <p:cNvPr id="14" name="TextBox 13"/>
          <p:cNvSpPr txBox="1"/>
          <p:nvPr/>
        </p:nvSpPr>
        <p:spPr>
          <a:xfrm>
            <a:off x="6292458" y="283938"/>
            <a:ext cx="4864787" cy="646331"/>
          </a:xfrm>
          <a:prstGeom prst="rect">
            <a:avLst/>
          </a:prstGeom>
          <a:solidFill>
            <a:schemeClr val="accent4">
              <a:lumMod val="40000"/>
              <a:lumOff val="60000"/>
            </a:schemeClr>
          </a:solidFill>
        </p:spPr>
        <p:txBody>
          <a:bodyPr wrap="square" rtlCol="0">
            <a:spAutoFit/>
          </a:bodyPr>
          <a:lstStyle/>
          <a:p>
            <a:r>
              <a:rPr lang="it-IT" dirty="0" smtClean="0"/>
              <a:t>I think that the overlay can be OTN but also IP: should we differentiate these two use cases?</a:t>
            </a:r>
            <a:endParaRPr lang="en-US" dirty="0"/>
          </a:p>
        </p:txBody>
      </p:sp>
      <p:sp>
        <p:nvSpPr>
          <p:cNvPr id="21" name="Rectangle 20"/>
          <p:cNvSpPr/>
          <p:nvPr/>
        </p:nvSpPr>
        <p:spPr>
          <a:xfrm>
            <a:off x="305891" y="1712900"/>
            <a:ext cx="6016903" cy="369332"/>
          </a:xfrm>
          <a:prstGeom prst="rect">
            <a:avLst/>
          </a:prstGeom>
          <a:solidFill>
            <a:srgbClr val="5B9BD5"/>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OTN PNC</a:t>
            </a:r>
            <a:endParaRPr lang="en-US" dirty="0"/>
          </a:p>
        </p:txBody>
      </p:sp>
      <p:sp>
        <p:nvSpPr>
          <p:cNvPr id="22" name="TextBox 21"/>
          <p:cNvSpPr txBox="1"/>
          <p:nvPr/>
        </p:nvSpPr>
        <p:spPr>
          <a:xfrm>
            <a:off x="167316" y="158247"/>
            <a:ext cx="966931" cy="369332"/>
          </a:xfrm>
          <a:prstGeom prst="rect">
            <a:avLst/>
          </a:prstGeom>
          <a:noFill/>
        </p:spPr>
        <p:txBody>
          <a:bodyPr wrap="none" rtlCol="0">
            <a:spAutoFit/>
          </a:bodyPr>
          <a:lstStyle/>
          <a:p>
            <a:r>
              <a:rPr lang="it-IT" dirty="0" smtClean="0">
                <a:solidFill>
                  <a:srgbClr val="FF0000"/>
                </a:solidFill>
              </a:rPr>
              <a:t>2.5 (tbc)</a:t>
            </a:r>
            <a:endParaRPr lang="en-US" dirty="0">
              <a:solidFill>
                <a:srgbClr val="FF0000"/>
              </a:solidFill>
            </a:endParaRPr>
          </a:p>
        </p:txBody>
      </p:sp>
    </p:spTree>
    <p:extLst>
      <p:ext uri="{BB962C8B-B14F-4D97-AF65-F5344CB8AC3E}">
        <p14:creationId xmlns:p14="http://schemas.microsoft.com/office/powerpoint/2010/main" val="3626440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7968354" y="2518359"/>
            <a:ext cx="1472070" cy="13222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Edge ROADM</a:t>
            </a:r>
            <a:endParaRPr lang="en-US" dirty="0">
              <a:solidFill>
                <a:schemeClr val="tx1"/>
              </a:solidFill>
            </a:endParaRPr>
          </a:p>
        </p:txBody>
      </p:sp>
      <p:sp>
        <p:nvSpPr>
          <p:cNvPr id="38" name="Rectangle 37"/>
          <p:cNvSpPr/>
          <p:nvPr/>
        </p:nvSpPr>
        <p:spPr>
          <a:xfrm>
            <a:off x="1627831" y="2518359"/>
            <a:ext cx="1472070" cy="13222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Edge ROADM</a:t>
            </a:r>
            <a:endParaRPr lang="en-US" dirty="0">
              <a:solidFill>
                <a:schemeClr val="tx1"/>
              </a:solidFill>
            </a:endParaRPr>
          </a:p>
        </p:txBody>
      </p:sp>
      <p:sp>
        <p:nvSpPr>
          <p:cNvPr id="43" name="Oval 42"/>
          <p:cNvSpPr/>
          <p:nvPr/>
        </p:nvSpPr>
        <p:spPr>
          <a:xfrm>
            <a:off x="3310923" y="2472859"/>
            <a:ext cx="4315768" cy="14017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WDM </a:t>
            </a:r>
            <a:r>
              <a:rPr lang="en-US" dirty="0"/>
              <a:t>Network</a:t>
            </a:r>
          </a:p>
        </p:txBody>
      </p:sp>
      <p:sp>
        <p:nvSpPr>
          <p:cNvPr id="44" name="TextBox 43"/>
          <p:cNvSpPr txBox="1"/>
          <p:nvPr/>
        </p:nvSpPr>
        <p:spPr>
          <a:xfrm>
            <a:off x="4783605" y="2691258"/>
            <a:ext cx="1531573" cy="369332"/>
          </a:xfrm>
          <a:prstGeom prst="rect">
            <a:avLst/>
          </a:prstGeom>
          <a:noFill/>
        </p:spPr>
        <p:txBody>
          <a:bodyPr wrap="none" rtlCol="0">
            <a:spAutoFit/>
          </a:bodyPr>
          <a:lstStyle/>
          <a:p>
            <a:r>
              <a:rPr lang="en-US" dirty="0" smtClean="0"/>
              <a:t>Optical Tunnel</a:t>
            </a:r>
            <a:endParaRPr lang="en-US" dirty="0"/>
          </a:p>
        </p:txBody>
      </p:sp>
      <p:sp>
        <p:nvSpPr>
          <p:cNvPr id="4" name="Title 3"/>
          <p:cNvSpPr>
            <a:spLocks noGrp="1"/>
          </p:cNvSpPr>
          <p:nvPr>
            <p:ph type="title"/>
          </p:nvPr>
        </p:nvSpPr>
        <p:spPr/>
        <p:txBody>
          <a:bodyPr/>
          <a:lstStyle/>
          <a:p>
            <a:r>
              <a:rPr lang="en-US" dirty="0" smtClean="0"/>
              <a:t>Client Signal</a:t>
            </a:r>
            <a:endParaRPr lang="en-US" dirty="0"/>
          </a:p>
        </p:txBody>
      </p:sp>
      <p:cxnSp>
        <p:nvCxnSpPr>
          <p:cNvPr id="15" name="Straight Connector 14"/>
          <p:cNvCxnSpPr>
            <a:stCxn id="39" idx="1"/>
          </p:cNvCxnSpPr>
          <p:nvPr/>
        </p:nvCxnSpPr>
        <p:spPr>
          <a:xfrm flipH="1" flipV="1">
            <a:off x="994787" y="3166141"/>
            <a:ext cx="633043" cy="10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9" idx="3"/>
            <a:endCxn id="41" idx="1"/>
          </p:cNvCxnSpPr>
          <p:nvPr/>
        </p:nvCxnSpPr>
        <p:spPr>
          <a:xfrm>
            <a:off x="2163554" y="3176201"/>
            <a:ext cx="674114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40" idx="3"/>
          </p:cNvCxnSpPr>
          <p:nvPr/>
        </p:nvCxnSpPr>
        <p:spPr>
          <a:xfrm flipH="1">
            <a:off x="9440424" y="3166141"/>
            <a:ext cx="633046" cy="13327"/>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0183" y="2804400"/>
            <a:ext cx="542136" cy="369332"/>
          </a:xfrm>
          <a:prstGeom prst="rect">
            <a:avLst/>
          </a:prstGeom>
          <a:noFill/>
        </p:spPr>
        <p:txBody>
          <a:bodyPr wrap="none" rtlCol="0">
            <a:spAutoFit/>
          </a:bodyPr>
          <a:lstStyle/>
          <a:p>
            <a:r>
              <a:rPr lang="en-US" dirty="0" err="1" smtClean="0"/>
              <a:t>xGE</a:t>
            </a:r>
            <a:endParaRPr lang="en-US" dirty="0"/>
          </a:p>
        </p:txBody>
      </p:sp>
      <p:sp>
        <p:nvSpPr>
          <p:cNvPr id="19" name="TextBox 18"/>
          <p:cNvSpPr txBox="1"/>
          <p:nvPr/>
        </p:nvSpPr>
        <p:spPr>
          <a:xfrm>
            <a:off x="9490686" y="2804400"/>
            <a:ext cx="542136" cy="369332"/>
          </a:xfrm>
          <a:prstGeom prst="rect">
            <a:avLst/>
          </a:prstGeom>
          <a:noFill/>
        </p:spPr>
        <p:txBody>
          <a:bodyPr wrap="none" rtlCol="0">
            <a:spAutoFit/>
          </a:bodyPr>
          <a:lstStyle/>
          <a:p>
            <a:r>
              <a:rPr lang="en-US" dirty="0" err="1"/>
              <a:t>x</a:t>
            </a:r>
            <a:r>
              <a:rPr lang="en-US" dirty="0" err="1" smtClean="0"/>
              <a:t>GE</a:t>
            </a:r>
            <a:endParaRPr lang="en-US" dirty="0"/>
          </a:p>
        </p:txBody>
      </p:sp>
      <p:cxnSp>
        <p:nvCxnSpPr>
          <p:cNvPr id="29" name="Straight Connector 28"/>
          <p:cNvCxnSpPr/>
          <p:nvPr/>
        </p:nvCxnSpPr>
        <p:spPr>
          <a:xfrm flipH="1">
            <a:off x="1006216" y="5777495"/>
            <a:ext cx="633045"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15404" y="5724723"/>
            <a:ext cx="779381" cy="369332"/>
          </a:xfrm>
          <a:prstGeom prst="rect">
            <a:avLst/>
          </a:prstGeom>
          <a:noFill/>
        </p:spPr>
        <p:txBody>
          <a:bodyPr wrap="none" rtlCol="0">
            <a:spAutoFit/>
          </a:bodyPr>
          <a:lstStyle/>
          <a:p>
            <a:r>
              <a:rPr lang="en-US" dirty="0" smtClean="0"/>
              <a:t>n*</a:t>
            </a:r>
            <a:r>
              <a:rPr lang="en-US" dirty="0" err="1" smtClean="0"/>
              <a:t>xGE</a:t>
            </a:r>
            <a:endParaRPr lang="en-US" dirty="0"/>
          </a:p>
        </p:txBody>
      </p:sp>
      <p:cxnSp>
        <p:nvCxnSpPr>
          <p:cNvPr id="32" name="Straight Connector 31"/>
          <p:cNvCxnSpPr/>
          <p:nvPr/>
        </p:nvCxnSpPr>
        <p:spPr>
          <a:xfrm flipH="1">
            <a:off x="1006216" y="6053722"/>
            <a:ext cx="633045"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06215" y="5724723"/>
            <a:ext cx="633045" cy="369332"/>
          </a:xfrm>
          <a:prstGeom prst="rect">
            <a:avLst/>
          </a:prstGeom>
          <a:noFill/>
        </p:spPr>
        <p:txBody>
          <a:bodyPr wrap="square" rtlCol="0">
            <a:spAutoFit/>
          </a:bodyPr>
          <a:lstStyle/>
          <a:p>
            <a:pPr algn="ctr"/>
            <a:r>
              <a:rPr lang="en-US" dirty="0" smtClean="0"/>
              <a:t>…</a:t>
            </a:r>
            <a:endParaRPr lang="en-US" dirty="0"/>
          </a:p>
        </p:txBody>
      </p:sp>
      <p:cxnSp>
        <p:nvCxnSpPr>
          <p:cNvPr id="34" name="Straight Connector 33"/>
          <p:cNvCxnSpPr/>
          <p:nvPr/>
        </p:nvCxnSpPr>
        <p:spPr>
          <a:xfrm flipH="1">
            <a:off x="9451855" y="5777495"/>
            <a:ext cx="6330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9451855" y="6053722"/>
            <a:ext cx="633045"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451854" y="5724723"/>
            <a:ext cx="633045" cy="369332"/>
          </a:xfrm>
          <a:prstGeom prst="rect">
            <a:avLst/>
          </a:prstGeom>
          <a:noFill/>
        </p:spPr>
        <p:txBody>
          <a:bodyPr wrap="square" rtlCol="0">
            <a:spAutoFit/>
          </a:bodyPr>
          <a:lstStyle/>
          <a:p>
            <a:pPr algn="ctr"/>
            <a:r>
              <a:rPr lang="en-US" dirty="0" smtClean="0"/>
              <a:t>…</a:t>
            </a:r>
            <a:endParaRPr lang="en-US" dirty="0"/>
          </a:p>
        </p:txBody>
      </p:sp>
      <p:sp>
        <p:nvSpPr>
          <p:cNvPr id="37" name="TextBox 36"/>
          <p:cNvSpPr txBox="1"/>
          <p:nvPr/>
        </p:nvSpPr>
        <p:spPr>
          <a:xfrm>
            <a:off x="10148988" y="5724723"/>
            <a:ext cx="779381" cy="369332"/>
          </a:xfrm>
          <a:prstGeom prst="rect">
            <a:avLst/>
          </a:prstGeom>
          <a:noFill/>
        </p:spPr>
        <p:txBody>
          <a:bodyPr wrap="none" rtlCol="0">
            <a:spAutoFit/>
          </a:bodyPr>
          <a:lstStyle/>
          <a:p>
            <a:r>
              <a:rPr lang="en-US" dirty="0" smtClean="0"/>
              <a:t>n*</a:t>
            </a:r>
            <a:r>
              <a:rPr lang="en-US" dirty="0" err="1" smtClean="0"/>
              <a:t>xGE</a:t>
            </a:r>
            <a:endParaRPr lang="en-US" dirty="0"/>
          </a:p>
        </p:txBody>
      </p:sp>
      <p:sp>
        <p:nvSpPr>
          <p:cNvPr id="48" name="Rectangle 47"/>
          <p:cNvSpPr/>
          <p:nvPr/>
        </p:nvSpPr>
        <p:spPr>
          <a:xfrm>
            <a:off x="1627830" y="1648284"/>
            <a:ext cx="7812594" cy="369332"/>
          </a:xfrm>
          <a:prstGeom prst="rect">
            <a:avLst/>
          </a:prstGeom>
          <a:solidFill>
            <a:srgbClr val="FFC000"/>
          </a:solidFill>
          <a:ln>
            <a:solidFill>
              <a:schemeClr val="tx1"/>
            </a:solidFill>
          </a:ln>
        </p:spPr>
        <p:txBody>
          <a:bodyPr wrap="square" rtlCol="0">
            <a:spAutoFit/>
          </a:bodyPr>
          <a:lstStyle/>
          <a:p>
            <a:pPr algn="ctr"/>
            <a:r>
              <a:rPr lang="en-US" dirty="0" smtClean="0">
                <a:solidFill>
                  <a:schemeClr val="tx1"/>
                </a:solidFill>
              </a:rPr>
              <a:t>PNC</a:t>
            </a:r>
            <a:endParaRPr lang="en-US" dirty="0">
              <a:solidFill>
                <a:schemeClr val="tx1"/>
              </a:solidFill>
            </a:endParaRPr>
          </a:p>
        </p:txBody>
      </p:sp>
      <p:sp>
        <p:nvSpPr>
          <p:cNvPr id="49" name="Rectangle 48"/>
          <p:cNvSpPr/>
          <p:nvPr/>
        </p:nvSpPr>
        <p:spPr>
          <a:xfrm>
            <a:off x="1627830" y="4558255"/>
            <a:ext cx="7812594" cy="369332"/>
          </a:xfrm>
          <a:prstGeom prst="rect">
            <a:avLst/>
          </a:prstGeom>
          <a:solidFill>
            <a:srgbClr val="FFC000"/>
          </a:solidFill>
          <a:ln>
            <a:solidFill>
              <a:schemeClr val="tx1"/>
            </a:solidFill>
          </a:ln>
        </p:spPr>
        <p:txBody>
          <a:bodyPr wrap="square" rtlCol="0">
            <a:spAutoFit/>
          </a:bodyPr>
          <a:lstStyle/>
          <a:p>
            <a:pPr algn="ctr"/>
            <a:r>
              <a:rPr lang="en-US" dirty="0" smtClean="0">
                <a:solidFill>
                  <a:schemeClr val="tx1"/>
                </a:solidFill>
              </a:rPr>
              <a:t>PNC</a:t>
            </a:r>
            <a:endParaRPr lang="en-US" dirty="0">
              <a:solidFill>
                <a:schemeClr val="tx1"/>
              </a:solidFill>
            </a:endParaRPr>
          </a:p>
        </p:txBody>
      </p:sp>
      <p:sp>
        <p:nvSpPr>
          <p:cNvPr id="39" name="Rectangle 38"/>
          <p:cNvSpPr/>
          <p:nvPr/>
        </p:nvSpPr>
        <p:spPr>
          <a:xfrm>
            <a:off x="1627830" y="2991535"/>
            <a:ext cx="535724" cy="369332"/>
          </a:xfrm>
          <a:prstGeom prst="rect">
            <a:avLst/>
          </a:prstGeom>
          <a:solidFill>
            <a:srgbClr val="FFC000"/>
          </a:solidFill>
          <a:ln>
            <a:solidFill>
              <a:schemeClr val="tx1"/>
            </a:solidFill>
          </a:ln>
        </p:spPr>
        <p:txBody>
          <a:bodyPr wrap="none" rtlCol="0">
            <a:spAutoFit/>
          </a:bodyPr>
          <a:lstStyle/>
          <a:p>
            <a:r>
              <a:rPr lang="en-US" dirty="0"/>
              <a:t>TXP</a:t>
            </a:r>
          </a:p>
        </p:txBody>
      </p:sp>
      <p:sp>
        <p:nvSpPr>
          <p:cNvPr id="41" name="Rectangle 40"/>
          <p:cNvSpPr/>
          <p:nvPr/>
        </p:nvSpPr>
        <p:spPr>
          <a:xfrm>
            <a:off x="8904700" y="2991535"/>
            <a:ext cx="535724" cy="369332"/>
          </a:xfrm>
          <a:prstGeom prst="rect">
            <a:avLst/>
          </a:prstGeom>
          <a:solidFill>
            <a:srgbClr val="FFC000"/>
          </a:solidFill>
          <a:ln>
            <a:solidFill>
              <a:schemeClr val="tx1"/>
            </a:solidFill>
          </a:ln>
        </p:spPr>
        <p:txBody>
          <a:bodyPr wrap="none" rtlCol="0">
            <a:spAutoFit/>
          </a:bodyPr>
          <a:lstStyle/>
          <a:p>
            <a:r>
              <a:rPr lang="en-US" dirty="0"/>
              <a:t>TXP</a:t>
            </a:r>
          </a:p>
        </p:txBody>
      </p:sp>
      <p:sp>
        <p:nvSpPr>
          <p:cNvPr id="63" name="Rectangle 62"/>
          <p:cNvSpPr/>
          <p:nvPr/>
        </p:nvSpPr>
        <p:spPr>
          <a:xfrm>
            <a:off x="7968354" y="5256657"/>
            <a:ext cx="1472070" cy="13222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Edge ROADM</a:t>
            </a:r>
            <a:endParaRPr lang="en-US" dirty="0">
              <a:solidFill>
                <a:schemeClr val="tx1"/>
              </a:solidFill>
            </a:endParaRPr>
          </a:p>
        </p:txBody>
      </p:sp>
      <p:sp>
        <p:nvSpPr>
          <p:cNvPr id="64" name="Rectangle 63"/>
          <p:cNvSpPr/>
          <p:nvPr/>
        </p:nvSpPr>
        <p:spPr>
          <a:xfrm>
            <a:off x="1627831" y="5256657"/>
            <a:ext cx="1472070" cy="132221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Edge ROADM</a:t>
            </a:r>
            <a:endParaRPr lang="en-US" dirty="0">
              <a:solidFill>
                <a:schemeClr val="tx1"/>
              </a:solidFill>
            </a:endParaRPr>
          </a:p>
        </p:txBody>
      </p:sp>
      <p:sp>
        <p:nvSpPr>
          <p:cNvPr id="65" name="Oval 64"/>
          <p:cNvSpPr/>
          <p:nvPr/>
        </p:nvSpPr>
        <p:spPr>
          <a:xfrm>
            <a:off x="3310923" y="5211157"/>
            <a:ext cx="4315768" cy="14017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WDM </a:t>
            </a:r>
            <a:r>
              <a:rPr lang="en-US" dirty="0"/>
              <a:t>Network</a:t>
            </a:r>
          </a:p>
        </p:txBody>
      </p:sp>
      <p:sp>
        <p:nvSpPr>
          <p:cNvPr id="66" name="TextBox 65"/>
          <p:cNvSpPr txBox="1"/>
          <p:nvPr/>
        </p:nvSpPr>
        <p:spPr>
          <a:xfrm>
            <a:off x="4783605" y="5429556"/>
            <a:ext cx="1531573" cy="369332"/>
          </a:xfrm>
          <a:prstGeom prst="rect">
            <a:avLst/>
          </a:prstGeom>
          <a:noFill/>
        </p:spPr>
        <p:txBody>
          <a:bodyPr wrap="none" rtlCol="0">
            <a:spAutoFit/>
          </a:bodyPr>
          <a:lstStyle/>
          <a:p>
            <a:r>
              <a:rPr lang="en-US" dirty="0" smtClean="0"/>
              <a:t>Optical Tunnel</a:t>
            </a:r>
            <a:endParaRPr lang="en-US" dirty="0"/>
          </a:p>
        </p:txBody>
      </p:sp>
      <p:cxnSp>
        <p:nvCxnSpPr>
          <p:cNvPr id="67" name="Straight Connector 66"/>
          <p:cNvCxnSpPr>
            <a:stCxn id="68" idx="3"/>
            <a:endCxn id="69" idx="1"/>
          </p:cNvCxnSpPr>
          <p:nvPr/>
        </p:nvCxnSpPr>
        <p:spPr>
          <a:xfrm>
            <a:off x="2248513" y="5914499"/>
            <a:ext cx="65712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1627830" y="5729833"/>
            <a:ext cx="620683" cy="369332"/>
          </a:xfrm>
          <a:prstGeom prst="rect">
            <a:avLst/>
          </a:prstGeom>
          <a:solidFill>
            <a:srgbClr val="FFC000"/>
          </a:solidFill>
          <a:ln>
            <a:solidFill>
              <a:schemeClr val="tx1"/>
            </a:solidFill>
          </a:ln>
        </p:spPr>
        <p:txBody>
          <a:bodyPr wrap="none" rtlCol="0">
            <a:spAutoFit/>
          </a:bodyPr>
          <a:lstStyle/>
          <a:p>
            <a:r>
              <a:rPr lang="en-US" dirty="0"/>
              <a:t>M</a:t>
            </a:r>
            <a:r>
              <a:rPr lang="en-US" dirty="0" smtClean="0"/>
              <a:t>XP</a:t>
            </a:r>
            <a:endParaRPr lang="en-US" dirty="0"/>
          </a:p>
        </p:txBody>
      </p:sp>
      <p:sp>
        <p:nvSpPr>
          <p:cNvPr id="69" name="Rectangle 68"/>
          <p:cNvSpPr/>
          <p:nvPr/>
        </p:nvSpPr>
        <p:spPr>
          <a:xfrm>
            <a:off x="8819741" y="5729833"/>
            <a:ext cx="620683" cy="369332"/>
          </a:xfrm>
          <a:prstGeom prst="rect">
            <a:avLst/>
          </a:prstGeom>
          <a:solidFill>
            <a:srgbClr val="FFC000"/>
          </a:solidFill>
          <a:ln>
            <a:solidFill>
              <a:schemeClr val="tx1"/>
            </a:solidFill>
          </a:ln>
        </p:spPr>
        <p:txBody>
          <a:bodyPr wrap="none" rtlCol="0">
            <a:spAutoFit/>
          </a:bodyPr>
          <a:lstStyle/>
          <a:p>
            <a:r>
              <a:rPr lang="en-US" dirty="0"/>
              <a:t>M</a:t>
            </a:r>
            <a:r>
              <a:rPr lang="en-US" dirty="0" smtClean="0"/>
              <a:t>XP</a:t>
            </a:r>
            <a:endParaRPr lang="en-US" dirty="0"/>
          </a:p>
        </p:txBody>
      </p:sp>
      <p:sp>
        <p:nvSpPr>
          <p:cNvPr id="42" name="TextBox 41"/>
          <p:cNvSpPr txBox="1"/>
          <p:nvPr/>
        </p:nvSpPr>
        <p:spPr>
          <a:xfrm>
            <a:off x="277232" y="1690688"/>
            <a:ext cx="476412" cy="369332"/>
          </a:xfrm>
          <a:prstGeom prst="rect">
            <a:avLst/>
          </a:prstGeom>
          <a:noFill/>
        </p:spPr>
        <p:txBody>
          <a:bodyPr wrap="none" rtlCol="0">
            <a:spAutoFit/>
          </a:bodyPr>
          <a:lstStyle/>
          <a:p>
            <a:r>
              <a:rPr lang="it-IT" dirty="0" smtClean="0"/>
              <a:t>2.1</a:t>
            </a:r>
            <a:endParaRPr lang="en-US" dirty="0"/>
          </a:p>
        </p:txBody>
      </p:sp>
      <p:sp>
        <p:nvSpPr>
          <p:cNvPr id="45" name="TextBox 44"/>
          <p:cNvSpPr txBox="1"/>
          <p:nvPr/>
        </p:nvSpPr>
        <p:spPr>
          <a:xfrm>
            <a:off x="277232" y="4455556"/>
            <a:ext cx="476412" cy="369332"/>
          </a:xfrm>
          <a:prstGeom prst="rect">
            <a:avLst/>
          </a:prstGeom>
          <a:noFill/>
        </p:spPr>
        <p:txBody>
          <a:bodyPr wrap="none" rtlCol="0">
            <a:spAutoFit/>
          </a:bodyPr>
          <a:lstStyle/>
          <a:p>
            <a:r>
              <a:rPr lang="it-IT" dirty="0" smtClean="0"/>
              <a:t>2.2</a:t>
            </a:r>
            <a:endParaRPr lang="en-US" dirty="0"/>
          </a:p>
        </p:txBody>
      </p:sp>
    </p:spTree>
    <p:extLst>
      <p:ext uri="{BB962C8B-B14F-4D97-AF65-F5344CB8AC3E}">
        <p14:creationId xmlns:p14="http://schemas.microsoft.com/office/powerpoint/2010/main" val="3369521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p:cNvSpPr/>
          <p:nvPr/>
        </p:nvSpPr>
        <p:spPr>
          <a:xfrm>
            <a:off x="3310923" y="5220144"/>
            <a:ext cx="4315768" cy="14017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WDM </a:t>
            </a:r>
            <a:r>
              <a:rPr lang="en-US" dirty="0"/>
              <a:t>Network</a:t>
            </a:r>
          </a:p>
        </p:txBody>
      </p:sp>
      <p:sp>
        <p:nvSpPr>
          <p:cNvPr id="46" name="TextBox 45"/>
          <p:cNvSpPr txBox="1"/>
          <p:nvPr/>
        </p:nvSpPr>
        <p:spPr>
          <a:xfrm>
            <a:off x="4783605" y="5438543"/>
            <a:ext cx="1531573" cy="369332"/>
          </a:xfrm>
          <a:prstGeom prst="rect">
            <a:avLst/>
          </a:prstGeom>
          <a:noFill/>
        </p:spPr>
        <p:txBody>
          <a:bodyPr wrap="none" rtlCol="0">
            <a:spAutoFit/>
          </a:bodyPr>
          <a:lstStyle/>
          <a:p>
            <a:r>
              <a:rPr lang="en-US" dirty="0" smtClean="0"/>
              <a:t>Optical Tunnel</a:t>
            </a:r>
            <a:endParaRPr lang="en-US" dirty="0"/>
          </a:p>
        </p:txBody>
      </p:sp>
      <p:sp>
        <p:nvSpPr>
          <p:cNvPr id="43" name="Oval 42"/>
          <p:cNvSpPr/>
          <p:nvPr/>
        </p:nvSpPr>
        <p:spPr>
          <a:xfrm>
            <a:off x="3310923" y="2472859"/>
            <a:ext cx="4315768" cy="14017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WDM </a:t>
            </a:r>
            <a:r>
              <a:rPr lang="en-US" dirty="0"/>
              <a:t>Network</a:t>
            </a:r>
          </a:p>
        </p:txBody>
      </p:sp>
      <p:sp>
        <p:nvSpPr>
          <p:cNvPr id="44" name="TextBox 43"/>
          <p:cNvSpPr txBox="1"/>
          <p:nvPr/>
        </p:nvSpPr>
        <p:spPr>
          <a:xfrm>
            <a:off x="4783605" y="2691258"/>
            <a:ext cx="1531573" cy="369332"/>
          </a:xfrm>
          <a:prstGeom prst="rect">
            <a:avLst/>
          </a:prstGeom>
          <a:noFill/>
        </p:spPr>
        <p:txBody>
          <a:bodyPr wrap="none" rtlCol="0">
            <a:spAutoFit/>
          </a:bodyPr>
          <a:lstStyle/>
          <a:p>
            <a:r>
              <a:rPr lang="en-US" dirty="0" smtClean="0"/>
              <a:t>Optical Tunnel</a:t>
            </a:r>
            <a:endParaRPr lang="en-US" dirty="0"/>
          </a:p>
        </p:txBody>
      </p:sp>
      <p:sp>
        <p:nvSpPr>
          <p:cNvPr id="4" name="Title 3"/>
          <p:cNvSpPr>
            <a:spLocks noGrp="1"/>
          </p:cNvSpPr>
          <p:nvPr>
            <p:ph type="title"/>
          </p:nvPr>
        </p:nvSpPr>
        <p:spPr/>
        <p:txBody>
          <a:bodyPr/>
          <a:lstStyle/>
          <a:p>
            <a:r>
              <a:rPr lang="en-US" dirty="0" smtClean="0"/>
              <a:t>Client Signal</a:t>
            </a:r>
            <a:endParaRPr lang="en-US" dirty="0"/>
          </a:p>
        </p:txBody>
      </p:sp>
      <p:sp>
        <p:nvSpPr>
          <p:cNvPr id="13" name="Rectangle 12"/>
          <p:cNvSpPr/>
          <p:nvPr/>
        </p:nvSpPr>
        <p:spPr>
          <a:xfrm>
            <a:off x="1627831" y="2912420"/>
            <a:ext cx="773723" cy="507442"/>
          </a:xfrm>
          <a:prstGeom prst="rect">
            <a:avLst/>
          </a:prstGeom>
          <a:solidFill>
            <a:srgbClr val="5B9BD5"/>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a:t>
            </a:r>
            <a:endParaRPr lang="en-US" dirty="0"/>
          </a:p>
        </p:txBody>
      </p:sp>
      <p:sp>
        <p:nvSpPr>
          <p:cNvPr id="14" name="Rectangle 13"/>
          <p:cNvSpPr/>
          <p:nvPr/>
        </p:nvSpPr>
        <p:spPr>
          <a:xfrm>
            <a:off x="8666701" y="2912420"/>
            <a:ext cx="773723" cy="50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a:t>
            </a:r>
            <a:endParaRPr lang="en-US" dirty="0"/>
          </a:p>
        </p:txBody>
      </p:sp>
      <p:cxnSp>
        <p:nvCxnSpPr>
          <p:cNvPr id="15" name="Straight Connector 14"/>
          <p:cNvCxnSpPr>
            <a:stCxn id="13" idx="1"/>
          </p:cNvCxnSpPr>
          <p:nvPr/>
        </p:nvCxnSpPr>
        <p:spPr>
          <a:xfrm flipH="1">
            <a:off x="994786" y="3166141"/>
            <a:ext cx="6330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3" idx="3"/>
            <a:endCxn id="14" idx="1"/>
          </p:cNvCxnSpPr>
          <p:nvPr/>
        </p:nvCxnSpPr>
        <p:spPr>
          <a:xfrm>
            <a:off x="2401554" y="3166141"/>
            <a:ext cx="62651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4" idx="3"/>
          </p:cNvCxnSpPr>
          <p:nvPr/>
        </p:nvCxnSpPr>
        <p:spPr>
          <a:xfrm flipH="1">
            <a:off x="9440424" y="3166141"/>
            <a:ext cx="63304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94785" y="2804400"/>
            <a:ext cx="542136" cy="369332"/>
          </a:xfrm>
          <a:prstGeom prst="rect">
            <a:avLst/>
          </a:prstGeom>
          <a:noFill/>
        </p:spPr>
        <p:txBody>
          <a:bodyPr wrap="none" rtlCol="0">
            <a:spAutoFit/>
          </a:bodyPr>
          <a:lstStyle/>
          <a:p>
            <a:r>
              <a:rPr lang="en-US" dirty="0" err="1"/>
              <a:t>x</a:t>
            </a:r>
            <a:r>
              <a:rPr lang="en-US" dirty="0" err="1" smtClean="0"/>
              <a:t>GE</a:t>
            </a:r>
            <a:endParaRPr lang="en-US" dirty="0"/>
          </a:p>
        </p:txBody>
      </p:sp>
      <p:sp>
        <p:nvSpPr>
          <p:cNvPr id="19" name="TextBox 18"/>
          <p:cNvSpPr txBox="1"/>
          <p:nvPr/>
        </p:nvSpPr>
        <p:spPr>
          <a:xfrm>
            <a:off x="9490686" y="2804400"/>
            <a:ext cx="542136" cy="369332"/>
          </a:xfrm>
          <a:prstGeom prst="rect">
            <a:avLst/>
          </a:prstGeom>
          <a:noFill/>
        </p:spPr>
        <p:txBody>
          <a:bodyPr wrap="none" rtlCol="0">
            <a:spAutoFit/>
          </a:bodyPr>
          <a:lstStyle/>
          <a:p>
            <a:r>
              <a:rPr lang="en-US" dirty="0" err="1"/>
              <a:t>x</a:t>
            </a:r>
            <a:r>
              <a:rPr lang="en-US" dirty="0" err="1" smtClean="0"/>
              <a:t>GE</a:t>
            </a:r>
            <a:endParaRPr lang="en-US" dirty="0"/>
          </a:p>
        </p:txBody>
      </p:sp>
      <p:sp>
        <p:nvSpPr>
          <p:cNvPr id="27" name="Rectangle 26"/>
          <p:cNvSpPr/>
          <p:nvPr/>
        </p:nvSpPr>
        <p:spPr>
          <a:xfrm>
            <a:off x="1627831" y="5667296"/>
            <a:ext cx="773723" cy="50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a:t>
            </a:r>
            <a:endParaRPr lang="en-US" dirty="0"/>
          </a:p>
        </p:txBody>
      </p:sp>
      <p:sp>
        <p:nvSpPr>
          <p:cNvPr id="28" name="Rectangle 27"/>
          <p:cNvSpPr/>
          <p:nvPr/>
        </p:nvSpPr>
        <p:spPr>
          <a:xfrm>
            <a:off x="8666701" y="5667296"/>
            <a:ext cx="773723" cy="50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a:t>
            </a:r>
            <a:endParaRPr lang="en-US" dirty="0"/>
          </a:p>
        </p:txBody>
      </p:sp>
      <p:cxnSp>
        <p:nvCxnSpPr>
          <p:cNvPr id="29" name="Straight Connector 28"/>
          <p:cNvCxnSpPr/>
          <p:nvPr/>
        </p:nvCxnSpPr>
        <p:spPr>
          <a:xfrm flipH="1">
            <a:off x="994786" y="5797190"/>
            <a:ext cx="6330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7" idx="3"/>
            <a:endCxn id="28" idx="1"/>
          </p:cNvCxnSpPr>
          <p:nvPr/>
        </p:nvCxnSpPr>
        <p:spPr>
          <a:xfrm>
            <a:off x="2401554" y="5921017"/>
            <a:ext cx="62651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18233" y="5744418"/>
            <a:ext cx="779381" cy="369332"/>
          </a:xfrm>
          <a:prstGeom prst="rect">
            <a:avLst/>
          </a:prstGeom>
          <a:noFill/>
        </p:spPr>
        <p:txBody>
          <a:bodyPr wrap="none" rtlCol="0">
            <a:spAutoFit/>
          </a:bodyPr>
          <a:lstStyle/>
          <a:p>
            <a:r>
              <a:rPr lang="en-US" dirty="0" smtClean="0"/>
              <a:t>n*</a:t>
            </a:r>
            <a:r>
              <a:rPr lang="en-US" dirty="0" err="1" smtClean="0"/>
              <a:t>xGE</a:t>
            </a:r>
            <a:endParaRPr lang="en-US" dirty="0"/>
          </a:p>
        </p:txBody>
      </p:sp>
      <p:cxnSp>
        <p:nvCxnSpPr>
          <p:cNvPr id="32" name="Straight Connector 31"/>
          <p:cNvCxnSpPr/>
          <p:nvPr/>
        </p:nvCxnSpPr>
        <p:spPr>
          <a:xfrm flipH="1">
            <a:off x="994786" y="6073417"/>
            <a:ext cx="633045"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94785" y="5744418"/>
            <a:ext cx="633045" cy="369332"/>
          </a:xfrm>
          <a:prstGeom prst="rect">
            <a:avLst/>
          </a:prstGeom>
          <a:noFill/>
        </p:spPr>
        <p:txBody>
          <a:bodyPr wrap="square" rtlCol="0">
            <a:spAutoFit/>
          </a:bodyPr>
          <a:lstStyle/>
          <a:p>
            <a:pPr algn="ctr"/>
            <a:r>
              <a:rPr lang="en-US" dirty="0" smtClean="0"/>
              <a:t>…</a:t>
            </a:r>
            <a:endParaRPr lang="en-US" dirty="0"/>
          </a:p>
        </p:txBody>
      </p:sp>
      <p:cxnSp>
        <p:nvCxnSpPr>
          <p:cNvPr id="34" name="Straight Connector 33"/>
          <p:cNvCxnSpPr/>
          <p:nvPr/>
        </p:nvCxnSpPr>
        <p:spPr>
          <a:xfrm flipH="1">
            <a:off x="9440425" y="5797190"/>
            <a:ext cx="6330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9440425" y="6073417"/>
            <a:ext cx="633045"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440424" y="5744418"/>
            <a:ext cx="633045" cy="369332"/>
          </a:xfrm>
          <a:prstGeom prst="rect">
            <a:avLst/>
          </a:prstGeom>
          <a:noFill/>
        </p:spPr>
        <p:txBody>
          <a:bodyPr wrap="square" rtlCol="0">
            <a:spAutoFit/>
          </a:bodyPr>
          <a:lstStyle/>
          <a:p>
            <a:pPr algn="ctr"/>
            <a:r>
              <a:rPr lang="en-US" dirty="0" smtClean="0"/>
              <a:t>…</a:t>
            </a:r>
            <a:endParaRPr lang="en-US" dirty="0"/>
          </a:p>
        </p:txBody>
      </p:sp>
      <p:sp>
        <p:nvSpPr>
          <p:cNvPr id="37" name="TextBox 36"/>
          <p:cNvSpPr txBox="1"/>
          <p:nvPr/>
        </p:nvSpPr>
        <p:spPr>
          <a:xfrm>
            <a:off x="10137558" y="5744418"/>
            <a:ext cx="779381" cy="369332"/>
          </a:xfrm>
          <a:prstGeom prst="rect">
            <a:avLst/>
          </a:prstGeom>
          <a:noFill/>
        </p:spPr>
        <p:txBody>
          <a:bodyPr wrap="none" rtlCol="0">
            <a:spAutoFit/>
          </a:bodyPr>
          <a:lstStyle/>
          <a:p>
            <a:r>
              <a:rPr lang="en-US" dirty="0" smtClean="0"/>
              <a:t>n*</a:t>
            </a:r>
            <a:r>
              <a:rPr lang="en-US" dirty="0" err="1" smtClean="0"/>
              <a:t>xGE</a:t>
            </a:r>
            <a:endParaRPr lang="en-US" dirty="0"/>
          </a:p>
        </p:txBody>
      </p:sp>
      <p:sp>
        <p:nvSpPr>
          <p:cNvPr id="48" name="Rectangle 47"/>
          <p:cNvSpPr/>
          <p:nvPr/>
        </p:nvSpPr>
        <p:spPr>
          <a:xfrm>
            <a:off x="1627830" y="1648284"/>
            <a:ext cx="7812594" cy="369332"/>
          </a:xfrm>
          <a:prstGeom prst="rect">
            <a:avLst/>
          </a:prstGeom>
          <a:solidFill>
            <a:srgbClr val="FFC000"/>
          </a:solidFill>
          <a:ln>
            <a:solidFill>
              <a:schemeClr val="tx1"/>
            </a:solidFill>
          </a:ln>
        </p:spPr>
        <p:txBody>
          <a:bodyPr wrap="square" rtlCol="0">
            <a:spAutoFit/>
          </a:bodyPr>
          <a:lstStyle/>
          <a:p>
            <a:pPr algn="ctr"/>
            <a:r>
              <a:rPr lang="en-US" dirty="0" smtClean="0">
                <a:solidFill>
                  <a:schemeClr val="tx1"/>
                </a:solidFill>
              </a:rPr>
              <a:t>PNC</a:t>
            </a:r>
            <a:endParaRPr lang="en-US" dirty="0">
              <a:solidFill>
                <a:schemeClr val="tx1"/>
              </a:solidFill>
            </a:endParaRPr>
          </a:p>
        </p:txBody>
      </p:sp>
      <p:sp>
        <p:nvSpPr>
          <p:cNvPr id="49" name="Rectangle 48"/>
          <p:cNvSpPr/>
          <p:nvPr/>
        </p:nvSpPr>
        <p:spPr>
          <a:xfrm>
            <a:off x="1627830" y="4558255"/>
            <a:ext cx="7812594" cy="369332"/>
          </a:xfrm>
          <a:prstGeom prst="rect">
            <a:avLst/>
          </a:prstGeom>
          <a:solidFill>
            <a:srgbClr val="FFC000"/>
          </a:solidFill>
          <a:ln>
            <a:solidFill>
              <a:schemeClr val="tx1"/>
            </a:solidFill>
          </a:ln>
        </p:spPr>
        <p:txBody>
          <a:bodyPr wrap="square" rtlCol="0">
            <a:spAutoFit/>
          </a:bodyPr>
          <a:lstStyle/>
          <a:p>
            <a:pPr algn="ctr"/>
            <a:r>
              <a:rPr lang="en-US" dirty="0" smtClean="0">
                <a:solidFill>
                  <a:schemeClr val="tx1"/>
                </a:solidFill>
              </a:rPr>
              <a:t>PNC</a:t>
            </a:r>
            <a:endParaRPr lang="en-US" dirty="0">
              <a:solidFill>
                <a:schemeClr val="tx1"/>
              </a:solidFill>
            </a:endParaRPr>
          </a:p>
        </p:txBody>
      </p:sp>
      <p:sp>
        <p:nvSpPr>
          <p:cNvPr id="38" name="TextBox 37"/>
          <p:cNvSpPr txBox="1"/>
          <p:nvPr/>
        </p:nvSpPr>
        <p:spPr>
          <a:xfrm>
            <a:off x="361788" y="1578013"/>
            <a:ext cx="476412" cy="369332"/>
          </a:xfrm>
          <a:prstGeom prst="rect">
            <a:avLst/>
          </a:prstGeom>
          <a:noFill/>
        </p:spPr>
        <p:txBody>
          <a:bodyPr wrap="none" rtlCol="0">
            <a:spAutoFit/>
          </a:bodyPr>
          <a:lstStyle/>
          <a:p>
            <a:r>
              <a:rPr lang="it-IT" dirty="0" smtClean="0"/>
              <a:t>2.3</a:t>
            </a:r>
            <a:endParaRPr lang="en-US" dirty="0"/>
          </a:p>
        </p:txBody>
      </p:sp>
      <p:sp>
        <p:nvSpPr>
          <p:cNvPr id="39" name="TextBox 38"/>
          <p:cNvSpPr txBox="1"/>
          <p:nvPr/>
        </p:nvSpPr>
        <p:spPr>
          <a:xfrm>
            <a:off x="361788" y="4558255"/>
            <a:ext cx="476412" cy="369332"/>
          </a:xfrm>
          <a:prstGeom prst="rect">
            <a:avLst/>
          </a:prstGeom>
          <a:noFill/>
        </p:spPr>
        <p:txBody>
          <a:bodyPr wrap="none" rtlCol="0">
            <a:spAutoFit/>
          </a:bodyPr>
          <a:lstStyle/>
          <a:p>
            <a:r>
              <a:rPr lang="it-IT" dirty="0" smtClean="0"/>
              <a:t>2.4</a:t>
            </a:r>
            <a:endParaRPr lang="en-US" dirty="0"/>
          </a:p>
        </p:txBody>
      </p:sp>
    </p:spTree>
    <p:extLst>
      <p:ext uri="{BB962C8B-B14F-4D97-AF65-F5344CB8AC3E}">
        <p14:creationId xmlns:p14="http://schemas.microsoft.com/office/powerpoint/2010/main" val="4116045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val 42"/>
          <p:cNvSpPr/>
          <p:nvPr/>
        </p:nvSpPr>
        <p:spPr>
          <a:xfrm>
            <a:off x="3310923" y="4472481"/>
            <a:ext cx="4315768" cy="14017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WDM </a:t>
            </a:r>
            <a:r>
              <a:rPr lang="en-US" dirty="0"/>
              <a:t>Network</a:t>
            </a:r>
          </a:p>
        </p:txBody>
      </p:sp>
      <p:sp>
        <p:nvSpPr>
          <p:cNvPr id="44" name="TextBox 43"/>
          <p:cNvSpPr txBox="1"/>
          <p:nvPr/>
        </p:nvSpPr>
        <p:spPr>
          <a:xfrm>
            <a:off x="4328572" y="4718111"/>
            <a:ext cx="2411109" cy="369332"/>
          </a:xfrm>
          <a:prstGeom prst="rect">
            <a:avLst/>
          </a:prstGeom>
          <a:noFill/>
        </p:spPr>
        <p:txBody>
          <a:bodyPr wrap="none" rtlCol="0">
            <a:spAutoFit/>
          </a:bodyPr>
          <a:lstStyle/>
          <a:p>
            <a:r>
              <a:rPr lang="en-US" dirty="0" smtClean="0"/>
              <a:t>Optical Tunnel Segment</a:t>
            </a:r>
            <a:endParaRPr lang="en-US" dirty="0"/>
          </a:p>
        </p:txBody>
      </p:sp>
      <p:sp>
        <p:nvSpPr>
          <p:cNvPr id="4" name="Title 3"/>
          <p:cNvSpPr>
            <a:spLocks noGrp="1"/>
          </p:cNvSpPr>
          <p:nvPr>
            <p:ph type="title"/>
          </p:nvPr>
        </p:nvSpPr>
        <p:spPr/>
        <p:txBody>
          <a:bodyPr/>
          <a:lstStyle/>
          <a:p>
            <a:r>
              <a:rPr lang="en-US" dirty="0" smtClean="0"/>
              <a:t>Partial Disaggregation</a:t>
            </a:r>
            <a:endParaRPr lang="en-US" dirty="0"/>
          </a:p>
        </p:txBody>
      </p:sp>
      <p:cxnSp>
        <p:nvCxnSpPr>
          <p:cNvPr id="16" name="Straight Connector 15"/>
          <p:cNvCxnSpPr>
            <a:stCxn id="43" idx="2"/>
            <a:endCxn id="43" idx="6"/>
          </p:cNvCxnSpPr>
          <p:nvPr/>
        </p:nvCxnSpPr>
        <p:spPr>
          <a:xfrm>
            <a:off x="3310923" y="5173354"/>
            <a:ext cx="431576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310922" y="3647906"/>
            <a:ext cx="4315769" cy="369332"/>
          </a:xfrm>
          <a:prstGeom prst="rect">
            <a:avLst/>
          </a:prstGeom>
          <a:solidFill>
            <a:srgbClr val="FFC000"/>
          </a:solidFill>
          <a:ln>
            <a:solidFill>
              <a:schemeClr val="tx1"/>
            </a:solidFill>
          </a:ln>
        </p:spPr>
        <p:txBody>
          <a:bodyPr wrap="square" rtlCol="0">
            <a:spAutoFit/>
          </a:bodyPr>
          <a:lstStyle/>
          <a:p>
            <a:pPr algn="ctr"/>
            <a:r>
              <a:rPr lang="en-US" dirty="0" smtClean="0">
                <a:solidFill>
                  <a:schemeClr val="tx1"/>
                </a:solidFill>
              </a:rPr>
              <a:t>PNC</a:t>
            </a:r>
            <a:endParaRPr lang="en-US" dirty="0">
              <a:solidFill>
                <a:schemeClr val="tx1"/>
              </a:solidFill>
            </a:endParaRPr>
          </a:p>
        </p:txBody>
      </p:sp>
      <p:sp>
        <p:nvSpPr>
          <p:cNvPr id="38" name="Rectangle 37"/>
          <p:cNvSpPr/>
          <p:nvPr/>
        </p:nvSpPr>
        <p:spPr>
          <a:xfrm>
            <a:off x="1627830" y="1710952"/>
            <a:ext cx="7812594" cy="369332"/>
          </a:xfrm>
          <a:prstGeom prst="rect">
            <a:avLst/>
          </a:prstGeom>
          <a:noFill/>
          <a:ln>
            <a:solidFill>
              <a:schemeClr val="tx1"/>
            </a:solidFill>
          </a:ln>
        </p:spPr>
        <p:txBody>
          <a:bodyPr wrap="square" rtlCol="0">
            <a:spAutoFit/>
          </a:bodyPr>
          <a:lstStyle/>
          <a:p>
            <a:pPr algn="ctr"/>
            <a:r>
              <a:rPr lang="en-US" dirty="0" smtClean="0"/>
              <a:t>MDSC</a:t>
            </a:r>
            <a:endParaRPr lang="en-US" dirty="0"/>
          </a:p>
        </p:txBody>
      </p:sp>
      <p:sp>
        <p:nvSpPr>
          <p:cNvPr id="39" name="TextBox 38"/>
          <p:cNvSpPr txBox="1"/>
          <p:nvPr/>
        </p:nvSpPr>
        <p:spPr>
          <a:xfrm>
            <a:off x="4462058" y="2454755"/>
            <a:ext cx="1531573" cy="369332"/>
          </a:xfrm>
          <a:prstGeom prst="rect">
            <a:avLst/>
          </a:prstGeom>
          <a:noFill/>
        </p:spPr>
        <p:txBody>
          <a:bodyPr wrap="none" rtlCol="0">
            <a:spAutoFit/>
          </a:bodyPr>
          <a:lstStyle/>
          <a:p>
            <a:r>
              <a:rPr lang="en-US" dirty="0" smtClean="0"/>
              <a:t>Optical Tunnel</a:t>
            </a:r>
            <a:endParaRPr lang="en-US" dirty="0"/>
          </a:p>
        </p:txBody>
      </p:sp>
      <p:sp>
        <p:nvSpPr>
          <p:cNvPr id="40" name="Rectangle 39"/>
          <p:cNvSpPr/>
          <p:nvPr/>
        </p:nvSpPr>
        <p:spPr>
          <a:xfrm>
            <a:off x="1627831" y="2675917"/>
            <a:ext cx="773723" cy="50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a:t>
            </a:r>
            <a:endParaRPr lang="en-US" dirty="0"/>
          </a:p>
        </p:txBody>
      </p:sp>
      <p:sp>
        <p:nvSpPr>
          <p:cNvPr id="41" name="Rectangle 40"/>
          <p:cNvSpPr/>
          <p:nvPr/>
        </p:nvSpPr>
        <p:spPr>
          <a:xfrm>
            <a:off x="8666701" y="2675917"/>
            <a:ext cx="773723" cy="5074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OT</a:t>
            </a:r>
            <a:endParaRPr lang="en-US" dirty="0"/>
          </a:p>
        </p:txBody>
      </p:sp>
      <p:cxnSp>
        <p:nvCxnSpPr>
          <p:cNvPr id="42" name="Straight Connector 41"/>
          <p:cNvCxnSpPr>
            <a:stCxn id="40" idx="1"/>
          </p:cNvCxnSpPr>
          <p:nvPr/>
        </p:nvCxnSpPr>
        <p:spPr>
          <a:xfrm flipH="1">
            <a:off x="994786" y="2929638"/>
            <a:ext cx="6330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a:endCxn id="43" idx="2"/>
          </p:cNvCxnSpPr>
          <p:nvPr/>
        </p:nvCxnSpPr>
        <p:spPr>
          <a:xfrm>
            <a:off x="2401554" y="2929638"/>
            <a:ext cx="909369" cy="2243716"/>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endCxn id="41" idx="3"/>
          </p:cNvCxnSpPr>
          <p:nvPr/>
        </p:nvCxnSpPr>
        <p:spPr>
          <a:xfrm flipH="1">
            <a:off x="9440424" y="2929638"/>
            <a:ext cx="633046"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060564" y="2567897"/>
            <a:ext cx="542136" cy="369332"/>
          </a:xfrm>
          <a:prstGeom prst="rect">
            <a:avLst/>
          </a:prstGeom>
          <a:noFill/>
        </p:spPr>
        <p:txBody>
          <a:bodyPr wrap="none" rtlCol="0">
            <a:spAutoFit/>
          </a:bodyPr>
          <a:lstStyle/>
          <a:p>
            <a:r>
              <a:rPr lang="en-US" dirty="0" err="1"/>
              <a:t>x</a:t>
            </a:r>
            <a:r>
              <a:rPr lang="en-US" dirty="0" err="1" smtClean="0"/>
              <a:t>GE</a:t>
            </a:r>
            <a:endParaRPr lang="en-US" dirty="0"/>
          </a:p>
        </p:txBody>
      </p:sp>
      <p:sp>
        <p:nvSpPr>
          <p:cNvPr id="52" name="TextBox 51"/>
          <p:cNvSpPr txBox="1"/>
          <p:nvPr/>
        </p:nvSpPr>
        <p:spPr>
          <a:xfrm>
            <a:off x="9490686" y="2567897"/>
            <a:ext cx="542136" cy="369332"/>
          </a:xfrm>
          <a:prstGeom prst="rect">
            <a:avLst/>
          </a:prstGeom>
          <a:noFill/>
        </p:spPr>
        <p:txBody>
          <a:bodyPr wrap="none" rtlCol="0">
            <a:spAutoFit/>
          </a:bodyPr>
          <a:lstStyle/>
          <a:p>
            <a:r>
              <a:rPr lang="en-US" dirty="0" err="1"/>
              <a:t>x</a:t>
            </a:r>
            <a:r>
              <a:rPr lang="en-US" dirty="0" err="1" smtClean="0"/>
              <a:t>GE</a:t>
            </a:r>
            <a:endParaRPr lang="en-US" dirty="0"/>
          </a:p>
        </p:txBody>
      </p:sp>
      <p:cxnSp>
        <p:nvCxnSpPr>
          <p:cNvPr id="53" name="Straight Connector 52"/>
          <p:cNvCxnSpPr>
            <a:stCxn id="41" idx="1"/>
            <a:endCxn id="43" idx="6"/>
          </p:cNvCxnSpPr>
          <p:nvPr/>
        </p:nvCxnSpPr>
        <p:spPr>
          <a:xfrm flipH="1">
            <a:off x="7626691" y="2929638"/>
            <a:ext cx="1040010" cy="2243716"/>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0" idx="3"/>
            <a:endCxn id="41" idx="1"/>
          </p:cNvCxnSpPr>
          <p:nvPr/>
        </p:nvCxnSpPr>
        <p:spPr>
          <a:xfrm>
            <a:off x="2401554" y="2929638"/>
            <a:ext cx="626514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832035" y="5815949"/>
            <a:ext cx="3919032" cy="584775"/>
          </a:xfrm>
          <a:prstGeom prst="rect">
            <a:avLst/>
          </a:prstGeom>
          <a:solidFill>
            <a:srgbClr val="FFFF00"/>
          </a:solidFill>
        </p:spPr>
        <p:txBody>
          <a:bodyPr wrap="square" rtlCol="0">
            <a:spAutoFit/>
          </a:bodyPr>
          <a:lstStyle/>
          <a:p>
            <a:r>
              <a:rPr lang="it-IT" sz="1600" dirty="0" smtClean="0"/>
              <a:t>How to discover the adjancy between the external TXP and the edge ROADM</a:t>
            </a:r>
            <a:endParaRPr lang="en-US" sz="1600" dirty="0"/>
          </a:p>
        </p:txBody>
      </p:sp>
      <p:sp>
        <p:nvSpPr>
          <p:cNvPr id="3" name="TextBox 2"/>
          <p:cNvSpPr txBox="1"/>
          <p:nvPr/>
        </p:nvSpPr>
        <p:spPr>
          <a:xfrm>
            <a:off x="437698" y="1659787"/>
            <a:ext cx="476412" cy="369332"/>
          </a:xfrm>
          <a:prstGeom prst="rect">
            <a:avLst/>
          </a:prstGeom>
          <a:noFill/>
        </p:spPr>
        <p:txBody>
          <a:bodyPr wrap="none" rtlCol="0">
            <a:spAutoFit/>
          </a:bodyPr>
          <a:lstStyle/>
          <a:p>
            <a:r>
              <a:rPr lang="it-IT" dirty="0" smtClean="0"/>
              <a:t>3.1</a:t>
            </a:r>
            <a:endParaRPr lang="en-US" dirty="0"/>
          </a:p>
        </p:txBody>
      </p:sp>
    </p:spTree>
    <p:extLst>
      <p:ext uri="{BB962C8B-B14F-4D97-AF65-F5344CB8AC3E}">
        <p14:creationId xmlns:p14="http://schemas.microsoft.com/office/powerpoint/2010/main" val="6600330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305891" y="1920537"/>
            <a:ext cx="2291027" cy="1322217"/>
          </a:xfrm>
          <a:prstGeom prst="rect">
            <a:avLst/>
          </a:prstGeom>
          <a:solidFill>
            <a:srgbClr val="5B9BD5"/>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bg1"/>
                </a:solidFill>
              </a:rPr>
              <a:t>OTN XC</a:t>
            </a:r>
            <a:endParaRPr lang="en-US" dirty="0">
              <a:solidFill>
                <a:schemeClr val="bg1"/>
              </a:solidFill>
            </a:endParaRPr>
          </a:p>
        </p:txBody>
      </p:sp>
      <p:sp>
        <p:nvSpPr>
          <p:cNvPr id="4" name="Title 3"/>
          <p:cNvSpPr>
            <a:spLocks noGrp="1"/>
          </p:cNvSpPr>
          <p:nvPr>
            <p:ph type="title"/>
          </p:nvPr>
        </p:nvSpPr>
        <p:spPr/>
        <p:txBody>
          <a:bodyPr/>
          <a:lstStyle/>
          <a:p>
            <a:r>
              <a:rPr lang="en-US" dirty="0" smtClean="0"/>
              <a:t>OTN Hierarchical Link</a:t>
            </a:r>
            <a:endParaRPr lang="en-US" dirty="0"/>
          </a:p>
        </p:txBody>
      </p:sp>
      <p:sp>
        <p:nvSpPr>
          <p:cNvPr id="39" name="Rectangle 38"/>
          <p:cNvSpPr/>
          <p:nvPr/>
        </p:nvSpPr>
        <p:spPr>
          <a:xfrm>
            <a:off x="1183542" y="2867071"/>
            <a:ext cx="53572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lt1"/>
                </a:solidFill>
              </a:rPr>
              <a:t>TXP</a:t>
            </a:r>
          </a:p>
        </p:txBody>
      </p:sp>
      <p:sp>
        <p:nvSpPr>
          <p:cNvPr id="45" name="Rectangle 44"/>
          <p:cNvSpPr/>
          <p:nvPr/>
        </p:nvSpPr>
        <p:spPr>
          <a:xfrm>
            <a:off x="9338064" y="1949015"/>
            <a:ext cx="2291027" cy="1293739"/>
          </a:xfrm>
          <a:prstGeom prst="rect">
            <a:avLst/>
          </a:prstGeom>
          <a:solidFill>
            <a:srgbClr val="5B9BD5"/>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OTN XC</a:t>
            </a:r>
          </a:p>
        </p:txBody>
      </p:sp>
      <p:sp>
        <p:nvSpPr>
          <p:cNvPr id="50" name="TextBox 49"/>
          <p:cNvSpPr txBox="1"/>
          <p:nvPr/>
        </p:nvSpPr>
        <p:spPr>
          <a:xfrm>
            <a:off x="5023313" y="2287091"/>
            <a:ext cx="1021626" cy="369332"/>
          </a:xfrm>
          <a:prstGeom prst="rect">
            <a:avLst/>
          </a:prstGeom>
          <a:noFill/>
        </p:spPr>
        <p:txBody>
          <a:bodyPr wrap="none" rtlCol="0">
            <a:spAutoFit/>
          </a:bodyPr>
          <a:lstStyle/>
          <a:p>
            <a:r>
              <a:rPr lang="en-US" dirty="0" smtClean="0"/>
              <a:t>OTN Link</a:t>
            </a:r>
            <a:endParaRPr lang="en-US" dirty="0"/>
          </a:p>
        </p:txBody>
      </p:sp>
      <p:cxnSp>
        <p:nvCxnSpPr>
          <p:cNvPr id="51" name="Elbow Connector 50"/>
          <p:cNvCxnSpPr>
            <a:stCxn id="42" idx="2"/>
            <a:endCxn id="45" idx="2"/>
          </p:cNvCxnSpPr>
          <p:nvPr/>
        </p:nvCxnSpPr>
        <p:spPr>
          <a:xfrm rot="16200000" flipH="1">
            <a:off x="5967491" y="-1273333"/>
            <a:ext cx="12700" cy="9032173"/>
          </a:xfrm>
          <a:prstGeom prst="bentConnector3">
            <a:avLst>
              <a:gd name="adj1" fmla="val 5695654"/>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05891" y="1440058"/>
            <a:ext cx="11323200" cy="369332"/>
          </a:xfrm>
          <a:prstGeom prst="rect">
            <a:avLst/>
          </a:prstGeom>
          <a:noFill/>
          <a:ln>
            <a:solidFill>
              <a:schemeClr val="tx1"/>
            </a:solidFill>
          </a:ln>
        </p:spPr>
        <p:txBody>
          <a:bodyPr wrap="square" rtlCol="0">
            <a:spAutoFit/>
          </a:bodyPr>
          <a:lstStyle/>
          <a:p>
            <a:pPr algn="ctr"/>
            <a:r>
              <a:rPr lang="en-US" dirty="0" smtClean="0"/>
              <a:t>MDSC</a:t>
            </a:r>
            <a:endParaRPr lang="en-US" dirty="0"/>
          </a:p>
        </p:txBody>
      </p:sp>
      <p:sp>
        <p:nvSpPr>
          <p:cNvPr id="28" name="Oval 27"/>
          <p:cNvSpPr/>
          <p:nvPr/>
        </p:nvSpPr>
        <p:spPr>
          <a:xfrm>
            <a:off x="3310923" y="5117420"/>
            <a:ext cx="4315768" cy="140174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t>WDM </a:t>
            </a:r>
            <a:r>
              <a:rPr lang="en-US" dirty="0"/>
              <a:t>Network</a:t>
            </a:r>
          </a:p>
        </p:txBody>
      </p:sp>
      <p:sp>
        <p:nvSpPr>
          <p:cNvPr id="29" name="TextBox 28"/>
          <p:cNvSpPr txBox="1"/>
          <p:nvPr/>
        </p:nvSpPr>
        <p:spPr>
          <a:xfrm>
            <a:off x="4328572" y="5363050"/>
            <a:ext cx="2411109" cy="369332"/>
          </a:xfrm>
          <a:prstGeom prst="rect">
            <a:avLst/>
          </a:prstGeom>
          <a:noFill/>
        </p:spPr>
        <p:txBody>
          <a:bodyPr wrap="none" rtlCol="0">
            <a:spAutoFit/>
          </a:bodyPr>
          <a:lstStyle/>
          <a:p>
            <a:r>
              <a:rPr lang="en-US" dirty="0" smtClean="0"/>
              <a:t>Optical Tunnel Segment</a:t>
            </a:r>
            <a:endParaRPr lang="en-US" dirty="0"/>
          </a:p>
        </p:txBody>
      </p:sp>
      <p:cxnSp>
        <p:nvCxnSpPr>
          <p:cNvPr id="30" name="Straight Connector 29"/>
          <p:cNvCxnSpPr>
            <a:stCxn id="28" idx="2"/>
            <a:endCxn id="28" idx="6"/>
          </p:cNvCxnSpPr>
          <p:nvPr/>
        </p:nvCxnSpPr>
        <p:spPr>
          <a:xfrm>
            <a:off x="3310923" y="5818293"/>
            <a:ext cx="431576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310922" y="4292845"/>
            <a:ext cx="4315769" cy="369332"/>
          </a:xfrm>
          <a:prstGeom prst="rect">
            <a:avLst/>
          </a:prstGeom>
          <a:solidFill>
            <a:srgbClr val="FFC000"/>
          </a:solidFill>
          <a:ln>
            <a:solidFill>
              <a:schemeClr val="tx1"/>
            </a:solidFill>
          </a:ln>
        </p:spPr>
        <p:txBody>
          <a:bodyPr wrap="square" rtlCol="0">
            <a:spAutoFit/>
          </a:bodyPr>
          <a:lstStyle/>
          <a:p>
            <a:pPr algn="ctr"/>
            <a:r>
              <a:rPr lang="en-US" dirty="0" smtClean="0">
                <a:solidFill>
                  <a:schemeClr val="tx1"/>
                </a:solidFill>
              </a:rPr>
              <a:t>PNC</a:t>
            </a:r>
            <a:endParaRPr lang="en-US" dirty="0">
              <a:solidFill>
                <a:schemeClr val="tx1"/>
              </a:solidFill>
            </a:endParaRPr>
          </a:p>
        </p:txBody>
      </p:sp>
      <p:sp>
        <p:nvSpPr>
          <p:cNvPr id="41" name="Rectangle 40"/>
          <p:cNvSpPr/>
          <p:nvPr/>
        </p:nvSpPr>
        <p:spPr>
          <a:xfrm>
            <a:off x="10215715" y="2876597"/>
            <a:ext cx="53572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lt1"/>
                </a:solidFill>
              </a:rPr>
              <a:t>TXP</a:t>
            </a:r>
          </a:p>
        </p:txBody>
      </p:sp>
      <p:cxnSp>
        <p:nvCxnSpPr>
          <p:cNvPr id="32" name="Straight Connector 31"/>
          <p:cNvCxnSpPr>
            <a:stCxn id="39" idx="2"/>
            <a:endCxn id="28" idx="2"/>
          </p:cNvCxnSpPr>
          <p:nvPr/>
        </p:nvCxnSpPr>
        <p:spPr>
          <a:xfrm>
            <a:off x="1451404" y="3236403"/>
            <a:ext cx="1859519" cy="2581890"/>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41" idx="2"/>
            <a:endCxn id="28" idx="6"/>
          </p:cNvCxnSpPr>
          <p:nvPr/>
        </p:nvCxnSpPr>
        <p:spPr>
          <a:xfrm flipH="1">
            <a:off x="7626691" y="3245929"/>
            <a:ext cx="2856886" cy="2572364"/>
          </a:xfrm>
          <a:prstGeom prst="line">
            <a:avLst/>
          </a:prstGeom>
          <a:ln w="1270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39" idx="0"/>
            <a:endCxn id="41" idx="0"/>
          </p:cNvCxnSpPr>
          <p:nvPr/>
        </p:nvCxnSpPr>
        <p:spPr>
          <a:xfrm rot="16200000" flipH="1">
            <a:off x="5962727" y="-1644252"/>
            <a:ext cx="9526" cy="9032173"/>
          </a:xfrm>
          <a:prstGeom prst="bentConnector3">
            <a:avLst>
              <a:gd name="adj1" fmla="val -2399748"/>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826940" y="3528199"/>
            <a:ext cx="1531573" cy="369332"/>
          </a:xfrm>
          <a:prstGeom prst="rect">
            <a:avLst/>
          </a:prstGeom>
          <a:noFill/>
        </p:spPr>
        <p:txBody>
          <a:bodyPr wrap="none" rtlCol="0">
            <a:spAutoFit/>
          </a:bodyPr>
          <a:lstStyle/>
          <a:p>
            <a:r>
              <a:rPr lang="en-US" dirty="0" smtClean="0"/>
              <a:t>Optical Tunnel</a:t>
            </a:r>
            <a:endParaRPr lang="en-US" dirty="0"/>
          </a:p>
        </p:txBody>
      </p:sp>
      <p:sp>
        <p:nvSpPr>
          <p:cNvPr id="53" name="TextBox 52"/>
          <p:cNvSpPr txBox="1"/>
          <p:nvPr/>
        </p:nvSpPr>
        <p:spPr>
          <a:xfrm>
            <a:off x="3960330" y="2854900"/>
            <a:ext cx="3583610" cy="369332"/>
          </a:xfrm>
          <a:prstGeom prst="rect">
            <a:avLst/>
          </a:prstGeom>
          <a:noFill/>
        </p:spPr>
        <p:txBody>
          <a:bodyPr wrap="square" rtlCol="0">
            <a:spAutoFit/>
          </a:bodyPr>
          <a:lstStyle/>
          <a:p>
            <a:r>
              <a:rPr lang="en-US" dirty="0" smtClean="0"/>
              <a:t>Optical Tunnel supports an OTN Link</a:t>
            </a:r>
            <a:endParaRPr lang="en-US" dirty="0"/>
          </a:p>
        </p:txBody>
      </p:sp>
      <p:cxnSp>
        <p:nvCxnSpPr>
          <p:cNvPr id="54" name="Straight Arrow Connector 53"/>
          <p:cNvCxnSpPr/>
          <p:nvPr/>
        </p:nvCxnSpPr>
        <p:spPr>
          <a:xfrm flipH="1" flipV="1">
            <a:off x="7507820" y="2656425"/>
            <a:ext cx="21663" cy="1308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292458" y="283938"/>
            <a:ext cx="4864787" cy="646331"/>
          </a:xfrm>
          <a:prstGeom prst="rect">
            <a:avLst/>
          </a:prstGeom>
          <a:solidFill>
            <a:schemeClr val="accent4">
              <a:lumMod val="40000"/>
              <a:lumOff val="60000"/>
            </a:schemeClr>
          </a:solidFill>
        </p:spPr>
        <p:txBody>
          <a:bodyPr wrap="square" rtlCol="0">
            <a:spAutoFit/>
          </a:bodyPr>
          <a:lstStyle/>
          <a:p>
            <a:r>
              <a:rPr lang="it-IT" dirty="0" smtClean="0"/>
              <a:t>I think that the overlay can be OTN but also IP: should we differentiate these two use cases?</a:t>
            </a:r>
            <a:endParaRPr lang="en-US" dirty="0"/>
          </a:p>
        </p:txBody>
      </p:sp>
      <p:sp>
        <p:nvSpPr>
          <p:cNvPr id="21" name="TextBox 20"/>
          <p:cNvSpPr txBox="1"/>
          <p:nvPr/>
        </p:nvSpPr>
        <p:spPr>
          <a:xfrm>
            <a:off x="305891" y="348594"/>
            <a:ext cx="476412" cy="369332"/>
          </a:xfrm>
          <a:prstGeom prst="rect">
            <a:avLst/>
          </a:prstGeom>
          <a:noFill/>
        </p:spPr>
        <p:txBody>
          <a:bodyPr wrap="none" rtlCol="0">
            <a:spAutoFit/>
          </a:bodyPr>
          <a:lstStyle/>
          <a:p>
            <a:r>
              <a:rPr lang="it-IT" dirty="0" smtClean="0"/>
              <a:t>3.2</a:t>
            </a:r>
            <a:endParaRPr lang="en-US" dirty="0"/>
          </a:p>
        </p:txBody>
      </p:sp>
    </p:spTree>
    <p:extLst>
      <p:ext uri="{BB962C8B-B14F-4D97-AF65-F5344CB8AC3E}">
        <p14:creationId xmlns:p14="http://schemas.microsoft.com/office/powerpoint/2010/main" val="3376081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for further discussion</a:t>
            </a:r>
            <a:endParaRPr lang="en-US" dirty="0"/>
          </a:p>
        </p:txBody>
      </p:sp>
      <p:sp>
        <p:nvSpPr>
          <p:cNvPr id="2" name="Content Placeholder 1"/>
          <p:cNvSpPr>
            <a:spLocks noGrp="1"/>
          </p:cNvSpPr>
          <p:nvPr>
            <p:ph idx="1"/>
          </p:nvPr>
        </p:nvSpPr>
        <p:spPr/>
        <p:txBody>
          <a:bodyPr/>
          <a:lstStyle/>
          <a:p>
            <a:r>
              <a:rPr lang="en-US" dirty="0" smtClean="0"/>
              <a:t>How to model the mapping of client signal?</a:t>
            </a:r>
          </a:p>
          <a:p>
            <a:pPr lvl="1"/>
            <a:r>
              <a:rPr lang="en-US" sz="1400" dirty="0" smtClean="0"/>
              <a:t>See: </a:t>
            </a:r>
            <a:r>
              <a:rPr lang="en-US" sz="1400" dirty="0" smtClean="0">
                <a:hlinkClick r:id="rId2"/>
              </a:rPr>
              <a:t>https://github.com/ietf-ccamp-wg/draft-ietf-ccamp-optical-impairment-topology-yang/files/5334183/3R-Modelling-04.pptx</a:t>
            </a:r>
            <a:endParaRPr lang="en-US" sz="1400" dirty="0" smtClean="0"/>
          </a:p>
          <a:p>
            <a:r>
              <a:rPr lang="en-US" dirty="0" smtClean="0"/>
              <a:t>What happens with 3R?</a:t>
            </a:r>
            <a:endParaRPr lang="en-US" dirty="0"/>
          </a:p>
          <a:p>
            <a:pPr lvl="1"/>
            <a:r>
              <a:rPr lang="en-US" sz="1400" dirty="0" smtClean="0"/>
              <a:t>See: </a:t>
            </a:r>
            <a:r>
              <a:rPr lang="en-US" sz="1400" dirty="0" smtClean="0">
                <a:hlinkClick r:id="rId2"/>
              </a:rPr>
              <a:t>https://github.com/ietf-ccamp-wg/draft-ietf-ccamp-optical-impairment-topology-yang/files/5334183/3R-Modelling-04.pptx</a:t>
            </a:r>
            <a:endParaRPr lang="en-US" sz="1400" dirty="0" smtClean="0"/>
          </a:p>
          <a:p>
            <a:r>
              <a:rPr lang="en-US" dirty="0" smtClean="0"/>
              <a:t>Is the Optical Tunnel Segment supporting only one </a:t>
            </a:r>
            <a:r>
              <a:rPr lang="en-US" dirty="0" err="1" smtClean="0"/>
              <a:t>OTSiG</a:t>
            </a:r>
            <a:r>
              <a:rPr lang="en-US" dirty="0" smtClean="0"/>
              <a:t> (like an end-to-end Optical Tunnel)?</a:t>
            </a:r>
          </a:p>
          <a:p>
            <a:r>
              <a:rPr lang="en-US" dirty="0" smtClean="0"/>
              <a:t>Which information should the MDSC provide to the PNC to configure the optical tunnel segment hand-off?</a:t>
            </a:r>
          </a:p>
          <a:p>
            <a:pPr lvl="1"/>
            <a:r>
              <a:rPr lang="en-US" dirty="0"/>
              <a:t>With routing and wavelength </a:t>
            </a:r>
            <a:r>
              <a:rPr lang="en-US" dirty="0" smtClean="0"/>
              <a:t>assignment, the MC frequency slots depend on the optical path, so they are an output and not an input for path computation</a:t>
            </a:r>
            <a:endParaRPr lang="en-US" dirty="0"/>
          </a:p>
        </p:txBody>
      </p:sp>
    </p:spTree>
    <p:extLst>
      <p:ext uri="{BB962C8B-B14F-4D97-AF65-F5344CB8AC3E}">
        <p14:creationId xmlns:p14="http://schemas.microsoft.com/office/powerpoint/2010/main" val="23869154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 Channel Definitions</a:t>
            </a:r>
            <a:endParaRPr lang="en-US" dirty="0"/>
          </a:p>
        </p:txBody>
      </p:sp>
      <p:sp>
        <p:nvSpPr>
          <p:cNvPr id="5" name="Content Placeholder 4"/>
          <p:cNvSpPr>
            <a:spLocks noGrp="1"/>
          </p:cNvSpPr>
          <p:nvPr>
            <p:ph idx="1"/>
          </p:nvPr>
        </p:nvSpPr>
        <p:spPr/>
        <p:txBody>
          <a:bodyPr>
            <a:normAutofit lnSpcReduction="10000"/>
          </a:bodyPr>
          <a:lstStyle/>
          <a:p>
            <a:r>
              <a:rPr lang="en-US" dirty="0" smtClean="0"/>
              <a:t>Clause 3.2.2 of G.807 Amd1</a:t>
            </a:r>
          </a:p>
          <a:p>
            <a:pPr marL="457200" lvl="1" indent="0" algn="just">
              <a:spcBef>
                <a:spcPts val="1800"/>
              </a:spcBef>
              <a:buNone/>
            </a:pPr>
            <a:r>
              <a:rPr lang="en-GB" sz="2000" b="1" dirty="0">
                <a:latin typeface="Times New Roman" panose="02020603050405020304" pitchFamily="18" charset="0"/>
                <a:ea typeface="SimSun" panose="02010600030101010101" pitchFamily="2" charset="-122"/>
              </a:rPr>
              <a:t>3.2.2	media channel</a:t>
            </a:r>
            <a:r>
              <a:rPr lang="en-GB" sz="2000" dirty="0">
                <a:latin typeface="Times New Roman" panose="02020603050405020304" pitchFamily="18" charset="0"/>
                <a:ea typeface="SimSun" panose="02010600030101010101" pitchFamily="2" charset="-122"/>
              </a:rPr>
              <a:t>: A media association that represents both the topology (i.e., the path through the media) and the resource (i.e., frequency slot or effective frequency slot) that it occupies. A media channel supports zero or more </a:t>
            </a:r>
            <a:r>
              <a:rPr lang="en-GB" sz="2000" dirty="0" err="1">
                <a:latin typeface="Times New Roman" panose="02020603050405020304" pitchFamily="18" charset="0"/>
                <a:ea typeface="SimSun" panose="02010600030101010101" pitchFamily="2" charset="-122"/>
              </a:rPr>
              <a:t>OTSi</a:t>
            </a:r>
            <a:r>
              <a:rPr lang="en-GB" sz="1900" dirty="0" smtClean="0">
                <a:solidFill>
                  <a:prstClr val="black"/>
                </a:solidFill>
                <a:latin typeface="Times New Roman" panose="02020603050405020304" pitchFamily="18" charset="0"/>
                <a:ea typeface="SimSun" panose="02010600030101010101" pitchFamily="2" charset="-122"/>
              </a:rPr>
              <a:t>.</a:t>
            </a:r>
            <a:endParaRPr lang="en-US" sz="1900" dirty="0">
              <a:solidFill>
                <a:prstClr val="black"/>
              </a:solidFill>
              <a:latin typeface="Times New Roman" panose="02020603050405020304" pitchFamily="18" charset="0"/>
              <a:ea typeface="SimSun" panose="02010600030101010101" pitchFamily="2" charset="-122"/>
            </a:endParaRPr>
          </a:p>
          <a:p>
            <a:r>
              <a:rPr lang="en-US" dirty="0" smtClean="0"/>
              <a:t>Clause 7.2.1 of G.807 Amd1</a:t>
            </a:r>
          </a:p>
          <a:p>
            <a:pPr marL="457200" lvl="1" indent="0" algn="just">
              <a:spcBef>
                <a:spcPts val="1800"/>
              </a:spcBef>
              <a:buNone/>
            </a:pPr>
            <a:r>
              <a:rPr lang="en-US" sz="2000" dirty="0">
                <a:latin typeface="Times New Roman" panose="02020603050405020304" pitchFamily="18" charset="0"/>
                <a:ea typeface="SimSun" panose="02010600030101010101" pitchFamily="2" charset="-122"/>
              </a:rPr>
              <a:t>The media channel represents both the topology (i.e., the path through the media) and the resource (i.e., frequency slot or effective frequency slot) that it occupies. A media channel is bounded by its ports. A media channel guides zero or more </a:t>
            </a:r>
            <a:r>
              <a:rPr lang="en-US" sz="2000" dirty="0" err="1">
                <a:latin typeface="Times New Roman" panose="02020603050405020304" pitchFamily="18" charset="0"/>
                <a:ea typeface="SimSun" panose="02010600030101010101" pitchFamily="2" charset="-122"/>
              </a:rPr>
              <a:t>OTSi</a:t>
            </a:r>
            <a:r>
              <a:rPr lang="en-US" sz="2000" dirty="0">
                <a:latin typeface="Times New Roman" panose="02020603050405020304" pitchFamily="18" charset="0"/>
                <a:ea typeface="SimSun" panose="02010600030101010101" pitchFamily="2" charset="-122"/>
              </a:rPr>
              <a:t> between its ports. A media channel may be formed by a serial concatenation of multiple media channels, each with its own frequency slot. A media channel that cannot be decomposed into a concatenation of other media channels is known as an atomic media channel. The media channels that exist within other media constructs (e.g. a filter, coupler, optical amplifier, or </a:t>
            </a:r>
            <a:r>
              <a:rPr lang="en-US" sz="2000" dirty="0" err="1">
                <a:latin typeface="Times New Roman" panose="02020603050405020304" pitchFamily="18" charset="0"/>
                <a:ea typeface="SimSun" panose="02010600030101010101" pitchFamily="2" charset="-122"/>
              </a:rPr>
              <a:t>fibre</a:t>
            </a:r>
            <a:r>
              <a:rPr lang="en-US" sz="2000" dirty="0">
                <a:latin typeface="Times New Roman" panose="02020603050405020304" pitchFamily="18" charset="0"/>
                <a:ea typeface="SimSun" panose="02010600030101010101" pitchFamily="2" charset="-122"/>
              </a:rPr>
              <a:t>) are examples of atomic media channels</a:t>
            </a:r>
            <a:r>
              <a:rPr lang="en-GB" sz="1900" dirty="0" smtClean="0">
                <a:solidFill>
                  <a:prstClr val="black"/>
                </a:solidFill>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404083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Serial concatenation of media channels</a:t>
            </a:r>
            <a:endParaRPr lang="en-US" dirty="0"/>
          </a:p>
        </p:txBody>
      </p:sp>
      <p:pic>
        <p:nvPicPr>
          <p:cNvPr id="5" name="图片 22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5483" y="1726675"/>
            <a:ext cx="7013177" cy="3258003"/>
          </a:xfrm>
          <a:prstGeom prst="rect">
            <a:avLst/>
          </a:prstGeom>
          <a:noFill/>
        </p:spPr>
      </p:pic>
      <p:sp>
        <p:nvSpPr>
          <p:cNvPr id="6" name="Rectangle 5"/>
          <p:cNvSpPr/>
          <p:nvPr/>
        </p:nvSpPr>
        <p:spPr>
          <a:xfrm>
            <a:off x="2512794" y="5671355"/>
            <a:ext cx="7166411" cy="369332"/>
          </a:xfrm>
          <a:prstGeom prst="rect">
            <a:avLst/>
          </a:prstGeom>
        </p:spPr>
        <p:txBody>
          <a:bodyPr wrap="square">
            <a:spAutoFit/>
          </a:bodyPr>
          <a:lstStyle/>
          <a:p>
            <a:r>
              <a:rPr lang="en-GB" dirty="0" smtClean="0">
                <a:effectLst/>
                <a:latin typeface="Times New Roman" panose="02020603050405020304" pitchFamily="18" charset="0"/>
                <a:ea typeface="SimSun" panose="02010600030101010101" pitchFamily="2" charset="-122"/>
              </a:rPr>
              <a:t>No hierarchy is created in either the media channels or the signals carried.</a:t>
            </a:r>
            <a:endParaRPr lang="en-US" dirty="0"/>
          </a:p>
        </p:txBody>
      </p:sp>
    </p:spTree>
    <p:extLst>
      <p:ext uri="{BB962C8B-B14F-4D97-AF65-F5344CB8AC3E}">
        <p14:creationId xmlns:p14="http://schemas.microsoft.com/office/powerpoint/2010/main" val="4269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Media Links became MCG (MC Group)</a:t>
            </a: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886516" y="2386144"/>
            <a:ext cx="4008120" cy="2176145"/>
          </a:xfrm>
          <a:prstGeom prst="rect">
            <a:avLst/>
          </a:prstGeom>
        </p:spPr>
      </p:pic>
      <p:pic>
        <p:nvPicPr>
          <p:cNvPr id="6" name="Picture 5" descr="A picture containing object, clock&#10;&#10;Description automatically generated"/>
          <p:cNvPicPr/>
          <p:nvPr/>
        </p:nvPicPr>
        <p:blipFill>
          <a:blip r:embed="rId3" cstate="print">
            <a:extLst>
              <a:ext uri="{28A0092B-C50C-407E-A947-70E740481C1C}">
                <a14:useLocalDpi xmlns:a14="http://schemas.microsoft.com/office/drawing/2010/main" val="0"/>
              </a:ext>
            </a:extLst>
          </a:blip>
          <a:stretch>
            <a:fillRect/>
          </a:stretch>
        </p:blipFill>
        <p:spPr>
          <a:xfrm>
            <a:off x="7160745" y="2374396"/>
            <a:ext cx="4241165" cy="2199640"/>
          </a:xfrm>
          <a:prstGeom prst="rect">
            <a:avLst/>
          </a:prstGeom>
        </p:spPr>
      </p:pic>
    </p:spTree>
    <p:extLst>
      <p:ext uri="{BB962C8B-B14F-4D97-AF65-F5344CB8AC3E}">
        <p14:creationId xmlns:p14="http://schemas.microsoft.com/office/powerpoint/2010/main" val="3031286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all media channels are configurable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Clause 7.1.2 of G.807 Amd1</a:t>
            </a:r>
          </a:p>
          <a:p>
            <a:pPr marL="457200" lvl="1" indent="0" algn="just">
              <a:spcBef>
                <a:spcPts val="1800"/>
              </a:spcBef>
              <a:buNone/>
            </a:pPr>
            <a:r>
              <a:rPr lang="en-GB" sz="2000" dirty="0" smtClean="0">
                <a:effectLst/>
                <a:latin typeface="Times New Roman" panose="02020603050405020304" pitchFamily="18" charset="0"/>
                <a:ea typeface="SimSun" panose="02010600030101010101" pitchFamily="2" charset="-122"/>
              </a:rPr>
              <a:t>A media channel may be dimensioned to carry more than one </a:t>
            </a:r>
            <a:r>
              <a:rPr lang="en-GB" sz="2000" dirty="0" err="1" smtClean="0">
                <a:effectLst/>
                <a:latin typeface="Times New Roman" panose="02020603050405020304" pitchFamily="18" charset="0"/>
                <a:ea typeface="SimSun" panose="02010600030101010101" pitchFamily="2" charset="-122"/>
              </a:rPr>
              <a:t>OTSi</a:t>
            </a:r>
            <a:r>
              <a:rPr lang="en-GB" sz="2000" dirty="0" smtClean="0">
                <a:effectLst/>
                <a:latin typeface="Times New Roman" panose="02020603050405020304" pitchFamily="18" charset="0"/>
                <a:ea typeface="SimSun" panose="02010600030101010101" pitchFamily="2" charset="-122"/>
              </a:rPr>
              <a:t>. It </a:t>
            </a:r>
            <a:r>
              <a:rPr lang="en-GB" sz="2000" dirty="0" smtClean="0">
                <a:solidFill>
                  <a:srgbClr val="FF0000"/>
                </a:solidFill>
                <a:effectLst/>
                <a:latin typeface="Times New Roman" panose="02020603050405020304" pitchFamily="18" charset="0"/>
                <a:ea typeface="SimSun" panose="02010600030101010101" pitchFamily="2" charset="-122"/>
              </a:rPr>
              <a:t>may</a:t>
            </a:r>
            <a:r>
              <a:rPr lang="en-GB" sz="2000" dirty="0" smtClean="0">
                <a:effectLst/>
                <a:latin typeface="Times New Roman" panose="02020603050405020304" pitchFamily="18" charset="0"/>
                <a:ea typeface="SimSun" panose="02010600030101010101" pitchFamily="2" charset="-122"/>
              </a:rPr>
              <a:t> be possible to configure a media channel before it has been decided which </a:t>
            </a:r>
            <a:r>
              <a:rPr lang="en-GB" sz="2000" dirty="0" err="1" smtClean="0">
                <a:effectLst/>
                <a:latin typeface="Times New Roman" panose="02020603050405020304" pitchFamily="18" charset="0"/>
                <a:ea typeface="SimSun" panose="02010600030101010101" pitchFamily="2" charset="-122"/>
              </a:rPr>
              <a:t>OTSi</a:t>
            </a:r>
            <a:r>
              <a:rPr lang="en-GB" sz="2000" dirty="0" smtClean="0">
                <a:effectLst/>
                <a:latin typeface="Times New Roman" panose="02020603050405020304" pitchFamily="18" charset="0"/>
                <a:ea typeface="SimSun" panose="02010600030101010101" pitchFamily="2" charset="-122"/>
              </a:rPr>
              <a:t> will be allocated to it. A media channel may not be capable of supporting the transfer of a particular </a:t>
            </a:r>
            <a:r>
              <a:rPr lang="en-GB" sz="2000" dirty="0" err="1" smtClean="0">
                <a:effectLst/>
                <a:latin typeface="Times New Roman" panose="02020603050405020304" pitchFamily="18" charset="0"/>
                <a:ea typeface="SimSun" panose="02010600030101010101" pitchFamily="2" charset="-122"/>
              </a:rPr>
              <a:t>OTSi</a:t>
            </a:r>
            <a:r>
              <a:rPr lang="en-GB" sz="2000" dirty="0" smtClean="0">
                <a:effectLst/>
                <a:latin typeface="Times New Roman" panose="02020603050405020304" pitchFamily="18" charset="0"/>
                <a:ea typeface="SimSun" panose="02010600030101010101" pitchFamily="2" charset="-122"/>
              </a:rPr>
              <a:t>.</a:t>
            </a:r>
            <a:endParaRPr lang="en-US" sz="2000" dirty="0" smtClean="0">
              <a:effectLst/>
              <a:latin typeface="Times New Roman" panose="02020603050405020304" pitchFamily="18" charset="0"/>
              <a:ea typeface="SimSun" panose="02010600030101010101" pitchFamily="2" charset="-122"/>
            </a:endParaRPr>
          </a:p>
          <a:p>
            <a:r>
              <a:rPr lang="en-US" dirty="0" smtClean="0"/>
              <a:t>Clause </a:t>
            </a:r>
            <a:r>
              <a:rPr lang="en-US" dirty="0"/>
              <a:t>7.4 of G.807 Amd1</a:t>
            </a:r>
            <a:endParaRPr lang="en-US" dirty="0" smtClean="0"/>
          </a:p>
          <a:p>
            <a:pPr marL="457200" lvl="1" indent="0" algn="just">
              <a:spcBef>
                <a:spcPts val="1800"/>
              </a:spcBef>
              <a:buNone/>
            </a:pPr>
            <a:r>
              <a:rPr lang="en-GB" sz="2100" dirty="0">
                <a:latin typeface="Times New Roman" panose="02020603050405020304" pitchFamily="18" charset="0"/>
                <a:ea typeface="SimSun" panose="02010600030101010101" pitchFamily="2" charset="-122"/>
              </a:rPr>
              <a:t>As described in clause 7.1.2 a media channel may be a serial concatenation of one or more media channels, each with its own frequency slot. Media subnetworks provide a point of flexibility where the route of a media channel across the media network may be created or modified.</a:t>
            </a:r>
            <a:endParaRPr lang="en-US" sz="2100" dirty="0">
              <a:latin typeface="Times New Roman" panose="02020603050405020304" pitchFamily="18" charset="0"/>
              <a:ea typeface="SimSun" panose="02010600030101010101" pitchFamily="2" charset="-122"/>
            </a:endParaRPr>
          </a:p>
          <a:p>
            <a:pPr marL="457200" lvl="1" indent="0" algn="just">
              <a:spcBef>
                <a:spcPts val="1800"/>
              </a:spcBef>
              <a:buNone/>
            </a:pPr>
            <a:r>
              <a:rPr lang="en-GB" sz="2100" dirty="0">
                <a:latin typeface="Times New Roman" panose="02020603050405020304" pitchFamily="18" charset="0"/>
                <a:ea typeface="SimSun" panose="02010600030101010101" pitchFamily="2" charset="-122"/>
              </a:rPr>
              <a:t>For some media channels the frequency slot is fixed. If the media channel includes a configurable filter function, the frequency slot can be configured via the management/control plane. The configuration of a frequency slot in a configurable filter may create or modify the media channel between media ports of the filter function. This configuration can modify the route of a media channel across the network (an example of this is provided in Appendix I). The route of a media channel may also be created, or modified, by configuring a media channel in a media element such as a ROADM (that encompasses a media subnetwork and filter functions as described in clause 7.2</a:t>
            </a:r>
            <a:r>
              <a:rPr lang="en-GB" sz="2100" dirty="0" smtClean="0">
                <a:latin typeface="Times New Roman" panose="02020603050405020304" pitchFamily="18" charset="0"/>
                <a:ea typeface="SimSun" panose="02010600030101010101" pitchFamily="2" charset="-122"/>
              </a:rPr>
              <a:t>).</a:t>
            </a:r>
            <a:endParaRPr lang="en-US" sz="21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538417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setup</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Clause 10.3.1</a:t>
            </a:r>
          </a:p>
          <a:p>
            <a:pPr marL="457200" lvl="1" indent="0" algn="just">
              <a:spcBef>
                <a:spcPts val="1800"/>
              </a:spcBef>
              <a:buNone/>
            </a:pPr>
            <a:r>
              <a:rPr lang="en-US" sz="2000" dirty="0" smtClean="0">
                <a:effectLst/>
                <a:latin typeface="Times New Roman" panose="02020603050405020304" pitchFamily="18" charset="0"/>
                <a:ea typeface="SimSun" panose="02010600030101010101" pitchFamily="2" charset="-122"/>
              </a:rPr>
              <a:t>From a management control perspective, a request to carry an </a:t>
            </a:r>
            <a:r>
              <a:rPr lang="en-US" sz="2000" dirty="0" err="1" smtClean="0">
                <a:effectLst/>
                <a:latin typeface="Times New Roman" panose="02020603050405020304" pitchFamily="18" charset="0"/>
                <a:ea typeface="SimSun" panose="02010600030101010101" pitchFamily="2" charset="-122"/>
              </a:rPr>
              <a:t>OTSiA</a:t>
            </a:r>
            <a:r>
              <a:rPr lang="en-US" sz="2000" dirty="0" smtClean="0">
                <a:effectLst/>
                <a:latin typeface="Times New Roman" panose="02020603050405020304" pitchFamily="18" charset="0"/>
                <a:ea typeface="SimSun" panose="02010600030101010101" pitchFamily="2" charset="-122"/>
              </a:rPr>
              <a:t> should be considered as a </a:t>
            </a:r>
            <a:r>
              <a:rPr lang="en-US" sz="2000" dirty="0" smtClean="0">
                <a:solidFill>
                  <a:srgbClr val="FF0000"/>
                </a:solidFill>
                <a:effectLst/>
                <a:latin typeface="Times New Roman" panose="02020603050405020304" pitchFamily="18" charset="0"/>
                <a:ea typeface="SimSun" panose="02010600030101010101" pitchFamily="2" charset="-122"/>
              </a:rPr>
              <a:t>single action</a:t>
            </a:r>
            <a:r>
              <a:rPr lang="en-US" sz="2000" dirty="0" smtClean="0">
                <a:effectLst/>
                <a:latin typeface="Times New Roman" panose="02020603050405020304" pitchFamily="18" charset="0"/>
                <a:ea typeface="SimSun" panose="02010600030101010101" pitchFamily="2" charset="-122"/>
              </a:rPr>
              <a:t>. This action involves the configuration of the modulator(s) and demodulator(s), the media channels and the </a:t>
            </a:r>
            <a:r>
              <a:rPr lang="en-US" sz="2000" dirty="0" err="1" smtClean="0">
                <a:effectLst/>
                <a:latin typeface="Times New Roman" panose="02020603050405020304" pitchFamily="18" charset="0"/>
                <a:ea typeface="SimSun" panose="02010600030101010101" pitchFamily="2" charset="-122"/>
              </a:rPr>
              <a:t>OTSiG</a:t>
            </a:r>
            <a:r>
              <a:rPr lang="en-US" sz="2000" dirty="0" smtClean="0">
                <a:effectLst/>
                <a:latin typeface="Times New Roman" panose="02020603050405020304" pitchFamily="18" charset="0"/>
                <a:ea typeface="SimSun" panose="02010600030101010101" pitchFamily="2" charset="-122"/>
              </a:rPr>
              <a:t> O. Configuration of the NMCs  in the MCG that supports the </a:t>
            </a:r>
            <a:r>
              <a:rPr lang="en-US" sz="2000" dirty="0" err="1" smtClean="0">
                <a:effectLst/>
                <a:latin typeface="Times New Roman" panose="02020603050405020304" pitchFamily="18" charset="0"/>
                <a:ea typeface="SimSun" panose="02010600030101010101" pitchFamily="2" charset="-122"/>
              </a:rPr>
              <a:t>OTSiG</a:t>
            </a:r>
            <a:r>
              <a:rPr lang="en-US" sz="2000" dirty="0" smtClean="0">
                <a:effectLst/>
                <a:latin typeface="Times New Roman" panose="02020603050405020304" pitchFamily="18" charset="0"/>
                <a:ea typeface="SimSun" panose="02010600030101010101" pitchFamily="2" charset="-122"/>
              </a:rPr>
              <a:t> includes the configuration of the media elements that encompass the media constructs (e.g., media subnetworks, configurable filters and possibly amplifiers) that are part of the serial concatenation of media channels that forms the NMC</a:t>
            </a:r>
            <a:r>
              <a:rPr lang="en-GB" sz="2000" dirty="0" smtClean="0">
                <a:effectLst/>
                <a:latin typeface="Times New Roman" panose="02020603050405020304" pitchFamily="18" charset="0"/>
                <a:ea typeface="SimSun" panose="02010600030101010101" pitchFamily="2" charset="-122"/>
              </a:rPr>
              <a:t>.</a:t>
            </a:r>
          </a:p>
          <a:p>
            <a:pPr marL="457200" lvl="1" indent="0" algn="just">
              <a:spcBef>
                <a:spcPts val="1800"/>
              </a:spcBef>
              <a:buNone/>
            </a:pPr>
            <a:r>
              <a:rPr lang="en-GB" sz="2000" dirty="0" smtClean="0">
                <a:latin typeface="Times New Roman" panose="02020603050405020304" pitchFamily="18" charset="0"/>
                <a:ea typeface="SimSun" panose="02010600030101010101" pitchFamily="2" charset="-122"/>
              </a:rPr>
              <a:t>&lt;…&gt;</a:t>
            </a:r>
            <a:endParaRPr lang="en-GB" sz="2000" dirty="0" smtClean="0">
              <a:effectLst/>
              <a:latin typeface="Times New Roman" panose="02020603050405020304" pitchFamily="18" charset="0"/>
              <a:ea typeface="SimSun" panose="02010600030101010101" pitchFamily="2" charset="-122"/>
            </a:endParaRPr>
          </a:p>
          <a:p>
            <a:pPr marL="457200" lvl="1" indent="0" algn="just">
              <a:spcBef>
                <a:spcPts val="1800"/>
              </a:spcBef>
              <a:buNone/>
            </a:pPr>
            <a:r>
              <a:rPr lang="en-US" sz="2000" dirty="0" smtClean="0">
                <a:effectLst/>
                <a:latin typeface="Times New Roman" panose="02020603050405020304" pitchFamily="18" charset="0"/>
                <a:ea typeface="SimSun" panose="02010600030101010101" pitchFamily="2" charset="-122"/>
              </a:rPr>
              <a:t>Two simple cases for the configuration of a media element that includes a media subnetwork when an </a:t>
            </a:r>
            <a:r>
              <a:rPr lang="en-US" sz="2000" dirty="0" err="1" smtClean="0">
                <a:effectLst/>
                <a:latin typeface="Times New Roman" panose="02020603050405020304" pitchFamily="18" charset="0"/>
                <a:ea typeface="SimSun" panose="02010600030101010101" pitchFamily="2" charset="-122"/>
              </a:rPr>
              <a:t>OTSiA</a:t>
            </a:r>
            <a:r>
              <a:rPr lang="en-US" sz="2000" dirty="0" smtClean="0">
                <a:effectLst/>
                <a:latin typeface="Times New Roman" panose="02020603050405020304" pitchFamily="18" charset="0"/>
                <a:ea typeface="SimSun" panose="02010600030101010101" pitchFamily="2" charset="-122"/>
              </a:rPr>
              <a:t> connection request is received are described below:</a:t>
            </a:r>
          </a:p>
          <a:p>
            <a:pPr marL="914400" lvl="1" indent="-457200" algn="just">
              <a:spcBef>
                <a:spcPts val="1800"/>
              </a:spcBef>
              <a:buAutoNum type="arabicParenR"/>
            </a:pPr>
            <a:r>
              <a:rPr lang="en-US" sz="2000" dirty="0" smtClean="0">
                <a:latin typeface="Times New Roman" panose="02020603050405020304" pitchFamily="18" charset="0"/>
                <a:ea typeface="SimSun" panose="02010600030101010101" pitchFamily="2" charset="-122"/>
              </a:rPr>
              <a:t>Pre configured media elements</a:t>
            </a:r>
          </a:p>
          <a:p>
            <a:pPr marL="914400" lvl="1" indent="-457200" algn="just">
              <a:spcBef>
                <a:spcPts val="1800"/>
              </a:spcBef>
              <a:buAutoNum type="arabicParenR"/>
            </a:pPr>
            <a:r>
              <a:rPr lang="en-US" sz="2000" dirty="0" smtClean="0">
                <a:effectLst/>
                <a:latin typeface="Times New Roman" panose="02020603050405020304" pitchFamily="18" charset="0"/>
                <a:ea typeface="SimSun" panose="02010600030101010101" pitchFamily="2" charset="-122"/>
              </a:rPr>
              <a:t>The media elements are not configured</a:t>
            </a:r>
          </a:p>
          <a:p>
            <a:pPr lvl="2" algn="just">
              <a:spcBef>
                <a:spcPts val="1800"/>
              </a:spcBef>
            </a:pPr>
            <a:r>
              <a:rPr lang="en-US" dirty="0" smtClean="0">
                <a:latin typeface="Times New Roman" panose="02020603050405020304" pitchFamily="18" charset="0"/>
                <a:ea typeface="SimSun" panose="02010600030101010101" pitchFamily="2" charset="-122"/>
              </a:rPr>
              <a:t>In this case, the media channels in the media subnetworks and filters are configured as a result of the </a:t>
            </a:r>
            <a:r>
              <a:rPr lang="en-US" dirty="0" err="1" smtClean="0">
                <a:latin typeface="Times New Roman" panose="02020603050405020304" pitchFamily="18" charset="0"/>
                <a:ea typeface="SimSun" panose="02010600030101010101" pitchFamily="2" charset="-122"/>
              </a:rPr>
              <a:t>OTSiA</a:t>
            </a:r>
            <a:r>
              <a:rPr lang="en-US" dirty="0" smtClean="0">
                <a:latin typeface="Times New Roman" panose="02020603050405020304" pitchFamily="18" charset="0"/>
                <a:ea typeface="SimSun" panose="02010600030101010101" pitchFamily="2" charset="-122"/>
              </a:rPr>
              <a:t> connection request</a:t>
            </a:r>
            <a:endParaRPr lang="en-US" dirty="0" smtClean="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558897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Spectrum Optimization</a:t>
            </a:r>
            <a:endParaRPr lang="en-US" dirty="0"/>
          </a:p>
        </p:txBody>
      </p:sp>
      <p:sp>
        <p:nvSpPr>
          <p:cNvPr id="3" name="Content Placeholder 2"/>
          <p:cNvSpPr>
            <a:spLocks noGrp="1"/>
          </p:cNvSpPr>
          <p:nvPr>
            <p:ph idx="1"/>
          </p:nvPr>
        </p:nvSpPr>
        <p:spPr>
          <a:xfrm>
            <a:off x="838200" y="1825626"/>
            <a:ext cx="10515600" cy="969478"/>
          </a:xfrm>
        </p:spPr>
        <p:txBody>
          <a:bodyPr/>
          <a:lstStyle/>
          <a:p>
            <a:r>
              <a:rPr lang="en-US" dirty="0" smtClean="0"/>
              <a:t>C1722 describes the use case where multiple </a:t>
            </a:r>
            <a:r>
              <a:rPr lang="en-US" dirty="0" err="1" smtClean="0"/>
              <a:t>OTSis</a:t>
            </a:r>
            <a:r>
              <a:rPr lang="en-US" dirty="0" smtClean="0"/>
              <a:t> belonging the to same </a:t>
            </a:r>
            <a:r>
              <a:rPr lang="en-US" dirty="0" err="1" smtClean="0"/>
              <a:t>OTSiG</a:t>
            </a:r>
            <a:r>
              <a:rPr lang="en-US" dirty="0" smtClean="0"/>
              <a:t> are placed in the same “network-wide” MC</a:t>
            </a:r>
            <a:endParaRPr lang="en-US" dirty="0"/>
          </a:p>
        </p:txBody>
      </p:sp>
      <p:sp>
        <p:nvSpPr>
          <p:cNvPr id="5" name="Rectangle 2"/>
          <p:cNvSpPr>
            <a:spLocks noChangeArrowheads="1"/>
          </p:cNvSpPr>
          <p:nvPr/>
        </p:nvSpPr>
        <p:spPr bwMode="auto">
          <a:xfrm>
            <a:off x="463701" y="32199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7605555" y="334134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414045956"/>
              </p:ext>
            </p:extLst>
          </p:nvPr>
        </p:nvGraphicFramePr>
        <p:xfrm>
          <a:off x="7605555" y="2916546"/>
          <a:ext cx="3662363" cy="2071688"/>
        </p:xfrm>
        <a:graphic>
          <a:graphicData uri="http://schemas.openxmlformats.org/presentationml/2006/ole">
            <mc:AlternateContent xmlns:mc="http://schemas.openxmlformats.org/markup-compatibility/2006">
              <mc:Choice xmlns:v="urn:schemas-microsoft-com:vml" Requires="v">
                <p:oleObj spid="_x0000_s2115" name="Slide" r:id="rId5" imgW="6094361" imgH="3427618" progId="PowerPoint.Slide.12">
                  <p:embed/>
                </p:oleObj>
              </mc:Choice>
              <mc:Fallback>
                <p:oleObj name="Slide" r:id="rId5" imgW="6094361" imgH="3427618" progId="PowerPoint.Slide.1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l="23743" t="22925" r="16159" b="16440"/>
                      <a:stretch>
                        <a:fillRect/>
                      </a:stretch>
                    </p:blipFill>
                    <p:spPr bwMode="auto">
                      <a:xfrm>
                        <a:off x="7605555" y="2916546"/>
                        <a:ext cx="3662363" cy="2071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6"/>
          <p:cNvSpPr>
            <a:spLocks noChangeArrowheads="1"/>
          </p:cNvSpPr>
          <p:nvPr/>
        </p:nvSpPr>
        <p:spPr bwMode="auto">
          <a:xfrm>
            <a:off x="658715" y="35718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892172084"/>
              </p:ext>
            </p:extLst>
          </p:nvPr>
        </p:nvGraphicFramePr>
        <p:xfrm>
          <a:off x="658715" y="3147041"/>
          <a:ext cx="5986463" cy="1747838"/>
        </p:xfrm>
        <a:graphic>
          <a:graphicData uri="http://schemas.openxmlformats.org/presentationml/2006/ole">
            <mc:AlternateContent xmlns:mc="http://schemas.openxmlformats.org/markup-compatibility/2006">
              <mc:Choice xmlns:v="urn:schemas-microsoft-com:vml" Requires="v">
                <p:oleObj spid="_x0000_s2116" name="Slide" r:id="rId8" imgW="6094361" imgH="3427618" progId="PowerPoint.Slide.12">
                  <p:embed/>
                </p:oleObj>
              </mc:Choice>
              <mc:Fallback>
                <p:oleObj name="Slide" r:id="rId8" imgW="6094361" imgH="3427618" progId="PowerPoint.Slide.12">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l="365" t="21329" r="1457" b="27573"/>
                      <a:stretch>
                        <a:fillRect/>
                      </a:stretch>
                    </p:blipFill>
                    <p:spPr bwMode="auto">
                      <a:xfrm>
                        <a:off x="658715" y="3147041"/>
                        <a:ext cx="5986463" cy="174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303698" y="5496375"/>
            <a:ext cx="10964220" cy="1015663"/>
          </a:xfrm>
          <a:prstGeom prst="rect">
            <a:avLst/>
          </a:prstGeom>
          <a:noFill/>
        </p:spPr>
        <p:txBody>
          <a:bodyPr wrap="none" rtlCol="0">
            <a:spAutoFit/>
          </a:bodyPr>
          <a:lstStyle/>
          <a:p>
            <a:r>
              <a:rPr lang="en-US" sz="2000" dirty="0" smtClean="0"/>
              <a:t>The “network-wide” MC is a management entity and not a functional entity: outside the scope of G.807</a:t>
            </a:r>
          </a:p>
          <a:p>
            <a:pPr marL="342900" indent="-342900">
              <a:buFont typeface="Arial" panose="020B0604020202020204" pitchFamily="34" charset="0"/>
              <a:buChar char="•"/>
            </a:pPr>
            <a:r>
              <a:rPr lang="en-US" sz="2000" dirty="0" smtClean="0"/>
              <a:t>This is the entity that drives the configuration of the frequency slots on the </a:t>
            </a:r>
            <a:r>
              <a:rPr lang="en-US" sz="2000" dirty="0" err="1" smtClean="0"/>
              <a:t>WSSes</a:t>
            </a:r>
            <a:r>
              <a:rPr lang="en-US" sz="2000" dirty="0" smtClean="0"/>
              <a:t> along the path</a:t>
            </a:r>
          </a:p>
          <a:p>
            <a:r>
              <a:rPr lang="en-US" sz="2000" dirty="0" smtClean="0"/>
              <a:t>The NMC is a functional entity, therefore defined in G.807, but not necessarily a management entity</a:t>
            </a:r>
          </a:p>
        </p:txBody>
      </p:sp>
    </p:spTree>
    <p:extLst>
      <p:ext uri="{BB962C8B-B14F-4D97-AF65-F5344CB8AC3E}">
        <p14:creationId xmlns:p14="http://schemas.microsoft.com/office/powerpoint/2010/main" val="24517522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D6640-78FD-401E-8A0F-16B35B06B35B}"/>
              </a:ext>
            </a:extLst>
          </p:cNvPr>
          <p:cNvSpPr>
            <a:spLocks noGrp="1"/>
          </p:cNvSpPr>
          <p:nvPr>
            <p:ph type="title"/>
          </p:nvPr>
        </p:nvSpPr>
        <p:spPr>
          <a:xfrm>
            <a:off x="342900" y="244475"/>
            <a:ext cx="10617200" cy="784225"/>
          </a:xfrm>
        </p:spPr>
        <p:txBody>
          <a:bodyPr/>
          <a:lstStyle/>
          <a:p>
            <a:r>
              <a:rPr lang="en-US" dirty="0"/>
              <a:t>Network media channel construction</a:t>
            </a:r>
          </a:p>
        </p:txBody>
      </p:sp>
      <p:sp>
        <p:nvSpPr>
          <p:cNvPr id="3" name="Content Placeholder 2">
            <a:extLst>
              <a:ext uri="{FF2B5EF4-FFF2-40B4-BE49-F238E27FC236}">
                <a16:creationId xmlns:a16="http://schemas.microsoft.com/office/drawing/2014/main" xmlns="" id="{AD573A66-81FB-4EC7-80AF-6570D296D395}"/>
              </a:ext>
            </a:extLst>
          </p:cNvPr>
          <p:cNvSpPr>
            <a:spLocks noGrp="1"/>
          </p:cNvSpPr>
          <p:nvPr>
            <p:ph idx="1"/>
          </p:nvPr>
        </p:nvSpPr>
        <p:spPr>
          <a:xfrm>
            <a:off x="76198" y="3568700"/>
            <a:ext cx="8858251" cy="1898650"/>
          </a:xfrm>
        </p:spPr>
        <p:txBody>
          <a:bodyPr>
            <a:normAutofit fontScale="47500" lnSpcReduction="20000"/>
          </a:bodyPr>
          <a:lstStyle/>
          <a:p>
            <a:r>
              <a:rPr lang="en-GB" sz="4400" dirty="0"/>
              <a:t>Appendix 1:</a:t>
            </a:r>
          </a:p>
          <a:p>
            <a:pPr lvl="1"/>
            <a:r>
              <a:rPr lang="en-GB" sz="3300" dirty="0"/>
              <a:t>The OMS MCGs shown in blue provides connectivity between the different sites. The filters F1‑F6 aggregate and disaggregate the media channels.</a:t>
            </a:r>
          </a:p>
          <a:p>
            <a:r>
              <a:rPr lang="en-GB" dirty="0"/>
              <a:t>The NMCG is a type of MCG that represents the set of media channels that support the transfer of a </a:t>
            </a:r>
            <a:r>
              <a:rPr lang="en-GB" dirty="0">
                <a:highlight>
                  <a:srgbClr val="FFFF00"/>
                </a:highlight>
              </a:rPr>
              <a:t>single </a:t>
            </a:r>
            <a:r>
              <a:rPr lang="en-GB" dirty="0" err="1">
                <a:highlight>
                  <a:srgbClr val="FFFF00"/>
                </a:highlight>
              </a:rPr>
              <a:t>OTSiG</a:t>
            </a:r>
            <a:r>
              <a:rPr lang="en-GB" dirty="0"/>
              <a:t>. This construct allows management of a NMCG as a single entity. To avoid excessive differential delay all NMCs in a NMCG should be co-routed</a:t>
            </a:r>
          </a:p>
          <a:p>
            <a:pPr lvl="1"/>
            <a:r>
              <a:rPr lang="en-GB" dirty="0"/>
              <a:t>NMCG should indicate the central frequency and spectrum resources reserved for each of the NMCs in the NMCG</a:t>
            </a:r>
          </a:p>
          <a:p>
            <a:pPr lvl="1"/>
            <a:r>
              <a:rPr lang="en-GB" dirty="0"/>
              <a:t>The </a:t>
            </a:r>
            <a:r>
              <a:rPr lang="en-GB" dirty="0" err="1"/>
              <a:t>OTSi</a:t>
            </a:r>
            <a:r>
              <a:rPr lang="en-GB" dirty="0"/>
              <a:t> carried by the NMCG may have the same spectral width, modulation format in order to avoid the impact of non-linear effect</a:t>
            </a:r>
          </a:p>
          <a:p>
            <a:endParaRPr lang="en-GB" sz="2400" dirty="0"/>
          </a:p>
          <a:p>
            <a:endParaRPr lang="en-US" sz="2400" dirty="0"/>
          </a:p>
        </p:txBody>
      </p:sp>
      <p:pic>
        <p:nvPicPr>
          <p:cNvPr id="4" name="图片 23">
            <a:extLst>
              <a:ext uri="{FF2B5EF4-FFF2-40B4-BE49-F238E27FC236}">
                <a16:creationId xmlns:a16="http://schemas.microsoft.com/office/drawing/2014/main" xmlns="" id="{E24068C6-1C57-461C-9CA5-08446AE7E09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7672" y="1144270"/>
            <a:ext cx="5475605" cy="2194560"/>
          </a:xfrm>
          <a:prstGeom prst="rect">
            <a:avLst/>
          </a:prstGeom>
          <a:noFill/>
        </p:spPr>
      </p:pic>
    </p:spTree>
    <p:extLst>
      <p:ext uri="{BB962C8B-B14F-4D97-AF65-F5344CB8AC3E}">
        <p14:creationId xmlns:p14="http://schemas.microsoft.com/office/powerpoint/2010/main" val="3931180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87344" y="1538713"/>
            <a:ext cx="5797900" cy="2992802"/>
          </a:xfrm>
          <a:prstGeom prst="rect">
            <a:avLst/>
          </a:prstGeom>
        </p:spPr>
      </p:pic>
      <p:sp>
        <p:nvSpPr>
          <p:cNvPr id="7" name="TextBox 6"/>
          <p:cNvSpPr txBox="1"/>
          <p:nvPr/>
        </p:nvSpPr>
        <p:spPr>
          <a:xfrm>
            <a:off x="1179843" y="4593682"/>
            <a:ext cx="9707545" cy="1569660"/>
          </a:xfrm>
          <a:prstGeom prst="rect">
            <a:avLst/>
          </a:prstGeom>
          <a:noFill/>
        </p:spPr>
        <p:txBody>
          <a:bodyPr wrap="square" rtlCol="0">
            <a:spAutoFit/>
          </a:bodyPr>
          <a:lstStyle/>
          <a:p>
            <a:r>
              <a:rPr lang="en-US" sz="1600" dirty="0" smtClean="0">
                <a:latin typeface="Courier New" panose="02070309020205020404" pitchFamily="49" charset="0"/>
                <a:cs typeface="Courier New" panose="02070309020205020404" pitchFamily="49" charset="0"/>
              </a:rPr>
              <a:t>   The MC is an </a:t>
            </a:r>
            <a:r>
              <a:rPr lang="en-US" sz="1600" dirty="0" smtClean="0">
                <a:solidFill>
                  <a:srgbClr val="FF0000"/>
                </a:solidFill>
                <a:latin typeface="Courier New" panose="02070309020205020404" pitchFamily="49" charset="0"/>
                <a:cs typeface="Courier New" panose="02070309020205020404" pitchFamily="49" charset="0"/>
              </a:rPr>
              <a:t>end-to-end topological network construct </a:t>
            </a:r>
            <a:r>
              <a:rPr lang="en-US" sz="1600" dirty="0" smtClean="0">
                <a:latin typeface="Courier New" panose="02070309020205020404" pitchFamily="49" charset="0"/>
                <a:cs typeface="Courier New" panose="02070309020205020404" pitchFamily="49" charset="0"/>
              </a:rPr>
              <a:t>and can be</a:t>
            </a:r>
          </a:p>
          <a:p>
            <a:r>
              <a:rPr lang="en-US" sz="1600" dirty="0" smtClean="0">
                <a:latin typeface="Courier New" panose="02070309020205020404" pitchFamily="49" charset="0"/>
                <a:cs typeface="Courier New" panose="02070309020205020404" pitchFamily="49" charset="0"/>
              </a:rPr>
              <a:t>   considered as an "optical pipe" with a well-defined frequency slot</a:t>
            </a:r>
          </a:p>
          <a:p>
            <a:r>
              <a:rPr lang="en-US" sz="1600" dirty="0" smtClean="0">
                <a:latin typeface="Courier New" panose="02070309020205020404" pitchFamily="49" charset="0"/>
                <a:cs typeface="Courier New" panose="02070309020205020404" pitchFamily="49" charset="0"/>
              </a:rPr>
              <a:t>   between one or more optical transmitters each generating an </a:t>
            </a:r>
            <a:r>
              <a:rPr lang="en-US" sz="1600" dirty="0" err="1" smtClean="0">
                <a:latin typeface="Courier New" panose="02070309020205020404" pitchFamily="49" charset="0"/>
                <a:cs typeface="Courier New" panose="02070309020205020404" pitchFamily="49" charset="0"/>
              </a:rPr>
              <a:t>OTSi</a:t>
            </a:r>
            <a:r>
              <a:rPr lang="en-US" sz="1600" dirty="0" smtClean="0">
                <a:latin typeface="Courier New" panose="02070309020205020404" pitchFamily="49" charset="0"/>
                <a:cs typeface="Courier New" panose="02070309020205020404" pitchFamily="49" charset="0"/>
              </a:rPr>
              <a:t> and</a:t>
            </a:r>
          </a:p>
          <a:p>
            <a:r>
              <a:rPr lang="en-US" sz="1600" dirty="0" smtClean="0">
                <a:latin typeface="Courier New" panose="02070309020205020404" pitchFamily="49" charset="0"/>
                <a:cs typeface="Courier New" panose="02070309020205020404" pitchFamily="49" charset="0"/>
              </a:rPr>
              <a:t>   the corresponding optical receivers terminating the </a:t>
            </a:r>
            <a:r>
              <a:rPr lang="en-US" sz="1600" dirty="0" err="1" smtClean="0">
                <a:latin typeface="Courier New" panose="02070309020205020404" pitchFamily="49" charset="0"/>
                <a:cs typeface="Courier New" panose="02070309020205020404" pitchFamily="49" charset="0"/>
              </a:rPr>
              <a:t>OTSi's</a:t>
            </a:r>
            <a:r>
              <a:rPr lang="en-US" sz="1600" dirty="0" smtClean="0">
                <a:latin typeface="Courier New" panose="02070309020205020404" pitchFamily="49" charset="0"/>
                <a:cs typeface="Courier New" panose="02070309020205020404" pitchFamily="49" charset="0"/>
              </a:rPr>
              <a:t>.  If the</a:t>
            </a:r>
          </a:p>
          <a:p>
            <a:r>
              <a:rPr lang="en-US" sz="1600" dirty="0" smtClean="0">
                <a:latin typeface="Courier New" panose="02070309020205020404" pitchFamily="49" charset="0"/>
                <a:cs typeface="Courier New" panose="02070309020205020404" pitchFamily="49" charset="0"/>
              </a:rPr>
              <a:t>   MC carries </a:t>
            </a:r>
            <a:r>
              <a:rPr lang="en-US" sz="1600" dirty="0" smtClean="0">
                <a:solidFill>
                  <a:srgbClr val="FF0000"/>
                </a:solidFill>
                <a:latin typeface="Courier New" panose="02070309020205020404" pitchFamily="49" charset="0"/>
                <a:cs typeface="Courier New" panose="02070309020205020404" pitchFamily="49" charset="0"/>
              </a:rPr>
              <a:t>more than one </a:t>
            </a:r>
            <a:r>
              <a:rPr lang="en-US" sz="1600" dirty="0" err="1" smtClean="0">
                <a:solidFill>
                  <a:srgbClr val="FF0000"/>
                </a:solidFill>
                <a:latin typeface="Courier New" panose="02070309020205020404" pitchFamily="49" charset="0"/>
                <a:cs typeface="Courier New" panose="02070309020205020404" pitchFamily="49" charset="0"/>
              </a:rPr>
              <a:t>OTSi</a:t>
            </a:r>
            <a:r>
              <a:rPr lang="en-US" sz="1600" dirty="0" smtClean="0">
                <a:latin typeface="Courier New" panose="02070309020205020404" pitchFamily="49" charset="0"/>
                <a:cs typeface="Courier New" panose="02070309020205020404" pitchFamily="49" charset="0"/>
              </a:rPr>
              <a:t>, it is assumed that these </a:t>
            </a:r>
            <a:r>
              <a:rPr lang="en-US" sz="1600" dirty="0" err="1" smtClean="0">
                <a:latin typeface="Courier New" panose="02070309020205020404" pitchFamily="49" charset="0"/>
                <a:cs typeface="Courier New" panose="02070309020205020404" pitchFamily="49" charset="0"/>
              </a:rPr>
              <a:t>OTSi's</a:t>
            </a:r>
            <a:r>
              <a:rPr lang="en-US" sz="1600" dirty="0" smtClean="0">
                <a:latin typeface="Courier New" panose="02070309020205020404" pitchFamily="49" charset="0"/>
                <a:cs typeface="Courier New" panose="02070309020205020404" pitchFamily="49" charset="0"/>
              </a:rPr>
              <a:t> belong</a:t>
            </a:r>
          </a:p>
          <a:p>
            <a:r>
              <a:rPr lang="en-US" sz="1600" dirty="0" smtClean="0">
                <a:latin typeface="Courier New" panose="02070309020205020404" pitchFamily="49" charset="0"/>
                <a:cs typeface="Courier New" panose="02070309020205020404" pitchFamily="49" charset="0"/>
              </a:rPr>
              <a:t>   to the </a:t>
            </a:r>
            <a:r>
              <a:rPr lang="en-US" sz="1600" dirty="0" smtClean="0">
                <a:solidFill>
                  <a:srgbClr val="FF0000"/>
                </a:solidFill>
                <a:latin typeface="Courier New" panose="02070309020205020404" pitchFamily="49" charset="0"/>
                <a:cs typeface="Courier New" panose="02070309020205020404" pitchFamily="49" charset="0"/>
              </a:rPr>
              <a:t>same </a:t>
            </a:r>
            <a:r>
              <a:rPr lang="en-US" sz="1600" dirty="0" err="1" smtClean="0">
                <a:solidFill>
                  <a:srgbClr val="FF0000"/>
                </a:solidFill>
                <a:latin typeface="Courier New" panose="02070309020205020404" pitchFamily="49" charset="0"/>
                <a:cs typeface="Courier New" panose="02070309020205020404" pitchFamily="49" charset="0"/>
              </a:rPr>
              <a:t>OTSiG</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p:txBody>
      </p:sp>
      <p:pic>
        <p:nvPicPr>
          <p:cNvPr id="9" name="Picture 8"/>
          <p:cNvPicPr>
            <a:picLocks noChangeAspect="1"/>
          </p:cNvPicPr>
          <p:nvPr/>
        </p:nvPicPr>
        <p:blipFill>
          <a:blip r:embed="rId3"/>
          <a:stretch>
            <a:fillRect/>
          </a:stretch>
        </p:blipFill>
        <p:spPr>
          <a:xfrm>
            <a:off x="6096000" y="1152862"/>
            <a:ext cx="6054132" cy="3343484"/>
          </a:xfrm>
          <a:prstGeom prst="rect">
            <a:avLst/>
          </a:prstGeom>
        </p:spPr>
      </p:pic>
      <p:sp>
        <p:nvSpPr>
          <p:cNvPr id="4" name="Title 3"/>
          <p:cNvSpPr>
            <a:spLocks noGrp="1"/>
          </p:cNvSpPr>
          <p:nvPr>
            <p:ph type="title"/>
          </p:nvPr>
        </p:nvSpPr>
        <p:spPr/>
        <p:txBody>
          <a:bodyPr>
            <a:normAutofit/>
          </a:bodyPr>
          <a:lstStyle/>
          <a:p>
            <a:r>
              <a:rPr lang="en-US" sz="3600" dirty="0" smtClean="0"/>
              <a:t>draft-ietf-ccamp-optical-impairment-topology-yang-06</a:t>
            </a:r>
            <a:endParaRPr lang="en-US" sz="3600" dirty="0"/>
          </a:p>
        </p:txBody>
      </p:sp>
      <p:sp>
        <p:nvSpPr>
          <p:cNvPr id="2" name="TextBox 1"/>
          <p:cNvSpPr txBox="1"/>
          <p:nvPr/>
        </p:nvSpPr>
        <p:spPr>
          <a:xfrm>
            <a:off x="487344" y="6260678"/>
            <a:ext cx="10070577" cy="369332"/>
          </a:xfrm>
          <a:prstGeom prst="rect">
            <a:avLst/>
          </a:prstGeom>
          <a:noFill/>
        </p:spPr>
        <p:txBody>
          <a:bodyPr wrap="none" rtlCol="0">
            <a:spAutoFit/>
          </a:bodyPr>
          <a:lstStyle/>
          <a:p>
            <a:r>
              <a:rPr lang="en-US" dirty="0" smtClean="0"/>
              <a:t>Note – The MC defined in the OIA Topology draft corresponds to the “network-wide” MC defined in C1722</a:t>
            </a:r>
            <a:endParaRPr lang="en-US" dirty="0"/>
          </a:p>
        </p:txBody>
      </p:sp>
    </p:spTree>
    <p:extLst>
      <p:ext uri="{BB962C8B-B14F-4D97-AF65-F5344CB8AC3E}">
        <p14:creationId xmlns:p14="http://schemas.microsoft.com/office/powerpoint/2010/main" val="2441774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1999</TotalTime>
  <Words>1063</Words>
  <Application>Microsoft Office PowerPoint</Application>
  <PresentationFormat>Widescreen</PresentationFormat>
  <Paragraphs>182</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SimSun</vt:lpstr>
      <vt:lpstr>Arial</vt:lpstr>
      <vt:lpstr>Calibri</vt:lpstr>
      <vt:lpstr>Calibri Light</vt:lpstr>
      <vt:lpstr>Courier New</vt:lpstr>
      <vt:lpstr>Times New Roman</vt:lpstr>
      <vt:lpstr>Office Theme</vt:lpstr>
      <vt:lpstr>Slide</vt:lpstr>
      <vt:lpstr>Media Channel</vt:lpstr>
      <vt:lpstr>Media Channel Definitions</vt:lpstr>
      <vt:lpstr>Serial concatenation of media channels</vt:lpstr>
      <vt:lpstr>Media Links became MCG (MC Group)</vt:lpstr>
      <vt:lpstr>Not all media channels are configurable</vt:lpstr>
      <vt:lpstr>Connection setup</vt:lpstr>
      <vt:lpstr>Spectrum Optimization</vt:lpstr>
      <vt:lpstr>Network media channel construction</vt:lpstr>
      <vt:lpstr>draft-ietf-ccamp-optical-impairment-topology-yang-06</vt:lpstr>
      <vt:lpstr>Layer0-Types</vt:lpstr>
      <vt:lpstr>Pre-configured MCs</vt:lpstr>
      <vt:lpstr>OTN Hierarchical Link</vt:lpstr>
      <vt:lpstr>OTN Hierarchical Link</vt:lpstr>
      <vt:lpstr>OTN Hierarchical Link</vt:lpstr>
      <vt:lpstr>Client Signal</vt:lpstr>
      <vt:lpstr>Client Signal</vt:lpstr>
      <vt:lpstr>Partial Disaggregation</vt:lpstr>
      <vt:lpstr>OTN Hierarchical Link</vt:lpstr>
      <vt:lpstr>Questions for further discussion</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 v5.02</dc:creator>
  <cp:lastModifiedBy>Italo Busi</cp:lastModifiedBy>
  <cp:revision>45</cp:revision>
  <dcterms:created xsi:type="dcterms:W3CDTF">2021-04-07T13:19:10Z</dcterms:created>
  <dcterms:modified xsi:type="dcterms:W3CDTF">2021-05-20T13:58:03Z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1621503769</vt:lpwstr>
  </property>
</Properties>
</file>