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8" d="100"/>
          <a:sy n="88" d="100"/>
        </p:scale>
        <p:origin x="42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D24D7-15D2-40CF-B940-36E26492C4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1E0E4A-A2AC-4D64-B130-72222F3925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1B7F84-8904-4187-8629-D35507D9C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D7566-52AC-4AA1-ADD3-996177793B24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D62F35-1B43-4CD0-9F7D-3362419A7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13864-A34A-4E11-858E-CDE264B1D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44745-D023-4055-9033-B56D6090A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381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D335A-12CE-42F9-B9D4-1CF992B2C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433FC1-DA2A-4226-9A26-8A08F1F0CA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678C2-A933-4DD5-AB85-D8C70511C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D7566-52AC-4AA1-ADD3-996177793B24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9633EB-3858-4D53-919E-F41DAB015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5F8F9-1F7F-4F35-AF26-6EE900592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44745-D023-4055-9033-B56D6090A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096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B17CD3-E688-48D7-A4F6-A16C69CBDD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891BE5-4563-4088-9B1A-B030E2DC46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3BDB6-EDFE-4806-846F-E230FED94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D7566-52AC-4AA1-ADD3-996177793B24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B79F0-420B-4D8A-A8CE-243A7C11E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168889-0FA3-41A3-B57B-7DC39102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44745-D023-4055-9033-B56D6090A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999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9F050-6A9B-4842-A513-E22E18376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A01BE-3B08-451E-A2C3-5264B1DE2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11C36-7E6E-4592-B08C-6106898E8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D7566-52AC-4AA1-ADD3-996177793B24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5F24E3-7229-484D-854B-FA4CAB75D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3D4E9-F831-413C-BAC2-7790B3D29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44745-D023-4055-9033-B56D6090A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691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32BE1-673F-41B6-9094-ADCE6165A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A13B0-4DF8-4F58-BE8A-C7557AAED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8685E4-D1C4-4DD0-9B26-FFBFF2E6D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D7566-52AC-4AA1-ADD3-996177793B24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0DCE35-7E65-4FDF-BCD7-22FE180BC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2370D7-3B73-415D-A684-F8DEECC93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44745-D023-4055-9033-B56D6090A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945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E81DD-8D47-41CE-B91D-E1E755CE4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FBCCA-6F7D-42E0-A6DC-A730690BCF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CD9648-D31A-4616-A245-E7C3A4F504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1676CA-820A-4BF1-A5DF-CA8B0F2F7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D7566-52AC-4AA1-ADD3-996177793B24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517A72-D73F-4D4F-9471-466A8DAB8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8C3FEB-25C1-49DA-853D-78AE35DBE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44745-D023-4055-9033-B56D6090A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455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C21AF-1313-4419-8CA4-3265C333D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ADB3AE-9AC7-4D96-B023-FA3373F8D7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7B3360-6625-44E7-96D3-BBE8A60359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E5D0FD-3B29-4ADA-82EC-26817E743E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2BF6D3-6205-4AAF-A000-E7D14822F5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E2CDDD-30F8-4673-AB55-E0EDAB4B5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D7566-52AC-4AA1-ADD3-996177793B24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D44AC7-3207-4022-AE11-11EB0C035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17B9AD-1F2E-4FAE-A81D-986967C2F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44745-D023-4055-9033-B56D6090A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499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46E1B-D3DD-4E44-92EE-42240723E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5AF0F8-E9FB-4241-B994-26A5D333A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D7566-52AC-4AA1-ADD3-996177793B24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1961CF-4D5C-4C0C-8E2C-E818A3964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3C0624-7DD4-482E-BB40-20E4BC149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44745-D023-4055-9033-B56D6090A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094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0313B5-7845-48F0-B6F2-F9BD6ACC4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D7566-52AC-4AA1-ADD3-996177793B24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C2ACF6-7E23-48E3-ADBA-48C0E85E0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58D0E6-EAE6-4048-9F05-697004FD2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44745-D023-4055-9033-B56D6090A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861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142A3-264E-4A98-89AB-F0A683BB8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58AD7-167F-44FF-9B00-E9E4D2C31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B643A8-DD01-4999-90E0-42BF163826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C8CA67-4F86-489F-AA20-EFE83C70F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D7566-52AC-4AA1-ADD3-996177793B24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39740A-2A7A-4C0B-A3D6-822AF7107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7D1173-59A1-4D6D-A0AF-DF1118B80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44745-D023-4055-9033-B56D6090A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706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A3501-1EB7-499A-B5EE-E62763597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C74A8F-4799-438E-A2E1-A545DC081F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9050A3-E514-40C3-96E8-E45AE8472D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1D79F1-946E-4A01-AE7B-347AD3DB4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D7566-52AC-4AA1-ADD3-996177793B24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A78F7B-9924-47E7-87A1-E4D7A68BC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C3C771-786A-4807-8BC1-0F03C4574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44745-D023-4055-9033-B56D6090A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240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EA0D0C-93F0-4708-8FBD-8A381A6F3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0468C9-A4A0-4AEF-A936-49979008AA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315B3-334E-46AD-8632-175FA372F9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D7566-52AC-4AA1-ADD3-996177793B24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3B3C9-E380-49E8-A83A-82B5C2EF4F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9084B-46CB-48A0-BA45-956A07F647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44745-D023-4055-9033-B56D6090A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739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A04081-338F-E155-A511-34D1A5566C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FA048CA-57A1-4AE8-7757-1EE206D5963F}"/>
              </a:ext>
            </a:extLst>
          </p:cNvPr>
          <p:cNvSpPr/>
          <p:nvPr/>
        </p:nvSpPr>
        <p:spPr>
          <a:xfrm>
            <a:off x="2021896" y="2874815"/>
            <a:ext cx="680975" cy="15238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ODF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32C11F-3BA7-B253-FA8A-A7D41CE4F5AB}"/>
              </a:ext>
            </a:extLst>
          </p:cNvPr>
          <p:cNvSpPr/>
          <p:nvPr/>
        </p:nvSpPr>
        <p:spPr>
          <a:xfrm>
            <a:off x="1157631" y="2530053"/>
            <a:ext cx="395861" cy="3406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A1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F91F3AA-3115-6520-C7E3-8D5C9269BDC2}"/>
              </a:ext>
            </a:extLst>
          </p:cNvPr>
          <p:cNvCxnSpPr>
            <a:cxnSpLocks/>
          </p:cNvCxnSpPr>
          <p:nvPr/>
        </p:nvCxnSpPr>
        <p:spPr>
          <a:xfrm>
            <a:off x="2811076" y="3492216"/>
            <a:ext cx="251637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AC273C3A-2245-BFCE-D001-4F472CA5E8DF}"/>
              </a:ext>
            </a:extLst>
          </p:cNvPr>
          <p:cNvSpPr txBox="1"/>
          <p:nvPr/>
        </p:nvSpPr>
        <p:spPr>
          <a:xfrm>
            <a:off x="1525591" y="2455143"/>
            <a:ext cx="9653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Cable </a:t>
            </a:r>
          </a:p>
          <a:p>
            <a:pPr algn="ctr"/>
            <a:r>
              <a:rPr lang="en-US" sz="1200" dirty="0"/>
              <a:t>(single fiber)</a:t>
            </a:r>
          </a:p>
        </p:txBody>
      </p:sp>
      <p:sp>
        <p:nvSpPr>
          <p:cNvPr id="5" name="Trapezoid 4">
            <a:extLst>
              <a:ext uri="{FF2B5EF4-FFF2-40B4-BE49-F238E27FC236}">
                <a16:creationId xmlns:a16="http://schemas.microsoft.com/office/drawing/2014/main" id="{FC73BA8F-5F08-3C0C-E32F-999605101344}"/>
              </a:ext>
            </a:extLst>
          </p:cNvPr>
          <p:cNvSpPr/>
          <p:nvPr/>
        </p:nvSpPr>
        <p:spPr>
          <a:xfrm rot="5400000">
            <a:off x="632205" y="2558903"/>
            <a:ext cx="717149" cy="277907"/>
          </a:xfrm>
          <a:prstGeom prst="trapezoid">
            <a:avLst>
              <a:gd name="adj" fmla="val 40261"/>
            </a:avLst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WDM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BD84703-916C-F4A6-6727-99FC1725F968}"/>
              </a:ext>
            </a:extLst>
          </p:cNvPr>
          <p:cNvSpPr/>
          <p:nvPr/>
        </p:nvSpPr>
        <p:spPr>
          <a:xfrm>
            <a:off x="672877" y="2090846"/>
            <a:ext cx="680975" cy="15238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NE-1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9DA4432-4472-8022-6345-F20B9B6E3C97}"/>
              </a:ext>
            </a:extLst>
          </p:cNvPr>
          <p:cNvSpPr/>
          <p:nvPr/>
        </p:nvSpPr>
        <p:spPr>
          <a:xfrm>
            <a:off x="1922074" y="3091464"/>
            <a:ext cx="246632" cy="2727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3C164DF-F354-AEAE-0710-E1EDCD4E13DC}"/>
              </a:ext>
            </a:extLst>
          </p:cNvPr>
          <p:cNvSpPr/>
          <p:nvPr/>
        </p:nvSpPr>
        <p:spPr>
          <a:xfrm>
            <a:off x="1911365" y="3795876"/>
            <a:ext cx="246632" cy="2727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8" name="Trapezoid 27">
            <a:extLst>
              <a:ext uri="{FF2B5EF4-FFF2-40B4-BE49-F238E27FC236}">
                <a16:creationId xmlns:a16="http://schemas.microsoft.com/office/drawing/2014/main" id="{C6076DA0-6433-DA43-7AE4-296825B3A92C}"/>
              </a:ext>
            </a:extLst>
          </p:cNvPr>
          <p:cNvSpPr/>
          <p:nvPr/>
        </p:nvSpPr>
        <p:spPr>
          <a:xfrm rot="5400000">
            <a:off x="632205" y="4490732"/>
            <a:ext cx="717149" cy="277907"/>
          </a:xfrm>
          <a:prstGeom prst="trapezoid">
            <a:avLst>
              <a:gd name="adj" fmla="val 40261"/>
            </a:avLst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WDM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2879A50-44D4-69C8-FCAC-3C3E7CB3D730}"/>
              </a:ext>
            </a:extLst>
          </p:cNvPr>
          <p:cNvSpPr/>
          <p:nvPr/>
        </p:nvSpPr>
        <p:spPr>
          <a:xfrm>
            <a:off x="680949" y="3985743"/>
            <a:ext cx="680975" cy="15238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NE-2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8ADD367-D1C5-6E00-A124-B2B2AA8A42F8}"/>
              </a:ext>
            </a:extLst>
          </p:cNvPr>
          <p:cNvSpPr/>
          <p:nvPr/>
        </p:nvSpPr>
        <p:spPr>
          <a:xfrm>
            <a:off x="1161757" y="4443059"/>
            <a:ext cx="395861" cy="3406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677083B-0468-4C44-3863-A3A87313D3A8}"/>
              </a:ext>
            </a:extLst>
          </p:cNvPr>
          <p:cNvSpPr/>
          <p:nvPr/>
        </p:nvSpPr>
        <p:spPr>
          <a:xfrm>
            <a:off x="440193" y="1768116"/>
            <a:ext cx="2356945" cy="42303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CO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9B4A6E0-EC20-9E07-63B1-DF063B7884E1}"/>
              </a:ext>
            </a:extLst>
          </p:cNvPr>
          <p:cNvCxnSpPr>
            <a:cxnSpLocks/>
            <a:stCxn id="30" idx="3"/>
            <a:endCxn id="19" idx="1"/>
          </p:cNvCxnSpPr>
          <p:nvPr/>
        </p:nvCxnSpPr>
        <p:spPr>
          <a:xfrm flipV="1">
            <a:off x="1557618" y="3932244"/>
            <a:ext cx="353747" cy="6811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0B110A9-8442-6632-EFA4-572E2D349720}"/>
              </a:ext>
            </a:extLst>
          </p:cNvPr>
          <p:cNvCxnSpPr>
            <a:cxnSpLocks/>
            <a:stCxn id="6" idx="3"/>
            <a:endCxn id="18" idx="1"/>
          </p:cNvCxnSpPr>
          <p:nvPr/>
        </p:nvCxnSpPr>
        <p:spPr>
          <a:xfrm>
            <a:off x="1553492" y="2700382"/>
            <a:ext cx="368582" cy="5274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C3CA047B-93C8-B895-2460-348D96D58F06}"/>
              </a:ext>
            </a:extLst>
          </p:cNvPr>
          <p:cNvSpPr/>
          <p:nvPr/>
        </p:nvSpPr>
        <p:spPr>
          <a:xfrm>
            <a:off x="2564444" y="3445145"/>
            <a:ext cx="246632" cy="2727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B1F286F-9FE1-9593-C961-D3875380266D}"/>
              </a:ext>
            </a:extLst>
          </p:cNvPr>
          <p:cNvSpPr txBox="1"/>
          <p:nvPr/>
        </p:nvSpPr>
        <p:spPr>
          <a:xfrm>
            <a:off x="2256938" y="3407464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ECA8D7FF-8600-8190-E92C-1F0AEA69FEBC}"/>
              </a:ext>
            </a:extLst>
          </p:cNvPr>
          <p:cNvCxnSpPr>
            <a:cxnSpLocks/>
          </p:cNvCxnSpPr>
          <p:nvPr/>
        </p:nvCxnSpPr>
        <p:spPr>
          <a:xfrm>
            <a:off x="2811076" y="3541567"/>
            <a:ext cx="251637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DDBCBC4-B116-3B75-D7B5-8D947B50191F}"/>
              </a:ext>
            </a:extLst>
          </p:cNvPr>
          <p:cNvCxnSpPr>
            <a:cxnSpLocks/>
          </p:cNvCxnSpPr>
          <p:nvPr/>
        </p:nvCxnSpPr>
        <p:spPr>
          <a:xfrm>
            <a:off x="2811076" y="3592130"/>
            <a:ext cx="251637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132C1F51-D9F2-5CFA-B24B-43B6E295A87F}"/>
              </a:ext>
            </a:extLst>
          </p:cNvPr>
          <p:cNvSpPr txBox="1"/>
          <p:nvPr/>
        </p:nvSpPr>
        <p:spPr>
          <a:xfrm>
            <a:off x="866182" y="361286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0A9453F-06AA-E5B9-4ACA-4B2853BEFC9D}"/>
              </a:ext>
            </a:extLst>
          </p:cNvPr>
          <p:cNvSpPr txBox="1"/>
          <p:nvPr/>
        </p:nvSpPr>
        <p:spPr>
          <a:xfrm>
            <a:off x="1860805" y="332718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E9E5C550-1A02-D5E6-9658-C92BF24EA0F8}"/>
              </a:ext>
            </a:extLst>
          </p:cNvPr>
          <p:cNvCxnSpPr>
            <a:cxnSpLocks/>
          </p:cNvCxnSpPr>
          <p:nvPr/>
        </p:nvCxnSpPr>
        <p:spPr>
          <a:xfrm>
            <a:off x="2811076" y="3646290"/>
            <a:ext cx="251637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流程图: 直接访问存储器 220">
            <a:extLst>
              <a:ext uri="{FF2B5EF4-FFF2-40B4-BE49-F238E27FC236}">
                <a16:creationId xmlns:a16="http://schemas.microsoft.com/office/drawing/2014/main" id="{5A017C29-8CD3-1E72-FDD1-B32F877628FC}"/>
              </a:ext>
            </a:extLst>
          </p:cNvPr>
          <p:cNvSpPr/>
          <p:nvPr/>
        </p:nvSpPr>
        <p:spPr>
          <a:xfrm>
            <a:off x="3503777" y="3361166"/>
            <a:ext cx="284401" cy="408404"/>
          </a:xfrm>
          <a:prstGeom prst="flowChartMagneticDrum">
            <a:avLst/>
          </a:prstGeom>
          <a:solidFill>
            <a:srgbClr val="00B0F0"/>
          </a:solidFill>
          <a:ln>
            <a:solidFill>
              <a:srgbClr val="1515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12"/>
            <a:endParaRPr lang="zh-CN" altLang="en-US" sz="1000">
              <a:solidFill>
                <a:srgbClr val="666666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64" name="流程图: 直接访问存储器 220">
            <a:extLst>
              <a:ext uri="{FF2B5EF4-FFF2-40B4-BE49-F238E27FC236}">
                <a16:creationId xmlns:a16="http://schemas.microsoft.com/office/drawing/2014/main" id="{E855CAB8-5E86-74A4-CECA-FDE559427536}"/>
              </a:ext>
            </a:extLst>
          </p:cNvPr>
          <p:cNvSpPr/>
          <p:nvPr/>
        </p:nvSpPr>
        <p:spPr>
          <a:xfrm>
            <a:off x="4447004" y="3366930"/>
            <a:ext cx="284401" cy="408404"/>
          </a:xfrm>
          <a:prstGeom prst="flowChartMagneticDrum">
            <a:avLst/>
          </a:prstGeom>
          <a:solidFill>
            <a:srgbClr val="00B0F0"/>
          </a:solidFill>
          <a:ln>
            <a:solidFill>
              <a:srgbClr val="1515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12"/>
            <a:endParaRPr lang="zh-CN" altLang="en-US" sz="1000">
              <a:solidFill>
                <a:srgbClr val="666666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70" name="流程图: 直接访问存储器 218">
            <a:extLst>
              <a:ext uri="{FF2B5EF4-FFF2-40B4-BE49-F238E27FC236}">
                <a16:creationId xmlns:a16="http://schemas.microsoft.com/office/drawing/2014/main" id="{9697B44F-FFB1-75FB-390D-AD4F6F089432}"/>
              </a:ext>
            </a:extLst>
          </p:cNvPr>
          <p:cNvSpPr/>
          <p:nvPr/>
        </p:nvSpPr>
        <p:spPr>
          <a:xfrm>
            <a:off x="2749913" y="3421868"/>
            <a:ext cx="753864" cy="296013"/>
          </a:xfrm>
          <a:prstGeom prst="flowChartMagneticDrum">
            <a:avLst/>
          </a:prstGeom>
          <a:noFill/>
          <a:ln>
            <a:solidFill>
              <a:srgbClr val="1515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12"/>
            <a:endParaRPr lang="zh-CN" altLang="en-US" sz="1000" dirty="0">
              <a:solidFill>
                <a:srgbClr val="666666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71" name="流程图: 直接访问存储器 218">
            <a:extLst>
              <a:ext uri="{FF2B5EF4-FFF2-40B4-BE49-F238E27FC236}">
                <a16:creationId xmlns:a16="http://schemas.microsoft.com/office/drawing/2014/main" id="{6A5D3FD6-E123-3B8D-1EE6-721D13DFDEB0}"/>
              </a:ext>
            </a:extLst>
          </p:cNvPr>
          <p:cNvSpPr/>
          <p:nvPr/>
        </p:nvSpPr>
        <p:spPr>
          <a:xfrm>
            <a:off x="3778982" y="3417361"/>
            <a:ext cx="679065" cy="296013"/>
          </a:xfrm>
          <a:prstGeom prst="flowChartMagneticDrum">
            <a:avLst/>
          </a:prstGeom>
          <a:noFill/>
          <a:ln>
            <a:solidFill>
              <a:srgbClr val="1515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12"/>
            <a:endParaRPr lang="zh-CN" altLang="en-US" sz="1000" dirty="0">
              <a:solidFill>
                <a:srgbClr val="666666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72" name="流程图: 直接访问存储器 218">
            <a:extLst>
              <a:ext uri="{FF2B5EF4-FFF2-40B4-BE49-F238E27FC236}">
                <a16:creationId xmlns:a16="http://schemas.microsoft.com/office/drawing/2014/main" id="{BB4AA53A-3AC6-1C51-69E8-5B70D17F9C0A}"/>
              </a:ext>
            </a:extLst>
          </p:cNvPr>
          <p:cNvSpPr/>
          <p:nvPr/>
        </p:nvSpPr>
        <p:spPr>
          <a:xfrm>
            <a:off x="4703420" y="3425132"/>
            <a:ext cx="665676" cy="296013"/>
          </a:xfrm>
          <a:prstGeom prst="flowChartMagneticDrum">
            <a:avLst/>
          </a:prstGeom>
          <a:noFill/>
          <a:ln>
            <a:solidFill>
              <a:srgbClr val="1515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12"/>
            <a:endParaRPr lang="zh-CN" altLang="en-US" sz="1000" dirty="0">
              <a:solidFill>
                <a:srgbClr val="666666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FBDCE49-AD42-2EA9-1B1D-7E9EAD11DCC4}"/>
              </a:ext>
            </a:extLst>
          </p:cNvPr>
          <p:cNvSpPr/>
          <p:nvPr/>
        </p:nvSpPr>
        <p:spPr>
          <a:xfrm>
            <a:off x="5511065" y="3091035"/>
            <a:ext cx="680975" cy="12367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FDT?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F37F10E-8C10-8812-5DFC-72B8CBE6FE6F}"/>
              </a:ext>
            </a:extLst>
          </p:cNvPr>
          <p:cNvSpPr/>
          <p:nvPr/>
        </p:nvSpPr>
        <p:spPr>
          <a:xfrm>
            <a:off x="5740944" y="2926963"/>
            <a:ext cx="246632" cy="2727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51F4A581-A2FC-EC22-FE3B-5B9043FFAD31}"/>
              </a:ext>
            </a:extLst>
          </p:cNvPr>
          <p:cNvCxnSpPr>
            <a:cxnSpLocks/>
            <a:stCxn id="82" idx="3"/>
          </p:cNvCxnSpPr>
          <p:nvPr/>
        </p:nvCxnSpPr>
        <p:spPr>
          <a:xfrm>
            <a:off x="6336786" y="3602559"/>
            <a:ext cx="201239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流程图: 直接访问存储器 218">
            <a:extLst>
              <a:ext uri="{FF2B5EF4-FFF2-40B4-BE49-F238E27FC236}">
                <a16:creationId xmlns:a16="http://schemas.microsoft.com/office/drawing/2014/main" id="{831E6F0F-0842-0A58-04D4-282D3ED38ADF}"/>
              </a:ext>
            </a:extLst>
          </p:cNvPr>
          <p:cNvSpPr/>
          <p:nvPr/>
        </p:nvSpPr>
        <p:spPr>
          <a:xfrm>
            <a:off x="6336786" y="3474657"/>
            <a:ext cx="858139" cy="296013"/>
          </a:xfrm>
          <a:prstGeom prst="flowChartMagneticDrum">
            <a:avLst/>
          </a:prstGeom>
          <a:noFill/>
          <a:ln>
            <a:solidFill>
              <a:srgbClr val="1515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12"/>
            <a:endParaRPr lang="zh-CN" altLang="en-US" sz="1000" dirty="0">
              <a:solidFill>
                <a:srgbClr val="666666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154" name="流程图: 直接访问存储器 218">
            <a:extLst>
              <a:ext uri="{FF2B5EF4-FFF2-40B4-BE49-F238E27FC236}">
                <a16:creationId xmlns:a16="http://schemas.microsoft.com/office/drawing/2014/main" id="{EF79F4A8-2B2F-959B-0FE2-E22B0F75CD6A}"/>
              </a:ext>
            </a:extLst>
          </p:cNvPr>
          <p:cNvSpPr/>
          <p:nvPr/>
        </p:nvSpPr>
        <p:spPr>
          <a:xfrm>
            <a:off x="7459903" y="3474656"/>
            <a:ext cx="950936" cy="296013"/>
          </a:xfrm>
          <a:prstGeom prst="flowChartMagneticDrum">
            <a:avLst/>
          </a:prstGeom>
          <a:noFill/>
          <a:ln>
            <a:solidFill>
              <a:srgbClr val="1515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12"/>
            <a:endParaRPr lang="zh-CN" altLang="en-US" sz="1000" dirty="0">
              <a:solidFill>
                <a:srgbClr val="666666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30018879-6D1C-D661-2877-CD5A744ADE5C}"/>
              </a:ext>
            </a:extLst>
          </p:cNvPr>
          <p:cNvSpPr txBox="1"/>
          <p:nvPr/>
        </p:nvSpPr>
        <p:spPr>
          <a:xfrm>
            <a:off x="3824803" y="2275921"/>
            <a:ext cx="5325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Cable</a:t>
            </a:r>
          </a:p>
        </p:txBody>
      </p:sp>
      <p:cxnSp>
        <p:nvCxnSpPr>
          <p:cNvPr id="172" name="直接箭头连接符 225">
            <a:extLst>
              <a:ext uri="{FF2B5EF4-FFF2-40B4-BE49-F238E27FC236}">
                <a16:creationId xmlns:a16="http://schemas.microsoft.com/office/drawing/2014/main" id="{3DBF277C-002E-B46E-79B6-9E0011331BCA}"/>
              </a:ext>
            </a:extLst>
          </p:cNvPr>
          <p:cNvCxnSpPr>
            <a:cxnSpLocks/>
          </p:cNvCxnSpPr>
          <p:nvPr/>
        </p:nvCxnSpPr>
        <p:spPr>
          <a:xfrm>
            <a:off x="2845627" y="2514625"/>
            <a:ext cx="252188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连接符 55">
            <a:extLst>
              <a:ext uri="{FF2B5EF4-FFF2-40B4-BE49-F238E27FC236}">
                <a16:creationId xmlns:a16="http://schemas.microsoft.com/office/drawing/2014/main" id="{AB9CBBB7-980E-CD6E-E37D-424F90986B12}"/>
              </a:ext>
            </a:extLst>
          </p:cNvPr>
          <p:cNvCxnSpPr>
            <a:cxnSpLocks/>
          </p:cNvCxnSpPr>
          <p:nvPr/>
        </p:nvCxnSpPr>
        <p:spPr>
          <a:xfrm>
            <a:off x="3653347" y="2754168"/>
            <a:ext cx="0" cy="46344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8FD8A6D6-BE4F-4624-3F98-29F41A770AEA}"/>
              </a:ext>
            </a:extLst>
          </p:cNvPr>
          <p:cNvSpPr txBox="1"/>
          <p:nvPr/>
        </p:nvSpPr>
        <p:spPr>
          <a:xfrm>
            <a:off x="3822350" y="2678750"/>
            <a:ext cx="734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Cable</a:t>
            </a:r>
          </a:p>
          <a:p>
            <a:pPr algn="ctr"/>
            <a:r>
              <a:rPr lang="en-US" sz="1200" dirty="0"/>
              <a:t>Segment</a:t>
            </a:r>
          </a:p>
        </p:txBody>
      </p:sp>
      <p:cxnSp>
        <p:nvCxnSpPr>
          <p:cNvPr id="177" name="直接箭头连接符 225">
            <a:extLst>
              <a:ext uri="{FF2B5EF4-FFF2-40B4-BE49-F238E27FC236}">
                <a16:creationId xmlns:a16="http://schemas.microsoft.com/office/drawing/2014/main" id="{719839FF-3791-7C30-AA05-CBE1EE2FFBA1}"/>
              </a:ext>
            </a:extLst>
          </p:cNvPr>
          <p:cNvCxnSpPr>
            <a:cxnSpLocks/>
          </p:cNvCxnSpPr>
          <p:nvPr/>
        </p:nvCxnSpPr>
        <p:spPr>
          <a:xfrm>
            <a:off x="3662693" y="3130307"/>
            <a:ext cx="92651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BAF08B24-EA6A-324F-D387-627645792830}"/>
              </a:ext>
            </a:extLst>
          </p:cNvPr>
          <p:cNvSpPr txBox="1"/>
          <p:nvPr/>
        </p:nvSpPr>
        <p:spPr>
          <a:xfrm>
            <a:off x="3299624" y="3749267"/>
            <a:ext cx="7428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Joint box</a:t>
            </a:r>
          </a:p>
        </p:txBody>
      </p:sp>
      <p:cxnSp>
        <p:nvCxnSpPr>
          <p:cNvPr id="181" name="直接箭头连接符 225">
            <a:extLst>
              <a:ext uri="{FF2B5EF4-FFF2-40B4-BE49-F238E27FC236}">
                <a16:creationId xmlns:a16="http://schemas.microsoft.com/office/drawing/2014/main" id="{4D18BDE1-A3CB-460D-1EC4-020FB9BBF20E}"/>
              </a:ext>
            </a:extLst>
          </p:cNvPr>
          <p:cNvCxnSpPr>
            <a:cxnSpLocks/>
          </p:cNvCxnSpPr>
          <p:nvPr/>
        </p:nvCxnSpPr>
        <p:spPr>
          <a:xfrm flipV="1">
            <a:off x="2860651" y="3130296"/>
            <a:ext cx="784310" cy="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连接符 55">
            <a:extLst>
              <a:ext uri="{FF2B5EF4-FFF2-40B4-BE49-F238E27FC236}">
                <a16:creationId xmlns:a16="http://schemas.microsoft.com/office/drawing/2014/main" id="{CBC260CD-8DBD-A09A-DCAE-263AD2B7F871}"/>
              </a:ext>
            </a:extLst>
          </p:cNvPr>
          <p:cNvCxnSpPr>
            <a:cxnSpLocks/>
          </p:cNvCxnSpPr>
          <p:nvPr/>
        </p:nvCxnSpPr>
        <p:spPr>
          <a:xfrm>
            <a:off x="2845627" y="2455143"/>
            <a:ext cx="0" cy="78685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连接符 55">
            <a:extLst>
              <a:ext uri="{FF2B5EF4-FFF2-40B4-BE49-F238E27FC236}">
                <a16:creationId xmlns:a16="http://schemas.microsoft.com/office/drawing/2014/main" id="{F5807360-738B-A147-B567-4FA0B9D7FB9E}"/>
              </a:ext>
            </a:extLst>
          </p:cNvPr>
          <p:cNvCxnSpPr>
            <a:cxnSpLocks/>
          </p:cNvCxnSpPr>
          <p:nvPr/>
        </p:nvCxnSpPr>
        <p:spPr>
          <a:xfrm>
            <a:off x="4600191" y="2727681"/>
            <a:ext cx="0" cy="46344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连接符 55">
            <a:extLst>
              <a:ext uri="{FF2B5EF4-FFF2-40B4-BE49-F238E27FC236}">
                <a16:creationId xmlns:a16="http://schemas.microsoft.com/office/drawing/2014/main" id="{68AA5BD5-8213-E1F2-61B0-683AE91DEE83}"/>
              </a:ext>
            </a:extLst>
          </p:cNvPr>
          <p:cNvCxnSpPr>
            <a:cxnSpLocks/>
          </p:cNvCxnSpPr>
          <p:nvPr/>
        </p:nvCxnSpPr>
        <p:spPr>
          <a:xfrm>
            <a:off x="5367515" y="2455143"/>
            <a:ext cx="0" cy="75372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连接符 55">
            <a:extLst>
              <a:ext uri="{FF2B5EF4-FFF2-40B4-BE49-F238E27FC236}">
                <a16:creationId xmlns:a16="http://schemas.microsoft.com/office/drawing/2014/main" id="{0BC0F11F-60E5-4373-CAA9-135B233EF697}"/>
              </a:ext>
            </a:extLst>
          </p:cNvPr>
          <p:cNvCxnSpPr>
            <a:cxnSpLocks/>
          </p:cNvCxnSpPr>
          <p:nvPr/>
        </p:nvCxnSpPr>
        <p:spPr>
          <a:xfrm>
            <a:off x="5367515" y="3932244"/>
            <a:ext cx="0" cy="46344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连接符 55">
            <a:extLst>
              <a:ext uri="{FF2B5EF4-FFF2-40B4-BE49-F238E27FC236}">
                <a16:creationId xmlns:a16="http://schemas.microsoft.com/office/drawing/2014/main" id="{A8C3C6F4-0860-9FC0-304C-9153E599A9D7}"/>
              </a:ext>
            </a:extLst>
          </p:cNvPr>
          <p:cNvCxnSpPr>
            <a:cxnSpLocks/>
          </p:cNvCxnSpPr>
          <p:nvPr/>
        </p:nvCxnSpPr>
        <p:spPr>
          <a:xfrm>
            <a:off x="2811076" y="3928304"/>
            <a:ext cx="0" cy="46344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>
            <a:extLst>
              <a:ext uri="{FF2B5EF4-FFF2-40B4-BE49-F238E27FC236}">
                <a16:creationId xmlns:a16="http://schemas.microsoft.com/office/drawing/2014/main" id="{A26F4B40-2BB4-F71D-AB95-391EA6D638C9}"/>
              </a:ext>
            </a:extLst>
          </p:cNvPr>
          <p:cNvSpPr txBox="1"/>
          <p:nvPr/>
        </p:nvSpPr>
        <p:spPr>
          <a:xfrm>
            <a:off x="2883238" y="2675929"/>
            <a:ext cx="734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Cable</a:t>
            </a:r>
          </a:p>
          <a:p>
            <a:pPr algn="ctr"/>
            <a:r>
              <a:rPr lang="en-US" sz="1200" dirty="0"/>
              <a:t>Segment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DF1A8DD5-4067-3B25-C999-E0BFF0B8D1DB}"/>
              </a:ext>
            </a:extLst>
          </p:cNvPr>
          <p:cNvSpPr txBox="1"/>
          <p:nvPr/>
        </p:nvSpPr>
        <p:spPr>
          <a:xfrm>
            <a:off x="4607422" y="2671731"/>
            <a:ext cx="734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Cable</a:t>
            </a:r>
          </a:p>
          <a:p>
            <a:pPr algn="ctr"/>
            <a:r>
              <a:rPr lang="en-US" sz="1200" dirty="0"/>
              <a:t>Segment</a:t>
            </a:r>
          </a:p>
        </p:txBody>
      </p:sp>
      <p:cxnSp>
        <p:nvCxnSpPr>
          <p:cNvPr id="193" name="直接箭头连接符 225">
            <a:extLst>
              <a:ext uri="{FF2B5EF4-FFF2-40B4-BE49-F238E27FC236}">
                <a16:creationId xmlns:a16="http://schemas.microsoft.com/office/drawing/2014/main" id="{31AEE3E2-EBFC-2B64-ED54-4E57754F1E3A}"/>
              </a:ext>
            </a:extLst>
          </p:cNvPr>
          <p:cNvCxnSpPr>
            <a:cxnSpLocks/>
          </p:cNvCxnSpPr>
          <p:nvPr/>
        </p:nvCxnSpPr>
        <p:spPr>
          <a:xfrm>
            <a:off x="4589204" y="3130307"/>
            <a:ext cx="77831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966A009F-2FA3-87BA-2C86-EB9FE149A4CE}"/>
              </a:ext>
            </a:extLst>
          </p:cNvPr>
          <p:cNvSpPr txBox="1"/>
          <p:nvPr/>
        </p:nvSpPr>
        <p:spPr>
          <a:xfrm>
            <a:off x="4217756" y="3759957"/>
            <a:ext cx="7428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Joint box</a:t>
            </a:r>
          </a:p>
        </p:txBody>
      </p:sp>
      <p:sp>
        <p:nvSpPr>
          <p:cNvPr id="207" name="Title 206">
            <a:extLst>
              <a:ext uri="{FF2B5EF4-FFF2-40B4-BE49-F238E27FC236}">
                <a16:creationId xmlns:a16="http://schemas.microsoft.com/office/drawing/2014/main" id="{18A3F158-A083-0772-EE5A-60AEDBCDE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Passive Infrastructure –Transport</a:t>
            </a:r>
          </a:p>
        </p:txBody>
      </p:sp>
      <p:cxnSp>
        <p:nvCxnSpPr>
          <p:cNvPr id="209" name="直接箭头连接符 225">
            <a:extLst>
              <a:ext uri="{FF2B5EF4-FFF2-40B4-BE49-F238E27FC236}">
                <a16:creationId xmlns:a16="http://schemas.microsoft.com/office/drawing/2014/main" id="{B15274A0-6F04-0A06-BE07-63E10882B50D}"/>
              </a:ext>
            </a:extLst>
          </p:cNvPr>
          <p:cNvCxnSpPr>
            <a:cxnSpLocks/>
          </p:cNvCxnSpPr>
          <p:nvPr/>
        </p:nvCxnSpPr>
        <p:spPr>
          <a:xfrm>
            <a:off x="1525591" y="5435412"/>
            <a:ext cx="6776758" cy="0"/>
          </a:xfrm>
          <a:prstGeom prst="straightConnector1">
            <a:avLst/>
          </a:prstGeom>
          <a:ln w="19050">
            <a:solidFill>
              <a:srgbClr val="00B05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>
            <a:extLst>
              <a:ext uri="{FF2B5EF4-FFF2-40B4-BE49-F238E27FC236}">
                <a16:creationId xmlns:a16="http://schemas.microsoft.com/office/drawing/2014/main" id="{FD6D9C73-36C5-2399-DE01-280658ADA163}"/>
              </a:ext>
            </a:extLst>
          </p:cNvPr>
          <p:cNvSpPr txBox="1"/>
          <p:nvPr/>
        </p:nvSpPr>
        <p:spPr>
          <a:xfrm>
            <a:off x="4202386" y="5429303"/>
            <a:ext cx="4892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Span</a:t>
            </a:r>
          </a:p>
        </p:txBody>
      </p:sp>
      <p:cxnSp>
        <p:nvCxnSpPr>
          <p:cNvPr id="214" name="直接连接符 55">
            <a:extLst>
              <a:ext uri="{FF2B5EF4-FFF2-40B4-BE49-F238E27FC236}">
                <a16:creationId xmlns:a16="http://schemas.microsoft.com/office/drawing/2014/main" id="{9E1CB08F-6638-8BAE-B44A-988F912E1E8A}"/>
              </a:ext>
            </a:extLst>
          </p:cNvPr>
          <p:cNvCxnSpPr>
            <a:cxnSpLocks/>
          </p:cNvCxnSpPr>
          <p:nvPr/>
        </p:nvCxnSpPr>
        <p:spPr>
          <a:xfrm>
            <a:off x="1498979" y="5216860"/>
            <a:ext cx="0" cy="46344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118E099C-2531-EA24-FC5C-A8912248ACC2}"/>
              </a:ext>
            </a:extLst>
          </p:cNvPr>
          <p:cNvSpPr/>
          <p:nvPr/>
        </p:nvSpPr>
        <p:spPr>
          <a:xfrm>
            <a:off x="8508258" y="2911303"/>
            <a:ext cx="680975" cy="15238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ODF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85C8F6-22EF-2980-0BDC-D71A497CC0D6}"/>
              </a:ext>
            </a:extLst>
          </p:cNvPr>
          <p:cNvSpPr txBox="1"/>
          <p:nvPr/>
        </p:nvSpPr>
        <p:spPr>
          <a:xfrm>
            <a:off x="8590509" y="1857866"/>
            <a:ext cx="9653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Cable </a:t>
            </a:r>
          </a:p>
          <a:p>
            <a:pPr algn="ctr"/>
            <a:r>
              <a:rPr lang="en-US" sz="1200" dirty="0"/>
              <a:t>(single fiber)</a:t>
            </a:r>
          </a:p>
        </p:txBody>
      </p:sp>
      <p:sp>
        <p:nvSpPr>
          <p:cNvPr id="8" name="Trapezoid 7">
            <a:extLst>
              <a:ext uri="{FF2B5EF4-FFF2-40B4-BE49-F238E27FC236}">
                <a16:creationId xmlns:a16="http://schemas.microsoft.com/office/drawing/2014/main" id="{4027F0D5-8A3D-AFDC-9D53-900949A8E127}"/>
              </a:ext>
            </a:extLst>
          </p:cNvPr>
          <p:cNvSpPr/>
          <p:nvPr/>
        </p:nvSpPr>
        <p:spPr>
          <a:xfrm rot="16200000">
            <a:off x="9992696" y="2413903"/>
            <a:ext cx="717149" cy="277907"/>
          </a:xfrm>
          <a:prstGeom prst="trapezoid">
            <a:avLst>
              <a:gd name="adj" fmla="val 40261"/>
            </a:avLst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WDM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16AFB47-FDB8-1D63-5A06-3F3AABCDC0CE}"/>
              </a:ext>
            </a:extLst>
          </p:cNvPr>
          <p:cNvSpPr/>
          <p:nvPr/>
        </p:nvSpPr>
        <p:spPr>
          <a:xfrm>
            <a:off x="9966988" y="1993392"/>
            <a:ext cx="680975" cy="15238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NE-3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EFD885B-7D38-031D-8159-642CE9041FDF}"/>
              </a:ext>
            </a:extLst>
          </p:cNvPr>
          <p:cNvSpPr/>
          <p:nvPr/>
        </p:nvSpPr>
        <p:spPr>
          <a:xfrm>
            <a:off x="9048192" y="3091035"/>
            <a:ext cx="246632" cy="2727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91BF73-187D-3290-436D-C490F6D30852}"/>
              </a:ext>
            </a:extLst>
          </p:cNvPr>
          <p:cNvSpPr/>
          <p:nvPr/>
        </p:nvSpPr>
        <p:spPr>
          <a:xfrm>
            <a:off x="9047938" y="3865662"/>
            <a:ext cx="246632" cy="2727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6F6C27-31EE-A723-F492-48404BA7F587}"/>
              </a:ext>
            </a:extLst>
          </p:cNvPr>
          <p:cNvSpPr/>
          <p:nvPr/>
        </p:nvSpPr>
        <p:spPr>
          <a:xfrm>
            <a:off x="8363512" y="1712304"/>
            <a:ext cx="2610750" cy="42303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CO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20C956C-D6F0-7661-7153-412082325152}"/>
              </a:ext>
            </a:extLst>
          </p:cNvPr>
          <p:cNvCxnSpPr>
            <a:cxnSpLocks/>
            <a:stCxn id="49" idx="1"/>
            <a:endCxn id="11" idx="3"/>
          </p:cNvCxnSpPr>
          <p:nvPr/>
        </p:nvCxnSpPr>
        <p:spPr>
          <a:xfrm flipH="1" flipV="1">
            <a:off x="9294570" y="4002030"/>
            <a:ext cx="471440" cy="49690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D2A06ED-1A62-E2A5-0B95-651BD75615C7}"/>
              </a:ext>
            </a:extLst>
          </p:cNvPr>
          <p:cNvCxnSpPr>
            <a:cxnSpLocks/>
            <a:stCxn id="3" idx="1"/>
            <a:endCxn id="10" idx="3"/>
          </p:cNvCxnSpPr>
          <p:nvPr/>
        </p:nvCxnSpPr>
        <p:spPr>
          <a:xfrm flipH="1">
            <a:off x="9294824" y="2555011"/>
            <a:ext cx="474234" cy="67239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9D5226FE-2B7D-07C0-DA7F-350C2034BE7C}"/>
              </a:ext>
            </a:extLst>
          </p:cNvPr>
          <p:cNvSpPr/>
          <p:nvPr/>
        </p:nvSpPr>
        <p:spPr>
          <a:xfrm>
            <a:off x="8381377" y="3492250"/>
            <a:ext cx="246632" cy="2727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2D6D70-E4B3-C8BC-5233-92BFF541599F}"/>
              </a:ext>
            </a:extLst>
          </p:cNvPr>
          <p:cNvSpPr txBox="1"/>
          <p:nvPr/>
        </p:nvSpPr>
        <p:spPr>
          <a:xfrm>
            <a:off x="8743300" y="3443952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2C9B79C-6DE1-67E8-3CF1-0AE527CF6597}"/>
              </a:ext>
            </a:extLst>
          </p:cNvPr>
          <p:cNvSpPr txBox="1"/>
          <p:nvPr/>
        </p:nvSpPr>
        <p:spPr>
          <a:xfrm>
            <a:off x="10152222" y="346618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F363553-1DF0-17DE-654D-CC1730A38C00}"/>
              </a:ext>
            </a:extLst>
          </p:cNvPr>
          <p:cNvSpPr txBox="1"/>
          <p:nvPr/>
        </p:nvSpPr>
        <p:spPr>
          <a:xfrm>
            <a:off x="9037560" y="335690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51" name="Trapezoid 50">
            <a:extLst>
              <a:ext uri="{FF2B5EF4-FFF2-40B4-BE49-F238E27FC236}">
                <a16:creationId xmlns:a16="http://schemas.microsoft.com/office/drawing/2014/main" id="{8A6D0F92-2082-8397-F49A-756864730856}"/>
              </a:ext>
            </a:extLst>
          </p:cNvPr>
          <p:cNvSpPr/>
          <p:nvPr/>
        </p:nvSpPr>
        <p:spPr>
          <a:xfrm rot="16200000">
            <a:off x="9989648" y="4357828"/>
            <a:ext cx="717149" cy="277907"/>
          </a:xfrm>
          <a:prstGeom prst="trapezoid">
            <a:avLst>
              <a:gd name="adj" fmla="val 40261"/>
            </a:avLst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WDM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4631D19-33AE-FC1E-FEA6-0A8AA68A06DF}"/>
              </a:ext>
            </a:extLst>
          </p:cNvPr>
          <p:cNvSpPr/>
          <p:nvPr/>
        </p:nvSpPr>
        <p:spPr>
          <a:xfrm>
            <a:off x="9963940" y="3937317"/>
            <a:ext cx="680975" cy="15238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NE-4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FD567BF-58D4-39F2-B22C-3F8CA891E400}"/>
              </a:ext>
            </a:extLst>
          </p:cNvPr>
          <p:cNvSpPr/>
          <p:nvPr/>
        </p:nvSpPr>
        <p:spPr>
          <a:xfrm>
            <a:off x="9769058" y="2384682"/>
            <a:ext cx="395861" cy="3406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A3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587ABAC-396E-9080-05D1-DBDF96A5E03E}"/>
              </a:ext>
            </a:extLst>
          </p:cNvPr>
          <p:cNvSpPr/>
          <p:nvPr/>
        </p:nvSpPr>
        <p:spPr>
          <a:xfrm>
            <a:off x="9766010" y="4328607"/>
            <a:ext cx="395861" cy="3406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A1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DB7F116-8E39-228E-78E4-16204C33F326}"/>
              </a:ext>
            </a:extLst>
          </p:cNvPr>
          <p:cNvCxnSpPr>
            <a:cxnSpLocks/>
          </p:cNvCxnSpPr>
          <p:nvPr/>
        </p:nvCxnSpPr>
        <p:spPr>
          <a:xfrm>
            <a:off x="6330646" y="3661353"/>
            <a:ext cx="201239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29125658-8F62-DD4B-E387-BE68DF57F404}"/>
              </a:ext>
            </a:extLst>
          </p:cNvPr>
          <p:cNvSpPr txBox="1"/>
          <p:nvPr/>
        </p:nvSpPr>
        <p:spPr>
          <a:xfrm>
            <a:off x="6996798" y="3808394"/>
            <a:ext cx="7428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Joint box</a:t>
            </a:r>
          </a:p>
        </p:txBody>
      </p:sp>
      <p:cxnSp>
        <p:nvCxnSpPr>
          <p:cNvPr id="78" name="直接箭头连接符 225">
            <a:extLst>
              <a:ext uri="{FF2B5EF4-FFF2-40B4-BE49-F238E27FC236}">
                <a16:creationId xmlns:a16="http://schemas.microsoft.com/office/drawing/2014/main" id="{E0451D5A-7103-607A-9A58-ADFD3D38C5B6}"/>
              </a:ext>
            </a:extLst>
          </p:cNvPr>
          <p:cNvCxnSpPr>
            <a:cxnSpLocks/>
          </p:cNvCxnSpPr>
          <p:nvPr/>
        </p:nvCxnSpPr>
        <p:spPr>
          <a:xfrm>
            <a:off x="6377710" y="2768478"/>
            <a:ext cx="196532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55">
            <a:extLst>
              <a:ext uri="{FF2B5EF4-FFF2-40B4-BE49-F238E27FC236}">
                <a16:creationId xmlns:a16="http://schemas.microsoft.com/office/drawing/2014/main" id="{33841231-BD36-510B-0B33-5B77719C1EE1}"/>
              </a:ext>
            </a:extLst>
          </p:cNvPr>
          <p:cNvCxnSpPr>
            <a:cxnSpLocks/>
          </p:cNvCxnSpPr>
          <p:nvPr/>
        </p:nvCxnSpPr>
        <p:spPr>
          <a:xfrm>
            <a:off x="8326259" y="5173207"/>
            <a:ext cx="0" cy="46344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DEA780DB-F275-8230-0964-9A6757473643}"/>
              </a:ext>
            </a:extLst>
          </p:cNvPr>
          <p:cNvSpPr/>
          <p:nvPr/>
        </p:nvSpPr>
        <p:spPr>
          <a:xfrm>
            <a:off x="5773648" y="4216424"/>
            <a:ext cx="246632" cy="2727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C31818D2-3B3B-C121-4741-26A2C960006F}"/>
              </a:ext>
            </a:extLst>
          </p:cNvPr>
          <p:cNvCxnSpPr>
            <a:cxnSpLocks/>
            <a:stCxn id="81" idx="0"/>
          </p:cNvCxnSpPr>
          <p:nvPr/>
        </p:nvCxnSpPr>
        <p:spPr>
          <a:xfrm flipV="1">
            <a:off x="5864260" y="2299388"/>
            <a:ext cx="0" cy="62757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F496D0D6-9664-98EA-185F-39B50586C85A}"/>
              </a:ext>
            </a:extLst>
          </p:cNvPr>
          <p:cNvCxnSpPr>
            <a:cxnSpLocks/>
          </p:cNvCxnSpPr>
          <p:nvPr/>
        </p:nvCxnSpPr>
        <p:spPr>
          <a:xfrm flipV="1">
            <a:off x="5858356" y="4502664"/>
            <a:ext cx="0" cy="62757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流程图: 直接访问存储器 218">
            <a:extLst>
              <a:ext uri="{FF2B5EF4-FFF2-40B4-BE49-F238E27FC236}">
                <a16:creationId xmlns:a16="http://schemas.microsoft.com/office/drawing/2014/main" id="{68DC66BC-3BFF-6720-FFBC-23B3BF779101}"/>
              </a:ext>
            </a:extLst>
          </p:cNvPr>
          <p:cNvSpPr/>
          <p:nvPr/>
        </p:nvSpPr>
        <p:spPr>
          <a:xfrm rot="5400000">
            <a:off x="5557160" y="4659135"/>
            <a:ext cx="663579" cy="296013"/>
          </a:xfrm>
          <a:prstGeom prst="flowChartMagneticDrum">
            <a:avLst/>
          </a:prstGeom>
          <a:noFill/>
          <a:ln>
            <a:solidFill>
              <a:srgbClr val="1515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12"/>
            <a:endParaRPr lang="zh-CN" altLang="en-US" sz="1000" dirty="0">
              <a:solidFill>
                <a:srgbClr val="666666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102" name="流程图: 直接访问存储器 218">
            <a:extLst>
              <a:ext uri="{FF2B5EF4-FFF2-40B4-BE49-F238E27FC236}">
                <a16:creationId xmlns:a16="http://schemas.microsoft.com/office/drawing/2014/main" id="{A5322C54-3D27-BEE1-500B-B0176128E818}"/>
              </a:ext>
            </a:extLst>
          </p:cNvPr>
          <p:cNvSpPr/>
          <p:nvPr/>
        </p:nvSpPr>
        <p:spPr>
          <a:xfrm rot="16200000">
            <a:off x="5525942" y="2452832"/>
            <a:ext cx="663579" cy="296013"/>
          </a:xfrm>
          <a:prstGeom prst="flowChartMagneticDrum">
            <a:avLst/>
          </a:prstGeom>
          <a:noFill/>
          <a:ln>
            <a:solidFill>
              <a:srgbClr val="1515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12"/>
            <a:endParaRPr lang="zh-CN" altLang="en-US" sz="1000" dirty="0">
              <a:solidFill>
                <a:srgbClr val="666666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82950AB0-BDB8-99B5-87DA-128D0F52480D}"/>
              </a:ext>
            </a:extLst>
          </p:cNvPr>
          <p:cNvCxnSpPr>
            <a:cxnSpLocks/>
          </p:cNvCxnSpPr>
          <p:nvPr/>
        </p:nvCxnSpPr>
        <p:spPr>
          <a:xfrm flipH="1">
            <a:off x="5614147" y="3588005"/>
            <a:ext cx="52150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6F738064-319F-AEE8-F69E-1E54ED20DAAE}"/>
              </a:ext>
            </a:extLst>
          </p:cNvPr>
          <p:cNvCxnSpPr>
            <a:cxnSpLocks/>
          </p:cNvCxnSpPr>
          <p:nvPr/>
        </p:nvCxnSpPr>
        <p:spPr>
          <a:xfrm flipH="1">
            <a:off x="5590798" y="3646290"/>
            <a:ext cx="52150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0B15B877-3579-9B64-10E2-4AD165F618B6}"/>
              </a:ext>
            </a:extLst>
          </p:cNvPr>
          <p:cNvSpPr/>
          <p:nvPr/>
        </p:nvSpPr>
        <p:spPr>
          <a:xfrm>
            <a:off x="5367515" y="3445145"/>
            <a:ext cx="246632" cy="2727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C9B4D9C7-D58A-35B5-4ECF-B7906CB49230}"/>
              </a:ext>
            </a:extLst>
          </p:cNvPr>
          <p:cNvSpPr/>
          <p:nvPr/>
        </p:nvSpPr>
        <p:spPr>
          <a:xfrm>
            <a:off x="6090154" y="3466191"/>
            <a:ext cx="246632" cy="2727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5AD205C0-3F69-FC34-3953-2505E39039D8}"/>
              </a:ext>
            </a:extLst>
          </p:cNvPr>
          <p:cNvCxnSpPr>
            <a:cxnSpLocks/>
            <a:stCxn id="90" idx="0"/>
          </p:cNvCxnSpPr>
          <p:nvPr/>
        </p:nvCxnSpPr>
        <p:spPr>
          <a:xfrm flipH="1" flipV="1">
            <a:off x="5613300" y="3704587"/>
            <a:ext cx="283664" cy="51183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9480EF83-3B66-FCE4-DAC4-2013B1F1E9E2}"/>
              </a:ext>
            </a:extLst>
          </p:cNvPr>
          <p:cNvCxnSpPr>
            <a:cxnSpLocks/>
          </p:cNvCxnSpPr>
          <p:nvPr/>
        </p:nvCxnSpPr>
        <p:spPr>
          <a:xfrm flipH="1">
            <a:off x="5625757" y="3224335"/>
            <a:ext cx="159693" cy="25444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25C0EB18-F937-3B27-9285-14B47F1C7C7E}"/>
              </a:ext>
            </a:extLst>
          </p:cNvPr>
          <p:cNvCxnSpPr>
            <a:cxnSpLocks/>
          </p:cNvCxnSpPr>
          <p:nvPr/>
        </p:nvCxnSpPr>
        <p:spPr>
          <a:xfrm flipV="1">
            <a:off x="5919316" y="4492504"/>
            <a:ext cx="0" cy="62757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090495E2-AF73-61DF-034F-8302F80DD6BB}"/>
              </a:ext>
            </a:extLst>
          </p:cNvPr>
          <p:cNvCxnSpPr>
            <a:cxnSpLocks/>
          </p:cNvCxnSpPr>
          <p:nvPr/>
        </p:nvCxnSpPr>
        <p:spPr>
          <a:xfrm flipV="1">
            <a:off x="5924396" y="2303024"/>
            <a:ext cx="0" cy="62757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0DA6923C-7682-D074-43B9-6FEC0F85F49F}"/>
              </a:ext>
            </a:extLst>
          </p:cNvPr>
          <p:cNvCxnSpPr>
            <a:cxnSpLocks/>
          </p:cNvCxnSpPr>
          <p:nvPr/>
        </p:nvCxnSpPr>
        <p:spPr>
          <a:xfrm>
            <a:off x="6336786" y="3705353"/>
            <a:ext cx="201239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1D95FD1A-67D9-BB06-0603-734E06A35562}"/>
              </a:ext>
            </a:extLst>
          </p:cNvPr>
          <p:cNvCxnSpPr>
            <a:cxnSpLocks/>
          </p:cNvCxnSpPr>
          <p:nvPr/>
        </p:nvCxnSpPr>
        <p:spPr>
          <a:xfrm>
            <a:off x="6330645" y="3562320"/>
            <a:ext cx="201239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流程图: 直接访问存储器 220">
            <a:extLst>
              <a:ext uri="{FF2B5EF4-FFF2-40B4-BE49-F238E27FC236}">
                <a16:creationId xmlns:a16="http://schemas.microsoft.com/office/drawing/2014/main" id="{5D2E0DD4-CFB4-CD9D-75C7-93472A4E73D1}"/>
              </a:ext>
            </a:extLst>
          </p:cNvPr>
          <p:cNvSpPr/>
          <p:nvPr/>
        </p:nvSpPr>
        <p:spPr>
          <a:xfrm>
            <a:off x="7194642" y="3426334"/>
            <a:ext cx="284401" cy="408404"/>
          </a:xfrm>
          <a:prstGeom prst="flowChartMagneticDrum">
            <a:avLst/>
          </a:prstGeom>
          <a:solidFill>
            <a:srgbClr val="00B0F0"/>
          </a:solidFill>
          <a:ln>
            <a:solidFill>
              <a:srgbClr val="1515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12"/>
            <a:endParaRPr lang="zh-CN" altLang="en-US" sz="1000">
              <a:solidFill>
                <a:srgbClr val="666666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C23FDF3F-E972-F940-F80D-60CF6616FDB9}"/>
              </a:ext>
            </a:extLst>
          </p:cNvPr>
          <p:cNvCxnSpPr>
            <a:cxnSpLocks/>
          </p:cNvCxnSpPr>
          <p:nvPr/>
        </p:nvCxnSpPr>
        <p:spPr>
          <a:xfrm>
            <a:off x="5951272" y="3208869"/>
            <a:ext cx="129488" cy="29125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AB739CEC-695D-640C-8867-E993232396C2}"/>
              </a:ext>
            </a:extLst>
          </p:cNvPr>
          <p:cNvCxnSpPr>
            <a:cxnSpLocks/>
          </p:cNvCxnSpPr>
          <p:nvPr/>
        </p:nvCxnSpPr>
        <p:spPr>
          <a:xfrm flipV="1">
            <a:off x="5986280" y="3726233"/>
            <a:ext cx="94577" cy="47722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Freeform: Shape 202">
            <a:extLst>
              <a:ext uri="{FF2B5EF4-FFF2-40B4-BE49-F238E27FC236}">
                <a16:creationId xmlns:a16="http://schemas.microsoft.com/office/drawing/2014/main" id="{4026102D-4470-6BD7-F0DC-284BAB0717D3}"/>
              </a:ext>
            </a:extLst>
          </p:cNvPr>
          <p:cNvSpPr/>
          <p:nvPr/>
        </p:nvSpPr>
        <p:spPr>
          <a:xfrm>
            <a:off x="5922050" y="2931160"/>
            <a:ext cx="26630" cy="284480"/>
          </a:xfrm>
          <a:custGeom>
            <a:avLst/>
            <a:gdLst>
              <a:gd name="connsiteX0" fmla="*/ 6310 w 26630"/>
              <a:gd name="connsiteY0" fmla="*/ 0 h 284480"/>
              <a:gd name="connsiteX1" fmla="*/ 1230 w 26630"/>
              <a:gd name="connsiteY1" fmla="*/ 152400 h 284480"/>
              <a:gd name="connsiteX2" fmla="*/ 26630 w 26630"/>
              <a:gd name="connsiteY2" fmla="*/ 284480 h 284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630" h="284480">
                <a:moveTo>
                  <a:pt x="6310" y="0"/>
                </a:moveTo>
                <a:cubicBezTo>
                  <a:pt x="2076" y="52493"/>
                  <a:pt x="-2157" y="104987"/>
                  <a:pt x="1230" y="152400"/>
                </a:cubicBezTo>
                <a:cubicBezTo>
                  <a:pt x="4617" y="199813"/>
                  <a:pt x="15623" y="242146"/>
                  <a:pt x="26630" y="28448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Freeform: Shape 209">
            <a:extLst>
              <a:ext uri="{FF2B5EF4-FFF2-40B4-BE49-F238E27FC236}">
                <a16:creationId xmlns:a16="http://schemas.microsoft.com/office/drawing/2014/main" id="{91C056BC-900D-4CC1-2D43-3C9B6A5295AC}"/>
              </a:ext>
            </a:extLst>
          </p:cNvPr>
          <p:cNvSpPr/>
          <p:nvPr/>
        </p:nvSpPr>
        <p:spPr>
          <a:xfrm>
            <a:off x="5796280" y="2941320"/>
            <a:ext cx="66040" cy="264160"/>
          </a:xfrm>
          <a:custGeom>
            <a:avLst/>
            <a:gdLst>
              <a:gd name="connsiteX0" fmla="*/ 0 w 66040"/>
              <a:gd name="connsiteY0" fmla="*/ 264160 h 264160"/>
              <a:gd name="connsiteX1" fmla="*/ 20320 w 66040"/>
              <a:gd name="connsiteY1" fmla="*/ 203200 h 264160"/>
              <a:gd name="connsiteX2" fmla="*/ 55880 w 66040"/>
              <a:gd name="connsiteY2" fmla="*/ 142240 h 264160"/>
              <a:gd name="connsiteX3" fmla="*/ 66040 w 66040"/>
              <a:gd name="connsiteY3" fmla="*/ 0 h 264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040" h="264160">
                <a:moveTo>
                  <a:pt x="0" y="264160"/>
                </a:moveTo>
                <a:cubicBezTo>
                  <a:pt x="5503" y="243840"/>
                  <a:pt x="11007" y="223520"/>
                  <a:pt x="20320" y="203200"/>
                </a:cubicBezTo>
                <a:cubicBezTo>
                  <a:pt x="29633" y="182880"/>
                  <a:pt x="48260" y="176107"/>
                  <a:pt x="55880" y="142240"/>
                </a:cubicBezTo>
                <a:cubicBezTo>
                  <a:pt x="63500" y="108373"/>
                  <a:pt x="64770" y="54186"/>
                  <a:pt x="66040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Freeform: Shape 212">
            <a:extLst>
              <a:ext uri="{FF2B5EF4-FFF2-40B4-BE49-F238E27FC236}">
                <a16:creationId xmlns:a16="http://schemas.microsoft.com/office/drawing/2014/main" id="{A9EBA1C3-9C11-C948-91D9-89BA188266E5}"/>
              </a:ext>
            </a:extLst>
          </p:cNvPr>
          <p:cNvSpPr/>
          <p:nvPr/>
        </p:nvSpPr>
        <p:spPr>
          <a:xfrm>
            <a:off x="6085840" y="3489960"/>
            <a:ext cx="243840" cy="66040"/>
          </a:xfrm>
          <a:custGeom>
            <a:avLst/>
            <a:gdLst>
              <a:gd name="connsiteX0" fmla="*/ 0 w 243840"/>
              <a:gd name="connsiteY0" fmla="*/ 0 h 66040"/>
              <a:gd name="connsiteX1" fmla="*/ 137160 w 243840"/>
              <a:gd name="connsiteY1" fmla="*/ 45720 h 66040"/>
              <a:gd name="connsiteX2" fmla="*/ 243840 w 243840"/>
              <a:gd name="connsiteY2" fmla="*/ 66040 h 66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3840" h="66040">
                <a:moveTo>
                  <a:pt x="0" y="0"/>
                </a:moveTo>
                <a:cubicBezTo>
                  <a:pt x="48260" y="17356"/>
                  <a:pt x="96520" y="34713"/>
                  <a:pt x="137160" y="45720"/>
                </a:cubicBezTo>
                <a:cubicBezTo>
                  <a:pt x="177800" y="56727"/>
                  <a:pt x="219287" y="56727"/>
                  <a:pt x="243840" y="6604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Freeform: Shape 220">
            <a:extLst>
              <a:ext uri="{FF2B5EF4-FFF2-40B4-BE49-F238E27FC236}">
                <a16:creationId xmlns:a16="http://schemas.microsoft.com/office/drawing/2014/main" id="{0F01B51E-F920-04FE-5F69-471A79DA440C}"/>
              </a:ext>
            </a:extLst>
          </p:cNvPr>
          <p:cNvSpPr/>
          <p:nvPr/>
        </p:nvSpPr>
        <p:spPr>
          <a:xfrm>
            <a:off x="6101080" y="3692260"/>
            <a:ext cx="243840" cy="31380"/>
          </a:xfrm>
          <a:custGeom>
            <a:avLst/>
            <a:gdLst>
              <a:gd name="connsiteX0" fmla="*/ 0 w 243840"/>
              <a:gd name="connsiteY0" fmla="*/ 31380 h 31380"/>
              <a:gd name="connsiteX1" fmla="*/ 106680 w 243840"/>
              <a:gd name="connsiteY1" fmla="*/ 900 h 31380"/>
              <a:gd name="connsiteX2" fmla="*/ 243840 w 243840"/>
              <a:gd name="connsiteY2" fmla="*/ 11060 h 31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3840" h="31380">
                <a:moveTo>
                  <a:pt x="0" y="31380"/>
                </a:moveTo>
                <a:cubicBezTo>
                  <a:pt x="33020" y="17833"/>
                  <a:pt x="66040" y="4287"/>
                  <a:pt x="106680" y="900"/>
                </a:cubicBezTo>
                <a:cubicBezTo>
                  <a:pt x="147320" y="-2487"/>
                  <a:pt x="195580" y="4286"/>
                  <a:pt x="243840" y="1106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Freeform: Shape 222">
            <a:extLst>
              <a:ext uri="{FF2B5EF4-FFF2-40B4-BE49-F238E27FC236}">
                <a16:creationId xmlns:a16="http://schemas.microsoft.com/office/drawing/2014/main" id="{8638C0C0-E661-2E9C-47D5-FD8356BAAD61}"/>
              </a:ext>
            </a:extLst>
          </p:cNvPr>
          <p:cNvSpPr/>
          <p:nvPr/>
        </p:nvSpPr>
        <p:spPr>
          <a:xfrm>
            <a:off x="6085840" y="3581400"/>
            <a:ext cx="259080" cy="15240"/>
          </a:xfrm>
          <a:custGeom>
            <a:avLst/>
            <a:gdLst>
              <a:gd name="connsiteX0" fmla="*/ 0 w 259080"/>
              <a:gd name="connsiteY0" fmla="*/ 0 h 15240"/>
              <a:gd name="connsiteX1" fmla="*/ 259080 w 259080"/>
              <a:gd name="connsiteY1" fmla="*/ 15240 h 15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9080" h="15240">
                <a:moveTo>
                  <a:pt x="0" y="0"/>
                </a:moveTo>
                <a:lnTo>
                  <a:pt x="259080" y="15240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Freeform: Shape 223">
            <a:extLst>
              <a:ext uri="{FF2B5EF4-FFF2-40B4-BE49-F238E27FC236}">
                <a16:creationId xmlns:a16="http://schemas.microsoft.com/office/drawing/2014/main" id="{7C53AE26-F055-52B0-5E2B-D62E2805B2BC}"/>
              </a:ext>
            </a:extLst>
          </p:cNvPr>
          <p:cNvSpPr/>
          <p:nvPr/>
        </p:nvSpPr>
        <p:spPr>
          <a:xfrm>
            <a:off x="6090920" y="3642360"/>
            <a:ext cx="264160" cy="20320"/>
          </a:xfrm>
          <a:custGeom>
            <a:avLst/>
            <a:gdLst>
              <a:gd name="connsiteX0" fmla="*/ 0 w 264160"/>
              <a:gd name="connsiteY0" fmla="*/ 0 h 20320"/>
              <a:gd name="connsiteX1" fmla="*/ 264160 w 264160"/>
              <a:gd name="connsiteY1" fmla="*/ 20320 h 2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64160" h="20320">
                <a:moveTo>
                  <a:pt x="0" y="0"/>
                </a:moveTo>
                <a:lnTo>
                  <a:pt x="264160" y="20320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Freeform: Shape 224">
            <a:extLst>
              <a:ext uri="{FF2B5EF4-FFF2-40B4-BE49-F238E27FC236}">
                <a16:creationId xmlns:a16="http://schemas.microsoft.com/office/drawing/2014/main" id="{851FC46C-E736-D0C6-EB1D-70362772894C}"/>
              </a:ext>
            </a:extLst>
          </p:cNvPr>
          <p:cNvSpPr/>
          <p:nvPr/>
        </p:nvSpPr>
        <p:spPr>
          <a:xfrm>
            <a:off x="5379720" y="3474720"/>
            <a:ext cx="259080" cy="10160"/>
          </a:xfrm>
          <a:custGeom>
            <a:avLst/>
            <a:gdLst>
              <a:gd name="connsiteX0" fmla="*/ 0 w 259080"/>
              <a:gd name="connsiteY0" fmla="*/ 10160 h 10160"/>
              <a:gd name="connsiteX1" fmla="*/ 259080 w 259080"/>
              <a:gd name="connsiteY1" fmla="*/ 0 h 1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9080" h="10160">
                <a:moveTo>
                  <a:pt x="0" y="10160"/>
                </a:moveTo>
                <a:lnTo>
                  <a:pt x="259080" y="0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Freeform: Shape 225">
            <a:extLst>
              <a:ext uri="{FF2B5EF4-FFF2-40B4-BE49-F238E27FC236}">
                <a16:creationId xmlns:a16="http://schemas.microsoft.com/office/drawing/2014/main" id="{C9E0CBB6-6E2E-48CE-4287-70B6E72BF483}"/>
              </a:ext>
            </a:extLst>
          </p:cNvPr>
          <p:cNvSpPr/>
          <p:nvPr/>
        </p:nvSpPr>
        <p:spPr>
          <a:xfrm>
            <a:off x="5379720" y="3540760"/>
            <a:ext cx="272638" cy="50119"/>
          </a:xfrm>
          <a:custGeom>
            <a:avLst/>
            <a:gdLst>
              <a:gd name="connsiteX0" fmla="*/ 0 w 272638"/>
              <a:gd name="connsiteY0" fmla="*/ 0 h 50119"/>
              <a:gd name="connsiteX1" fmla="*/ 254000 w 272638"/>
              <a:gd name="connsiteY1" fmla="*/ 45720 h 50119"/>
              <a:gd name="connsiteX2" fmla="*/ 233680 w 272638"/>
              <a:gd name="connsiteY2" fmla="*/ 45720 h 50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2638" h="50119">
                <a:moveTo>
                  <a:pt x="0" y="0"/>
                </a:moveTo>
                <a:lnTo>
                  <a:pt x="254000" y="45720"/>
                </a:lnTo>
                <a:cubicBezTo>
                  <a:pt x="292947" y="53340"/>
                  <a:pt x="263313" y="49530"/>
                  <a:pt x="233680" y="4572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Freeform: Shape 226">
            <a:extLst>
              <a:ext uri="{FF2B5EF4-FFF2-40B4-BE49-F238E27FC236}">
                <a16:creationId xmlns:a16="http://schemas.microsoft.com/office/drawing/2014/main" id="{3210E7B5-36FE-43C6-ACE7-FEBC571C67CF}"/>
              </a:ext>
            </a:extLst>
          </p:cNvPr>
          <p:cNvSpPr/>
          <p:nvPr/>
        </p:nvSpPr>
        <p:spPr>
          <a:xfrm>
            <a:off x="5369560" y="3591560"/>
            <a:ext cx="274320" cy="55880"/>
          </a:xfrm>
          <a:custGeom>
            <a:avLst/>
            <a:gdLst>
              <a:gd name="connsiteX0" fmla="*/ 0 w 274320"/>
              <a:gd name="connsiteY0" fmla="*/ 0 h 55880"/>
              <a:gd name="connsiteX1" fmla="*/ 274320 w 274320"/>
              <a:gd name="connsiteY1" fmla="*/ 55880 h 55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74320" h="55880">
                <a:moveTo>
                  <a:pt x="0" y="0"/>
                </a:moveTo>
                <a:lnTo>
                  <a:pt x="274320" y="55880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Freeform: Shape 227">
            <a:extLst>
              <a:ext uri="{FF2B5EF4-FFF2-40B4-BE49-F238E27FC236}">
                <a16:creationId xmlns:a16="http://schemas.microsoft.com/office/drawing/2014/main" id="{872E7085-48DF-E60F-6625-4834543F737E}"/>
              </a:ext>
            </a:extLst>
          </p:cNvPr>
          <p:cNvSpPr/>
          <p:nvPr/>
        </p:nvSpPr>
        <p:spPr>
          <a:xfrm>
            <a:off x="5369560" y="3647440"/>
            <a:ext cx="254000" cy="55880"/>
          </a:xfrm>
          <a:custGeom>
            <a:avLst/>
            <a:gdLst>
              <a:gd name="connsiteX0" fmla="*/ 0 w 254000"/>
              <a:gd name="connsiteY0" fmla="*/ 0 h 55880"/>
              <a:gd name="connsiteX1" fmla="*/ 254000 w 254000"/>
              <a:gd name="connsiteY1" fmla="*/ 55880 h 55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4000" h="55880">
                <a:moveTo>
                  <a:pt x="0" y="0"/>
                </a:moveTo>
                <a:lnTo>
                  <a:pt x="254000" y="55880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22BF1BF8-7096-1B5D-841B-BBE158431B24}"/>
              </a:ext>
            </a:extLst>
          </p:cNvPr>
          <p:cNvSpPr txBox="1"/>
          <p:nvPr/>
        </p:nvSpPr>
        <p:spPr>
          <a:xfrm>
            <a:off x="7088959" y="2478974"/>
            <a:ext cx="5325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Cable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C7E15D08-3495-AF18-1463-4288638BAA75}"/>
              </a:ext>
            </a:extLst>
          </p:cNvPr>
          <p:cNvSpPr txBox="1"/>
          <p:nvPr/>
        </p:nvSpPr>
        <p:spPr>
          <a:xfrm>
            <a:off x="6375108" y="2813947"/>
            <a:ext cx="734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Cable</a:t>
            </a:r>
          </a:p>
          <a:p>
            <a:pPr algn="ctr"/>
            <a:r>
              <a:rPr lang="en-US" sz="1200" dirty="0"/>
              <a:t>Segment</a:t>
            </a:r>
          </a:p>
        </p:txBody>
      </p:sp>
      <p:cxnSp>
        <p:nvCxnSpPr>
          <p:cNvPr id="231" name="直接箭头连接符 225">
            <a:extLst>
              <a:ext uri="{FF2B5EF4-FFF2-40B4-BE49-F238E27FC236}">
                <a16:creationId xmlns:a16="http://schemas.microsoft.com/office/drawing/2014/main" id="{9ABB23C5-D618-8A5C-77E7-B25FA126AC33}"/>
              </a:ext>
            </a:extLst>
          </p:cNvPr>
          <p:cNvCxnSpPr>
            <a:cxnSpLocks/>
          </p:cNvCxnSpPr>
          <p:nvPr/>
        </p:nvCxnSpPr>
        <p:spPr>
          <a:xfrm>
            <a:off x="6356890" y="3272523"/>
            <a:ext cx="93417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xtBox 231">
            <a:extLst>
              <a:ext uri="{FF2B5EF4-FFF2-40B4-BE49-F238E27FC236}">
                <a16:creationId xmlns:a16="http://schemas.microsoft.com/office/drawing/2014/main" id="{7B7AA8A1-96E4-0028-6C42-6FFD7278FA92}"/>
              </a:ext>
            </a:extLst>
          </p:cNvPr>
          <p:cNvSpPr txBox="1"/>
          <p:nvPr/>
        </p:nvSpPr>
        <p:spPr>
          <a:xfrm>
            <a:off x="7591052" y="2818839"/>
            <a:ext cx="734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Cable</a:t>
            </a:r>
          </a:p>
          <a:p>
            <a:pPr algn="ctr"/>
            <a:r>
              <a:rPr lang="en-US" sz="1200" dirty="0"/>
              <a:t>Segment</a:t>
            </a:r>
          </a:p>
        </p:txBody>
      </p:sp>
      <p:cxnSp>
        <p:nvCxnSpPr>
          <p:cNvPr id="233" name="直接箭头连接符 225">
            <a:extLst>
              <a:ext uri="{FF2B5EF4-FFF2-40B4-BE49-F238E27FC236}">
                <a16:creationId xmlns:a16="http://schemas.microsoft.com/office/drawing/2014/main" id="{F65DB2BB-EA48-9A91-1139-D94862E6D7D0}"/>
              </a:ext>
            </a:extLst>
          </p:cNvPr>
          <p:cNvCxnSpPr>
            <a:cxnSpLocks/>
          </p:cNvCxnSpPr>
          <p:nvPr/>
        </p:nvCxnSpPr>
        <p:spPr>
          <a:xfrm>
            <a:off x="7368246" y="3270396"/>
            <a:ext cx="98966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接连接符 55">
            <a:extLst>
              <a:ext uri="{FF2B5EF4-FFF2-40B4-BE49-F238E27FC236}">
                <a16:creationId xmlns:a16="http://schemas.microsoft.com/office/drawing/2014/main" id="{B4C67E58-0CEB-3304-2145-29D8AE6A7AC6}"/>
              </a:ext>
            </a:extLst>
          </p:cNvPr>
          <p:cNvCxnSpPr>
            <a:cxnSpLocks/>
          </p:cNvCxnSpPr>
          <p:nvPr/>
        </p:nvCxnSpPr>
        <p:spPr>
          <a:xfrm>
            <a:off x="7324392" y="2870711"/>
            <a:ext cx="0" cy="46344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直接连接符 55">
            <a:extLst>
              <a:ext uri="{FF2B5EF4-FFF2-40B4-BE49-F238E27FC236}">
                <a16:creationId xmlns:a16="http://schemas.microsoft.com/office/drawing/2014/main" id="{A19BCD52-D6DA-35C7-EA34-10D337CE9176}"/>
              </a:ext>
            </a:extLst>
          </p:cNvPr>
          <p:cNvCxnSpPr>
            <a:cxnSpLocks/>
          </p:cNvCxnSpPr>
          <p:nvPr/>
        </p:nvCxnSpPr>
        <p:spPr>
          <a:xfrm>
            <a:off x="8339634" y="2613175"/>
            <a:ext cx="0" cy="71401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直接连接符 55">
            <a:extLst>
              <a:ext uri="{FF2B5EF4-FFF2-40B4-BE49-F238E27FC236}">
                <a16:creationId xmlns:a16="http://schemas.microsoft.com/office/drawing/2014/main" id="{959A9583-C22B-63DF-6000-5A734F669971}"/>
              </a:ext>
            </a:extLst>
          </p:cNvPr>
          <p:cNvCxnSpPr>
            <a:cxnSpLocks/>
          </p:cNvCxnSpPr>
          <p:nvPr/>
        </p:nvCxnSpPr>
        <p:spPr>
          <a:xfrm>
            <a:off x="6330646" y="2613175"/>
            <a:ext cx="0" cy="76707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Freeform: Shape 246">
            <a:extLst>
              <a:ext uri="{FF2B5EF4-FFF2-40B4-BE49-F238E27FC236}">
                <a16:creationId xmlns:a16="http://schemas.microsoft.com/office/drawing/2014/main" id="{FF17664E-BCC8-FD2B-4F89-A9B8E19EFBD0}"/>
              </a:ext>
            </a:extLst>
          </p:cNvPr>
          <p:cNvSpPr/>
          <p:nvPr/>
        </p:nvSpPr>
        <p:spPr>
          <a:xfrm>
            <a:off x="5857240" y="4221480"/>
            <a:ext cx="20320" cy="248920"/>
          </a:xfrm>
          <a:custGeom>
            <a:avLst/>
            <a:gdLst>
              <a:gd name="connsiteX0" fmla="*/ 20320 w 20320"/>
              <a:gd name="connsiteY0" fmla="*/ 0 h 248920"/>
              <a:gd name="connsiteX1" fmla="*/ 0 w 20320"/>
              <a:gd name="connsiteY1" fmla="*/ 248920 h 248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320" h="248920">
                <a:moveTo>
                  <a:pt x="20320" y="0"/>
                </a:moveTo>
                <a:lnTo>
                  <a:pt x="0" y="248920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Freeform: Shape 247">
            <a:extLst>
              <a:ext uri="{FF2B5EF4-FFF2-40B4-BE49-F238E27FC236}">
                <a16:creationId xmlns:a16="http://schemas.microsoft.com/office/drawing/2014/main" id="{A630B615-11C0-373D-08FB-54643DFB7C65}"/>
              </a:ext>
            </a:extLst>
          </p:cNvPr>
          <p:cNvSpPr/>
          <p:nvPr/>
        </p:nvSpPr>
        <p:spPr>
          <a:xfrm>
            <a:off x="5924187" y="4217347"/>
            <a:ext cx="45719" cy="270889"/>
          </a:xfrm>
          <a:custGeom>
            <a:avLst/>
            <a:gdLst>
              <a:gd name="connsiteX0" fmla="*/ 20320 w 20320"/>
              <a:gd name="connsiteY0" fmla="*/ 0 h 248920"/>
              <a:gd name="connsiteX1" fmla="*/ 0 w 20320"/>
              <a:gd name="connsiteY1" fmla="*/ 248920 h 248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320" h="248920">
                <a:moveTo>
                  <a:pt x="20320" y="0"/>
                </a:moveTo>
                <a:lnTo>
                  <a:pt x="0" y="248920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54A0B37F-7FD9-C7A2-6F3B-8BE2E3F0EEFA}"/>
              </a:ext>
            </a:extLst>
          </p:cNvPr>
          <p:cNvSpPr txBox="1"/>
          <p:nvPr/>
        </p:nvSpPr>
        <p:spPr>
          <a:xfrm>
            <a:off x="276226" y="5460395"/>
            <a:ext cx="14904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(DWDM)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B9E50D3C-E527-D521-3E28-E3C1B21A3FB1}"/>
              </a:ext>
            </a:extLst>
          </p:cNvPr>
          <p:cNvSpPr txBox="1"/>
          <p:nvPr/>
        </p:nvSpPr>
        <p:spPr>
          <a:xfrm>
            <a:off x="9603012" y="5419880"/>
            <a:ext cx="14904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(DWDM)</a:t>
            </a:r>
          </a:p>
        </p:txBody>
      </p:sp>
    </p:spTree>
    <p:extLst>
      <p:ext uri="{BB962C8B-B14F-4D97-AF65-F5344CB8AC3E}">
        <p14:creationId xmlns:p14="http://schemas.microsoft.com/office/powerpoint/2010/main" val="1496062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452EEE-3F5A-2D6D-DD68-CD123DA4A1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E6B408F2-E21F-7BFF-0BFB-4D49633A0314}"/>
              </a:ext>
            </a:extLst>
          </p:cNvPr>
          <p:cNvCxnSpPr>
            <a:cxnSpLocks/>
          </p:cNvCxnSpPr>
          <p:nvPr/>
        </p:nvCxnSpPr>
        <p:spPr>
          <a:xfrm>
            <a:off x="9161978" y="2408817"/>
            <a:ext cx="66201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499A8398-1ADD-FF1A-02EF-4C80D15F2257}"/>
              </a:ext>
            </a:extLst>
          </p:cNvPr>
          <p:cNvSpPr/>
          <p:nvPr/>
        </p:nvSpPr>
        <p:spPr>
          <a:xfrm>
            <a:off x="2021896" y="2874815"/>
            <a:ext cx="680975" cy="15238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ODF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95F1C1-8A01-2A73-2DAE-A5184E1DBAB4}"/>
              </a:ext>
            </a:extLst>
          </p:cNvPr>
          <p:cNvSpPr/>
          <p:nvPr/>
        </p:nvSpPr>
        <p:spPr>
          <a:xfrm>
            <a:off x="1157631" y="2530053"/>
            <a:ext cx="395861" cy="3406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A1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BF6A35F-EAAC-EA76-4932-DD2B6622DF43}"/>
              </a:ext>
            </a:extLst>
          </p:cNvPr>
          <p:cNvCxnSpPr>
            <a:cxnSpLocks/>
          </p:cNvCxnSpPr>
          <p:nvPr/>
        </p:nvCxnSpPr>
        <p:spPr>
          <a:xfrm>
            <a:off x="2811076" y="3492216"/>
            <a:ext cx="251637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14258229-3C71-1E12-A4BC-448819ACCB38}"/>
              </a:ext>
            </a:extLst>
          </p:cNvPr>
          <p:cNvSpPr txBox="1"/>
          <p:nvPr/>
        </p:nvSpPr>
        <p:spPr>
          <a:xfrm>
            <a:off x="1525591" y="2455143"/>
            <a:ext cx="9653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Cable </a:t>
            </a:r>
          </a:p>
          <a:p>
            <a:pPr algn="ctr"/>
            <a:r>
              <a:rPr lang="en-US" sz="1200" dirty="0"/>
              <a:t>(single fiber)</a:t>
            </a:r>
          </a:p>
        </p:txBody>
      </p:sp>
      <p:sp>
        <p:nvSpPr>
          <p:cNvPr id="5" name="Trapezoid 4">
            <a:extLst>
              <a:ext uri="{FF2B5EF4-FFF2-40B4-BE49-F238E27FC236}">
                <a16:creationId xmlns:a16="http://schemas.microsoft.com/office/drawing/2014/main" id="{A91DD8CA-B497-EE21-9942-E543F7EAED20}"/>
              </a:ext>
            </a:extLst>
          </p:cNvPr>
          <p:cNvSpPr/>
          <p:nvPr/>
        </p:nvSpPr>
        <p:spPr>
          <a:xfrm rot="5400000">
            <a:off x="632205" y="2558903"/>
            <a:ext cx="717149" cy="277907"/>
          </a:xfrm>
          <a:prstGeom prst="trapezoid">
            <a:avLst>
              <a:gd name="adj" fmla="val 40261"/>
            </a:avLst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WDM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0FF2DAA-849E-61AC-37AB-C884DE52DCC2}"/>
              </a:ext>
            </a:extLst>
          </p:cNvPr>
          <p:cNvSpPr/>
          <p:nvPr/>
        </p:nvSpPr>
        <p:spPr>
          <a:xfrm>
            <a:off x="672877" y="2090846"/>
            <a:ext cx="680975" cy="15238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NE-1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FFA250E-574E-1718-C655-281C43601926}"/>
              </a:ext>
            </a:extLst>
          </p:cNvPr>
          <p:cNvSpPr/>
          <p:nvPr/>
        </p:nvSpPr>
        <p:spPr>
          <a:xfrm>
            <a:off x="1922074" y="3091464"/>
            <a:ext cx="246632" cy="2727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D88C918-B462-B74F-0A3B-B3AED459627A}"/>
              </a:ext>
            </a:extLst>
          </p:cNvPr>
          <p:cNvSpPr/>
          <p:nvPr/>
        </p:nvSpPr>
        <p:spPr>
          <a:xfrm>
            <a:off x="1911365" y="3795876"/>
            <a:ext cx="246632" cy="2727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8" name="Trapezoid 27">
            <a:extLst>
              <a:ext uri="{FF2B5EF4-FFF2-40B4-BE49-F238E27FC236}">
                <a16:creationId xmlns:a16="http://schemas.microsoft.com/office/drawing/2014/main" id="{A83F134D-3CB5-153C-AEB1-B82BEF31FCF8}"/>
              </a:ext>
            </a:extLst>
          </p:cNvPr>
          <p:cNvSpPr/>
          <p:nvPr/>
        </p:nvSpPr>
        <p:spPr>
          <a:xfrm rot="5400000">
            <a:off x="632205" y="4490732"/>
            <a:ext cx="717149" cy="277907"/>
          </a:xfrm>
          <a:prstGeom prst="trapezoid">
            <a:avLst>
              <a:gd name="adj" fmla="val 40261"/>
            </a:avLst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WDM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A41678D-07C5-CCDD-A193-67D72CBB637E}"/>
              </a:ext>
            </a:extLst>
          </p:cNvPr>
          <p:cNvSpPr/>
          <p:nvPr/>
        </p:nvSpPr>
        <p:spPr>
          <a:xfrm>
            <a:off x="672877" y="4022675"/>
            <a:ext cx="680975" cy="15238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NE-2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B12D063-5A00-B879-F5EE-C41812ECA6E7}"/>
              </a:ext>
            </a:extLst>
          </p:cNvPr>
          <p:cNvSpPr/>
          <p:nvPr/>
        </p:nvSpPr>
        <p:spPr>
          <a:xfrm>
            <a:off x="1161757" y="4443059"/>
            <a:ext cx="395861" cy="3406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DE818E3-C380-ED17-88A2-9D5FBF5AA671}"/>
              </a:ext>
            </a:extLst>
          </p:cNvPr>
          <p:cNvSpPr/>
          <p:nvPr/>
        </p:nvSpPr>
        <p:spPr>
          <a:xfrm>
            <a:off x="440193" y="1768116"/>
            <a:ext cx="2610750" cy="42303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CO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C7643CF-714E-2C7D-41F3-F99CCF6D8CD7}"/>
              </a:ext>
            </a:extLst>
          </p:cNvPr>
          <p:cNvCxnSpPr>
            <a:cxnSpLocks/>
            <a:stCxn id="30" idx="3"/>
            <a:endCxn id="19" idx="1"/>
          </p:cNvCxnSpPr>
          <p:nvPr/>
        </p:nvCxnSpPr>
        <p:spPr>
          <a:xfrm flipV="1">
            <a:off x="1557618" y="3932244"/>
            <a:ext cx="353747" cy="6811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88B3D89-926E-B002-6386-FF518F851994}"/>
              </a:ext>
            </a:extLst>
          </p:cNvPr>
          <p:cNvCxnSpPr>
            <a:cxnSpLocks/>
            <a:stCxn id="6" idx="3"/>
            <a:endCxn id="18" idx="1"/>
          </p:cNvCxnSpPr>
          <p:nvPr/>
        </p:nvCxnSpPr>
        <p:spPr>
          <a:xfrm>
            <a:off x="1553492" y="2700382"/>
            <a:ext cx="368582" cy="5274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3AD163AC-3F96-F1B0-A739-DC5F245D3674}"/>
              </a:ext>
            </a:extLst>
          </p:cNvPr>
          <p:cNvSpPr/>
          <p:nvPr/>
        </p:nvSpPr>
        <p:spPr>
          <a:xfrm>
            <a:off x="2564444" y="3445145"/>
            <a:ext cx="246632" cy="2727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77D95CF-4D21-75F0-AFB7-8F00E4E1E38A}"/>
              </a:ext>
            </a:extLst>
          </p:cNvPr>
          <p:cNvSpPr txBox="1"/>
          <p:nvPr/>
        </p:nvSpPr>
        <p:spPr>
          <a:xfrm>
            <a:off x="2256938" y="3407464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pic>
        <p:nvPicPr>
          <p:cNvPr id="59" name="Picture 30" descr="图片155">
            <a:extLst>
              <a:ext uri="{FF2B5EF4-FFF2-40B4-BE49-F238E27FC236}">
                <a16:creationId xmlns:a16="http://schemas.microsoft.com/office/drawing/2014/main" id="{6D87D629-0901-1281-AEAF-58644C09CA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62687" y="3319709"/>
            <a:ext cx="378167" cy="3768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1AF3D62-5206-24DA-AA11-F6DDD6096E51}"/>
              </a:ext>
            </a:extLst>
          </p:cNvPr>
          <p:cNvCxnSpPr>
            <a:cxnSpLocks/>
          </p:cNvCxnSpPr>
          <p:nvPr/>
        </p:nvCxnSpPr>
        <p:spPr>
          <a:xfrm>
            <a:off x="2811076" y="3541567"/>
            <a:ext cx="251637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9DBB64F-E843-72A7-B6BD-C29CF301A85C}"/>
              </a:ext>
            </a:extLst>
          </p:cNvPr>
          <p:cNvCxnSpPr>
            <a:cxnSpLocks/>
          </p:cNvCxnSpPr>
          <p:nvPr/>
        </p:nvCxnSpPr>
        <p:spPr>
          <a:xfrm>
            <a:off x="2811076" y="3592130"/>
            <a:ext cx="251637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B12CD788-02E5-A2FA-5FB8-43098FD53CC7}"/>
              </a:ext>
            </a:extLst>
          </p:cNvPr>
          <p:cNvSpPr txBox="1"/>
          <p:nvPr/>
        </p:nvSpPr>
        <p:spPr>
          <a:xfrm>
            <a:off x="866182" y="361286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5EF4B9D-BAE1-44BD-DD7B-6D4235E99FB1}"/>
              </a:ext>
            </a:extLst>
          </p:cNvPr>
          <p:cNvSpPr txBox="1"/>
          <p:nvPr/>
        </p:nvSpPr>
        <p:spPr>
          <a:xfrm>
            <a:off x="1860805" y="332718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15872C5A-4BFD-4978-ACE2-692D80DB17BB}"/>
              </a:ext>
            </a:extLst>
          </p:cNvPr>
          <p:cNvCxnSpPr>
            <a:cxnSpLocks/>
          </p:cNvCxnSpPr>
          <p:nvPr/>
        </p:nvCxnSpPr>
        <p:spPr>
          <a:xfrm>
            <a:off x="2811076" y="3646290"/>
            <a:ext cx="251637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流程图: 直接访问存储器 220">
            <a:extLst>
              <a:ext uri="{FF2B5EF4-FFF2-40B4-BE49-F238E27FC236}">
                <a16:creationId xmlns:a16="http://schemas.microsoft.com/office/drawing/2014/main" id="{0C6EBA68-BA55-6BE1-27A4-2EB219E58C65}"/>
              </a:ext>
            </a:extLst>
          </p:cNvPr>
          <p:cNvSpPr/>
          <p:nvPr/>
        </p:nvSpPr>
        <p:spPr>
          <a:xfrm>
            <a:off x="3503777" y="3361166"/>
            <a:ext cx="284401" cy="408404"/>
          </a:xfrm>
          <a:prstGeom prst="flowChartMagneticDrum">
            <a:avLst/>
          </a:prstGeom>
          <a:solidFill>
            <a:srgbClr val="00B0F0"/>
          </a:solidFill>
          <a:ln>
            <a:solidFill>
              <a:srgbClr val="1515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12"/>
            <a:endParaRPr lang="zh-CN" altLang="en-US" sz="1000">
              <a:solidFill>
                <a:srgbClr val="666666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64" name="流程图: 直接访问存储器 220">
            <a:extLst>
              <a:ext uri="{FF2B5EF4-FFF2-40B4-BE49-F238E27FC236}">
                <a16:creationId xmlns:a16="http://schemas.microsoft.com/office/drawing/2014/main" id="{7B4B5C17-6AC3-783F-1F80-B2906F4B5A57}"/>
              </a:ext>
            </a:extLst>
          </p:cNvPr>
          <p:cNvSpPr/>
          <p:nvPr/>
        </p:nvSpPr>
        <p:spPr>
          <a:xfrm>
            <a:off x="4472969" y="3373989"/>
            <a:ext cx="284401" cy="408404"/>
          </a:xfrm>
          <a:prstGeom prst="flowChartMagneticDrum">
            <a:avLst/>
          </a:prstGeom>
          <a:solidFill>
            <a:srgbClr val="00B0F0"/>
          </a:solidFill>
          <a:ln>
            <a:solidFill>
              <a:srgbClr val="1515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12"/>
            <a:endParaRPr lang="zh-CN" altLang="en-US" sz="1000">
              <a:solidFill>
                <a:srgbClr val="666666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70" name="流程图: 直接访问存储器 218">
            <a:extLst>
              <a:ext uri="{FF2B5EF4-FFF2-40B4-BE49-F238E27FC236}">
                <a16:creationId xmlns:a16="http://schemas.microsoft.com/office/drawing/2014/main" id="{6BBFFC4F-412B-3456-BB3B-78FC713134A2}"/>
              </a:ext>
            </a:extLst>
          </p:cNvPr>
          <p:cNvSpPr/>
          <p:nvPr/>
        </p:nvSpPr>
        <p:spPr>
          <a:xfrm>
            <a:off x="2749913" y="3421868"/>
            <a:ext cx="794028" cy="296013"/>
          </a:xfrm>
          <a:prstGeom prst="flowChartMagneticDrum">
            <a:avLst/>
          </a:prstGeom>
          <a:noFill/>
          <a:ln>
            <a:solidFill>
              <a:srgbClr val="1515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12"/>
            <a:endParaRPr lang="zh-CN" altLang="en-US" sz="1000" dirty="0">
              <a:solidFill>
                <a:srgbClr val="666666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71" name="流程图: 直接访问存储器 218">
            <a:extLst>
              <a:ext uri="{FF2B5EF4-FFF2-40B4-BE49-F238E27FC236}">
                <a16:creationId xmlns:a16="http://schemas.microsoft.com/office/drawing/2014/main" id="{CF376449-7C00-72C1-A7B7-087A05F7198A}"/>
              </a:ext>
            </a:extLst>
          </p:cNvPr>
          <p:cNvSpPr/>
          <p:nvPr/>
        </p:nvSpPr>
        <p:spPr>
          <a:xfrm>
            <a:off x="3715152" y="3417361"/>
            <a:ext cx="779316" cy="296013"/>
          </a:xfrm>
          <a:prstGeom prst="flowChartMagneticDrum">
            <a:avLst/>
          </a:prstGeom>
          <a:noFill/>
          <a:ln>
            <a:solidFill>
              <a:srgbClr val="1515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12"/>
            <a:endParaRPr lang="zh-CN" altLang="en-US" sz="1000" dirty="0">
              <a:solidFill>
                <a:srgbClr val="666666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72" name="流程图: 直接访问存储器 218">
            <a:extLst>
              <a:ext uri="{FF2B5EF4-FFF2-40B4-BE49-F238E27FC236}">
                <a16:creationId xmlns:a16="http://schemas.microsoft.com/office/drawing/2014/main" id="{5BD11821-82B5-2201-1715-EB315603C84F}"/>
              </a:ext>
            </a:extLst>
          </p:cNvPr>
          <p:cNvSpPr/>
          <p:nvPr/>
        </p:nvSpPr>
        <p:spPr>
          <a:xfrm>
            <a:off x="4703877" y="3452297"/>
            <a:ext cx="666564" cy="296013"/>
          </a:xfrm>
          <a:prstGeom prst="flowChartMagneticDrum">
            <a:avLst/>
          </a:prstGeom>
          <a:noFill/>
          <a:ln>
            <a:solidFill>
              <a:srgbClr val="1515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12"/>
            <a:endParaRPr lang="zh-CN" altLang="en-US" sz="1000" dirty="0">
              <a:solidFill>
                <a:srgbClr val="666666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86AD1C9-A49B-DF74-9414-953F2BC316DB}"/>
              </a:ext>
            </a:extLst>
          </p:cNvPr>
          <p:cNvSpPr/>
          <p:nvPr/>
        </p:nvSpPr>
        <p:spPr>
          <a:xfrm>
            <a:off x="5415834" y="2745428"/>
            <a:ext cx="680975" cy="19282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FDT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973A1AA-0502-17E6-7B6B-49078BA4EC76}"/>
              </a:ext>
            </a:extLst>
          </p:cNvPr>
          <p:cNvSpPr/>
          <p:nvPr/>
        </p:nvSpPr>
        <p:spPr>
          <a:xfrm>
            <a:off x="5377704" y="3460859"/>
            <a:ext cx="259548" cy="2651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75" name="Picture 30" descr="图片155">
            <a:extLst>
              <a:ext uri="{FF2B5EF4-FFF2-40B4-BE49-F238E27FC236}">
                <a16:creationId xmlns:a16="http://schemas.microsoft.com/office/drawing/2014/main" id="{38ADD92E-FDF6-28C6-6402-C5BDB674B8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3160" y="2249274"/>
            <a:ext cx="506711" cy="504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3F03D50C-2FF8-57CC-E199-44FE69A8EB4E}"/>
              </a:ext>
            </a:extLst>
          </p:cNvPr>
          <p:cNvSpPr/>
          <p:nvPr/>
        </p:nvSpPr>
        <p:spPr>
          <a:xfrm>
            <a:off x="6971700" y="1749323"/>
            <a:ext cx="680975" cy="15238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FDT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AD435C7-4A92-7212-51C6-21A183FD439C}"/>
              </a:ext>
            </a:extLst>
          </p:cNvPr>
          <p:cNvSpPr/>
          <p:nvPr/>
        </p:nvSpPr>
        <p:spPr>
          <a:xfrm>
            <a:off x="6828150" y="2310115"/>
            <a:ext cx="246632" cy="2727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5AD2A3D-EC07-B6B5-BE4C-90A160EDAF04}"/>
              </a:ext>
            </a:extLst>
          </p:cNvPr>
          <p:cNvSpPr/>
          <p:nvPr/>
        </p:nvSpPr>
        <p:spPr>
          <a:xfrm>
            <a:off x="6011783" y="3199952"/>
            <a:ext cx="171000" cy="14648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3" name="流程图: 直接访问存储器 218">
            <a:extLst>
              <a:ext uri="{FF2B5EF4-FFF2-40B4-BE49-F238E27FC236}">
                <a16:creationId xmlns:a16="http://schemas.microsoft.com/office/drawing/2014/main" id="{EF191370-3BB6-AD59-414B-81AF71D3D6BC}"/>
              </a:ext>
            </a:extLst>
          </p:cNvPr>
          <p:cNvSpPr/>
          <p:nvPr/>
        </p:nvSpPr>
        <p:spPr>
          <a:xfrm rot="18192397">
            <a:off x="6131131" y="2674703"/>
            <a:ext cx="841180" cy="296013"/>
          </a:xfrm>
          <a:prstGeom prst="flowChartMagneticDrum">
            <a:avLst/>
          </a:prstGeom>
          <a:noFill/>
          <a:ln>
            <a:solidFill>
              <a:srgbClr val="1515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12"/>
            <a:endParaRPr lang="zh-CN" altLang="en-US" sz="1000" dirty="0">
              <a:solidFill>
                <a:srgbClr val="666666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6F22E939-BAB6-6C1F-E75C-467813C397DB}"/>
              </a:ext>
            </a:extLst>
          </p:cNvPr>
          <p:cNvCxnSpPr>
            <a:cxnSpLocks/>
            <a:stCxn id="81" idx="3"/>
            <a:endCxn id="77" idx="1"/>
          </p:cNvCxnSpPr>
          <p:nvPr/>
        </p:nvCxnSpPr>
        <p:spPr>
          <a:xfrm flipV="1">
            <a:off x="6182783" y="2446483"/>
            <a:ext cx="645367" cy="82671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90E6CC25-699C-5985-6E0A-123E6B29A20F}"/>
              </a:ext>
            </a:extLst>
          </p:cNvPr>
          <p:cNvSpPr/>
          <p:nvPr/>
        </p:nvSpPr>
        <p:spPr>
          <a:xfrm>
            <a:off x="8445899" y="1749323"/>
            <a:ext cx="680975" cy="15238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FAT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D0C35331-6CFA-0A78-B597-6EB8BE70F37C}"/>
              </a:ext>
            </a:extLst>
          </p:cNvPr>
          <p:cNvSpPr/>
          <p:nvPr/>
        </p:nvSpPr>
        <p:spPr>
          <a:xfrm>
            <a:off x="8302349" y="2264395"/>
            <a:ext cx="246632" cy="27273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97" name="图片 155">
            <a:extLst>
              <a:ext uri="{FF2B5EF4-FFF2-40B4-BE49-F238E27FC236}">
                <a16:creationId xmlns:a16="http://schemas.microsoft.com/office/drawing/2014/main" id="{E7EC4DB3-AF3A-A49B-49D2-82E8AF5B4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9449" y="2195287"/>
            <a:ext cx="447122" cy="467446"/>
          </a:xfrm>
          <a:prstGeom prst="rect">
            <a:avLst/>
          </a:prstGeom>
        </p:spPr>
      </p:pic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A5839B97-244A-8698-47E3-996837DF156C}"/>
              </a:ext>
            </a:extLst>
          </p:cNvPr>
          <p:cNvCxnSpPr>
            <a:cxnSpLocks/>
            <a:endCxn id="96" idx="1"/>
          </p:cNvCxnSpPr>
          <p:nvPr/>
        </p:nvCxnSpPr>
        <p:spPr>
          <a:xfrm>
            <a:off x="7640339" y="2400763"/>
            <a:ext cx="66201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13FE5867-0CE2-0725-2AFB-3D9D25C4811A}"/>
              </a:ext>
            </a:extLst>
          </p:cNvPr>
          <p:cNvSpPr txBox="1"/>
          <p:nvPr/>
        </p:nvSpPr>
        <p:spPr>
          <a:xfrm>
            <a:off x="255148" y="5508446"/>
            <a:ext cx="14904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(OLT)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A499C593-614C-E886-337E-C6D7BC375B90}"/>
              </a:ext>
            </a:extLst>
          </p:cNvPr>
          <p:cNvSpPr/>
          <p:nvPr/>
        </p:nvSpPr>
        <p:spPr>
          <a:xfrm>
            <a:off x="9908032" y="1742802"/>
            <a:ext cx="680975" cy="15238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ATB</a:t>
            </a:r>
          </a:p>
        </p:txBody>
      </p:sp>
      <p:pic>
        <p:nvPicPr>
          <p:cNvPr id="108" name="图片 132">
            <a:extLst>
              <a:ext uri="{FF2B5EF4-FFF2-40B4-BE49-F238E27FC236}">
                <a16:creationId xmlns:a16="http://schemas.microsoft.com/office/drawing/2014/main" id="{20486382-78C5-8452-184A-81CC56F8CF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64954" y="2125024"/>
            <a:ext cx="404341" cy="421921"/>
          </a:xfrm>
          <a:prstGeom prst="rect">
            <a:avLst/>
          </a:prstGeom>
        </p:spPr>
      </p:pic>
      <p:pic>
        <p:nvPicPr>
          <p:cNvPr id="109" name="Picture 26" descr="图片205">
            <a:extLst>
              <a:ext uri="{FF2B5EF4-FFF2-40B4-BE49-F238E27FC236}">
                <a16:creationId xmlns:a16="http://schemas.microsoft.com/office/drawing/2014/main" id="{6948BB5B-3D15-6A56-E2BD-BE5BE2D726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094754" y="1874127"/>
            <a:ext cx="378873" cy="186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0" name="Text Box 33">
            <a:extLst>
              <a:ext uri="{FF2B5EF4-FFF2-40B4-BE49-F238E27FC236}">
                <a16:creationId xmlns:a16="http://schemas.microsoft.com/office/drawing/2014/main" id="{45434A95-DE51-D16A-A407-153D08133B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93147" y="1813357"/>
            <a:ext cx="385792" cy="27614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lIns="17993" tIns="45678" rIns="17993" bIns="45678">
            <a:spAutoFit/>
          </a:bodyPr>
          <a:lstStyle/>
          <a:p>
            <a:pPr algn="ctr" defTabSz="1064787">
              <a:lnSpc>
                <a:spcPct val="130000"/>
              </a:lnSpc>
              <a:spcBef>
                <a:spcPct val="50000"/>
              </a:spcBef>
              <a:buClr>
                <a:srgbClr val="990000"/>
              </a:buClr>
              <a:buSzPct val="60000"/>
            </a:pPr>
            <a:r>
              <a:rPr lang="en-US" altLang="zh-CN" sz="1000" b="1" dirty="0">
                <a:solidFill>
                  <a:srgbClr val="000000"/>
                </a:solidFill>
                <a:latin typeface="Calibri" panose="020F0502020204030204"/>
                <a:ea typeface="华文细黑" pitchFamily="2" charset="-122"/>
              </a:rPr>
              <a:t>ONU 1</a:t>
            </a:r>
          </a:p>
        </p:txBody>
      </p:sp>
      <p:pic>
        <p:nvPicPr>
          <p:cNvPr id="111" name="Picture 26" descr="图片205">
            <a:extLst>
              <a:ext uri="{FF2B5EF4-FFF2-40B4-BE49-F238E27FC236}">
                <a16:creationId xmlns:a16="http://schemas.microsoft.com/office/drawing/2014/main" id="{CA9543C0-3499-EDC5-9C70-3F9B79ECC2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094754" y="2195287"/>
            <a:ext cx="378873" cy="186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" name="Text Box 33">
            <a:extLst>
              <a:ext uri="{FF2B5EF4-FFF2-40B4-BE49-F238E27FC236}">
                <a16:creationId xmlns:a16="http://schemas.microsoft.com/office/drawing/2014/main" id="{0CEE674B-C494-1675-B8B1-3B310C2E80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93147" y="2134517"/>
            <a:ext cx="385792" cy="27614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lIns="17993" tIns="45678" rIns="17993" bIns="45678">
            <a:spAutoFit/>
          </a:bodyPr>
          <a:lstStyle/>
          <a:p>
            <a:pPr algn="ctr" defTabSz="1064787">
              <a:lnSpc>
                <a:spcPct val="130000"/>
              </a:lnSpc>
              <a:spcBef>
                <a:spcPct val="50000"/>
              </a:spcBef>
              <a:buClr>
                <a:srgbClr val="990000"/>
              </a:buClr>
              <a:buSzPct val="60000"/>
            </a:pPr>
            <a:r>
              <a:rPr lang="en-US" altLang="zh-CN" sz="1000" b="1" dirty="0">
                <a:solidFill>
                  <a:srgbClr val="000000"/>
                </a:solidFill>
                <a:latin typeface="Calibri" panose="020F0502020204030204"/>
                <a:ea typeface="华文细黑" pitchFamily="2" charset="-122"/>
              </a:rPr>
              <a:t>ONU 2</a:t>
            </a:r>
          </a:p>
        </p:txBody>
      </p:sp>
      <p:pic>
        <p:nvPicPr>
          <p:cNvPr id="113" name="Picture 26" descr="图片205">
            <a:extLst>
              <a:ext uri="{FF2B5EF4-FFF2-40B4-BE49-F238E27FC236}">
                <a16:creationId xmlns:a16="http://schemas.microsoft.com/office/drawing/2014/main" id="{A4D066E8-0CD8-B5E3-9DEB-2BFEA4F14D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102491" y="2530053"/>
            <a:ext cx="378873" cy="186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4" name="Text Box 33">
            <a:extLst>
              <a:ext uri="{FF2B5EF4-FFF2-40B4-BE49-F238E27FC236}">
                <a16:creationId xmlns:a16="http://schemas.microsoft.com/office/drawing/2014/main" id="{FF3E7D04-1B5D-6609-2FCB-BD7E1A55EA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00884" y="2469283"/>
            <a:ext cx="385792" cy="27614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 lIns="17993" tIns="45678" rIns="17993" bIns="45678">
            <a:spAutoFit/>
          </a:bodyPr>
          <a:lstStyle/>
          <a:p>
            <a:pPr algn="ctr" defTabSz="1064787">
              <a:lnSpc>
                <a:spcPct val="130000"/>
              </a:lnSpc>
              <a:spcBef>
                <a:spcPct val="50000"/>
              </a:spcBef>
              <a:buClr>
                <a:srgbClr val="990000"/>
              </a:buClr>
              <a:buSzPct val="60000"/>
            </a:pPr>
            <a:r>
              <a:rPr lang="en-US" altLang="zh-CN" sz="1000" b="1" dirty="0">
                <a:solidFill>
                  <a:srgbClr val="000000"/>
                </a:solidFill>
                <a:latin typeface="Calibri" panose="020F0502020204030204"/>
                <a:ea typeface="华文细黑" pitchFamily="2" charset="-122"/>
              </a:rPr>
              <a:t>ONU 3</a:t>
            </a: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8F65983B-24EE-8C6A-1480-0545759FC455}"/>
              </a:ext>
            </a:extLst>
          </p:cNvPr>
          <p:cNvCxnSpPr>
            <a:cxnSpLocks/>
            <a:stCxn id="116" idx="3"/>
            <a:endCxn id="109" idx="1"/>
          </p:cNvCxnSpPr>
          <p:nvPr/>
        </p:nvCxnSpPr>
        <p:spPr>
          <a:xfrm flipV="1">
            <a:off x="10610070" y="1967355"/>
            <a:ext cx="484684" cy="27356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>
            <a:extLst>
              <a:ext uri="{FF2B5EF4-FFF2-40B4-BE49-F238E27FC236}">
                <a16:creationId xmlns:a16="http://schemas.microsoft.com/office/drawing/2014/main" id="{AEA0FFDC-57F5-BFB4-BBD7-44D4F51BDB27}"/>
              </a:ext>
            </a:extLst>
          </p:cNvPr>
          <p:cNvSpPr/>
          <p:nvPr/>
        </p:nvSpPr>
        <p:spPr>
          <a:xfrm>
            <a:off x="10450281" y="2171714"/>
            <a:ext cx="159789" cy="13840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13B87DC9-5D24-7DA0-4169-53A9800904CC}"/>
              </a:ext>
            </a:extLst>
          </p:cNvPr>
          <p:cNvSpPr/>
          <p:nvPr/>
        </p:nvSpPr>
        <p:spPr>
          <a:xfrm>
            <a:off x="10453159" y="2403495"/>
            <a:ext cx="159789" cy="13840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4B3C4D78-79C4-718C-FFCC-96782D30A64D}"/>
              </a:ext>
            </a:extLst>
          </p:cNvPr>
          <p:cNvSpPr/>
          <p:nvPr/>
        </p:nvSpPr>
        <p:spPr>
          <a:xfrm>
            <a:off x="10478719" y="2664577"/>
            <a:ext cx="159789" cy="13840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rgbClr val="FF0000"/>
              </a:solidFill>
            </a:endParaRP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6DE9DFA5-1038-C73A-65CC-1A31C14E3699}"/>
              </a:ext>
            </a:extLst>
          </p:cNvPr>
          <p:cNvCxnSpPr>
            <a:cxnSpLocks/>
            <a:stCxn id="117" idx="3"/>
            <a:endCxn id="111" idx="1"/>
          </p:cNvCxnSpPr>
          <p:nvPr/>
        </p:nvCxnSpPr>
        <p:spPr>
          <a:xfrm flipV="1">
            <a:off x="10612948" y="2288515"/>
            <a:ext cx="481806" cy="18418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59D4E98B-58E0-6954-BCA8-8B69D72EB3B4}"/>
              </a:ext>
            </a:extLst>
          </p:cNvPr>
          <p:cNvCxnSpPr>
            <a:cxnSpLocks/>
            <a:stCxn id="118" idx="3"/>
            <a:endCxn id="113" idx="1"/>
          </p:cNvCxnSpPr>
          <p:nvPr/>
        </p:nvCxnSpPr>
        <p:spPr>
          <a:xfrm flipV="1">
            <a:off x="10638508" y="2623281"/>
            <a:ext cx="463983" cy="11049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>
            <a:extLst>
              <a:ext uri="{FF2B5EF4-FFF2-40B4-BE49-F238E27FC236}">
                <a16:creationId xmlns:a16="http://schemas.microsoft.com/office/drawing/2014/main" id="{F2A2E1CF-11A5-05B5-4A98-B7438B79D22D}"/>
              </a:ext>
            </a:extLst>
          </p:cNvPr>
          <p:cNvSpPr/>
          <p:nvPr/>
        </p:nvSpPr>
        <p:spPr>
          <a:xfrm>
            <a:off x="10967224" y="1897978"/>
            <a:ext cx="202924" cy="1271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9ABA064A-5DA9-E8B2-C36C-9A909633793C}"/>
              </a:ext>
            </a:extLst>
          </p:cNvPr>
          <p:cNvSpPr/>
          <p:nvPr/>
        </p:nvSpPr>
        <p:spPr>
          <a:xfrm>
            <a:off x="10975234" y="2214156"/>
            <a:ext cx="202924" cy="1271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DA3105B2-F65D-D8F6-2D9F-41CDF782C209}"/>
              </a:ext>
            </a:extLst>
          </p:cNvPr>
          <p:cNvSpPr/>
          <p:nvPr/>
        </p:nvSpPr>
        <p:spPr>
          <a:xfrm>
            <a:off x="10982971" y="2548770"/>
            <a:ext cx="202924" cy="1271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E42171A-6BE1-BE28-142F-F8964F8CEFA4}"/>
              </a:ext>
            </a:extLst>
          </p:cNvPr>
          <p:cNvSpPr/>
          <p:nvPr/>
        </p:nvSpPr>
        <p:spPr>
          <a:xfrm>
            <a:off x="8965564" y="2261560"/>
            <a:ext cx="228746" cy="25636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90CE89AC-08F6-40EA-1DC9-800774BA47A6}"/>
              </a:ext>
            </a:extLst>
          </p:cNvPr>
          <p:cNvSpPr/>
          <p:nvPr/>
        </p:nvSpPr>
        <p:spPr>
          <a:xfrm>
            <a:off x="9840597" y="2272578"/>
            <a:ext cx="215720" cy="25636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77C60341-1C00-D94B-D4E6-C9C4D65EE897}"/>
              </a:ext>
            </a:extLst>
          </p:cNvPr>
          <p:cNvSpPr txBox="1"/>
          <p:nvPr/>
        </p:nvSpPr>
        <p:spPr>
          <a:xfrm>
            <a:off x="3571575" y="4149701"/>
            <a:ext cx="9826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Feeder cable</a:t>
            </a:r>
          </a:p>
        </p:txBody>
      </p:sp>
      <p:cxnSp>
        <p:nvCxnSpPr>
          <p:cNvPr id="172" name="直接箭头连接符 225">
            <a:extLst>
              <a:ext uri="{FF2B5EF4-FFF2-40B4-BE49-F238E27FC236}">
                <a16:creationId xmlns:a16="http://schemas.microsoft.com/office/drawing/2014/main" id="{0F238D61-0966-10E8-08C7-78611AA94ACE}"/>
              </a:ext>
            </a:extLst>
          </p:cNvPr>
          <p:cNvCxnSpPr>
            <a:cxnSpLocks/>
          </p:cNvCxnSpPr>
          <p:nvPr/>
        </p:nvCxnSpPr>
        <p:spPr>
          <a:xfrm>
            <a:off x="2812329" y="4185732"/>
            <a:ext cx="255518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连接符 55">
            <a:extLst>
              <a:ext uri="{FF2B5EF4-FFF2-40B4-BE49-F238E27FC236}">
                <a16:creationId xmlns:a16="http://schemas.microsoft.com/office/drawing/2014/main" id="{1274E77D-5D76-516D-4AF6-22C5150E32F5}"/>
              </a:ext>
            </a:extLst>
          </p:cNvPr>
          <p:cNvCxnSpPr>
            <a:cxnSpLocks/>
          </p:cNvCxnSpPr>
          <p:nvPr/>
        </p:nvCxnSpPr>
        <p:spPr>
          <a:xfrm>
            <a:off x="3653347" y="2754168"/>
            <a:ext cx="0" cy="46344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6128F585-25CC-DB7F-EBFB-50340367A245}"/>
              </a:ext>
            </a:extLst>
          </p:cNvPr>
          <p:cNvSpPr txBox="1"/>
          <p:nvPr/>
        </p:nvSpPr>
        <p:spPr>
          <a:xfrm>
            <a:off x="3822350" y="2678750"/>
            <a:ext cx="734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Cable</a:t>
            </a:r>
          </a:p>
          <a:p>
            <a:pPr algn="ctr"/>
            <a:r>
              <a:rPr lang="en-US" sz="1200" dirty="0"/>
              <a:t>Segment</a:t>
            </a:r>
          </a:p>
        </p:txBody>
      </p:sp>
      <p:cxnSp>
        <p:nvCxnSpPr>
          <p:cNvPr id="177" name="直接箭头连接符 225">
            <a:extLst>
              <a:ext uri="{FF2B5EF4-FFF2-40B4-BE49-F238E27FC236}">
                <a16:creationId xmlns:a16="http://schemas.microsoft.com/office/drawing/2014/main" id="{702AA16F-E297-F9B8-DD99-083B80267D7D}"/>
              </a:ext>
            </a:extLst>
          </p:cNvPr>
          <p:cNvCxnSpPr>
            <a:cxnSpLocks/>
          </p:cNvCxnSpPr>
          <p:nvPr/>
        </p:nvCxnSpPr>
        <p:spPr>
          <a:xfrm>
            <a:off x="3662693" y="3130307"/>
            <a:ext cx="92651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2C9E9928-4296-D40B-5181-C8BB49ACBA7A}"/>
              </a:ext>
            </a:extLst>
          </p:cNvPr>
          <p:cNvSpPr txBox="1"/>
          <p:nvPr/>
        </p:nvSpPr>
        <p:spPr>
          <a:xfrm>
            <a:off x="3299624" y="3749267"/>
            <a:ext cx="7428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Joint box</a:t>
            </a:r>
          </a:p>
        </p:txBody>
      </p:sp>
      <p:cxnSp>
        <p:nvCxnSpPr>
          <p:cNvPr id="181" name="直接箭头连接符 225">
            <a:extLst>
              <a:ext uri="{FF2B5EF4-FFF2-40B4-BE49-F238E27FC236}">
                <a16:creationId xmlns:a16="http://schemas.microsoft.com/office/drawing/2014/main" id="{290F9764-192C-6807-7E4C-C47B0F3F82FB}"/>
              </a:ext>
            </a:extLst>
          </p:cNvPr>
          <p:cNvCxnSpPr>
            <a:cxnSpLocks/>
          </p:cNvCxnSpPr>
          <p:nvPr/>
        </p:nvCxnSpPr>
        <p:spPr>
          <a:xfrm flipV="1">
            <a:off x="2860651" y="3130296"/>
            <a:ext cx="784310" cy="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连接符 55">
            <a:extLst>
              <a:ext uri="{FF2B5EF4-FFF2-40B4-BE49-F238E27FC236}">
                <a16:creationId xmlns:a16="http://schemas.microsoft.com/office/drawing/2014/main" id="{C9F87082-4512-5FB7-F777-24CE66E36265}"/>
              </a:ext>
            </a:extLst>
          </p:cNvPr>
          <p:cNvCxnSpPr>
            <a:cxnSpLocks/>
          </p:cNvCxnSpPr>
          <p:nvPr/>
        </p:nvCxnSpPr>
        <p:spPr>
          <a:xfrm>
            <a:off x="2845627" y="2778552"/>
            <a:ext cx="0" cy="46344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连接符 55">
            <a:extLst>
              <a:ext uri="{FF2B5EF4-FFF2-40B4-BE49-F238E27FC236}">
                <a16:creationId xmlns:a16="http://schemas.microsoft.com/office/drawing/2014/main" id="{B026A8CF-EBC6-2BDE-8F75-811F859EE10D}"/>
              </a:ext>
            </a:extLst>
          </p:cNvPr>
          <p:cNvCxnSpPr>
            <a:cxnSpLocks/>
          </p:cNvCxnSpPr>
          <p:nvPr/>
        </p:nvCxnSpPr>
        <p:spPr>
          <a:xfrm>
            <a:off x="4600191" y="2727681"/>
            <a:ext cx="0" cy="46344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连接符 55">
            <a:extLst>
              <a:ext uri="{FF2B5EF4-FFF2-40B4-BE49-F238E27FC236}">
                <a16:creationId xmlns:a16="http://schemas.microsoft.com/office/drawing/2014/main" id="{A1A2D2C9-C076-12AB-4562-05E2FB364B5D}"/>
              </a:ext>
            </a:extLst>
          </p:cNvPr>
          <p:cNvCxnSpPr>
            <a:cxnSpLocks/>
          </p:cNvCxnSpPr>
          <p:nvPr/>
        </p:nvCxnSpPr>
        <p:spPr>
          <a:xfrm>
            <a:off x="5367515" y="2745428"/>
            <a:ext cx="0" cy="46344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连接符 55">
            <a:extLst>
              <a:ext uri="{FF2B5EF4-FFF2-40B4-BE49-F238E27FC236}">
                <a16:creationId xmlns:a16="http://schemas.microsoft.com/office/drawing/2014/main" id="{289F5716-F416-2A9E-1D94-F99AEC9D3DA4}"/>
              </a:ext>
            </a:extLst>
          </p:cNvPr>
          <p:cNvCxnSpPr>
            <a:cxnSpLocks/>
          </p:cNvCxnSpPr>
          <p:nvPr/>
        </p:nvCxnSpPr>
        <p:spPr>
          <a:xfrm>
            <a:off x="5367515" y="3932244"/>
            <a:ext cx="0" cy="46344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连接符 55">
            <a:extLst>
              <a:ext uri="{FF2B5EF4-FFF2-40B4-BE49-F238E27FC236}">
                <a16:creationId xmlns:a16="http://schemas.microsoft.com/office/drawing/2014/main" id="{3A42F886-C60E-B1F2-F8E8-003CFE84AAAA}"/>
              </a:ext>
            </a:extLst>
          </p:cNvPr>
          <p:cNvCxnSpPr>
            <a:cxnSpLocks/>
          </p:cNvCxnSpPr>
          <p:nvPr/>
        </p:nvCxnSpPr>
        <p:spPr>
          <a:xfrm>
            <a:off x="2811076" y="3928304"/>
            <a:ext cx="0" cy="46344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>
            <a:extLst>
              <a:ext uri="{FF2B5EF4-FFF2-40B4-BE49-F238E27FC236}">
                <a16:creationId xmlns:a16="http://schemas.microsoft.com/office/drawing/2014/main" id="{F11A13D4-F2EB-28E9-73ED-B9DC8DC2CA76}"/>
              </a:ext>
            </a:extLst>
          </p:cNvPr>
          <p:cNvSpPr txBox="1"/>
          <p:nvPr/>
        </p:nvSpPr>
        <p:spPr>
          <a:xfrm>
            <a:off x="2883238" y="2675929"/>
            <a:ext cx="734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Cable</a:t>
            </a:r>
          </a:p>
          <a:p>
            <a:pPr algn="ctr"/>
            <a:r>
              <a:rPr lang="en-US" sz="1200" dirty="0"/>
              <a:t>Segment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C21A8477-9CAA-4DC7-6742-1B72DB4BA411}"/>
              </a:ext>
            </a:extLst>
          </p:cNvPr>
          <p:cNvSpPr txBox="1"/>
          <p:nvPr/>
        </p:nvSpPr>
        <p:spPr>
          <a:xfrm>
            <a:off x="4607422" y="2671731"/>
            <a:ext cx="734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Cable</a:t>
            </a:r>
          </a:p>
          <a:p>
            <a:pPr algn="ctr"/>
            <a:r>
              <a:rPr lang="en-US" sz="1200" dirty="0"/>
              <a:t>Segment</a:t>
            </a:r>
          </a:p>
        </p:txBody>
      </p:sp>
      <p:cxnSp>
        <p:nvCxnSpPr>
          <p:cNvPr id="193" name="直接箭头连接符 225">
            <a:extLst>
              <a:ext uri="{FF2B5EF4-FFF2-40B4-BE49-F238E27FC236}">
                <a16:creationId xmlns:a16="http://schemas.microsoft.com/office/drawing/2014/main" id="{BCB54A98-4A7C-EDEF-6DC6-6426F577F75B}"/>
              </a:ext>
            </a:extLst>
          </p:cNvPr>
          <p:cNvCxnSpPr>
            <a:cxnSpLocks/>
          </p:cNvCxnSpPr>
          <p:nvPr/>
        </p:nvCxnSpPr>
        <p:spPr>
          <a:xfrm>
            <a:off x="4589204" y="3130307"/>
            <a:ext cx="77831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17F3C0EC-1F4F-28F2-1130-0ACA9A2570C3}"/>
              </a:ext>
            </a:extLst>
          </p:cNvPr>
          <p:cNvSpPr txBox="1"/>
          <p:nvPr/>
        </p:nvSpPr>
        <p:spPr>
          <a:xfrm>
            <a:off x="4217756" y="3759957"/>
            <a:ext cx="7428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Joint box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61FFF384-7F83-CFB6-1079-A8D43C02674D}"/>
              </a:ext>
            </a:extLst>
          </p:cNvPr>
          <p:cNvSpPr txBox="1"/>
          <p:nvPr/>
        </p:nvSpPr>
        <p:spPr>
          <a:xfrm>
            <a:off x="5840214" y="2215650"/>
            <a:ext cx="964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Distribution cable</a:t>
            </a:r>
          </a:p>
        </p:txBody>
      </p:sp>
      <p:sp>
        <p:nvSpPr>
          <p:cNvPr id="201" name="流程图: 直接访问存储器 218">
            <a:extLst>
              <a:ext uri="{FF2B5EF4-FFF2-40B4-BE49-F238E27FC236}">
                <a16:creationId xmlns:a16="http://schemas.microsoft.com/office/drawing/2014/main" id="{3FA7669D-A03B-8903-4397-111F09745F55}"/>
              </a:ext>
            </a:extLst>
          </p:cNvPr>
          <p:cNvSpPr/>
          <p:nvPr/>
        </p:nvSpPr>
        <p:spPr>
          <a:xfrm>
            <a:off x="7690174" y="2262655"/>
            <a:ext cx="620074" cy="296013"/>
          </a:xfrm>
          <a:prstGeom prst="flowChartMagneticDrum">
            <a:avLst/>
          </a:prstGeom>
          <a:noFill/>
          <a:ln>
            <a:solidFill>
              <a:srgbClr val="1515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12"/>
            <a:endParaRPr lang="zh-CN" altLang="en-US" sz="1000" dirty="0">
              <a:solidFill>
                <a:srgbClr val="666666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204" name="流程图: 直接访问存储器 218">
            <a:extLst>
              <a:ext uri="{FF2B5EF4-FFF2-40B4-BE49-F238E27FC236}">
                <a16:creationId xmlns:a16="http://schemas.microsoft.com/office/drawing/2014/main" id="{0EB03D2C-7286-D5DD-A1D0-2A9EB2550718}"/>
              </a:ext>
            </a:extLst>
          </p:cNvPr>
          <p:cNvSpPr/>
          <p:nvPr/>
        </p:nvSpPr>
        <p:spPr>
          <a:xfrm>
            <a:off x="9194309" y="2278273"/>
            <a:ext cx="648077" cy="296013"/>
          </a:xfrm>
          <a:prstGeom prst="flowChartMagneticDrum">
            <a:avLst/>
          </a:prstGeom>
          <a:noFill/>
          <a:ln>
            <a:solidFill>
              <a:srgbClr val="1515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12"/>
            <a:endParaRPr lang="zh-CN" altLang="en-US" sz="1000" dirty="0">
              <a:solidFill>
                <a:srgbClr val="666666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207" name="Title 206">
            <a:extLst>
              <a:ext uri="{FF2B5EF4-FFF2-40B4-BE49-F238E27FC236}">
                <a16:creationId xmlns:a16="http://schemas.microsoft.com/office/drawing/2014/main" id="{59A20167-011A-A8AD-B5E7-92962A405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Passive Infrastructure – Access (FTTH/FTTR)</a:t>
            </a:r>
          </a:p>
        </p:txBody>
      </p:sp>
      <p:cxnSp>
        <p:nvCxnSpPr>
          <p:cNvPr id="214" name="直接连接符 55">
            <a:extLst>
              <a:ext uri="{FF2B5EF4-FFF2-40B4-BE49-F238E27FC236}">
                <a16:creationId xmlns:a16="http://schemas.microsoft.com/office/drawing/2014/main" id="{7AD789A4-DA31-15B4-BA64-A26B1FBD6D86}"/>
              </a:ext>
            </a:extLst>
          </p:cNvPr>
          <p:cNvCxnSpPr>
            <a:cxnSpLocks/>
          </p:cNvCxnSpPr>
          <p:nvPr/>
        </p:nvCxnSpPr>
        <p:spPr>
          <a:xfrm>
            <a:off x="1498979" y="4988260"/>
            <a:ext cx="0" cy="46344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接箭头连接符 225">
            <a:extLst>
              <a:ext uri="{FF2B5EF4-FFF2-40B4-BE49-F238E27FC236}">
                <a16:creationId xmlns:a16="http://schemas.microsoft.com/office/drawing/2014/main" id="{F66EADDA-D4F7-DC83-7E21-D86DCC2C867D}"/>
              </a:ext>
            </a:extLst>
          </p:cNvPr>
          <p:cNvCxnSpPr>
            <a:cxnSpLocks/>
          </p:cNvCxnSpPr>
          <p:nvPr/>
        </p:nvCxnSpPr>
        <p:spPr>
          <a:xfrm>
            <a:off x="1454168" y="1521780"/>
            <a:ext cx="971598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Box 217">
            <a:extLst>
              <a:ext uri="{FF2B5EF4-FFF2-40B4-BE49-F238E27FC236}">
                <a16:creationId xmlns:a16="http://schemas.microsoft.com/office/drawing/2014/main" id="{224B6083-96BE-0151-881B-C0188AEE11A9}"/>
              </a:ext>
            </a:extLst>
          </p:cNvPr>
          <p:cNvSpPr txBox="1"/>
          <p:nvPr/>
        </p:nvSpPr>
        <p:spPr>
          <a:xfrm>
            <a:off x="5683468" y="1290967"/>
            <a:ext cx="12599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PON Optical Path</a:t>
            </a:r>
          </a:p>
        </p:txBody>
      </p:sp>
      <p:cxnSp>
        <p:nvCxnSpPr>
          <p:cNvPr id="219" name="直接连接符 55">
            <a:extLst>
              <a:ext uri="{FF2B5EF4-FFF2-40B4-BE49-F238E27FC236}">
                <a16:creationId xmlns:a16="http://schemas.microsoft.com/office/drawing/2014/main" id="{767B96C1-3FF1-A3D3-E0E3-A8D111FAC581}"/>
              </a:ext>
            </a:extLst>
          </p:cNvPr>
          <p:cNvCxnSpPr>
            <a:cxnSpLocks/>
          </p:cNvCxnSpPr>
          <p:nvPr/>
        </p:nvCxnSpPr>
        <p:spPr>
          <a:xfrm>
            <a:off x="1431923" y="1304675"/>
            <a:ext cx="0" cy="46344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接连接符 55">
            <a:extLst>
              <a:ext uri="{FF2B5EF4-FFF2-40B4-BE49-F238E27FC236}">
                <a16:creationId xmlns:a16="http://schemas.microsoft.com/office/drawing/2014/main" id="{C8DA65D9-DA99-B9BB-08BF-9EFBAD54522F}"/>
              </a:ext>
            </a:extLst>
          </p:cNvPr>
          <p:cNvCxnSpPr>
            <a:cxnSpLocks/>
          </p:cNvCxnSpPr>
          <p:nvPr/>
        </p:nvCxnSpPr>
        <p:spPr>
          <a:xfrm>
            <a:off x="11206594" y="1279361"/>
            <a:ext cx="0" cy="46344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C105D8F0-B600-07A3-A011-8039668EAD69}"/>
              </a:ext>
            </a:extLst>
          </p:cNvPr>
          <p:cNvSpPr/>
          <p:nvPr/>
        </p:nvSpPr>
        <p:spPr>
          <a:xfrm>
            <a:off x="6013017" y="3392390"/>
            <a:ext cx="165966" cy="18314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7" name="流程图: 直接访问存储器 218">
            <a:extLst>
              <a:ext uri="{FF2B5EF4-FFF2-40B4-BE49-F238E27FC236}">
                <a16:creationId xmlns:a16="http://schemas.microsoft.com/office/drawing/2014/main" id="{511F30CE-FC6C-EEA9-C7BE-05384AA9E9A8}"/>
              </a:ext>
            </a:extLst>
          </p:cNvPr>
          <p:cNvSpPr/>
          <p:nvPr/>
        </p:nvSpPr>
        <p:spPr>
          <a:xfrm rot="627135">
            <a:off x="6110649" y="3395305"/>
            <a:ext cx="841180" cy="296013"/>
          </a:xfrm>
          <a:prstGeom prst="flowChartMagneticDrum">
            <a:avLst/>
          </a:prstGeom>
          <a:noFill/>
          <a:ln>
            <a:solidFill>
              <a:srgbClr val="1515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12"/>
            <a:endParaRPr lang="zh-CN" altLang="en-US" sz="1000" dirty="0">
              <a:solidFill>
                <a:srgbClr val="666666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930112E-AC11-D0FE-88F5-A1A641C22DC7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6178983" y="3483962"/>
            <a:ext cx="649167" cy="12890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74E0BD7-EE45-FB99-A6ED-CC648AF94F49}"/>
              </a:ext>
            </a:extLst>
          </p:cNvPr>
          <p:cNvCxnSpPr>
            <a:cxnSpLocks/>
          </p:cNvCxnSpPr>
          <p:nvPr/>
        </p:nvCxnSpPr>
        <p:spPr>
          <a:xfrm>
            <a:off x="6099124" y="4223645"/>
            <a:ext cx="729026" cy="28124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5315C20-DAC7-486D-9A16-422ABBA6976C}"/>
              </a:ext>
            </a:extLst>
          </p:cNvPr>
          <p:cNvCxnSpPr>
            <a:cxnSpLocks/>
          </p:cNvCxnSpPr>
          <p:nvPr/>
        </p:nvCxnSpPr>
        <p:spPr>
          <a:xfrm>
            <a:off x="6099124" y="4116498"/>
            <a:ext cx="729026" cy="32656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C690F0B-27D7-F7A3-98F0-BF3B0FD61752}"/>
              </a:ext>
            </a:extLst>
          </p:cNvPr>
          <p:cNvCxnSpPr>
            <a:cxnSpLocks/>
          </p:cNvCxnSpPr>
          <p:nvPr/>
        </p:nvCxnSpPr>
        <p:spPr>
          <a:xfrm>
            <a:off x="6104041" y="4027023"/>
            <a:ext cx="724109" cy="36866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226170E0-2839-9CF2-530A-B1629EF6FDF4}"/>
              </a:ext>
            </a:extLst>
          </p:cNvPr>
          <p:cNvSpPr/>
          <p:nvPr/>
        </p:nvSpPr>
        <p:spPr>
          <a:xfrm>
            <a:off x="5364217" y="3488121"/>
            <a:ext cx="303486" cy="3941"/>
          </a:xfrm>
          <a:custGeom>
            <a:avLst/>
            <a:gdLst>
              <a:gd name="connsiteX0" fmla="*/ 0 w 303486"/>
              <a:gd name="connsiteY0" fmla="*/ 3941 h 3941"/>
              <a:gd name="connsiteX1" fmla="*/ 303486 w 303486"/>
              <a:gd name="connsiteY1" fmla="*/ 0 h 3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03486" h="3941">
                <a:moveTo>
                  <a:pt x="0" y="3941"/>
                </a:moveTo>
                <a:lnTo>
                  <a:pt x="303486" y="0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081BA6B4-BAE4-756F-3177-4D7B82B62483}"/>
              </a:ext>
            </a:extLst>
          </p:cNvPr>
          <p:cNvSpPr/>
          <p:nvPr/>
        </p:nvSpPr>
        <p:spPr>
          <a:xfrm>
            <a:off x="5399690" y="3539359"/>
            <a:ext cx="713389" cy="492672"/>
          </a:xfrm>
          <a:custGeom>
            <a:avLst/>
            <a:gdLst>
              <a:gd name="connsiteX0" fmla="*/ 0 w 713389"/>
              <a:gd name="connsiteY0" fmla="*/ 0 h 492672"/>
              <a:gd name="connsiteX1" fmla="*/ 713389 w 713389"/>
              <a:gd name="connsiteY1" fmla="*/ 492672 h 49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13389" h="492672">
                <a:moveTo>
                  <a:pt x="0" y="0"/>
                </a:moveTo>
                <a:lnTo>
                  <a:pt x="713389" y="492672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56738B5E-370A-6852-5AF8-DABB2F78CDC0}"/>
              </a:ext>
            </a:extLst>
          </p:cNvPr>
          <p:cNvSpPr/>
          <p:nvPr/>
        </p:nvSpPr>
        <p:spPr>
          <a:xfrm>
            <a:off x="5379019" y="3597383"/>
            <a:ext cx="713389" cy="492672"/>
          </a:xfrm>
          <a:custGeom>
            <a:avLst/>
            <a:gdLst>
              <a:gd name="connsiteX0" fmla="*/ 0 w 713389"/>
              <a:gd name="connsiteY0" fmla="*/ 0 h 492672"/>
              <a:gd name="connsiteX1" fmla="*/ 713389 w 713389"/>
              <a:gd name="connsiteY1" fmla="*/ 492672 h 49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13389" h="492672">
                <a:moveTo>
                  <a:pt x="0" y="0"/>
                </a:moveTo>
                <a:lnTo>
                  <a:pt x="713389" y="492672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DAE4FD9C-0C69-87E5-FBD5-1D6C09F8B9FC}"/>
              </a:ext>
            </a:extLst>
          </p:cNvPr>
          <p:cNvSpPr/>
          <p:nvPr/>
        </p:nvSpPr>
        <p:spPr>
          <a:xfrm>
            <a:off x="5356929" y="3661999"/>
            <a:ext cx="739068" cy="571041"/>
          </a:xfrm>
          <a:custGeom>
            <a:avLst/>
            <a:gdLst>
              <a:gd name="connsiteX0" fmla="*/ 0 w 713389"/>
              <a:gd name="connsiteY0" fmla="*/ 0 h 492672"/>
              <a:gd name="connsiteX1" fmla="*/ 713389 w 713389"/>
              <a:gd name="connsiteY1" fmla="*/ 492672 h 49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13389" h="492672">
                <a:moveTo>
                  <a:pt x="0" y="0"/>
                </a:moveTo>
                <a:lnTo>
                  <a:pt x="713389" y="492672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806B0B9-2CAF-8C29-C359-D8B0233FEF80}"/>
              </a:ext>
            </a:extLst>
          </p:cNvPr>
          <p:cNvSpPr/>
          <p:nvPr/>
        </p:nvSpPr>
        <p:spPr>
          <a:xfrm>
            <a:off x="5911080" y="3985643"/>
            <a:ext cx="259548" cy="2651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9" name="流程图: 直接访问存储器 218">
            <a:extLst>
              <a:ext uri="{FF2B5EF4-FFF2-40B4-BE49-F238E27FC236}">
                <a16:creationId xmlns:a16="http://schemas.microsoft.com/office/drawing/2014/main" id="{902493C4-AF93-0C11-C3A7-7A509544DB62}"/>
              </a:ext>
            </a:extLst>
          </p:cNvPr>
          <p:cNvSpPr/>
          <p:nvPr/>
        </p:nvSpPr>
        <p:spPr>
          <a:xfrm rot="1419162">
            <a:off x="6050026" y="4138499"/>
            <a:ext cx="841180" cy="296013"/>
          </a:xfrm>
          <a:prstGeom prst="flowChartMagneticDrum">
            <a:avLst/>
          </a:prstGeom>
          <a:noFill/>
          <a:ln>
            <a:solidFill>
              <a:srgbClr val="1515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12"/>
            <a:endParaRPr lang="zh-CN" altLang="en-US" sz="1000" dirty="0">
              <a:solidFill>
                <a:srgbClr val="666666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8499034-0DE5-19BC-6BC3-F1B5CAD49BBA}"/>
              </a:ext>
            </a:extLst>
          </p:cNvPr>
          <p:cNvSpPr txBox="1"/>
          <p:nvPr/>
        </p:nvSpPr>
        <p:spPr>
          <a:xfrm>
            <a:off x="5259008" y="3079872"/>
            <a:ext cx="10322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Splitter</a:t>
            </a:r>
          </a:p>
        </p:txBody>
      </p:sp>
      <p:pic>
        <p:nvPicPr>
          <p:cNvPr id="93" name="图片 132">
            <a:extLst>
              <a:ext uri="{FF2B5EF4-FFF2-40B4-BE49-F238E27FC236}">
                <a16:creationId xmlns:a16="http://schemas.microsoft.com/office/drawing/2014/main" id="{1823BAD7-8638-BEFD-ED67-180470D93F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2691" y="2323507"/>
            <a:ext cx="404341" cy="421921"/>
          </a:xfrm>
          <a:prstGeom prst="rect">
            <a:avLst/>
          </a:prstGeom>
        </p:spPr>
      </p:pic>
      <p:pic>
        <p:nvPicPr>
          <p:cNvPr id="94" name="图片 132">
            <a:extLst>
              <a:ext uri="{FF2B5EF4-FFF2-40B4-BE49-F238E27FC236}">
                <a16:creationId xmlns:a16="http://schemas.microsoft.com/office/drawing/2014/main" id="{6588F402-2674-41B2-C891-31A06B9DAF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81890" y="2529370"/>
            <a:ext cx="404341" cy="421921"/>
          </a:xfrm>
          <a:prstGeom prst="rect">
            <a:avLst/>
          </a:prstGeom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id="{5F4BDBA5-B021-B6D2-EA8E-C18F8512E546}"/>
              </a:ext>
            </a:extLst>
          </p:cNvPr>
          <p:cNvSpPr txBox="1"/>
          <p:nvPr/>
        </p:nvSpPr>
        <p:spPr>
          <a:xfrm>
            <a:off x="6851915" y="1984561"/>
            <a:ext cx="10322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Splitter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0452357-BD0E-7F35-EA4C-720CB7256446}"/>
              </a:ext>
            </a:extLst>
          </p:cNvPr>
          <p:cNvSpPr txBox="1"/>
          <p:nvPr/>
        </p:nvSpPr>
        <p:spPr>
          <a:xfrm>
            <a:off x="7601261" y="1821139"/>
            <a:ext cx="964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Distribution cable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DA606FA-4EA3-D585-F252-D1653F5AD122}"/>
              </a:ext>
            </a:extLst>
          </p:cNvPr>
          <p:cNvSpPr txBox="1"/>
          <p:nvPr/>
        </p:nvSpPr>
        <p:spPr>
          <a:xfrm>
            <a:off x="9077039" y="1826849"/>
            <a:ext cx="8309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Drop cable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C31ED6E7-EA5F-FE3A-9B34-89E1C78DA936}"/>
              </a:ext>
            </a:extLst>
          </p:cNvPr>
          <p:cNvSpPr txBox="1"/>
          <p:nvPr/>
        </p:nvSpPr>
        <p:spPr>
          <a:xfrm>
            <a:off x="10370493" y="1651342"/>
            <a:ext cx="8309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Drop cable</a:t>
            </a:r>
          </a:p>
        </p:txBody>
      </p:sp>
    </p:spTree>
    <p:extLst>
      <p:ext uri="{BB962C8B-B14F-4D97-AF65-F5344CB8AC3E}">
        <p14:creationId xmlns:p14="http://schemas.microsoft.com/office/powerpoint/2010/main" val="1711089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4270</TotalTime>
  <Words>126</Words>
  <Application>Microsoft Office PowerPoint</Application>
  <PresentationFormat>Widescreen</PresentationFormat>
  <Paragraphs>172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Passive Infrastructure –Transport</vt:lpstr>
      <vt:lpstr>Passive Infrastructure – Access (FTTH/FTTR)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Italo Busi</dc:creator>
  <cp:lastModifiedBy>Aihua Guo</cp:lastModifiedBy>
  <cp:revision>7</cp:revision>
  <dcterms:created xsi:type="dcterms:W3CDTF">2024-11-26T15:42:07Z</dcterms:created>
  <dcterms:modified xsi:type="dcterms:W3CDTF">2025-02-06T22:24:47Z</dcterms:modified>
</cp:coreProperties>
</file>