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97" r:id="rId3"/>
    <p:sldId id="301" r:id="rId4"/>
    <p:sldId id="298" r:id="rId5"/>
    <p:sldId id="299" r:id="rId6"/>
    <p:sldId id="300" r:id="rId7"/>
    <p:sldId id="303" r:id="rId8"/>
    <p:sldId id="304" r:id="rId9"/>
    <p:sldId id="306" r:id="rId10"/>
    <p:sldId id="302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o Yang" initials="ZY" lastIdx="1" clrIdx="0">
    <p:extLst>
      <p:ext uri="{19B8F6BF-5375-455C-9EA6-DF929625EA0E}">
        <p15:presenceInfo xmlns:p15="http://schemas.microsoft.com/office/powerpoint/2012/main" userId="Zhao Yang" providerId="None"/>
      </p:ext>
    </p:extLst>
  </p:cmAuthor>
  <p:cmAuthor id="2" name="Belotti, Sergio (Nokia - IT/Vimercate)" initials="BS(-I" lastIdx="1" clrIdx="1">
    <p:extLst>
      <p:ext uri="{19B8F6BF-5375-455C-9EA6-DF929625EA0E}">
        <p15:presenceInfo xmlns:p15="http://schemas.microsoft.com/office/powerpoint/2012/main" userId="S-1-5-21-1593251271-2640304127-1825641215-21290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35855"/>
    <a:srgbClr val="4A7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86" autoAdjust="0"/>
  </p:normalViewPr>
  <p:slideViewPr>
    <p:cSldViewPr>
      <p:cViewPr varScale="1">
        <p:scale>
          <a:sx n="87" d="100"/>
          <a:sy n="87" d="100"/>
        </p:scale>
        <p:origin x="1258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012A1-740E-4F05-9FEE-99F23BBBCA45}" type="datetimeFigureOut">
              <a:rPr lang="zh-CN" altLang="en-US" smtClean="0"/>
              <a:pPr/>
              <a:t>2022/7/20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3FEC3-1363-4664-B716-87D6C92652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41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enghaomian@huawei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349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/>
              <a:t>Problem Statement and Gap Analysis for Connecting to Cloud DCs via Optical Network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905000"/>
            <a:ext cx="6400800" cy="838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spcBef>
                <a:spcPct val="0"/>
              </a:spcBef>
              <a:defRPr/>
            </a:pPr>
            <a:r>
              <a:rPr lang="en-US" altLang="en-US" sz="2800" dirty="0">
                <a:solidFill>
                  <a:schemeClr val="accent2"/>
                </a:solidFill>
                <a:cs typeface="Times New Roman" pitchFamily="18" charset="0"/>
              </a:rPr>
              <a:t>CCAMP, IETF 114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altLang="en-US" sz="2800" dirty="0">
                <a:solidFill>
                  <a:schemeClr val="accent2"/>
                </a:solidFill>
                <a:cs typeface="Times New Roman" pitchFamily="18" charset="0"/>
              </a:rPr>
              <a:t>Philadelphia, PA</a:t>
            </a:r>
            <a:endParaRPr lang="fr-FR" altLang="en-US" sz="2800" dirty="0">
              <a:cs typeface="Times New Roman" pitchFamily="18" charset="0"/>
            </a:endParaRPr>
          </a:p>
        </p:txBody>
      </p:sp>
      <p:sp>
        <p:nvSpPr>
          <p:cNvPr id="2052" name="DtsShapeName" descr="74B42E09C7E05E1@98993D11B7311431096D;f96I?cM26022!!!!!!BIHO@]m26022!!!!@575E28111B67D140@C111B67D140@C!!!!!!!!!!!!!!!!!!!!!!!!!!!!!!!!!!!!!!!!!!!!!!!!!!!!9:2:89:=?W[50073@!!!!!BIHO@]{50073!!!!@575BC711004C4G903B11004C4G903B!!!!!!!!!!!!!!!!!!!!!!!!!!!!!!!!!!!!!!!!!!!!!!!!!!!!824?B8;NAQ[50073C!!!!!BIHO@]{50073!!!1@575B6111004C4G903BNRQG!ho!Rtqqnsu!ng!SV@!ho!VRNO/qqu!!!!!!!!!!!!!!!!!!!!!!!!!!!!!!86A9F86@8eI23997@!!!!!BIHO@]i23997!!!1@575B591130865D538B1130865D538B!!!!!!!!!!!!!!!!!!!!!!!!!!!!!!!!!!!!!!!!!!!!!!!!!!!!86ECd86H3LKXR,20181714BIHO@]{50073!!!B1@910511135D9@9@58B1135D9@9@58B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" name="文本框 5"/>
          <p:cNvSpPr txBox="1"/>
          <p:nvPr/>
        </p:nvSpPr>
        <p:spPr>
          <a:xfrm>
            <a:off x="1219200" y="3031125"/>
            <a:ext cx="6934200" cy="2390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Bef>
                <a:spcPct val="0"/>
              </a:spcBef>
              <a:defRPr/>
            </a:pPr>
            <a:r>
              <a:rPr lang="fr-FR" altLang="en-US" sz="2400" dirty="0">
                <a:cs typeface="Times New Roman" pitchFamily="18" charset="0"/>
              </a:rPr>
              <a:t>draft-liu-ccamp-optical2cloud-problem-statement</a:t>
            </a:r>
            <a:r>
              <a:rPr lang="en-US" altLang="zh-CN" sz="2400" dirty="0">
                <a:cs typeface="Times New Roman" pitchFamily="18" charset="0"/>
              </a:rPr>
              <a:t>-02</a:t>
            </a:r>
            <a:endParaRPr lang="fr-FR" altLang="en-US" sz="2400" dirty="0">
              <a:cs typeface="Times New Roman" pitchFamily="18" charset="0"/>
            </a:endParaRPr>
          </a:p>
          <a:p>
            <a:pPr>
              <a:lnSpc>
                <a:spcPct val="114000"/>
              </a:lnSpc>
              <a:spcBef>
                <a:spcPct val="0"/>
              </a:spcBef>
              <a:defRPr/>
            </a:pPr>
            <a:endParaRPr lang="fr-FR" altLang="en-US" b="1" dirty="0">
              <a:cs typeface="Times New Roman" pitchFamily="18" charset="0"/>
            </a:endParaRPr>
          </a:p>
          <a:p>
            <a:pPr>
              <a:lnSpc>
                <a:spcPct val="114000"/>
              </a:lnSpc>
              <a:spcBef>
                <a:spcPct val="0"/>
              </a:spcBef>
              <a:defRPr/>
            </a:pPr>
            <a:r>
              <a:rPr lang="fr-FR" altLang="en-US" dirty="0">
                <a:cs typeface="Times New Roman" pitchFamily="18" charset="0"/>
              </a:rPr>
              <a:t>Authors:  </a:t>
            </a:r>
          </a:p>
          <a:p>
            <a:pPr>
              <a:lnSpc>
                <a:spcPct val="114000"/>
              </a:lnSpc>
              <a:spcBef>
                <a:spcPct val="0"/>
              </a:spcBef>
              <a:defRPr/>
            </a:pPr>
            <a:r>
              <a:rPr lang="fr-FR" altLang="en-US" dirty="0">
                <a:cs typeface="Times New Roman" pitchFamily="18" charset="0"/>
              </a:rPr>
              <a:t>Sheng Liu </a:t>
            </a:r>
            <a:r>
              <a:rPr lang="fr-FR" altLang="en-US" dirty="0">
                <a:solidFill>
                  <a:srgbClr val="0000FF"/>
                </a:solidFill>
                <a:cs typeface="Times New Roman" pitchFamily="18" charset="0"/>
              </a:rPr>
              <a:t>(liushengwl@chinamobile.com)</a:t>
            </a:r>
          </a:p>
          <a:p>
            <a:pPr>
              <a:lnSpc>
                <a:spcPct val="114000"/>
              </a:lnSpc>
              <a:spcBef>
                <a:spcPct val="0"/>
              </a:spcBef>
              <a:defRPr/>
            </a:pPr>
            <a:r>
              <a:rPr lang="en-US" altLang="en-US" dirty="0">
                <a:cs typeface="Times New Roman" pitchFamily="18" charset="0"/>
              </a:rPr>
              <a:t>Haomian Zheng (</a:t>
            </a:r>
            <a:r>
              <a:rPr lang="fr-FR" altLang="en-US" dirty="0">
                <a:solidFill>
                  <a:srgbClr val="0000FF"/>
                </a:solidFill>
                <a:cs typeface="Times New Roman" pitchFamily="18" charset="0"/>
                <a:hlinkClick r:id="rId2"/>
              </a:rPr>
              <a:t>zhenghaomian@huawei.com</a:t>
            </a:r>
            <a:r>
              <a:rPr lang="en-US" altLang="en-US" dirty="0">
                <a:cs typeface="Times New Roman" pitchFamily="18" charset="0"/>
              </a:rPr>
              <a:t>)</a:t>
            </a:r>
          </a:p>
          <a:p>
            <a:pPr>
              <a:lnSpc>
                <a:spcPct val="114000"/>
              </a:lnSpc>
              <a:spcBef>
                <a:spcPct val="0"/>
              </a:spcBef>
              <a:defRPr/>
            </a:pPr>
            <a:r>
              <a:rPr lang="en-US" altLang="en-US" b="1" dirty="0" err="1">
                <a:cs typeface="Times New Roman" pitchFamily="18" charset="0"/>
              </a:rPr>
              <a:t>Aihua</a:t>
            </a:r>
            <a:r>
              <a:rPr lang="en-US" altLang="en-US" b="1" dirty="0">
                <a:cs typeface="Times New Roman" pitchFamily="18" charset="0"/>
              </a:rPr>
              <a:t> </a:t>
            </a:r>
            <a:r>
              <a:rPr lang="en-US" altLang="en-US" b="1" dirty="0" err="1">
                <a:cs typeface="Times New Roman" pitchFamily="18" charset="0"/>
              </a:rPr>
              <a:t>Guo</a:t>
            </a:r>
            <a:r>
              <a:rPr lang="en-US" altLang="en-US" b="1" dirty="0">
                <a:cs typeface="Times New Roman" pitchFamily="18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cs typeface="Times New Roman" pitchFamily="18" charset="0"/>
                <a:hlinkClick r:id="rId2"/>
              </a:rPr>
              <a:t>(aihuaguo.ietf@gmail.com)</a:t>
            </a:r>
          </a:p>
          <a:p>
            <a:pPr>
              <a:lnSpc>
                <a:spcPct val="114000"/>
              </a:lnSpc>
              <a:spcBef>
                <a:spcPct val="0"/>
              </a:spcBef>
              <a:defRPr/>
            </a:pPr>
            <a:r>
              <a:rPr lang="en-US" altLang="en-US" dirty="0">
                <a:cs typeface="Times New Roman" pitchFamily="18" charset="0"/>
              </a:rPr>
              <a:t>Yang Zhao</a:t>
            </a:r>
            <a:r>
              <a:rPr lang="fr-FR" altLang="en-US" b="1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fr-FR" altLang="en-US" dirty="0">
                <a:solidFill>
                  <a:srgbClr val="0000FF"/>
                </a:solidFill>
                <a:cs typeface="Times New Roman" pitchFamily="18" charset="0"/>
              </a:rPr>
              <a:t>(zhaoyang@chinamobile.com)</a:t>
            </a:r>
            <a:endParaRPr lang="en-US" altLang="en-US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Next steps</a:t>
            </a:r>
            <a:endParaRPr lang="zh-CN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46F275-5135-6A49-797A-D2683C511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419600"/>
          </a:xfrm>
        </p:spPr>
        <p:txBody>
          <a:bodyPr>
            <a:normAutofit/>
          </a:bodyPr>
          <a:lstStyle/>
          <a:p>
            <a:r>
              <a:rPr lang="en-US" altLang="zh-CN" dirty="0"/>
              <a:t>Integrate framework into this draft and prepare for WG adoption</a:t>
            </a:r>
          </a:p>
          <a:p>
            <a:r>
              <a:rPr lang="en-US" altLang="zh-CN" dirty="0"/>
              <a:t>Call for interest &amp; joint contribution</a:t>
            </a:r>
          </a:p>
          <a:p>
            <a:r>
              <a:rPr lang="en-US" dirty="0"/>
              <a:t>Solicit comments from the WG</a:t>
            </a:r>
          </a:p>
          <a:p>
            <a:r>
              <a:rPr lang="en-US" dirty="0"/>
              <a:t>Define protocol extensions</a:t>
            </a:r>
          </a:p>
        </p:txBody>
      </p:sp>
    </p:spTree>
    <p:extLst>
      <p:ext uri="{BB962C8B-B14F-4D97-AF65-F5344CB8AC3E}">
        <p14:creationId xmlns:p14="http://schemas.microsoft.com/office/powerpoint/2010/main" val="1538780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/>
          <p:cNvSpPr txBox="1"/>
          <p:nvPr/>
        </p:nvSpPr>
        <p:spPr>
          <a:xfrm>
            <a:off x="1476893" y="2359169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300" dirty="0"/>
              <a:t>Thank You!</a:t>
            </a:r>
            <a:endParaRPr lang="zh-CN" altLang="en-US" sz="3300" dirty="0"/>
          </a:p>
        </p:txBody>
      </p:sp>
    </p:spTree>
    <p:extLst>
      <p:ext uri="{BB962C8B-B14F-4D97-AF65-F5344CB8AC3E}">
        <p14:creationId xmlns:p14="http://schemas.microsoft.com/office/powerpoint/2010/main" val="1170454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46F275-5135-6A49-797A-D2683C511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2971799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OTN-based optical networks are being used for connecting cloud-oriented traffic</a:t>
            </a:r>
          </a:p>
          <a:p>
            <a:pPr lvl="1"/>
            <a:r>
              <a:rPr lang="en-US" dirty="0"/>
              <a:t>High quality, premium experience : cloud VR, premium leased line, etc.</a:t>
            </a:r>
          </a:p>
          <a:p>
            <a:pPr lvl="1"/>
            <a:r>
              <a:rPr lang="en-US" dirty="0"/>
              <a:t>One-hop direct access to cloud services</a:t>
            </a:r>
          </a:p>
          <a:p>
            <a:pPr lvl="1"/>
            <a:r>
              <a:rPr lang="en-US" dirty="0"/>
              <a:t>Complements IP-based</a:t>
            </a:r>
          </a:p>
          <a:p>
            <a:r>
              <a:rPr lang="en-US" dirty="0"/>
              <a:t>Traditionally connections in OTN networks are preconfigured with fixed mapping of client services to the connections</a:t>
            </a:r>
          </a:p>
          <a:p>
            <a:pPr lvl="1"/>
            <a:r>
              <a:rPr lang="en-US" dirty="0"/>
              <a:t>PE nodes are non-service aware, do not meet the needs for dynamic cloud service connections</a:t>
            </a:r>
          </a:p>
          <a:p>
            <a:r>
              <a:rPr lang="en-US" dirty="0"/>
              <a:t>New capabilities are being introduced to OTN networks to make it service aware</a:t>
            </a:r>
          </a:p>
          <a:p>
            <a:r>
              <a:rPr lang="en-US" dirty="0"/>
              <a:t>Control plane needs extensions to support service-driven OTN networks</a:t>
            </a:r>
          </a:p>
        </p:txBody>
      </p:sp>
      <p:pic>
        <p:nvPicPr>
          <p:cNvPr id="62" name="图片 159">
            <a:extLst>
              <a:ext uri="{FF2B5EF4-FFF2-40B4-BE49-F238E27FC236}">
                <a16:creationId xmlns:a16="http://schemas.microsoft.com/office/drawing/2014/main" id="{285D7778-1774-6A50-B01A-5E530F69C4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9379" y="4010859"/>
            <a:ext cx="7705241" cy="249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58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Updates in -02</a:t>
            </a:r>
            <a:endParaRPr lang="zh-CN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46F275-5135-6A49-797A-D2683C511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419600"/>
          </a:xfrm>
        </p:spPr>
        <p:txBody>
          <a:bodyPr>
            <a:normAutofit/>
          </a:bodyPr>
          <a:lstStyle/>
          <a:p>
            <a:r>
              <a:rPr lang="en-US" dirty="0"/>
              <a:t>Consolidated use cases for data plane and moved them to the overview section</a:t>
            </a:r>
          </a:p>
          <a:p>
            <a:pPr lvl="1"/>
            <a:r>
              <a:rPr lang="en-US" dirty="0"/>
              <a:t>Data plane requirements are out of scope</a:t>
            </a:r>
          </a:p>
          <a:p>
            <a:r>
              <a:rPr lang="en-US" dirty="0"/>
              <a:t>Added gap analysis for control plane protocols</a:t>
            </a:r>
          </a:p>
          <a:p>
            <a:r>
              <a:rPr lang="en-US" dirty="0"/>
              <a:t>Added framework descriptions</a:t>
            </a:r>
          </a:p>
          <a:p>
            <a:r>
              <a:rPr lang="en-US" dirty="0"/>
              <a:t>Added references</a:t>
            </a:r>
          </a:p>
        </p:txBody>
      </p:sp>
    </p:spTree>
    <p:extLst>
      <p:ext uri="{BB962C8B-B14F-4D97-AF65-F5344CB8AC3E}">
        <p14:creationId xmlns:p14="http://schemas.microsoft.com/office/powerpoint/2010/main" val="395192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Requirement – Multi-cloud Access</a:t>
            </a:r>
            <a:endParaRPr lang="zh-CN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46F275-5135-6A49-797A-D2683C511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2362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Cloud services are typically hosted in multiple clouds. OTN networks need to support the scenario for multi-cloud access</a:t>
            </a:r>
          </a:p>
          <a:p>
            <a:r>
              <a:rPr lang="en-US" dirty="0"/>
              <a:t>L2VPN/L3VPN/native IP/ETH over OTN for multi-cloud access</a:t>
            </a:r>
          </a:p>
          <a:p>
            <a:pPr lvl="1"/>
            <a:r>
              <a:rPr lang="en-US" dirty="0"/>
              <a:t>Support for P2MP and MP2MP OTN connections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3A65B5-78AC-5087-D580-03DD85A31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038600"/>
            <a:ext cx="4839119" cy="20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7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Requirement – Service-Driven OTN</a:t>
            </a:r>
            <a:endParaRPr lang="zh-CN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46F275-5135-6A49-797A-D2683C511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98316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Cloud-oriented traffic are dynamic in nature</a:t>
            </a:r>
          </a:p>
          <a:p>
            <a:pPr lvl="1"/>
            <a:r>
              <a:rPr lang="en-US" dirty="0"/>
              <a:t>Network needs to be agile</a:t>
            </a:r>
          </a:p>
          <a:p>
            <a:endParaRPr lang="en-US" dirty="0"/>
          </a:p>
          <a:p>
            <a:r>
              <a:rPr lang="en-US" dirty="0"/>
              <a:t>Traditionally OTN is not service driven</a:t>
            </a:r>
          </a:p>
          <a:p>
            <a:pPr lvl="1"/>
            <a:r>
              <a:rPr lang="en-US" dirty="0"/>
              <a:t>Fixed mapping through configuration from management and control plane at the PE nodes</a:t>
            </a:r>
          </a:p>
          <a:p>
            <a:pPr lvl="1"/>
            <a:r>
              <a:rPr lang="en-US" dirty="0"/>
              <a:t>Preconfigured OTN connections</a:t>
            </a:r>
          </a:p>
          <a:p>
            <a:endParaRPr lang="en-US" dirty="0"/>
          </a:p>
          <a:p>
            <a:r>
              <a:rPr lang="en-US" dirty="0"/>
              <a:t>New capabilities are introduced to OTN networks to make it service driven</a:t>
            </a:r>
          </a:p>
          <a:p>
            <a:pPr lvl="1"/>
            <a:r>
              <a:rPr lang="en-US" dirty="0"/>
              <a:t>Capability to sense type of cloud traffic and QoS requirements</a:t>
            </a:r>
          </a:p>
          <a:p>
            <a:pPr lvl="2"/>
            <a:r>
              <a:rPr lang="en-US" dirty="0"/>
              <a:t>Examining OTN payload : IP header (destination, TOS), VRF id, VLAN id</a:t>
            </a:r>
          </a:p>
          <a:p>
            <a:pPr lvl="2"/>
            <a:r>
              <a:rPr lang="en-US" dirty="0"/>
              <a:t>Predict QoS requirements such as bandwidth, delay tolerance and jitter tolerance</a:t>
            </a:r>
          </a:p>
          <a:p>
            <a:pPr lvl="1"/>
            <a:r>
              <a:rPr lang="en-US" dirty="0"/>
              <a:t>Capability to distribute service information to the control entity to make intelligent decisions</a:t>
            </a:r>
          </a:p>
          <a:p>
            <a:pPr lvl="2"/>
            <a:r>
              <a:rPr lang="en-US" dirty="0"/>
              <a:t>Dynamic connection establishment and modification</a:t>
            </a:r>
          </a:p>
          <a:p>
            <a:pPr lvl="2"/>
            <a:r>
              <a:rPr lang="en-US" dirty="0"/>
              <a:t>Dynamic service mapping onto OTN connections</a:t>
            </a:r>
          </a:p>
          <a:p>
            <a:endParaRPr lang="en-US" dirty="0"/>
          </a:p>
          <a:p>
            <a:r>
              <a:rPr lang="en-US" b="1" dirty="0"/>
              <a:t>Control plane protocol support is required</a:t>
            </a:r>
          </a:p>
        </p:txBody>
      </p:sp>
    </p:spTree>
    <p:extLst>
      <p:ext uri="{BB962C8B-B14F-4D97-AF65-F5344CB8AC3E}">
        <p14:creationId xmlns:p14="http://schemas.microsoft.com/office/powerpoint/2010/main" val="259027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Gaps in Control Plane Protocols</a:t>
            </a:r>
            <a:endParaRPr lang="zh-CN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46F275-5135-6A49-797A-D2683C511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419600"/>
          </a:xfrm>
        </p:spPr>
        <p:txBody>
          <a:bodyPr>
            <a:normAutofit fontScale="92500"/>
          </a:bodyPr>
          <a:lstStyle/>
          <a:p>
            <a:r>
              <a:rPr lang="en-US" dirty="0"/>
              <a:t>Protocol extensions needed for communicating client information between OTN PE nodes and from OTN nodes to the controller</a:t>
            </a:r>
          </a:p>
          <a:p>
            <a:endParaRPr lang="en-US" dirty="0"/>
          </a:p>
          <a:p>
            <a:r>
              <a:rPr lang="en-US" dirty="0"/>
              <a:t>PCEP-LS and BGP-LS are two potential candidates for this purpose</a:t>
            </a:r>
          </a:p>
          <a:p>
            <a:pPr lvl="1"/>
            <a:r>
              <a:rPr lang="en-US" dirty="0"/>
              <a:t>BGP is typically not supported on OTN PE nodes due to its complexity and a possible overkill for OTN.</a:t>
            </a:r>
          </a:p>
          <a:p>
            <a:pPr lvl="1"/>
            <a:r>
              <a:rPr lang="en-US" dirty="0"/>
              <a:t>PCEP-LS is a better candidates for extension definition</a:t>
            </a:r>
          </a:p>
        </p:txBody>
      </p:sp>
    </p:spTree>
    <p:extLst>
      <p:ext uri="{BB962C8B-B14F-4D97-AF65-F5344CB8AC3E}">
        <p14:creationId xmlns:p14="http://schemas.microsoft.com/office/powerpoint/2010/main" val="652607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338" y="609600"/>
            <a:ext cx="8458200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Framework - </a:t>
            </a:r>
            <a:r>
              <a:rPr lang="en-US" dirty="0"/>
              <a:t>Service identification and mapping</a:t>
            </a:r>
            <a:br>
              <a:rPr lang="en-US" dirty="0"/>
            </a:br>
            <a:endParaRPr lang="zh-CN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46F275-5135-6A49-797A-D2683C511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419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Service information that can be derived by inspecting packet headers at OTN PE nodes:</a:t>
            </a:r>
          </a:p>
          <a:p>
            <a:pPr lvl="1"/>
            <a:r>
              <a:rPr lang="en-US" dirty="0"/>
              <a:t>Source and destination MAC addresses</a:t>
            </a:r>
          </a:p>
          <a:p>
            <a:pPr lvl="1"/>
            <a:r>
              <a:rPr lang="en-US" dirty="0"/>
              <a:t>Source and destination IP addresses</a:t>
            </a:r>
          </a:p>
          <a:p>
            <a:pPr lvl="1"/>
            <a:r>
              <a:rPr lang="en-US" dirty="0"/>
              <a:t>VRF identifier</a:t>
            </a:r>
          </a:p>
          <a:p>
            <a:pPr lvl="1"/>
            <a:r>
              <a:rPr lang="en-US" dirty="0"/>
              <a:t>VLAN (S-VLAN and/or C-VLAN) identifier</a:t>
            </a:r>
          </a:p>
          <a:p>
            <a:pPr lvl="1"/>
            <a:r>
              <a:rPr lang="en-US" dirty="0"/>
              <a:t>MPLS label</a:t>
            </a:r>
          </a:p>
          <a:p>
            <a:endParaRPr lang="en-US" dirty="0"/>
          </a:p>
          <a:p>
            <a:r>
              <a:rPr lang="en-US" dirty="0"/>
              <a:t>Dynamic mapping of services to OTN tunnels</a:t>
            </a:r>
          </a:p>
          <a:p>
            <a:pPr lvl="1"/>
            <a:r>
              <a:rPr lang="en-US" dirty="0"/>
              <a:t>Mapping can be updated dynamically</a:t>
            </a:r>
          </a:p>
          <a:p>
            <a:pPr lvl="1"/>
            <a:r>
              <a:rPr lang="en-US" dirty="0"/>
              <a:t>OTN tunnels can be created and reconfigured dynamically</a:t>
            </a:r>
          </a:p>
          <a:p>
            <a:pPr lvl="2"/>
            <a:r>
              <a:rPr lang="en-US" dirty="0"/>
              <a:t>E.g. dynamic bandwidth change</a:t>
            </a:r>
          </a:p>
        </p:txBody>
      </p:sp>
    </p:spTree>
    <p:extLst>
      <p:ext uri="{BB962C8B-B14F-4D97-AF65-F5344CB8AC3E}">
        <p14:creationId xmlns:p14="http://schemas.microsoft.com/office/powerpoint/2010/main" val="2838060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Framework - </a:t>
            </a:r>
            <a:r>
              <a:rPr lang="en-US" dirty="0"/>
              <a:t>Reporting Service Identification</a:t>
            </a:r>
            <a:br>
              <a:rPr lang="en-US" dirty="0"/>
            </a:br>
            <a:endParaRPr lang="zh-CN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46F275-5135-6A49-797A-D2683C511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419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Need protocol extension for reporting to controller the service identification contents</a:t>
            </a:r>
          </a:p>
          <a:p>
            <a:pPr lvl="1"/>
            <a:r>
              <a:rPr lang="en-US" dirty="0"/>
              <a:t>Private network or network slice identifier, to identify corresponding tenants or applications supported by the private network</a:t>
            </a:r>
          </a:p>
          <a:p>
            <a:pPr lvl="1"/>
            <a:r>
              <a:rPr lang="en-US" dirty="0"/>
              <a:t>OTN PE node identifier</a:t>
            </a:r>
          </a:p>
          <a:p>
            <a:pPr lvl="1"/>
            <a:r>
              <a:rPr lang="en-US" dirty="0"/>
              <a:t>Service information such as the client IP/MAC addresses</a:t>
            </a:r>
          </a:p>
          <a:p>
            <a:endParaRPr lang="en-US" dirty="0"/>
          </a:p>
          <a:p>
            <a:r>
              <a:rPr lang="en-US" dirty="0"/>
              <a:t>When the PCEP protocol is used, this extension may be defined as a PCEP Report message.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386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Framework - </a:t>
            </a:r>
            <a:r>
              <a:rPr lang="en-US" dirty="0"/>
              <a:t>Configuring Service Mapping</a:t>
            </a:r>
            <a:br>
              <a:rPr lang="en-US" dirty="0"/>
            </a:br>
            <a:endParaRPr lang="zh-CN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46F275-5135-6A49-797A-D2683C511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419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Control plane protocol extension may be defined to push the mapping table between service address to ODU connections from the controller to the OTN PE nodes. </a:t>
            </a:r>
          </a:p>
          <a:p>
            <a:pPr lvl="1"/>
            <a:r>
              <a:rPr lang="en-US" dirty="0"/>
              <a:t>Private network or network slice identifier, to identify corresponding tenants or applications supported by the private network</a:t>
            </a:r>
          </a:p>
          <a:p>
            <a:pPr lvl="1"/>
            <a:r>
              <a:rPr lang="en-US" dirty="0"/>
              <a:t>A mapping table of {service address, ODU connection identifier}</a:t>
            </a:r>
          </a:p>
          <a:p>
            <a:pPr lvl="2"/>
            <a:r>
              <a:rPr lang="en-US" dirty="0"/>
              <a:t>Entry data: {remote OTN node, remote service address}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the PCEP protocol is used, this extension may be defined as a PCEP Update message.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487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18575</TotalTime>
  <Words>668</Words>
  <Application>Microsoft Office PowerPoint</Application>
  <PresentationFormat>On-screen Show (4:3)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Problem Statement and Gap Analysis for Connecting to Cloud DCs via Optical Network</vt:lpstr>
      <vt:lpstr>Motivation</vt:lpstr>
      <vt:lpstr>Updates in -02</vt:lpstr>
      <vt:lpstr>Requirement – Multi-cloud Access</vt:lpstr>
      <vt:lpstr>Requirement – Service-Driven OTN</vt:lpstr>
      <vt:lpstr>Gaps in Control Plane Protocols</vt:lpstr>
      <vt:lpstr>Framework - Service identification and mapping </vt:lpstr>
      <vt:lpstr>Framework - Reporting Service Identification </vt:lpstr>
      <vt:lpstr>Framework - Configuring Service Mapping 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YANG Data Models for OTN Topology &amp; OTN Tunnel</dc:title>
  <dc:creator>Haomian Zheng</dc:creator>
  <cp:lastModifiedBy>Aihua Guo</cp:lastModifiedBy>
  <cp:revision>349</cp:revision>
  <dcterms:created xsi:type="dcterms:W3CDTF">2006-08-16T00:00:00Z</dcterms:created>
  <dcterms:modified xsi:type="dcterms:W3CDTF">2022-07-20T19:26:19Z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_ms_pID_72543">
    <vt:lpwstr>(3)CxFJ6RVMKBm78SZ4gOKMzNJHO3dSC0qAotyfKja5wj9lNVeEOMW230FxjNxFVOWAOYkFChig
Csr+I0tI1FpmikvsjWPfLZBXIjp5VVaJMzFMsYw4qy9ChpzPOG6nvCK4gUdrQU/KzkvepUWp
l1v5WU3KkPqoX/bfSkoDb7So+1s83YpgA9lPQ6bdraiOx6NVO8J7BNesl9nPC+4yYBozFnYO
st0CYpcPu3XY2QRBwE</vt:lpwstr>
  </property>
  <property fmtid="{D5CDD505-2E9C-101B-9397-08002B2CF9AE}" pid="3" name="_new_ms_pID_725431">
    <vt:lpwstr>Ohl6uQxeFXamXODPO2hBBeT6yPLQnQXA8adNonQ0AifDPmlTrOHzCy
X9tasjD87gZpteoriAwYBa9jCG0Zl5cUs+q2qTPX9La2Vd62CUk2UXBNhO3+9SnioP7m/Eom
J6aOEX/NsNNqEmvxLI6eQ/aFYjOJ6pnOUZH5nCRB3PVuhFjhAf0xJE8dbruhC25SkUOZf/Qd
6DjtXZHZn+kdXgPtuAtGI3JUShppwvIrotOr</vt:lpwstr>
  </property>
  <property fmtid="{D5CDD505-2E9C-101B-9397-08002B2CF9AE}" pid="4" name="_new_ms_pID_725432">
    <vt:lpwstr>2QyCDPeyP+8i+XPzhfnQD+OLT2OguCS3PVTI
Lr/H2DBxp5SKN+uOfldvz5/wqFDW438x6P2G0OJjF5rQ+FQXkIQ=</vt:lpwstr>
  </property>
  <property fmtid="{D5CDD505-2E9C-101B-9397-08002B2CF9AE}" pid="5" name="_2015_ms_pID_725343">
    <vt:lpwstr>(3)lAfsHjEXgaaMnsBKQgRaH27cSgCIZnGaCZKD/NT46hswtmelzpjzqIRSaM7Ob4tpK9+HNXm7
r2T1nfKQFIpqpf1yAdDdmSmTEx1fzX17J+zxJnO0kYpWV50wE7C/Cctq2s33YvlbjOSHu/yk
o1SlZHe8Pop2/HQcgxw21Pg6K+ta0MTXfcD/DEuWhFvbHXnZ3plF+R6cXNo/UoLCN1VsYiEt
AJdRzdNiQuwIUWfi9+</vt:lpwstr>
  </property>
  <property fmtid="{D5CDD505-2E9C-101B-9397-08002B2CF9AE}" pid="6" name="_2015_ms_pID_7253431">
    <vt:lpwstr>WIdi2A8gs4ALO6vwxk6Lv4gdZBpUNbG/Oh3B/YYUbfUNbMD8IFItkI
5QoYLyMsE9My5m4/JUtZXMiqXcKh+tXvlUEycaQE8zmW5p61f7t2c42RQpseO5JA2MKb5IPs
nj9/UCbRFKPrCtyI63NYMZoff19x5yOUxk8rq/ZDD3YWED2QZJpFQvAWGSqK/WpNjVyfm4ks
eCCyfZJKs64FC6PWStC5n6krI8GrkSJLroDm</vt:lpwstr>
  </property>
  <property fmtid="{D5CDD505-2E9C-101B-9397-08002B2CF9AE}" pid="7" name="_2015_ms_pID_7253432">
    <vt:lpwstr>P6pHZVBwafsgswhAPud+RTY=</vt:lpwstr>
  </property>
  <property fmtid="{D5CDD505-2E9C-101B-9397-08002B2CF9AE}" pid="8" name="_readonly">
    <vt:lpwstr/>
  </property>
  <property fmtid="{D5CDD505-2E9C-101B-9397-08002B2CF9AE}" pid="9" name="_change">
    <vt:lpwstr/>
  </property>
  <property fmtid="{D5CDD505-2E9C-101B-9397-08002B2CF9AE}" pid="10" name="_full-control">
    <vt:lpwstr/>
  </property>
  <property fmtid="{D5CDD505-2E9C-101B-9397-08002B2CF9AE}" pid="11" name="sflag">
    <vt:lpwstr>1531380889</vt:lpwstr>
  </property>
</Properties>
</file>