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16"/>
  </p:notesMasterIdLst>
  <p:sldIdLst>
    <p:sldId id="256" r:id="rId7"/>
    <p:sldId id="288" r:id="rId8"/>
    <p:sldId id="301" r:id="rId9"/>
    <p:sldId id="302" r:id="rId10"/>
    <p:sldId id="305" r:id="rId11"/>
    <p:sldId id="303" r:id="rId12"/>
    <p:sldId id="304" r:id="rId13"/>
    <p:sldId id="300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otti, Sergio (Nokia - IT/Vimercate)" initials="BS(I" lastIdx="6" clrIdx="0">
    <p:extLst>
      <p:ext uri="{19B8F6BF-5375-455C-9EA6-DF929625EA0E}">
        <p15:presenceInfo xmlns:p15="http://schemas.microsoft.com/office/powerpoint/2012/main" userId="S::sergio.belotti@nokia.com::1405c469-425d-44df-9775-7098fb1a68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9" autoAdjust="0"/>
    <p:restoredTop sz="93981" autoAdjust="0"/>
  </p:normalViewPr>
  <p:slideViewPr>
    <p:cSldViewPr snapToGrid="0">
      <p:cViewPr varScale="1">
        <p:scale>
          <a:sx n="86" d="100"/>
          <a:sy n="86" d="100"/>
        </p:scale>
        <p:origin x="288" y="67"/>
      </p:cViewPr>
      <p:guideLst>
        <p:guide orient="horz" pos="16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11742-25F0-43F6-882D-B8403339F2D1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6C2EC-F3B6-4CF7-8A67-99EC2A3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4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1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90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56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05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32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66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1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F70F-C36D-483B-A71E-3CE7D1294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BBED8-1641-49D3-AE18-73C243B3C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893F-194C-4FF4-B5AB-6C445167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DF87-7BA1-4934-894F-828C76552A18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44E4B-E2F8-432A-BF65-4B1D4F60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57B7B-E4FA-4168-B890-885510F8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8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744E-C5CC-433D-BC59-08747CC0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6A685-8D45-4AE8-A436-80CEC3CB9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04DA6-02C2-4232-AA35-6C632677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2055-2432-4DF3-97D9-9AAC5D502BA1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90AE-1FCA-4D19-A901-53A6D429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0AA5-D7F4-4DDE-AE62-D39D808E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7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D45A1-B848-4F0A-A111-0471ADDF5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6741C-A0E2-4271-95E4-9F68AD864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D4C10-76A8-4708-8997-C1FEB99B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AC4B-3F7F-442E-97CB-3FE75166B923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4B1F7-A30B-4632-8901-5AF69137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D563F-3764-4CAA-9B40-9A10FC22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BE4D-E613-43DD-A6B2-85D234F1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EDF5-8775-4D37-8BA6-6B05CD86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DD1F9-0CC1-46BD-80EA-032EFE2E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4C34-DC39-41C4-8B6A-5EA7B47F74F1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8F2B-FBF0-4DD3-BC64-6E8C5B41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4DDCE-377F-490B-9F66-2FCFAE7C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3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7EAE-26F7-4F91-BCE2-D07C906B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D8774-D4D5-43AF-87A1-D8665498F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2657-B26C-473C-88A7-772FA2CD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6E72-0C8D-44B3-AA53-2FB152485C62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0D81-1E0A-47CD-92A4-5E1171C6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F3D07-BB30-4067-94E3-33D2DE36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1312-A27D-43A7-9134-1372A391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64446-AD39-4608-9403-BC5FBE4DE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FB136-4A35-4C88-9E2B-DC562E5F0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5133C-C0C8-462E-9E8D-367F44F3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8E82-78A8-432F-A905-64D37DCF7108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A0FC7-850E-4FE6-9D6F-05155ECA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FE713-1D7D-4705-BF14-3DF62652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5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84AB-3862-4C30-AAB5-B8B8BDC4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846EF-F83F-4684-B45D-F7A2ECE84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051F9-60E0-4E64-B66C-DC817F931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60DFF-87BC-43C4-8119-530EC412C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B5A7F-DE6C-4E81-9CBC-8D5EF03BB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1FC2D-06AA-4DB6-90EF-3D874477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27C5-5812-4AB4-AA99-BFA1A6532403}" type="datetime1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60ED0-7AF3-47B5-AFD9-0B219ADE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BC4CC-408F-4ECE-B7DD-D7C11477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9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2245-E251-4030-8C6B-27B27481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49A23-CC8C-400E-BF73-1FE15B3F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7CC1-43C0-45B8-AB30-B4F1979189AC}" type="datetime1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0AB06-AE52-4E29-BFE8-EB8CAA06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F4D89-3784-4036-9A00-E28A74AA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77CF1-7199-4CFF-B5A5-7410597E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0E5C-818F-46A2-A674-ACF0EF433E2C}" type="datetime1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B3890-1DEE-4B5F-91FA-904D4ECB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77738-57AE-490B-AA3B-850D1513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C349-53F3-4740-93C6-6E31DFF9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B1AB-D28C-44E0-A470-D76859C3F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73F70-471F-4F95-85E6-12BA8F2C2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30FA-9E80-4190-80C6-10B1DB5F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6B5B-FDE8-4DDB-82A7-BEF41002D93B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DBA77-A567-4E0B-B956-C5E5AA19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78477-7046-43DB-A2BD-7B40CDA0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29A2-7198-4C85-9684-7AB7E5B5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DA2B8-1988-4398-9533-242CB40CD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CD29D-523A-464C-964D-498C96C8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8AB2A-5EA4-41E1-813D-E130F9CD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EE6-18E8-48EE-9715-5838292A3776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FE246-9575-4020-8AC5-AA6979EC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D70EF-222D-482A-9962-A3E75824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3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A70B3-5ECB-40A8-A49F-16541EDE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850A9-87D7-4ED5-8243-D4529ACDF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1B68C-3A53-4D83-98BD-820DCB90D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5BCED-13F6-41CB-8B3C-875C16F6C384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0814F-F9BA-41A0-9BBB-B2F597BFD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5CE73-9D13-44B7-94CC-97CBF98F2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tf.org/archive/id/draft-ietf-ccamp-yang-otn-slicing-03.tx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a-wu/ietf-ns-nbi/issues/2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etf-ccamp-wg/ietf-ccamp-yang-otn-slic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ilarchive.ietf.org/arch/msg/ccamp/Dr3HWPlmP9LyA6NmabWJvx7hWIc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14AC5-E6AF-4C76-9CB3-949ACC0FE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8859"/>
            <a:ext cx="9144000" cy="1645330"/>
          </a:xfrm>
        </p:spPr>
        <p:txBody>
          <a:bodyPr anchor="t" anchorCtr="1">
            <a:normAutofit/>
          </a:bodyPr>
          <a:lstStyle/>
          <a:p>
            <a:pPr>
              <a:spcBef>
                <a:spcPts val="0"/>
              </a:spcBef>
            </a:pPr>
            <a:r>
              <a:rPr lang="en-US" sz="4000" b="1" dirty="0"/>
              <a:t>Framework and Data Model for OTN Network Slicing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3375" y="3323995"/>
            <a:ext cx="3202625" cy="2767054"/>
          </a:xfrm>
        </p:spPr>
        <p:txBody>
          <a:bodyPr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900" dirty="0"/>
              <a:t>Co-authors:</a:t>
            </a:r>
          </a:p>
          <a:p>
            <a:pPr algn="l">
              <a:spcBef>
                <a:spcPts val="300"/>
              </a:spcBef>
            </a:pPr>
            <a:r>
              <a:rPr lang="en-US" sz="1900" b="1" dirty="0">
                <a:solidFill>
                  <a:srgbClr val="0070C0"/>
                </a:solidFill>
              </a:rPr>
              <a:t>Aihua Guo (Futurewei)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Sergio </a:t>
            </a:r>
            <a:r>
              <a:rPr lang="en-US" sz="1900" dirty="0" err="1"/>
              <a:t>Belotti</a:t>
            </a:r>
            <a:r>
              <a:rPr lang="en-US" sz="1900" dirty="0"/>
              <a:t> (Nokia)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Reza </a:t>
            </a:r>
            <a:r>
              <a:rPr lang="en-US" sz="1900" dirty="0" err="1"/>
              <a:t>Rokui</a:t>
            </a:r>
            <a:r>
              <a:rPr lang="en-US" sz="1900" dirty="0"/>
              <a:t> (</a:t>
            </a:r>
            <a:r>
              <a:rPr lang="en-US" sz="1900" dirty="0" err="1"/>
              <a:t>Ciena</a:t>
            </a:r>
            <a:r>
              <a:rPr lang="en-US" sz="1900" dirty="0"/>
              <a:t>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Luis M. Contreras (Telefonica)</a:t>
            </a:r>
          </a:p>
          <a:p>
            <a:pPr algn="l">
              <a:spcBef>
                <a:spcPts val="300"/>
              </a:spcBef>
            </a:pPr>
            <a:r>
              <a:rPr lang="en-US" sz="1900" dirty="0" err="1"/>
              <a:t>Yunbin</a:t>
            </a:r>
            <a:r>
              <a:rPr lang="en-US" sz="1900" dirty="0"/>
              <a:t> Xu (CAICT)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Yang Zhao (China Mobile)</a:t>
            </a:r>
          </a:p>
          <a:p>
            <a:pPr algn="l">
              <a:spcBef>
                <a:spcPts val="300"/>
              </a:spcBef>
            </a:pPr>
            <a:r>
              <a:rPr lang="en-US" sz="1900" dirty="0" err="1"/>
              <a:t>Xufeng</a:t>
            </a:r>
            <a:r>
              <a:rPr lang="en-US" sz="1900" dirty="0"/>
              <a:t> Liu (IBM Corporation)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2F80EB8-8DC8-4CA5-8090-B8E097E5008E}"/>
              </a:ext>
            </a:extLst>
          </p:cNvPr>
          <p:cNvSpPr txBox="1">
            <a:spLocks/>
          </p:cNvSpPr>
          <p:nvPr/>
        </p:nvSpPr>
        <p:spPr>
          <a:xfrm>
            <a:off x="1524000" y="2507870"/>
            <a:ext cx="9144000" cy="600076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dirty="0">
                <a:latin typeface="+mn-lt"/>
                <a:hlinkClick r:id="rId2"/>
              </a:rPr>
              <a:t>draft-ietf-ccamp-yang-otn-slicing-03</a:t>
            </a:r>
            <a:endParaRPr lang="en-US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67822" y="3308402"/>
            <a:ext cx="3269942" cy="2700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900" dirty="0"/>
              <a:t>Contributors: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900" dirty="0" err="1"/>
              <a:t>Haomian</a:t>
            </a:r>
            <a:r>
              <a:rPr lang="en-US" sz="1900" dirty="0"/>
              <a:t> Zheng (Huawei)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Italo </a:t>
            </a:r>
            <a:r>
              <a:rPr lang="en-US" sz="1900" dirty="0" err="1"/>
              <a:t>Busi</a:t>
            </a:r>
            <a:r>
              <a:rPr lang="en-US" sz="1900" dirty="0"/>
              <a:t> (Huawei)</a:t>
            </a:r>
          </a:p>
          <a:p>
            <a:pPr>
              <a:spcBef>
                <a:spcPts val="300"/>
              </a:spcBef>
            </a:pPr>
            <a:r>
              <a:rPr lang="en-US" sz="1900" dirty="0"/>
              <a:t>Victor Lopez(Nokia)</a:t>
            </a:r>
          </a:p>
          <a:p>
            <a:pPr>
              <a:spcBef>
                <a:spcPts val="300"/>
              </a:spcBef>
            </a:pPr>
            <a:r>
              <a:rPr lang="en-US" sz="1900" dirty="0"/>
              <a:t>Dieter </a:t>
            </a:r>
            <a:r>
              <a:rPr lang="en-US" sz="1900" dirty="0" err="1"/>
              <a:t>Beller</a:t>
            </a:r>
            <a:r>
              <a:rPr lang="en-US" sz="1900" dirty="0"/>
              <a:t> (Nokia)</a:t>
            </a:r>
          </a:p>
          <a:p>
            <a:pPr>
              <a:spcBef>
                <a:spcPts val="300"/>
              </a:spcBef>
            </a:pPr>
            <a:r>
              <a:rPr lang="en-US" sz="1900" dirty="0"/>
              <a:t>Oscar Gonzales (Telefonica)</a:t>
            </a:r>
          </a:p>
          <a:p>
            <a:pPr>
              <a:spcBef>
                <a:spcPts val="300"/>
              </a:spcBef>
            </a:pPr>
            <a:r>
              <a:rPr lang="en-US" sz="1900" dirty="0"/>
              <a:t>Henry Yu (Huawei)</a:t>
            </a:r>
          </a:p>
          <a:p>
            <a:pPr>
              <a:spcBef>
                <a:spcPts val="300"/>
              </a:spcBef>
            </a:pPr>
            <a:r>
              <a:rPr lang="en-US" sz="1900" dirty="0"/>
              <a:t>Jiang Sun (China Mobile)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 txBox="1">
            <a:spLocks/>
          </p:cNvSpPr>
          <p:nvPr/>
        </p:nvSpPr>
        <p:spPr>
          <a:xfrm>
            <a:off x="6096000" y="3371353"/>
            <a:ext cx="3202625" cy="1995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</a:pPr>
            <a:endParaRPr lang="en-US" sz="1900" dirty="0"/>
          </a:p>
          <a:p>
            <a:pPr algn="l">
              <a:spcBef>
                <a:spcPts val="300"/>
              </a:spcBef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35554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Since IETF 114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300" y="1690688"/>
            <a:ext cx="7363968" cy="440011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Text Updates</a:t>
            </a:r>
          </a:p>
          <a:p>
            <a:pPr marL="741363" lvl="1" indent="-284163">
              <a:buFont typeface="Arial" panose="020B0604020202020204" pitchFamily="34" charset="0"/>
              <a:buChar char="•"/>
            </a:pPr>
            <a:r>
              <a:rPr lang="en-US" sz="2000" dirty="0"/>
              <a:t>Clarified the use of NRP in that multiple OTN slices may be mapped to the same NRP, and resources within the NRP are shared across those slices. </a:t>
            </a:r>
          </a:p>
          <a:p>
            <a:pPr marL="741363" lvl="1" indent="-284163">
              <a:buFont typeface="Arial" panose="020B0604020202020204" pitchFamily="34" charset="0"/>
              <a:buChar char="•"/>
            </a:pPr>
            <a:r>
              <a:rPr lang="en-US" sz="2000" dirty="0"/>
              <a:t>Added description for the technology-specific model for OTN-SC NBI</a:t>
            </a:r>
          </a:p>
          <a:p>
            <a:r>
              <a:rPr lang="en-US" sz="2400" dirty="0"/>
              <a:t>  YANG Model Updates for OTN-SC NBI</a:t>
            </a:r>
          </a:p>
          <a:p>
            <a:pPr lvl="1"/>
            <a:r>
              <a:rPr lang="en-US" sz="2000" dirty="0"/>
              <a:t>Added common SLO/SLE augments in </a:t>
            </a:r>
            <a:r>
              <a:rPr lang="en-US" sz="2000" dirty="0" err="1"/>
              <a:t>ietf</a:t>
            </a:r>
            <a:r>
              <a:rPr lang="en-US" sz="2000" dirty="0"/>
              <a:t>-transport-network-slice; aligned the augments with Network Slice NBI YANG</a:t>
            </a:r>
          </a:p>
          <a:p>
            <a:pPr lvl="1"/>
            <a:r>
              <a:rPr lang="en-US" sz="2000" dirty="0"/>
              <a:t>Introduced 1</a:t>
            </a:r>
            <a:r>
              <a:rPr lang="en-US" sz="2000" baseline="30000" dirty="0"/>
              <a:t>st</a:t>
            </a:r>
            <a:r>
              <a:rPr lang="en-US" sz="2000" dirty="0"/>
              <a:t> revision of </a:t>
            </a:r>
            <a:r>
              <a:rPr lang="en-US" sz="2000" dirty="0" err="1"/>
              <a:t>ietf-otn-slice.yang</a:t>
            </a:r>
            <a:r>
              <a:rPr lang="en-US" sz="2000" dirty="0"/>
              <a:t> with OTN technology-specific SLO/SLE augments</a:t>
            </a:r>
          </a:p>
          <a:p>
            <a:r>
              <a:rPr lang="en-US" sz="2400" dirty="0"/>
              <a:t>  Resolving open issues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F3EED4-7EC2-AA2B-8651-F4726158B7CE}"/>
              </a:ext>
            </a:extLst>
          </p:cNvPr>
          <p:cNvGrpSpPr/>
          <p:nvPr/>
        </p:nvGrpSpPr>
        <p:grpSpPr>
          <a:xfrm>
            <a:off x="8256368" y="2396233"/>
            <a:ext cx="3722926" cy="2654120"/>
            <a:chOff x="8557806" y="3621352"/>
            <a:chExt cx="3722926" cy="26541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CF651C-7AA2-7465-9B1E-8963924829AD}"/>
                </a:ext>
              </a:extLst>
            </p:cNvPr>
            <p:cNvSpPr txBox="1"/>
            <p:nvPr/>
          </p:nvSpPr>
          <p:spPr>
            <a:xfrm>
              <a:off x="8557806" y="5321365"/>
              <a:ext cx="2574524" cy="33855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ietf</a:t>
              </a:r>
              <a:r>
                <a:rPr lang="en-US" sz="1600" dirty="0"/>
                <a:t>-network-slice-service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9E191A-F555-18E5-87B9-1CF568F89D4E}"/>
                </a:ext>
              </a:extLst>
            </p:cNvPr>
            <p:cNvSpPr txBox="1"/>
            <p:nvPr/>
          </p:nvSpPr>
          <p:spPr>
            <a:xfrm>
              <a:off x="8557806" y="4471358"/>
              <a:ext cx="2574524" cy="33855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ietf</a:t>
              </a:r>
              <a:r>
                <a:rPr lang="en-US" sz="1600" dirty="0"/>
                <a:t>-transport-network-slice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030AF9-AFF8-5086-678B-CBD8899DCFF0}"/>
                </a:ext>
              </a:extLst>
            </p:cNvPr>
            <p:cNvSpPr txBox="1"/>
            <p:nvPr/>
          </p:nvSpPr>
          <p:spPr>
            <a:xfrm>
              <a:off x="8557806" y="3621352"/>
              <a:ext cx="2574524" cy="33855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ietf</a:t>
              </a:r>
              <a:r>
                <a:rPr lang="en-US" sz="1600" dirty="0"/>
                <a:t>-</a:t>
              </a:r>
              <a:r>
                <a:rPr lang="en-US" sz="1600" dirty="0" err="1"/>
                <a:t>otn</a:t>
              </a:r>
              <a:r>
                <a:rPr lang="en-US" sz="1600" dirty="0"/>
                <a:t>-slice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19F5A23-FEEB-48D7-5AC5-3DE656CC37D4}"/>
                </a:ext>
              </a:extLst>
            </p:cNvPr>
            <p:cNvCxnSpPr>
              <a:stCxn id="5" idx="0"/>
              <a:endCxn id="6" idx="2"/>
            </p:cNvCxnSpPr>
            <p:nvPr/>
          </p:nvCxnSpPr>
          <p:spPr>
            <a:xfrm flipV="1">
              <a:off x="9845068" y="4809912"/>
              <a:ext cx="0" cy="5114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A7F84E-90C2-DBC8-1ABC-8921FBAA31FB}"/>
                </a:ext>
              </a:extLst>
            </p:cNvPr>
            <p:cNvSpPr txBox="1"/>
            <p:nvPr/>
          </p:nvSpPr>
          <p:spPr>
            <a:xfrm>
              <a:off x="9845068" y="4902860"/>
              <a:ext cx="8020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augments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C9B4D65-C4A8-EBBC-5878-36A607F755BD}"/>
                </a:ext>
              </a:extLst>
            </p:cNvPr>
            <p:cNvCxnSpPr/>
            <p:nvPr/>
          </p:nvCxnSpPr>
          <p:spPr>
            <a:xfrm flipV="1">
              <a:off x="9845068" y="3959905"/>
              <a:ext cx="0" cy="5114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F40AA3-851F-B34D-8DAB-E3A002DA057F}"/>
                </a:ext>
              </a:extLst>
            </p:cNvPr>
            <p:cNvSpPr txBox="1"/>
            <p:nvPr/>
          </p:nvSpPr>
          <p:spPr>
            <a:xfrm>
              <a:off x="9845068" y="4052853"/>
              <a:ext cx="8020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augments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B8D0EF-30FC-4BD3-223E-4CB8AD7FD2E6}"/>
                </a:ext>
              </a:extLst>
            </p:cNvPr>
            <p:cNvSpPr txBox="1"/>
            <p:nvPr/>
          </p:nvSpPr>
          <p:spPr>
            <a:xfrm>
              <a:off x="11353799" y="4077131"/>
              <a:ext cx="7721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This draft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F5AC4F6-555E-1583-4325-529736453A60}"/>
                </a:ext>
              </a:extLst>
            </p:cNvPr>
            <p:cNvCxnSpPr>
              <a:stCxn id="16" idx="0"/>
            </p:cNvCxnSpPr>
            <p:nvPr/>
          </p:nvCxnSpPr>
          <p:spPr>
            <a:xfrm flipH="1" flipV="1">
              <a:off x="11230252" y="3852909"/>
              <a:ext cx="509614" cy="22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3AEB0BF-B70F-9ECB-91F6-0A64AC7D8B5A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H="1">
              <a:off x="11315307" y="4354130"/>
              <a:ext cx="424559" cy="286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923379-E65E-0EC6-C9A3-D1C2BEF82B36}"/>
                </a:ext>
              </a:extLst>
            </p:cNvPr>
            <p:cNvSpPr txBox="1"/>
            <p:nvPr/>
          </p:nvSpPr>
          <p:spPr>
            <a:xfrm>
              <a:off x="11442531" y="5075143"/>
              <a:ext cx="83820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draft-</a:t>
              </a:r>
              <a:r>
                <a:rPr lang="en-US" sz="1200" dirty="0" err="1"/>
                <a:t>ietf</a:t>
              </a:r>
              <a:r>
                <a:rPr lang="en-US" sz="1200" dirty="0"/>
                <a:t>-teas-network-slice-</a:t>
              </a:r>
              <a:r>
                <a:rPr lang="en-US" sz="1200" dirty="0" err="1"/>
                <a:t>nbi</a:t>
              </a:r>
              <a:endParaRPr lang="en-US" sz="12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E84816A-9C56-E1DE-E5E5-15F0BFE8367D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H="1">
              <a:off x="11132330" y="5490642"/>
              <a:ext cx="3102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DBA3903-31ED-41E0-9D49-B0A03F600980}"/>
                </a:ext>
              </a:extLst>
            </p:cNvPr>
            <p:cNvSpPr txBox="1"/>
            <p:nvPr/>
          </p:nvSpPr>
          <p:spPr>
            <a:xfrm>
              <a:off x="9481378" y="5906140"/>
              <a:ext cx="1165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NBI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139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6856" cy="1325563"/>
          </a:xfrm>
        </p:spPr>
        <p:txBody>
          <a:bodyPr/>
          <a:lstStyle/>
          <a:p>
            <a:r>
              <a:rPr lang="en-US" dirty="0"/>
              <a:t>Update: Use of NRP for OTN Slicing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F5329-997E-2121-E048-C9F3687C5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64441" cy="4351338"/>
          </a:xfrm>
        </p:spPr>
        <p:txBody>
          <a:bodyPr/>
          <a:lstStyle/>
          <a:p>
            <a:r>
              <a:rPr lang="en-US" sz="2800" dirty="0"/>
              <a:t>Multiple OTN slices may be mapped to the same NRP, and resources within the NRP are shared across those slices.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9059FF-EF23-FE0F-EFFE-B19FF8650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703" y="1825625"/>
            <a:ext cx="3598742" cy="476054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4C28B7-C6E8-6931-186D-95469F5B9515}"/>
              </a:ext>
            </a:extLst>
          </p:cNvPr>
          <p:cNvSpPr/>
          <p:nvPr/>
        </p:nvSpPr>
        <p:spPr>
          <a:xfrm>
            <a:off x="6906827" y="1690688"/>
            <a:ext cx="2032987" cy="26416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6856" cy="1325563"/>
          </a:xfrm>
        </p:spPr>
        <p:txBody>
          <a:bodyPr/>
          <a:lstStyle/>
          <a:p>
            <a:r>
              <a:rPr lang="en-US" dirty="0"/>
              <a:t>Model Updates for </a:t>
            </a:r>
            <a:r>
              <a:rPr lang="en-US" dirty="0" err="1"/>
              <a:t>ietf</a:t>
            </a:r>
            <a:r>
              <a:rPr lang="en-US" dirty="0"/>
              <a:t>-transport-network-slice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A74A6-DC3A-49F2-910E-5495BC532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9750" cy="4351338"/>
          </a:xfrm>
        </p:spPr>
        <p:txBody>
          <a:bodyPr/>
          <a:lstStyle/>
          <a:p>
            <a:r>
              <a:rPr lang="en-US" dirty="0"/>
              <a:t>Added SLO/SLE augments for connections and topology</a:t>
            </a:r>
          </a:p>
          <a:p>
            <a:pPr lvl="1"/>
            <a:r>
              <a:rPr lang="en-US" dirty="0"/>
              <a:t>Applies to customized SLO/SLE policy for top-level objects like network slice, connection and topology, as well as sub-level objects, such as connectivity constructs, nodes, links, LTPs etc.</a:t>
            </a:r>
          </a:p>
          <a:p>
            <a:pPr lvl="1"/>
            <a:r>
              <a:rPr lang="en-US" dirty="0"/>
              <a:t>Common attributes for transport network slices that may be considered also for IETF network slice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B7CF8D-5566-D8E3-7D32-285725CD0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950" y="1608406"/>
            <a:ext cx="3330229" cy="47857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7959A4-B7E4-E6D3-ED06-58D59DE12F6B}"/>
              </a:ext>
            </a:extLst>
          </p:cNvPr>
          <p:cNvSpPr/>
          <p:nvPr/>
        </p:nvSpPr>
        <p:spPr>
          <a:xfrm>
            <a:off x="6977849" y="4740676"/>
            <a:ext cx="3330229" cy="16535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6856" cy="1325563"/>
          </a:xfrm>
        </p:spPr>
        <p:txBody>
          <a:bodyPr/>
          <a:lstStyle/>
          <a:p>
            <a:r>
              <a:rPr lang="en-US" dirty="0"/>
              <a:t>Model Updates for </a:t>
            </a:r>
            <a:r>
              <a:rPr lang="en-US" dirty="0" err="1"/>
              <a:t>ietf</a:t>
            </a:r>
            <a:r>
              <a:rPr lang="en-US" dirty="0"/>
              <a:t>-</a:t>
            </a:r>
            <a:r>
              <a:rPr lang="en-US" dirty="0" err="1"/>
              <a:t>otn</a:t>
            </a:r>
            <a:r>
              <a:rPr lang="en-US" dirty="0"/>
              <a:t>-slice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A74A6-DC3A-49F2-910E-5495BC532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939291" cy="4351338"/>
          </a:xfrm>
        </p:spPr>
        <p:txBody>
          <a:bodyPr/>
          <a:lstStyle/>
          <a:p>
            <a:r>
              <a:rPr lang="en-US" dirty="0"/>
              <a:t>Augments </a:t>
            </a:r>
            <a:r>
              <a:rPr lang="en-US" dirty="0" err="1"/>
              <a:t>ietf</a:t>
            </a:r>
            <a:r>
              <a:rPr lang="en-US" dirty="0"/>
              <a:t>-transport-network-slice with additional SLO/SLE for OTN</a:t>
            </a:r>
          </a:p>
          <a:p>
            <a:pPr lvl="1"/>
            <a:r>
              <a:rPr lang="en-US" dirty="0"/>
              <a:t>ODU signal quality</a:t>
            </a:r>
          </a:p>
          <a:p>
            <a:pPr lvl="1"/>
            <a:r>
              <a:rPr lang="en-US" dirty="0"/>
              <a:t>Slice bandwidth objective in terms of number and type of ODU containers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5AB0E-2F24-8F96-1621-4158289AD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094" y="4001293"/>
            <a:ext cx="4270425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9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6856" cy="1325563"/>
          </a:xfrm>
        </p:spPr>
        <p:txBody>
          <a:bodyPr/>
          <a:lstStyle/>
          <a:p>
            <a:r>
              <a:rPr lang="en-US" dirty="0"/>
              <a:t>Open Issue: defining technology-specific attributes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A74A6-DC3A-49F2-910E-5495BC532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ietf</a:t>
            </a:r>
            <a:r>
              <a:rPr lang="en-US" dirty="0"/>
              <a:t>-network-slice-</a:t>
            </a:r>
            <a:r>
              <a:rPr lang="en-US" dirty="0" err="1"/>
              <a:t>nbi</a:t>
            </a:r>
            <a:r>
              <a:rPr lang="en-US" dirty="0"/>
              <a:t> defines NS SLO/SLE attributes as a flat, opaque list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3"/>
              </a:rPr>
              <a:t>https://github.com/lana-wu/ietf-ns-nbi/issues/23</a:t>
            </a:r>
            <a:endParaRPr lang="en-US" dirty="0"/>
          </a:p>
          <a:p>
            <a:pPr lvl="1"/>
            <a:r>
              <a:rPr lang="en-US" dirty="0"/>
              <a:t>May cause interoperability issues and requires additional implementation agreement for full interoperability</a:t>
            </a:r>
          </a:p>
          <a:p>
            <a:pPr lvl="1"/>
            <a:r>
              <a:rPr lang="en-US" dirty="0"/>
              <a:t>Cannot benefit from explicit YANG validation</a:t>
            </a:r>
          </a:p>
          <a:p>
            <a:pPr lvl="1"/>
            <a:r>
              <a:rPr lang="en-US" dirty="0"/>
              <a:t>Cannot be used to characterize complex attribute structures (e.g. ODU container)</a:t>
            </a:r>
          </a:p>
          <a:p>
            <a:r>
              <a:rPr lang="en-US" dirty="0" err="1"/>
              <a:t>ietf</a:t>
            </a:r>
            <a:r>
              <a:rPr lang="en-US" dirty="0"/>
              <a:t>-transport-network-slice and </a:t>
            </a:r>
            <a:r>
              <a:rPr lang="en-US" dirty="0" err="1"/>
              <a:t>ietf</a:t>
            </a:r>
            <a:r>
              <a:rPr lang="en-US" dirty="0"/>
              <a:t>-</a:t>
            </a:r>
            <a:r>
              <a:rPr lang="en-US" dirty="0" err="1"/>
              <a:t>otn</a:t>
            </a:r>
            <a:r>
              <a:rPr lang="en-US" dirty="0"/>
              <a:t>-slice choose to instead explicitly define the attributes</a:t>
            </a:r>
          </a:p>
          <a:p>
            <a:r>
              <a:rPr lang="en-US" dirty="0"/>
              <a:t>Is there guideline on defining / using opaque attributes in YANG?</a:t>
            </a:r>
          </a:p>
        </p:txBody>
      </p:sp>
    </p:spTree>
    <p:extLst>
      <p:ext uri="{BB962C8B-B14F-4D97-AF65-F5344CB8AC3E}">
        <p14:creationId xmlns:p14="http://schemas.microsoft.com/office/powerpoint/2010/main" val="55755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6856" cy="1325563"/>
          </a:xfrm>
        </p:spPr>
        <p:txBody>
          <a:bodyPr/>
          <a:lstStyle/>
          <a:p>
            <a:r>
              <a:rPr lang="en-US" dirty="0"/>
              <a:t>Open Issue: Network Slice with Topology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A74A6-DC3A-49F2-910E-5495BC532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Ietf</a:t>
            </a:r>
            <a:r>
              <a:rPr lang="en-US" dirty="0"/>
              <a:t>-transport-network-slice defines a top-level topology to support resource-based slicing</a:t>
            </a:r>
          </a:p>
          <a:p>
            <a:pPr lvl="1"/>
            <a:r>
              <a:rPr lang="en-US" dirty="0"/>
              <a:t>Customer can define a slice with customized topology</a:t>
            </a:r>
          </a:p>
          <a:p>
            <a:pPr lvl="1"/>
            <a:r>
              <a:rPr lang="en-US" dirty="0"/>
              <a:t>Connectivity constructs can have an underlay path from within the customized topology</a:t>
            </a:r>
          </a:p>
          <a:p>
            <a:r>
              <a:rPr lang="en-US" dirty="0" err="1"/>
              <a:t>Ietf</a:t>
            </a:r>
            <a:r>
              <a:rPr lang="en-US" dirty="0"/>
              <a:t>-network-slice-</a:t>
            </a:r>
            <a:r>
              <a:rPr lang="en-US" dirty="0" err="1"/>
              <a:t>nbi</a:t>
            </a:r>
            <a:r>
              <a:rPr lang="en-US" dirty="0"/>
              <a:t> also intends to add reference to a customized underlay topology reference for network slices</a:t>
            </a:r>
          </a:p>
          <a:p>
            <a:pPr lvl="1"/>
            <a:r>
              <a:rPr lang="en-US" dirty="0"/>
              <a:t>TE topology based, exposed by the NSC</a:t>
            </a:r>
          </a:p>
          <a:p>
            <a:r>
              <a:rPr lang="en-US" dirty="0"/>
              <a:t>Is topology a customer’s intent, or a provider’s constraint?</a:t>
            </a:r>
          </a:p>
          <a:p>
            <a:r>
              <a:rPr lang="en-US" dirty="0"/>
              <a:t>Is TE topology the right model for network slicing NBI?</a:t>
            </a:r>
          </a:p>
          <a:p>
            <a:pPr lvl="1"/>
            <a:r>
              <a:rPr lang="en-US" dirty="0"/>
              <a:t>Underlying network may or may not be TE enabled</a:t>
            </a:r>
          </a:p>
          <a:p>
            <a:pPr lvl="1"/>
            <a:r>
              <a:rPr lang="en-US" dirty="0"/>
              <a:t>TE topology not an intent-oriented model</a:t>
            </a:r>
          </a:p>
          <a:p>
            <a:pPr lvl="1"/>
            <a:r>
              <a:rPr lang="en-US" dirty="0"/>
              <a:t>The TE topology model can be used as a model at the MPI for realization of network slices</a:t>
            </a:r>
          </a:p>
          <a:p>
            <a:r>
              <a:rPr lang="en-US" dirty="0"/>
              <a:t>Shall we merge </a:t>
            </a:r>
            <a:r>
              <a:rPr lang="en-US" dirty="0" err="1"/>
              <a:t>ietf</a:t>
            </a:r>
            <a:r>
              <a:rPr lang="en-US" dirty="0"/>
              <a:t>-transport-network-slice with </a:t>
            </a:r>
            <a:r>
              <a:rPr lang="en-US" dirty="0" err="1"/>
              <a:t>ietf</a:t>
            </a:r>
            <a:r>
              <a:rPr lang="en-US" dirty="0"/>
              <a:t>-network-slice-</a:t>
            </a:r>
            <a:r>
              <a:rPr lang="en-US" dirty="0" err="1"/>
              <a:t>nbi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0207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27" y="365125"/>
            <a:ext cx="11693237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902790-AB44-4F74-A53E-22411B71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Address open issues</a:t>
            </a:r>
          </a:p>
          <a:p>
            <a:r>
              <a:rPr lang="en-US" dirty="0"/>
              <a:t>Continue working with draft-ietf-teas-ietf-network-slice-nbi-yang-02 to align the two models </a:t>
            </a:r>
          </a:p>
          <a:p>
            <a:r>
              <a:rPr lang="en-US" dirty="0"/>
              <a:t>Define OTN technology-specific model based on </a:t>
            </a:r>
            <a:r>
              <a:rPr lang="en-US" dirty="0" err="1"/>
              <a:t>ietf</a:t>
            </a:r>
            <a:r>
              <a:rPr lang="en-US" dirty="0"/>
              <a:t>-transport-network-slice (which augments </a:t>
            </a:r>
            <a:r>
              <a:rPr lang="en-US" dirty="0" err="1"/>
              <a:t>ietf</a:t>
            </a:r>
            <a:r>
              <a:rPr lang="en-US" dirty="0"/>
              <a:t>-network-slice-service)</a:t>
            </a:r>
          </a:p>
          <a:p>
            <a:pPr lvl="1"/>
            <a:r>
              <a:rPr lang="en-US" dirty="0"/>
              <a:t>Technology-specific SLO/SLE for OTN</a:t>
            </a:r>
          </a:p>
          <a:p>
            <a:pPr lvl="1"/>
            <a:r>
              <a:rPr lang="en-US" dirty="0"/>
              <a:t>Multi technology links (non-OTN access links and OTN links)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* GitHub Repo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https://github.com/ietf-ccamp-wg/ietf-ccamp-yang-otn-slicing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CCAMP Weekly Call: Thu 10-11am EST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https://mailarchive.ietf.org/arch/msg/ccamp/Dr3HWPlmP9LyA6NmabWJvx7hWIc/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35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 txBox="1"/>
          <p:nvPr/>
        </p:nvSpPr>
        <p:spPr>
          <a:xfrm>
            <a:off x="1969191" y="20025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45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/>
</file>

<file path=customXml/item4.xml><?xml version="1.0" encoding="utf-8"?>
<?mso-contentType ?>
<SharedContentType xmlns="Microsoft.SharePoint.Taxonomy.ContentTypeSync" SourceId="34c87397-5fc1-491e-85e7-d6110dbe9cbd" ContentTypeId="0x0101" PreviousValue="false"/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185B6FD968AC4F8244C98DADFCDDF2" ma:contentTypeVersion="10" ma:contentTypeDescription="Create a new document." ma:contentTypeScope="" ma:versionID="a0a5748a9dac91f93248b2b077c41dd7">
  <xsd:schema xmlns:xsd="http://www.w3.org/2001/XMLSchema" xmlns:xs="http://www.w3.org/2001/XMLSchema" xmlns:p="http://schemas.microsoft.com/office/2006/metadata/properties" xmlns:ns3="71c5aaf6-e6ce-465b-b873-5148d2a4c105" xmlns:ns4="687e87d0-d0a8-4c48-8f94-14f0c67212c5" xmlns:ns5="b4d06219-a142-4c5f-be55-53f74cb980c7" targetNamespace="http://schemas.microsoft.com/office/2006/metadata/properties" ma:root="true" ma:fieldsID="b06f86fc5fa60c034a6b2d88bb81de5b" ns3:_="" ns4:_="" ns5:_="">
    <xsd:import namespace="71c5aaf6-e6ce-465b-b873-5148d2a4c105"/>
    <xsd:import namespace="687e87d0-d0a8-4c48-8f94-14f0c67212c5"/>
    <xsd:import namespace="b4d06219-a142-4c5f-be55-53f74cb980c7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5:SharedWithUsers" minOccurs="0"/>
                <xsd:element ref="ns5:SharedWithDetails" minOccurs="0"/>
                <xsd:element ref="ns5:SharingHintHash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7e87d0-d0a8-4c48-8f94-14f0c67212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d06219-a142-4c5f-be55-53f74cb980c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402BC5-1A46-47E2-B58E-ED5697CD9276}">
  <ds:schemaRefs>
    <ds:schemaRef ds:uri="71c5aaf6-e6ce-465b-b873-5148d2a4c105"/>
    <ds:schemaRef ds:uri="http://purl.org/dc/elements/1.1/"/>
    <ds:schemaRef ds:uri="http://schemas.openxmlformats.org/package/2006/metadata/core-properties"/>
    <ds:schemaRef ds:uri="687e87d0-d0a8-4c48-8f94-14f0c67212c5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b4d06219-a142-4c5f-be55-53f74cb980c7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FF5BEF5-BF1F-44F4-AFBC-1295B944F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7A1171-45E3-4E0C-B712-8306AE0B741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8412ECC-D61E-4B23-B7FF-722505864B65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334975F1-7A16-4F7E-84AE-F419563FD2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687e87d0-d0a8-4c48-8f94-14f0c67212c5"/>
    <ds:schemaRef ds:uri="b4d06219-a142-4c5f-be55-53f74cb980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66308</TotalTime>
  <Words>605</Words>
  <Application>Microsoft Office PowerPoint</Application>
  <PresentationFormat>Widescreen</PresentationFormat>
  <Paragraphs>84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Framework and Data Model for OTN Network Slicing</vt:lpstr>
      <vt:lpstr>Updates Since IETF 114</vt:lpstr>
      <vt:lpstr>Update: Use of NRP for OTN Slicing</vt:lpstr>
      <vt:lpstr>Model Updates for ietf-transport-network-slice</vt:lpstr>
      <vt:lpstr>Model Updates for ietf-otn-slice</vt:lpstr>
      <vt:lpstr>Open Issue: defining technology-specific attributes</vt:lpstr>
      <vt:lpstr>Open Issue: Network Slice with Topology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Yang Data Model for Optical Impairment-aware Topology</dc:title>
  <dc:creator>Aihua Guo</dc:creator>
  <cp:lastModifiedBy>Aihua Guo</cp:lastModifiedBy>
  <cp:revision>96</cp:revision>
  <dcterms:created xsi:type="dcterms:W3CDTF">2019-11-16T13:34:03Z</dcterms:created>
  <dcterms:modified xsi:type="dcterms:W3CDTF">2022-10-25T18:53:47Z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0x01010083185B6FD968AC4F8244C98DADFCDDF2</vt:lpwstr>
  </property>
</Properties>
</file>