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66" r:id="rId4"/>
    <p:sldId id="258" r:id="rId5"/>
    <p:sldId id="265" r:id="rId6"/>
    <p:sldId id="264" r:id="rId7"/>
    <p:sldId id="262" r:id="rId8"/>
    <p:sldId id="267" r:id="rId9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852" autoAdjust="0"/>
  </p:normalViewPr>
  <p:slideViewPr>
    <p:cSldViewPr>
      <p:cViewPr varScale="1">
        <p:scale>
          <a:sx n="114" d="100"/>
          <a:sy n="114" d="100"/>
        </p:scale>
        <p:origin x="490" y="8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88273-5D22-4A56-BE72-519293F1A8F6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C69CA-97BF-487C-AFB3-E6ABCA81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33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case 1 : realization of IETF NSC at optical layer </a:t>
            </a:r>
          </a:p>
          <a:p>
            <a:r>
              <a:rPr lang="en-US" dirty="0"/>
              <a:t>Use case 2 : realization of IETF NSC is to use existing OTN slices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C69CA-97BF-487C-AFB3-E6ABCA81CB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15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2DE4-D429-4C03-877D-BC36F66EF94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81B-88B7-41AA-A9CF-87E94B57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8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2DE4-D429-4C03-877D-BC36F66EF94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81B-88B7-41AA-A9CF-87E94B57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4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2DE4-D429-4C03-877D-BC36F66EF94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81B-88B7-41AA-A9CF-87E94B57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8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2DE4-D429-4C03-877D-BC36F66EF94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81B-88B7-41AA-A9CF-87E94B57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7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2DE4-D429-4C03-877D-BC36F66EF94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81B-88B7-41AA-A9CF-87E94B57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7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2DE4-D429-4C03-877D-BC36F66EF94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81B-88B7-41AA-A9CF-87E94B57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1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2DE4-D429-4C03-877D-BC36F66EF94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81B-88B7-41AA-A9CF-87E94B57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2DE4-D429-4C03-877D-BC36F66EF94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81B-88B7-41AA-A9CF-87E94B57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6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2DE4-D429-4C03-877D-BC36F66EF94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81B-88B7-41AA-A9CF-87E94B57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5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2DE4-D429-4C03-877D-BC36F66EF94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81B-88B7-41AA-A9CF-87E94B57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3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2DE4-D429-4C03-877D-BC36F66EF94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081B-88B7-41AA-A9CF-87E94B57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2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42DE4-D429-4C03-877D-BC36F66EF94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F081B-88B7-41AA-A9CF-87E94B57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2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uoietf/ietf-ccamp-yang-otn-slic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uoietf/ietf-ccamp-yang-otn-slicing/issu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odle.com/poll/8eb8iabyhx2vewy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guoietf/ietf-ccamp-yang-otn-slicing/issue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ietf</a:t>
            </a:r>
            <a:r>
              <a:rPr lang="en-US" sz="3200" dirty="0"/>
              <a:t>-</a:t>
            </a:r>
            <a:r>
              <a:rPr lang="en-US" sz="3200" dirty="0" err="1"/>
              <a:t>ccamp</a:t>
            </a:r>
            <a:r>
              <a:rPr lang="en-US" sz="3200" dirty="0"/>
              <a:t>-yang-</a:t>
            </a:r>
            <a:r>
              <a:rPr lang="en-US" sz="3200" dirty="0" err="1"/>
              <a:t>otn</a:t>
            </a:r>
            <a:r>
              <a:rPr lang="en-US" sz="3200" dirty="0"/>
              <a:t>-slicing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GitHub: </a:t>
            </a:r>
            <a:r>
              <a:rPr lang="en-US" dirty="0">
                <a:hlinkClick r:id="rId2"/>
              </a:rPr>
              <a:t>https://github.com/aguoietf/ietf-ccamp-yang-otn-slicing</a:t>
            </a:r>
            <a:endParaRPr lang="en-US" dirty="0"/>
          </a:p>
          <a:p>
            <a:r>
              <a:rPr lang="en-US" dirty="0"/>
              <a:t>Document format</a:t>
            </a:r>
          </a:p>
          <a:p>
            <a:pPr lvl="1"/>
            <a:r>
              <a:rPr lang="en-US" dirty="0"/>
              <a:t>Propose to use </a:t>
            </a:r>
            <a:r>
              <a:rPr lang="en-US" dirty="0" err="1"/>
              <a:t>Kramdown</a:t>
            </a:r>
            <a:r>
              <a:rPr lang="en-US" dirty="0"/>
              <a:t> for easily tracking changes</a:t>
            </a:r>
          </a:p>
          <a:p>
            <a:pPr lvl="1"/>
            <a:r>
              <a:rPr lang="en-US" dirty="0"/>
              <a:t>.txt, .</a:t>
            </a:r>
            <a:r>
              <a:rPr lang="en-US" dirty="0" err="1"/>
              <a:t>docx</a:t>
            </a:r>
            <a:r>
              <a:rPr lang="en-US" dirty="0"/>
              <a:t> versions also uploaded</a:t>
            </a:r>
          </a:p>
        </p:txBody>
      </p:sp>
    </p:spTree>
    <p:extLst>
      <p:ext uri="{BB962C8B-B14F-4D97-AF65-F5344CB8AC3E}">
        <p14:creationId xmlns:p14="http://schemas.microsoft.com/office/powerpoint/2010/main" val="323950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Issue Tracking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https://github.com/aguoietf/ietf-ccamp-yang-otn-slicing/issues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4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Proposed Call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4900"/>
            <a:ext cx="8229600" cy="3771636"/>
          </a:xfrm>
        </p:spPr>
        <p:txBody>
          <a:bodyPr/>
          <a:lstStyle/>
          <a:p>
            <a:r>
              <a:rPr lang="en-US" sz="2400" dirty="0"/>
              <a:t>Weekly or Bi-weekly</a:t>
            </a:r>
          </a:p>
          <a:p>
            <a:r>
              <a:rPr lang="en-US" sz="2400" dirty="0"/>
              <a:t>Candidate time slots</a:t>
            </a:r>
          </a:p>
          <a:p>
            <a:pPr lvl="1"/>
            <a:r>
              <a:rPr lang="en-US" sz="2000" dirty="0"/>
              <a:t>Doodle poll: </a:t>
            </a:r>
            <a:r>
              <a:rPr lang="en-US" sz="2000" dirty="0">
                <a:hlinkClick r:id="rId2"/>
              </a:rPr>
              <a:t>https://doodle.com/poll/8eb8iabyhx2vewyi</a:t>
            </a:r>
            <a:endParaRPr lang="en-US" sz="2000" dirty="0"/>
          </a:p>
          <a:p>
            <a:pPr lvl="2"/>
            <a:r>
              <a:rPr lang="en-US" sz="1600" dirty="0"/>
              <a:t>Tue 10-11am EST / 10-11pm China / 4-5pm Europe</a:t>
            </a:r>
          </a:p>
          <a:p>
            <a:pPr lvl="2"/>
            <a:r>
              <a:rPr lang="en-US" sz="1600" dirty="0"/>
              <a:t>Wed 8-10am EST / 8-10pm China / 2-4pm Europe</a:t>
            </a:r>
          </a:p>
          <a:p>
            <a:pPr lvl="2"/>
            <a:r>
              <a:rPr lang="en-US" sz="1600" dirty="0"/>
              <a:t>Thu 9-10am EST/ 9-10pm China / 3-4pm Europe</a:t>
            </a:r>
          </a:p>
          <a:p>
            <a:pPr lvl="2"/>
            <a:r>
              <a:rPr lang="en-US" sz="1600" dirty="0"/>
              <a:t>Fri 8-10am EST / 8-10pm China / 2-4pm Europe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1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23859" y="4209088"/>
            <a:ext cx="2707291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758266" y="427745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PNC</a:t>
            </a: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5031049" y="3527455"/>
            <a:ext cx="0" cy="6816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134046" y="373416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MPI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123860" y="3149035"/>
            <a:ext cx="2337604" cy="378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888173" y="3142229"/>
            <a:ext cx="89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OTN-SC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30948" y="2257455"/>
            <a:ext cx="1600200" cy="378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374157" y="229277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IETF-NSC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87801" y="2720905"/>
            <a:ext cx="12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OTN-SC NBI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5019965" y="2635877"/>
            <a:ext cx="13162" cy="513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123858" y="1431955"/>
            <a:ext cx="2701748" cy="378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273441" y="1441043"/>
            <a:ext cx="2139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Orchestrator/E2E SC</a:t>
            </a:r>
          </a:p>
        </p:txBody>
      </p:sp>
      <p:cxnSp>
        <p:nvCxnSpPr>
          <p:cNvPr id="53" name="Straight Connector 52"/>
          <p:cNvCxnSpPr>
            <a:stCxn id="32" idx="0"/>
          </p:cNvCxnSpPr>
          <p:nvPr/>
        </p:nvCxnSpPr>
        <p:spPr>
          <a:xfrm flipV="1">
            <a:off x="5031048" y="1810376"/>
            <a:ext cx="4158" cy="447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3745797" y="1810377"/>
            <a:ext cx="12469" cy="13386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itle 10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Functional Diagram of OTN-SC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043419" y="1866463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NSC NBI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3B0191-9A1B-4D42-BF8E-B8A9589666E0}"/>
              </a:ext>
            </a:extLst>
          </p:cNvPr>
          <p:cNvCxnSpPr>
            <a:cxnSpLocks/>
          </p:cNvCxnSpPr>
          <p:nvPr/>
        </p:nvCxnSpPr>
        <p:spPr>
          <a:xfrm flipV="1">
            <a:off x="5675594" y="2618869"/>
            <a:ext cx="0" cy="15902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F1CDAB6-F974-4833-B2FB-3FFB0D46B735}"/>
              </a:ext>
            </a:extLst>
          </p:cNvPr>
          <p:cNvSpPr txBox="1"/>
          <p:nvPr/>
        </p:nvSpPr>
        <p:spPr>
          <a:xfrm>
            <a:off x="5692212" y="3314700"/>
            <a:ext cx="281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to the other draft</a:t>
            </a:r>
          </a:p>
        </p:txBody>
      </p:sp>
    </p:spTree>
    <p:extLst>
      <p:ext uri="{BB962C8B-B14F-4D97-AF65-F5344CB8AC3E}">
        <p14:creationId xmlns:p14="http://schemas.microsoft.com/office/powerpoint/2010/main" val="101495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F9E00D1B-AE2B-418D-8005-B48AE7A274D5}"/>
              </a:ext>
            </a:extLst>
          </p:cNvPr>
          <p:cNvSpPr/>
          <p:nvPr/>
        </p:nvSpPr>
        <p:spPr>
          <a:xfrm>
            <a:off x="6865594" y="1862026"/>
            <a:ext cx="1957077" cy="2288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25" name="Title 10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OTN-SC Deployment Scenarios</a:t>
            </a:r>
          </a:p>
        </p:txBody>
      </p:sp>
      <p:sp>
        <p:nvSpPr>
          <p:cNvPr id="9" name="Rectangle 8"/>
          <p:cNvSpPr/>
          <p:nvPr/>
        </p:nvSpPr>
        <p:spPr>
          <a:xfrm>
            <a:off x="2435764" y="2715777"/>
            <a:ext cx="1957077" cy="1457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" name="Rectangle 49"/>
          <p:cNvSpPr/>
          <p:nvPr/>
        </p:nvSpPr>
        <p:spPr>
          <a:xfrm>
            <a:off x="4563747" y="1822939"/>
            <a:ext cx="1957077" cy="1457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7951DB-4280-4D9D-905A-55462898FB6B}"/>
              </a:ext>
            </a:extLst>
          </p:cNvPr>
          <p:cNvGrpSpPr/>
          <p:nvPr/>
        </p:nvGrpSpPr>
        <p:grpSpPr>
          <a:xfrm>
            <a:off x="134396" y="1288322"/>
            <a:ext cx="1987054" cy="2779909"/>
            <a:chOff x="3123858" y="1431955"/>
            <a:chExt cx="2839653" cy="3221633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B221C06-236D-45C2-A028-AE57199D6896}"/>
                </a:ext>
              </a:extLst>
            </p:cNvPr>
            <p:cNvSpPr/>
            <p:nvPr/>
          </p:nvSpPr>
          <p:spPr>
            <a:xfrm>
              <a:off x="3123859" y="4209088"/>
              <a:ext cx="2707291" cy="444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7FA1792-10CF-4875-97F6-1F241224DDBA}"/>
                </a:ext>
              </a:extLst>
            </p:cNvPr>
            <p:cNvSpPr txBox="1"/>
            <p:nvPr/>
          </p:nvSpPr>
          <p:spPr>
            <a:xfrm>
              <a:off x="3758267" y="4277450"/>
              <a:ext cx="598445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PNC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25E7B84-FB72-4E02-9BFC-D05F2DA7F6C4}"/>
                </a:ext>
              </a:extLst>
            </p:cNvPr>
            <p:cNvCxnSpPr/>
            <p:nvPr/>
          </p:nvCxnSpPr>
          <p:spPr>
            <a:xfrm flipV="1">
              <a:off x="5031049" y="3527455"/>
              <a:ext cx="0" cy="6816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079A7DD-68C5-4A22-AC22-A074CF5A186B}"/>
                </a:ext>
              </a:extLst>
            </p:cNvPr>
            <p:cNvSpPr txBox="1"/>
            <p:nvPr/>
          </p:nvSpPr>
          <p:spPr>
            <a:xfrm>
              <a:off x="5134047" y="3734161"/>
              <a:ext cx="582588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MPI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6C32488-D597-4478-8D9F-FF262BC51251}"/>
                </a:ext>
              </a:extLst>
            </p:cNvPr>
            <p:cNvSpPr/>
            <p:nvPr/>
          </p:nvSpPr>
          <p:spPr>
            <a:xfrm>
              <a:off x="3123860" y="3149035"/>
              <a:ext cx="2337604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C27F97F-BB98-402A-BD88-FF08AEC0AAB7}"/>
                </a:ext>
              </a:extLst>
            </p:cNvPr>
            <p:cNvSpPr txBox="1"/>
            <p:nvPr/>
          </p:nvSpPr>
          <p:spPr>
            <a:xfrm>
              <a:off x="3888174" y="3142229"/>
              <a:ext cx="877055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OTN-SC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1D4E3BA-1D3D-4513-B7B9-A18E74D99BA0}"/>
                </a:ext>
              </a:extLst>
            </p:cNvPr>
            <p:cNvSpPr/>
            <p:nvPr/>
          </p:nvSpPr>
          <p:spPr>
            <a:xfrm>
              <a:off x="4230948" y="2257455"/>
              <a:ext cx="1600200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D999988-F041-45D9-AB92-3BC47FDB5356}"/>
                </a:ext>
              </a:extLst>
            </p:cNvPr>
            <p:cNvSpPr txBox="1"/>
            <p:nvPr/>
          </p:nvSpPr>
          <p:spPr>
            <a:xfrm>
              <a:off x="4374158" y="2292776"/>
              <a:ext cx="983515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IETF-NSC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465B90F-975B-4CD6-9041-199D310BD631}"/>
                </a:ext>
              </a:extLst>
            </p:cNvPr>
            <p:cNvSpPr txBox="1"/>
            <p:nvPr/>
          </p:nvSpPr>
          <p:spPr>
            <a:xfrm>
              <a:off x="3787801" y="2720904"/>
              <a:ext cx="1210028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OTN-SC NBI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ED17B2C-DC05-4327-A0B8-4608021CD790}"/>
                </a:ext>
              </a:extLst>
            </p:cNvPr>
            <p:cNvCxnSpPr/>
            <p:nvPr/>
          </p:nvCxnSpPr>
          <p:spPr>
            <a:xfrm flipH="1" flipV="1">
              <a:off x="5019965" y="2635877"/>
              <a:ext cx="13162" cy="5131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71CCB77-A142-4D8F-AA93-7A924E441E28}"/>
                </a:ext>
              </a:extLst>
            </p:cNvPr>
            <p:cNvSpPr/>
            <p:nvPr/>
          </p:nvSpPr>
          <p:spPr>
            <a:xfrm>
              <a:off x="3123858" y="1431955"/>
              <a:ext cx="2701748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1524F8E-5A3D-4A51-AECC-03519C268D0F}"/>
                </a:ext>
              </a:extLst>
            </p:cNvPr>
            <p:cNvSpPr txBox="1"/>
            <p:nvPr/>
          </p:nvSpPr>
          <p:spPr>
            <a:xfrm>
              <a:off x="3273440" y="1441043"/>
              <a:ext cx="1914479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Orchestrator/E2E SC</a:t>
              </a: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A5414FC-2DEB-4D7E-959C-4A97BFD34AC3}"/>
                </a:ext>
              </a:extLst>
            </p:cNvPr>
            <p:cNvCxnSpPr>
              <a:stCxn id="96" idx="0"/>
            </p:cNvCxnSpPr>
            <p:nvPr/>
          </p:nvCxnSpPr>
          <p:spPr>
            <a:xfrm flipV="1">
              <a:off x="5031048" y="1810376"/>
              <a:ext cx="4158" cy="447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B7C2218-5D95-41F3-A712-DC9334EE863E}"/>
                </a:ext>
              </a:extLst>
            </p:cNvPr>
            <p:cNvCxnSpPr/>
            <p:nvPr/>
          </p:nvCxnSpPr>
          <p:spPr>
            <a:xfrm flipH="1" flipV="1">
              <a:off x="3745797" y="1810377"/>
              <a:ext cx="12469" cy="13386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0FB8823-4CCF-472C-9BFE-50692EF92F8E}"/>
                </a:ext>
              </a:extLst>
            </p:cNvPr>
            <p:cNvSpPr txBox="1"/>
            <p:nvPr/>
          </p:nvSpPr>
          <p:spPr>
            <a:xfrm>
              <a:off x="5043419" y="1866462"/>
              <a:ext cx="920092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NSC NBI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AF5E917-3E38-4B09-94DC-BE9BC11539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5594" y="2618869"/>
              <a:ext cx="0" cy="159021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FE73DCC-5563-4A6D-B621-B527A972FA97}"/>
              </a:ext>
            </a:extLst>
          </p:cNvPr>
          <p:cNvGrpSpPr/>
          <p:nvPr/>
        </p:nvGrpSpPr>
        <p:grpSpPr>
          <a:xfrm>
            <a:off x="2466621" y="1288322"/>
            <a:ext cx="1987054" cy="2779909"/>
            <a:chOff x="3123858" y="1431955"/>
            <a:chExt cx="2839653" cy="3221633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6EA3A31-1C89-4F52-B5B6-F0CFA6949366}"/>
                </a:ext>
              </a:extLst>
            </p:cNvPr>
            <p:cNvSpPr/>
            <p:nvPr/>
          </p:nvSpPr>
          <p:spPr>
            <a:xfrm>
              <a:off x="3123859" y="4209088"/>
              <a:ext cx="2707291" cy="444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3FD2FE5-99B2-4133-9C9A-171FCB0E0D7C}"/>
                </a:ext>
              </a:extLst>
            </p:cNvPr>
            <p:cNvSpPr txBox="1"/>
            <p:nvPr/>
          </p:nvSpPr>
          <p:spPr>
            <a:xfrm>
              <a:off x="3758267" y="4277450"/>
              <a:ext cx="598445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PNC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D545E3D-B872-4732-8F0A-21CEC441B5F6}"/>
                </a:ext>
              </a:extLst>
            </p:cNvPr>
            <p:cNvCxnSpPr/>
            <p:nvPr/>
          </p:nvCxnSpPr>
          <p:spPr>
            <a:xfrm flipV="1">
              <a:off x="5031049" y="3527455"/>
              <a:ext cx="0" cy="6816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91BE507-24B2-4ED2-B157-26135705D539}"/>
                </a:ext>
              </a:extLst>
            </p:cNvPr>
            <p:cNvSpPr txBox="1"/>
            <p:nvPr/>
          </p:nvSpPr>
          <p:spPr>
            <a:xfrm>
              <a:off x="5134047" y="3734161"/>
              <a:ext cx="582588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MPI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8BD36AA-2835-403E-A65B-8962D8784135}"/>
                </a:ext>
              </a:extLst>
            </p:cNvPr>
            <p:cNvSpPr/>
            <p:nvPr/>
          </p:nvSpPr>
          <p:spPr>
            <a:xfrm>
              <a:off x="3123860" y="3149035"/>
              <a:ext cx="2337604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0654748-A9A9-4469-951D-A3C6B2FB9EA6}"/>
                </a:ext>
              </a:extLst>
            </p:cNvPr>
            <p:cNvSpPr txBox="1"/>
            <p:nvPr/>
          </p:nvSpPr>
          <p:spPr>
            <a:xfrm>
              <a:off x="3888174" y="3142229"/>
              <a:ext cx="877055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OTN-SC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2C62B8D-C99E-4633-9065-3014773B61A4}"/>
                </a:ext>
              </a:extLst>
            </p:cNvPr>
            <p:cNvSpPr/>
            <p:nvPr/>
          </p:nvSpPr>
          <p:spPr>
            <a:xfrm>
              <a:off x="4230948" y="2257455"/>
              <a:ext cx="1600200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4657272-B94E-497F-BAD6-1ADED6FA6577}"/>
                </a:ext>
              </a:extLst>
            </p:cNvPr>
            <p:cNvSpPr txBox="1"/>
            <p:nvPr/>
          </p:nvSpPr>
          <p:spPr>
            <a:xfrm>
              <a:off x="4374158" y="2292776"/>
              <a:ext cx="983515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IETF-NSC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FF72D6C-8D7E-4655-94D5-5268B09E7247}"/>
                </a:ext>
              </a:extLst>
            </p:cNvPr>
            <p:cNvSpPr txBox="1"/>
            <p:nvPr/>
          </p:nvSpPr>
          <p:spPr>
            <a:xfrm>
              <a:off x="3787801" y="2720904"/>
              <a:ext cx="1210028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OTN-SC NBI</a:t>
              </a: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A419E93-7D2F-445E-8D2E-34BFCBE32114}"/>
                </a:ext>
              </a:extLst>
            </p:cNvPr>
            <p:cNvCxnSpPr/>
            <p:nvPr/>
          </p:nvCxnSpPr>
          <p:spPr>
            <a:xfrm flipH="1" flipV="1">
              <a:off x="5019965" y="2635877"/>
              <a:ext cx="13162" cy="5131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6647938-6822-48DE-90A6-8093A3A07DDE}"/>
                </a:ext>
              </a:extLst>
            </p:cNvPr>
            <p:cNvSpPr/>
            <p:nvPr/>
          </p:nvSpPr>
          <p:spPr>
            <a:xfrm>
              <a:off x="3123858" y="1431955"/>
              <a:ext cx="2701748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FC41AF0-287D-4317-9F26-0ADC3ADCB91D}"/>
                </a:ext>
              </a:extLst>
            </p:cNvPr>
            <p:cNvSpPr txBox="1"/>
            <p:nvPr/>
          </p:nvSpPr>
          <p:spPr>
            <a:xfrm>
              <a:off x="3273440" y="1441043"/>
              <a:ext cx="1914479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Orchestrator/E2E SC</a:t>
              </a: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EEB51EA-B85E-4976-A321-ACE988E7D0F7}"/>
                </a:ext>
              </a:extLst>
            </p:cNvPr>
            <p:cNvCxnSpPr>
              <a:stCxn id="130" idx="0"/>
            </p:cNvCxnSpPr>
            <p:nvPr/>
          </p:nvCxnSpPr>
          <p:spPr>
            <a:xfrm flipV="1">
              <a:off x="5031048" y="1810376"/>
              <a:ext cx="4158" cy="447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F829062-66E9-44C6-82AE-5E35CE427654}"/>
                </a:ext>
              </a:extLst>
            </p:cNvPr>
            <p:cNvCxnSpPr/>
            <p:nvPr/>
          </p:nvCxnSpPr>
          <p:spPr>
            <a:xfrm flipH="1" flipV="1">
              <a:off x="3745797" y="1810377"/>
              <a:ext cx="12469" cy="13386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5562FB0-8081-4851-B326-274765073BBF}"/>
                </a:ext>
              </a:extLst>
            </p:cNvPr>
            <p:cNvSpPr txBox="1"/>
            <p:nvPr/>
          </p:nvSpPr>
          <p:spPr>
            <a:xfrm>
              <a:off x="5043419" y="1866462"/>
              <a:ext cx="920092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NSC NBI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0D90072-C3B7-46E8-945D-37D30FCB4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5594" y="2618869"/>
              <a:ext cx="0" cy="159021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A68E5A5-3257-490B-A636-812E9FB80384}"/>
              </a:ext>
            </a:extLst>
          </p:cNvPr>
          <p:cNvGrpSpPr/>
          <p:nvPr/>
        </p:nvGrpSpPr>
        <p:grpSpPr>
          <a:xfrm>
            <a:off x="4596145" y="1296164"/>
            <a:ext cx="1987054" cy="2779909"/>
            <a:chOff x="3123858" y="1431955"/>
            <a:chExt cx="2839653" cy="3221633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9D1B1BA-B3E7-437D-B138-B4AA5C686942}"/>
                </a:ext>
              </a:extLst>
            </p:cNvPr>
            <p:cNvSpPr/>
            <p:nvPr/>
          </p:nvSpPr>
          <p:spPr>
            <a:xfrm>
              <a:off x="3123859" y="4209088"/>
              <a:ext cx="2707291" cy="444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7001DD7-E1BB-4EFE-9987-A9F7870C63A8}"/>
                </a:ext>
              </a:extLst>
            </p:cNvPr>
            <p:cNvSpPr txBox="1"/>
            <p:nvPr/>
          </p:nvSpPr>
          <p:spPr>
            <a:xfrm>
              <a:off x="3758267" y="4277450"/>
              <a:ext cx="598445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PNC</a:t>
              </a: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625CDE9-403B-4C9D-8308-7AB222E7A402}"/>
                </a:ext>
              </a:extLst>
            </p:cNvPr>
            <p:cNvCxnSpPr/>
            <p:nvPr/>
          </p:nvCxnSpPr>
          <p:spPr>
            <a:xfrm flipV="1">
              <a:off x="5031049" y="3527455"/>
              <a:ext cx="0" cy="6816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975B0AB-5193-4CD9-A728-2B228C5463BA}"/>
                </a:ext>
              </a:extLst>
            </p:cNvPr>
            <p:cNvSpPr txBox="1"/>
            <p:nvPr/>
          </p:nvSpPr>
          <p:spPr>
            <a:xfrm>
              <a:off x="5134047" y="3734161"/>
              <a:ext cx="582588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MPI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BD79AA7-DA7E-4440-9520-FB7BF9D02A22}"/>
                </a:ext>
              </a:extLst>
            </p:cNvPr>
            <p:cNvSpPr/>
            <p:nvPr/>
          </p:nvSpPr>
          <p:spPr>
            <a:xfrm>
              <a:off x="3123860" y="3149035"/>
              <a:ext cx="2337604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A8D64B9-830A-424E-9CD4-E1C68552BCB1}"/>
                </a:ext>
              </a:extLst>
            </p:cNvPr>
            <p:cNvSpPr txBox="1"/>
            <p:nvPr/>
          </p:nvSpPr>
          <p:spPr>
            <a:xfrm>
              <a:off x="3888174" y="3142229"/>
              <a:ext cx="877055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OTN-SC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085F9AF-B6E2-4675-A319-E1E2DEB9969D}"/>
                </a:ext>
              </a:extLst>
            </p:cNvPr>
            <p:cNvSpPr/>
            <p:nvPr/>
          </p:nvSpPr>
          <p:spPr>
            <a:xfrm>
              <a:off x="4230948" y="2257455"/>
              <a:ext cx="1600200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78550BB-9C6B-4727-A7F1-D45A31056A60}"/>
                </a:ext>
              </a:extLst>
            </p:cNvPr>
            <p:cNvSpPr txBox="1"/>
            <p:nvPr/>
          </p:nvSpPr>
          <p:spPr>
            <a:xfrm>
              <a:off x="4374158" y="2292776"/>
              <a:ext cx="983515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IETF-NSC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C8F071D-1A42-4D8F-9A07-C309C80130BC}"/>
                </a:ext>
              </a:extLst>
            </p:cNvPr>
            <p:cNvSpPr txBox="1"/>
            <p:nvPr/>
          </p:nvSpPr>
          <p:spPr>
            <a:xfrm>
              <a:off x="3787801" y="2720904"/>
              <a:ext cx="1210028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OTN-SC NBI</a:t>
              </a: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5368EE0-80AC-4893-9013-0599C9499579}"/>
                </a:ext>
              </a:extLst>
            </p:cNvPr>
            <p:cNvCxnSpPr/>
            <p:nvPr/>
          </p:nvCxnSpPr>
          <p:spPr>
            <a:xfrm flipH="1" flipV="1">
              <a:off x="5019965" y="2635877"/>
              <a:ext cx="13162" cy="5131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CF63AE3-2519-478F-9EFE-FFA76F539CE4}"/>
                </a:ext>
              </a:extLst>
            </p:cNvPr>
            <p:cNvSpPr/>
            <p:nvPr/>
          </p:nvSpPr>
          <p:spPr>
            <a:xfrm>
              <a:off x="3123858" y="1431955"/>
              <a:ext cx="2701748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2BB65E5-2E5D-418F-9175-20F28C1B7BCA}"/>
                </a:ext>
              </a:extLst>
            </p:cNvPr>
            <p:cNvSpPr txBox="1"/>
            <p:nvPr/>
          </p:nvSpPr>
          <p:spPr>
            <a:xfrm>
              <a:off x="3273440" y="1441043"/>
              <a:ext cx="1914479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Orchestrator/E2E SC</a:t>
              </a:r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9B1A07C-3477-4784-A4E4-DA276158D9E0}"/>
                </a:ext>
              </a:extLst>
            </p:cNvPr>
            <p:cNvCxnSpPr>
              <a:stCxn id="149" idx="0"/>
            </p:cNvCxnSpPr>
            <p:nvPr/>
          </p:nvCxnSpPr>
          <p:spPr>
            <a:xfrm flipV="1">
              <a:off x="5031048" y="1810376"/>
              <a:ext cx="4158" cy="447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491E341-24B6-4857-9E76-B7E91AA08DE8}"/>
                </a:ext>
              </a:extLst>
            </p:cNvPr>
            <p:cNvCxnSpPr/>
            <p:nvPr/>
          </p:nvCxnSpPr>
          <p:spPr>
            <a:xfrm flipH="1" flipV="1">
              <a:off x="3745797" y="1810377"/>
              <a:ext cx="12469" cy="13386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3AE4559D-EBD5-414B-8E1D-5876741AC95E}"/>
                </a:ext>
              </a:extLst>
            </p:cNvPr>
            <p:cNvSpPr txBox="1"/>
            <p:nvPr/>
          </p:nvSpPr>
          <p:spPr>
            <a:xfrm>
              <a:off x="5043419" y="1866462"/>
              <a:ext cx="920092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NSC NBI</a:t>
              </a:r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5AE2E3A-ADFF-40AC-8D29-67F84FC02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5594" y="2618869"/>
              <a:ext cx="0" cy="159021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28DE2E5-9982-4436-9678-1BADAD6D15D5}"/>
              </a:ext>
            </a:extLst>
          </p:cNvPr>
          <p:cNvGrpSpPr/>
          <p:nvPr/>
        </p:nvGrpSpPr>
        <p:grpSpPr>
          <a:xfrm>
            <a:off x="6898856" y="1288322"/>
            <a:ext cx="1987054" cy="2779909"/>
            <a:chOff x="3123858" y="1431955"/>
            <a:chExt cx="2839653" cy="3221633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FAD8E6A5-3290-48A6-B686-5351175954C7}"/>
                </a:ext>
              </a:extLst>
            </p:cNvPr>
            <p:cNvSpPr/>
            <p:nvPr/>
          </p:nvSpPr>
          <p:spPr>
            <a:xfrm>
              <a:off x="3123859" y="4209088"/>
              <a:ext cx="2707291" cy="444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4B2F4B7-44E8-474F-BA9E-7D9EE1BD4D6A}"/>
                </a:ext>
              </a:extLst>
            </p:cNvPr>
            <p:cNvSpPr txBox="1"/>
            <p:nvPr/>
          </p:nvSpPr>
          <p:spPr>
            <a:xfrm>
              <a:off x="3758267" y="4277450"/>
              <a:ext cx="598445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PNC</a:t>
              </a: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E1E49AA-0763-477E-B03F-C41EBF00271E}"/>
                </a:ext>
              </a:extLst>
            </p:cNvPr>
            <p:cNvCxnSpPr/>
            <p:nvPr/>
          </p:nvCxnSpPr>
          <p:spPr>
            <a:xfrm flipV="1">
              <a:off x="5031049" y="3527455"/>
              <a:ext cx="0" cy="6816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72FD36B-D4EC-4E3C-9D46-F6AA49056020}"/>
                </a:ext>
              </a:extLst>
            </p:cNvPr>
            <p:cNvSpPr txBox="1"/>
            <p:nvPr/>
          </p:nvSpPr>
          <p:spPr>
            <a:xfrm>
              <a:off x="5134047" y="3734161"/>
              <a:ext cx="582588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MPI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E1C399EE-5576-4D1D-A8B0-DCF6B126FC77}"/>
                </a:ext>
              </a:extLst>
            </p:cNvPr>
            <p:cNvSpPr/>
            <p:nvPr/>
          </p:nvSpPr>
          <p:spPr>
            <a:xfrm>
              <a:off x="3123860" y="3149035"/>
              <a:ext cx="2337604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6CFCA6CC-C53A-4863-8290-A4B916A93D49}"/>
                </a:ext>
              </a:extLst>
            </p:cNvPr>
            <p:cNvSpPr txBox="1"/>
            <p:nvPr/>
          </p:nvSpPr>
          <p:spPr>
            <a:xfrm>
              <a:off x="3888174" y="3142229"/>
              <a:ext cx="877055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OTN-SC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D87E8E0-1076-4EF2-B8FC-68323F1F7D5B}"/>
                </a:ext>
              </a:extLst>
            </p:cNvPr>
            <p:cNvSpPr/>
            <p:nvPr/>
          </p:nvSpPr>
          <p:spPr>
            <a:xfrm>
              <a:off x="4230948" y="2257455"/>
              <a:ext cx="1600200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64587CF3-ECAB-4CF6-BE91-FBABF6A847FB}"/>
                </a:ext>
              </a:extLst>
            </p:cNvPr>
            <p:cNvSpPr txBox="1"/>
            <p:nvPr/>
          </p:nvSpPr>
          <p:spPr>
            <a:xfrm>
              <a:off x="4374158" y="2292776"/>
              <a:ext cx="983515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IETF-NSC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9D782CB-68A1-4150-89E7-A496BC96A298}"/>
                </a:ext>
              </a:extLst>
            </p:cNvPr>
            <p:cNvSpPr txBox="1"/>
            <p:nvPr/>
          </p:nvSpPr>
          <p:spPr>
            <a:xfrm>
              <a:off x="3787801" y="2720904"/>
              <a:ext cx="1210028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OTN-SC NBI</a:t>
              </a:r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B475BEC-1E30-4704-AA04-9CDFBE745A8D}"/>
                </a:ext>
              </a:extLst>
            </p:cNvPr>
            <p:cNvCxnSpPr/>
            <p:nvPr/>
          </p:nvCxnSpPr>
          <p:spPr>
            <a:xfrm flipH="1" flipV="1">
              <a:off x="5019965" y="2635877"/>
              <a:ext cx="13162" cy="5131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12CBF99E-F51C-4972-B195-E90B818D3266}"/>
                </a:ext>
              </a:extLst>
            </p:cNvPr>
            <p:cNvSpPr/>
            <p:nvPr/>
          </p:nvSpPr>
          <p:spPr>
            <a:xfrm>
              <a:off x="3123858" y="1431955"/>
              <a:ext cx="2701748" cy="378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8511EDC-1077-47BE-BE27-6F9D610FD95A}"/>
                </a:ext>
              </a:extLst>
            </p:cNvPr>
            <p:cNvSpPr txBox="1"/>
            <p:nvPr/>
          </p:nvSpPr>
          <p:spPr>
            <a:xfrm>
              <a:off x="3273440" y="1441043"/>
              <a:ext cx="1914479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Orchestrator/E2E SC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6BFC7AB-EB04-4AA8-8040-7C36FBF54A31}"/>
                </a:ext>
              </a:extLst>
            </p:cNvPr>
            <p:cNvCxnSpPr>
              <a:stCxn id="166" idx="0"/>
            </p:cNvCxnSpPr>
            <p:nvPr/>
          </p:nvCxnSpPr>
          <p:spPr>
            <a:xfrm flipV="1">
              <a:off x="5031048" y="1810376"/>
              <a:ext cx="4158" cy="447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C4A3720-FF9C-425D-9683-85829C08D7CF}"/>
                </a:ext>
              </a:extLst>
            </p:cNvPr>
            <p:cNvCxnSpPr/>
            <p:nvPr/>
          </p:nvCxnSpPr>
          <p:spPr>
            <a:xfrm flipH="1" flipV="1">
              <a:off x="3745797" y="1810377"/>
              <a:ext cx="12469" cy="13386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3AD6843-D59E-4CDB-9B39-273AA9607A7A}"/>
                </a:ext>
              </a:extLst>
            </p:cNvPr>
            <p:cNvSpPr txBox="1"/>
            <p:nvPr/>
          </p:nvSpPr>
          <p:spPr>
            <a:xfrm>
              <a:off x="5043419" y="1866462"/>
              <a:ext cx="920092" cy="28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NSC NBI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79D9B26-F3C3-4027-822F-4E823C3C86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5594" y="2618869"/>
              <a:ext cx="0" cy="159021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990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itle 1024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96282"/>
          </a:xfrm>
        </p:spPr>
        <p:txBody>
          <a:bodyPr>
            <a:normAutofit/>
          </a:bodyPr>
          <a:lstStyle/>
          <a:p>
            <a:r>
              <a:rPr lang="en-US" sz="3200" dirty="0"/>
              <a:t>Expanded View of OTN-SC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87553" y="1841011"/>
            <a:ext cx="1600200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3341762" y="1909373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OTN-SC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02559" y="2793511"/>
            <a:ext cx="1600200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3387949" y="2861873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OTN-SC</a:t>
            </a:r>
          </a:p>
        </p:txBody>
      </p:sp>
      <p:cxnSp>
        <p:nvCxnSpPr>
          <p:cNvPr id="22" name="Straight Connector 21"/>
          <p:cNvCxnSpPr>
            <a:stCxn id="18" idx="2"/>
            <a:endCxn id="20" idx="0"/>
          </p:cNvCxnSpPr>
          <p:nvPr/>
        </p:nvCxnSpPr>
        <p:spPr>
          <a:xfrm>
            <a:off x="3787653" y="2285511"/>
            <a:ext cx="15006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008288" y="3607648"/>
            <a:ext cx="1600200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3387948" y="3676009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L-MDSC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38740" y="2793511"/>
            <a:ext cx="1600200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TextBox 25"/>
          <p:cNvSpPr txBox="1"/>
          <p:nvPr/>
        </p:nvSpPr>
        <p:spPr>
          <a:xfrm>
            <a:off x="5292949" y="2861873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OTN-SC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38739" y="3607647"/>
            <a:ext cx="1600200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/>
          <p:cNvSpPr txBox="1"/>
          <p:nvPr/>
        </p:nvSpPr>
        <p:spPr>
          <a:xfrm>
            <a:off x="5292948" y="3676009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PNC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3963747" y="2285511"/>
            <a:ext cx="161710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2"/>
            <a:endCxn id="23" idx="0"/>
          </p:cNvCxnSpPr>
          <p:nvPr/>
        </p:nvCxnSpPr>
        <p:spPr>
          <a:xfrm>
            <a:off x="3802659" y="3238011"/>
            <a:ext cx="5729" cy="369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831930" y="4830385"/>
            <a:ext cx="1600200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3186139" y="4898747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PNC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36930" y="4830385"/>
            <a:ext cx="1600200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5091139" y="4898747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PNC</a:t>
            </a:r>
          </a:p>
        </p:txBody>
      </p:sp>
      <p:cxnSp>
        <p:nvCxnSpPr>
          <p:cNvPr id="40" name="Straight Connector 39"/>
          <p:cNvCxnSpPr>
            <a:stCxn id="23" idx="2"/>
            <a:endCxn id="31" idx="0"/>
          </p:cNvCxnSpPr>
          <p:nvPr/>
        </p:nvCxnSpPr>
        <p:spPr>
          <a:xfrm flipH="1">
            <a:off x="3632030" y="4052148"/>
            <a:ext cx="176358" cy="77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3" idx="2"/>
            <a:endCxn id="38" idx="0"/>
          </p:cNvCxnSpPr>
          <p:nvPr/>
        </p:nvCxnSpPr>
        <p:spPr>
          <a:xfrm>
            <a:off x="3808388" y="4052148"/>
            <a:ext cx="1728642" cy="77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81833" y="2793328"/>
            <a:ext cx="2105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Non-recursive (OTN-SC),</a:t>
            </a:r>
          </a:p>
          <a:p>
            <a:r>
              <a:rPr lang="en-US" sz="1400" dirty="0"/>
              <a:t>Multi-domain recursive (MPI)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55565" y="1705072"/>
            <a:ext cx="3058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Recursive (OTN-SC),</a:t>
            </a:r>
          </a:p>
          <a:p>
            <a:r>
              <a:rPr lang="en-US" sz="1400" dirty="0"/>
              <a:t>Multi-domain recursive (MPI)</a:t>
            </a:r>
          </a:p>
        </p:txBody>
      </p:sp>
      <p:cxnSp>
        <p:nvCxnSpPr>
          <p:cNvPr id="44" name="Straight Connector 43"/>
          <p:cNvCxnSpPr>
            <a:stCxn id="25" idx="2"/>
            <a:endCxn id="27" idx="0"/>
          </p:cNvCxnSpPr>
          <p:nvPr/>
        </p:nvCxnSpPr>
        <p:spPr>
          <a:xfrm flipH="1">
            <a:off x="5738839" y="3238011"/>
            <a:ext cx="1" cy="369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698256" y="3169830"/>
            <a:ext cx="1249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Non-recursive,</a:t>
            </a:r>
          </a:p>
          <a:p>
            <a:r>
              <a:rPr lang="en-US" sz="1400" dirty="0"/>
              <a:t>Single domain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139953" y="4322339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MPI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02354" y="4322339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MPI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873964" y="3238011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MPI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79717" y="3238011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MPI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10747" y="24241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NBI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893975" y="2424178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NBI</a:t>
            </a:r>
          </a:p>
        </p:txBody>
      </p:sp>
      <p:cxnSp>
        <p:nvCxnSpPr>
          <p:cNvPr id="61" name="Straight Connector 60"/>
          <p:cNvCxnSpPr>
            <a:endCxn id="18" idx="0"/>
          </p:cNvCxnSpPr>
          <p:nvPr/>
        </p:nvCxnSpPr>
        <p:spPr>
          <a:xfrm>
            <a:off x="3782598" y="1393182"/>
            <a:ext cx="5055" cy="447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740501" y="1393182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NBI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10647" y="956785"/>
            <a:ext cx="1600200" cy="44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" name="TextBox 63"/>
          <p:cNvSpPr txBox="1"/>
          <p:nvPr/>
        </p:nvSpPr>
        <p:spPr>
          <a:xfrm>
            <a:off x="3364856" y="1025147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IETF-NSC</a:t>
            </a:r>
          </a:p>
        </p:txBody>
      </p:sp>
    </p:spTree>
    <p:extLst>
      <p:ext uri="{BB962C8B-B14F-4D97-AF65-F5344CB8AC3E}">
        <p14:creationId xmlns:p14="http://schemas.microsoft.com/office/powerpoint/2010/main" val="411577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OTN-SC Figure Update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81099"/>
            <a:ext cx="3581400" cy="397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85900"/>
            <a:ext cx="3859819" cy="322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3400" y="3009899"/>
            <a:ext cx="3505200" cy="16583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48200" y="3160867"/>
            <a:ext cx="3733800" cy="8748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114800" y="3390900"/>
            <a:ext cx="457200" cy="3048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itle 102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Issues - </a:t>
            </a:r>
            <a:r>
              <a:rPr lang="en-US" sz="3200" dirty="0">
                <a:hlinkClick r:id="rId2"/>
              </a:rPr>
              <a:t>https://github.com/aguoietf/ietf-ccamp-yang-otn-slicing/issues</a:t>
            </a:r>
            <a:r>
              <a:rPr lang="en-US" sz="3200" dirty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5" y="1104900"/>
            <a:ext cx="63309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31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256</Words>
  <Application>Microsoft Office PowerPoint</Application>
  <PresentationFormat>On-screen Show (16:10)</PresentationFormat>
  <Paragraphs>80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ietf-ccamp-yang-otn-slicing</vt:lpstr>
      <vt:lpstr>Issue Tracking</vt:lpstr>
      <vt:lpstr>Proposed Call Schedule</vt:lpstr>
      <vt:lpstr>Functional Diagram of OTN-SC</vt:lpstr>
      <vt:lpstr>OTN-SC Deployment Scenarios</vt:lpstr>
      <vt:lpstr>Expanded View of OTN-SC</vt:lpstr>
      <vt:lpstr>OTN-SC Figure Update</vt:lpstr>
      <vt:lpstr>Issues - https://github.com/aguoietf/ietf-ccamp-yang-otn-slicing/issues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Aihua Guo</dc:creator>
  <cp:lastModifiedBy>Aihua Guo</cp:lastModifiedBy>
  <cp:revision>22</cp:revision>
  <dcterms:created xsi:type="dcterms:W3CDTF">2021-05-11T14:28:13Z</dcterms:created>
  <dcterms:modified xsi:type="dcterms:W3CDTF">2021-05-12T15:30:06Z</dcterms:modified>
</cp:coreProperties>
</file>