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27"/>
  </p:notesMasterIdLst>
  <p:sldIdLst>
    <p:sldId id="256" r:id="rId7"/>
    <p:sldId id="288" r:id="rId8"/>
    <p:sldId id="289" r:id="rId9"/>
    <p:sldId id="290" r:id="rId10"/>
    <p:sldId id="292" r:id="rId11"/>
    <p:sldId id="299" r:id="rId12"/>
    <p:sldId id="298" r:id="rId13"/>
    <p:sldId id="291" r:id="rId14"/>
    <p:sldId id="293" r:id="rId15"/>
    <p:sldId id="294" r:id="rId16"/>
    <p:sldId id="295" r:id="rId17"/>
    <p:sldId id="300" r:id="rId18"/>
    <p:sldId id="273" r:id="rId19"/>
    <p:sldId id="296" r:id="rId20"/>
    <p:sldId id="281" r:id="rId21"/>
    <p:sldId id="282" r:id="rId22"/>
    <p:sldId id="286" r:id="rId23"/>
    <p:sldId id="287" r:id="rId24"/>
    <p:sldId id="25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otti, Sergio (Nokia - IT/Vimercate)" initials="BS(-I" lastIdx="2" clrIdx="0">
    <p:extLst>
      <p:ext uri="{19B8F6BF-5375-455C-9EA6-DF929625EA0E}">
        <p15:presenceInfo xmlns:p15="http://schemas.microsoft.com/office/powerpoint/2012/main" userId="S::sergio.belotti@nokia.com::1405c469-425d-44df-9775-7098fb1a6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186" autoAdjust="0"/>
  </p:normalViewPr>
  <p:slideViewPr>
    <p:cSldViewPr snapToGrid="0">
      <p:cViewPr varScale="1">
        <p:scale>
          <a:sx n="61" d="100"/>
          <a:sy n="61" d="100"/>
        </p:scale>
        <p:origin x="876" y="48"/>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11</a:t>
            </a:fld>
            <a:endParaRPr lang="en-US"/>
          </a:p>
        </p:txBody>
      </p:sp>
    </p:spTree>
    <p:extLst>
      <p:ext uri="{BB962C8B-B14F-4D97-AF65-F5344CB8AC3E}">
        <p14:creationId xmlns:p14="http://schemas.microsoft.com/office/powerpoint/2010/main" val="54266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12</a:t>
            </a:fld>
            <a:endParaRPr lang="en-US"/>
          </a:p>
        </p:txBody>
      </p:sp>
    </p:spTree>
    <p:extLst>
      <p:ext uri="{BB962C8B-B14F-4D97-AF65-F5344CB8AC3E}">
        <p14:creationId xmlns:p14="http://schemas.microsoft.com/office/powerpoint/2010/main" val="204021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14</a:t>
            </a:fld>
            <a:endParaRPr lang="en-US"/>
          </a:p>
        </p:txBody>
      </p:sp>
    </p:spTree>
    <p:extLst>
      <p:ext uri="{BB962C8B-B14F-4D97-AF65-F5344CB8AC3E}">
        <p14:creationId xmlns:p14="http://schemas.microsoft.com/office/powerpoint/2010/main" val="349269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15</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16</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17</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18</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19</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20</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4035235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81996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222059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1F497D"/>
                </a:solidFill>
                <a:effectLst/>
                <a:latin typeface="Calibri" panose="020F0502020204030204" pitchFamily="34" charset="0"/>
                <a:ea typeface="DengXian" panose="02010600030101010101" pitchFamily="2" charset="-122"/>
              </a:rPr>
              <a:t>SLEs such as isolation perfectly match with the capabilities offered by OTN.</a:t>
            </a:r>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5030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 two pictures for IP-OTN as peer and in multi-layer configurations</a:t>
            </a:r>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1897888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53729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9</a:t>
            </a:fld>
            <a:endParaRPr lang="en-US"/>
          </a:p>
        </p:txBody>
      </p:sp>
    </p:spTree>
    <p:extLst>
      <p:ext uri="{BB962C8B-B14F-4D97-AF65-F5344CB8AC3E}">
        <p14:creationId xmlns:p14="http://schemas.microsoft.com/office/powerpoint/2010/main" val="413874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10</a:t>
            </a:fld>
            <a:endParaRPr lang="en-US"/>
          </a:p>
        </p:txBody>
      </p:sp>
    </p:spTree>
    <p:extLst>
      <p:ext uri="{BB962C8B-B14F-4D97-AF65-F5344CB8AC3E}">
        <p14:creationId xmlns:p14="http://schemas.microsoft.com/office/powerpoint/2010/main" val="31518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2/15/2022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2/15/2022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2/15/2022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2/15/2022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2/15/2022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2/15/2022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2/15/2022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2/15/2022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2/15/2022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2/15/2022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2/15/2022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2/15/2022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0.tx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errit.onap.org/r/c/sdnc/oam/+/11442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aguoietf/ietf-ccamp-yang-otn-slicing/issues/30" TargetMode="External"/><Relationship Id="rId13" Type="http://schemas.openxmlformats.org/officeDocument/2006/relationships/hyperlink" Target="https://github.com/aguoietf/ietf-ccamp-yang-otn-slicing/issues/35" TargetMode="External"/><Relationship Id="rId3" Type="http://schemas.openxmlformats.org/officeDocument/2006/relationships/hyperlink" Target="https://github.com/aguoietf/ietf-ccamp-yang-otn-slicing/issues/26" TargetMode="External"/><Relationship Id="rId7" Type="http://schemas.openxmlformats.org/officeDocument/2006/relationships/hyperlink" Target="https://github.com/aguoietf/ietf-ccamp-yang-otn-slicing/issues/29" TargetMode="External"/><Relationship Id="rId12" Type="http://schemas.openxmlformats.org/officeDocument/2006/relationships/hyperlink" Target="https://github.com/aguoietf/ietf-ccamp-yang-otn-slicing/issues/3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aguoietf/ietf-ccamp-yang-otn-slicing/issues/23" TargetMode="External"/><Relationship Id="rId11" Type="http://schemas.openxmlformats.org/officeDocument/2006/relationships/hyperlink" Target="https://github.com/aguoietf/ietf-ccamp-yang-otn-slicing/issues/33" TargetMode="External"/><Relationship Id="rId5" Type="http://schemas.openxmlformats.org/officeDocument/2006/relationships/hyperlink" Target="https://github.com/aguoietf/ietf-ccamp-yang-otn-slicing/issues/28" TargetMode="External"/><Relationship Id="rId10" Type="http://schemas.openxmlformats.org/officeDocument/2006/relationships/hyperlink" Target="https://github.com/aguoietf/ietf-ccamp-yang-otn-slicing/issues/32" TargetMode="External"/><Relationship Id="rId4" Type="http://schemas.openxmlformats.org/officeDocument/2006/relationships/hyperlink" Target="https://github.com/aguoietf/ietf-ccamp-yang-otn-slicing/issues/27" TargetMode="External"/><Relationship Id="rId9" Type="http://schemas.openxmlformats.org/officeDocument/2006/relationships/hyperlink" Target="https://github.com/aguoietf/ietf-ccamp-yang-otn-slicing/issues/31" TargetMode="External"/><Relationship Id="rId14" Type="http://schemas.openxmlformats.org/officeDocument/2006/relationships/hyperlink" Target="https://github.com/aguoietf/ietf-ccamp-yang-otn-slicing/issues/36"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guoietf/ietf-ccamp-yang-otn-slicing/issues/29" TargetMode="External"/><Relationship Id="rId13" Type="http://schemas.openxmlformats.org/officeDocument/2006/relationships/hyperlink" Target="https://github.com/aguoietf/ietf-ccamp-yang-otn-slicing/issues/32" TargetMode="External"/><Relationship Id="rId3" Type="http://schemas.openxmlformats.org/officeDocument/2006/relationships/hyperlink" Target="https://github.com/aguoietf/ietf-ccamp-yang-otn-slicing/issues/27" TargetMode="External"/><Relationship Id="rId7" Type="http://schemas.openxmlformats.org/officeDocument/2006/relationships/hyperlink" Target="https://github.com/aguoietf/ietf-ccamp-yang-otn-slicing/issues/36" TargetMode="External"/><Relationship Id="rId12" Type="http://schemas.openxmlformats.org/officeDocument/2006/relationships/hyperlink" Target="https://github.com/aguoietf/ietf-ccamp-yang-otn-slicing/issues/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aguoietf/ietf-ccamp-yang-otn-slicing/issues/35" TargetMode="External"/><Relationship Id="rId11" Type="http://schemas.openxmlformats.org/officeDocument/2006/relationships/hyperlink" Target="https://github.com/aguoietf/ietf-ccamp-yang-otn-slicing/issues/30" TargetMode="External"/><Relationship Id="rId5" Type="http://schemas.openxmlformats.org/officeDocument/2006/relationships/hyperlink" Target="https://github.com/aguoietf/ietf-ccamp-yang-otn-slicing/issues/34" TargetMode="External"/><Relationship Id="rId10" Type="http://schemas.openxmlformats.org/officeDocument/2006/relationships/hyperlink" Target="https://github.com/aguoietf/ietf-ccamp-yang-otn-slicing/issues/28" TargetMode="External"/><Relationship Id="rId4" Type="http://schemas.openxmlformats.org/officeDocument/2006/relationships/hyperlink" Target="https://github.com/aguoietf/ietf-ccamp-yang-otn-slicing/issues/23" TargetMode="External"/><Relationship Id="rId9" Type="http://schemas.openxmlformats.org/officeDocument/2006/relationships/hyperlink" Target="https://github.com/aguoietf/ietf-ccamp-yang-otn-slicing/issues/26" TargetMode="External"/><Relationship Id="rId14" Type="http://schemas.openxmlformats.org/officeDocument/2006/relationships/hyperlink" Target="https://github.com/aguoietf/ietf-ccamp-yang-otn-slicing/issues/3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err="1"/>
              <a:t>Haomian</a:t>
            </a:r>
            <a:r>
              <a:rPr lang="en-US" sz="1900" dirty="0"/>
              <a:t> Zheng (Huawei)</a:t>
            </a:r>
          </a:p>
          <a:p>
            <a:pPr algn="l">
              <a:spcBef>
                <a:spcPts val="300"/>
              </a:spcBef>
            </a:pPr>
            <a:r>
              <a:rPr lang="en-US" sz="1900" dirty="0" err="1"/>
              <a:t>Italo</a:t>
            </a:r>
            <a:r>
              <a:rPr lang="en-US" sz="1900" dirty="0"/>
              <a:t> </a:t>
            </a:r>
            <a:r>
              <a:rPr lang="en-US" sz="1900" dirty="0" err="1"/>
              <a:t>Busi</a:t>
            </a:r>
            <a:r>
              <a:rPr lang="en-US" sz="1900" dirty="0"/>
              <a:t> (Huawei)</a:t>
            </a:r>
            <a:br>
              <a:rPr lang="en-US" sz="1900" dirty="0"/>
            </a:br>
            <a:r>
              <a:rPr lang="en-US" sz="1900" dirty="0" err="1"/>
              <a:t>Aihua</a:t>
            </a:r>
            <a:r>
              <a:rPr lang="en-US" sz="1900" dirty="0"/>
              <a:t> </a:t>
            </a:r>
            <a:r>
              <a:rPr lang="en-US" sz="1900" dirty="0" err="1"/>
              <a:t>Guo</a:t>
            </a:r>
            <a:r>
              <a:rPr lang="en-US" sz="1900" dirty="0"/>
              <a:t> (Futurewei)</a:t>
            </a:r>
          </a:p>
          <a:p>
            <a:pPr algn="l">
              <a:spcBef>
                <a:spcPts val="300"/>
              </a:spcBef>
            </a:pPr>
            <a:r>
              <a:rPr lang="en-US" sz="1900" dirty="0"/>
              <a:t>Victor Lopez(Nokia)</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Dieter </a:t>
            </a:r>
            <a:r>
              <a:rPr lang="en-US" sz="1900" dirty="0" err="1"/>
              <a:t>Beller</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endParaRPr lang="en-US" sz="1900" dirty="0"/>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draft-ietf-ccamp-yang-otn-slicing-00</a:t>
            </a:r>
            <a:endParaRPr lang="en-US" dirty="0">
              <a:latin typeface="+mn-lt"/>
            </a:endParaRPr>
          </a:p>
        </p:txBody>
      </p:sp>
      <p:sp>
        <p:nvSpPr>
          <p:cNvPr id="2" name="Rectangle 1"/>
          <p:cNvSpPr/>
          <p:nvPr/>
        </p:nvSpPr>
        <p:spPr>
          <a:xfrm>
            <a:off x="6096000" y="4867599"/>
            <a:ext cx="3029527" cy="1046440"/>
          </a:xfrm>
          <a:prstGeom prst="rect">
            <a:avLst/>
          </a:prstGeom>
        </p:spPr>
        <p:txBody>
          <a:bodyPr wrap="square">
            <a:spAutoFit/>
          </a:bodyPr>
          <a:lstStyle/>
          <a:p>
            <a:pPr>
              <a:spcBef>
                <a:spcPts val="300"/>
              </a:spcBef>
            </a:pPr>
            <a:r>
              <a:rPr lang="en-US" sz="1900" dirty="0"/>
              <a:t>Contributors:</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
        <p:nvSpPr>
          <p:cNvPr id="3" name="Rectangle 2"/>
          <p:cNvSpPr/>
          <p:nvPr/>
        </p:nvSpPr>
        <p:spPr>
          <a:xfrm>
            <a:off x="6096000" y="3323995"/>
            <a:ext cx="3521104" cy="1377300"/>
          </a:xfrm>
          <a:prstGeom prst="rect">
            <a:avLst/>
          </a:prstGeom>
        </p:spPr>
        <p:txBody>
          <a:bodyPr wrap="square">
            <a:spAutoFit/>
          </a:bodyPr>
          <a:lstStyle/>
          <a:p>
            <a:pPr>
              <a:spcBef>
                <a:spcPts val="300"/>
              </a:spcBef>
            </a:pPr>
            <a:r>
              <a:rPr lang="en-US" sz="1900" dirty="0"/>
              <a:t>Oscar Gonzales (Telefonica)</a:t>
            </a:r>
          </a:p>
          <a:p>
            <a:pPr>
              <a:spcBef>
                <a:spcPts val="300"/>
              </a:spcBef>
            </a:pPr>
            <a:r>
              <a:rPr lang="en-US" sz="1900" dirty="0" err="1"/>
              <a:t>Yunbin</a:t>
            </a:r>
            <a:r>
              <a:rPr lang="en-US" sz="1900" dirty="0"/>
              <a:t> Xu (CAICT)</a:t>
            </a:r>
          </a:p>
          <a:p>
            <a:pPr>
              <a:spcBef>
                <a:spcPts val="300"/>
              </a:spcBef>
            </a:pPr>
            <a:r>
              <a:rPr lang="en-US" sz="1900" dirty="0"/>
              <a:t>Yang Zhao (China Mobile)</a:t>
            </a:r>
          </a:p>
          <a:p>
            <a:pPr>
              <a:spcBef>
                <a:spcPts val="300"/>
              </a:spcBef>
            </a:pPr>
            <a:r>
              <a:rPr lang="en-US" sz="1900" dirty="0"/>
              <a:t>Xufeng Liu (IBM)</a:t>
            </a:r>
          </a:p>
        </p:txBody>
      </p:sp>
    </p:spTree>
    <p:extLst>
      <p:ext uri="{BB962C8B-B14F-4D97-AF65-F5344CB8AC3E}">
        <p14:creationId xmlns:p14="http://schemas.microsoft.com/office/powerpoint/2010/main" val="235554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Slice and Abstract Topology </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lstStyle/>
          <a:p>
            <a:r>
              <a:rPr lang="en-US" dirty="0"/>
              <a:t>An OTN Slice is an intent; Abstract (TE) topology is a possible realization of an OTN slice (RFC8795)</a:t>
            </a:r>
          </a:p>
          <a:p>
            <a:pPr lvl="1"/>
            <a:r>
              <a:rPr lang="en-US" dirty="0"/>
              <a:t>In theory, TE topology might be used to partially express an intent but this is not the direction taken by TEAS WG.</a:t>
            </a:r>
          </a:p>
          <a:p>
            <a:pPr lvl="1"/>
            <a:r>
              <a:rPr lang="en-US" dirty="0"/>
              <a:t>Not all the intent parameters are defined in the TE topology model.</a:t>
            </a:r>
          </a:p>
          <a:p>
            <a:r>
              <a:rPr lang="en-US" dirty="0"/>
              <a:t>OTN slice : OTN topology = IETF network slice : TE topology</a:t>
            </a:r>
          </a:p>
          <a:p>
            <a:endParaRPr lang="en-US" dirty="0"/>
          </a:p>
        </p:txBody>
      </p:sp>
    </p:spTree>
    <p:extLst>
      <p:ext uri="{BB962C8B-B14F-4D97-AF65-F5344CB8AC3E}">
        <p14:creationId xmlns:p14="http://schemas.microsoft.com/office/powerpoint/2010/main" val="90216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Support for P2P, P2MP and MP2MP in OTN Slicing</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lstStyle/>
          <a:p>
            <a:r>
              <a:rPr lang="en-US" dirty="0"/>
              <a:t>P2P and P2MP connections are supported by OTN data plane; MP2MP (any-to-any) connections are not supported by OTN data plane alone</a:t>
            </a:r>
          </a:p>
          <a:p>
            <a:r>
              <a:rPr lang="en-US" dirty="0"/>
              <a:t>It is operator’s choice for an OTN slice to support only p2p/p2mp services. Not all possible service types need to be supported by an OTN slice. </a:t>
            </a:r>
          </a:p>
          <a:p>
            <a:pPr lvl="1"/>
            <a:r>
              <a:rPr lang="en-US" dirty="0"/>
              <a:t>Support for service features and SLOs are always negotiable between slice consumer and provider.</a:t>
            </a:r>
          </a:p>
          <a:p>
            <a:r>
              <a:rPr lang="en-US" dirty="0"/>
              <a:t>Whether to build slicing services over OTN or IP (or both) networks is a matter of operational and technical choice</a:t>
            </a:r>
          </a:p>
        </p:txBody>
      </p:sp>
    </p:spTree>
    <p:extLst>
      <p:ext uri="{BB962C8B-B14F-4D97-AF65-F5344CB8AC3E}">
        <p14:creationId xmlns:p14="http://schemas.microsoft.com/office/powerpoint/2010/main" val="257352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lstStyle/>
          <a:p>
            <a:r>
              <a:rPr lang="en-US" dirty="0"/>
              <a:t>Update the draft text to address comments from the WG</a:t>
            </a:r>
          </a:p>
          <a:p>
            <a:r>
              <a:rPr lang="en-US" dirty="0"/>
              <a:t>Align and augment ietf-network-slicing-yang </a:t>
            </a:r>
          </a:p>
          <a:p>
            <a:pPr lvl="1"/>
            <a:r>
              <a:rPr lang="en-US" dirty="0"/>
              <a:t>Adding topology description (for resource-based partitioning)</a:t>
            </a:r>
          </a:p>
          <a:p>
            <a:pPr lvl="1"/>
            <a:r>
              <a:rPr lang="en-US" dirty="0"/>
              <a:t>Clean ietf-network-slicing-yang from packet specific parameters</a:t>
            </a:r>
          </a:p>
          <a:p>
            <a:r>
              <a:rPr lang="en-US" dirty="0"/>
              <a:t>Define OTN technology-specific SLOs</a:t>
            </a:r>
          </a:p>
        </p:txBody>
      </p:sp>
    </p:spTree>
    <p:extLst>
      <p:ext uri="{BB962C8B-B14F-4D97-AF65-F5344CB8AC3E}">
        <p14:creationId xmlns:p14="http://schemas.microsoft.com/office/powerpoint/2010/main" val="200993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69442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4338782" y="2581852"/>
            <a:ext cx="3881582" cy="1325563"/>
          </a:xfrm>
        </p:spPr>
        <p:txBody>
          <a:bodyPr/>
          <a:lstStyle/>
          <a:p>
            <a:r>
              <a:rPr lang="en-US" dirty="0"/>
              <a:t>Backup Slides</a:t>
            </a:r>
          </a:p>
        </p:txBody>
      </p:sp>
    </p:spTree>
    <p:extLst>
      <p:ext uri="{BB962C8B-B14F-4D97-AF65-F5344CB8AC3E}">
        <p14:creationId xmlns:p14="http://schemas.microsoft.com/office/powerpoint/2010/main" val="1758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Definition &amp; Scope of OTN Slice</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0" y="1825625"/>
            <a:ext cx="5848847" cy="4591078"/>
          </a:xfrm>
        </p:spPr>
        <p:txBody>
          <a:bodyPr>
            <a:normAutofit fontScale="92500" lnSpcReduction="10000"/>
          </a:bodyPr>
          <a:lstStyle/>
          <a:p>
            <a:r>
              <a:rPr lang="en-US" sz="2400" dirty="0"/>
              <a:t>Aligned the definition with IETF network slicing [I-</a:t>
            </a:r>
            <a:r>
              <a:rPr lang="en-US" sz="2400" dirty="0" err="1"/>
              <a:t>D.ietf</a:t>
            </a:r>
            <a:r>
              <a:rPr lang="en-US" sz="2400" dirty="0"/>
              <a:t>-teas-</a:t>
            </a:r>
            <a:r>
              <a:rPr lang="en-US" sz="2400" dirty="0" err="1"/>
              <a:t>ietf</a:t>
            </a:r>
            <a:r>
              <a:rPr lang="en-US" sz="2400" dirty="0"/>
              <a:t>-network-slices]</a:t>
            </a:r>
          </a:p>
          <a:p>
            <a:pPr lvl="1"/>
            <a:r>
              <a:rPr lang="en-US" sz="2000" dirty="0"/>
              <a:t>An OTN slice is an OTN virtual network topology connecting a number of OTN endpoints using a set of shared or dedicated OTN network resources to satisfy specific service level objectives (SLOs).</a:t>
            </a:r>
          </a:p>
          <a:p>
            <a:pPr lvl="1"/>
            <a:r>
              <a:rPr lang="en-US" sz="2000" dirty="0"/>
              <a:t>An OTN slice is a technology-specific realization of an IETF network slice in the OTN domain</a:t>
            </a:r>
          </a:p>
          <a:p>
            <a:pPr lvl="1"/>
            <a:endParaRPr lang="en-US" sz="2000" dirty="0"/>
          </a:p>
          <a:p>
            <a:r>
              <a:rPr lang="en-US" sz="2400" dirty="0"/>
              <a:t>Scope of OTN slice for single-domain &amp; multi-domain</a:t>
            </a:r>
          </a:p>
          <a:p>
            <a:pPr lvl="1"/>
            <a:r>
              <a:rPr lang="en-US" sz="2000" dirty="0"/>
              <a:t>Access link – Access link</a:t>
            </a:r>
          </a:p>
          <a:p>
            <a:pPr lvl="1"/>
            <a:r>
              <a:rPr lang="en-US" sz="2000" dirty="0"/>
              <a:t>Access link – Inter-domain link</a:t>
            </a:r>
          </a:p>
          <a:p>
            <a:pPr lvl="1"/>
            <a:r>
              <a:rPr lang="en-US" sz="2000" dirty="0"/>
              <a:t>OTN segment slices in hierarchical or sequential (stitched) combination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948" y="2208578"/>
            <a:ext cx="5271963" cy="347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13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Abstraction Method for OTN Slices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85000" lnSpcReduction="20000"/>
          </a:bodyPr>
          <a:lstStyle/>
          <a:p>
            <a:r>
              <a:rPr lang="en-US" dirty="0"/>
              <a:t>Connectivity-based OTN slices are abstracted as a set of endpoint-to-endpoint links, with each link formed by an end-to-end tunnel across the underlying OTN networks</a:t>
            </a:r>
          </a:p>
          <a:p>
            <a:endParaRPr lang="en-US" dirty="0"/>
          </a:p>
          <a:p>
            <a:r>
              <a:rPr lang="en-US" dirty="0"/>
              <a:t>Resource-based OTN slices are abstracted as an abstract topology to allow resource sharing between endpoints, and on-demand commissioning within the slice.</a:t>
            </a:r>
          </a:p>
          <a:p>
            <a:pPr lvl="1"/>
            <a:r>
              <a:rPr lang="en-US" dirty="0"/>
              <a:t>Better optimization of resources</a:t>
            </a:r>
          </a:p>
          <a:p>
            <a:pPr lvl="1"/>
            <a:r>
              <a:rPr lang="en-US" dirty="0"/>
              <a:t>Real world example: OTN slice supporting high-quality, real-time broadcasting of sports events between multiple stadiums and TV station</a:t>
            </a:r>
          </a:p>
          <a:p>
            <a:endParaRPr lang="en-US" dirty="0"/>
          </a:p>
          <a:p>
            <a:r>
              <a:rPr lang="en-US" dirty="0"/>
              <a:t>The methods are similar to the Virtual Network (VN) concept defined in RFC8453</a:t>
            </a:r>
          </a:p>
          <a:p>
            <a:pPr lvl="1"/>
            <a:r>
              <a:rPr lang="en-US" dirty="0"/>
              <a:t>VN type 1 – connectivity-based slicing</a:t>
            </a:r>
          </a:p>
          <a:p>
            <a:pPr lvl="1"/>
            <a:r>
              <a:rPr lang="en-US" dirty="0"/>
              <a:t>VN type 2 – resource-based slicing</a:t>
            </a:r>
          </a:p>
          <a:p>
            <a:pPr lvl="1"/>
            <a:endParaRPr lang="en-US" sz="2800" dirty="0"/>
          </a:p>
          <a:p>
            <a:pPr lvl="1"/>
            <a:endParaRPr lang="en-US" sz="2800" dirty="0"/>
          </a:p>
        </p:txBody>
      </p:sp>
    </p:spTree>
    <p:extLst>
      <p:ext uri="{BB962C8B-B14F-4D97-AF65-F5344CB8AC3E}">
        <p14:creationId xmlns:p14="http://schemas.microsoft.com/office/powerpoint/2010/main" val="108200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Slicing Controller &amp; Interfaces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0" y="1825625"/>
            <a:ext cx="5650064" cy="4351338"/>
          </a:xfrm>
        </p:spPr>
        <p:txBody>
          <a:bodyPr>
            <a:normAutofit fontScale="92500" lnSpcReduction="20000"/>
          </a:bodyPr>
          <a:lstStyle/>
          <a:p>
            <a:r>
              <a:rPr lang="en-US" dirty="0"/>
              <a:t>OTN Slice Controller (OTN-SC)</a:t>
            </a:r>
          </a:p>
          <a:p>
            <a:pPr lvl="1"/>
            <a:r>
              <a:rPr lang="en-US" sz="2000" dirty="0"/>
              <a:t>A logical function responsible for the life-cycle management of OTN slices instantiated within the corresponding OTN network domains</a:t>
            </a:r>
          </a:p>
          <a:p>
            <a:pPr lvl="1"/>
            <a:r>
              <a:rPr lang="en-US" sz="2000" dirty="0"/>
              <a:t>Translating slice configuration into TE tunnels or TE abstract topologies with resource coloring at the MPI</a:t>
            </a:r>
          </a:p>
          <a:p>
            <a:pPr lvl="1"/>
            <a:r>
              <a:rPr lang="en-US" sz="2000" dirty="0"/>
              <a:t>Flexible deployment</a:t>
            </a:r>
          </a:p>
          <a:p>
            <a:pPr lvl="1"/>
            <a:r>
              <a:rPr lang="en-US" sz="2000" dirty="0"/>
              <a:t>Recursive</a:t>
            </a:r>
          </a:p>
          <a:p>
            <a:r>
              <a:rPr lang="en-US" dirty="0"/>
              <a:t>OTN-SC NBI</a:t>
            </a:r>
          </a:p>
          <a:p>
            <a:pPr lvl="1"/>
            <a:r>
              <a:rPr lang="en-US" sz="2000" dirty="0"/>
              <a:t>Serves orchestrator for direct OTN slice requests</a:t>
            </a:r>
          </a:p>
          <a:p>
            <a:pPr lvl="1"/>
            <a:r>
              <a:rPr lang="en-US" sz="2000" dirty="0"/>
              <a:t>An IETF NSC has the option to use OTN-SC NBI or directly interface with PNC/MDSC to realize slices</a:t>
            </a:r>
          </a:p>
          <a:p>
            <a:r>
              <a:rPr lang="en-US" dirty="0"/>
              <a:t>OTN-SC SBI</a:t>
            </a:r>
          </a:p>
          <a:p>
            <a:pPr lvl="1"/>
            <a:r>
              <a:rPr lang="en-US" sz="2100" dirty="0"/>
              <a:t>SBI clients: ACTN PNC / MDSC</a:t>
            </a:r>
          </a:p>
          <a:p>
            <a:pPr lvl="1"/>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485" y="1493719"/>
            <a:ext cx="4508389" cy="479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3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Slicing for Multi-domain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199" y="1825625"/>
            <a:ext cx="10190259" cy="1359783"/>
          </a:xfrm>
        </p:spPr>
        <p:txBody>
          <a:bodyPr>
            <a:normAutofit/>
          </a:bodyPr>
          <a:lstStyle/>
          <a:p>
            <a:r>
              <a:rPr lang="en-US" dirty="0"/>
              <a:t>OTN-SC – OTN-SC recursion</a:t>
            </a:r>
            <a:endParaRPr lang="en-US" sz="2000" dirty="0"/>
          </a:p>
          <a:p>
            <a:r>
              <a:rPr lang="en-US" dirty="0"/>
              <a:t>OTN-SC – MDSC – PNC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62" y="3185408"/>
            <a:ext cx="70961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583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YANG Models @ MPI</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a:bodyPr>
          <a:lstStyle/>
          <a:p>
            <a:r>
              <a:rPr lang="en-US" dirty="0"/>
              <a:t>Coloring TE links</a:t>
            </a:r>
          </a:p>
          <a:p>
            <a:r>
              <a:rPr lang="en-US" dirty="0"/>
              <a:t>Either type/number of ODU containers or number of time slots could be used for coloring TE link resources at the MPI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350" y="3387363"/>
            <a:ext cx="5107264" cy="289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49698" y="6073656"/>
            <a:ext cx="9387250" cy="646331"/>
          </a:xfrm>
          <a:prstGeom prst="rect">
            <a:avLst/>
          </a:prstGeom>
          <a:noFill/>
        </p:spPr>
        <p:txBody>
          <a:bodyPr wrap="none" rtlCol="0">
            <a:spAutoFit/>
          </a:bodyPr>
          <a:lstStyle/>
          <a:p>
            <a:r>
              <a:rPr lang="en-US" dirty="0"/>
              <a:t>* A </a:t>
            </a:r>
            <a:r>
              <a:rPr lang="en-US" dirty="0">
                <a:hlinkClick r:id="rId4"/>
              </a:rPr>
              <a:t>prior version</a:t>
            </a:r>
            <a:r>
              <a:rPr lang="en-US" dirty="0"/>
              <a:t> of this YANG model was contributed to ONAP and is included in its Guilin Release.</a:t>
            </a:r>
          </a:p>
          <a:p>
            <a:endParaRPr lang="en-US" dirty="0"/>
          </a:p>
        </p:txBody>
      </p:sp>
    </p:spTree>
    <p:extLst>
      <p:ext uri="{BB962C8B-B14F-4D97-AF65-F5344CB8AC3E}">
        <p14:creationId xmlns:p14="http://schemas.microsoft.com/office/powerpoint/2010/main" val="321128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 Updates Since IETF 112</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a:bodyPr>
          <a:lstStyle/>
          <a:p>
            <a:r>
              <a:rPr lang="en-US" dirty="0"/>
              <a:t>Draft Updates</a:t>
            </a:r>
          </a:p>
          <a:p>
            <a:pPr lvl="1"/>
            <a:r>
              <a:rPr lang="en-US" dirty="0"/>
              <a:t>WG adopted with comments to be addressed. Rev-00 was published.</a:t>
            </a:r>
          </a:p>
          <a:p>
            <a:pPr lvl="1"/>
            <a:r>
              <a:rPr lang="en-US" dirty="0"/>
              <a:t>GitHub migrated to CCAMP</a:t>
            </a:r>
          </a:p>
          <a:p>
            <a:pPr lvl="2"/>
            <a:r>
              <a:rPr lang="en-US" dirty="0">
                <a:hlinkClick r:id="rId3"/>
              </a:rPr>
              <a:t>https://github.com/ietf-ccamp-wg/ietf-ccamp-yang-otn-slicing</a:t>
            </a:r>
            <a:endParaRPr lang="en-US" dirty="0"/>
          </a:p>
          <a:p>
            <a:pPr lvl="2"/>
            <a:r>
              <a:rPr lang="en-US" dirty="0"/>
              <a:t>Issues to seek consensus are tracked in GitHub</a:t>
            </a:r>
          </a:p>
          <a:p>
            <a:pPr lvl="1"/>
            <a:r>
              <a:rPr lang="en-US" dirty="0"/>
              <a:t>Discussed comments through the mailing list, weekly meetings and offline calls</a:t>
            </a:r>
          </a:p>
          <a:p>
            <a:pPr lvl="1"/>
            <a:endParaRPr lang="en-US" dirty="0"/>
          </a:p>
        </p:txBody>
      </p:sp>
    </p:spTree>
    <p:extLst>
      <p:ext uri="{BB962C8B-B14F-4D97-AF65-F5344CB8AC3E}">
        <p14:creationId xmlns:p14="http://schemas.microsoft.com/office/powerpoint/2010/main" val="324139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92500" lnSpcReduction="20000"/>
          </a:bodyPr>
          <a:lstStyle/>
          <a:p>
            <a:r>
              <a:rPr lang="en-US" dirty="0"/>
              <a:t>Continue updating the YANG model for OTN-SC SBI (i.e. MPI in Fig. 2)</a:t>
            </a:r>
          </a:p>
          <a:p>
            <a:r>
              <a:rPr lang="en-US" dirty="0"/>
              <a:t>Develop YANG model for OTN-SC NBI. Looking into related work, e.g.</a:t>
            </a:r>
          </a:p>
          <a:p>
            <a:pPr lvl="1"/>
            <a:r>
              <a:rPr lang="en-US" dirty="0"/>
              <a:t>draft-</a:t>
            </a:r>
            <a:r>
              <a:rPr lang="en-US" dirty="0" err="1"/>
              <a:t>liu</a:t>
            </a:r>
            <a:r>
              <a:rPr lang="en-US" dirty="0"/>
              <a:t>-teas- transport-network-slice-yang</a:t>
            </a:r>
          </a:p>
          <a:p>
            <a:pPr lvl="1"/>
            <a:r>
              <a:rPr lang="en-US" dirty="0"/>
              <a:t>draft-</a:t>
            </a:r>
            <a:r>
              <a:rPr lang="en-US" dirty="0" err="1"/>
              <a:t>wd</a:t>
            </a:r>
            <a:r>
              <a:rPr lang="en-US" dirty="0"/>
              <a:t>-teas-transport-slice-yang for NBI towards the orchestrator</a:t>
            </a:r>
          </a:p>
          <a:p>
            <a:pPr lvl="1"/>
            <a:r>
              <a:rPr lang="en-US" dirty="0"/>
              <a:t>draft-</a:t>
            </a:r>
            <a:r>
              <a:rPr lang="en-US" dirty="0" err="1"/>
              <a:t>contreras</a:t>
            </a:r>
            <a:r>
              <a:rPr lang="en-US" dirty="0"/>
              <a:t>-teas-slice-controller-models</a:t>
            </a:r>
          </a:p>
          <a:p>
            <a:pPr lvl="1"/>
            <a:r>
              <a:rPr lang="en-US" dirty="0"/>
              <a:t>draft-</a:t>
            </a:r>
            <a:r>
              <a:rPr lang="en-US" dirty="0" err="1"/>
              <a:t>ietf</a:t>
            </a:r>
            <a:r>
              <a:rPr lang="en-US" dirty="0"/>
              <a:t>-teas-</a:t>
            </a:r>
            <a:r>
              <a:rPr lang="en-US" dirty="0" err="1"/>
              <a:t>actn</a:t>
            </a:r>
            <a:r>
              <a:rPr lang="en-US" dirty="0"/>
              <a:t>-</a:t>
            </a:r>
            <a:r>
              <a:rPr lang="en-US" dirty="0" err="1"/>
              <a:t>vn</a:t>
            </a:r>
            <a:r>
              <a:rPr lang="en-US" dirty="0"/>
              <a:t>-yang</a:t>
            </a:r>
          </a:p>
          <a:p>
            <a:r>
              <a:rPr lang="en-US" dirty="0"/>
              <a:t>Address the slicing for external (access and inter-domain) links that support client signals other than OTN</a:t>
            </a:r>
          </a:p>
          <a:p>
            <a:r>
              <a:rPr lang="en-US" dirty="0"/>
              <a:t>Address comments and reviews from the WG</a:t>
            </a:r>
          </a:p>
          <a:p>
            <a:r>
              <a:rPr lang="en-US" dirty="0"/>
              <a:t>The authors believe the draft is ready for WG adoption</a:t>
            </a:r>
          </a:p>
          <a:p>
            <a:pPr lvl="1"/>
            <a:r>
              <a:rPr lang="en-US" dirty="0"/>
              <a:t>Consensus on the definition &amp; scope among authors</a:t>
            </a:r>
          </a:p>
          <a:p>
            <a:pPr lvl="1"/>
            <a:r>
              <a:rPr lang="en-US" dirty="0"/>
              <a:t>Good interest</a:t>
            </a:r>
          </a:p>
          <a:p>
            <a:pPr lvl="1"/>
            <a:r>
              <a:rPr lang="en-US" dirty="0"/>
              <a:t>Stable YANG MPI and clear development path for NBI</a:t>
            </a:r>
          </a:p>
          <a:p>
            <a:endParaRPr lang="en-US" dirty="0"/>
          </a:p>
        </p:txBody>
      </p:sp>
    </p:spTree>
    <p:extLst>
      <p:ext uri="{BB962C8B-B14F-4D97-AF65-F5344CB8AC3E}">
        <p14:creationId xmlns:p14="http://schemas.microsoft.com/office/powerpoint/2010/main" val="97023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Comments Received During WG Adoption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fontScale="62500" lnSpcReduction="20000"/>
          </a:bodyPr>
          <a:lstStyle/>
          <a:p>
            <a:pPr algn="l">
              <a:buFont typeface="+mj-lt"/>
              <a:buAutoNum type="arabicPeriod"/>
            </a:pPr>
            <a:r>
              <a:rPr lang="en-US" i="0" u="none" strike="noStrike" dirty="0">
                <a:solidFill>
                  <a:srgbClr val="24292F"/>
                </a:solidFill>
                <a:effectLst/>
                <a:hlinkClick r:id="rId3"/>
              </a:rPr>
              <a:t>Harmonizing with draft-</a:t>
            </a:r>
            <a:r>
              <a:rPr lang="en-US" i="0" u="none" strike="noStrike" dirty="0" err="1">
                <a:solidFill>
                  <a:srgbClr val="24292F"/>
                </a:solidFill>
                <a:effectLst/>
                <a:hlinkClick r:id="rId3"/>
              </a:rPr>
              <a:t>ietf</a:t>
            </a:r>
            <a:r>
              <a:rPr lang="en-US" i="0" u="none" strike="noStrike" dirty="0">
                <a:solidFill>
                  <a:srgbClr val="24292F"/>
                </a:solidFill>
                <a:effectLst/>
                <a:hlinkClick r:id="rId3"/>
              </a:rPr>
              <a:t>-teas-</a:t>
            </a:r>
            <a:r>
              <a:rPr lang="en-US" i="0" u="none" strike="noStrike" dirty="0" err="1">
                <a:solidFill>
                  <a:srgbClr val="24292F"/>
                </a:solidFill>
                <a:effectLst/>
                <a:hlinkClick r:id="rId3"/>
              </a:rPr>
              <a:t>ietf</a:t>
            </a:r>
            <a:r>
              <a:rPr lang="en-US" i="0" u="none" strike="noStrike" dirty="0">
                <a:solidFill>
                  <a:srgbClr val="24292F"/>
                </a:solidFill>
                <a:effectLst/>
                <a:hlinkClick r:id="rId3"/>
              </a:rPr>
              <a:t>-network-slice-</a:t>
            </a:r>
            <a:r>
              <a:rPr lang="en-US" i="0" u="none" strike="noStrike" dirty="0" err="1">
                <a:solidFill>
                  <a:srgbClr val="24292F"/>
                </a:solidFill>
                <a:effectLst/>
                <a:hlinkClick r:id="rId3"/>
              </a:rPr>
              <a:t>nbi</a:t>
            </a:r>
            <a:r>
              <a:rPr lang="en-US" i="0" u="none" strike="noStrike" dirty="0">
                <a:solidFill>
                  <a:srgbClr val="24292F"/>
                </a:solidFill>
                <a:effectLst/>
                <a:hlinkClick r:id="rId3"/>
              </a:rPr>
              <a:t>-yang #26</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4"/>
              </a:rPr>
              <a:t>Update the text to clarify OTN-SC's role as a NS-realizer </a:t>
            </a:r>
            <a:r>
              <a:rPr lang="en-US" i="0" u="none" strike="noStrike" dirty="0" err="1">
                <a:solidFill>
                  <a:srgbClr val="24292F"/>
                </a:solidFill>
                <a:effectLst/>
                <a:hlinkClick r:id="rId4"/>
              </a:rPr>
              <a:t>w.r.t.</a:t>
            </a:r>
            <a:r>
              <a:rPr lang="en-US" i="0" u="none" strike="noStrike" dirty="0">
                <a:solidFill>
                  <a:srgbClr val="24292F"/>
                </a:solidFill>
                <a:effectLst/>
                <a:hlinkClick r:id="rId4"/>
              </a:rPr>
              <a:t> IETF NSC #27</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5"/>
              </a:rPr>
              <a:t>Harmonizing with draft-</a:t>
            </a:r>
            <a:r>
              <a:rPr lang="en-US" i="0" u="none" strike="noStrike" dirty="0" err="1">
                <a:solidFill>
                  <a:srgbClr val="24292F"/>
                </a:solidFill>
                <a:effectLst/>
                <a:hlinkClick r:id="rId5"/>
              </a:rPr>
              <a:t>ietf</a:t>
            </a:r>
            <a:r>
              <a:rPr lang="en-US" i="0" u="none" strike="noStrike" dirty="0">
                <a:solidFill>
                  <a:srgbClr val="24292F"/>
                </a:solidFill>
                <a:effectLst/>
                <a:hlinkClick r:id="rId5"/>
              </a:rPr>
              <a:t>-teas-applicability-</a:t>
            </a:r>
            <a:r>
              <a:rPr lang="en-US" i="0" u="none" strike="noStrike" dirty="0" err="1">
                <a:solidFill>
                  <a:srgbClr val="24292F"/>
                </a:solidFill>
                <a:effectLst/>
                <a:hlinkClick r:id="rId5"/>
              </a:rPr>
              <a:t>actn</a:t>
            </a:r>
            <a:r>
              <a:rPr lang="en-US" i="0" u="none" strike="noStrike" dirty="0">
                <a:solidFill>
                  <a:srgbClr val="24292F"/>
                </a:solidFill>
                <a:effectLst/>
                <a:hlinkClick r:id="rId5"/>
              </a:rPr>
              <a:t>-slicing #28</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6"/>
              </a:rPr>
              <a:t>Frontpage authors #23</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7"/>
              </a:rPr>
              <a:t>Relationship between an OTN slice and L1VPN #29</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8"/>
              </a:rPr>
              <a:t>Relationship between an OTN slice and an Abstract (TE) Topology #30</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9"/>
              </a:rPr>
              <a:t>Should network slicing stop at the IP layer and is not needed for any circuit-switching layers below (L0/L1/MW)? #31</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10"/>
              </a:rPr>
              <a:t>Should we use "OTN resource partitioning" or "OTN virtual network" instead of "OTN Slicing"? #32</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11"/>
              </a:rPr>
              <a:t>How does OTN slice support p2p, p2mp connectivity constructs #33</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12"/>
              </a:rPr>
              <a:t>Update description of OTN-SC in response to mailing list comments #34</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13"/>
              </a:rPr>
              <a:t>Update the text to amend MPLS with MPLS(-TP) wherever applicable #35</a:t>
            </a:r>
            <a:endParaRPr lang="en-US" i="0" dirty="0">
              <a:solidFill>
                <a:srgbClr val="24292F"/>
              </a:solidFill>
              <a:effectLst/>
            </a:endParaRPr>
          </a:p>
          <a:p>
            <a:pPr algn="l">
              <a:buFont typeface="+mj-lt"/>
              <a:buAutoNum type="arabicPeriod"/>
            </a:pPr>
            <a:r>
              <a:rPr lang="en-US" i="0" u="none" strike="noStrike" dirty="0">
                <a:solidFill>
                  <a:srgbClr val="24292F"/>
                </a:solidFill>
                <a:effectLst/>
                <a:hlinkClick r:id="rId14"/>
              </a:rPr>
              <a:t>Tom Petch's comment on the draft text in general #36</a:t>
            </a:r>
            <a:endParaRPr lang="en-US" i="0" dirty="0">
              <a:solidFill>
                <a:srgbClr val="24292F"/>
              </a:solidFill>
              <a:effectLst/>
            </a:endParaRPr>
          </a:p>
          <a:p>
            <a:pPr lvl="1"/>
            <a:endParaRPr lang="en-US" dirty="0"/>
          </a:p>
        </p:txBody>
      </p:sp>
    </p:spTree>
    <p:extLst>
      <p:ext uri="{BB962C8B-B14F-4D97-AF65-F5344CB8AC3E}">
        <p14:creationId xmlns:p14="http://schemas.microsoft.com/office/powerpoint/2010/main" val="164311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Comments Received during WG Adoption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958788" y="1615736"/>
            <a:ext cx="10395012" cy="5089864"/>
          </a:xfrm>
        </p:spPr>
        <p:txBody>
          <a:bodyPr>
            <a:normAutofit fontScale="62500" lnSpcReduction="20000"/>
          </a:bodyPr>
          <a:lstStyle/>
          <a:p>
            <a:r>
              <a:rPr lang="en-US" sz="3300" dirty="0"/>
              <a:t>Improvements to draft text</a:t>
            </a:r>
          </a:p>
          <a:p>
            <a:pPr lvl="1"/>
            <a:r>
              <a:rPr lang="en-US" i="0" u="none" strike="noStrike" dirty="0">
                <a:solidFill>
                  <a:srgbClr val="24292F"/>
                </a:solidFill>
                <a:effectLst/>
                <a:hlinkClick r:id="rId3"/>
              </a:rPr>
              <a:t>Update the text to clarify OTN-SC's role as a NS-realizer </a:t>
            </a:r>
            <a:r>
              <a:rPr lang="en-US" i="0" u="none" strike="noStrike" dirty="0" err="1">
                <a:solidFill>
                  <a:srgbClr val="24292F"/>
                </a:solidFill>
                <a:effectLst/>
                <a:hlinkClick r:id="rId3"/>
              </a:rPr>
              <a:t>w.r.t.</a:t>
            </a:r>
            <a:r>
              <a:rPr lang="en-US" i="0" u="none" strike="noStrike" dirty="0">
                <a:solidFill>
                  <a:srgbClr val="24292F"/>
                </a:solidFill>
                <a:effectLst/>
                <a:hlinkClick r:id="rId3"/>
              </a:rPr>
              <a:t> IETF NSC #27</a:t>
            </a:r>
            <a:endParaRPr lang="en-US" i="0" dirty="0">
              <a:solidFill>
                <a:srgbClr val="24292F"/>
              </a:solidFill>
              <a:effectLst/>
            </a:endParaRPr>
          </a:p>
          <a:p>
            <a:pPr lvl="1"/>
            <a:r>
              <a:rPr lang="en-US" i="0" u="none" strike="noStrike" dirty="0">
                <a:solidFill>
                  <a:srgbClr val="24292F"/>
                </a:solidFill>
                <a:effectLst/>
                <a:hlinkClick r:id="rId4"/>
              </a:rPr>
              <a:t>Frontpage authors #23</a:t>
            </a:r>
            <a:endParaRPr lang="en-US" i="0" dirty="0">
              <a:solidFill>
                <a:srgbClr val="24292F"/>
              </a:solidFill>
              <a:effectLst/>
            </a:endParaRPr>
          </a:p>
          <a:p>
            <a:pPr lvl="1"/>
            <a:r>
              <a:rPr lang="en-US" i="0" u="none" strike="noStrike" dirty="0">
                <a:solidFill>
                  <a:srgbClr val="24292F"/>
                </a:solidFill>
                <a:effectLst/>
                <a:hlinkClick r:id="rId5"/>
              </a:rPr>
              <a:t>Update description of OTN-SC in response to mailing list comments #34</a:t>
            </a:r>
            <a:endParaRPr lang="en-US" i="0" dirty="0">
              <a:solidFill>
                <a:srgbClr val="24292F"/>
              </a:solidFill>
              <a:effectLst/>
            </a:endParaRPr>
          </a:p>
          <a:p>
            <a:pPr lvl="1"/>
            <a:r>
              <a:rPr lang="en-US" i="0" u="none" strike="noStrike" dirty="0">
                <a:solidFill>
                  <a:srgbClr val="24292F"/>
                </a:solidFill>
                <a:effectLst/>
                <a:hlinkClick r:id="rId6"/>
              </a:rPr>
              <a:t>Update the text to amend MPLS with MPLS(-TP) wherever applicable #35</a:t>
            </a:r>
            <a:endParaRPr lang="en-US" i="0" dirty="0">
              <a:solidFill>
                <a:srgbClr val="24292F"/>
              </a:solidFill>
              <a:effectLst/>
            </a:endParaRPr>
          </a:p>
          <a:p>
            <a:pPr lvl="1"/>
            <a:r>
              <a:rPr lang="en-US" i="0" u="none" strike="noStrike" dirty="0">
                <a:solidFill>
                  <a:srgbClr val="24292F"/>
                </a:solidFill>
                <a:effectLst/>
                <a:hlinkClick r:id="rId7"/>
              </a:rPr>
              <a:t>Tom Petch's comment on the draft text in general #36</a:t>
            </a:r>
            <a:endParaRPr lang="en-US" i="0" u="none" strike="noStrike" dirty="0">
              <a:solidFill>
                <a:srgbClr val="24292F"/>
              </a:solidFill>
              <a:effectLst/>
              <a:hlinkClick r:id="rId8"/>
            </a:endParaRPr>
          </a:p>
          <a:p>
            <a:r>
              <a:rPr lang="en-US" sz="3300" dirty="0"/>
              <a:t>Consensus</a:t>
            </a:r>
          </a:p>
          <a:p>
            <a:pPr lvl="1"/>
            <a:r>
              <a:rPr lang="en-US" i="0" u="none" strike="noStrike" dirty="0">
                <a:solidFill>
                  <a:srgbClr val="24292F"/>
                </a:solidFill>
                <a:effectLst/>
                <a:hlinkClick r:id="rId9"/>
              </a:rPr>
              <a:t>Harmonizing with draft-</a:t>
            </a:r>
            <a:r>
              <a:rPr lang="en-US" i="0" u="none" strike="noStrike" dirty="0" err="1">
                <a:solidFill>
                  <a:srgbClr val="24292F"/>
                </a:solidFill>
                <a:effectLst/>
                <a:hlinkClick r:id="rId9"/>
              </a:rPr>
              <a:t>ietf</a:t>
            </a:r>
            <a:r>
              <a:rPr lang="en-US" i="0" u="none" strike="noStrike" dirty="0">
                <a:solidFill>
                  <a:srgbClr val="24292F"/>
                </a:solidFill>
                <a:effectLst/>
                <a:hlinkClick r:id="rId9"/>
              </a:rPr>
              <a:t>-teas-</a:t>
            </a:r>
            <a:r>
              <a:rPr lang="en-US" i="0" u="none" strike="noStrike" dirty="0" err="1">
                <a:solidFill>
                  <a:srgbClr val="24292F"/>
                </a:solidFill>
                <a:effectLst/>
                <a:hlinkClick r:id="rId9"/>
              </a:rPr>
              <a:t>ietf</a:t>
            </a:r>
            <a:r>
              <a:rPr lang="en-US" i="0" u="none" strike="noStrike" dirty="0">
                <a:solidFill>
                  <a:srgbClr val="24292F"/>
                </a:solidFill>
                <a:effectLst/>
                <a:hlinkClick r:id="rId9"/>
              </a:rPr>
              <a:t>-network-slice-</a:t>
            </a:r>
            <a:r>
              <a:rPr lang="en-US" i="0" u="none" strike="noStrike" dirty="0" err="1">
                <a:solidFill>
                  <a:srgbClr val="24292F"/>
                </a:solidFill>
                <a:effectLst/>
                <a:hlinkClick r:id="rId9"/>
              </a:rPr>
              <a:t>nbi</a:t>
            </a:r>
            <a:r>
              <a:rPr lang="en-US" i="0" u="none" strike="noStrike" dirty="0">
                <a:solidFill>
                  <a:srgbClr val="24292F"/>
                </a:solidFill>
                <a:effectLst/>
                <a:hlinkClick r:id="rId9"/>
              </a:rPr>
              <a:t>-yang #26</a:t>
            </a:r>
            <a:endParaRPr lang="en-US" i="0" dirty="0">
              <a:solidFill>
                <a:srgbClr val="24292F"/>
              </a:solidFill>
              <a:effectLst/>
            </a:endParaRPr>
          </a:p>
          <a:p>
            <a:pPr lvl="1"/>
            <a:r>
              <a:rPr lang="en-US" i="0" u="none" strike="noStrike" dirty="0">
                <a:solidFill>
                  <a:srgbClr val="24292F"/>
                </a:solidFill>
                <a:effectLst/>
                <a:hlinkClick r:id="rId10"/>
              </a:rPr>
              <a:t>Harmonizing with draft-</a:t>
            </a:r>
            <a:r>
              <a:rPr lang="en-US" i="0" u="none" strike="noStrike" dirty="0" err="1">
                <a:solidFill>
                  <a:srgbClr val="24292F"/>
                </a:solidFill>
                <a:effectLst/>
                <a:hlinkClick r:id="rId10"/>
              </a:rPr>
              <a:t>ietf</a:t>
            </a:r>
            <a:r>
              <a:rPr lang="en-US" i="0" u="none" strike="noStrike" dirty="0">
                <a:solidFill>
                  <a:srgbClr val="24292F"/>
                </a:solidFill>
                <a:effectLst/>
                <a:hlinkClick r:id="rId10"/>
              </a:rPr>
              <a:t>-teas-applicability-</a:t>
            </a:r>
            <a:r>
              <a:rPr lang="en-US" i="0" u="none" strike="noStrike" dirty="0" err="1">
                <a:solidFill>
                  <a:srgbClr val="24292F"/>
                </a:solidFill>
                <a:effectLst/>
                <a:hlinkClick r:id="rId10"/>
              </a:rPr>
              <a:t>actn</a:t>
            </a:r>
            <a:r>
              <a:rPr lang="en-US" i="0" u="none" strike="noStrike" dirty="0">
                <a:solidFill>
                  <a:srgbClr val="24292F"/>
                </a:solidFill>
                <a:effectLst/>
                <a:hlinkClick r:id="rId10"/>
              </a:rPr>
              <a:t>-slicing #28</a:t>
            </a:r>
            <a:endParaRPr lang="en-US" i="0" u="none" strike="noStrike" dirty="0">
              <a:solidFill>
                <a:srgbClr val="24292F"/>
              </a:solidFill>
              <a:effectLst/>
              <a:hlinkClick r:id="rId8"/>
            </a:endParaRPr>
          </a:p>
          <a:p>
            <a:r>
              <a:rPr lang="en-US" sz="3300" dirty="0"/>
              <a:t>Addressable by TEAS</a:t>
            </a:r>
          </a:p>
          <a:p>
            <a:pPr lvl="1"/>
            <a:r>
              <a:rPr lang="en-US" dirty="0"/>
              <a:t>“Slice” is a conflated term. Should Replace the term “slice” and “IETF network slice” with “VN”, “resource partitioning” or something else. </a:t>
            </a:r>
          </a:p>
          <a:p>
            <a:pPr lvl="1"/>
            <a:r>
              <a:rPr lang="en-US" dirty="0"/>
              <a:t>Why not using the TE topology model or ACTN VN model for configuring network slices at the NBI</a:t>
            </a:r>
          </a:p>
          <a:p>
            <a:pPr lvl="1"/>
            <a:r>
              <a:rPr lang="en-US" dirty="0"/>
              <a:t>IETF NS framework is too premature to be used for OTN slicing </a:t>
            </a:r>
          </a:p>
          <a:p>
            <a:r>
              <a:rPr lang="en-US" sz="3300" dirty="0"/>
              <a:t>Comments related to OTN Slicing</a:t>
            </a:r>
            <a:endParaRPr lang="en-US" sz="3300" b="1" i="0" u="none" strike="noStrike" dirty="0">
              <a:solidFill>
                <a:srgbClr val="24292F"/>
              </a:solidFill>
              <a:effectLst/>
              <a:latin typeface="-apple-system"/>
              <a:hlinkClick r:id="rId8"/>
            </a:endParaRPr>
          </a:p>
          <a:p>
            <a:pPr lvl="1"/>
            <a:r>
              <a:rPr lang="en-US" i="0" u="none" strike="noStrike" dirty="0">
                <a:solidFill>
                  <a:srgbClr val="24292F"/>
                </a:solidFill>
                <a:effectLst/>
                <a:hlinkClick r:id="rId8"/>
              </a:rPr>
              <a:t>Relationship between an OTN slice and L1VPN #29</a:t>
            </a:r>
            <a:endParaRPr lang="en-US" i="0" dirty="0">
              <a:solidFill>
                <a:srgbClr val="24292F"/>
              </a:solidFill>
              <a:effectLst/>
            </a:endParaRPr>
          </a:p>
          <a:p>
            <a:pPr lvl="1"/>
            <a:r>
              <a:rPr lang="en-US" i="0" u="none" strike="noStrike" dirty="0">
                <a:solidFill>
                  <a:srgbClr val="24292F"/>
                </a:solidFill>
                <a:effectLst/>
                <a:hlinkClick r:id="rId11"/>
              </a:rPr>
              <a:t>Relationship between an OTN slice and an Abstract (TE) Topology #30</a:t>
            </a:r>
            <a:endParaRPr lang="en-US" i="0" dirty="0">
              <a:solidFill>
                <a:srgbClr val="24292F"/>
              </a:solidFill>
              <a:effectLst/>
            </a:endParaRPr>
          </a:p>
          <a:p>
            <a:pPr lvl="1"/>
            <a:r>
              <a:rPr lang="en-US" i="0" u="none" strike="noStrike" dirty="0">
                <a:solidFill>
                  <a:srgbClr val="24292F"/>
                </a:solidFill>
                <a:effectLst/>
                <a:hlinkClick r:id="rId12"/>
              </a:rPr>
              <a:t>Should network slicing stop at the IP layer and is not needed for any circuit-switching layers below (L0/L1/MW)? #31</a:t>
            </a:r>
            <a:endParaRPr lang="en-US" i="0" dirty="0">
              <a:solidFill>
                <a:srgbClr val="24292F"/>
              </a:solidFill>
              <a:effectLst/>
            </a:endParaRPr>
          </a:p>
          <a:p>
            <a:pPr lvl="1"/>
            <a:r>
              <a:rPr lang="en-US" i="0" u="none" strike="noStrike" dirty="0">
                <a:solidFill>
                  <a:srgbClr val="24292F"/>
                </a:solidFill>
                <a:effectLst/>
                <a:hlinkClick r:id="rId13"/>
              </a:rPr>
              <a:t>Should we use "OTN resource partitioning" or "OTN virtual network" instead of "OTN Slicing"? #32</a:t>
            </a:r>
            <a:endParaRPr lang="en-US" i="0" dirty="0">
              <a:solidFill>
                <a:srgbClr val="24292F"/>
              </a:solidFill>
              <a:effectLst/>
            </a:endParaRPr>
          </a:p>
          <a:p>
            <a:pPr lvl="1"/>
            <a:r>
              <a:rPr lang="en-US" i="0" u="none" strike="noStrike" dirty="0">
                <a:solidFill>
                  <a:srgbClr val="24292F"/>
                </a:solidFill>
                <a:effectLst/>
                <a:hlinkClick r:id="rId14"/>
              </a:rPr>
              <a:t>How does OTN slice support p2p, p2mp connectivity constructs #33</a:t>
            </a:r>
            <a:endParaRPr lang="en-US" i="0" dirty="0">
              <a:solidFill>
                <a:srgbClr val="24292F"/>
              </a:solidFill>
              <a:effectLst/>
            </a:endParaRPr>
          </a:p>
          <a:p>
            <a:pPr lvl="1"/>
            <a:endParaRPr lang="en-US" dirty="0"/>
          </a:p>
        </p:txBody>
      </p:sp>
    </p:spTree>
    <p:extLst>
      <p:ext uri="{BB962C8B-B14F-4D97-AF65-F5344CB8AC3E}">
        <p14:creationId xmlns:p14="http://schemas.microsoft.com/office/powerpoint/2010/main" val="9840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Do we need “slicing” for OTN?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770665" y="1478433"/>
            <a:ext cx="10793262" cy="5014441"/>
          </a:xfrm>
        </p:spPr>
        <p:txBody>
          <a:bodyPr>
            <a:normAutofit fontScale="92500" lnSpcReduction="10000"/>
          </a:bodyPr>
          <a:lstStyle/>
          <a:p>
            <a:r>
              <a:rPr lang="en-US" sz="2000" dirty="0"/>
              <a:t>Short answer - YES!</a:t>
            </a:r>
          </a:p>
          <a:p>
            <a:endParaRPr lang="en-US" sz="2000" dirty="0"/>
          </a:p>
          <a:p>
            <a:r>
              <a:rPr lang="en-US" sz="2000" dirty="0"/>
              <a:t>Use cases for slicing in OTN-only networks and IP-over-optical networks; use cases are described in the IETF NS framework as well as in this draft</a:t>
            </a:r>
          </a:p>
          <a:p>
            <a:pPr lvl="1"/>
            <a:r>
              <a:rPr lang="en-US" sz="1600" dirty="0"/>
              <a:t>Network co-sharing &amp; co-construction</a:t>
            </a:r>
          </a:p>
          <a:p>
            <a:pPr lvl="1"/>
            <a:r>
              <a:rPr lang="en-US" sz="1600" dirty="0"/>
              <a:t>Network wholesaling</a:t>
            </a:r>
          </a:p>
          <a:p>
            <a:pPr lvl="1"/>
            <a:r>
              <a:rPr lang="en-US" sz="1600" dirty="0"/>
              <a:t>Network slicing to support private OTN interconnects in vertical industry</a:t>
            </a:r>
          </a:p>
          <a:p>
            <a:pPr lvl="1"/>
            <a:r>
              <a:rPr lang="en-US" sz="1600" dirty="0"/>
              <a:t>E2E network slicing</a:t>
            </a:r>
          </a:p>
          <a:p>
            <a:endParaRPr lang="en-US" sz="2000" dirty="0"/>
          </a:p>
          <a:p>
            <a:r>
              <a:rPr lang="en-US" sz="2100" dirty="0"/>
              <a:t>Many optical vendors have commercial applications available that resemble “OTN slices” – with proprietary interfaces</a:t>
            </a:r>
          </a:p>
          <a:p>
            <a:pPr lvl="1"/>
            <a:r>
              <a:rPr lang="en-US" sz="1700" dirty="0"/>
              <a:t>Standardization of an intent-based interface for OTN slicing is necessary to achieve interoperability</a:t>
            </a:r>
            <a:br>
              <a:rPr lang="en-US" sz="1700" dirty="0"/>
            </a:br>
            <a:endParaRPr lang="en-US" sz="2000" dirty="0"/>
          </a:p>
          <a:p>
            <a:r>
              <a:rPr lang="en-US" sz="2000" dirty="0"/>
              <a:t>Slicing for OTN is in the scope defined in the IETF NS framework</a:t>
            </a:r>
          </a:p>
          <a:p>
            <a:pPr lvl="1"/>
            <a:r>
              <a:rPr lang="en-US" sz="1600" i="1" dirty="0"/>
              <a:t>“A number of use cases benefit from network connections that along with the connectivity provide assurance of meeting a specific set of objectives with respect to network resources use.  This connectivity and resource commitment is referred to as a network slice.  Since the term network slice is rather generic, the qualifying term "IETF" is used in this document to limit the scope of network slice to network technologies described and standardized by the IETF.”</a:t>
            </a:r>
          </a:p>
        </p:txBody>
      </p:sp>
    </p:spTree>
    <p:extLst>
      <p:ext uri="{BB962C8B-B14F-4D97-AF65-F5344CB8AC3E}">
        <p14:creationId xmlns:p14="http://schemas.microsoft.com/office/powerpoint/2010/main" val="33556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Intent vs. Realization</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770665" y="1478433"/>
            <a:ext cx="10793262" cy="5014441"/>
          </a:xfrm>
        </p:spPr>
        <p:txBody>
          <a:bodyPr>
            <a:normAutofit lnSpcReduction="10000"/>
          </a:bodyPr>
          <a:lstStyle/>
          <a:p>
            <a:r>
              <a:rPr lang="en-US" sz="2100" dirty="0"/>
              <a:t>Intent – express what a customer needs</a:t>
            </a:r>
          </a:p>
          <a:p>
            <a:pPr lvl="1"/>
            <a:r>
              <a:rPr lang="en-US" sz="1700" dirty="0"/>
              <a:t>Slice expressed as a network topology or connections with measurable SLOs and SLEs</a:t>
            </a:r>
          </a:p>
          <a:p>
            <a:pPr lvl="1"/>
            <a:r>
              <a:rPr lang="en-US" sz="1700" dirty="0"/>
              <a:t>An OTN slice is an intent</a:t>
            </a:r>
          </a:p>
          <a:p>
            <a:pPr lvl="1"/>
            <a:endParaRPr lang="en-US" sz="1700" dirty="0"/>
          </a:p>
          <a:p>
            <a:r>
              <a:rPr lang="en-US" sz="2100" dirty="0"/>
              <a:t>Realization – how a slice is realized</a:t>
            </a:r>
          </a:p>
          <a:p>
            <a:pPr lvl="1"/>
            <a:r>
              <a:rPr lang="en-US" sz="1800" dirty="0"/>
              <a:t>Many IETF technologies available for realizing OTN slicing in control and management plane: L1VPN, TE topology, TE tunnel, NMS, Netconf/YANG</a:t>
            </a:r>
          </a:p>
          <a:p>
            <a:pPr lvl="1"/>
            <a:r>
              <a:rPr lang="en-US" sz="1800" dirty="0"/>
              <a:t>Time slot-based hard slicing at the data plane</a:t>
            </a:r>
          </a:p>
          <a:p>
            <a:pPr lvl="1"/>
            <a:endParaRPr lang="en-US" sz="1700" dirty="0"/>
          </a:p>
          <a:p>
            <a:r>
              <a:rPr lang="en-US" sz="2100" dirty="0"/>
              <a:t>Missing an intent-based NBI to support OTN slicing within the scope of the IETF NS framework</a:t>
            </a:r>
          </a:p>
          <a:p>
            <a:endParaRPr lang="en-US" sz="2100" dirty="0"/>
          </a:p>
          <a:p>
            <a:r>
              <a:rPr lang="en-US" sz="2100" dirty="0"/>
              <a:t>Slicing for OTN is relatively simpler to realize at data plane. Still, we have to consider</a:t>
            </a:r>
          </a:p>
          <a:p>
            <a:pPr lvl="1"/>
            <a:r>
              <a:rPr lang="en-US" sz="1600" dirty="0"/>
              <a:t>OTN technology-specific SLOs</a:t>
            </a:r>
          </a:p>
          <a:p>
            <a:pPr lvl="2"/>
            <a:r>
              <a:rPr lang="en-US" sz="1200" dirty="0"/>
              <a:t>Signal quality at endpoint and/or path level, e.g. bit error rate, frame jitter</a:t>
            </a:r>
          </a:p>
          <a:p>
            <a:pPr lvl="1"/>
            <a:r>
              <a:rPr lang="en-US" sz="1600" dirty="0"/>
              <a:t>Reinterpretation of generic SLOs</a:t>
            </a:r>
          </a:p>
          <a:p>
            <a:pPr lvl="2"/>
            <a:r>
              <a:rPr lang="en-US" sz="1200" dirty="0"/>
              <a:t>Bandwidth --&gt; # of ODU/sub-ODU time slots</a:t>
            </a:r>
          </a:p>
          <a:p>
            <a:pPr lvl="2"/>
            <a:r>
              <a:rPr lang="en-US" sz="1200" dirty="0"/>
              <a:t>Availability --&gt; protection / restoration </a:t>
            </a:r>
          </a:p>
          <a:p>
            <a:endParaRPr lang="en-US" sz="2000" dirty="0"/>
          </a:p>
        </p:txBody>
      </p:sp>
    </p:spTree>
    <p:extLst>
      <p:ext uri="{BB962C8B-B14F-4D97-AF65-F5344CB8AC3E}">
        <p14:creationId xmlns:p14="http://schemas.microsoft.com/office/powerpoint/2010/main" val="90262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E70876EB-B821-419E-AAC9-A8A18130F632}"/>
              </a:ext>
            </a:extLst>
          </p:cNvPr>
          <p:cNvCxnSpPr>
            <a:cxnSpLocks/>
          </p:cNvCxnSpPr>
          <p:nvPr/>
        </p:nvCxnSpPr>
        <p:spPr>
          <a:xfrm>
            <a:off x="8921837" y="3174779"/>
            <a:ext cx="0" cy="1529836"/>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638237" y="387703"/>
            <a:ext cx="11455439" cy="1325563"/>
          </a:xfrm>
        </p:spPr>
        <p:txBody>
          <a:bodyPr/>
          <a:lstStyle/>
          <a:p>
            <a:r>
              <a:rPr lang="en-US" dirty="0"/>
              <a:t>Scenarios for Slice Configuration in OTN Networks</a:t>
            </a:r>
          </a:p>
        </p:txBody>
      </p:sp>
      <p:sp>
        <p:nvSpPr>
          <p:cNvPr id="4" name="Rectangle 3">
            <a:extLst>
              <a:ext uri="{FF2B5EF4-FFF2-40B4-BE49-F238E27FC236}">
                <a16:creationId xmlns:a16="http://schemas.microsoft.com/office/drawing/2014/main" id="{3BCA5483-71EF-4AE5-A16A-B5A4253FF790}"/>
              </a:ext>
            </a:extLst>
          </p:cNvPr>
          <p:cNvSpPr/>
          <p:nvPr/>
        </p:nvSpPr>
        <p:spPr>
          <a:xfrm>
            <a:off x="980893" y="1923252"/>
            <a:ext cx="1793289" cy="3387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D213F2-ACEF-46AC-B0D5-2EA6B307F2D8}"/>
              </a:ext>
            </a:extLst>
          </p:cNvPr>
          <p:cNvSpPr txBox="1"/>
          <p:nvPr/>
        </p:nvSpPr>
        <p:spPr>
          <a:xfrm>
            <a:off x="1019610" y="1980058"/>
            <a:ext cx="1560748" cy="276999"/>
          </a:xfrm>
          <a:prstGeom prst="rect">
            <a:avLst/>
          </a:prstGeom>
          <a:noFill/>
        </p:spPr>
        <p:txBody>
          <a:bodyPr wrap="none" rtlCol="0">
            <a:spAutoFit/>
          </a:bodyPr>
          <a:lstStyle/>
          <a:p>
            <a:r>
              <a:rPr lang="en-US" sz="1200" dirty="0"/>
              <a:t>OTN-aware Consumer</a:t>
            </a:r>
          </a:p>
        </p:txBody>
      </p:sp>
      <p:sp>
        <p:nvSpPr>
          <p:cNvPr id="6" name="Rectangle 5">
            <a:extLst>
              <a:ext uri="{FF2B5EF4-FFF2-40B4-BE49-F238E27FC236}">
                <a16:creationId xmlns:a16="http://schemas.microsoft.com/office/drawing/2014/main" id="{F8F596B8-D07C-4577-A8DC-0A7ECAADEEBE}"/>
              </a:ext>
            </a:extLst>
          </p:cNvPr>
          <p:cNvSpPr/>
          <p:nvPr/>
        </p:nvSpPr>
        <p:spPr>
          <a:xfrm>
            <a:off x="980892" y="2803028"/>
            <a:ext cx="1793289" cy="3387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FFBBA66-D738-4E5F-8410-623B2DC29025}"/>
              </a:ext>
            </a:extLst>
          </p:cNvPr>
          <p:cNvSpPr txBox="1"/>
          <p:nvPr/>
        </p:nvSpPr>
        <p:spPr>
          <a:xfrm>
            <a:off x="1549208" y="2870467"/>
            <a:ext cx="656655" cy="276999"/>
          </a:xfrm>
          <a:prstGeom prst="rect">
            <a:avLst/>
          </a:prstGeom>
          <a:noFill/>
        </p:spPr>
        <p:txBody>
          <a:bodyPr wrap="none" rtlCol="0">
            <a:spAutoFit/>
          </a:bodyPr>
          <a:lstStyle/>
          <a:p>
            <a:r>
              <a:rPr lang="en-US" sz="1200" dirty="0"/>
              <a:t>OTN-SC</a:t>
            </a:r>
          </a:p>
        </p:txBody>
      </p:sp>
      <p:pic>
        <p:nvPicPr>
          <p:cNvPr id="11" name="Picture 10" descr="Shape&#10;&#10;Description automatically generated">
            <a:extLst>
              <a:ext uri="{FF2B5EF4-FFF2-40B4-BE49-F238E27FC236}">
                <a16:creationId xmlns:a16="http://schemas.microsoft.com/office/drawing/2014/main" id="{F00953DB-3D45-4413-B306-D4A947FE0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553" y="3773821"/>
            <a:ext cx="1542484" cy="930794"/>
          </a:xfrm>
          <a:prstGeom prst="rect">
            <a:avLst/>
          </a:prstGeom>
        </p:spPr>
      </p:pic>
      <p:sp>
        <p:nvSpPr>
          <p:cNvPr id="12" name="TextBox 11">
            <a:extLst>
              <a:ext uri="{FF2B5EF4-FFF2-40B4-BE49-F238E27FC236}">
                <a16:creationId xmlns:a16="http://schemas.microsoft.com/office/drawing/2014/main" id="{0D2C8BFD-1A1F-41D9-BE52-4AC770C47A24}"/>
              </a:ext>
            </a:extLst>
          </p:cNvPr>
          <p:cNvSpPr txBox="1"/>
          <p:nvPr/>
        </p:nvSpPr>
        <p:spPr>
          <a:xfrm>
            <a:off x="1477874" y="4166858"/>
            <a:ext cx="1034322" cy="276999"/>
          </a:xfrm>
          <a:prstGeom prst="rect">
            <a:avLst/>
          </a:prstGeom>
          <a:noFill/>
        </p:spPr>
        <p:txBody>
          <a:bodyPr wrap="none" rtlCol="0">
            <a:spAutoFit/>
          </a:bodyPr>
          <a:lstStyle/>
          <a:p>
            <a:r>
              <a:rPr lang="en-US" sz="1200" dirty="0"/>
              <a:t>OTN Network</a:t>
            </a:r>
          </a:p>
        </p:txBody>
      </p:sp>
      <p:cxnSp>
        <p:nvCxnSpPr>
          <p:cNvPr id="14" name="Straight Connector 13">
            <a:extLst>
              <a:ext uri="{FF2B5EF4-FFF2-40B4-BE49-F238E27FC236}">
                <a16:creationId xmlns:a16="http://schemas.microsoft.com/office/drawing/2014/main" id="{8A92EDB9-0AD5-4374-88A3-79975FDC104D}"/>
              </a:ext>
            </a:extLst>
          </p:cNvPr>
          <p:cNvCxnSpPr>
            <a:cxnSpLocks/>
            <a:stCxn id="4" idx="2"/>
          </p:cNvCxnSpPr>
          <p:nvPr/>
        </p:nvCxnSpPr>
        <p:spPr>
          <a:xfrm flipH="1">
            <a:off x="1877537" y="2261999"/>
            <a:ext cx="1" cy="541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0332C9-4816-4260-A1DB-7706B002C901}"/>
              </a:ext>
            </a:extLst>
          </p:cNvPr>
          <p:cNvCxnSpPr>
            <a:cxnSpLocks/>
          </p:cNvCxnSpPr>
          <p:nvPr/>
        </p:nvCxnSpPr>
        <p:spPr>
          <a:xfrm flipH="1">
            <a:off x="1874982" y="3155729"/>
            <a:ext cx="2550" cy="64041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B289F9-7E04-4705-97BD-F5010E21C7DA}"/>
              </a:ext>
            </a:extLst>
          </p:cNvPr>
          <p:cNvSpPr txBox="1"/>
          <p:nvPr/>
        </p:nvSpPr>
        <p:spPr>
          <a:xfrm>
            <a:off x="1873171" y="2471739"/>
            <a:ext cx="913135" cy="276999"/>
          </a:xfrm>
          <a:prstGeom prst="rect">
            <a:avLst/>
          </a:prstGeom>
          <a:noFill/>
        </p:spPr>
        <p:txBody>
          <a:bodyPr wrap="none" rtlCol="0">
            <a:spAutoFit/>
          </a:bodyPr>
          <a:lstStyle/>
          <a:p>
            <a:r>
              <a:rPr lang="en-US" sz="1200" dirty="0"/>
              <a:t>OTN-SC NBI</a:t>
            </a:r>
          </a:p>
        </p:txBody>
      </p:sp>
      <p:sp>
        <p:nvSpPr>
          <p:cNvPr id="19" name="Rectangle 18">
            <a:extLst>
              <a:ext uri="{FF2B5EF4-FFF2-40B4-BE49-F238E27FC236}">
                <a16:creationId xmlns:a16="http://schemas.microsoft.com/office/drawing/2014/main" id="{14459AE6-6989-4805-99C6-B52CEAA1F702}"/>
              </a:ext>
            </a:extLst>
          </p:cNvPr>
          <p:cNvSpPr/>
          <p:nvPr/>
        </p:nvSpPr>
        <p:spPr>
          <a:xfrm>
            <a:off x="4214310" y="1902589"/>
            <a:ext cx="1793289" cy="3509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0E2D2A4-7014-40F2-BC10-42149F8E7943}"/>
              </a:ext>
            </a:extLst>
          </p:cNvPr>
          <p:cNvSpPr txBox="1"/>
          <p:nvPr/>
        </p:nvSpPr>
        <p:spPr>
          <a:xfrm>
            <a:off x="4392028" y="1944701"/>
            <a:ext cx="1460464" cy="276999"/>
          </a:xfrm>
          <a:prstGeom prst="rect">
            <a:avLst/>
          </a:prstGeom>
          <a:noFill/>
        </p:spPr>
        <p:txBody>
          <a:bodyPr wrap="none" rtlCol="0">
            <a:spAutoFit/>
          </a:bodyPr>
          <a:lstStyle/>
          <a:p>
            <a:r>
              <a:rPr lang="en-US" sz="1200" dirty="0"/>
              <a:t>IP Service Consumer</a:t>
            </a:r>
          </a:p>
        </p:txBody>
      </p:sp>
      <p:sp>
        <p:nvSpPr>
          <p:cNvPr id="21" name="Rectangle 20">
            <a:extLst>
              <a:ext uri="{FF2B5EF4-FFF2-40B4-BE49-F238E27FC236}">
                <a16:creationId xmlns:a16="http://schemas.microsoft.com/office/drawing/2014/main" id="{5E97E1CC-8D09-49D3-BE13-DF6F4EFD0C88}"/>
              </a:ext>
            </a:extLst>
          </p:cNvPr>
          <p:cNvSpPr/>
          <p:nvPr/>
        </p:nvSpPr>
        <p:spPr>
          <a:xfrm>
            <a:off x="3615508" y="2794902"/>
            <a:ext cx="3928855" cy="3509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958332D-6E47-46D2-BF81-25CAA2A66D3D}"/>
              </a:ext>
            </a:extLst>
          </p:cNvPr>
          <p:cNvSpPr txBox="1"/>
          <p:nvPr/>
        </p:nvSpPr>
        <p:spPr>
          <a:xfrm>
            <a:off x="5408617" y="2831882"/>
            <a:ext cx="731290" cy="276999"/>
          </a:xfrm>
          <a:prstGeom prst="rect">
            <a:avLst/>
          </a:prstGeom>
          <a:noFill/>
        </p:spPr>
        <p:txBody>
          <a:bodyPr wrap="none" rtlCol="0">
            <a:spAutoFit/>
          </a:bodyPr>
          <a:lstStyle/>
          <a:p>
            <a:r>
              <a:rPr lang="en-US" sz="1200" dirty="0"/>
              <a:t>IETF NSC</a:t>
            </a:r>
          </a:p>
        </p:txBody>
      </p:sp>
      <p:cxnSp>
        <p:nvCxnSpPr>
          <p:cNvPr id="25" name="Straight Connector 24">
            <a:extLst>
              <a:ext uri="{FF2B5EF4-FFF2-40B4-BE49-F238E27FC236}">
                <a16:creationId xmlns:a16="http://schemas.microsoft.com/office/drawing/2014/main" id="{313C2EC6-31FC-4BB4-AE3F-8D05698AF49B}"/>
              </a:ext>
            </a:extLst>
          </p:cNvPr>
          <p:cNvCxnSpPr>
            <a:cxnSpLocks/>
            <a:stCxn id="19" idx="2"/>
          </p:cNvCxnSpPr>
          <p:nvPr/>
        </p:nvCxnSpPr>
        <p:spPr>
          <a:xfrm flipH="1">
            <a:off x="5110954" y="2253549"/>
            <a:ext cx="1" cy="528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2AF0B-DD29-4B4F-93BD-BA1F06BD2B5D}"/>
              </a:ext>
            </a:extLst>
          </p:cNvPr>
          <p:cNvCxnSpPr>
            <a:cxnSpLocks/>
          </p:cNvCxnSpPr>
          <p:nvPr/>
        </p:nvCxnSpPr>
        <p:spPr>
          <a:xfrm>
            <a:off x="4585773" y="3773821"/>
            <a:ext cx="3825" cy="65612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0C333A0-1055-4B85-A1FB-3A212046F9E3}"/>
              </a:ext>
            </a:extLst>
          </p:cNvPr>
          <p:cNvSpPr txBox="1"/>
          <p:nvPr/>
        </p:nvSpPr>
        <p:spPr>
          <a:xfrm>
            <a:off x="5110953" y="2388822"/>
            <a:ext cx="1023037" cy="276999"/>
          </a:xfrm>
          <a:prstGeom prst="rect">
            <a:avLst/>
          </a:prstGeom>
          <a:noFill/>
        </p:spPr>
        <p:txBody>
          <a:bodyPr wrap="none" rtlCol="0">
            <a:spAutoFit/>
          </a:bodyPr>
          <a:lstStyle/>
          <a:p>
            <a:r>
              <a:rPr lang="en-US" sz="1200" dirty="0"/>
              <a:t>IETF NSC NBI</a:t>
            </a:r>
          </a:p>
        </p:txBody>
      </p:sp>
      <p:sp>
        <p:nvSpPr>
          <p:cNvPr id="30" name="Rectangle 29">
            <a:extLst>
              <a:ext uri="{FF2B5EF4-FFF2-40B4-BE49-F238E27FC236}">
                <a16:creationId xmlns:a16="http://schemas.microsoft.com/office/drawing/2014/main" id="{47E47C9B-D7E2-41AC-AA3E-1B516AE8BBD6}"/>
              </a:ext>
            </a:extLst>
          </p:cNvPr>
          <p:cNvSpPr/>
          <p:nvPr/>
        </p:nvSpPr>
        <p:spPr>
          <a:xfrm>
            <a:off x="3615508" y="3411510"/>
            <a:ext cx="1793289" cy="3509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481B540-5AAC-44DA-9E38-D341C47437A8}"/>
              </a:ext>
            </a:extLst>
          </p:cNvPr>
          <p:cNvSpPr txBox="1"/>
          <p:nvPr/>
        </p:nvSpPr>
        <p:spPr>
          <a:xfrm>
            <a:off x="4309227" y="3485471"/>
            <a:ext cx="645433" cy="276999"/>
          </a:xfrm>
          <a:prstGeom prst="rect">
            <a:avLst/>
          </a:prstGeom>
          <a:noFill/>
        </p:spPr>
        <p:txBody>
          <a:bodyPr wrap="none" rtlCol="0">
            <a:spAutoFit/>
          </a:bodyPr>
          <a:lstStyle/>
          <a:p>
            <a:r>
              <a:rPr lang="en-US" sz="1200" dirty="0"/>
              <a:t>OTN SC</a:t>
            </a:r>
          </a:p>
        </p:txBody>
      </p:sp>
      <p:cxnSp>
        <p:nvCxnSpPr>
          <p:cNvPr id="32" name="Straight Connector 31">
            <a:extLst>
              <a:ext uri="{FF2B5EF4-FFF2-40B4-BE49-F238E27FC236}">
                <a16:creationId xmlns:a16="http://schemas.microsoft.com/office/drawing/2014/main" id="{3A43B208-CFA7-4DC3-89FA-60ECF6681325}"/>
              </a:ext>
            </a:extLst>
          </p:cNvPr>
          <p:cNvCxnSpPr>
            <a:cxnSpLocks/>
          </p:cNvCxnSpPr>
          <p:nvPr/>
        </p:nvCxnSpPr>
        <p:spPr>
          <a:xfrm>
            <a:off x="4854982" y="3124164"/>
            <a:ext cx="0" cy="275965"/>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descr="Shape&#10;&#10;Description automatically generated">
            <a:extLst>
              <a:ext uri="{FF2B5EF4-FFF2-40B4-BE49-F238E27FC236}">
                <a16:creationId xmlns:a16="http://schemas.microsoft.com/office/drawing/2014/main" id="{92F228C4-D5C1-4F95-B960-BE53D1ACB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492" y="4345825"/>
            <a:ext cx="1542484" cy="930794"/>
          </a:xfrm>
          <a:prstGeom prst="rect">
            <a:avLst/>
          </a:prstGeom>
        </p:spPr>
      </p:pic>
      <p:sp>
        <p:nvSpPr>
          <p:cNvPr id="35" name="TextBox 34">
            <a:extLst>
              <a:ext uri="{FF2B5EF4-FFF2-40B4-BE49-F238E27FC236}">
                <a16:creationId xmlns:a16="http://schemas.microsoft.com/office/drawing/2014/main" id="{34ECEF56-17DB-4CDF-A8EC-DE1C74E29B85}"/>
              </a:ext>
            </a:extLst>
          </p:cNvPr>
          <p:cNvSpPr txBox="1"/>
          <p:nvPr/>
        </p:nvSpPr>
        <p:spPr>
          <a:xfrm>
            <a:off x="6189045" y="4801701"/>
            <a:ext cx="879728" cy="276999"/>
          </a:xfrm>
          <a:prstGeom prst="rect">
            <a:avLst/>
          </a:prstGeom>
          <a:noFill/>
        </p:spPr>
        <p:txBody>
          <a:bodyPr wrap="none" rtlCol="0">
            <a:spAutoFit/>
          </a:bodyPr>
          <a:lstStyle/>
          <a:p>
            <a:r>
              <a:rPr lang="en-US" sz="1200" dirty="0"/>
              <a:t>IP Network</a:t>
            </a:r>
          </a:p>
        </p:txBody>
      </p:sp>
      <p:cxnSp>
        <p:nvCxnSpPr>
          <p:cNvPr id="39" name="Straight Connector 38">
            <a:extLst>
              <a:ext uri="{FF2B5EF4-FFF2-40B4-BE49-F238E27FC236}">
                <a16:creationId xmlns:a16="http://schemas.microsoft.com/office/drawing/2014/main" id="{B9FE10A3-F7C9-4895-8C70-2B3792015475}"/>
              </a:ext>
            </a:extLst>
          </p:cNvPr>
          <p:cNvCxnSpPr>
            <a:cxnSpLocks/>
          </p:cNvCxnSpPr>
          <p:nvPr/>
        </p:nvCxnSpPr>
        <p:spPr>
          <a:xfrm>
            <a:off x="6462389" y="3125001"/>
            <a:ext cx="0" cy="1244501"/>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BF707D0-2AC0-437E-B5D3-DAC9FEB4D684}"/>
              </a:ext>
            </a:extLst>
          </p:cNvPr>
          <p:cNvSpPr txBox="1"/>
          <p:nvPr/>
        </p:nvSpPr>
        <p:spPr>
          <a:xfrm>
            <a:off x="3997458" y="3145862"/>
            <a:ext cx="901914" cy="276999"/>
          </a:xfrm>
          <a:prstGeom prst="rect">
            <a:avLst/>
          </a:prstGeom>
          <a:noFill/>
        </p:spPr>
        <p:txBody>
          <a:bodyPr wrap="none" rtlCol="0">
            <a:spAutoFit/>
          </a:bodyPr>
          <a:lstStyle/>
          <a:p>
            <a:r>
              <a:rPr lang="en-US" sz="1200" dirty="0"/>
              <a:t>OTN SC NBI</a:t>
            </a:r>
          </a:p>
        </p:txBody>
      </p:sp>
      <p:sp>
        <p:nvSpPr>
          <p:cNvPr id="41" name="TextBox 40">
            <a:extLst>
              <a:ext uri="{FF2B5EF4-FFF2-40B4-BE49-F238E27FC236}">
                <a16:creationId xmlns:a16="http://schemas.microsoft.com/office/drawing/2014/main" id="{435ED561-55C6-44B2-BB5F-7008614C98C9}"/>
              </a:ext>
            </a:extLst>
          </p:cNvPr>
          <p:cNvSpPr txBox="1"/>
          <p:nvPr/>
        </p:nvSpPr>
        <p:spPr>
          <a:xfrm>
            <a:off x="6431345" y="3174779"/>
            <a:ext cx="987771" cy="276999"/>
          </a:xfrm>
          <a:prstGeom prst="rect">
            <a:avLst/>
          </a:prstGeom>
          <a:noFill/>
        </p:spPr>
        <p:txBody>
          <a:bodyPr wrap="none" rtlCol="0">
            <a:spAutoFit/>
          </a:bodyPr>
          <a:lstStyle/>
          <a:p>
            <a:r>
              <a:rPr lang="en-US" sz="1200" dirty="0"/>
              <a:t>IETF NSC SBI</a:t>
            </a:r>
          </a:p>
        </p:txBody>
      </p:sp>
      <p:sp>
        <p:nvSpPr>
          <p:cNvPr id="47" name="TextBox 46">
            <a:extLst>
              <a:ext uri="{FF2B5EF4-FFF2-40B4-BE49-F238E27FC236}">
                <a16:creationId xmlns:a16="http://schemas.microsoft.com/office/drawing/2014/main" id="{F7DD063C-8BF5-4EBF-B58F-BDA6128202CE}"/>
              </a:ext>
            </a:extLst>
          </p:cNvPr>
          <p:cNvSpPr txBox="1"/>
          <p:nvPr/>
        </p:nvSpPr>
        <p:spPr>
          <a:xfrm>
            <a:off x="1328352" y="5047155"/>
            <a:ext cx="1209413" cy="338554"/>
          </a:xfrm>
          <a:prstGeom prst="rect">
            <a:avLst/>
          </a:prstGeom>
          <a:noFill/>
        </p:spPr>
        <p:txBody>
          <a:bodyPr wrap="square">
            <a:spAutoFit/>
          </a:bodyPr>
          <a:lstStyle/>
          <a:p>
            <a:r>
              <a:rPr lang="en-US" sz="1600" b="1" dirty="0"/>
              <a:t>OTN-only</a:t>
            </a:r>
          </a:p>
        </p:txBody>
      </p:sp>
      <p:sp>
        <p:nvSpPr>
          <p:cNvPr id="48" name="TextBox 47">
            <a:extLst>
              <a:ext uri="{FF2B5EF4-FFF2-40B4-BE49-F238E27FC236}">
                <a16:creationId xmlns:a16="http://schemas.microsoft.com/office/drawing/2014/main" id="{C12F2EAE-A0C9-4F67-A333-F47FFE9811A5}"/>
              </a:ext>
            </a:extLst>
          </p:cNvPr>
          <p:cNvSpPr txBox="1"/>
          <p:nvPr/>
        </p:nvSpPr>
        <p:spPr>
          <a:xfrm>
            <a:off x="4398477" y="5523880"/>
            <a:ext cx="2091232" cy="338554"/>
          </a:xfrm>
          <a:prstGeom prst="rect">
            <a:avLst/>
          </a:prstGeom>
          <a:noFill/>
        </p:spPr>
        <p:txBody>
          <a:bodyPr wrap="square">
            <a:spAutoFit/>
          </a:bodyPr>
          <a:lstStyle/>
          <a:p>
            <a:r>
              <a:rPr lang="en-US" sz="1600" b="1" dirty="0"/>
              <a:t>IP+OTN peering</a:t>
            </a:r>
          </a:p>
        </p:txBody>
      </p:sp>
      <p:pic>
        <p:nvPicPr>
          <p:cNvPr id="51" name="Picture 50" descr="Shape&#10;&#10;Description automatically generated">
            <a:extLst>
              <a:ext uri="{FF2B5EF4-FFF2-40B4-BE49-F238E27FC236}">
                <a16:creationId xmlns:a16="http://schemas.microsoft.com/office/drawing/2014/main" id="{2A26BBD5-0CF5-4035-ADD9-3B922AD2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211" y="4369502"/>
            <a:ext cx="1542484" cy="930794"/>
          </a:xfrm>
          <a:prstGeom prst="rect">
            <a:avLst/>
          </a:prstGeom>
        </p:spPr>
      </p:pic>
      <p:sp>
        <p:nvSpPr>
          <p:cNvPr id="52" name="TextBox 51">
            <a:extLst>
              <a:ext uri="{FF2B5EF4-FFF2-40B4-BE49-F238E27FC236}">
                <a16:creationId xmlns:a16="http://schemas.microsoft.com/office/drawing/2014/main" id="{34471B0B-6658-4C5B-9512-D8DDC7C6F367}"/>
              </a:ext>
            </a:extLst>
          </p:cNvPr>
          <p:cNvSpPr txBox="1"/>
          <p:nvPr/>
        </p:nvSpPr>
        <p:spPr>
          <a:xfrm>
            <a:off x="4024567" y="4797206"/>
            <a:ext cx="1034322" cy="276999"/>
          </a:xfrm>
          <a:prstGeom prst="rect">
            <a:avLst/>
          </a:prstGeom>
          <a:noFill/>
        </p:spPr>
        <p:txBody>
          <a:bodyPr wrap="none" rtlCol="0">
            <a:spAutoFit/>
          </a:bodyPr>
          <a:lstStyle/>
          <a:p>
            <a:r>
              <a:rPr lang="en-US" sz="1200" dirty="0"/>
              <a:t>OTN Network</a:t>
            </a:r>
          </a:p>
        </p:txBody>
      </p:sp>
      <p:sp>
        <p:nvSpPr>
          <p:cNvPr id="69" name="Rectangle 68">
            <a:extLst>
              <a:ext uri="{FF2B5EF4-FFF2-40B4-BE49-F238E27FC236}">
                <a16:creationId xmlns:a16="http://schemas.microsoft.com/office/drawing/2014/main" id="{914F60FF-D9E5-4D1C-A9A7-5B6F87023D2D}"/>
              </a:ext>
            </a:extLst>
          </p:cNvPr>
          <p:cNvSpPr/>
          <p:nvPr/>
        </p:nvSpPr>
        <p:spPr>
          <a:xfrm>
            <a:off x="8278597" y="1889896"/>
            <a:ext cx="1793289" cy="3509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D5EC236-F6FC-47D1-91AC-49D7E76FA34A}"/>
              </a:ext>
            </a:extLst>
          </p:cNvPr>
          <p:cNvSpPr txBox="1"/>
          <p:nvPr/>
        </p:nvSpPr>
        <p:spPr>
          <a:xfrm>
            <a:off x="8456315" y="1932008"/>
            <a:ext cx="1460464" cy="276999"/>
          </a:xfrm>
          <a:prstGeom prst="rect">
            <a:avLst/>
          </a:prstGeom>
          <a:noFill/>
        </p:spPr>
        <p:txBody>
          <a:bodyPr wrap="none" rtlCol="0">
            <a:spAutoFit/>
          </a:bodyPr>
          <a:lstStyle/>
          <a:p>
            <a:r>
              <a:rPr lang="en-US" sz="1200" dirty="0"/>
              <a:t>IP Service Consumer</a:t>
            </a:r>
          </a:p>
        </p:txBody>
      </p:sp>
      <p:sp>
        <p:nvSpPr>
          <p:cNvPr id="71" name="Rectangle 70">
            <a:extLst>
              <a:ext uri="{FF2B5EF4-FFF2-40B4-BE49-F238E27FC236}">
                <a16:creationId xmlns:a16="http://schemas.microsoft.com/office/drawing/2014/main" id="{D895F3F3-4673-424A-AB85-80672089A214}"/>
              </a:ext>
            </a:extLst>
          </p:cNvPr>
          <p:cNvSpPr/>
          <p:nvPr/>
        </p:nvSpPr>
        <p:spPr>
          <a:xfrm>
            <a:off x="8278598" y="2782209"/>
            <a:ext cx="1821374" cy="3509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D615754-36A8-4A92-A679-134E232D6891}"/>
              </a:ext>
            </a:extLst>
          </p:cNvPr>
          <p:cNvSpPr txBox="1"/>
          <p:nvPr/>
        </p:nvSpPr>
        <p:spPr>
          <a:xfrm>
            <a:off x="8921837" y="2817604"/>
            <a:ext cx="731290" cy="276999"/>
          </a:xfrm>
          <a:prstGeom prst="rect">
            <a:avLst/>
          </a:prstGeom>
          <a:noFill/>
        </p:spPr>
        <p:txBody>
          <a:bodyPr wrap="none" rtlCol="0">
            <a:spAutoFit/>
          </a:bodyPr>
          <a:lstStyle/>
          <a:p>
            <a:r>
              <a:rPr lang="en-US" sz="1200" dirty="0"/>
              <a:t>IETF NSC</a:t>
            </a:r>
          </a:p>
        </p:txBody>
      </p:sp>
      <p:cxnSp>
        <p:nvCxnSpPr>
          <p:cNvPr id="73" name="Straight Connector 72">
            <a:extLst>
              <a:ext uri="{FF2B5EF4-FFF2-40B4-BE49-F238E27FC236}">
                <a16:creationId xmlns:a16="http://schemas.microsoft.com/office/drawing/2014/main" id="{3226A98C-6738-4179-8E32-C870FB7D0E03}"/>
              </a:ext>
            </a:extLst>
          </p:cNvPr>
          <p:cNvCxnSpPr>
            <a:cxnSpLocks/>
            <a:stCxn id="69" idx="2"/>
          </p:cNvCxnSpPr>
          <p:nvPr/>
        </p:nvCxnSpPr>
        <p:spPr>
          <a:xfrm flipH="1">
            <a:off x="9175241" y="2240856"/>
            <a:ext cx="1" cy="528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2009A5-5D0D-4908-8EBE-2CDBF13D387D}"/>
              </a:ext>
            </a:extLst>
          </p:cNvPr>
          <p:cNvCxnSpPr>
            <a:cxnSpLocks/>
          </p:cNvCxnSpPr>
          <p:nvPr/>
        </p:nvCxnSpPr>
        <p:spPr>
          <a:xfrm>
            <a:off x="9132931" y="4285033"/>
            <a:ext cx="0" cy="3015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4B317EA-17B0-4320-8214-7856EDF1CEFA}"/>
              </a:ext>
            </a:extLst>
          </p:cNvPr>
          <p:cNvSpPr txBox="1"/>
          <p:nvPr/>
        </p:nvSpPr>
        <p:spPr>
          <a:xfrm>
            <a:off x="9175240" y="2376129"/>
            <a:ext cx="1023037" cy="276999"/>
          </a:xfrm>
          <a:prstGeom prst="rect">
            <a:avLst/>
          </a:prstGeom>
          <a:noFill/>
        </p:spPr>
        <p:txBody>
          <a:bodyPr wrap="none" rtlCol="0">
            <a:spAutoFit/>
          </a:bodyPr>
          <a:lstStyle/>
          <a:p>
            <a:r>
              <a:rPr lang="en-US" sz="1200" dirty="0"/>
              <a:t>IETF NSC NBI</a:t>
            </a:r>
          </a:p>
        </p:txBody>
      </p:sp>
      <p:pic>
        <p:nvPicPr>
          <p:cNvPr id="79" name="Picture 78" descr="Shape&#10;&#10;Description automatically generated">
            <a:extLst>
              <a:ext uri="{FF2B5EF4-FFF2-40B4-BE49-F238E27FC236}">
                <a16:creationId xmlns:a16="http://schemas.microsoft.com/office/drawing/2014/main" id="{066C45E8-D043-48BF-A8BE-75E34A723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067" y="3405042"/>
            <a:ext cx="1542484" cy="930794"/>
          </a:xfrm>
          <a:prstGeom prst="rect">
            <a:avLst/>
          </a:prstGeom>
        </p:spPr>
      </p:pic>
      <p:sp>
        <p:nvSpPr>
          <p:cNvPr id="80" name="TextBox 79">
            <a:extLst>
              <a:ext uri="{FF2B5EF4-FFF2-40B4-BE49-F238E27FC236}">
                <a16:creationId xmlns:a16="http://schemas.microsoft.com/office/drawing/2014/main" id="{DBE47D55-7685-4DE6-88FC-4E23DF45C796}"/>
              </a:ext>
            </a:extLst>
          </p:cNvPr>
          <p:cNvSpPr txBox="1"/>
          <p:nvPr/>
        </p:nvSpPr>
        <p:spPr>
          <a:xfrm>
            <a:off x="8847620" y="3860918"/>
            <a:ext cx="879728" cy="276999"/>
          </a:xfrm>
          <a:prstGeom prst="rect">
            <a:avLst/>
          </a:prstGeom>
          <a:noFill/>
        </p:spPr>
        <p:txBody>
          <a:bodyPr wrap="none" rtlCol="0">
            <a:spAutoFit/>
          </a:bodyPr>
          <a:lstStyle/>
          <a:p>
            <a:r>
              <a:rPr lang="en-US" sz="1200" dirty="0"/>
              <a:t>IP Network</a:t>
            </a:r>
          </a:p>
        </p:txBody>
      </p:sp>
      <p:cxnSp>
        <p:nvCxnSpPr>
          <p:cNvPr id="81" name="Straight Connector 80">
            <a:extLst>
              <a:ext uri="{FF2B5EF4-FFF2-40B4-BE49-F238E27FC236}">
                <a16:creationId xmlns:a16="http://schemas.microsoft.com/office/drawing/2014/main" id="{A3C4BD9E-72B4-42D3-8827-0C9F35E46426}"/>
              </a:ext>
            </a:extLst>
          </p:cNvPr>
          <p:cNvCxnSpPr>
            <a:cxnSpLocks/>
          </p:cNvCxnSpPr>
          <p:nvPr/>
        </p:nvCxnSpPr>
        <p:spPr>
          <a:xfrm>
            <a:off x="9175240" y="3129998"/>
            <a:ext cx="0" cy="292863"/>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A17B5241-7D7C-4967-9643-A8FAD008620F}"/>
              </a:ext>
            </a:extLst>
          </p:cNvPr>
          <p:cNvSpPr txBox="1"/>
          <p:nvPr/>
        </p:nvSpPr>
        <p:spPr>
          <a:xfrm>
            <a:off x="9112201" y="3174779"/>
            <a:ext cx="987771" cy="276999"/>
          </a:xfrm>
          <a:prstGeom prst="rect">
            <a:avLst/>
          </a:prstGeom>
          <a:noFill/>
        </p:spPr>
        <p:txBody>
          <a:bodyPr wrap="none" rtlCol="0">
            <a:spAutoFit/>
          </a:bodyPr>
          <a:lstStyle/>
          <a:p>
            <a:r>
              <a:rPr lang="en-US" sz="1200" dirty="0"/>
              <a:t>IETF NSC SBI</a:t>
            </a:r>
          </a:p>
        </p:txBody>
      </p:sp>
      <p:sp>
        <p:nvSpPr>
          <p:cNvPr id="84" name="TextBox 83">
            <a:extLst>
              <a:ext uri="{FF2B5EF4-FFF2-40B4-BE49-F238E27FC236}">
                <a16:creationId xmlns:a16="http://schemas.microsoft.com/office/drawing/2014/main" id="{2558AEA4-45F5-4BD0-89F8-B68E75199ABE}"/>
              </a:ext>
            </a:extLst>
          </p:cNvPr>
          <p:cNvSpPr txBox="1"/>
          <p:nvPr/>
        </p:nvSpPr>
        <p:spPr>
          <a:xfrm>
            <a:off x="8173777" y="5759286"/>
            <a:ext cx="2091232" cy="338554"/>
          </a:xfrm>
          <a:prstGeom prst="rect">
            <a:avLst/>
          </a:prstGeom>
          <a:noFill/>
        </p:spPr>
        <p:txBody>
          <a:bodyPr wrap="square">
            <a:spAutoFit/>
          </a:bodyPr>
          <a:lstStyle/>
          <a:p>
            <a:r>
              <a:rPr lang="en-US" sz="1600" b="1" dirty="0"/>
              <a:t>IP+OTN Multi-layer</a:t>
            </a:r>
          </a:p>
        </p:txBody>
      </p:sp>
      <p:pic>
        <p:nvPicPr>
          <p:cNvPr id="85" name="Picture 84" descr="Shape&#10;&#10;Description automatically generated">
            <a:extLst>
              <a:ext uri="{FF2B5EF4-FFF2-40B4-BE49-F238E27FC236}">
                <a16:creationId xmlns:a16="http://schemas.microsoft.com/office/drawing/2014/main" id="{0AAEC3BC-5D4E-4DBF-8E46-DE1439A79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113" y="4586622"/>
            <a:ext cx="1542484" cy="930794"/>
          </a:xfrm>
          <a:prstGeom prst="rect">
            <a:avLst/>
          </a:prstGeom>
        </p:spPr>
      </p:pic>
      <p:sp>
        <p:nvSpPr>
          <p:cNvPr id="86" name="TextBox 85">
            <a:extLst>
              <a:ext uri="{FF2B5EF4-FFF2-40B4-BE49-F238E27FC236}">
                <a16:creationId xmlns:a16="http://schemas.microsoft.com/office/drawing/2014/main" id="{462982A8-C8EE-4AD6-82DC-E6BFAA2C18F5}"/>
              </a:ext>
            </a:extLst>
          </p:cNvPr>
          <p:cNvSpPr txBox="1"/>
          <p:nvPr/>
        </p:nvSpPr>
        <p:spPr>
          <a:xfrm>
            <a:off x="8722462" y="4977392"/>
            <a:ext cx="1034322" cy="276999"/>
          </a:xfrm>
          <a:prstGeom prst="rect">
            <a:avLst/>
          </a:prstGeom>
          <a:noFill/>
        </p:spPr>
        <p:txBody>
          <a:bodyPr wrap="none" rtlCol="0">
            <a:spAutoFit/>
          </a:bodyPr>
          <a:lstStyle/>
          <a:p>
            <a:r>
              <a:rPr lang="en-US" sz="1200" dirty="0"/>
              <a:t>OTN Network</a:t>
            </a:r>
          </a:p>
        </p:txBody>
      </p:sp>
      <p:cxnSp>
        <p:nvCxnSpPr>
          <p:cNvPr id="87" name="Straight Connector 86">
            <a:extLst>
              <a:ext uri="{FF2B5EF4-FFF2-40B4-BE49-F238E27FC236}">
                <a16:creationId xmlns:a16="http://schemas.microsoft.com/office/drawing/2014/main" id="{99FE1984-24F2-4F30-9675-9EB82BCA4FF9}"/>
              </a:ext>
            </a:extLst>
          </p:cNvPr>
          <p:cNvCxnSpPr>
            <a:cxnSpLocks/>
          </p:cNvCxnSpPr>
          <p:nvPr/>
        </p:nvCxnSpPr>
        <p:spPr>
          <a:xfrm flipH="1">
            <a:off x="5283199" y="4987636"/>
            <a:ext cx="56929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BE3427E-812A-422C-B3BE-71EF50F32623}"/>
              </a:ext>
            </a:extLst>
          </p:cNvPr>
          <p:cNvSpPr txBox="1"/>
          <p:nvPr/>
        </p:nvSpPr>
        <p:spPr>
          <a:xfrm>
            <a:off x="8296930" y="3194634"/>
            <a:ext cx="702436" cy="276999"/>
          </a:xfrm>
          <a:prstGeom prst="rect">
            <a:avLst/>
          </a:prstGeom>
          <a:noFill/>
        </p:spPr>
        <p:txBody>
          <a:bodyPr wrap="none" rtlCol="0">
            <a:spAutoFit/>
          </a:bodyPr>
          <a:lstStyle/>
          <a:p>
            <a:r>
              <a:rPr lang="en-US" sz="1200" dirty="0"/>
              <a:t>PNC NBI</a:t>
            </a:r>
          </a:p>
        </p:txBody>
      </p:sp>
      <p:sp>
        <p:nvSpPr>
          <p:cNvPr id="94" name="Rectangle 93">
            <a:extLst>
              <a:ext uri="{FF2B5EF4-FFF2-40B4-BE49-F238E27FC236}">
                <a16:creationId xmlns:a16="http://schemas.microsoft.com/office/drawing/2014/main" id="{B1C27287-17BA-44CA-A14C-F0E15D722A7C}"/>
              </a:ext>
            </a:extLst>
          </p:cNvPr>
          <p:cNvSpPr/>
          <p:nvPr/>
        </p:nvSpPr>
        <p:spPr>
          <a:xfrm>
            <a:off x="692727" y="2697018"/>
            <a:ext cx="2304979" cy="2189018"/>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B978983-C21E-4983-B9B9-AD25C524443B}"/>
              </a:ext>
            </a:extLst>
          </p:cNvPr>
          <p:cNvSpPr/>
          <p:nvPr/>
        </p:nvSpPr>
        <p:spPr>
          <a:xfrm>
            <a:off x="3399456" y="3274943"/>
            <a:ext cx="2304979" cy="2189018"/>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01DA517A-78DB-4C16-AB9F-FAD85D2E619A}"/>
              </a:ext>
            </a:extLst>
          </p:cNvPr>
          <p:cNvSpPr txBox="1"/>
          <p:nvPr/>
        </p:nvSpPr>
        <p:spPr>
          <a:xfrm>
            <a:off x="1888734" y="3396353"/>
            <a:ext cx="702436" cy="276999"/>
          </a:xfrm>
          <a:prstGeom prst="rect">
            <a:avLst/>
          </a:prstGeom>
          <a:noFill/>
        </p:spPr>
        <p:txBody>
          <a:bodyPr wrap="none" rtlCol="0">
            <a:spAutoFit/>
          </a:bodyPr>
          <a:lstStyle/>
          <a:p>
            <a:r>
              <a:rPr lang="en-US" sz="1200" dirty="0"/>
              <a:t>PNC NBI</a:t>
            </a:r>
          </a:p>
        </p:txBody>
      </p:sp>
      <p:sp>
        <p:nvSpPr>
          <p:cNvPr id="99" name="TextBox 98">
            <a:extLst>
              <a:ext uri="{FF2B5EF4-FFF2-40B4-BE49-F238E27FC236}">
                <a16:creationId xmlns:a16="http://schemas.microsoft.com/office/drawing/2014/main" id="{E682F6A9-EF34-499B-8AED-BC8775052BD7}"/>
              </a:ext>
            </a:extLst>
          </p:cNvPr>
          <p:cNvSpPr txBox="1"/>
          <p:nvPr/>
        </p:nvSpPr>
        <p:spPr>
          <a:xfrm>
            <a:off x="628597" y="6100965"/>
            <a:ext cx="9560040" cy="369332"/>
          </a:xfrm>
          <a:prstGeom prst="rect">
            <a:avLst/>
          </a:prstGeom>
          <a:noFill/>
        </p:spPr>
        <p:txBody>
          <a:bodyPr wrap="square">
            <a:spAutoFit/>
          </a:bodyPr>
          <a:lstStyle/>
          <a:p>
            <a:pPr marL="285750" indent="-285750">
              <a:buFont typeface="Arial" panose="020B0604020202020204" pitchFamily="34" charset="0"/>
              <a:buChar char="•"/>
            </a:pPr>
            <a:r>
              <a:rPr lang="en-US" dirty="0"/>
              <a:t>OTN-SC NBI (technology-specific) augments the IETF NSC NBI(technology-agnostic</a:t>
            </a:r>
          </a:p>
        </p:txBody>
      </p:sp>
      <p:sp>
        <p:nvSpPr>
          <p:cNvPr id="54" name="TextBox 53">
            <a:extLst>
              <a:ext uri="{FF2B5EF4-FFF2-40B4-BE49-F238E27FC236}">
                <a16:creationId xmlns:a16="http://schemas.microsoft.com/office/drawing/2014/main" id="{AAE92F3E-FD12-40A0-8DC7-38D2B77DD50A}"/>
              </a:ext>
            </a:extLst>
          </p:cNvPr>
          <p:cNvSpPr txBox="1"/>
          <p:nvPr/>
        </p:nvSpPr>
        <p:spPr>
          <a:xfrm>
            <a:off x="1250206" y="1422914"/>
            <a:ext cx="1276824" cy="276999"/>
          </a:xfrm>
          <a:prstGeom prst="rect">
            <a:avLst/>
          </a:prstGeom>
          <a:noFill/>
        </p:spPr>
        <p:txBody>
          <a:bodyPr wrap="none" rtlCol="0">
            <a:spAutoFit/>
          </a:bodyPr>
          <a:lstStyle/>
          <a:p>
            <a:r>
              <a:rPr lang="en-US" sz="1200" dirty="0"/>
              <a:t>OTN slice service </a:t>
            </a:r>
          </a:p>
        </p:txBody>
      </p:sp>
      <p:sp>
        <p:nvSpPr>
          <p:cNvPr id="55" name="TextBox 54">
            <a:extLst>
              <a:ext uri="{FF2B5EF4-FFF2-40B4-BE49-F238E27FC236}">
                <a16:creationId xmlns:a16="http://schemas.microsoft.com/office/drawing/2014/main" id="{F9F2A699-D567-4E81-9B90-B4691A4116D8}"/>
              </a:ext>
            </a:extLst>
          </p:cNvPr>
          <p:cNvSpPr txBox="1"/>
          <p:nvPr/>
        </p:nvSpPr>
        <p:spPr>
          <a:xfrm>
            <a:off x="4384061" y="1432506"/>
            <a:ext cx="1159100" cy="276999"/>
          </a:xfrm>
          <a:prstGeom prst="rect">
            <a:avLst/>
          </a:prstGeom>
          <a:noFill/>
        </p:spPr>
        <p:txBody>
          <a:bodyPr wrap="none" rtlCol="0">
            <a:spAutoFit/>
          </a:bodyPr>
          <a:lstStyle/>
          <a:p>
            <a:r>
              <a:rPr lang="en-US" sz="1200" dirty="0"/>
              <a:t>IETF NS service </a:t>
            </a:r>
          </a:p>
        </p:txBody>
      </p:sp>
      <p:sp>
        <p:nvSpPr>
          <p:cNvPr id="56" name="TextBox 55">
            <a:extLst>
              <a:ext uri="{FF2B5EF4-FFF2-40B4-BE49-F238E27FC236}">
                <a16:creationId xmlns:a16="http://schemas.microsoft.com/office/drawing/2014/main" id="{BDDF5F3A-6B98-416D-BC31-3762A9B723AD}"/>
              </a:ext>
            </a:extLst>
          </p:cNvPr>
          <p:cNvSpPr txBox="1"/>
          <p:nvPr/>
        </p:nvSpPr>
        <p:spPr>
          <a:xfrm>
            <a:off x="8639843" y="1453342"/>
            <a:ext cx="1159100" cy="276999"/>
          </a:xfrm>
          <a:prstGeom prst="rect">
            <a:avLst/>
          </a:prstGeom>
          <a:noFill/>
        </p:spPr>
        <p:txBody>
          <a:bodyPr wrap="none" rtlCol="0">
            <a:spAutoFit/>
          </a:bodyPr>
          <a:lstStyle/>
          <a:p>
            <a:r>
              <a:rPr lang="en-US" sz="1200" dirty="0"/>
              <a:t>IETF NS service </a:t>
            </a:r>
          </a:p>
        </p:txBody>
      </p:sp>
    </p:spTree>
    <p:extLst>
      <p:ext uri="{BB962C8B-B14F-4D97-AF65-F5344CB8AC3E}">
        <p14:creationId xmlns:p14="http://schemas.microsoft.com/office/powerpoint/2010/main" val="265081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Can We Call it “OTN Slice”?</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p:txBody>
          <a:bodyPr>
            <a:normAutofit lnSpcReduction="10000"/>
          </a:bodyPr>
          <a:lstStyle/>
          <a:p>
            <a:r>
              <a:rPr lang="en-US" dirty="0"/>
              <a:t>The concept of “network slicing” is originated from 5G E2E slicing, which assumes an IP-only scenario for packet transport networks</a:t>
            </a:r>
          </a:p>
          <a:p>
            <a:pPr lvl="1"/>
            <a:r>
              <a:rPr lang="en-US" dirty="0"/>
              <a:t>It is the TEAS consensus to solidify the term “slicing” and applies IETF network slicing beyond 5G E2E slicing</a:t>
            </a:r>
          </a:p>
          <a:p>
            <a:pPr lvl="1"/>
            <a:r>
              <a:rPr lang="en-US" dirty="0"/>
              <a:t>Endpoints of an IETF network slice may be non-IP, e.g. OTN</a:t>
            </a:r>
          </a:p>
          <a:p>
            <a:pPr lvl="1"/>
            <a:endParaRPr lang="en-US" dirty="0"/>
          </a:p>
          <a:p>
            <a:r>
              <a:rPr lang="en-US" dirty="0"/>
              <a:t>Slice --&gt; IETF Network Slice --&gt; OTN Slice</a:t>
            </a:r>
          </a:p>
          <a:p>
            <a:pPr lvl="1"/>
            <a:r>
              <a:rPr lang="en-US" dirty="0"/>
              <a:t>Unambiguous context under the IETF NS framework</a:t>
            </a:r>
          </a:p>
          <a:p>
            <a:pPr lvl="1"/>
            <a:r>
              <a:rPr lang="en-US" dirty="0"/>
              <a:t>OTN slice is an IETF network slice when the IETF network is known to be OTN</a:t>
            </a:r>
          </a:p>
          <a:p>
            <a:endParaRPr lang="en-US" dirty="0"/>
          </a:p>
          <a:p>
            <a:r>
              <a:rPr lang="en-US" dirty="0"/>
              <a:t>So, the answer is – YES!</a:t>
            </a:r>
          </a:p>
        </p:txBody>
      </p:sp>
    </p:spTree>
    <p:extLst>
      <p:ext uri="{BB962C8B-B14F-4D97-AF65-F5344CB8AC3E}">
        <p14:creationId xmlns:p14="http://schemas.microsoft.com/office/powerpoint/2010/main" val="117013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OTN Slice and L1VPN</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lstStyle/>
          <a:p>
            <a:r>
              <a:rPr lang="en-US" sz="2800" dirty="0"/>
              <a:t>Slicing goes beyond </a:t>
            </a:r>
            <a:r>
              <a:rPr lang="en-US" sz="2800"/>
              <a:t>existing VPN </a:t>
            </a:r>
            <a:r>
              <a:rPr lang="en-US" sz="2800" dirty="0"/>
              <a:t>services</a:t>
            </a:r>
          </a:p>
          <a:p>
            <a:pPr lvl="1"/>
            <a:r>
              <a:rPr lang="en-US" sz="1800" dirty="0">
                <a:solidFill>
                  <a:srgbClr val="1F497D"/>
                </a:solidFill>
                <a:effectLst/>
                <a:latin typeface="Calibri" panose="020F0502020204030204" pitchFamily="34" charset="0"/>
                <a:ea typeface="DengXian" panose="02010600030101010101" pitchFamily="2" charset="-122"/>
              </a:rPr>
              <a:t>“Thus, there is a need to create logical network structures with required characteristics.  The customer of such a logical network can require a degree of isolation and performance that previously might not have been satisfied by traditional overlay VPNs.  </a:t>
            </a:r>
            <a:r>
              <a:rPr lang="en-US" sz="1800" b="1" dirty="0">
                <a:solidFill>
                  <a:srgbClr val="1F497D"/>
                </a:solidFill>
                <a:effectLst/>
                <a:latin typeface="Calibri" panose="020F0502020204030204" pitchFamily="34" charset="0"/>
                <a:ea typeface="DengXian" panose="02010600030101010101" pitchFamily="2" charset="-122"/>
              </a:rPr>
              <a:t>Additionally, the IETF Network Slice customer might ask for some level of control of their virtual networks, e.g., to customize the service paths in a network slice</a:t>
            </a:r>
            <a:r>
              <a:rPr lang="en-US" sz="1800" dirty="0">
                <a:solidFill>
                  <a:srgbClr val="1F497D"/>
                </a:solidFill>
                <a:effectLst/>
                <a:latin typeface="Calibri" panose="020F0502020204030204" pitchFamily="34" charset="0"/>
                <a:ea typeface="DengXian" panose="02010600030101010101" pitchFamily="2" charset="-122"/>
              </a:rPr>
              <a:t>.” </a:t>
            </a:r>
            <a:endParaRPr lang="en-US" dirty="0"/>
          </a:p>
          <a:p>
            <a:r>
              <a:rPr lang="en-US" dirty="0"/>
              <a:t>An OTN Slice is an intent; L1VPN is a possible realization of an OTN slice; other realizations are also possible (and implemented).</a:t>
            </a:r>
          </a:p>
          <a:p>
            <a:r>
              <a:rPr lang="en-US" dirty="0"/>
              <a:t>OTN slice : L1VPN = IETF network slice : </a:t>
            </a:r>
            <a:r>
              <a:rPr lang="en-US" dirty="0" err="1"/>
              <a:t>LxVPN</a:t>
            </a:r>
            <a:r>
              <a:rPr lang="en-US" dirty="0"/>
              <a:t>(including VPN+)</a:t>
            </a:r>
          </a:p>
        </p:txBody>
      </p:sp>
    </p:spTree>
    <p:extLst>
      <p:ext uri="{BB962C8B-B14F-4D97-AF65-F5344CB8AC3E}">
        <p14:creationId xmlns:p14="http://schemas.microsoft.com/office/powerpoint/2010/main" val="245681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34c87397-5fc1-491e-85e7-d6110dbe9cbd" ContentTypeId="0x0101" PreviousValue="false"/>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3.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4.xml><?xml version="1.0" encoding="utf-8"?>
<ds:datastoreItem xmlns:ds="http://schemas.openxmlformats.org/officeDocument/2006/customXml" ds:itemID="{FFF5BEF5-BF1F-44F4-AFBC-1295B944FD55}">
  <ds:schemaRefs>
    <ds:schemaRef ds:uri="http://schemas.microsoft.com/sharepoint/v3/contenttype/forms"/>
  </ds:schemaRefs>
</ds:datastoreItem>
</file>

<file path=customXml/itemProps5.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67370</TotalTime>
  <Words>1893</Words>
  <Application>Microsoft Office PowerPoint</Application>
  <PresentationFormat>Widescreen</PresentationFormat>
  <Paragraphs>218</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Framework and Data Model for OTN Network Slicing</vt:lpstr>
      <vt:lpstr>Draft Updates Since IETF 112</vt:lpstr>
      <vt:lpstr>Comments Received During WG Adoption</vt:lpstr>
      <vt:lpstr>Comments Received during WG Adoption</vt:lpstr>
      <vt:lpstr>Do we need “slicing” for OTN?</vt:lpstr>
      <vt:lpstr>Intent vs. Realization</vt:lpstr>
      <vt:lpstr>Scenarios for Slice Configuration in OTN Networks</vt:lpstr>
      <vt:lpstr>Can We Call it “OTN Slice”?</vt:lpstr>
      <vt:lpstr>OTN Slice and L1VPN</vt:lpstr>
      <vt:lpstr>OTN Slice and Abstract Topology </vt:lpstr>
      <vt:lpstr>Support for P2P, P2MP and MP2MP in OTN Slicing</vt:lpstr>
      <vt:lpstr>Next Steps</vt:lpstr>
      <vt:lpstr>PowerPoint Presentation</vt:lpstr>
      <vt:lpstr>Backup Slides</vt:lpstr>
      <vt:lpstr>Definition &amp; Scope of OTN Slice</vt:lpstr>
      <vt:lpstr>Abstraction Method for OTN Slices</vt:lpstr>
      <vt:lpstr>OTN Slicing Controller &amp; Interfaces</vt:lpstr>
      <vt:lpstr>OTN Slicing for Multi-domain</vt:lpstr>
      <vt:lpstr>YANG Models @ MPI</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87</cp:revision>
  <dcterms:created xsi:type="dcterms:W3CDTF">2019-11-16T13:34:03Z</dcterms:created>
  <dcterms:modified xsi:type="dcterms:W3CDTF">2022-02-15T16:22:30Z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