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3"/>
  </p:notesMasterIdLst>
  <p:sldIdLst>
    <p:sldId id="256" r:id="rId7"/>
    <p:sldId id="288" r:id="rId8"/>
    <p:sldId id="306" r:id="rId9"/>
    <p:sldId id="301" r:id="rId10"/>
    <p:sldId id="300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6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3981" autoAdjust="0"/>
  </p:normalViewPr>
  <p:slideViewPr>
    <p:cSldViewPr snapToGrid="0">
      <p:cViewPr varScale="1">
        <p:scale>
          <a:sx n="86" d="100"/>
          <a:sy n="86" d="100"/>
        </p:scale>
        <p:origin x="288" y="67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9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F87-7BA1-4934-894F-828C76552A18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2055-2432-4DF3-97D9-9AAC5D502BA1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AC4B-3F7F-442E-97CB-3FE75166B923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C34-DC39-41C4-8B6A-5EA7B47F74F1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6E72-0C8D-44B3-AA53-2FB152485C62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E82-78A8-432F-A905-64D37DCF7108}" type="datetime1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27C5-5812-4AB4-AA99-BFA1A6532403}" type="datetime1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7CC1-43C0-45B8-AB30-B4F1979189AC}" type="datetime1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0E5C-818F-46A2-A674-ACF0EF433E2C}" type="datetime1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B5B-FDE8-4DDB-82A7-BEF41002D93B}" type="datetime1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EE6-18E8-48EE-9715-5838292A3776}" type="datetime1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CED-13F6-41CB-8B3C-875C16F6C384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archive/id/draft-ietf-ccamp-yang-otn-slicing-05.tx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tf-ccamp-wg/ietf-ccamp-yang-otn-slic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ilarchive.ietf.org/arch/msg/ccamp/Dr3HWPlmP9LyA6NmabWJvx7hWIc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Framework and Data Model for OTN Network Slicing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3375" y="3323995"/>
            <a:ext cx="3202625" cy="2767054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Co-authors:</a:t>
            </a:r>
          </a:p>
          <a:p>
            <a:pPr algn="l">
              <a:spcBef>
                <a:spcPts val="300"/>
              </a:spcBef>
            </a:pPr>
            <a:r>
              <a:rPr lang="en-US" sz="1900" b="1" dirty="0"/>
              <a:t>Aihua Guo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Reza </a:t>
            </a:r>
            <a:r>
              <a:rPr lang="en-US" sz="1900" dirty="0" err="1"/>
              <a:t>Rokui</a:t>
            </a:r>
            <a:r>
              <a:rPr lang="en-US" sz="1900" dirty="0"/>
              <a:t> (</a:t>
            </a:r>
            <a:r>
              <a:rPr lang="en-US" sz="1900" dirty="0" err="1"/>
              <a:t>Ciena</a:t>
            </a:r>
            <a:r>
              <a:rPr lang="en-US" sz="1900" dirty="0"/>
              <a:t>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Luis M. Contreras (Telefonica)</a:t>
            </a:r>
          </a:p>
          <a:p>
            <a:pPr algn="l">
              <a:spcBef>
                <a:spcPts val="300"/>
              </a:spcBef>
            </a:pPr>
            <a:r>
              <a:rPr lang="en-US" sz="1900" dirty="0" err="1"/>
              <a:t>Yunbin</a:t>
            </a:r>
            <a:r>
              <a:rPr lang="en-US" sz="1900" dirty="0"/>
              <a:t> Xu (CAICT)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Yang Zhao (China Mobile)</a:t>
            </a:r>
          </a:p>
          <a:p>
            <a:pPr algn="l">
              <a:spcBef>
                <a:spcPts val="300"/>
              </a:spcBef>
            </a:pPr>
            <a:r>
              <a:rPr lang="en-US" sz="1900" dirty="0" err="1"/>
              <a:t>Xufeng</a:t>
            </a:r>
            <a:r>
              <a:rPr lang="en-US" sz="1900" dirty="0"/>
              <a:t> Liu (IBM Corporation)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>
                <a:latin typeface="+mn-lt"/>
                <a:hlinkClick r:id="rId2"/>
              </a:rPr>
              <a:t>draft-ietf-ccamp-yang-otn-slicing-</a:t>
            </a:r>
            <a:r>
              <a:rPr lang="en-US" sz="3200" dirty="0">
                <a:latin typeface="+mn-lt"/>
                <a:hlinkClick r:id="rId2"/>
              </a:rPr>
              <a:t>05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67822" y="3308402"/>
            <a:ext cx="3269942" cy="270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900" dirty="0"/>
              <a:t>Contributors: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900" dirty="0" err="1"/>
              <a:t>Haomian</a:t>
            </a:r>
            <a:r>
              <a:rPr lang="en-US" sz="1900" dirty="0"/>
              <a:t> Zheng (Huawei)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Italo </a:t>
            </a:r>
            <a:r>
              <a:rPr lang="en-US" sz="1900" dirty="0" err="1"/>
              <a:t>Busi</a:t>
            </a:r>
            <a:r>
              <a:rPr lang="en-US" sz="1900" dirty="0"/>
              <a:t> (Huawei)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Victor Lopez(Nokia)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Dieter </a:t>
            </a:r>
            <a:r>
              <a:rPr lang="en-US" sz="1900" dirty="0" err="1"/>
              <a:t>Beller</a:t>
            </a:r>
            <a:r>
              <a:rPr lang="en-US" sz="1900" dirty="0"/>
              <a:t> (Nokia)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Oscar Gonzales (Telefonica)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Henry Yu (Huawei)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Jiang Sun (China Mobile)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Updates Since IETF 115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0" y="1690688"/>
            <a:ext cx="10488500" cy="4400118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Merged </a:t>
            </a:r>
            <a:r>
              <a:rPr lang="en-US" sz="2400" dirty="0" err="1"/>
              <a:t>ietf</a:t>
            </a:r>
            <a:r>
              <a:rPr lang="en-US" sz="2400" dirty="0"/>
              <a:t>-transport-network-slice with </a:t>
            </a:r>
            <a:r>
              <a:rPr lang="en-US" sz="2400" dirty="0" err="1"/>
              <a:t>ietf</a:t>
            </a:r>
            <a:r>
              <a:rPr lang="en-US" sz="2400" dirty="0"/>
              <a:t>-network-slice-topology</a:t>
            </a:r>
          </a:p>
          <a:p>
            <a:pPr marL="800100" lvl="1" indent="-342900"/>
            <a:r>
              <a:rPr lang="en-US" sz="2000" dirty="0"/>
              <a:t>To keep the model technology-specific and concise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Updated text description </a:t>
            </a:r>
          </a:p>
          <a:p>
            <a:pPr lvl="1"/>
            <a:r>
              <a:rPr lang="en-US" sz="2000" dirty="0"/>
              <a:t>Updated type definition for OTN pm threshold due to updates in rfc8776-bis</a:t>
            </a:r>
          </a:p>
          <a:p>
            <a:pPr lvl="1"/>
            <a:r>
              <a:rPr lang="en-US" sz="2000" dirty="0"/>
              <a:t>Updated </a:t>
            </a:r>
            <a:r>
              <a:rPr lang="en-US" sz="2000" dirty="0" err="1"/>
              <a:t>Xufeng’s</a:t>
            </a:r>
            <a:r>
              <a:rPr lang="en-US" sz="2000" dirty="0"/>
              <a:t> affiliation</a:t>
            </a:r>
          </a:p>
          <a:p>
            <a:pPr lvl="1"/>
            <a:r>
              <a:rPr lang="en-US" sz="2000" dirty="0"/>
              <a:t>Addressed missing IANA assignment for </a:t>
            </a:r>
            <a:r>
              <a:rPr lang="en-US" sz="2000" dirty="0" err="1"/>
              <a:t>ietf</a:t>
            </a:r>
            <a:r>
              <a:rPr lang="en-US" sz="2000" dirty="0"/>
              <a:t>-</a:t>
            </a:r>
            <a:r>
              <a:rPr lang="en-US" sz="2000" dirty="0" err="1"/>
              <a:t>otn</a:t>
            </a:r>
            <a:r>
              <a:rPr lang="en-US" sz="2000" dirty="0"/>
              <a:t>-slice-</a:t>
            </a:r>
            <a:r>
              <a:rPr lang="en-US" sz="2000" dirty="0" err="1"/>
              <a:t>mpi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Updated model augments to align with the model changes in draft-</a:t>
            </a:r>
            <a:r>
              <a:rPr lang="en-US" sz="2400" dirty="0" err="1"/>
              <a:t>ietf</a:t>
            </a:r>
            <a:r>
              <a:rPr lang="en-US" sz="2400" dirty="0"/>
              <a:t>-teas-network-slice-</a:t>
            </a:r>
            <a:r>
              <a:rPr lang="en-US" sz="2400" dirty="0" err="1"/>
              <a:t>nbi</a:t>
            </a:r>
            <a:r>
              <a:rPr lang="en-US" sz="2400" dirty="0"/>
              <a:t>-yang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139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Model Relationships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2EA088-0081-4E15-9F77-BF6C1C14D6ED}"/>
              </a:ext>
            </a:extLst>
          </p:cNvPr>
          <p:cNvGrpSpPr/>
          <p:nvPr/>
        </p:nvGrpSpPr>
        <p:grpSpPr>
          <a:xfrm>
            <a:off x="268254" y="2423172"/>
            <a:ext cx="5231653" cy="2630478"/>
            <a:chOff x="6080583" y="2379263"/>
            <a:chExt cx="5933339" cy="303443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5107571-33EE-E2B0-8E9C-FCF6C6375EF9}"/>
                </a:ext>
              </a:extLst>
            </p:cNvPr>
            <p:cNvGrpSpPr/>
            <p:nvPr/>
          </p:nvGrpSpPr>
          <p:grpSpPr>
            <a:xfrm>
              <a:off x="6080583" y="2379263"/>
              <a:ext cx="5933339" cy="3034438"/>
              <a:chOff x="6322208" y="3621352"/>
              <a:chExt cx="5933339" cy="303443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B8BF15-9DA3-F645-A3AE-F13B68A52343}"/>
                  </a:ext>
                </a:extLst>
              </p:cNvPr>
              <p:cNvSpPr txBox="1"/>
              <p:nvPr/>
            </p:nvSpPr>
            <p:spPr>
              <a:xfrm>
                <a:off x="8551346" y="5529559"/>
                <a:ext cx="2574524" cy="30178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ietf</a:t>
                </a:r>
                <a:r>
                  <a:rPr lang="en-US" sz="1100" dirty="0"/>
                  <a:t>-network-slice-service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03BE3A-3643-37BE-F2F7-D1F606860128}"/>
                  </a:ext>
                </a:extLst>
              </p:cNvPr>
              <p:cNvSpPr txBox="1"/>
              <p:nvPr/>
            </p:nvSpPr>
            <p:spPr>
              <a:xfrm>
                <a:off x="8557806" y="4471358"/>
                <a:ext cx="2574524" cy="497058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ietf</a:t>
                </a:r>
                <a:r>
                  <a:rPr lang="en-US" sz="1100" dirty="0"/>
                  <a:t>-transport-network-slice</a:t>
                </a:r>
              </a:p>
              <a:p>
                <a:pPr algn="ctr"/>
                <a:r>
                  <a:rPr lang="en-US" sz="1100" dirty="0">
                    <a:solidFill>
                      <a:srgbClr val="0070C0"/>
                    </a:solidFill>
                  </a:rPr>
                  <a:t>(w/o topology)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6B9DAF-8895-A14F-29AB-20D70383D365}"/>
                  </a:ext>
                </a:extLst>
              </p:cNvPr>
              <p:cNvSpPr txBox="1"/>
              <p:nvPr/>
            </p:nvSpPr>
            <p:spPr>
              <a:xfrm>
                <a:off x="8551346" y="3621352"/>
                <a:ext cx="2580983" cy="30178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ietf</a:t>
                </a:r>
                <a:r>
                  <a:rPr lang="en-US" sz="1100" dirty="0"/>
                  <a:t>-</a:t>
                </a:r>
                <a:r>
                  <a:rPr lang="en-US" sz="1100" dirty="0" err="1"/>
                  <a:t>otn</a:t>
                </a:r>
                <a:r>
                  <a:rPr lang="en-US" sz="1100" dirty="0"/>
                  <a:t>-slice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AE74CEB-507A-C225-3854-EA12CD549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8608" y="5056133"/>
                <a:ext cx="6460" cy="473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9B05FD-47D3-A1CD-3F98-B40FFA017B28}"/>
                  </a:ext>
                </a:extLst>
              </p:cNvPr>
              <p:cNvSpPr txBox="1"/>
              <p:nvPr/>
            </p:nvSpPr>
            <p:spPr>
              <a:xfrm>
                <a:off x="9901271" y="5114110"/>
                <a:ext cx="794831" cy="284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augments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470553C-9800-7C1E-BED1-30B2B6657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5068" y="3959905"/>
                <a:ext cx="0" cy="5114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4883DB9-3830-C403-DC99-5ADD678A5B6C}"/>
                  </a:ext>
                </a:extLst>
              </p:cNvPr>
              <p:cNvSpPr txBox="1"/>
              <p:nvPr/>
            </p:nvSpPr>
            <p:spPr>
              <a:xfrm>
                <a:off x="9845068" y="4052853"/>
                <a:ext cx="794831" cy="284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augments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5F883E-8A53-61BF-281D-6D3955A1F03B}"/>
                  </a:ext>
                </a:extLst>
              </p:cNvPr>
              <p:cNvSpPr txBox="1"/>
              <p:nvPr/>
            </p:nvSpPr>
            <p:spPr>
              <a:xfrm>
                <a:off x="11353799" y="4077131"/>
                <a:ext cx="767561" cy="2840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This draft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B5BA391-CA56-07E9-D5F7-197B76495A46}"/>
                  </a:ext>
                </a:extLst>
              </p:cNvPr>
              <p:cNvCxnSpPr>
                <a:stCxn id="41" idx="0"/>
              </p:cNvCxnSpPr>
              <p:nvPr/>
            </p:nvCxnSpPr>
            <p:spPr>
              <a:xfrm flipH="1" flipV="1">
                <a:off x="11230252" y="3852909"/>
                <a:ext cx="507327" cy="224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6727FD7-F0EF-2F52-2256-CCD3437CB685}"/>
                  </a:ext>
                </a:extLst>
              </p:cNvPr>
              <p:cNvCxnSpPr>
                <a:cxnSpLocks/>
                <a:stCxn id="41" idx="2"/>
              </p:cNvCxnSpPr>
              <p:nvPr/>
            </p:nvCxnSpPr>
            <p:spPr>
              <a:xfrm flipH="1">
                <a:off x="11315307" y="4361164"/>
                <a:ext cx="422273" cy="279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F309CE-D09C-DA78-A0F2-EEB9970F0E27}"/>
                  </a:ext>
                </a:extLst>
              </p:cNvPr>
              <p:cNvSpPr txBox="1"/>
              <p:nvPr/>
            </p:nvSpPr>
            <p:spPr>
              <a:xfrm>
                <a:off x="11193875" y="5292846"/>
                <a:ext cx="1061672" cy="639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draft-</a:t>
                </a:r>
                <a:r>
                  <a:rPr lang="en-US" sz="1000" dirty="0" err="1"/>
                  <a:t>ietf</a:t>
                </a:r>
                <a:r>
                  <a:rPr lang="en-US" sz="1000" dirty="0"/>
                  <a:t>-teas-network-slice-</a:t>
                </a:r>
                <a:r>
                  <a:rPr lang="en-US" sz="1000" dirty="0" err="1"/>
                  <a:t>nbi</a:t>
                </a:r>
                <a:endParaRPr lang="en-US" sz="10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7A2B1B6-EBBD-390F-6B4C-473FF9920F14}"/>
                  </a:ext>
                </a:extLst>
              </p:cNvPr>
              <p:cNvCxnSpPr>
                <a:cxnSpLocks/>
                <a:endCxn id="34" idx="3"/>
              </p:cNvCxnSpPr>
              <p:nvPr/>
            </p:nvCxnSpPr>
            <p:spPr>
              <a:xfrm flipH="1" flipV="1">
                <a:off x="11125871" y="5680452"/>
                <a:ext cx="310200" cy="183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436AE2-1FB8-A388-732B-0307CEEB28EA}"/>
                  </a:ext>
                </a:extLst>
              </p:cNvPr>
              <p:cNvSpPr txBox="1"/>
              <p:nvPr/>
            </p:nvSpPr>
            <p:spPr>
              <a:xfrm>
                <a:off x="8921287" y="6336253"/>
                <a:ext cx="1181926" cy="319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OLD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96B78E0-4702-4DD4-EE7C-FE9A58EE0075}"/>
                  </a:ext>
                </a:extLst>
              </p:cNvPr>
              <p:cNvSpPr txBox="1"/>
              <p:nvPr/>
            </p:nvSpPr>
            <p:spPr>
              <a:xfrm>
                <a:off x="6322208" y="5414238"/>
                <a:ext cx="1524097" cy="497058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>
                    <a:solidFill>
                      <a:srgbClr val="0070C0"/>
                    </a:solidFill>
                  </a:rPr>
                  <a:t>ietf</a:t>
                </a:r>
                <a:r>
                  <a:rPr lang="en-US" sz="1100" dirty="0">
                    <a:solidFill>
                      <a:srgbClr val="0070C0"/>
                    </a:solidFill>
                  </a:rPr>
                  <a:t>-network-slice-topology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5BF600B-C38E-1396-4967-A1934C3A310A}"/>
                  </a:ext>
                </a:extLst>
              </p:cNvPr>
              <p:cNvCxnSpPr>
                <a:cxnSpLocks/>
                <a:stCxn id="34" idx="1"/>
                <a:endCxn id="48" idx="3"/>
              </p:cNvCxnSpPr>
              <p:nvPr/>
            </p:nvCxnSpPr>
            <p:spPr>
              <a:xfrm flipH="1" flipV="1">
                <a:off x="7846305" y="5662767"/>
                <a:ext cx="705041" cy="176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9E4215-1C91-4BF2-D9E6-514052A4F1DF}"/>
                  </a:ext>
                </a:extLst>
              </p:cNvPr>
              <p:cNvSpPr txBox="1"/>
              <p:nvPr/>
            </p:nvSpPr>
            <p:spPr>
              <a:xfrm>
                <a:off x="7822727" y="5445012"/>
                <a:ext cx="840281" cy="284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references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F6D2D3-E4FD-219F-67DA-CD4B330DA16C}"/>
                  </a:ext>
                </a:extLst>
              </p:cNvPr>
              <p:cNvSpPr txBox="1"/>
              <p:nvPr/>
            </p:nvSpPr>
            <p:spPr>
              <a:xfrm>
                <a:off x="7164619" y="3822523"/>
                <a:ext cx="794831" cy="284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augments</a:t>
                </a:r>
              </a:p>
            </p:txBody>
          </p:sp>
        </p:grp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45D6BF7-443D-D421-A089-55372D94714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553974" y="2431741"/>
              <a:ext cx="1752952" cy="1740407"/>
            </a:xfrm>
            <a:prstGeom prst="bentConnector3">
              <a:avLst>
                <a:gd name="adj1" fmla="val 10007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E28608-376A-5BEE-85E9-13BE6A04F4AE}"/>
              </a:ext>
            </a:extLst>
          </p:cNvPr>
          <p:cNvGrpSpPr/>
          <p:nvPr/>
        </p:nvGrpSpPr>
        <p:grpSpPr>
          <a:xfrm>
            <a:off x="6334918" y="2417741"/>
            <a:ext cx="5018882" cy="2635909"/>
            <a:chOff x="6080583" y="2379263"/>
            <a:chExt cx="5699343" cy="304070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CB72069-FAE4-AFE6-9185-24F0EC3140E2}"/>
                </a:ext>
              </a:extLst>
            </p:cNvPr>
            <p:cNvGrpSpPr/>
            <p:nvPr/>
          </p:nvGrpSpPr>
          <p:grpSpPr>
            <a:xfrm>
              <a:off x="6080583" y="2379263"/>
              <a:ext cx="5699343" cy="3040703"/>
              <a:chOff x="6322208" y="3621352"/>
              <a:chExt cx="5699343" cy="3040703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5D7A463-959C-836D-19E0-480E63567CA5}"/>
                  </a:ext>
                </a:extLst>
              </p:cNvPr>
              <p:cNvSpPr txBox="1"/>
              <p:nvPr/>
            </p:nvSpPr>
            <p:spPr>
              <a:xfrm>
                <a:off x="8551346" y="5529559"/>
                <a:ext cx="2574524" cy="30178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ietf</a:t>
                </a:r>
                <a:r>
                  <a:rPr lang="en-US" sz="1100" dirty="0"/>
                  <a:t>-network-slice-service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EC54201-C66E-5744-D3D6-3EC04DC65B05}"/>
                  </a:ext>
                </a:extLst>
              </p:cNvPr>
              <p:cNvSpPr txBox="1"/>
              <p:nvPr/>
            </p:nvSpPr>
            <p:spPr>
              <a:xfrm>
                <a:off x="8551346" y="3621352"/>
                <a:ext cx="2580983" cy="30178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ietf</a:t>
                </a:r>
                <a:r>
                  <a:rPr lang="en-US" sz="1100" dirty="0"/>
                  <a:t>-</a:t>
                </a:r>
                <a:r>
                  <a:rPr lang="en-US" sz="1100" dirty="0" err="1"/>
                  <a:t>otn</a:t>
                </a:r>
                <a:r>
                  <a:rPr lang="en-US" sz="1100" dirty="0"/>
                  <a:t>-slice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099357CF-1A9B-5C9A-48C1-9EDAD76F4BFF}"/>
                  </a:ext>
                </a:extLst>
              </p:cNvPr>
              <p:cNvCxnSpPr>
                <a:cxnSpLocks/>
                <a:endCxn id="93" idx="0"/>
              </p:cNvCxnSpPr>
              <p:nvPr/>
            </p:nvCxnSpPr>
            <p:spPr>
              <a:xfrm flipH="1">
                <a:off x="9838608" y="3959905"/>
                <a:ext cx="6460" cy="1569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2C068BE-8CA8-5DEC-1378-832C6B1F6795}"/>
                  </a:ext>
                </a:extLst>
              </p:cNvPr>
              <p:cNvSpPr txBox="1"/>
              <p:nvPr/>
            </p:nvSpPr>
            <p:spPr>
              <a:xfrm>
                <a:off x="9835813" y="4481260"/>
                <a:ext cx="795852" cy="284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highlight>
                      <a:srgbClr val="FFFF00"/>
                    </a:highlight>
                  </a:rPr>
                  <a:t>augments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A327530-B638-6AF1-18E2-1B050E3C412F}"/>
                  </a:ext>
                </a:extLst>
              </p:cNvPr>
              <p:cNvSpPr txBox="1"/>
              <p:nvPr/>
            </p:nvSpPr>
            <p:spPr>
              <a:xfrm>
                <a:off x="11249417" y="3947306"/>
                <a:ext cx="768547" cy="2840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This draft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24F10591-24B6-DA3A-FB5C-F84E6FF9C639}"/>
                  </a:ext>
                </a:extLst>
              </p:cNvPr>
              <p:cNvCxnSpPr>
                <a:stCxn id="100" idx="0"/>
              </p:cNvCxnSpPr>
              <p:nvPr/>
            </p:nvCxnSpPr>
            <p:spPr>
              <a:xfrm flipH="1" flipV="1">
                <a:off x="11125870" y="3723084"/>
                <a:ext cx="507820" cy="224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8851F05-5D0A-6FD3-2658-6113216A2881}"/>
                  </a:ext>
                </a:extLst>
              </p:cNvPr>
              <p:cNvSpPr txBox="1"/>
              <p:nvPr/>
            </p:nvSpPr>
            <p:spPr>
              <a:xfrm>
                <a:off x="11249417" y="5248078"/>
                <a:ext cx="772134" cy="816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draft-</a:t>
                </a:r>
                <a:r>
                  <a:rPr lang="en-US" sz="1000" dirty="0" err="1"/>
                  <a:t>ietf</a:t>
                </a:r>
                <a:r>
                  <a:rPr lang="en-US" sz="1000" dirty="0"/>
                  <a:t>-teas-network-slice-</a:t>
                </a:r>
                <a:r>
                  <a:rPr lang="en-US" sz="1000" dirty="0" err="1"/>
                  <a:t>nbi</a:t>
                </a:r>
                <a:endParaRPr lang="en-US" sz="1000" dirty="0"/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96A0A27-14D4-2A9F-7B0B-8A065EFDA147}"/>
                  </a:ext>
                </a:extLst>
              </p:cNvPr>
              <p:cNvCxnSpPr>
                <a:cxnSpLocks/>
                <a:endCxn id="93" idx="3"/>
              </p:cNvCxnSpPr>
              <p:nvPr/>
            </p:nvCxnSpPr>
            <p:spPr>
              <a:xfrm flipH="1" flipV="1">
                <a:off x="11125870" y="5680452"/>
                <a:ext cx="310201" cy="183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9C7D256-C87F-F922-31F5-7B4B76866EE3}"/>
                  </a:ext>
                </a:extLst>
              </p:cNvPr>
              <p:cNvSpPr txBox="1"/>
              <p:nvPr/>
            </p:nvSpPr>
            <p:spPr>
              <a:xfrm>
                <a:off x="9130015" y="6342518"/>
                <a:ext cx="1181925" cy="319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NEW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5AF93B5-9447-E0F9-179D-1DA785F92227}"/>
                  </a:ext>
                </a:extLst>
              </p:cNvPr>
              <p:cNvSpPr txBox="1"/>
              <p:nvPr/>
            </p:nvSpPr>
            <p:spPr>
              <a:xfrm>
                <a:off x="6322208" y="5414238"/>
                <a:ext cx="1524097" cy="497058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>
                    <a:solidFill>
                      <a:srgbClr val="0070C0"/>
                    </a:solidFill>
                  </a:rPr>
                  <a:t>ietf</a:t>
                </a:r>
                <a:r>
                  <a:rPr lang="en-US" sz="1100" dirty="0">
                    <a:solidFill>
                      <a:srgbClr val="0070C0"/>
                    </a:solidFill>
                  </a:rPr>
                  <a:t>-network-slice-topology</a:t>
                </a: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54F8B535-CCF5-580D-8227-5F92610181E0}"/>
                  </a:ext>
                </a:extLst>
              </p:cNvPr>
              <p:cNvCxnSpPr>
                <a:cxnSpLocks/>
                <a:stCxn id="93" idx="1"/>
                <a:endCxn id="106" idx="3"/>
              </p:cNvCxnSpPr>
              <p:nvPr/>
            </p:nvCxnSpPr>
            <p:spPr>
              <a:xfrm flipH="1" flipV="1">
                <a:off x="7846305" y="5662767"/>
                <a:ext cx="705041" cy="176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6520C28-E1B6-EFA1-0614-F41A13B29712}"/>
                  </a:ext>
                </a:extLst>
              </p:cNvPr>
              <p:cNvSpPr txBox="1"/>
              <p:nvPr/>
            </p:nvSpPr>
            <p:spPr>
              <a:xfrm>
                <a:off x="7822727" y="5445012"/>
                <a:ext cx="795852" cy="284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highlight>
                      <a:srgbClr val="FFFF00"/>
                    </a:highlight>
                  </a:rPr>
                  <a:t>augments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F154170-8972-8033-0834-DB8A82F0243E}"/>
                  </a:ext>
                </a:extLst>
              </p:cNvPr>
              <p:cNvSpPr txBox="1"/>
              <p:nvPr/>
            </p:nvSpPr>
            <p:spPr>
              <a:xfrm>
                <a:off x="7164619" y="3822523"/>
                <a:ext cx="795852" cy="284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augments</a:t>
                </a:r>
              </a:p>
            </p:txBody>
          </p:sp>
        </p:grp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B4F71E8A-A473-805D-725B-7F626EDA4E9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553974" y="2431741"/>
              <a:ext cx="1752952" cy="1740407"/>
            </a:xfrm>
            <a:prstGeom prst="bentConnector3">
              <a:avLst>
                <a:gd name="adj1" fmla="val 10007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858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Open Issue - Model Dependencies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F5329-997E-2121-E048-C9F3687C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399"/>
            <a:ext cx="11353800" cy="4565564"/>
          </a:xfrm>
        </p:spPr>
        <p:txBody>
          <a:bodyPr/>
          <a:lstStyle/>
          <a:p>
            <a:r>
              <a:rPr lang="en-US" sz="2800" dirty="0" err="1"/>
              <a:t>ietf</a:t>
            </a:r>
            <a:r>
              <a:rPr lang="en-US" sz="2800" dirty="0"/>
              <a:t>-</a:t>
            </a:r>
            <a:r>
              <a:rPr lang="en-US" sz="2800" dirty="0" err="1"/>
              <a:t>otn</a:t>
            </a:r>
            <a:r>
              <a:rPr lang="en-US" sz="2800" dirty="0"/>
              <a:t>-slice (WG adopted) depends on </a:t>
            </a:r>
            <a:r>
              <a:rPr lang="en-US" sz="2800" dirty="0" err="1"/>
              <a:t>iet</a:t>
            </a:r>
            <a:r>
              <a:rPr lang="en-US" dirty="0" err="1"/>
              <a:t>f</a:t>
            </a:r>
            <a:r>
              <a:rPr lang="en-US" dirty="0"/>
              <a:t>-network-slice-topology which is still in I.D. state</a:t>
            </a:r>
          </a:p>
          <a:p>
            <a:pPr lvl="1"/>
            <a:r>
              <a:rPr lang="en-US" dirty="0"/>
              <a:t>Option 1 : TEAS WG to adopt </a:t>
            </a:r>
            <a:r>
              <a:rPr lang="en-US" dirty="0" err="1"/>
              <a:t>ietf</a:t>
            </a:r>
            <a:r>
              <a:rPr lang="en-US" dirty="0"/>
              <a:t>-network-slice-topology (WG preferred option)</a:t>
            </a:r>
          </a:p>
          <a:p>
            <a:pPr lvl="1"/>
            <a:r>
              <a:rPr lang="en-US" dirty="0"/>
              <a:t>Option 2 : create new I.D. for OTN augments for </a:t>
            </a:r>
            <a:r>
              <a:rPr lang="en-US" dirty="0" err="1"/>
              <a:t>ietf</a:t>
            </a:r>
            <a:r>
              <a:rPr lang="en-US" dirty="0"/>
              <a:t>-network-slice-topology</a:t>
            </a:r>
          </a:p>
          <a:p>
            <a:pPr lvl="1"/>
            <a:r>
              <a:rPr lang="en-US" dirty="0"/>
              <a:t>Option 3 : progress 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otn</a:t>
            </a:r>
            <a:r>
              <a:rPr lang="en-US" dirty="0"/>
              <a:t>-slice in phases: phase 1 for connectivity only and phase 2 for connectivity + topology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B1A256-BE04-3843-236E-B6A233E5F04A}"/>
              </a:ext>
            </a:extLst>
          </p:cNvPr>
          <p:cNvGrpSpPr/>
          <p:nvPr/>
        </p:nvGrpSpPr>
        <p:grpSpPr>
          <a:xfrm>
            <a:off x="3114875" y="4227317"/>
            <a:ext cx="7315647" cy="2281489"/>
            <a:chOff x="4937780" y="2379262"/>
            <a:chExt cx="7315647" cy="228148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95D7A9-CAC6-9475-783C-440AD465DA36}"/>
                </a:ext>
              </a:extLst>
            </p:cNvPr>
            <p:cNvGrpSpPr/>
            <p:nvPr/>
          </p:nvGrpSpPr>
          <p:grpSpPr>
            <a:xfrm>
              <a:off x="4937780" y="2379262"/>
              <a:ext cx="7315647" cy="2281489"/>
              <a:chOff x="5179405" y="3621351"/>
              <a:chExt cx="7315647" cy="228148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72375-2271-1583-CF63-89032DD41E1C}"/>
                  </a:ext>
                </a:extLst>
              </p:cNvPr>
              <p:cNvSpPr txBox="1"/>
              <p:nvPr/>
            </p:nvSpPr>
            <p:spPr>
              <a:xfrm>
                <a:off x="8278902" y="5529559"/>
                <a:ext cx="2846968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-network-slice-service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3D32D1-C7F1-BF79-4321-5B8AF75013D7}"/>
                  </a:ext>
                </a:extLst>
              </p:cNvPr>
              <p:cNvSpPr txBox="1"/>
              <p:nvPr/>
            </p:nvSpPr>
            <p:spPr>
              <a:xfrm>
                <a:off x="8278902" y="3621352"/>
                <a:ext cx="2853428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</a:t>
                </a:r>
                <a:r>
                  <a:rPr lang="en-US" sz="1600" dirty="0" err="1"/>
                  <a:t>otn</a:t>
                </a:r>
                <a:r>
                  <a:rPr lang="en-US" sz="1600" dirty="0"/>
                  <a:t>-slice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249FADA-71FA-B9C2-27D7-5D986BC4C0C3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702386" y="3959905"/>
                <a:ext cx="0" cy="1569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3ECD7B-909D-84B5-1EA9-B84CBAD30E36}"/>
                  </a:ext>
                </a:extLst>
              </p:cNvPr>
              <p:cNvSpPr txBox="1"/>
              <p:nvPr/>
            </p:nvSpPr>
            <p:spPr>
              <a:xfrm>
                <a:off x="9844784" y="4606067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BCDBF2-9419-D391-62A3-B726C1B93913}"/>
                  </a:ext>
                </a:extLst>
              </p:cNvPr>
              <p:cNvSpPr txBox="1"/>
              <p:nvPr/>
            </p:nvSpPr>
            <p:spPr>
              <a:xfrm>
                <a:off x="11353799" y="4077131"/>
                <a:ext cx="7721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This draft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770FD12-F5FA-0E30-813D-A01363AD40A6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11230252" y="3852909"/>
                <a:ext cx="509614" cy="224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3A93EEC-F2FD-4A5F-0864-0353C4F15BD4}"/>
                  </a:ext>
                </a:extLst>
              </p:cNvPr>
              <p:cNvSpPr txBox="1"/>
              <p:nvPr/>
            </p:nvSpPr>
            <p:spPr>
              <a:xfrm>
                <a:off x="11433380" y="5256509"/>
                <a:ext cx="106167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draft-</a:t>
                </a:r>
                <a:r>
                  <a:rPr lang="en-US" sz="1200" dirty="0" err="1"/>
                  <a:t>ietf</a:t>
                </a:r>
                <a:r>
                  <a:rPr lang="en-US" sz="1200" dirty="0"/>
                  <a:t>-teas-network-slice-</a:t>
                </a:r>
                <a:r>
                  <a:rPr lang="en-US" sz="1200" dirty="0" err="1"/>
                  <a:t>nbi</a:t>
                </a:r>
                <a:endParaRPr lang="en-US" sz="1200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6C1FEE1-867D-EAE3-DAFC-29C0C627545B}"/>
                  </a:ext>
                </a:extLst>
              </p:cNvPr>
              <p:cNvCxnSpPr>
                <a:cxnSpLocks/>
                <a:endCxn id="27" idx="3"/>
              </p:cNvCxnSpPr>
              <p:nvPr/>
            </p:nvCxnSpPr>
            <p:spPr>
              <a:xfrm flipH="1">
                <a:off x="11125870" y="5698836"/>
                <a:ext cx="3102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E2E401D-7587-AE11-7199-BA90795A7DE3}"/>
                  </a:ext>
                </a:extLst>
              </p:cNvPr>
              <p:cNvSpPr txBox="1"/>
              <p:nvPr/>
            </p:nvSpPr>
            <p:spPr>
              <a:xfrm>
                <a:off x="5179405" y="5529559"/>
                <a:ext cx="2426197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0070C0"/>
                    </a:solidFill>
                  </a:rPr>
                  <a:t>ietf</a:t>
                </a:r>
                <a:r>
                  <a:rPr lang="en-US" sz="1600" dirty="0">
                    <a:solidFill>
                      <a:srgbClr val="0070C0"/>
                    </a:solidFill>
                  </a:rPr>
                  <a:t>-network-slice-topology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096BDA8-6768-5FDF-B0A2-5F9B26B44891}"/>
                  </a:ext>
                </a:extLst>
              </p:cNvPr>
              <p:cNvCxnSpPr>
                <a:cxnSpLocks/>
                <a:stCxn id="27" idx="1"/>
                <a:endCxn id="40" idx="3"/>
              </p:cNvCxnSpPr>
              <p:nvPr/>
            </p:nvCxnSpPr>
            <p:spPr>
              <a:xfrm flipH="1">
                <a:off x="7605602" y="5698836"/>
                <a:ext cx="6733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65513D5-C513-E8B7-7D64-81CDA3AA1DD8}"/>
                  </a:ext>
                </a:extLst>
              </p:cNvPr>
              <p:cNvSpPr txBox="1"/>
              <p:nvPr/>
            </p:nvSpPr>
            <p:spPr>
              <a:xfrm>
                <a:off x="7553580" y="5418932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80A21B-084E-2618-F890-1FC88768B07B}"/>
                  </a:ext>
                </a:extLst>
              </p:cNvPr>
              <p:cNvSpPr txBox="1"/>
              <p:nvPr/>
            </p:nvSpPr>
            <p:spPr>
              <a:xfrm>
                <a:off x="6373757" y="4625245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565C72-BB64-4EA1-03CA-1FFD3007F773}"/>
                  </a:ext>
                </a:extLst>
              </p:cNvPr>
              <p:cNvSpPr txBox="1"/>
              <p:nvPr/>
            </p:nvSpPr>
            <p:spPr>
              <a:xfrm>
                <a:off x="5179407" y="3621351"/>
                <a:ext cx="2426195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0070C0"/>
                    </a:solidFill>
                  </a:rPr>
                  <a:t>otn</a:t>
                </a:r>
                <a:r>
                  <a:rPr lang="en-US" sz="1600" dirty="0">
                    <a:solidFill>
                      <a:srgbClr val="0070C0"/>
                    </a:solidFill>
                  </a:rPr>
                  <a:t>-slice-topo</a:t>
                </a:r>
              </a:p>
            </p:txBody>
          </p:sp>
        </p:grp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B6C4B479-8614-91E9-4BB5-58BFE850C06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66052" y="3502643"/>
              <a:ext cx="1569654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5C2808C-D1CA-9FD2-EA6F-DDCDE78D9300}"/>
              </a:ext>
            </a:extLst>
          </p:cNvPr>
          <p:cNvSpPr/>
          <p:nvPr/>
        </p:nvSpPr>
        <p:spPr>
          <a:xfrm>
            <a:off x="3023234" y="4120546"/>
            <a:ext cx="6142488" cy="562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365125"/>
            <a:ext cx="11693237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Address open issues</a:t>
            </a:r>
          </a:p>
          <a:p>
            <a:r>
              <a:rPr lang="en-US" dirty="0"/>
              <a:t>Continue working with draft-</a:t>
            </a:r>
            <a:r>
              <a:rPr lang="en-US" dirty="0" err="1"/>
              <a:t>ietf</a:t>
            </a:r>
            <a:r>
              <a:rPr lang="en-US" dirty="0"/>
              <a:t>-teas-</a:t>
            </a:r>
            <a:r>
              <a:rPr lang="en-US" dirty="0" err="1"/>
              <a:t>ietf</a:t>
            </a:r>
            <a:r>
              <a:rPr lang="en-US" dirty="0"/>
              <a:t>-network-slice-</a:t>
            </a:r>
            <a:r>
              <a:rPr lang="en-US" dirty="0" err="1"/>
              <a:t>nbi</a:t>
            </a:r>
            <a:r>
              <a:rPr lang="en-US" dirty="0"/>
              <a:t>-yang to align the two models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* GitHub Repo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https://github.com/ietf-ccamp-wg/ietf-ccamp-yang-otn-slicing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CCAMP Weekly Call: Thu 10-11am EST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https://mailarchive.ietf.org/arch/msg/ccamp/Dr3HWPlmP9LyA6NmabWJvx7hWIc/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969191" y="2002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34c87397-5fc1-491e-85e7-d6110dbe9cbd" ContentTypeId="0x0101" PreviousValue="false"/>
</file>

<file path=customXml/item5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402BC5-1A46-47E2-B58E-ED5697CD9276}">
  <ds:schemaRefs>
    <ds:schemaRef ds:uri="71c5aaf6-e6ce-465b-b873-5148d2a4c105"/>
    <ds:schemaRef ds:uri="http://purl.org/dc/elements/1.1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4d06219-a142-4c5f-be55-53f74cb980c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67920</TotalTime>
  <Words>306</Words>
  <Application>Microsoft Office PowerPoint</Application>
  <PresentationFormat>Widescreen</PresentationFormat>
  <Paragraphs>79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Framework and Data Model for OTN Network Slicing</vt:lpstr>
      <vt:lpstr>Major Updates Since IETF 115</vt:lpstr>
      <vt:lpstr>Updated Model Relationships</vt:lpstr>
      <vt:lpstr>Open Issue - Model Dependencies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Aihua Guo</dc:creator>
  <cp:lastModifiedBy>Aihua Guo</cp:lastModifiedBy>
  <cp:revision>104</cp:revision>
  <dcterms:created xsi:type="dcterms:W3CDTF">2019-11-16T13:34:03Z</dcterms:created>
  <dcterms:modified xsi:type="dcterms:W3CDTF">2023-07-17T19:09:20Z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