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6"/>
  </p:sldMasterIdLst>
  <p:notesMasterIdLst>
    <p:notesMasterId r:id="rId17"/>
  </p:notesMasterIdLst>
  <p:sldIdLst>
    <p:sldId id="256" r:id="rId7"/>
    <p:sldId id="288" r:id="rId8"/>
    <p:sldId id="281" r:id="rId9"/>
    <p:sldId id="291" r:id="rId10"/>
    <p:sldId id="289" r:id="rId11"/>
    <p:sldId id="292" r:id="rId12"/>
    <p:sldId id="293" r:id="rId13"/>
    <p:sldId id="294" r:id="rId14"/>
    <p:sldId id="300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9" autoAdjust="0"/>
    <p:restoredTop sz="93981" autoAdjust="0"/>
  </p:normalViewPr>
  <p:slideViewPr>
    <p:cSldViewPr snapToGrid="0">
      <p:cViewPr varScale="1">
        <p:scale>
          <a:sx n="62" d="100"/>
          <a:sy n="62" d="100"/>
        </p:scale>
        <p:origin x="664" y="56"/>
      </p:cViewPr>
      <p:guideLst>
        <p:guide orient="horz" pos="16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11742-25F0-43F6-882D-B8403339F2D1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6C2EC-F3B6-4CF7-8A67-99EC2A32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42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18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18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81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43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43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28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32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12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6F70F-C36D-483B-A71E-3CE7D1294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BBED8-1641-49D3-AE18-73C243B3C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D893F-194C-4FF4-B5AB-6C445167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DF87-7BA1-4934-894F-828C76552A18}" type="datetime1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44E4B-E2F8-432A-BF65-4B1D4F60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57B7B-E4FA-4168-B890-885510F8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8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744E-C5CC-433D-BC59-08747CC0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6A685-8D45-4AE8-A436-80CEC3CB9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04DA6-02C2-4232-AA35-6C632677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2055-2432-4DF3-97D9-9AAC5D502BA1}" type="datetime1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D90AE-1FCA-4D19-A901-53A6D429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F0AA5-D7F4-4DDE-AE62-D39D808E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7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1D45A1-B848-4F0A-A111-0471ADDF5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6741C-A0E2-4271-95E4-9F68AD864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D4C10-76A8-4708-8997-C1FEB99B2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AC4B-3F7F-442E-97CB-3FE75166B923}" type="datetime1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4B1F7-A30B-4632-8901-5AF691375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D563F-3764-4CAA-9B40-9A10FC22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3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DBE4D-E613-43DD-A6B2-85D234F1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8EDF5-8775-4D37-8BA6-6B05CD86F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DD1F9-0CC1-46BD-80EA-032EFE2EA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4C34-DC39-41C4-8B6A-5EA7B47F74F1}" type="datetime1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48F2B-FBF0-4DD3-BC64-6E8C5B41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4DDCE-377F-490B-9F66-2FCFAE7CD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3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F7EAE-26F7-4F91-BCE2-D07C906B9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D8774-D4D5-43AF-87A1-D8665498F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2657-B26C-473C-88A7-772FA2CDB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6E72-0C8D-44B3-AA53-2FB152485C62}" type="datetime1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D0D81-1E0A-47CD-92A4-5E1171C6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F3D07-BB30-4067-94E3-33D2DE36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1312-A27D-43A7-9134-1372A391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64446-AD39-4608-9403-BC5FBE4DE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FB136-4A35-4C88-9E2B-DC562E5F0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5133C-C0C8-462E-9E8D-367F44F3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8E82-78A8-432F-A905-64D37DCF7108}" type="datetime1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A0FC7-850E-4FE6-9D6F-05155ECA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FE713-1D7D-4705-BF14-3DF626528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5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84AB-3862-4C30-AAB5-B8B8BDC4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846EF-F83F-4684-B45D-F7A2ECE84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051F9-60E0-4E64-B66C-DC817F931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60DFF-87BC-43C4-8119-530EC412C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FB5A7F-DE6C-4E81-9CBC-8D5EF03BB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1FC2D-06AA-4DB6-90EF-3D874477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27C5-5812-4AB4-AA99-BFA1A6532403}" type="datetime1">
              <a:rPr lang="en-US" smtClean="0"/>
              <a:t>3/20/2022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860ED0-7AF3-47B5-AFD9-0B219ADEE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1BC4CC-408F-4ECE-B7DD-D7C11477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9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2245-E251-4030-8C6B-27B27481B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349A23-CC8C-400E-BF73-1FE15B3F6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7CC1-43C0-45B8-AB30-B4F1979189AC}" type="datetime1">
              <a:rPr lang="en-US" smtClean="0"/>
              <a:t>3/20/2022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0AB06-AE52-4E29-BFE8-EB8CAA069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F4D89-3784-4036-9A00-E28A74AA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77CF1-7199-4CFF-B5A5-7410597E2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0E5C-818F-46A2-A674-ACF0EF433E2C}" type="datetime1">
              <a:rPr lang="en-US" smtClean="0"/>
              <a:t>3/20/2022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5B3890-1DEE-4B5F-91FA-904D4ECBA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77738-57AE-490B-AA3B-850D1513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BC349-53F3-4740-93C6-6E31DFF99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7B1AB-D28C-44E0-A470-D76859C3F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73F70-471F-4F95-85E6-12BA8F2C2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230FA-9E80-4190-80C6-10B1DB5F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6B5B-FDE8-4DDB-82A7-BEF41002D93B}" type="datetime1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DBA77-A567-4E0B-B956-C5E5AA19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78477-7046-43DB-A2BD-7B40CDA0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3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F29A2-7198-4C85-9684-7AB7E5B5C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DA2B8-1988-4398-9533-242CB40CD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CD29D-523A-464C-964D-498C96C8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8AB2A-5EA4-41E1-813D-E130F9CD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7EE6-18E8-48EE-9715-5838292A3776}" type="datetime1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FE246-9575-4020-8AC5-AA6979EC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D70EF-222D-482A-9962-A3E75824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3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A70B3-5ECB-40A8-A49F-16541EDE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850A9-87D7-4ED5-8243-D4529ACDF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1B68C-3A53-4D83-98BD-820DCB90D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5BCED-13F6-41CB-8B3C-875C16F6C384}" type="datetime1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0814F-F9BA-41A0-9BBB-B2F597BFD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5CE73-9D13-44B7-94CC-97CBF98F2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8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etf.org/archive/id/draft-ietf-ccamp-yang-otn-slicing-01.tx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etf-ccamp-wg/ietf-ccamp-yang-otn-slic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tracker.ietf.org/doc/draft-contreras-teas-slice-controller-models/" TargetMode="External"/><Relationship Id="rId4" Type="http://schemas.openxmlformats.org/officeDocument/2006/relationships/hyperlink" Target="https://mailarchive.ietf.org/arch/msg/ccamp/Dr3HWPlmP9LyA6NmabWJvx7hWIc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B14AC5-E6AF-4C76-9CB3-949ACC0FE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8859"/>
            <a:ext cx="9144000" cy="1645330"/>
          </a:xfrm>
        </p:spPr>
        <p:txBody>
          <a:bodyPr anchor="t" anchorCtr="1">
            <a:normAutofit/>
          </a:bodyPr>
          <a:lstStyle/>
          <a:p>
            <a:pPr>
              <a:spcBef>
                <a:spcPts val="0"/>
              </a:spcBef>
            </a:pPr>
            <a:r>
              <a:rPr lang="en-US" sz="4000" b="1" dirty="0"/>
              <a:t>Framework and Data Model for OTN Network Slicing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AE12729-D209-49D9-9E7C-3590C68E9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3375" y="3323995"/>
            <a:ext cx="3202625" cy="2767054"/>
          </a:xfrm>
        </p:spPr>
        <p:txBody>
          <a:bodyPr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900" dirty="0"/>
              <a:t>Co-authors:</a:t>
            </a:r>
          </a:p>
          <a:p>
            <a:pPr algn="l">
              <a:spcBef>
                <a:spcPts val="300"/>
              </a:spcBef>
            </a:pPr>
            <a:r>
              <a:rPr lang="en-US" sz="1900" dirty="0">
                <a:solidFill>
                  <a:schemeClr val="accent1"/>
                </a:solidFill>
              </a:rPr>
              <a:t>Aihua Guo (Futurewei)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Sergio </a:t>
            </a:r>
            <a:r>
              <a:rPr lang="en-US" sz="1900" dirty="0" err="1"/>
              <a:t>Belotti</a:t>
            </a:r>
            <a:r>
              <a:rPr lang="en-US" sz="1900" dirty="0"/>
              <a:t> (Nokia)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Reza </a:t>
            </a:r>
            <a:r>
              <a:rPr lang="en-US" sz="1900" dirty="0" err="1"/>
              <a:t>Rokui</a:t>
            </a:r>
            <a:r>
              <a:rPr lang="en-US" sz="1900" dirty="0"/>
              <a:t> (</a:t>
            </a:r>
            <a:r>
              <a:rPr lang="en-US" sz="1900" dirty="0" err="1"/>
              <a:t>Ciena</a:t>
            </a:r>
            <a:r>
              <a:rPr lang="en-US" sz="1900" dirty="0"/>
              <a:t>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Luis M. Contreras (Telefonica)</a:t>
            </a:r>
          </a:p>
          <a:p>
            <a:pPr algn="l">
              <a:spcBef>
                <a:spcPts val="300"/>
              </a:spcBef>
            </a:pPr>
            <a:r>
              <a:rPr lang="en-US" sz="1900" dirty="0" err="1"/>
              <a:t>Yunbin</a:t>
            </a:r>
            <a:r>
              <a:rPr lang="en-US" sz="1900" dirty="0"/>
              <a:t> Xu (CAICT)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Yang Zhao (China Mobile)</a:t>
            </a:r>
          </a:p>
          <a:p>
            <a:pPr algn="l">
              <a:spcBef>
                <a:spcPts val="300"/>
              </a:spcBef>
            </a:pPr>
            <a:r>
              <a:rPr lang="en-US" sz="1900" dirty="0" err="1"/>
              <a:t>Xufeng</a:t>
            </a:r>
            <a:r>
              <a:rPr lang="en-US" sz="1900" dirty="0"/>
              <a:t> Liu (IBM Corporation)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2F80EB8-8DC8-4CA5-8090-B8E097E5008E}"/>
              </a:ext>
            </a:extLst>
          </p:cNvPr>
          <p:cNvSpPr txBox="1">
            <a:spLocks/>
          </p:cNvSpPr>
          <p:nvPr/>
        </p:nvSpPr>
        <p:spPr>
          <a:xfrm>
            <a:off x="1524000" y="2507870"/>
            <a:ext cx="9144000" cy="600076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200" dirty="0">
                <a:latin typeface="+mn-lt"/>
                <a:hlinkClick r:id="rId2"/>
              </a:rPr>
              <a:t>draft-ietf-ccamp-yang-otn-slicing-01</a:t>
            </a:r>
            <a:endParaRPr lang="en-US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67822" y="3308402"/>
            <a:ext cx="3269942" cy="2700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sz="1900" dirty="0"/>
              <a:t>Contributors:</a:t>
            </a:r>
          </a:p>
          <a:p>
            <a:pPr algn="l">
              <a:spcBef>
                <a:spcPts val="300"/>
              </a:spcBef>
            </a:pPr>
            <a:r>
              <a:rPr lang="en-US" sz="1900" dirty="0" err="1"/>
              <a:t>Haomian</a:t>
            </a:r>
            <a:r>
              <a:rPr lang="en-US" sz="1900" dirty="0"/>
              <a:t> Zheng (Huawei)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Italo </a:t>
            </a:r>
            <a:r>
              <a:rPr lang="en-US" sz="1900" dirty="0" err="1"/>
              <a:t>Busi</a:t>
            </a:r>
            <a:r>
              <a:rPr lang="en-US" sz="1900" dirty="0"/>
              <a:t> (Huawei)</a:t>
            </a:r>
          </a:p>
          <a:p>
            <a:pPr>
              <a:spcBef>
                <a:spcPts val="300"/>
              </a:spcBef>
            </a:pPr>
            <a:r>
              <a:rPr lang="en-US" sz="1900" dirty="0"/>
              <a:t>Victor Lopez(Nokia)</a:t>
            </a:r>
          </a:p>
          <a:p>
            <a:pPr>
              <a:spcBef>
                <a:spcPts val="300"/>
              </a:spcBef>
            </a:pPr>
            <a:r>
              <a:rPr lang="en-US" sz="1900" dirty="0"/>
              <a:t>Dieter </a:t>
            </a:r>
            <a:r>
              <a:rPr lang="en-US" sz="1900" dirty="0" err="1"/>
              <a:t>Beller</a:t>
            </a:r>
            <a:r>
              <a:rPr lang="en-US" sz="1900" dirty="0"/>
              <a:t> (Nokia)</a:t>
            </a:r>
          </a:p>
          <a:p>
            <a:pPr>
              <a:spcBef>
                <a:spcPts val="300"/>
              </a:spcBef>
            </a:pPr>
            <a:r>
              <a:rPr lang="en-US" sz="1900" dirty="0"/>
              <a:t>Oscar Gonzales (Telefonica)</a:t>
            </a:r>
          </a:p>
          <a:p>
            <a:pPr>
              <a:spcBef>
                <a:spcPts val="300"/>
              </a:spcBef>
            </a:pPr>
            <a:r>
              <a:rPr lang="en-US" sz="1900" dirty="0"/>
              <a:t>Henry Yu (Huawei)</a:t>
            </a:r>
          </a:p>
          <a:p>
            <a:pPr>
              <a:spcBef>
                <a:spcPts val="300"/>
              </a:spcBef>
            </a:pPr>
            <a:r>
              <a:rPr lang="en-US" sz="1900" dirty="0"/>
              <a:t>Jiang Sun (China Mobile)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1AE12729-D209-49D9-9E7C-3590C68E9DCE}"/>
              </a:ext>
            </a:extLst>
          </p:cNvPr>
          <p:cNvSpPr txBox="1">
            <a:spLocks/>
          </p:cNvSpPr>
          <p:nvPr/>
        </p:nvSpPr>
        <p:spPr>
          <a:xfrm>
            <a:off x="6096000" y="3371353"/>
            <a:ext cx="3202625" cy="19957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</a:pPr>
            <a:endParaRPr lang="en-US" sz="1900" dirty="0"/>
          </a:p>
          <a:p>
            <a:pPr algn="l">
              <a:spcBef>
                <a:spcPts val="300"/>
              </a:spcBef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355547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/>
          <p:cNvSpPr txBox="1"/>
          <p:nvPr/>
        </p:nvSpPr>
        <p:spPr>
          <a:xfrm>
            <a:off x="1969191" y="200255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Thank You!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0454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Since IETF 112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841F-A6DC-4789-9872-9F341CF4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Admin</a:t>
            </a:r>
          </a:p>
          <a:p>
            <a:pPr lvl="1"/>
            <a:r>
              <a:rPr lang="en-US" dirty="0"/>
              <a:t>WG adopted w/ interim and mailing list discussion on way moving forward</a:t>
            </a:r>
          </a:p>
          <a:p>
            <a:pPr lvl="1"/>
            <a:r>
              <a:rPr lang="en-US" dirty="0"/>
              <a:t>GitHub repository was transferred to CCAMP WG </a:t>
            </a:r>
          </a:p>
          <a:p>
            <a:pPr lvl="2"/>
            <a:r>
              <a:rPr lang="en-US" dirty="0">
                <a:hlinkClick r:id="rId3"/>
              </a:rPr>
              <a:t>https://github.com/ietf-ccamp-wg/ietf-ccamp-yang-otn-slicing</a:t>
            </a:r>
            <a:endParaRPr lang="en-US" dirty="0"/>
          </a:p>
          <a:p>
            <a:pPr lvl="1"/>
            <a:r>
              <a:rPr lang="en-US" dirty="0"/>
              <a:t>Weekly CCAMP call</a:t>
            </a:r>
          </a:p>
          <a:p>
            <a:pPr lvl="2"/>
            <a:r>
              <a:rPr lang="en-US" dirty="0">
                <a:hlinkClick r:id="rId4"/>
              </a:rPr>
              <a:t>https://mailarchive.ietf.org/arch/msg/ccamp/Dr3HWPlmP9LyA6NmabWJvx7hWIc/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Draft Updates</a:t>
            </a:r>
          </a:p>
          <a:p>
            <a:pPr lvl="1"/>
            <a:r>
              <a:rPr lang="en-US" dirty="0"/>
              <a:t>Text updates to address comments and consensus from the interim and mailing list</a:t>
            </a:r>
          </a:p>
          <a:p>
            <a:pPr lvl="1"/>
            <a:r>
              <a:rPr lang="en-US" dirty="0"/>
              <a:t>Alignment with relevant drafts</a:t>
            </a:r>
          </a:p>
          <a:p>
            <a:pPr lvl="2"/>
            <a:r>
              <a:rPr lang="en-US" dirty="0"/>
              <a:t>TEAS NS framework</a:t>
            </a:r>
          </a:p>
          <a:p>
            <a:pPr lvl="2"/>
            <a:r>
              <a:rPr lang="en-US" dirty="0"/>
              <a:t>TEAS NS YANG NBI</a:t>
            </a:r>
          </a:p>
          <a:p>
            <a:pPr lvl="2"/>
            <a:r>
              <a:rPr lang="en-US" dirty="0"/>
              <a:t>TEAS Applicability of ACTN to slicing</a:t>
            </a:r>
          </a:p>
          <a:p>
            <a:pPr lvl="2"/>
            <a:r>
              <a:rPr lang="en-US" b="0" i="0" u="none" strike="noStrike" dirty="0">
                <a:effectLst/>
                <a:latin typeface="-apple-system"/>
                <a:hlinkClick r:id="rId5"/>
              </a:rPr>
              <a:t>draft-</a:t>
            </a:r>
            <a:r>
              <a:rPr lang="en-US" b="0" i="0" u="none" strike="noStrike" dirty="0" err="1">
                <a:effectLst/>
                <a:latin typeface="-apple-system"/>
                <a:hlinkClick r:id="rId5"/>
              </a:rPr>
              <a:t>contreras</a:t>
            </a:r>
            <a:r>
              <a:rPr lang="en-US" b="0" i="0" u="none" strike="noStrike" dirty="0">
                <a:effectLst/>
                <a:latin typeface="-apple-system"/>
                <a:hlinkClick r:id="rId5"/>
              </a:rPr>
              <a:t>-teas-slice-controller-models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39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6856" cy="1325563"/>
          </a:xfrm>
        </p:spPr>
        <p:txBody>
          <a:bodyPr/>
          <a:lstStyle/>
          <a:p>
            <a:r>
              <a:rPr lang="en-US" dirty="0"/>
              <a:t>Conclusions to Move Forward With OTN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841F-A6DC-4789-9872-9F341CF4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2420" cy="459107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IETF network slicing is wider in scope beyond 5G or IP only</a:t>
            </a:r>
          </a:p>
          <a:p>
            <a:pPr lvl="1"/>
            <a:r>
              <a:rPr lang="en-US" sz="2000" dirty="0"/>
              <a:t>Technology-specific slicing (e.g. OTN) is in scope for IETF network slicing</a:t>
            </a:r>
          </a:p>
          <a:p>
            <a:pPr lvl="1"/>
            <a:r>
              <a:rPr lang="en-US" sz="2000" dirty="0"/>
              <a:t>Use cases for OTN justifies the need for slicing in OTN</a:t>
            </a:r>
          </a:p>
          <a:p>
            <a:r>
              <a:rPr lang="en-US" sz="2400" dirty="0"/>
              <a:t>“Slice” and “OTN Slicing” are proper terms for OTN in the context of IETF network slicing</a:t>
            </a:r>
          </a:p>
          <a:p>
            <a:pPr lvl="1"/>
            <a:r>
              <a:rPr lang="en-US" sz="2000" dirty="0"/>
              <a:t>An OTN slice is an IETF network slice when the IETF network is OTN</a:t>
            </a:r>
          </a:p>
          <a:p>
            <a:pPr lvl="1"/>
            <a:r>
              <a:rPr lang="en-US" sz="2000" dirty="0"/>
              <a:t>OTN-SC is a IETF NS realizer for OTN</a:t>
            </a:r>
          </a:p>
          <a:p>
            <a:r>
              <a:rPr lang="en-US" sz="2400" dirty="0"/>
              <a:t>L1VPN, TE topology, TE tunnel etc. are possible realization of an OTN slice</a:t>
            </a:r>
          </a:p>
          <a:p>
            <a:r>
              <a:rPr lang="en-US" sz="2400" dirty="0"/>
              <a:t>OTN-SC NBI is an intent-based interface describing what customer needs</a:t>
            </a:r>
          </a:p>
          <a:p>
            <a:pPr lvl="1"/>
            <a:r>
              <a:rPr lang="en-US" sz="2000" dirty="0"/>
              <a:t>Top-down configuration</a:t>
            </a:r>
          </a:p>
          <a:p>
            <a:r>
              <a:rPr lang="en-US" sz="2400" dirty="0"/>
              <a:t>OTN-SC NBI (technology specific) should augment IETF NSC NBI(technology agnostic)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7135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6856" cy="1325563"/>
          </a:xfrm>
        </p:spPr>
        <p:txBody>
          <a:bodyPr/>
          <a:lstStyle/>
          <a:p>
            <a:r>
              <a:rPr lang="en-US" dirty="0"/>
              <a:t>-01 Text Update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A74A6-DC3A-49F2-910E-5495BC532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 descriptions for three options of configuring and realizing an OTN slice</a:t>
            </a:r>
          </a:p>
          <a:p>
            <a:r>
              <a:rPr lang="en-US" dirty="0"/>
              <a:t>Added text to clarify the relationship between OTN slice intent (NBI) and realization</a:t>
            </a:r>
          </a:p>
          <a:p>
            <a:r>
              <a:rPr lang="en-US" dirty="0"/>
              <a:t>Added text to indicate that OTN-SC NBI is technology specific and augments the IETF NSC NBI</a:t>
            </a:r>
          </a:p>
          <a:p>
            <a:r>
              <a:rPr lang="en-US" dirty="0"/>
              <a:t>Fixed non-technical setting of the document by addressing Tom’s comments</a:t>
            </a:r>
          </a:p>
          <a:p>
            <a:r>
              <a:rPr lang="en-US" dirty="0"/>
              <a:t>Other cosmetic updates as per mailing list comments</a:t>
            </a:r>
          </a:p>
        </p:txBody>
      </p:sp>
    </p:spTree>
    <p:extLst>
      <p:ext uri="{BB962C8B-B14F-4D97-AF65-F5344CB8AC3E}">
        <p14:creationId xmlns:p14="http://schemas.microsoft.com/office/powerpoint/2010/main" val="366923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6856" cy="1325563"/>
          </a:xfrm>
        </p:spPr>
        <p:txBody>
          <a:bodyPr/>
          <a:lstStyle/>
          <a:p>
            <a:r>
              <a:rPr lang="en-US" dirty="0"/>
              <a:t>Updated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5CD53A-8B9D-490A-9D18-5031E46A0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421" y="1524204"/>
            <a:ext cx="5265876" cy="496867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63F0F0-D5B5-479A-88F2-987509125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100" y="2322774"/>
            <a:ext cx="5257800" cy="2346880"/>
          </a:xfrm>
        </p:spPr>
        <p:txBody>
          <a:bodyPr>
            <a:normAutofit/>
          </a:bodyPr>
          <a:lstStyle/>
          <a:p>
            <a:r>
              <a:rPr lang="en-US" sz="2000" dirty="0"/>
              <a:t>Option 1: IETF-NSC --&gt; PNC.</a:t>
            </a:r>
          </a:p>
          <a:p>
            <a:endParaRPr lang="en-US" sz="2000" dirty="0"/>
          </a:p>
          <a:p>
            <a:r>
              <a:rPr lang="en-US" sz="2000" dirty="0"/>
              <a:t>Option 2: IETF-NSC --&gt; OTN-SC --&gt; PNC.</a:t>
            </a:r>
          </a:p>
          <a:p>
            <a:endParaRPr lang="en-US" sz="2000" dirty="0"/>
          </a:p>
          <a:p>
            <a:r>
              <a:rPr lang="en-US" sz="2000" dirty="0"/>
              <a:t>Option 3: Orchestrator --&gt; OTN-SC --&gt; PNC</a:t>
            </a:r>
          </a:p>
        </p:txBody>
      </p:sp>
    </p:spTree>
    <p:extLst>
      <p:ext uri="{BB962C8B-B14F-4D97-AF65-F5344CB8AC3E}">
        <p14:creationId xmlns:p14="http://schemas.microsoft.com/office/powerpoint/2010/main" val="1586829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6856" cy="1325563"/>
          </a:xfrm>
        </p:spPr>
        <p:txBody>
          <a:bodyPr/>
          <a:lstStyle/>
          <a:p>
            <a:r>
              <a:rPr lang="en-US" dirty="0"/>
              <a:t>-01 YANG Model Update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A74A6-DC3A-49F2-910E-5495BC532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31750" cy="4351338"/>
          </a:xfrm>
        </p:spPr>
        <p:txBody>
          <a:bodyPr/>
          <a:lstStyle/>
          <a:p>
            <a:r>
              <a:rPr lang="en-US" dirty="0"/>
              <a:t>Minor adjustments in formatting to conform with IETF YANG guidelines</a:t>
            </a:r>
          </a:p>
        </p:txBody>
      </p:sp>
    </p:spTree>
    <p:extLst>
      <p:ext uri="{BB962C8B-B14F-4D97-AF65-F5344CB8AC3E}">
        <p14:creationId xmlns:p14="http://schemas.microsoft.com/office/powerpoint/2010/main" val="1855467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6856" cy="1325563"/>
          </a:xfrm>
        </p:spPr>
        <p:txBody>
          <a:bodyPr/>
          <a:lstStyle/>
          <a:p>
            <a:r>
              <a:rPr lang="en-US" sz="3600" dirty="0"/>
              <a:t>Harmonizing w/ draft-</a:t>
            </a:r>
            <a:r>
              <a:rPr lang="en-US" sz="3600" dirty="0" err="1"/>
              <a:t>ietf</a:t>
            </a:r>
            <a:r>
              <a:rPr lang="en-US" sz="3600" dirty="0"/>
              <a:t>-teas-</a:t>
            </a:r>
            <a:r>
              <a:rPr lang="en-US" sz="3600" dirty="0" err="1"/>
              <a:t>ietf</a:t>
            </a:r>
            <a:r>
              <a:rPr lang="en-US" sz="3600" dirty="0"/>
              <a:t>-network-slice-</a:t>
            </a:r>
            <a:r>
              <a:rPr lang="en-US" sz="3600" dirty="0" err="1"/>
              <a:t>nbi</a:t>
            </a:r>
            <a:r>
              <a:rPr lang="en-US" sz="3600" dirty="0"/>
              <a:t>-yang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A74A6-DC3A-49F2-910E-5495BC532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31750" cy="4351338"/>
          </a:xfrm>
        </p:spPr>
        <p:txBody>
          <a:bodyPr/>
          <a:lstStyle/>
          <a:p>
            <a:r>
              <a:rPr lang="en-US" dirty="0"/>
              <a:t>Agreed for the OTN-SC NBI model to augment the </a:t>
            </a:r>
            <a:r>
              <a:rPr lang="en-US" sz="2800" dirty="0"/>
              <a:t>network-slice-</a:t>
            </a:r>
            <a:r>
              <a:rPr lang="en-US" sz="2800" dirty="0" err="1"/>
              <a:t>nbi</a:t>
            </a:r>
            <a:r>
              <a:rPr lang="en-US" sz="2800" dirty="0"/>
              <a:t> model</a:t>
            </a:r>
            <a:endParaRPr lang="en-US" dirty="0"/>
          </a:p>
          <a:p>
            <a:r>
              <a:rPr lang="en-US" dirty="0"/>
              <a:t>Currently analyzing the model structures of </a:t>
            </a:r>
            <a:r>
              <a:rPr lang="en-US" sz="2800" dirty="0"/>
              <a:t>network-slice-</a:t>
            </a:r>
            <a:r>
              <a:rPr lang="en-US" sz="2800" dirty="0" err="1"/>
              <a:t>nbi</a:t>
            </a:r>
            <a:endParaRPr lang="en-US" dirty="0"/>
          </a:p>
          <a:p>
            <a:pPr lvl="1"/>
            <a:r>
              <a:rPr lang="en-US" dirty="0"/>
              <a:t>Whether it contains required parameters</a:t>
            </a:r>
          </a:p>
          <a:p>
            <a:pPr lvl="1"/>
            <a:r>
              <a:rPr lang="en-US" dirty="0"/>
              <a:t>Whether these parameters are technology-agnostic</a:t>
            </a:r>
          </a:p>
          <a:p>
            <a:pPr lvl="1"/>
            <a:r>
              <a:rPr lang="en-US" dirty="0"/>
              <a:t>Whether the base model supports resource based slicing by configuring slices with topologies</a:t>
            </a:r>
          </a:p>
        </p:txBody>
      </p:sp>
    </p:spTree>
    <p:extLst>
      <p:ext uri="{BB962C8B-B14F-4D97-AF65-F5344CB8AC3E}">
        <p14:creationId xmlns:p14="http://schemas.microsoft.com/office/powerpoint/2010/main" val="1893449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6856" cy="1325563"/>
          </a:xfrm>
        </p:spPr>
        <p:txBody>
          <a:bodyPr/>
          <a:lstStyle/>
          <a:p>
            <a:r>
              <a:rPr lang="en-US" sz="3600" dirty="0"/>
              <a:t>Harmonizing w/ draft-</a:t>
            </a:r>
            <a:r>
              <a:rPr lang="en-US" sz="3600" dirty="0" err="1"/>
              <a:t>ietf</a:t>
            </a:r>
            <a:r>
              <a:rPr lang="en-US" sz="3600" dirty="0"/>
              <a:t>-teas-applicability-</a:t>
            </a:r>
            <a:r>
              <a:rPr lang="en-US" sz="3600" dirty="0" err="1"/>
              <a:t>actn</a:t>
            </a:r>
            <a:r>
              <a:rPr lang="en-US" sz="3600" dirty="0"/>
              <a:t>-slicing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A74A6-DC3A-49F2-910E-5495BC532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31750" cy="4351338"/>
          </a:xfrm>
        </p:spPr>
        <p:txBody>
          <a:bodyPr/>
          <a:lstStyle/>
          <a:p>
            <a:r>
              <a:rPr lang="en-US" dirty="0"/>
              <a:t>Agreed for 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draft-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ietf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-teas-applicability-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actn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-slicing to update the figure 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that describes the mapping of 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IETF NSC – ACTN MDSC</a:t>
            </a:r>
          </a:p>
          <a:p>
            <a:pPr lvl="1"/>
            <a:r>
              <a:rPr lang="en-US" dirty="0">
                <a:solidFill>
                  <a:srgbClr val="24292F"/>
                </a:solidFill>
                <a:latin typeface="-apple-system"/>
              </a:rPr>
              <a:t>An MDSC consists of a Service Orchestrator and a Network Orchestrator</a:t>
            </a:r>
          </a:p>
          <a:p>
            <a:pPr lvl="1"/>
            <a:r>
              <a:rPr lang="en-US" dirty="0">
                <a:solidFill>
                  <a:srgbClr val="24292F"/>
                </a:solidFill>
                <a:latin typeface="-apple-system"/>
              </a:rPr>
              <a:t>IETF NSC-NBI / OTN-SC NBI == interface between MDSC SO and NO, e.g. XMI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532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327" y="365125"/>
            <a:ext cx="11693237" cy="1325563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902790-AB44-4F74-A53E-22411B711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to address comments from the WG</a:t>
            </a:r>
          </a:p>
          <a:p>
            <a:r>
              <a:rPr lang="en-US" dirty="0"/>
              <a:t>Align and augment ietf-network-slicing-yang </a:t>
            </a:r>
          </a:p>
          <a:p>
            <a:pPr lvl="1"/>
            <a:r>
              <a:rPr lang="en-US" dirty="0"/>
              <a:t>Identify and separate technology-specific vs. technology-agnostic constructs</a:t>
            </a:r>
          </a:p>
          <a:p>
            <a:pPr lvl="1"/>
            <a:r>
              <a:rPr lang="en-US" dirty="0"/>
              <a:t>Add support for resource-based slicing in the augmented model</a:t>
            </a:r>
          </a:p>
          <a:p>
            <a:r>
              <a:rPr lang="en-US" dirty="0"/>
              <a:t>Define OTN technology-specific SLOs</a:t>
            </a:r>
          </a:p>
        </p:txBody>
      </p:sp>
    </p:spTree>
    <p:extLst>
      <p:ext uri="{BB962C8B-B14F-4D97-AF65-F5344CB8AC3E}">
        <p14:creationId xmlns:p14="http://schemas.microsoft.com/office/powerpoint/2010/main" val="2009935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ideFromDelve xmlns="71c5aaf6-e6ce-465b-b873-5148d2a4c105">false</HideFromDelv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/>
</file>

<file path=customXml/item4.xml><?xml version="1.0" encoding="utf-8"?>
<?mso-contentType ?>
<SharedContentType xmlns="Microsoft.SharePoint.Taxonomy.ContentTypeSync" SourceId="34c87397-5fc1-491e-85e7-d6110dbe9cbd" ContentTypeId="0x0101" PreviousValue="false"/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185B6FD968AC4F8244C98DADFCDDF2" ma:contentTypeVersion="10" ma:contentTypeDescription="Create a new document." ma:contentTypeScope="" ma:versionID="a0a5748a9dac91f93248b2b077c41dd7">
  <xsd:schema xmlns:xsd="http://www.w3.org/2001/XMLSchema" xmlns:xs="http://www.w3.org/2001/XMLSchema" xmlns:p="http://schemas.microsoft.com/office/2006/metadata/properties" xmlns:ns3="71c5aaf6-e6ce-465b-b873-5148d2a4c105" xmlns:ns4="687e87d0-d0a8-4c48-8f94-14f0c67212c5" xmlns:ns5="b4d06219-a142-4c5f-be55-53f74cb980c7" targetNamespace="http://schemas.microsoft.com/office/2006/metadata/properties" ma:root="true" ma:fieldsID="b06f86fc5fa60c034a6b2d88bb81de5b" ns3:_="" ns4:_="" ns5:_="">
    <xsd:import namespace="71c5aaf6-e6ce-465b-b873-5148d2a4c105"/>
    <xsd:import namespace="687e87d0-d0a8-4c48-8f94-14f0c67212c5"/>
    <xsd:import namespace="b4d06219-a142-4c5f-be55-53f74cb980c7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3:HideFromDelv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5:SharedWithUsers" minOccurs="0"/>
                <xsd:element ref="ns5:SharedWithDetails" minOccurs="0"/>
                <xsd:element ref="ns5:SharingHintHash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1" nillable="true" ma:displayName="HideFromDelve" ma:default="0" ma:internalName="HideFromDel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7e87d0-d0a8-4c48-8f94-14f0c67212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d06219-a142-4c5f-be55-53f74cb980c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402BC5-1A46-47E2-B58E-ED5697CD9276}">
  <ds:schemaRefs>
    <ds:schemaRef ds:uri="71c5aaf6-e6ce-465b-b873-5148d2a4c105"/>
    <ds:schemaRef ds:uri="http://purl.org/dc/elements/1.1/"/>
    <ds:schemaRef ds:uri="http://schemas.openxmlformats.org/package/2006/metadata/core-properties"/>
    <ds:schemaRef ds:uri="687e87d0-d0a8-4c48-8f94-14f0c67212c5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b4d06219-a142-4c5f-be55-53f74cb980c7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FF5BEF5-BF1F-44F4-AFBC-1295B944F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7A1171-45E3-4E0C-B712-8306AE0B7411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68412ECC-D61E-4B23-B7FF-722505864B65}">
  <ds:schemaRefs>
    <ds:schemaRef ds:uri="Microsoft.SharePoint.Taxonomy.ContentTypeSync"/>
  </ds:schemaRefs>
</ds:datastoreItem>
</file>

<file path=customXml/itemProps5.xml><?xml version="1.0" encoding="utf-8"?>
<ds:datastoreItem xmlns:ds="http://schemas.openxmlformats.org/officeDocument/2006/customXml" ds:itemID="{334975F1-7A16-4F7E-84AE-F419563FD2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687e87d0-d0a8-4c48-8f94-14f0c67212c5"/>
    <ds:schemaRef ds:uri="b4d06219-a142-4c5f-be55-53f74cb980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65679</TotalTime>
  <Words>551</Words>
  <Application>Microsoft Office PowerPoint</Application>
  <PresentationFormat>Widescreen</PresentationFormat>
  <Paragraphs>83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Office Theme</vt:lpstr>
      <vt:lpstr>Framework and Data Model for OTN Network Slicing</vt:lpstr>
      <vt:lpstr>Updates Since IETF 112</vt:lpstr>
      <vt:lpstr>Conclusions to Move Forward With OTN Slicing</vt:lpstr>
      <vt:lpstr>-01 Text Update</vt:lpstr>
      <vt:lpstr>Updated Diagram</vt:lpstr>
      <vt:lpstr>-01 YANG Model Update</vt:lpstr>
      <vt:lpstr>Harmonizing w/ draft-ietf-teas-ietf-network-slice-nbi-yang</vt:lpstr>
      <vt:lpstr>Harmonizing w/ draft-ietf-teas-applicability-actn-slicing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Yang Data Model for Optical Impairment-aware Topology</dc:title>
  <dc:creator>Aihua Guo</dc:creator>
  <cp:lastModifiedBy>Aihua Guo</cp:lastModifiedBy>
  <cp:revision>84</cp:revision>
  <dcterms:created xsi:type="dcterms:W3CDTF">2019-11-16T13:34:03Z</dcterms:created>
  <dcterms:modified xsi:type="dcterms:W3CDTF">2022-03-20T23:11:42Z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0x01010083185B6FD968AC4F8244C98DADFCDDF2</vt:lpwstr>
  </property>
</Properties>
</file>