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88" r:id="rId8"/>
    <p:sldId id="281" r:id="rId9"/>
    <p:sldId id="282" r:id="rId10"/>
    <p:sldId id="286" r:id="rId11"/>
    <p:sldId id="287" r:id="rId12"/>
    <p:sldId id="257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981" autoAdjust="0"/>
  </p:normalViewPr>
  <p:slideViewPr>
    <p:cSldViewPr snapToGrid="0">
      <p:cViewPr>
        <p:scale>
          <a:sx n="96" d="100"/>
          <a:sy n="96" d="100"/>
        </p:scale>
        <p:origin x="-91" y="-58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r, Dieter (Nokia - DE/Stuttgart)" userId="4798c172-08cc-4965-84b4-f8eeda4d7490" providerId="ADAL" clId="{AF236EA7-3C41-4E6D-B5C4-8F3AD155E27E}"/>
    <pc:docChg chg="undo modSld">
      <pc:chgData name="Beller, Dieter (Nokia - DE/Stuttgart)" userId="4798c172-08cc-4965-84b4-f8eeda4d7490" providerId="ADAL" clId="{AF236EA7-3C41-4E6D-B5C4-8F3AD155E27E}" dt="2019-11-20T07:27:06.256" v="74" actId="14100"/>
      <pc:docMkLst>
        <pc:docMk/>
      </pc:docMkLst>
      <pc:sldChg chg="addSp modSp">
        <pc:chgData name="Beller, Dieter (Nokia - DE/Stuttgart)" userId="4798c172-08cc-4965-84b4-f8eeda4d7490" providerId="ADAL" clId="{AF236EA7-3C41-4E6D-B5C4-8F3AD155E27E}" dt="2019-11-20T07:27:06.256" v="74" actId="14100"/>
        <pc:sldMkLst>
          <pc:docMk/>
          <pc:sldMk cId="839381988" sldId="264"/>
        </pc:sldMkLst>
        <pc:spChg chg="mod">
          <ac:chgData name="Beller, Dieter (Nokia - DE/Stuttgart)" userId="4798c172-08cc-4965-84b4-f8eeda4d7490" providerId="ADAL" clId="{AF236EA7-3C41-4E6D-B5C4-8F3AD155E27E}" dt="2019-11-20T07:26:03.142" v="69" actId="14100"/>
          <ac:spMkLst>
            <pc:docMk/>
            <pc:sldMk cId="839381988" sldId="264"/>
            <ac:spMk id="3" creationId="{F6701D3A-0EB7-4038-B89B-D489A31D7068}"/>
          </ac:spMkLst>
        </pc:spChg>
        <pc:spChg chg="add mod">
          <ac:chgData name="Beller, Dieter (Nokia - DE/Stuttgart)" userId="4798c172-08cc-4965-84b4-f8eeda4d7490" providerId="ADAL" clId="{AF236EA7-3C41-4E6D-B5C4-8F3AD155E27E}" dt="2019-11-20T07:25:25.385" v="66" actId="14100"/>
          <ac:spMkLst>
            <pc:docMk/>
            <pc:sldMk cId="839381988" sldId="264"/>
            <ac:spMk id="82" creationId="{09E275D7-BFB4-4B2A-B580-5A93DC57AAF4}"/>
          </ac:spMkLst>
        </pc:spChg>
        <pc:spChg chg="add mod">
          <ac:chgData name="Beller, Dieter (Nokia - DE/Stuttgart)" userId="4798c172-08cc-4965-84b4-f8eeda4d7490" providerId="ADAL" clId="{AF236EA7-3C41-4E6D-B5C4-8F3AD155E27E}" dt="2019-11-20T07:22:15.982" v="42" actId="14100"/>
          <ac:spMkLst>
            <pc:docMk/>
            <pc:sldMk cId="839381988" sldId="264"/>
            <ac:spMk id="83" creationId="{2EFF80B1-9472-446A-8C10-28C3A313B9EE}"/>
          </ac:spMkLst>
        </pc:spChg>
        <pc:spChg chg="add mod">
          <ac:chgData name="Beller, Dieter (Nokia - DE/Stuttgart)" userId="4798c172-08cc-4965-84b4-f8eeda4d7490" providerId="ADAL" clId="{AF236EA7-3C41-4E6D-B5C4-8F3AD155E27E}" dt="2019-11-20T07:27:06.256" v="74" actId="14100"/>
          <ac:spMkLst>
            <pc:docMk/>
            <pc:sldMk cId="839381988" sldId="264"/>
            <ac:spMk id="84" creationId="{75BCE0B0-171B-480B-9EDB-F4D9F7945895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2" creationId="{A3DDAA56-AEB9-42B1-ADCD-F72708D0B9DA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8" creationId="{ECF743BF-5B8E-4D95-9790-59A3F36DF46A}"/>
          </ac:spMkLst>
        </pc:sp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3" creationId="{162A9E14-A924-4D18-A0FA-C6522B1C6655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4" creationId="{075C62B6-AAF3-4E0B-890B-F8D8F1BC2CAB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5" creationId="{A3249BBD-10B9-4E30-B9C8-A18F55FCECEA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7" creationId="{EBE266A3-574C-44CE-902C-4704F731ED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zheng-ccamp-yang-otn-slicing-02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ccamp-yang-otn-sli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rrit.onap.org/r/c/sdnc/oam/+/11442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</a:t>
            </a:r>
            <a:r>
              <a:rPr lang="en-US" sz="4000" b="1" dirty="0" smtClean="0"/>
              <a:t>Slicing</a:t>
            </a:r>
            <a:endParaRPr lang="en-US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 smtClean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dirty="0" err="1" smtClean="0"/>
              <a:t>Haomian</a:t>
            </a:r>
            <a:r>
              <a:rPr lang="en-US" sz="1900" dirty="0" smtClean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 err="1" smtClean="0"/>
              <a:t>Italo</a:t>
            </a:r>
            <a:r>
              <a:rPr lang="en-US" sz="1900" dirty="0" smtClean="0"/>
              <a:t> </a:t>
            </a:r>
            <a:r>
              <a:rPr lang="en-US" sz="1900" dirty="0" err="1" smtClean="0"/>
              <a:t>Busi</a:t>
            </a:r>
            <a:r>
              <a:rPr lang="en-US" sz="1900" dirty="0" smtClean="0"/>
              <a:t> (Huawei)</a:t>
            </a:r>
            <a:br>
              <a:rPr lang="en-US" sz="1900" dirty="0" smtClean="0"/>
            </a:br>
            <a:r>
              <a:rPr lang="en-US" sz="1900" dirty="0" err="1" smtClean="0"/>
              <a:t>Aihua</a:t>
            </a:r>
            <a:r>
              <a:rPr lang="en-US" sz="1900" dirty="0" smtClean="0"/>
              <a:t> </a:t>
            </a:r>
            <a:r>
              <a:rPr lang="en-US" sz="1900" dirty="0" err="1" smtClean="0"/>
              <a:t>Guo</a:t>
            </a:r>
            <a:r>
              <a:rPr lang="en-US" sz="1900" dirty="0" smtClean="0"/>
              <a:t>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Victor Lopez(Nokia)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</a:t>
            </a:r>
            <a:r>
              <a:rPr lang="en-US" sz="1900" dirty="0" smtClean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Dieter </a:t>
            </a:r>
            <a:r>
              <a:rPr lang="en-US" sz="1900" dirty="0" err="1" smtClean="0"/>
              <a:t>Beller</a:t>
            </a:r>
            <a:r>
              <a:rPr lang="en-US" sz="1900" dirty="0" smtClean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Luis </a:t>
            </a:r>
            <a:r>
              <a:rPr lang="en-US" sz="1900" dirty="0"/>
              <a:t>M. Contreras (Telefonica)</a:t>
            </a:r>
          </a:p>
          <a:p>
            <a:pPr algn="l">
              <a:spcBef>
                <a:spcPts val="300"/>
              </a:spcBef>
            </a:pPr>
            <a:endParaRPr lang="en-US" sz="1900" dirty="0" smtClean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 smtClean="0">
                <a:latin typeface="+mn-lt"/>
                <a:hlinkClick r:id="rId2"/>
              </a:rPr>
              <a:t>draft-zheng-ccamp-yang-otn-slicing-02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4468633"/>
            <a:ext cx="252056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 smtClean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3" name="Rectangle 2"/>
          <p:cNvSpPr/>
          <p:nvPr/>
        </p:nvSpPr>
        <p:spPr>
          <a:xfrm>
            <a:off x="6096000" y="3323995"/>
            <a:ext cx="352110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 err="1" smtClean="0"/>
              <a:t>Yunbin</a:t>
            </a:r>
            <a:r>
              <a:rPr lang="en-US" sz="1900" dirty="0" smtClean="0"/>
              <a:t> Xu (CAICT)</a:t>
            </a:r>
          </a:p>
          <a:p>
            <a:pPr>
              <a:spcBef>
                <a:spcPts val="300"/>
              </a:spcBef>
            </a:pPr>
            <a:r>
              <a:rPr lang="en-US" sz="1900" dirty="0" smtClean="0"/>
              <a:t>Yang Zhao (China Mobile)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Updates Since IETF 110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Weekly meeting (Thu 10-11am EST)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github.com/aguoietf/ietf-ccamp-yang-otn-slicing</a:t>
            </a:r>
            <a:endParaRPr lang="en-US" dirty="0"/>
          </a:p>
          <a:p>
            <a:pPr lvl="1"/>
            <a:r>
              <a:rPr lang="en-US" dirty="0" smtClean="0"/>
              <a:t>Expanded list of authors and contributors</a:t>
            </a:r>
          </a:p>
          <a:p>
            <a:endParaRPr lang="en-US" dirty="0" smtClean="0"/>
          </a:p>
          <a:p>
            <a:r>
              <a:rPr lang="en-US" dirty="0" smtClean="0"/>
              <a:t>Draft Updates</a:t>
            </a:r>
          </a:p>
          <a:p>
            <a:pPr lvl="1"/>
            <a:r>
              <a:rPr lang="en-US" dirty="0"/>
              <a:t>Added use case: end-to-end network slicing</a:t>
            </a:r>
          </a:p>
          <a:p>
            <a:pPr lvl="1"/>
            <a:r>
              <a:rPr lang="en-US" dirty="0" smtClean="0"/>
              <a:t>Clarified </a:t>
            </a:r>
            <a:r>
              <a:rPr lang="en-US" dirty="0"/>
              <a:t>d</a:t>
            </a:r>
            <a:r>
              <a:rPr lang="en-US" dirty="0" smtClean="0"/>
              <a:t>efinitions</a:t>
            </a:r>
          </a:p>
          <a:p>
            <a:pPr lvl="2"/>
            <a:r>
              <a:rPr lang="en-US" dirty="0" smtClean="0"/>
              <a:t>OTN Slice</a:t>
            </a:r>
          </a:p>
          <a:p>
            <a:pPr lvl="2"/>
            <a:r>
              <a:rPr lang="en-US" dirty="0" smtClean="0"/>
              <a:t>OTN Slice Controller (OTN-SC)</a:t>
            </a:r>
          </a:p>
          <a:p>
            <a:pPr lvl="1"/>
            <a:r>
              <a:rPr lang="en-US" dirty="0" smtClean="0"/>
              <a:t>Relationship between an OTN slice and an IETF network slice</a:t>
            </a:r>
          </a:p>
          <a:p>
            <a:pPr lvl="1"/>
            <a:r>
              <a:rPr lang="en-US" dirty="0" smtClean="0"/>
              <a:t>Abstraction methods </a:t>
            </a:r>
            <a:r>
              <a:rPr lang="en-US" dirty="0"/>
              <a:t>for </a:t>
            </a:r>
            <a:r>
              <a:rPr lang="en-US" dirty="0" smtClean="0"/>
              <a:t>OTN </a:t>
            </a:r>
            <a:r>
              <a:rPr lang="en-US" dirty="0"/>
              <a:t>slices</a:t>
            </a:r>
          </a:p>
          <a:p>
            <a:pPr lvl="2"/>
            <a:r>
              <a:rPr lang="en-US" dirty="0" smtClean="0"/>
              <a:t>Connectivity-based vs. resource-based</a:t>
            </a:r>
          </a:p>
          <a:p>
            <a:pPr lvl="1"/>
            <a:r>
              <a:rPr lang="en-US" dirty="0" smtClean="0"/>
              <a:t>OTN-SC 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&amp; </a:t>
            </a:r>
            <a:r>
              <a:rPr lang="en-US" dirty="0" smtClean="0"/>
              <a:t>Scope </a:t>
            </a:r>
            <a:r>
              <a:rPr lang="en-US" dirty="0"/>
              <a:t>of OTN </a:t>
            </a:r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8847" cy="45910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Aligned the definition with IETF </a:t>
            </a:r>
            <a:r>
              <a:rPr lang="en-US" sz="2400" dirty="0"/>
              <a:t>network </a:t>
            </a:r>
            <a:r>
              <a:rPr lang="en-US" sz="2400" dirty="0" smtClean="0"/>
              <a:t>slicing [</a:t>
            </a:r>
            <a:r>
              <a:rPr lang="en-US" sz="2400" dirty="0"/>
              <a:t>I-</a:t>
            </a:r>
            <a:r>
              <a:rPr lang="en-US" sz="2400" dirty="0" err="1"/>
              <a:t>D.ietf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-network-slices</a:t>
            </a:r>
            <a:r>
              <a:rPr lang="en-US" sz="2400" dirty="0" smtClean="0"/>
              <a:t>]</a:t>
            </a:r>
          </a:p>
          <a:p>
            <a:pPr lvl="1"/>
            <a:r>
              <a:rPr lang="en-US" sz="2000" dirty="0"/>
              <a:t>An OTN slice is an OTN virtual network topology connecting a number of OTN endpoints using a set of shared or dedicated OTN network resources to satisfy specific service level objectives (SLOs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An OTN slice is a technology-specific realization of an IETF network slice in the OTN domain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Scope of OTN slice for single-domain &amp; multi-domain</a:t>
            </a:r>
          </a:p>
          <a:p>
            <a:pPr lvl="1"/>
            <a:r>
              <a:rPr lang="en-US" sz="2000" dirty="0" smtClean="0"/>
              <a:t>Access link </a:t>
            </a:r>
            <a:r>
              <a:rPr lang="en-US" sz="2000" dirty="0"/>
              <a:t>– </a:t>
            </a:r>
            <a:r>
              <a:rPr lang="en-US" sz="2000" dirty="0" smtClean="0"/>
              <a:t>Access link</a:t>
            </a:r>
            <a:endParaRPr lang="en-US" sz="2000" dirty="0"/>
          </a:p>
          <a:p>
            <a:pPr lvl="1"/>
            <a:r>
              <a:rPr lang="en-US" sz="2000" dirty="0" smtClean="0"/>
              <a:t>Access link – </a:t>
            </a:r>
            <a:r>
              <a:rPr lang="en-US" sz="2000" dirty="0" smtClean="0"/>
              <a:t>Inter-domain </a:t>
            </a:r>
            <a:r>
              <a:rPr lang="en-US" sz="2000" dirty="0" smtClean="0"/>
              <a:t>link</a:t>
            </a:r>
            <a:endParaRPr lang="en-US" sz="2000" dirty="0" smtClean="0"/>
          </a:p>
          <a:p>
            <a:pPr lvl="1"/>
            <a:r>
              <a:rPr lang="en-US" sz="2000" dirty="0" smtClean="0"/>
              <a:t>OTN segment slices in hierarchical or sequential (stitched) combination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48" y="2208578"/>
            <a:ext cx="5271963" cy="347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Method for OTN Slices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Connectivity-based </a:t>
            </a:r>
            <a:r>
              <a:rPr lang="en-US" dirty="0"/>
              <a:t>OTN </a:t>
            </a:r>
            <a:r>
              <a:rPr lang="en-US" dirty="0" smtClean="0"/>
              <a:t>slices are abstracted as a set </a:t>
            </a:r>
            <a:r>
              <a:rPr lang="en-US" dirty="0"/>
              <a:t>of endpoint-to-endpoint links, with each link formed by an end-to-end tunnel across the underlying OTN </a:t>
            </a:r>
            <a:r>
              <a:rPr lang="en-US" dirty="0" smtClean="0"/>
              <a:t>networks</a:t>
            </a:r>
          </a:p>
          <a:p>
            <a:endParaRPr lang="en-US" dirty="0" smtClean="0"/>
          </a:p>
          <a:p>
            <a:r>
              <a:rPr lang="en-US" dirty="0" smtClean="0"/>
              <a:t>Resource-based OTN slices are abstracted as an abstract topology to allow resource sharing between endpoints, and on-demand commissioning within the slice.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optimization of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Real </a:t>
            </a:r>
            <a:r>
              <a:rPr lang="en-US" dirty="0" smtClean="0"/>
              <a:t>world example: OTN slice supporting high-quality, real-time broadcasting of sports events between multiple stadiums and TV station</a:t>
            </a:r>
          </a:p>
          <a:p>
            <a:endParaRPr lang="en-US" dirty="0" smtClean="0"/>
          </a:p>
          <a:p>
            <a:r>
              <a:rPr lang="en-US" dirty="0" smtClean="0"/>
              <a:t>The methods are similar to the Virtual Network (VN) concept defined in RFC8453</a:t>
            </a:r>
          </a:p>
          <a:p>
            <a:pPr lvl="1"/>
            <a:r>
              <a:rPr lang="en-US" dirty="0" smtClean="0"/>
              <a:t>VN type 1 – connectivity-based slicing</a:t>
            </a:r>
          </a:p>
          <a:p>
            <a:pPr lvl="1"/>
            <a:r>
              <a:rPr lang="en-US" dirty="0" smtClean="0"/>
              <a:t>VN type 2 – resource-based slicing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820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OTN Slicing </a:t>
            </a:r>
            <a:r>
              <a:rPr lang="en-US" dirty="0" smtClean="0"/>
              <a:t>Controller &amp;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0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OTN Slice Controller (OTN-SC)</a:t>
            </a:r>
          </a:p>
          <a:p>
            <a:pPr lvl="1"/>
            <a:r>
              <a:rPr lang="en-US" sz="2000" dirty="0" smtClean="0"/>
              <a:t>A logical function </a:t>
            </a:r>
            <a:r>
              <a:rPr lang="en-US" sz="2000" dirty="0"/>
              <a:t>responsible for the life-cycle management of OTN slices instantiated within the corresponding OTN network </a:t>
            </a:r>
            <a:r>
              <a:rPr lang="en-US" sz="2000" dirty="0" smtClean="0"/>
              <a:t>domains</a:t>
            </a:r>
          </a:p>
          <a:p>
            <a:pPr lvl="1"/>
            <a:r>
              <a:rPr lang="en-US" sz="2000" dirty="0"/>
              <a:t>Translating slice configuration into </a:t>
            </a:r>
            <a:r>
              <a:rPr lang="en-US" sz="2000" dirty="0" smtClean="0"/>
              <a:t>TE tunnels or TE abstract topologies with resource coloring at </a:t>
            </a:r>
            <a:r>
              <a:rPr lang="en-US" sz="2000" dirty="0"/>
              <a:t>the </a:t>
            </a:r>
            <a:r>
              <a:rPr lang="en-US" sz="2000" dirty="0" smtClean="0"/>
              <a:t>MPI</a:t>
            </a:r>
          </a:p>
          <a:p>
            <a:pPr lvl="1"/>
            <a:r>
              <a:rPr lang="en-US" sz="2000" dirty="0" smtClean="0"/>
              <a:t>Flexible deployment</a:t>
            </a:r>
          </a:p>
          <a:p>
            <a:pPr lvl="1"/>
            <a:r>
              <a:rPr lang="en-US" sz="2000" dirty="0" smtClean="0"/>
              <a:t>Recursive</a:t>
            </a:r>
          </a:p>
          <a:p>
            <a:r>
              <a:rPr lang="en-US" dirty="0" smtClean="0"/>
              <a:t>OTN-SC NBI</a:t>
            </a:r>
          </a:p>
          <a:p>
            <a:pPr lvl="1"/>
            <a:r>
              <a:rPr lang="en-US" sz="2000" dirty="0" smtClean="0"/>
              <a:t>Serves orchestrator for direct OTN slice requests</a:t>
            </a:r>
          </a:p>
          <a:p>
            <a:pPr lvl="1"/>
            <a:r>
              <a:rPr lang="en-US" sz="2000" dirty="0" smtClean="0"/>
              <a:t>An IETF NSC has the option to use OTN-SC NBI or directly interface with PNC/MDSC to realize slices</a:t>
            </a:r>
          </a:p>
          <a:p>
            <a:r>
              <a:rPr lang="en-US" dirty="0" smtClean="0"/>
              <a:t>OTN-SC SBI</a:t>
            </a:r>
          </a:p>
          <a:p>
            <a:pPr lvl="1"/>
            <a:r>
              <a:rPr lang="en-US" sz="2100" dirty="0" smtClean="0"/>
              <a:t>SBI clients: ACTN PNC / MDSC</a:t>
            </a:r>
          </a:p>
          <a:p>
            <a:pPr lvl="1"/>
            <a:endParaRPr lang="en-US" sz="2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85" y="1493719"/>
            <a:ext cx="4508389" cy="479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6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OTN Slicing for Multi-domain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90259" cy="1359783"/>
          </a:xfrm>
        </p:spPr>
        <p:txBody>
          <a:bodyPr>
            <a:normAutofit/>
          </a:bodyPr>
          <a:lstStyle/>
          <a:p>
            <a:r>
              <a:rPr lang="en-US" dirty="0" smtClean="0"/>
              <a:t>OTN-SC – OTN-SC recursion</a:t>
            </a:r>
            <a:endParaRPr lang="en-US" sz="2000" dirty="0"/>
          </a:p>
          <a:p>
            <a:r>
              <a:rPr lang="en-US" dirty="0" smtClean="0"/>
              <a:t>OTN-SC – MDSC – PNC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62" y="3185408"/>
            <a:ext cx="70961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Models @ MPI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Coloring TE links</a:t>
            </a:r>
          </a:p>
          <a:p>
            <a:r>
              <a:rPr lang="en-US" dirty="0" smtClean="0"/>
              <a:t>Either type/number of ODU containers or number of time slots could be used for coloring TE link resources at the MPI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50" y="3387363"/>
            <a:ext cx="5107264" cy="28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9698" y="6073656"/>
            <a:ext cx="938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 </a:t>
            </a:r>
            <a:r>
              <a:rPr lang="en-US" dirty="0" smtClean="0">
                <a:hlinkClick r:id="rId4"/>
              </a:rPr>
              <a:t>prior version</a:t>
            </a:r>
            <a:r>
              <a:rPr lang="en-US" dirty="0" smtClean="0"/>
              <a:t> of this YANG model was contributed to ONAP and is included in its Guilin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updating the YANG model for OTN-SC SBI </a:t>
            </a:r>
            <a:r>
              <a:rPr lang="en-US" dirty="0" smtClean="0"/>
              <a:t>(i.e. MPI in Fig. 2)</a:t>
            </a:r>
            <a:endParaRPr lang="en-US" dirty="0" smtClean="0"/>
          </a:p>
          <a:p>
            <a:r>
              <a:rPr lang="en-US" dirty="0" smtClean="0"/>
              <a:t>Develop YANG model for OTN-SC </a:t>
            </a:r>
            <a:r>
              <a:rPr lang="en-US" dirty="0" smtClean="0"/>
              <a:t>NBI. Looking into related work, e.g.</a:t>
            </a:r>
            <a:endParaRPr lang="en-US" dirty="0" smtClean="0"/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liu</a:t>
            </a:r>
            <a:r>
              <a:rPr lang="en-US" dirty="0" smtClean="0"/>
              <a:t>-teas- transport-network-slice-yang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wd</a:t>
            </a:r>
            <a:r>
              <a:rPr lang="en-US" dirty="0" smtClean="0"/>
              <a:t>-teas-transport-slice-yang for NBI towards the orchestrator</a:t>
            </a:r>
          </a:p>
          <a:p>
            <a:pPr lvl="1"/>
            <a:r>
              <a:rPr lang="en-US" dirty="0" smtClean="0"/>
              <a:t>draft-</a:t>
            </a:r>
            <a:r>
              <a:rPr lang="en-US" dirty="0" err="1" smtClean="0"/>
              <a:t>contreras</a:t>
            </a:r>
            <a:r>
              <a:rPr lang="en-US" dirty="0" smtClean="0"/>
              <a:t>-teas-slice-controller-models</a:t>
            </a:r>
          </a:p>
          <a:p>
            <a:pPr lvl="1"/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actn</a:t>
            </a:r>
            <a:r>
              <a:rPr lang="en-US" dirty="0"/>
              <a:t>-</a:t>
            </a:r>
            <a:r>
              <a:rPr lang="en-US" dirty="0" err="1"/>
              <a:t>vn</a:t>
            </a:r>
            <a:r>
              <a:rPr lang="en-US" dirty="0"/>
              <a:t>-yang</a:t>
            </a:r>
            <a:endParaRPr lang="en-US" dirty="0" smtClean="0"/>
          </a:p>
          <a:p>
            <a:r>
              <a:rPr lang="en-US" dirty="0" smtClean="0"/>
              <a:t>Address the slicing for external (access and inter-domain) links that support client signals other than OTN</a:t>
            </a:r>
          </a:p>
          <a:p>
            <a:r>
              <a:rPr lang="en-US" dirty="0" smtClean="0"/>
              <a:t>Address </a:t>
            </a:r>
            <a:r>
              <a:rPr lang="en-US" dirty="0" smtClean="0"/>
              <a:t>comments and reviews from the WG</a:t>
            </a:r>
          </a:p>
          <a:p>
            <a:r>
              <a:rPr lang="en-US" dirty="0"/>
              <a:t>The authors believe the draft is ready for WG adoption</a:t>
            </a:r>
          </a:p>
          <a:p>
            <a:pPr lvl="1"/>
            <a:r>
              <a:rPr lang="en-US" dirty="0" smtClean="0"/>
              <a:t>Consensus on the definition </a:t>
            </a:r>
            <a:r>
              <a:rPr lang="en-US" dirty="0"/>
              <a:t>&amp; </a:t>
            </a:r>
            <a:r>
              <a:rPr lang="en-US" dirty="0" smtClean="0"/>
              <a:t>scope among authors</a:t>
            </a:r>
            <a:endParaRPr lang="en-US" dirty="0"/>
          </a:p>
          <a:p>
            <a:pPr lvl="1"/>
            <a:r>
              <a:rPr lang="en-US" dirty="0"/>
              <a:t>Good interest</a:t>
            </a:r>
          </a:p>
          <a:p>
            <a:pPr lvl="1"/>
            <a:r>
              <a:rPr lang="en-US" dirty="0" smtClean="0"/>
              <a:t>Stable YANG MPI and clear development path for NBI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63966</TotalTime>
  <Words>559</Words>
  <Application>Microsoft Office PowerPoint</Application>
  <PresentationFormat>Custom</PresentationFormat>
  <Paragraphs>88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Framework and Data Model for OTN Network Slicing</vt:lpstr>
      <vt:lpstr>Major Updates Since IETF 110</vt:lpstr>
      <vt:lpstr>Definition &amp; Scope of OTN Slice</vt:lpstr>
      <vt:lpstr>Abstraction Method for OTN Slices</vt:lpstr>
      <vt:lpstr>OTN Slicing Controller &amp; Interfaces</vt:lpstr>
      <vt:lpstr>OTN Slicing for Multi-domain</vt:lpstr>
      <vt:lpstr>YANG Models @ MPI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aihguo1@gmail.com</cp:lastModifiedBy>
  <cp:revision>81</cp:revision>
  <dcterms:created xsi:type="dcterms:W3CDTF">2019-11-16T13:34:03Z</dcterms:created>
  <dcterms:modified xsi:type="dcterms:W3CDTF">2021-07-22T14:43:43Z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