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6"/>
  </p:sldMasterIdLst>
  <p:notesMasterIdLst>
    <p:notesMasterId r:id="rId23"/>
  </p:notesMasterIdLst>
  <p:sldIdLst>
    <p:sldId id="256" r:id="rId7"/>
    <p:sldId id="288" r:id="rId8"/>
    <p:sldId id="281" r:id="rId9"/>
    <p:sldId id="282" r:id="rId10"/>
    <p:sldId id="286" r:id="rId11"/>
    <p:sldId id="287" r:id="rId12"/>
    <p:sldId id="257" r:id="rId13"/>
    <p:sldId id="275" r:id="rId14"/>
    <p:sldId id="291" r:id="rId15"/>
    <p:sldId id="289" r:id="rId16"/>
    <p:sldId id="290" r:id="rId17"/>
    <p:sldId id="292" r:id="rId18"/>
    <p:sldId id="294" r:id="rId19"/>
    <p:sldId id="293" r:id="rId20"/>
    <p:sldId id="295" r:id="rId21"/>
    <p:sldId id="273"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84"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204" autoAdjust="0"/>
    <p:restoredTop sz="93981" autoAdjust="0"/>
  </p:normalViewPr>
  <p:slideViewPr>
    <p:cSldViewPr snapToGrid="0">
      <p:cViewPr varScale="1">
        <p:scale>
          <a:sx n="62" d="100"/>
          <a:sy n="62" d="100"/>
        </p:scale>
        <p:origin x="820" y="56"/>
      </p:cViewPr>
      <p:guideLst>
        <p:guide orient="horz" pos="1684"/>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5.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1" Type="http://schemas.openxmlformats.org/officeDocument/2006/relationships/customXml" Target="../customXml/item1.xml"/><Relationship Id="rId6" Type="http://schemas.openxmlformats.org/officeDocument/2006/relationships/slideMaster" Target="slideMasters/slideMaster1.xml"/><Relationship Id="rId11" Type="http://schemas.openxmlformats.org/officeDocument/2006/relationships/slide" Target="slides/slide5.xml"/><Relationship Id="rId24" Type="http://schemas.openxmlformats.org/officeDocument/2006/relationships/presProps" Target="presProps.xml"/><Relationship Id="rId5" Type="http://schemas.openxmlformats.org/officeDocument/2006/relationships/customXml" Target="../customXml/item5.xml"/><Relationship Id="rId15" Type="http://schemas.openxmlformats.org/officeDocument/2006/relationships/slide" Target="slides/slide9.xml"/><Relationship Id="rId23" Type="http://schemas.openxmlformats.org/officeDocument/2006/relationships/notesMaster" Target="notesMasters/notesMaster1.xml"/><Relationship Id="rId28" Type="http://schemas.microsoft.com/office/2016/11/relationships/changesInfo" Target="changesInfos/changesInfo1.xml"/><Relationship Id="rId10" Type="http://schemas.openxmlformats.org/officeDocument/2006/relationships/slide" Target="slides/slide4.xml"/><Relationship Id="rId19" Type="http://schemas.openxmlformats.org/officeDocument/2006/relationships/slide" Target="slides/slide13.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eller, Dieter (Nokia - DE/Stuttgart)" userId="4798c172-08cc-4965-84b4-f8eeda4d7490" providerId="ADAL" clId="{AF236EA7-3C41-4E6D-B5C4-8F3AD155E27E}"/>
    <pc:docChg chg="undo modSld">
      <pc:chgData name="Beller, Dieter (Nokia - DE/Stuttgart)" userId="4798c172-08cc-4965-84b4-f8eeda4d7490" providerId="ADAL" clId="{AF236EA7-3C41-4E6D-B5C4-8F3AD155E27E}" dt="2019-11-20T07:27:06.256" v="74" actId="14100"/>
      <pc:docMkLst>
        <pc:docMk/>
      </pc:docMkLst>
      <pc:sldChg chg="addSp modSp">
        <pc:chgData name="Beller, Dieter (Nokia - DE/Stuttgart)" userId="4798c172-08cc-4965-84b4-f8eeda4d7490" providerId="ADAL" clId="{AF236EA7-3C41-4E6D-B5C4-8F3AD155E27E}" dt="2019-11-20T07:27:06.256" v="74" actId="14100"/>
        <pc:sldMkLst>
          <pc:docMk/>
          <pc:sldMk cId="839381988" sldId="264"/>
        </pc:sldMkLst>
        <pc:spChg chg="mod">
          <ac:chgData name="Beller, Dieter (Nokia - DE/Stuttgart)" userId="4798c172-08cc-4965-84b4-f8eeda4d7490" providerId="ADAL" clId="{AF236EA7-3C41-4E6D-B5C4-8F3AD155E27E}" dt="2019-11-20T07:26:03.142" v="69" actId="14100"/>
          <ac:spMkLst>
            <pc:docMk/>
            <pc:sldMk cId="839381988" sldId="264"/>
            <ac:spMk id="3" creationId="{F6701D3A-0EB7-4038-B89B-D489A31D7068}"/>
          </ac:spMkLst>
        </pc:spChg>
        <pc:spChg chg="add mod">
          <ac:chgData name="Beller, Dieter (Nokia - DE/Stuttgart)" userId="4798c172-08cc-4965-84b4-f8eeda4d7490" providerId="ADAL" clId="{AF236EA7-3C41-4E6D-B5C4-8F3AD155E27E}" dt="2019-11-20T07:25:25.385" v="66" actId="14100"/>
          <ac:spMkLst>
            <pc:docMk/>
            <pc:sldMk cId="839381988" sldId="264"/>
            <ac:spMk id="82" creationId="{09E275D7-BFB4-4B2A-B580-5A93DC57AAF4}"/>
          </ac:spMkLst>
        </pc:spChg>
        <pc:spChg chg="add mod">
          <ac:chgData name="Beller, Dieter (Nokia - DE/Stuttgart)" userId="4798c172-08cc-4965-84b4-f8eeda4d7490" providerId="ADAL" clId="{AF236EA7-3C41-4E6D-B5C4-8F3AD155E27E}" dt="2019-11-20T07:22:15.982" v="42" actId="14100"/>
          <ac:spMkLst>
            <pc:docMk/>
            <pc:sldMk cId="839381988" sldId="264"/>
            <ac:spMk id="83" creationId="{2EFF80B1-9472-446A-8C10-28C3A313B9EE}"/>
          </ac:spMkLst>
        </pc:spChg>
        <pc:spChg chg="add mod">
          <ac:chgData name="Beller, Dieter (Nokia - DE/Stuttgart)" userId="4798c172-08cc-4965-84b4-f8eeda4d7490" providerId="ADAL" clId="{AF236EA7-3C41-4E6D-B5C4-8F3AD155E27E}" dt="2019-11-20T07:27:06.256" v="74" actId="14100"/>
          <ac:spMkLst>
            <pc:docMk/>
            <pc:sldMk cId="839381988" sldId="264"/>
            <ac:spMk id="84" creationId="{75BCE0B0-171B-480B-9EDB-F4D9F7945895}"/>
          </ac:spMkLst>
        </pc:spChg>
        <pc:spChg chg="mod">
          <ac:chgData name="Beller, Dieter (Nokia - DE/Stuttgart)" userId="4798c172-08cc-4965-84b4-f8eeda4d7490" providerId="ADAL" clId="{AF236EA7-3C41-4E6D-B5C4-8F3AD155E27E}" dt="2019-11-20T07:18:30.737" v="7" actId="1076"/>
          <ac:spMkLst>
            <pc:docMk/>
            <pc:sldMk cId="839381988" sldId="264"/>
            <ac:spMk id="222" creationId="{A3DDAA56-AEB9-42B1-ADCD-F72708D0B9DA}"/>
          </ac:spMkLst>
        </pc:spChg>
        <pc:spChg chg="mod">
          <ac:chgData name="Beller, Dieter (Nokia - DE/Stuttgart)" userId="4798c172-08cc-4965-84b4-f8eeda4d7490" providerId="ADAL" clId="{AF236EA7-3C41-4E6D-B5C4-8F3AD155E27E}" dt="2019-11-20T07:18:30.737" v="7" actId="1076"/>
          <ac:spMkLst>
            <pc:docMk/>
            <pc:sldMk cId="839381988" sldId="264"/>
            <ac:spMk id="228" creationId="{ECF743BF-5B8E-4D95-9790-59A3F36DF46A}"/>
          </ac:spMkLst>
        </pc:spChg>
        <pc:cxnChg chg="mod">
          <ac:chgData name="Beller, Dieter (Nokia - DE/Stuttgart)" userId="4798c172-08cc-4965-84b4-f8eeda4d7490" providerId="ADAL" clId="{AF236EA7-3C41-4E6D-B5C4-8F3AD155E27E}" dt="2019-11-20T07:25:06.484" v="65" actId="1076"/>
          <ac:cxnSpMkLst>
            <pc:docMk/>
            <pc:sldMk cId="839381988" sldId="264"/>
            <ac:cxnSpMk id="203" creationId="{162A9E14-A924-4D18-A0FA-C6522B1C6655}"/>
          </ac:cxnSpMkLst>
        </pc:cxnChg>
        <pc:cxnChg chg="mod">
          <ac:chgData name="Beller, Dieter (Nokia - DE/Stuttgart)" userId="4798c172-08cc-4965-84b4-f8eeda4d7490" providerId="ADAL" clId="{AF236EA7-3C41-4E6D-B5C4-8F3AD155E27E}" dt="2019-11-20T07:25:06.484" v="65" actId="1076"/>
          <ac:cxnSpMkLst>
            <pc:docMk/>
            <pc:sldMk cId="839381988" sldId="264"/>
            <ac:cxnSpMk id="204" creationId="{075C62B6-AAF3-4E0B-890B-F8D8F1BC2CAB}"/>
          </ac:cxnSpMkLst>
        </pc:cxnChg>
        <pc:cxnChg chg="mod">
          <ac:chgData name="Beller, Dieter (Nokia - DE/Stuttgart)" userId="4798c172-08cc-4965-84b4-f8eeda4d7490" providerId="ADAL" clId="{AF236EA7-3C41-4E6D-B5C4-8F3AD155E27E}" dt="2019-11-20T07:25:06.484" v="65" actId="1076"/>
          <ac:cxnSpMkLst>
            <pc:docMk/>
            <pc:sldMk cId="839381988" sldId="264"/>
            <ac:cxnSpMk id="205" creationId="{A3249BBD-10B9-4E30-B9C8-A18F55FCECEA}"/>
          </ac:cxnSpMkLst>
        </pc:cxnChg>
        <pc:cxnChg chg="mod">
          <ac:chgData name="Beller, Dieter (Nokia - DE/Stuttgart)" userId="4798c172-08cc-4965-84b4-f8eeda4d7490" providerId="ADAL" clId="{AF236EA7-3C41-4E6D-B5C4-8F3AD155E27E}" dt="2019-11-20T07:25:06.484" v="65" actId="1076"/>
          <ac:cxnSpMkLst>
            <pc:docMk/>
            <pc:sldMk cId="839381988" sldId="264"/>
            <ac:cxnSpMk id="207" creationId="{EBE266A3-574C-44CE-902C-4704F731ED1D}"/>
          </ac:cxnSpMkLst>
        </pc:cxn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9711742-25F0-43F6-882D-B8403339F2D1}" type="datetimeFigureOut">
              <a:rPr lang="en-US" smtClean="0"/>
              <a:t>9/1/2021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066C2EC-F3B6-4CF7-8A67-99EC2A32E023}" type="slidenum">
              <a:rPr lang="en-US" smtClean="0"/>
              <a:t>‹#›</a:t>
            </a:fld>
            <a:endParaRPr lang="en-US"/>
          </a:p>
        </p:txBody>
      </p:sp>
    </p:spTree>
    <p:extLst>
      <p:ext uri="{BB962C8B-B14F-4D97-AF65-F5344CB8AC3E}">
        <p14:creationId xmlns:p14="http://schemas.microsoft.com/office/powerpoint/2010/main" val="34308428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66C2EC-F3B6-4CF7-8A67-99EC2A32E023}" type="slidenum">
              <a:rPr lang="en-US" smtClean="0"/>
              <a:t>2</a:t>
            </a:fld>
            <a:endParaRPr lang="en-US"/>
          </a:p>
        </p:txBody>
      </p:sp>
    </p:spTree>
    <p:extLst>
      <p:ext uri="{BB962C8B-B14F-4D97-AF65-F5344CB8AC3E}">
        <p14:creationId xmlns:p14="http://schemas.microsoft.com/office/powerpoint/2010/main" val="31695188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66C2EC-F3B6-4CF7-8A67-99EC2A32E023}" type="slidenum">
              <a:rPr lang="en-US" smtClean="0"/>
              <a:t>11</a:t>
            </a:fld>
            <a:endParaRPr lang="en-US"/>
          </a:p>
        </p:txBody>
      </p:sp>
    </p:spTree>
    <p:extLst>
      <p:ext uri="{BB962C8B-B14F-4D97-AF65-F5344CB8AC3E}">
        <p14:creationId xmlns:p14="http://schemas.microsoft.com/office/powerpoint/2010/main" val="13115564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66C2EC-F3B6-4CF7-8A67-99EC2A32E023}" type="slidenum">
              <a:rPr lang="en-US" smtClean="0"/>
              <a:t>12</a:t>
            </a:fld>
            <a:endParaRPr lang="en-US"/>
          </a:p>
        </p:txBody>
      </p:sp>
    </p:spTree>
    <p:extLst>
      <p:ext uri="{BB962C8B-B14F-4D97-AF65-F5344CB8AC3E}">
        <p14:creationId xmlns:p14="http://schemas.microsoft.com/office/powerpoint/2010/main" val="22630885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66C2EC-F3B6-4CF7-8A67-99EC2A32E023}" type="slidenum">
              <a:rPr lang="en-US" smtClean="0"/>
              <a:t>13</a:t>
            </a:fld>
            <a:endParaRPr lang="en-US"/>
          </a:p>
        </p:txBody>
      </p:sp>
    </p:spTree>
    <p:extLst>
      <p:ext uri="{BB962C8B-B14F-4D97-AF65-F5344CB8AC3E}">
        <p14:creationId xmlns:p14="http://schemas.microsoft.com/office/powerpoint/2010/main" val="24870790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66C2EC-F3B6-4CF7-8A67-99EC2A32E023}" type="slidenum">
              <a:rPr lang="en-US" smtClean="0"/>
              <a:t>14</a:t>
            </a:fld>
            <a:endParaRPr lang="en-US"/>
          </a:p>
        </p:txBody>
      </p:sp>
    </p:spTree>
    <p:extLst>
      <p:ext uri="{BB962C8B-B14F-4D97-AF65-F5344CB8AC3E}">
        <p14:creationId xmlns:p14="http://schemas.microsoft.com/office/powerpoint/2010/main" val="13922531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66C2EC-F3B6-4CF7-8A67-99EC2A32E023}" type="slidenum">
              <a:rPr lang="en-US" smtClean="0"/>
              <a:t>15</a:t>
            </a:fld>
            <a:endParaRPr lang="en-US"/>
          </a:p>
        </p:txBody>
      </p:sp>
    </p:spTree>
    <p:extLst>
      <p:ext uri="{BB962C8B-B14F-4D97-AF65-F5344CB8AC3E}">
        <p14:creationId xmlns:p14="http://schemas.microsoft.com/office/powerpoint/2010/main" val="14499129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66C2EC-F3B6-4CF7-8A67-99EC2A32E023}" type="slidenum">
              <a:rPr lang="en-US" smtClean="0"/>
              <a:t>3</a:t>
            </a:fld>
            <a:endParaRPr lang="en-US"/>
          </a:p>
        </p:txBody>
      </p:sp>
    </p:spTree>
    <p:extLst>
      <p:ext uri="{BB962C8B-B14F-4D97-AF65-F5344CB8AC3E}">
        <p14:creationId xmlns:p14="http://schemas.microsoft.com/office/powerpoint/2010/main" val="31695188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66C2EC-F3B6-4CF7-8A67-99EC2A32E023}" type="slidenum">
              <a:rPr lang="en-US" smtClean="0"/>
              <a:t>4</a:t>
            </a:fld>
            <a:endParaRPr lang="en-US"/>
          </a:p>
        </p:txBody>
      </p:sp>
    </p:spTree>
    <p:extLst>
      <p:ext uri="{BB962C8B-B14F-4D97-AF65-F5344CB8AC3E}">
        <p14:creationId xmlns:p14="http://schemas.microsoft.com/office/powerpoint/2010/main" val="31695188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66C2EC-F3B6-4CF7-8A67-99EC2A32E023}" type="slidenum">
              <a:rPr lang="en-US" smtClean="0"/>
              <a:t>5</a:t>
            </a:fld>
            <a:endParaRPr lang="en-US"/>
          </a:p>
        </p:txBody>
      </p:sp>
    </p:spTree>
    <p:extLst>
      <p:ext uri="{BB962C8B-B14F-4D97-AF65-F5344CB8AC3E}">
        <p14:creationId xmlns:p14="http://schemas.microsoft.com/office/powerpoint/2010/main" val="31695188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66C2EC-F3B6-4CF7-8A67-99EC2A32E023}" type="slidenum">
              <a:rPr lang="en-US" smtClean="0"/>
              <a:t>6</a:t>
            </a:fld>
            <a:endParaRPr lang="en-US"/>
          </a:p>
        </p:txBody>
      </p:sp>
    </p:spTree>
    <p:extLst>
      <p:ext uri="{BB962C8B-B14F-4D97-AF65-F5344CB8AC3E}">
        <p14:creationId xmlns:p14="http://schemas.microsoft.com/office/powerpoint/2010/main" val="31695188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66C2EC-F3B6-4CF7-8A67-99EC2A32E023}" type="slidenum">
              <a:rPr lang="en-US" smtClean="0"/>
              <a:t>7</a:t>
            </a:fld>
            <a:endParaRPr lang="en-US"/>
          </a:p>
        </p:txBody>
      </p:sp>
    </p:spTree>
    <p:extLst>
      <p:ext uri="{BB962C8B-B14F-4D97-AF65-F5344CB8AC3E}">
        <p14:creationId xmlns:p14="http://schemas.microsoft.com/office/powerpoint/2010/main" val="31695188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66C2EC-F3B6-4CF7-8A67-99EC2A32E023}" type="slidenum">
              <a:rPr lang="en-US" smtClean="0"/>
              <a:t>8</a:t>
            </a:fld>
            <a:endParaRPr lang="en-US"/>
          </a:p>
        </p:txBody>
      </p:sp>
    </p:spTree>
    <p:extLst>
      <p:ext uri="{BB962C8B-B14F-4D97-AF65-F5344CB8AC3E}">
        <p14:creationId xmlns:p14="http://schemas.microsoft.com/office/powerpoint/2010/main" val="31695188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66C2EC-F3B6-4CF7-8A67-99EC2A32E023}" type="slidenum">
              <a:rPr lang="en-US" smtClean="0"/>
              <a:t>9</a:t>
            </a:fld>
            <a:endParaRPr lang="en-US"/>
          </a:p>
        </p:txBody>
      </p:sp>
    </p:spTree>
    <p:extLst>
      <p:ext uri="{BB962C8B-B14F-4D97-AF65-F5344CB8AC3E}">
        <p14:creationId xmlns:p14="http://schemas.microsoft.com/office/powerpoint/2010/main" val="24284780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66C2EC-F3B6-4CF7-8A67-99EC2A32E023}" type="slidenum">
              <a:rPr lang="en-US" smtClean="0"/>
              <a:t>10</a:t>
            </a:fld>
            <a:endParaRPr lang="en-US"/>
          </a:p>
        </p:txBody>
      </p:sp>
    </p:spTree>
    <p:extLst>
      <p:ext uri="{BB962C8B-B14F-4D97-AF65-F5344CB8AC3E}">
        <p14:creationId xmlns:p14="http://schemas.microsoft.com/office/powerpoint/2010/main" val="24769433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6F70F-C36D-483B-A71E-3CE7D129462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47BBED8-1641-49D3-AE18-73C243B3CC8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A4D893F-194C-4FF4-B5AB-6C4451672D94}"/>
              </a:ext>
            </a:extLst>
          </p:cNvPr>
          <p:cNvSpPr>
            <a:spLocks noGrp="1"/>
          </p:cNvSpPr>
          <p:nvPr>
            <p:ph type="dt" sz="half" idx="10"/>
          </p:nvPr>
        </p:nvSpPr>
        <p:spPr/>
        <p:txBody>
          <a:bodyPr/>
          <a:lstStyle/>
          <a:p>
            <a:fld id="{11EADF87-7BA1-4934-894F-828C76552A18}" type="datetime1">
              <a:rPr lang="en-US" smtClean="0"/>
              <a:t>9/1/2021</a:t>
            </a:fld>
            <a:endParaRPr lang="en-US"/>
          </a:p>
        </p:txBody>
      </p:sp>
      <p:sp>
        <p:nvSpPr>
          <p:cNvPr id="5" name="Footer Placeholder 4">
            <a:extLst>
              <a:ext uri="{FF2B5EF4-FFF2-40B4-BE49-F238E27FC236}">
                <a16:creationId xmlns:a16="http://schemas.microsoft.com/office/drawing/2014/main" id="{99244E4B-E2F8-432A-BF65-4B1D4F60B522}"/>
              </a:ext>
            </a:extLst>
          </p:cNvPr>
          <p:cNvSpPr>
            <a:spLocks noGrp="1"/>
          </p:cNvSpPr>
          <p:nvPr>
            <p:ph type="ftr" sz="quarter" idx="11"/>
          </p:nvPr>
        </p:nvSpPr>
        <p:spPr/>
        <p:txBody>
          <a:bodyPr/>
          <a:lstStyle/>
          <a:p>
            <a:r>
              <a:rPr lang="en-US"/>
              <a:t>CCAMP WG Session @ IETF 106, Singapore</a:t>
            </a:r>
          </a:p>
        </p:txBody>
      </p:sp>
      <p:sp>
        <p:nvSpPr>
          <p:cNvPr id="6" name="Slide Number Placeholder 5">
            <a:extLst>
              <a:ext uri="{FF2B5EF4-FFF2-40B4-BE49-F238E27FC236}">
                <a16:creationId xmlns:a16="http://schemas.microsoft.com/office/drawing/2014/main" id="{BCD57B7B-E4FA-4168-B890-885510F841FB}"/>
              </a:ext>
            </a:extLst>
          </p:cNvPr>
          <p:cNvSpPr>
            <a:spLocks noGrp="1"/>
          </p:cNvSpPr>
          <p:nvPr>
            <p:ph type="sldNum" sz="quarter" idx="12"/>
          </p:nvPr>
        </p:nvSpPr>
        <p:spPr/>
        <p:txBody>
          <a:bodyPr/>
          <a:lstStyle/>
          <a:p>
            <a:fld id="{C5DE8D9F-EE5F-4C6A-B9D9-EDFB82C3822E}" type="slidenum">
              <a:rPr lang="en-US" smtClean="0"/>
              <a:t>‹#›</a:t>
            </a:fld>
            <a:endParaRPr lang="en-US"/>
          </a:p>
        </p:txBody>
      </p:sp>
    </p:spTree>
    <p:extLst>
      <p:ext uri="{BB962C8B-B14F-4D97-AF65-F5344CB8AC3E}">
        <p14:creationId xmlns:p14="http://schemas.microsoft.com/office/powerpoint/2010/main" val="42652881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11744E-C5CC-433D-BC59-08747CC083D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326A685-8D45-4AE8-A436-80CEC3CB9B4C}"/>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E04DA6-02C2-4232-AA35-6C6326775ED7}"/>
              </a:ext>
            </a:extLst>
          </p:cNvPr>
          <p:cNvSpPr>
            <a:spLocks noGrp="1"/>
          </p:cNvSpPr>
          <p:nvPr>
            <p:ph type="dt" sz="half" idx="10"/>
          </p:nvPr>
        </p:nvSpPr>
        <p:spPr/>
        <p:txBody>
          <a:bodyPr/>
          <a:lstStyle/>
          <a:p>
            <a:fld id="{85D92055-2432-4DF3-97D9-9AAC5D502BA1}" type="datetime1">
              <a:rPr lang="en-US" smtClean="0"/>
              <a:t>9/1/2021</a:t>
            </a:fld>
            <a:endParaRPr lang="en-US"/>
          </a:p>
        </p:txBody>
      </p:sp>
      <p:sp>
        <p:nvSpPr>
          <p:cNvPr id="5" name="Footer Placeholder 4">
            <a:extLst>
              <a:ext uri="{FF2B5EF4-FFF2-40B4-BE49-F238E27FC236}">
                <a16:creationId xmlns:a16="http://schemas.microsoft.com/office/drawing/2014/main" id="{A67D90AE-1FCA-4D19-A901-53A6D429BA15}"/>
              </a:ext>
            </a:extLst>
          </p:cNvPr>
          <p:cNvSpPr>
            <a:spLocks noGrp="1"/>
          </p:cNvSpPr>
          <p:nvPr>
            <p:ph type="ftr" sz="quarter" idx="11"/>
          </p:nvPr>
        </p:nvSpPr>
        <p:spPr/>
        <p:txBody>
          <a:bodyPr/>
          <a:lstStyle/>
          <a:p>
            <a:r>
              <a:rPr lang="en-US"/>
              <a:t>CCAMP WG Session @ IETF 106, Singapore</a:t>
            </a:r>
          </a:p>
        </p:txBody>
      </p:sp>
      <p:sp>
        <p:nvSpPr>
          <p:cNvPr id="6" name="Slide Number Placeholder 5">
            <a:extLst>
              <a:ext uri="{FF2B5EF4-FFF2-40B4-BE49-F238E27FC236}">
                <a16:creationId xmlns:a16="http://schemas.microsoft.com/office/drawing/2014/main" id="{A4DF0AA5-D7F4-4DDE-AE62-D39D808E3908}"/>
              </a:ext>
            </a:extLst>
          </p:cNvPr>
          <p:cNvSpPr>
            <a:spLocks noGrp="1"/>
          </p:cNvSpPr>
          <p:nvPr>
            <p:ph type="sldNum" sz="quarter" idx="12"/>
          </p:nvPr>
        </p:nvSpPr>
        <p:spPr/>
        <p:txBody>
          <a:bodyPr/>
          <a:lstStyle/>
          <a:p>
            <a:fld id="{C5DE8D9F-EE5F-4C6A-B9D9-EDFB82C3822E}" type="slidenum">
              <a:rPr lang="en-US" smtClean="0"/>
              <a:t>‹#›</a:t>
            </a:fld>
            <a:endParaRPr lang="en-US"/>
          </a:p>
        </p:txBody>
      </p:sp>
    </p:spTree>
    <p:extLst>
      <p:ext uri="{BB962C8B-B14F-4D97-AF65-F5344CB8AC3E}">
        <p14:creationId xmlns:p14="http://schemas.microsoft.com/office/powerpoint/2010/main" val="14472779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31D45A1-B848-4F0A-A111-0471ADDF554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F86741C-A0E2-4271-95E4-9F68AD8649D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F5D4C10-76A8-4708-8997-C1FEB99B2422}"/>
              </a:ext>
            </a:extLst>
          </p:cNvPr>
          <p:cNvSpPr>
            <a:spLocks noGrp="1"/>
          </p:cNvSpPr>
          <p:nvPr>
            <p:ph type="dt" sz="half" idx="10"/>
          </p:nvPr>
        </p:nvSpPr>
        <p:spPr/>
        <p:txBody>
          <a:bodyPr/>
          <a:lstStyle/>
          <a:p>
            <a:fld id="{9982AC4B-3F7F-442E-97CB-3FE75166B923}" type="datetime1">
              <a:rPr lang="en-US" smtClean="0"/>
              <a:t>9/1/2021</a:t>
            </a:fld>
            <a:endParaRPr lang="en-US"/>
          </a:p>
        </p:txBody>
      </p:sp>
      <p:sp>
        <p:nvSpPr>
          <p:cNvPr id="5" name="Footer Placeholder 4">
            <a:extLst>
              <a:ext uri="{FF2B5EF4-FFF2-40B4-BE49-F238E27FC236}">
                <a16:creationId xmlns:a16="http://schemas.microsoft.com/office/drawing/2014/main" id="{5314B1F7-A30B-4632-8901-5AF691375F28}"/>
              </a:ext>
            </a:extLst>
          </p:cNvPr>
          <p:cNvSpPr>
            <a:spLocks noGrp="1"/>
          </p:cNvSpPr>
          <p:nvPr>
            <p:ph type="ftr" sz="quarter" idx="11"/>
          </p:nvPr>
        </p:nvSpPr>
        <p:spPr/>
        <p:txBody>
          <a:bodyPr/>
          <a:lstStyle/>
          <a:p>
            <a:r>
              <a:rPr lang="en-US"/>
              <a:t>CCAMP WG Session @ IETF 106, Singapore</a:t>
            </a:r>
          </a:p>
        </p:txBody>
      </p:sp>
      <p:sp>
        <p:nvSpPr>
          <p:cNvPr id="6" name="Slide Number Placeholder 5">
            <a:extLst>
              <a:ext uri="{FF2B5EF4-FFF2-40B4-BE49-F238E27FC236}">
                <a16:creationId xmlns:a16="http://schemas.microsoft.com/office/drawing/2014/main" id="{C49D563F-3764-4CAA-9B40-9A10FC22F651}"/>
              </a:ext>
            </a:extLst>
          </p:cNvPr>
          <p:cNvSpPr>
            <a:spLocks noGrp="1"/>
          </p:cNvSpPr>
          <p:nvPr>
            <p:ph type="sldNum" sz="quarter" idx="12"/>
          </p:nvPr>
        </p:nvSpPr>
        <p:spPr/>
        <p:txBody>
          <a:bodyPr/>
          <a:lstStyle/>
          <a:p>
            <a:fld id="{C5DE8D9F-EE5F-4C6A-B9D9-EDFB82C3822E}" type="slidenum">
              <a:rPr lang="en-US" smtClean="0"/>
              <a:t>‹#›</a:t>
            </a:fld>
            <a:endParaRPr lang="en-US"/>
          </a:p>
        </p:txBody>
      </p:sp>
    </p:spTree>
    <p:extLst>
      <p:ext uri="{BB962C8B-B14F-4D97-AF65-F5344CB8AC3E}">
        <p14:creationId xmlns:p14="http://schemas.microsoft.com/office/powerpoint/2010/main" val="10311330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6DBE4D-E613-43DD-A6B2-85D234F12F2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328EDF5-8775-4D37-8BA6-6B05CD86F6A0}"/>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E8DD1F9-0CC1-46BD-80EA-032EFE2EA496}"/>
              </a:ext>
            </a:extLst>
          </p:cNvPr>
          <p:cNvSpPr>
            <a:spLocks noGrp="1"/>
          </p:cNvSpPr>
          <p:nvPr>
            <p:ph type="dt" sz="half" idx="10"/>
          </p:nvPr>
        </p:nvSpPr>
        <p:spPr/>
        <p:txBody>
          <a:bodyPr/>
          <a:lstStyle/>
          <a:p>
            <a:fld id="{86764C34-DC39-41C4-8B6A-5EA7B47F74F1}" type="datetime1">
              <a:rPr lang="en-US" smtClean="0"/>
              <a:t>9/1/2021</a:t>
            </a:fld>
            <a:endParaRPr lang="en-US"/>
          </a:p>
        </p:txBody>
      </p:sp>
      <p:sp>
        <p:nvSpPr>
          <p:cNvPr id="5" name="Footer Placeholder 4">
            <a:extLst>
              <a:ext uri="{FF2B5EF4-FFF2-40B4-BE49-F238E27FC236}">
                <a16:creationId xmlns:a16="http://schemas.microsoft.com/office/drawing/2014/main" id="{C5F48F2B-FBF0-4DD3-BC64-6E8C5B4109F3}"/>
              </a:ext>
            </a:extLst>
          </p:cNvPr>
          <p:cNvSpPr>
            <a:spLocks noGrp="1"/>
          </p:cNvSpPr>
          <p:nvPr>
            <p:ph type="ftr" sz="quarter" idx="11"/>
          </p:nvPr>
        </p:nvSpPr>
        <p:spPr/>
        <p:txBody>
          <a:bodyPr/>
          <a:lstStyle/>
          <a:p>
            <a:r>
              <a:rPr lang="en-US"/>
              <a:t>CCAMP WG Session @ IETF 106, Singapore</a:t>
            </a:r>
          </a:p>
        </p:txBody>
      </p:sp>
      <p:sp>
        <p:nvSpPr>
          <p:cNvPr id="6" name="Slide Number Placeholder 5">
            <a:extLst>
              <a:ext uri="{FF2B5EF4-FFF2-40B4-BE49-F238E27FC236}">
                <a16:creationId xmlns:a16="http://schemas.microsoft.com/office/drawing/2014/main" id="{BE04DDCE-377F-490B-9F66-2FCFAE7CDA5D}"/>
              </a:ext>
            </a:extLst>
          </p:cNvPr>
          <p:cNvSpPr>
            <a:spLocks noGrp="1"/>
          </p:cNvSpPr>
          <p:nvPr>
            <p:ph type="sldNum" sz="quarter" idx="12"/>
          </p:nvPr>
        </p:nvSpPr>
        <p:spPr/>
        <p:txBody>
          <a:bodyPr/>
          <a:lstStyle/>
          <a:p>
            <a:fld id="{C5DE8D9F-EE5F-4C6A-B9D9-EDFB82C3822E}" type="slidenum">
              <a:rPr lang="en-US" smtClean="0"/>
              <a:t>‹#›</a:t>
            </a:fld>
            <a:endParaRPr lang="en-US"/>
          </a:p>
        </p:txBody>
      </p:sp>
    </p:spTree>
    <p:extLst>
      <p:ext uri="{BB962C8B-B14F-4D97-AF65-F5344CB8AC3E}">
        <p14:creationId xmlns:p14="http://schemas.microsoft.com/office/powerpoint/2010/main" val="21015380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BF7EAE-26F7-4F91-BCE2-D07C906B9F4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44D8774-D4D5-43AF-87A1-D8665498F9E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6232657-B26C-473C-88A7-772FA2CDB6EA}"/>
              </a:ext>
            </a:extLst>
          </p:cNvPr>
          <p:cNvSpPr>
            <a:spLocks noGrp="1"/>
          </p:cNvSpPr>
          <p:nvPr>
            <p:ph type="dt" sz="half" idx="10"/>
          </p:nvPr>
        </p:nvSpPr>
        <p:spPr/>
        <p:txBody>
          <a:bodyPr/>
          <a:lstStyle/>
          <a:p>
            <a:fld id="{9AD06E72-0C8D-44B3-AA53-2FB152485C62}" type="datetime1">
              <a:rPr lang="en-US" smtClean="0"/>
              <a:t>9/1/2021</a:t>
            </a:fld>
            <a:endParaRPr lang="en-US"/>
          </a:p>
        </p:txBody>
      </p:sp>
      <p:sp>
        <p:nvSpPr>
          <p:cNvPr id="5" name="Footer Placeholder 4">
            <a:extLst>
              <a:ext uri="{FF2B5EF4-FFF2-40B4-BE49-F238E27FC236}">
                <a16:creationId xmlns:a16="http://schemas.microsoft.com/office/drawing/2014/main" id="{30DD0D81-1E0A-47CD-92A4-5E1171C6ACB8}"/>
              </a:ext>
            </a:extLst>
          </p:cNvPr>
          <p:cNvSpPr>
            <a:spLocks noGrp="1"/>
          </p:cNvSpPr>
          <p:nvPr>
            <p:ph type="ftr" sz="quarter" idx="11"/>
          </p:nvPr>
        </p:nvSpPr>
        <p:spPr/>
        <p:txBody>
          <a:bodyPr/>
          <a:lstStyle/>
          <a:p>
            <a:r>
              <a:rPr lang="en-US"/>
              <a:t>CCAMP WG Session @ IETF 106, Singapore</a:t>
            </a:r>
          </a:p>
        </p:txBody>
      </p:sp>
      <p:sp>
        <p:nvSpPr>
          <p:cNvPr id="6" name="Slide Number Placeholder 5">
            <a:extLst>
              <a:ext uri="{FF2B5EF4-FFF2-40B4-BE49-F238E27FC236}">
                <a16:creationId xmlns:a16="http://schemas.microsoft.com/office/drawing/2014/main" id="{1EEF3D07-BB30-4067-94E3-33D2DE362F68}"/>
              </a:ext>
            </a:extLst>
          </p:cNvPr>
          <p:cNvSpPr>
            <a:spLocks noGrp="1"/>
          </p:cNvSpPr>
          <p:nvPr>
            <p:ph type="sldNum" sz="quarter" idx="12"/>
          </p:nvPr>
        </p:nvSpPr>
        <p:spPr/>
        <p:txBody>
          <a:bodyPr/>
          <a:lstStyle/>
          <a:p>
            <a:fld id="{C5DE8D9F-EE5F-4C6A-B9D9-EDFB82C3822E}" type="slidenum">
              <a:rPr lang="en-US" smtClean="0"/>
              <a:t>‹#›</a:t>
            </a:fld>
            <a:endParaRPr lang="en-US"/>
          </a:p>
        </p:txBody>
      </p:sp>
    </p:spTree>
    <p:extLst>
      <p:ext uri="{BB962C8B-B14F-4D97-AF65-F5344CB8AC3E}">
        <p14:creationId xmlns:p14="http://schemas.microsoft.com/office/powerpoint/2010/main" val="2391866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B1312-A27D-43A7-9134-1372A391F64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8C64446-AD39-4608-9403-BC5FBE4DE65B}"/>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25FB136-4A35-4C88-9E2B-DC562E5F0E95}"/>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D5133C-C0C8-462E-9E8D-367F44F3E7B7}"/>
              </a:ext>
            </a:extLst>
          </p:cNvPr>
          <p:cNvSpPr>
            <a:spLocks noGrp="1"/>
          </p:cNvSpPr>
          <p:nvPr>
            <p:ph type="dt" sz="half" idx="10"/>
          </p:nvPr>
        </p:nvSpPr>
        <p:spPr/>
        <p:txBody>
          <a:bodyPr/>
          <a:lstStyle/>
          <a:p>
            <a:fld id="{66188E82-78A8-432F-A905-64D37DCF7108}" type="datetime1">
              <a:rPr lang="en-US" smtClean="0"/>
              <a:t>9/1/2021</a:t>
            </a:fld>
            <a:endParaRPr lang="en-US"/>
          </a:p>
        </p:txBody>
      </p:sp>
      <p:sp>
        <p:nvSpPr>
          <p:cNvPr id="6" name="Footer Placeholder 5">
            <a:extLst>
              <a:ext uri="{FF2B5EF4-FFF2-40B4-BE49-F238E27FC236}">
                <a16:creationId xmlns:a16="http://schemas.microsoft.com/office/drawing/2014/main" id="{ABCA0FC7-850E-4FE6-9D6F-05155ECA10C5}"/>
              </a:ext>
            </a:extLst>
          </p:cNvPr>
          <p:cNvSpPr>
            <a:spLocks noGrp="1"/>
          </p:cNvSpPr>
          <p:nvPr>
            <p:ph type="ftr" sz="quarter" idx="11"/>
          </p:nvPr>
        </p:nvSpPr>
        <p:spPr/>
        <p:txBody>
          <a:bodyPr/>
          <a:lstStyle/>
          <a:p>
            <a:r>
              <a:rPr lang="en-US"/>
              <a:t>CCAMP WG Session @ IETF 106, Singapore</a:t>
            </a:r>
          </a:p>
        </p:txBody>
      </p:sp>
      <p:sp>
        <p:nvSpPr>
          <p:cNvPr id="7" name="Slide Number Placeholder 6">
            <a:extLst>
              <a:ext uri="{FF2B5EF4-FFF2-40B4-BE49-F238E27FC236}">
                <a16:creationId xmlns:a16="http://schemas.microsoft.com/office/drawing/2014/main" id="{8F5FE713-1D7D-4705-BF14-3DF626528504}"/>
              </a:ext>
            </a:extLst>
          </p:cNvPr>
          <p:cNvSpPr>
            <a:spLocks noGrp="1"/>
          </p:cNvSpPr>
          <p:nvPr>
            <p:ph type="sldNum" sz="quarter" idx="12"/>
          </p:nvPr>
        </p:nvSpPr>
        <p:spPr/>
        <p:txBody>
          <a:bodyPr/>
          <a:lstStyle/>
          <a:p>
            <a:fld id="{C5DE8D9F-EE5F-4C6A-B9D9-EDFB82C3822E}" type="slidenum">
              <a:rPr lang="en-US" smtClean="0"/>
              <a:t>‹#›</a:t>
            </a:fld>
            <a:endParaRPr lang="en-US"/>
          </a:p>
        </p:txBody>
      </p:sp>
    </p:spTree>
    <p:extLst>
      <p:ext uri="{BB962C8B-B14F-4D97-AF65-F5344CB8AC3E}">
        <p14:creationId xmlns:p14="http://schemas.microsoft.com/office/powerpoint/2010/main" val="24638537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3484AB-3862-4C30-AAB5-B8B8BDC49CD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EB846EF-F83F-4684-B45D-F7A2ECE847D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170051F9-60E0-4E64-B66C-DC817F93138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4560DFF-87BC-43C4-8119-530EC412CCD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E1FB5A7F-DE6C-4E81-9CBC-8D5EF03BB1BE}"/>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6B1FC2D-06AA-4DB6-90EF-3D874477E29B}"/>
              </a:ext>
            </a:extLst>
          </p:cNvPr>
          <p:cNvSpPr>
            <a:spLocks noGrp="1"/>
          </p:cNvSpPr>
          <p:nvPr>
            <p:ph type="dt" sz="half" idx="10"/>
          </p:nvPr>
        </p:nvSpPr>
        <p:spPr/>
        <p:txBody>
          <a:bodyPr/>
          <a:lstStyle/>
          <a:p>
            <a:fld id="{4F6C27C5-5812-4AB4-AA99-BFA1A6532403}" type="datetime1">
              <a:rPr lang="en-US" smtClean="0"/>
              <a:t>9/1/2021</a:t>
            </a:fld>
            <a:endParaRPr lang="en-US"/>
          </a:p>
        </p:txBody>
      </p:sp>
      <p:sp>
        <p:nvSpPr>
          <p:cNvPr id="8" name="Footer Placeholder 7">
            <a:extLst>
              <a:ext uri="{FF2B5EF4-FFF2-40B4-BE49-F238E27FC236}">
                <a16:creationId xmlns:a16="http://schemas.microsoft.com/office/drawing/2014/main" id="{30860ED0-7AF3-47B5-AFD9-0B219ADEED99}"/>
              </a:ext>
            </a:extLst>
          </p:cNvPr>
          <p:cNvSpPr>
            <a:spLocks noGrp="1"/>
          </p:cNvSpPr>
          <p:nvPr>
            <p:ph type="ftr" sz="quarter" idx="11"/>
          </p:nvPr>
        </p:nvSpPr>
        <p:spPr/>
        <p:txBody>
          <a:bodyPr/>
          <a:lstStyle/>
          <a:p>
            <a:r>
              <a:rPr lang="en-US"/>
              <a:t>CCAMP WG Session @ IETF 106, Singapore</a:t>
            </a:r>
          </a:p>
        </p:txBody>
      </p:sp>
      <p:sp>
        <p:nvSpPr>
          <p:cNvPr id="9" name="Slide Number Placeholder 8">
            <a:extLst>
              <a:ext uri="{FF2B5EF4-FFF2-40B4-BE49-F238E27FC236}">
                <a16:creationId xmlns:a16="http://schemas.microsoft.com/office/drawing/2014/main" id="{2E1BC4CC-408F-4ECE-B7DD-D7C114774CBC}"/>
              </a:ext>
            </a:extLst>
          </p:cNvPr>
          <p:cNvSpPr>
            <a:spLocks noGrp="1"/>
          </p:cNvSpPr>
          <p:nvPr>
            <p:ph type="sldNum" sz="quarter" idx="12"/>
          </p:nvPr>
        </p:nvSpPr>
        <p:spPr/>
        <p:txBody>
          <a:bodyPr/>
          <a:lstStyle/>
          <a:p>
            <a:fld id="{C5DE8D9F-EE5F-4C6A-B9D9-EDFB82C3822E}" type="slidenum">
              <a:rPr lang="en-US" smtClean="0"/>
              <a:t>‹#›</a:t>
            </a:fld>
            <a:endParaRPr lang="en-US"/>
          </a:p>
        </p:txBody>
      </p:sp>
    </p:spTree>
    <p:extLst>
      <p:ext uri="{BB962C8B-B14F-4D97-AF65-F5344CB8AC3E}">
        <p14:creationId xmlns:p14="http://schemas.microsoft.com/office/powerpoint/2010/main" val="37004958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8F2245-E251-4030-8C6B-27B27481BEC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F349A23-CC8C-400E-BF73-1FE15B3F6DB5}"/>
              </a:ext>
            </a:extLst>
          </p:cNvPr>
          <p:cNvSpPr>
            <a:spLocks noGrp="1"/>
          </p:cNvSpPr>
          <p:nvPr>
            <p:ph type="dt" sz="half" idx="10"/>
          </p:nvPr>
        </p:nvSpPr>
        <p:spPr/>
        <p:txBody>
          <a:bodyPr/>
          <a:lstStyle/>
          <a:p>
            <a:fld id="{01E17CC1-43C0-45B8-AB30-B4F1979189AC}" type="datetime1">
              <a:rPr lang="en-US" smtClean="0"/>
              <a:t>9/1/2021</a:t>
            </a:fld>
            <a:endParaRPr lang="en-US"/>
          </a:p>
        </p:txBody>
      </p:sp>
      <p:sp>
        <p:nvSpPr>
          <p:cNvPr id="4" name="Footer Placeholder 3">
            <a:extLst>
              <a:ext uri="{FF2B5EF4-FFF2-40B4-BE49-F238E27FC236}">
                <a16:creationId xmlns:a16="http://schemas.microsoft.com/office/drawing/2014/main" id="{F270AB06-AE52-4E29-BFE8-EB8CAA069A90}"/>
              </a:ext>
            </a:extLst>
          </p:cNvPr>
          <p:cNvSpPr>
            <a:spLocks noGrp="1"/>
          </p:cNvSpPr>
          <p:nvPr>
            <p:ph type="ftr" sz="quarter" idx="11"/>
          </p:nvPr>
        </p:nvSpPr>
        <p:spPr/>
        <p:txBody>
          <a:bodyPr/>
          <a:lstStyle/>
          <a:p>
            <a:r>
              <a:rPr lang="en-US"/>
              <a:t>CCAMP WG Session @ IETF 106, Singapore</a:t>
            </a:r>
          </a:p>
        </p:txBody>
      </p:sp>
      <p:sp>
        <p:nvSpPr>
          <p:cNvPr id="5" name="Slide Number Placeholder 4">
            <a:extLst>
              <a:ext uri="{FF2B5EF4-FFF2-40B4-BE49-F238E27FC236}">
                <a16:creationId xmlns:a16="http://schemas.microsoft.com/office/drawing/2014/main" id="{573F4D89-3784-4036-9A00-E28A74AA62B1}"/>
              </a:ext>
            </a:extLst>
          </p:cNvPr>
          <p:cNvSpPr>
            <a:spLocks noGrp="1"/>
          </p:cNvSpPr>
          <p:nvPr>
            <p:ph type="sldNum" sz="quarter" idx="12"/>
          </p:nvPr>
        </p:nvSpPr>
        <p:spPr/>
        <p:txBody>
          <a:bodyPr/>
          <a:lstStyle/>
          <a:p>
            <a:fld id="{C5DE8D9F-EE5F-4C6A-B9D9-EDFB82C3822E}" type="slidenum">
              <a:rPr lang="en-US" smtClean="0"/>
              <a:t>‹#›</a:t>
            </a:fld>
            <a:endParaRPr lang="en-US"/>
          </a:p>
        </p:txBody>
      </p:sp>
    </p:spTree>
    <p:extLst>
      <p:ext uri="{BB962C8B-B14F-4D97-AF65-F5344CB8AC3E}">
        <p14:creationId xmlns:p14="http://schemas.microsoft.com/office/powerpoint/2010/main" val="213479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0777CF1-7199-4CFF-B5A5-7410597E2C24}"/>
              </a:ext>
            </a:extLst>
          </p:cNvPr>
          <p:cNvSpPr>
            <a:spLocks noGrp="1"/>
          </p:cNvSpPr>
          <p:nvPr>
            <p:ph type="dt" sz="half" idx="10"/>
          </p:nvPr>
        </p:nvSpPr>
        <p:spPr/>
        <p:txBody>
          <a:bodyPr/>
          <a:lstStyle/>
          <a:p>
            <a:fld id="{86720E5C-818F-46A2-A674-ACF0EF433E2C}" type="datetime1">
              <a:rPr lang="en-US" smtClean="0"/>
              <a:t>9/1/2021</a:t>
            </a:fld>
            <a:endParaRPr lang="en-US"/>
          </a:p>
        </p:txBody>
      </p:sp>
      <p:sp>
        <p:nvSpPr>
          <p:cNvPr id="3" name="Footer Placeholder 2">
            <a:extLst>
              <a:ext uri="{FF2B5EF4-FFF2-40B4-BE49-F238E27FC236}">
                <a16:creationId xmlns:a16="http://schemas.microsoft.com/office/drawing/2014/main" id="{545B3890-1DEE-4B5F-91FA-904D4ECBAE84}"/>
              </a:ext>
            </a:extLst>
          </p:cNvPr>
          <p:cNvSpPr>
            <a:spLocks noGrp="1"/>
          </p:cNvSpPr>
          <p:nvPr>
            <p:ph type="ftr" sz="quarter" idx="11"/>
          </p:nvPr>
        </p:nvSpPr>
        <p:spPr/>
        <p:txBody>
          <a:bodyPr/>
          <a:lstStyle/>
          <a:p>
            <a:r>
              <a:rPr lang="en-US"/>
              <a:t>CCAMP WG Session @ IETF 106, Singapore</a:t>
            </a:r>
          </a:p>
        </p:txBody>
      </p:sp>
      <p:sp>
        <p:nvSpPr>
          <p:cNvPr id="4" name="Slide Number Placeholder 3">
            <a:extLst>
              <a:ext uri="{FF2B5EF4-FFF2-40B4-BE49-F238E27FC236}">
                <a16:creationId xmlns:a16="http://schemas.microsoft.com/office/drawing/2014/main" id="{6BD77738-57AE-490B-AA3B-850D15137ECF}"/>
              </a:ext>
            </a:extLst>
          </p:cNvPr>
          <p:cNvSpPr>
            <a:spLocks noGrp="1"/>
          </p:cNvSpPr>
          <p:nvPr>
            <p:ph type="sldNum" sz="quarter" idx="12"/>
          </p:nvPr>
        </p:nvSpPr>
        <p:spPr/>
        <p:txBody>
          <a:bodyPr/>
          <a:lstStyle/>
          <a:p>
            <a:fld id="{C5DE8D9F-EE5F-4C6A-B9D9-EDFB82C3822E}" type="slidenum">
              <a:rPr lang="en-US" smtClean="0"/>
              <a:t>‹#›</a:t>
            </a:fld>
            <a:endParaRPr lang="en-US"/>
          </a:p>
        </p:txBody>
      </p:sp>
    </p:spTree>
    <p:extLst>
      <p:ext uri="{BB962C8B-B14F-4D97-AF65-F5344CB8AC3E}">
        <p14:creationId xmlns:p14="http://schemas.microsoft.com/office/powerpoint/2010/main" val="41394862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3BC349-53F3-4740-93C6-6E31DFF9910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707B1AB-D28C-44E0-A470-D76859C3F5E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7073F70-471F-4F95-85E6-12BA8F2C2E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6A230FA-9E80-4190-80C6-10B1DB5FE328}"/>
              </a:ext>
            </a:extLst>
          </p:cNvPr>
          <p:cNvSpPr>
            <a:spLocks noGrp="1"/>
          </p:cNvSpPr>
          <p:nvPr>
            <p:ph type="dt" sz="half" idx="10"/>
          </p:nvPr>
        </p:nvSpPr>
        <p:spPr/>
        <p:txBody>
          <a:bodyPr/>
          <a:lstStyle/>
          <a:p>
            <a:fld id="{3BF26B5B-FDE8-4DDB-82A7-BEF41002D93B}" type="datetime1">
              <a:rPr lang="en-US" smtClean="0"/>
              <a:t>9/1/2021</a:t>
            </a:fld>
            <a:endParaRPr lang="en-US"/>
          </a:p>
        </p:txBody>
      </p:sp>
      <p:sp>
        <p:nvSpPr>
          <p:cNvPr id="6" name="Footer Placeholder 5">
            <a:extLst>
              <a:ext uri="{FF2B5EF4-FFF2-40B4-BE49-F238E27FC236}">
                <a16:creationId xmlns:a16="http://schemas.microsoft.com/office/drawing/2014/main" id="{D7DDBA77-A567-4E0B-B956-C5E5AA192FF4}"/>
              </a:ext>
            </a:extLst>
          </p:cNvPr>
          <p:cNvSpPr>
            <a:spLocks noGrp="1"/>
          </p:cNvSpPr>
          <p:nvPr>
            <p:ph type="ftr" sz="quarter" idx="11"/>
          </p:nvPr>
        </p:nvSpPr>
        <p:spPr/>
        <p:txBody>
          <a:bodyPr/>
          <a:lstStyle/>
          <a:p>
            <a:r>
              <a:rPr lang="en-US"/>
              <a:t>CCAMP WG Session @ IETF 106, Singapore</a:t>
            </a:r>
          </a:p>
        </p:txBody>
      </p:sp>
      <p:sp>
        <p:nvSpPr>
          <p:cNvPr id="7" name="Slide Number Placeholder 6">
            <a:extLst>
              <a:ext uri="{FF2B5EF4-FFF2-40B4-BE49-F238E27FC236}">
                <a16:creationId xmlns:a16="http://schemas.microsoft.com/office/drawing/2014/main" id="{BCE78477-7046-43DB-A2BD-7B40CDA07196}"/>
              </a:ext>
            </a:extLst>
          </p:cNvPr>
          <p:cNvSpPr>
            <a:spLocks noGrp="1"/>
          </p:cNvSpPr>
          <p:nvPr>
            <p:ph type="sldNum" sz="quarter" idx="12"/>
          </p:nvPr>
        </p:nvSpPr>
        <p:spPr/>
        <p:txBody>
          <a:bodyPr/>
          <a:lstStyle/>
          <a:p>
            <a:fld id="{C5DE8D9F-EE5F-4C6A-B9D9-EDFB82C3822E}" type="slidenum">
              <a:rPr lang="en-US" smtClean="0"/>
              <a:t>‹#›</a:t>
            </a:fld>
            <a:endParaRPr lang="en-US"/>
          </a:p>
        </p:txBody>
      </p:sp>
    </p:spTree>
    <p:extLst>
      <p:ext uri="{BB962C8B-B14F-4D97-AF65-F5344CB8AC3E}">
        <p14:creationId xmlns:p14="http://schemas.microsoft.com/office/powerpoint/2010/main" val="30664308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EF29A2-7198-4C85-9684-7AB7E5B5C7F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BBDA2B8-1988-4398-9533-242CB40CD57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6FCD29D-523A-464C-964D-498C96C814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6C8AB2A-5EA4-41E1-813D-E130F9CD6B23}"/>
              </a:ext>
            </a:extLst>
          </p:cNvPr>
          <p:cNvSpPr>
            <a:spLocks noGrp="1"/>
          </p:cNvSpPr>
          <p:nvPr>
            <p:ph type="dt" sz="half" idx="10"/>
          </p:nvPr>
        </p:nvSpPr>
        <p:spPr/>
        <p:txBody>
          <a:bodyPr/>
          <a:lstStyle/>
          <a:p>
            <a:fld id="{5CC07EE6-18E8-48EE-9715-5838292A3776}" type="datetime1">
              <a:rPr lang="en-US" smtClean="0"/>
              <a:t>9/1/2021</a:t>
            </a:fld>
            <a:endParaRPr lang="en-US"/>
          </a:p>
        </p:txBody>
      </p:sp>
      <p:sp>
        <p:nvSpPr>
          <p:cNvPr id="6" name="Footer Placeholder 5">
            <a:extLst>
              <a:ext uri="{FF2B5EF4-FFF2-40B4-BE49-F238E27FC236}">
                <a16:creationId xmlns:a16="http://schemas.microsoft.com/office/drawing/2014/main" id="{D7FFE246-9575-4020-8AC5-AA6979EC3F9A}"/>
              </a:ext>
            </a:extLst>
          </p:cNvPr>
          <p:cNvSpPr>
            <a:spLocks noGrp="1"/>
          </p:cNvSpPr>
          <p:nvPr>
            <p:ph type="ftr" sz="quarter" idx="11"/>
          </p:nvPr>
        </p:nvSpPr>
        <p:spPr/>
        <p:txBody>
          <a:bodyPr/>
          <a:lstStyle/>
          <a:p>
            <a:r>
              <a:rPr lang="en-US"/>
              <a:t>CCAMP WG Session @ IETF 106, Singapore</a:t>
            </a:r>
          </a:p>
        </p:txBody>
      </p:sp>
      <p:sp>
        <p:nvSpPr>
          <p:cNvPr id="7" name="Slide Number Placeholder 6">
            <a:extLst>
              <a:ext uri="{FF2B5EF4-FFF2-40B4-BE49-F238E27FC236}">
                <a16:creationId xmlns:a16="http://schemas.microsoft.com/office/drawing/2014/main" id="{FD3D70EF-222D-482A-9962-A3E75824A4C3}"/>
              </a:ext>
            </a:extLst>
          </p:cNvPr>
          <p:cNvSpPr>
            <a:spLocks noGrp="1"/>
          </p:cNvSpPr>
          <p:nvPr>
            <p:ph type="sldNum" sz="quarter" idx="12"/>
          </p:nvPr>
        </p:nvSpPr>
        <p:spPr/>
        <p:txBody>
          <a:bodyPr/>
          <a:lstStyle/>
          <a:p>
            <a:fld id="{C5DE8D9F-EE5F-4C6A-B9D9-EDFB82C3822E}" type="slidenum">
              <a:rPr lang="en-US" smtClean="0"/>
              <a:t>‹#›</a:t>
            </a:fld>
            <a:endParaRPr lang="en-US"/>
          </a:p>
        </p:txBody>
      </p:sp>
    </p:spTree>
    <p:extLst>
      <p:ext uri="{BB962C8B-B14F-4D97-AF65-F5344CB8AC3E}">
        <p14:creationId xmlns:p14="http://schemas.microsoft.com/office/powerpoint/2010/main" val="38449387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73A70B3-5ECB-40A8-A49F-16541EDE64B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0D850A9-87D7-4ED5-8243-D4529ACDF64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981B68C-3A53-4D83-98BD-820DCB90D3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025BCED-13F6-41CB-8B3C-875C16F6C384}" type="datetime1">
              <a:rPr lang="en-US" smtClean="0"/>
              <a:t>9/1/2021</a:t>
            </a:fld>
            <a:endParaRPr lang="en-US"/>
          </a:p>
        </p:txBody>
      </p:sp>
      <p:sp>
        <p:nvSpPr>
          <p:cNvPr id="5" name="Footer Placeholder 4">
            <a:extLst>
              <a:ext uri="{FF2B5EF4-FFF2-40B4-BE49-F238E27FC236}">
                <a16:creationId xmlns:a16="http://schemas.microsoft.com/office/drawing/2014/main" id="{0B00814F-F9BA-41A0-9BBB-B2F597BFD5B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CCAMP WG Session @ IETF 106, Singapore</a:t>
            </a:r>
          </a:p>
        </p:txBody>
      </p:sp>
      <p:sp>
        <p:nvSpPr>
          <p:cNvPr id="6" name="Slide Number Placeholder 5">
            <a:extLst>
              <a:ext uri="{FF2B5EF4-FFF2-40B4-BE49-F238E27FC236}">
                <a16:creationId xmlns:a16="http://schemas.microsoft.com/office/drawing/2014/main" id="{3505CE73-9D13-44B7-94CC-97CBF98F2E2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DE8D9F-EE5F-4C6A-B9D9-EDFB82C3822E}" type="slidenum">
              <a:rPr lang="en-US" smtClean="0"/>
              <a:t>‹#›</a:t>
            </a:fld>
            <a:endParaRPr lang="en-US"/>
          </a:p>
        </p:txBody>
      </p:sp>
    </p:spTree>
    <p:extLst>
      <p:ext uri="{BB962C8B-B14F-4D97-AF65-F5344CB8AC3E}">
        <p14:creationId xmlns:p14="http://schemas.microsoft.com/office/powerpoint/2010/main" val="33853893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www.ietf.org/archive/id/draft-zheng-ccamp-yang-otn-slicing-02.txt"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datatracker.ietf.org/doc/html/draft-liu-teas-transport-network-slice-yang-04"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datatracker.ietf.org/doc/html/draft-liu-teas-transport-network-slice-yang-04"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aguoietf/ietf-ccamp-yang-otn-slicing"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hyperlink" Target="https://gerrit.onap.org/r/c/sdnc/oam/+/114426"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2B14AC5-E6AF-4C76-9CB3-949ACC0FE44E}"/>
              </a:ext>
            </a:extLst>
          </p:cNvPr>
          <p:cNvSpPr>
            <a:spLocks noGrp="1"/>
          </p:cNvSpPr>
          <p:nvPr>
            <p:ph type="ctrTitle"/>
          </p:nvPr>
        </p:nvSpPr>
        <p:spPr>
          <a:xfrm>
            <a:off x="1524000" y="848859"/>
            <a:ext cx="9144000" cy="1645330"/>
          </a:xfrm>
        </p:spPr>
        <p:txBody>
          <a:bodyPr anchor="t" anchorCtr="1">
            <a:normAutofit/>
          </a:bodyPr>
          <a:lstStyle/>
          <a:p>
            <a:pPr>
              <a:spcBef>
                <a:spcPts val="0"/>
              </a:spcBef>
            </a:pPr>
            <a:r>
              <a:rPr lang="en-US" sz="4000" b="1" dirty="0"/>
              <a:t>Framework and Data Model for OTN Network Slicing</a:t>
            </a:r>
          </a:p>
        </p:txBody>
      </p:sp>
      <p:sp>
        <p:nvSpPr>
          <p:cNvPr id="5" name="Subtitle 4">
            <a:extLst>
              <a:ext uri="{FF2B5EF4-FFF2-40B4-BE49-F238E27FC236}">
                <a16:creationId xmlns:a16="http://schemas.microsoft.com/office/drawing/2014/main" id="{1AE12729-D209-49D9-9E7C-3590C68E9DCE}"/>
              </a:ext>
            </a:extLst>
          </p:cNvPr>
          <p:cNvSpPr>
            <a:spLocks noGrp="1"/>
          </p:cNvSpPr>
          <p:nvPr>
            <p:ph type="subTitle" idx="1"/>
          </p:nvPr>
        </p:nvSpPr>
        <p:spPr>
          <a:xfrm>
            <a:off x="2893375" y="3323995"/>
            <a:ext cx="3202625" cy="2767054"/>
          </a:xfrm>
        </p:spPr>
        <p:txBody>
          <a:bodyPr>
            <a:noAutofit/>
          </a:bodyPr>
          <a:lstStyle/>
          <a:p>
            <a:pPr algn="l">
              <a:spcBef>
                <a:spcPts val="300"/>
              </a:spcBef>
            </a:pPr>
            <a:r>
              <a:rPr lang="en-US" sz="1900" dirty="0"/>
              <a:t>Co-authors:</a:t>
            </a:r>
          </a:p>
          <a:p>
            <a:pPr algn="l">
              <a:spcBef>
                <a:spcPts val="300"/>
              </a:spcBef>
            </a:pPr>
            <a:r>
              <a:rPr lang="en-US" sz="1900" dirty="0" err="1"/>
              <a:t>Haomian</a:t>
            </a:r>
            <a:r>
              <a:rPr lang="en-US" sz="1900" dirty="0"/>
              <a:t> Zheng (Huawei)</a:t>
            </a:r>
          </a:p>
          <a:p>
            <a:pPr algn="l">
              <a:spcBef>
                <a:spcPts val="300"/>
              </a:spcBef>
            </a:pPr>
            <a:r>
              <a:rPr lang="en-US" sz="1900" dirty="0" err="1"/>
              <a:t>Italo</a:t>
            </a:r>
            <a:r>
              <a:rPr lang="en-US" sz="1900" dirty="0"/>
              <a:t> </a:t>
            </a:r>
            <a:r>
              <a:rPr lang="en-US" sz="1900" dirty="0" err="1"/>
              <a:t>Busi</a:t>
            </a:r>
            <a:r>
              <a:rPr lang="en-US" sz="1900" dirty="0"/>
              <a:t> (Huawei)</a:t>
            </a:r>
            <a:br>
              <a:rPr lang="en-US" sz="1900" dirty="0"/>
            </a:br>
            <a:r>
              <a:rPr lang="en-US" sz="1900" dirty="0" err="1"/>
              <a:t>Aihua</a:t>
            </a:r>
            <a:r>
              <a:rPr lang="en-US" sz="1900" dirty="0"/>
              <a:t> </a:t>
            </a:r>
            <a:r>
              <a:rPr lang="en-US" sz="1900" dirty="0" err="1"/>
              <a:t>Guo</a:t>
            </a:r>
            <a:r>
              <a:rPr lang="en-US" sz="1900" dirty="0"/>
              <a:t> (Futurewei)</a:t>
            </a:r>
          </a:p>
          <a:p>
            <a:pPr algn="l">
              <a:spcBef>
                <a:spcPts val="300"/>
              </a:spcBef>
            </a:pPr>
            <a:r>
              <a:rPr lang="en-US" sz="1900" dirty="0"/>
              <a:t>Victor Lopez(Nokia)</a:t>
            </a:r>
          </a:p>
          <a:p>
            <a:pPr algn="l">
              <a:spcBef>
                <a:spcPts val="300"/>
              </a:spcBef>
            </a:pPr>
            <a:r>
              <a:rPr lang="en-US" sz="1900" dirty="0"/>
              <a:t>Sergio </a:t>
            </a:r>
            <a:r>
              <a:rPr lang="en-US" sz="1900" dirty="0" err="1"/>
              <a:t>Belotti</a:t>
            </a:r>
            <a:r>
              <a:rPr lang="en-US" sz="1900" dirty="0"/>
              <a:t> (Nokia)</a:t>
            </a:r>
          </a:p>
          <a:p>
            <a:pPr algn="l">
              <a:spcBef>
                <a:spcPts val="300"/>
              </a:spcBef>
            </a:pPr>
            <a:r>
              <a:rPr lang="en-US" sz="1900" dirty="0"/>
              <a:t>Dieter </a:t>
            </a:r>
            <a:r>
              <a:rPr lang="en-US" sz="1900" dirty="0" err="1"/>
              <a:t>Beller</a:t>
            </a:r>
            <a:r>
              <a:rPr lang="en-US" sz="1900" dirty="0"/>
              <a:t> (Nokia)</a:t>
            </a:r>
          </a:p>
          <a:p>
            <a:pPr algn="l">
              <a:spcBef>
                <a:spcPts val="300"/>
              </a:spcBef>
            </a:pPr>
            <a:r>
              <a:rPr lang="en-US" sz="1900" dirty="0"/>
              <a:t>Reza </a:t>
            </a:r>
            <a:r>
              <a:rPr lang="en-US" sz="1900" dirty="0" err="1"/>
              <a:t>Rokui</a:t>
            </a:r>
            <a:r>
              <a:rPr lang="en-US" sz="1900" dirty="0"/>
              <a:t> (Nokia)</a:t>
            </a:r>
          </a:p>
          <a:p>
            <a:pPr algn="l">
              <a:spcBef>
                <a:spcPts val="300"/>
              </a:spcBef>
            </a:pPr>
            <a:r>
              <a:rPr lang="en-US" sz="1900" dirty="0"/>
              <a:t>Luis M. Contreras (Telefonica)</a:t>
            </a:r>
          </a:p>
          <a:p>
            <a:pPr algn="l">
              <a:spcBef>
                <a:spcPts val="300"/>
              </a:spcBef>
            </a:pPr>
            <a:endParaRPr lang="en-US" sz="1900" dirty="0"/>
          </a:p>
        </p:txBody>
      </p:sp>
      <p:sp>
        <p:nvSpPr>
          <p:cNvPr id="6" name="Title 3">
            <a:extLst>
              <a:ext uri="{FF2B5EF4-FFF2-40B4-BE49-F238E27FC236}">
                <a16:creationId xmlns:a16="http://schemas.microsoft.com/office/drawing/2014/main" id="{E2F80EB8-8DC8-4CA5-8090-B8E097E5008E}"/>
              </a:ext>
            </a:extLst>
          </p:cNvPr>
          <p:cNvSpPr txBox="1">
            <a:spLocks/>
          </p:cNvSpPr>
          <p:nvPr/>
        </p:nvSpPr>
        <p:spPr>
          <a:xfrm>
            <a:off x="1524000" y="2507870"/>
            <a:ext cx="9144000" cy="600076"/>
          </a:xfrm>
          <a:prstGeom prst="rect">
            <a:avLst/>
          </a:prstGeom>
        </p:spPr>
        <p:txBody>
          <a:bodyPr vert="horz" lIns="91440" tIns="45720" rIns="91440" bIns="45720" rtlCol="0" anchor="t" anchorCtr="1">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spcBef>
                <a:spcPts val="0"/>
              </a:spcBef>
            </a:pPr>
            <a:r>
              <a:rPr lang="en-US" sz="3200" dirty="0">
                <a:latin typeface="+mn-lt"/>
                <a:hlinkClick r:id="rId2"/>
              </a:rPr>
              <a:t>draft-zheng-ccamp-yang-otn-slicing-02</a:t>
            </a:r>
            <a:endParaRPr lang="en-US" dirty="0">
              <a:latin typeface="+mn-lt"/>
            </a:endParaRPr>
          </a:p>
        </p:txBody>
      </p:sp>
      <p:sp>
        <p:nvSpPr>
          <p:cNvPr id="2" name="Rectangle 1"/>
          <p:cNvSpPr/>
          <p:nvPr/>
        </p:nvSpPr>
        <p:spPr>
          <a:xfrm>
            <a:off x="6096000" y="4468633"/>
            <a:ext cx="2520565" cy="715581"/>
          </a:xfrm>
          <a:prstGeom prst="rect">
            <a:avLst/>
          </a:prstGeom>
        </p:spPr>
        <p:txBody>
          <a:bodyPr wrap="square">
            <a:spAutoFit/>
          </a:bodyPr>
          <a:lstStyle/>
          <a:p>
            <a:pPr>
              <a:spcBef>
                <a:spcPts val="300"/>
              </a:spcBef>
            </a:pPr>
            <a:r>
              <a:rPr lang="en-US" sz="1900" dirty="0"/>
              <a:t>Contributors:</a:t>
            </a:r>
          </a:p>
          <a:p>
            <a:pPr>
              <a:spcBef>
                <a:spcPts val="300"/>
              </a:spcBef>
            </a:pPr>
            <a:r>
              <a:rPr lang="en-US" sz="1900" dirty="0"/>
              <a:t>Henry Yu (Huawei)</a:t>
            </a:r>
          </a:p>
        </p:txBody>
      </p:sp>
      <p:sp>
        <p:nvSpPr>
          <p:cNvPr id="7" name="Subtitle 4">
            <a:extLst>
              <a:ext uri="{FF2B5EF4-FFF2-40B4-BE49-F238E27FC236}">
                <a16:creationId xmlns:a16="http://schemas.microsoft.com/office/drawing/2014/main" id="{1AE12729-D209-49D9-9E7C-3590C68E9DCE}"/>
              </a:ext>
            </a:extLst>
          </p:cNvPr>
          <p:cNvSpPr txBox="1">
            <a:spLocks/>
          </p:cNvSpPr>
          <p:nvPr/>
        </p:nvSpPr>
        <p:spPr>
          <a:xfrm>
            <a:off x="6096000" y="3371353"/>
            <a:ext cx="3202625" cy="1995778"/>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spcBef>
                <a:spcPts val="300"/>
              </a:spcBef>
            </a:pPr>
            <a:endParaRPr lang="en-US" sz="1900" dirty="0"/>
          </a:p>
          <a:p>
            <a:pPr algn="l">
              <a:spcBef>
                <a:spcPts val="300"/>
              </a:spcBef>
            </a:pPr>
            <a:endParaRPr lang="en-US" sz="1900" dirty="0"/>
          </a:p>
        </p:txBody>
      </p:sp>
      <p:sp>
        <p:nvSpPr>
          <p:cNvPr id="3" name="Rectangle 2"/>
          <p:cNvSpPr/>
          <p:nvPr/>
        </p:nvSpPr>
        <p:spPr>
          <a:xfrm>
            <a:off x="6096000" y="3323995"/>
            <a:ext cx="3521104" cy="1046440"/>
          </a:xfrm>
          <a:prstGeom prst="rect">
            <a:avLst/>
          </a:prstGeom>
        </p:spPr>
        <p:txBody>
          <a:bodyPr wrap="square">
            <a:spAutoFit/>
          </a:bodyPr>
          <a:lstStyle/>
          <a:p>
            <a:pPr>
              <a:spcBef>
                <a:spcPts val="300"/>
              </a:spcBef>
            </a:pPr>
            <a:r>
              <a:rPr lang="en-US" sz="1900" dirty="0"/>
              <a:t>Oscar Gonzales (Telefonica)</a:t>
            </a:r>
          </a:p>
          <a:p>
            <a:pPr>
              <a:spcBef>
                <a:spcPts val="300"/>
              </a:spcBef>
            </a:pPr>
            <a:r>
              <a:rPr lang="en-US" sz="1900" dirty="0" err="1"/>
              <a:t>Yunbin</a:t>
            </a:r>
            <a:r>
              <a:rPr lang="en-US" sz="1900" dirty="0"/>
              <a:t> Xu (CAICT)</a:t>
            </a:r>
          </a:p>
          <a:p>
            <a:pPr>
              <a:spcBef>
                <a:spcPts val="300"/>
              </a:spcBef>
            </a:pPr>
            <a:r>
              <a:rPr lang="en-US" sz="1900" dirty="0"/>
              <a:t>Yang Zhao (China Mobile)</a:t>
            </a:r>
          </a:p>
        </p:txBody>
      </p:sp>
    </p:spTree>
    <p:extLst>
      <p:ext uri="{BB962C8B-B14F-4D97-AF65-F5344CB8AC3E}">
        <p14:creationId xmlns:p14="http://schemas.microsoft.com/office/powerpoint/2010/main" val="23555478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E31FD-1C2F-48A6-AB51-148D4276F8C0}"/>
              </a:ext>
            </a:extLst>
          </p:cNvPr>
          <p:cNvSpPr>
            <a:spLocks noGrp="1"/>
          </p:cNvSpPr>
          <p:nvPr>
            <p:ph type="title"/>
          </p:nvPr>
        </p:nvSpPr>
        <p:spPr/>
        <p:txBody>
          <a:bodyPr/>
          <a:lstStyle/>
          <a:p>
            <a:r>
              <a:rPr lang="en-US" dirty="0"/>
              <a:t>Draft-</a:t>
            </a:r>
            <a:r>
              <a:rPr lang="en-US" dirty="0" err="1"/>
              <a:t>liu</a:t>
            </a:r>
            <a:r>
              <a:rPr lang="en-US" dirty="0"/>
              <a:t>-teas-transport-network-slice-yang</a:t>
            </a:r>
          </a:p>
        </p:txBody>
      </p:sp>
      <p:sp>
        <p:nvSpPr>
          <p:cNvPr id="5" name="Content Placeholder 4">
            <a:extLst>
              <a:ext uri="{FF2B5EF4-FFF2-40B4-BE49-F238E27FC236}">
                <a16:creationId xmlns:a16="http://schemas.microsoft.com/office/drawing/2014/main" id="{0D865266-9049-4BEB-8AAB-97E7C5DB92E8}"/>
              </a:ext>
            </a:extLst>
          </p:cNvPr>
          <p:cNvSpPr>
            <a:spLocks noGrp="1"/>
          </p:cNvSpPr>
          <p:nvPr>
            <p:ph idx="1"/>
          </p:nvPr>
        </p:nvSpPr>
        <p:spPr>
          <a:xfrm>
            <a:off x="7122560" y="5889054"/>
            <a:ext cx="5069440" cy="968946"/>
          </a:xfrm>
        </p:spPr>
        <p:txBody>
          <a:bodyPr/>
          <a:lstStyle/>
          <a:p>
            <a:r>
              <a:rPr lang="en-US" dirty="0">
                <a:hlinkClick r:id="rId3"/>
              </a:rPr>
              <a:t>draft-liu-teas-transport-network-slice-yang-04 (ietf.org)</a:t>
            </a:r>
            <a:endParaRPr lang="en-US" dirty="0"/>
          </a:p>
          <a:p>
            <a:endParaRPr lang="en-US" dirty="0"/>
          </a:p>
        </p:txBody>
      </p:sp>
      <p:sp>
        <p:nvSpPr>
          <p:cNvPr id="11" name="TextBox 10">
            <a:extLst>
              <a:ext uri="{FF2B5EF4-FFF2-40B4-BE49-F238E27FC236}">
                <a16:creationId xmlns:a16="http://schemas.microsoft.com/office/drawing/2014/main" id="{AEE9A716-1D5C-4722-9BA5-95A632990885}"/>
              </a:ext>
            </a:extLst>
          </p:cNvPr>
          <p:cNvSpPr txBox="1"/>
          <p:nvPr/>
        </p:nvSpPr>
        <p:spPr>
          <a:xfrm>
            <a:off x="1125876" y="1139396"/>
            <a:ext cx="8308368" cy="5016758"/>
          </a:xfrm>
          <a:prstGeom prst="rect">
            <a:avLst/>
          </a:prstGeom>
          <a:noFill/>
        </p:spPr>
        <p:txBody>
          <a:bodyPr wrap="square">
            <a:spAutoFit/>
          </a:bodyPr>
          <a:lstStyle/>
          <a:p>
            <a:endParaRPr lang="en-US" sz="1600" dirty="0">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   module: </a:t>
            </a:r>
            <a:r>
              <a:rPr lang="en-US" sz="1600" dirty="0" err="1">
                <a:latin typeface="Courier New" panose="02070309020205020404" pitchFamily="49" charset="0"/>
                <a:cs typeface="Courier New" panose="02070309020205020404" pitchFamily="49" charset="0"/>
              </a:rPr>
              <a:t>ietf</a:t>
            </a:r>
            <a:r>
              <a:rPr lang="en-US" sz="1600" dirty="0">
                <a:latin typeface="Courier New" panose="02070309020205020404" pitchFamily="49" charset="0"/>
                <a:cs typeface="Courier New" panose="02070309020205020404" pitchFamily="49" charset="0"/>
              </a:rPr>
              <a:t>-network-slice</a:t>
            </a:r>
          </a:p>
          <a:p>
            <a:r>
              <a:rPr lang="en-US" sz="1600" dirty="0">
                <a:latin typeface="Courier New" panose="02070309020205020404" pitchFamily="49" charset="0"/>
                <a:cs typeface="Courier New" panose="02070309020205020404" pitchFamily="49" charset="0"/>
              </a:rPr>
              <a:t>     augment /</a:t>
            </a:r>
            <a:r>
              <a:rPr lang="en-US" sz="1600" dirty="0" err="1">
                <a:latin typeface="Courier New" panose="02070309020205020404" pitchFamily="49" charset="0"/>
                <a:cs typeface="Courier New" panose="02070309020205020404" pitchFamily="49" charset="0"/>
              </a:rPr>
              <a:t>nw:networks</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nw:network</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nw:network-types</a:t>
            </a:r>
            <a:r>
              <a:rPr lang="en-US" sz="1600" dirty="0">
                <a:latin typeface="Courier New" panose="02070309020205020404" pitchFamily="49" charset="0"/>
                <a:cs typeface="Courier New" panose="02070309020205020404" pitchFamily="49" charset="0"/>
              </a:rPr>
              <a:t>:</a:t>
            </a:r>
          </a:p>
          <a:p>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rw</a:t>
            </a:r>
            <a:r>
              <a:rPr lang="en-US" sz="1600" dirty="0">
                <a:latin typeface="Courier New" panose="02070309020205020404" pitchFamily="49" charset="0"/>
                <a:cs typeface="Courier New" panose="02070309020205020404" pitchFamily="49" charset="0"/>
              </a:rPr>
              <a:t> network-slice!</a:t>
            </a:r>
          </a:p>
          <a:p>
            <a:r>
              <a:rPr lang="en-US" sz="1600" dirty="0">
                <a:latin typeface="Courier New" panose="02070309020205020404" pitchFamily="49" charset="0"/>
                <a:cs typeface="Courier New" panose="02070309020205020404" pitchFamily="49" charset="0"/>
              </a:rPr>
              <a:t>     augment /</a:t>
            </a:r>
            <a:r>
              <a:rPr lang="en-US" sz="1600" dirty="0" err="1">
                <a:latin typeface="Courier New" panose="02070309020205020404" pitchFamily="49" charset="0"/>
                <a:cs typeface="Courier New" panose="02070309020205020404" pitchFamily="49" charset="0"/>
              </a:rPr>
              <a:t>nw:networks</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nw:network</a:t>
            </a:r>
            <a:r>
              <a:rPr lang="en-US" sz="1600" dirty="0">
                <a:latin typeface="Courier New" panose="02070309020205020404" pitchFamily="49" charset="0"/>
                <a:cs typeface="Courier New" panose="02070309020205020404" pitchFamily="49" charset="0"/>
              </a:rPr>
              <a:t>:</a:t>
            </a:r>
          </a:p>
          <a:p>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rw</a:t>
            </a:r>
            <a:r>
              <a:rPr lang="en-US" sz="1600" dirty="0">
                <a:latin typeface="Courier New" panose="02070309020205020404" pitchFamily="49" charset="0"/>
                <a:cs typeface="Courier New" panose="02070309020205020404" pitchFamily="49" charset="0"/>
              </a:rPr>
              <a:t> network-slice</a:t>
            </a:r>
          </a:p>
          <a:p>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rw</a:t>
            </a:r>
            <a:r>
              <a:rPr lang="en-US" sz="1600" dirty="0">
                <a:latin typeface="Courier New" panose="02070309020205020404" pitchFamily="49" charset="0"/>
                <a:cs typeface="Courier New" panose="02070309020205020404" pitchFamily="49" charset="0"/>
              </a:rPr>
              <a:t> optimization-criterion?   </a:t>
            </a:r>
            <a:r>
              <a:rPr lang="en-US" sz="1600" dirty="0" err="1">
                <a:latin typeface="Courier New" panose="02070309020205020404" pitchFamily="49" charset="0"/>
                <a:cs typeface="Courier New" panose="02070309020205020404" pitchFamily="49" charset="0"/>
              </a:rPr>
              <a:t>identityref</a:t>
            </a:r>
            <a:endParaRPr lang="en-US" sz="1600" dirty="0">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rw</a:t>
            </a:r>
            <a:r>
              <a:rPr lang="en-US" sz="1600" dirty="0">
                <a:latin typeface="Courier New" panose="02070309020205020404" pitchFamily="49" charset="0"/>
                <a:cs typeface="Courier New" panose="02070309020205020404" pitchFamily="49" charset="0"/>
              </a:rPr>
              <a:t> delay-tolerance?          </a:t>
            </a:r>
            <a:r>
              <a:rPr lang="en-US" sz="1600" dirty="0" err="1">
                <a:latin typeface="Courier New" panose="02070309020205020404" pitchFamily="49" charset="0"/>
                <a:cs typeface="Courier New" panose="02070309020205020404" pitchFamily="49" charset="0"/>
              </a:rPr>
              <a:t>boolean</a:t>
            </a:r>
            <a:endParaRPr lang="en-US" sz="1600" dirty="0">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rw</a:t>
            </a:r>
            <a:r>
              <a:rPr lang="en-US" sz="1600" dirty="0">
                <a:latin typeface="Courier New" panose="02070309020205020404" pitchFamily="49" charset="0"/>
                <a:cs typeface="Courier New" panose="02070309020205020404" pitchFamily="49" charset="0"/>
              </a:rPr>
              <a:t> periodicity*              uint64</a:t>
            </a:r>
          </a:p>
          <a:p>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rw</a:t>
            </a:r>
            <a:r>
              <a:rPr lang="en-US" sz="1600" dirty="0">
                <a:latin typeface="Courier New" panose="02070309020205020404" pitchFamily="49" charset="0"/>
                <a:cs typeface="Courier New" panose="02070309020205020404" pitchFamily="49" charset="0"/>
              </a:rPr>
              <a:t> isolation-level?          </a:t>
            </a:r>
            <a:r>
              <a:rPr lang="en-US" sz="1600" dirty="0" err="1">
                <a:latin typeface="Courier New" panose="02070309020205020404" pitchFamily="49" charset="0"/>
                <a:cs typeface="Courier New" panose="02070309020205020404" pitchFamily="49" charset="0"/>
              </a:rPr>
              <a:t>identityref</a:t>
            </a:r>
            <a:endParaRPr lang="en-US" sz="1600" dirty="0">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     augment /</a:t>
            </a:r>
            <a:r>
              <a:rPr lang="en-US" sz="1600" dirty="0" err="1">
                <a:latin typeface="Courier New" panose="02070309020205020404" pitchFamily="49" charset="0"/>
                <a:cs typeface="Courier New" panose="02070309020205020404" pitchFamily="49" charset="0"/>
              </a:rPr>
              <a:t>nw:networks</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nw:network</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nw:node</a:t>
            </a:r>
            <a:r>
              <a:rPr lang="en-US" sz="1600" dirty="0">
                <a:latin typeface="Courier New" panose="02070309020205020404" pitchFamily="49" charset="0"/>
                <a:cs typeface="Courier New" panose="02070309020205020404" pitchFamily="49" charset="0"/>
              </a:rPr>
              <a:t>:</a:t>
            </a:r>
          </a:p>
          <a:p>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rw</a:t>
            </a:r>
            <a:r>
              <a:rPr lang="en-US" sz="1600" dirty="0">
                <a:latin typeface="Courier New" panose="02070309020205020404" pitchFamily="49" charset="0"/>
                <a:cs typeface="Courier New" panose="02070309020205020404" pitchFamily="49" charset="0"/>
              </a:rPr>
              <a:t> network-slice</a:t>
            </a:r>
          </a:p>
          <a:p>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rw</a:t>
            </a:r>
            <a:r>
              <a:rPr lang="en-US" sz="1600" dirty="0">
                <a:latin typeface="Courier New" panose="02070309020205020404" pitchFamily="49" charset="0"/>
                <a:cs typeface="Courier New" panose="02070309020205020404" pitchFamily="49" charset="0"/>
              </a:rPr>
              <a:t> isolation-level?   </a:t>
            </a:r>
            <a:r>
              <a:rPr lang="en-US" sz="1600" dirty="0" err="1">
                <a:latin typeface="Courier New" panose="02070309020205020404" pitchFamily="49" charset="0"/>
                <a:cs typeface="Courier New" panose="02070309020205020404" pitchFamily="49" charset="0"/>
              </a:rPr>
              <a:t>identityref</a:t>
            </a:r>
            <a:endParaRPr lang="en-US" sz="1600" dirty="0">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rw</a:t>
            </a:r>
            <a:r>
              <a:rPr lang="en-US" sz="1600" dirty="0">
                <a:latin typeface="Courier New" panose="02070309020205020404" pitchFamily="49" charset="0"/>
                <a:cs typeface="Courier New" panose="02070309020205020404" pitchFamily="49" charset="0"/>
              </a:rPr>
              <a:t> compute-node-id?   string</a:t>
            </a:r>
          </a:p>
          <a:p>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rw</a:t>
            </a:r>
            <a:r>
              <a:rPr lang="en-US" sz="1600" dirty="0">
                <a:latin typeface="Courier New" panose="02070309020205020404" pitchFamily="49" charset="0"/>
                <a:cs typeface="Courier New" panose="02070309020205020404" pitchFamily="49" charset="0"/>
              </a:rPr>
              <a:t> storage-id?        string</a:t>
            </a:r>
          </a:p>
          <a:p>
            <a:r>
              <a:rPr lang="en-US" sz="1600" dirty="0">
                <a:latin typeface="Courier New" panose="02070309020205020404" pitchFamily="49" charset="0"/>
                <a:cs typeface="Courier New" panose="02070309020205020404" pitchFamily="49" charset="0"/>
              </a:rPr>
              <a:t>     augment /</a:t>
            </a:r>
            <a:r>
              <a:rPr lang="en-US" sz="1600" dirty="0" err="1">
                <a:latin typeface="Courier New" panose="02070309020205020404" pitchFamily="49" charset="0"/>
                <a:cs typeface="Courier New" panose="02070309020205020404" pitchFamily="49" charset="0"/>
              </a:rPr>
              <a:t>nw:networks</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nw:network</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nt:link</a:t>
            </a:r>
            <a:r>
              <a:rPr lang="en-US" sz="1600" dirty="0">
                <a:latin typeface="Courier New" panose="02070309020205020404" pitchFamily="49" charset="0"/>
                <a:cs typeface="Courier New" panose="02070309020205020404" pitchFamily="49" charset="0"/>
              </a:rPr>
              <a:t>:</a:t>
            </a:r>
          </a:p>
          <a:p>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rw</a:t>
            </a:r>
            <a:r>
              <a:rPr lang="en-US" sz="1600" dirty="0">
                <a:latin typeface="Courier New" panose="02070309020205020404" pitchFamily="49" charset="0"/>
                <a:cs typeface="Courier New" panose="02070309020205020404" pitchFamily="49" charset="0"/>
              </a:rPr>
              <a:t> network-slice</a:t>
            </a:r>
          </a:p>
          <a:p>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rw</a:t>
            </a:r>
            <a:r>
              <a:rPr lang="en-US" sz="1600" dirty="0">
                <a:latin typeface="Courier New" panose="02070309020205020404" pitchFamily="49" charset="0"/>
                <a:cs typeface="Courier New" panose="02070309020205020404" pitchFamily="49" charset="0"/>
              </a:rPr>
              <a:t> delay-tolerance?   </a:t>
            </a:r>
            <a:r>
              <a:rPr lang="en-US" sz="1600" dirty="0" err="1">
                <a:latin typeface="Courier New" panose="02070309020205020404" pitchFamily="49" charset="0"/>
                <a:cs typeface="Courier New" panose="02070309020205020404" pitchFamily="49" charset="0"/>
              </a:rPr>
              <a:t>boolean</a:t>
            </a:r>
            <a:endParaRPr lang="en-US" sz="1600" dirty="0">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rw</a:t>
            </a:r>
            <a:r>
              <a:rPr lang="en-US" sz="1600" dirty="0">
                <a:latin typeface="Courier New" panose="02070309020205020404" pitchFamily="49" charset="0"/>
                <a:cs typeface="Courier New" panose="02070309020205020404" pitchFamily="49" charset="0"/>
              </a:rPr>
              <a:t> periodicity*       uint64</a:t>
            </a:r>
          </a:p>
          <a:p>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rw</a:t>
            </a:r>
            <a:r>
              <a:rPr lang="en-US" sz="1600" dirty="0">
                <a:latin typeface="Courier New" panose="02070309020205020404" pitchFamily="49" charset="0"/>
                <a:cs typeface="Courier New" panose="02070309020205020404" pitchFamily="49" charset="0"/>
              </a:rPr>
              <a:t> isolation-level?   </a:t>
            </a:r>
            <a:r>
              <a:rPr lang="en-US" sz="1600" dirty="0" err="1">
                <a:latin typeface="Courier New" panose="02070309020205020404" pitchFamily="49" charset="0"/>
                <a:cs typeface="Courier New" panose="02070309020205020404" pitchFamily="49" charset="0"/>
              </a:rPr>
              <a:t>identityref</a:t>
            </a:r>
            <a:endParaRPr lang="en-US" sz="16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5756838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E31FD-1C2F-48A6-AB51-148D4276F8C0}"/>
              </a:ext>
            </a:extLst>
          </p:cNvPr>
          <p:cNvSpPr>
            <a:spLocks noGrp="1"/>
          </p:cNvSpPr>
          <p:nvPr>
            <p:ph type="title"/>
          </p:nvPr>
        </p:nvSpPr>
        <p:spPr/>
        <p:txBody>
          <a:bodyPr/>
          <a:lstStyle/>
          <a:p>
            <a:r>
              <a:rPr lang="en-US" dirty="0"/>
              <a:t>Draft-wd-teas-transport-slice-yang</a:t>
            </a:r>
          </a:p>
        </p:txBody>
      </p:sp>
      <p:sp>
        <p:nvSpPr>
          <p:cNvPr id="5" name="Content Placeholder 4">
            <a:extLst>
              <a:ext uri="{FF2B5EF4-FFF2-40B4-BE49-F238E27FC236}">
                <a16:creationId xmlns:a16="http://schemas.microsoft.com/office/drawing/2014/main" id="{0D865266-9049-4BEB-8AAB-97E7C5DB92E8}"/>
              </a:ext>
            </a:extLst>
          </p:cNvPr>
          <p:cNvSpPr>
            <a:spLocks noGrp="1"/>
          </p:cNvSpPr>
          <p:nvPr>
            <p:ph idx="1"/>
          </p:nvPr>
        </p:nvSpPr>
        <p:spPr>
          <a:xfrm>
            <a:off x="7122560" y="5889054"/>
            <a:ext cx="5069440" cy="968946"/>
          </a:xfrm>
        </p:spPr>
        <p:txBody>
          <a:bodyPr/>
          <a:lstStyle/>
          <a:p>
            <a:r>
              <a:rPr lang="en-US" dirty="0">
                <a:hlinkClick r:id="rId3"/>
              </a:rPr>
              <a:t>draft-liu-teas-transport-network-slice-yang-04 (ietf.org)</a:t>
            </a:r>
            <a:endParaRPr lang="en-US" dirty="0"/>
          </a:p>
          <a:p>
            <a:endParaRPr lang="en-US" dirty="0"/>
          </a:p>
        </p:txBody>
      </p:sp>
      <p:sp>
        <p:nvSpPr>
          <p:cNvPr id="8" name="TextBox 7">
            <a:extLst>
              <a:ext uri="{FF2B5EF4-FFF2-40B4-BE49-F238E27FC236}">
                <a16:creationId xmlns:a16="http://schemas.microsoft.com/office/drawing/2014/main" id="{D0C46089-6A33-4698-AD55-F544CD9C2A42}"/>
              </a:ext>
            </a:extLst>
          </p:cNvPr>
          <p:cNvSpPr txBox="1"/>
          <p:nvPr/>
        </p:nvSpPr>
        <p:spPr>
          <a:xfrm>
            <a:off x="838200" y="1407559"/>
            <a:ext cx="9565240" cy="20344031"/>
          </a:xfrm>
          <a:prstGeom prst="rect">
            <a:avLst/>
          </a:prstGeom>
          <a:noFill/>
        </p:spPr>
        <p:txBody>
          <a:bodyPr wrap="square">
            <a:spAutoFit/>
          </a:bodyPr>
          <a:lstStyle/>
          <a:p>
            <a:r>
              <a:rPr lang="en-US" sz="1400" dirty="0">
                <a:latin typeface="Courier New" panose="02070309020205020404" pitchFamily="49" charset="0"/>
                <a:cs typeface="Courier New" panose="02070309020205020404" pitchFamily="49" charset="0"/>
              </a:rPr>
              <a:t>module: </a:t>
            </a:r>
            <a:r>
              <a:rPr lang="en-US" sz="1400" dirty="0" err="1">
                <a:latin typeface="Courier New" panose="02070309020205020404" pitchFamily="49" charset="0"/>
                <a:cs typeface="Courier New" panose="02070309020205020404" pitchFamily="49" charset="0"/>
              </a:rPr>
              <a:t>ietf</a:t>
            </a:r>
            <a:r>
              <a:rPr lang="en-US" sz="1400" dirty="0">
                <a:latin typeface="Courier New" panose="02070309020205020404" pitchFamily="49" charset="0"/>
                <a:cs typeface="Courier New" panose="02070309020205020404" pitchFamily="49" charset="0"/>
              </a:rPr>
              <a:t>-network-slice</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rw</a:t>
            </a:r>
            <a:r>
              <a:rPr lang="en-US" sz="1400" dirty="0">
                <a:latin typeface="Courier New" panose="02070309020205020404" pitchFamily="49" charset="0"/>
                <a:cs typeface="Courier New" panose="02070309020205020404" pitchFamily="49" charset="0"/>
              </a:rPr>
              <a:t> network-slices</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rw</a:t>
            </a:r>
            <a:r>
              <a:rPr lang="en-US" sz="1400" dirty="0">
                <a:latin typeface="Courier New" panose="02070309020205020404" pitchFamily="49" charset="0"/>
                <a:cs typeface="Courier New" panose="02070309020205020404" pitchFamily="49" charset="0"/>
              </a:rPr>
              <a:t> slice-templates</a:t>
            </a:r>
          </a:p>
          <a:p>
            <a:r>
              <a:rPr lang="en-US" sz="1400" dirty="0">
                <a:latin typeface="Courier New" panose="02070309020205020404" pitchFamily="49" charset="0"/>
                <a:cs typeface="Courier New" panose="02070309020205020404" pitchFamily="49" charset="0"/>
              </a:rPr>
              <a:t>     |  +--</a:t>
            </a:r>
            <a:r>
              <a:rPr lang="en-US" sz="1400" dirty="0" err="1">
                <a:latin typeface="Courier New" panose="02070309020205020404" pitchFamily="49" charset="0"/>
                <a:cs typeface="Courier New" panose="02070309020205020404" pitchFamily="49" charset="0"/>
              </a:rPr>
              <a:t>rw</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slo</a:t>
            </a:r>
            <a:r>
              <a:rPr lang="en-US" sz="1400" dirty="0">
                <a:latin typeface="Courier New" panose="02070309020205020404" pitchFamily="49" charset="0"/>
                <a:cs typeface="Courier New" panose="02070309020205020404" pitchFamily="49" charset="0"/>
              </a:rPr>
              <a:t>-template* [id]</a:t>
            </a:r>
          </a:p>
          <a:p>
            <a:r>
              <a:rPr lang="en-US" sz="1400" dirty="0">
                <a:latin typeface="Courier New" panose="02070309020205020404" pitchFamily="49" charset="0"/>
                <a:cs typeface="Courier New" panose="02070309020205020404" pitchFamily="49" charset="0"/>
              </a:rPr>
              <a:t>     |     +--</a:t>
            </a:r>
            <a:r>
              <a:rPr lang="en-US" sz="1400" dirty="0" err="1">
                <a:latin typeface="Courier New" panose="02070309020205020404" pitchFamily="49" charset="0"/>
                <a:cs typeface="Courier New" panose="02070309020205020404" pitchFamily="49" charset="0"/>
              </a:rPr>
              <a:t>rw</a:t>
            </a:r>
            <a:r>
              <a:rPr lang="en-US" sz="1400" dirty="0">
                <a:latin typeface="Courier New" panose="02070309020205020404" pitchFamily="49" charset="0"/>
                <a:cs typeface="Courier New" panose="02070309020205020404" pitchFamily="49" charset="0"/>
              </a:rPr>
              <a:t> id                      string</a:t>
            </a:r>
          </a:p>
          <a:p>
            <a:r>
              <a:rPr lang="en-US" sz="1400" dirty="0">
                <a:latin typeface="Courier New" panose="02070309020205020404" pitchFamily="49" charset="0"/>
                <a:cs typeface="Courier New" panose="02070309020205020404" pitchFamily="49" charset="0"/>
              </a:rPr>
              <a:t>     |     +--</a:t>
            </a:r>
            <a:r>
              <a:rPr lang="en-US" sz="1400" dirty="0" err="1">
                <a:latin typeface="Courier New" panose="02070309020205020404" pitchFamily="49" charset="0"/>
                <a:cs typeface="Courier New" panose="02070309020205020404" pitchFamily="49" charset="0"/>
              </a:rPr>
              <a:t>rw</a:t>
            </a:r>
            <a:r>
              <a:rPr lang="en-US" sz="1400" dirty="0">
                <a:latin typeface="Courier New" panose="02070309020205020404" pitchFamily="49" charset="0"/>
                <a:cs typeface="Courier New" panose="02070309020205020404" pitchFamily="49" charset="0"/>
              </a:rPr>
              <a:t> template-description?   string</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rw</a:t>
            </a:r>
            <a:r>
              <a:rPr lang="en-US" sz="1400" dirty="0">
                <a:latin typeface="Courier New" panose="02070309020205020404" pitchFamily="49" charset="0"/>
                <a:cs typeface="Courier New" panose="02070309020205020404" pitchFamily="49" charset="0"/>
              </a:rPr>
              <a:t> network-slice* [network-slice-id]</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rw</a:t>
            </a:r>
            <a:r>
              <a:rPr lang="en-US" sz="1400" dirty="0">
                <a:latin typeface="Courier New" panose="02070309020205020404" pitchFamily="49" charset="0"/>
                <a:cs typeface="Courier New" panose="02070309020205020404" pitchFamily="49" charset="0"/>
              </a:rPr>
              <a:t> network-slice-id           uint32</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rw</a:t>
            </a:r>
            <a:r>
              <a:rPr lang="en-US" sz="1400" dirty="0">
                <a:latin typeface="Courier New" panose="02070309020205020404" pitchFamily="49" charset="0"/>
                <a:cs typeface="Courier New" panose="02070309020205020404" pitchFamily="49" charset="0"/>
              </a:rPr>
              <a:t> network-slice-name?        string</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rw</a:t>
            </a:r>
            <a:r>
              <a:rPr lang="en-US" sz="1400" dirty="0">
                <a:latin typeface="Courier New" panose="02070309020205020404" pitchFamily="49" charset="0"/>
                <a:cs typeface="Courier New" panose="02070309020205020404" pitchFamily="49" charset="0"/>
              </a:rPr>
              <a:t> network-slice-tag?         string</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rw</a:t>
            </a:r>
            <a:r>
              <a:rPr lang="en-US" sz="1400" dirty="0">
                <a:latin typeface="Courier New" panose="02070309020205020404" pitchFamily="49" charset="0"/>
                <a:cs typeface="Courier New" panose="02070309020205020404" pitchFamily="49" charset="0"/>
              </a:rPr>
              <a:t> network-slice-topology*    </a:t>
            </a:r>
            <a:r>
              <a:rPr lang="en-US" sz="1400" dirty="0" err="1">
                <a:latin typeface="Courier New" panose="02070309020205020404" pitchFamily="49" charset="0"/>
                <a:cs typeface="Courier New" panose="02070309020205020404" pitchFamily="49" charset="0"/>
              </a:rPr>
              <a:t>identityref</a:t>
            </a:r>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rw</a:t>
            </a:r>
            <a:r>
              <a:rPr lang="en-US" sz="1400" dirty="0">
                <a:latin typeface="Courier New" panose="02070309020205020404" pitchFamily="49" charset="0"/>
                <a:cs typeface="Courier New" panose="02070309020205020404" pitchFamily="49" charset="0"/>
              </a:rPr>
              <a:t> network-slice-</a:t>
            </a:r>
            <a:r>
              <a:rPr lang="en-US" sz="1400" dirty="0" err="1">
                <a:latin typeface="Courier New" panose="02070309020205020404" pitchFamily="49" charset="0"/>
                <a:cs typeface="Courier New" panose="02070309020205020404" pitchFamily="49" charset="0"/>
              </a:rPr>
              <a:t>slo</a:t>
            </a:r>
            <a:r>
              <a:rPr lang="en-US" sz="1400" dirty="0">
                <a:latin typeface="Courier New" panose="02070309020205020404" pitchFamily="49" charset="0"/>
                <a:cs typeface="Courier New" panose="02070309020205020404" pitchFamily="49" charset="0"/>
              </a:rPr>
              <a:t>-group* [</a:t>
            </a:r>
            <a:r>
              <a:rPr lang="en-US" sz="1400" dirty="0" err="1">
                <a:latin typeface="Courier New" panose="02070309020205020404" pitchFamily="49" charset="0"/>
                <a:cs typeface="Courier New" panose="02070309020205020404" pitchFamily="49" charset="0"/>
              </a:rPr>
              <a:t>slo</a:t>
            </a:r>
            <a:r>
              <a:rPr lang="en-US" sz="1400" dirty="0">
                <a:latin typeface="Courier New" panose="02070309020205020404" pitchFamily="49" charset="0"/>
                <a:cs typeface="Courier New" panose="02070309020205020404" pitchFamily="49" charset="0"/>
              </a:rPr>
              <a:t>-group-name]</a:t>
            </a:r>
          </a:p>
          <a:p>
            <a:r>
              <a:rPr lang="en-US" sz="1400" dirty="0">
                <a:latin typeface="Courier New" panose="02070309020205020404" pitchFamily="49" charset="0"/>
                <a:cs typeface="Courier New" panose="02070309020205020404" pitchFamily="49" charset="0"/>
              </a:rPr>
              <a:t>        |  +--</a:t>
            </a:r>
            <a:r>
              <a:rPr lang="en-US" sz="1400" dirty="0" err="1">
                <a:latin typeface="Courier New" panose="02070309020205020404" pitchFamily="49" charset="0"/>
                <a:cs typeface="Courier New" panose="02070309020205020404" pitchFamily="49" charset="0"/>
              </a:rPr>
              <a:t>rw</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slo</a:t>
            </a:r>
            <a:r>
              <a:rPr lang="en-US" sz="1400" dirty="0">
                <a:latin typeface="Courier New" panose="02070309020205020404" pitchFamily="49" charset="0"/>
                <a:cs typeface="Courier New" panose="02070309020205020404" pitchFamily="49" charset="0"/>
              </a:rPr>
              <a:t>-group-name                    string</a:t>
            </a:r>
          </a:p>
          <a:p>
            <a:r>
              <a:rPr lang="en-US" sz="1400" dirty="0">
                <a:latin typeface="Courier New" panose="02070309020205020404" pitchFamily="49" charset="0"/>
                <a:cs typeface="Courier New" panose="02070309020205020404" pitchFamily="49" charset="0"/>
              </a:rPr>
              <a:t>        |  +--</a:t>
            </a:r>
            <a:r>
              <a:rPr lang="en-US" sz="1400" dirty="0" err="1">
                <a:latin typeface="Courier New" panose="02070309020205020404" pitchFamily="49" charset="0"/>
                <a:cs typeface="Courier New" panose="02070309020205020404" pitchFamily="49" charset="0"/>
              </a:rPr>
              <a:t>rw</a:t>
            </a:r>
            <a:r>
              <a:rPr lang="en-US" sz="1400" dirty="0">
                <a:latin typeface="Courier New" panose="02070309020205020404" pitchFamily="49" charset="0"/>
                <a:cs typeface="Courier New" panose="02070309020205020404" pitchFamily="49" charset="0"/>
              </a:rPr>
              <a:t> default-</a:t>
            </a:r>
            <a:r>
              <a:rPr lang="en-US" sz="1400" dirty="0" err="1">
                <a:latin typeface="Courier New" panose="02070309020205020404" pitchFamily="49" charset="0"/>
                <a:cs typeface="Courier New" panose="02070309020205020404" pitchFamily="49" charset="0"/>
              </a:rPr>
              <a:t>slo</a:t>
            </a:r>
            <a:r>
              <a:rPr lang="en-US" sz="1400" dirty="0">
                <a:latin typeface="Courier New" panose="02070309020205020404" pitchFamily="49" charset="0"/>
                <a:cs typeface="Courier New" panose="02070309020205020404" pitchFamily="49" charset="0"/>
              </a:rPr>
              <a:t>-group?                </a:t>
            </a:r>
            <a:r>
              <a:rPr lang="en-US" sz="1400" dirty="0" err="1">
                <a:latin typeface="Courier New" panose="02070309020205020404" pitchFamily="49" charset="0"/>
                <a:cs typeface="Courier New" panose="02070309020205020404" pitchFamily="49" charset="0"/>
              </a:rPr>
              <a:t>boolean</a:t>
            </a:r>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  +--</a:t>
            </a:r>
            <a:r>
              <a:rPr lang="en-US" sz="1400" dirty="0" err="1">
                <a:latin typeface="Courier New" panose="02070309020205020404" pitchFamily="49" charset="0"/>
                <a:cs typeface="Courier New" panose="02070309020205020404" pitchFamily="49" charset="0"/>
              </a:rPr>
              <a:t>rw</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slo</a:t>
            </a:r>
            <a:r>
              <a:rPr lang="en-US" sz="1400" dirty="0">
                <a:latin typeface="Courier New" panose="02070309020205020404" pitchFamily="49" charset="0"/>
                <a:cs typeface="Courier New" panose="02070309020205020404" pitchFamily="49" charset="0"/>
              </a:rPr>
              <a:t>-template)?</a:t>
            </a:r>
          </a:p>
          <a:p>
            <a:r>
              <a:rPr lang="en-US" sz="1400" dirty="0">
                <a:latin typeface="Courier New" panose="02070309020205020404" pitchFamily="49" charset="0"/>
                <a:cs typeface="Courier New" panose="02070309020205020404" pitchFamily="49" charset="0"/>
              </a:rPr>
              <a:t>        |  |  +--:(standard)</a:t>
            </a:r>
          </a:p>
          <a:p>
            <a:r>
              <a:rPr lang="en-US" sz="1400" dirty="0">
                <a:latin typeface="Courier New" panose="02070309020205020404" pitchFamily="49" charset="0"/>
                <a:cs typeface="Courier New" panose="02070309020205020404" pitchFamily="49" charset="0"/>
              </a:rPr>
              <a:t>        |  |  |  +--</a:t>
            </a:r>
            <a:r>
              <a:rPr lang="en-US" sz="1400" dirty="0" err="1">
                <a:latin typeface="Courier New" panose="02070309020205020404" pitchFamily="49" charset="0"/>
                <a:cs typeface="Courier New" panose="02070309020205020404" pitchFamily="49" charset="0"/>
              </a:rPr>
              <a:t>rw</a:t>
            </a:r>
            <a:r>
              <a:rPr lang="en-US" sz="1400" dirty="0">
                <a:latin typeface="Courier New" panose="02070309020205020404" pitchFamily="49" charset="0"/>
                <a:cs typeface="Courier New" panose="02070309020205020404" pitchFamily="49" charset="0"/>
              </a:rPr>
              <a:t> template?                   -&gt; /network-slices/slice-templates/</a:t>
            </a:r>
            <a:r>
              <a:rPr lang="en-US" sz="1400" dirty="0" err="1">
                <a:latin typeface="Courier New" panose="02070309020205020404" pitchFamily="49" charset="0"/>
                <a:cs typeface="Courier New" panose="02070309020205020404" pitchFamily="49" charset="0"/>
              </a:rPr>
              <a:t>slo</a:t>
            </a:r>
            <a:r>
              <a:rPr lang="en-US" sz="1400" dirty="0">
                <a:latin typeface="Courier New" panose="02070309020205020404" pitchFamily="49" charset="0"/>
                <a:cs typeface="Courier New" panose="02070309020205020404" pitchFamily="49" charset="0"/>
              </a:rPr>
              <a:t>-template/id</a:t>
            </a:r>
          </a:p>
          <a:p>
            <a:r>
              <a:rPr lang="en-US" sz="1400" dirty="0">
                <a:latin typeface="Courier New" panose="02070309020205020404" pitchFamily="49" charset="0"/>
                <a:cs typeface="Courier New" panose="02070309020205020404" pitchFamily="49" charset="0"/>
              </a:rPr>
              <a:t>        |  |  +--:(custom)</a:t>
            </a:r>
          </a:p>
          <a:p>
            <a:r>
              <a:rPr lang="en-US" sz="1400" dirty="0">
                <a:latin typeface="Courier New" panose="02070309020205020404" pitchFamily="49" charset="0"/>
                <a:cs typeface="Courier New" panose="02070309020205020404" pitchFamily="49" charset="0"/>
              </a:rPr>
              <a:t>        |  |     +--</a:t>
            </a:r>
            <a:r>
              <a:rPr lang="en-US" sz="1400" dirty="0" err="1">
                <a:latin typeface="Courier New" panose="02070309020205020404" pitchFamily="49" charset="0"/>
                <a:cs typeface="Courier New" panose="02070309020205020404" pitchFamily="49" charset="0"/>
              </a:rPr>
              <a:t>rw</a:t>
            </a:r>
            <a:r>
              <a:rPr lang="en-US" sz="1400" dirty="0">
                <a:latin typeface="Courier New" panose="02070309020205020404" pitchFamily="49" charset="0"/>
                <a:cs typeface="Courier New" panose="02070309020205020404" pitchFamily="49" charset="0"/>
              </a:rPr>
              <a:t> network-slice-</a:t>
            </a:r>
            <a:r>
              <a:rPr lang="en-US" sz="1400" dirty="0" err="1">
                <a:latin typeface="Courier New" panose="02070309020205020404" pitchFamily="49" charset="0"/>
                <a:cs typeface="Courier New" panose="02070309020205020404" pitchFamily="49" charset="0"/>
              </a:rPr>
              <a:t>slo</a:t>
            </a:r>
            <a:r>
              <a:rPr lang="en-US" sz="1400" dirty="0">
                <a:latin typeface="Courier New" panose="02070309020205020404" pitchFamily="49" charset="0"/>
                <a:cs typeface="Courier New" panose="02070309020205020404" pitchFamily="49" charset="0"/>
              </a:rPr>
              <a:t>-policy</a:t>
            </a:r>
          </a:p>
          <a:p>
            <a:r>
              <a:rPr lang="en-US" sz="1400" dirty="0">
                <a:latin typeface="Courier New" panose="02070309020205020404" pitchFamily="49" charset="0"/>
                <a:cs typeface="Courier New" panose="02070309020205020404" pitchFamily="49" charset="0"/>
              </a:rPr>
              <a:t>        |  |        +--</a:t>
            </a:r>
            <a:r>
              <a:rPr lang="en-US" sz="1400" dirty="0" err="1">
                <a:latin typeface="Courier New" panose="02070309020205020404" pitchFamily="49" charset="0"/>
                <a:cs typeface="Courier New" panose="02070309020205020404" pitchFamily="49" charset="0"/>
              </a:rPr>
              <a:t>rw</a:t>
            </a:r>
            <a:r>
              <a:rPr lang="en-US" sz="1400" dirty="0">
                <a:latin typeface="Courier New" panose="02070309020205020404" pitchFamily="49" charset="0"/>
                <a:cs typeface="Courier New" panose="02070309020205020404" pitchFamily="49" charset="0"/>
              </a:rPr>
              <a:t> latency</a:t>
            </a:r>
          </a:p>
          <a:p>
            <a:r>
              <a:rPr lang="en-US" sz="1400" dirty="0">
                <a:latin typeface="Courier New" panose="02070309020205020404" pitchFamily="49" charset="0"/>
                <a:cs typeface="Courier New" panose="02070309020205020404" pitchFamily="49" charset="0"/>
              </a:rPr>
              <a:t>        |  |        |  +--</a:t>
            </a:r>
            <a:r>
              <a:rPr lang="en-US" sz="1400" dirty="0" err="1">
                <a:latin typeface="Courier New" panose="02070309020205020404" pitchFamily="49" charset="0"/>
                <a:cs typeface="Courier New" panose="02070309020205020404" pitchFamily="49" charset="0"/>
              </a:rPr>
              <a:t>rw</a:t>
            </a:r>
            <a:r>
              <a:rPr lang="en-US" sz="1400" dirty="0">
                <a:latin typeface="Courier New" panose="02070309020205020404" pitchFamily="49" charset="0"/>
                <a:cs typeface="Courier New" panose="02070309020205020404" pitchFamily="49" charset="0"/>
              </a:rPr>
              <a:t> one-way-latency?   uint32</a:t>
            </a:r>
          </a:p>
          <a:p>
            <a:r>
              <a:rPr lang="en-US" sz="1400" dirty="0">
                <a:latin typeface="Courier New" panose="02070309020205020404" pitchFamily="49" charset="0"/>
                <a:cs typeface="Courier New" panose="02070309020205020404" pitchFamily="49" charset="0"/>
              </a:rPr>
              <a:t>        |  |        |  +--</a:t>
            </a:r>
            <a:r>
              <a:rPr lang="en-US" sz="1400" dirty="0" err="1">
                <a:latin typeface="Courier New" panose="02070309020205020404" pitchFamily="49" charset="0"/>
                <a:cs typeface="Courier New" panose="02070309020205020404" pitchFamily="49" charset="0"/>
              </a:rPr>
              <a:t>rw</a:t>
            </a:r>
            <a:r>
              <a:rPr lang="en-US" sz="1400" dirty="0">
                <a:latin typeface="Courier New" panose="02070309020205020404" pitchFamily="49" charset="0"/>
                <a:cs typeface="Courier New" panose="02070309020205020404" pitchFamily="49" charset="0"/>
              </a:rPr>
              <a:t> two-way-latency?   uint32</a:t>
            </a:r>
          </a:p>
          <a:p>
            <a:r>
              <a:rPr lang="en-US" sz="1400" dirty="0">
                <a:latin typeface="Courier New" panose="02070309020205020404" pitchFamily="49" charset="0"/>
                <a:cs typeface="Courier New" panose="02070309020205020404" pitchFamily="49" charset="0"/>
              </a:rPr>
              <a:t>        |  |        +--</a:t>
            </a:r>
            <a:r>
              <a:rPr lang="en-US" sz="1400" dirty="0" err="1">
                <a:latin typeface="Courier New" panose="02070309020205020404" pitchFamily="49" charset="0"/>
                <a:cs typeface="Courier New" panose="02070309020205020404" pitchFamily="49" charset="0"/>
              </a:rPr>
              <a:t>rw</a:t>
            </a:r>
            <a:r>
              <a:rPr lang="en-US" sz="1400" dirty="0">
                <a:latin typeface="Courier New" panose="02070309020205020404" pitchFamily="49" charset="0"/>
                <a:cs typeface="Courier New" panose="02070309020205020404" pitchFamily="49" charset="0"/>
              </a:rPr>
              <a:t> jitter</a:t>
            </a:r>
          </a:p>
          <a:p>
            <a:r>
              <a:rPr lang="en-US" sz="1400" dirty="0">
                <a:latin typeface="Courier New" panose="02070309020205020404" pitchFamily="49" charset="0"/>
                <a:cs typeface="Courier New" panose="02070309020205020404" pitchFamily="49" charset="0"/>
              </a:rPr>
              <a:t>        |  |        |  +--</a:t>
            </a:r>
            <a:r>
              <a:rPr lang="en-US" sz="1400" dirty="0" err="1">
                <a:latin typeface="Courier New" panose="02070309020205020404" pitchFamily="49" charset="0"/>
                <a:cs typeface="Courier New" panose="02070309020205020404" pitchFamily="49" charset="0"/>
              </a:rPr>
              <a:t>rw</a:t>
            </a:r>
            <a:r>
              <a:rPr lang="en-US" sz="1400" dirty="0">
                <a:latin typeface="Courier New" panose="02070309020205020404" pitchFamily="49" charset="0"/>
                <a:cs typeface="Courier New" panose="02070309020205020404" pitchFamily="49" charset="0"/>
              </a:rPr>
              <a:t> one-way-jitter?   uint32</a:t>
            </a:r>
          </a:p>
          <a:p>
            <a:r>
              <a:rPr lang="en-US" sz="1400" dirty="0">
                <a:latin typeface="Courier New" panose="02070309020205020404" pitchFamily="49" charset="0"/>
                <a:cs typeface="Courier New" panose="02070309020205020404" pitchFamily="49" charset="0"/>
              </a:rPr>
              <a:t>        |  |        |  +--</a:t>
            </a:r>
            <a:r>
              <a:rPr lang="en-US" sz="1400" dirty="0" err="1">
                <a:latin typeface="Courier New" panose="02070309020205020404" pitchFamily="49" charset="0"/>
                <a:cs typeface="Courier New" panose="02070309020205020404" pitchFamily="49" charset="0"/>
              </a:rPr>
              <a:t>rw</a:t>
            </a:r>
            <a:r>
              <a:rPr lang="en-US" sz="1400" dirty="0">
                <a:latin typeface="Courier New" panose="02070309020205020404" pitchFamily="49" charset="0"/>
                <a:cs typeface="Courier New" panose="02070309020205020404" pitchFamily="49" charset="0"/>
              </a:rPr>
              <a:t> two-way-jitter?   uint32</a:t>
            </a:r>
          </a:p>
          <a:p>
            <a:r>
              <a:rPr lang="en-US" sz="1400" dirty="0">
                <a:latin typeface="Courier New" panose="02070309020205020404" pitchFamily="49" charset="0"/>
                <a:cs typeface="Courier New" panose="02070309020205020404" pitchFamily="49" charset="0"/>
              </a:rPr>
              <a:t>        |  |        +--</a:t>
            </a:r>
            <a:r>
              <a:rPr lang="en-US" sz="1400" dirty="0" err="1">
                <a:latin typeface="Courier New" panose="02070309020205020404" pitchFamily="49" charset="0"/>
                <a:cs typeface="Courier New" panose="02070309020205020404" pitchFamily="49" charset="0"/>
              </a:rPr>
              <a:t>rw</a:t>
            </a:r>
            <a:r>
              <a:rPr lang="en-US" sz="1400" dirty="0">
                <a:latin typeface="Courier New" panose="02070309020205020404" pitchFamily="49" charset="0"/>
                <a:cs typeface="Courier New" panose="02070309020205020404" pitchFamily="49" charset="0"/>
              </a:rPr>
              <a:t> loss</a:t>
            </a:r>
          </a:p>
          <a:p>
            <a:r>
              <a:rPr lang="en-US" sz="1400" dirty="0">
                <a:latin typeface="Courier New" panose="02070309020205020404" pitchFamily="49" charset="0"/>
                <a:cs typeface="Courier New" panose="02070309020205020404" pitchFamily="49" charset="0"/>
              </a:rPr>
              <a:t>        |  |        |  +--</a:t>
            </a:r>
            <a:r>
              <a:rPr lang="en-US" sz="1400" dirty="0" err="1">
                <a:latin typeface="Courier New" panose="02070309020205020404" pitchFamily="49" charset="0"/>
                <a:cs typeface="Courier New" panose="02070309020205020404" pitchFamily="49" charset="0"/>
              </a:rPr>
              <a:t>rw</a:t>
            </a:r>
            <a:r>
              <a:rPr lang="en-US" sz="1400" dirty="0">
                <a:latin typeface="Courier New" panose="02070309020205020404" pitchFamily="49" charset="0"/>
                <a:cs typeface="Courier New" panose="02070309020205020404" pitchFamily="49" charset="0"/>
              </a:rPr>
              <a:t> one-way-loss?   decimal64</a:t>
            </a:r>
          </a:p>
          <a:p>
            <a:r>
              <a:rPr lang="en-US" sz="1400" dirty="0">
                <a:latin typeface="Courier New" panose="02070309020205020404" pitchFamily="49" charset="0"/>
                <a:cs typeface="Courier New" panose="02070309020205020404" pitchFamily="49" charset="0"/>
              </a:rPr>
              <a:t>        |  |        |  +--</a:t>
            </a:r>
            <a:r>
              <a:rPr lang="en-US" sz="1400" dirty="0" err="1">
                <a:latin typeface="Courier New" panose="02070309020205020404" pitchFamily="49" charset="0"/>
                <a:cs typeface="Courier New" panose="02070309020205020404" pitchFamily="49" charset="0"/>
              </a:rPr>
              <a:t>rw</a:t>
            </a:r>
            <a:r>
              <a:rPr lang="en-US" sz="1400" dirty="0">
                <a:latin typeface="Courier New" panose="02070309020205020404" pitchFamily="49" charset="0"/>
                <a:cs typeface="Courier New" panose="02070309020205020404" pitchFamily="49" charset="0"/>
              </a:rPr>
              <a:t> two-way-loss?   decimal64</a:t>
            </a:r>
          </a:p>
          <a:p>
            <a:r>
              <a:rPr lang="en-US" sz="1400" dirty="0">
                <a:latin typeface="Courier New" panose="02070309020205020404" pitchFamily="49" charset="0"/>
                <a:cs typeface="Courier New" panose="02070309020205020404" pitchFamily="49" charset="0"/>
              </a:rPr>
              <a:t>        |  |        +--</a:t>
            </a:r>
            <a:r>
              <a:rPr lang="en-US" sz="1400" dirty="0" err="1">
                <a:latin typeface="Courier New" panose="02070309020205020404" pitchFamily="49" charset="0"/>
                <a:cs typeface="Courier New" panose="02070309020205020404" pitchFamily="49" charset="0"/>
              </a:rPr>
              <a:t>rw</a:t>
            </a:r>
            <a:r>
              <a:rPr lang="en-US" sz="1400" dirty="0">
                <a:latin typeface="Courier New" panose="02070309020205020404" pitchFamily="49" charset="0"/>
                <a:cs typeface="Courier New" panose="02070309020205020404" pitchFamily="49" charset="0"/>
              </a:rPr>
              <a:t> availability-type?             </a:t>
            </a:r>
            <a:r>
              <a:rPr lang="en-US" sz="1400" dirty="0" err="1">
                <a:latin typeface="Courier New" panose="02070309020205020404" pitchFamily="49" charset="0"/>
                <a:cs typeface="Courier New" panose="02070309020205020404" pitchFamily="49" charset="0"/>
              </a:rPr>
              <a:t>identityref</a:t>
            </a:r>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  |        +--</a:t>
            </a:r>
            <a:r>
              <a:rPr lang="en-US" sz="1400" dirty="0" err="1">
                <a:latin typeface="Courier New" panose="02070309020205020404" pitchFamily="49" charset="0"/>
                <a:cs typeface="Courier New" panose="02070309020205020404" pitchFamily="49" charset="0"/>
              </a:rPr>
              <a:t>rw</a:t>
            </a:r>
            <a:r>
              <a:rPr lang="en-US" sz="1400" dirty="0">
                <a:latin typeface="Courier New" panose="02070309020205020404" pitchFamily="49" charset="0"/>
                <a:cs typeface="Courier New" panose="02070309020205020404" pitchFamily="49" charset="0"/>
              </a:rPr>
              <a:t> isolation-type?                </a:t>
            </a:r>
            <a:r>
              <a:rPr lang="en-US" sz="1400" dirty="0" err="1">
                <a:latin typeface="Courier New" panose="02070309020205020404" pitchFamily="49" charset="0"/>
                <a:cs typeface="Courier New" panose="02070309020205020404" pitchFamily="49" charset="0"/>
              </a:rPr>
              <a:t>identityref</a:t>
            </a:r>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  |        +--</a:t>
            </a:r>
            <a:r>
              <a:rPr lang="en-US" sz="1400" dirty="0" err="1">
                <a:latin typeface="Courier New" panose="02070309020205020404" pitchFamily="49" charset="0"/>
                <a:cs typeface="Courier New" panose="02070309020205020404" pitchFamily="49" charset="0"/>
              </a:rPr>
              <a:t>rw</a:t>
            </a:r>
            <a:r>
              <a:rPr lang="en-US" sz="1400" dirty="0">
                <a:latin typeface="Courier New" panose="02070309020205020404" pitchFamily="49" charset="0"/>
                <a:cs typeface="Courier New" panose="02070309020205020404" pitchFamily="49" charset="0"/>
              </a:rPr>
              <a:t> network-slice-metric-bounds</a:t>
            </a:r>
          </a:p>
          <a:p>
            <a:r>
              <a:rPr lang="en-US" sz="1400" dirty="0">
                <a:latin typeface="Courier New" panose="02070309020205020404" pitchFamily="49" charset="0"/>
                <a:cs typeface="Courier New" panose="02070309020205020404" pitchFamily="49" charset="0"/>
              </a:rPr>
              <a:t>        |  |           +--</a:t>
            </a:r>
            <a:r>
              <a:rPr lang="en-US" sz="1400" dirty="0" err="1">
                <a:latin typeface="Courier New" panose="02070309020205020404" pitchFamily="49" charset="0"/>
                <a:cs typeface="Courier New" panose="02070309020205020404" pitchFamily="49" charset="0"/>
              </a:rPr>
              <a:t>rw</a:t>
            </a:r>
            <a:r>
              <a:rPr lang="en-US" sz="1400" dirty="0">
                <a:latin typeface="Courier New" panose="02070309020205020404" pitchFamily="49" charset="0"/>
                <a:cs typeface="Courier New" panose="02070309020205020404" pitchFamily="49" charset="0"/>
              </a:rPr>
              <a:t> network-slice-metric-bound* [metric-type]</a:t>
            </a:r>
          </a:p>
          <a:p>
            <a:r>
              <a:rPr lang="en-US" sz="1400" dirty="0">
                <a:latin typeface="Courier New" panose="02070309020205020404" pitchFamily="49" charset="0"/>
                <a:cs typeface="Courier New" panose="02070309020205020404" pitchFamily="49" charset="0"/>
              </a:rPr>
              <a:t>        |  |              +--</a:t>
            </a:r>
            <a:r>
              <a:rPr lang="en-US" sz="1400" dirty="0" err="1">
                <a:latin typeface="Courier New" panose="02070309020205020404" pitchFamily="49" charset="0"/>
                <a:cs typeface="Courier New" panose="02070309020205020404" pitchFamily="49" charset="0"/>
              </a:rPr>
              <a:t>rw</a:t>
            </a:r>
            <a:r>
              <a:rPr lang="en-US" sz="1400" dirty="0">
                <a:latin typeface="Courier New" panose="02070309020205020404" pitchFamily="49" charset="0"/>
                <a:cs typeface="Courier New" panose="02070309020205020404" pitchFamily="49" charset="0"/>
              </a:rPr>
              <a:t> metric-type    </a:t>
            </a:r>
            <a:r>
              <a:rPr lang="en-US" sz="1400" dirty="0" err="1">
                <a:latin typeface="Courier New" panose="02070309020205020404" pitchFamily="49" charset="0"/>
                <a:cs typeface="Courier New" panose="02070309020205020404" pitchFamily="49" charset="0"/>
              </a:rPr>
              <a:t>identityref</a:t>
            </a:r>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  |              +--</a:t>
            </a:r>
            <a:r>
              <a:rPr lang="en-US" sz="1400" dirty="0" err="1">
                <a:latin typeface="Courier New" panose="02070309020205020404" pitchFamily="49" charset="0"/>
                <a:cs typeface="Courier New" panose="02070309020205020404" pitchFamily="49" charset="0"/>
              </a:rPr>
              <a:t>rw</a:t>
            </a:r>
            <a:r>
              <a:rPr lang="en-US" sz="1400" dirty="0">
                <a:latin typeface="Courier New" panose="02070309020205020404" pitchFamily="49" charset="0"/>
                <a:cs typeface="Courier New" panose="02070309020205020404" pitchFamily="49" charset="0"/>
              </a:rPr>
              <a:t> upper-bound?   uint64</a:t>
            </a:r>
          </a:p>
          <a:p>
            <a:r>
              <a:rPr lang="en-US" sz="1400" dirty="0">
                <a:latin typeface="Courier New" panose="02070309020205020404" pitchFamily="49" charset="0"/>
                <a:cs typeface="Courier New" panose="02070309020205020404" pitchFamily="49" charset="0"/>
              </a:rPr>
              <a:t>        |  +--</a:t>
            </a:r>
            <a:r>
              <a:rPr lang="en-US" sz="1400" dirty="0" err="1">
                <a:latin typeface="Courier New" panose="02070309020205020404" pitchFamily="49" charset="0"/>
                <a:cs typeface="Courier New" panose="02070309020205020404" pitchFamily="49" charset="0"/>
              </a:rPr>
              <a:t>rw</a:t>
            </a:r>
            <a:r>
              <a:rPr lang="en-US" sz="1400" dirty="0">
                <a:latin typeface="Courier New" panose="02070309020205020404" pitchFamily="49" charset="0"/>
                <a:cs typeface="Courier New" panose="02070309020205020404" pitchFamily="49" charset="0"/>
              </a:rPr>
              <a:t> network-slice-member-group* [network-slice-member-id]</a:t>
            </a:r>
          </a:p>
          <a:p>
            <a:r>
              <a:rPr lang="en-US" sz="1400" dirty="0">
                <a:latin typeface="Courier New" panose="02070309020205020404" pitchFamily="49" charset="0"/>
                <a:cs typeface="Courier New" panose="02070309020205020404" pitchFamily="49" charset="0"/>
              </a:rPr>
              <a:t>        |  |  +--</a:t>
            </a:r>
            <a:r>
              <a:rPr lang="en-US" sz="1400" dirty="0" err="1">
                <a:latin typeface="Courier New" panose="02070309020205020404" pitchFamily="49" charset="0"/>
                <a:cs typeface="Courier New" panose="02070309020205020404" pitchFamily="49" charset="0"/>
              </a:rPr>
              <a:t>rw</a:t>
            </a:r>
            <a:r>
              <a:rPr lang="en-US" sz="1400" dirty="0">
                <a:latin typeface="Courier New" panose="02070309020205020404" pitchFamily="49" charset="0"/>
                <a:cs typeface="Courier New" panose="02070309020205020404" pitchFamily="49" charset="0"/>
              </a:rPr>
              <a:t> network-slice-member-id    -&gt; /network-slices/network-slice/network-slice-member/network-slice-member-id</a:t>
            </a:r>
          </a:p>
          <a:p>
            <a:r>
              <a:rPr lang="en-US" sz="1400" dirty="0">
                <a:latin typeface="Courier New" panose="02070309020205020404" pitchFamily="49" charset="0"/>
                <a:cs typeface="Courier New" panose="02070309020205020404" pitchFamily="49" charset="0"/>
              </a:rPr>
              <a:t>        |  +--</a:t>
            </a:r>
            <a:r>
              <a:rPr lang="en-US" sz="1400" dirty="0" err="1">
                <a:latin typeface="Courier New" panose="02070309020205020404" pitchFamily="49" charset="0"/>
                <a:cs typeface="Courier New" panose="02070309020205020404" pitchFamily="49" charset="0"/>
              </a:rPr>
              <a:t>ro</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slo</a:t>
            </a:r>
            <a:r>
              <a:rPr lang="en-US" sz="1400" dirty="0">
                <a:latin typeface="Courier New" panose="02070309020205020404" pitchFamily="49" charset="0"/>
                <a:cs typeface="Courier New" panose="02070309020205020404" pitchFamily="49" charset="0"/>
              </a:rPr>
              <a:t>-group-monitoring</a:t>
            </a:r>
          </a:p>
          <a:p>
            <a:r>
              <a:rPr lang="en-US" sz="1400" dirty="0">
                <a:latin typeface="Courier New" panose="02070309020205020404" pitchFamily="49" charset="0"/>
                <a:cs typeface="Courier New" panose="02070309020205020404" pitchFamily="49" charset="0"/>
              </a:rPr>
              <a:t>        |     +--</a:t>
            </a:r>
            <a:r>
              <a:rPr lang="en-US" sz="1400" dirty="0" err="1">
                <a:latin typeface="Courier New" panose="02070309020205020404" pitchFamily="49" charset="0"/>
                <a:cs typeface="Courier New" panose="02070309020205020404" pitchFamily="49" charset="0"/>
              </a:rPr>
              <a:t>ro</a:t>
            </a:r>
            <a:r>
              <a:rPr lang="en-US" sz="1400" dirty="0">
                <a:latin typeface="Courier New" panose="02070309020205020404" pitchFamily="49" charset="0"/>
                <a:cs typeface="Courier New" panose="02070309020205020404" pitchFamily="49" charset="0"/>
              </a:rPr>
              <a:t> latency?   uint32</a:t>
            </a:r>
          </a:p>
          <a:p>
            <a:r>
              <a:rPr lang="en-US" sz="1400" dirty="0">
                <a:latin typeface="Courier New" panose="02070309020205020404" pitchFamily="49" charset="0"/>
                <a:cs typeface="Courier New" panose="02070309020205020404" pitchFamily="49" charset="0"/>
              </a:rPr>
              <a:t>        |     +--</a:t>
            </a:r>
            <a:r>
              <a:rPr lang="en-US" sz="1400" dirty="0" err="1">
                <a:latin typeface="Courier New" panose="02070309020205020404" pitchFamily="49" charset="0"/>
                <a:cs typeface="Courier New" panose="02070309020205020404" pitchFamily="49" charset="0"/>
              </a:rPr>
              <a:t>ro</a:t>
            </a:r>
            <a:r>
              <a:rPr lang="en-US" sz="1400" dirty="0">
                <a:latin typeface="Courier New" panose="02070309020205020404" pitchFamily="49" charset="0"/>
                <a:cs typeface="Courier New" panose="02070309020205020404" pitchFamily="49" charset="0"/>
              </a:rPr>
              <a:t> jitter?    uint32</a:t>
            </a:r>
          </a:p>
          <a:p>
            <a:r>
              <a:rPr lang="en-US" sz="1400" dirty="0">
                <a:latin typeface="Courier New" panose="02070309020205020404" pitchFamily="49" charset="0"/>
                <a:cs typeface="Courier New" panose="02070309020205020404" pitchFamily="49" charset="0"/>
              </a:rPr>
              <a:t>        |     +--</a:t>
            </a:r>
            <a:r>
              <a:rPr lang="en-US" sz="1400" dirty="0" err="1">
                <a:latin typeface="Courier New" panose="02070309020205020404" pitchFamily="49" charset="0"/>
                <a:cs typeface="Courier New" panose="02070309020205020404" pitchFamily="49" charset="0"/>
              </a:rPr>
              <a:t>ro</a:t>
            </a:r>
            <a:r>
              <a:rPr lang="en-US" sz="1400" dirty="0">
                <a:latin typeface="Courier New" panose="02070309020205020404" pitchFamily="49" charset="0"/>
                <a:cs typeface="Courier New" panose="02070309020205020404" pitchFamily="49" charset="0"/>
              </a:rPr>
              <a:t> loss?      decimal64</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rw</a:t>
            </a:r>
            <a:r>
              <a:rPr lang="en-US" sz="1400" dirty="0">
                <a:latin typeface="Courier New" panose="02070309020205020404" pitchFamily="49" charset="0"/>
                <a:cs typeface="Courier New" panose="02070309020205020404" pitchFamily="49" charset="0"/>
              </a:rPr>
              <a:t> status</a:t>
            </a:r>
          </a:p>
          <a:p>
            <a:r>
              <a:rPr lang="en-US" sz="1400" dirty="0">
                <a:latin typeface="Courier New" panose="02070309020205020404" pitchFamily="49" charset="0"/>
                <a:cs typeface="Courier New" panose="02070309020205020404" pitchFamily="49" charset="0"/>
              </a:rPr>
              <a:t>        |  +--</a:t>
            </a:r>
            <a:r>
              <a:rPr lang="en-US" sz="1400" dirty="0" err="1">
                <a:latin typeface="Courier New" panose="02070309020205020404" pitchFamily="49" charset="0"/>
                <a:cs typeface="Courier New" panose="02070309020205020404" pitchFamily="49" charset="0"/>
              </a:rPr>
              <a:t>rw</a:t>
            </a:r>
            <a:r>
              <a:rPr lang="en-US" sz="1400" dirty="0">
                <a:latin typeface="Courier New" panose="02070309020205020404" pitchFamily="49" charset="0"/>
                <a:cs typeface="Courier New" panose="02070309020205020404" pitchFamily="49" charset="0"/>
              </a:rPr>
              <a:t> admin-enabled?   </a:t>
            </a:r>
            <a:r>
              <a:rPr lang="en-US" sz="1400" dirty="0" err="1">
                <a:latin typeface="Courier New" panose="02070309020205020404" pitchFamily="49" charset="0"/>
                <a:cs typeface="Courier New" panose="02070309020205020404" pitchFamily="49" charset="0"/>
              </a:rPr>
              <a:t>boolean</a:t>
            </a:r>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  +--</a:t>
            </a:r>
            <a:r>
              <a:rPr lang="en-US" sz="1400" dirty="0" err="1">
                <a:latin typeface="Courier New" panose="02070309020205020404" pitchFamily="49" charset="0"/>
                <a:cs typeface="Courier New" panose="02070309020205020404" pitchFamily="49" charset="0"/>
              </a:rPr>
              <a:t>ro</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oper</a:t>
            </a:r>
            <a:r>
              <a:rPr lang="en-US" sz="1400" dirty="0">
                <a:latin typeface="Courier New" panose="02070309020205020404" pitchFamily="49" charset="0"/>
                <a:cs typeface="Courier New" panose="02070309020205020404" pitchFamily="49" charset="0"/>
              </a:rPr>
              <a:t>-status?     operational-type</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rw</a:t>
            </a:r>
            <a:r>
              <a:rPr lang="en-US" sz="1400" dirty="0">
                <a:latin typeface="Courier New" panose="02070309020205020404" pitchFamily="49" charset="0"/>
                <a:cs typeface="Courier New" panose="02070309020205020404" pitchFamily="49" charset="0"/>
              </a:rPr>
              <a:t> network-slice-endpoint* [endpoint-id]</a:t>
            </a:r>
          </a:p>
          <a:p>
            <a:r>
              <a:rPr lang="en-US" sz="1400" dirty="0">
                <a:latin typeface="Courier New" panose="02070309020205020404" pitchFamily="49" charset="0"/>
                <a:cs typeface="Courier New" panose="02070309020205020404" pitchFamily="49" charset="0"/>
              </a:rPr>
              <a:t>        |  +--</a:t>
            </a:r>
            <a:r>
              <a:rPr lang="en-US" sz="1400" dirty="0" err="1">
                <a:latin typeface="Courier New" panose="02070309020205020404" pitchFamily="49" charset="0"/>
                <a:cs typeface="Courier New" panose="02070309020205020404" pitchFamily="49" charset="0"/>
              </a:rPr>
              <a:t>rw</a:t>
            </a:r>
            <a:r>
              <a:rPr lang="en-US" sz="1400" dirty="0">
                <a:latin typeface="Courier New" panose="02070309020205020404" pitchFamily="49" charset="0"/>
                <a:cs typeface="Courier New" panose="02070309020205020404" pitchFamily="49" charset="0"/>
              </a:rPr>
              <a:t> endpoint-id                     uint32</a:t>
            </a:r>
          </a:p>
          <a:p>
            <a:r>
              <a:rPr lang="en-US" sz="1400" dirty="0">
                <a:latin typeface="Courier New" panose="02070309020205020404" pitchFamily="49" charset="0"/>
                <a:cs typeface="Courier New" panose="02070309020205020404" pitchFamily="49" charset="0"/>
              </a:rPr>
              <a:t>        |  +--</a:t>
            </a:r>
            <a:r>
              <a:rPr lang="en-US" sz="1400" dirty="0" err="1">
                <a:latin typeface="Courier New" panose="02070309020205020404" pitchFamily="49" charset="0"/>
                <a:cs typeface="Courier New" panose="02070309020205020404" pitchFamily="49" charset="0"/>
              </a:rPr>
              <a:t>rw</a:t>
            </a:r>
            <a:r>
              <a:rPr lang="en-US" sz="1400" dirty="0">
                <a:latin typeface="Courier New" panose="02070309020205020404" pitchFamily="49" charset="0"/>
                <a:cs typeface="Courier New" panose="02070309020205020404" pitchFamily="49" charset="0"/>
              </a:rPr>
              <a:t> endpoint-name?                  string</a:t>
            </a:r>
          </a:p>
          <a:p>
            <a:r>
              <a:rPr lang="en-US" sz="1400" dirty="0">
                <a:latin typeface="Courier New" panose="02070309020205020404" pitchFamily="49" charset="0"/>
                <a:cs typeface="Courier New" panose="02070309020205020404" pitchFamily="49" charset="0"/>
              </a:rPr>
              <a:t>        |  +--</a:t>
            </a:r>
            <a:r>
              <a:rPr lang="en-US" sz="1400" dirty="0" err="1">
                <a:latin typeface="Courier New" panose="02070309020205020404" pitchFamily="49" charset="0"/>
                <a:cs typeface="Courier New" panose="02070309020205020404" pitchFamily="49" charset="0"/>
              </a:rPr>
              <a:t>rw</a:t>
            </a:r>
            <a:r>
              <a:rPr lang="en-US" sz="1400" dirty="0">
                <a:latin typeface="Courier New" panose="02070309020205020404" pitchFamily="49" charset="0"/>
                <a:cs typeface="Courier New" panose="02070309020205020404" pitchFamily="49" charset="0"/>
              </a:rPr>
              <a:t> endpoint-role*                  </a:t>
            </a:r>
            <a:r>
              <a:rPr lang="en-US" sz="1400" dirty="0" err="1">
                <a:latin typeface="Courier New" panose="02070309020205020404" pitchFamily="49" charset="0"/>
                <a:cs typeface="Courier New" panose="02070309020205020404" pitchFamily="49" charset="0"/>
              </a:rPr>
              <a:t>identityref</a:t>
            </a:r>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  +--</a:t>
            </a:r>
            <a:r>
              <a:rPr lang="en-US" sz="1400" dirty="0" err="1">
                <a:latin typeface="Courier New" panose="02070309020205020404" pitchFamily="49" charset="0"/>
                <a:cs typeface="Courier New" panose="02070309020205020404" pitchFamily="49" charset="0"/>
              </a:rPr>
              <a:t>rw</a:t>
            </a:r>
            <a:r>
              <a:rPr lang="en-US" sz="1400" dirty="0">
                <a:latin typeface="Courier New" panose="02070309020205020404" pitchFamily="49" charset="0"/>
                <a:cs typeface="Courier New" panose="02070309020205020404" pitchFamily="49" charset="0"/>
              </a:rPr>
              <a:t> geolocation</a:t>
            </a:r>
          </a:p>
          <a:p>
            <a:r>
              <a:rPr lang="en-US" sz="1400" dirty="0">
                <a:latin typeface="Courier New" panose="02070309020205020404" pitchFamily="49" charset="0"/>
                <a:cs typeface="Courier New" panose="02070309020205020404" pitchFamily="49" charset="0"/>
              </a:rPr>
              <a:t>        |  |  +--</a:t>
            </a:r>
            <a:r>
              <a:rPr lang="en-US" sz="1400" dirty="0" err="1">
                <a:latin typeface="Courier New" panose="02070309020205020404" pitchFamily="49" charset="0"/>
                <a:cs typeface="Courier New" panose="02070309020205020404" pitchFamily="49" charset="0"/>
              </a:rPr>
              <a:t>rw</a:t>
            </a:r>
            <a:r>
              <a:rPr lang="en-US" sz="1400" dirty="0">
                <a:latin typeface="Courier New" panose="02070309020205020404" pitchFamily="49" charset="0"/>
                <a:cs typeface="Courier New" panose="02070309020205020404" pitchFamily="49" charset="0"/>
              </a:rPr>
              <a:t> altitude?    int64</a:t>
            </a:r>
          </a:p>
          <a:p>
            <a:r>
              <a:rPr lang="en-US" sz="1400" dirty="0">
                <a:latin typeface="Courier New" panose="02070309020205020404" pitchFamily="49" charset="0"/>
                <a:cs typeface="Courier New" panose="02070309020205020404" pitchFamily="49" charset="0"/>
              </a:rPr>
              <a:t>        |  |  +--</a:t>
            </a:r>
            <a:r>
              <a:rPr lang="en-US" sz="1400" dirty="0" err="1">
                <a:latin typeface="Courier New" panose="02070309020205020404" pitchFamily="49" charset="0"/>
                <a:cs typeface="Courier New" panose="02070309020205020404" pitchFamily="49" charset="0"/>
              </a:rPr>
              <a:t>rw</a:t>
            </a:r>
            <a:r>
              <a:rPr lang="en-US" sz="1400" dirty="0">
                <a:latin typeface="Courier New" panose="02070309020205020404" pitchFamily="49" charset="0"/>
                <a:cs typeface="Courier New" panose="02070309020205020404" pitchFamily="49" charset="0"/>
              </a:rPr>
              <a:t> latitude?    decimal64</a:t>
            </a:r>
          </a:p>
          <a:p>
            <a:r>
              <a:rPr lang="en-US" sz="1400" dirty="0">
                <a:latin typeface="Courier New" panose="02070309020205020404" pitchFamily="49" charset="0"/>
                <a:cs typeface="Courier New" panose="02070309020205020404" pitchFamily="49" charset="0"/>
              </a:rPr>
              <a:t>        |  |  +--</a:t>
            </a:r>
            <a:r>
              <a:rPr lang="en-US" sz="1400" dirty="0" err="1">
                <a:latin typeface="Courier New" panose="02070309020205020404" pitchFamily="49" charset="0"/>
                <a:cs typeface="Courier New" panose="02070309020205020404" pitchFamily="49" charset="0"/>
              </a:rPr>
              <a:t>rw</a:t>
            </a:r>
            <a:r>
              <a:rPr lang="en-US" sz="1400" dirty="0">
                <a:latin typeface="Courier New" panose="02070309020205020404" pitchFamily="49" charset="0"/>
                <a:cs typeface="Courier New" panose="02070309020205020404" pitchFamily="49" charset="0"/>
              </a:rPr>
              <a:t> longitude?   decimal64</a:t>
            </a:r>
          </a:p>
          <a:p>
            <a:r>
              <a:rPr lang="en-US" sz="1400" dirty="0">
                <a:latin typeface="Courier New" panose="02070309020205020404" pitchFamily="49" charset="0"/>
                <a:cs typeface="Courier New" panose="02070309020205020404" pitchFamily="49" charset="0"/>
              </a:rPr>
              <a:t>        |  +--</a:t>
            </a:r>
            <a:r>
              <a:rPr lang="en-US" sz="1400" dirty="0" err="1">
                <a:latin typeface="Courier New" panose="02070309020205020404" pitchFamily="49" charset="0"/>
                <a:cs typeface="Courier New" panose="02070309020205020404" pitchFamily="49" charset="0"/>
              </a:rPr>
              <a:t>rw</a:t>
            </a:r>
            <a:r>
              <a:rPr lang="en-US" sz="1400" dirty="0">
                <a:latin typeface="Courier New" panose="02070309020205020404" pitchFamily="49" charset="0"/>
                <a:cs typeface="Courier New" panose="02070309020205020404" pitchFamily="49" charset="0"/>
              </a:rPr>
              <a:t> node-id?                        string</a:t>
            </a:r>
          </a:p>
          <a:p>
            <a:r>
              <a:rPr lang="en-US" sz="1400" dirty="0">
                <a:latin typeface="Courier New" panose="02070309020205020404" pitchFamily="49" charset="0"/>
                <a:cs typeface="Courier New" panose="02070309020205020404" pitchFamily="49" charset="0"/>
              </a:rPr>
              <a:t>        |  +--</a:t>
            </a:r>
            <a:r>
              <a:rPr lang="en-US" sz="1400" dirty="0" err="1">
                <a:latin typeface="Courier New" panose="02070309020205020404" pitchFamily="49" charset="0"/>
                <a:cs typeface="Courier New" panose="02070309020205020404" pitchFamily="49" charset="0"/>
              </a:rPr>
              <a:t>rw</a:t>
            </a:r>
            <a:r>
              <a:rPr lang="en-US" sz="1400" dirty="0">
                <a:latin typeface="Courier New" panose="02070309020205020404" pitchFamily="49" charset="0"/>
                <a:cs typeface="Courier New" panose="02070309020205020404" pitchFamily="49" charset="0"/>
              </a:rPr>
              <a:t> port-id?                        string</a:t>
            </a:r>
          </a:p>
          <a:p>
            <a:r>
              <a:rPr lang="en-US" sz="1400" dirty="0">
                <a:latin typeface="Courier New" panose="02070309020205020404" pitchFamily="49" charset="0"/>
                <a:cs typeface="Courier New" panose="02070309020205020404" pitchFamily="49" charset="0"/>
              </a:rPr>
              <a:t>        |  +--</a:t>
            </a:r>
            <a:r>
              <a:rPr lang="en-US" sz="1400" dirty="0" err="1">
                <a:latin typeface="Courier New" panose="02070309020205020404" pitchFamily="49" charset="0"/>
                <a:cs typeface="Courier New" panose="02070309020205020404" pitchFamily="49" charset="0"/>
              </a:rPr>
              <a:t>rw</a:t>
            </a:r>
            <a:r>
              <a:rPr lang="en-US" sz="1400" dirty="0">
                <a:latin typeface="Courier New" panose="02070309020205020404" pitchFamily="49" charset="0"/>
                <a:cs typeface="Courier New" panose="02070309020205020404" pitchFamily="49" charset="0"/>
              </a:rPr>
              <a:t> network-slice-match-criteria</a:t>
            </a:r>
          </a:p>
          <a:p>
            <a:r>
              <a:rPr lang="en-US" sz="1400" dirty="0">
                <a:latin typeface="Courier New" panose="02070309020205020404" pitchFamily="49" charset="0"/>
                <a:cs typeface="Courier New" panose="02070309020205020404" pitchFamily="49" charset="0"/>
              </a:rPr>
              <a:t>        |  |  +--</a:t>
            </a:r>
            <a:r>
              <a:rPr lang="en-US" sz="1400" dirty="0" err="1">
                <a:latin typeface="Courier New" panose="02070309020205020404" pitchFamily="49" charset="0"/>
                <a:cs typeface="Courier New" panose="02070309020205020404" pitchFamily="49" charset="0"/>
              </a:rPr>
              <a:t>rw</a:t>
            </a:r>
            <a:r>
              <a:rPr lang="en-US" sz="1400" dirty="0">
                <a:latin typeface="Courier New" panose="02070309020205020404" pitchFamily="49" charset="0"/>
                <a:cs typeface="Courier New" panose="02070309020205020404" pitchFamily="49" charset="0"/>
              </a:rPr>
              <a:t> network-slice-match-criteria* [match-type]</a:t>
            </a:r>
          </a:p>
          <a:p>
            <a:r>
              <a:rPr lang="en-US" sz="1400" dirty="0">
                <a:latin typeface="Courier New" panose="02070309020205020404" pitchFamily="49" charset="0"/>
                <a:cs typeface="Courier New" panose="02070309020205020404" pitchFamily="49" charset="0"/>
              </a:rPr>
              <a:t>        |  |     +--</a:t>
            </a:r>
            <a:r>
              <a:rPr lang="en-US" sz="1400" dirty="0" err="1">
                <a:latin typeface="Courier New" panose="02070309020205020404" pitchFamily="49" charset="0"/>
                <a:cs typeface="Courier New" panose="02070309020205020404" pitchFamily="49" charset="0"/>
              </a:rPr>
              <a:t>rw</a:t>
            </a:r>
            <a:r>
              <a:rPr lang="en-US" sz="1400" dirty="0">
                <a:latin typeface="Courier New" panose="02070309020205020404" pitchFamily="49" charset="0"/>
                <a:cs typeface="Courier New" panose="02070309020205020404" pitchFamily="49" charset="0"/>
              </a:rPr>
              <a:t> match-type    </a:t>
            </a:r>
            <a:r>
              <a:rPr lang="en-US" sz="1400" dirty="0" err="1">
                <a:latin typeface="Courier New" panose="02070309020205020404" pitchFamily="49" charset="0"/>
                <a:cs typeface="Courier New" panose="02070309020205020404" pitchFamily="49" charset="0"/>
              </a:rPr>
              <a:t>identityref</a:t>
            </a:r>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  |     +--</a:t>
            </a:r>
            <a:r>
              <a:rPr lang="en-US" sz="1400" dirty="0" err="1">
                <a:latin typeface="Courier New" panose="02070309020205020404" pitchFamily="49" charset="0"/>
                <a:cs typeface="Courier New" panose="02070309020205020404" pitchFamily="49" charset="0"/>
              </a:rPr>
              <a:t>rw</a:t>
            </a:r>
            <a:r>
              <a:rPr lang="en-US" sz="1400" dirty="0">
                <a:latin typeface="Courier New" panose="02070309020205020404" pitchFamily="49" charset="0"/>
                <a:cs typeface="Courier New" panose="02070309020205020404" pitchFamily="49" charset="0"/>
              </a:rPr>
              <a:t> value?        string</a:t>
            </a:r>
          </a:p>
          <a:p>
            <a:r>
              <a:rPr lang="en-US" sz="1400" dirty="0">
                <a:latin typeface="Courier New" panose="02070309020205020404" pitchFamily="49" charset="0"/>
                <a:cs typeface="Courier New" panose="02070309020205020404" pitchFamily="49" charset="0"/>
              </a:rPr>
              <a:t>        |  +--</a:t>
            </a:r>
            <a:r>
              <a:rPr lang="en-US" sz="1400" dirty="0" err="1">
                <a:latin typeface="Courier New" panose="02070309020205020404" pitchFamily="49" charset="0"/>
                <a:cs typeface="Courier New" panose="02070309020205020404" pitchFamily="49" charset="0"/>
              </a:rPr>
              <a:t>rw</a:t>
            </a:r>
            <a:r>
              <a:rPr lang="en-US" sz="1400" dirty="0">
                <a:latin typeface="Courier New" panose="02070309020205020404" pitchFamily="49" charset="0"/>
                <a:cs typeface="Courier New" panose="02070309020205020404" pitchFamily="49" charset="0"/>
              </a:rPr>
              <a:t> endpoint-</a:t>
            </a:r>
            <a:r>
              <a:rPr lang="en-US" sz="1400" dirty="0" err="1">
                <a:latin typeface="Courier New" panose="02070309020205020404" pitchFamily="49" charset="0"/>
                <a:cs typeface="Courier New" panose="02070309020205020404" pitchFamily="49" charset="0"/>
              </a:rPr>
              <a:t>ip</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inet:host</a:t>
            </a:r>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  +--</a:t>
            </a:r>
            <a:r>
              <a:rPr lang="en-US" sz="1400" dirty="0" err="1">
                <a:latin typeface="Courier New" panose="02070309020205020404" pitchFamily="49" charset="0"/>
                <a:cs typeface="Courier New" panose="02070309020205020404" pitchFamily="49" charset="0"/>
              </a:rPr>
              <a:t>rw</a:t>
            </a:r>
            <a:r>
              <a:rPr lang="en-US" sz="1400" dirty="0">
                <a:latin typeface="Courier New" panose="02070309020205020404" pitchFamily="49" charset="0"/>
                <a:cs typeface="Courier New" panose="02070309020205020404" pitchFamily="49" charset="0"/>
              </a:rPr>
              <a:t> bandwidth</a:t>
            </a:r>
          </a:p>
          <a:p>
            <a:r>
              <a:rPr lang="en-US" sz="1400" dirty="0">
                <a:latin typeface="Courier New" panose="02070309020205020404" pitchFamily="49" charset="0"/>
                <a:cs typeface="Courier New" panose="02070309020205020404" pitchFamily="49" charset="0"/>
              </a:rPr>
              <a:t>        |  |  +--</a:t>
            </a:r>
            <a:r>
              <a:rPr lang="en-US" sz="1400" dirty="0" err="1">
                <a:latin typeface="Courier New" panose="02070309020205020404" pitchFamily="49" charset="0"/>
                <a:cs typeface="Courier New" panose="02070309020205020404" pitchFamily="49" charset="0"/>
              </a:rPr>
              <a:t>rw</a:t>
            </a:r>
            <a:r>
              <a:rPr lang="en-US" sz="1400" dirty="0">
                <a:latin typeface="Courier New" panose="02070309020205020404" pitchFamily="49" charset="0"/>
                <a:cs typeface="Courier New" panose="02070309020205020404" pitchFamily="49" charset="0"/>
              </a:rPr>
              <a:t> incoming-bandwidth</a:t>
            </a:r>
          </a:p>
          <a:p>
            <a:r>
              <a:rPr lang="en-US" sz="1400" dirty="0">
                <a:latin typeface="Courier New" panose="02070309020205020404" pitchFamily="49" charset="0"/>
                <a:cs typeface="Courier New" panose="02070309020205020404" pitchFamily="49" charset="0"/>
              </a:rPr>
              <a:t>        |  |  |  +--</a:t>
            </a:r>
            <a:r>
              <a:rPr lang="en-US" sz="1400" dirty="0" err="1">
                <a:latin typeface="Courier New" panose="02070309020205020404" pitchFamily="49" charset="0"/>
                <a:cs typeface="Courier New" panose="02070309020205020404" pitchFamily="49" charset="0"/>
              </a:rPr>
              <a:t>rw</a:t>
            </a:r>
            <a:r>
              <a:rPr lang="en-US" sz="1400" dirty="0">
                <a:latin typeface="Courier New" panose="02070309020205020404" pitchFamily="49" charset="0"/>
                <a:cs typeface="Courier New" panose="02070309020205020404" pitchFamily="49" charset="0"/>
              </a:rPr>
              <a:t> guaranteed-bandwidth?   </a:t>
            </a:r>
            <a:r>
              <a:rPr lang="en-US" sz="1400" dirty="0" err="1">
                <a:latin typeface="Courier New" panose="02070309020205020404" pitchFamily="49" charset="0"/>
                <a:cs typeface="Courier New" panose="02070309020205020404" pitchFamily="49" charset="0"/>
              </a:rPr>
              <a:t>te-types:te-bandwidth</a:t>
            </a:r>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  |  +--</a:t>
            </a:r>
            <a:r>
              <a:rPr lang="en-US" sz="1400" dirty="0" err="1">
                <a:latin typeface="Courier New" panose="02070309020205020404" pitchFamily="49" charset="0"/>
                <a:cs typeface="Courier New" panose="02070309020205020404" pitchFamily="49" charset="0"/>
              </a:rPr>
              <a:t>rw</a:t>
            </a:r>
            <a:r>
              <a:rPr lang="en-US" sz="1400" dirty="0">
                <a:latin typeface="Courier New" panose="02070309020205020404" pitchFamily="49" charset="0"/>
                <a:cs typeface="Courier New" panose="02070309020205020404" pitchFamily="49" charset="0"/>
              </a:rPr>
              <a:t> outgoing-bandwidth</a:t>
            </a:r>
          </a:p>
          <a:p>
            <a:r>
              <a:rPr lang="en-US" sz="1400" dirty="0">
                <a:latin typeface="Courier New" panose="02070309020205020404" pitchFamily="49" charset="0"/>
                <a:cs typeface="Courier New" panose="02070309020205020404" pitchFamily="49" charset="0"/>
              </a:rPr>
              <a:t>        |  |     +--</a:t>
            </a:r>
            <a:r>
              <a:rPr lang="en-US" sz="1400" dirty="0" err="1">
                <a:latin typeface="Courier New" panose="02070309020205020404" pitchFamily="49" charset="0"/>
                <a:cs typeface="Courier New" panose="02070309020205020404" pitchFamily="49" charset="0"/>
              </a:rPr>
              <a:t>rw</a:t>
            </a:r>
            <a:r>
              <a:rPr lang="en-US" sz="1400" dirty="0">
                <a:latin typeface="Courier New" panose="02070309020205020404" pitchFamily="49" charset="0"/>
                <a:cs typeface="Courier New" panose="02070309020205020404" pitchFamily="49" charset="0"/>
              </a:rPr>
              <a:t> guaranteed-bandwidth?   </a:t>
            </a:r>
            <a:r>
              <a:rPr lang="en-US" sz="1400" dirty="0" err="1">
                <a:latin typeface="Courier New" panose="02070309020205020404" pitchFamily="49" charset="0"/>
                <a:cs typeface="Courier New" panose="02070309020205020404" pitchFamily="49" charset="0"/>
              </a:rPr>
              <a:t>te-types:te-bandwidth</a:t>
            </a:r>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  +--</a:t>
            </a:r>
            <a:r>
              <a:rPr lang="en-US" sz="1400" dirty="0" err="1">
                <a:latin typeface="Courier New" panose="02070309020205020404" pitchFamily="49" charset="0"/>
                <a:cs typeface="Courier New" panose="02070309020205020404" pitchFamily="49" charset="0"/>
              </a:rPr>
              <a:t>rw</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mtu</a:t>
            </a:r>
            <a:r>
              <a:rPr lang="en-US" sz="1400" dirty="0">
                <a:latin typeface="Courier New" panose="02070309020205020404" pitchFamily="49" charset="0"/>
                <a:cs typeface="Courier New" panose="02070309020205020404" pitchFamily="49" charset="0"/>
              </a:rPr>
              <a:t>                             uint16</a:t>
            </a:r>
          </a:p>
          <a:p>
            <a:r>
              <a:rPr lang="en-US" sz="1400" dirty="0">
                <a:latin typeface="Courier New" panose="02070309020205020404" pitchFamily="49" charset="0"/>
                <a:cs typeface="Courier New" panose="02070309020205020404" pitchFamily="49" charset="0"/>
              </a:rPr>
              <a:t>        |  +--</a:t>
            </a:r>
            <a:r>
              <a:rPr lang="en-US" sz="1400" dirty="0" err="1">
                <a:latin typeface="Courier New" panose="02070309020205020404" pitchFamily="49" charset="0"/>
                <a:cs typeface="Courier New" panose="02070309020205020404" pitchFamily="49" charset="0"/>
              </a:rPr>
              <a:t>rw</a:t>
            </a:r>
            <a:r>
              <a:rPr lang="en-US" sz="1400" dirty="0">
                <a:latin typeface="Courier New" panose="02070309020205020404" pitchFamily="49" charset="0"/>
                <a:cs typeface="Courier New" panose="02070309020205020404" pitchFamily="49" charset="0"/>
              </a:rPr>
              <a:t> routing</a:t>
            </a:r>
          </a:p>
          <a:p>
            <a:r>
              <a:rPr lang="en-US" sz="1400" dirty="0">
                <a:latin typeface="Courier New" panose="02070309020205020404" pitchFamily="49" charset="0"/>
                <a:cs typeface="Courier New" panose="02070309020205020404" pitchFamily="49" charset="0"/>
              </a:rPr>
              <a:t>        |  |  +--</a:t>
            </a:r>
            <a:r>
              <a:rPr lang="en-US" sz="1400" dirty="0" err="1">
                <a:latin typeface="Courier New" panose="02070309020205020404" pitchFamily="49" charset="0"/>
                <a:cs typeface="Courier New" panose="02070309020205020404" pitchFamily="49" charset="0"/>
              </a:rPr>
              <a:t>rw</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bgp</a:t>
            </a:r>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  |  |  +--</a:t>
            </a:r>
            <a:r>
              <a:rPr lang="en-US" sz="1400" dirty="0" err="1">
                <a:latin typeface="Courier New" panose="02070309020205020404" pitchFamily="49" charset="0"/>
                <a:cs typeface="Courier New" panose="02070309020205020404" pitchFamily="49" charset="0"/>
              </a:rPr>
              <a:t>rw</a:t>
            </a:r>
            <a:r>
              <a:rPr lang="en-US" sz="1400" dirty="0">
                <a:latin typeface="Courier New" panose="02070309020205020404" pitchFamily="49" charset="0"/>
                <a:cs typeface="Courier New" panose="02070309020205020404" pitchFamily="49" charset="0"/>
              </a:rPr>
              <a:t> bgp-peer-ipv4*   inet:ipv4-prefix</a:t>
            </a:r>
          </a:p>
          <a:p>
            <a:r>
              <a:rPr lang="en-US" sz="1400" dirty="0">
                <a:latin typeface="Courier New" panose="02070309020205020404" pitchFamily="49" charset="0"/>
                <a:cs typeface="Courier New" panose="02070309020205020404" pitchFamily="49" charset="0"/>
              </a:rPr>
              <a:t>        |  |  |  +--</a:t>
            </a:r>
            <a:r>
              <a:rPr lang="en-US" sz="1400" dirty="0" err="1">
                <a:latin typeface="Courier New" panose="02070309020205020404" pitchFamily="49" charset="0"/>
                <a:cs typeface="Courier New" panose="02070309020205020404" pitchFamily="49" charset="0"/>
              </a:rPr>
              <a:t>rw</a:t>
            </a:r>
            <a:r>
              <a:rPr lang="en-US" sz="1400" dirty="0">
                <a:latin typeface="Courier New" panose="02070309020205020404" pitchFamily="49" charset="0"/>
                <a:cs typeface="Courier New" panose="02070309020205020404" pitchFamily="49" charset="0"/>
              </a:rPr>
              <a:t> bgp-peer-ipv6*   inet:ipv6-prefix</a:t>
            </a:r>
          </a:p>
          <a:p>
            <a:r>
              <a:rPr lang="en-US" sz="1400" dirty="0">
                <a:latin typeface="Courier New" panose="02070309020205020404" pitchFamily="49" charset="0"/>
                <a:cs typeface="Courier New" panose="02070309020205020404" pitchFamily="49" charset="0"/>
              </a:rPr>
              <a:t>        |  |  +--</a:t>
            </a:r>
            <a:r>
              <a:rPr lang="en-US" sz="1400" dirty="0" err="1">
                <a:latin typeface="Courier New" panose="02070309020205020404" pitchFamily="49" charset="0"/>
                <a:cs typeface="Courier New" panose="02070309020205020404" pitchFamily="49" charset="0"/>
              </a:rPr>
              <a:t>rw</a:t>
            </a:r>
            <a:r>
              <a:rPr lang="en-US" sz="1400" dirty="0">
                <a:latin typeface="Courier New" panose="02070309020205020404" pitchFamily="49" charset="0"/>
                <a:cs typeface="Courier New" panose="02070309020205020404" pitchFamily="49" charset="0"/>
              </a:rPr>
              <a:t> static</a:t>
            </a:r>
          </a:p>
          <a:p>
            <a:r>
              <a:rPr lang="en-US" sz="1400" dirty="0">
                <a:latin typeface="Courier New" panose="02070309020205020404" pitchFamily="49" charset="0"/>
                <a:cs typeface="Courier New" panose="02070309020205020404" pitchFamily="49" charset="0"/>
              </a:rPr>
              <a:t>        |  |     +--</a:t>
            </a:r>
            <a:r>
              <a:rPr lang="en-US" sz="1400" dirty="0" err="1">
                <a:latin typeface="Courier New" panose="02070309020205020404" pitchFamily="49" charset="0"/>
                <a:cs typeface="Courier New" panose="02070309020205020404" pitchFamily="49" charset="0"/>
              </a:rPr>
              <a:t>rw</a:t>
            </a:r>
            <a:r>
              <a:rPr lang="en-US" sz="1400" dirty="0">
                <a:latin typeface="Courier New" panose="02070309020205020404" pitchFamily="49" charset="0"/>
                <a:cs typeface="Courier New" panose="02070309020205020404" pitchFamily="49" charset="0"/>
              </a:rPr>
              <a:t> static-route-ipv4*   inet:ipv4-prefix</a:t>
            </a:r>
          </a:p>
          <a:p>
            <a:r>
              <a:rPr lang="en-US" sz="1400" dirty="0">
                <a:latin typeface="Courier New" panose="02070309020205020404" pitchFamily="49" charset="0"/>
                <a:cs typeface="Courier New" panose="02070309020205020404" pitchFamily="49" charset="0"/>
              </a:rPr>
              <a:t>        |  |     +--</a:t>
            </a:r>
            <a:r>
              <a:rPr lang="en-US" sz="1400" dirty="0" err="1">
                <a:latin typeface="Courier New" panose="02070309020205020404" pitchFamily="49" charset="0"/>
                <a:cs typeface="Courier New" panose="02070309020205020404" pitchFamily="49" charset="0"/>
              </a:rPr>
              <a:t>rw</a:t>
            </a:r>
            <a:r>
              <a:rPr lang="en-US" sz="1400" dirty="0">
                <a:latin typeface="Courier New" panose="02070309020205020404" pitchFamily="49" charset="0"/>
                <a:cs typeface="Courier New" panose="02070309020205020404" pitchFamily="49" charset="0"/>
              </a:rPr>
              <a:t> static-route-ipv6*   inet:ipv6-prefix</a:t>
            </a:r>
          </a:p>
          <a:p>
            <a:r>
              <a:rPr lang="en-US" sz="1400" dirty="0">
                <a:latin typeface="Courier New" panose="02070309020205020404" pitchFamily="49" charset="0"/>
                <a:cs typeface="Courier New" panose="02070309020205020404" pitchFamily="49" charset="0"/>
              </a:rPr>
              <a:t>        |  +--</a:t>
            </a:r>
            <a:r>
              <a:rPr lang="en-US" sz="1400" dirty="0" err="1">
                <a:latin typeface="Courier New" panose="02070309020205020404" pitchFamily="49" charset="0"/>
                <a:cs typeface="Courier New" panose="02070309020205020404" pitchFamily="49" charset="0"/>
              </a:rPr>
              <a:t>rw</a:t>
            </a:r>
            <a:r>
              <a:rPr lang="en-US" sz="1400" dirty="0">
                <a:latin typeface="Courier New" panose="02070309020205020404" pitchFamily="49" charset="0"/>
                <a:cs typeface="Courier New" panose="02070309020205020404" pitchFamily="49" charset="0"/>
              </a:rPr>
              <a:t> status</a:t>
            </a:r>
          </a:p>
          <a:p>
            <a:r>
              <a:rPr lang="en-US" sz="1400" dirty="0">
                <a:latin typeface="Courier New" panose="02070309020205020404" pitchFamily="49" charset="0"/>
                <a:cs typeface="Courier New" panose="02070309020205020404" pitchFamily="49" charset="0"/>
              </a:rPr>
              <a:t>        |  |  +--</a:t>
            </a:r>
            <a:r>
              <a:rPr lang="en-US" sz="1400" dirty="0" err="1">
                <a:latin typeface="Courier New" panose="02070309020205020404" pitchFamily="49" charset="0"/>
                <a:cs typeface="Courier New" panose="02070309020205020404" pitchFamily="49" charset="0"/>
              </a:rPr>
              <a:t>rw</a:t>
            </a:r>
            <a:r>
              <a:rPr lang="en-US" sz="1400" dirty="0">
                <a:latin typeface="Courier New" panose="02070309020205020404" pitchFamily="49" charset="0"/>
                <a:cs typeface="Courier New" panose="02070309020205020404" pitchFamily="49" charset="0"/>
              </a:rPr>
              <a:t> admin-enabled?   </a:t>
            </a:r>
            <a:r>
              <a:rPr lang="en-US" sz="1400" dirty="0" err="1">
                <a:latin typeface="Courier New" panose="02070309020205020404" pitchFamily="49" charset="0"/>
                <a:cs typeface="Courier New" panose="02070309020205020404" pitchFamily="49" charset="0"/>
              </a:rPr>
              <a:t>boolean</a:t>
            </a:r>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  |  +--</a:t>
            </a:r>
            <a:r>
              <a:rPr lang="en-US" sz="1400" dirty="0" err="1">
                <a:latin typeface="Courier New" panose="02070309020205020404" pitchFamily="49" charset="0"/>
                <a:cs typeface="Courier New" panose="02070309020205020404" pitchFamily="49" charset="0"/>
              </a:rPr>
              <a:t>ro</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oper</a:t>
            </a:r>
            <a:r>
              <a:rPr lang="en-US" sz="1400" dirty="0">
                <a:latin typeface="Courier New" panose="02070309020205020404" pitchFamily="49" charset="0"/>
                <a:cs typeface="Courier New" panose="02070309020205020404" pitchFamily="49" charset="0"/>
              </a:rPr>
              <a:t>-status?     operational-type</a:t>
            </a:r>
          </a:p>
          <a:p>
            <a:r>
              <a:rPr lang="en-US" sz="1400" dirty="0">
                <a:latin typeface="Courier New" panose="02070309020205020404" pitchFamily="49" charset="0"/>
                <a:cs typeface="Courier New" panose="02070309020205020404" pitchFamily="49" charset="0"/>
              </a:rPr>
              <a:t>        |  +--</a:t>
            </a:r>
            <a:r>
              <a:rPr lang="en-US" sz="1400" dirty="0" err="1">
                <a:latin typeface="Courier New" panose="02070309020205020404" pitchFamily="49" charset="0"/>
                <a:cs typeface="Courier New" panose="02070309020205020404" pitchFamily="49" charset="0"/>
              </a:rPr>
              <a:t>ro</a:t>
            </a:r>
            <a:r>
              <a:rPr lang="en-US" sz="1400" dirty="0">
                <a:latin typeface="Courier New" panose="02070309020205020404" pitchFamily="49" charset="0"/>
                <a:cs typeface="Courier New" panose="02070309020205020404" pitchFamily="49" charset="0"/>
              </a:rPr>
              <a:t> endpoint-monitoring</a:t>
            </a:r>
          </a:p>
          <a:p>
            <a:r>
              <a:rPr lang="en-US" sz="1400" dirty="0">
                <a:latin typeface="Courier New" panose="02070309020205020404" pitchFamily="49" charset="0"/>
                <a:cs typeface="Courier New" panose="02070309020205020404" pitchFamily="49" charset="0"/>
              </a:rPr>
              <a:t>        |     +--</a:t>
            </a:r>
            <a:r>
              <a:rPr lang="en-US" sz="1400" dirty="0" err="1">
                <a:latin typeface="Courier New" panose="02070309020205020404" pitchFamily="49" charset="0"/>
                <a:cs typeface="Courier New" panose="02070309020205020404" pitchFamily="49" charset="0"/>
              </a:rPr>
              <a:t>ro</a:t>
            </a:r>
            <a:r>
              <a:rPr lang="en-US" sz="1400" dirty="0">
                <a:latin typeface="Courier New" panose="02070309020205020404" pitchFamily="49" charset="0"/>
                <a:cs typeface="Courier New" panose="02070309020205020404" pitchFamily="49" charset="0"/>
              </a:rPr>
              <a:t> incoming-utilized-bandwidth?   </a:t>
            </a:r>
            <a:r>
              <a:rPr lang="en-US" sz="1400" dirty="0" err="1">
                <a:latin typeface="Courier New" panose="02070309020205020404" pitchFamily="49" charset="0"/>
                <a:cs typeface="Courier New" panose="02070309020205020404" pitchFamily="49" charset="0"/>
              </a:rPr>
              <a:t>te-types:te-bandwidth</a:t>
            </a:r>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     +--</a:t>
            </a:r>
            <a:r>
              <a:rPr lang="en-US" sz="1400" dirty="0" err="1">
                <a:latin typeface="Courier New" panose="02070309020205020404" pitchFamily="49" charset="0"/>
                <a:cs typeface="Courier New" panose="02070309020205020404" pitchFamily="49" charset="0"/>
              </a:rPr>
              <a:t>ro</a:t>
            </a:r>
            <a:r>
              <a:rPr lang="en-US" sz="1400" dirty="0">
                <a:latin typeface="Courier New" panose="02070309020205020404" pitchFamily="49" charset="0"/>
                <a:cs typeface="Courier New" panose="02070309020205020404" pitchFamily="49" charset="0"/>
              </a:rPr>
              <a:t> incoming-</a:t>
            </a:r>
            <a:r>
              <a:rPr lang="en-US" sz="1400" dirty="0" err="1">
                <a:latin typeface="Courier New" panose="02070309020205020404" pitchFamily="49" charset="0"/>
                <a:cs typeface="Courier New" panose="02070309020205020404" pitchFamily="49" charset="0"/>
              </a:rPr>
              <a:t>bw</a:t>
            </a:r>
            <a:r>
              <a:rPr lang="en-US" sz="1400" dirty="0">
                <a:latin typeface="Courier New" panose="02070309020205020404" pitchFamily="49" charset="0"/>
                <a:cs typeface="Courier New" panose="02070309020205020404" pitchFamily="49" charset="0"/>
              </a:rPr>
              <a:t>-utilization        decimal64</a:t>
            </a:r>
          </a:p>
          <a:p>
            <a:r>
              <a:rPr lang="en-US" sz="1400" dirty="0">
                <a:latin typeface="Courier New" panose="02070309020205020404" pitchFamily="49" charset="0"/>
                <a:cs typeface="Courier New" panose="02070309020205020404" pitchFamily="49" charset="0"/>
              </a:rPr>
              <a:t>        |     +--</a:t>
            </a:r>
            <a:r>
              <a:rPr lang="en-US" sz="1400" dirty="0" err="1">
                <a:latin typeface="Courier New" panose="02070309020205020404" pitchFamily="49" charset="0"/>
                <a:cs typeface="Courier New" panose="02070309020205020404" pitchFamily="49" charset="0"/>
              </a:rPr>
              <a:t>ro</a:t>
            </a:r>
            <a:r>
              <a:rPr lang="en-US" sz="1400" dirty="0">
                <a:latin typeface="Courier New" panose="02070309020205020404" pitchFamily="49" charset="0"/>
                <a:cs typeface="Courier New" panose="02070309020205020404" pitchFamily="49" charset="0"/>
              </a:rPr>
              <a:t> outgoing-utilized-bandwidth?   </a:t>
            </a:r>
            <a:r>
              <a:rPr lang="en-US" sz="1400" dirty="0" err="1">
                <a:latin typeface="Courier New" panose="02070309020205020404" pitchFamily="49" charset="0"/>
                <a:cs typeface="Courier New" panose="02070309020205020404" pitchFamily="49" charset="0"/>
              </a:rPr>
              <a:t>te-types:te-bandwidth</a:t>
            </a:r>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     +--</a:t>
            </a:r>
            <a:r>
              <a:rPr lang="en-US" sz="1400" dirty="0" err="1">
                <a:latin typeface="Courier New" panose="02070309020205020404" pitchFamily="49" charset="0"/>
                <a:cs typeface="Courier New" panose="02070309020205020404" pitchFamily="49" charset="0"/>
              </a:rPr>
              <a:t>ro</a:t>
            </a:r>
            <a:r>
              <a:rPr lang="en-US" sz="1400" dirty="0">
                <a:latin typeface="Courier New" panose="02070309020205020404" pitchFamily="49" charset="0"/>
                <a:cs typeface="Courier New" panose="02070309020205020404" pitchFamily="49" charset="0"/>
              </a:rPr>
              <a:t> outgoing-</a:t>
            </a:r>
            <a:r>
              <a:rPr lang="en-US" sz="1400" dirty="0" err="1">
                <a:latin typeface="Courier New" panose="02070309020205020404" pitchFamily="49" charset="0"/>
                <a:cs typeface="Courier New" panose="02070309020205020404" pitchFamily="49" charset="0"/>
              </a:rPr>
              <a:t>bw</a:t>
            </a:r>
            <a:r>
              <a:rPr lang="en-US" sz="1400" dirty="0">
                <a:latin typeface="Courier New" panose="02070309020205020404" pitchFamily="49" charset="0"/>
                <a:cs typeface="Courier New" panose="02070309020205020404" pitchFamily="49" charset="0"/>
              </a:rPr>
              <a:t>-utilization        decimal64</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rw</a:t>
            </a:r>
            <a:r>
              <a:rPr lang="en-US" sz="1400" dirty="0">
                <a:latin typeface="Courier New" panose="02070309020205020404" pitchFamily="49" charset="0"/>
                <a:cs typeface="Courier New" panose="02070309020205020404" pitchFamily="49" charset="0"/>
              </a:rPr>
              <a:t> network-slice-member* [network-slice-member-id]</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rw</a:t>
            </a:r>
            <a:r>
              <a:rPr lang="en-US" sz="1400" dirty="0">
                <a:latin typeface="Courier New" panose="02070309020205020404" pitchFamily="49" charset="0"/>
                <a:cs typeface="Courier New" panose="02070309020205020404" pitchFamily="49" charset="0"/>
              </a:rPr>
              <a:t> network-slice-member-id            uint32</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rw</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src</a:t>
            </a:r>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  +--</a:t>
            </a:r>
            <a:r>
              <a:rPr lang="en-US" sz="1400" dirty="0" err="1">
                <a:latin typeface="Courier New" panose="02070309020205020404" pitchFamily="49" charset="0"/>
                <a:cs typeface="Courier New" panose="02070309020205020404" pitchFamily="49" charset="0"/>
              </a:rPr>
              <a:t>rw</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src</a:t>
            </a:r>
            <a:r>
              <a:rPr lang="en-US" sz="1400" dirty="0">
                <a:latin typeface="Courier New" panose="02070309020205020404" pitchFamily="49" charset="0"/>
                <a:cs typeface="Courier New" panose="02070309020205020404" pitchFamily="49" charset="0"/>
              </a:rPr>
              <a:t>-network-slice-endpoint-id?   -&gt; /network-slices/network-slice/network-slice-endpoint/endpoint-id</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rw</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dest</a:t>
            </a:r>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  +--</a:t>
            </a:r>
            <a:r>
              <a:rPr lang="en-US" sz="1400" dirty="0" err="1">
                <a:latin typeface="Courier New" panose="02070309020205020404" pitchFamily="49" charset="0"/>
                <a:cs typeface="Courier New" panose="02070309020205020404" pitchFamily="49" charset="0"/>
              </a:rPr>
              <a:t>rw</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dest</a:t>
            </a:r>
            <a:r>
              <a:rPr lang="en-US" sz="1400" dirty="0">
                <a:latin typeface="Courier New" panose="02070309020205020404" pitchFamily="49" charset="0"/>
                <a:cs typeface="Courier New" panose="02070309020205020404" pitchFamily="49" charset="0"/>
              </a:rPr>
              <a:t>-network-slice-endpoint-id?   -&gt; /network-slices/network-slice/network-slice-endpoint/endpoint-id</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rw</a:t>
            </a:r>
            <a:r>
              <a:rPr lang="en-US" sz="1400" dirty="0">
                <a:latin typeface="Courier New" panose="02070309020205020404" pitchFamily="49" charset="0"/>
                <a:cs typeface="Courier New" panose="02070309020205020404" pitchFamily="49" charset="0"/>
              </a:rPr>
              <a:t> monitoring-type?                   network-slice-monitoring-type</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ro</a:t>
            </a:r>
            <a:r>
              <a:rPr lang="en-US" sz="1400" dirty="0">
                <a:latin typeface="Courier New" panose="02070309020205020404" pitchFamily="49" charset="0"/>
                <a:cs typeface="Courier New" panose="02070309020205020404" pitchFamily="49" charset="0"/>
              </a:rPr>
              <a:t> network-slice-member-monitoring</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ro</a:t>
            </a:r>
            <a:r>
              <a:rPr lang="en-US" sz="1400" dirty="0">
                <a:latin typeface="Courier New" panose="02070309020205020404" pitchFamily="49" charset="0"/>
                <a:cs typeface="Courier New" panose="02070309020205020404" pitchFamily="49" charset="0"/>
              </a:rPr>
              <a:t> latency?   uint32</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ro</a:t>
            </a:r>
            <a:r>
              <a:rPr lang="en-US" sz="1400" dirty="0">
                <a:latin typeface="Courier New" panose="02070309020205020404" pitchFamily="49" charset="0"/>
                <a:cs typeface="Courier New" panose="02070309020205020404" pitchFamily="49" charset="0"/>
              </a:rPr>
              <a:t> jitter?    uint32</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ro</a:t>
            </a:r>
            <a:r>
              <a:rPr lang="en-US" sz="1400" dirty="0">
                <a:latin typeface="Courier New" panose="02070309020205020404" pitchFamily="49" charset="0"/>
                <a:cs typeface="Courier New" panose="02070309020205020404" pitchFamily="49" charset="0"/>
              </a:rPr>
              <a:t> loss?      decimal64</a:t>
            </a:r>
          </a:p>
        </p:txBody>
      </p:sp>
    </p:spTree>
    <p:extLst>
      <p:ext uri="{BB962C8B-B14F-4D97-AF65-F5344CB8AC3E}">
        <p14:creationId xmlns:p14="http://schemas.microsoft.com/office/powerpoint/2010/main" val="39500864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E31FD-1C2F-48A6-AB51-148D4276F8C0}"/>
              </a:ext>
            </a:extLst>
          </p:cNvPr>
          <p:cNvSpPr>
            <a:spLocks noGrp="1"/>
          </p:cNvSpPr>
          <p:nvPr>
            <p:ph type="title"/>
          </p:nvPr>
        </p:nvSpPr>
        <p:spPr/>
        <p:txBody>
          <a:bodyPr/>
          <a:lstStyle/>
          <a:p>
            <a:r>
              <a:rPr lang="en-US" dirty="0"/>
              <a:t>Modeling for OTN Slices</a:t>
            </a:r>
          </a:p>
        </p:txBody>
      </p:sp>
      <p:sp>
        <p:nvSpPr>
          <p:cNvPr id="4" name="Content Placeholder 3">
            <a:extLst>
              <a:ext uri="{FF2B5EF4-FFF2-40B4-BE49-F238E27FC236}">
                <a16:creationId xmlns:a16="http://schemas.microsoft.com/office/drawing/2014/main" id="{CC2477E1-3318-4AD0-A1BF-FD6B8B8644C2}"/>
              </a:ext>
            </a:extLst>
          </p:cNvPr>
          <p:cNvSpPr>
            <a:spLocks noGrp="1"/>
          </p:cNvSpPr>
          <p:nvPr>
            <p:ph idx="1"/>
          </p:nvPr>
        </p:nvSpPr>
        <p:spPr>
          <a:xfrm>
            <a:off x="838200" y="1825625"/>
            <a:ext cx="6086582" cy="4351338"/>
          </a:xfrm>
        </p:spPr>
        <p:txBody>
          <a:bodyPr>
            <a:normAutofit/>
          </a:bodyPr>
          <a:lstStyle/>
          <a:p>
            <a:pPr marL="0" indent="0">
              <a:buNone/>
            </a:pPr>
            <a:r>
              <a:rPr lang="en-US" dirty="0"/>
              <a:t>2-in-1:</a:t>
            </a:r>
          </a:p>
          <a:p>
            <a:r>
              <a:rPr lang="en-US" dirty="0"/>
              <a:t>Build a topology</a:t>
            </a:r>
          </a:p>
          <a:p>
            <a:pPr lvl="1"/>
            <a:r>
              <a:rPr lang="en-US" dirty="0"/>
              <a:t>Single-node for connectivity-based slices</a:t>
            </a:r>
          </a:p>
          <a:p>
            <a:pPr lvl="1"/>
            <a:r>
              <a:rPr lang="en-US" dirty="0"/>
              <a:t>Multi-node/link topology for resource-based slices</a:t>
            </a:r>
          </a:p>
          <a:p>
            <a:r>
              <a:rPr lang="en-US" dirty="0"/>
              <a:t>Create connectivity on the topology</a:t>
            </a:r>
          </a:p>
          <a:p>
            <a:pPr lvl="1"/>
            <a:r>
              <a:rPr lang="en-US" dirty="0"/>
              <a:t>Mandatory for connectivity-based slices</a:t>
            </a:r>
          </a:p>
          <a:p>
            <a:pPr lvl="1"/>
            <a:r>
              <a:rPr lang="en-US" dirty="0"/>
              <a:t>Optional for resource-based slices</a:t>
            </a:r>
          </a:p>
        </p:txBody>
      </p:sp>
    </p:spTree>
    <p:extLst>
      <p:ext uri="{BB962C8B-B14F-4D97-AF65-F5344CB8AC3E}">
        <p14:creationId xmlns:p14="http://schemas.microsoft.com/office/powerpoint/2010/main" val="20877696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E31FD-1C2F-48A6-AB51-148D4276F8C0}"/>
              </a:ext>
            </a:extLst>
          </p:cNvPr>
          <p:cNvSpPr>
            <a:spLocks noGrp="1"/>
          </p:cNvSpPr>
          <p:nvPr>
            <p:ph type="title"/>
          </p:nvPr>
        </p:nvSpPr>
        <p:spPr/>
        <p:txBody>
          <a:bodyPr/>
          <a:lstStyle/>
          <a:p>
            <a:r>
              <a:rPr lang="en-US" dirty="0"/>
              <a:t>Modeling for Connectivity-based OTN Slices</a:t>
            </a:r>
          </a:p>
        </p:txBody>
      </p:sp>
      <p:sp>
        <p:nvSpPr>
          <p:cNvPr id="4" name="Content Placeholder 3">
            <a:extLst>
              <a:ext uri="{FF2B5EF4-FFF2-40B4-BE49-F238E27FC236}">
                <a16:creationId xmlns:a16="http://schemas.microsoft.com/office/drawing/2014/main" id="{CC2477E1-3318-4AD0-A1BF-FD6B8B8644C2}"/>
              </a:ext>
            </a:extLst>
          </p:cNvPr>
          <p:cNvSpPr>
            <a:spLocks noGrp="1"/>
          </p:cNvSpPr>
          <p:nvPr>
            <p:ph idx="1"/>
          </p:nvPr>
        </p:nvSpPr>
        <p:spPr>
          <a:xfrm>
            <a:off x="838200" y="1825625"/>
            <a:ext cx="5089989" cy="4351338"/>
          </a:xfrm>
        </p:spPr>
        <p:txBody>
          <a:bodyPr>
            <a:normAutofit lnSpcReduction="10000"/>
          </a:bodyPr>
          <a:lstStyle/>
          <a:p>
            <a:r>
              <a:rPr lang="en-US" dirty="0"/>
              <a:t>Option 1: single-node topology</a:t>
            </a:r>
          </a:p>
          <a:p>
            <a:pPr lvl="1"/>
            <a:r>
              <a:rPr lang="en-US" dirty="0"/>
              <a:t>Endpoint list</a:t>
            </a:r>
          </a:p>
          <a:p>
            <a:pPr lvl="2"/>
            <a:r>
              <a:rPr lang="en-US" dirty="0"/>
              <a:t>Each endpoint has:</a:t>
            </a:r>
          </a:p>
          <a:p>
            <a:pPr lvl="3"/>
            <a:r>
              <a:rPr lang="en-US" dirty="0"/>
              <a:t>Endpoint id</a:t>
            </a:r>
          </a:p>
          <a:p>
            <a:pPr lvl="3"/>
            <a:r>
              <a:rPr lang="en-US" dirty="0"/>
              <a:t>Reference to PE LTP</a:t>
            </a:r>
          </a:p>
          <a:p>
            <a:pPr lvl="3"/>
            <a:r>
              <a:rPr lang="en-US" dirty="0"/>
              <a:t>(Optional) Resource id (time slot, VLAN ids etc.)</a:t>
            </a:r>
          </a:p>
          <a:p>
            <a:pPr lvl="1"/>
            <a:r>
              <a:rPr lang="en-US" dirty="0"/>
              <a:t>Connectivity matrix  - p2p connectivity between endpoints</a:t>
            </a:r>
          </a:p>
          <a:p>
            <a:pPr lvl="2"/>
            <a:r>
              <a:rPr lang="en-US" dirty="0"/>
              <a:t>Committed: resource is activated   </a:t>
            </a:r>
          </a:p>
          <a:p>
            <a:pPr lvl="2"/>
            <a:r>
              <a:rPr lang="en-US" dirty="0"/>
              <a:t>Uncommitted: resource is reserved but not activated</a:t>
            </a:r>
          </a:p>
          <a:p>
            <a:pPr lvl="2"/>
            <a:r>
              <a:rPr lang="en-US" dirty="0"/>
              <a:t>Default behavior of connectivity matrix</a:t>
            </a:r>
          </a:p>
        </p:txBody>
      </p:sp>
      <p:sp>
        <p:nvSpPr>
          <p:cNvPr id="6" name="Rectangle: Rounded Corners 5">
            <a:extLst>
              <a:ext uri="{FF2B5EF4-FFF2-40B4-BE49-F238E27FC236}">
                <a16:creationId xmlns:a16="http://schemas.microsoft.com/office/drawing/2014/main" id="{6C865A26-E3CE-43C9-9BD6-EB30210CAC62}"/>
              </a:ext>
            </a:extLst>
          </p:cNvPr>
          <p:cNvSpPr/>
          <p:nvPr/>
        </p:nvSpPr>
        <p:spPr>
          <a:xfrm>
            <a:off x="8301521" y="2311687"/>
            <a:ext cx="1787702" cy="1859621"/>
          </a:xfrm>
          <a:prstGeom prst="roundRect">
            <a:avLst>
              <a:gd name="adj" fmla="val 6766"/>
            </a:avLst>
          </a:prstGeom>
          <a:no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Rounded Corners 8">
            <a:extLst>
              <a:ext uri="{FF2B5EF4-FFF2-40B4-BE49-F238E27FC236}">
                <a16:creationId xmlns:a16="http://schemas.microsoft.com/office/drawing/2014/main" id="{A558746E-5D4C-477B-A525-5D46021F6328}"/>
              </a:ext>
            </a:extLst>
          </p:cNvPr>
          <p:cNvSpPr/>
          <p:nvPr/>
        </p:nvSpPr>
        <p:spPr>
          <a:xfrm>
            <a:off x="8012134" y="2484636"/>
            <a:ext cx="289387" cy="351032"/>
          </a:xfrm>
          <a:prstGeom prst="roundRect">
            <a:avLst>
              <a:gd name="adj" fmla="val 6766"/>
            </a:avLst>
          </a:prstGeom>
          <a:no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Rounded Corners 9">
            <a:extLst>
              <a:ext uri="{FF2B5EF4-FFF2-40B4-BE49-F238E27FC236}">
                <a16:creationId xmlns:a16="http://schemas.microsoft.com/office/drawing/2014/main" id="{1FA8E934-78AA-4659-93AC-DB092CC4E448}"/>
              </a:ext>
            </a:extLst>
          </p:cNvPr>
          <p:cNvSpPr/>
          <p:nvPr/>
        </p:nvSpPr>
        <p:spPr>
          <a:xfrm>
            <a:off x="8012133" y="3377632"/>
            <a:ext cx="289387" cy="351032"/>
          </a:xfrm>
          <a:prstGeom prst="roundRect">
            <a:avLst>
              <a:gd name="adj" fmla="val 6766"/>
            </a:avLst>
          </a:prstGeom>
          <a:no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Rounded Corners 10">
            <a:extLst>
              <a:ext uri="{FF2B5EF4-FFF2-40B4-BE49-F238E27FC236}">
                <a16:creationId xmlns:a16="http://schemas.microsoft.com/office/drawing/2014/main" id="{0C8993DB-9A11-482F-84D7-1E898E0A1112}"/>
              </a:ext>
            </a:extLst>
          </p:cNvPr>
          <p:cNvSpPr/>
          <p:nvPr/>
        </p:nvSpPr>
        <p:spPr>
          <a:xfrm>
            <a:off x="10089223" y="2483781"/>
            <a:ext cx="289387" cy="351032"/>
          </a:xfrm>
          <a:prstGeom prst="roundRect">
            <a:avLst>
              <a:gd name="adj" fmla="val 6766"/>
            </a:avLst>
          </a:prstGeom>
          <a:no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Rounded Corners 11">
            <a:extLst>
              <a:ext uri="{FF2B5EF4-FFF2-40B4-BE49-F238E27FC236}">
                <a16:creationId xmlns:a16="http://schemas.microsoft.com/office/drawing/2014/main" id="{486C54A1-E5AD-49A9-B3AE-BA685E13EA2D}"/>
              </a:ext>
            </a:extLst>
          </p:cNvPr>
          <p:cNvSpPr/>
          <p:nvPr/>
        </p:nvSpPr>
        <p:spPr>
          <a:xfrm>
            <a:off x="10089222" y="3446127"/>
            <a:ext cx="289387" cy="351032"/>
          </a:xfrm>
          <a:prstGeom prst="roundRect">
            <a:avLst>
              <a:gd name="adj" fmla="val 6766"/>
            </a:avLst>
          </a:prstGeom>
          <a:no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A3FC663E-2EBF-4C0A-A715-69A4628779E5}"/>
              </a:ext>
            </a:extLst>
          </p:cNvPr>
          <p:cNvSpPr txBox="1"/>
          <p:nvPr/>
        </p:nvSpPr>
        <p:spPr>
          <a:xfrm>
            <a:off x="9398434" y="3801976"/>
            <a:ext cx="898474" cy="369332"/>
          </a:xfrm>
          <a:prstGeom prst="rect">
            <a:avLst/>
          </a:prstGeom>
          <a:noFill/>
        </p:spPr>
        <p:txBody>
          <a:bodyPr wrap="square" rtlCol="0">
            <a:spAutoFit/>
          </a:bodyPr>
          <a:lstStyle/>
          <a:p>
            <a:r>
              <a:rPr lang="en-US" dirty="0"/>
              <a:t>Node</a:t>
            </a:r>
          </a:p>
        </p:txBody>
      </p:sp>
      <p:sp>
        <p:nvSpPr>
          <p:cNvPr id="13" name="TextBox 12">
            <a:extLst>
              <a:ext uri="{FF2B5EF4-FFF2-40B4-BE49-F238E27FC236}">
                <a16:creationId xmlns:a16="http://schemas.microsoft.com/office/drawing/2014/main" id="{F151C0CA-5703-4199-BB8C-244B98A29261}"/>
              </a:ext>
            </a:extLst>
          </p:cNvPr>
          <p:cNvSpPr txBox="1"/>
          <p:nvPr/>
        </p:nvSpPr>
        <p:spPr>
          <a:xfrm>
            <a:off x="7715891" y="2114449"/>
            <a:ext cx="655573" cy="369332"/>
          </a:xfrm>
          <a:prstGeom prst="rect">
            <a:avLst/>
          </a:prstGeom>
          <a:noFill/>
        </p:spPr>
        <p:txBody>
          <a:bodyPr wrap="square" rtlCol="0">
            <a:spAutoFit/>
          </a:bodyPr>
          <a:lstStyle/>
          <a:p>
            <a:r>
              <a:rPr lang="en-US" dirty="0"/>
              <a:t>EP1</a:t>
            </a:r>
          </a:p>
        </p:txBody>
      </p:sp>
      <p:sp>
        <p:nvSpPr>
          <p:cNvPr id="14" name="TextBox 13">
            <a:extLst>
              <a:ext uri="{FF2B5EF4-FFF2-40B4-BE49-F238E27FC236}">
                <a16:creationId xmlns:a16="http://schemas.microsoft.com/office/drawing/2014/main" id="{E7F5E16A-6925-46F6-AB67-9BBD0753ACE8}"/>
              </a:ext>
            </a:extLst>
          </p:cNvPr>
          <p:cNvSpPr txBox="1"/>
          <p:nvPr/>
        </p:nvSpPr>
        <p:spPr>
          <a:xfrm>
            <a:off x="7767438" y="2993477"/>
            <a:ext cx="655573" cy="369332"/>
          </a:xfrm>
          <a:prstGeom prst="rect">
            <a:avLst/>
          </a:prstGeom>
          <a:noFill/>
        </p:spPr>
        <p:txBody>
          <a:bodyPr wrap="square" rtlCol="0">
            <a:spAutoFit/>
          </a:bodyPr>
          <a:lstStyle/>
          <a:p>
            <a:r>
              <a:rPr lang="en-US" dirty="0"/>
              <a:t>EP2</a:t>
            </a:r>
          </a:p>
        </p:txBody>
      </p:sp>
      <p:sp>
        <p:nvSpPr>
          <p:cNvPr id="15" name="TextBox 14">
            <a:extLst>
              <a:ext uri="{FF2B5EF4-FFF2-40B4-BE49-F238E27FC236}">
                <a16:creationId xmlns:a16="http://schemas.microsoft.com/office/drawing/2014/main" id="{69EFA575-CA00-4249-9CCE-4873CE3F84EC}"/>
              </a:ext>
            </a:extLst>
          </p:cNvPr>
          <p:cNvSpPr txBox="1"/>
          <p:nvPr/>
        </p:nvSpPr>
        <p:spPr>
          <a:xfrm>
            <a:off x="10050822" y="2114449"/>
            <a:ext cx="655573" cy="369332"/>
          </a:xfrm>
          <a:prstGeom prst="rect">
            <a:avLst/>
          </a:prstGeom>
          <a:noFill/>
        </p:spPr>
        <p:txBody>
          <a:bodyPr wrap="square" rtlCol="0">
            <a:spAutoFit/>
          </a:bodyPr>
          <a:lstStyle/>
          <a:p>
            <a:r>
              <a:rPr lang="en-US" dirty="0"/>
              <a:t>EP3</a:t>
            </a:r>
          </a:p>
        </p:txBody>
      </p:sp>
      <p:sp>
        <p:nvSpPr>
          <p:cNvPr id="16" name="TextBox 15">
            <a:extLst>
              <a:ext uri="{FF2B5EF4-FFF2-40B4-BE49-F238E27FC236}">
                <a16:creationId xmlns:a16="http://schemas.microsoft.com/office/drawing/2014/main" id="{78200318-A9F2-4DCB-835F-721A8FAE1FCF}"/>
              </a:ext>
            </a:extLst>
          </p:cNvPr>
          <p:cNvSpPr txBox="1"/>
          <p:nvPr/>
        </p:nvSpPr>
        <p:spPr>
          <a:xfrm>
            <a:off x="10089221" y="3076795"/>
            <a:ext cx="655573" cy="369332"/>
          </a:xfrm>
          <a:prstGeom prst="rect">
            <a:avLst/>
          </a:prstGeom>
          <a:noFill/>
        </p:spPr>
        <p:txBody>
          <a:bodyPr wrap="square" rtlCol="0">
            <a:spAutoFit/>
          </a:bodyPr>
          <a:lstStyle/>
          <a:p>
            <a:r>
              <a:rPr lang="en-US" dirty="0"/>
              <a:t>EP4</a:t>
            </a:r>
          </a:p>
        </p:txBody>
      </p:sp>
      <p:cxnSp>
        <p:nvCxnSpPr>
          <p:cNvPr id="18" name="Straight Connector 17">
            <a:extLst>
              <a:ext uri="{FF2B5EF4-FFF2-40B4-BE49-F238E27FC236}">
                <a16:creationId xmlns:a16="http://schemas.microsoft.com/office/drawing/2014/main" id="{511CA538-74EA-4763-8A4D-E0887266775B}"/>
              </a:ext>
            </a:extLst>
          </p:cNvPr>
          <p:cNvCxnSpPr>
            <a:stCxn id="9" idx="3"/>
            <a:endCxn id="11" idx="1"/>
          </p:cNvCxnSpPr>
          <p:nvPr/>
        </p:nvCxnSpPr>
        <p:spPr>
          <a:xfrm flipV="1">
            <a:off x="8301521" y="2659297"/>
            <a:ext cx="1787702" cy="855"/>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1FE5DD6F-1E0F-4699-B122-F0E2E5FAA260}"/>
              </a:ext>
            </a:extLst>
          </p:cNvPr>
          <p:cNvCxnSpPr>
            <a:cxnSpLocks/>
            <a:stCxn id="10" idx="3"/>
            <a:endCxn id="12" idx="1"/>
          </p:cNvCxnSpPr>
          <p:nvPr/>
        </p:nvCxnSpPr>
        <p:spPr>
          <a:xfrm>
            <a:off x="8301520" y="3553148"/>
            <a:ext cx="1787702" cy="68495"/>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68A96375-A6F2-40FA-8BB4-C63E0C80764D}"/>
              </a:ext>
            </a:extLst>
          </p:cNvPr>
          <p:cNvCxnSpPr>
            <a:cxnSpLocks/>
          </p:cNvCxnSpPr>
          <p:nvPr/>
        </p:nvCxnSpPr>
        <p:spPr>
          <a:xfrm>
            <a:off x="8301520" y="2681019"/>
            <a:ext cx="1749302" cy="872129"/>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99C81CA0-8C7B-4B8B-97B8-50D6FC542485}"/>
              </a:ext>
            </a:extLst>
          </p:cNvPr>
          <p:cNvCxnSpPr>
            <a:cxnSpLocks/>
            <a:stCxn id="10" idx="3"/>
            <a:endCxn id="11" idx="1"/>
          </p:cNvCxnSpPr>
          <p:nvPr/>
        </p:nvCxnSpPr>
        <p:spPr>
          <a:xfrm flipV="1">
            <a:off x="8301520" y="2659297"/>
            <a:ext cx="1787703" cy="893851"/>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964A84CE-F4C7-41DD-B71E-C3244BABCF15}"/>
              </a:ext>
            </a:extLst>
          </p:cNvPr>
          <p:cNvSpPr txBox="1"/>
          <p:nvPr/>
        </p:nvSpPr>
        <p:spPr>
          <a:xfrm>
            <a:off x="8519585" y="2322548"/>
            <a:ext cx="1383115" cy="369332"/>
          </a:xfrm>
          <a:prstGeom prst="rect">
            <a:avLst/>
          </a:prstGeom>
          <a:noFill/>
        </p:spPr>
        <p:txBody>
          <a:bodyPr wrap="square" rtlCol="0">
            <a:spAutoFit/>
          </a:bodyPr>
          <a:lstStyle/>
          <a:p>
            <a:r>
              <a:rPr lang="en-US" dirty="0"/>
              <a:t>Connectivity</a:t>
            </a:r>
          </a:p>
        </p:txBody>
      </p:sp>
    </p:spTree>
    <p:extLst>
      <p:ext uri="{BB962C8B-B14F-4D97-AF65-F5344CB8AC3E}">
        <p14:creationId xmlns:p14="http://schemas.microsoft.com/office/powerpoint/2010/main" val="26233164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E31FD-1C2F-48A6-AB51-148D4276F8C0}"/>
              </a:ext>
            </a:extLst>
          </p:cNvPr>
          <p:cNvSpPr>
            <a:spLocks noGrp="1"/>
          </p:cNvSpPr>
          <p:nvPr>
            <p:ph type="title"/>
          </p:nvPr>
        </p:nvSpPr>
        <p:spPr/>
        <p:txBody>
          <a:bodyPr/>
          <a:lstStyle/>
          <a:p>
            <a:r>
              <a:rPr lang="en-US" dirty="0"/>
              <a:t>Modeling for Connectivity-based OTN Slices</a:t>
            </a:r>
          </a:p>
        </p:txBody>
      </p:sp>
      <p:sp>
        <p:nvSpPr>
          <p:cNvPr id="4" name="Content Placeholder 3">
            <a:extLst>
              <a:ext uri="{FF2B5EF4-FFF2-40B4-BE49-F238E27FC236}">
                <a16:creationId xmlns:a16="http://schemas.microsoft.com/office/drawing/2014/main" id="{CC2477E1-3318-4AD0-A1BF-FD6B8B8644C2}"/>
              </a:ext>
            </a:extLst>
          </p:cNvPr>
          <p:cNvSpPr>
            <a:spLocks noGrp="1"/>
          </p:cNvSpPr>
          <p:nvPr>
            <p:ph idx="1"/>
          </p:nvPr>
        </p:nvSpPr>
        <p:spPr>
          <a:xfrm>
            <a:off x="838200" y="1825625"/>
            <a:ext cx="5089989" cy="4351338"/>
          </a:xfrm>
        </p:spPr>
        <p:txBody>
          <a:bodyPr>
            <a:normAutofit fontScale="92500" lnSpcReduction="10000"/>
          </a:bodyPr>
          <a:lstStyle/>
          <a:p>
            <a:r>
              <a:rPr lang="en-US" dirty="0"/>
              <a:t>Option 2: edge-edge topology</a:t>
            </a:r>
          </a:p>
          <a:p>
            <a:pPr lvl="1"/>
            <a:r>
              <a:rPr lang="en-US" dirty="0"/>
              <a:t>Endpoint list</a:t>
            </a:r>
          </a:p>
          <a:p>
            <a:pPr lvl="2"/>
            <a:r>
              <a:rPr lang="en-US" dirty="0"/>
              <a:t>Each endpoint has:</a:t>
            </a:r>
          </a:p>
          <a:p>
            <a:pPr lvl="3"/>
            <a:r>
              <a:rPr lang="en-US" dirty="0"/>
              <a:t>Endpoint id</a:t>
            </a:r>
          </a:p>
          <a:p>
            <a:pPr lvl="3"/>
            <a:r>
              <a:rPr lang="en-US" dirty="0"/>
              <a:t>Reference to PE LTP</a:t>
            </a:r>
          </a:p>
          <a:p>
            <a:pPr lvl="3"/>
            <a:r>
              <a:rPr lang="en-US" dirty="0"/>
              <a:t>(Optional) Resource id (time slot, VLAN ids etc.)</a:t>
            </a:r>
          </a:p>
          <a:p>
            <a:pPr lvl="1"/>
            <a:r>
              <a:rPr lang="en-US" dirty="0"/>
              <a:t>Connectivity matrix  - p2p connectivity between endpoints</a:t>
            </a:r>
          </a:p>
          <a:p>
            <a:pPr lvl="2"/>
            <a:r>
              <a:rPr lang="en-US" dirty="0"/>
              <a:t>Committed: resource is activated   </a:t>
            </a:r>
          </a:p>
          <a:p>
            <a:pPr lvl="2"/>
            <a:r>
              <a:rPr lang="en-US" dirty="0"/>
              <a:t>Uncommitted: resource is reserved but not activated</a:t>
            </a:r>
          </a:p>
          <a:p>
            <a:pPr lvl="2"/>
            <a:r>
              <a:rPr lang="en-US" dirty="0"/>
              <a:t>Default behavior of connectivity matrix</a:t>
            </a:r>
          </a:p>
          <a:p>
            <a:pPr lvl="2"/>
            <a:r>
              <a:rPr lang="en-US" dirty="0"/>
              <a:t>Path associated with a p2p connection</a:t>
            </a:r>
          </a:p>
        </p:txBody>
      </p:sp>
      <p:sp>
        <p:nvSpPr>
          <p:cNvPr id="6" name="Rectangle: Rounded Corners 5">
            <a:extLst>
              <a:ext uri="{FF2B5EF4-FFF2-40B4-BE49-F238E27FC236}">
                <a16:creationId xmlns:a16="http://schemas.microsoft.com/office/drawing/2014/main" id="{6C865A26-E3CE-43C9-9BD6-EB30210CAC62}"/>
              </a:ext>
            </a:extLst>
          </p:cNvPr>
          <p:cNvSpPr/>
          <p:nvPr/>
        </p:nvSpPr>
        <p:spPr>
          <a:xfrm>
            <a:off x="10757040" y="2311688"/>
            <a:ext cx="544530" cy="1565094"/>
          </a:xfrm>
          <a:prstGeom prst="roundRect">
            <a:avLst>
              <a:gd name="adj" fmla="val 6766"/>
            </a:avLst>
          </a:prstGeom>
          <a:no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Rounded Corners 8">
            <a:extLst>
              <a:ext uri="{FF2B5EF4-FFF2-40B4-BE49-F238E27FC236}">
                <a16:creationId xmlns:a16="http://schemas.microsoft.com/office/drawing/2014/main" id="{A558746E-5D4C-477B-A525-5D46021F6328}"/>
              </a:ext>
            </a:extLst>
          </p:cNvPr>
          <p:cNvSpPr/>
          <p:nvPr/>
        </p:nvSpPr>
        <p:spPr>
          <a:xfrm>
            <a:off x="8012133" y="2483781"/>
            <a:ext cx="289387" cy="351032"/>
          </a:xfrm>
          <a:prstGeom prst="roundRect">
            <a:avLst>
              <a:gd name="adj" fmla="val 6766"/>
            </a:avLst>
          </a:prstGeom>
          <a:no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Rounded Corners 9">
            <a:extLst>
              <a:ext uri="{FF2B5EF4-FFF2-40B4-BE49-F238E27FC236}">
                <a16:creationId xmlns:a16="http://schemas.microsoft.com/office/drawing/2014/main" id="{1FA8E934-78AA-4659-93AC-DB092CC4E448}"/>
              </a:ext>
            </a:extLst>
          </p:cNvPr>
          <p:cNvSpPr/>
          <p:nvPr/>
        </p:nvSpPr>
        <p:spPr>
          <a:xfrm>
            <a:off x="8012133" y="3377632"/>
            <a:ext cx="289387" cy="351032"/>
          </a:xfrm>
          <a:prstGeom prst="roundRect">
            <a:avLst>
              <a:gd name="adj" fmla="val 6766"/>
            </a:avLst>
          </a:prstGeom>
          <a:no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Rounded Corners 10">
            <a:extLst>
              <a:ext uri="{FF2B5EF4-FFF2-40B4-BE49-F238E27FC236}">
                <a16:creationId xmlns:a16="http://schemas.microsoft.com/office/drawing/2014/main" id="{0C8993DB-9A11-482F-84D7-1E898E0A1112}"/>
              </a:ext>
            </a:extLst>
          </p:cNvPr>
          <p:cNvSpPr/>
          <p:nvPr/>
        </p:nvSpPr>
        <p:spPr>
          <a:xfrm>
            <a:off x="11301571" y="2483781"/>
            <a:ext cx="289387" cy="351032"/>
          </a:xfrm>
          <a:prstGeom prst="roundRect">
            <a:avLst>
              <a:gd name="adj" fmla="val 6766"/>
            </a:avLst>
          </a:prstGeom>
          <a:no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Rounded Corners 11">
            <a:extLst>
              <a:ext uri="{FF2B5EF4-FFF2-40B4-BE49-F238E27FC236}">
                <a16:creationId xmlns:a16="http://schemas.microsoft.com/office/drawing/2014/main" id="{486C54A1-E5AD-49A9-B3AE-BA685E13EA2D}"/>
              </a:ext>
            </a:extLst>
          </p:cNvPr>
          <p:cNvSpPr/>
          <p:nvPr/>
        </p:nvSpPr>
        <p:spPr>
          <a:xfrm>
            <a:off x="11301570" y="3446127"/>
            <a:ext cx="289387" cy="351032"/>
          </a:xfrm>
          <a:prstGeom prst="roundRect">
            <a:avLst>
              <a:gd name="adj" fmla="val 6766"/>
            </a:avLst>
          </a:prstGeom>
          <a:no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A3FC663E-2EBF-4C0A-A715-69A4628779E5}"/>
              </a:ext>
            </a:extLst>
          </p:cNvPr>
          <p:cNvSpPr txBox="1"/>
          <p:nvPr/>
        </p:nvSpPr>
        <p:spPr>
          <a:xfrm>
            <a:off x="10692484" y="3801708"/>
            <a:ext cx="898474" cy="369332"/>
          </a:xfrm>
          <a:prstGeom prst="rect">
            <a:avLst/>
          </a:prstGeom>
          <a:noFill/>
        </p:spPr>
        <p:txBody>
          <a:bodyPr wrap="square" rtlCol="0">
            <a:spAutoFit/>
          </a:bodyPr>
          <a:lstStyle/>
          <a:p>
            <a:r>
              <a:rPr lang="en-US" dirty="0"/>
              <a:t>Node2</a:t>
            </a:r>
          </a:p>
        </p:txBody>
      </p:sp>
      <p:sp>
        <p:nvSpPr>
          <p:cNvPr id="13" name="TextBox 12">
            <a:extLst>
              <a:ext uri="{FF2B5EF4-FFF2-40B4-BE49-F238E27FC236}">
                <a16:creationId xmlns:a16="http://schemas.microsoft.com/office/drawing/2014/main" id="{F151C0CA-5703-4199-BB8C-244B98A29261}"/>
              </a:ext>
            </a:extLst>
          </p:cNvPr>
          <p:cNvSpPr txBox="1"/>
          <p:nvPr/>
        </p:nvSpPr>
        <p:spPr>
          <a:xfrm>
            <a:off x="7715891" y="2114449"/>
            <a:ext cx="655573" cy="369332"/>
          </a:xfrm>
          <a:prstGeom prst="rect">
            <a:avLst/>
          </a:prstGeom>
          <a:noFill/>
        </p:spPr>
        <p:txBody>
          <a:bodyPr wrap="square" rtlCol="0">
            <a:spAutoFit/>
          </a:bodyPr>
          <a:lstStyle/>
          <a:p>
            <a:r>
              <a:rPr lang="en-US" dirty="0"/>
              <a:t>EP1</a:t>
            </a:r>
          </a:p>
        </p:txBody>
      </p:sp>
      <p:sp>
        <p:nvSpPr>
          <p:cNvPr id="14" name="TextBox 13">
            <a:extLst>
              <a:ext uri="{FF2B5EF4-FFF2-40B4-BE49-F238E27FC236}">
                <a16:creationId xmlns:a16="http://schemas.microsoft.com/office/drawing/2014/main" id="{E7F5E16A-6925-46F6-AB67-9BBD0753ACE8}"/>
              </a:ext>
            </a:extLst>
          </p:cNvPr>
          <p:cNvSpPr txBox="1"/>
          <p:nvPr/>
        </p:nvSpPr>
        <p:spPr>
          <a:xfrm>
            <a:off x="7767438" y="2993477"/>
            <a:ext cx="655573" cy="369332"/>
          </a:xfrm>
          <a:prstGeom prst="rect">
            <a:avLst/>
          </a:prstGeom>
          <a:noFill/>
        </p:spPr>
        <p:txBody>
          <a:bodyPr wrap="square" rtlCol="0">
            <a:spAutoFit/>
          </a:bodyPr>
          <a:lstStyle/>
          <a:p>
            <a:r>
              <a:rPr lang="en-US" dirty="0"/>
              <a:t>EP2</a:t>
            </a:r>
          </a:p>
        </p:txBody>
      </p:sp>
      <p:sp>
        <p:nvSpPr>
          <p:cNvPr id="15" name="TextBox 14">
            <a:extLst>
              <a:ext uri="{FF2B5EF4-FFF2-40B4-BE49-F238E27FC236}">
                <a16:creationId xmlns:a16="http://schemas.microsoft.com/office/drawing/2014/main" id="{69EFA575-CA00-4249-9CCE-4873CE3F84EC}"/>
              </a:ext>
            </a:extLst>
          </p:cNvPr>
          <p:cNvSpPr txBox="1"/>
          <p:nvPr/>
        </p:nvSpPr>
        <p:spPr>
          <a:xfrm>
            <a:off x="11263170" y="2114449"/>
            <a:ext cx="655573" cy="369332"/>
          </a:xfrm>
          <a:prstGeom prst="rect">
            <a:avLst/>
          </a:prstGeom>
          <a:noFill/>
        </p:spPr>
        <p:txBody>
          <a:bodyPr wrap="square" rtlCol="0">
            <a:spAutoFit/>
          </a:bodyPr>
          <a:lstStyle/>
          <a:p>
            <a:r>
              <a:rPr lang="en-US" dirty="0"/>
              <a:t>EP3</a:t>
            </a:r>
          </a:p>
        </p:txBody>
      </p:sp>
      <p:sp>
        <p:nvSpPr>
          <p:cNvPr id="16" name="TextBox 15">
            <a:extLst>
              <a:ext uri="{FF2B5EF4-FFF2-40B4-BE49-F238E27FC236}">
                <a16:creationId xmlns:a16="http://schemas.microsoft.com/office/drawing/2014/main" id="{78200318-A9F2-4DCB-835F-721A8FAE1FCF}"/>
              </a:ext>
            </a:extLst>
          </p:cNvPr>
          <p:cNvSpPr txBox="1"/>
          <p:nvPr/>
        </p:nvSpPr>
        <p:spPr>
          <a:xfrm>
            <a:off x="11301569" y="3076795"/>
            <a:ext cx="655573" cy="369332"/>
          </a:xfrm>
          <a:prstGeom prst="rect">
            <a:avLst/>
          </a:prstGeom>
          <a:noFill/>
        </p:spPr>
        <p:txBody>
          <a:bodyPr wrap="square" rtlCol="0">
            <a:spAutoFit/>
          </a:bodyPr>
          <a:lstStyle/>
          <a:p>
            <a:r>
              <a:rPr lang="en-US" dirty="0"/>
              <a:t>EP4</a:t>
            </a:r>
          </a:p>
        </p:txBody>
      </p:sp>
      <p:cxnSp>
        <p:nvCxnSpPr>
          <p:cNvPr id="18" name="Straight Connector 17">
            <a:extLst>
              <a:ext uri="{FF2B5EF4-FFF2-40B4-BE49-F238E27FC236}">
                <a16:creationId xmlns:a16="http://schemas.microsoft.com/office/drawing/2014/main" id="{511CA538-74EA-4763-8A4D-E0887266775B}"/>
              </a:ext>
            </a:extLst>
          </p:cNvPr>
          <p:cNvCxnSpPr>
            <a:cxnSpLocks/>
            <a:stCxn id="26" idx="3"/>
            <a:endCxn id="30" idx="1"/>
          </p:cNvCxnSpPr>
          <p:nvPr/>
        </p:nvCxnSpPr>
        <p:spPr>
          <a:xfrm flipV="1">
            <a:off x="9121759" y="2625813"/>
            <a:ext cx="1341146" cy="42904"/>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964A84CE-F4C7-41DD-B71E-C3244BABCF15}"/>
              </a:ext>
            </a:extLst>
          </p:cNvPr>
          <p:cNvSpPr txBox="1"/>
          <p:nvPr/>
        </p:nvSpPr>
        <p:spPr>
          <a:xfrm>
            <a:off x="9487805" y="2282100"/>
            <a:ext cx="1117887" cy="369332"/>
          </a:xfrm>
          <a:prstGeom prst="rect">
            <a:avLst/>
          </a:prstGeom>
          <a:noFill/>
        </p:spPr>
        <p:txBody>
          <a:bodyPr wrap="square" rtlCol="0">
            <a:spAutoFit/>
          </a:bodyPr>
          <a:lstStyle/>
          <a:p>
            <a:r>
              <a:rPr lang="en-US" dirty="0"/>
              <a:t>Link1</a:t>
            </a:r>
          </a:p>
        </p:txBody>
      </p:sp>
      <p:sp>
        <p:nvSpPr>
          <p:cNvPr id="20" name="Rectangle: Rounded Corners 19">
            <a:extLst>
              <a:ext uri="{FF2B5EF4-FFF2-40B4-BE49-F238E27FC236}">
                <a16:creationId xmlns:a16="http://schemas.microsoft.com/office/drawing/2014/main" id="{24A48976-5D3C-467E-9A50-CE4A118C9410}"/>
              </a:ext>
            </a:extLst>
          </p:cNvPr>
          <p:cNvSpPr/>
          <p:nvPr/>
        </p:nvSpPr>
        <p:spPr>
          <a:xfrm>
            <a:off x="8310362" y="2294248"/>
            <a:ext cx="544530" cy="1565094"/>
          </a:xfrm>
          <a:prstGeom prst="roundRect">
            <a:avLst>
              <a:gd name="adj" fmla="val 6766"/>
            </a:avLst>
          </a:prstGeom>
          <a:no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155BE576-3DCB-4A2A-9D41-4DDDE9DD1220}"/>
              </a:ext>
            </a:extLst>
          </p:cNvPr>
          <p:cNvSpPr txBox="1"/>
          <p:nvPr/>
        </p:nvSpPr>
        <p:spPr>
          <a:xfrm>
            <a:off x="8223285" y="3816628"/>
            <a:ext cx="898474" cy="369332"/>
          </a:xfrm>
          <a:prstGeom prst="rect">
            <a:avLst/>
          </a:prstGeom>
          <a:noFill/>
        </p:spPr>
        <p:txBody>
          <a:bodyPr wrap="square" rtlCol="0">
            <a:spAutoFit/>
          </a:bodyPr>
          <a:lstStyle/>
          <a:p>
            <a:r>
              <a:rPr lang="en-US" dirty="0"/>
              <a:t>Node1</a:t>
            </a:r>
          </a:p>
        </p:txBody>
      </p:sp>
      <p:sp>
        <p:nvSpPr>
          <p:cNvPr id="26" name="Rectangle: Rounded Corners 25">
            <a:extLst>
              <a:ext uri="{FF2B5EF4-FFF2-40B4-BE49-F238E27FC236}">
                <a16:creationId xmlns:a16="http://schemas.microsoft.com/office/drawing/2014/main" id="{610DE3E5-B268-498D-9C6F-E4A2B29565FB}"/>
              </a:ext>
            </a:extLst>
          </p:cNvPr>
          <p:cNvSpPr/>
          <p:nvPr/>
        </p:nvSpPr>
        <p:spPr>
          <a:xfrm>
            <a:off x="8832372" y="2493201"/>
            <a:ext cx="289387" cy="351032"/>
          </a:xfrm>
          <a:prstGeom prst="roundRect">
            <a:avLst>
              <a:gd name="adj" fmla="val 6766"/>
            </a:avLst>
          </a:prstGeom>
          <a:no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DB880240-960E-47FE-95C0-0A3C7A06AC7E}"/>
              </a:ext>
            </a:extLst>
          </p:cNvPr>
          <p:cNvSpPr txBox="1"/>
          <p:nvPr/>
        </p:nvSpPr>
        <p:spPr>
          <a:xfrm>
            <a:off x="8805583" y="2106972"/>
            <a:ext cx="655573" cy="369332"/>
          </a:xfrm>
          <a:prstGeom prst="rect">
            <a:avLst/>
          </a:prstGeom>
          <a:noFill/>
        </p:spPr>
        <p:txBody>
          <a:bodyPr wrap="square" rtlCol="0">
            <a:spAutoFit/>
          </a:bodyPr>
          <a:lstStyle/>
          <a:p>
            <a:r>
              <a:rPr lang="en-US" dirty="0"/>
              <a:t>TP1</a:t>
            </a:r>
          </a:p>
        </p:txBody>
      </p:sp>
      <p:sp>
        <p:nvSpPr>
          <p:cNvPr id="30" name="Rectangle: Rounded Corners 29">
            <a:extLst>
              <a:ext uri="{FF2B5EF4-FFF2-40B4-BE49-F238E27FC236}">
                <a16:creationId xmlns:a16="http://schemas.microsoft.com/office/drawing/2014/main" id="{0B97B307-DA87-42C0-A472-6C9D07ED1C9B}"/>
              </a:ext>
            </a:extLst>
          </p:cNvPr>
          <p:cNvSpPr/>
          <p:nvPr/>
        </p:nvSpPr>
        <p:spPr>
          <a:xfrm>
            <a:off x="10462905" y="2450297"/>
            <a:ext cx="289387" cy="351032"/>
          </a:xfrm>
          <a:prstGeom prst="roundRect">
            <a:avLst>
              <a:gd name="adj" fmla="val 6766"/>
            </a:avLst>
          </a:prstGeom>
          <a:no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a:extLst>
              <a:ext uri="{FF2B5EF4-FFF2-40B4-BE49-F238E27FC236}">
                <a16:creationId xmlns:a16="http://schemas.microsoft.com/office/drawing/2014/main" id="{B6D66094-CE49-475C-A9F7-87F67E2F09A3}"/>
              </a:ext>
            </a:extLst>
          </p:cNvPr>
          <p:cNvSpPr txBox="1"/>
          <p:nvPr/>
        </p:nvSpPr>
        <p:spPr>
          <a:xfrm>
            <a:off x="10304554" y="2106972"/>
            <a:ext cx="655573" cy="369332"/>
          </a:xfrm>
          <a:prstGeom prst="rect">
            <a:avLst/>
          </a:prstGeom>
          <a:noFill/>
        </p:spPr>
        <p:txBody>
          <a:bodyPr wrap="square" rtlCol="0">
            <a:spAutoFit/>
          </a:bodyPr>
          <a:lstStyle/>
          <a:p>
            <a:r>
              <a:rPr lang="en-US" dirty="0"/>
              <a:t>TP3</a:t>
            </a:r>
          </a:p>
        </p:txBody>
      </p:sp>
      <p:cxnSp>
        <p:nvCxnSpPr>
          <p:cNvPr id="35" name="Straight Connector 34">
            <a:extLst>
              <a:ext uri="{FF2B5EF4-FFF2-40B4-BE49-F238E27FC236}">
                <a16:creationId xmlns:a16="http://schemas.microsoft.com/office/drawing/2014/main" id="{3B91196E-4C41-4541-A687-EF2B6F852F10}"/>
              </a:ext>
            </a:extLst>
          </p:cNvPr>
          <p:cNvCxnSpPr>
            <a:cxnSpLocks/>
            <a:stCxn id="37" idx="3"/>
            <a:endCxn id="39" idx="1"/>
          </p:cNvCxnSpPr>
          <p:nvPr/>
        </p:nvCxnSpPr>
        <p:spPr>
          <a:xfrm flipV="1">
            <a:off x="9133302" y="3457099"/>
            <a:ext cx="1341146" cy="42904"/>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7B940644-3C7F-4CA4-B7A3-22D36845B3B3}"/>
              </a:ext>
            </a:extLst>
          </p:cNvPr>
          <p:cNvSpPr txBox="1"/>
          <p:nvPr/>
        </p:nvSpPr>
        <p:spPr>
          <a:xfrm>
            <a:off x="9499348" y="3113386"/>
            <a:ext cx="1117887" cy="369332"/>
          </a:xfrm>
          <a:prstGeom prst="rect">
            <a:avLst/>
          </a:prstGeom>
          <a:noFill/>
        </p:spPr>
        <p:txBody>
          <a:bodyPr wrap="square" rtlCol="0">
            <a:spAutoFit/>
          </a:bodyPr>
          <a:lstStyle/>
          <a:p>
            <a:r>
              <a:rPr lang="en-US" dirty="0"/>
              <a:t>Link2</a:t>
            </a:r>
          </a:p>
        </p:txBody>
      </p:sp>
      <p:sp>
        <p:nvSpPr>
          <p:cNvPr id="37" name="Rectangle: Rounded Corners 36">
            <a:extLst>
              <a:ext uri="{FF2B5EF4-FFF2-40B4-BE49-F238E27FC236}">
                <a16:creationId xmlns:a16="http://schemas.microsoft.com/office/drawing/2014/main" id="{2CBAAE57-E710-4979-9816-895E52807165}"/>
              </a:ext>
            </a:extLst>
          </p:cNvPr>
          <p:cNvSpPr/>
          <p:nvPr/>
        </p:nvSpPr>
        <p:spPr>
          <a:xfrm>
            <a:off x="8843915" y="3324487"/>
            <a:ext cx="289387" cy="351032"/>
          </a:xfrm>
          <a:prstGeom prst="roundRect">
            <a:avLst>
              <a:gd name="adj" fmla="val 6766"/>
            </a:avLst>
          </a:prstGeom>
          <a:no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a:extLst>
              <a:ext uri="{FF2B5EF4-FFF2-40B4-BE49-F238E27FC236}">
                <a16:creationId xmlns:a16="http://schemas.microsoft.com/office/drawing/2014/main" id="{FDDA8CDC-A39A-4E4F-B97B-EF6F8F55AEF4}"/>
              </a:ext>
            </a:extLst>
          </p:cNvPr>
          <p:cNvSpPr txBox="1"/>
          <p:nvPr/>
        </p:nvSpPr>
        <p:spPr>
          <a:xfrm>
            <a:off x="8817126" y="2938258"/>
            <a:ext cx="655573" cy="369332"/>
          </a:xfrm>
          <a:prstGeom prst="rect">
            <a:avLst/>
          </a:prstGeom>
          <a:noFill/>
        </p:spPr>
        <p:txBody>
          <a:bodyPr wrap="square" rtlCol="0">
            <a:spAutoFit/>
          </a:bodyPr>
          <a:lstStyle/>
          <a:p>
            <a:r>
              <a:rPr lang="en-US" dirty="0"/>
              <a:t>TP2</a:t>
            </a:r>
          </a:p>
        </p:txBody>
      </p:sp>
      <p:sp>
        <p:nvSpPr>
          <p:cNvPr id="39" name="Rectangle: Rounded Corners 38">
            <a:extLst>
              <a:ext uri="{FF2B5EF4-FFF2-40B4-BE49-F238E27FC236}">
                <a16:creationId xmlns:a16="http://schemas.microsoft.com/office/drawing/2014/main" id="{AA403176-8D5E-4DB0-949C-944A6EAACF6A}"/>
              </a:ext>
            </a:extLst>
          </p:cNvPr>
          <p:cNvSpPr/>
          <p:nvPr/>
        </p:nvSpPr>
        <p:spPr>
          <a:xfrm>
            <a:off x="10474448" y="3281583"/>
            <a:ext cx="289387" cy="351032"/>
          </a:xfrm>
          <a:prstGeom prst="roundRect">
            <a:avLst>
              <a:gd name="adj" fmla="val 6766"/>
            </a:avLst>
          </a:prstGeom>
          <a:no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a:extLst>
              <a:ext uri="{FF2B5EF4-FFF2-40B4-BE49-F238E27FC236}">
                <a16:creationId xmlns:a16="http://schemas.microsoft.com/office/drawing/2014/main" id="{1E04E7BC-4735-4106-BE20-AEACDFD3E732}"/>
              </a:ext>
            </a:extLst>
          </p:cNvPr>
          <p:cNvSpPr txBox="1"/>
          <p:nvPr/>
        </p:nvSpPr>
        <p:spPr>
          <a:xfrm>
            <a:off x="10316097" y="2938258"/>
            <a:ext cx="655573" cy="369332"/>
          </a:xfrm>
          <a:prstGeom prst="rect">
            <a:avLst/>
          </a:prstGeom>
          <a:noFill/>
        </p:spPr>
        <p:txBody>
          <a:bodyPr wrap="square" rtlCol="0">
            <a:spAutoFit/>
          </a:bodyPr>
          <a:lstStyle/>
          <a:p>
            <a:r>
              <a:rPr lang="en-US" dirty="0"/>
              <a:t>TP4</a:t>
            </a:r>
          </a:p>
        </p:txBody>
      </p:sp>
      <p:sp>
        <p:nvSpPr>
          <p:cNvPr id="45" name="Freeform: Shape 44">
            <a:extLst>
              <a:ext uri="{FF2B5EF4-FFF2-40B4-BE49-F238E27FC236}">
                <a16:creationId xmlns:a16="http://schemas.microsoft.com/office/drawing/2014/main" id="{AE783E6D-D7BD-4DC6-BB58-5166C765DB4F}"/>
              </a:ext>
            </a:extLst>
          </p:cNvPr>
          <p:cNvSpPr/>
          <p:nvPr/>
        </p:nvSpPr>
        <p:spPr>
          <a:xfrm>
            <a:off x="7551506" y="2642568"/>
            <a:ext cx="4315146" cy="184441"/>
          </a:xfrm>
          <a:custGeom>
            <a:avLst/>
            <a:gdLst>
              <a:gd name="connsiteX0" fmla="*/ 0 w 4315146"/>
              <a:gd name="connsiteY0" fmla="*/ 38987 h 184441"/>
              <a:gd name="connsiteX1" fmla="*/ 955496 w 4315146"/>
              <a:gd name="connsiteY1" fmla="*/ 8165 h 184441"/>
              <a:gd name="connsiteX2" fmla="*/ 1366463 w 4315146"/>
              <a:gd name="connsiteY2" fmla="*/ 90358 h 184441"/>
              <a:gd name="connsiteX3" fmla="*/ 2291137 w 4315146"/>
              <a:gd name="connsiteY3" fmla="*/ 182825 h 184441"/>
              <a:gd name="connsiteX4" fmla="*/ 3082247 w 4315146"/>
              <a:gd name="connsiteY4" fmla="*/ 8165 h 184441"/>
              <a:gd name="connsiteX5" fmla="*/ 4006921 w 4315146"/>
              <a:gd name="connsiteY5" fmla="*/ 28713 h 184441"/>
              <a:gd name="connsiteX6" fmla="*/ 4315146 w 4315146"/>
              <a:gd name="connsiteY6" fmla="*/ 28713 h 1844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15146" h="184441">
                <a:moveTo>
                  <a:pt x="0" y="38987"/>
                </a:moveTo>
                <a:cubicBezTo>
                  <a:pt x="363876" y="19295"/>
                  <a:pt x="727752" y="-397"/>
                  <a:pt x="955496" y="8165"/>
                </a:cubicBezTo>
                <a:cubicBezTo>
                  <a:pt x="1183240" y="16727"/>
                  <a:pt x="1143856" y="61248"/>
                  <a:pt x="1366463" y="90358"/>
                </a:cubicBezTo>
                <a:cubicBezTo>
                  <a:pt x="1589070" y="119468"/>
                  <a:pt x="2005173" y="196524"/>
                  <a:pt x="2291137" y="182825"/>
                </a:cubicBezTo>
                <a:cubicBezTo>
                  <a:pt x="2577101" y="169126"/>
                  <a:pt x="2796283" y="33850"/>
                  <a:pt x="3082247" y="8165"/>
                </a:cubicBezTo>
                <a:cubicBezTo>
                  <a:pt x="3368211" y="-17520"/>
                  <a:pt x="3801438" y="25288"/>
                  <a:pt x="4006921" y="28713"/>
                </a:cubicBezTo>
                <a:cubicBezTo>
                  <a:pt x="4212404" y="32138"/>
                  <a:pt x="4263775" y="30425"/>
                  <a:pt x="4315146" y="28713"/>
                </a:cubicBezTo>
              </a:path>
            </a:pathLst>
          </a:custGeom>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a:p>
        </p:txBody>
      </p:sp>
      <p:sp>
        <p:nvSpPr>
          <p:cNvPr id="46" name="TextBox 45">
            <a:extLst>
              <a:ext uri="{FF2B5EF4-FFF2-40B4-BE49-F238E27FC236}">
                <a16:creationId xmlns:a16="http://schemas.microsoft.com/office/drawing/2014/main" id="{373F125B-ADAF-40DB-BEB8-FCEDF658B0E9}"/>
              </a:ext>
            </a:extLst>
          </p:cNvPr>
          <p:cNvSpPr txBox="1"/>
          <p:nvPr/>
        </p:nvSpPr>
        <p:spPr>
          <a:xfrm flipH="1">
            <a:off x="7054269" y="2457677"/>
            <a:ext cx="703200" cy="369332"/>
          </a:xfrm>
          <a:prstGeom prst="rect">
            <a:avLst/>
          </a:prstGeom>
          <a:noFill/>
        </p:spPr>
        <p:txBody>
          <a:bodyPr wrap="square" rtlCol="0">
            <a:spAutoFit/>
          </a:bodyPr>
          <a:lstStyle/>
          <a:p>
            <a:r>
              <a:rPr lang="en-US" dirty="0"/>
              <a:t>path</a:t>
            </a:r>
          </a:p>
        </p:txBody>
      </p:sp>
    </p:spTree>
    <p:extLst>
      <p:ext uri="{BB962C8B-B14F-4D97-AF65-F5344CB8AC3E}">
        <p14:creationId xmlns:p14="http://schemas.microsoft.com/office/powerpoint/2010/main" val="3909897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E31FD-1C2F-48A6-AB51-148D4276F8C0}"/>
              </a:ext>
            </a:extLst>
          </p:cNvPr>
          <p:cNvSpPr>
            <a:spLocks noGrp="1"/>
          </p:cNvSpPr>
          <p:nvPr>
            <p:ph type="title"/>
          </p:nvPr>
        </p:nvSpPr>
        <p:spPr/>
        <p:txBody>
          <a:bodyPr/>
          <a:lstStyle/>
          <a:p>
            <a:r>
              <a:rPr lang="en-US" dirty="0"/>
              <a:t>Modeling for Resource-based OTN Slices</a:t>
            </a:r>
          </a:p>
        </p:txBody>
      </p:sp>
      <p:sp>
        <p:nvSpPr>
          <p:cNvPr id="4" name="Content Placeholder 3">
            <a:extLst>
              <a:ext uri="{FF2B5EF4-FFF2-40B4-BE49-F238E27FC236}">
                <a16:creationId xmlns:a16="http://schemas.microsoft.com/office/drawing/2014/main" id="{CC2477E1-3318-4AD0-A1BF-FD6B8B8644C2}"/>
              </a:ext>
            </a:extLst>
          </p:cNvPr>
          <p:cNvSpPr>
            <a:spLocks noGrp="1"/>
          </p:cNvSpPr>
          <p:nvPr>
            <p:ph idx="1"/>
          </p:nvPr>
        </p:nvSpPr>
        <p:spPr>
          <a:xfrm>
            <a:off x="838200" y="1825625"/>
            <a:ext cx="5089989" cy="4351338"/>
          </a:xfrm>
        </p:spPr>
        <p:txBody>
          <a:bodyPr>
            <a:normAutofit fontScale="85000" lnSpcReduction="10000"/>
          </a:bodyPr>
          <a:lstStyle/>
          <a:p>
            <a:r>
              <a:rPr lang="en-US" dirty="0"/>
              <a:t>Full topology</a:t>
            </a:r>
          </a:p>
          <a:p>
            <a:pPr lvl="1"/>
            <a:r>
              <a:rPr lang="en-US" dirty="0"/>
              <a:t>Endpoint list</a:t>
            </a:r>
          </a:p>
          <a:p>
            <a:pPr lvl="2"/>
            <a:r>
              <a:rPr lang="en-US" dirty="0"/>
              <a:t>Each endpoint has:</a:t>
            </a:r>
          </a:p>
          <a:p>
            <a:pPr lvl="3"/>
            <a:r>
              <a:rPr lang="en-US" dirty="0"/>
              <a:t>Endpoint id</a:t>
            </a:r>
          </a:p>
          <a:p>
            <a:pPr lvl="3"/>
            <a:r>
              <a:rPr lang="en-US" dirty="0"/>
              <a:t>Reference to PE LTP</a:t>
            </a:r>
          </a:p>
          <a:p>
            <a:pPr lvl="3"/>
            <a:r>
              <a:rPr lang="en-US" dirty="0"/>
              <a:t>(Optional) Resource id (time slot, VLAN ids etc.)</a:t>
            </a:r>
          </a:p>
          <a:p>
            <a:pPr lvl="1"/>
            <a:r>
              <a:rPr lang="en-US" dirty="0"/>
              <a:t>SLOs</a:t>
            </a:r>
          </a:p>
          <a:p>
            <a:pPr lvl="2"/>
            <a:r>
              <a:rPr lang="en-US" dirty="0"/>
              <a:t>SLOs for network, link, node and TP</a:t>
            </a:r>
          </a:p>
          <a:p>
            <a:pPr lvl="1"/>
            <a:r>
              <a:rPr lang="en-US" dirty="0"/>
              <a:t>Connectivity matrix  - p2p connectivity between endpoints</a:t>
            </a:r>
          </a:p>
          <a:p>
            <a:pPr lvl="2"/>
            <a:r>
              <a:rPr lang="en-US" dirty="0"/>
              <a:t>Committed: resource is activated   </a:t>
            </a:r>
          </a:p>
          <a:p>
            <a:pPr lvl="2"/>
            <a:r>
              <a:rPr lang="en-US" dirty="0"/>
              <a:t>Uncommitted: resource is reserved but not activated</a:t>
            </a:r>
          </a:p>
          <a:p>
            <a:pPr lvl="2"/>
            <a:r>
              <a:rPr lang="en-US" dirty="0"/>
              <a:t>Default behavior of connectivity matrix</a:t>
            </a:r>
          </a:p>
          <a:p>
            <a:pPr lvl="2"/>
            <a:r>
              <a:rPr lang="en-US" dirty="0"/>
              <a:t>Path associated with a p2p connection</a:t>
            </a:r>
          </a:p>
          <a:p>
            <a:pPr lvl="1"/>
            <a:endParaRPr lang="en-US" dirty="0"/>
          </a:p>
        </p:txBody>
      </p:sp>
      <p:sp>
        <p:nvSpPr>
          <p:cNvPr id="6" name="Rectangle: Rounded Corners 5">
            <a:extLst>
              <a:ext uri="{FF2B5EF4-FFF2-40B4-BE49-F238E27FC236}">
                <a16:creationId xmlns:a16="http://schemas.microsoft.com/office/drawing/2014/main" id="{6C865A26-E3CE-43C9-9BD6-EB30210CAC62}"/>
              </a:ext>
            </a:extLst>
          </p:cNvPr>
          <p:cNvSpPr/>
          <p:nvPr/>
        </p:nvSpPr>
        <p:spPr>
          <a:xfrm>
            <a:off x="10757040" y="2311688"/>
            <a:ext cx="544530" cy="1565094"/>
          </a:xfrm>
          <a:prstGeom prst="roundRect">
            <a:avLst>
              <a:gd name="adj" fmla="val 6766"/>
            </a:avLst>
          </a:prstGeom>
          <a:no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Rounded Corners 8">
            <a:extLst>
              <a:ext uri="{FF2B5EF4-FFF2-40B4-BE49-F238E27FC236}">
                <a16:creationId xmlns:a16="http://schemas.microsoft.com/office/drawing/2014/main" id="{A558746E-5D4C-477B-A525-5D46021F6328}"/>
              </a:ext>
            </a:extLst>
          </p:cNvPr>
          <p:cNvSpPr/>
          <p:nvPr/>
        </p:nvSpPr>
        <p:spPr>
          <a:xfrm>
            <a:off x="8012133" y="2483781"/>
            <a:ext cx="289387" cy="351032"/>
          </a:xfrm>
          <a:prstGeom prst="roundRect">
            <a:avLst>
              <a:gd name="adj" fmla="val 6766"/>
            </a:avLst>
          </a:prstGeom>
          <a:no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Rounded Corners 9">
            <a:extLst>
              <a:ext uri="{FF2B5EF4-FFF2-40B4-BE49-F238E27FC236}">
                <a16:creationId xmlns:a16="http://schemas.microsoft.com/office/drawing/2014/main" id="{1FA8E934-78AA-4659-93AC-DB092CC4E448}"/>
              </a:ext>
            </a:extLst>
          </p:cNvPr>
          <p:cNvSpPr/>
          <p:nvPr/>
        </p:nvSpPr>
        <p:spPr>
          <a:xfrm>
            <a:off x="8012133" y="3372228"/>
            <a:ext cx="289387" cy="351032"/>
          </a:xfrm>
          <a:prstGeom prst="roundRect">
            <a:avLst>
              <a:gd name="adj" fmla="val 6766"/>
            </a:avLst>
          </a:prstGeom>
          <a:no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Rounded Corners 10">
            <a:extLst>
              <a:ext uri="{FF2B5EF4-FFF2-40B4-BE49-F238E27FC236}">
                <a16:creationId xmlns:a16="http://schemas.microsoft.com/office/drawing/2014/main" id="{0C8993DB-9A11-482F-84D7-1E898E0A1112}"/>
              </a:ext>
            </a:extLst>
          </p:cNvPr>
          <p:cNvSpPr/>
          <p:nvPr/>
        </p:nvSpPr>
        <p:spPr>
          <a:xfrm>
            <a:off x="11301571" y="2483781"/>
            <a:ext cx="289387" cy="351032"/>
          </a:xfrm>
          <a:prstGeom prst="roundRect">
            <a:avLst>
              <a:gd name="adj" fmla="val 6766"/>
            </a:avLst>
          </a:prstGeom>
          <a:no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Rounded Corners 11">
            <a:extLst>
              <a:ext uri="{FF2B5EF4-FFF2-40B4-BE49-F238E27FC236}">
                <a16:creationId xmlns:a16="http://schemas.microsoft.com/office/drawing/2014/main" id="{486C54A1-E5AD-49A9-B3AE-BA685E13EA2D}"/>
              </a:ext>
            </a:extLst>
          </p:cNvPr>
          <p:cNvSpPr/>
          <p:nvPr/>
        </p:nvSpPr>
        <p:spPr>
          <a:xfrm>
            <a:off x="11301570" y="3446127"/>
            <a:ext cx="289387" cy="351032"/>
          </a:xfrm>
          <a:prstGeom prst="roundRect">
            <a:avLst>
              <a:gd name="adj" fmla="val 6766"/>
            </a:avLst>
          </a:prstGeom>
          <a:no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A3FC663E-2EBF-4C0A-A715-69A4628779E5}"/>
              </a:ext>
            </a:extLst>
          </p:cNvPr>
          <p:cNvSpPr txBox="1"/>
          <p:nvPr/>
        </p:nvSpPr>
        <p:spPr>
          <a:xfrm>
            <a:off x="10692484" y="3801708"/>
            <a:ext cx="898474" cy="369332"/>
          </a:xfrm>
          <a:prstGeom prst="rect">
            <a:avLst/>
          </a:prstGeom>
          <a:noFill/>
        </p:spPr>
        <p:txBody>
          <a:bodyPr wrap="square" rtlCol="0">
            <a:spAutoFit/>
          </a:bodyPr>
          <a:lstStyle/>
          <a:p>
            <a:r>
              <a:rPr lang="en-US" dirty="0"/>
              <a:t>Node2</a:t>
            </a:r>
          </a:p>
        </p:txBody>
      </p:sp>
      <p:sp>
        <p:nvSpPr>
          <p:cNvPr id="13" name="TextBox 12">
            <a:extLst>
              <a:ext uri="{FF2B5EF4-FFF2-40B4-BE49-F238E27FC236}">
                <a16:creationId xmlns:a16="http://schemas.microsoft.com/office/drawing/2014/main" id="{F151C0CA-5703-4199-BB8C-244B98A29261}"/>
              </a:ext>
            </a:extLst>
          </p:cNvPr>
          <p:cNvSpPr txBox="1"/>
          <p:nvPr/>
        </p:nvSpPr>
        <p:spPr>
          <a:xfrm>
            <a:off x="7715891" y="2114449"/>
            <a:ext cx="655573" cy="369332"/>
          </a:xfrm>
          <a:prstGeom prst="rect">
            <a:avLst/>
          </a:prstGeom>
          <a:noFill/>
        </p:spPr>
        <p:txBody>
          <a:bodyPr wrap="square" rtlCol="0">
            <a:spAutoFit/>
          </a:bodyPr>
          <a:lstStyle/>
          <a:p>
            <a:r>
              <a:rPr lang="en-US" dirty="0"/>
              <a:t>EP1</a:t>
            </a:r>
          </a:p>
        </p:txBody>
      </p:sp>
      <p:sp>
        <p:nvSpPr>
          <p:cNvPr id="14" name="TextBox 13">
            <a:extLst>
              <a:ext uri="{FF2B5EF4-FFF2-40B4-BE49-F238E27FC236}">
                <a16:creationId xmlns:a16="http://schemas.microsoft.com/office/drawing/2014/main" id="{E7F5E16A-6925-46F6-AB67-9BBD0753ACE8}"/>
              </a:ext>
            </a:extLst>
          </p:cNvPr>
          <p:cNvSpPr txBox="1"/>
          <p:nvPr/>
        </p:nvSpPr>
        <p:spPr>
          <a:xfrm>
            <a:off x="7766643" y="2992819"/>
            <a:ext cx="655573" cy="369332"/>
          </a:xfrm>
          <a:prstGeom prst="rect">
            <a:avLst/>
          </a:prstGeom>
          <a:noFill/>
        </p:spPr>
        <p:txBody>
          <a:bodyPr wrap="square" rtlCol="0">
            <a:spAutoFit/>
          </a:bodyPr>
          <a:lstStyle/>
          <a:p>
            <a:r>
              <a:rPr lang="en-US" dirty="0"/>
              <a:t>EP2</a:t>
            </a:r>
          </a:p>
        </p:txBody>
      </p:sp>
      <p:sp>
        <p:nvSpPr>
          <p:cNvPr id="15" name="TextBox 14">
            <a:extLst>
              <a:ext uri="{FF2B5EF4-FFF2-40B4-BE49-F238E27FC236}">
                <a16:creationId xmlns:a16="http://schemas.microsoft.com/office/drawing/2014/main" id="{69EFA575-CA00-4249-9CCE-4873CE3F84EC}"/>
              </a:ext>
            </a:extLst>
          </p:cNvPr>
          <p:cNvSpPr txBox="1"/>
          <p:nvPr/>
        </p:nvSpPr>
        <p:spPr>
          <a:xfrm>
            <a:off x="11263170" y="2114449"/>
            <a:ext cx="655573" cy="369332"/>
          </a:xfrm>
          <a:prstGeom prst="rect">
            <a:avLst/>
          </a:prstGeom>
          <a:noFill/>
        </p:spPr>
        <p:txBody>
          <a:bodyPr wrap="square" rtlCol="0">
            <a:spAutoFit/>
          </a:bodyPr>
          <a:lstStyle/>
          <a:p>
            <a:r>
              <a:rPr lang="en-US" dirty="0"/>
              <a:t>EP3</a:t>
            </a:r>
          </a:p>
        </p:txBody>
      </p:sp>
      <p:sp>
        <p:nvSpPr>
          <p:cNvPr id="16" name="TextBox 15">
            <a:extLst>
              <a:ext uri="{FF2B5EF4-FFF2-40B4-BE49-F238E27FC236}">
                <a16:creationId xmlns:a16="http://schemas.microsoft.com/office/drawing/2014/main" id="{78200318-A9F2-4DCB-835F-721A8FAE1FCF}"/>
              </a:ext>
            </a:extLst>
          </p:cNvPr>
          <p:cNvSpPr txBox="1"/>
          <p:nvPr/>
        </p:nvSpPr>
        <p:spPr>
          <a:xfrm>
            <a:off x="11301569" y="3076795"/>
            <a:ext cx="655573" cy="369332"/>
          </a:xfrm>
          <a:prstGeom prst="rect">
            <a:avLst/>
          </a:prstGeom>
          <a:noFill/>
        </p:spPr>
        <p:txBody>
          <a:bodyPr wrap="square" rtlCol="0">
            <a:spAutoFit/>
          </a:bodyPr>
          <a:lstStyle/>
          <a:p>
            <a:r>
              <a:rPr lang="en-US" dirty="0"/>
              <a:t>EP4</a:t>
            </a:r>
          </a:p>
        </p:txBody>
      </p:sp>
      <p:cxnSp>
        <p:nvCxnSpPr>
          <p:cNvPr id="18" name="Straight Connector 17">
            <a:extLst>
              <a:ext uri="{FF2B5EF4-FFF2-40B4-BE49-F238E27FC236}">
                <a16:creationId xmlns:a16="http://schemas.microsoft.com/office/drawing/2014/main" id="{511CA538-74EA-4763-8A4D-E0887266775B}"/>
              </a:ext>
            </a:extLst>
          </p:cNvPr>
          <p:cNvCxnSpPr>
            <a:cxnSpLocks/>
            <a:stCxn id="26" idx="3"/>
            <a:endCxn id="30" idx="1"/>
          </p:cNvCxnSpPr>
          <p:nvPr/>
        </p:nvCxnSpPr>
        <p:spPr>
          <a:xfrm flipV="1">
            <a:off x="9121759" y="2625813"/>
            <a:ext cx="1341146" cy="42904"/>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964A84CE-F4C7-41DD-B71E-C3244BABCF15}"/>
              </a:ext>
            </a:extLst>
          </p:cNvPr>
          <p:cNvSpPr txBox="1"/>
          <p:nvPr/>
        </p:nvSpPr>
        <p:spPr>
          <a:xfrm>
            <a:off x="9487805" y="2282100"/>
            <a:ext cx="1117887" cy="369332"/>
          </a:xfrm>
          <a:prstGeom prst="rect">
            <a:avLst/>
          </a:prstGeom>
          <a:noFill/>
        </p:spPr>
        <p:txBody>
          <a:bodyPr wrap="square" rtlCol="0">
            <a:spAutoFit/>
          </a:bodyPr>
          <a:lstStyle/>
          <a:p>
            <a:r>
              <a:rPr lang="en-US" dirty="0"/>
              <a:t>Link1</a:t>
            </a:r>
          </a:p>
        </p:txBody>
      </p:sp>
      <p:sp>
        <p:nvSpPr>
          <p:cNvPr id="20" name="Rectangle: Rounded Corners 19">
            <a:extLst>
              <a:ext uri="{FF2B5EF4-FFF2-40B4-BE49-F238E27FC236}">
                <a16:creationId xmlns:a16="http://schemas.microsoft.com/office/drawing/2014/main" id="{24A48976-5D3C-467E-9A50-CE4A118C9410}"/>
              </a:ext>
            </a:extLst>
          </p:cNvPr>
          <p:cNvSpPr/>
          <p:nvPr/>
        </p:nvSpPr>
        <p:spPr>
          <a:xfrm>
            <a:off x="8310362" y="2294248"/>
            <a:ext cx="544530" cy="1565094"/>
          </a:xfrm>
          <a:prstGeom prst="roundRect">
            <a:avLst>
              <a:gd name="adj" fmla="val 6766"/>
            </a:avLst>
          </a:prstGeom>
          <a:no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155BE576-3DCB-4A2A-9D41-4DDDE9DD1220}"/>
              </a:ext>
            </a:extLst>
          </p:cNvPr>
          <p:cNvSpPr txBox="1"/>
          <p:nvPr/>
        </p:nvSpPr>
        <p:spPr>
          <a:xfrm>
            <a:off x="8223285" y="3816628"/>
            <a:ext cx="898474" cy="369332"/>
          </a:xfrm>
          <a:prstGeom prst="rect">
            <a:avLst/>
          </a:prstGeom>
          <a:noFill/>
        </p:spPr>
        <p:txBody>
          <a:bodyPr wrap="square" rtlCol="0">
            <a:spAutoFit/>
          </a:bodyPr>
          <a:lstStyle/>
          <a:p>
            <a:r>
              <a:rPr lang="en-US" dirty="0"/>
              <a:t>Node1</a:t>
            </a:r>
          </a:p>
        </p:txBody>
      </p:sp>
      <p:sp>
        <p:nvSpPr>
          <p:cNvPr id="26" name="Rectangle: Rounded Corners 25">
            <a:extLst>
              <a:ext uri="{FF2B5EF4-FFF2-40B4-BE49-F238E27FC236}">
                <a16:creationId xmlns:a16="http://schemas.microsoft.com/office/drawing/2014/main" id="{610DE3E5-B268-498D-9C6F-E4A2B29565FB}"/>
              </a:ext>
            </a:extLst>
          </p:cNvPr>
          <p:cNvSpPr/>
          <p:nvPr/>
        </p:nvSpPr>
        <p:spPr>
          <a:xfrm>
            <a:off x="8832372" y="2493201"/>
            <a:ext cx="289387" cy="351032"/>
          </a:xfrm>
          <a:prstGeom prst="roundRect">
            <a:avLst>
              <a:gd name="adj" fmla="val 6766"/>
            </a:avLst>
          </a:prstGeom>
          <a:no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DB880240-960E-47FE-95C0-0A3C7A06AC7E}"/>
              </a:ext>
            </a:extLst>
          </p:cNvPr>
          <p:cNvSpPr txBox="1"/>
          <p:nvPr/>
        </p:nvSpPr>
        <p:spPr>
          <a:xfrm>
            <a:off x="8805583" y="2106972"/>
            <a:ext cx="655573" cy="369332"/>
          </a:xfrm>
          <a:prstGeom prst="rect">
            <a:avLst/>
          </a:prstGeom>
          <a:noFill/>
        </p:spPr>
        <p:txBody>
          <a:bodyPr wrap="square" rtlCol="0">
            <a:spAutoFit/>
          </a:bodyPr>
          <a:lstStyle/>
          <a:p>
            <a:r>
              <a:rPr lang="en-US" dirty="0"/>
              <a:t>TP1</a:t>
            </a:r>
          </a:p>
        </p:txBody>
      </p:sp>
      <p:sp>
        <p:nvSpPr>
          <p:cNvPr id="30" name="Rectangle: Rounded Corners 29">
            <a:extLst>
              <a:ext uri="{FF2B5EF4-FFF2-40B4-BE49-F238E27FC236}">
                <a16:creationId xmlns:a16="http://schemas.microsoft.com/office/drawing/2014/main" id="{0B97B307-DA87-42C0-A472-6C9D07ED1C9B}"/>
              </a:ext>
            </a:extLst>
          </p:cNvPr>
          <p:cNvSpPr/>
          <p:nvPr/>
        </p:nvSpPr>
        <p:spPr>
          <a:xfrm>
            <a:off x="10462905" y="2450297"/>
            <a:ext cx="289387" cy="351032"/>
          </a:xfrm>
          <a:prstGeom prst="roundRect">
            <a:avLst>
              <a:gd name="adj" fmla="val 6766"/>
            </a:avLst>
          </a:prstGeom>
          <a:no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a:extLst>
              <a:ext uri="{FF2B5EF4-FFF2-40B4-BE49-F238E27FC236}">
                <a16:creationId xmlns:a16="http://schemas.microsoft.com/office/drawing/2014/main" id="{B6D66094-CE49-475C-A9F7-87F67E2F09A3}"/>
              </a:ext>
            </a:extLst>
          </p:cNvPr>
          <p:cNvSpPr txBox="1"/>
          <p:nvPr/>
        </p:nvSpPr>
        <p:spPr>
          <a:xfrm>
            <a:off x="10304554" y="2106972"/>
            <a:ext cx="655573" cy="369332"/>
          </a:xfrm>
          <a:prstGeom prst="rect">
            <a:avLst/>
          </a:prstGeom>
          <a:noFill/>
        </p:spPr>
        <p:txBody>
          <a:bodyPr wrap="square" rtlCol="0">
            <a:spAutoFit/>
          </a:bodyPr>
          <a:lstStyle/>
          <a:p>
            <a:r>
              <a:rPr lang="en-US" dirty="0"/>
              <a:t>TP3</a:t>
            </a:r>
          </a:p>
        </p:txBody>
      </p:sp>
      <p:cxnSp>
        <p:nvCxnSpPr>
          <p:cNvPr id="35" name="Straight Connector 34">
            <a:extLst>
              <a:ext uri="{FF2B5EF4-FFF2-40B4-BE49-F238E27FC236}">
                <a16:creationId xmlns:a16="http://schemas.microsoft.com/office/drawing/2014/main" id="{3B91196E-4C41-4541-A687-EF2B6F852F10}"/>
              </a:ext>
            </a:extLst>
          </p:cNvPr>
          <p:cNvCxnSpPr>
            <a:cxnSpLocks/>
            <a:stCxn id="37" idx="2"/>
            <a:endCxn id="31" idx="1"/>
          </p:cNvCxnSpPr>
          <p:nvPr/>
        </p:nvCxnSpPr>
        <p:spPr>
          <a:xfrm>
            <a:off x="8988609" y="3675519"/>
            <a:ext cx="659029" cy="1057314"/>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7B940644-3C7F-4CA4-B7A3-22D36845B3B3}"/>
              </a:ext>
            </a:extLst>
          </p:cNvPr>
          <p:cNvSpPr txBox="1"/>
          <p:nvPr/>
        </p:nvSpPr>
        <p:spPr>
          <a:xfrm>
            <a:off x="9130601" y="3854005"/>
            <a:ext cx="1117887" cy="369332"/>
          </a:xfrm>
          <a:prstGeom prst="rect">
            <a:avLst/>
          </a:prstGeom>
          <a:noFill/>
        </p:spPr>
        <p:txBody>
          <a:bodyPr wrap="square" rtlCol="0">
            <a:spAutoFit/>
          </a:bodyPr>
          <a:lstStyle/>
          <a:p>
            <a:r>
              <a:rPr lang="en-US" dirty="0"/>
              <a:t>Link2</a:t>
            </a:r>
          </a:p>
        </p:txBody>
      </p:sp>
      <p:sp>
        <p:nvSpPr>
          <p:cNvPr id="37" name="Rectangle: Rounded Corners 36">
            <a:extLst>
              <a:ext uri="{FF2B5EF4-FFF2-40B4-BE49-F238E27FC236}">
                <a16:creationId xmlns:a16="http://schemas.microsoft.com/office/drawing/2014/main" id="{2CBAAE57-E710-4979-9816-895E52807165}"/>
              </a:ext>
            </a:extLst>
          </p:cNvPr>
          <p:cNvSpPr/>
          <p:nvPr/>
        </p:nvSpPr>
        <p:spPr>
          <a:xfrm>
            <a:off x="8843915" y="3324487"/>
            <a:ext cx="289387" cy="351032"/>
          </a:xfrm>
          <a:prstGeom prst="roundRect">
            <a:avLst>
              <a:gd name="adj" fmla="val 6766"/>
            </a:avLst>
          </a:prstGeom>
          <a:no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a:extLst>
              <a:ext uri="{FF2B5EF4-FFF2-40B4-BE49-F238E27FC236}">
                <a16:creationId xmlns:a16="http://schemas.microsoft.com/office/drawing/2014/main" id="{FDDA8CDC-A39A-4E4F-B97B-EF6F8F55AEF4}"/>
              </a:ext>
            </a:extLst>
          </p:cNvPr>
          <p:cNvSpPr txBox="1"/>
          <p:nvPr/>
        </p:nvSpPr>
        <p:spPr>
          <a:xfrm>
            <a:off x="8817126" y="2938258"/>
            <a:ext cx="655573" cy="369332"/>
          </a:xfrm>
          <a:prstGeom prst="rect">
            <a:avLst/>
          </a:prstGeom>
          <a:noFill/>
        </p:spPr>
        <p:txBody>
          <a:bodyPr wrap="square" rtlCol="0">
            <a:spAutoFit/>
          </a:bodyPr>
          <a:lstStyle/>
          <a:p>
            <a:r>
              <a:rPr lang="en-US" dirty="0"/>
              <a:t>TP2</a:t>
            </a:r>
          </a:p>
        </p:txBody>
      </p:sp>
      <p:sp>
        <p:nvSpPr>
          <p:cNvPr id="39" name="Rectangle: Rounded Corners 38">
            <a:extLst>
              <a:ext uri="{FF2B5EF4-FFF2-40B4-BE49-F238E27FC236}">
                <a16:creationId xmlns:a16="http://schemas.microsoft.com/office/drawing/2014/main" id="{AA403176-8D5E-4DB0-949C-944A6EAACF6A}"/>
              </a:ext>
            </a:extLst>
          </p:cNvPr>
          <p:cNvSpPr/>
          <p:nvPr/>
        </p:nvSpPr>
        <p:spPr>
          <a:xfrm>
            <a:off x="10474448" y="3281583"/>
            <a:ext cx="289387" cy="351032"/>
          </a:xfrm>
          <a:prstGeom prst="roundRect">
            <a:avLst>
              <a:gd name="adj" fmla="val 6766"/>
            </a:avLst>
          </a:prstGeom>
          <a:no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a:extLst>
              <a:ext uri="{FF2B5EF4-FFF2-40B4-BE49-F238E27FC236}">
                <a16:creationId xmlns:a16="http://schemas.microsoft.com/office/drawing/2014/main" id="{1E04E7BC-4735-4106-BE20-AEACDFD3E732}"/>
              </a:ext>
            </a:extLst>
          </p:cNvPr>
          <p:cNvSpPr txBox="1"/>
          <p:nvPr/>
        </p:nvSpPr>
        <p:spPr>
          <a:xfrm>
            <a:off x="10316097" y="2938258"/>
            <a:ext cx="655573" cy="369332"/>
          </a:xfrm>
          <a:prstGeom prst="rect">
            <a:avLst/>
          </a:prstGeom>
          <a:noFill/>
        </p:spPr>
        <p:txBody>
          <a:bodyPr wrap="square" rtlCol="0">
            <a:spAutoFit/>
          </a:bodyPr>
          <a:lstStyle/>
          <a:p>
            <a:r>
              <a:rPr lang="en-US" dirty="0"/>
              <a:t>TP4</a:t>
            </a:r>
          </a:p>
        </p:txBody>
      </p:sp>
      <p:sp>
        <p:nvSpPr>
          <p:cNvPr id="29" name="Rectangle: Rounded Corners 28">
            <a:extLst>
              <a:ext uri="{FF2B5EF4-FFF2-40B4-BE49-F238E27FC236}">
                <a16:creationId xmlns:a16="http://schemas.microsoft.com/office/drawing/2014/main" id="{09306863-3201-4405-98E3-BFE98C7985A5}"/>
              </a:ext>
            </a:extLst>
          </p:cNvPr>
          <p:cNvSpPr/>
          <p:nvPr/>
        </p:nvSpPr>
        <p:spPr>
          <a:xfrm rot="5400000">
            <a:off x="9531610" y="4415352"/>
            <a:ext cx="544530" cy="1565094"/>
          </a:xfrm>
          <a:prstGeom prst="roundRect">
            <a:avLst>
              <a:gd name="adj" fmla="val 6766"/>
            </a:avLst>
          </a:prstGeom>
          <a:no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Rounded Corners 30">
            <a:extLst>
              <a:ext uri="{FF2B5EF4-FFF2-40B4-BE49-F238E27FC236}">
                <a16:creationId xmlns:a16="http://schemas.microsoft.com/office/drawing/2014/main" id="{A68EAB55-A7B9-4864-BE0E-A5CBE6783928}"/>
              </a:ext>
            </a:extLst>
          </p:cNvPr>
          <p:cNvSpPr/>
          <p:nvPr/>
        </p:nvSpPr>
        <p:spPr>
          <a:xfrm>
            <a:off x="9647638" y="4557317"/>
            <a:ext cx="289387" cy="351032"/>
          </a:xfrm>
          <a:prstGeom prst="roundRect">
            <a:avLst>
              <a:gd name="adj" fmla="val 6766"/>
            </a:avLst>
          </a:prstGeom>
          <a:no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3" name="Straight Connector 32">
            <a:extLst>
              <a:ext uri="{FF2B5EF4-FFF2-40B4-BE49-F238E27FC236}">
                <a16:creationId xmlns:a16="http://schemas.microsoft.com/office/drawing/2014/main" id="{B003E025-1AE5-42C8-8583-DC27CFFF9156}"/>
              </a:ext>
            </a:extLst>
          </p:cNvPr>
          <p:cNvCxnSpPr>
            <a:cxnSpLocks/>
            <a:stCxn id="39" idx="2"/>
            <a:endCxn id="31" idx="3"/>
          </p:cNvCxnSpPr>
          <p:nvPr/>
        </p:nvCxnSpPr>
        <p:spPr>
          <a:xfrm flipH="1">
            <a:off x="9937025" y="3632615"/>
            <a:ext cx="682117" cy="1100218"/>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781C4EB8-80F3-4289-AD28-8EBD86D72478}"/>
              </a:ext>
            </a:extLst>
          </p:cNvPr>
          <p:cNvSpPr txBox="1"/>
          <p:nvPr/>
        </p:nvSpPr>
        <p:spPr>
          <a:xfrm>
            <a:off x="9342243" y="5013233"/>
            <a:ext cx="898474" cy="369332"/>
          </a:xfrm>
          <a:prstGeom prst="rect">
            <a:avLst/>
          </a:prstGeom>
          <a:noFill/>
        </p:spPr>
        <p:txBody>
          <a:bodyPr wrap="square" rtlCol="0">
            <a:spAutoFit/>
          </a:bodyPr>
          <a:lstStyle/>
          <a:p>
            <a:r>
              <a:rPr lang="en-US" dirty="0"/>
              <a:t>Node3</a:t>
            </a:r>
          </a:p>
        </p:txBody>
      </p:sp>
      <p:sp>
        <p:nvSpPr>
          <p:cNvPr id="42" name="TextBox 41">
            <a:extLst>
              <a:ext uri="{FF2B5EF4-FFF2-40B4-BE49-F238E27FC236}">
                <a16:creationId xmlns:a16="http://schemas.microsoft.com/office/drawing/2014/main" id="{3909FA37-D203-4128-B705-7375566F793F}"/>
              </a:ext>
            </a:extLst>
          </p:cNvPr>
          <p:cNvSpPr txBox="1"/>
          <p:nvPr/>
        </p:nvSpPr>
        <p:spPr>
          <a:xfrm>
            <a:off x="9535896" y="4222635"/>
            <a:ext cx="655573" cy="369332"/>
          </a:xfrm>
          <a:prstGeom prst="rect">
            <a:avLst/>
          </a:prstGeom>
          <a:noFill/>
        </p:spPr>
        <p:txBody>
          <a:bodyPr wrap="square" rtlCol="0">
            <a:spAutoFit/>
          </a:bodyPr>
          <a:lstStyle/>
          <a:p>
            <a:r>
              <a:rPr lang="en-US" dirty="0"/>
              <a:t>TP5</a:t>
            </a:r>
          </a:p>
        </p:txBody>
      </p:sp>
      <p:sp>
        <p:nvSpPr>
          <p:cNvPr id="43" name="Rectangle: Rounded Corners 42">
            <a:extLst>
              <a:ext uri="{FF2B5EF4-FFF2-40B4-BE49-F238E27FC236}">
                <a16:creationId xmlns:a16="http://schemas.microsoft.com/office/drawing/2014/main" id="{ED5950B6-7284-495A-983A-142E687D901C}"/>
              </a:ext>
            </a:extLst>
          </p:cNvPr>
          <p:cNvSpPr/>
          <p:nvPr/>
        </p:nvSpPr>
        <p:spPr>
          <a:xfrm>
            <a:off x="9646786" y="5470164"/>
            <a:ext cx="289387" cy="351032"/>
          </a:xfrm>
          <a:prstGeom prst="roundRect">
            <a:avLst>
              <a:gd name="adj" fmla="val 6766"/>
            </a:avLst>
          </a:prstGeom>
          <a:no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extBox 43">
            <a:extLst>
              <a:ext uri="{FF2B5EF4-FFF2-40B4-BE49-F238E27FC236}">
                <a16:creationId xmlns:a16="http://schemas.microsoft.com/office/drawing/2014/main" id="{336293F3-EA76-450E-91B1-C8A67DF39E6B}"/>
              </a:ext>
            </a:extLst>
          </p:cNvPr>
          <p:cNvSpPr txBox="1"/>
          <p:nvPr/>
        </p:nvSpPr>
        <p:spPr>
          <a:xfrm>
            <a:off x="9870366" y="5448661"/>
            <a:ext cx="655573" cy="369332"/>
          </a:xfrm>
          <a:prstGeom prst="rect">
            <a:avLst/>
          </a:prstGeom>
          <a:noFill/>
        </p:spPr>
        <p:txBody>
          <a:bodyPr wrap="square" rtlCol="0">
            <a:spAutoFit/>
          </a:bodyPr>
          <a:lstStyle/>
          <a:p>
            <a:r>
              <a:rPr lang="en-US" dirty="0"/>
              <a:t>EP5</a:t>
            </a:r>
          </a:p>
        </p:txBody>
      </p:sp>
      <p:sp>
        <p:nvSpPr>
          <p:cNvPr id="45" name="TextBox 44">
            <a:extLst>
              <a:ext uri="{FF2B5EF4-FFF2-40B4-BE49-F238E27FC236}">
                <a16:creationId xmlns:a16="http://schemas.microsoft.com/office/drawing/2014/main" id="{C3A21F22-D7A9-4A55-A6C9-CD82E3369D86}"/>
              </a:ext>
            </a:extLst>
          </p:cNvPr>
          <p:cNvSpPr txBox="1"/>
          <p:nvPr/>
        </p:nvSpPr>
        <p:spPr>
          <a:xfrm>
            <a:off x="9942198" y="3792721"/>
            <a:ext cx="1117887" cy="369332"/>
          </a:xfrm>
          <a:prstGeom prst="rect">
            <a:avLst/>
          </a:prstGeom>
          <a:noFill/>
        </p:spPr>
        <p:txBody>
          <a:bodyPr wrap="square" rtlCol="0">
            <a:spAutoFit/>
          </a:bodyPr>
          <a:lstStyle/>
          <a:p>
            <a:r>
              <a:rPr lang="en-US" dirty="0"/>
              <a:t>Link3</a:t>
            </a:r>
          </a:p>
        </p:txBody>
      </p:sp>
    </p:spTree>
    <p:extLst>
      <p:ext uri="{BB962C8B-B14F-4D97-AF65-F5344CB8AC3E}">
        <p14:creationId xmlns:p14="http://schemas.microsoft.com/office/powerpoint/2010/main" val="21941913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4"/>
          <p:cNvSpPr txBox="1"/>
          <p:nvPr/>
        </p:nvSpPr>
        <p:spPr>
          <a:xfrm>
            <a:off x="1969191" y="2002559"/>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dirty="0"/>
              <a:t>Thank You!</a:t>
            </a:r>
            <a:endParaRPr lang="zh-CN" altLang="en-US" dirty="0"/>
          </a:p>
        </p:txBody>
      </p:sp>
    </p:spTree>
    <p:extLst>
      <p:ext uri="{BB962C8B-B14F-4D97-AF65-F5344CB8AC3E}">
        <p14:creationId xmlns:p14="http://schemas.microsoft.com/office/powerpoint/2010/main" val="11704541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E31FD-1C2F-48A6-AB51-148D4276F8C0}"/>
              </a:ext>
            </a:extLst>
          </p:cNvPr>
          <p:cNvSpPr>
            <a:spLocks noGrp="1"/>
          </p:cNvSpPr>
          <p:nvPr>
            <p:ph type="title"/>
          </p:nvPr>
        </p:nvSpPr>
        <p:spPr/>
        <p:txBody>
          <a:bodyPr/>
          <a:lstStyle/>
          <a:p>
            <a:r>
              <a:rPr lang="en-US" dirty="0"/>
              <a:t>Major Updates Since IETF 110</a:t>
            </a:r>
          </a:p>
        </p:txBody>
      </p:sp>
      <p:sp>
        <p:nvSpPr>
          <p:cNvPr id="3" name="Content Placeholder 2">
            <a:extLst>
              <a:ext uri="{FF2B5EF4-FFF2-40B4-BE49-F238E27FC236}">
                <a16:creationId xmlns:a16="http://schemas.microsoft.com/office/drawing/2014/main" id="{BD50841F-A6DC-4789-9872-9F341CF41FC7}"/>
              </a:ext>
            </a:extLst>
          </p:cNvPr>
          <p:cNvSpPr>
            <a:spLocks noGrp="1"/>
          </p:cNvSpPr>
          <p:nvPr>
            <p:ph idx="1"/>
          </p:nvPr>
        </p:nvSpPr>
        <p:spPr/>
        <p:txBody>
          <a:bodyPr>
            <a:normAutofit fontScale="85000" lnSpcReduction="20000"/>
          </a:bodyPr>
          <a:lstStyle/>
          <a:p>
            <a:r>
              <a:rPr lang="en-US" dirty="0"/>
              <a:t>Admin</a:t>
            </a:r>
          </a:p>
          <a:p>
            <a:pPr lvl="1"/>
            <a:r>
              <a:rPr lang="en-US" dirty="0"/>
              <a:t>Weekly meeting (Thu 10-11am EST)</a:t>
            </a:r>
          </a:p>
          <a:p>
            <a:pPr lvl="1"/>
            <a:r>
              <a:rPr lang="en-US" dirty="0"/>
              <a:t>GitHub: </a:t>
            </a:r>
            <a:r>
              <a:rPr lang="en-US" dirty="0">
                <a:hlinkClick r:id="rId3"/>
              </a:rPr>
              <a:t>https://github.com/aguoietf/ietf-ccamp-yang-otn-slicing</a:t>
            </a:r>
            <a:endParaRPr lang="en-US" dirty="0"/>
          </a:p>
          <a:p>
            <a:pPr lvl="1"/>
            <a:r>
              <a:rPr lang="en-US" dirty="0"/>
              <a:t>Expanded list of authors and contributors</a:t>
            </a:r>
          </a:p>
          <a:p>
            <a:endParaRPr lang="en-US" dirty="0"/>
          </a:p>
          <a:p>
            <a:r>
              <a:rPr lang="en-US" dirty="0"/>
              <a:t>Draft Updates</a:t>
            </a:r>
          </a:p>
          <a:p>
            <a:pPr lvl="1"/>
            <a:r>
              <a:rPr lang="en-US" dirty="0"/>
              <a:t>Added use case: end-to-end network slicing</a:t>
            </a:r>
          </a:p>
          <a:p>
            <a:pPr lvl="1"/>
            <a:r>
              <a:rPr lang="en-US" dirty="0"/>
              <a:t>Clarified definitions</a:t>
            </a:r>
          </a:p>
          <a:p>
            <a:pPr lvl="2"/>
            <a:r>
              <a:rPr lang="en-US" dirty="0"/>
              <a:t>OTN Slice</a:t>
            </a:r>
          </a:p>
          <a:p>
            <a:pPr lvl="2"/>
            <a:r>
              <a:rPr lang="en-US" dirty="0"/>
              <a:t>OTN Slice Controller (OTN-SC)</a:t>
            </a:r>
          </a:p>
          <a:p>
            <a:pPr lvl="1"/>
            <a:r>
              <a:rPr lang="en-US" dirty="0"/>
              <a:t>Relationship between an OTN slice and an IETF network slice</a:t>
            </a:r>
          </a:p>
          <a:p>
            <a:pPr lvl="1"/>
            <a:r>
              <a:rPr lang="en-US" dirty="0"/>
              <a:t>Abstraction methods for OTN slices</a:t>
            </a:r>
          </a:p>
          <a:p>
            <a:pPr lvl="2"/>
            <a:r>
              <a:rPr lang="en-US" dirty="0"/>
              <a:t>Connectivity-based vs. resource-based</a:t>
            </a:r>
          </a:p>
          <a:p>
            <a:pPr lvl="1"/>
            <a:r>
              <a:rPr lang="en-US" dirty="0"/>
              <a:t>OTN-SC recursion</a:t>
            </a:r>
          </a:p>
          <a:p>
            <a:pPr lvl="1"/>
            <a:endParaRPr lang="en-US" dirty="0"/>
          </a:p>
          <a:p>
            <a:pPr lvl="1"/>
            <a:endParaRPr lang="en-US" dirty="0"/>
          </a:p>
        </p:txBody>
      </p:sp>
    </p:spTree>
    <p:extLst>
      <p:ext uri="{BB962C8B-B14F-4D97-AF65-F5344CB8AC3E}">
        <p14:creationId xmlns:p14="http://schemas.microsoft.com/office/powerpoint/2010/main" val="32413973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E31FD-1C2F-48A6-AB51-148D4276F8C0}"/>
              </a:ext>
            </a:extLst>
          </p:cNvPr>
          <p:cNvSpPr>
            <a:spLocks noGrp="1"/>
          </p:cNvSpPr>
          <p:nvPr>
            <p:ph type="title"/>
          </p:nvPr>
        </p:nvSpPr>
        <p:spPr/>
        <p:txBody>
          <a:bodyPr/>
          <a:lstStyle/>
          <a:p>
            <a:r>
              <a:rPr lang="en-US" dirty="0"/>
              <a:t>Definition &amp; Scope of OTN Slice</a:t>
            </a:r>
          </a:p>
        </p:txBody>
      </p:sp>
      <p:sp>
        <p:nvSpPr>
          <p:cNvPr id="3" name="Content Placeholder 2">
            <a:extLst>
              <a:ext uri="{FF2B5EF4-FFF2-40B4-BE49-F238E27FC236}">
                <a16:creationId xmlns:a16="http://schemas.microsoft.com/office/drawing/2014/main" id="{BD50841F-A6DC-4789-9872-9F341CF41FC7}"/>
              </a:ext>
            </a:extLst>
          </p:cNvPr>
          <p:cNvSpPr>
            <a:spLocks noGrp="1"/>
          </p:cNvSpPr>
          <p:nvPr>
            <p:ph idx="1"/>
          </p:nvPr>
        </p:nvSpPr>
        <p:spPr>
          <a:xfrm>
            <a:off x="838200" y="1825625"/>
            <a:ext cx="5848847" cy="4591078"/>
          </a:xfrm>
        </p:spPr>
        <p:txBody>
          <a:bodyPr>
            <a:normAutofit fontScale="92500" lnSpcReduction="10000"/>
          </a:bodyPr>
          <a:lstStyle/>
          <a:p>
            <a:r>
              <a:rPr lang="en-US" sz="2400" dirty="0"/>
              <a:t>Aligned the definition with IETF network slicing [I-</a:t>
            </a:r>
            <a:r>
              <a:rPr lang="en-US" sz="2400" dirty="0" err="1"/>
              <a:t>D.ietf</a:t>
            </a:r>
            <a:r>
              <a:rPr lang="en-US" sz="2400" dirty="0"/>
              <a:t>-teas-</a:t>
            </a:r>
            <a:r>
              <a:rPr lang="en-US" sz="2400" dirty="0" err="1"/>
              <a:t>ietf</a:t>
            </a:r>
            <a:r>
              <a:rPr lang="en-US" sz="2400" dirty="0"/>
              <a:t>-network-slices]</a:t>
            </a:r>
          </a:p>
          <a:p>
            <a:pPr lvl="1"/>
            <a:r>
              <a:rPr lang="en-US" sz="2000" dirty="0"/>
              <a:t>An OTN slice is an OTN virtual network topology connecting a number of OTN endpoints using a set of shared or dedicated OTN network resources to satisfy specific service level objectives (SLOs).</a:t>
            </a:r>
          </a:p>
          <a:p>
            <a:pPr lvl="1"/>
            <a:r>
              <a:rPr lang="en-US" sz="2000" dirty="0"/>
              <a:t>An OTN slice is a technology-specific realization of an IETF network slice in the OTN domain</a:t>
            </a:r>
          </a:p>
          <a:p>
            <a:pPr lvl="1"/>
            <a:endParaRPr lang="en-US" sz="2000" dirty="0"/>
          </a:p>
          <a:p>
            <a:r>
              <a:rPr lang="en-US" sz="2400" dirty="0"/>
              <a:t>Scope of OTN slice for single-domain &amp; multi-domain</a:t>
            </a:r>
          </a:p>
          <a:p>
            <a:pPr lvl="1"/>
            <a:r>
              <a:rPr lang="en-US" sz="2000" dirty="0"/>
              <a:t>Access link – Access link</a:t>
            </a:r>
          </a:p>
          <a:p>
            <a:pPr lvl="1"/>
            <a:r>
              <a:rPr lang="en-US" sz="2000" dirty="0"/>
              <a:t>Access link – Inter-domain link</a:t>
            </a:r>
          </a:p>
          <a:p>
            <a:pPr lvl="1"/>
            <a:r>
              <a:rPr lang="en-US" sz="2000" dirty="0"/>
              <a:t>OTN segment slices in hierarchical or sequential (stitched) combination</a:t>
            </a: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02948" y="2208578"/>
            <a:ext cx="5271963" cy="34773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671351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E31FD-1C2F-48A6-AB51-148D4276F8C0}"/>
              </a:ext>
            </a:extLst>
          </p:cNvPr>
          <p:cNvSpPr>
            <a:spLocks noGrp="1"/>
          </p:cNvSpPr>
          <p:nvPr>
            <p:ph type="title"/>
          </p:nvPr>
        </p:nvSpPr>
        <p:spPr/>
        <p:txBody>
          <a:bodyPr/>
          <a:lstStyle/>
          <a:p>
            <a:r>
              <a:rPr lang="en-US" dirty="0"/>
              <a:t>Abstraction Method for OTN Slices</a:t>
            </a:r>
          </a:p>
        </p:txBody>
      </p:sp>
      <p:sp>
        <p:nvSpPr>
          <p:cNvPr id="3" name="Content Placeholder 2">
            <a:extLst>
              <a:ext uri="{FF2B5EF4-FFF2-40B4-BE49-F238E27FC236}">
                <a16:creationId xmlns:a16="http://schemas.microsoft.com/office/drawing/2014/main" id="{BD50841F-A6DC-4789-9872-9F341CF41FC7}"/>
              </a:ext>
            </a:extLst>
          </p:cNvPr>
          <p:cNvSpPr>
            <a:spLocks noGrp="1"/>
          </p:cNvSpPr>
          <p:nvPr>
            <p:ph idx="1"/>
          </p:nvPr>
        </p:nvSpPr>
        <p:spPr/>
        <p:txBody>
          <a:bodyPr>
            <a:normAutofit fontScale="85000" lnSpcReduction="20000"/>
          </a:bodyPr>
          <a:lstStyle/>
          <a:p>
            <a:r>
              <a:rPr lang="en-US" dirty="0"/>
              <a:t>Connectivity-based OTN slices are abstracted as a set of endpoint-to-endpoint links, with each link formed by an end-to-end tunnel across the underlying OTN networks</a:t>
            </a:r>
          </a:p>
          <a:p>
            <a:endParaRPr lang="en-US" dirty="0"/>
          </a:p>
          <a:p>
            <a:r>
              <a:rPr lang="en-US" dirty="0"/>
              <a:t>Resource-based OTN slices are abstracted as an abstract topology to allow resource sharing between endpoints, and on-demand commissioning within the slice.</a:t>
            </a:r>
          </a:p>
          <a:p>
            <a:pPr lvl="1"/>
            <a:r>
              <a:rPr lang="en-US" dirty="0"/>
              <a:t>Better optimization of resources</a:t>
            </a:r>
          </a:p>
          <a:p>
            <a:pPr lvl="1"/>
            <a:r>
              <a:rPr lang="en-US" dirty="0"/>
              <a:t>Real world example: OTN slice supporting high-quality, real-time broadcasting of sports events between multiple stadiums and TV station</a:t>
            </a:r>
          </a:p>
          <a:p>
            <a:endParaRPr lang="en-US" dirty="0"/>
          </a:p>
          <a:p>
            <a:r>
              <a:rPr lang="en-US" dirty="0"/>
              <a:t>The methods are similar to the Virtual Network (VN) concept defined in RFC8453</a:t>
            </a:r>
          </a:p>
          <a:p>
            <a:pPr lvl="1"/>
            <a:r>
              <a:rPr lang="en-US" dirty="0"/>
              <a:t>VN type 1 – connectivity-based slicing</a:t>
            </a:r>
          </a:p>
          <a:p>
            <a:pPr lvl="1"/>
            <a:r>
              <a:rPr lang="en-US" dirty="0"/>
              <a:t>VN type 2 – resource-based slicing</a:t>
            </a:r>
          </a:p>
          <a:p>
            <a:pPr lvl="1"/>
            <a:endParaRPr lang="en-US" sz="2800" dirty="0"/>
          </a:p>
          <a:p>
            <a:pPr lvl="1"/>
            <a:endParaRPr lang="en-US" sz="2800" dirty="0"/>
          </a:p>
        </p:txBody>
      </p:sp>
    </p:spTree>
    <p:extLst>
      <p:ext uri="{BB962C8B-B14F-4D97-AF65-F5344CB8AC3E}">
        <p14:creationId xmlns:p14="http://schemas.microsoft.com/office/powerpoint/2010/main" val="10820026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E31FD-1C2F-48A6-AB51-148D4276F8C0}"/>
              </a:ext>
            </a:extLst>
          </p:cNvPr>
          <p:cNvSpPr>
            <a:spLocks noGrp="1"/>
          </p:cNvSpPr>
          <p:nvPr>
            <p:ph type="title"/>
          </p:nvPr>
        </p:nvSpPr>
        <p:spPr/>
        <p:txBody>
          <a:bodyPr/>
          <a:lstStyle/>
          <a:p>
            <a:r>
              <a:rPr lang="en-US" dirty="0"/>
              <a:t>OTN Slicing Controller &amp; Interfaces</a:t>
            </a:r>
          </a:p>
        </p:txBody>
      </p:sp>
      <p:sp>
        <p:nvSpPr>
          <p:cNvPr id="3" name="Content Placeholder 2">
            <a:extLst>
              <a:ext uri="{FF2B5EF4-FFF2-40B4-BE49-F238E27FC236}">
                <a16:creationId xmlns:a16="http://schemas.microsoft.com/office/drawing/2014/main" id="{BD50841F-A6DC-4789-9872-9F341CF41FC7}"/>
              </a:ext>
            </a:extLst>
          </p:cNvPr>
          <p:cNvSpPr>
            <a:spLocks noGrp="1"/>
          </p:cNvSpPr>
          <p:nvPr>
            <p:ph idx="1"/>
          </p:nvPr>
        </p:nvSpPr>
        <p:spPr>
          <a:xfrm>
            <a:off x="838200" y="1825625"/>
            <a:ext cx="5650064" cy="4351338"/>
          </a:xfrm>
        </p:spPr>
        <p:txBody>
          <a:bodyPr>
            <a:normAutofit fontScale="92500" lnSpcReduction="20000"/>
          </a:bodyPr>
          <a:lstStyle/>
          <a:p>
            <a:r>
              <a:rPr lang="en-US" dirty="0"/>
              <a:t>OTN Slice Controller (OTN-SC)</a:t>
            </a:r>
          </a:p>
          <a:p>
            <a:pPr lvl="1"/>
            <a:r>
              <a:rPr lang="en-US" sz="2000" dirty="0"/>
              <a:t>A logical function responsible for the life-cycle management of OTN slices instantiated within the corresponding OTN network domains</a:t>
            </a:r>
          </a:p>
          <a:p>
            <a:pPr lvl="1"/>
            <a:r>
              <a:rPr lang="en-US" sz="2000" dirty="0"/>
              <a:t>Translating slice configuration into TE tunnels or TE abstract topologies with resource coloring at the MPI</a:t>
            </a:r>
          </a:p>
          <a:p>
            <a:pPr lvl="1"/>
            <a:r>
              <a:rPr lang="en-US" sz="2000" dirty="0"/>
              <a:t>Flexible deployment</a:t>
            </a:r>
          </a:p>
          <a:p>
            <a:pPr lvl="1"/>
            <a:r>
              <a:rPr lang="en-US" sz="2000" dirty="0"/>
              <a:t>Recursive</a:t>
            </a:r>
          </a:p>
          <a:p>
            <a:r>
              <a:rPr lang="en-US" dirty="0"/>
              <a:t>OTN-SC NBI</a:t>
            </a:r>
          </a:p>
          <a:p>
            <a:pPr lvl="1"/>
            <a:r>
              <a:rPr lang="en-US" sz="2000" dirty="0"/>
              <a:t>Serves orchestrator for direct OTN slice requests</a:t>
            </a:r>
          </a:p>
          <a:p>
            <a:pPr lvl="1"/>
            <a:r>
              <a:rPr lang="en-US" sz="2000" dirty="0"/>
              <a:t>An IETF NSC has the option to use OTN-SC NBI or directly interface with PNC/MDSC to realize slices</a:t>
            </a:r>
          </a:p>
          <a:p>
            <a:r>
              <a:rPr lang="en-US" dirty="0"/>
              <a:t>OTN-SC SBI</a:t>
            </a:r>
          </a:p>
          <a:p>
            <a:pPr lvl="1"/>
            <a:r>
              <a:rPr lang="en-US" sz="2100" dirty="0"/>
              <a:t>SBI clients: ACTN PNC / MDSC</a:t>
            </a:r>
          </a:p>
          <a:p>
            <a:pPr lvl="1"/>
            <a:endParaRPr lang="en-US" sz="2800" dirty="0"/>
          </a:p>
        </p:txBody>
      </p:sp>
      <p:pic>
        <p:nvPicPr>
          <p:cNvPr id="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15485" y="1493719"/>
            <a:ext cx="4508389" cy="47946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006398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E31FD-1C2F-48A6-AB51-148D4276F8C0}"/>
              </a:ext>
            </a:extLst>
          </p:cNvPr>
          <p:cNvSpPr>
            <a:spLocks noGrp="1"/>
          </p:cNvSpPr>
          <p:nvPr>
            <p:ph type="title"/>
          </p:nvPr>
        </p:nvSpPr>
        <p:spPr/>
        <p:txBody>
          <a:bodyPr/>
          <a:lstStyle/>
          <a:p>
            <a:r>
              <a:rPr lang="en-US" dirty="0"/>
              <a:t>OTN Slicing for Multi-domain</a:t>
            </a:r>
          </a:p>
        </p:txBody>
      </p:sp>
      <p:sp>
        <p:nvSpPr>
          <p:cNvPr id="3" name="Content Placeholder 2">
            <a:extLst>
              <a:ext uri="{FF2B5EF4-FFF2-40B4-BE49-F238E27FC236}">
                <a16:creationId xmlns:a16="http://schemas.microsoft.com/office/drawing/2014/main" id="{BD50841F-A6DC-4789-9872-9F341CF41FC7}"/>
              </a:ext>
            </a:extLst>
          </p:cNvPr>
          <p:cNvSpPr>
            <a:spLocks noGrp="1"/>
          </p:cNvSpPr>
          <p:nvPr>
            <p:ph idx="1"/>
          </p:nvPr>
        </p:nvSpPr>
        <p:spPr>
          <a:xfrm>
            <a:off x="838199" y="1825625"/>
            <a:ext cx="10190259" cy="1359783"/>
          </a:xfrm>
        </p:spPr>
        <p:txBody>
          <a:bodyPr>
            <a:normAutofit/>
          </a:bodyPr>
          <a:lstStyle/>
          <a:p>
            <a:r>
              <a:rPr lang="en-US" dirty="0"/>
              <a:t>OTN-SC – OTN-SC recursion</a:t>
            </a:r>
            <a:endParaRPr lang="en-US" sz="2000" dirty="0"/>
          </a:p>
          <a:p>
            <a:r>
              <a:rPr lang="en-US" dirty="0"/>
              <a:t>OTN-SC – MDSC – PNC</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96862" y="3185408"/>
            <a:ext cx="7096125" cy="3333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358303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E31FD-1C2F-48A6-AB51-148D4276F8C0}"/>
              </a:ext>
            </a:extLst>
          </p:cNvPr>
          <p:cNvSpPr>
            <a:spLocks noGrp="1"/>
          </p:cNvSpPr>
          <p:nvPr>
            <p:ph type="title"/>
          </p:nvPr>
        </p:nvSpPr>
        <p:spPr/>
        <p:txBody>
          <a:bodyPr/>
          <a:lstStyle/>
          <a:p>
            <a:r>
              <a:rPr lang="en-US" dirty="0"/>
              <a:t>YANG Models @ MPI</a:t>
            </a:r>
          </a:p>
        </p:txBody>
      </p:sp>
      <p:sp>
        <p:nvSpPr>
          <p:cNvPr id="3" name="Content Placeholder 2">
            <a:extLst>
              <a:ext uri="{FF2B5EF4-FFF2-40B4-BE49-F238E27FC236}">
                <a16:creationId xmlns:a16="http://schemas.microsoft.com/office/drawing/2014/main" id="{BD50841F-A6DC-4789-9872-9F341CF41FC7}"/>
              </a:ext>
            </a:extLst>
          </p:cNvPr>
          <p:cNvSpPr>
            <a:spLocks noGrp="1"/>
          </p:cNvSpPr>
          <p:nvPr>
            <p:ph idx="1"/>
          </p:nvPr>
        </p:nvSpPr>
        <p:spPr/>
        <p:txBody>
          <a:bodyPr>
            <a:normAutofit/>
          </a:bodyPr>
          <a:lstStyle/>
          <a:p>
            <a:r>
              <a:rPr lang="en-US" dirty="0"/>
              <a:t>Coloring TE links</a:t>
            </a:r>
          </a:p>
          <a:p>
            <a:r>
              <a:rPr lang="en-US" dirty="0"/>
              <a:t>Either type/number of ODU containers or number of time slots could be used for coloring TE link resources at the MPI</a:t>
            </a:r>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5350" y="3387363"/>
            <a:ext cx="5107264" cy="289814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849698" y="6073656"/>
            <a:ext cx="9387250" cy="646331"/>
          </a:xfrm>
          <a:prstGeom prst="rect">
            <a:avLst/>
          </a:prstGeom>
          <a:noFill/>
        </p:spPr>
        <p:txBody>
          <a:bodyPr wrap="none" rtlCol="0">
            <a:spAutoFit/>
          </a:bodyPr>
          <a:lstStyle/>
          <a:p>
            <a:r>
              <a:rPr lang="en-US" dirty="0"/>
              <a:t>* A </a:t>
            </a:r>
            <a:r>
              <a:rPr lang="en-US" dirty="0">
                <a:hlinkClick r:id="rId4"/>
              </a:rPr>
              <a:t>prior version</a:t>
            </a:r>
            <a:r>
              <a:rPr lang="en-US" dirty="0"/>
              <a:t> of this YANG model was contributed to ONAP and is included in its Guilin Release.</a:t>
            </a:r>
          </a:p>
          <a:p>
            <a:endParaRPr lang="en-US" dirty="0"/>
          </a:p>
        </p:txBody>
      </p:sp>
    </p:spTree>
    <p:extLst>
      <p:ext uri="{BB962C8B-B14F-4D97-AF65-F5344CB8AC3E}">
        <p14:creationId xmlns:p14="http://schemas.microsoft.com/office/powerpoint/2010/main" val="32112845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E31FD-1C2F-48A6-AB51-148D4276F8C0}"/>
              </a:ext>
            </a:extLst>
          </p:cNvPr>
          <p:cNvSpPr>
            <a:spLocks noGrp="1"/>
          </p:cNvSpPr>
          <p:nvPr>
            <p:ph type="title"/>
          </p:nvPr>
        </p:nvSpPr>
        <p:spPr/>
        <p:txBody>
          <a:bodyPr/>
          <a:lstStyle/>
          <a:p>
            <a:r>
              <a:rPr lang="en-US" dirty="0"/>
              <a:t>Next Steps</a:t>
            </a:r>
          </a:p>
        </p:txBody>
      </p:sp>
      <p:sp>
        <p:nvSpPr>
          <p:cNvPr id="3" name="Content Placeholder 2">
            <a:extLst>
              <a:ext uri="{FF2B5EF4-FFF2-40B4-BE49-F238E27FC236}">
                <a16:creationId xmlns:a16="http://schemas.microsoft.com/office/drawing/2014/main" id="{BD50841F-A6DC-4789-9872-9F341CF41FC7}"/>
              </a:ext>
            </a:extLst>
          </p:cNvPr>
          <p:cNvSpPr>
            <a:spLocks noGrp="1"/>
          </p:cNvSpPr>
          <p:nvPr>
            <p:ph idx="1"/>
          </p:nvPr>
        </p:nvSpPr>
        <p:spPr/>
        <p:txBody>
          <a:bodyPr>
            <a:normAutofit fontScale="92500" lnSpcReduction="20000"/>
          </a:bodyPr>
          <a:lstStyle/>
          <a:p>
            <a:r>
              <a:rPr lang="en-US" dirty="0"/>
              <a:t>Continue updating the YANG model for OTN-SC SBI (i.e. MPI in Fig. 2)</a:t>
            </a:r>
          </a:p>
          <a:p>
            <a:r>
              <a:rPr lang="en-US" dirty="0"/>
              <a:t>Develop YANG model for OTN-SC NBI. Looking into related work, e.g.</a:t>
            </a:r>
          </a:p>
          <a:p>
            <a:pPr lvl="1"/>
            <a:r>
              <a:rPr lang="en-US" dirty="0"/>
              <a:t>draft-</a:t>
            </a:r>
            <a:r>
              <a:rPr lang="en-US" dirty="0" err="1"/>
              <a:t>liu</a:t>
            </a:r>
            <a:r>
              <a:rPr lang="en-US" dirty="0"/>
              <a:t>-teas- transport-network-slice-yang</a:t>
            </a:r>
          </a:p>
          <a:p>
            <a:pPr lvl="1"/>
            <a:r>
              <a:rPr lang="en-US" dirty="0"/>
              <a:t>draft-</a:t>
            </a:r>
            <a:r>
              <a:rPr lang="en-US" dirty="0" err="1"/>
              <a:t>wd</a:t>
            </a:r>
            <a:r>
              <a:rPr lang="en-US" dirty="0"/>
              <a:t>-teas-transport-slice-yang for NBI towards the orchestrator</a:t>
            </a:r>
          </a:p>
          <a:p>
            <a:pPr lvl="1"/>
            <a:r>
              <a:rPr lang="en-US" dirty="0"/>
              <a:t>draft-</a:t>
            </a:r>
            <a:r>
              <a:rPr lang="en-US" dirty="0" err="1"/>
              <a:t>contreras</a:t>
            </a:r>
            <a:r>
              <a:rPr lang="en-US" dirty="0"/>
              <a:t>-teas-slice-controller-models</a:t>
            </a:r>
          </a:p>
          <a:p>
            <a:pPr lvl="1"/>
            <a:r>
              <a:rPr lang="en-US" dirty="0"/>
              <a:t>draft-</a:t>
            </a:r>
            <a:r>
              <a:rPr lang="en-US" dirty="0" err="1"/>
              <a:t>ietf</a:t>
            </a:r>
            <a:r>
              <a:rPr lang="en-US" dirty="0"/>
              <a:t>-teas-</a:t>
            </a:r>
            <a:r>
              <a:rPr lang="en-US" dirty="0" err="1"/>
              <a:t>actn</a:t>
            </a:r>
            <a:r>
              <a:rPr lang="en-US" dirty="0"/>
              <a:t>-</a:t>
            </a:r>
            <a:r>
              <a:rPr lang="en-US" dirty="0" err="1"/>
              <a:t>vn</a:t>
            </a:r>
            <a:r>
              <a:rPr lang="en-US" dirty="0"/>
              <a:t>-yang</a:t>
            </a:r>
          </a:p>
          <a:p>
            <a:r>
              <a:rPr lang="en-US" dirty="0"/>
              <a:t>Address the slicing for external (access and inter-domain) links that support client signals other than OTN</a:t>
            </a:r>
          </a:p>
          <a:p>
            <a:r>
              <a:rPr lang="en-US" dirty="0"/>
              <a:t>Address comments and reviews from the WG</a:t>
            </a:r>
          </a:p>
          <a:p>
            <a:r>
              <a:rPr lang="en-US" dirty="0"/>
              <a:t>The authors believe the draft is ready for WG adoption</a:t>
            </a:r>
          </a:p>
          <a:p>
            <a:pPr lvl="1"/>
            <a:r>
              <a:rPr lang="en-US" dirty="0"/>
              <a:t>Consensus on the definition &amp; scope among authors</a:t>
            </a:r>
          </a:p>
          <a:p>
            <a:pPr lvl="1"/>
            <a:r>
              <a:rPr lang="en-US" dirty="0"/>
              <a:t>Good interest</a:t>
            </a:r>
          </a:p>
          <a:p>
            <a:pPr lvl="1"/>
            <a:r>
              <a:rPr lang="en-US" dirty="0"/>
              <a:t>Stable YANG MPI and clear development path for NBI</a:t>
            </a:r>
          </a:p>
          <a:p>
            <a:endParaRPr lang="en-US" dirty="0"/>
          </a:p>
        </p:txBody>
      </p:sp>
    </p:spTree>
    <p:extLst>
      <p:ext uri="{BB962C8B-B14F-4D97-AF65-F5344CB8AC3E}">
        <p14:creationId xmlns:p14="http://schemas.microsoft.com/office/powerpoint/2010/main" val="9702368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E31FD-1C2F-48A6-AB51-148D4276F8C0}"/>
              </a:ext>
            </a:extLst>
          </p:cNvPr>
          <p:cNvSpPr>
            <a:spLocks noGrp="1"/>
          </p:cNvSpPr>
          <p:nvPr>
            <p:ph type="title"/>
          </p:nvPr>
        </p:nvSpPr>
        <p:spPr/>
        <p:txBody>
          <a:bodyPr/>
          <a:lstStyle/>
          <a:p>
            <a:r>
              <a:rPr lang="en-US" dirty="0"/>
              <a:t>Next Steps</a:t>
            </a:r>
          </a:p>
        </p:txBody>
      </p:sp>
      <p:sp>
        <p:nvSpPr>
          <p:cNvPr id="3" name="Content Placeholder 2">
            <a:extLst>
              <a:ext uri="{FF2B5EF4-FFF2-40B4-BE49-F238E27FC236}">
                <a16:creationId xmlns:a16="http://schemas.microsoft.com/office/drawing/2014/main" id="{BD50841F-A6DC-4789-9872-9F341CF41FC7}"/>
              </a:ext>
            </a:extLst>
          </p:cNvPr>
          <p:cNvSpPr>
            <a:spLocks noGrp="1"/>
          </p:cNvSpPr>
          <p:nvPr>
            <p:ph idx="1"/>
          </p:nvPr>
        </p:nvSpPr>
        <p:spPr/>
        <p:txBody>
          <a:bodyPr>
            <a:normAutofit fontScale="85000" lnSpcReduction="20000"/>
          </a:bodyPr>
          <a:lstStyle/>
          <a:p>
            <a:pPr marL="342900" marR="0" lvl="0" indent="-342900">
              <a:spcBef>
                <a:spcPts val="0"/>
              </a:spcBef>
              <a:spcAft>
                <a:spcPts val="0"/>
              </a:spcAft>
              <a:buSzPts val="1000"/>
              <a:buFont typeface="Symbol" panose="05050102010706020507" pitchFamily="18" charset="2"/>
              <a:buChar char=""/>
              <a:tabLst>
                <a:tab pos="457200" algn="l"/>
              </a:tabLst>
            </a:pPr>
            <a:r>
              <a:rPr lang="en-US" dirty="0">
                <a:solidFill>
                  <a:srgbClr val="000000"/>
                </a:solidFill>
                <a:effectLst/>
                <a:latin typeface="Calibri" panose="020F0502020204030204" pitchFamily="34" charset="0"/>
                <a:ea typeface="Times New Roman" panose="02020603050405020304" pitchFamily="18" charset="0"/>
              </a:rPr>
              <a:t>The OTN slicing NBI needs to support both connectivity-based slices and topology-based slices. </a:t>
            </a:r>
          </a:p>
          <a:p>
            <a:pPr marL="342900" marR="0" lvl="0" indent="-342900">
              <a:spcBef>
                <a:spcPts val="0"/>
              </a:spcBef>
              <a:spcAft>
                <a:spcPts val="0"/>
              </a:spcAft>
              <a:buSzPts val="1000"/>
              <a:buFont typeface="Symbol" panose="05050102010706020507" pitchFamily="18" charset="2"/>
              <a:buChar char=""/>
              <a:tabLst>
                <a:tab pos="457200" algn="l"/>
              </a:tabLst>
            </a:pPr>
            <a:endParaRPr lang="en-US" dirty="0">
              <a:solidFill>
                <a:srgbClr val="000000"/>
              </a:solidFill>
              <a:effectLst/>
              <a:latin typeface="Calibri" panose="020F0502020204030204" pitchFamily="34" charset="0"/>
              <a:ea typeface="Calibri" panose="020F0502020204030204" pitchFamily="34" charset="0"/>
            </a:endParaRPr>
          </a:p>
          <a:p>
            <a:pPr marL="342900" marR="0" lvl="0" indent="-342900">
              <a:spcBef>
                <a:spcPts val="0"/>
              </a:spcBef>
              <a:spcAft>
                <a:spcPts val="0"/>
              </a:spcAft>
              <a:buSzPts val="1000"/>
              <a:buFont typeface="Symbol" panose="05050102010706020507" pitchFamily="18" charset="2"/>
              <a:buChar char=""/>
              <a:tabLst>
                <a:tab pos="457200" algn="l"/>
              </a:tabLst>
            </a:pPr>
            <a:r>
              <a:rPr lang="en-US" dirty="0">
                <a:solidFill>
                  <a:srgbClr val="000000"/>
                </a:solidFill>
                <a:effectLst/>
                <a:latin typeface="Calibri" panose="020F0502020204030204" pitchFamily="34" charset="0"/>
                <a:ea typeface="Times New Roman" panose="02020603050405020304" pitchFamily="18" charset="0"/>
              </a:rPr>
              <a:t>It is possible to have two models for each type of slices, with one model to augment from some generic TEAS network slice NBI model and the other to augment from the network-topology-based model(draft-</a:t>
            </a:r>
            <a:r>
              <a:rPr lang="en-US" dirty="0" err="1">
                <a:solidFill>
                  <a:srgbClr val="000000"/>
                </a:solidFill>
                <a:effectLst/>
                <a:latin typeface="Calibri" panose="020F0502020204030204" pitchFamily="34" charset="0"/>
                <a:ea typeface="Times New Roman" panose="02020603050405020304" pitchFamily="18" charset="0"/>
              </a:rPr>
              <a:t>liu</a:t>
            </a:r>
            <a:r>
              <a:rPr lang="en-US" dirty="0">
                <a:solidFill>
                  <a:srgbClr val="000000"/>
                </a:solidFill>
                <a:effectLst/>
                <a:latin typeface="Calibri" panose="020F0502020204030204" pitchFamily="34" charset="0"/>
                <a:ea typeface="Times New Roman" panose="02020603050405020304" pitchFamily="18" charset="0"/>
              </a:rPr>
              <a:t>-teas-transport-network-slice-yang). Aihua also raised the point whether we could do with one model to cover both types of slices. This remains to be investigated.</a:t>
            </a:r>
          </a:p>
          <a:p>
            <a:pPr marL="342900" marR="0" lvl="0" indent="-342900">
              <a:spcBef>
                <a:spcPts val="0"/>
              </a:spcBef>
              <a:spcAft>
                <a:spcPts val="0"/>
              </a:spcAft>
              <a:buSzPts val="1000"/>
              <a:buFont typeface="Symbol" panose="05050102010706020507" pitchFamily="18" charset="2"/>
              <a:buChar char=""/>
              <a:tabLst>
                <a:tab pos="457200" algn="l"/>
              </a:tabLst>
            </a:pPr>
            <a:endParaRPr lang="en-US" dirty="0">
              <a:solidFill>
                <a:srgbClr val="000000"/>
              </a:solidFill>
              <a:effectLst/>
              <a:latin typeface="Calibri" panose="020F0502020204030204" pitchFamily="34" charset="0"/>
              <a:ea typeface="Calibri" panose="020F0502020204030204" pitchFamily="34" charset="0"/>
            </a:endParaRPr>
          </a:p>
          <a:p>
            <a:pPr marL="342900" marR="0" lvl="0" indent="-342900">
              <a:spcBef>
                <a:spcPts val="0"/>
              </a:spcBef>
              <a:spcAft>
                <a:spcPts val="0"/>
              </a:spcAft>
              <a:buSzPts val="1000"/>
              <a:buFont typeface="Symbol" panose="05050102010706020507" pitchFamily="18" charset="2"/>
              <a:buChar char=""/>
              <a:tabLst>
                <a:tab pos="457200" algn="l"/>
              </a:tabLst>
            </a:pPr>
            <a:r>
              <a:rPr lang="en-US" dirty="0">
                <a:solidFill>
                  <a:srgbClr val="000000"/>
                </a:solidFill>
                <a:effectLst/>
                <a:latin typeface="Calibri" panose="020F0502020204030204" pitchFamily="34" charset="0"/>
                <a:ea typeface="Times New Roman" panose="02020603050405020304" pitchFamily="18" charset="0"/>
              </a:rPr>
              <a:t>The current TEAS network slice model (draft-wd-teas-</a:t>
            </a:r>
            <a:r>
              <a:rPr lang="en-US" dirty="0" err="1">
                <a:solidFill>
                  <a:srgbClr val="000000"/>
                </a:solidFill>
                <a:effectLst/>
                <a:latin typeface="Calibri" panose="020F0502020204030204" pitchFamily="34" charset="0"/>
                <a:ea typeface="Times New Roman" panose="02020603050405020304" pitchFamily="18" charset="0"/>
              </a:rPr>
              <a:t>ietf</a:t>
            </a:r>
            <a:r>
              <a:rPr lang="en-US" dirty="0">
                <a:solidFill>
                  <a:srgbClr val="000000"/>
                </a:solidFill>
                <a:effectLst/>
                <a:latin typeface="Calibri" panose="020F0502020204030204" pitchFamily="34" charset="0"/>
                <a:ea typeface="Times New Roman" panose="02020603050405020304" pitchFamily="18" charset="0"/>
              </a:rPr>
              <a:t>-network-slice-</a:t>
            </a:r>
            <a:r>
              <a:rPr lang="en-US" dirty="0" err="1">
                <a:solidFill>
                  <a:srgbClr val="000000"/>
                </a:solidFill>
                <a:effectLst/>
                <a:latin typeface="Calibri" panose="020F0502020204030204" pitchFamily="34" charset="0"/>
                <a:ea typeface="Times New Roman" panose="02020603050405020304" pitchFamily="18" charset="0"/>
              </a:rPr>
              <a:t>nbi</a:t>
            </a:r>
            <a:r>
              <a:rPr lang="en-US" dirty="0">
                <a:solidFill>
                  <a:srgbClr val="000000"/>
                </a:solidFill>
                <a:effectLst/>
                <a:latin typeface="Calibri" panose="020F0502020204030204" pitchFamily="34" charset="0"/>
                <a:ea typeface="Times New Roman" panose="02020603050405020304" pitchFamily="18" charset="0"/>
              </a:rPr>
              <a:t>-yang) is tightly coupled with packet services, and we need a more generic model to augment from for OTN connectivity-based slicing. </a:t>
            </a:r>
          </a:p>
          <a:p>
            <a:pPr marL="342900" marR="0" lvl="0" indent="-342900">
              <a:spcBef>
                <a:spcPts val="0"/>
              </a:spcBef>
              <a:spcAft>
                <a:spcPts val="0"/>
              </a:spcAft>
              <a:buSzPts val="1000"/>
              <a:buFont typeface="Symbol" panose="05050102010706020507" pitchFamily="18" charset="2"/>
              <a:buChar char=""/>
              <a:tabLst>
                <a:tab pos="457200" algn="l"/>
              </a:tabLst>
            </a:pPr>
            <a:endParaRPr lang="en-US" dirty="0">
              <a:solidFill>
                <a:srgbClr val="000000"/>
              </a:solidFill>
              <a:effectLst/>
              <a:latin typeface="Calibri" panose="020F0502020204030204" pitchFamily="34" charset="0"/>
              <a:ea typeface="Calibri" panose="020F0502020204030204" pitchFamily="34" charset="0"/>
            </a:endParaRPr>
          </a:p>
          <a:p>
            <a:pPr marL="342900" marR="0" lvl="0" indent="-342900">
              <a:spcBef>
                <a:spcPts val="0"/>
              </a:spcBef>
              <a:spcAft>
                <a:spcPts val="0"/>
              </a:spcAft>
              <a:buSzPts val="1000"/>
              <a:buFont typeface="Symbol" panose="05050102010706020507" pitchFamily="18" charset="2"/>
              <a:buChar char=""/>
              <a:tabLst>
                <a:tab pos="457200" algn="l"/>
              </a:tabLst>
            </a:pPr>
            <a:r>
              <a:rPr lang="en-US" dirty="0">
                <a:solidFill>
                  <a:srgbClr val="000000"/>
                </a:solidFill>
                <a:effectLst/>
                <a:latin typeface="Calibri" panose="020F0502020204030204" pitchFamily="34" charset="0"/>
                <a:ea typeface="Times New Roman" panose="02020603050405020304" pitchFamily="18" charset="0"/>
              </a:rPr>
              <a:t>The participants agreed to investigate the current parameters of draft-wd-teas-</a:t>
            </a:r>
            <a:r>
              <a:rPr lang="en-US" dirty="0" err="1">
                <a:solidFill>
                  <a:srgbClr val="000000"/>
                </a:solidFill>
                <a:effectLst/>
                <a:latin typeface="Calibri" panose="020F0502020204030204" pitchFamily="34" charset="0"/>
                <a:ea typeface="Times New Roman" panose="02020603050405020304" pitchFamily="18" charset="0"/>
              </a:rPr>
              <a:t>ietf</a:t>
            </a:r>
            <a:r>
              <a:rPr lang="en-US" dirty="0">
                <a:solidFill>
                  <a:srgbClr val="000000"/>
                </a:solidFill>
                <a:effectLst/>
                <a:latin typeface="Calibri" panose="020F0502020204030204" pitchFamily="34" charset="0"/>
                <a:ea typeface="Times New Roman" panose="02020603050405020304" pitchFamily="18" charset="0"/>
              </a:rPr>
              <a:t>-network-slice-</a:t>
            </a:r>
            <a:r>
              <a:rPr lang="en-US" dirty="0" err="1">
                <a:solidFill>
                  <a:srgbClr val="000000"/>
                </a:solidFill>
                <a:effectLst/>
                <a:latin typeface="Calibri" panose="020F0502020204030204" pitchFamily="34" charset="0"/>
                <a:ea typeface="Times New Roman" panose="02020603050405020304" pitchFamily="18" charset="0"/>
              </a:rPr>
              <a:t>nbi</a:t>
            </a:r>
            <a:r>
              <a:rPr lang="en-US" dirty="0">
                <a:solidFill>
                  <a:srgbClr val="000000"/>
                </a:solidFill>
                <a:effectLst/>
                <a:latin typeface="Calibri" panose="020F0502020204030204" pitchFamily="34" charset="0"/>
                <a:ea typeface="Times New Roman" panose="02020603050405020304" pitchFamily="18" charset="0"/>
              </a:rPr>
              <a:t>-yang and explores the option of a more generic model suitable for OTN slicing augmentation. </a:t>
            </a:r>
            <a:endParaRPr lang="en-US" dirty="0">
              <a:solidFill>
                <a:srgbClr val="000000"/>
              </a:solidFill>
              <a:effectLst/>
              <a:latin typeface="Calibri" panose="020F0502020204030204" pitchFamily="34" charset="0"/>
              <a:ea typeface="Calibri" panose="020F0502020204030204" pitchFamily="34" charset="0"/>
            </a:endParaRPr>
          </a:p>
          <a:p>
            <a:endParaRPr lang="en-US" dirty="0"/>
          </a:p>
        </p:txBody>
      </p:sp>
    </p:spTree>
    <p:extLst>
      <p:ext uri="{BB962C8B-B14F-4D97-AF65-F5344CB8AC3E}">
        <p14:creationId xmlns:p14="http://schemas.microsoft.com/office/powerpoint/2010/main" val="15483817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item1.xml><?xml version="1.0" encoding="utf-8"?>
<?mso-contentType ?>
<spe:Receivers xmlns:spe="http://schemas.microsoft.com/sharepoint/events"/>
</file>

<file path=customXml/item2.xml><?xml version="1.0" encoding="utf-8"?>
<?mso-contentType ?>
<SharedContentType xmlns="Microsoft.SharePoint.Taxonomy.ContentTypeSync" SourceId="34c87397-5fc1-491e-85e7-d6110dbe9cbd" ContentTypeId="0x0101" PreviousValue="false"/>
</file>

<file path=customXml/item3.xml><?xml version="1.0" encoding="utf-8"?>
<ct:contentTypeSchema xmlns:ct="http://schemas.microsoft.com/office/2006/metadata/contentType" xmlns:ma="http://schemas.microsoft.com/office/2006/metadata/properties/metaAttributes" ct:_="" ma:_="" ma:contentTypeName="Document" ma:contentTypeID="0x01010083185B6FD968AC4F8244C98DADFCDDF2" ma:contentTypeVersion="10" ma:contentTypeDescription="Create a new document." ma:contentTypeScope="" ma:versionID="a0a5748a9dac91f93248b2b077c41dd7">
  <xsd:schema xmlns:xsd="http://www.w3.org/2001/XMLSchema" xmlns:xs="http://www.w3.org/2001/XMLSchema" xmlns:p="http://schemas.microsoft.com/office/2006/metadata/properties" xmlns:ns3="71c5aaf6-e6ce-465b-b873-5148d2a4c105" xmlns:ns4="687e87d0-d0a8-4c48-8f94-14f0c67212c5" xmlns:ns5="b4d06219-a142-4c5f-be55-53f74cb980c7" targetNamespace="http://schemas.microsoft.com/office/2006/metadata/properties" ma:root="true" ma:fieldsID="b06f86fc5fa60c034a6b2d88bb81de5b" ns3:_="" ns4:_="" ns5:_="">
    <xsd:import namespace="71c5aaf6-e6ce-465b-b873-5148d2a4c105"/>
    <xsd:import namespace="687e87d0-d0a8-4c48-8f94-14f0c67212c5"/>
    <xsd:import namespace="b4d06219-a142-4c5f-be55-53f74cb980c7"/>
    <xsd:element name="properties">
      <xsd:complexType>
        <xsd:sequence>
          <xsd:element name="documentManagement">
            <xsd:complexType>
              <xsd:all>
                <xsd:element ref="ns3:_dlc_DocId" minOccurs="0"/>
                <xsd:element ref="ns3:_dlc_DocIdUrl" minOccurs="0"/>
                <xsd:element ref="ns3:_dlc_DocIdPersistId" minOccurs="0"/>
                <xsd:element ref="ns3:HideFromDelve" minOccurs="0"/>
                <xsd:element ref="ns4:MediaServiceMetadata" minOccurs="0"/>
                <xsd:element ref="ns4:MediaServiceFastMetadata" minOccurs="0"/>
                <xsd:element ref="ns4:MediaServiceDateTaken" minOccurs="0"/>
                <xsd:element ref="ns4:MediaServiceAutoTags" minOccurs="0"/>
                <xsd:element ref="ns5:SharedWithUsers" minOccurs="0"/>
                <xsd:element ref="ns5:SharedWithDetails" minOccurs="0"/>
                <xsd:element ref="ns5:SharingHintHash" minOccurs="0"/>
                <xsd:element ref="ns4:MediaServiceGenerationTime" minOccurs="0"/>
                <xsd:element ref="ns4:MediaServiceEventHashCode" minOccurs="0"/>
                <xsd:element ref="ns4: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c5aaf6-e6ce-465b-b873-5148d2a4c105"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element name="HideFromDelve" ma:index="11" nillable="true" ma:displayName="HideFromDelve" ma:default="0" ma:internalName="HideFromDelve">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687e87d0-d0a8-4c48-8f94-14f0c67212c5" elementFormDefault="qualified">
    <xsd:import namespace="http://schemas.microsoft.com/office/2006/documentManagement/types"/>
    <xsd:import namespace="http://schemas.microsoft.com/office/infopath/2007/PartnerControls"/>
    <xsd:element name="MediaServiceMetadata" ma:index="12" nillable="true" ma:displayName="MediaServiceMetadata" ma:description="" ma:hidden="true" ma:internalName="MediaServiceMetadata" ma:readOnly="true">
      <xsd:simpleType>
        <xsd:restriction base="dms:Note"/>
      </xsd:simpleType>
    </xsd:element>
    <xsd:element name="MediaServiceFastMetadata" ma:index="13" nillable="true" ma:displayName="MediaServiceFastMetadata" ma:description="" ma:hidden="true" ma:internalName="MediaServiceFastMetadata" ma:readOnly="true">
      <xsd:simpleType>
        <xsd:restriction base="dms:Note"/>
      </xsd:simpleType>
    </xsd:element>
    <xsd:element name="MediaServiceDateTaken" ma:index="14" nillable="true" ma:displayName="MediaServiceDateTaken" ma:description="" ma:hidden="true" ma:internalName="MediaServiceDateTaken" ma:readOnly="true">
      <xsd:simpleType>
        <xsd:restriction base="dms:Text"/>
      </xsd:simpleType>
    </xsd:element>
    <xsd:element name="MediaServiceAutoTags" ma:index="15" nillable="true" ma:displayName="MediaServiceAutoTags" ma:description="" ma:internalName="MediaServiceAutoTags" ma:readOnly="true">
      <xsd:simpleType>
        <xsd:restriction base="dms:Text"/>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ServiceOCR" ma:index="21"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b4d06219-a142-4c5f-be55-53f74cb980c7"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element name="SharingHintHash" ma:index="18"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p:properties xmlns:p="http://schemas.microsoft.com/office/2006/metadata/properties" xmlns:xsi="http://www.w3.org/2001/XMLSchema-instance" xmlns:pc="http://schemas.microsoft.com/office/infopath/2007/PartnerControls">
  <documentManagement>
    <HideFromDelve xmlns="71c5aaf6-e6ce-465b-b873-5148d2a4c105">false</HideFromDelve>
  </documentManagement>
</p:properties>
</file>

<file path=customXml/item5.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17A1171-45E3-4E0C-B712-8306AE0B7411}">
  <ds:schemaRefs>
    <ds:schemaRef ds:uri="http://schemas.microsoft.com/sharepoint/events"/>
  </ds:schemaRefs>
</ds:datastoreItem>
</file>

<file path=customXml/itemProps2.xml><?xml version="1.0" encoding="utf-8"?>
<ds:datastoreItem xmlns:ds="http://schemas.openxmlformats.org/officeDocument/2006/customXml" ds:itemID="{68412ECC-D61E-4B23-B7FF-722505864B65}">
  <ds:schemaRefs>
    <ds:schemaRef ds:uri="Microsoft.SharePoint.Taxonomy.ContentTypeSync"/>
  </ds:schemaRefs>
</ds:datastoreItem>
</file>

<file path=customXml/itemProps3.xml><?xml version="1.0" encoding="utf-8"?>
<ds:datastoreItem xmlns:ds="http://schemas.openxmlformats.org/officeDocument/2006/customXml" ds:itemID="{334975F1-7A16-4F7E-84AE-F419563FD20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c5aaf6-e6ce-465b-b873-5148d2a4c105"/>
    <ds:schemaRef ds:uri="687e87d0-d0a8-4c48-8f94-14f0c67212c5"/>
    <ds:schemaRef ds:uri="b4d06219-a142-4c5f-be55-53f74cb980c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D1402BC5-1A46-47E2-B58E-ED5697CD9276}">
  <ds:schemaRefs>
    <ds:schemaRef ds:uri="71c5aaf6-e6ce-465b-b873-5148d2a4c105"/>
    <ds:schemaRef ds:uri="http://purl.org/dc/elements/1.1/"/>
    <ds:schemaRef ds:uri="http://schemas.openxmlformats.org/package/2006/metadata/core-properties"/>
    <ds:schemaRef ds:uri="687e87d0-d0a8-4c48-8f94-14f0c67212c5"/>
    <ds:schemaRef ds:uri="http://schemas.microsoft.com/office/2006/documentManagement/types"/>
    <ds:schemaRef ds:uri="http://purl.org/dc/terms/"/>
    <ds:schemaRef ds:uri="http://purl.org/dc/dcmitype/"/>
    <ds:schemaRef ds:uri="http://schemas.microsoft.com/office/infopath/2007/PartnerControls"/>
    <ds:schemaRef ds:uri="b4d06219-a142-4c5f-be55-53f74cb980c7"/>
    <ds:schemaRef ds:uri="http://schemas.microsoft.com/office/2006/metadata/properties"/>
    <ds:schemaRef ds:uri="http://www.w3.org/XML/1998/namespace"/>
  </ds:schemaRefs>
</ds:datastoreItem>
</file>

<file path=customXml/itemProps5.xml><?xml version="1.0" encoding="utf-8"?>
<ds:datastoreItem xmlns:ds="http://schemas.openxmlformats.org/officeDocument/2006/customXml" ds:itemID="{FFF5BEF5-BF1F-44F4-AFBC-1295B944FD5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75500</TotalTime>
  <Words>1830</Words>
  <Application>Microsoft Office PowerPoint</Application>
  <PresentationFormat>Widescreen</PresentationFormat>
  <Paragraphs>297</Paragraphs>
  <Slides>16</Slides>
  <Notes>14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Calibri Light</vt:lpstr>
      <vt:lpstr>Courier New</vt:lpstr>
      <vt:lpstr>Symbol</vt:lpstr>
      <vt:lpstr>Office Theme</vt:lpstr>
      <vt:lpstr>Framework and Data Model for OTN Network Slicing</vt:lpstr>
      <vt:lpstr>Major Updates Since IETF 110</vt:lpstr>
      <vt:lpstr>Definition &amp; Scope of OTN Slice</vt:lpstr>
      <vt:lpstr>Abstraction Method for OTN Slices</vt:lpstr>
      <vt:lpstr>OTN Slicing Controller &amp; Interfaces</vt:lpstr>
      <vt:lpstr>OTN Slicing for Multi-domain</vt:lpstr>
      <vt:lpstr>YANG Models @ MPI</vt:lpstr>
      <vt:lpstr>Next Steps</vt:lpstr>
      <vt:lpstr>Next Steps</vt:lpstr>
      <vt:lpstr>Draft-liu-teas-transport-network-slice-yang</vt:lpstr>
      <vt:lpstr>Draft-wd-teas-transport-slice-yang</vt:lpstr>
      <vt:lpstr>Modeling for OTN Slices</vt:lpstr>
      <vt:lpstr>Modeling for Connectivity-based OTN Slices</vt:lpstr>
      <vt:lpstr>Modeling for Connectivity-based OTN Slices</vt:lpstr>
      <vt:lpstr>Modeling for Resource-based OTN Slices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Yang Data Model for Optical Impairment-aware Topology</dc:title>
  <dc:creator>Aihua Guo</dc:creator>
  <cp:lastModifiedBy>Aihua Guo</cp:lastModifiedBy>
  <cp:revision>82</cp:revision>
  <dcterms:created xsi:type="dcterms:W3CDTF">2019-11-16T13:34:03Z</dcterms:created>
  <dcterms:modified xsi:type="dcterms:W3CDTF">2021-09-09T15:32:57Z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0x01010083185B6FD968AC4F8244C98DADFCDDF2</vt:lpwstr>
  </property>
</Properties>
</file>