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15"/>
  </p:notesMasterIdLst>
  <p:sldIdLst>
    <p:sldId id="256" r:id="rId7"/>
    <p:sldId id="274" r:id="rId8"/>
    <p:sldId id="277" r:id="rId9"/>
    <p:sldId id="257" r:id="rId10"/>
    <p:sldId id="276" r:id="rId11"/>
    <p:sldId id="275" r:id="rId12"/>
    <p:sldId id="278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3981" autoAdjust="0"/>
  </p:normalViewPr>
  <p:slideViewPr>
    <p:cSldViewPr snapToGrid="0">
      <p:cViewPr>
        <p:scale>
          <a:sx n="96" d="100"/>
          <a:sy n="96" d="100"/>
        </p:scale>
        <p:origin x="-91" y="82"/>
      </p:cViewPr>
      <p:guideLst>
        <p:guide orient="horz" pos="16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ller, Dieter (Nokia - DE/Stuttgart)" userId="4798c172-08cc-4965-84b4-f8eeda4d7490" providerId="ADAL" clId="{AF236EA7-3C41-4E6D-B5C4-8F3AD155E27E}"/>
    <pc:docChg chg="undo modSld">
      <pc:chgData name="Beller, Dieter (Nokia - DE/Stuttgart)" userId="4798c172-08cc-4965-84b4-f8eeda4d7490" providerId="ADAL" clId="{AF236EA7-3C41-4E6D-B5C4-8F3AD155E27E}" dt="2019-11-20T07:27:06.256" v="74" actId="14100"/>
      <pc:docMkLst>
        <pc:docMk/>
      </pc:docMkLst>
      <pc:sldChg chg="addSp modSp">
        <pc:chgData name="Beller, Dieter (Nokia - DE/Stuttgart)" userId="4798c172-08cc-4965-84b4-f8eeda4d7490" providerId="ADAL" clId="{AF236EA7-3C41-4E6D-B5C4-8F3AD155E27E}" dt="2019-11-20T07:27:06.256" v="74" actId="14100"/>
        <pc:sldMkLst>
          <pc:docMk/>
          <pc:sldMk cId="839381988" sldId="264"/>
        </pc:sldMkLst>
        <pc:spChg chg="mod">
          <ac:chgData name="Beller, Dieter (Nokia - DE/Stuttgart)" userId="4798c172-08cc-4965-84b4-f8eeda4d7490" providerId="ADAL" clId="{AF236EA7-3C41-4E6D-B5C4-8F3AD155E27E}" dt="2019-11-20T07:26:03.142" v="69" actId="14100"/>
          <ac:spMkLst>
            <pc:docMk/>
            <pc:sldMk cId="839381988" sldId="264"/>
            <ac:spMk id="3" creationId="{F6701D3A-0EB7-4038-B89B-D489A31D7068}"/>
          </ac:spMkLst>
        </pc:spChg>
        <pc:spChg chg="add mod">
          <ac:chgData name="Beller, Dieter (Nokia - DE/Stuttgart)" userId="4798c172-08cc-4965-84b4-f8eeda4d7490" providerId="ADAL" clId="{AF236EA7-3C41-4E6D-B5C4-8F3AD155E27E}" dt="2019-11-20T07:25:25.385" v="66" actId="14100"/>
          <ac:spMkLst>
            <pc:docMk/>
            <pc:sldMk cId="839381988" sldId="264"/>
            <ac:spMk id="82" creationId="{09E275D7-BFB4-4B2A-B580-5A93DC57AAF4}"/>
          </ac:spMkLst>
        </pc:spChg>
        <pc:spChg chg="add mod">
          <ac:chgData name="Beller, Dieter (Nokia - DE/Stuttgart)" userId="4798c172-08cc-4965-84b4-f8eeda4d7490" providerId="ADAL" clId="{AF236EA7-3C41-4E6D-B5C4-8F3AD155E27E}" dt="2019-11-20T07:22:15.982" v="42" actId="14100"/>
          <ac:spMkLst>
            <pc:docMk/>
            <pc:sldMk cId="839381988" sldId="264"/>
            <ac:spMk id="83" creationId="{2EFF80B1-9472-446A-8C10-28C3A313B9EE}"/>
          </ac:spMkLst>
        </pc:spChg>
        <pc:spChg chg="add mod">
          <ac:chgData name="Beller, Dieter (Nokia - DE/Stuttgart)" userId="4798c172-08cc-4965-84b4-f8eeda4d7490" providerId="ADAL" clId="{AF236EA7-3C41-4E6D-B5C4-8F3AD155E27E}" dt="2019-11-20T07:27:06.256" v="74" actId="14100"/>
          <ac:spMkLst>
            <pc:docMk/>
            <pc:sldMk cId="839381988" sldId="264"/>
            <ac:spMk id="84" creationId="{75BCE0B0-171B-480B-9EDB-F4D9F7945895}"/>
          </ac:spMkLst>
        </pc:spChg>
        <pc:spChg chg="mod">
          <ac:chgData name="Beller, Dieter (Nokia - DE/Stuttgart)" userId="4798c172-08cc-4965-84b4-f8eeda4d7490" providerId="ADAL" clId="{AF236EA7-3C41-4E6D-B5C4-8F3AD155E27E}" dt="2019-11-20T07:18:30.737" v="7" actId="1076"/>
          <ac:spMkLst>
            <pc:docMk/>
            <pc:sldMk cId="839381988" sldId="264"/>
            <ac:spMk id="222" creationId="{A3DDAA56-AEB9-42B1-ADCD-F72708D0B9DA}"/>
          </ac:spMkLst>
        </pc:spChg>
        <pc:spChg chg="mod">
          <ac:chgData name="Beller, Dieter (Nokia - DE/Stuttgart)" userId="4798c172-08cc-4965-84b4-f8eeda4d7490" providerId="ADAL" clId="{AF236EA7-3C41-4E6D-B5C4-8F3AD155E27E}" dt="2019-11-20T07:18:30.737" v="7" actId="1076"/>
          <ac:spMkLst>
            <pc:docMk/>
            <pc:sldMk cId="839381988" sldId="264"/>
            <ac:spMk id="228" creationId="{ECF743BF-5B8E-4D95-9790-59A3F36DF46A}"/>
          </ac:spMkLst>
        </pc:spChg>
        <pc:cxnChg chg="mod">
          <ac:chgData name="Beller, Dieter (Nokia - DE/Stuttgart)" userId="4798c172-08cc-4965-84b4-f8eeda4d7490" providerId="ADAL" clId="{AF236EA7-3C41-4E6D-B5C4-8F3AD155E27E}" dt="2019-11-20T07:25:06.484" v="65" actId="1076"/>
          <ac:cxnSpMkLst>
            <pc:docMk/>
            <pc:sldMk cId="839381988" sldId="264"/>
            <ac:cxnSpMk id="203" creationId="{162A9E14-A924-4D18-A0FA-C6522B1C6655}"/>
          </ac:cxnSpMkLst>
        </pc:cxnChg>
        <pc:cxnChg chg="mod">
          <ac:chgData name="Beller, Dieter (Nokia - DE/Stuttgart)" userId="4798c172-08cc-4965-84b4-f8eeda4d7490" providerId="ADAL" clId="{AF236EA7-3C41-4E6D-B5C4-8F3AD155E27E}" dt="2019-11-20T07:25:06.484" v="65" actId="1076"/>
          <ac:cxnSpMkLst>
            <pc:docMk/>
            <pc:sldMk cId="839381988" sldId="264"/>
            <ac:cxnSpMk id="204" creationId="{075C62B6-AAF3-4E0B-890B-F8D8F1BC2CAB}"/>
          </ac:cxnSpMkLst>
        </pc:cxnChg>
        <pc:cxnChg chg="mod">
          <ac:chgData name="Beller, Dieter (Nokia - DE/Stuttgart)" userId="4798c172-08cc-4965-84b4-f8eeda4d7490" providerId="ADAL" clId="{AF236EA7-3C41-4E6D-B5C4-8F3AD155E27E}" dt="2019-11-20T07:25:06.484" v="65" actId="1076"/>
          <ac:cxnSpMkLst>
            <pc:docMk/>
            <pc:sldMk cId="839381988" sldId="264"/>
            <ac:cxnSpMk id="205" creationId="{A3249BBD-10B9-4E30-B9C8-A18F55FCECEA}"/>
          </ac:cxnSpMkLst>
        </pc:cxnChg>
        <pc:cxnChg chg="mod">
          <ac:chgData name="Beller, Dieter (Nokia - DE/Stuttgart)" userId="4798c172-08cc-4965-84b4-f8eeda4d7490" providerId="ADAL" clId="{AF236EA7-3C41-4E6D-B5C4-8F3AD155E27E}" dt="2019-11-20T07:25:06.484" v="65" actId="1076"/>
          <ac:cxnSpMkLst>
            <pc:docMk/>
            <pc:sldMk cId="839381988" sldId="264"/>
            <ac:cxnSpMk id="207" creationId="{EBE266A3-574C-44CE-902C-4704F731ED1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11742-25F0-43F6-882D-B8403339F2D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6C2EC-F3B6-4CF7-8A67-99EC2A32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4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1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18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18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18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18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46F70F-C36D-483B-A71E-3CE7D1294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47BBED8-1641-49D3-AE18-73C243B3C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4D893F-194C-4FF4-B5AB-6C445167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DF87-7BA1-4934-894F-828C76552A18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244E4B-E2F8-432A-BF65-4B1D4F60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D57B7B-E4FA-4168-B890-885510F8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8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11744E-C5CC-433D-BC59-08747CC0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326A685-8D45-4AE8-A436-80CEC3CB9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E04DA6-02C2-4232-AA35-6C632677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2055-2432-4DF3-97D9-9AAC5D502BA1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7D90AE-1FCA-4D19-A901-53A6D429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DF0AA5-D7F4-4DDE-AE62-D39D808E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7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31D45A1-B848-4F0A-A111-0471ADDF5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F86741C-A0E2-4271-95E4-9F68AD864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5D4C10-76A8-4708-8997-C1FEB99B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AC4B-3F7F-442E-97CB-3FE75166B923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14B1F7-A30B-4632-8901-5AF69137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9D563F-3764-4CAA-9B40-9A10FC22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6DBE4D-E613-43DD-A6B2-85D234F1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28EDF5-8775-4D37-8BA6-6B05CD86F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8DD1F9-0CC1-46BD-80EA-032EFE2E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4C34-DC39-41C4-8B6A-5EA7B47F74F1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F48F2B-FBF0-4DD3-BC64-6E8C5B41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04DDCE-377F-490B-9F66-2FCFAE7C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3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BF7EAE-26F7-4F91-BCE2-D07C906B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4D8774-D4D5-43AF-87A1-D8665498F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6232657-B26C-473C-88A7-772FA2CD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6E72-0C8D-44B3-AA53-2FB152485C62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DD0D81-1E0A-47CD-92A4-5E1171C6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EF3D07-BB30-4067-94E3-33D2DE36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1B1312-A27D-43A7-9134-1372A391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C64446-AD39-4608-9403-BC5FBE4DE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25FB136-4A35-4C88-9E2B-DC562E5F0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D5133C-C0C8-462E-9E8D-367F44F3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8E82-78A8-432F-A905-64D37DCF7108}" type="datetime1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BCA0FC7-850E-4FE6-9D6F-05155ECA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F5FE713-1D7D-4705-BF14-3DF62652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5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3484AB-3862-4C30-AAB5-B8B8BDC4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EB846EF-F83F-4684-B45D-F7A2ECE84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70051F9-60E0-4E64-B66C-DC817F931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4560DFF-87BC-43C4-8119-530EC412C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1FB5A7F-DE6C-4E81-9CBC-8D5EF03BB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6B1FC2D-06AA-4DB6-90EF-3D874477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27C5-5812-4AB4-AA99-BFA1A6532403}" type="datetime1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0860ED0-7AF3-47B5-AFD9-0B219ADE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E1BC4CC-408F-4ECE-B7DD-D7C11477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9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8F2245-E251-4030-8C6B-27B27481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F349A23-CC8C-400E-BF73-1FE15B3F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7CC1-43C0-45B8-AB30-B4F1979189AC}" type="datetime1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270AB06-AE52-4E29-BFE8-EB8CAA06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73F4D89-3784-4036-9A00-E28A74AA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0777CF1-7199-4CFF-B5A5-7410597E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0E5C-818F-46A2-A674-ACF0EF433E2C}" type="datetime1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45B3890-1DEE-4B5F-91FA-904D4ECB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BD77738-57AE-490B-AA3B-850D1513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3BC349-53F3-4740-93C6-6E31DFF9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07B1AB-D28C-44E0-A470-D76859C3F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7073F70-471F-4F95-85E6-12BA8F2C2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6A230FA-9E80-4190-80C6-10B1DB5F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6B5B-FDE8-4DDB-82A7-BEF41002D93B}" type="datetime1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7DDBA77-A567-4E0B-B956-C5E5AA19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CE78477-7046-43DB-A2BD-7B40CDA0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3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EF29A2-7198-4C85-9684-7AB7E5B5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BBDA2B8-1988-4398-9533-242CB40CD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FCD29D-523A-464C-964D-498C96C8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6C8AB2A-5EA4-41E1-813D-E130F9CD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7EE6-18E8-48EE-9715-5838292A3776}" type="datetime1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7FFE246-9575-4020-8AC5-AA6979EC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D3D70EF-222D-482A-9962-A3E75824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3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73A70B3-5ECB-40A8-A49F-16541EDE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0D850A9-87D7-4ED5-8243-D4529ACDF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81B68C-3A53-4D83-98BD-820DCB90D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5BCED-13F6-41CB-8B3C-875C16F6C384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00814F-F9BA-41A0-9BBB-B2F597BFD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05CE73-9D13-44B7-94CC-97CBF98F2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8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tf.org/archive/id/draft-zheng-ccamp-yang-otn-slicing-01.tx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rrit.onap.org/r/c/sdnc/oam/+/11442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2B14AC5-E6AF-4C76-9CB3-949ACC0FE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8859"/>
            <a:ext cx="9144000" cy="1645330"/>
          </a:xfrm>
        </p:spPr>
        <p:txBody>
          <a:bodyPr anchor="t" anchorCtr="1">
            <a:normAutofit/>
          </a:bodyPr>
          <a:lstStyle/>
          <a:p>
            <a:pPr>
              <a:spcBef>
                <a:spcPts val="0"/>
              </a:spcBef>
            </a:pPr>
            <a:r>
              <a:rPr lang="en-US" sz="4000" b="1" dirty="0"/>
              <a:t>Framework and Data Model for OTN Network </a:t>
            </a:r>
            <a:r>
              <a:rPr lang="en-US" sz="4000" b="1" dirty="0" smtClean="0"/>
              <a:t>Slicing</a:t>
            </a:r>
            <a:endParaRPr lang="en-US" sz="4000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1AE12729-D209-49D9-9E7C-3590C68E9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8078" y="3275937"/>
            <a:ext cx="2715843" cy="1995778"/>
          </a:xfrm>
        </p:spPr>
        <p:txBody>
          <a:bodyPr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900" dirty="0" smtClean="0"/>
              <a:t>Co-authors:</a:t>
            </a:r>
          </a:p>
          <a:p>
            <a:pPr algn="l">
              <a:spcBef>
                <a:spcPts val="300"/>
              </a:spcBef>
            </a:pPr>
            <a:r>
              <a:rPr lang="en-US" sz="1900" dirty="0" err="1" smtClean="0"/>
              <a:t>Haomian</a:t>
            </a:r>
            <a:r>
              <a:rPr lang="en-US" sz="1900" dirty="0" smtClean="0"/>
              <a:t> Zheng (Huawei)</a:t>
            </a:r>
          </a:p>
          <a:p>
            <a:pPr algn="l">
              <a:spcBef>
                <a:spcPts val="300"/>
              </a:spcBef>
            </a:pPr>
            <a:r>
              <a:rPr lang="en-US" sz="1900" dirty="0" err="1" smtClean="0"/>
              <a:t>Italo</a:t>
            </a:r>
            <a:r>
              <a:rPr lang="en-US" sz="1900" dirty="0" smtClean="0"/>
              <a:t> </a:t>
            </a:r>
            <a:r>
              <a:rPr lang="en-US" sz="1900" dirty="0" err="1" smtClean="0"/>
              <a:t>Busi</a:t>
            </a:r>
            <a:r>
              <a:rPr lang="en-US" sz="1900" dirty="0" smtClean="0"/>
              <a:t> (Huawei)</a:t>
            </a:r>
            <a:br>
              <a:rPr lang="en-US" sz="1900" dirty="0" smtClean="0"/>
            </a:br>
            <a:r>
              <a:rPr lang="en-US" sz="1900" dirty="0" err="1" smtClean="0"/>
              <a:t>Aihua</a:t>
            </a:r>
            <a:r>
              <a:rPr lang="en-US" sz="1900" dirty="0" smtClean="0"/>
              <a:t> </a:t>
            </a:r>
            <a:r>
              <a:rPr lang="en-US" sz="1900" dirty="0" err="1" smtClean="0"/>
              <a:t>Guo</a:t>
            </a:r>
            <a:r>
              <a:rPr lang="en-US" sz="1900" dirty="0" smtClean="0"/>
              <a:t> (Futurewei)</a:t>
            </a:r>
          </a:p>
          <a:p>
            <a:pPr algn="l">
              <a:spcBef>
                <a:spcPts val="300"/>
              </a:spcBef>
            </a:pPr>
            <a:r>
              <a:rPr lang="en-US" sz="1900" dirty="0" smtClean="0"/>
              <a:t>Victor Lopez(Telefonica)</a:t>
            </a:r>
          </a:p>
          <a:p>
            <a:pPr algn="l">
              <a:spcBef>
                <a:spcPts val="300"/>
              </a:spcBef>
            </a:pPr>
            <a:endParaRPr lang="en-US" sz="1900" dirty="0"/>
          </a:p>
          <a:p>
            <a:pPr algn="l">
              <a:spcBef>
                <a:spcPts val="300"/>
              </a:spcBef>
            </a:pPr>
            <a:r>
              <a:rPr lang="en-US" sz="1900" dirty="0" smtClean="0"/>
              <a:t>Contributors:</a:t>
            </a:r>
          </a:p>
          <a:p>
            <a:pPr algn="l">
              <a:spcBef>
                <a:spcPts val="300"/>
              </a:spcBef>
            </a:pPr>
            <a:r>
              <a:rPr lang="en-US" sz="1900" dirty="0" smtClean="0"/>
              <a:t>Henry Yu (Huawei)</a:t>
            </a:r>
            <a:endParaRPr lang="en-US" sz="19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xmlns="" id="{E2F80EB8-8DC8-4CA5-8090-B8E097E5008E}"/>
              </a:ext>
            </a:extLst>
          </p:cNvPr>
          <p:cNvSpPr txBox="1">
            <a:spLocks/>
          </p:cNvSpPr>
          <p:nvPr/>
        </p:nvSpPr>
        <p:spPr>
          <a:xfrm>
            <a:off x="1524000" y="2507870"/>
            <a:ext cx="9144000" cy="600076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200" dirty="0" smtClean="0">
                <a:latin typeface="+mn-lt"/>
                <a:hlinkClick r:id="rId2"/>
              </a:rPr>
              <a:t>draft-zheng-ccamp-yang-otn-slicing-01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554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7B9E4B-B1E6-4CB0-AD8C-84944674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OTN Slicing Interfaces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xmlns="" id="{BD50841F-A6DC-4789-9872-9F341CF41FC7}"/>
              </a:ext>
            </a:extLst>
          </p:cNvPr>
          <p:cNvSpPr txBox="1">
            <a:spLocks/>
          </p:cNvSpPr>
          <p:nvPr/>
        </p:nvSpPr>
        <p:spPr>
          <a:xfrm>
            <a:off x="6257676" y="1610939"/>
            <a:ext cx="5167685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OTN </a:t>
            </a:r>
            <a:r>
              <a:rPr lang="en-US" dirty="0"/>
              <a:t>slice controller (</a:t>
            </a:r>
            <a:r>
              <a:rPr lang="en-US" dirty="0" smtClean="0"/>
              <a:t>OTN-SC) may be </a:t>
            </a:r>
            <a:r>
              <a:rPr lang="en-US" dirty="0"/>
              <a:t>deployed either outside or within </a:t>
            </a:r>
            <a:r>
              <a:rPr lang="en-US" dirty="0" smtClean="0"/>
              <a:t>an SDN controller</a:t>
            </a:r>
          </a:p>
          <a:p>
            <a:pPr lvl="1"/>
            <a:r>
              <a:rPr lang="en-US" dirty="0" smtClean="0"/>
              <a:t>Translating slice configuration into OTN TE topology or TE tunnel requests at the MPI, or</a:t>
            </a:r>
          </a:p>
          <a:p>
            <a:pPr lvl="1"/>
            <a:r>
              <a:rPr lang="en-US" dirty="0" smtClean="0"/>
              <a:t>Interact with higher- or lower-level slice controller in a recursive manner</a:t>
            </a:r>
          </a:p>
          <a:p>
            <a:r>
              <a:rPr lang="en-US" dirty="0" smtClean="0"/>
              <a:t>Interaction between OTN-SC and IETF network slice controller is for further study</a:t>
            </a:r>
          </a:p>
          <a:p>
            <a:pPr lvl="1"/>
            <a:r>
              <a:rPr lang="en-US" dirty="0" smtClean="0"/>
              <a:t>An IETF network slice controller may use an OTN-SC to provision OTN slices to support end-to-end slicing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0" y="1531822"/>
            <a:ext cx="5568868" cy="4509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454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OTN Slicing Realization @ MPI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Connectivity-based</a:t>
            </a:r>
          </a:p>
          <a:p>
            <a:pPr lvl="1"/>
            <a:r>
              <a:rPr lang="en-US" dirty="0" smtClean="0"/>
              <a:t>An OTN slice is realized by creating client services over ODU switched TE tunnels.</a:t>
            </a:r>
          </a:p>
          <a:p>
            <a:pPr lvl="1"/>
            <a:r>
              <a:rPr lang="en-US" dirty="0" smtClean="0"/>
              <a:t>This case is already covered by existing YANG model clusters:</a:t>
            </a:r>
          </a:p>
          <a:p>
            <a:pPr lvl="2"/>
            <a:r>
              <a:rPr lang="en-US" sz="1600" dirty="0" smtClean="0"/>
              <a:t>Network topology/generic TE topology/OTN TE topology</a:t>
            </a:r>
          </a:p>
          <a:p>
            <a:pPr lvl="2"/>
            <a:r>
              <a:rPr lang="en-US" sz="1600" dirty="0" smtClean="0"/>
              <a:t>Generic TE tunnel/OTN TE tunnel</a:t>
            </a:r>
          </a:p>
          <a:p>
            <a:pPr lvl="2"/>
            <a:r>
              <a:rPr lang="en-US" sz="1600" dirty="0" smtClean="0"/>
              <a:t>Client signal</a:t>
            </a:r>
          </a:p>
          <a:p>
            <a:r>
              <a:rPr lang="en-US" dirty="0" smtClean="0"/>
              <a:t>Resource-based</a:t>
            </a:r>
          </a:p>
          <a:p>
            <a:pPr lvl="1"/>
            <a:r>
              <a:rPr lang="en-US" dirty="0" smtClean="0"/>
              <a:t>Realizing an OTN slice by reserving ODU topological resources</a:t>
            </a:r>
          </a:p>
          <a:p>
            <a:pPr lvl="1"/>
            <a:r>
              <a:rPr lang="en-US" dirty="0" smtClean="0"/>
              <a:t>This is the focus of the YANG model proposed in this draft</a:t>
            </a:r>
          </a:p>
        </p:txBody>
      </p:sp>
    </p:spTree>
    <p:extLst>
      <p:ext uri="{BB962C8B-B14F-4D97-AF65-F5344CB8AC3E}">
        <p14:creationId xmlns:p14="http://schemas.microsoft.com/office/powerpoint/2010/main" val="33254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Updates since IETF 109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Added co-authors</a:t>
            </a:r>
          </a:p>
          <a:p>
            <a:r>
              <a:rPr lang="en-US" dirty="0" smtClean="0"/>
              <a:t>Updated use case description</a:t>
            </a:r>
          </a:p>
          <a:p>
            <a:pPr lvl="1"/>
            <a:r>
              <a:rPr lang="en-US" dirty="0"/>
              <a:t>Leased Line Services with OTN</a:t>
            </a:r>
          </a:p>
          <a:p>
            <a:pPr lvl="1"/>
            <a:r>
              <a:rPr lang="en-US" dirty="0"/>
              <a:t>Co-construction and Sharing</a:t>
            </a:r>
          </a:p>
          <a:p>
            <a:pPr lvl="1"/>
            <a:r>
              <a:rPr lang="en-US" dirty="0"/>
              <a:t>Wholesale of optical resources</a:t>
            </a:r>
          </a:p>
          <a:p>
            <a:pPr lvl="1"/>
            <a:r>
              <a:rPr lang="en-US" dirty="0"/>
              <a:t>Vertical dedicated network with </a:t>
            </a:r>
            <a:r>
              <a:rPr lang="en-US" dirty="0" smtClean="0"/>
              <a:t>OTN</a:t>
            </a:r>
          </a:p>
          <a:p>
            <a:r>
              <a:rPr lang="en-US" dirty="0" smtClean="0"/>
              <a:t>Added </a:t>
            </a:r>
            <a:r>
              <a:rPr lang="en-US" dirty="0" smtClean="0"/>
              <a:t>YANG data model for OTN-SC MPI</a:t>
            </a:r>
          </a:p>
          <a:p>
            <a:pPr lvl="1"/>
            <a:r>
              <a:rPr lang="en-US" dirty="0" smtClean="0"/>
              <a:t>OTN slice realization with ODU resource coloring over TE topology</a:t>
            </a:r>
          </a:p>
          <a:p>
            <a:pPr lvl="2"/>
            <a:r>
              <a:rPr lang="en-US" dirty="0" smtClean="0"/>
              <a:t>Link- </a:t>
            </a:r>
            <a:r>
              <a:rPr lang="en-US" dirty="0"/>
              <a:t>or time slot-based</a:t>
            </a:r>
            <a:endParaRPr lang="en-US" dirty="0" smtClean="0"/>
          </a:p>
          <a:p>
            <a:pPr lvl="1"/>
            <a:r>
              <a:rPr lang="en-US" dirty="0" smtClean="0"/>
              <a:t>ODU resource reservation is performed by the underlying PNC/MDSC</a:t>
            </a:r>
          </a:p>
        </p:txBody>
      </p:sp>
    </p:spTree>
    <p:extLst>
      <p:ext uri="{BB962C8B-B14F-4D97-AF65-F5344CB8AC3E}">
        <p14:creationId xmlns:p14="http://schemas.microsoft.com/office/powerpoint/2010/main" val="321128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YANG Model @ MPI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810" y="1618891"/>
            <a:ext cx="10515600" cy="3978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module: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-slice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augment 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nw:networks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nw:network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nt:link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tet:te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tet:te-link-attributes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-slice-granularity)?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+--:(link)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 +--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slice-id?   uint32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+--:(link-resource)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+--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slices* [slice-id]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+--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slice-id            uint32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+--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(technology)?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|  +--:(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|     +--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otn-ts-num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?   uint32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+--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sliced-link-ref?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 ../../../../../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nt:link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/link-id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639" y="5788550"/>
            <a:ext cx="9387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A </a:t>
            </a:r>
            <a:r>
              <a:rPr lang="en-US" dirty="0" smtClean="0">
                <a:hlinkClick r:id="rId3"/>
              </a:rPr>
              <a:t>prior version</a:t>
            </a:r>
            <a:r>
              <a:rPr lang="en-US" dirty="0" smtClean="0"/>
              <a:t> of this YANG model was contributed to ONAP and is included in its Guilin Release.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39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 YANG data model for OTN-SC NBI</a:t>
            </a:r>
          </a:p>
          <a:p>
            <a:pPr lvl="1"/>
            <a:r>
              <a:rPr lang="en-US" dirty="0" smtClean="0"/>
              <a:t>Possible </a:t>
            </a:r>
            <a:r>
              <a:rPr lang="en-US" dirty="0"/>
              <a:t>to augment the model defined by draft-</a:t>
            </a:r>
            <a:r>
              <a:rPr lang="en-US" dirty="0" err="1"/>
              <a:t>liu</a:t>
            </a:r>
            <a:r>
              <a:rPr lang="en-US" dirty="0"/>
              <a:t>-teas- transport-network-slice-yang-01</a:t>
            </a:r>
          </a:p>
          <a:p>
            <a:r>
              <a:rPr lang="en-US" dirty="0" smtClean="0"/>
              <a:t>Address the slicing for </a:t>
            </a:r>
            <a:r>
              <a:rPr lang="en-US" dirty="0"/>
              <a:t>external (access and inter-domain) </a:t>
            </a:r>
            <a:r>
              <a:rPr lang="en-US" dirty="0" smtClean="0"/>
              <a:t>links</a:t>
            </a:r>
          </a:p>
          <a:p>
            <a:r>
              <a:rPr lang="en-US" dirty="0" smtClean="0"/>
              <a:t>Align with draft-</a:t>
            </a:r>
            <a:r>
              <a:rPr lang="en-US" dirty="0" err="1" smtClean="0"/>
              <a:t>ietf</a:t>
            </a:r>
            <a:r>
              <a:rPr lang="en-US" dirty="0" smtClean="0"/>
              <a:t>-teas-</a:t>
            </a:r>
            <a:r>
              <a:rPr lang="en-US" dirty="0" err="1" smtClean="0"/>
              <a:t>ietf</a:t>
            </a:r>
            <a:r>
              <a:rPr lang="en-US" dirty="0" smtClean="0"/>
              <a:t>-network-slice-definition on the terms and definitions</a:t>
            </a:r>
          </a:p>
          <a:p>
            <a:pPr lvl="1"/>
            <a:r>
              <a:rPr lang="en-US" dirty="0" smtClean="0"/>
              <a:t>New </a:t>
            </a:r>
            <a:r>
              <a:rPr lang="en-US" dirty="0"/>
              <a:t>use </a:t>
            </a:r>
            <a:r>
              <a:rPr lang="en-US" dirty="0" smtClean="0"/>
              <a:t>case: OTN slicing is </a:t>
            </a:r>
            <a:r>
              <a:rPr lang="en-US" dirty="0"/>
              <a:t>a realization of IETF network slice</a:t>
            </a:r>
          </a:p>
          <a:p>
            <a:r>
              <a:rPr lang="en-US" dirty="0" smtClean="0"/>
              <a:t>Address </a:t>
            </a:r>
            <a:r>
              <a:rPr lang="en-US" dirty="0" smtClean="0"/>
              <a:t>comments and reviews from the WG</a:t>
            </a:r>
          </a:p>
          <a:p>
            <a:r>
              <a:rPr lang="en-US" dirty="0" smtClean="0"/>
              <a:t>Socialize and invite more co-authors and contributors before a possible call for WG </a:t>
            </a:r>
            <a:r>
              <a:rPr lang="en-US" dirty="0" smtClean="0"/>
              <a:t>adoption</a:t>
            </a: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23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19" y="206099"/>
            <a:ext cx="10515600" cy="803717"/>
          </a:xfrm>
        </p:spPr>
        <p:txBody>
          <a:bodyPr/>
          <a:lstStyle/>
          <a:p>
            <a:r>
              <a:rPr lang="en-US" dirty="0" smtClean="0"/>
              <a:t>New Use Cases for </a:t>
            </a:r>
            <a:r>
              <a:rPr lang="en-US" dirty="0" smtClean="0"/>
              <a:t>OTN Slicing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152245" y="1058749"/>
            <a:ext cx="7973722" cy="4602955"/>
            <a:chOff x="566404" y="864285"/>
            <a:chExt cx="6533093" cy="4569163"/>
          </a:xfrm>
        </p:grpSpPr>
        <p:sp>
          <p:nvSpPr>
            <p:cNvPr id="6" name="Rectangle 5"/>
            <p:cNvSpPr/>
            <p:nvPr/>
          </p:nvSpPr>
          <p:spPr>
            <a:xfrm>
              <a:off x="570853" y="864285"/>
              <a:ext cx="1599639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2132" y="876645"/>
              <a:ext cx="708177" cy="2596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customer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853" y="1842524"/>
              <a:ext cx="1599639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6493" y="1854885"/>
              <a:ext cx="986615" cy="2596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Orchestrator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1256093" y="1245285"/>
              <a:ext cx="2771" cy="59723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256092" y="1359238"/>
              <a:ext cx="2587631" cy="2596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CMI: (customer’s) OTN slice request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6405" y="2818025"/>
              <a:ext cx="1562185" cy="381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9039" y="2913706"/>
              <a:ext cx="568958" cy="259689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OTN-SC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1256089" y="2224217"/>
              <a:ext cx="4" cy="5973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688067" y="864285"/>
              <a:ext cx="2099917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52439" y="876645"/>
              <a:ext cx="708177" cy="2596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customer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88067" y="1842524"/>
              <a:ext cx="2099916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76800" y="1854885"/>
              <a:ext cx="986615" cy="2596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Orchestrator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5486400" y="1245285"/>
              <a:ext cx="0" cy="597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563527" y="1333823"/>
              <a:ext cx="1125833" cy="2596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Other services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88063" y="4303932"/>
              <a:ext cx="2099918" cy="381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02721" y="4364587"/>
              <a:ext cx="568958" cy="259689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OTN-SC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5486398" y="2224217"/>
              <a:ext cx="2" cy="4551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4688066" y="2679339"/>
              <a:ext cx="2099917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33344" y="2691701"/>
              <a:ext cx="1543490" cy="2596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E2E slice controller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688065" y="3442724"/>
              <a:ext cx="2099917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78827" y="3490005"/>
              <a:ext cx="360131" cy="2596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NSC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>
              <a:off x="5487885" y="3043551"/>
              <a:ext cx="2" cy="4551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486397" y="3832037"/>
              <a:ext cx="3" cy="4718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53322" y="3877993"/>
              <a:ext cx="1334662" cy="2596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OTN slice request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58864" y="2442988"/>
              <a:ext cx="1334662" cy="2596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OTN slice request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66404" y="3807907"/>
              <a:ext cx="1562185" cy="381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04592" y="3868563"/>
              <a:ext cx="708177" cy="259689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PNC/MDSC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>
              <a:off x="1251642" y="3194832"/>
              <a:ext cx="2" cy="61890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688062" y="5052448"/>
              <a:ext cx="2099918" cy="381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802720" y="5062671"/>
              <a:ext cx="708177" cy="259689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PNC/MDSC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70078" y="3371958"/>
              <a:ext cx="2448413" cy="2596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MPI: TE tunnel/TE topo + slice id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5486397" y="4684932"/>
              <a:ext cx="0" cy="41658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563527" y="2326667"/>
              <a:ext cx="1334662" cy="2596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E2e slice request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486397" y="3112269"/>
              <a:ext cx="1613100" cy="2596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Network slice request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8187061" y="4907652"/>
            <a:ext cx="2988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MPI: TE tunnel/TE topo + slice id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43643" y="4743319"/>
            <a:ext cx="36210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1400" dirty="0" smtClean="0"/>
              <a:t>Current use cases: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Leased </a:t>
            </a:r>
            <a:r>
              <a:rPr lang="en-US" sz="1400" dirty="0"/>
              <a:t>Line Services with OTN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Co-construction and Sharing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Wholesale of optical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Vertical dedicated network with OTN</a:t>
            </a:r>
          </a:p>
          <a:p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7079923" y="5866704"/>
            <a:ext cx="4604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New use case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OTN slice is (part of) a realization of IETF network slice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7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/>
          <p:cNvSpPr txBox="1"/>
          <p:nvPr/>
        </p:nvSpPr>
        <p:spPr>
          <a:xfrm>
            <a:off x="1969191" y="20025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45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/>
</file>

<file path=customXml/item2.xml><?xml version="1.0" encoding="utf-8"?>
<?mso-contentType ?>
<SharedContentType xmlns="Microsoft.SharePoint.Taxonomy.ContentTypeSync" SourceId="34c87397-5fc1-491e-85e7-d6110dbe9cbd" ContentTypeId="0x0101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185B6FD968AC4F8244C98DADFCDDF2" ma:contentTypeVersion="10" ma:contentTypeDescription="Create a new document." ma:contentTypeScope="" ma:versionID="a0a5748a9dac91f93248b2b077c41dd7">
  <xsd:schema xmlns:xsd="http://www.w3.org/2001/XMLSchema" xmlns:xs="http://www.w3.org/2001/XMLSchema" xmlns:p="http://schemas.microsoft.com/office/2006/metadata/properties" xmlns:ns3="71c5aaf6-e6ce-465b-b873-5148d2a4c105" xmlns:ns4="687e87d0-d0a8-4c48-8f94-14f0c67212c5" xmlns:ns5="b4d06219-a142-4c5f-be55-53f74cb980c7" targetNamespace="http://schemas.microsoft.com/office/2006/metadata/properties" ma:root="true" ma:fieldsID="b06f86fc5fa60c034a6b2d88bb81de5b" ns3:_="" ns4:_="" ns5:_="">
    <xsd:import namespace="71c5aaf6-e6ce-465b-b873-5148d2a4c105"/>
    <xsd:import namespace="687e87d0-d0a8-4c48-8f94-14f0c67212c5"/>
    <xsd:import namespace="b4d06219-a142-4c5f-be55-53f74cb980c7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5:SharedWithUsers" minOccurs="0"/>
                <xsd:element ref="ns5:SharedWithDetails" minOccurs="0"/>
                <xsd:element ref="ns5:SharingHintHash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7e87d0-d0a8-4c48-8f94-14f0c67212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d06219-a142-4c5f-be55-53f74cb980c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7A1171-45E3-4E0C-B712-8306AE0B741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68412ECC-D61E-4B23-B7FF-722505864B65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334975F1-7A16-4F7E-84AE-F419563FD2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687e87d0-d0a8-4c48-8f94-14f0c67212c5"/>
    <ds:schemaRef ds:uri="b4d06219-a142-4c5f-be55-53f74cb980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1402BC5-1A46-47E2-B58E-ED5697CD9276}">
  <ds:schemaRefs>
    <ds:schemaRef ds:uri="71c5aaf6-e6ce-465b-b873-5148d2a4c105"/>
    <ds:schemaRef ds:uri="http://purl.org/dc/elements/1.1/"/>
    <ds:schemaRef ds:uri="http://schemas.openxmlformats.org/package/2006/metadata/core-properties"/>
    <ds:schemaRef ds:uri="687e87d0-d0a8-4c48-8f94-14f0c67212c5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b4d06219-a142-4c5f-be55-53f74cb980c7"/>
    <ds:schemaRef ds:uri="http://schemas.microsoft.com/office/2006/metadata/properties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FFF5BEF5-BF1F-44F4-AFBC-1295B944F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57118</TotalTime>
  <Words>486</Words>
  <Application>Microsoft Office PowerPoint</Application>
  <PresentationFormat>Custom</PresentationFormat>
  <Paragraphs>90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Framework and Data Model for OTN Network Slicing</vt:lpstr>
      <vt:lpstr>OTN Slicing Interfaces</vt:lpstr>
      <vt:lpstr>OTN Slicing Realization @ MPI</vt:lpstr>
      <vt:lpstr>Major Updates since IETF 109</vt:lpstr>
      <vt:lpstr>YANG Model @ MPI</vt:lpstr>
      <vt:lpstr>Next Steps</vt:lpstr>
      <vt:lpstr>New Use Cases for OTN Slicing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Yang Data Model for Optical Impairment-aware Topology</dc:title>
  <dc:creator>Aihua Guo</dc:creator>
  <cp:revision>54</cp:revision>
  <dcterms:created xsi:type="dcterms:W3CDTF">2019-11-16T13:34:03Z</dcterms:created>
  <dcterms:modified xsi:type="dcterms:W3CDTF">2021-03-08T16:27:54Z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0x01010083185B6FD968AC4F8244C98DADFCDDF2</vt:lpwstr>
  </property>
</Properties>
</file>