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6" r:id="rId4"/>
    <p:sldId id="258" r:id="rId5"/>
    <p:sldId id="265" r:id="rId6"/>
    <p:sldId id="264" r:id="rId7"/>
    <p:sldId id="262" r:id="rId8"/>
    <p:sldId id="267" r:id="rId9"/>
    <p:sldId id="268" r:id="rId10"/>
    <p:sldId id="270" r:id="rId11"/>
    <p:sldId id="271" r:id="rId12"/>
    <p:sldId id="289" r:id="rId13"/>
    <p:sldId id="290" r:id="rId14"/>
    <p:sldId id="292" r:id="rId15"/>
    <p:sldId id="294" r:id="rId16"/>
    <p:sldId id="293" r:id="rId17"/>
    <p:sldId id="295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52" autoAdjust="0"/>
  </p:normalViewPr>
  <p:slideViewPr>
    <p:cSldViewPr>
      <p:cViewPr varScale="1">
        <p:scale>
          <a:sx n="80" d="100"/>
          <a:sy n="80" d="100"/>
        </p:scale>
        <p:origin x="880" y="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88273-5D22-4A56-BE72-519293F1A8F6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69CA-97BF-487C-AFB3-E6ABCA81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1 : realization of IETF NSC at optical layer </a:t>
            </a:r>
          </a:p>
          <a:p>
            <a:r>
              <a:rPr lang="en-US" dirty="0"/>
              <a:t>Use case 2 : realization of IETF NSC is to use existing OTN slices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C69CA-97BF-487C-AFB3-E6ABCA81C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2DE4-D429-4C03-877D-BC36F66EF9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oietf/ietf-ccamp-yang-otn-slic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liu-teas-transport-network-slice-yang-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liu-teas-transport-network-slice-yang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oietf/ietf-ccamp-yang-otn-slicing/issu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odle.com/poll/8eb8iabyhx2vewy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guoietf/ietf-ccamp-yang-otn-slicing/issu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ietf</a:t>
            </a:r>
            <a:r>
              <a:rPr lang="en-US" sz="3200" dirty="0"/>
              <a:t>-</a:t>
            </a:r>
            <a:r>
              <a:rPr lang="en-US" sz="3200" dirty="0" err="1"/>
              <a:t>ccamp</a:t>
            </a:r>
            <a:r>
              <a:rPr lang="en-US" sz="3200" dirty="0"/>
              <a:t>-yang-</a:t>
            </a:r>
            <a:r>
              <a:rPr lang="en-US" sz="3200" dirty="0" err="1"/>
              <a:t>otn</a:t>
            </a:r>
            <a:r>
              <a:rPr lang="en-US" sz="3200" dirty="0"/>
              <a:t>-slicing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https://github.com/aguoietf/ietf-ccamp-yang-otn-slicing</a:t>
            </a:r>
            <a:endParaRPr lang="en-US" dirty="0"/>
          </a:p>
          <a:p>
            <a:r>
              <a:rPr lang="en-US" dirty="0"/>
              <a:t>Document format</a:t>
            </a:r>
          </a:p>
          <a:p>
            <a:pPr lvl="1"/>
            <a:r>
              <a:rPr lang="en-US" dirty="0"/>
              <a:t>Propose to use </a:t>
            </a:r>
            <a:r>
              <a:rPr lang="en-US" dirty="0" err="1"/>
              <a:t>Kramdown</a:t>
            </a:r>
            <a:r>
              <a:rPr lang="en-US" dirty="0"/>
              <a:t> for easily tracking changes</a:t>
            </a:r>
          </a:p>
          <a:p>
            <a:pPr lvl="1"/>
            <a:r>
              <a:rPr lang="en-US" dirty="0"/>
              <a:t>.txt, .</a:t>
            </a:r>
            <a:r>
              <a:rPr lang="en-US" dirty="0" err="1"/>
              <a:t>docx</a:t>
            </a:r>
            <a:r>
              <a:rPr lang="en-US" dirty="0"/>
              <a:t> versions also uploaded</a:t>
            </a:r>
          </a:p>
        </p:txBody>
      </p:sp>
    </p:spTree>
    <p:extLst>
      <p:ext uri="{BB962C8B-B14F-4D97-AF65-F5344CB8AC3E}">
        <p14:creationId xmlns:p14="http://schemas.microsoft.com/office/powerpoint/2010/main" val="323950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Scope of An OTN Slice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11328" y="2264892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884489" y="22923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362200" y="2206305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362200" y="2292319"/>
            <a:ext cx="813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PE1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96852" y="2190658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854452" y="2274408"/>
            <a:ext cx="76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PE 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598517" y="2262628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71678" y="22900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CE2</a:t>
            </a:r>
          </a:p>
        </p:txBody>
      </p:sp>
      <p:cxnSp>
        <p:nvCxnSpPr>
          <p:cNvPr id="9" name="Straight Connector 8"/>
          <p:cNvCxnSpPr>
            <a:stCxn id="95" idx="3"/>
            <a:endCxn id="97" idx="1"/>
          </p:cNvCxnSpPr>
          <p:nvPr/>
        </p:nvCxnSpPr>
        <p:spPr>
          <a:xfrm flipV="1">
            <a:off x="1299411" y="2428555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996607" y="2428553"/>
            <a:ext cx="1904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526506" y="2422977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1562100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15000" y="1562100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66209" y="1562100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Slice</a:t>
            </a:r>
          </a:p>
        </p:txBody>
      </p:sp>
      <p:cxnSp>
        <p:nvCxnSpPr>
          <p:cNvPr id="20" name="Straight Arrow Connector 19"/>
          <p:cNvCxnSpPr>
            <a:stCxn id="106" idx="1"/>
          </p:cNvCxnSpPr>
          <p:nvPr/>
        </p:nvCxnSpPr>
        <p:spPr>
          <a:xfrm flipH="1" flipV="1">
            <a:off x="2209800" y="1700599"/>
            <a:ext cx="125640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267200" y="1700598"/>
            <a:ext cx="1447800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40141" y="2158102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Link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47908" y="2171044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Link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666812" y="2175493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Link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2830" y="4516287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35991" y="45437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13702" y="4457700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313702" y="454371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PE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553200" y="4442053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553200" y="452806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PE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254865" y="4468635"/>
            <a:ext cx="488083" cy="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328026" y="44960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</a:t>
            </a:r>
          </a:p>
        </p:txBody>
      </p:sp>
      <p:cxnSp>
        <p:nvCxnSpPr>
          <p:cNvPr id="123" name="Straight Connector 122"/>
          <p:cNvCxnSpPr>
            <a:stCxn id="115" idx="3"/>
            <a:endCxn id="117" idx="1"/>
          </p:cNvCxnSpPr>
          <p:nvPr/>
        </p:nvCxnSpPr>
        <p:spPr>
          <a:xfrm flipV="1">
            <a:off x="1250913" y="4679950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48109" y="4679950"/>
            <a:ext cx="78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182854" y="4628984"/>
            <a:ext cx="1062789" cy="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161302" y="3238500"/>
            <a:ext cx="0" cy="16637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371348" y="3238500"/>
            <a:ext cx="0" cy="16637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10116" y="3813495"/>
            <a:ext cx="9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Slice 1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2161303" y="3951995"/>
            <a:ext cx="6282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3690408" y="3957626"/>
            <a:ext cx="871731" cy="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48109" y="4397373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Link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299410" y="4422439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Link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3160" y="4381500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Link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733800" y="4444316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734171" y="4374536"/>
            <a:ext cx="685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OTN Border Node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4368207" y="4666566"/>
            <a:ext cx="78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148626" y="4422439"/>
            <a:ext cx="634407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48997" y="4352659"/>
            <a:ext cx="685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OTN Border Node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5783033" y="4644689"/>
            <a:ext cx="785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9463" y="3862912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04579" y="3853020"/>
            <a:ext cx="0" cy="10887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629516" y="3819132"/>
            <a:ext cx="9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Slice 2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4980703" y="3957632"/>
            <a:ext cx="6282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509808" y="3963263"/>
            <a:ext cx="871731" cy="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09600" y="1403821"/>
            <a:ext cx="109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Single Domain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60622" y="3724412"/>
            <a:ext cx="109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Multi Domain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2161306" y="3467099"/>
            <a:ext cx="220690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428801" y="3252537"/>
            <a:ext cx="9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End-to-end OTN Slice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5410200" y="3467099"/>
            <a:ext cx="1961148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368207" y="4446725"/>
            <a:ext cx="9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Inter-domain OTN Link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91200" y="4391010"/>
            <a:ext cx="9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Link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739376" y="5143500"/>
            <a:ext cx="114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Domain 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576297" y="5125725"/>
            <a:ext cx="114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OTN Domain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95B0B-87EB-4777-93B6-CF700FB863E2}"/>
              </a:ext>
            </a:extLst>
          </p:cNvPr>
          <p:cNvSpPr txBox="1"/>
          <p:nvPr/>
        </p:nvSpPr>
        <p:spPr>
          <a:xfrm>
            <a:off x="1237805" y="2379298"/>
            <a:ext cx="25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F39E07-3D68-4E62-9FF8-91DA4E4F49AF}"/>
              </a:ext>
            </a:extLst>
          </p:cNvPr>
          <p:cNvSpPr txBox="1"/>
          <p:nvPr/>
        </p:nvSpPr>
        <p:spPr>
          <a:xfrm>
            <a:off x="6369883" y="2371180"/>
            <a:ext cx="25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DD484B-FC66-4B0D-86C3-0B1E791E93D6}"/>
              </a:ext>
            </a:extLst>
          </p:cNvPr>
          <p:cNvSpPr txBox="1"/>
          <p:nvPr/>
        </p:nvSpPr>
        <p:spPr>
          <a:xfrm>
            <a:off x="2137912" y="2413280"/>
            <a:ext cx="25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595C01-29E2-486D-A4A0-46876327F198}"/>
              </a:ext>
            </a:extLst>
          </p:cNvPr>
          <p:cNvSpPr txBox="1"/>
          <p:nvPr/>
        </p:nvSpPr>
        <p:spPr>
          <a:xfrm>
            <a:off x="5517489" y="2387558"/>
            <a:ext cx="25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6882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Multi-domain OTN-SC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0727" y="1636079"/>
            <a:ext cx="1600200" cy="444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914936" y="170444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0726" y="2450215"/>
            <a:ext cx="160020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037565" y="252410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873964" y="2082801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292" y="406177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Single Domain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1704" y="208057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73864" y="1638300"/>
            <a:ext cx="1600200" cy="444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459254" y="170666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593" y="2452437"/>
            <a:ext cx="1600200" cy="444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3459253" y="252079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L-MDSC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59773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3198520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61" name="Straight Connector 60"/>
          <p:cNvCxnSpPr>
            <a:endCxn id="55" idx="0"/>
          </p:cNvCxnSpPr>
          <p:nvPr/>
        </p:nvCxnSpPr>
        <p:spPr>
          <a:xfrm>
            <a:off x="3443138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58960" y="30005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45269" y="208280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07334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4046081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69" name="Straight Connector 68"/>
          <p:cNvCxnSpPr>
            <a:endCxn id="67" idx="0"/>
          </p:cNvCxnSpPr>
          <p:nvPr/>
        </p:nvCxnSpPr>
        <p:spPr>
          <a:xfrm>
            <a:off x="4290699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1800" y="4076700"/>
            <a:ext cx="186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 Domain Option 1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934577" y="2085594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567330" y="1623379"/>
            <a:ext cx="1600200" cy="444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5952720" y="169174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33186" y="2437516"/>
            <a:ext cx="766730" cy="4677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5567330" y="251751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88477" y="209227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 NBI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400800" y="2439305"/>
            <a:ext cx="766730" cy="4677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5465266" y="4061779"/>
            <a:ext cx="186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 Domain Option 2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282183" y="2085594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16917" y="252589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858000" y="2073045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533186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5671933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90" name="Straight Connector 89"/>
          <p:cNvCxnSpPr>
            <a:endCxn id="88" idx="0"/>
          </p:cNvCxnSpPr>
          <p:nvPr/>
        </p:nvCxnSpPr>
        <p:spPr>
          <a:xfrm>
            <a:off x="5916551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397166" y="3403600"/>
            <a:ext cx="766730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535913" y="349699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93" name="Straight Connector 92"/>
          <p:cNvCxnSpPr>
            <a:endCxn id="91" idx="0"/>
          </p:cNvCxnSpPr>
          <p:nvPr/>
        </p:nvCxnSpPr>
        <p:spPr>
          <a:xfrm>
            <a:off x="6780531" y="2905282"/>
            <a:ext cx="0" cy="4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1487" y="30005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70408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Draft-</a:t>
            </a:r>
            <a:r>
              <a:rPr lang="en-US" dirty="0" err="1"/>
              <a:t>liu</a:t>
            </a:r>
            <a:r>
              <a:rPr lang="en-US" dirty="0"/>
              <a:t>-teas-transport-network-slice-yang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65266-9049-4BEB-8AAB-97E7C5DB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920" y="4702540"/>
            <a:ext cx="3802080" cy="72671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draft-liu-teas-transport-network-slice-yang-04 (ietf.org)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9A716-1D5C-4722-9BA5-95A632990885}"/>
              </a:ext>
            </a:extLst>
          </p:cNvPr>
          <p:cNvSpPr txBox="1"/>
          <p:nvPr/>
        </p:nvSpPr>
        <p:spPr>
          <a:xfrm>
            <a:off x="844407" y="1140297"/>
            <a:ext cx="62312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module: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-network-slice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nw:network-types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network-slice!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optimization-criterion?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delay-tolerance?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periodicity*              uint64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isolation-level?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isolation-level?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compute-node-id?   string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storage-id?        string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nt:link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delay-tolerance?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periodicity*       uint64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isolation-level?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8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Draft-wd-teas-transport-slice-yang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65266-9049-4BEB-8AAB-97E7C5DB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920" y="4702540"/>
            <a:ext cx="3802080" cy="72671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draft-liu-teas-transport-network-slice-yang-04 (ietf.org)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6089-6A33-4698-AD55-F544CD9C2A42}"/>
              </a:ext>
            </a:extLst>
          </p:cNvPr>
          <p:cNvSpPr txBox="1"/>
          <p:nvPr/>
        </p:nvSpPr>
        <p:spPr>
          <a:xfrm>
            <a:off x="628650" y="1341419"/>
            <a:ext cx="7173930" cy="1528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-network-slice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slice-templates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-template* [id]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id              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template-description?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network-slice* [network-slice-id]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network-slice-id   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network-slice-name?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network-slice-tag? 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network-slice-topology*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-group* [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-group-name]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-group-name            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default-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-group?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+--:(standard)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template?                   -&gt; /network-slices/slice-templates/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-template/id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+--:(custom)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-policy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latency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one-way-latency?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two-way-latency?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jitter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one-way-jitter?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two-way-jitter?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loss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one-way-loss?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two-way-loss?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availability-type?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isolation-type?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network-slice-metric-bounds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network-slice-metric-bound* [metric-type]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metric-type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upper-bound?   uint64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network-slice-member-group* [network-slice-member-id]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network-slice-member-id    -&gt; /network-slices/network-slice/network-slice-member/network-slice-member-id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-group-monitoring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latency?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jitter?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loss?   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admin-enabled?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-status?     operational-type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network-slice-endpoint* [endpoint-id]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endpoint-id             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endpoint-name?          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endpoint-role*  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geolocation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altitude?    int64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latitude? 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longitude?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node-id?                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port-id?                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network-slice-match-criteria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network-slice-match-criteria* [match-type]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match-type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value?        string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endpoint-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bandwidth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incoming-bandwidth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guaranteed-bandwidth?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te-types:te-bandwidth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outgoing-bandwidth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guaranteed-bandwidth?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te-types:te-bandwidth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uint16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routing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bgp-peer-ipv4*   inet:ipv4-prefix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bgp-peer-ipv6*   inet:ipv6-prefix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static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static-route-ipv4*   inet:ipv4-prefix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static-route-ipv6*   inet:ipv6-prefix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admin-enabled?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-status?     operational-type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endpoint-monitoring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incoming-utilized-bandwidth?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te-types:te-bandwidth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incoming-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-utilization     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outgoing-utilized-bandwidth?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te-types:te-bandwidth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outgoing-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-utilization        decimal64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network-slice-member* [network-slice-member-id]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network-slice-member-id    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-network-slice-endpoint-id?   -&gt; /network-slices/network-slice/network-slice-endpoint/endpoint-id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-network-slice-endpoint-id?   -&gt; /network-slices/network-slice/network-slice-endpoint/endpoint-id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monitoring-type?                   network-slice-monitoring-type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network-slice-member-monitoring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latency?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jitter?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loss?      decimal64</a:t>
            </a:r>
          </a:p>
        </p:txBody>
      </p:sp>
    </p:spTree>
    <p:extLst>
      <p:ext uri="{BB962C8B-B14F-4D97-AF65-F5344CB8AC3E}">
        <p14:creationId xmlns:p14="http://schemas.microsoft.com/office/powerpoint/2010/main" val="395008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OTN Slices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77E1-3318-4AD0-A1BF-FD6B8B86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4969"/>
            <a:ext cx="4564937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2-in-1:</a:t>
            </a:r>
          </a:p>
          <a:p>
            <a:r>
              <a:rPr lang="en-US" dirty="0"/>
              <a:t>Build a topology</a:t>
            </a:r>
          </a:p>
          <a:p>
            <a:pPr lvl="1"/>
            <a:r>
              <a:rPr lang="en-US" dirty="0"/>
              <a:t>Single-node for connectivity-based slices</a:t>
            </a:r>
          </a:p>
          <a:p>
            <a:pPr lvl="1"/>
            <a:r>
              <a:rPr lang="en-US" dirty="0"/>
              <a:t>Multi-node/link topology for resource-based slices</a:t>
            </a:r>
          </a:p>
          <a:p>
            <a:r>
              <a:rPr lang="en-US" dirty="0"/>
              <a:t>Create connectivity on the topology</a:t>
            </a:r>
          </a:p>
          <a:p>
            <a:pPr lvl="1"/>
            <a:r>
              <a:rPr lang="en-US" dirty="0"/>
              <a:t>Mandatory for connectivity-based slices</a:t>
            </a:r>
          </a:p>
          <a:p>
            <a:pPr lvl="1"/>
            <a:r>
              <a:rPr lang="en-US" dirty="0"/>
              <a:t>Optional for resource-based slices</a:t>
            </a:r>
          </a:p>
        </p:txBody>
      </p:sp>
    </p:spTree>
    <p:extLst>
      <p:ext uri="{BB962C8B-B14F-4D97-AF65-F5344CB8AC3E}">
        <p14:creationId xmlns:p14="http://schemas.microsoft.com/office/powerpoint/2010/main" val="208776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for Connectivity-based OTN Slices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77E1-3318-4AD0-A1BF-FD6B8B86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4969"/>
            <a:ext cx="3817492" cy="32635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Option 1: single-node topology</a:t>
            </a:r>
          </a:p>
          <a:p>
            <a:pPr lvl="1"/>
            <a:r>
              <a:rPr lang="en-US" dirty="0"/>
              <a:t>Endpoint list</a:t>
            </a:r>
          </a:p>
          <a:p>
            <a:pPr lvl="2"/>
            <a:r>
              <a:rPr lang="en-US" dirty="0"/>
              <a:t>Each endpoint has:</a:t>
            </a:r>
          </a:p>
          <a:p>
            <a:pPr lvl="3"/>
            <a:r>
              <a:rPr lang="en-US" dirty="0"/>
              <a:t>Endpoint id</a:t>
            </a:r>
          </a:p>
          <a:p>
            <a:pPr lvl="3"/>
            <a:r>
              <a:rPr lang="en-US" dirty="0"/>
              <a:t>Reference to PE LTP</a:t>
            </a:r>
          </a:p>
          <a:p>
            <a:pPr lvl="3"/>
            <a:r>
              <a:rPr lang="en-US" dirty="0"/>
              <a:t>(Optional) Resource id (time slot, VLAN ids etc.)</a:t>
            </a:r>
          </a:p>
          <a:p>
            <a:pPr lvl="1"/>
            <a:r>
              <a:rPr lang="en-US" dirty="0"/>
              <a:t>Connectivity matrix  - p2p connectivity between endpoints</a:t>
            </a:r>
          </a:p>
          <a:p>
            <a:pPr lvl="2"/>
            <a:r>
              <a:rPr lang="en-US" dirty="0"/>
              <a:t>Committed: resource is activated   </a:t>
            </a:r>
          </a:p>
          <a:p>
            <a:pPr lvl="2"/>
            <a:r>
              <a:rPr lang="en-US" dirty="0"/>
              <a:t>Uncommitted: resource is reserved but not activated</a:t>
            </a:r>
          </a:p>
          <a:p>
            <a:pPr lvl="2"/>
            <a:r>
              <a:rPr lang="en-US" dirty="0"/>
              <a:t>Default behavior of connectivity matrix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65A26-E3CE-43C9-9BD6-EB30210CAC62}"/>
              </a:ext>
            </a:extLst>
          </p:cNvPr>
          <p:cNvSpPr/>
          <p:nvPr/>
        </p:nvSpPr>
        <p:spPr>
          <a:xfrm>
            <a:off x="6226141" y="2019516"/>
            <a:ext cx="1340777" cy="1394716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58746E-5D4C-477B-A525-5D46021F6328}"/>
              </a:ext>
            </a:extLst>
          </p:cNvPr>
          <p:cNvSpPr/>
          <p:nvPr/>
        </p:nvSpPr>
        <p:spPr>
          <a:xfrm>
            <a:off x="6009101" y="2149227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A8E934-78AA-4659-93AC-DB092CC4E448}"/>
              </a:ext>
            </a:extLst>
          </p:cNvPr>
          <p:cNvSpPr/>
          <p:nvPr/>
        </p:nvSpPr>
        <p:spPr>
          <a:xfrm>
            <a:off x="6009100" y="2818974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8993DB-9A11-482F-84D7-1E898E0A1112}"/>
              </a:ext>
            </a:extLst>
          </p:cNvPr>
          <p:cNvSpPr/>
          <p:nvPr/>
        </p:nvSpPr>
        <p:spPr>
          <a:xfrm>
            <a:off x="7566918" y="2148586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6C54A1-E5AD-49A9-B3AE-BA685E13EA2D}"/>
              </a:ext>
            </a:extLst>
          </p:cNvPr>
          <p:cNvSpPr/>
          <p:nvPr/>
        </p:nvSpPr>
        <p:spPr>
          <a:xfrm>
            <a:off x="7566917" y="2870345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663E-2EBF-4C0A-A715-69A4628779E5}"/>
              </a:ext>
            </a:extLst>
          </p:cNvPr>
          <p:cNvSpPr txBox="1"/>
          <p:nvPr/>
        </p:nvSpPr>
        <p:spPr>
          <a:xfrm>
            <a:off x="7048825" y="3137232"/>
            <a:ext cx="673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1C0CA-5703-4199-BB8C-244B98A29261}"/>
              </a:ext>
            </a:extLst>
          </p:cNvPr>
          <p:cNvSpPr txBox="1"/>
          <p:nvPr/>
        </p:nvSpPr>
        <p:spPr>
          <a:xfrm>
            <a:off x="5786919" y="1871587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5E16A-6925-46F6-AB67-9BBD0753ACE8}"/>
              </a:ext>
            </a:extLst>
          </p:cNvPr>
          <p:cNvSpPr txBox="1"/>
          <p:nvPr/>
        </p:nvSpPr>
        <p:spPr>
          <a:xfrm>
            <a:off x="5825579" y="2530858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FA575-CA00-4249-9CCE-4873CE3F84EC}"/>
              </a:ext>
            </a:extLst>
          </p:cNvPr>
          <p:cNvSpPr txBox="1"/>
          <p:nvPr/>
        </p:nvSpPr>
        <p:spPr>
          <a:xfrm>
            <a:off x="7538117" y="1871587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00318-A9F2-4DCB-835F-721A8FAE1FCF}"/>
              </a:ext>
            </a:extLst>
          </p:cNvPr>
          <p:cNvSpPr txBox="1"/>
          <p:nvPr/>
        </p:nvSpPr>
        <p:spPr>
          <a:xfrm>
            <a:off x="7566916" y="2593346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CA538-74EA-4763-8A4D-E0887266775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226141" y="2280223"/>
            <a:ext cx="1340777" cy="6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5DD6F-1E0F-4699-B122-F0E2E5FAA26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226140" y="2950612"/>
            <a:ext cx="1340777" cy="513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A96375-A6F2-40FA-8BB4-C63E0C80764D}"/>
              </a:ext>
            </a:extLst>
          </p:cNvPr>
          <p:cNvCxnSpPr>
            <a:cxnSpLocks/>
          </p:cNvCxnSpPr>
          <p:nvPr/>
        </p:nvCxnSpPr>
        <p:spPr>
          <a:xfrm>
            <a:off x="6226140" y="2296515"/>
            <a:ext cx="1311977" cy="6540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81CA0-8C7B-4B8B-97B8-50D6FC54248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226141" y="2280223"/>
            <a:ext cx="1340777" cy="6703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4A84CE-F4C7-41DD-B71E-C3244BABCF15}"/>
              </a:ext>
            </a:extLst>
          </p:cNvPr>
          <p:cNvSpPr txBox="1"/>
          <p:nvPr/>
        </p:nvSpPr>
        <p:spPr>
          <a:xfrm>
            <a:off x="6389689" y="2027661"/>
            <a:ext cx="10373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262331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for Connectivity-based OTN Slices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77E1-3318-4AD0-A1BF-FD6B8B86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4969"/>
            <a:ext cx="3817492" cy="32635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Option 2: edge-edge topology</a:t>
            </a:r>
          </a:p>
          <a:p>
            <a:pPr lvl="1"/>
            <a:r>
              <a:rPr lang="en-US" dirty="0"/>
              <a:t>Endpoint list</a:t>
            </a:r>
          </a:p>
          <a:p>
            <a:pPr lvl="2"/>
            <a:r>
              <a:rPr lang="en-US" dirty="0"/>
              <a:t>Each endpoint has:</a:t>
            </a:r>
          </a:p>
          <a:p>
            <a:pPr lvl="3"/>
            <a:r>
              <a:rPr lang="en-US" dirty="0"/>
              <a:t>Endpoint id</a:t>
            </a:r>
          </a:p>
          <a:p>
            <a:pPr lvl="3"/>
            <a:r>
              <a:rPr lang="en-US" dirty="0"/>
              <a:t>Reference to PE LTP</a:t>
            </a:r>
          </a:p>
          <a:p>
            <a:pPr lvl="3"/>
            <a:r>
              <a:rPr lang="en-US" dirty="0"/>
              <a:t>(Optional) Resource id (time slot, VLAN ids etc.)</a:t>
            </a:r>
          </a:p>
          <a:p>
            <a:pPr lvl="1"/>
            <a:r>
              <a:rPr lang="en-US" dirty="0"/>
              <a:t>Connectivity matrix  - p2p connectivity between endpoints</a:t>
            </a:r>
          </a:p>
          <a:p>
            <a:pPr lvl="2"/>
            <a:r>
              <a:rPr lang="en-US" dirty="0"/>
              <a:t>Committed: resource is activated   </a:t>
            </a:r>
          </a:p>
          <a:p>
            <a:pPr lvl="2"/>
            <a:r>
              <a:rPr lang="en-US" dirty="0"/>
              <a:t>Uncommitted: resource is reserved but not activated</a:t>
            </a:r>
          </a:p>
          <a:p>
            <a:pPr lvl="2"/>
            <a:r>
              <a:rPr lang="en-US" dirty="0"/>
              <a:t>Default behavior of connectivity matrix</a:t>
            </a:r>
          </a:p>
          <a:p>
            <a:pPr lvl="2"/>
            <a:r>
              <a:rPr lang="en-US" dirty="0"/>
              <a:t>Path associated with a p2p connection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65A26-E3CE-43C9-9BD6-EB30210CAC62}"/>
              </a:ext>
            </a:extLst>
          </p:cNvPr>
          <p:cNvSpPr/>
          <p:nvPr/>
        </p:nvSpPr>
        <p:spPr>
          <a:xfrm>
            <a:off x="8067780" y="2019516"/>
            <a:ext cx="408398" cy="1173821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58746E-5D4C-477B-A525-5D46021F6328}"/>
              </a:ext>
            </a:extLst>
          </p:cNvPr>
          <p:cNvSpPr/>
          <p:nvPr/>
        </p:nvSpPr>
        <p:spPr>
          <a:xfrm>
            <a:off x="6009100" y="2148586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A8E934-78AA-4659-93AC-DB092CC4E448}"/>
              </a:ext>
            </a:extLst>
          </p:cNvPr>
          <p:cNvSpPr/>
          <p:nvPr/>
        </p:nvSpPr>
        <p:spPr>
          <a:xfrm>
            <a:off x="6009100" y="2818974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8993DB-9A11-482F-84D7-1E898E0A1112}"/>
              </a:ext>
            </a:extLst>
          </p:cNvPr>
          <p:cNvSpPr/>
          <p:nvPr/>
        </p:nvSpPr>
        <p:spPr>
          <a:xfrm>
            <a:off x="8476179" y="2148586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6C54A1-E5AD-49A9-B3AE-BA685E13EA2D}"/>
              </a:ext>
            </a:extLst>
          </p:cNvPr>
          <p:cNvSpPr/>
          <p:nvPr/>
        </p:nvSpPr>
        <p:spPr>
          <a:xfrm>
            <a:off x="8476178" y="2870345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663E-2EBF-4C0A-A715-69A4628779E5}"/>
              </a:ext>
            </a:extLst>
          </p:cNvPr>
          <p:cNvSpPr txBox="1"/>
          <p:nvPr/>
        </p:nvSpPr>
        <p:spPr>
          <a:xfrm>
            <a:off x="8019363" y="3137031"/>
            <a:ext cx="673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1C0CA-5703-4199-BB8C-244B98A29261}"/>
              </a:ext>
            </a:extLst>
          </p:cNvPr>
          <p:cNvSpPr txBox="1"/>
          <p:nvPr/>
        </p:nvSpPr>
        <p:spPr>
          <a:xfrm>
            <a:off x="5786919" y="1871587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5E16A-6925-46F6-AB67-9BBD0753ACE8}"/>
              </a:ext>
            </a:extLst>
          </p:cNvPr>
          <p:cNvSpPr txBox="1"/>
          <p:nvPr/>
        </p:nvSpPr>
        <p:spPr>
          <a:xfrm>
            <a:off x="5825579" y="2530858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FA575-CA00-4249-9CCE-4873CE3F84EC}"/>
              </a:ext>
            </a:extLst>
          </p:cNvPr>
          <p:cNvSpPr txBox="1"/>
          <p:nvPr/>
        </p:nvSpPr>
        <p:spPr>
          <a:xfrm>
            <a:off x="8447378" y="1871587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00318-A9F2-4DCB-835F-721A8FAE1FCF}"/>
              </a:ext>
            </a:extLst>
          </p:cNvPr>
          <p:cNvSpPr txBox="1"/>
          <p:nvPr/>
        </p:nvSpPr>
        <p:spPr>
          <a:xfrm>
            <a:off x="8476177" y="2593346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CA538-74EA-4763-8A4D-E0887266775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41319" y="2255110"/>
            <a:ext cx="1005860" cy="321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4A84CE-F4C7-41DD-B71E-C3244BABCF15}"/>
              </a:ext>
            </a:extLst>
          </p:cNvPr>
          <p:cNvSpPr txBox="1"/>
          <p:nvPr/>
        </p:nvSpPr>
        <p:spPr>
          <a:xfrm>
            <a:off x="7115854" y="1997325"/>
            <a:ext cx="83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Link1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A48976-5D3C-467E-9A50-CE4A118C9410}"/>
              </a:ext>
            </a:extLst>
          </p:cNvPr>
          <p:cNvSpPr/>
          <p:nvPr/>
        </p:nvSpPr>
        <p:spPr>
          <a:xfrm>
            <a:off x="6232771" y="2006436"/>
            <a:ext cx="408398" cy="1173821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BE576-3DCB-4A2A-9D41-4DDDE9DD1220}"/>
              </a:ext>
            </a:extLst>
          </p:cNvPr>
          <p:cNvSpPr txBox="1"/>
          <p:nvPr/>
        </p:nvSpPr>
        <p:spPr>
          <a:xfrm>
            <a:off x="6167464" y="3148221"/>
            <a:ext cx="673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0DE3E5-B268-498D-9C6F-E4A2B29565FB}"/>
              </a:ext>
            </a:extLst>
          </p:cNvPr>
          <p:cNvSpPr/>
          <p:nvPr/>
        </p:nvSpPr>
        <p:spPr>
          <a:xfrm>
            <a:off x="6624280" y="2155651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880240-960E-47FE-95C0-0A3C7A06AC7E}"/>
              </a:ext>
            </a:extLst>
          </p:cNvPr>
          <p:cNvSpPr txBox="1"/>
          <p:nvPr/>
        </p:nvSpPr>
        <p:spPr>
          <a:xfrm>
            <a:off x="6604188" y="1865979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97B307-DA87-42C0-A472-6C9D07ED1C9B}"/>
              </a:ext>
            </a:extLst>
          </p:cNvPr>
          <p:cNvSpPr/>
          <p:nvPr/>
        </p:nvSpPr>
        <p:spPr>
          <a:xfrm>
            <a:off x="7847179" y="2123473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66094-CE49-475C-A9F7-87F67E2F09A3}"/>
              </a:ext>
            </a:extLst>
          </p:cNvPr>
          <p:cNvSpPr txBox="1"/>
          <p:nvPr/>
        </p:nvSpPr>
        <p:spPr>
          <a:xfrm>
            <a:off x="7728416" y="1865979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91196E-4C41-4541-A687-EF2B6F852F10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6849976" y="2878574"/>
            <a:ext cx="1005860" cy="321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940644-3C7F-4CA4-B7A3-22D36845B3B3}"/>
              </a:ext>
            </a:extLst>
          </p:cNvPr>
          <p:cNvSpPr txBox="1"/>
          <p:nvPr/>
        </p:nvSpPr>
        <p:spPr>
          <a:xfrm>
            <a:off x="7124512" y="2620789"/>
            <a:ext cx="83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Link2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BAAE57-E710-4979-9816-895E52807165}"/>
              </a:ext>
            </a:extLst>
          </p:cNvPr>
          <p:cNvSpPr/>
          <p:nvPr/>
        </p:nvSpPr>
        <p:spPr>
          <a:xfrm>
            <a:off x="6632937" y="2779115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A8CDC-A39A-4E4F-B97B-EF6F8F55AEF4}"/>
              </a:ext>
            </a:extLst>
          </p:cNvPr>
          <p:cNvSpPr txBox="1"/>
          <p:nvPr/>
        </p:nvSpPr>
        <p:spPr>
          <a:xfrm>
            <a:off x="6612845" y="2489443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403176-8D5E-4DB0-949C-944A6EAACF6A}"/>
              </a:ext>
            </a:extLst>
          </p:cNvPr>
          <p:cNvSpPr/>
          <p:nvPr/>
        </p:nvSpPr>
        <p:spPr>
          <a:xfrm>
            <a:off x="7855837" y="2746937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04E7BC-4735-4106-BE20-AEACDFD3E732}"/>
              </a:ext>
            </a:extLst>
          </p:cNvPr>
          <p:cNvSpPr txBox="1"/>
          <p:nvPr/>
        </p:nvSpPr>
        <p:spPr>
          <a:xfrm>
            <a:off x="7737073" y="2489443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TP4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E783E6D-D7BD-4DC6-BB58-5166C765DB4F}"/>
              </a:ext>
            </a:extLst>
          </p:cNvPr>
          <p:cNvSpPr/>
          <p:nvPr/>
        </p:nvSpPr>
        <p:spPr>
          <a:xfrm>
            <a:off x="5663629" y="2267676"/>
            <a:ext cx="3236360" cy="138331"/>
          </a:xfrm>
          <a:custGeom>
            <a:avLst/>
            <a:gdLst>
              <a:gd name="connsiteX0" fmla="*/ 0 w 4315146"/>
              <a:gd name="connsiteY0" fmla="*/ 38987 h 184441"/>
              <a:gd name="connsiteX1" fmla="*/ 955496 w 4315146"/>
              <a:gd name="connsiteY1" fmla="*/ 8165 h 184441"/>
              <a:gd name="connsiteX2" fmla="*/ 1366463 w 4315146"/>
              <a:gd name="connsiteY2" fmla="*/ 90358 h 184441"/>
              <a:gd name="connsiteX3" fmla="*/ 2291137 w 4315146"/>
              <a:gd name="connsiteY3" fmla="*/ 182825 h 184441"/>
              <a:gd name="connsiteX4" fmla="*/ 3082247 w 4315146"/>
              <a:gd name="connsiteY4" fmla="*/ 8165 h 184441"/>
              <a:gd name="connsiteX5" fmla="*/ 4006921 w 4315146"/>
              <a:gd name="connsiteY5" fmla="*/ 28713 h 184441"/>
              <a:gd name="connsiteX6" fmla="*/ 4315146 w 4315146"/>
              <a:gd name="connsiteY6" fmla="*/ 28713 h 1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5146" h="184441">
                <a:moveTo>
                  <a:pt x="0" y="38987"/>
                </a:moveTo>
                <a:cubicBezTo>
                  <a:pt x="363876" y="19295"/>
                  <a:pt x="727752" y="-397"/>
                  <a:pt x="955496" y="8165"/>
                </a:cubicBezTo>
                <a:cubicBezTo>
                  <a:pt x="1183240" y="16727"/>
                  <a:pt x="1143856" y="61248"/>
                  <a:pt x="1366463" y="90358"/>
                </a:cubicBezTo>
                <a:cubicBezTo>
                  <a:pt x="1589070" y="119468"/>
                  <a:pt x="2005173" y="196524"/>
                  <a:pt x="2291137" y="182825"/>
                </a:cubicBezTo>
                <a:cubicBezTo>
                  <a:pt x="2577101" y="169126"/>
                  <a:pt x="2796283" y="33850"/>
                  <a:pt x="3082247" y="8165"/>
                </a:cubicBezTo>
                <a:cubicBezTo>
                  <a:pt x="3368211" y="-17520"/>
                  <a:pt x="3801438" y="25288"/>
                  <a:pt x="4006921" y="28713"/>
                </a:cubicBezTo>
                <a:cubicBezTo>
                  <a:pt x="4212404" y="32138"/>
                  <a:pt x="4263775" y="30425"/>
                  <a:pt x="4315146" y="2871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3F125B-ADAF-40DB-BEB8-FCEDF658B0E9}"/>
              </a:ext>
            </a:extLst>
          </p:cNvPr>
          <p:cNvSpPr txBox="1"/>
          <p:nvPr/>
        </p:nvSpPr>
        <p:spPr>
          <a:xfrm flipH="1">
            <a:off x="5290702" y="2129008"/>
            <a:ext cx="527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9098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for Resource-based OTN Slices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77E1-3318-4AD0-A1BF-FD6B8B86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4969"/>
            <a:ext cx="3817492" cy="326350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Full topology</a:t>
            </a:r>
          </a:p>
          <a:p>
            <a:pPr lvl="1"/>
            <a:r>
              <a:rPr lang="en-US" dirty="0"/>
              <a:t>Endpoint list</a:t>
            </a:r>
          </a:p>
          <a:p>
            <a:pPr lvl="2"/>
            <a:r>
              <a:rPr lang="en-US" dirty="0"/>
              <a:t>Each endpoint has:</a:t>
            </a:r>
          </a:p>
          <a:p>
            <a:pPr lvl="3"/>
            <a:r>
              <a:rPr lang="en-US" dirty="0"/>
              <a:t>Endpoint id</a:t>
            </a:r>
          </a:p>
          <a:p>
            <a:pPr lvl="3"/>
            <a:r>
              <a:rPr lang="en-US" dirty="0"/>
              <a:t>Reference to PE LTP</a:t>
            </a:r>
          </a:p>
          <a:p>
            <a:pPr lvl="3"/>
            <a:r>
              <a:rPr lang="en-US" dirty="0"/>
              <a:t>(Optional) Resource id (time slot, VLAN ids etc.)</a:t>
            </a:r>
          </a:p>
          <a:p>
            <a:pPr lvl="1"/>
            <a:r>
              <a:rPr lang="en-US" dirty="0"/>
              <a:t>SLOs</a:t>
            </a:r>
          </a:p>
          <a:p>
            <a:pPr lvl="2"/>
            <a:r>
              <a:rPr lang="en-US" dirty="0"/>
              <a:t>SLOs for network, link, node and TP</a:t>
            </a:r>
          </a:p>
          <a:p>
            <a:pPr lvl="1"/>
            <a:r>
              <a:rPr lang="en-US" dirty="0"/>
              <a:t>Connectivity matrix  - p2p connectivity between endpoints</a:t>
            </a:r>
          </a:p>
          <a:p>
            <a:pPr lvl="2"/>
            <a:r>
              <a:rPr lang="en-US" dirty="0"/>
              <a:t>Committed: resource is activated   </a:t>
            </a:r>
          </a:p>
          <a:p>
            <a:pPr lvl="2"/>
            <a:r>
              <a:rPr lang="en-US" dirty="0"/>
              <a:t>Uncommitted: resource is reserved but not activated</a:t>
            </a:r>
          </a:p>
          <a:p>
            <a:pPr lvl="2"/>
            <a:r>
              <a:rPr lang="en-US" dirty="0"/>
              <a:t>Default behavior of connectivity matrix</a:t>
            </a:r>
          </a:p>
          <a:p>
            <a:pPr lvl="2"/>
            <a:r>
              <a:rPr lang="en-US" dirty="0"/>
              <a:t>Path associated with a p2p connection</a:t>
            </a:r>
          </a:p>
          <a:p>
            <a:pPr lv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65A26-E3CE-43C9-9BD6-EB30210CAC62}"/>
              </a:ext>
            </a:extLst>
          </p:cNvPr>
          <p:cNvSpPr/>
          <p:nvPr/>
        </p:nvSpPr>
        <p:spPr>
          <a:xfrm>
            <a:off x="8067780" y="2019516"/>
            <a:ext cx="408398" cy="1173821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58746E-5D4C-477B-A525-5D46021F6328}"/>
              </a:ext>
            </a:extLst>
          </p:cNvPr>
          <p:cNvSpPr/>
          <p:nvPr/>
        </p:nvSpPr>
        <p:spPr>
          <a:xfrm>
            <a:off x="6009100" y="2148586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A8E934-78AA-4659-93AC-DB092CC4E448}"/>
              </a:ext>
            </a:extLst>
          </p:cNvPr>
          <p:cNvSpPr/>
          <p:nvPr/>
        </p:nvSpPr>
        <p:spPr>
          <a:xfrm>
            <a:off x="6009100" y="2814921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8993DB-9A11-482F-84D7-1E898E0A1112}"/>
              </a:ext>
            </a:extLst>
          </p:cNvPr>
          <p:cNvSpPr/>
          <p:nvPr/>
        </p:nvSpPr>
        <p:spPr>
          <a:xfrm>
            <a:off x="8476179" y="2148586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6C54A1-E5AD-49A9-B3AE-BA685E13EA2D}"/>
              </a:ext>
            </a:extLst>
          </p:cNvPr>
          <p:cNvSpPr/>
          <p:nvPr/>
        </p:nvSpPr>
        <p:spPr>
          <a:xfrm>
            <a:off x="8476178" y="2870345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663E-2EBF-4C0A-A715-69A4628779E5}"/>
              </a:ext>
            </a:extLst>
          </p:cNvPr>
          <p:cNvSpPr txBox="1"/>
          <p:nvPr/>
        </p:nvSpPr>
        <p:spPr>
          <a:xfrm>
            <a:off x="8019363" y="3137031"/>
            <a:ext cx="673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1C0CA-5703-4199-BB8C-244B98A29261}"/>
              </a:ext>
            </a:extLst>
          </p:cNvPr>
          <p:cNvSpPr txBox="1"/>
          <p:nvPr/>
        </p:nvSpPr>
        <p:spPr>
          <a:xfrm>
            <a:off x="5786919" y="1871587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5E16A-6925-46F6-AB67-9BBD0753ACE8}"/>
              </a:ext>
            </a:extLst>
          </p:cNvPr>
          <p:cNvSpPr txBox="1"/>
          <p:nvPr/>
        </p:nvSpPr>
        <p:spPr>
          <a:xfrm>
            <a:off x="5824983" y="2530364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FA575-CA00-4249-9CCE-4873CE3F84EC}"/>
              </a:ext>
            </a:extLst>
          </p:cNvPr>
          <p:cNvSpPr txBox="1"/>
          <p:nvPr/>
        </p:nvSpPr>
        <p:spPr>
          <a:xfrm>
            <a:off x="8447378" y="1871587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00318-A9F2-4DCB-835F-721A8FAE1FCF}"/>
              </a:ext>
            </a:extLst>
          </p:cNvPr>
          <p:cNvSpPr txBox="1"/>
          <p:nvPr/>
        </p:nvSpPr>
        <p:spPr>
          <a:xfrm>
            <a:off x="8476177" y="2593346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CA538-74EA-4763-8A4D-E0887266775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41319" y="2255110"/>
            <a:ext cx="1005860" cy="321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4A84CE-F4C7-41DD-B71E-C3244BABCF15}"/>
              </a:ext>
            </a:extLst>
          </p:cNvPr>
          <p:cNvSpPr txBox="1"/>
          <p:nvPr/>
        </p:nvSpPr>
        <p:spPr>
          <a:xfrm>
            <a:off x="7115854" y="1997325"/>
            <a:ext cx="83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Link1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A48976-5D3C-467E-9A50-CE4A118C9410}"/>
              </a:ext>
            </a:extLst>
          </p:cNvPr>
          <p:cNvSpPr/>
          <p:nvPr/>
        </p:nvSpPr>
        <p:spPr>
          <a:xfrm>
            <a:off x="6232771" y="2006436"/>
            <a:ext cx="408398" cy="1173821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BE576-3DCB-4A2A-9D41-4DDDE9DD1220}"/>
              </a:ext>
            </a:extLst>
          </p:cNvPr>
          <p:cNvSpPr txBox="1"/>
          <p:nvPr/>
        </p:nvSpPr>
        <p:spPr>
          <a:xfrm>
            <a:off x="6167464" y="3148221"/>
            <a:ext cx="673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0DE3E5-B268-498D-9C6F-E4A2B29565FB}"/>
              </a:ext>
            </a:extLst>
          </p:cNvPr>
          <p:cNvSpPr/>
          <p:nvPr/>
        </p:nvSpPr>
        <p:spPr>
          <a:xfrm>
            <a:off x="6624280" y="2155651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880240-960E-47FE-95C0-0A3C7A06AC7E}"/>
              </a:ext>
            </a:extLst>
          </p:cNvPr>
          <p:cNvSpPr txBox="1"/>
          <p:nvPr/>
        </p:nvSpPr>
        <p:spPr>
          <a:xfrm>
            <a:off x="6604188" y="1865979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97B307-DA87-42C0-A472-6C9D07ED1C9B}"/>
              </a:ext>
            </a:extLst>
          </p:cNvPr>
          <p:cNvSpPr/>
          <p:nvPr/>
        </p:nvSpPr>
        <p:spPr>
          <a:xfrm>
            <a:off x="7847179" y="2123473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66094-CE49-475C-A9F7-87F67E2F09A3}"/>
              </a:ext>
            </a:extLst>
          </p:cNvPr>
          <p:cNvSpPr txBox="1"/>
          <p:nvPr/>
        </p:nvSpPr>
        <p:spPr>
          <a:xfrm>
            <a:off x="7728416" y="1865979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91196E-4C41-4541-A687-EF2B6F852F10}"/>
              </a:ext>
            </a:extLst>
          </p:cNvPr>
          <p:cNvCxnSpPr>
            <a:cxnSpLocks/>
            <a:stCxn id="37" idx="2"/>
            <a:endCxn id="31" idx="1"/>
          </p:cNvCxnSpPr>
          <p:nvPr/>
        </p:nvCxnSpPr>
        <p:spPr>
          <a:xfrm>
            <a:off x="6741457" y="3042389"/>
            <a:ext cx="494272" cy="7929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940644-3C7F-4CA4-B7A3-22D36845B3B3}"/>
              </a:ext>
            </a:extLst>
          </p:cNvPr>
          <p:cNvSpPr txBox="1"/>
          <p:nvPr/>
        </p:nvSpPr>
        <p:spPr>
          <a:xfrm>
            <a:off x="6847951" y="3176254"/>
            <a:ext cx="83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Link2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BAAE57-E710-4979-9816-895E52807165}"/>
              </a:ext>
            </a:extLst>
          </p:cNvPr>
          <p:cNvSpPr/>
          <p:nvPr/>
        </p:nvSpPr>
        <p:spPr>
          <a:xfrm>
            <a:off x="6632937" y="2779115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A8CDC-A39A-4E4F-B97B-EF6F8F55AEF4}"/>
              </a:ext>
            </a:extLst>
          </p:cNvPr>
          <p:cNvSpPr txBox="1"/>
          <p:nvPr/>
        </p:nvSpPr>
        <p:spPr>
          <a:xfrm>
            <a:off x="6612845" y="2489443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403176-8D5E-4DB0-949C-944A6EAACF6A}"/>
              </a:ext>
            </a:extLst>
          </p:cNvPr>
          <p:cNvSpPr/>
          <p:nvPr/>
        </p:nvSpPr>
        <p:spPr>
          <a:xfrm>
            <a:off x="7855837" y="2746937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04E7BC-4735-4106-BE20-AEACDFD3E732}"/>
              </a:ext>
            </a:extLst>
          </p:cNvPr>
          <p:cNvSpPr txBox="1"/>
          <p:nvPr/>
        </p:nvSpPr>
        <p:spPr>
          <a:xfrm>
            <a:off x="7737073" y="2489443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9306863-3201-4405-98E3-BFE98C7985A5}"/>
              </a:ext>
            </a:extLst>
          </p:cNvPr>
          <p:cNvSpPr/>
          <p:nvPr/>
        </p:nvSpPr>
        <p:spPr>
          <a:xfrm rot="5400000">
            <a:off x="7148707" y="3597264"/>
            <a:ext cx="408398" cy="1173821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8EAB55-A7B9-4864-BE0E-A5CBE6783928}"/>
              </a:ext>
            </a:extLst>
          </p:cNvPr>
          <p:cNvSpPr/>
          <p:nvPr/>
        </p:nvSpPr>
        <p:spPr>
          <a:xfrm>
            <a:off x="7235729" y="3703738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3E025-1AE5-42C8-8583-DC27CFFF9156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 flipH="1">
            <a:off x="7452769" y="3010211"/>
            <a:ext cx="511588" cy="8251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1C4EB8-80F3-4289-AD28-8EBD86D72478}"/>
              </a:ext>
            </a:extLst>
          </p:cNvPr>
          <p:cNvSpPr txBox="1"/>
          <p:nvPr/>
        </p:nvSpPr>
        <p:spPr>
          <a:xfrm>
            <a:off x="7006682" y="4045675"/>
            <a:ext cx="673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Node3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09FA37-D203-4128-B705-7375566F793F}"/>
              </a:ext>
            </a:extLst>
          </p:cNvPr>
          <p:cNvSpPr txBox="1"/>
          <p:nvPr/>
        </p:nvSpPr>
        <p:spPr>
          <a:xfrm>
            <a:off x="7151922" y="3452726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TP5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D5950B6-7284-495A-983A-142E687D901C}"/>
              </a:ext>
            </a:extLst>
          </p:cNvPr>
          <p:cNvSpPr/>
          <p:nvPr/>
        </p:nvSpPr>
        <p:spPr>
          <a:xfrm>
            <a:off x="7235090" y="4388373"/>
            <a:ext cx="217040" cy="263274"/>
          </a:xfrm>
          <a:prstGeom prst="roundRect">
            <a:avLst>
              <a:gd name="adj" fmla="val 6766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6293F3-EA76-450E-91B1-C8A67DF39E6B}"/>
              </a:ext>
            </a:extLst>
          </p:cNvPr>
          <p:cNvSpPr txBox="1"/>
          <p:nvPr/>
        </p:nvSpPr>
        <p:spPr>
          <a:xfrm>
            <a:off x="7402775" y="4372246"/>
            <a:ext cx="49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EP5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A21F22-D7A9-4A55-A6C9-CD82E3369D86}"/>
              </a:ext>
            </a:extLst>
          </p:cNvPr>
          <p:cNvSpPr txBox="1"/>
          <p:nvPr/>
        </p:nvSpPr>
        <p:spPr>
          <a:xfrm>
            <a:off x="7456649" y="3130291"/>
            <a:ext cx="83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Link3</a:t>
            </a:r>
          </a:p>
        </p:txBody>
      </p:sp>
    </p:spTree>
    <p:extLst>
      <p:ext uri="{BB962C8B-B14F-4D97-AF65-F5344CB8AC3E}">
        <p14:creationId xmlns:p14="http://schemas.microsoft.com/office/powerpoint/2010/main" val="21941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Tracking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https://github.com/aguoietf/ietf-ccamp-yang-otn-slicing/issues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Proposed Call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3771636"/>
          </a:xfrm>
        </p:spPr>
        <p:txBody>
          <a:bodyPr/>
          <a:lstStyle/>
          <a:p>
            <a:r>
              <a:rPr lang="en-US" sz="2400" dirty="0"/>
              <a:t>Weekly or Bi-weekly</a:t>
            </a:r>
          </a:p>
          <a:p>
            <a:r>
              <a:rPr lang="en-US" sz="2400" dirty="0"/>
              <a:t>Candidate time slots</a:t>
            </a:r>
          </a:p>
          <a:p>
            <a:pPr lvl="1"/>
            <a:r>
              <a:rPr lang="en-US" sz="2000" dirty="0"/>
              <a:t>Doodle poll: </a:t>
            </a:r>
            <a:r>
              <a:rPr lang="en-US" sz="2000" dirty="0">
                <a:hlinkClick r:id="rId2"/>
              </a:rPr>
              <a:t>https://doodle.com/poll/8eb8iabyhx2vewyi</a:t>
            </a:r>
            <a:endParaRPr lang="en-US" sz="2000" dirty="0"/>
          </a:p>
          <a:p>
            <a:pPr lvl="2"/>
            <a:r>
              <a:rPr lang="en-US" sz="1600" dirty="0"/>
              <a:t>Tue 10-11am EST / 10-11pm China / 4-5pm Europe</a:t>
            </a:r>
          </a:p>
          <a:p>
            <a:pPr lvl="2"/>
            <a:r>
              <a:rPr lang="en-US" sz="1600" dirty="0"/>
              <a:t>Wed 8-10am EST / 8-10pm China / 2-4pm Europe</a:t>
            </a:r>
          </a:p>
          <a:p>
            <a:pPr lvl="2"/>
            <a:r>
              <a:rPr lang="en-US" sz="1600" dirty="0"/>
              <a:t>Thu 9-10am EST/ 9-10pm China / 3-4pm Europe</a:t>
            </a:r>
          </a:p>
          <a:p>
            <a:pPr lvl="2"/>
            <a:r>
              <a:rPr lang="en-US" sz="1600" dirty="0"/>
              <a:t>Fri 8-10am EST / 8-10pm China / 2-4pm 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23859" y="4209088"/>
            <a:ext cx="2707291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58266" y="42774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PNC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31049" y="3527455"/>
            <a:ext cx="0" cy="68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34046" y="37341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23860" y="3149035"/>
            <a:ext cx="2337604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8173" y="3142229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OTN-SC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30948" y="2257455"/>
            <a:ext cx="1600200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74157" y="229277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IETF-NSC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7801" y="2720905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OTN-SC NBI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5019965" y="2635877"/>
            <a:ext cx="13162" cy="513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23858" y="1431955"/>
            <a:ext cx="2701748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73441" y="1441043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Orchestrator/E2E SC</a:t>
            </a:r>
          </a:p>
        </p:txBody>
      </p:sp>
      <p:cxnSp>
        <p:nvCxnSpPr>
          <p:cNvPr id="53" name="Straight Connector 52"/>
          <p:cNvCxnSpPr>
            <a:stCxn id="32" idx="0"/>
          </p:cNvCxnSpPr>
          <p:nvPr/>
        </p:nvCxnSpPr>
        <p:spPr>
          <a:xfrm flipV="1">
            <a:off x="5031048" y="1810376"/>
            <a:ext cx="4158" cy="44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745797" y="1810377"/>
            <a:ext cx="12469" cy="1338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Diagram of OTN-SC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43419" y="18664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NSC NBI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3B0191-9A1B-4D42-BF8E-B8A9589666E0}"/>
              </a:ext>
            </a:extLst>
          </p:cNvPr>
          <p:cNvCxnSpPr>
            <a:cxnSpLocks/>
          </p:cNvCxnSpPr>
          <p:nvPr/>
        </p:nvCxnSpPr>
        <p:spPr>
          <a:xfrm flipV="1">
            <a:off x="5675594" y="2618869"/>
            <a:ext cx="0" cy="1590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1CDAB6-F974-4833-B2FB-3FFB0D46B735}"/>
              </a:ext>
            </a:extLst>
          </p:cNvPr>
          <p:cNvSpPr txBox="1"/>
          <p:nvPr/>
        </p:nvSpPr>
        <p:spPr>
          <a:xfrm>
            <a:off x="5692212" y="3314700"/>
            <a:ext cx="281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to the other draft</a:t>
            </a:r>
          </a:p>
        </p:txBody>
      </p:sp>
    </p:spTree>
    <p:extLst>
      <p:ext uri="{BB962C8B-B14F-4D97-AF65-F5344CB8AC3E}">
        <p14:creationId xmlns:p14="http://schemas.microsoft.com/office/powerpoint/2010/main" val="10149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F9E00D1B-AE2B-418D-8005-B48AE7A274D5}"/>
              </a:ext>
            </a:extLst>
          </p:cNvPr>
          <p:cNvSpPr/>
          <p:nvPr/>
        </p:nvSpPr>
        <p:spPr>
          <a:xfrm>
            <a:off x="6865594" y="1862026"/>
            <a:ext cx="1957077" cy="228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OTN-SC Deployment Scenarios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5764" y="2715777"/>
            <a:ext cx="1957077" cy="145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/>
          <p:cNvSpPr/>
          <p:nvPr/>
        </p:nvSpPr>
        <p:spPr>
          <a:xfrm>
            <a:off x="4563747" y="1822939"/>
            <a:ext cx="1957077" cy="145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951DB-4280-4D9D-905A-55462898FB6B}"/>
              </a:ext>
            </a:extLst>
          </p:cNvPr>
          <p:cNvGrpSpPr/>
          <p:nvPr/>
        </p:nvGrpSpPr>
        <p:grpSpPr>
          <a:xfrm>
            <a:off x="134396" y="1288322"/>
            <a:ext cx="1987054" cy="2779909"/>
            <a:chOff x="3123858" y="1431955"/>
            <a:chExt cx="2839653" cy="32216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B221C06-236D-45C2-A028-AE57199D6896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FA1792-10CF-4875-97F6-1F241224DDBA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5E7B84-FB72-4E02-9BFC-D05F2DA7F6C4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79A7DD-68C5-4A22-AC22-A074CF5A186B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C32488-D597-4478-8D9F-FF262BC51251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C27F97F-BB98-402A-BD88-FF08AEC0AAB7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D4E3BA-1D3D-4513-B7B9-A18E74D99BA0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999988-F041-45D9-AB92-3BC47FDB5356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65B90F-975B-4CD6-9041-199D310BD631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D17B2C-DC05-4327-A0B8-4608021CD790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1CCB77-A142-4D8F-AA93-7A924E441E28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524F8E-5A3D-4A51-AECC-03519C268D0F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A5414FC-2DEB-4D7E-959C-4A97BFD34AC3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7C2218-5D95-41F3-A712-DC9334EE863E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FB8823-4CCF-472C-9BFE-50692EF92F8E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AF5E917-3E38-4B09-94DC-BE9BC1153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FE73DCC-5563-4A6D-B621-B527A972FA97}"/>
              </a:ext>
            </a:extLst>
          </p:cNvPr>
          <p:cNvGrpSpPr/>
          <p:nvPr/>
        </p:nvGrpSpPr>
        <p:grpSpPr>
          <a:xfrm>
            <a:off x="2466621" y="1288322"/>
            <a:ext cx="1987054" cy="2779909"/>
            <a:chOff x="3123858" y="1431955"/>
            <a:chExt cx="2839653" cy="3221633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6EA3A31-1C89-4F52-B5B6-F0CFA6949366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3FD2FE5-99B2-4133-9C9A-171FCB0E0D7C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D545E3D-B872-4732-8F0A-21CEC441B5F6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91BE507-24B2-4ED2-B157-26135705D539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8BD36AA-2835-403E-A65B-8962D8784135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54748-A9A9-4469-951D-A3C6B2FB9EA6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2C62B8D-C99E-4633-9065-3014773B61A4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4657272-B94E-497F-BAD6-1ADED6FA6577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FF72D6C-8D7E-4655-94D5-5268B09E7247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419E93-7D2F-445E-8D2E-34BFCBE32114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6647938-6822-48DE-90A6-8093A3A07DDE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C41AF0-287D-4317-9F26-0ADC3ADCB91D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EB51EA-B85E-4976-A321-ACE988E7D0F7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829062-66E9-44C6-82AE-5E35CE427654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5562FB0-8081-4851-B326-274765073BBF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0D90072-C3B7-46E8-945D-37D30FCB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A68E5A5-3257-490B-A636-812E9FB80384}"/>
              </a:ext>
            </a:extLst>
          </p:cNvPr>
          <p:cNvGrpSpPr/>
          <p:nvPr/>
        </p:nvGrpSpPr>
        <p:grpSpPr>
          <a:xfrm>
            <a:off x="4596145" y="1296164"/>
            <a:ext cx="1987054" cy="2779909"/>
            <a:chOff x="3123858" y="1431955"/>
            <a:chExt cx="2839653" cy="322163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9D1B1BA-B3E7-437D-B138-B4AA5C686942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7001DD7-E1BB-4EFE-9987-A9F7870C63A8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625CDE9-403B-4C9D-8308-7AB222E7A402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75B0AB-5193-4CD9-A728-2B228C5463BA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BD79AA7-DA7E-4440-9520-FB7BF9D02A22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A8D64B9-830A-424E-9CD4-E1C68552BCB1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085F9AF-B6E2-4675-A319-E1E2DEB9969D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78550BB-9C6B-4727-A7F1-D45A31056A60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C8F071D-1A42-4D8F-9A07-C309C80130BC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368EE0-80AC-4893-9013-0599C9499579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CF63AE3-2519-478F-9EFE-FFA76F539CE4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2BB65E5-2E5D-418F-9175-20F28C1B7BCA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9B1A07C-3477-4784-A4E4-DA276158D9E0}"/>
                </a:ext>
              </a:extLst>
            </p:cNvPr>
            <p:cNvCxnSpPr>
              <a:stCxn id="149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91E341-24B6-4857-9E76-B7E91AA08DE8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AE4559D-EBD5-414B-8E1D-5876741AC95E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5AE2E3A-ADFF-40AC-8D29-67F84FC0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28DE2E5-9982-4436-9678-1BADAD6D15D5}"/>
              </a:ext>
            </a:extLst>
          </p:cNvPr>
          <p:cNvGrpSpPr/>
          <p:nvPr/>
        </p:nvGrpSpPr>
        <p:grpSpPr>
          <a:xfrm>
            <a:off x="6898856" y="1288322"/>
            <a:ext cx="1987054" cy="2779909"/>
            <a:chOff x="3123858" y="1431955"/>
            <a:chExt cx="2839653" cy="322163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AD8E6A5-3290-48A6-B686-5351175954C7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4B2F4B7-44E8-474F-BA9E-7D9EE1BD4D6A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1E49AA-0763-477E-B03F-C41EBF00271E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72FD36B-D4EC-4E3C-9D46-F6AA49056020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1C399EE-5576-4D1D-A8B0-DCF6B126FC77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FCA6CC-C53A-4863-8290-A4B916A93D49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D87E8E0-1076-4EF2-B8FC-68323F1F7D5B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4587CF3-ECAB-4CF6-BE91-FBABF6A847FB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9D782CB-68A1-4150-89E7-A496BC96A298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B475BEC-1E30-4704-AA04-9CDFBE745A8D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2CBF99E-F51C-4972-B195-E90B818D3266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8511EDC-1077-47BE-BE27-6F9D610FD95A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6BFC7AB-EB04-4AA8-8040-7C36FBF54A31}"/>
                </a:ext>
              </a:extLst>
            </p:cNvPr>
            <p:cNvCxnSpPr>
              <a:stCxn id="166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C4A3720-FF9C-425D-9683-85829C08D7CF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D6843-D59E-4CDB-9B39-273AA9607A7A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79D9B26-F3C3-4027-822F-4E823C3C8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9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96282"/>
          </a:xfrm>
        </p:spPr>
        <p:txBody>
          <a:bodyPr>
            <a:normAutofit/>
          </a:bodyPr>
          <a:lstStyle/>
          <a:p>
            <a:r>
              <a:rPr lang="en-US" sz="3200" dirty="0"/>
              <a:t>Expanded View of OTN-SC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87553" y="18410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3341762" y="19093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02559" y="27935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387949" y="28618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cxnSp>
        <p:nvCxnSpPr>
          <p:cNvPr id="22" name="Straight Connector 21"/>
          <p:cNvCxnSpPr>
            <a:stCxn id="18" idx="2"/>
            <a:endCxn id="20" idx="0"/>
          </p:cNvCxnSpPr>
          <p:nvPr/>
        </p:nvCxnSpPr>
        <p:spPr>
          <a:xfrm>
            <a:off x="3787653" y="2285511"/>
            <a:ext cx="15006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08288" y="3607648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3387948" y="367600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L-MDSC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38740" y="27935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5292949" y="28618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38739" y="3607647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5292948" y="3676009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963747" y="2285511"/>
            <a:ext cx="16171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3" idx="0"/>
          </p:cNvCxnSpPr>
          <p:nvPr/>
        </p:nvCxnSpPr>
        <p:spPr>
          <a:xfrm>
            <a:off x="3802659" y="3238011"/>
            <a:ext cx="5729" cy="36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31930" y="48303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186139" y="489874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6930" y="48303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091139" y="489874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40" name="Straight Connector 39"/>
          <p:cNvCxnSpPr>
            <a:stCxn id="23" idx="2"/>
            <a:endCxn id="31" idx="0"/>
          </p:cNvCxnSpPr>
          <p:nvPr/>
        </p:nvCxnSpPr>
        <p:spPr>
          <a:xfrm flipH="1">
            <a:off x="3632030" y="4052148"/>
            <a:ext cx="176358" cy="77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38" idx="0"/>
          </p:cNvCxnSpPr>
          <p:nvPr/>
        </p:nvCxnSpPr>
        <p:spPr>
          <a:xfrm>
            <a:off x="3808388" y="4052148"/>
            <a:ext cx="1728642" cy="77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1833" y="2793328"/>
            <a:ext cx="210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Non-recursive (OTN-SC),</a:t>
            </a:r>
          </a:p>
          <a:p>
            <a:r>
              <a:rPr lang="en-US" sz="1400" dirty="0"/>
              <a:t>Multi-domain recursive (MPI)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5565" y="1705072"/>
            <a:ext cx="305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Recursive (OTN-SC),</a:t>
            </a:r>
          </a:p>
          <a:p>
            <a:r>
              <a:rPr lang="en-US" sz="1400" dirty="0"/>
              <a:t>Multi-domain recursive (MPI)</a:t>
            </a:r>
          </a:p>
        </p:txBody>
      </p:sp>
      <p:cxnSp>
        <p:nvCxnSpPr>
          <p:cNvPr id="44" name="Straight Connector 43"/>
          <p:cNvCxnSpPr>
            <a:stCxn id="25" idx="2"/>
            <a:endCxn id="27" idx="0"/>
          </p:cNvCxnSpPr>
          <p:nvPr/>
        </p:nvCxnSpPr>
        <p:spPr>
          <a:xfrm flipH="1">
            <a:off x="5738839" y="3238011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98256" y="3169830"/>
            <a:ext cx="124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Non-recursive,</a:t>
            </a:r>
          </a:p>
          <a:p>
            <a:r>
              <a:rPr lang="en-US" sz="1400" dirty="0"/>
              <a:t>Single domain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39953" y="4322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2354" y="4322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73964" y="32380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79717" y="32380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747" y="24241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93975" y="242417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cxnSp>
        <p:nvCxnSpPr>
          <p:cNvPr id="61" name="Straight Connector 60"/>
          <p:cNvCxnSpPr>
            <a:endCxn id="18" idx="0"/>
          </p:cNvCxnSpPr>
          <p:nvPr/>
        </p:nvCxnSpPr>
        <p:spPr>
          <a:xfrm>
            <a:off x="3782598" y="1393182"/>
            <a:ext cx="5055" cy="44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40501" y="139318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10647" y="9567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64856" y="102514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IETF-NSC</a:t>
            </a:r>
          </a:p>
        </p:txBody>
      </p:sp>
    </p:spTree>
    <p:extLst>
      <p:ext uri="{BB962C8B-B14F-4D97-AF65-F5344CB8AC3E}">
        <p14:creationId xmlns:p14="http://schemas.microsoft.com/office/powerpoint/2010/main" val="41157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OTN-SC Figure Update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099"/>
            <a:ext cx="3581400" cy="39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5900"/>
            <a:ext cx="3859819" cy="322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3009899"/>
            <a:ext cx="3505200" cy="16583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160867"/>
            <a:ext cx="3733800" cy="8748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114800" y="3390900"/>
            <a:ext cx="457200" cy="304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Issues - </a:t>
            </a:r>
            <a:r>
              <a:rPr lang="en-US" sz="3200" dirty="0">
                <a:hlinkClick r:id="rId2"/>
              </a:rPr>
              <a:t>https://github.com/aguoietf/ietf-ccamp-yang-otn-slicing/issues</a:t>
            </a:r>
            <a:r>
              <a:rPr lang="en-US" sz="32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104900"/>
            <a:ext cx="6330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31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Diagram of OTN-SC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61626" y="1028700"/>
            <a:ext cx="1371600" cy="1552760"/>
            <a:chOff x="152399" y="1375767"/>
            <a:chExt cx="3016199" cy="3229582"/>
          </a:xfrm>
        </p:grpSpPr>
        <p:sp>
          <p:nvSpPr>
            <p:cNvPr id="37" name="Rectangle 36"/>
            <p:cNvSpPr/>
            <p:nvPr/>
          </p:nvSpPr>
          <p:spPr>
            <a:xfrm>
              <a:off x="152400" y="4152900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6806" y="4221263"/>
              <a:ext cx="788682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PNC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2059590" y="3471267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162586" y="3677975"/>
              <a:ext cx="772685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MPI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1" y="3092847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6716" y="3086040"/>
              <a:ext cx="1056644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OTN-SC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9489" y="2201267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2698" y="2236589"/>
              <a:ext cx="1156627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IETF-NSC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6344" y="2664717"/>
              <a:ext cx="1376596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OTN-SC NBI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2048506" y="2579689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52399" y="1375767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983" y="1384854"/>
              <a:ext cx="2056496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Orchestrator/E2E SC</a:t>
              </a:r>
            </a:p>
          </p:txBody>
        </p:sp>
        <p:cxnSp>
          <p:nvCxnSpPr>
            <p:cNvPr id="53" name="Straight Connector 52"/>
            <p:cNvCxnSpPr>
              <a:stCxn id="32" idx="0"/>
            </p:cNvCxnSpPr>
            <p:nvPr/>
          </p:nvCxnSpPr>
          <p:spPr>
            <a:xfrm flipV="1">
              <a:off x="2059589" y="1754188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74338" y="1754189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071960" y="1810274"/>
              <a:ext cx="1096638" cy="384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NSC NBI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3B0191-9A1B-4D42-BF8E-B8A958966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4135" y="2562681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3663"/>
            <a:ext cx="3286031" cy="27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099"/>
            <a:ext cx="3200400" cy="35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49149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7045" y="48387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57704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21713</TotalTime>
  <Words>1455</Words>
  <Application>Microsoft Office PowerPoint</Application>
  <PresentationFormat>On-screen Show (16:10)</PresentationFormat>
  <Paragraphs>341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ietf-ccamp-yang-otn-slicing</vt:lpstr>
      <vt:lpstr>Issue Tracking</vt:lpstr>
      <vt:lpstr>Proposed Call Schedule</vt:lpstr>
      <vt:lpstr>Functional Diagram of OTN-SC</vt:lpstr>
      <vt:lpstr>OTN-SC Deployment Scenarios</vt:lpstr>
      <vt:lpstr>Expanded View of OTN-SC</vt:lpstr>
      <vt:lpstr>OTN-SC Figure Update</vt:lpstr>
      <vt:lpstr>Issues - https://github.com/aguoietf/ietf-ccamp-yang-otn-slicing/issues </vt:lpstr>
      <vt:lpstr>Functional Diagram of OTN-SC</vt:lpstr>
      <vt:lpstr>Scope of An OTN Slice</vt:lpstr>
      <vt:lpstr>Multi-domain OTN-SC</vt:lpstr>
      <vt:lpstr>Draft-liu-teas-transport-network-slice-yang</vt:lpstr>
      <vt:lpstr>Draft-wd-teas-transport-slice-yang</vt:lpstr>
      <vt:lpstr>Modeling for OTN Slices</vt:lpstr>
      <vt:lpstr>Modeling for Connectivity-based OTN Slices</vt:lpstr>
      <vt:lpstr>Modeling for Connectivity-based OTN Slices</vt:lpstr>
      <vt:lpstr>Modeling for Resource-based OTN Slices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Aihua Guo</dc:creator>
  <cp:lastModifiedBy>Aihua Guo</cp:lastModifiedBy>
  <cp:revision>32</cp:revision>
  <dcterms:created xsi:type="dcterms:W3CDTF">2021-05-11T14:28:13Z</dcterms:created>
  <dcterms:modified xsi:type="dcterms:W3CDTF">2021-09-16T13:34:01Z</dcterms:modified>
</cp:coreProperties>
</file>