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0" r:id="rId2"/>
    <p:sldId id="261" r:id="rId3"/>
    <p:sldId id="266" r:id="rId4"/>
    <p:sldId id="258" r:id="rId5"/>
    <p:sldId id="265" r:id="rId6"/>
    <p:sldId id="264" r:id="rId7"/>
    <p:sldId id="262" r:id="rId8"/>
    <p:sldId id="267" r:id="rId9"/>
    <p:sldId id="268" r:id="rId10"/>
    <p:sldId id="270" r:id="rId11"/>
    <p:sldId id="271" r:id="rId12"/>
    <p:sldId id="289" r:id="rId13"/>
    <p:sldId id="290" r:id="rId14"/>
    <p:sldId id="292" r:id="rId15"/>
    <p:sldId id="294" r:id="rId16"/>
    <p:sldId id="293" r:id="rId17"/>
    <p:sldId id="295" r:id="rId18"/>
    <p:sldId id="297" r:id="rId19"/>
    <p:sldId id="298" r:id="rId20"/>
    <p:sldId id="299" r:id="rId21"/>
    <p:sldId id="300" r:id="rId22"/>
    <p:sldId id="301" r:id="rId23"/>
    <p:sldId id="302" r:id="rId24"/>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852" autoAdjust="0"/>
  </p:normalViewPr>
  <p:slideViewPr>
    <p:cSldViewPr>
      <p:cViewPr varScale="1">
        <p:scale>
          <a:sx n="114" d="100"/>
          <a:sy n="114" d="100"/>
        </p:scale>
        <p:origin x="490" y="86"/>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088273-5D22-4A56-BE72-519293F1A8F6}" type="datetimeFigureOut">
              <a:rPr lang="en-US" smtClean="0"/>
              <a:t>9/29/2021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C69CA-97BF-487C-AFB3-E6ABCA81CB8C}" type="slidenum">
              <a:rPr lang="en-US" smtClean="0"/>
              <a:t>‹#›</a:t>
            </a:fld>
            <a:endParaRPr lang="en-US"/>
          </a:p>
        </p:txBody>
      </p:sp>
    </p:spTree>
    <p:extLst>
      <p:ext uri="{BB962C8B-B14F-4D97-AF65-F5344CB8AC3E}">
        <p14:creationId xmlns:p14="http://schemas.microsoft.com/office/powerpoint/2010/main" val="3196733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case 1 : realization of IETF NSC at optical layer </a:t>
            </a:r>
          </a:p>
          <a:p>
            <a:r>
              <a:rPr lang="en-US" dirty="0"/>
              <a:t>Use case 2 : realization of IETF NSC is to use existing OTN slices to </a:t>
            </a:r>
          </a:p>
        </p:txBody>
      </p:sp>
      <p:sp>
        <p:nvSpPr>
          <p:cNvPr id="4" name="Slide Number Placeholder 3"/>
          <p:cNvSpPr>
            <a:spLocks noGrp="1"/>
          </p:cNvSpPr>
          <p:nvPr>
            <p:ph type="sldNum" sz="quarter" idx="5"/>
          </p:nvPr>
        </p:nvSpPr>
        <p:spPr/>
        <p:txBody>
          <a:bodyPr/>
          <a:lstStyle/>
          <a:p>
            <a:fld id="{39DC69CA-97BF-487C-AFB3-E6ABCA81CB8C}" type="slidenum">
              <a:rPr lang="en-US" smtClean="0"/>
              <a:t>6</a:t>
            </a:fld>
            <a:endParaRPr lang="en-US"/>
          </a:p>
        </p:txBody>
      </p:sp>
    </p:spTree>
    <p:extLst>
      <p:ext uri="{BB962C8B-B14F-4D97-AF65-F5344CB8AC3E}">
        <p14:creationId xmlns:p14="http://schemas.microsoft.com/office/powerpoint/2010/main" val="2840015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20</a:t>
            </a:fld>
            <a:endParaRPr lang="en-US"/>
          </a:p>
        </p:txBody>
      </p:sp>
    </p:spTree>
    <p:extLst>
      <p:ext uri="{BB962C8B-B14F-4D97-AF65-F5344CB8AC3E}">
        <p14:creationId xmlns:p14="http://schemas.microsoft.com/office/powerpoint/2010/main" val="2003686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21</a:t>
            </a:fld>
            <a:endParaRPr lang="en-US"/>
          </a:p>
        </p:txBody>
      </p:sp>
    </p:spTree>
    <p:extLst>
      <p:ext uri="{BB962C8B-B14F-4D97-AF65-F5344CB8AC3E}">
        <p14:creationId xmlns:p14="http://schemas.microsoft.com/office/powerpoint/2010/main" val="3881616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22</a:t>
            </a:fld>
            <a:endParaRPr lang="en-US"/>
          </a:p>
        </p:txBody>
      </p:sp>
    </p:spTree>
    <p:extLst>
      <p:ext uri="{BB962C8B-B14F-4D97-AF65-F5344CB8AC3E}">
        <p14:creationId xmlns:p14="http://schemas.microsoft.com/office/powerpoint/2010/main" val="784573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23</a:t>
            </a:fld>
            <a:endParaRPr lang="en-US"/>
          </a:p>
        </p:txBody>
      </p:sp>
    </p:spTree>
    <p:extLst>
      <p:ext uri="{BB962C8B-B14F-4D97-AF65-F5344CB8AC3E}">
        <p14:creationId xmlns:p14="http://schemas.microsoft.com/office/powerpoint/2010/main" val="1594526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12</a:t>
            </a:fld>
            <a:endParaRPr lang="en-US"/>
          </a:p>
        </p:txBody>
      </p:sp>
    </p:spTree>
    <p:extLst>
      <p:ext uri="{BB962C8B-B14F-4D97-AF65-F5344CB8AC3E}">
        <p14:creationId xmlns:p14="http://schemas.microsoft.com/office/powerpoint/2010/main" val="2476943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13</a:t>
            </a:fld>
            <a:endParaRPr lang="en-US"/>
          </a:p>
        </p:txBody>
      </p:sp>
    </p:spTree>
    <p:extLst>
      <p:ext uri="{BB962C8B-B14F-4D97-AF65-F5344CB8AC3E}">
        <p14:creationId xmlns:p14="http://schemas.microsoft.com/office/powerpoint/2010/main" val="1311556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14</a:t>
            </a:fld>
            <a:endParaRPr lang="en-US"/>
          </a:p>
        </p:txBody>
      </p:sp>
    </p:spTree>
    <p:extLst>
      <p:ext uri="{BB962C8B-B14F-4D97-AF65-F5344CB8AC3E}">
        <p14:creationId xmlns:p14="http://schemas.microsoft.com/office/powerpoint/2010/main" val="2263088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15</a:t>
            </a:fld>
            <a:endParaRPr lang="en-US"/>
          </a:p>
        </p:txBody>
      </p:sp>
    </p:spTree>
    <p:extLst>
      <p:ext uri="{BB962C8B-B14F-4D97-AF65-F5344CB8AC3E}">
        <p14:creationId xmlns:p14="http://schemas.microsoft.com/office/powerpoint/2010/main" val="2487079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16</a:t>
            </a:fld>
            <a:endParaRPr lang="en-US"/>
          </a:p>
        </p:txBody>
      </p:sp>
    </p:spTree>
    <p:extLst>
      <p:ext uri="{BB962C8B-B14F-4D97-AF65-F5344CB8AC3E}">
        <p14:creationId xmlns:p14="http://schemas.microsoft.com/office/powerpoint/2010/main" val="1392253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17</a:t>
            </a:fld>
            <a:endParaRPr lang="en-US"/>
          </a:p>
        </p:txBody>
      </p:sp>
    </p:spTree>
    <p:extLst>
      <p:ext uri="{BB962C8B-B14F-4D97-AF65-F5344CB8AC3E}">
        <p14:creationId xmlns:p14="http://schemas.microsoft.com/office/powerpoint/2010/main" val="1449912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18</a:t>
            </a:fld>
            <a:endParaRPr lang="en-US"/>
          </a:p>
        </p:txBody>
      </p:sp>
    </p:spTree>
    <p:extLst>
      <p:ext uri="{BB962C8B-B14F-4D97-AF65-F5344CB8AC3E}">
        <p14:creationId xmlns:p14="http://schemas.microsoft.com/office/powerpoint/2010/main" val="1098180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19</a:t>
            </a:fld>
            <a:endParaRPr lang="en-US"/>
          </a:p>
        </p:txBody>
      </p:sp>
    </p:spTree>
    <p:extLst>
      <p:ext uri="{BB962C8B-B14F-4D97-AF65-F5344CB8AC3E}">
        <p14:creationId xmlns:p14="http://schemas.microsoft.com/office/powerpoint/2010/main" val="61316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842DE4-D429-4C03-877D-BC36F66EF94D}"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53298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842DE4-D429-4C03-877D-BC36F66EF94D}"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1854746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842DE4-D429-4C03-877D-BC36F66EF94D}"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56978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842DE4-D429-4C03-877D-BC36F66EF94D}"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4181072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842DE4-D429-4C03-877D-BC36F66EF94D}"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1086771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842DE4-D429-4C03-877D-BC36F66EF94D}"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171021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842DE4-D429-4C03-877D-BC36F66EF94D}" type="datetimeFigureOut">
              <a:rPr lang="en-US" smtClean="0"/>
              <a:t>9/29/2021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242811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842DE4-D429-4C03-877D-BC36F66EF94D}" type="datetimeFigureOut">
              <a:rPr lang="en-US" smtClean="0"/>
              <a:t>9/29/2021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1944066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42DE4-D429-4C03-877D-BC36F66EF94D}" type="datetimeFigureOut">
              <a:rPr lang="en-US" smtClean="0"/>
              <a:t>9/29/2021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4073755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842DE4-D429-4C03-877D-BC36F66EF94D}"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302153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842DE4-D429-4C03-877D-BC36F66EF94D}"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F081B-88B7-41AA-A9CF-87E94B57310D}" type="slidenum">
              <a:rPr lang="en-US" smtClean="0"/>
              <a:t>‹#›</a:t>
            </a:fld>
            <a:endParaRPr lang="en-US"/>
          </a:p>
        </p:txBody>
      </p:sp>
    </p:spTree>
    <p:extLst>
      <p:ext uri="{BB962C8B-B14F-4D97-AF65-F5344CB8AC3E}">
        <p14:creationId xmlns:p14="http://schemas.microsoft.com/office/powerpoint/2010/main" val="3534822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65842DE4-D429-4C03-877D-BC36F66EF94D}" type="datetimeFigureOut">
              <a:rPr lang="en-US" smtClean="0"/>
              <a:t>9/29/2021</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0E3F081B-88B7-41AA-A9CF-87E94B57310D}" type="slidenum">
              <a:rPr lang="en-US" smtClean="0"/>
              <a:t>‹#›</a:t>
            </a:fld>
            <a:endParaRPr lang="en-US"/>
          </a:p>
        </p:txBody>
      </p:sp>
    </p:spTree>
    <p:extLst>
      <p:ext uri="{BB962C8B-B14F-4D97-AF65-F5344CB8AC3E}">
        <p14:creationId xmlns:p14="http://schemas.microsoft.com/office/powerpoint/2010/main" val="1050527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guoietf/ietf-ccamp-yang-otn-slicing"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datatracker.ietf.org/doc/html/draft-liu-teas-transport-network-slice-yang-0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atatracker.ietf.org/doc/html/draft-liu-teas-transport-network-slice-yang-0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guoietf/ietf-ccamp-yang-otn-slicing/issu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odle.com/poll/8eb8iabyhx2vewy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aguoietf/ietf-ccamp-yang-otn-slicing/issues"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err="1"/>
              <a:t>ietf</a:t>
            </a:r>
            <a:r>
              <a:rPr lang="en-US" sz="3200" dirty="0"/>
              <a:t>-</a:t>
            </a:r>
            <a:r>
              <a:rPr lang="en-US" sz="3200" dirty="0" err="1"/>
              <a:t>ccamp</a:t>
            </a:r>
            <a:r>
              <a:rPr lang="en-US" sz="3200" dirty="0"/>
              <a:t>-yang-</a:t>
            </a:r>
            <a:r>
              <a:rPr lang="en-US" sz="3200" dirty="0" err="1"/>
              <a:t>otn</a:t>
            </a:r>
            <a:r>
              <a:rPr lang="en-US" sz="3200" dirty="0"/>
              <a:t>-slicing</a:t>
            </a:r>
          </a:p>
        </p:txBody>
      </p:sp>
      <p:sp>
        <p:nvSpPr>
          <p:cNvPr id="3" name="Content Placeholder 2"/>
          <p:cNvSpPr>
            <a:spLocks noGrp="1"/>
          </p:cNvSpPr>
          <p:nvPr>
            <p:ph idx="1"/>
          </p:nvPr>
        </p:nvSpPr>
        <p:spPr/>
        <p:txBody>
          <a:bodyPr/>
          <a:lstStyle/>
          <a:p>
            <a:r>
              <a:rPr lang="en-US" dirty="0"/>
              <a:t>GitHub: </a:t>
            </a:r>
            <a:r>
              <a:rPr lang="en-US" dirty="0">
                <a:hlinkClick r:id="rId2"/>
              </a:rPr>
              <a:t>https://github.com/aguoietf/ietf-ccamp-yang-otn-slicing</a:t>
            </a:r>
            <a:endParaRPr lang="en-US" dirty="0"/>
          </a:p>
          <a:p>
            <a:r>
              <a:rPr lang="en-US" dirty="0"/>
              <a:t>Document format</a:t>
            </a:r>
          </a:p>
          <a:p>
            <a:pPr lvl="1"/>
            <a:r>
              <a:rPr lang="en-US" dirty="0"/>
              <a:t>Propose to use </a:t>
            </a:r>
            <a:r>
              <a:rPr lang="en-US" dirty="0" err="1"/>
              <a:t>Kramdown</a:t>
            </a:r>
            <a:r>
              <a:rPr lang="en-US" dirty="0"/>
              <a:t> for easily tracking changes</a:t>
            </a:r>
          </a:p>
          <a:p>
            <a:pPr lvl="1"/>
            <a:r>
              <a:rPr lang="en-US" dirty="0"/>
              <a:t>.txt, .</a:t>
            </a:r>
            <a:r>
              <a:rPr lang="en-US" dirty="0" err="1"/>
              <a:t>docx</a:t>
            </a:r>
            <a:r>
              <a:rPr lang="en-US" dirty="0"/>
              <a:t> versions also uploaded</a:t>
            </a:r>
          </a:p>
        </p:txBody>
      </p:sp>
    </p:spTree>
    <p:extLst>
      <p:ext uri="{BB962C8B-B14F-4D97-AF65-F5344CB8AC3E}">
        <p14:creationId xmlns:p14="http://schemas.microsoft.com/office/powerpoint/2010/main" val="3239501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024"/>
          <p:cNvSpPr>
            <a:spLocks noGrp="1"/>
          </p:cNvSpPr>
          <p:nvPr>
            <p:ph type="title"/>
          </p:nvPr>
        </p:nvSpPr>
        <p:spPr/>
        <p:txBody>
          <a:bodyPr>
            <a:normAutofit/>
          </a:bodyPr>
          <a:lstStyle/>
          <a:p>
            <a:r>
              <a:rPr lang="en-US" sz="3200" dirty="0"/>
              <a:t>Scope of An OTN Slice</a:t>
            </a:r>
          </a:p>
        </p:txBody>
      </p:sp>
      <p:sp>
        <p:nvSpPr>
          <p:cNvPr id="95" name="Rectangle 94"/>
          <p:cNvSpPr/>
          <p:nvPr/>
        </p:nvSpPr>
        <p:spPr>
          <a:xfrm>
            <a:off x="811328" y="2264892"/>
            <a:ext cx="488083" cy="3318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884489" y="2292319"/>
            <a:ext cx="420308" cy="276999"/>
          </a:xfrm>
          <a:prstGeom prst="rect">
            <a:avLst/>
          </a:prstGeom>
          <a:noFill/>
        </p:spPr>
        <p:txBody>
          <a:bodyPr wrap="none" rtlCol="0">
            <a:spAutoFit/>
          </a:bodyPr>
          <a:lstStyle/>
          <a:p>
            <a:r>
              <a:rPr lang="en-US" sz="1200" dirty="0"/>
              <a:t>CE1</a:t>
            </a:r>
          </a:p>
        </p:txBody>
      </p:sp>
      <p:sp>
        <p:nvSpPr>
          <p:cNvPr id="97" name="Rectangle 96"/>
          <p:cNvSpPr/>
          <p:nvPr/>
        </p:nvSpPr>
        <p:spPr>
          <a:xfrm>
            <a:off x="2362200" y="2206305"/>
            <a:ext cx="634407"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2362200" y="2292319"/>
            <a:ext cx="813394" cy="276999"/>
          </a:xfrm>
          <a:prstGeom prst="rect">
            <a:avLst/>
          </a:prstGeom>
          <a:noFill/>
        </p:spPr>
        <p:txBody>
          <a:bodyPr wrap="square" rtlCol="0">
            <a:spAutoFit/>
          </a:bodyPr>
          <a:lstStyle/>
          <a:p>
            <a:r>
              <a:rPr lang="en-US" sz="1200" dirty="0"/>
              <a:t>OTN PE1 </a:t>
            </a:r>
          </a:p>
        </p:txBody>
      </p:sp>
      <p:sp>
        <p:nvSpPr>
          <p:cNvPr id="99" name="Rectangle 98"/>
          <p:cNvSpPr/>
          <p:nvPr/>
        </p:nvSpPr>
        <p:spPr>
          <a:xfrm>
            <a:off x="4896852" y="2190658"/>
            <a:ext cx="634407"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4854452" y="2274408"/>
            <a:ext cx="760738" cy="276999"/>
          </a:xfrm>
          <a:prstGeom prst="rect">
            <a:avLst/>
          </a:prstGeom>
          <a:noFill/>
        </p:spPr>
        <p:txBody>
          <a:bodyPr wrap="square" rtlCol="0">
            <a:spAutoFit/>
          </a:bodyPr>
          <a:lstStyle/>
          <a:p>
            <a:r>
              <a:rPr lang="en-US" sz="1200" dirty="0"/>
              <a:t>OTN PE 2</a:t>
            </a:r>
          </a:p>
        </p:txBody>
      </p:sp>
      <p:sp>
        <p:nvSpPr>
          <p:cNvPr id="101" name="Rectangle 100"/>
          <p:cNvSpPr/>
          <p:nvPr/>
        </p:nvSpPr>
        <p:spPr>
          <a:xfrm>
            <a:off x="6598517" y="2262628"/>
            <a:ext cx="488083" cy="3318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6671678" y="2290055"/>
            <a:ext cx="420308" cy="276999"/>
          </a:xfrm>
          <a:prstGeom prst="rect">
            <a:avLst/>
          </a:prstGeom>
          <a:noFill/>
        </p:spPr>
        <p:txBody>
          <a:bodyPr wrap="none" rtlCol="0">
            <a:spAutoFit/>
          </a:bodyPr>
          <a:lstStyle/>
          <a:p>
            <a:r>
              <a:rPr lang="en-US" sz="1200" dirty="0"/>
              <a:t>CE2</a:t>
            </a:r>
          </a:p>
        </p:txBody>
      </p:sp>
      <p:cxnSp>
        <p:nvCxnSpPr>
          <p:cNvPr id="9" name="Straight Connector 8"/>
          <p:cNvCxnSpPr>
            <a:stCxn id="95" idx="3"/>
            <a:endCxn id="97" idx="1"/>
          </p:cNvCxnSpPr>
          <p:nvPr/>
        </p:nvCxnSpPr>
        <p:spPr>
          <a:xfrm flipV="1">
            <a:off x="1299411" y="2428555"/>
            <a:ext cx="1062789" cy="2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2996607" y="2428553"/>
            <a:ext cx="19049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5526506" y="2422977"/>
            <a:ext cx="1062789" cy="2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09800" y="1562100"/>
            <a:ext cx="0" cy="108870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5715000" y="1562100"/>
            <a:ext cx="0" cy="108870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3466209" y="1562100"/>
            <a:ext cx="965794" cy="276999"/>
          </a:xfrm>
          <a:prstGeom prst="rect">
            <a:avLst/>
          </a:prstGeom>
          <a:noFill/>
        </p:spPr>
        <p:txBody>
          <a:bodyPr wrap="square" rtlCol="0">
            <a:spAutoFit/>
          </a:bodyPr>
          <a:lstStyle/>
          <a:p>
            <a:r>
              <a:rPr lang="en-US" sz="1200" dirty="0"/>
              <a:t>OTN Slice</a:t>
            </a:r>
          </a:p>
        </p:txBody>
      </p:sp>
      <p:cxnSp>
        <p:nvCxnSpPr>
          <p:cNvPr id="20" name="Straight Arrow Connector 19"/>
          <p:cNvCxnSpPr>
            <a:stCxn id="106" idx="1"/>
          </p:cNvCxnSpPr>
          <p:nvPr/>
        </p:nvCxnSpPr>
        <p:spPr>
          <a:xfrm flipH="1" flipV="1">
            <a:off x="2209800" y="1700599"/>
            <a:ext cx="1256409" cy="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V="1">
            <a:off x="4267200" y="1700598"/>
            <a:ext cx="1447800" cy="2"/>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3440141" y="2158102"/>
            <a:ext cx="965794" cy="276999"/>
          </a:xfrm>
          <a:prstGeom prst="rect">
            <a:avLst/>
          </a:prstGeom>
          <a:noFill/>
        </p:spPr>
        <p:txBody>
          <a:bodyPr wrap="square" rtlCol="0">
            <a:spAutoFit/>
          </a:bodyPr>
          <a:lstStyle/>
          <a:p>
            <a:r>
              <a:rPr lang="en-US" sz="1200" dirty="0"/>
              <a:t>OTN Link</a:t>
            </a:r>
          </a:p>
        </p:txBody>
      </p:sp>
      <p:sp>
        <p:nvSpPr>
          <p:cNvPr id="113" name="TextBox 112"/>
          <p:cNvSpPr txBox="1"/>
          <p:nvPr/>
        </p:nvSpPr>
        <p:spPr>
          <a:xfrm>
            <a:off x="1347908" y="2171044"/>
            <a:ext cx="965794" cy="276999"/>
          </a:xfrm>
          <a:prstGeom prst="rect">
            <a:avLst/>
          </a:prstGeom>
          <a:noFill/>
        </p:spPr>
        <p:txBody>
          <a:bodyPr wrap="square" rtlCol="0">
            <a:spAutoFit/>
          </a:bodyPr>
          <a:lstStyle/>
          <a:p>
            <a:r>
              <a:rPr lang="en-US" sz="1200" dirty="0"/>
              <a:t>Access Link</a:t>
            </a:r>
          </a:p>
        </p:txBody>
      </p:sp>
      <p:sp>
        <p:nvSpPr>
          <p:cNvPr id="114" name="TextBox 113"/>
          <p:cNvSpPr txBox="1"/>
          <p:nvPr/>
        </p:nvSpPr>
        <p:spPr>
          <a:xfrm>
            <a:off x="5666812" y="2175493"/>
            <a:ext cx="965794" cy="276999"/>
          </a:xfrm>
          <a:prstGeom prst="rect">
            <a:avLst/>
          </a:prstGeom>
          <a:noFill/>
        </p:spPr>
        <p:txBody>
          <a:bodyPr wrap="square" rtlCol="0">
            <a:spAutoFit/>
          </a:bodyPr>
          <a:lstStyle/>
          <a:p>
            <a:r>
              <a:rPr lang="en-US" sz="1200" dirty="0"/>
              <a:t>Access Link</a:t>
            </a:r>
          </a:p>
        </p:txBody>
      </p:sp>
      <p:sp>
        <p:nvSpPr>
          <p:cNvPr id="115" name="Rectangle 114"/>
          <p:cNvSpPr/>
          <p:nvPr/>
        </p:nvSpPr>
        <p:spPr>
          <a:xfrm>
            <a:off x="762830" y="4516287"/>
            <a:ext cx="488083" cy="3318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835991" y="4543714"/>
            <a:ext cx="341760" cy="276999"/>
          </a:xfrm>
          <a:prstGeom prst="rect">
            <a:avLst/>
          </a:prstGeom>
          <a:noFill/>
        </p:spPr>
        <p:txBody>
          <a:bodyPr wrap="none" rtlCol="0">
            <a:spAutoFit/>
          </a:bodyPr>
          <a:lstStyle/>
          <a:p>
            <a:r>
              <a:rPr lang="en-US" sz="1200" dirty="0"/>
              <a:t>CE</a:t>
            </a:r>
          </a:p>
        </p:txBody>
      </p:sp>
      <p:sp>
        <p:nvSpPr>
          <p:cNvPr id="117" name="Rectangle 116"/>
          <p:cNvSpPr/>
          <p:nvPr/>
        </p:nvSpPr>
        <p:spPr>
          <a:xfrm>
            <a:off x="2313702" y="4457700"/>
            <a:ext cx="634407"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2313702" y="4543714"/>
            <a:ext cx="685800" cy="276999"/>
          </a:xfrm>
          <a:prstGeom prst="rect">
            <a:avLst/>
          </a:prstGeom>
          <a:noFill/>
        </p:spPr>
        <p:txBody>
          <a:bodyPr wrap="square" rtlCol="0">
            <a:spAutoFit/>
          </a:bodyPr>
          <a:lstStyle/>
          <a:p>
            <a:r>
              <a:rPr lang="en-US" sz="1200" dirty="0"/>
              <a:t>OTN PE</a:t>
            </a:r>
          </a:p>
        </p:txBody>
      </p:sp>
      <p:sp>
        <p:nvSpPr>
          <p:cNvPr id="119" name="Rectangle 118"/>
          <p:cNvSpPr/>
          <p:nvPr/>
        </p:nvSpPr>
        <p:spPr>
          <a:xfrm>
            <a:off x="6553200" y="4442053"/>
            <a:ext cx="634407"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6553200" y="4528067"/>
            <a:ext cx="685800" cy="276999"/>
          </a:xfrm>
          <a:prstGeom prst="rect">
            <a:avLst/>
          </a:prstGeom>
          <a:noFill/>
        </p:spPr>
        <p:txBody>
          <a:bodyPr wrap="square" rtlCol="0">
            <a:spAutoFit/>
          </a:bodyPr>
          <a:lstStyle/>
          <a:p>
            <a:r>
              <a:rPr lang="en-US" sz="1200" dirty="0"/>
              <a:t>OTN PE</a:t>
            </a:r>
          </a:p>
        </p:txBody>
      </p:sp>
      <p:sp>
        <p:nvSpPr>
          <p:cNvPr id="121" name="Rectangle 120"/>
          <p:cNvSpPr/>
          <p:nvPr/>
        </p:nvSpPr>
        <p:spPr>
          <a:xfrm>
            <a:off x="8254865" y="4468635"/>
            <a:ext cx="488083" cy="3318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8328026" y="4496062"/>
            <a:ext cx="341760" cy="276999"/>
          </a:xfrm>
          <a:prstGeom prst="rect">
            <a:avLst/>
          </a:prstGeom>
          <a:noFill/>
        </p:spPr>
        <p:txBody>
          <a:bodyPr wrap="none" rtlCol="0">
            <a:spAutoFit/>
          </a:bodyPr>
          <a:lstStyle/>
          <a:p>
            <a:r>
              <a:rPr lang="en-US" sz="1200" dirty="0"/>
              <a:t>CE</a:t>
            </a:r>
          </a:p>
        </p:txBody>
      </p:sp>
      <p:cxnSp>
        <p:nvCxnSpPr>
          <p:cNvPr id="123" name="Straight Connector 122"/>
          <p:cNvCxnSpPr>
            <a:stCxn id="115" idx="3"/>
            <a:endCxn id="117" idx="1"/>
          </p:cNvCxnSpPr>
          <p:nvPr/>
        </p:nvCxnSpPr>
        <p:spPr>
          <a:xfrm flipV="1">
            <a:off x="1250913" y="4679950"/>
            <a:ext cx="1062789" cy="2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2948109" y="4679950"/>
            <a:ext cx="785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7182854" y="4628984"/>
            <a:ext cx="1062789" cy="2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2161302" y="3238500"/>
            <a:ext cx="0" cy="16637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7371348" y="3238500"/>
            <a:ext cx="0" cy="16637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2810116" y="3813495"/>
            <a:ext cx="923684" cy="276999"/>
          </a:xfrm>
          <a:prstGeom prst="rect">
            <a:avLst/>
          </a:prstGeom>
          <a:noFill/>
        </p:spPr>
        <p:txBody>
          <a:bodyPr wrap="square" rtlCol="0">
            <a:spAutoFit/>
          </a:bodyPr>
          <a:lstStyle/>
          <a:p>
            <a:r>
              <a:rPr lang="en-US" sz="1200" dirty="0"/>
              <a:t>OTN Slice 1</a:t>
            </a:r>
          </a:p>
        </p:txBody>
      </p:sp>
      <p:cxnSp>
        <p:nvCxnSpPr>
          <p:cNvPr id="129" name="Straight Arrow Connector 128"/>
          <p:cNvCxnSpPr/>
          <p:nvPr/>
        </p:nvCxnSpPr>
        <p:spPr>
          <a:xfrm flipH="1">
            <a:off x="2161303" y="3951995"/>
            <a:ext cx="628203"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V="1">
            <a:off x="3690408" y="3957626"/>
            <a:ext cx="871731" cy="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2948109" y="4397373"/>
            <a:ext cx="965794" cy="276999"/>
          </a:xfrm>
          <a:prstGeom prst="rect">
            <a:avLst/>
          </a:prstGeom>
          <a:noFill/>
        </p:spPr>
        <p:txBody>
          <a:bodyPr wrap="square" rtlCol="0">
            <a:spAutoFit/>
          </a:bodyPr>
          <a:lstStyle/>
          <a:p>
            <a:r>
              <a:rPr lang="en-US" sz="1200" dirty="0"/>
              <a:t>OTN Link</a:t>
            </a:r>
          </a:p>
        </p:txBody>
      </p:sp>
      <p:sp>
        <p:nvSpPr>
          <p:cNvPr id="132" name="TextBox 131"/>
          <p:cNvSpPr txBox="1"/>
          <p:nvPr/>
        </p:nvSpPr>
        <p:spPr>
          <a:xfrm>
            <a:off x="1299410" y="4422439"/>
            <a:ext cx="965794" cy="276999"/>
          </a:xfrm>
          <a:prstGeom prst="rect">
            <a:avLst/>
          </a:prstGeom>
          <a:noFill/>
        </p:spPr>
        <p:txBody>
          <a:bodyPr wrap="square" rtlCol="0">
            <a:spAutoFit/>
          </a:bodyPr>
          <a:lstStyle/>
          <a:p>
            <a:r>
              <a:rPr lang="en-US" sz="1200" dirty="0"/>
              <a:t>Access Link</a:t>
            </a:r>
          </a:p>
        </p:txBody>
      </p:sp>
      <p:sp>
        <p:nvSpPr>
          <p:cNvPr id="133" name="TextBox 132"/>
          <p:cNvSpPr txBox="1"/>
          <p:nvPr/>
        </p:nvSpPr>
        <p:spPr>
          <a:xfrm>
            <a:off x="7323160" y="4381500"/>
            <a:ext cx="965794" cy="276999"/>
          </a:xfrm>
          <a:prstGeom prst="rect">
            <a:avLst/>
          </a:prstGeom>
          <a:noFill/>
        </p:spPr>
        <p:txBody>
          <a:bodyPr wrap="square" rtlCol="0">
            <a:spAutoFit/>
          </a:bodyPr>
          <a:lstStyle/>
          <a:p>
            <a:r>
              <a:rPr lang="en-US" sz="1200" dirty="0"/>
              <a:t>Access Link</a:t>
            </a:r>
          </a:p>
        </p:txBody>
      </p:sp>
      <p:sp>
        <p:nvSpPr>
          <p:cNvPr id="136" name="Rectangle 135"/>
          <p:cNvSpPr/>
          <p:nvPr/>
        </p:nvSpPr>
        <p:spPr>
          <a:xfrm>
            <a:off x="3733800" y="4444316"/>
            <a:ext cx="634407"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p:cNvSpPr txBox="1"/>
          <p:nvPr/>
        </p:nvSpPr>
        <p:spPr>
          <a:xfrm>
            <a:off x="3734171" y="4374536"/>
            <a:ext cx="685800" cy="577081"/>
          </a:xfrm>
          <a:prstGeom prst="rect">
            <a:avLst/>
          </a:prstGeom>
          <a:noFill/>
        </p:spPr>
        <p:txBody>
          <a:bodyPr wrap="square" rtlCol="0">
            <a:spAutoFit/>
          </a:bodyPr>
          <a:lstStyle/>
          <a:p>
            <a:r>
              <a:rPr lang="en-US" sz="1050" dirty="0"/>
              <a:t>OTN Border Node</a:t>
            </a:r>
          </a:p>
        </p:txBody>
      </p:sp>
      <p:cxnSp>
        <p:nvCxnSpPr>
          <p:cNvPr id="138" name="Straight Connector 137"/>
          <p:cNvCxnSpPr/>
          <p:nvPr/>
        </p:nvCxnSpPr>
        <p:spPr>
          <a:xfrm>
            <a:off x="4368207" y="4666566"/>
            <a:ext cx="785691" cy="0"/>
          </a:xfrm>
          <a:prstGeom prst="line">
            <a:avLst/>
          </a:prstGeom>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5148626" y="4422439"/>
            <a:ext cx="634407"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5148997" y="4352659"/>
            <a:ext cx="685800" cy="577081"/>
          </a:xfrm>
          <a:prstGeom prst="rect">
            <a:avLst/>
          </a:prstGeom>
          <a:noFill/>
        </p:spPr>
        <p:txBody>
          <a:bodyPr wrap="square" rtlCol="0">
            <a:spAutoFit/>
          </a:bodyPr>
          <a:lstStyle/>
          <a:p>
            <a:r>
              <a:rPr lang="en-US" sz="1050" dirty="0"/>
              <a:t>OTN Border Node</a:t>
            </a:r>
          </a:p>
        </p:txBody>
      </p:sp>
      <p:cxnSp>
        <p:nvCxnSpPr>
          <p:cNvPr id="141" name="Straight Connector 140"/>
          <p:cNvCxnSpPr/>
          <p:nvPr/>
        </p:nvCxnSpPr>
        <p:spPr>
          <a:xfrm>
            <a:off x="5783033" y="4644689"/>
            <a:ext cx="785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4579463" y="3862912"/>
            <a:ext cx="0" cy="108870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5004579" y="3853020"/>
            <a:ext cx="0" cy="108870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5629516" y="3819132"/>
            <a:ext cx="923684" cy="276999"/>
          </a:xfrm>
          <a:prstGeom prst="rect">
            <a:avLst/>
          </a:prstGeom>
          <a:noFill/>
        </p:spPr>
        <p:txBody>
          <a:bodyPr wrap="square" rtlCol="0">
            <a:spAutoFit/>
          </a:bodyPr>
          <a:lstStyle/>
          <a:p>
            <a:r>
              <a:rPr lang="en-US" sz="1200" dirty="0"/>
              <a:t>OTN Slice 2</a:t>
            </a:r>
          </a:p>
        </p:txBody>
      </p:sp>
      <p:cxnSp>
        <p:nvCxnSpPr>
          <p:cNvPr id="150" name="Straight Arrow Connector 149"/>
          <p:cNvCxnSpPr/>
          <p:nvPr/>
        </p:nvCxnSpPr>
        <p:spPr>
          <a:xfrm flipH="1">
            <a:off x="4980703" y="3957632"/>
            <a:ext cx="628203"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flipV="1">
            <a:off x="6509808" y="3963263"/>
            <a:ext cx="871731" cy="6"/>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609600" y="1403821"/>
            <a:ext cx="1092498" cy="276999"/>
          </a:xfrm>
          <a:prstGeom prst="rect">
            <a:avLst/>
          </a:prstGeom>
          <a:noFill/>
        </p:spPr>
        <p:txBody>
          <a:bodyPr wrap="square" rtlCol="0">
            <a:spAutoFit/>
          </a:bodyPr>
          <a:lstStyle/>
          <a:p>
            <a:r>
              <a:rPr lang="en-US" sz="1200" dirty="0">
                <a:solidFill>
                  <a:srgbClr val="C00000"/>
                </a:solidFill>
              </a:rPr>
              <a:t>Single Domain</a:t>
            </a:r>
          </a:p>
        </p:txBody>
      </p:sp>
      <p:sp>
        <p:nvSpPr>
          <p:cNvPr id="153" name="TextBox 152"/>
          <p:cNvSpPr txBox="1"/>
          <p:nvPr/>
        </p:nvSpPr>
        <p:spPr>
          <a:xfrm>
            <a:off x="460622" y="3724412"/>
            <a:ext cx="1092498" cy="276999"/>
          </a:xfrm>
          <a:prstGeom prst="rect">
            <a:avLst/>
          </a:prstGeom>
          <a:noFill/>
        </p:spPr>
        <p:txBody>
          <a:bodyPr wrap="square" rtlCol="0">
            <a:spAutoFit/>
          </a:bodyPr>
          <a:lstStyle/>
          <a:p>
            <a:r>
              <a:rPr lang="en-US" sz="1200" dirty="0">
                <a:solidFill>
                  <a:srgbClr val="C00000"/>
                </a:solidFill>
              </a:rPr>
              <a:t>Multi Domain</a:t>
            </a:r>
          </a:p>
        </p:txBody>
      </p:sp>
      <p:cxnSp>
        <p:nvCxnSpPr>
          <p:cNvPr id="156" name="Straight Arrow Connector 155"/>
          <p:cNvCxnSpPr/>
          <p:nvPr/>
        </p:nvCxnSpPr>
        <p:spPr>
          <a:xfrm flipH="1">
            <a:off x="2161306" y="3467099"/>
            <a:ext cx="2206901" cy="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4428801" y="3252537"/>
            <a:ext cx="905200" cy="461665"/>
          </a:xfrm>
          <a:prstGeom prst="rect">
            <a:avLst/>
          </a:prstGeom>
          <a:noFill/>
        </p:spPr>
        <p:txBody>
          <a:bodyPr wrap="square" rtlCol="0">
            <a:spAutoFit/>
          </a:bodyPr>
          <a:lstStyle/>
          <a:p>
            <a:r>
              <a:rPr lang="en-US" sz="1200" dirty="0"/>
              <a:t>End-to-end OTN Slice</a:t>
            </a:r>
          </a:p>
        </p:txBody>
      </p:sp>
      <p:cxnSp>
        <p:nvCxnSpPr>
          <p:cNvPr id="159" name="Straight Arrow Connector 158"/>
          <p:cNvCxnSpPr/>
          <p:nvPr/>
        </p:nvCxnSpPr>
        <p:spPr>
          <a:xfrm>
            <a:off x="5410200" y="3467099"/>
            <a:ext cx="1961148" cy="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4368207" y="4446725"/>
            <a:ext cx="965794" cy="400110"/>
          </a:xfrm>
          <a:prstGeom prst="rect">
            <a:avLst/>
          </a:prstGeom>
          <a:noFill/>
        </p:spPr>
        <p:txBody>
          <a:bodyPr wrap="square" rtlCol="0">
            <a:spAutoFit/>
          </a:bodyPr>
          <a:lstStyle/>
          <a:p>
            <a:r>
              <a:rPr lang="en-US" sz="1000" dirty="0"/>
              <a:t>Inter-domain OTN Link</a:t>
            </a:r>
          </a:p>
        </p:txBody>
      </p:sp>
      <p:sp>
        <p:nvSpPr>
          <p:cNvPr id="172" name="TextBox 171"/>
          <p:cNvSpPr txBox="1"/>
          <p:nvPr/>
        </p:nvSpPr>
        <p:spPr>
          <a:xfrm>
            <a:off x="5791200" y="4391010"/>
            <a:ext cx="965794" cy="276999"/>
          </a:xfrm>
          <a:prstGeom prst="rect">
            <a:avLst/>
          </a:prstGeom>
          <a:noFill/>
        </p:spPr>
        <p:txBody>
          <a:bodyPr wrap="square" rtlCol="0">
            <a:spAutoFit/>
          </a:bodyPr>
          <a:lstStyle/>
          <a:p>
            <a:r>
              <a:rPr lang="en-US" sz="1200" dirty="0"/>
              <a:t>OTN Link</a:t>
            </a:r>
          </a:p>
        </p:txBody>
      </p:sp>
      <p:sp>
        <p:nvSpPr>
          <p:cNvPr id="173" name="TextBox 172"/>
          <p:cNvSpPr txBox="1"/>
          <p:nvPr/>
        </p:nvSpPr>
        <p:spPr>
          <a:xfrm>
            <a:off x="2739376" y="5143500"/>
            <a:ext cx="1146823" cy="276999"/>
          </a:xfrm>
          <a:prstGeom prst="rect">
            <a:avLst/>
          </a:prstGeom>
          <a:noFill/>
        </p:spPr>
        <p:txBody>
          <a:bodyPr wrap="square" rtlCol="0">
            <a:spAutoFit/>
          </a:bodyPr>
          <a:lstStyle/>
          <a:p>
            <a:r>
              <a:rPr lang="en-US" sz="1200" dirty="0"/>
              <a:t>OTN Domain 1</a:t>
            </a:r>
          </a:p>
        </p:txBody>
      </p:sp>
      <p:sp>
        <p:nvSpPr>
          <p:cNvPr id="174" name="TextBox 173"/>
          <p:cNvSpPr txBox="1"/>
          <p:nvPr/>
        </p:nvSpPr>
        <p:spPr>
          <a:xfrm>
            <a:off x="5576297" y="5125725"/>
            <a:ext cx="1146823" cy="276999"/>
          </a:xfrm>
          <a:prstGeom prst="rect">
            <a:avLst/>
          </a:prstGeom>
          <a:noFill/>
        </p:spPr>
        <p:txBody>
          <a:bodyPr wrap="square" rtlCol="0">
            <a:spAutoFit/>
          </a:bodyPr>
          <a:lstStyle/>
          <a:p>
            <a:r>
              <a:rPr lang="en-US" sz="1200" dirty="0"/>
              <a:t>OTN Domain 2</a:t>
            </a:r>
          </a:p>
        </p:txBody>
      </p:sp>
      <p:sp>
        <p:nvSpPr>
          <p:cNvPr id="61" name="TextBox 60">
            <a:extLst>
              <a:ext uri="{FF2B5EF4-FFF2-40B4-BE49-F238E27FC236}">
                <a16:creationId xmlns:a16="http://schemas.microsoft.com/office/drawing/2014/main" id="{FFB95B0B-87EB-4777-93B6-CF700FB863E2}"/>
              </a:ext>
            </a:extLst>
          </p:cNvPr>
          <p:cNvSpPr txBox="1"/>
          <p:nvPr/>
        </p:nvSpPr>
        <p:spPr>
          <a:xfrm>
            <a:off x="1237805" y="2379298"/>
            <a:ext cx="250099" cy="276999"/>
          </a:xfrm>
          <a:prstGeom prst="rect">
            <a:avLst/>
          </a:prstGeom>
          <a:noFill/>
        </p:spPr>
        <p:txBody>
          <a:bodyPr wrap="square" rtlCol="0">
            <a:spAutoFit/>
          </a:bodyPr>
          <a:lstStyle/>
          <a:p>
            <a:r>
              <a:rPr lang="en-US" sz="1200" dirty="0"/>
              <a:t>X</a:t>
            </a:r>
          </a:p>
        </p:txBody>
      </p:sp>
      <p:sp>
        <p:nvSpPr>
          <p:cNvPr id="62" name="TextBox 61">
            <a:extLst>
              <a:ext uri="{FF2B5EF4-FFF2-40B4-BE49-F238E27FC236}">
                <a16:creationId xmlns:a16="http://schemas.microsoft.com/office/drawing/2014/main" id="{70F39E07-3D68-4E62-9FF8-91DA4E4F49AF}"/>
              </a:ext>
            </a:extLst>
          </p:cNvPr>
          <p:cNvSpPr txBox="1"/>
          <p:nvPr/>
        </p:nvSpPr>
        <p:spPr>
          <a:xfrm>
            <a:off x="6369883" y="2371180"/>
            <a:ext cx="250099" cy="276999"/>
          </a:xfrm>
          <a:prstGeom prst="rect">
            <a:avLst/>
          </a:prstGeom>
          <a:noFill/>
        </p:spPr>
        <p:txBody>
          <a:bodyPr wrap="square" rtlCol="0">
            <a:spAutoFit/>
          </a:bodyPr>
          <a:lstStyle/>
          <a:p>
            <a:r>
              <a:rPr lang="en-US" sz="1200" dirty="0"/>
              <a:t>Y</a:t>
            </a:r>
          </a:p>
        </p:txBody>
      </p:sp>
      <p:sp>
        <p:nvSpPr>
          <p:cNvPr id="63" name="TextBox 62">
            <a:extLst>
              <a:ext uri="{FF2B5EF4-FFF2-40B4-BE49-F238E27FC236}">
                <a16:creationId xmlns:a16="http://schemas.microsoft.com/office/drawing/2014/main" id="{ABDD484B-FC66-4B0D-86C3-0B1E791E93D6}"/>
              </a:ext>
            </a:extLst>
          </p:cNvPr>
          <p:cNvSpPr txBox="1"/>
          <p:nvPr/>
        </p:nvSpPr>
        <p:spPr>
          <a:xfrm>
            <a:off x="2137912" y="2413280"/>
            <a:ext cx="250099" cy="276999"/>
          </a:xfrm>
          <a:prstGeom prst="rect">
            <a:avLst/>
          </a:prstGeom>
          <a:noFill/>
        </p:spPr>
        <p:txBody>
          <a:bodyPr wrap="square" rtlCol="0">
            <a:spAutoFit/>
          </a:bodyPr>
          <a:lstStyle/>
          <a:p>
            <a:r>
              <a:rPr lang="en-US" sz="1200" dirty="0"/>
              <a:t>X</a:t>
            </a:r>
          </a:p>
        </p:txBody>
      </p:sp>
      <p:sp>
        <p:nvSpPr>
          <p:cNvPr id="64" name="TextBox 63">
            <a:extLst>
              <a:ext uri="{FF2B5EF4-FFF2-40B4-BE49-F238E27FC236}">
                <a16:creationId xmlns:a16="http://schemas.microsoft.com/office/drawing/2014/main" id="{E2595C01-29E2-486D-A4A0-46876327F198}"/>
              </a:ext>
            </a:extLst>
          </p:cNvPr>
          <p:cNvSpPr txBox="1"/>
          <p:nvPr/>
        </p:nvSpPr>
        <p:spPr>
          <a:xfrm>
            <a:off x="5517489" y="2387558"/>
            <a:ext cx="250099" cy="276999"/>
          </a:xfrm>
          <a:prstGeom prst="rect">
            <a:avLst/>
          </a:prstGeom>
          <a:noFill/>
        </p:spPr>
        <p:txBody>
          <a:bodyPr wrap="square" rtlCol="0">
            <a:spAutoFit/>
          </a:bodyPr>
          <a:lstStyle/>
          <a:p>
            <a:r>
              <a:rPr lang="en-US" sz="1200" dirty="0"/>
              <a:t>Y</a:t>
            </a:r>
          </a:p>
        </p:txBody>
      </p:sp>
    </p:spTree>
    <p:extLst>
      <p:ext uri="{BB962C8B-B14F-4D97-AF65-F5344CB8AC3E}">
        <p14:creationId xmlns:p14="http://schemas.microsoft.com/office/powerpoint/2010/main" val="868824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024"/>
          <p:cNvSpPr>
            <a:spLocks noGrp="1"/>
          </p:cNvSpPr>
          <p:nvPr>
            <p:ph type="title"/>
          </p:nvPr>
        </p:nvSpPr>
        <p:spPr/>
        <p:txBody>
          <a:bodyPr>
            <a:normAutofit/>
          </a:bodyPr>
          <a:lstStyle/>
          <a:p>
            <a:r>
              <a:rPr lang="en-US" sz="3200" dirty="0"/>
              <a:t>Multi-domain OTN-SC</a:t>
            </a:r>
          </a:p>
        </p:txBody>
      </p:sp>
      <p:sp>
        <p:nvSpPr>
          <p:cNvPr id="31" name="Rectangle 30"/>
          <p:cNvSpPr/>
          <p:nvPr/>
        </p:nvSpPr>
        <p:spPr>
          <a:xfrm>
            <a:off x="560727" y="1636079"/>
            <a:ext cx="1600200" cy="4445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6" name="TextBox 35"/>
          <p:cNvSpPr txBox="1"/>
          <p:nvPr/>
        </p:nvSpPr>
        <p:spPr>
          <a:xfrm>
            <a:off x="914936" y="1704441"/>
            <a:ext cx="734496" cy="307777"/>
          </a:xfrm>
          <a:prstGeom prst="rect">
            <a:avLst/>
          </a:prstGeom>
          <a:noFill/>
        </p:spPr>
        <p:txBody>
          <a:bodyPr wrap="none" rtlCol="0">
            <a:spAutoFit/>
          </a:bodyPr>
          <a:lstStyle/>
          <a:p>
            <a:r>
              <a:rPr lang="en-US" sz="1400" dirty="0"/>
              <a:t>OTN-SC</a:t>
            </a:r>
          </a:p>
        </p:txBody>
      </p:sp>
      <p:sp>
        <p:nvSpPr>
          <p:cNvPr id="38" name="Rectangle 37"/>
          <p:cNvSpPr/>
          <p:nvPr/>
        </p:nvSpPr>
        <p:spPr>
          <a:xfrm>
            <a:off x="560726" y="2450215"/>
            <a:ext cx="1600200" cy="4445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9" name="TextBox 38"/>
          <p:cNvSpPr txBox="1"/>
          <p:nvPr/>
        </p:nvSpPr>
        <p:spPr>
          <a:xfrm>
            <a:off x="1037565" y="2524107"/>
            <a:ext cx="489236" cy="307777"/>
          </a:xfrm>
          <a:prstGeom prst="rect">
            <a:avLst/>
          </a:prstGeom>
          <a:noFill/>
        </p:spPr>
        <p:txBody>
          <a:bodyPr wrap="none" rtlCol="0">
            <a:spAutoFit/>
          </a:bodyPr>
          <a:lstStyle/>
          <a:p>
            <a:r>
              <a:rPr lang="en-US" sz="1400" dirty="0"/>
              <a:t>PNC</a:t>
            </a:r>
          </a:p>
        </p:txBody>
      </p:sp>
      <p:cxnSp>
        <p:nvCxnSpPr>
          <p:cNvPr id="40" name="Straight Connector 39"/>
          <p:cNvCxnSpPr/>
          <p:nvPr/>
        </p:nvCxnSpPr>
        <p:spPr>
          <a:xfrm flipH="1">
            <a:off x="3873964" y="2082801"/>
            <a:ext cx="1" cy="369636"/>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48292" y="4061779"/>
            <a:ext cx="1229824" cy="307777"/>
          </a:xfrm>
          <a:prstGeom prst="rect">
            <a:avLst/>
          </a:prstGeom>
          <a:noFill/>
        </p:spPr>
        <p:txBody>
          <a:bodyPr wrap="none" rtlCol="0">
            <a:spAutoFit/>
          </a:bodyPr>
          <a:lstStyle/>
          <a:p>
            <a:r>
              <a:rPr lang="en-US" sz="1400" dirty="0"/>
              <a:t>Single Domain</a:t>
            </a:r>
          </a:p>
        </p:txBody>
      </p:sp>
      <p:sp>
        <p:nvSpPr>
          <p:cNvPr id="42" name="TextBox 41"/>
          <p:cNvSpPr txBox="1"/>
          <p:nvPr/>
        </p:nvSpPr>
        <p:spPr>
          <a:xfrm>
            <a:off x="1401704" y="2080579"/>
            <a:ext cx="476412" cy="307777"/>
          </a:xfrm>
          <a:prstGeom prst="rect">
            <a:avLst/>
          </a:prstGeom>
          <a:noFill/>
        </p:spPr>
        <p:txBody>
          <a:bodyPr wrap="none" rtlCol="0">
            <a:spAutoFit/>
          </a:bodyPr>
          <a:lstStyle/>
          <a:p>
            <a:r>
              <a:rPr lang="en-US" sz="1400" dirty="0"/>
              <a:t>MPI</a:t>
            </a:r>
          </a:p>
        </p:txBody>
      </p:sp>
      <p:sp>
        <p:nvSpPr>
          <p:cNvPr id="43" name="Rectangle 42"/>
          <p:cNvSpPr/>
          <p:nvPr/>
        </p:nvSpPr>
        <p:spPr>
          <a:xfrm>
            <a:off x="3073864" y="1638300"/>
            <a:ext cx="1600200" cy="4445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4" name="TextBox 43"/>
          <p:cNvSpPr txBox="1"/>
          <p:nvPr/>
        </p:nvSpPr>
        <p:spPr>
          <a:xfrm>
            <a:off x="3459254" y="1706662"/>
            <a:ext cx="734496" cy="307777"/>
          </a:xfrm>
          <a:prstGeom prst="rect">
            <a:avLst/>
          </a:prstGeom>
          <a:noFill/>
        </p:spPr>
        <p:txBody>
          <a:bodyPr wrap="none" rtlCol="0">
            <a:spAutoFit/>
          </a:bodyPr>
          <a:lstStyle/>
          <a:p>
            <a:r>
              <a:rPr lang="en-US" sz="1400" dirty="0"/>
              <a:t>OTN-SC</a:t>
            </a:r>
          </a:p>
        </p:txBody>
      </p:sp>
      <p:sp>
        <p:nvSpPr>
          <p:cNvPr id="45" name="Rectangle 44"/>
          <p:cNvSpPr/>
          <p:nvPr/>
        </p:nvSpPr>
        <p:spPr>
          <a:xfrm>
            <a:off x="3079593" y="2452437"/>
            <a:ext cx="1600200" cy="4445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 name="TextBox 48"/>
          <p:cNvSpPr txBox="1"/>
          <p:nvPr/>
        </p:nvSpPr>
        <p:spPr>
          <a:xfrm>
            <a:off x="3459253" y="2520798"/>
            <a:ext cx="756938" cy="307777"/>
          </a:xfrm>
          <a:prstGeom prst="rect">
            <a:avLst/>
          </a:prstGeom>
          <a:noFill/>
        </p:spPr>
        <p:txBody>
          <a:bodyPr wrap="none" rtlCol="0">
            <a:spAutoFit/>
          </a:bodyPr>
          <a:lstStyle/>
          <a:p>
            <a:r>
              <a:rPr lang="en-US" sz="1400" dirty="0"/>
              <a:t>L-MDSC</a:t>
            </a:r>
          </a:p>
        </p:txBody>
      </p:sp>
      <p:sp>
        <p:nvSpPr>
          <p:cNvPr id="55" name="Rectangle 54"/>
          <p:cNvSpPr/>
          <p:nvPr/>
        </p:nvSpPr>
        <p:spPr>
          <a:xfrm>
            <a:off x="3059773" y="3403600"/>
            <a:ext cx="766730" cy="4445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8" name="TextBox 57"/>
          <p:cNvSpPr txBox="1"/>
          <p:nvPr/>
        </p:nvSpPr>
        <p:spPr>
          <a:xfrm>
            <a:off x="3198520" y="3496997"/>
            <a:ext cx="489236" cy="307777"/>
          </a:xfrm>
          <a:prstGeom prst="rect">
            <a:avLst/>
          </a:prstGeom>
          <a:noFill/>
        </p:spPr>
        <p:txBody>
          <a:bodyPr wrap="none" rtlCol="0">
            <a:spAutoFit/>
          </a:bodyPr>
          <a:lstStyle/>
          <a:p>
            <a:r>
              <a:rPr lang="en-US" sz="1400" dirty="0"/>
              <a:t>PNC</a:t>
            </a:r>
          </a:p>
        </p:txBody>
      </p:sp>
      <p:cxnSp>
        <p:nvCxnSpPr>
          <p:cNvPr id="61" name="Straight Connector 60"/>
          <p:cNvCxnSpPr>
            <a:endCxn id="55" idx="0"/>
          </p:cNvCxnSpPr>
          <p:nvPr/>
        </p:nvCxnSpPr>
        <p:spPr>
          <a:xfrm>
            <a:off x="3443138" y="2905282"/>
            <a:ext cx="0" cy="498318"/>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158960" y="3000552"/>
            <a:ext cx="476412" cy="307777"/>
          </a:xfrm>
          <a:prstGeom prst="rect">
            <a:avLst/>
          </a:prstGeom>
          <a:noFill/>
        </p:spPr>
        <p:txBody>
          <a:bodyPr wrap="none" rtlCol="0">
            <a:spAutoFit/>
          </a:bodyPr>
          <a:lstStyle/>
          <a:p>
            <a:r>
              <a:rPr lang="en-US" sz="1400" dirty="0"/>
              <a:t>MPI</a:t>
            </a:r>
          </a:p>
        </p:txBody>
      </p:sp>
      <p:sp>
        <p:nvSpPr>
          <p:cNvPr id="66" name="TextBox 65"/>
          <p:cNvSpPr txBox="1"/>
          <p:nvPr/>
        </p:nvSpPr>
        <p:spPr>
          <a:xfrm>
            <a:off x="3945269" y="2082800"/>
            <a:ext cx="476412" cy="307777"/>
          </a:xfrm>
          <a:prstGeom prst="rect">
            <a:avLst/>
          </a:prstGeom>
          <a:noFill/>
        </p:spPr>
        <p:txBody>
          <a:bodyPr wrap="none" rtlCol="0">
            <a:spAutoFit/>
          </a:bodyPr>
          <a:lstStyle/>
          <a:p>
            <a:r>
              <a:rPr lang="en-US" sz="1400" dirty="0"/>
              <a:t>MPI</a:t>
            </a:r>
          </a:p>
        </p:txBody>
      </p:sp>
      <p:sp>
        <p:nvSpPr>
          <p:cNvPr id="67" name="Rectangle 66"/>
          <p:cNvSpPr/>
          <p:nvPr/>
        </p:nvSpPr>
        <p:spPr>
          <a:xfrm>
            <a:off x="3907334" y="3403600"/>
            <a:ext cx="766730" cy="4445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8" name="TextBox 67"/>
          <p:cNvSpPr txBox="1"/>
          <p:nvPr/>
        </p:nvSpPr>
        <p:spPr>
          <a:xfrm>
            <a:off x="4046081" y="3496997"/>
            <a:ext cx="489236" cy="307777"/>
          </a:xfrm>
          <a:prstGeom prst="rect">
            <a:avLst/>
          </a:prstGeom>
          <a:noFill/>
        </p:spPr>
        <p:txBody>
          <a:bodyPr wrap="none" rtlCol="0">
            <a:spAutoFit/>
          </a:bodyPr>
          <a:lstStyle/>
          <a:p>
            <a:r>
              <a:rPr lang="en-US" sz="1400" dirty="0"/>
              <a:t>PNC</a:t>
            </a:r>
          </a:p>
        </p:txBody>
      </p:sp>
      <p:cxnSp>
        <p:nvCxnSpPr>
          <p:cNvPr id="69" name="Straight Connector 68"/>
          <p:cNvCxnSpPr>
            <a:endCxn id="67" idx="0"/>
          </p:cNvCxnSpPr>
          <p:nvPr/>
        </p:nvCxnSpPr>
        <p:spPr>
          <a:xfrm>
            <a:off x="4290699" y="2905282"/>
            <a:ext cx="0" cy="498318"/>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971800" y="4076700"/>
            <a:ext cx="1863844" cy="307777"/>
          </a:xfrm>
          <a:prstGeom prst="rect">
            <a:avLst/>
          </a:prstGeom>
          <a:noFill/>
        </p:spPr>
        <p:txBody>
          <a:bodyPr wrap="none" rtlCol="0">
            <a:spAutoFit/>
          </a:bodyPr>
          <a:lstStyle/>
          <a:p>
            <a:r>
              <a:rPr lang="en-US" sz="1400" dirty="0"/>
              <a:t>Multi Domain Option 1</a:t>
            </a:r>
          </a:p>
        </p:txBody>
      </p:sp>
      <p:cxnSp>
        <p:nvCxnSpPr>
          <p:cNvPr id="71" name="Straight Connector 70"/>
          <p:cNvCxnSpPr/>
          <p:nvPr/>
        </p:nvCxnSpPr>
        <p:spPr>
          <a:xfrm flipH="1">
            <a:off x="5934577" y="2085594"/>
            <a:ext cx="1" cy="369636"/>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5567330" y="1623379"/>
            <a:ext cx="1600200" cy="4445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3" name="TextBox 72"/>
          <p:cNvSpPr txBox="1"/>
          <p:nvPr/>
        </p:nvSpPr>
        <p:spPr>
          <a:xfrm>
            <a:off x="5952720" y="1691741"/>
            <a:ext cx="734496" cy="307777"/>
          </a:xfrm>
          <a:prstGeom prst="rect">
            <a:avLst/>
          </a:prstGeom>
          <a:noFill/>
        </p:spPr>
        <p:txBody>
          <a:bodyPr wrap="none" rtlCol="0">
            <a:spAutoFit/>
          </a:bodyPr>
          <a:lstStyle/>
          <a:p>
            <a:r>
              <a:rPr lang="en-US" sz="1400" dirty="0"/>
              <a:t>OTN-SC</a:t>
            </a:r>
          </a:p>
        </p:txBody>
      </p:sp>
      <p:sp>
        <p:nvSpPr>
          <p:cNvPr id="76" name="Rectangle 75"/>
          <p:cNvSpPr/>
          <p:nvPr/>
        </p:nvSpPr>
        <p:spPr>
          <a:xfrm>
            <a:off x="5533186" y="2437516"/>
            <a:ext cx="766730" cy="46776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7" name="TextBox 76"/>
          <p:cNvSpPr txBox="1"/>
          <p:nvPr/>
        </p:nvSpPr>
        <p:spPr>
          <a:xfrm>
            <a:off x="5567330" y="2517510"/>
            <a:ext cx="734496" cy="307777"/>
          </a:xfrm>
          <a:prstGeom prst="rect">
            <a:avLst/>
          </a:prstGeom>
          <a:noFill/>
        </p:spPr>
        <p:txBody>
          <a:bodyPr wrap="none" rtlCol="0">
            <a:spAutoFit/>
          </a:bodyPr>
          <a:lstStyle/>
          <a:p>
            <a:r>
              <a:rPr lang="en-US" sz="1400" dirty="0"/>
              <a:t>OTN-SC</a:t>
            </a:r>
          </a:p>
        </p:txBody>
      </p:sp>
      <p:sp>
        <p:nvSpPr>
          <p:cNvPr id="80" name="TextBox 79"/>
          <p:cNvSpPr txBox="1"/>
          <p:nvPr/>
        </p:nvSpPr>
        <p:spPr>
          <a:xfrm>
            <a:off x="5888477" y="2092277"/>
            <a:ext cx="1032655" cy="307777"/>
          </a:xfrm>
          <a:prstGeom prst="rect">
            <a:avLst/>
          </a:prstGeom>
          <a:noFill/>
        </p:spPr>
        <p:txBody>
          <a:bodyPr wrap="none" rtlCol="0">
            <a:spAutoFit/>
          </a:bodyPr>
          <a:lstStyle/>
          <a:p>
            <a:r>
              <a:rPr lang="en-US" sz="1400" dirty="0"/>
              <a:t>OTN-SC NBI</a:t>
            </a:r>
          </a:p>
        </p:txBody>
      </p:sp>
      <p:sp>
        <p:nvSpPr>
          <p:cNvPr id="81" name="Rectangle 80"/>
          <p:cNvSpPr/>
          <p:nvPr/>
        </p:nvSpPr>
        <p:spPr>
          <a:xfrm>
            <a:off x="6400800" y="2439305"/>
            <a:ext cx="766730" cy="46776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4" name="TextBox 83"/>
          <p:cNvSpPr txBox="1"/>
          <p:nvPr/>
        </p:nvSpPr>
        <p:spPr>
          <a:xfrm>
            <a:off x="5465266" y="4061779"/>
            <a:ext cx="1863844" cy="307777"/>
          </a:xfrm>
          <a:prstGeom prst="rect">
            <a:avLst/>
          </a:prstGeom>
          <a:noFill/>
        </p:spPr>
        <p:txBody>
          <a:bodyPr wrap="none" rtlCol="0">
            <a:spAutoFit/>
          </a:bodyPr>
          <a:lstStyle/>
          <a:p>
            <a:r>
              <a:rPr lang="en-US" sz="1400" dirty="0"/>
              <a:t>Multi Domain Option 2</a:t>
            </a:r>
          </a:p>
        </p:txBody>
      </p:sp>
      <p:cxnSp>
        <p:nvCxnSpPr>
          <p:cNvPr id="85" name="Straight Connector 84"/>
          <p:cNvCxnSpPr/>
          <p:nvPr/>
        </p:nvCxnSpPr>
        <p:spPr>
          <a:xfrm flipH="1">
            <a:off x="1282183" y="2085594"/>
            <a:ext cx="1" cy="369636"/>
          </a:xfrm>
          <a:prstGeom prst="line">
            <a:avLst/>
          </a:prstGeom>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416917" y="2525895"/>
            <a:ext cx="734496" cy="307777"/>
          </a:xfrm>
          <a:prstGeom prst="rect">
            <a:avLst/>
          </a:prstGeom>
          <a:noFill/>
        </p:spPr>
        <p:txBody>
          <a:bodyPr wrap="none" rtlCol="0">
            <a:spAutoFit/>
          </a:bodyPr>
          <a:lstStyle/>
          <a:p>
            <a:r>
              <a:rPr lang="en-US" sz="1400" dirty="0"/>
              <a:t>OTN-SC</a:t>
            </a:r>
          </a:p>
        </p:txBody>
      </p:sp>
      <p:cxnSp>
        <p:nvCxnSpPr>
          <p:cNvPr id="87" name="Straight Connector 86"/>
          <p:cNvCxnSpPr/>
          <p:nvPr/>
        </p:nvCxnSpPr>
        <p:spPr>
          <a:xfrm flipH="1">
            <a:off x="6858000" y="2073045"/>
            <a:ext cx="1" cy="369636"/>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5533186" y="3403600"/>
            <a:ext cx="766730" cy="4445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9" name="TextBox 88"/>
          <p:cNvSpPr txBox="1"/>
          <p:nvPr/>
        </p:nvSpPr>
        <p:spPr>
          <a:xfrm>
            <a:off x="5671933" y="3496997"/>
            <a:ext cx="489236" cy="307777"/>
          </a:xfrm>
          <a:prstGeom prst="rect">
            <a:avLst/>
          </a:prstGeom>
          <a:noFill/>
        </p:spPr>
        <p:txBody>
          <a:bodyPr wrap="none" rtlCol="0">
            <a:spAutoFit/>
          </a:bodyPr>
          <a:lstStyle/>
          <a:p>
            <a:r>
              <a:rPr lang="en-US" sz="1400" dirty="0"/>
              <a:t>PNC</a:t>
            </a:r>
          </a:p>
        </p:txBody>
      </p:sp>
      <p:cxnSp>
        <p:nvCxnSpPr>
          <p:cNvPr id="90" name="Straight Connector 89"/>
          <p:cNvCxnSpPr>
            <a:endCxn id="88" idx="0"/>
          </p:cNvCxnSpPr>
          <p:nvPr/>
        </p:nvCxnSpPr>
        <p:spPr>
          <a:xfrm>
            <a:off x="5916551" y="2905282"/>
            <a:ext cx="0" cy="498318"/>
          </a:xfrm>
          <a:prstGeom prst="line">
            <a:avLst/>
          </a:prstGeom>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6397166" y="3403600"/>
            <a:ext cx="766730" cy="4445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2" name="TextBox 91"/>
          <p:cNvSpPr txBox="1"/>
          <p:nvPr/>
        </p:nvSpPr>
        <p:spPr>
          <a:xfrm>
            <a:off x="6535913" y="3496997"/>
            <a:ext cx="489236" cy="307777"/>
          </a:xfrm>
          <a:prstGeom prst="rect">
            <a:avLst/>
          </a:prstGeom>
          <a:noFill/>
        </p:spPr>
        <p:txBody>
          <a:bodyPr wrap="none" rtlCol="0">
            <a:spAutoFit/>
          </a:bodyPr>
          <a:lstStyle/>
          <a:p>
            <a:r>
              <a:rPr lang="en-US" sz="1400" dirty="0"/>
              <a:t>PNC</a:t>
            </a:r>
          </a:p>
        </p:txBody>
      </p:sp>
      <p:cxnSp>
        <p:nvCxnSpPr>
          <p:cNvPr id="93" name="Straight Connector 92"/>
          <p:cNvCxnSpPr>
            <a:endCxn id="91" idx="0"/>
          </p:cNvCxnSpPr>
          <p:nvPr/>
        </p:nvCxnSpPr>
        <p:spPr>
          <a:xfrm>
            <a:off x="6780531" y="2905282"/>
            <a:ext cx="0" cy="498318"/>
          </a:xfrm>
          <a:prstGeom prst="line">
            <a:avLst/>
          </a:prstGeom>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3641487" y="3000552"/>
            <a:ext cx="476412" cy="307777"/>
          </a:xfrm>
          <a:prstGeom prst="rect">
            <a:avLst/>
          </a:prstGeom>
          <a:noFill/>
        </p:spPr>
        <p:txBody>
          <a:bodyPr wrap="none" rtlCol="0">
            <a:spAutoFit/>
          </a:bodyPr>
          <a:lstStyle/>
          <a:p>
            <a:r>
              <a:rPr lang="en-US" sz="1400" dirty="0"/>
              <a:t>MPI</a:t>
            </a:r>
          </a:p>
        </p:txBody>
      </p:sp>
    </p:spTree>
    <p:extLst>
      <p:ext uri="{BB962C8B-B14F-4D97-AF65-F5344CB8AC3E}">
        <p14:creationId xmlns:p14="http://schemas.microsoft.com/office/powerpoint/2010/main" val="1704084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normAutofit fontScale="90000"/>
          </a:bodyPr>
          <a:lstStyle/>
          <a:p>
            <a:r>
              <a:rPr lang="en-US" dirty="0"/>
              <a:t>Draft-</a:t>
            </a:r>
            <a:r>
              <a:rPr lang="en-US" dirty="0" err="1"/>
              <a:t>liu</a:t>
            </a:r>
            <a:r>
              <a:rPr lang="en-US" dirty="0"/>
              <a:t>-teas-transport-network-slice-yang</a:t>
            </a:r>
          </a:p>
        </p:txBody>
      </p:sp>
      <p:sp>
        <p:nvSpPr>
          <p:cNvPr id="5" name="Content Placeholder 4">
            <a:extLst>
              <a:ext uri="{FF2B5EF4-FFF2-40B4-BE49-F238E27FC236}">
                <a16:creationId xmlns:a16="http://schemas.microsoft.com/office/drawing/2014/main" id="{0D865266-9049-4BEB-8AAB-97E7C5DB92E8}"/>
              </a:ext>
            </a:extLst>
          </p:cNvPr>
          <p:cNvSpPr>
            <a:spLocks noGrp="1"/>
          </p:cNvSpPr>
          <p:nvPr>
            <p:ph idx="1"/>
          </p:nvPr>
        </p:nvSpPr>
        <p:spPr>
          <a:xfrm>
            <a:off x="5341920" y="4702540"/>
            <a:ext cx="3802080" cy="726710"/>
          </a:xfrm>
        </p:spPr>
        <p:txBody>
          <a:bodyPr>
            <a:normAutofit fontScale="62500" lnSpcReduction="20000"/>
          </a:bodyPr>
          <a:lstStyle/>
          <a:p>
            <a:r>
              <a:rPr lang="en-US" dirty="0">
                <a:hlinkClick r:id="rId3"/>
              </a:rPr>
              <a:t>draft-liu-teas-transport-network-slice-yang-04 (ietf.org)</a:t>
            </a:r>
            <a:endParaRPr lang="en-US" dirty="0"/>
          </a:p>
          <a:p>
            <a:endParaRPr lang="en-US" dirty="0"/>
          </a:p>
        </p:txBody>
      </p:sp>
      <p:sp>
        <p:nvSpPr>
          <p:cNvPr id="11" name="TextBox 10">
            <a:extLst>
              <a:ext uri="{FF2B5EF4-FFF2-40B4-BE49-F238E27FC236}">
                <a16:creationId xmlns:a16="http://schemas.microsoft.com/office/drawing/2014/main" id="{AEE9A716-1D5C-4722-9BA5-95A632990885}"/>
              </a:ext>
            </a:extLst>
          </p:cNvPr>
          <p:cNvSpPr txBox="1"/>
          <p:nvPr/>
        </p:nvSpPr>
        <p:spPr>
          <a:xfrm>
            <a:off x="844407" y="1140297"/>
            <a:ext cx="6231276" cy="3785652"/>
          </a:xfrm>
          <a:prstGeom prst="rect">
            <a:avLst/>
          </a:prstGeom>
          <a:noFill/>
        </p:spPr>
        <p:txBody>
          <a:bodyPr wrap="square">
            <a:spAutoFit/>
          </a:bodyPr>
          <a:lstStyle/>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module: </a:t>
            </a:r>
            <a:r>
              <a:rPr lang="en-US" sz="1200" dirty="0" err="1">
                <a:latin typeface="Courier New" panose="02070309020205020404" pitchFamily="49" charset="0"/>
                <a:cs typeface="Courier New" panose="02070309020205020404" pitchFamily="49" charset="0"/>
              </a:rPr>
              <a:t>ietf</a:t>
            </a:r>
            <a:r>
              <a:rPr lang="en-US" sz="1200" dirty="0">
                <a:latin typeface="Courier New" panose="02070309020205020404" pitchFamily="49" charset="0"/>
                <a:cs typeface="Courier New" panose="02070309020205020404" pitchFamily="49" charset="0"/>
              </a:rPr>
              <a:t>-network-slice</a:t>
            </a:r>
          </a:p>
          <a:p>
            <a:r>
              <a:rPr lang="en-US" sz="1200" dirty="0">
                <a:latin typeface="Courier New" panose="02070309020205020404" pitchFamily="49" charset="0"/>
                <a:cs typeface="Courier New" panose="02070309020205020404" pitchFamily="49" charset="0"/>
              </a:rPr>
              <a:t>     augment /</a:t>
            </a:r>
            <a:r>
              <a:rPr lang="en-US" sz="1200" dirty="0" err="1">
                <a:latin typeface="Courier New" panose="02070309020205020404" pitchFamily="49" charset="0"/>
                <a:cs typeface="Courier New" panose="02070309020205020404" pitchFamily="49" charset="0"/>
              </a:rPr>
              <a:t>nw:networks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nw:network</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nw:network-types</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network-slice!</a:t>
            </a:r>
          </a:p>
          <a:p>
            <a:r>
              <a:rPr lang="en-US" sz="1200" dirty="0">
                <a:latin typeface="Courier New" panose="02070309020205020404" pitchFamily="49" charset="0"/>
                <a:cs typeface="Courier New" panose="02070309020205020404" pitchFamily="49" charset="0"/>
              </a:rPr>
              <a:t>     augment /</a:t>
            </a:r>
            <a:r>
              <a:rPr lang="en-US" sz="1200" dirty="0" err="1">
                <a:latin typeface="Courier New" panose="02070309020205020404" pitchFamily="49" charset="0"/>
                <a:cs typeface="Courier New" panose="02070309020205020404" pitchFamily="49" charset="0"/>
              </a:rPr>
              <a:t>nw:networks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nw:network</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network-slice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optimization-criterion?   </a:t>
            </a:r>
            <a:r>
              <a:rPr lang="en-US" sz="1200" dirty="0" err="1">
                <a:latin typeface="Courier New" panose="02070309020205020404" pitchFamily="49" charset="0"/>
                <a:cs typeface="Courier New" panose="02070309020205020404" pitchFamily="49" charset="0"/>
              </a:rPr>
              <a:t>identityref</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delay-tolerance?          </a:t>
            </a:r>
            <a:r>
              <a:rPr lang="en-US" sz="1200" dirty="0" err="1">
                <a:latin typeface="Courier New" panose="02070309020205020404" pitchFamily="49" charset="0"/>
                <a:cs typeface="Courier New" panose="02070309020205020404" pitchFamily="49" charset="0"/>
              </a:rPr>
              <a:t>boolean</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periodicity*              uint64</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isolation-level?          </a:t>
            </a:r>
            <a:r>
              <a:rPr lang="en-US" sz="1200" dirty="0" err="1">
                <a:latin typeface="Courier New" panose="02070309020205020404" pitchFamily="49" charset="0"/>
                <a:cs typeface="Courier New" panose="02070309020205020404" pitchFamily="49" charset="0"/>
              </a:rPr>
              <a:t>identityref</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augment /</a:t>
            </a:r>
            <a:r>
              <a:rPr lang="en-US" sz="1200" dirty="0" err="1">
                <a:latin typeface="Courier New" panose="02070309020205020404" pitchFamily="49" charset="0"/>
                <a:cs typeface="Courier New" panose="02070309020205020404" pitchFamily="49" charset="0"/>
              </a:rPr>
              <a:t>nw:networks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nw:network</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nw:node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network-slice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isolation-level?   </a:t>
            </a:r>
            <a:r>
              <a:rPr lang="en-US" sz="1200" dirty="0" err="1">
                <a:latin typeface="Courier New" panose="02070309020205020404" pitchFamily="49" charset="0"/>
                <a:cs typeface="Courier New" panose="02070309020205020404" pitchFamily="49" charset="0"/>
              </a:rPr>
              <a:t>identityref</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compute-node-id?   string</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storage-id?        string</a:t>
            </a:r>
          </a:p>
          <a:p>
            <a:r>
              <a:rPr lang="en-US" sz="1200" dirty="0">
                <a:latin typeface="Courier New" panose="02070309020205020404" pitchFamily="49" charset="0"/>
                <a:cs typeface="Courier New" panose="02070309020205020404" pitchFamily="49" charset="0"/>
              </a:rPr>
              <a:t>     augment /</a:t>
            </a:r>
            <a:r>
              <a:rPr lang="en-US" sz="1200" dirty="0" err="1">
                <a:latin typeface="Courier New" panose="02070309020205020404" pitchFamily="49" charset="0"/>
                <a:cs typeface="Courier New" panose="02070309020205020404" pitchFamily="49" charset="0"/>
              </a:rPr>
              <a:t>nw:networks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nw:network</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nt:link</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network-slice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delay-tolerance?   </a:t>
            </a:r>
            <a:r>
              <a:rPr lang="en-US" sz="1200" dirty="0" err="1">
                <a:latin typeface="Courier New" panose="02070309020205020404" pitchFamily="49" charset="0"/>
                <a:cs typeface="Courier New" panose="02070309020205020404" pitchFamily="49" charset="0"/>
              </a:rPr>
              <a:t>boolean</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periodicity*       uint64</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rw</a:t>
            </a:r>
            <a:r>
              <a:rPr lang="en-US" sz="1200" dirty="0">
                <a:latin typeface="Courier New" panose="02070309020205020404" pitchFamily="49" charset="0"/>
                <a:cs typeface="Courier New" panose="02070309020205020404" pitchFamily="49" charset="0"/>
              </a:rPr>
              <a:t> isolation-level?   </a:t>
            </a:r>
            <a:r>
              <a:rPr lang="en-US" sz="1200" dirty="0" err="1">
                <a:latin typeface="Courier New" panose="02070309020205020404" pitchFamily="49" charset="0"/>
                <a:cs typeface="Courier New" panose="02070309020205020404" pitchFamily="49" charset="0"/>
              </a:rPr>
              <a:t>identityref</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75683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Draft-wd-teas-transport-slice-yang</a:t>
            </a:r>
          </a:p>
        </p:txBody>
      </p:sp>
      <p:sp>
        <p:nvSpPr>
          <p:cNvPr id="5" name="Content Placeholder 4">
            <a:extLst>
              <a:ext uri="{FF2B5EF4-FFF2-40B4-BE49-F238E27FC236}">
                <a16:creationId xmlns:a16="http://schemas.microsoft.com/office/drawing/2014/main" id="{0D865266-9049-4BEB-8AAB-97E7C5DB92E8}"/>
              </a:ext>
            </a:extLst>
          </p:cNvPr>
          <p:cNvSpPr>
            <a:spLocks noGrp="1"/>
          </p:cNvSpPr>
          <p:nvPr>
            <p:ph idx="1"/>
          </p:nvPr>
        </p:nvSpPr>
        <p:spPr>
          <a:xfrm>
            <a:off x="5341920" y="4702540"/>
            <a:ext cx="3802080" cy="726710"/>
          </a:xfrm>
        </p:spPr>
        <p:txBody>
          <a:bodyPr>
            <a:normAutofit fontScale="62500" lnSpcReduction="20000"/>
          </a:bodyPr>
          <a:lstStyle/>
          <a:p>
            <a:r>
              <a:rPr lang="en-US" dirty="0">
                <a:hlinkClick r:id="rId3"/>
              </a:rPr>
              <a:t>draft-liu-teas-transport-network-slice-yang-04 (ietf.org)</a:t>
            </a:r>
            <a:endParaRPr lang="en-US" dirty="0"/>
          </a:p>
          <a:p>
            <a:endParaRPr lang="en-US" dirty="0"/>
          </a:p>
        </p:txBody>
      </p:sp>
      <p:sp>
        <p:nvSpPr>
          <p:cNvPr id="8" name="TextBox 7">
            <a:extLst>
              <a:ext uri="{FF2B5EF4-FFF2-40B4-BE49-F238E27FC236}">
                <a16:creationId xmlns:a16="http://schemas.microsoft.com/office/drawing/2014/main" id="{D0C46089-6A33-4698-AD55-F544CD9C2A42}"/>
              </a:ext>
            </a:extLst>
          </p:cNvPr>
          <p:cNvSpPr txBox="1"/>
          <p:nvPr/>
        </p:nvSpPr>
        <p:spPr>
          <a:xfrm>
            <a:off x="628650" y="1341419"/>
            <a:ext cx="7173930" cy="15281106"/>
          </a:xfrm>
          <a:prstGeom prst="rect">
            <a:avLst/>
          </a:prstGeom>
          <a:noFill/>
        </p:spPr>
        <p:txBody>
          <a:bodyPr wrap="square">
            <a:spAutoFit/>
          </a:bodyPr>
          <a:lstStyle/>
          <a:p>
            <a:r>
              <a:rPr lang="en-US" sz="1050" dirty="0">
                <a:latin typeface="Courier New" panose="02070309020205020404" pitchFamily="49" charset="0"/>
                <a:cs typeface="Courier New" panose="02070309020205020404" pitchFamily="49" charset="0"/>
              </a:rPr>
              <a:t>module: </a:t>
            </a:r>
            <a:r>
              <a:rPr lang="en-US" sz="1050" dirty="0" err="1">
                <a:latin typeface="Courier New" panose="02070309020205020404" pitchFamily="49" charset="0"/>
                <a:cs typeface="Courier New" panose="02070309020205020404" pitchFamily="49" charset="0"/>
              </a:rPr>
              <a:t>ietf</a:t>
            </a:r>
            <a:r>
              <a:rPr lang="en-US" sz="1050" dirty="0">
                <a:latin typeface="Courier New" panose="02070309020205020404" pitchFamily="49" charset="0"/>
                <a:cs typeface="Courier New" panose="02070309020205020404" pitchFamily="49" charset="0"/>
              </a:rPr>
              <a:t>-network-slice</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network-slices</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slice-templates</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slo</a:t>
            </a:r>
            <a:r>
              <a:rPr lang="en-US" sz="1050" dirty="0">
                <a:latin typeface="Courier New" panose="02070309020205020404" pitchFamily="49" charset="0"/>
                <a:cs typeface="Courier New" panose="02070309020205020404" pitchFamily="49" charset="0"/>
              </a:rPr>
              <a:t>-template* [id]</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id                      string</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template-description?   string</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 [network-slice-id]</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network-slice-id           uint32</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network-slice-name?        string</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network-slice-tag?         string</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network-slice-topology*    </a:t>
            </a:r>
            <a:r>
              <a:rPr lang="en-US" sz="1050" dirty="0" err="1">
                <a:latin typeface="Courier New" panose="02070309020205020404" pitchFamily="49" charset="0"/>
                <a:cs typeface="Courier New" panose="02070309020205020404" pitchFamily="49" charset="0"/>
              </a:rPr>
              <a:t>identityref</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a:t>
            </a:r>
            <a:r>
              <a:rPr lang="en-US" sz="1050" dirty="0" err="1">
                <a:latin typeface="Courier New" panose="02070309020205020404" pitchFamily="49" charset="0"/>
                <a:cs typeface="Courier New" panose="02070309020205020404" pitchFamily="49" charset="0"/>
              </a:rPr>
              <a:t>slo</a:t>
            </a:r>
            <a:r>
              <a:rPr lang="en-US" sz="1050" dirty="0">
                <a:latin typeface="Courier New" panose="02070309020205020404" pitchFamily="49" charset="0"/>
                <a:cs typeface="Courier New" panose="02070309020205020404" pitchFamily="49" charset="0"/>
              </a:rPr>
              <a:t>-group* [</a:t>
            </a:r>
            <a:r>
              <a:rPr lang="en-US" sz="1050" dirty="0" err="1">
                <a:latin typeface="Courier New" panose="02070309020205020404" pitchFamily="49" charset="0"/>
                <a:cs typeface="Courier New" panose="02070309020205020404" pitchFamily="49" charset="0"/>
              </a:rPr>
              <a:t>slo</a:t>
            </a:r>
            <a:r>
              <a:rPr lang="en-US" sz="1050" dirty="0">
                <a:latin typeface="Courier New" panose="02070309020205020404" pitchFamily="49" charset="0"/>
                <a:cs typeface="Courier New" panose="02070309020205020404" pitchFamily="49" charset="0"/>
              </a:rPr>
              <a:t>-group-name]</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slo</a:t>
            </a:r>
            <a:r>
              <a:rPr lang="en-US" sz="1050" dirty="0">
                <a:latin typeface="Courier New" panose="02070309020205020404" pitchFamily="49" charset="0"/>
                <a:cs typeface="Courier New" panose="02070309020205020404" pitchFamily="49" charset="0"/>
              </a:rPr>
              <a:t>-group-name                    string</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default-</a:t>
            </a:r>
            <a:r>
              <a:rPr lang="en-US" sz="1050" dirty="0" err="1">
                <a:latin typeface="Courier New" panose="02070309020205020404" pitchFamily="49" charset="0"/>
                <a:cs typeface="Courier New" panose="02070309020205020404" pitchFamily="49" charset="0"/>
              </a:rPr>
              <a:t>slo</a:t>
            </a:r>
            <a:r>
              <a:rPr lang="en-US" sz="1050" dirty="0">
                <a:latin typeface="Courier New" panose="02070309020205020404" pitchFamily="49" charset="0"/>
                <a:cs typeface="Courier New" panose="02070309020205020404" pitchFamily="49" charset="0"/>
              </a:rPr>
              <a:t>-group?                </a:t>
            </a:r>
            <a:r>
              <a:rPr lang="en-US" sz="1050" dirty="0" err="1">
                <a:latin typeface="Courier New" panose="02070309020205020404" pitchFamily="49" charset="0"/>
                <a:cs typeface="Courier New" panose="02070309020205020404" pitchFamily="49" charset="0"/>
              </a:rPr>
              <a:t>boolean</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slo</a:t>
            </a:r>
            <a:r>
              <a:rPr lang="en-US" sz="1050" dirty="0">
                <a:latin typeface="Courier New" panose="02070309020205020404" pitchFamily="49" charset="0"/>
                <a:cs typeface="Courier New" panose="02070309020205020404" pitchFamily="49" charset="0"/>
              </a:rPr>
              <a:t>-template)?</a:t>
            </a:r>
          </a:p>
          <a:p>
            <a:r>
              <a:rPr lang="en-US" sz="1050" dirty="0">
                <a:latin typeface="Courier New" panose="02070309020205020404" pitchFamily="49" charset="0"/>
                <a:cs typeface="Courier New" panose="02070309020205020404" pitchFamily="49" charset="0"/>
              </a:rPr>
              <a:t>        |  |  +--:(standard)</a:t>
            </a: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template?                   -&gt; /network-slices/slice-templates/</a:t>
            </a:r>
            <a:r>
              <a:rPr lang="en-US" sz="1050" dirty="0" err="1">
                <a:latin typeface="Courier New" panose="02070309020205020404" pitchFamily="49" charset="0"/>
                <a:cs typeface="Courier New" panose="02070309020205020404" pitchFamily="49" charset="0"/>
              </a:rPr>
              <a:t>slo</a:t>
            </a:r>
            <a:r>
              <a:rPr lang="en-US" sz="1050" dirty="0">
                <a:latin typeface="Courier New" panose="02070309020205020404" pitchFamily="49" charset="0"/>
                <a:cs typeface="Courier New" panose="02070309020205020404" pitchFamily="49" charset="0"/>
              </a:rPr>
              <a:t>-template/id</a:t>
            </a:r>
          </a:p>
          <a:p>
            <a:r>
              <a:rPr lang="en-US" sz="1050" dirty="0">
                <a:latin typeface="Courier New" panose="02070309020205020404" pitchFamily="49" charset="0"/>
                <a:cs typeface="Courier New" panose="02070309020205020404" pitchFamily="49" charset="0"/>
              </a:rPr>
              <a:t>        |  |  +--:(custom)</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a:t>
            </a:r>
            <a:r>
              <a:rPr lang="en-US" sz="1050" dirty="0" err="1">
                <a:latin typeface="Courier New" panose="02070309020205020404" pitchFamily="49" charset="0"/>
                <a:cs typeface="Courier New" panose="02070309020205020404" pitchFamily="49" charset="0"/>
              </a:rPr>
              <a:t>slo</a:t>
            </a:r>
            <a:r>
              <a:rPr lang="en-US" sz="1050" dirty="0">
                <a:latin typeface="Courier New" panose="02070309020205020404" pitchFamily="49" charset="0"/>
                <a:cs typeface="Courier New" panose="02070309020205020404" pitchFamily="49" charset="0"/>
              </a:rPr>
              <a:t>-policy</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latency</a:t>
            </a: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one-way-latency?   uint32</a:t>
            </a: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two-way-latency?   uint32</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jitter</a:t>
            </a: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one-way-jitter?   uint32</a:t>
            </a: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two-way-jitter?   uint32</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loss</a:t>
            </a: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one-way-loss?   decimal64</a:t>
            </a: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two-way-loss?   decimal64</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availability-type?             </a:t>
            </a:r>
            <a:r>
              <a:rPr lang="en-US" sz="1050" dirty="0" err="1">
                <a:latin typeface="Courier New" panose="02070309020205020404" pitchFamily="49" charset="0"/>
                <a:cs typeface="Courier New" panose="02070309020205020404" pitchFamily="49" charset="0"/>
              </a:rPr>
              <a:t>identityref</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isolation-type?                </a:t>
            </a:r>
            <a:r>
              <a:rPr lang="en-US" sz="1050" dirty="0" err="1">
                <a:latin typeface="Courier New" panose="02070309020205020404" pitchFamily="49" charset="0"/>
                <a:cs typeface="Courier New" panose="02070309020205020404" pitchFamily="49" charset="0"/>
              </a:rPr>
              <a:t>identityref</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network-slice-metric-bounds</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network-slice-metric-bound* [metric-type]</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metric-type    </a:t>
            </a:r>
            <a:r>
              <a:rPr lang="en-US" sz="1050" dirty="0" err="1">
                <a:latin typeface="Courier New" panose="02070309020205020404" pitchFamily="49" charset="0"/>
                <a:cs typeface="Courier New" panose="02070309020205020404" pitchFamily="49" charset="0"/>
              </a:rPr>
              <a:t>identityref</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upper-bound?   uint64</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network-slice-member-group* [network-slice-member-id]</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network-slice-member-id    -&gt; /network-slices/network-slice/network-slice-member/network-slice-member-id</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slo</a:t>
            </a:r>
            <a:r>
              <a:rPr lang="en-US" sz="1050" dirty="0">
                <a:latin typeface="Courier New" panose="02070309020205020404" pitchFamily="49" charset="0"/>
                <a:cs typeface="Courier New" panose="02070309020205020404" pitchFamily="49" charset="0"/>
              </a:rPr>
              <a:t>-group-monitoring</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latency?   uint32</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jitter?    uint32</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loss?      decimal64</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status</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admin-enabled?   </a:t>
            </a:r>
            <a:r>
              <a:rPr lang="en-US" sz="1050" dirty="0" err="1">
                <a:latin typeface="Courier New" panose="02070309020205020404" pitchFamily="49" charset="0"/>
                <a:cs typeface="Courier New" panose="02070309020205020404" pitchFamily="49" charset="0"/>
              </a:rPr>
              <a:t>boolean</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oper</a:t>
            </a:r>
            <a:r>
              <a:rPr lang="en-US" sz="1050" dirty="0">
                <a:latin typeface="Courier New" panose="02070309020205020404" pitchFamily="49" charset="0"/>
                <a:cs typeface="Courier New" panose="02070309020205020404" pitchFamily="49" charset="0"/>
              </a:rPr>
              <a:t>-status?     operational-type</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network-slice-endpoint* [endpoint-id]</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endpoint-id                     uint32</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endpoint-name?                  string</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endpoint-role*                  </a:t>
            </a:r>
            <a:r>
              <a:rPr lang="en-US" sz="1050" dirty="0" err="1">
                <a:latin typeface="Courier New" panose="02070309020205020404" pitchFamily="49" charset="0"/>
                <a:cs typeface="Courier New" panose="02070309020205020404" pitchFamily="49" charset="0"/>
              </a:rPr>
              <a:t>identityref</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geolocation</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altitude?    int64</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latitude?    decimal64</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longitude?   decimal64</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node-id?                        string</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port-id?                        string</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network-slice-match-criteria</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network-slice-match-criteria* [match-type]</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match-type    </a:t>
            </a:r>
            <a:r>
              <a:rPr lang="en-US" sz="1050" dirty="0" err="1">
                <a:latin typeface="Courier New" panose="02070309020205020404" pitchFamily="49" charset="0"/>
                <a:cs typeface="Courier New" panose="02070309020205020404" pitchFamily="49" charset="0"/>
              </a:rPr>
              <a:t>identityref</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value?        string</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endpoint-</a:t>
            </a:r>
            <a:r>
              <a:rPr lang="en-US" sz="1050" dirty="0" err="1">
                <a:latin typeface="Courier New" panose="02070309020205020404" pitchFamily="49" charset="0"/>
                <a:cs typeface="Courier New" panose="02070309020205020404" pitchFamily="49" charset="0"/>
              </a:rPr>
              <a:t>ip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inet:host</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bandwidth</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incoming-bandwidth</a:t>
            </a: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guaranteed-bandwidth?   </a:t>
            </a:r>
            <a:r>
              <a:rPr lang="en-US" sz="1050" dirty="0" err="1">
                <a:latin typeface="Courier New" panose="02070309020205020404" pitchFamily="49" charset="0"/>
                <a:cs typeface="Courier New" panose="02070309020205020404" pitchFamily="49" charset="0"/>
              </a:rPr>
              <a:t>te-types:te-bandwidth</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outgoing-bandwidth</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guaranteed-bandwidth?   </a:t>
            </a:r>
            <a:r>
              <a:rPr lang="en-US" sz="1050" dirty="0" err="1">
                <a:latin typeface="Courier New" panose="02070309020205020404" pitchFamily="49" charset="0"/>
                <a:cs typeface="Courier New" panose="02070309020205020404" pitchFamily="49" charset="0"/>
              </a:rPr>
              <a:t>te-types:te-bandwidth</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mtu</a:t>
            </a:r>
            <a:r>
              <a:rPr lang="en-US" sz="1050" dirty="0">
                <a:latin typeface="Courier New" panose="02070309020205020404" pitchFamily="49" charset="0"/>
                <a:cs typeface="Courier New" panose="02070309020205020404" pitchFamily="49" charset="0"/>
              </a:rPr>
              <a:t>                             uint16</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routing</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bgp</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bgp-peer-ipv4*   inet:ipv4-prefix</a:t>
            </a:r>
          </a:p>
          <a:p>
            <a:r>
              <a:rPr lang="en-US" sz="1050" dirty="0">
                <a:latin typeface="Courier New" panose="02070309020205020404" pitchFamily="49" charset="0"/>
                <a:cs typeface="Courier New" panose="02070309020205020404" pitchFamily="49" charset="0"/>
              </a:rPr>
              <a:t>        |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bgp-peer-ipv6*   inet:ipv6-prefix</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static</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static-route-ipv4*   inet:ipv4-prefix</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static-route-ipv6*   inet:ipv6-prefix</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status</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admin-enabled?   </a:t>
            </a:r>
            <a:r>
              <a:rPr lang="en-US" sz="1050" dirty="0" err="1">
                <a:latin typeface="Courier New" panose="02070309020205020404" pitchFamily="49" charset="0"/>
                <a:cs typeface="Courier New" panose="02070309020205020404" pitchFamily="49" charset="0"/>
              </a:rPr>
              <a:t>boolean</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oper</a:t>
            </a:r>
            <a:r>
              <a:rPr lang="en-US" sz="1050" dirty="0">
                <a:latin typeface="Courier New" panose="02070309020205020404" pitchFamily="49" charset="0"/>
                <a:cs typeface="Courier New" panose="02070309020205020404" pitchFamily="49" charset="0"/>
              </a:rPr>
              <a:t>-status?     operational-type</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endpoint-monitoring</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incoming-utilized-bandwidth?   </a:t>
            </a:r>
            <a:r>
              <a:rPr lang="en-US" sz="1050" dirty="0" err="1">
                <a:latin typeface="Courier New" panose="02070309020205020404" pitchFamily="49" charset="0"/>
                <a:cs typeface="Courier New" panose="02070309020205020404" pitchFamily="49" charset="0"/>
              </a:rPr>
              <a:t>te-types:te-bandwidth</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incoming-</a:t>
            </a:r>
            <a:r>
              <a:rPr lang="en-US" sz="1050" dirty="0" err="1">
                <a:latin typeface="Courier New" panose="02070309020205020404" pitchFamily="49" charset="0"/>
                <a:cs typeface="Courier New" panose="02070309020205020404" pitchFamily="49" charset="0"/>
              </a:rPr>
              <a:t>bw</a:t>
            </a:r>
            <a:r>
              <a:rPr lang="en-US" sz="1050" dirty="0">
                <a:latin typeface="Courier New" panose="02070309020205020404" pitchFamily="49" charset="0"/>
                <a:cs typeface="Courier New" panose="02070309020205020404" pitchFamily="49" charset="0"/>
              </a:rPr>
              <a:t>-utilization        decimal64</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outgoing-utilized-bandwidth?   </a:t>
            </a:r>
            <a:r>
              <a:rPr lang="en-US" sz="1050" dirty="0" err="1">
                <a:latin typeface="Courier New" panose="02070309020205020404" pitchFamily="49" charset="0"/>
                <a:cs typeface="Courier New" panose="02070309020205020404" pitchFamily="49" charset="0"/>
              </a:rPr>
              <a:t>te-types:te-bandwidth</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outgoing-</a:t>
            </a:r>
            <a:r>
              <a:rPr lang="en-US" sz="1050" dirty="0" err="1">
                <a:latin typeface="Courier New" panose="02070309020205020404" pitchFamily="49" charset="0"/>
                <a:cs typeface="Courier New" panose="02070309020205020404" pitchFamily="49" charset="0"/>
              </a:rPr>
              <a:t>bw</a:t>
            </a:r>
            <a:r>
              <a:rPr lang="en-US" sz="1050" dirty="0">
                <a:latin typeface="Courier New" panose="02070309020205020404" pitchFamily="49" charset="0"/>
                <a:cs typeface="Courier New" panose="02070309020205020404" pitchFamily="49" charset="0"/>
              </a:rPr>
              <a:t>-utilization        decimal64</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network-slice-member* [network-slice-member-id]</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network-slice-member-id            uint32</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src</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src</a:t>
            </a:r>
            <a:r>
              <a:rPr lang="en-US" sz="1050" dirty="0">
                <a:latin typeface="Courier New" panose="02070309020205020404" pitchFamily="49" charset="0"/>
                <a:cs typeface="Courier New" panose="02070309020205020404" pitchFamily="49" charset="0"/>
              </a:rPr>
              <a:t>-network-slice-endpoint-id?   -&gt; /network-slices/network-slice/network-slice-endpoint/endpoint-id</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dest</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dest</a:t>
            </a:r>
            <a:r>
              <a:rPr lang="en-US" sz="1050" dirty="0">
                <a:latin typeface="Courier New" panose="02070309020205020404" pitchFamily="49" charset="0"/>
                <a:cs typeface="Courier New" panose="02070309020205020404" pitchFamily="49" charset="0"/>
              </a:rPr>
              <a:t>-network-slice-endpoint-id?   -&gt; /network-slices/network-slice/network-slice-endpoint/endpoint-id</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monitoring-type?                   network-slice-monitoring-type</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network-slice-member-monitoring</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latency?   uint32</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jitter?    uint32</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ro</a:t>
            </a:r>
            <a:r>
              <a:rPr lang="en-US" sz="1050" dirty="0">
                <a:latin typeface="Courier New" panose="02070309020205020404" pitchFamily="49" charset="0"/>
                <a:cs typeface="Courier New" panose="02070309020205020404" pitchFamily="49" charset="0"/>
              </a:rPr>
              <a:t> loss?      decimal64</a:t>
            </a:r>
          </a:p>
        </p:txBody>
      </p:sp>
    </p:spTree>
    <p:extLst>
      <p:ext uri="{BB962C8B-B14F-4D97-AF65-F5344CB8AC3E}">
        <p14:creationId xmlns:p14="http://schemas.microsoft.com/office/powerpoint/2010/main" val="3950086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Modeling for OTN Slices</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628650" y="1654969"/>
            <a:ext cx="4564937" cy="3263504"/>
          </a:xfrm>
        </p:spPr>
        <p:txBody>
          <a:bodyPr>
            <a:normAutofit fontScale="70000" lnSpcReduction="20000"/>
          </a:bodyPr>
          <a:lstStyle/>
          <a:p>
            <a:pPr marL="0" indent="0">
              <a:buNone/>
            </a:pPr>
            <a:r>
              <a:rPr lang="en-US" dirty="0"/>
              <a:t>2-in-1:</a:t>
            </a:r>
          </a:p>
          <a:p>
            <a:r>
              <a:rPr lang="en-US" dirty="0"/>
              <a:t>Build a topology</a:t>
            </a:r>
          </a:p>
          <a:p>
            <a:pPr lvl="1"/>
            <a:r>
              <a:rPr lang="en-US" dirty="0"/>
              <a:t>Single-node for connectivity-based slices</a:t>
            </a:r>
          </a:p>
          <a:p>
            <a:pPr lvl="1"/>
            <a:r>
              <a:rPr lang="en-US" dirty="0"/>
              <a:t>Multi-node/link topology for resource-based slices</a:t>
            </a:r>
          </a:p>
          <a:p>
            <a:r>
              <a:rPr lang="en-US" dirty="0"/>
              <a:t>Create connectivity on the topology</a:t>
            </a:r>
          </a:p>
          <a:p>
            <a:pPr lvl="1"/>
            <a:r>
              <a:rPr lang="en-US" dirty="0"/>
              <a:t>Mandatory for connectivity-based slices</a:t>
            </a:r>
          </a:p>
          <a:p>
            <a:pPr lvl="1"/>
            <a:r>
              <a:rPr lang="en-US" dirty="0"/>
              <a:t>Optional for resource-based slices</a:t>
            </a:r>
          </a:p>
        </p:txBody>
      </p:sp>
    </p:spTree>
    <p:extLst>
      <p:ext uri="{BB962C8B-B14F-4D97-AF65-F5344CB8AC3E}">
        <p14:creationId xmlns:p14="http://schemas.microsoft.com/office/powerpoint/2010/main" val="208776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normAutofit fontScale="90000"/>
          </a:bodyPr>
          <a:lstStyle/>
          <a:p>
            <a:r>
              <a:rPr lang="en-US" dirty="0"/>
              <a:t>Modeling for Connectivity-based OTN Slices</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628650" y="1654969"/>
            <a:ext cx="3817492" cy="3263504"/>
          </a:xfrm>
        </p:spPr>
        <p:txBody>
          <a:bodyPr>
            <a:normAutofit fontScale="55000" lnSpcReduction="20000"/>
          </a:bodyPr>
          <a:lstStyle/>
          <a:p>
            <a:r>
              <a:rPr lang="en-US" dirty="0"/>
              <a:t>Option 1: single-node topology</a:t>
            </a:r>
          </a:p>
          <a:p>
            <a:pPr lvl="1"/>
            <a:r>
              <a:rPr lang="en-US" dirty="0"/>
              <a:t>Endpoint list</a:t>
            </a:r>
          </a:p>
          <a:p>
            <a:pPr lvl="2"/>
            <a:r>
              <a:rPr lang="en-US" dirty="0"/>
              <a:t>Each endpoint has:</a:t>
            </a:r>
          </a:p>
          <a:p>
            <a:pPr lvl="3"/>
            <a:r>
              <a:rPr lang="en-US" dirty="0"/>
              <a:t>Endpoint id</a:t>
            </a:r>
          </a:p>
          <a:p>
            <a:pPr lvl="3"/>
            <a:r>
              <a:rPr lang="en-US" dirty="0"/>
              <a:t>Reference to PE LTP</a:t>
            </a:r>
          </a:p>
          <a:p>
            <a:pPr lvl="3"/>
            <a:r>
              <a:rPr lang="en-US" dirty="0"/>
              <a:t>(Optional) Resource id (time slot, VLAN ids etc.)</a:t>
            </a:r>
          </a:p>
          <a:p>
            <a:pPr lvl="1"/>
            <a:r>
              <a:rPr lang="en-US" dirty="0"/>
              <a:t>Connectivity matrix  - p2p connectivity between endpoints</a:t>
            </a:r>
          </a:p>
          <a:p>
            <a:pPr lvl="2"/>
            <a:r>
              <a:rPr lang="en-US" dirty="0"/>
              <a:t>Committed: resource is activated   </a:t>
            </a:r>
          </a:p>
          <a:p>
            <a:pPr lvl="2"/>
            <a:r>
              <a:rPr lang="en-US" dirty="0"/>
              <a:t>Uncommitted: resource is reserved but not activated</a:t>
            </a:r>
          </a:p>
          <a:p>
            <a:pPr lvl="2"/>
            <a:r>
              <a:rPr lang="en-US" dirty="0"/>
              <a:t>Default behavior of connectivity matrix</a:t>
            </a:r>
          </a:p>
        </p:txBody>
      </p:sp>
      <p:sp>
        <p:nvSpPr>
          <p:cNvPr id="6" name="Rectangle: Rounded Corners 5">
            <a:extLst>
              <a:ext uri="{FF2B5EF4-FFF2-40B4-BE49-F238E27FC236}">
                <a16:creationId xmlns:a16="http://schemas.microsoft.com/office/drawing/2014/main" id="{6C865A26-E3CE-43C9-9BD6-EB30210CAC62}"/>
              </a:ext>
            </a:extLst>
          </p:cNvPr>
          <p:cNvSpPr/>
          <p:nvPr/>
        </p:nvSpPr>
        <p:spPr>
          <a:xfrm>
            <a:off x="6226141" y="2019516"/>
            <a:ext cx="1340777" cy="1394716"/>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Rounded Corners 8">
            <a:extLst>
              <a:ext uri="{FF2B5EF4-FFF2-40B4-BE49-F238E27FC236}">
                <a16:creationId xmlns:a16="http://schemas.microsoft.com/office/drawing/2014/main" id="{A558746E-5D4C-477B-A525-5D46021F6328}"/>
              </a:ext>
            </a:extLst>
          </p:cNvPr>
          <p:cNvSpPr/>
          <p:nvPr/>
        </p:nvSpPr>
        <p:spPr>
          <a:xfrm>
            <a:off x="6009101" y="2149227"/>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Rounded Corners 9">
            <a:extLst>
              <a:ext uri="{FF2B5EF4-FFF2-40B4-BE49-F238E27FC236}">
                <a16:creationId xmlns:a16="http://schemas.microsoft.com/office/drawing/2014/main" id="{1FA8E934-78AA-4659-93AC-DB092CC4E448}"/>
              </a:ext>
            </a:extLst>
          </p:cNvPr>
          <p:cNvSpPr/>
          <p:nvPr/>
        </p:nvSpPr>
        <p:spPr>
          <a:xfrm>
            <a:off x="6009100" y="2818974"/>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Rounded Corners 10">
            <a:extLst>
              <a:ext uri="{FF2B5EF4-FFF2-40B4-BE49-F238E27FC236}">
                <a16:creationId xmlns:a16="http://schemas.microsoft.com/office/drawing/2014/main" id="{0C8993DB-9A11-482F-84D7-1E898E0A1112}"/>
              </a:ext>
            </a:extLst>
          </p:cNvPr>
          <p:cNvSpPr/>
          <p:nvPr/>
        </p:nvSpPr>
        <p:spPr>
          <a:xfrm>
            <a:off x="7566918" y="2148586"/>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Rounded Corners 11">
            <a:extLst>
              <a:ext uri="{FF2B5EF4-FFF2-40B4-BE49-F238E27FC236}">
                <a16:creationId xmlns:a16="http://schemas.microsoft.com/office/drawing/2014/main" id="{486C54A1-E5AD-49A9-B3AE-BA685E13EA2D}"/>
              </a:ext>
            </a:extLst>
          </p:cNvPr>
          <p:cNvSpPr/>
          <p:nvPr/>
        </p:nvSpPr>
        <p:spPr>
          <a:xfrm>
            <a:off x="7566917" y="2870345"/>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A3FC663E-2EBF-4C0A-A715-69A4628779E5}"/>
              </a:ext>
            </a:extLst>
          </p:cNvPr>
          <p:cNvSpPr txBox="1"/>
          <p:nvPr/>
        </p:nvSpPr>
        <p:spPr>
          <a:xfrm>
            <a:off x="7048825" y="3137232"/>
            <a:ext cx="673856" cy="300082"/>
          </a:xfrm>
          <a:prstGeom prst="rect">
            <a:avLst/>
          </a:prstGeom>
          <a:noFill/>
        </p:spPr>
        <p:txBody>
          <a:bodyPr wrap="square" rtlCol="0">
            <a:spAutoFit/>
          </a:bodyPr>
          <a:lstStyle/>
          <a:p>
            <a:r>
              <a:rPr lang="en-US" sz="1350" dirty="0"/>
              <a:t>Node</a:t>
            </a:r>
          </a:p>
        </p:txBody>
      </p:sp>
      <p:sp>
        <p:nvSpPr>
          <p:cNvPr id="13" name="TextBox 12">
            <a:extLst>
              <a:ext uri="{FF2B5EF4-FFF2-40B4-BE49-F238E27FC236}">
                <a16:creationId xmlns:a16="http://schemas.microsoft.com/office/drawing/2014/main" id="{F151C0CA-5703-4199-BB8C-244B98A29261}"/>
              </a:ext>
            </a:extLst>
          </p:cNvPr>
          <p:cNvSpPr txBox="1"/>
          <p:nvPr/>
        </p:nvSpPr>
        <p:spPr>
          <a:xfrm>
            <a:off x="5786919" y="1871587"/>
            <a:ext cx="491680" cy="300082"/>
          </a:xfrm>
          <a:prstGeom prst="rect">
            <a:avLst/>
          </a:prstGeom>
          <a:noFill/>
        </p:spPr>
        <p:txBody>
          <a:bodyPr wrap="square" rtlCol="0">
            <a:spAutoFit/>
          </a:bodyPr>
          <a:lstStyle/>
          <a:p>
            <a:r>
              <a:rPr lang="en-US" sz="1350" dirty="0"/>
              <a:t>EP1</a:t>
            </a:r>
          </a:p>
        </p:txBody>
      </p:sp>
      <p:sp>
        <p:nvSpPr>
          <p:cNvPr id="14" name="TextBox 13">
            <a:extLst>
              <a:ext uri="{FF2B5EF4-FFF2-40B4-BE49-F238E27FC236}">
                <a16:creationId xmlns:a16="http://schemas.microsoft.com/office/drawing/2014/main" id="{E7F5E16A-6925-46F6-AB67-9BBD0753ACE8}"/>
              </a:ext>
            </a:extLst>
          </p:cNvPr>
          <p:cNvSpPr txBox="1"/>
          <p:nvPr/>
        </p:nvSpPr>
        <p:spPr>
          <a:xfrm>
            <a:off x="5825579" y="2530858"/>
            <a:ext cx="491680" cy="300082"/>
          </a:xfrm>
          <a:prstGeom prst="rect">
            <a:avLst/>
          </a:prstGeom>
          <a:noFill/>
        </p:spPr>
        <p:txBody>
          <a:bodyPr wrap="square" rtlCol="0">
            <a:spAutoFit/>
          </a:bodyPr>
          <a:lstStyle/>
          <a:p>
            <a:r>
              <a:rPr lang="en-US" sz="1350" dirty="0"/>
              <a:t>EP2</a:t>
            </a:r>
          </a:p>
        </p:txBody>
      </p:sp>
      <p:sp>
        <p:nvSpPr>
          <p:cNvPr id="15" name="TextBox 14">
            <a:extLst>
              <a:ext uri="{FF2B5EF4-FFF2-40B4-BE49-F238E27FC236}">
                <a16:creationId xmlns:a16="http://schemas.microsoft.com/office/drawing/2014/main" id="{69EFA575-CA00-4249-9CCE-4873CE3F84EC}"/>
              </a:ext>
            </a:extLst>
          </p:cNvPr>
          <p:cNvSpPr txBox="1"/>
          <p:nvPr/>
        </p:nvSpPr>
        <p:spPr>
          <a:xfrm>
            <a:off x="7538117" y="1871587"/>
            <a:ext cx="491680" cy="300082"/>
          </a:xfrm>
          <a:prstGeom prst="rect">
            <a:avLst/>
          </a:prstGeom>
          <a:noFill/>
        </p:spPr>
        <p:txBody>
          <a:bodyPr wrap="square" rtlCol="0">
            <a:spAutoFit/>
          </a:bodyPr>
          <a:lstStyle/>
          <a:p>
            <a:r>
              <a:rPr lang="en-US" sz="1350" dirty="0"/>
              <a:t>EP3</a:t>
            </a:r>
          </a:p>
        </p:txBody>
      </p:sp>
      <p:sp>
        <p:nvSpPr>
          <p:cNvPr id="16" name="TextBox 15">
            <a:extLst>
              <a:ext uri="{FF2B5EF4-FFF2-40B4-BE49-F238E27FC236}">
                <a16:creationId xmlns:a16="http://schemas.microsoft.com/office/drawing/2014/main" id="{78200318-A9F2-4DCB-835F-721A8FAE1FCF}"/>
              </a:ext>
            </a:extLst>
          </p:cNvPr>
          <p:cNvSpPr txBox="1"/>
          <p:nvPr/>
        </p:nvSpPr>
        <p:spPr>
          <a:xfrm>
            <a:off x="7566916" y="2593346"/>
            <a:ext cx="491680" cy="300082"/>
          </a:xfrm>
          <a:prstGeom prst="rect">
            <a:avLst/>
          </a:prstGeom>
          <a:noFill/>
        </p:spPr>
        <p:txBody>
          <a:bodyPr wrap="square" rtlCol="0">
            <a:spAutoFit/>
          </a:bodyPr>
          <a:lstStyle/>
          <a:p>
            <a:r>
              <a:rPr lang="en-US" sz="1350" dirty="0"/>
              <a:t>EP4</a:t>
            </a:r>
          </a:p>
        </p:txBody>
      </p:sp>
      <p:cxnSp>
        <p:nvCxnSpPr>
          <p:cNvPr id="18" name="Straight Connector 17">
            <a:extLst>
              <a:ext uri="{FF2B5EF4-FFF2-40B4-BE49-F238E27FC236}">
                <a16:creationId xmlns:a16="http://schemas.microsoft.com/office/drawing/2014/main" id="{511CA538-74EA-4763-8A4D-E0887266775B}"/>
              </a:ext>
            </a:extLst>
          </p:cNvPr>
          <p:cNvCxnSpPr>
            <a:stCxn id="9" idx="3"/>
            <a:endCxn id="11" idx="1"/>
          </p:cNvCxnSpPr>
          <p:nvPr/>
        </p:nvCxnSpPr>
        <p:spPr>
          <a:xfrm flipV="1">
            <a:off x="6226141" y="2280223"/>
            <a:ext cx="1340777" cy="641"/>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FE5DD6F-1E0F-4699-B122-F0E2E5FAA260}"/>
              </a:ext>
            </a:extLst>
          </p:cNvPr>
          <p:cNvCxnSpPr>
            <a:cxnSpLocks/>
            <a:stCxn id="10" idx="3"/>
            <a:endCxn id="12" idx="1"/>
          </p:cNvCxnSpPr>
          <p:nvPr/>
        </p:nvCxnSpPr>
        <p:spPr>
          <a:xfrm>
            <a:off x="6226140" y="2950612"/>
            <a:ext cx="1340777" cy="51371"/>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A96375-A6F2-40FA-8BB4-C63E0C80764D}"/>
              </a:ext>
            </a:extLst>
          </p:cNvPr>
          <p:cNvCxnSpPr>
            <a:cxnSpLocks/>
          </p:cNvCxnSpPr>
          <p:nvPr/>
        </p:nvCxnSpPr>
        <p:spPr>
          <a:xfrm>
            <a:off x="6226140" y="2296515"/>
            <a:ext cx="1311977" cy="654097"/>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9C81CA0-8C7B-4B8B-97B8-50D6FC542485}"/>
              </a:ext>
            </a:extLst>
          </p:cNvPr>
          <p:cNvCxnSpPr>
            <a:cxnSpLocks/>
            <a:stCxn id="10" idx="3"/>
            <a:endCxn id="11" idx="1"/>
          </p:cNvCxnSpPr>
          <p:nvPr/>
        </p:nvCxnSpPr>
        <p:spPr>
          <a:xfrm flipV="1">
            <a:off x="6226141" y="2280223"/>
            <a:ext cx="1340777" cy="67038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64A84CE-F4C7-41DD-B71E-C3244BABCF15}"/>
              </a:ext>
            </a:extLst>
          </p:cNvPr>
          <p:cNvSpPr txBox="1"/>
          <p:nvPr/>
        </p:nvSpPr>
        <p:spPr>
          <a:xfrm>
            <a:off x="6389689" y="2027661"/>
            <a:ext cx="1037336" cy="507831"/>
          </a:xfrm>
          <a:prstGeom prst="rect">
            <a:avLst/>
          </a:prstGeom>
          <a:noFill/>
        </p:spPr>
        <p:txBody>
          <a:bodyPr wrap="square" rtlCol="0">
            <a:spAutoFit/>
          </a:bodyPr>
          <a:lstStyle/>
          <a:p>
            <a:r>
              <a:rPr lang="en-US" sz="1350" dirty="0"/>
              <a:t>Connectivity</a:t>
            </a:r>
          </a:p>
        </p:txBody>
      </p:sp>
    </p:spTree>
    <p:extLst>
      <p:ext uri="{BB962C8B-B14F-4D97-AF65-F5344CB8AC3E}">
        <p14:creationId xmlns:p14="http://schemas.microsoft.com/office/powerpoint/2010/main" val="2623316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normAutofit fontScale="90000"/>
          </a:bodyPr>
          <a:lstStyle/>
          <a:p>
            <a:r>
              <a:rPr lang="en-US" dirty="0"/>
              <a:t>Modeling for Connectivity-based OTN Slices</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628650" y="1654969"/>
            <a:ext cx="3817492" cy="3263504"/>
          </a:xfrm>
        </p:spPr>
        <p:txBody>
          <a:bodyPr>
            <a:normAutofit fontScale="55000" lnSpcReduction="20000"/>
          </a:bodyPr>
          <a:lstStyle/>
          <a:p>
            <a:r>
              <a:rPr lang="en-US" dirty="0"/>
              <a:t>Option 2: edge-edge topology</a:t>
            </a:r>
          </a:p>
          <a:p>
            <a:pPr lvl="1"/>
            <a:r>
              <a:rPr lang="en-US" dirty="0"/>
              <a:t>Endpoint list</a:t>
            </a:r>
          </a:p>
          <a:p>
            <a:pPr lvl="2"/>
            <a:r>
              <a:rPr lang="en-US" dirty="0"/>
              <a:t>Each endpoint has:</a:t>
            </a:r>
          </a:p>
          <a:p>
            <a:pPr lvl="3"/>
            <a:r>
              <a:rPr lang="en-US" dirty="0"/>
              <a:t>Endpoint id</a:t>
            </a:r>
          </a:p>
          <a:p>
            <a:pPr lvl="3"/>
            <a:r>
              <a:rPr lang="en-US" dirty="0"/>
              <a:t>Reference to PE LTP</a:t>
            </a:r>
          </a:p>
          <a:p>
            <a:pPr lvl="3"/>
            <a:r>
              <a:rPr lang="en-US" dirty="0"/>
              <a:t>(Optional) Resource id (time slot, VLAN ids etc.)</a:t>
            </a:r>
          </a:p>
          <a:p>
            <a:pPr lvl="1"/>
            <a:r>
              <a:rPr lang="en-US" dirty="0"/>
              <a:t>Connectivity matrix  - p2p connectivity between endpoints</a:t>
            </a:r>
          </a:p>
          <a:p>
            <a:pPr lvl="2"/>
            <a:r>
              <a:rPr lang="en-US" dirty="0"/>
              <a:t>Committed: resource is activated   </a:t>
            </a:r>
          </a:p>
          <a:p>
            <a:pPr lvl="2"/>
            <a:r>
              <a:rPr lang="en-US" dirty="0"/>
              <a:t>Uncommitted: resource is reserved but not activated</a:t>
            </a:r>
          </a:p>
          <a:p>
            <a:pPr lvl="2"/>
            <a:r>
              <a:rPr lang="en-US" dirty="0"/>
              <a:t>Default behavior of connectivity matrix</a:t>
            </a:r>
          </a:p>
          <a:p>
            <a:pPr lvl="2"/>
            <a:r>
              <a:rPr lang="en-US" dirty="0"/>
              <a:t>Path associated with a p2p connection</a:t>
            </a:r>
          </a:p>
        </p:txBody>
      </p:sp>
      <p:sp>
        <p:nvSpPr>
          <p:cNvPr id="6" name="Rectangle: Rounded Corners 5">
            <a:extLst>
              <a:ext uri="{FF2B5EF4-FFF2-40B4-BE49-F238E27FC236}">
                <a16:creationId xmlns:a16="http://schemas.microsoft.com/office/drawing/2014/main" id="{6C865A26-E3CE-43C9-9BD6-EB30210CAC62}"/>
              </a:ext>
            </a:extLst>
          </p:cNvPr>
          <p:cNvSpPr/>
          <p:nvPr/>
        </p:nvSpPr>
        <p:spPr>
          <a:xfrm>
            <a:off x="8067780" y="2019516"/>
            <a:ext cx="408398" cy="1173821"/>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Rounded Corners 8">
            <a:extLst>
              <a:ext uri="{FF2B5EF4-FFF2-40B4-BE49-F238E27FC236}">
                <a16:creationId xmlns:a16="http://schemas.microsoft.com/office/drawing/2014/main" id="{A558746E-5D4C-477B-A525-5D46021F6328}"/>
              </a:ext>
            </a:extLst>
          </p:cNvPr>
          <p:cNvSpPr/>
          <p:nvPr/>
        </p:nvSpPr>
        <p:spPr>
          <a:xfrm>
            <a:off x="6009100" y="2148586"/>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Rounded Corners 9">
            <a:extLst>
              <a:ext uri="{FF2B5EF4-FFF2-40B4-BE49-F238E27FC236}">
                <a16:creationId xmlns:a16="http://schemas.microsoft.com/office/drawing/2014/main" id="{1FA8E934-78AA-4659-93AC-DB092CC4E448}"/>
              </a:ext>
            </a:extLst>
          </p:cNvPr>
          <p:cNvSpPr/>
          <p:nvPr/>
        </p:nvSpPr>
        <p:spPr>
          <a:xfrm>
            <a:off x="6009100" y="2818974"/>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Rounded Corners 10">
            <a:extLst>
              <a:ext uri="{FF2B5EF4-FFF2-40B4-BE49-F238E27FC236}">
                <a16:creationId xmlns:a16="http://schemas.microsoft.com/office/drawing/2014/main" id="{0C8993DB-9A11-482F-84D7-1E898E0A1112}"/>
              </a:ext>
            </a:extLst>
          </p:cNvPr>
          <p:cNvSpPr/>
          <p:nvPr/>
        </p:nvSpPr>
        <p:spPr>
          <a:xfrm>
            <a:off x="8476179" y="2148586"/>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Rounded Corners 11">
            <a:extLst>
              <a:ext uri="{FF2B5EF4-FFF2-40B4-BE49-F238E27FC236}">
                <a16:creationId xmlns:a16="http://schemas.microsoft.com/office/drawing/2014/main" id="{486C54A1-E5AD-49A9-B3AE-BA685E13EA2D}"/>
              </a:ext>
            </a:extLst>
          </p:cNvPr>
          <p:cNvSpPr/>
          <p:nvPr/>
        </p:nvSpPr>
        <p:spPr>
          <a:xfrm>
            <a:off x="8476178" y="2870345"/>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A3FC663E-2EBF-4C0A-A715-69A4628779E5}"/>
              </a:ext>
            </a:extLst>
          </p:cNvPr>
          <p:cNvSpPr txBox="1"/>
          <p:nvPr/>
        </p:nvSpPr>
        <p:spPr>
          <a:xfrm>
            <a:off x="8019363" y="3137031"/>
            <a:ext cx="673856" cy="300082"/>
          </a:xfrm>
          <a:prstGeom prst="rect">
            <a:avLst/>
          </a:prstGeom>
          <a:noFill/>
        </p:spPr>
        <p:txBody>
          <a:bodyPr wrap="square" rtlCol="0">
            <a:spAutoFit/>
          </a:bodyPr>
          <a:lstStyle/>
          <a:p>
            <a:r>
              <a:rPr lang="en-US" sz="1350" dirty="0"/>
              <a:t>Node2</a:t>
            </a:r>
          </a:p>
        </p:txBody>
      </p:sp>
      <p:sp>
        <p:nvSpPr>
          <p:cNvPr id="13" name="TextBox 12">
            <a:extLst>
              <a:ext uri="{FF2B5EF4-FFF2-40B4-BE49-F238E27FC236}">
                <a16:creationId xmlns:a16="http://schemas.microsoft.com/office/drawing/2014/main" id="{F151C0CA-5703-4199-BB8C-244B98A29261}"/>
              </a:ext>
            </a:extLst>
          </p:cNvPr>
          <p:cNvSpPr txBox="1"/>
          <p:nvPr/>
        </p:nvSpPr>
        <p:spPr>
          <a:xfrm>
            <a:off x="5786919" y="1871587"/>
            <a:ext cx="491680" cy="300082"/>
          </a:xfrm>
          <a:prstGeom prst="rect">
            <a:avLst/>
          </a:prstGeom>
          <a:noFill/>
        </p:spPr>
        <p:txBody>
          <a:bodyPr wrap="square" rtlCol="0">
            <a:spAutoFit/>
          </a:bodyPr>
          <a:lstStyle/>
          <a:p>
            <a:r>
              <a:rPr lang="en-US" sz="1350" dirty="0"/>
              <a:t>EP1</a:t>
            </a:r>
          </a:p>
        </p:txBody>
      </p:sp>
      <p:sp>
        <p:nvSpPr>
          <p:cNvPr id="14" name="TextBox 13">
            <a:extLst>
              <a:ext uri="{FF2B5EF4-FFF2-40B4-BE49-F238E27FC236}">
                <a16:creationId xmlns:a16="http://schemas.microsoft.com/office/drawing/2014/main" id="{E7F5E16A-6925-46F6-AB67-9BBD0753ACE8}"/>
              </a:ext>
            </a:extLst>
          </p:cNvPr>
          <p:cNvSpPr txBox="1"/>
          <p:nvPr/>
        </p:nvSpPr>
        <p:spPr>
          <a:xfrm>
            <a:off x="5825579" y="2530858"/>
            <a:ext cx="491680" cy="300082"/>
          </a:xfrm>
          <a:prstGeom prst="rect">
            <a:avLst/>
          </a:prstGeom>
          <a:noFill/>
        </p:spPr>
        <p:txBody>
          <a:bodyPr wrap="square" rtlCol="0">
            <a:spAutoFit/>
          </a:bodyPr>
          <a:lstStyle/>
          <a:p>
            <a:r>
              <a:rPr lang="en-US" sz="1350" dirty="0"/>
              <a:t>EP2</a:t>
            </a:r>
          </a:p>
        </p:txBody>
      </p:sp>
      <p:sp>
        <p:nvSpPr>
          <p:cNvPr id="15" name="TextBox 14">
            <a:extLst>
              <a:ext uri="{FF2B5EF4-FFF2-40B4-BE49-F238E27FC236}">
                <a16:creationId xmlns:a16="http://schemas.microsoft.com/office/drawing/2014/main" id="{69EFA575-CA00-4249-9CCE-4873CE3F84EC}"/>
              </a:ext>
            </a:extLst>
          </p:cNvPr>
          <p:cNvSpPr txBox="1"/>
          <p:nvPr/>
        </p:nvSpPr>
        <p:spPr>
          <a:xfrm>
            <a:off x="8447378" y="1871587"/>
            <a:ext cx="491680" cy="300082"/>
          </a:xfrm>
          <a:prstGeom prst="rect">
            <a:avLst/>
          </a:prstGeom>
          <a:noFill/>
        </p:spPr>
        <p:txBody>
          <a:bodyPr wrap="square" rtlCol="0">
            <a:spAutoFit/>
          </a:bodyPr>
          <a:lstStyle/>
          <a:p>
            <a:r>
              <a:rPr lang="en-US" sz="1350" dirty="0"/>
              <a:t>EP3</a:t>
            </a:r>
          </a:p>
        </p:txBody>
      </p:sp>
      <p:sp>
        <p:nvSpPr>
          <p:cNvPr id="16" name="TextBox 15">
            <a:extLst>
              <a:ext uri="{FF2B5EF4-FFF2-40B4-BE49-F238E27FC236}">
                <a16:creationId xmlns:a16="http://schemas.microsoft.com/office/drawing/2014/main" id="{78200318-A9F2-4DCB-835F-721A8FAE1FCF}"/>
              </a:ext>
            </a:extLst>
          </p:cNvPr>
          <p:cNvSpPr txBox="1"/>
          <p:nvPr/>
        </p:nvSpPr>
        <p:spPr>
          <a:xfrm>
            <a:off x="8476177" y="2593346"/>
            <a:ext cx="491680" cy="300082"/>
          </a:xfrm>
          <a:prstGeom prst="rect">
            <a:avLst/>
          </a:prstGeom>
          <a:noFill/>
        </p:spPr>
        <p:txBody>
          <a:bodyPr wrap="square" rtlCol="0">
            <a:spAutoFit/>
          </a:bodyPr>
          <a:lstStyle/>
          <a:p>
            <a:r>
              <a:rPr lang="en-US" sz="1350" dirty="0"/>
              <a:t>EP4</a:t>
            </a:r>
          </a:p>
        </p:txBody>
      </p:sp>
      <p:cxnSp>
        <p:nvCxnSpPr>
          <p:cNvPr id="18" name="Straight Connector 17">
            <a:extLst>
              <a:ext uri="{FF2B5EF4-FFF2-40B4-BE49-F238E27FC236}">
                <a16:creationId xmlns:a16="http://schemas.microsoft.com/office/drawing/2014/main" id="{511CA538-74EA-4763-8A4D-E0887266775B}"/>
              </a:ext>
            </a:extLst>
          </p:cNvPr>
          <p:cNvCxnSpPr>
            <a:cxnSpLocks/>
            <a:stCxn id="26" idx="3"/>
            <a:endCxn id="30" idx="1"/>
          </p:cNvCxnSpPr>
          <p:nvPr/>
        </p:nvCxnSpPr>
        <p:spPr>
          <a:xfrm flipV="1">
            <a:off x="6841319" y="2255110"/>
            <a:ext cx="1005860" cy="3217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64A84CE-F4C7-41DD-B71E-C3244BABCF15}"/>
              </a:ext>
            </a:extLst>
          </p:cNvPr>
          <p:cNvSpPr txBox="1"/>
          <p:nvPr/>
        </p:nvSpPr>
        <p:spPr>
          <a:xfrm>
            <a:off x="7115854" y="1997325"/>
            <a:ext cx="838415" cy="300082"/>
          </a:xfrm>
          <a:prstGeom prst="rect">
            <a:avLst/>
          </a:prstGeom>
          <a:noFill/>
        </p:spPr>
        <p:txBody>
          <a:bodyPr wrap="square" rtlCol="0">
            <a:spAutoFit/>
          </a:bodyPr>
          <a:lstStyle/>
          <a:p>
            <a:r>
              <a:rPr lang="en-US" sz="1350" dirty="0"/>
              <a:t>Link1</a:t>
            </a:r>
          </a:p>
        </p:txBody>
      </p:sp>
      <p:sp>
        <p:nvSpPr>
          <p:cNvPr id="20" name="Rectangle: Rounded Corners 19">
            <a:extLst>
              <a:ext uri="{FF2B5EF4-FFF2-40B4-BE49-F238E27FC236}">
                <a16:creationId xmlns:a16="http://schemas.microsoft.com/office/drawing/2014/main" id="{24A48976-5D3C-467E-9A50-CE4A118C9410}"/>
              </a:ext>
            </a:extLst>
          </p:cNvPr>
          <p:cNvSpPr/>
          <p:nvPr/>
        </p:nvSpPr>
        <p:spPr>
          <a:xfrm>
            <a:off x="6232771" y="2006436"/>
            <a:ext cx="408398" cy="1173821"/>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extBox 20">
            <a:extLst>
              <a:ext uri="{FF2B5EF4-FFF2-40B4-BE49-F238E27FC236}">
                <a16:creationId xmlns:a16="http://schemas.microsoft.com/office/drawing/2014/main" id="{155BE576-3DCB-4A2A-9D41-4DDDE9DD1220}"/>
              </a:ext>
            </a:extLst>
          </p:cNvPr>
          <p:cNvSpPr txBox="1"/>
          <p:nvPr/>
        </p:nvSpPr>
        <p:spPr>
          <a:xfrm>
            <a:off x="6167464" y="3148221"/>
            <a:ext cx="673856" cy="300082"/>
          </a:xfrm>
          <a:prstGeom prst="rect">
            <a:avLst/>
          </a:prstGeom>
          <a:noFill/>
        </p:spPr>
        <p:txBody>
          <a:bodyPr wrap="square" rtlCol="0">
            <a:spAutoFit/>
          </a:bodyPr>
          <a:lstStyle/>
          <a:p>
            <a:r>
              <a:rPr lang="en-US" sz="1350" dirty="0"/>
              <a:t>Node1</a:t>
            </a:r>
          </a:p>
        </p:txBody>
      </p:sp>
      <p:sp>
        <p:nvSpPr>
          <p:cNvPr id="26" name="Rectangle: Rounded Corners 25">
            <a:extLst>
              <a:ext uri="{FF2B5EF4-FFF2-40B4-BE49-F238E27FC236}">
                <a16:creationId xmlns:a16="http://schemas.microsoft.com/office/drawing/2014/main" id="{610DE3E5-B268-498D-9C6F-E4A2B29565FB}"/>
              </a:ext>
            </a:extLst>
          </p:cNvPr>
          <p:cNvSpPr/>
          <p:nvPr/>
        </p:nvSpPr>
        <p:spPr>
          <a:xfrm>
            <a:off x="6624280" y="2155651"/>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xtBox 26">
            <a:extLst>
              <a:ext uri="{FF2B5EF4-FFF2-40B4-BE49-F238E27FC236}">
                <a16:creationId xmlns:a16="http://schemas.microsoft.com/office/drawing/2014/main" id="{DB880240-960E-47FE-95C0-0A3C7A06AC7E}"/>
              </a:ext>
            </a:extLst>
          </p:cNvPr>
          <p:cNvSpPr txBox="1"/>
          <p:nvPr/>
        </p:nvSpPr>
        <p:spPr>
          <a:xfrm>
            <a:off x="6604188" y="1865979"/>
            <a:ext cx="491680" cy="300082"/>
          </a:xfrm>
          <a:prstGeom prst="rect">
            <a:avLst/>
          </a:prstGeom>
          <a:noFill/>
        </p:spPr>
        <p:txBody>
          <a:bodyPr wrap="square" rtlCol="0">
            <a:spAutoFit/>
          </a:bodyPr>
          <a:lstStyle/>
          <a:p>
            <a:r>
              <a:rPr lang="en-US" sz="1350" dirty="0"/>
              <a:t>TP1</a:t>
            </a:r>
          </a:p>
        </p:txBody>
      </p:sp>
      <p:sp>
        <p:nvSpPr>
          <p:cNvPr id="30" name="Rectangle: Rounded Corners 29">
            <a:extLst>
              <a:ext uri="{FF2B5EF4-FFF2-40B4-BE49-F238E27FC236}">
                <a16:creationId xmlns:a16="http://schemas.microsoft.com/office/drawing/2014/main" id="{0B97B307-DA87-42C0-A472-6C9D07ED1C9B}"/>
              </a:ext>
            </a:extLst>
          </p:cNvPr>
          <p:cNvSpPr/>
          <p:nvPr/>
        </p:nvSpPr>
        <p:spPr>
          <a:xfrm>
            <a:off x="7847179" y="2123473"/>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TextBox 31">
            <a:extLst>
              <a:ext uri="{FF2B5EF4-FFF2-40B4-BE49-F238E27FC236}">
                <a16:creationId xmlns:a16="http://schemas.microsoft.com/office/drawing/2014/main" id="{B6D66094-CE49-475C-A9F7-87F67E2F09A3}"/>
              </a:ext>
            </a:extLst>
          </p:cNvPr>
          <p:cNvSpPr txBox="1"/>
          <p:nvPr/>
        </p:nvSpPr>
        <p:spPr>
          <a:xfrm>
            <a:off x="7728416" y="1865979"/>
            <a:ext cx="491680" cy="300082"/>
          </a:xfrm>
          <a:prstGeom prst="rect">
            <a:avLst/>
          </a:prstGeom>
          <a:noFill/>
        </p:spPr>
        <p:txBody>
          <a:bodyPr wrap="square" rtlCol="0">
            <a:spAutoFit/>
          </a:bodyPr>
          <a:lstStyle/>
          <a:p>
            <a:r>
              <a:rPr lang="en-US" sz="1350" dirty="0"/>
              <a:t>TP3</a:t>
            </a:r>
          </a:p>
        </p:txBody>
      </p:sp>
      <p:cxnSp>
        <p:nvCxnSpPr>
          <p:cNvPr id="35" name="Straight Connector 34">
            <a:extLst>
              <a:ext uri="{FF2B5EF4-FFF2-40B4-BE49-F238E27FC236}">
                <a16:creationId xmlns:a16="http://schemas.microsoft.com/office/drawing/2014/main" id="{3B91196E-4C41-4541-A687-EF2B6F852F10}"/>
              </a:ext>
            </a:extLst>
          </p:cNvPr>
          <p:cNvCxnSpPr>
            <a:cxnSpLocks/>
            <a:stCxn id="37" idx="3"/>
            <a:endCxn id="39" idx="1"/>
          </p:cNvCxnSpPr>
          <p:nvPr/>
        </p:nvCxnSpPr>
        <p:spPr>
          <a:xfrm flipV="1">
            <a:off x="6849976" y="2878574"/>
            <a:ext cx="1005860" cy="3217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B940644-3C7F-4CA4-B7A3-22D36845B3B3}"/>
              </a:ext>
            </a:extLst>
          </p:cNvPr>
          <p:cNvSpPr txBox="1"/>
          <p:nvPr/>
        </p:nvSpPr>
        <p:spPr>
          <a:xfrm>
            <a:off x="7124512" y="2620789"/>
            <a:ext cx="838415" cy="300082"/>
          </a:xfrm>
          <a:prstGeom prst="rect">
            <a:avLst/>
          </a:prstGeom>
          <a:noFill/>
        </p:spPr>
        <p:txBody>
          <a:bodyPr wrap="square" rtlCol="0">
            <a:spAutoFit/>
          </a:bodyPr>
          <a:lstStyle/>
          <a:p>
            <a:r>
              <a:rPr lang="en-US" sz="1350" dirty="0"/>
              <a:t>Link2</a:t>
            </a:r>
          </a:p>
        </p:txBody>
      </p:sp>
      <p:sp>
        <p:nvSpPr>
          <p:cNvPr id="37" name="Rectangle: Rounded Corners 36">
            <a:extLst>
              <a:ext uri="{FF2B5EF4-FFF2-40B4-BE49-F238E27FC236}">
                <a16:creationId xmlns:a16="http://schemas.microsoft.com/office/drawing/2014/main" id="{2CBAAE57-E710-4979-9816-895E52807165}"/>
              </a:ext>
            </a:extLst>
          </p:cNvPr>
          <p:cNvSpPr/>
          <p:nvPr/>
        </p:nvSpPr>
        <p:spPr>
          <a:xfrm>
            <a:off x="6632937" y="2779115"/>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TextBox 37">
            <a:extLst>
              <a:ext uri="{FF2B5EF4-FFF2-40B4-BE49-F238E27FC236}">
                <a16:creationId xmlns:a16="http://schemas.microsoft.com/office/drawing/2014/main" id="{FDDA8CDC-A39A-4E4F-B97B-EF6F8F55AEF4}"/>
              </a:ext>
            </a:extLst>
          </p:cNvPr>
          <p:cNvSpPr txBox="1"/>
          <p:nvPr/>
        </p:nvSpPr>
        <p:spPr>
          <a:xfrm>
            <a:off x="6612845" y="2489443"/>
            <a:ext cx="491680" cy="300082"/>
          </a:xfrm>
          <a:prstGeom prst="rect">
            <a:avLst/>
          </a:prstGeom>
          <a:noFill/>
        </p:spPr>
        <p:txBody>
          <a:bodyPr wrap="square" rtlCol="0">
            <a:spAutoFit/>
          </a:bodyPr>
          <a:lstStyle/>
          <a:p>
            <a:r>
              <a:rPr lang="en-US" sz="1350" dirty="0"/>
              <a:t>TP2</a:t>
            </a:r>
          </a:p>
        </p:txBody>
      </p:sp>
      <p:sp>
        <p:nvSpPr>
          <p:cNvPr id="39" name="Rectangle: Rounded Corners 38">
            <a:extLst>
              <a:ext uri="{FF2B5EF4-FFF2-40B4-BE49-F238E27FC236}">
                <a16:creationId xmlns:a16="http://schemas.microsoft.com/office/drawing/2014/main" id="{AA403176-8D5E-4DB0-949C-944A6EAACF6A}"/>
              </a:ext>
            </a:extLst>
          </p:cNvPr>
          <p:cNvSpPr/>
          <p:nvPr/>
        </p:nvSpPr>
        <p:spPr>
          <a:xfrm>
            <a:off x="7855837" y="2746937"/>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TextBox 39">
            <a:extLst>
              <a:ext uri="{FF2B5EF4-FFF2-40B4-BE49-F238E27FC236}">
                <a16:creationId xmlns:a16="http://schemas.microsoft.com/office/drawing/2014/main" id="{1E04E7BC-4735-4106-BE20-AEACDFD3E732}"/>
              </a:ext>
            </a:extLst>
          </p:cNvPr>
          <p:cNvSpPr txBox="1"/>
          <p:nvPr/>
        </p:nvSpPr>
        <p:spPr>
          <a:xfrm>
            <a:off x="7737073" y="2489443"/>
            <a:ext cx="491680" cy="300082"/>
          </a:xfrm>
          <a:prstGeom prst="rect">
            <a:avLst/>
          </a:prstGeom>
          <a:noFill/>
        </p:spPr>
        <p:txBody>
          <a:bodyPr wrap="square" rtlCol="0">
            <a:spAutoFit/>
          </a:bodyPr>
          <a:lstStyle/>
          <a:p>
            <a:r>
              <a:rPr lang="en-US" sz="1350" dirty="0"/>
              <a:t>TP4</a:t>
            </a:r>
          </a:p>
        </p:txBody>
      </p:sp>
      <p:sp>
        <p:nvSpPr>
          <p:cNvPr id="45" name="Freeform: Shape 44">
            <a:extLst>
              <a:ext uri="{FF2B5EF4-FFF2-40B4-BE49-F238E27FC236}">
                <a16:creationId xmlns:a16="http://schemas.microsoft.com/office/drawing/2014/main" id="{AE783E6D-D7BD-4DC6-BB58-5166C765DB4F}"/>
              </a:ext>
            </a:extLst>
          </p:cNvPr>
          <p:cNvSpPr/>
          <p:nvPr/>
        </p:nvSpPr>
        <p:spPr>
          <a:xfrm>
            <a:off x="5663629" y="2267676"/>
            <a:ext cx="3236360" cy="138331"/>
          </a:xfrm>
          <a:custGeom>
            <a:avLst/>
            <a:gdLst>
              <a:gd name="connsiteX0" fmla="*/ 0 w 4315146"/>
              <a:gd name="connsiteY0" fmla="*/ 38987 h 184441"/>
              <a:gd name="connsiteX1" fmla="*/ 955496 w 4315146"/>
              <a:gd name="connsiteY1" fmla="*/ 8165 h 184441"/>
              <a:gd name="connsiteX2" fmla="*/ 1366463 w 4315146"/>
              <a:gd name="connsiteY2" fmla="*/ 90358 h 184441"/>
              <a:gd name="connsiteX3" fmla="*/ 2291137 w 4315146"/>
              <a:gd name="connsiteY3" fmla="*/ 182825 h 184441"/>
              <a:gd name="connsiteX4" fmla="*/ 3082247 w 4315146"/>
              <a:gd name="connsiteY4" fmla="*/ 8165 h 184441"/>
              <a:gd name="connsiteX5" fmla="*/ 4006921 w 4315146"/>
              <a:gd name="connsiteY5" fmla="*/ 28713 h 184441"/>
              <a:gd name="connsiteX6" fmla="*/ 4315146 w 4315146"/>
              <a:gd name="connsiteY6" fmla="*/ 28713 h 18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15146" h="184441">
                <a:moveTo>
                  <a:pt x="0" y="38987"/>
                </a:moveTo>
                <a:cubicBezTo>
                  <a:pt x="363876" y="19295"/>
                  <a:pt x="727752" y="-397"/>
                  <a:pt x="955496" y="8165"/>
                </a:cubicBezTo>
                <a:cubicBezTo>
                  <a:pt x="1183240" y="16727"/>
                  <a:pt x="1143856" y="61248"/>
                  <a:pt x="1366463" y="90358"/>
                </a:cubicBezTo>
                <a:cubicBezTo>
                  <a:pt x="1589070" y="119468"/>
                  <a:pt x="2005173" y="196524"/>
                  <a:pt x="2291137" y="182825"/>
                </a:cubicBezTo>
                <a:cubicBezTo>
                  <a:pt x="2577101" y="169126"/>
                  <a:pt x="2796283" y="33850"/>
                  <a:pt x="3082247" y="8165"/>
                </a:cubicBezTo>
                <a:cubicBezTo>
                  <a:pt x="3368211" y="-17520"/>
                  <a:pt x="3801438" y="25288"/>
                  <a:pt x="4006921" y="28713"/>
                </a:cubicBezTo>
                <a:cubicBezTo>
                  <a:pt x="4212404" y="32138"/>
                  <a:pt x="4263775" y="30425"/>
                  <a:pt x="4315146" y="28713"/>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350"/>
          </a:p>
        </p:txBody>
      </p:sp>
      <p:sp>
        <p:nvSpPr>
          <p:cNvPr id="46" name="TextBox 45">
            <a:extLst>
              <a:ext uri="{FF2B5EF4-FFF2-40B4-BE49-F238E27FC236}">
                <a16:creationId xmlns:a16="http://schemas.microsoft.com/office/drawing/2014/main" id="{373F125B-ADAF-40DB-BEB8-FCEDF658B0E9}"/>
              </a:ext>
            </a:extLst>
          </p:cNvPr>
          <p:cNvSpPr txBox="1"/>
          <p:nvPr/>
        </p:nvSpPr>
        <p:spPr>
          <a:xfrm flipH="1">
            <a:off x="5290702" y="2129008"/>
            <a:ext cx="527400" cy="300082"/>
          </a:xfrm>
          <a:prstGeom prst="rect">
            <a:avLst/>
          </a:prstGeom>
          <a:noFill/>
        </p:spPr>
        <p:txBody>
          <a:bodyPr wrap="square" rtlCol="0">
            <a:spAutoFit/>
          </a:bodyPr>
          <a:lstStyle/>
          <a:p>
            <a:r>
              <a:rPr lang="en-US" sz="1350" dirty="0"/>
              <a:t>path</a:t>
            </a:r>
          </a:p>
        </p:txBody>
      </p:sp>
    </p:spTree>
    <p:extLst>
      <p:ext uri="{BB962C8B-B14F-4D97-AF65-F5344CB8AC3E}">
        <p14:creationId xmlns:p14="http://schemas.microsoft.com/office/powerpoint/2010/main" val="390989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normAutofit fontScale="90000"/>
          </a:bodyPr>
          <a:lstStyle/>
          <a:p>
            <a:r>
              <a:rPr lang="en-US" dirty="0"/>
              <a:t>Modeling for Resource-based OTN Slices</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628650" y="1654969"/>
            <a:ext cx="3817492" cy="3263504"/>
          </a:xfrm>
        </p:spPr>
        <p:txBody>
          <a:bodyPr>
            <a:normAutofit fontScale="47500" lnSpcReduction="20000"/>
          </a:bodyPr>
          <a:lstStyle/>
          <a:p>
            <a:r>
              <a:rPr lang="en-US" dirty="0"/>
              <a:t>Full topology</a:t>
            </a:r>
          </a:p>
          <a:p>
            <a:pPr lvl="1"/>
            <a:r>
              <a:rPr lang="en-US" dirty="0"/>
              <a:t>Endpoint list</a:t>
            </a:r>
          </a:p>
          <a:p>
            <a:pPr lvl="2"/>
            <a:r>
              <a:rPr lang="en-US" dirty="0"/>
              <a:t>Each endpoint has:</a:t>
            </a:r>
          </a:p>
          <a:p>
            <a:pPr lvl="3"/>
            <a:r>
              <a:rPr lang="en-US" dirty="0"/>
              <a:t>Endpoint id</a:t>
            </a:r>
          </a:p>
          <a:p>
            <a:pPr lvl="3"/>
            <a:r>
              <a:rPr lang="en-US" dirty="0"/>
              <a:t>Reference to PE LTP</a:t>
            </a:r>
          </a:p>
          <a:p>
            <a:pPr lvl="3"/>
            <a:r>
              <a:rPr lang="en-US" dirty="0"/>
              <a:t>(Optional) Resource id (time slot, VLAN ids etc.)</a:t>
            </a:r>
          </a:p>
          <a:p>
            <a:pPr lvl="1"/>
            <a:r>
              <a:rPr lang="en-US" dirty="0"/>
              <a:t>SLOs</a:t>
            </a:r>
          </a:p>
          <a:p>
            <a:pPr lvl="2"/>
            <a:r>
              <a:rPr lang="en-US" dirty="0"/>
              <a:t>SLOs for network, link, node and TP</a:t>
            </a:r>
          </a:p>
          <a:p>
            <a:pPr lvl="1"/>
            <a:r>
              <a:rPr lang="en-US" dirty="0"/>
              <a:t>Connectivity matrix  - p2p connectivity between endpoints</a:t>
            </a:r>
          </a:p>
          <a:p>
            <a:pPr lvl="2"/>
            <a:r>
              <a:rPr lang="en-US" dirty="0"/>
              <a:t>Committed: resource is activated   </a:t>
            </a:r>
          </a:p>
          <a:p>
            <a:pPr lvl="2"/>
            <a:r>
              <a:rPr lang="en-US" dirty="0"/>
              <a:t>Uncommitted: resource is reserved but not activated</a:t>
            </a:r>
          </a:p>
          <a:p>
            <a:pPr lvl="2"/>
            <a:r>
              <a:rPr lang="en-US" dirty="0"/>
              <a:t>Default behavior of connectivity matrix</a:t>
            </a:r>
          </a:p>
          <a:p>
            <a:pPr lvl="2"/>
            <a:r>
              <a:rPr lang="en-US" dirty="0"/>
              <a:t>Path associated with a p2p connection</a:t>
            </a:r>
          </a:p>
          <a:p>
            <a:pPr lvl="1"/>
            <a:endParaRPr lang="en-US" dirty="0"/>
          </a:p>
        </p:txBody>
      </p:sp>
      <p:sp>
        <p:nvSpPr>
          <p:cNvPr id="6" name="Rectangle: Rounded Corners 5">
            <a:extLst>
              <a:ext uri="{FF2B5EF4-FFF2-40B4-BE49-F238E27FC236}">
                <a16:creationId xmlns:a16="http://schemas.microsoft.com/office/drawing/2014/main" id="{6C865A26-E3CE-43C9-9BD6-EB30210CAC62}"/>
              </a:ext>
            </a:extLst>
          </p:cNvPr>
          <p:cNvSpPr/>
          <p:nvPr/>
        </p:nvSpPr>
        <p:spPr>
          <a:xfrm>
            <a:off x="8067780" y="2019516"/>
            <a:ext cx="408398" cy="1173821"/>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Rounded Corners 8">
            <a:extLst>
              <a:ext uri="{FF2B5EF4-FFF2-40B4-BE49-F238E27FC236}">
                <a16:creationId xmlns:a16="http://schemas.microsoft.com/office/drawing/2014/main" id="{A558746E-5D4C-477B-A525-5D46021F6328}"/>
              </a:ext>
            </a:extLst>
          </p:cNvPr>
          <p:cNvSpPr/>
          <p:nvPr/>
        </p:nvSpPr>
        <p:spPr>
          <a:xfrm>
            <a:off x="6009100" y="2148586"/>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Rounded Corners 9">
            <a:extLst>
              <a:ext uri="{FF2B5EF4-FFF2-40B4-BE49-F238E27FC236}">
                <a16:creationId xmlns:a16="http://schemas.microsoft.com/office/drawing/2014/main" id="{1FA8E934-78AA-4659-93AC-DB092CC4E448}"/>
              </a:ext>
            </a:extLst>
          </p:cNvPr>
          <p:cNvSpPr/>
          <p:nvPr/>
        </p:nvSpPr>
        <p:spPr>
          <a:xfrm>
            <a:off x="6009100" y="2814921"/>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Rounded Corners 10">
            <a:extLst>
              <a:ext uri="{FF2B5EF4-FFF2-40B4-BE49-F238E27FC236}">
                <a16:creationId xmlns:a16="http://schemas.microsoft.com/office/drawing/2014/main" id="{0C8993DB-9A11-482F-84D7-1E898E0A1112}"/>
              </a:ext>
            </a:extLst>
          </p:cNvPr>
          <p:cNvSpPr/>
          <p:nvPr/>
        </p:nvSpPr>
        <p:spPr>
          <a:xfrm>
            <a:off x="8476179" y="2148586"/>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Rounded Corners 11">
            <a:extLst>
              <a:ext uri="{FF2B5EF4-FFF2-40B4-BE49-F238E27FC236}">
                <a16:creationId xmlns:a16="http://schemas.microsoft.com/office/drawing/2014/main" id="{486C54A1-E5AD-49A9-B3AE-BA685E13EA2D}"/>
              </a:ext>
            </a:extLst>
          </p:cNvPr>
          <p:cNvSpPr/>
          <p:nvPr/>
        </p:nvSpPr>
        <p:spPr>
          <a:xfrm>
            <a:off x="8476178" y="2870345"/>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A3FC663E-2EBF-4C0A-A715-69A4628779E5}"/>
              </a:ext>
            </a:extLst>
          </p:cNvPr>
          <p:cNvSpPr txBox="1"/>
          <p:nvPr/>
        </p:nvSpPr>
        <p:spPr>
          <a:xfrm>
            <a:off x="8019363" y="3137031"/>
            <a:ext cx="673856" cy="300082"/>
          </a:xfrm>
          <a:prstGeom prst="rect">
            <a:avLst/>
          </a:prstGeom>
          <a:noFill/>
        </p:spPr>
        <p:txBody>
          <a:bodyPr wrap="square" rtlCol="0">
            <a:spAutoFit/>
          </a:bodyPr>
          <a:lstStyle/>
          <a:p>
            <a:r>
              <a:rPr lang="en-US" sz="1350" dirty="0"/>
              <a:t>Node2</a:t>
            </a:r>
          </a:p>
        </p:txBody>
      </p:sp>
      <p:sp>
        <p:nvSpPr>
          <p:cNvPr id="13" name="TextBox 12">
            <a:extLst>
              <a:ext uri="{FF2B5EF4-FFF2-40B4-BE49-F238E27FC236}">
                <a16:creationId xmlns:a16="http://schemas.microsoft.com/office/drawing/2014/main" id="{F151C0CA-5703-4199-BB8C-244B98A29261}"/>
              </a:ext>
            </a:extLst>
          </p:cNvPr>
          <p:cNvSpPr txBox="1"/>
          <p:nvPr/>
        </p:nvSpPr>
        <p:spPr>
          <a:xfrm>
            <a:off x="5786919" y="1871587"/>
            <a:ext cx="491680" cy="300082"/>
          </a:xfrm>
          <a:prstGeom prst="rect">
            <a:avLst/>
          </a:prstGeom>
          <a:noFill/>
        </p:spPr>
        <p:txBody>
          <a:bodyPr wrap="square" rtlCol="0">
            <a:spAutoFit/>
          </a:bodyPr>
          <a:lstStyle/>
          <a:p>
            <a:r>
              <a:rPr lang="en-US" sz="1350" dirty="0"/>
              <a:t>EP1</a:t>
            </a:r>
          </a:p>
        </p:txBody>
      </p:sp>
      <p:sp>
        <p:nvSpPr>
          <p:cNvPr id="14" name="TextBox 13">
            <a:extLst>
              <a:ext uri="{FF2B5EF4-FFF2-40B4-BE49-F238E27FC236}">
                <a16:creationId xmlns:a16="http://schemas.microsoft.com/office/drawing/2014/main" id="{E7F5E16A-6925-46F6-AB67-9BBD0753ACE8}"/>
              </a:ext>
            </a:extLst>
          </p:cNvPr>
          <p:cNvSpPr txBox="1"/>
          <p:nvPr/>
        </p:nvSpPr>
        <p:spPr>
          <a:xfrm>
            <a:off x="5824983" y="2530364"/>
            <a:ext cx="491680" cy="300082"/>
          </a:xfrm>
          <a:prstGeom prst="rect">
            <a:avLst/>
          </a:prstGeom>
          <a:noFill/>
        </p:spPr>
        <p:txBody>
          <a:bodyPr wrap="square" rtlCol="0">
            <a:spAutoFit/>
          </a:bodyPr>
          <a:lstStyle/>
          <a:p>
            <a:r>
              <a:rPr lang="en-US" sz="1350" dirty="0"/>
              <a:t>EP2</a:t>
            </a:r>
          </a:p>
        </p:txBody>
      </p:sp>
      <p:sp>
        <p:nvSpPr>
          <p:cNvPr id="15" name="TextBox 14">
            <a:extLst>
              <a:ext uri="{FF2B5EF4-FFF2-40B4-BE49-F238E27FC236}">
                <a16:creationId xmlns:a16="http://schemas.microsoft.com/office/drawing/2014/main" id="{69EFA575-CA00-4249-9CCE-4873CE3F84EC}"/>
              </a:ext>
            </a:extLst>
          </p:cNvPr>
          <p:cNvSpPr txBox="1"/>
          <p:nvPr/>
        </p:nvSpPr>
        <p:spPr>
          <a:xfrm>
            <a:off x="8447378" y="1871587"/>
            <a:ext cx="491680" cy="300082"/>
          </a:xfrm>
          <a:prstGeom prst="rect">
            <a:avLst/>
          </a:prstGeom>
          <a:noFill/>
        </p:spPr>
        <p:txBody>
          <a:bodyPr wrap="square" rtlCol="0">
            <a:spAutoFit/>
          </a:bodyPr>
          <a:lstStyle/>
          <a:p>
            <a:r>
              <a:rPr lang="en-US" sz="1350" dirty="0"/>
              <a:t>EP3</a:t>
            </a:r>
          </a:p>
        </p:txBody>
      </p:sp>
      <p:sp>
        <p:nvSpPr>
          <p:cNvPr id="16" name="TextBox 15">
            <a:extLst>
              <a:ext uri="{FF2B5EF4-FFF2-40B4-BE49-F238E27FC236}">
                <a16:creationId xmlns:a16="http://schemas.microsoft.com/office/drawing/2014/main" id="{78200318-A9F2-4DCB-835F-721A8FAE1FCF}"/>
              </a:ext>
            </a:extLst>
          </p:cNvPr>
          <p:cNvSpPr txBox="1"/>
          <p:nvPr/>
        </p:nvSpPr>
        <p:spPr>
          <a:xfrm>
            <a:off x="8476177" y="2593346"/>
            <a:ext cx="491680" cy="300082"/>
          </a:xfrm>
          <a:prstGeom prst="rect">
            <a:avLst/>
          </a:prstGeom>
          <a:noFill/>
        </p:spPr>
        <p:txBody>
          <a:bodyPr wrap="square" rtlCol="0">
            <a:spAutoFit/>
          </a:bodyPr>
          <a:lstStyle/>
          <a:p>
            <a:r>
              <a:rPr lang="en-US" sz="1350" dirty="0"/>
              <a:t>EP4</a:t>
            </a:r>
          </a:p>
        </p:txBody>
      </p:sp>
      <p:cxnSp>
        <p:nvCxnSpPr>
          <p:cNvPr id="18" name="Straight Connector 17">
            <a:extLst>
              <a:ext uri="{FF2B5EF4-FFF2-40B4-BE49-F238E27FC236}">
                <a16:creationId xmlns:a16="http://schemas.microsoft.com/office/drawing/2014/main" id="{511CA538-74EA-4763-8A4D-E0887266775B}"/>
              </a:ext>
            </a:extLst>
          </p:cNvPr>
          <p:cNvCxnSpPr>
            <a:cxnSpLocks/>
            <a:stCxn id="26" idx="3"/>
            <a:endCxn id="30" idx="1"/>
          </p:cNvCxnSpPr>
          <p:nvPr/>
        </p:nvCxnSpPr>
        <p:spPr>
          <a:xfrm flipV="1">
            <a:off x="6841319" y="2255110"/>
            <a:ext cx="1005860" cy="3217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64A84CE-F4C7-41DD-B71E-C3244BABCF15}"/>
              </a:ext>
            </a:extLst>
          </p:cNvPr>
          <p:cNvSpPr txBox="1"/>
          <p:nvPr/>
        </p:nvSpPr>
        <p:spPr>
          <a:xfrm>
            <a:off x="7115854" y="1997325"/>
            <a:ext cx="838415" cy="300082"/>
          </a:xfrm>
          <a:prstGeom prst="rect">
            <a:avLst/>
          </a:prstGeom>
          <a:noFill/>
        </p:spPr>
        <p:txBody>
          <a:bodyPr wrap="square" rtlCol="0">
            <a:spAutoFit/>
          </a:bodyPr>
          <a:lstStyle/>
          <a:p>
            <a:r>
              <a:rPr lang="en-US" sz="1350" dirty="0"/>
              <a:t>Link1</a:t>
            </a:r>
          </a:p>
        </p:txBody>
      </p:sp>
      <p:sp>
        <p:nvSpPr>
          <p:cNvPr id="20" name="Rectangle: Rounded Corners 19">
            <a:extLst>
              <a:ext uri="{FF2B5EF4-FFF2-40B4-BE49-F238E27FC236}">
                <a16:creationId xmlns:a16="http://schemas.microsoft.com/office/drawing/2014/main" id="{24A48976-5D3C-467E-9A50-CE4A118C9410}"/>
              </a:ext>
            </a:extLst>
          </p:cNvPr>
          <p:cNvSpPr/>
          <p:nvPr/>
        </p:nvSpPr>
        <p:spPr>
          <a:xfrm>
            <a:off x="6232771" y="2006436"/>
            <a:ext cx="408398" cy="1173821"/>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extBox 20">
            <a:extLst>
              <a:ext uri="{FF2B5EF4-FFF2-40B4-BE49-F238E27FC236}">
                <a16:creationId xmlns:a16="http://schemas.microsoft.com/office/drawing/2014/main" id="{155BE576-3DCB-4A2A-9D41-4DDDE9DD1220}"/>
              </a:ext>
            </a:extLst>
          </p:cNvPr>
          <p:cNvSpPr txBox="1"/>
          <p:nvPr/>
        </p:nvSpPr>
        <p:spPr>
          <a:xfrm>
            <a:off x="6167464" y="3148221"/>
            <a:ext cx="673856" cy="300082"/>
          </a:xfrm>
          <a:prstGeom prst="rect">
            <a:avLst/>
          </a:prstGeom>
          <a:noFill/>
        </p:spPr>
        <p:txBody>
          <a:bodyPr wrap="square" rtlCol="0">
            <a:spAutoFit/>
          </a:bodyPr>
          <a:lstStyle/>
          <a:p>
            <a:r>
              <a:rPr lang="en-US" sz="1350" dirty="0"/>
              <a:t>Node1</a:t>
            </a:r>
          </a:p>
        </p:txBody>
      </p:sp>
      <p:sp>
        <p:nvSpPr>
          <p:cNvPr id="26" name="Rectangle: Rounded Corners 25">
            <a:extLst>
              <a:ext uri="{FF2B5EF4-FFF2-40B4-BE49-F238E27FC236}">
                <a16:creationId xmlns:a16="http://schemas.microsoft.com/office/drawing/2014/main" id="{610DE3E5-B268-498D-9C6F-E4A2B29565FB}"/>
              </a:ext>
            </a:extLst>
          </p:cNvPr>
          <p:cNvSpPr/>
          <p:nvPr/>
        </p:nvSpPr>
        <p:spPr>
          <a:xfrm>
            <a:off x="6624280" y="2155651"/>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xtBox 26">
            <a:extLst>
              <a:ext uri="{FF2B5EF4-FFF2-40B4-BE49-F238E27FC236}">
                <a16:creationId xmlns:a16="http://schemas.microsoft.com/office/drawing/2014/main" id="{DB880240-960E-47FE-95C0-0A3C7A06AC7E}"/>
              </a:ext>
            </a:extLst>
          </p:cNvPr>
          <p:cNvSpPr txBox="1"/>
          <p:nvPr/>
        </p:nvSpPr>
        <p:spPr>
          <a:xfrm>
            <a:off x="6604188" y="1865979"/>
            <a:ext cx="491680" cy="300082"/>
          </a:xfrm>
          <a:prstGeom prst="rect">
            <a:avLst/>
          </a:prstGeom>
          <a:noFill/>
        </p:spPr>
        <p:txBody>
          <a:bodyPr wrap="square" rtlCol="0">
            <a:spAutoFit/>
          </a:bodyPr>
          <a:lstStyle/>
          <a:p>
            <a:r>
              <a:rPr lang="en-US" sz="1350" dirty="0"/>
              <a:t>TP1</a:t>
            </a:r>
          </a:p>
        </p:txBody>
      </p:sp>
      <p:sp>
        <p:nvSpPr>
          <p:cNvPr id="30" name="Rectangle: Rounded Corners 29">
            <a:extLst>
              <a:ext uri="{FF2B5EF4-FFF2-40B4-BE49-F238E27FC236}">
                <a16:creationId xmlns:a16="http://schemas.microsoft.com/office/drawing/2014/main" id="{0B97B307-DA87-42C0-A472-6C9D07ED1C9B}"/>
              </a:ext>
            </a:extLst>
          </p:cNvPr>
          <p:cNvSpPr/>
          <p:nvPr/>
        </p:nvSpPr>
        <p:spPr>
          <a:xfrm>
            <a:off x="7847179" y="2123473"/>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TextBox 31">
            <a:extLst>
              <a:ext uri="{FF2B5EF4-FFF2-40B4-BE49-F238E27FC236}">
                <a16:creationId xmlns:a16="http://schemas.microsoft.com/office/drawing/2014/main" id="{B6D66094-CE49-475C-A9F7-87F67E2F09A3}"/>
              </a:ext>
            </a:extLst>
          </p:cNvPr>
          <p:cNvSpPr txBox="1"/>
          <p:nvPr/>
        </p:nvSpPr>
        <p:spPr>
          <a:xfrm>
            <a:off x="7728416" y="1865979"/>
            <a:ext cx="491680" cy="300082"/>
          </a:xfrm>
          <a:prstGeom prst="rect">
            <a:avLst/>
          </a:prstGeom>
          <a:noFill/>
        </p:spPr>
        <p:txBody>
          <a:bodyPr wrap="square" rtlCol="0">
            <a:spAutoFit/>
          </a:bodyPr>
          <a:lstStyle/>
          <a:p>
            <a:r>
              <a:rPr lang="en-US" sz="1350" dirty="0"/>
              <a:t>TP3</a:t>
            </a:r>
          </a:p>
        </p:txBody>
      </p:sp>
      <p:cxnSp>
        <p:nvCxnSpPr>
          <p:cNvPr id="35" name="Straight Connector 34">
            <a:extLst>
              <a:ext uri="{FF2B5EF4-FFF2-40B4-BE49-F238E27FC236}">
                <a16:creationId xmlns:a16="http://schemas.microsoft.com/office/drawing/2014/main" id="{3B91196E-4C41-4541-A687-EF2B6F852F10}"/>
              </a:ext>
            </a:extLst>
          </p:cNvPr>
          <p:cNvCxnSpPr>
            <a:cxnSpLocks/>
            <a:stCxn id="37" idx="2"/>
            <a:endCxn id="31" idx="1"/>
          </p:cNvCxnSpPr>
          <p:nvPr/>
        </p:nvCxnSpPr>
        <p:spPr>
          <a:xfrm>
            <a:off x="6741457" y="3042389"/>
            <a:ext cx="494272" cy="79298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B940644-3C7F-4CA4-B7A3-22D36845B3B3}"/>
              </a:ext>
            </a:extLst>
          </p:cNvPr>
          <p:cNvSpPr txBox="1"/>
          <p:nvPr/>
        </p:nvSpPr>
        <p:spPr>
          <a:xfrm>
            <a:off x="6847951" y="3176254"/>
            <a:ext cx="838415" cy="300082"/>
          </a:xfrm>
          <a:prstGeom prst="rect">
            <a:avLst/>
          </a:prstGeom>
          <a:noFill/>
        </p:spPr>
        <p:txBody>
          <a:bodyPr wrap="square" rtlCol="0">
            <a:spAutoFit/>
          </a:bodyPr>
          <a:lstStyle/>
          <a:p>
            <a:r>
              <a:rPr lang="en-US" sz="1350" dirty="0"/>
              <a:t>Link2</a:t>
            </a:r>
          </a:p>
        </p:txBody>
      </p:sp>
      <p:sp>
        <p:nvSpPr>
          <p:cNvPr id="37" name="Rectangle: Rounded Corners 36">
            <a:extLst>
              <a:ext uri="{FF2B5EF4-FFF2-40B4-BE49-F238E27FC236}">
                <a16:creationId xmlns:a16="http://schemas.microsoft.com/office/drawing/2014/main" id="{2CBAAE57-E710-4979-9816-895E52807165}"/>
              </a:ext>
            </a:extLst>
          </p:cNvPr>
          <p:cNvSpPr/>
          <p:nvPr/>
        </p:nvSpPr>
        <p:spPr>
          <a:xfrm>
            <a:off x="6632937" y="2779115"/>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TextBox 37">
            <a:extLst>
              <a:ext uri="{FF2B5EF4-FFF2-40B4-BE49-F238E27FC236}">
                <a16:creationId xmlns:a16="http://schemas.microsoft.com/office/drawing/2014/main" id="{FDDA8CDC-A39A-4E4F-B97B-EF6F8F55AEF4}"/>
              </a:ext>
            </a:extLst>
          </p:cNvPr>
          <p:cNvSpPr txBox="1"/>
          <p:nvPr/>
        </p:nvSpPr>
        <p:spPr>
          <a:xfrm>
            <a:off x="6612845" y="2489443"/>
            <a:ext cx="491680" cy="300082"/>
          </a:xfrm>
          <a:prstGeom prst="rect">
            <a:avLst/>
          </a:prstGeom>
          <a:noFill/>
        </p:spPr>
        <p:txBody>
          <a:bodyPr wrap="square" rtlCol="0">
            <a:spAutoFit/>
          </a:bodyPr>
          <a:lstStyle/>
          <a:p>
            <a:r>
              <a:rPr lang="en-US" sz="1350" dirty="0"/>
              <a:t>TP2</a:t>
            </a:r>
          </a:p>
        </p:txBody>
      </p:sp>
      <p:sp>
        <p:nvSpPr>
          <p:cNvPr id="39" name="Rectangle: Rounded Corners 38">
            <a:extLst>
              <a:ext uri="{FF2B5EF4-FFF2-40B4-BE49-F238E27FC236}">
                <a16:creationId xmlns:a16="http://schemas.microsoft.com/office/drawing/2014/main" id="{AA403176-8D5E-4DB0-949C-944A6EAACF6A}"/>
              </a:ext>
            </a:extLst>
          </p:cNvPr>
          <p:cNvSpPr/>
          <p:nvPr/>
        </p:nvSpPr>
        <p:spPr>
          <a:xfrm>
            <a:off x="7855837" y="2746937"/>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TextBox 39">
            <a:extLst>
              <a:ext uri="{FF2B5EF4-FFF2-40B4-BE49-F238E27FC236}">
                <a16:creationId xmlns:a16="http://schemas.microsoft.com/office/drawing/2014/main" id="{1E04E7BC-4735-4106-BE20-AEACDFD3E732}"/>
              </a:ext>
            </a:extLst>
          </p:cNvPr>
          <p:cNvSpPr txBox="1"/>
          <p:nvPr/>
        </p:nvSpPr>
        <p:spPr>
          <a:xfrm>
            <a:off x="7737073" y="2489443"/>
            <a:ext cx="491680" cy="300082"/>
          </a:xfrm>
          <a:prstGeom prst="rect">
            <a:avLst/>
          </a:prstGeom>
          <a:noFill/>
        </p:spPr>
        <p:txBody>
          <a:bodyPr wrap="square" rtlCol="0">
            <a:spAutoFit/>
          </a:bodyPr>
          <a:lstStyle/>
          <a:p>
            <a:r>
              <a:rPr lang="en-US" sz="1350" dirty="0"/>
              <a:t>TP4</a:t>
            </a:r>
          </a:p>
        </p:txBody>
      </p:sp>
      <p:sp>
        <p:nvSpPr>
          <p:cNvPr id="29" name="Rectangle: Rounded Corners 28">
            <a:extLst>
              <a:ext uri="{FF2B5EF4-FFF2-40B4-BE49-F238E27FC236}">
                <a16:creationId xmlns:a16="http://schemas.microsoft.com/office/drawing/2014/main" id="{09306863-3201-4405-98E3-BFE98C7985A5}"/>
              </a:ext>
            </a:extLst>
          </p:cNvPr>
          <p:cNvSpPr/>
          <p:nvPr/>
        </p:nvSpPr>
        <p:spPr>
          <a:xfrm rot="5400000">
            <a:off x="7148707" y="3597264"/>
            <a:ext cx="408398" cy="1173821"/>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Rounded Corners 30">
            <a:extLst>
              <a:ext uri="{FF2B5EF4-FFF2-40B4-BE49-F238E27FC236}">
                <a16:creationId xmlns:a16="http://schemas.microsoft.com/office/drawing/2014/main" id="{A68EAB55-A7B9-4864-BE0E-A5CBE6783928}"/>
              </a:ext>
            </a:extLst>
          </p:cNvPr>
          <p:cNvSpPr/>
          <p:nvPr/>
        </p:nvSpPr>
        <p:spPr>
          <a:xfrm>
            <a:off x="7235729" y="3703738"/>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3" name="Straight Connector 32">
            <a:extLst>
              <a:ext uri="{FF2B5EF4-FFF2-40B4-BE49-F238E27FC236}">
                <a16:creationId xmlns:a16="http://schemas.microsoft.com/office/drawing/2014/main" id="{B003E025-1AE5-42C8-8583-DC27CFFF9156}"/>
              </a:ext>
            </a:extLst>
          </p:cNvPr>
          <p:cNvCxnSpPr>
            <a:cxnSpLocks/>
            <a:stCxn id="39" idx="2"/>
            <a:endCxn id="31" idx="3"/>
          </p:cNvCxnSpPr>
          <p:nvPr/>
        </p:nvCxnSpPr>
        <p:spPr>
          <a:xfrm flipH="1">
            <a:off x="7452769" y="3010211"/>
            <a:ext cx="511588" cy="825164"/>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81C4EB8-80F3-4289-AD28-8EBD86D72478}"/>
              </a:ext>
            </a:extLst>
          </p:cNvPr>
          <p:cNvSpPr txBox="1"/>
          <p:nvPr/>
        </p:nvSpPr>
        <p:spPr>
          <a:xfrm>
            <a:off x="7006682" y="4045675"/>
            <a:ext cx="673856" cy="300082"/>
          </a:xfrm>
          <a:prstGeom prst="rect">
            <a:avLst/>
          </a:prstGeom>
          <a:noFill/>
        </p:spPr>
        <p:txBody>
          <a:bodyPr wrap="square" rtlCol="0">
            <a:spAutoFit/>
          </a:bodyPr>
          <a:lstStyle/>
          <a:p>
            <a:r>
              <a:rPr lang="en-US" sz="1350" dirty="0"/>
              <a:t>Node3</a:t>
            </a:r>
          </a:p>
        </p:txBody>
      </p:sp>
      <p:sp>
        <p:nvSpPr>
          <p:cNvPr id="42" name="TextBox 41">
            <a:extLst>
              <a:ext uri="{FF2B5EF4-FFF2-40B4-BE49-F238E27FC236}">
                <a16:creationId xmlns:a16="http://schemas.microsoft.com/office/drawing/2014/main" id="{3909FA37-D203-4128-B705-7375566F793F}"/>
              </a:ext>
            </a:extLst>
          </p:cNvPr>
          <p:cNvSpPr txBox="1"/>
          <p:nvPr/>
        </p:nvSpPr>
        <p:spPr>
          <a:xfrm>
            <a:off x="7151922" y="3452726"/>
            <a:ext cx="491680" cy="300082"/>
          </a:xfrm>
          <a:prstGeom prst="rect">
            <a:avLst/>
          </a:prstGeom>
          <a:noFill/>
        </p:spPr>
        <p:txBody>
          <a:bodyPr wrap="square" rtlCol="0">
            <a:spAutoFit/>
          </a:bodyPr>
          <a:lstStyle/>
          <a:p>
            <a:r>
              <a:rPr lang="en-US" sz="1350" dirty="0"/>
              <a:t>TP5</a:t>
            </a:r>
          </a:p>
        </p:txBody>
      </p:sp>
      <p:sp>
        <p:nvSpPr>
          <p:cNvPr id="43" name="Rectangle: Rounded Corners 42">
            <a:extLst>
              <a:ext uri="{FF2B5EF4-FFF2-40B4-BE49-F238E27FC236}">
                <a16:creationId xmlns:a16="http://schemas.microsoft.com/office/drawing/2014/main" id="{ED5950B6-7284-495A-983A-142E687D901C}"/>
              </a:ext>
            </a:extLst>
          </p:cNvPr>
          <p:cNvSpPr/>
          <p:nvPr/>
        </p:nvSpPr>
        <p:spPr>
          <a:xfrm>
            <a:off x="7235090" y="4388373"/>
            <a:ext cx="217040" cy="263274"/>
          </a:xfrm>
          <a:prstGeom prst="roundRect">
            <a:avLst>
              <a:gd name="adj" fmla="val 6766"/>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TextBox 43">
            <a:extLst>
              <a:ext uri="{FF2B5EF4-FFF2-40B4-BE49-F238E27FC236}">
                <a16:creationId xmlns:a16="http://schemas.microsoft.com/office/drawing/2014/main" id="{336293F3-EA76-450E-91B1-C8A67DF39E6B}"/>
              </a:ext>
            </a:extLst>
          </p:cNvPr>
          <p:cNvSpPr txBox="1"/>
          <p:nvPr/>
        </p:nvSpPr>
        <p:spPr>
          <a:xfrm>
            <a:off x="7402775" y="4372246"/>
            <a:ext cx="491680" cy="300082"/>
          </a:xfrm>
          <a:prstGeom prst="rect">
            <a:avLst/>
          </a:prstGeom>
          <a:noFill/>
        </p:spPr>
        <p:txBody>
          <a:bodyPr wrap="square" rtlCol="0">
            <a:spAutoFit/>
          </a:bodyPr>
          <a:lstStyle/>
          <a:p>
            <a:r>
              <a:rPr lang="en-US" sz="1350" dirty="0"/>
              <a:t>EP5</a:t>
            </a:r>
          </a:p>
        </p:txBody>
      </p:sp>
      <p:sp>
        <p:nvSpPr>
          <p:cNvPr id="45" name="TextBox 44">
            <a:extLst>
              <a:ext uri="{FF2B5EF4-FFF2-40B4-BE49-F238E27FC236}">
                <a16:creationId xmlns:a16="http://schemas.microsoft.com/office/drawing/2014/main" id="{C3A21F22-D7A9-4A55-A6C9-CD82E3369D86}"/>
              </a:ext>
            </a:extLst>
          </p:cNvPr>
          <p:cNvSpPr txBox="1"/>
          <p:nvPr/>
        </p:nvSpPr>
        <p:spPr>
          <a:xfrm>
            <a:off x="7456649" y="3130291"/>
            <a:ext cx="838415" cy="300082"/>
          </a:xfrm>
          <a:prstGeom prst="rect">
            <a:avLst/>
          </a:prstGeom>
          <a:noFill/>
        </p:spPr>
        <p:txBody>
          <a:bodyPr wrap="square" rtlCol="0">
            <a:spAutoFit/>
          </a:bodyPr>
          <a:lstStyle/>
          <a:p>
            <a:r>
              <a:rPr lang="en-US" sz="1350" dirty="0"/>
              <a:t>Link3</a:t>
            </a:r>
          </a:p>
        </p:txBody>
      </p:sp>
    </p:spTree>
    <p:extLst>
      <p:ext uri="{BB962C8B-B14F-4D97-AF65-F5344CB8AC3E}">
        <p14:creationId xmlns:p14="http://schemas.microsoft.com/office/powerpoint/2010/main" val="2194191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Base Model for Slicing</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457200" y="1181365"/>
            <a:ext cx="8153400" cy="4304770"/>
          </a:xfrm>
        </p:spPr>
        <p:txBody>
          <a:bodyPr>
            <a:normAutofit fontScale="55000" lnSpcReduction="20000"/>
          </a:bodyPr>
          <a:lstStyle/>
          <a:p>
            <a:r>
              <a:rPr lang="en-US" dirty="0"/>
              <a:t>Base model should be technology-agnostic</a:t>
            </a:r>
          </a:p>
          <a:p>
            <a:pPr lvl="1"/>
            <a:r>
              <a:rPr lang="en-US" dirty="0"/>
              <a:t>Network slice as a topology</a:t>
            </a:r>
          </a:p>
          <a:p>
            <a:pPr lvl="1"/>
            <a:r>
              <a:rPr lang="en-US" dirty="0"/>
              <a:t>Connectivity matrix</a:t>
            </a:r>
          </a:p>
          <a:p>
            <a:pPr lvl="1"/>
            <a:r>
              <a:rPr lang="en-US" dirty="0"/>
              <a:t>Technology-agnostic SLO policies</a:t>
            </a:r>
          </a:p>
          <a:p>
            <a:pPr lvl="2"/>
            <a:r>
              <a:rPr lang="en-US" dirty="0"/>
              <a:t>slice, node, link, TP (endpoint), connection (in connectivity matrix)</a:t>
            </a:r>
          </a:p>
          <a:p>
            <a:r>
              <a:rPr lang="en-US" dirty="0"/>
              <a:t>Base model candidates </a:t>
            </a:r>
          </a:p>
          <a:p>
            <a:pPr lvl="1"/>
            <a:r>
              <a:rPr lang="en-US" dirty="0"/>
              <a:t>draft-</a:t>
            </a:r>
            <a:r>
              <a:rPr lang="en-US" dirty="0" err="1"/>
              <a:t>liu</a:t>
            </a:r>
            <a:r>
              <a:rPr lang="en-US" dirty="0"/>
              <a:t>-teas-transport-network-slice-yang</a:t>
            </a:r>
          </a:p>
          <a:p>
            <a:pPr lvl="2"/>
            <a:r>
              <a:rPr lang="en-US" dirty="0"/>
              <a:t>Define connectivity matrix</a:t>
            </a:r>
          </a:p>
          <a:p>
            <a:pPr lvl="2"/>
            <a:r>
              <a:rPr lang="en-US" dirty="0"/>
              <a:t>Define endpoints (mark access TPs as endpoints?)</a:t>
            </a:r>
          </a:p>
          <a:p>
            <a:pPr lvl="2"/>
            <a:r>
              <a:rPr lang="en-US" dirty="0"/>
              <a:t>Define SLO for endpoint and connections</a:t>
            </a:r>
          </a:p>
          <a:p>
            <a:pPr lvl="1"/>
            <a:r>
              <a:rPr lang="en-US" dirty="0"/>
              <a:t>draft-</a:t>
            </a:r>
            <a:r>
              <a:rPr lang="en-US" dirty="0" err="1"/>
              <a:t>ietf</a:t>
            </a:r>
            <a:r>
              <a:rPr lang="en-US" dirty="0"/>
              <a:t>-teas-</a:t>
            </a:r>
            <a:r>
              <a:rPr lang="en-US" dirty="0" err="1"/>
              <a:t>actn</a:t>
            </a:r>
            <a:r>
              <a:rPr lang="en-US" dirty="0"/>
              <a:t>-</a:t>
            </a:r>
            <a:r>
              <a:rPr lang="en-US" dirty="0" err="1"/>
              <a:t>vn</a:t>
            </a:r>
            <a:r>
              <a:rPr lang="en-US" dirty="0"/>
              <a:t>-yang</a:t>
            </a:r>
          </a:p>
          <a:p>
            <a:pPr lvl="2"/>
            <a:r>
              <a:rPr lang="en-US" dirty="0"/>
              <a:t>Remove “ACTN” in the title</a:t>
            </a:r>
          </a:p>
          <a:p>
            <a:pPr lvl="2"/>
            <a:r>
              <a:rPr lang="en-US" dirty="0"/>
              <a:t>Disentangle with TE topology</a:t>
            </a:r>
          </a:p>
          <a:p>
            <a:pPr lvl="3"/>
            <a:r>
              <a:rPr lang="en-US" dirty="0"/>
              <a:t>Move SLO definitions to VN from TE connectivity matrix </a:t>
            </a:r>
          </a:p>
          <a:p>
            <a:pPr lvl="3"/>
            <a:r>
              <a:rPr lang="en-US" dirty="0"/>
              <a:t>Remove steps for VN compute</a:t>
            </a:r>
          </a:p>
          <a:p>
            <a:pPr lvl="1"/>
            <a:r>
              <a:rPr lang="en-US" dirty="0"/>
              <a:t>draft-</a:t>
            </a:r>
            <a:r>
              <a:rPr lang="en-US" dirty="0" err="1"/>
              <a:t>ietf</a:t>
            </a:r>
            <a:r>
              <a:rPr lang="en-US" dirty="0"/>
              <a:t>-teas-</a:t>
            </a:r>
            <a:r>
              <a:rPr lang="en-US" dirty="0" err="1"/>
              <a:t>ietf</a:t>
            </a:r>
            <a:r>
              <a:rPr lang="en-US" dirty="0"/>
              <a:t>-network-slice-</a:t>
            </a:r>
            <a:r>
              <a:rPr lang="en-US" dirty="0" err="1"/>
              <a:t>nbi</a:t>
            </a:r>
            <a:r>
              <a:rPr lang="en-US" dirty="0"/>
              <a:t>-yang</a:t>
            </a:r>
          </a:p>
          <a:p>
            <a:pPr lvl="2"/>
            <a:r>
              <a:rPr lang="en-US" dirty="0"/>
              <a:t>Missing support resource-based slicing (partitioning)</a:t>
            </a:r>
          </a:p>
          <a:p>
            <a:pPr lvl="2"/>
            <a:r>
              <a:rPr lang="en-US" dirty="0"/>
              <a:t>SLOs are packet-specific</a:t>
            </a:r>
          </a:p>
        </p:txBody>
      </p:sp>
    </p:spTree>
    <p:extLst>
      <p:ext uri="{BB962C8B-B14F-4D97-AF65-F5344CB8AC3E}">
        <p14:creationId xmlns:p14="http://schemas.microsoft.com/office/powerpoint/2010/main" val="1477608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noAutofit/>
          </a:bodyPr>
          <a:lstStyle/>
          <a:p>
            <a:r>
              <a:rPr lang="en-US" sz="3200" dirty="0"/>
              <a:t>How do we merge these candidate base models?</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304800" y="1329184"/>
            <a:ext cx="4419600" cy="3814316"/>
          </a:xfrm>
        </p:spPr>
        <p:txBody>
          <a:bodyPr>
            <a:normAutofit/>
          </a:bodyPr>
          <a:lstStyle/>
          <a:p>
            <a:r>
              <a:rPr lang="en-US" sz="1800" dirty="0"/>
              <a:t>VN + draft-</a:t>
            </a:r>
            <a:r>
              <a:rPr lang="en-US" sz="1800" dirty="0" err="1"/>
              <a:t>liu</a:t>
            </a:r>
            <a:r>
              <a:rPr lang="en-US" sz="1800" dirty="0"/>
              <a:t> ?</a:t>
            </a:r>
          </a:p>
          <a:p>
            <a:pPr lvl="1"/>
            <a:r>
              <a:rPr lang="en-US" sz="1600" dirty="0"/>
              <a:t>Define VN as a network topology (rename VN as “slice” ? )</a:t>
            </a:r>
          </a:p>
          <a:p>
            <a:pPr lvl="1"/>
            <a:r>
              <a:rPr lang="en-US" sz="1600" dirty="0"/>
              <a:t>Keep the definition of AP and VN-AP (maybe align with the “endpoint” naming)</a:t>
            </a:r>
          </a:p>
          <a:p>
            <a:pPr lvl="2"/>
            <a:r>
              <a:rPr lang="en-US" sz="1400" dirty="0"/>
              <a:t>AP points to TPs in the topology</a:t>
            </a:r>
          </a:p>
          <a:p>
            <a:pPr lvl="1"/>
            <a:r>
              <a:rPr lang="en-US" sz="1600" dirty="0"/>
              <a:t>Keep </a:t>
            </a:r>
            <a:r>
              <a:rPr lang="en-US" sz="1600" dirty="0" err="1"/>
              <a:t>vn</a:t>
            </a:r>
            <a:r>
              <a:rPr lang="en-US" sz="1600" dirty="0"/>
              <a:t>-member (rename it as “connectivity matrix” ?)</a:t>
            </a:r>
          </a:p>
          <a:p>
            <a:pPr lvl="2"/>
            <a:r>
              <a:rPr lang="en-US" sz="1400" dirty="0"/>
              <a:t>Underlay path pointing to set of links/</a:t>
            </a:r>
            <a:r>
              <a:rPr lang="en-US" sz="1400" dirty="0" err="1"/>
              <a:t>tps</a:t>
            </a:r>
            <a:r>
              <a:rPr lang="en-US" sz="1400" dirty="0"/>
              <a:t> in network topology</a:t>
            </a:r>
          </a:p>
          <a:p>
            <a:pPr lvl="1"/>
            <a:r>
              <a:rPr lang="en-US" sz="1600" dirty="0"/>
              <a:t>Define technology-agnostic SLO policies</a:t>
            </a:r>
          </a:p>
          <a:p>
            <a:pPr lvl="2"/>
            <a:r>
              <a:rPr lang="en-US" sz="1400" dirty="0" err="1"/>
              <a:t>vn</a:t>
            </a:r>
            <a:r>
              <a:rPr lang="en-US" sz="1400" dirty="0"/>
              <a:t>, node, link, TP (endpoint), connection (in connectivity matrix)</a:t>
            </a:r>
          </a:p>
        </p:txBody>
      </p:sp>
      <p:sp>
        <p:nvSpPr>
          <p:cNvPr id="5" name="TextBox 4">
            <a:extLst>
              <a:ext uri="{FF2B5EF4-FFF2-40B4-BE49-F238E27FC236}">
                <a16:creationId xmlns:a16="http://schemas.microsoft.com/office/drawing/2014/main" id="{803439C6-F6EA-49D4-93F8-47A194FA2D42}"/>
              </a:ext>
            </a:extLst>
          </p:cNvPr>
          <p:cNvSpPr txBox="1"/>
          <p:nvPr/>
        </p:nvSpPr>
        <p:spPr>
          <a:xfrm>
            <a:off x="4869308" y="1122731"/>
            <a:ext cx="3817492" cy="4385816"/>
          </a:xfrm>
          <a:prstGeom prst="rect">
            <a:avLst/>
          </a:prstGeom>
          <a:noFill/>
        </p:spPr>
        <p:txBody>
          <a:bodyPr wrap="square">
            <a:spAutoFit/>
          </a:bodyPr>
          <a:lstStyle/>
          <a:p>
            <a:r>
              <a:rPr lang="en-US" sz="900" dirty="0">
                <a:latin typeface="Courier New" panose="02070309020205020404" pitchFamily="49" charset="0"/>
                <a:cs typeface="Courier New" panose="02070309020205020404" pitchFamily="49" charset="0"/>
              </a:rPr>
              <a:t>module: </a:t>
            </a:r>
            <a:r>
              <a:rPr lang="en-US" sz="900" dirty="0" err="1">
                <a:latin typeface="Courier New" panose="02070309020205020404" pitchFamily="49" charset="0"/>
                <a:cs typeface="Courier New" panose="02070309020205020404" pitchFamily="49" charset="0"/>
              </a:rPr>
              <a:t>ietf-vn</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access-point</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ap* [ap-id]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ap-id            </a:t>
            </a:r>
            <a:r>
              <a:rPr lang="en-US" sz="900" dirty="0" err="1">
                <a:latin typeface="Courier New" panose="02070309020205020404" pitchFamily="49" charset="0"/>
                <a:cs typeface="Courier New" panose="02070309020205020404" pitchFamily="49" charset="0"/>
              </a:rPr>
              <a:t>ap-id</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              -&gt; /virtual-network/</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-ap-id         </a:t>
            </a:r>
            <a:r>
              <a:rPr lang="en-US" sz="900" dirty="0" err="1">
                <a:latin typeface="Courier New" panose="02070309020205020404" pitchFamily="49" charset="0"/>
                <a:cs typeface="Courier New" panose="02070309020205020404" pitchFamily="49" charset="0"/>
              </a:rPr>
              <a:t>ap-id</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-node             -&gt; /virtual-network/</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-topology/node/node-id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ro</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network-topology</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topology* [topology-id]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topology-id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node [node-id]</a:t>
            </a:r>
          </a:p>
          <a:p>
            <a:r>
              <a:rPr lang="en-US" sz="900" dirty="0">
                <a:latin typeface="Courier New" panose="02070309020205020404" pitchFamily="49" charset="0"/>
                <a:cs typeface="Courier New" panose="02070309020205020404" pitchFamily="49" charset="0"/>
              </a:rPr>
              <a:t>     |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link [link-id]</a:t>
            </a:r>
          </a:p>
          <a:p>
            <a:r>
              <a:rPr lang="en-US" sz="900" dirty="0">
                <a:latin typeface="Courier New" panose="02070309020205020404" pitchFamily="49" charset="0"/>
                <a:cs typeface="Courier New" panose="02070309020205020404" pitchFamily="49" charset="0"/>
              </a:rPr>
              <a:t>     |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virtual-network</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-topology-id        -&gt;/network-topology/topology/topology-id</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-member* [</a:t>
            </a:r>
            <a:r>
              <a:rPr lang="en-US" sz="900" dirty="0" err="1">
                <a:latin typeface="Courier New" panose="02070309020205020404" pitchFamily="49" charset="0"/>
                <a:cs typeface="Courier New" panose="02070309020205020404" pitchFamily="49" charset="0"/>
              </a:rPr>
              <a:t>vnm</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src</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dst</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underlay-path</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8013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Issue Tracking</a:t>
            </a:r>
          </a:p>
        </p:txBody>
      </p:sp>
      <p:sp>
        <p:nvSpPr>
          <p:cNvPr id="4" name="Content Placeholder 3"/>
          <p:cNvSpPr>
            <a:spLocks noGrp="1"/>
          </p:cNvSpPr>
          <p:nvPr>
            <p:ph idx="1"/>
          </p:nvPr>
        </p:nvSpPr>
        <p:spPr/>
        <p:txBody>
          <a:bodyPr/>
          <a:lstStyle/>
          <a:p>
            <a:r>
              <a:rPr lang="en-US" dirty="0">
                <a:hlinkClick r:id="rId2"/>
              </a:rPr>
              <a:t>https://github.com/aguoietf/ietf-ccamp-yang-otn-slicing/issues</a:t>
            </a:r>
            <a:endParaRPr lang="en-US" dirty="0"/>
          </a:p>
          <a:p>
            <a:endParaRPr lang="en-US" dirty="0"/>
          </a:p>
        </p:txBody>
      </p:sp>
    </p:spTree>
    <p:extLst>
      <p:ext uri="{BB962C8B-B14F-4D97-AF65-F5344CB8AC3E}">
        <p14:creationId xmlns:p14="http://schemas.microsoft.com/office/powerpoint/2010/main" val="1740548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noAutofit/>
          </a:bodyPr>
          <a:lstStyle/>
          <a:p>
            <a:r>
              <a:rPr lang="en-US" sz="3200" dirty="0"/>
              <a:t>How do we merge these candidate base models?</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304800" y="1329184"/>
            <a:ext cx="4419600" cy="3814316"/>
          </a:xfrm>
        </p:spPr>
        <p:txBody>
          <a:bodyPr>
            <a:normAutofit/>
          </a:bodyPr>
          <a:lstStyle/>
          <a:p>
            <a:r>
              <a:rPr lang="en-US" sz="1800" dirty="0"/>
              <a:t>VN + draft-</a:t>
            </a:r>
            <a:r>
              <a:rPr lang="en-US" sz="1800" dirty="0" err="1"/>
              <a:t>liu</a:t>
            </a:r>
            <a:r>
              <a:rPr lang="en-US" sz="1800" dirty="0"/>
              <a:t> + draft-teas-ns</a:t>
            </a:r>
          </a:p>
          <a:p>
            <a:pPr lvl="1"/>
            <a:r>
              <a:rPr lang="en-US" sz="1400" dirty="0"/>
              <a:t>Changing names</a:t>
            </a:r>
          </a:p>
          <a:p>
            <a:pPr lvl="2"/>
            <a:r>
              <a:rPr lang="en-US" sz="1000" dirty="0"/>
              <a:t>VN – network slices</a:t>
            </a:r>
          </a:p>
          <a:p>
            <a:pPr lvl="2"/>
            <a:r>
              <a:rPr lang="en-US" sz="1000" dirty="0"/>
              <a:t>Access point – endpoints</a:t>
            </a:r>
          </a:p>
          <a:p>
            <a:pPr lvl="1"/>
            <a:r>
              <a:rPr lang="en-US" sz="1400" dirty="0"/>
              <a:t>Service mapping + VN = NS ?</a:t>
            </a:r>
          </a:p>
        </p:txBody>
      </p:sp>
      <p:sp>
        <p:nvSpPr>
          <p:cNvPr id="5" name="TextBox 4">
            <a:extLst>
              <a:ext uri="{FF2B5EF4-FFF2-40B4-BE49-F238E27FC236}">
                <a16:creationId xmlns:a16="http://schemas.microsoft.com/office/drawing/2014/main" id="{803439C6-F6EA-49D4-93F8-47A194FA2D42}"/>
              </a:ext>
            </a:extLst>
          </p:cNvPr>
          <p:cNvSpPr txBox="1"/>
          <p:nvPr/>
        </p:nvSpPr>
        <p:spPr>
          <a:xfrm>
            <a:off x="4869308" y="1122731"/>
            <a:ext cx="3817492" cy="4385816"/>
          </a:xfrm>
          <a:prstGeom prst="rect">
            <a:avLst/>
          </a:prstGeom>
          <a:noFill/>
        </p:spPr>
        <p:txBody>
          <a:bodyPr wrap="square">
            <a:spAutoFit/>
          </a:bodyPr>
          <a:lstStyle/>
          <a:p>
            <a:r>
              <a:rPr lang="en-US" sz="900" dirty="0">
                <a:latin typeface="Courier New" panose="02070309020205020404" pitchFamily="49" charset="0"/>
                <a:cs typeface="Courier New" panose="02070309020205020404" pitchFamily="49" charset="0"/>
              </a:rPr>
              <a:t>module: </a:t>
            </a:r>
            <a:r>
              <a:rPr lang="en-US" sz="900" dirty="0" err="1">
                <a:latin typeface="Courier New" panose="02070309020205020404" pitchFamily="49" charset="0"/>
                <a:cs typeface="Courier New" panose="02070309020205020404" pitchFamily="49" charset="0"/>
              </a:rPr>
              <a:t>ietf-vn</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access-point</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ap* [ap-id]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ap-id            </a:t>
            </a:r>
            <a:r>
              <a:rPr lang="en-US" sz="900" dirty="0" err="1">
                <a:latin typeface="Courier New" panose="02070309020205020404" pitchFamily="49" charset="0"/>
                <a:cs typeface="Courier New" panose="02070309020205020404" pitchFamily="49" charset="0"/>
              </a:rPr>
              <a:t>ap-id</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              -&gt; /virtual-network/</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-ap-id         </a:t>
            </a:r>
            <a:r>
              <a:rPr lang="en-US" sz="900" dirty="0" err="1">
                <a:latin typeface="Courier New" panose="02070309020205020404" pitchFamily="49" charset="0"/>
                <a:cs typeface="Courier New" panose="02070309020205020404" pitchFamily="49" charset="0"/>
              </a:rPr>
              <a:t>ap-id</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-node             -&gt; /virtual-network/</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-topology/node/node-id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ro</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network-topology</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topology* [topology-id]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topology-id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node [node-id]</a:t>
            </a:r>
          </a:p>
          <a:p>
            <a:r>
              <a:rPr lang="en-US" sz="900" dirty="0">
                <a:latin typeface="Courier New" panose="02070309020205020404" pitchFamily="49" charset="0"/>
                <a:cs typeface="Courier New" panose="02070309020205020404" pitchFamily="49" charset="0"/>
              </a:rPr>
              <a:t>     |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link [link-id]</a:t>
            </a:r>
          </a:p>
          <a:p>
            <a:r>
              <a:rPr lang="en-US" sz="900" dirty="0">
                <a:latin typeface="Courier New" panose="02070309020205020404" pitchFamily="49" charset="0"/>
                <a:cs typeface="Courier New" panose="02070309020205020404" pitchFamily="49" charset="0"/>
              </a:rPr>
              <a:t>     |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tp</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virtual-network</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-topology-id        -&gt;/network-topology/topology/topology-id</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-member* [</a:t>
            </a:r>
            <a:r>
              <a:rPr lang="en-US" sz="900" dirty="0" err="1">
                <a:latin typeface="Courier New" panose="02070309020205020404" pitchFamily="49" charset="0"/>
                <a:cs typeface="Courier New" panose="02070309020205020404" pitchFamily="49" charset="0"/>
              </a:rPr>
              <a:t>vnm</a:t>
            </a:r>
            <a:r>
              <a:rPr lang="en-US" sz="900" dirty="0">
                <a:latin typeface="Courier New" panose="02070309020205020404" pitchFamily="49" charset="0"/>
                <a:cs typeface="Courier New" panose="02070309020205020404" pitchFamily="49" charset="0"/>
              </a:rPr>
              <a:t>-id]</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src</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dst</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vn</a:t>
            </a:r>
            <a:r>
              <a:rPr lang="en-US" sz="900" dirty="0">
                <a:latin typeface="Courier New" panose="02070309020205020404" pitchFamily="49" charset="0"/>
                <a:cs typeface="Courier New" panose="02070309020205020404" pitchFamily="49" charset="0"/>
              </a:rPr>
              <a:t>-ap</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underlay-path</a:t>
            </a:r>
          </a:p>
          <a:p>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rw</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slo</a:t>
            </a:r>
            <a:endParaRPr lang="en-US"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56121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noAutofit/>
          </a:bodyPr>
          <a:lstStyle/>
          <a:p>
            <a:r>
              <a:rPr lang="en-US" sz="3200" dirty="0"/>
              <a:t>TEAS Interim Meeting on Network Slicing</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457200" y="1181365"/>
            <a:ext cx="3810000" cy="380736"/>
          </a:xfrm>
        </p:spPr>
        <p:txBody>
          <a:bodyPr>
            <a:normAutofit fontScale="85000" lnSpcReduction="10000"/>
          </a:bodyPr>
          <a:lstStyle/>
          <a:p>
            <a:r>
              <a:rPr lang="en-US" sz="2000" dirty="0"/>
              <a:t>Endpoints &amp; scope of a network slice</a:t>
            </a:r>
          </a:p>
        </p:txBody>
      </p:sp>
      <p:sp>
        <p:nvSpPr>
          <p:cNvPr id="3" name="Rectangle 1">
            <a:extLst>
              <a:ext uri="{FF2B5EF4-FFF2-40B4-BE49-F238E27FC236}">
                <a16:creationId xmlns:a16="http://schemas.microsoft.com/office/drawing/2014/main" id="{1076DF93-58C5-4F4C-8B41-0FF35AF9B7F5}"/>
              </a:ext>
            </a:extLst>
          </p:cNvPr>
          <p:cNvSpPr>
            <a:spLocks noChangeArrowheads="1"/>
          </p:cNvSpPr>
          <p:nvPr/>
        </p:nvSpPr>
        <p:spPr bwMode="auto">
          <a:xfrm>
            <a:off x="4420160" y="1409700"/>
            <a:ext cx="5029200" cy="3062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|&lt;---------------------- (1) ----------------------&gt;|</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|&lt;-------------------- (2) --------------------&gt;|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|&lt;----------- (3) -----------&gt;|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|&lt;-------- (4) --------&gt;|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r>
              <a:rPr kumimoji="0" lang="en-US" altLang="en-US" sz="9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AC   V  </a:t>
            </a:r>
            <a:r>
              <a:rPr kumimoji="0" lang="en-US" altLang="en-US" sz="9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AC   V </a:t>
            </a:r>
            <a:r>
              <a:rPr kumimoji="0" lang="en-US" altLang="en-US" sz="9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CE1 |   |    | PE1 |. . . . . . . . .| PE2 |    |   | CE2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Customer       Provider                </a:t>
            </a:r>
            <a:r>
              <a:rPr kumimoji="0" lang="en-US" altLang="en-US" sz="9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Provider</a:t>
            </a: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Customer</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Edge 1         Edge 1                  Edge 2         Edge 2</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Figure 1 : Positioning IETF Network Slice Endpoints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18CDE1AB-0E15-496D-9AA1-37B6139880C3}"/>
              </a:ext>
            </a:extLst>
          </p:cNvPr>
          <p:cNvSpPr txBox="1"/>
          <p:nvPr/>
        </p:nvSpPr>
        <p:spPr>
          <a:xfrm>
            <a:off x="-228600" y="1562101"/>
            <a:ext cx="5638800" cy="3277820"/>
          </a:xfrm>
          <a:prstGeom prst="rect">
            <a:avLst/>
          </a:prstGeom>
          <a:noFill/>
        </p:spPr>
        <p:txBody>
          <a:bodyPr wrap="square">
            <a:spAutoFit/>
          </a:bodyPr>
          <a:lstStyle/>
          <a:p>
            <a:pPr algn="l"/>
            <a:r>
              <a:rPr lang="en-US" sz="900" b="0" i="0" dirty="0">
                <a:solidFill>
                  <a:srgbClr val="222222"/>
                </a:solidFill>
                <a:effectLst/>
                <a:latin typeface="Courier New" panose="02070309020205020404" pitchFamily="49" charset="0"/>
              </a:rPr>
              <a:t>   (1) If the CE is operated by the IETF Network Slice service provider,</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then the edge of the IETF Network Slice may be within the CE.  In</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this case the slicing process may utilize resources from within</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the CE such as buffers and queues on the outgoing interfaces.</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(2) The IETF Network Slice may be extended as far as the CE, to</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include the AC, but not to include any part of the CE.  In this</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case, the CE may be operated by the customer or the provider.</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Slicing the resources on the AC may require the use of traffic</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tagging (such as through Ethernet VLAN tags) or may require</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traffic policing at the AC link ends.</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(3) In another model, the endpoints of the IETF Network Slice are the</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customer-facing ports on the PEs.  This case can be managed in a</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way that is similar to a port-based VPN: each port (AC) or</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virtual port (e.g., VLAN tag) identifies the IETF Network Slice</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and maps to an IETF Network Slice endpoint.</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(4) Finally, the endpoint of the IETF Network Slice may be within the</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PE.  In this mode, the PE classifies the traffic coming from the</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AC according to information (such as the source and destination</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IP addresses, payload protocol and port numbers, etc.) in order</a:t>
            </a:r>
            <a:endParaRPr lang="en-US" sz="1050" b="0" i="0" dirty="0">
              <a:solidFill>
                <a:srgbClr val="222222"/>
              </a:solidFill>
              <a:effectLst/>
              <a:latin typeface="Calibri" panose="020F0502020204030204" pitchFamily="34" charset="0"/>
            </a:endParaRPr>
          </a:p>
          <a:p>
            <a:pPr algn="l"/>
            <a:r>
              <a:rPr lang="en-US" sz="900" b="0" i="0" dirty="0">
                <a:solidFill>
                  <a:srgbClr val="222222"/>
                </a:solidFill>
                <a:effectLst/>
                <a:latin typeface="Courier New" panose="02070309020205020404" pitchFamily="49" charset="0"/>
              </a:rPr>
              <a:t>       to place it onto an IETF Network Slice.</a:t>
            </a:r>
            <a:endParaRPr lang="en-US" sz="1050" b="0" i="0" dirty="0">
              <a:solidFill>
                <a:srgbClr val="222222"/>
              </a:solidFill>
              <a:effectLst/>
              <a:latin typeface="Calibri" panose="020F0502020204030204" pitchFamily="34" charset="0"/>
            </a:endParaRPr>
          </a:p>
        </p:txBody>
      </p:sp>
    </p:spTree>
    <p:extLst>
      <p:ext uri="{BB962C8B-B14F-4D97-AF65-F5344CB8AC3E}">
        <p14:creationId xmlns:p14="http://schemas.microsoft.com/office/powerpoint/2010/main" val="3832643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noAutofit/>
          </a:bodyPr>
          <a:lstStyle/>
          <a:p>
            <a:r>
              <a:rPr lang="en-US" sz="3200" dirty="0"/>
              <a:t>TEAS Interim Meeting on Network Slicing</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457200" y="1181365"/>
            <a:ext cx="6705600" cy="380736"/>
          </a:xfrm>
        </p:spPr>
        <p:txBody>
          <a:bodyPr>
            <a:normAutofit fontScale="92500" lnSpcReduction="10000"/>
          </a:bodyPr>
          <a:lstStyle/>
          <a:p>
            <a:r>
              <a:rPr lang="en-US" sz="2000" dirty="0"/>
              <a:t>Allowing for multiple connectivity matrices in a network slice</a:t>
            </a:r>
          </a:p>
        </p:txBody>
      </p:sp>
      <p:sp>
        <p:nvSpPr>
          <p:cNvPr id="5" name="Rectangle 1">
            <a:extLst>
              <a:ext uri="{FF2B5EF4-FFF2-40B4-BE49-F238E27FC236}">
                <a16:creationId xmlns:a16="http://schemas.microsoft.com/office/drawing/2014/main" id="{9E4A5D27-0517-4D16-859B-D711919C8AFF}"/>
              </a:ext>
            </a:extLst>
          </p:cNvPr>
          <p:cNvSpPr>
            <a:spLocks noChangeArrowheads="1"/>
          </p:cNvSpPr>
          <p:nvPr/>
        </p:nvSpPr>
        <p:spPr bwMode="auto">
          <a:xfrm>
            <a:off x="408878" y="1683127"/>
            <a:ext cx="83058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Consider the definition of connectivity matrix in the current draft and as discussed in issue #1.</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A consumer may want multiple connectivity matrices in their "contract" with the provider. In the example with four edge nodes (A, B, C, D), their may be traffic that flows between some edges, but not between others.</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For example, a consumer may want a slice that is ultra-low latency, and they may know that they want to send traffic from A to B, from A to C and multicast from D to A, B, and C.</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It is, of course, possible to express this as three separate slices. And this is perfectly acceptable. We must not make any definitions that prevent this from being the case.</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However, it seems likely that the consumer (and the operator) would prefer to talk about "the consumer's low latency slice". That is, to bundle these three connections into one construct. However, they are distinctly different connections and must be understood as such. Indeed, they may have some different SLOs associated (for example, A-B may require more bandwidth than A-C).</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By allowing (but not mandating) multiple connectivity matrices in a single slice service, we facilitate this administrative group.</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One could also imagine (but I do not pre-judge the network slice service YANG model definition) a default set of SLOs that apply to all connectivity matrices in a slice, and specific modified SLOs per connectivity matrix.</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Now, to Igor's point. This is about how traffic arriving at an edge (say a PE) is mapped to the correct connection. I promised a Venn diagram, but words are easier </a:t>
            </a:r>
            <a: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If we take the model of a port-based VPN, then one approach might be to map the (virtual or physical) port number or VLAN ID to the network slice. But clearly (and this was Igor's point) this doesn't identify the connectivity matrix if there is more than one matric per slice.</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A solution I offered is that the VLAN ID could identify {slice, connectivity matrix}. At that PE, for a given AC to a CE, it is necessary to expose with a separate VLAN ID for each {slice, connectivity matrix}. That does not mean:</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we need a global unique identifier for each connectivity matrix</a:t>
            </a:r>
            <a:b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br>
            <a:r>
              <a:rPr kumimoji="0" lang="en-US" altLang="en-US" sz="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we need a per-PE unique identifier for each connectivity matrix</a:t>
            </a:r>
            <a:r>
              <a:rPr kumimoji="0" lang="en-US" altLang="en-US"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pic>
        <p:nvPicPr>
          <p:cNvPr id="4098" name="Picture 2" descr="😊">
            <a:extLst>
              <a:ext uri="{FF2B5EF4-FFF2-40B4-BE49-F238E27FC236}">
                <a16:creationId xmlns:a16="http://schemas.microsoft.com/office/drawing/2014/main" id="{8B87BB46-3463-4F7F-B748-F0EDAE672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2063" y="769938"/>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711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noAutofit/>
          </a:bodyPr>
          <a:lstStyle/>
          <a:p>
            <a:r>
              <a:rPr lang="en-US" sz="3200" dirty="0"/>
              <a:t>TEAS Interim Meeting on Network Slicing</a:t>
            </a:r>
          </a:p>
        </p:txBody>
      </p:sp>
      <p:sp>
        <p:nvSpPr>
          <p:cNvPr id="4" name="Content Placeholder 3">
            <a:extLst>
              <a:ext uri="{FF2B5EF4-FFF2-40B4-BE49-F238E27FC236}">
                <a16:creationId xmlns:a16="http://schemas.microsoft.com/office/drawing/2014/main" id="{CC2477E1-3318-4AD0-A1BF-FD6B8B8644C2}"/>
              </a:ext>
            </a:extLst>
          </p:cNvPr>
          <p:cNvSpPr>
            <a:spLocks noGrp="1"/>
          </p:cNvSpPr>
          <p:nvPr>
            <p:ph idx="1"/>
          </p:nvPr>
        </p:nvSpPr>
        <p:spPr>
          <a:xfrm>
            <a:off x="457200" y="1181364"/>
            <a:ext cx="3505200" cy="2666735"/>
          </a:xfrm>
        </p:spPr>
        <p:txBody>
          <a:bodyPr>
            <a:normAutofit/>
          </a:bodyPr>
          <a:lstStyle/>
          <a:p>
            <a:r>
              <a:rPr lang="en-US" sz="2000" dirty="0"/>
              <a:t>Realization architecture and “filter topology”</a:t>
            </a:r>
          </a:p>
        </p:txBody>
      </p:sp>
      <p:pic>
        <p:nvPicPr>
          <p:cNvPr id="4098" name="Picture 2" descr="😊">
            <a:extLst>
              <a:ext uri="{FF2B5EF4-FFF2-40B4-BE49-F238E27FC236}">
                <a16:creationId xmlns:a16="http://schemas.microsoft.com/office/drawing/2014/main" id="{8B87BB46-3463-4F7F-B748-F0EDAE672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2063" y="769938"/>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63480F20-37DC-4232-9406-8A7122088E73}"/>
              </a:ext>
            </a:extLst>
          </p:cNvPr>
          <p:cNvSpPr>
            <a:spLocks noChangeArrowheads="1"/>
          </p:cNvSpPr>
          <p:nvPr/>
        </p:nvSpPr>
        <p:spPr bwMode="auto">
          <a:xfrm>
            <a:off x="4343400" y="1028702"/>
            <a:ext cx="457200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|CE|    |CE|    |CE|</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AC :    AC :    AC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|PE|....|PE|....|PE| )      ( IETF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    ( Network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Slice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IETF Network Slice  )      (       )  Customer</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View</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Controller</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&gt;&gt;&gt;&gt;&gt;&gt;&gt;&gt;&gt;&gt;&gt;&gt;&gt;&gt;&gt;  Grouping/Mapping v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View</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|PE|.......|PE|........|PE|.......|PE|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Controller |     (        Network Resource Partition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(NSC)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|&gt;&gt;&gt;&gt;&gt;  Resource Partitioning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of Available Topology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(|PE|..-..|PE|... ..|PE|..|PE|)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|P|  --   :-:  --   :--  )  (  Filter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-:.......|P|       :-   )  ( Topology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|P|...........:-:.......|P|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Filter Topology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r>
              <a:rPr kumimoji="0" lang="en-US" altLang="en-US" sz="7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v</a:t>
            </a: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A</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&gt;&gt;&gt;&gt;&gt;&gt;&gt;&gt;&gt;&gt;&gt;&gt;  Topology Filter A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            /  Physical Network</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 |PE|.....-.....|PE|.......    |PE|.......|PE|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v          (   --     |P|     --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&gt;&gt;&gt;&gt;&gt;&gt;&gt;&gt;&gt;(    :       -:..............|P|.........|P|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|P|..........................|P|......: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                            -                )</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BE2E99D-6538-4FAD-945C-D05DB6BFB315}"/>
              </a:ext>
            </a:extLst>
          </p:cNvPr>
          <p:cNvSpPr txBox="1"/>
          <p:nvPr/>
        </p:nvSpPr>
        <p:spPr>
          <a:xfrm>
            <a:off x="0" y="2171700"/>
            <a:ext cx="4572000" cy="3046988"/>
          </a:xfrm>
          <a:prstGeom prst="rect">
            <a:avLst/>
          </a:prstGeom>
          <a:noFill/>
        </p:spPr>
        <p:txBody>
          <a:bodyPr wrap="square">
            <a:spAutoFit/>
          </a:bodyPr>
          <a:lstStyle/>
          <a:p>
            <a:pPr algn="l"/>
            <a:r>
              <a:rPr lang="en-US" sz="1200" b="0" i="0" dirty="0">
                <a:solidFill>
                  <a:srgbClr val="500050"/>
                </a:solidFill>
                <a:effectLst/>
                <a:latin typeface="Courier New" panose="02070309020205020404" pitchFamily="49" charset="0"/>
              </a:rPr>
              <a:t>The Physical Network may be filtered into a number of Filter</a:t>
            </a:r>
            <a:r>
              <a:rPr lang="en-US" sz="1200" dirty="0">
                <a:solidFill>
                  <a:srgbClr val="500050"/>
                </a:solidFill>
                <a:latin typeface="Arial" panose="020B0604020202020204" pitchFamily="34" charset="0"/>
              </a:rPr>
              <a:t> </a:t>
            </a:r>
            <a:r>
              <a:rPr lang="en-US" sz="1200" b="0" i="0" dirty="0">
                <a:solidFill>
                  <a:srgbClr val="500050"/>
                </a:solidFill>
                <a:effectLst/>
                <a:latin typeface="Courier New" panose="02070309020205020404" pitchFamily="49" charset="0"/>
              </a:rPr>
              <a:t>Topologies.  Filter actions may include selection of specific nodes</a:t>
            </a:r>
            <a:r>
              <a:rPr lang="en-US" sz="1200" dirty="0">
                <a:solidFill>
                  <a:srgbClr val="500050"/>
                </a:solidFill>
                <a:latin typeface="Arial" panose="020B0604020202020204" pitchFamily="34" charset="0"/>
              </a:rPr>
              <a:t> </a:t>
            </a:r>
            <a:r>
              <a:rPr lang="en-US" sz="1200" b="0" i="0" dirty="0">
                <a:solidFill>
                  <a:srgbClr val="500050"/>
                </a:solidFill>
                <a:effectLst/>
                <a:latin typeface="Courier New" panose="02070309020205020404" pitchFamily="49" charset="0"/>
              </a:rPr>
              <a:t>and links according to their capabilities and are based on network-</a:t>
            </a:r>
            <a:r>
              <a:rPr lang="en-US" sz="1200" dirty="0">
                <a:solidFill>
                  <a:srgbClr val="500050"/>
                </a:solidFill>
                <a:latin typeface="Arial" panose="020B0604020202020204" pitchFamily="34" charset="0"/>
              </a:rPr>
              <a:t> </a:t>
            </a:r>
            <a:r>
              <a:rPr lang="en-US" sz="1200" b="0" i="0" dirty="0">
                <a:solidFill>
                  <a:srgbClr val="500050"/>
                </a:solidFill>
                <a:effectLst/>
                <a:latin typeface="Courier New" panose="02070309020205020404" pitchFamily="49" charset="0"/>
              </a:rPr>
              <a:t>wide policies. The resulting topologies can be used to host IETF</a:t>
            </a:r>
            <a:r>
              <a:rPr lang="en-US" sz="1200" dirty="0">
                <a:solidFill>
                  <a:srgbClr val="500050"/>
                </a:solidFill>
                <a:latin typeface="Arial" panose="020B0604020202020204" pitchFamily="34" charset="0"/>
              </a:rPr>
              <a:t> </a:t>
            </a:r>
            <a:r>
              <a:rPr lang="en-US" sz="1200" b="0" i="0" dirty="0">
                <a:solidFill>
                  <a:srgbClr val="500050"/>
                </a:solidFill>
                <a:effectLst/>
                <a:latin typeface="Courier New" panose="02070309020205020404" pitchFamily="49" charset="0"/>
              </a:rPr>
              <a:t>Network Slices and provide a useful way for the network operator to</a:t>
            </a:r>
            <a:r>
              <a:rPr lang="en-US" sz="1200" dirty="0">
                <a:solidFill>
                  <a:srgbClr val="500050"/>
                </a:solidFill>
                <a:latin typeface="Arial" panose="020B0604020202020204" pitchFamily="34" charset="0"/>
              </a:rPr>
              <a:t> </a:t>
            </a:r>
            <a:r>
              <a:rPr lang="en-US" sz="1200" b="0" i="0" dirty="0">
                <a:solidFill>
                  <a:srgbClr val="500050"/>
                </a:solidFill>
                <a:effectLst/>
                <a:latin typeface="Courier New" panose="02070309020205020404" pitchFamily="49" charset="0"/>
              </a:rPr>
              <a:t>know that all of the resources they are using to plan a network</a:t>
            </a:r>
            <a:r>
              <a:rPr lang="en-US" sz="1200" dirty="0">
                <a:solidFill>
                  <a:srgbClr val="500050"/>
                </a:solidFill>
                <a:latin typeface="Arial" panose="020B0604020202020204" pitchFamily="34" charset="0"/>
              </a:rPr>
              <a:t> </a:t>
            </a:r>
            <a:r>
              <a:rPr lang="en-US" sz="1200" b="0" i="0" dirty="0">
                <a:solidFill>
                  <a:srgbClr val="500050"/>
                </a:solidFill>
                <a:effectLst/>
                <a:latin typeface="Courier New" panose="02070309020205020404" pitchFamily="49" charset="0"/>
              </a:rPr>
              <a:t>slice meet specific SLOs.  This could be an offline planning</a:t>
            </a:r>
            <a:r>
              <a:rPr lang="en-US" sz="1200" dirty="0">
                <a:solidFill>
                  <a:srgbClr val="500050"/>
                </a:solidFill>
                <a:latin typeface="Arial" panose="020B0604020202020204" pitchFamily="34" charset="0"/>
              </a:rPr>
              <a:t> </a:t>
            </a:r>
            <a:r>
              <a:rPr lang="en-US" sz="1200" b="0" i="0" dirty="0">
                <a:solidFill>
                  <a:srgbClr val="500050"/>
                </a:solidFill>
                <a:effectLst/>
                <a:latin typeface="Courier New" panose="02070309020205020404" pitchFamily="49" charset="0"/>
              </a:rPr>
              <a:t>activity or could be performed dynamically as new demands arise.</a:t>
            </a:r>
            <a:endParaRPr lang="en-US" sz="1200" dirty="0">
              <a:solidFill>
                <a:srgbClr val="500050"/>
              </a:solidFill>
              <a:latin typeface="Arial" panose="020B0604020202020204" pitchFamily="34" charset="0"/>
            </a:endParaRPr>
          </a:p>
          <a:p>
            <a:pPr algn="l"/>
            <a:r>
              <a:rPr lang="en-US" sz="1200" b="0" i="0" dirty="0">
                <a:solidFill>
                  <a:srgbClr val="500050"/>
                </a:solidFill>
                <a:effectLst/>
                <a:latin typeface="Courier New" panose="02070309020205020404" pitchFamily="49" charset="0"/>
              </a:rPr>
              <a:t>The use of Filter Topologies is entirely optional in the architecture</a:t>
            </a:r>
            <a:r>
              <a:rPr lang="en-US" sz="1200" dirty="0">
                <a:solidFill>
                  <a:srgbClr val="500050"/>
                </a:solidFill>
                <a:latin typeface="Arial" panose="020B0604020202020204" pitchFamily="34" charset="0"/>
              </a:rPr>
              <a:t> </a:t>
            </a:r>
            <a:r>
              <a:rPr lang="en-US" sz="1200" b="0" i="0" dirty="0">
                <a:solidFill>
                  <a:srgbClr val="500050"/>
                </a:solidFill>
                <a:effectLst/>
                <a:latin typeface="Courier New" panose="02070309020205020404" pitchFamily="49" charset="0"/>
              </a:rPr>
              <a:t>and IETF Network Slices could be hosted directly on the Physical</a:t>
            </a:r>
            <a:r>
              <a:rPr lang="en-US" sz="1200" dirty="0">
                <a:solidFill>
                  <a:srgbClr val="500050"/>
                </a:solidFill>
                <a:latin typeface="Arial" panose="020B0604020202020204" pitchFamily="34" charset="0"/>
              </a:rPr>
              <a:t> </a:t>
            </a:r>
            <a:r>
              <a:rPr lang="en-US" sz="1200" b="0" i="0" dirty="0">
                <a:solidFill>
                  <a:srgbClr val="500050"/>
                </a:solidFill>
                <a:effectLst/>
                <a:latin typeface="Courier New" panose="02070309020205020404" pitchFamily="49" charset="0"/>
              </a:rPr>
              <a:t>Network.</a:t>
            </a:r>
            <a:endParaRPr lang="en-US" sz="1200" b="0" i="0" dirty="0">
              <a:solidFill>
                <a:srgbClr val="500050"/>
              </a:solidFill>
              <a:effectLst/>
              <a:latin typeface="Arial" panose="020B0604020202020204" pitchFamily="34" charset="0"/>
            </a:endParaRPr>
          </a:p>
        </p:txBody>
      </p:sp>
    </p:spTree>
    <p:extLst>
      <p:ext uri="{BB962C8B-B14F-4D97-AF65-F5344CB8AC3E}">
        <p14:creationId xmlns:p14="http://schemas.microsoft.com/office/powerpoint/2010/main" val="1767660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Proposed Call Schedule</a:t>
            </a:r>
          </a:p>
        </p:txBody>
      </p:sp>
      <p:sp>
        <p:nvSpPr>
          <p:cNvPr id="3" name="Content Placeholder 2"/>
          <p:cNvSpPr>
            <a:spLocks noGrp="1"/>
          </p:cNvSpPr>
          <p:nvPr>
            <p:ph idx="1"/>
          </p:nvPr>
        </p:nvSpPr>
        <p:spPr>
          <a:xfrm>
            <a:off x="457200" y="1104900"/>
            <a:ext cx="8229600" cy="3771636"/>
          </a:xfrm>
        </p:spPr>
        <p:txBody>
          <a:bodyPr/>
          <a:lstStyle/>
          <a:p>
            <a:r>
              <a:rPr lang="en-US" sz="2400" dirty="0"/>
              <a:t>Weekly or Bi-weekly</a:t>
            </a:r>
          </a:p>
          <a:p>
            <a:r>
              <a:rPr lang="en-US" sz="2400" dirty="0"/>
              <a:t>Candidate time slots</a:t>
            </a:r>
          </a:p>
          <a:p>
            <a:pPr lvl="1"/>
            <a:r>
              <a:rPr lang="en-US" sz="2000" dirty="0"/>
              <a:t>Doodle poll: </a:t>
            </a:r>
            <a:r>
              <a:rPr lang="en-US" sz="2000" dirty="0">
                <a:hlinkClick r:id="rId2"/>
              </a:rPr>
              <a:t>https://doodle.com/poll/8eb8iabyhx2vewyi</a:t>
            </a:r>
            <a:endParaRPr lang="en-US" sz="2000" dirty="0"/>
          </a:p>
          <a:p>
            <a:pPr lvl="2"/>
            <a:r>
              <a:rPr lang="en-US" sz="1600" dirty="0"/>
              <a:t>Tue 10-11am EST / 10-11pm China / 4-5pm Europe</a:t>
            </a:r>
          </a:p>
          <a:p>
            <a:pPr lvl="2"/>
            <a:r>
              <a:rPr lang="en-US" sz="1600" dirty="0"/>
              <a:t>Wed 8-10am EST / 8-10pm China / 2-4pm Europe</a:t>
            </a:r>
          </a:p>
          <a:p>
            <a:pPr lvl="2"/>
            <a:r>
              <a:rPr lang="en-US" sz="1600" dirty="0"/>
              <a:t>Thu 9-10am EST/ 9-10pm China / 3-4pm Europe</a:t>
            </a:r>
          </a:p>
          <a:p>
            <a:pPr lvl="2"/>
            <a:r>
              <a:rPr lang="en-US" sz="1600" dirty="0"/>
              <a:t>Fri 8-10am EST / 8-10pm China / 2-4pm Europe</a:t>
            </a:r>
            <a:endParaRPr lang="en-US" dirty="0"/>
          </a:p>
        </p:txBody>
      </p:sp>
    </p:spTree>
    <p:extLst>
      <p:ext uri="{BB962C8B-B14F-4D97-AF65-F5344CB8AC3E}">
        <p14:creationId xmlns:p14="http://schemas.microsoft.com/office/powerpoint/2010/main" val="140311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123859" y="4209088"/>
            <a:ext cx="2707291"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3758266" y="4277450"/>
            <a:ext cx="575799" cy="369332"/>
          </a:xfrm>
          <a:prstGeom prst="rect">
            <a:avLst/>
          </a:prstGeom>
          <a:noFill/>
        </p:spPr>
        <p:txBody>
          <a:bodyPr wrap="none" rtlCol="0">
            <a:spAutoFit/>
          </a:bodyPr>
          <a:lstStyle/>
          <a:p>
            <a:r>
              <a:rPr lang="en-US" dirty="0"/>
              <a:t>PNC</a:t>
            </a:r>
          </a:p>
        </p:txBody>
      </p:sp>
      <p:cxnSp>
        <p:nvCxnSpPr>
          <p:cNvPr id="51" name="Straight Connector 50"/>
          <p:cNvCxnSpPr/>
          <p:nvPr/>
        </p:nvCxnSpPr>
        <p:spPr>
          <a:xfrm flipV="1">
            <a:off x="5031049" y="3527455"/>
            <a:ext cx="0" cy="6816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134046" y="3734162"/>
            <a:ext cx="558166" cy="369332"/>
          </a:xfrm>
          <a:prstGeom prst="rect">
            <a:avLst/>
          </a:prstGeom>
          <a:noFill/>
        </p:spPr>
        <p:txBody>
          <a:bodyPr wrap="none" rtlCol="0">
            <a:spAutoFit/>
          </a:bodyPr>
          <a:lstStyle/>
          <a:p>
            <a:r>
              <a:rPr lang="en-US" dirty="0"/>
              <a:t>MPI</a:t>
            </a:r>
          </a:p>
        </p:txBody>
      </p:sp>
      <p:sp>
        <p:nvSpPr>
          <p:cNvPr id="56" name="Rectangle 55"/>
          <p:cNvSpPr/>
          <p:nvPr/>
        </p:nvSpPr>
        <p:spPr>
          <a:xfrm>
            <a:off x="3123860" y="3149035"/>
            <a:ext cx="2337604"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3888173" y="3142229"/>
            <a:ext cx="891783" cy="369332"/>
          </a:xfrm>
          <a:prstGeom prst="rect">
            <a:avLst/>
          </a:prstGeom>
          <a:noFill/>
        </p:spPr>
        <p:txBody>
          <a:bodyPr wrap="none" rtlCol="0">
            <a:spAutoFit/>
          </a:bodyPr>
          <a:lstStyle/>
          <a:p>
            <a:r>
              <a:rPr lang="en-US" dirty="0"/>
              <a:t>OTN-SC</a:t>
            </a:r>
          </a:p>
        </p:txBody>
      </p:sp>
      <p:sp>
        <p:nvSpPr>
          <p:cNvPr id="32" name="Rectangle 31"/>
          <p:cNvSpPr/>
          <p:nvPr/>
        </p:nvSpPr>
        <p:spPr>
          <a:xfrm>
            <a:off x="4230948" y="2257455"/>
            <a:ext cx="1600200"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374157" y="2292776"/>
            <a:ext cx="1021433" cy="369332"/>
          </a:xfrm>
          <a:prstGeom prst="rect">
            <a:avLst/>
          </a:prstGeom>
          <a:noFill/>
        </p:spPr>
        <p:txBody>
          <a:bodyPr wrap="none" rtlCol="0">
            <a:spAutoFit/>
          </a:bodyPr>
          <a:lstStyle/>
          <a:p>
            <a:r>
              <a:rPr lang="en-US" dirty="0"/>
              <a:t>IETF-NSC</a:t>
            </a:r>
          </a:p>
        </p:txBody>
      </p:sp>
      <p:sp>
        <p:nvSpPr>
          <p:cNvPr id="34" name="TextBox 33"/>
          <p:cNvSpPr txBox="1"/>
          <p:nvPr/>
        </p:nvSpPr>
        <p:spPr>
          <a:xfrm>
            <a:off x="3787801" y="2720905"/>
            <a:ext cx="1276503" cy="369332"/>
          </a:xfrm>
          <a:prstGeom prst="rect">
            <a:avLst/>
          </a:prstGeom>
          <a:noFill/>
        </p:spPr>
        <p:txBody>
          <a:bodyPr wrap="none" rtlCol="0">
            <a:spAutoFit/>
          </a:bodyPr>
          <a:lstStyle/>
          <a:p>
            <a:r>
              <a:rPr lang="en-US" dirty="0"/>
              <a:t>OTN-SC NBI</a:t>
            </a:r>
          </a:p>
        </p:txBody>
      </p:sp>
      <p:cxnSp>
        <p:nvCxnSpPr>
          <p:cNvPr id="35" name="Straight Connector 34"/>
          <p:cNvCxnSpPr/>
          <p:nvPr/>
        </p:nvCxnSpPr>
        <p:spPr>
          <a:xfrm flipH="1" flipV="1">
            <a:off x="5019965" y="2635877"/>
            <a:ext cx="13162" cy="513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123858" y="1431955"/>
            <a:ext cx="2701748"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273441" y="1441043"/>
            <a:ext cx="2139688" cy="369332"/>
          </a:xfrm>
          <a:prstGeom prst="rect">
            <a:avLst/>
          </a:prstGeom>
          <a:noFill/>
        </p:spPr>
        <p:txBody>
          <a:bodyPr wrap="none" rtlCol="0">
            <a:spAutoFit/>
          </a:bodyPr>
          <a:lstStyle/>
          <a:p>
            <a:r>
              <a:rPr lang="en-US" dirty="0"/>
              <a:t>Orchestrator/E2E SC</a:t>
            </a:r>
          </a:p>
        </p:txBody>
      </p:sp>
      <p:cxnSp>
        <p:nvCxnSpPr>
          <p:cNvPr id="53" name="Straight Connector 52"/>
          <p:cNvCxnSpPr>
            <a:stCxn id="32" idx="0"/>
          </p:cNvCxnSpPr>
          <p:nvPr/>
        </p:nvCxnSpPr>
        <p:spPr>
          <a:xfrm flipV="1">
            <a:off x="5031048" y="1810376"/>
            <a:ext cx="4158" cy="447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3745797" y="1810377"/>
            <a:ext cx="12469" cy="13386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25" name="Title 1024"/>
          <p:cNvSpPr>
            <a:spLocks noGrp="1"/>
          </p:cNvSpPr>
          <p:nvPr>
            <p:ph type="title"/>
          </p:nvPr>
        </p:nvSpPr>
        <p:spPr/>
        <p:txBody>
          <a:bodyPr>
            <a:normAutofit/>
          </a:bodyPr>
          <a:lstStyle/>
          <a:p>
            <a:r>
              <a:rPr lang="en-US" sz="3200" dirty="0"/>
              <a:t>Functional Diagram of OTN-SC</a:t>
            </a:r>
          </a:p>
        </p:txBody>
      </p:sp>
      <p:sp>
        <p:nvSpPr>
          <p:cNvPr id="134" name="TextBox 133"/>
          <p:cNvSpPr txBox="1"/>
          <p:nvPr/>
        </p:nvSpPr>
        <p:spPr>
          <a:xfrm>
            <a:off x="5043419" y="1866463"/>
            <a:ext cx="947695" cy="369332"/>
          </a:xfrm>
          <a:prstGeom prst="rect">
            <a:avLst/>
          </a:prstGeom>
          <a:noFill/>
        </p:spPr>
        <p:txBody>
          <a:bodyPr wrap="none" rtlCol="0">
            <a:spAutoFit/>
          </a:bodyPr>
          <a:lstStyle/>
          <a:p>
            <a:r>
              <a:rPr lang="en-US" dirty="0"/>
              <a:t>NSC NBI</a:t>
            </a:r>
          </a:p>
        </p:txBody>
      </p:sp>
      <p:cxnSp>
        <p:nvCxnSpPr>
          <p:cNvPr id="19" name="Straight Connector 18">
            <a:extLst>
              <a:ext uri="{FF2B5EF4-FFF2-40B4-BE49-F238E27FC236}">
                <a16:creationId xmlns:a16="http://schemas.microsoft.com/office/drawing/2014/main" id="{DE3B0191-9A1B-4D42-BF8E-B8A9589666E0}"/>
              </a:ext>
            </a:extLst>
          </p:cNvPr>
          <p:cNvCxnSpPr>
            <a:cxnSpLocks/>
          </p:cNvCxnSpPr>
          <p:nvPr/>
        </p:nvCxnSpPr>
        <p:spPr>
          <a:xfrm flipV="1">
            <a:off x="5675594" y="2618869"/>
            <a:ext cx="0" cy="15902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F1CDAB6-F974-4833-B2FB-3FFB0D46B735}"/>
              </a:ext>
            </a:extLst>
          </p:cNvPr>
          <p:cNvSpPr txBox="1"/>
          <p:nvPr/>
        </p:nvSpPr>
        <p:spPr>
          <a:xfrm>
            <a:off x="5692212" y="3314700"/>
            <a:ext cx="2819233" cy="369332"/>
          </a:xfrm>
          <a:prstGeom prst="rect">
            <a:avLst/>
          </a:prstGeom>
          <a:noFill/>
        </p:spPr>
        <p:txBody>
          <a:bodyPr wrap="none" rtlCol="0">
            <a:spAutoFit/>
          </a:bodyPr>
          <a:lstStyle/>
          <a:p>
            <a:r>
              <a:rPr lang="en-US" dirty="0"/>
              <a:t>Reference to the other draft</a:t>
            </a:r>
          </a:p>
        </p:txBody>
      </p:sp>
    </p:spTree>
    <p:extLst>
      <p:ext uri="{BB962C8B-B14F-4D97-AF65-F5344CB8AC3E}">
        <p14:creationId xmlns:p14="http://schemas.microsoft.com/office/powerpoint/2010/main" val="1014956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a:extLst>
              <a:ext uri="{FF2B5EF4-FFF2-40B4-BE49-F238E27FC236}">
                <a16:creationId xmlns:a16="http://schemas.microsoft.com/office/drawing/2014/main" id="{F9E00D1B-AE2B-418D-8005-B48AE7A274D5}"/>
              </a:ext>
            </a:extLst>
          </p:cNvPr>
          <p:cNvSpPr/>
          <p:nvPr/>
        </p:nvSpPr>
        <p:spPr>
          <a:xfrm>
            <a:off x="6865594" y="1862026"/>
            <a:ext cx="1957077" cy="2288804"/>
          </a:xfrm>
          <a:prstGeom prst="rect">
            <a:avLst/>
          </a:prstGeom>
          <a:solidFill>
            <a:schemeClr val="bg1">
              <a:lumMod val="95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5" name="Title 1024"/>
          <p:cNvSpPr>
            <a:spLocks noGrp="1"/>
          </p:cNvSpPr>
          <p:nvPr>
            <p:ph type="title"/>
          </p:nvPr>
        </p:nvSpPr>
        <p:spPr/>
        <p:txBody>
          <a:bodyPr>
            <a:normAutofit/>
          </a:bodyPr>
          <a:lstStyle/>
          <a:p>
            <a:r>
              <a:rPr lang="en-US" sz="3200" dirty="0"/>
              <a:t>OTN-SC Deployment Scenarios</a:t>
            </a:r>
          </a:p>
        </p:txBody>
      </p:sp>
      <p:sp>
        <p:nvSpPr>
          <p:cNvPr id="9" name="Rectangle 8"/>
          <p:cNvSpPr/>
          <p:nvPr/>
        </p:nvSpPr>
        <p:spPr>
          <a:xfrm>
            <a:off x="2435764" y="2715777"/>
            <a:ext cx="1957077" cy="1457063"/>
          </a:xfrm>
          <a:prstGeom prst="rect">
            <a:avLst/>
          </a:prstGeom>
          <a:solidFill>
            <a:schemeClr val="bg1">
              <a:lumMod val="95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Rectangle 49"/>
          <p:cNvSpPr/>
          <p:nvPr/>
        </p:nvSpPr>
        <p:spPr>
          <a:xfrm>
            <a:off x="4563747" y="1822939"/>
            <a:ext cx="1957077" cy="1457063"/>
          </a:xfrm>
          <a:prstGeom prst="rect">
            <a:avLst/>
          </a:prstGeom>
          <a:solidFill>
            <a:schemeClr val="bg1">
              <a:lumMod val="95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11" name="Group 10">
            <a:extLst>
              <a:ext uri="{FF2B5EF4-FFF2-40B4-BE49-F238E27FC236}">
                <a16:creationId xmlns:a16="http://schemas.microsoft.com/office/drawing/2014/main" id="{277951DB-4280-4D9D-905A-55462898FB6B}"/>
              </a:ext>
            </a:extLst>
          </p:cNvPr>
          <p:cNvGrpSpPr/>
          <p:nvPr/>
        </p:nvGrpSpPr>
        <p:grpSpPr>
          <a:xfrm>
            <a:off x="134396" y="1288322"/>
            <a:ext cx="1987054" cy="2779909"/>
            <a:chOff x="3123858" y="1431955"/>
            <a:chExt cx="2839653" cy="3221633"/>
          </a:xfrm>
        </p:grpSpPr>
        <p:sp>
          <p:nvSpPr>
            <p:cNvPr id="90" name="Rectangle 89">
              <a:extLst>
                <a:ext uri="{FF2B5EF4-FFF2-40B4-BE49-F238E27FC236}">
                  <a16:creationId xmlns:a16="http://schemas.microsoft.com/office/drawing/2014/main" id="{3B221C06-236D-45C2-A028-AE57199D6896}"/>
                </a:ext>
              </a:extLst>
            </p:cNvPr>
            <p:cNvSpPr/>
            <p:nvPr/>
          </p:nvSpPr>
          <p:spPr>
            <a:xfrm>
              <a:off x="3123859" y="4209088"/>
              <a:ext cx="2707291"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1" name="TextBox 90">
              <a:extLst>
                <a:ext uri="{FF2B5EF4-FFF2-40B4-BE49-F238E27FC236}">
                  <a16:creationId xmlns:a16="http://schemas.microsoft.com/office/drawing/2014/main" id="{E7FA1792-10CF-4875-97F6-1F241224DDBA}"/>
                </a:ext>
              </a:extLst>
            </p:cNvPr>
            <p:cNvSpPr txBox="1"/>
            <p:nvPr/>
          </p:nvSpPr>
          <p:spPr>
            <a:xfrm>
              <a:off x="3758267" y="4277450"/>
              <a:ext cx="598445" cy="289633"/>
            </a:xfrm>
            <a:prstGeom prst="rect">
              <a:avLst/>
            </a:prstGeom>
            <a:noFill/>
          </p:spPr>
          <p:txBody>
            <a:bodyPr wrap="none" rtlCol="0">
              <a:spAutoFit/>
            </a:bodyPr>
            <a:lstStyle/>
            <a:p>
              <a:r>
                <a:rPr lang="en-US" sz="1100" dirty="0"/>
                <a:t>PNC</a:t>
              </a:r>
            </a:p>
          </p:txBody>
        </p:sp>
        <p:cxnSp>
          <p:nvCxnSpPr>
            <p:cNvPr id="92" name="Straight Connector 91">
              <a:extLst>
                <a:ext uri="{FF2B5EF4-FFF2-40B4-BE49-F238E27FC236}">
                  <a16:creationId xmlns:a16="http://schemas.microsoft.com/office/drawing/2014/main" id="{125E7B84-FB72-4E02-9BFC-D05F2DA7F6C4}"/>
                </a:ext>
              </a:extLst>
            </p:cNvPr>
            <p:cNvCxnSpPr/>
            <p:nvPr/>
          </p:nvCxnSpPr>
          <p:spPr>
            <a:xfrm flipV="1">
              <a:off x="5031049" y="3527455"/>
              <a:ext cx="0" cy="6816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3079A7DD-68C5-4A22-AC22-A074CF5A186B}"/>
                </a:ext>
              </a:extLst>
            </p:cNvPr>
            <p:cNvSpPr txBox="1"/>
            <p:nvPr/>
          </p:nvSpPr>
          <p:spPr>
            <a:xfrm>
              <a:off x="5134047" y="3734161"/>
              <a:ext cx="582588" cy="289633"/>
            </a:xfrm>
            <a:prstGeom prst="rect">
              <a:avLst/>
            </a:prstGeom>
            <a:noFill/>
          </p:spPr>
          <p:txBody>
            <a:bodyPr wrap="none" rtlCol="0">
              <a:spAutoFit/>
            </a:bodyPr>
            <a:lstStyle/>
            <a:p>
              <a:r>
                <a:rPr lang="en-US" sz="1100" dirty="0"/>
                <a:t>MPI</a:t>
              </a:r>
            </a:p>
          </p:txBody>
        </p:sp>
        <p:sp>
          <p:nvSpPr>
            <p:cNvPr id="94" name="Rectangle 93">
              <a:extLst>
                <a:ext uri="{FF2B5EF4-FFF2-40B4-BE49-F238E27FC236}">
                  <a16:creationId xmlns:a16="http://schemas.microsoft.com/office/drawing/2014/main" id="{B6C32488-D597-4478-8D9F-FF262BC51251}"/>
                </a:ext>
              </a:extLst>
            </p:cNvPr>
            <p:cNvSpPr/>
            <p:nvPr/>
          </p:nvSpPr>
          <p:spPr>
            <a:xfrm>
              <a:off x="3123860" y="3149035"/>
              <a:ext cx="2337604"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5" name="TextBox 94">
              <a:extLst>
                <a:ext uri="{FF2B5EF4-FFF2-40B4-BE49-F238E27FC236}">
                  <a16:creationId xmlns:a16="http://schemas.microsoft.com/office/drawing/2014/main" id="{8C27F97F-BB98-402A-BD88-FF08AEC0AAB7}"/>
                </a:ext>
              </a:extLst>
            </p:cNvPr>
            <p:cNvSpPr txBox="1"/>
            <p:nvPr/>
          </p:nvSpPr>
          <p:spPr>
            <a:xfrm>
              <a:off x="3888174" y="3142229"/>
              <a:ext cx="877055" cy="289633"/>
            </a:xfrm>
            <a:prstGeom prst="rect">
              <a:avLst/>
            </a:prstGeom>
            <a:noFill/>
          </p:spPr>
          <p:txBody>
            <a:bodyPr wrap="none" rtlCol="0">
              <a:spAutoFit/>
            </a:bodyPr>
            <a:lstStyle/>
            <a:p>
              <a:r>
                <a:rPr lang="en-US" sz="1100" dirty="0"/>
                <a:t>OTN-SC</a:t>
              </a:r>
            </a:p>
          </p:txBody>
        </p:sp>
        <p:sp>
          <p:nvSpPr>
            <p:cNvPr id="96" name="Rectangle 95">
              <a:extLst>
                <a:ext uri="{FF2B5EF4-FFF2-40B4-BE49-F238E27FC236}">
                  <a16:creationId xmlns:a16="http://schemas.microsoft.com/office/drawing/2014/main" id="{71D4E3BA-1D3D-4513-B7B9-A18E74D99BA0}"/>
                </a:ext>
              </a:extLst>
            </p:cNvPr>
            <p:cNvSpPr/>
            <p:nvPr/>
          </p:nvSpPr>
          <p:spPr>
            <a:xfrm>
              <a:off x="4230948" y="2257455"/>
              <a:ext cx="1600200"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7" name="TextBox 96">
              <a:extLst>
                <a:ext uri="{FF2B5EF4-FFF2-40B4-BE49-F238E27FC236}">
                  <a16:creationId xmlns:a16="http://schemas.microsoft.com/office/drawing/2014/main" id="{AD999988-F041-45D9-AB92-3BC47FDB5356}"/>
                </a:ext>
              </a:extLst>
            </p:cNvPr>
            <p:cNvSpPr txBox="1"/>
            <p:nvPr/>
          </p:nvSpPr>
          <p:spPr>
            <a:xfrm>
              <a:off x="4374158" y="2292776"/>
              <a:ext cx="983515" cy="289633"/>
            </a:xfrm>
            <a:prstGeom prst="rect">
              <a:avLst/>
            </a:prstGeom>
            <a:noFill/>
          </p:spPr>
          <p:txBody>
            <a:bodyPr wrap="none" rtlCol="0">
              <a:spAutoFit/>
            </a:bodyPr>
            <a:lstStyle/>
            <a:p>
              <a:r>
                <a:rPr lang="en-US" sz="1100" dirty="0"/>
                <a:t>IETF-NSC</a:t>
              </a:r>
            </a:p>
          </p:txBody>
        </p:sp>
        <p:sp>
          <p:nvSpPr>
            <p:cNvPr id="98" name="TextBox 97">
              <a:extLst>
                <a:ext uri="{FF2B5EF4-FFF2-40B4-BE49-F238E27FC236}">
                  <a16:creationId xmlns:a16="http://schemas.microsoft.com/office/drawing/2014/main" id="{9465B90F-975B-4CD6-9041-199D310BD631}"/>
                </a:ext>
              </a:extLst>
            </p:cNvPr>
            <p:cNvSpPr txBox="1"/>
            <p:nvPr/>
          </p:nvSpPr>
          <p:spPr>
            <a:xfrm>
              <a:off x="3787801" y="2720904"/>
              <a:ext cx="1210028" cy="289633"/>
            </a:xfrm>
            <a:prstGeom prst="rect">
              <a:avLst/>
            </a:prstGeom>
            <a:noFill/>
          </p:spPr>
          <p:txBody>
            <a:bodyPr wrap="none" rtlCol="0">
              <a:spAutoFit/>
            </a:bodyPr>
            <a:lstStyle/>
            <a:p>
              <a:r>
                <a:rPr lang="en-US" sz="1100" dirty="0"/>
                <a:t>OTN-SC NBI</a:t>
              </a:r>
            </a:p>
          </p:txBody>
        </p:sp>
        <p:cxnSp>
          <p:nvCxnSpPr>
            <p:cNvPr id="99" name="Straight Connector 98">
              <a:extLst>
                <a:ext uri="{FF2B5EF4-FFF2-40B4-BE49-F238E27FC236}">
                  <a16:creationId xmlns:a16="http://schemas.microsoft.com/office/drawing/2014/main" id="{7ED17B2C-DC05-4327-A0B8-4608021CD790}"/>
                </a:ext>
              </a:extLst>
            </p:cNvPr>
            <p:cNvCxnSpPr/>
            <p:nvPr/>
          </p:nvCxnSpPr>
          <p:spPr>
            <a:xfrm flipH="1" flipV="1">
              <a:off x="5019965" y="2635877"/>
              <a:ext cx="13162" cy="513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971CCB77-A142-4D8F-AA93-7A924E441E28}"/>
                </a:ext>
              </a:extLst>
            </p:cNvPr>
            <p:cNvSpPr/>
            <p:nvPr/>
          </p:nvSpPr>
          <p:spPr>
            <a:xfrm>
              <a:off x="3123858" y="1431955"/>
              <a:ext cx="2701748"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1" name="TextBox 100">
              <a:extLst>
                <a:ext uri="{FF2B5EF4-FFF2-40B4-BE49-F238E27FC236}">
                  <a16:creationId xmlns:a16="http://schemas.microsoft.com/office/drawing/2014/main" id="{31524F8E-5A3D-4A51-AECC-03519C268D0F}"/>
                </a:ext>
              </a:extLst>
            </p:cNvPr>
            <p:cNvSpPr txBox="1"/>
            <p:nvPr/>
          </p:nvSpPr>
          <p:spPr>
            <a:xfrm>
              <a:off x="3273440" y="1441043"/>
              <a:ext cx="1914479" cy="289633"/>
            </a:xfrm>
            <a:prstGeom prst="rect">
              <a:avLst/>
            </a:prstGeom>
            <a:noFill/>
          </p:spPr>
          <p:txBody>
            <a:bodyPr wrap="none" rtlCol="0">
              <a:spAutoFit/>
            </a:bodyPr>
            <a:lstStyle/>
            <a:p>
              <a:r>
                <a:rPr lang="en-US" sz="1100" dirty="0"/>
                <a:t>Orchestrator/E2E SC</a:t>
              </a:r>
            </a:p>
          </p:txBody>
        </p:sp>
        <p:cxnSp>
          <p:nvCxnSpPr>
            <p:cNvPr id="102" name="Straight Connector 101">
              <a:extLst>
                <a:ext uri="{FF2B5EF4-FFF2-40B4-BE49-F238E27FC236}">
                  <a16:creationId xmlns:a16="http://schemas.microsoft.com/office/drawing/2014/main" id="{CA5414FC-2DEB-4D7E-959C-4A97BFD34AC3}"/>
                </a:ext>
              </a:extLst>
            </p:cNvPr>
            <p:cNvCxnSpPr>
              <a:stCxn id="96" idx="0"/>
            </p:cNvCxnSpPr>
            <p:nvPr/>
          </p:nvCxnSpPr>
          <p:spPr>
            <a:xfrm flipV="1">
              <a:off x="5031048" y="1810376"/>
              <a:ext cx="4158" cy="447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B7C2218-5D95-41F3-A712-DC9334EE863E}"/>
                </a:ext>
              </a:extLst>
            </p:cNvPr>
            <p:cNvCxnSpPr/>
            <p:nvPr/>
          </p:nvCxnSpPr>
          <p:spPr>
            <a:xfrm flipH="1" flipV="1">
              <a:off x="3745797" y="1810377"/>
              <a:ext cx="12469" cy="13386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10FB8823-4CCF-472C-9BFE-50692EF92F8E}"/>
                </a:ext>
              </a:extLst>
            </p:cNvPr>
            <p:cNvSpPr txBox="1"/>
            <p:nvPr/>
          </p:nvSpPr>
          <p:spPr>
            <a:xfrm>
              <a:off x="5043419" y="1866462"/>
              <a:ext cx="920092" cy="289633"/>
            </a:xfrm>
            <a:prstGeom prst="rect">
              <a:avLst/>
            </a:prstGeom>
            <a:noFill/>
          </p:spPr>
          <p:txBody>
            <a:bodyPr wrap="none" rtlCol="0">
              <a:spAutoFit/>
            </a:bodyPr>
            <a:lstStyle/>
            <a:p>
              <a:r>
                <a:rPr lang="en-US" sz="1100" dirty="0"/>
                <a:t>NSC NBI</a:t>
              </a:r>
            </a:p>
          </p:txBody>
        </p:sp>
        <p:cxnSp>
          <p:nvCxnSpPr>
            <p:cNvPr id="105" name="Straight Connector 104">
              <a:extLst>
                <a:ext uri="{FF2B5EF4-FFF2-40B4-BE49-F238E27FC236}">
                  <a16:creationId xmlns:a16="http://schemas.microsoft.com/office/drawing/2014/main" id="{EAF5E917-3E38-4B09-94DC-BE9BC1153946}"/>
                </a:ext>
              </a:extLst>
            </p:cNvPr>
            <p:cNvCxnSpPr>
              <a:cxnSpLocks/>
            </p:cNvCxnSpPr>
            <p:nvPr/>
          </p:nvCxnSpPr>
          <p:spPr>
            <a:xfrm flipV="1">
              <a:off x="5675594" y="2618869"/>
              <a:ext cx="0" cy="15902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FFE73DCC-5563-4A6D-B621-B527A972FA97}"/>
              </a:ext>
            </a:extLst>
          </p:cNvPr>
          <p:cNvGrpSpPr/>
          <p:nvPr/>
        </p:nvGrpSpPr>
        <p:grpSpPr>
          <a:xfrm>
            <a:off x="2466621" y="1288322"/>
            <a:ext cx="1987054" cy="2779909"/>
            <a:chOff x="3123858" y="1431955"/>
            <a:chExt cx="2839653" cy="3221633"/>
          </a:xfrm>
        </p:grpSpPr>
        <p:sp>
          <p:nvSpPr>
            <p:cNvPr id="124" name="Rectangle 123">
              <a:extLst>
                <a:ext uri="{FF2B5EF4-FFF2-40B4-BE49-F238E27FC236}">
                  <a16:creationId xmlns:a16="http://schemas.microsoft.com/office/drawing/2014/main" id="{A6EA3A31-1C89-4F52-B5B6-F0CFA6949366}"/>
                </a:ext>
              </a:extLst>
            </p:cNvPr>
            <p:cNvSpPr/>
            <p:nvPr/>
          </p:nvSpPr>
          <p:spPr>
            <a:xfrm>
              <a:off x="3123859" y="4209088"/>
              <a:ext cx="2707291"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5" name="TextBox 124">
              <a:extLst>
                <a:ext uri="{FF2B5EF4-FFF2-40B4-BE49-F238E27FC236}">
                  <a16:creationId xmlns:a16="http://schemas.microsoft.com/office/drawing/2014/main" id="{E3FD2FE5-99B2-4133-9C9A-171FCB0E0D7C}"/>
                </a:ext>
              </a:extLst>
            </p:cNvPr>
            <p:cNvSpPr txBox="1"/>
            <p:nvPr/>
          </p:nvSpPr>
          <p:spPr>
            <a:xfrm>
              <a:off x="3758267" y="4277450"/>
              <a:ext cx="598445" cy="289633"/>
            </a:xfrm>
            <a:prstGeom prst="rect">
              <a:avLst/>
            </a:prstGeom>
            <a:noFill/>
          </p:spPr>
          <p:txBody>
            <a:bodyPr wrap="none" rtlCol="0">
              <a:spAutoFit/>
            </a:bodyPr>
            <a:lstStyle/>
            <a:p>
              <a:r>
                <a:rPr lang="en-US" sz="1100" dirty="0"/>
                <a:t>PNC</a:t>
              </a:r>
            </a:p>
          </p:txBody>
        </p:sp>
        <p:cxnSp>
          <p:nvCxnSpPr>
            <p:cNvPr id="126" name="Straight Connector 125">
              <a:extLst>
                <a:ext uri="{FF2B5EF4-FFF2-40B4-BE49-F238E27FC236}">
                  <a16:creationId xmlns:a16="http://schemas.microsoft.com/office/drawing/2014/main" id="{CD545E3D-B872-4732-8F0A-21CEC441B5F6}"/>
                </a:ext>
              </a:extLst>
            </p:cNvPr>
            <p:cNvCxnSpPr/>
            <p:nvPr/>
          </p:nvCxnSpPr>
          <p:spPr>
            <a:xfrm flipV="1">
              <a:off x="5031049" y="3527455"/>
              <a:ext cx="0" cy="6816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91BE507-24B2-4ED2-B157-26135705D539}"/>
                </a:ext>
              </a:extLst>
            </p:cNvPr>
            <p:cNvSpPr txBox="1"/>
            <p:nvPr/>
          </p:nvSpPr>
          <p:spPr>
            <a:xfrm>
              <a:off x="5134047" y="3734161"/>
              <a:ext cx="582588" cy="289633"/>
            </a:xfrm>
            <a:prstGeom prst="rect">
              <a:avLst/>
            </a:prstGeom>
            <a:noFill/>
          </p:spPr>
          <p:txBody>
            <a:bodyPr wrap="none" rtlCol="0">
              <a:spAutoFit/>
            </a:bodyPr>
            <a:lstStyle/>
            <a:p>
              <a:r>
                <a:rPr lang="en-US" sz="1100" dirty="0"/>
                <a:t>MPI</a:t>
              </a:r>
            </a:p>
          </p:txBody>
        </p:sp>
        <p:sp>
          <p:nvSpPr>
            <p:cNvPr id="128" name="Rectangle 127">
              <a:extLst>
                <a:ext uri="{FF2B5EF4-FFF2-40B4-BE49-F238E27FC236}">
                  <a16:creationId xmlns:a16="http://schemas.microsoft.com/office/drawing/2014/main" id="{08BD36AA-2835-403E-A65B-8962D8784135}"/>
                </a:ext>
              </a:extLst>
            </p:cNvPr>
            <p:cNvSpPr/>
            <p:nvPr/>
          </p:nvSpPr>
          <p:spPr>
            <a:xfrm>
              <a:off x="3123860" y="3149035"/>
              <a:ext cx="2337604"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9" name="TextBox 128">
              <a:extLst>
                <a:ext uri="{FF2B5EF4-FFF2-40B4-BE49-F238E27FC236}">
                  <a16:creationId xmlns:a16="http://schemas.microsoft.com/office/drawing/2014/main" id="{60654748-A9A9-4469-951D-A3C6B2FB9EA6}"/>
                </a:ext>
              </a:extLst>
            </p:cNvPr>
            <p:cNvSpPr txBox="1"/>
            <p:nvPr/>
          </p:nvSpPr>
          <p:spPr>
            <a:xfrm>
              <a:off x="3888174" y="3142229"/>
              <a:ext cx="877055" cy="289633"/>
            </a:xfrm>
            <a:prstGeom prst="rect">
              <a:avLst/>
            </a:prstGeom>
            <a:noFill/>
          </p:spPr>
          <p:txBody>
            <a:bodyPr wrap="none" rtlCol="0">
              <a:spAutoFit/>
            </a:bodyPr>
            <a:lstStyle/>
            <a:p>
              <a:r>
                <a:rPr lang="en-US" sz="1100" dirty="0"/>
                <a:t>OTN-SC</a:t>
              </a:r>
            </a:p>
          </p:txBody>
        </p:sp>
        <p:sp>
          <p:nvSpPr>
            <p:cNvPr id="130" name="Rectangle 129">
              <a:extLst>
                <a:ext uri="{FF2B5EF4-FFF2-40B4-BE49-F238E27FC236}">
                  <a16:creationId xmlns:a16="http://schemas.microsoft.com/office/drawing/2014/main" id="{82C62B8D-C99E-4633-9065-3014773B61A4}"/>
                </a:ext>
              </a:extLst>
            </p:cNvPr>
            <p:cNvSpPr/>
            <p:nvPr/>
          </p:nvSpPr>
          <p:spPr>
            <a:xfrm>
              <a:off x="4230948" y="2257455"/>
              <a:ext cx="1600200"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1" name="TextBox 130">
              <a:extLst>
                <a:ext uri="{FF2B5EF4-FFF2-40B4-BE49-F238E27FC236}">
                  <a16:creationId xmlns:a16="http://schemas.microsoft.com/office/drawing/2014/main" id="{94657272-B94E-497F-BAD6-1ADED6FA6577}"/>
                </a:ext>
              </a:extLst>
            </p:cNvPr>
            <p:cNvSpPr txBox="1"/>
            <p:nvPr/>
          </p:nvSpPr>
          <p:spPr>
            <a:xfrm>
              <a:off x="4374158" y="2292776"/>
              <a:ext cx="983515" cy="289633"/>
            </a:xfrm>
            <a:prstGeom prst="rect">
              <a:avLst/>
            </a:prstGeom>
            <a:noFill/>
          </p:spPr>
          <p:txBody>
            <a:bodyPr wrap="none" rtlCol="0">
              <a:spAutoFit/>
            </a:bodyPr>
            <a:lstStyle/>
            <a:p>
              <a:r>
                <a:rPr lang="en-US" sz="1100" dirty="0"/>
                <a:t>IETF-NSC</a:t>
              </a:r>
            </a:p>
          </p:txBody>
        </p:sp>
        <p:sp>
          <p:nvSpPr>
            <p:cNvPr id="132" name="TextBox 131">
              <a:extLst>
                <a:ext uri="{FF2B5EF4-FFF2-40B4-BE49-F238E27FC236}">
                  <a16:creationId xmlns:a16="http://schemas.microsoft.com/office/drawing/2014/main" id="{6FF72D6C-8D7E-4655-94D5-5268B09E7247}"/>
                </a:ext>
              </a:extLst>
            </p:cNvPr>
            <p:cNvSpPr txBox="1"/>
            <p:nvPr/>
          </p:nvSpPr>
          <p:spPr>
            <a:xfrm>
              <a:off x="3787801" y="2720904"/>
              <a:ext cx="1210028" cy="289633"/>
            </a:xfrm>
            <a:prstGeom prst="rect">
              <a:avLst/>
            </a:prstGeom>
            <a:noFill/>
          </p:spPr>
          <p:txBody>
            <a:bodyPr wrap="none" rtlCol="0">
              <a:spAutoFit/>
            </a:bodyPr>
            <a:lstStyle/>
            <a:p>
              <a:r>
                <a:rPr lang="en-US" sz="1100" dirty="0"/>
                <a:t>OTN-SC NBI</a:t>
              </a:r>
            </a:p>
          </p:txBody>
        </p:sp>
        <p:cxnSp>
          <p:nvCxnSpPr>
            <p:cNvPr id="133" name="Straight Connector 132">
              <a:extLst>
                <a:ext uri="{FF2B5EF4-FFF2-40B4-BE49-F238E27FC236}">
                  <a16:creationId xmlns:a16="http://schemas.microsoft.com/office/drawing/2014/main" id="{EA419E93-7D2F-445E-8D2E-34BFCBE32114}"/>
                </a:ext>
              </a:extLst>
            </p:cNvPr>
            <p:cNvCxnSpPr/>
            <p:nvPr/>
          </p:nvCxnSpPr>
          <p:spPr>
            <a:xfrm flipH="1" flipV="1">
              <a:off x="5019965" y="2635877"/>
              <a:ext cx="13162" cy="513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06647938-6822-48DE-90A6-8093A3A07DDE}"/>
                </a:ext>
              </a:extLst>
            </p:cNvPr>
            <p:cNvSpPr/>
            <p:nvPr/>
          </p:nvSpPr>
          <p:spPr>
            <a:xfrm>
              <a:off x="3123858" y="1431955"/>
              <a:ext cx="2701748"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7" name="TextBox 136">
              <a:extLst>
                <a:ext uri="{FF2B5EF4-FFF2-40B4-BE49-F238E27FC236}">
                  <a16:creationId xmlns:a16="http://schemas.microsoft.com/office/drawing/2014/main" id="{6FC41AF0-287D-4317-9F26-0ADC3ADCB91D}"/>
                </a:ext>
              </a:extLst>
            </p:cNvPr>
            <p:cNvSpPr txBox="1"/>
            <p:nvPr/>
          </p:nvSpPr>
          <p:spPr>
            <a:xfrm>
              <a:off x="3273440" y="1441043"/>
              <a:ext cx="1914479" cy="289633"/>
            </a:xfrm>
            <a:prstGeom prst="rect">
              <a:avLst/>
            </a:prstGeom>
            <a:noFill/>
          </p:spPr>
          <p:txBody>
            <a:bodyPr wrap="none" rtlCol="0">
              <a:spAutoFit/>
            </a:bodyPr>
            <a:lstStyle/>
            <a:p>
              <a:r>
                <a:rPr lang="en-US" sz="1100" dirty="0"/>
                <a:t>Orchestrator/E2E SC</a:t>
              </a:r>
            </a:p>
          </p:txBody>
        </p:sp>
        <p:cxnSp>
          <p:nvCxnSpPr>
            <p:cNvPr id="138" name="Straight Connector 137">
              <a:extLst>
                <a:ext uri="{FF2B5EF4-FFF2-40B4-BE49-F238E27FC236}">
                  <a16:creationId xmlns:a16="http://schemas.microsoft.com/office/drawing/2014/main" id="{CEEB51EA-B85E-4976-A321-ACE988E7D0F7}"/>
                </a:ext>
              </a:extLst>
            </p:cNvPr>
            <p:cNvCxnSpPr>
              <a:stCxn id="130" idx="0"/>
            </p:cNvCxnSpPr>
            <p:nvPr/>
          </p:nvCxnSpPr>
          <p:spPr>
            <a:xfrm flipV="1">
              <a:off x="5031048" y="1810376"/>
              <a:ext cx="4158" cy="447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1F829062-66E9-44C6-82AE-5E35CE427654}"/>
                </a:ext>
              </a:extLst>
            </p:cNvPr>
            <p:cNvCxnSpPr/>
            <p:nvPr/>
          </p:nvCxnSpPr>
          <p:spPr>
            <a:xfrm flipH="1" flipV="1">
              <a:off x="3745797" y="1810377"/>
              <a:ext cx="12469" cy="13386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25562FB0-8081-4851-B326-274765073BBF}"/>
                </a:ext>
              </a:extLst>
            </p:cNvPr>
            <p:cNvSpPr txBox="1"/>
            <p:nvPr/>
          </p:nvSpPr>
          <p:spPr>
            <a:xfrm>
              <a:off x="5043419" y="1866462"/>
              <a:ext cx="920092" cy="289633"/>
            </a:xfrm>
            <a:prstGeom prst="rect">
              <a:avLst/>
            </a:prstGeom>
            <a:noFill/>
          </p:spPr>
          <p:txBody>
            <a:bodyPr wrap="none" rtlCol="0">
              <a:spAutoFit/>
            </a:bodyPr>
            <a:lstStyle/>
            <a:p>
              <a:r>
                <a:rPr lang="en-US" sz="1100" dirty="0"/>
                <a:t>NSC NBI</a:t>
              </a:r>
            </a:p>
          </p:txBody>
        </p:sp>
        <p:cxnSp>
          <p:nvCxnSpPr>
            <p:cNvPr id="141" name="Straight Connector 140">
              <a:extLst>
                <a:ext uri="{FF2B5EF4-FFF2-40B4-BE49-F238E27FC236}">
                  <a16:creationId xmlns:a16="http://schemas.microsoft.com/office/drawing/2014/main" id="{00D90072-C3B7-46E8-945D-37D30FCB4CCF}"/>
                </a:ext>
              </a:extLst>
            </p:cNvPr>
            <p:cNvCxnSpPr>
              <a:cxnSpLocks/>
            </p:cNvCxnSpPr>
            <p:nvPr/>
          </p:nvCxnSpPr>
          <p:spPr>
            <a:xfrm flipV="1">
              <a:off x="5675594" y="2618869"/>
              <a:ext cx="0" cy="15902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7A68E5A5-3257-490B-A636-812E9FB80384}"/>
              </a:ext>
            </a:extLst>
          </p:cNvPr>
          <p:cNvGrpSpPr/>
          <p:nvPr/>
        </p:nvGrpSpPr>
        <p:grpSpPr>
          <a:xfrm>
            <a:off x="4596145" y="1296164"/>
            <a:ext cx="1987054" cy="2779909"/>
            <a:chOff x="3123858" y="1431955"/>
            <a:chExt cx="2839653" cy="3221633"/>
          </a:xfrm>
        </p:grpSpPr>
        <p:sp>
          <p:nvSpPr>
            <p:cNvPr id="143" name="Rectangle 142">
              <a:extLst>
                <a:ext uri="{FF2B5EF4-FFF2-40B4-BE49-F238E27FC236}">
                  <a16:creationId xmlns:a16="http://schemas.microsoft.com/office/drawing/2014/main" id="{39D1B1BA-B3E7-437D-B138-B4AA5C686942}"/>
                </a:ext>
              </a:extLst>
            </p:cNvPr>
            <p:cNvSpPr/>
            <p:nvPr/>
          </p:nvSpPr>
          <p:spPr>
            <a:xfrm>
              <a:off x="3123859" y="4209088"/>
              <a:ext cx="2707291"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4" name="TextBox 143">
              <a:extLst>
                <a:ext uri="{FF2B5EF4-FFF2-40B4-BE49-F238E27FC236}">
                  <a16:creationId xmlns:a16="http://schemas.microsoft.com/office/drawing/2014/main" id="{07001DD7-E1BB-4EFE-9987-A9F7870C63A8}"/>
                </a:ext>
              </a:extLst>
            </p:cNvPr>
            <p:cNvSpPr txBox="1"/>
            <p:nvPr/>
          </p:nvSpPr>
          <p:spPr>
            <a:xfrm>
              <a:off x="3758267" y="4277450"/>
              <a:ext cx="598445" cy="289633"/>
            </a:xfrm>
            <a:prstGeom prst="rect">
              <a:avLst/>
            </a:prstGeom>
            <a:noFill/>
          </p:spPr>
          <p:txBody>
            <a:bodyPr wrap="none" rtlCol="0">
              <a:spAutoFit/>
            </a:bodyPr>
            <a:lstStyle/>
            <a:p>
              <a:r>
                <a:rPr lang="en-US" sz="1100" dirty="0"/>
                <a:t>PNC</a:t>
              </a:r>
            </a:p>
          </p:txBody>
        </p:sp>
        <p:cxnSp>
          <p:nvCxnSpPr>
            <p:cNvPr id="145" name="Straight Connector 144">
              <a:extLst>
                <a:ext uri="{FF2B5EF4-FFF2-40B4-BE49-F238E27FC236}">
                  <a16:creationId xmlns:a16="http://schemas.microsoft.com/office/drawing/2014/main" id="{8625CDE9-403B-4C9D-8308-7AB222E7A402}"/>
                </a:ext>
              </a:extLst>
            </p:cNvPr>
            <p:cNvCxnSpPr/>
            <p:nvPr/>
          </p:nvCxnSpPr>
          <p:spPr>
            <a:xfrm flipV="1">
              <a:off x="5031049" y="3527455"/>
              <a:ext cx="0" cy="6816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4975B0AB-5193-4CD9-A728-2B228C5463BA}"/>
                </a:ext>
              </a:extLst>
            </p:cNvPr>
            <p:cNvSpPr txBox="1"/>
            <p:nvPr/>
          </p:nvSpPr>
          <p:spPr>
            <a:xfrm>
              <a:off x="5134047" y="3734161"/>
              <a:ext cx="582588" cy="289633"/>
            </a:xfrm>
            <a:prstGeom prst="rect">
              <a:avLst/>
            </a:prstGeom>
            <a:noFill/>
          </p:spPr>
          <p:txBody>
            <a:bodyPr wrap="none" rtlCol="0">
              <a:spAutoFit/>
            </a:bodyPr>
            <a:lstStyle/>
            <a:p>
              <a:r>
                <a:rPr lang="en-US" sz="1100" dirty="0"/>
                <a:t>MPI</a:t>
              </a:r>
            </a:p>
          </p:txBody>
        </p:sp>
        <p:sp>
          <p:nvSpPr>
            <p:cNvPr id="147" name="Rectangle 146">
              <a:extLst>
                <a:ext uri="{FF2B5EF4-FFF2-40B4-BE49-F238E27FC236}">
                  <a16:creationId xmlns:a16="http://schemas.microsoft.com/office/drawing/2014/main" id="{5BD79AA7-DA7E-4440-9520-FB7BF9D02A22}"/>
                </a:ext>
              </a:extLst>
            </p:cNvPr>
            <p:cNvSpPr/>
            <p:nvPr/>
          </p:nvSpPr>
          <p:spPr>
            <a:xfrm>
              <a:off x="3123860" y="3149035"/>
              <a:ext cx="2337604"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8" name="TextBox 147">
              <a:extLst>
                <a:ext uri="{FF2B5EF4-FFF2-40B4-BE49-F238E27FC236}">
                  <a16:creationId xmlns:a16="http://schemas.microsoft.com/office/drawing/2014/main" id="{7A8D64B9-830A-424E-9CD4-E1C68552BCB1}"/>
                </a:ext>
              </a:extLst>
            </p:cNvPr>
            <p:cNvSpPr txBox="1"/>
            <p:nvPr/>
          </p:nvSpPr>
          <p:spPr>
            <a:xfrm>
              <a:off x="3888174" y="3142229"/>
              <a:ext cx="877055" cy="289633"/>
            </a:xfrm>
            <a:prstGeom prst="rect">
              <a:avLst/>
            </a:prstGeom>
            <a:noFill/>
          </p:spPr>
          <p:txBody>
            <a:bodyPr wrap="none" rtlCol="0">
              <a:spAutoFit/>
            </a:bodyPr>
            <a:lstStyle/>
            <a:p>
              <a:r>
                <a:rPr lang="en-US" sz="1100" dirty="0"/>
                <a:t>OTN-SC</a:t>
              </a:r>
            </a:p>
          </p:txBody>
        </p:sp>
        <p:sp>
          <p:nvSpPr>
            <p:cNvPr id="149" name="Rectangle 148">
              <a:extLst>
                <a:ext uri="{FF2B5EF4-FFF2-40B4-BE49-F238E27FC236}">
                  <a16:creationId xmlns:a16="http://schemas.microsoft.com/office/drawing/2014/main" id="{1085F9AF-B6E2-4675-A319-E1E2DEB9969D}"/>
                </a:ext>
              </a:extLst>
            </p:cNvPr>
            <p:cNvSpPr/>
            <p:nvPr/>
          </p:nvSpPr>
          <p:spPr>
            <a:xfrm>
              <a:off x="4230948" y="2257455"/>
              <a:ext cx="1600200"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0" name="TextBox 149">
              <a:extLst>
                <a:ext uri="{FF2B5EF4-FFF2-40B4-BE49-F238E27FC236}">
                  <a16:creationId xmlns:a16="http://schemas.microsoft.com/office/drawing/2014/main" id="{F78550BB-9C6B-4727-A7F1-D45A31056A60}"/>
                </a:ext>
              </a:extLst>
            </p:cNvPr>
            <p:cNvSpPr txBox="1"/>
            <p:nvPr/>
          </p:nvSpPr>
          <p:spPr>
            <a:xfrm>
              <a:off x="4374158" y="2292776"/>
              <a:ext cx="983515" cy="289633"/>
            </a:xfrm>
            <a:prstGeom prst="rect">
              <a:avLst/>
            </a:prstGeom>
            <a:noFill/>
          </p:spPr>
          <p:txBody>
            <a:bodyPr wrap="none" rtlCol="0">
              <a:spAutoFit/>
            </a:bodyPr>
            <a:lstStyle/>
            <a:p>
              <a:r>
                <a:rPr lang="en-US" sz="1100" dirty="0"/>
                <a:t>IETF-NSC</a:t>
              </a:r>
            </a:p>
          </p:txBody>
        </p:sp>
        <p:sp>
          <p:nvSpPr>
            <p:cNvPr id="151" name="TextBox 150">
              <a:extLst>
                <a:ext uri="{FF2B5EF4-FFF2-40B4-BE49-F238E27FC236}">
                  <a16:creationId xmlns:a16="http://schemas.microsoft.com/office/drawing/2014/main" id="{9C8F071D-1A42-4D8F-9A07-C309C80130BC}"/>
                </a:ext>
              </a:extLst>
            </p:cNvPr>
            <p:cNvSpPr txBox="1"/>
            <p:nvPr/>
          </p:nvSpPr>
          <p:spPr>
            <a:xfrm>
              <a:off x="3787801" y="2720904"/>
              <a:ext cx="1210028" cy="289633"/>
            </a:xfrm>
            <a:prstGeom prst="rect">
              <a:avLst/>
            </a:prstGeom>
            <a:noFill/>
          </p:spPr>
          <p:txBody>
            <a:bodyPr wrap="none" rtlCol="0">
              <a:spAutoFit/>
            </a:bodyPr>
            <a:lstStyle/>
            <a:p>
              <a:r>
                <a:rPr lang="en-US" sz="1100" dirty="0"/>
                <a:t>OTN-SC NBI</a:t>
              </a:r>
            </a:p>
          </p:txBody>
        </p:sp>
        <p:cxnSp>
          <p:nvCxnSpPr>
            <p:cNvPr id="152" name="Straight Connector 151">
              <a:extLst>
                <a:ext uri="{FF2B5EF4-FFF2-40B4-BE49-F238E27FC236}">
                  <a16:creationId xmlns:a16="http://schemas.microsoft.com/office/drawing/2014/main" id="{C5368EE0-80AC-4893-9013-0599C9499579}"/>
                </a:ext>
              </a:extLst>
            </p:cNvPr>
            <p:cNvCxnSpPr/>
            <p:nvPr/>
          </p:nvCxnSpPr>
          <p:spPr>
            <a:xfrm flipH="1" flipV="1">
              <a:off x="5019965" y="2635877"/>
              <a:ext cx="13162" cy="513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3" name="Rectangle 152">
              <a:extLst>
                <a:ext uri="{FF2B5EF4-FFF2-40B4-BE49-F238E27FC236}">
                  <a16:creationId xmlns:a16="http://schemas.microsoft.com/office/drawing/2014/main" id="{6CF63AE3-2519-478F-9EFE-FFA76F539CE4}"/>
                </a:ext>
              </a:extLst>
            </p:cNvPr>
            <p:cNvSpPr/>
            <p:nvPr/>
          </p:nvSpPr>
          <p:spPr>
            <a:xfrm>
              <a:off x="3123858" y="1431955"/>
              <a:ext cx="2701748"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4" name="TextBox 153">
              <a:extLst>
                <a:ext uri="{FF2B5EF4-FFF2-40B4-BE49-F238E27FC236}">
                  <a16:creationId xmlns:a16="http://schemas.microsoft.com/office/drawing/2014/main" id="{42BB65E5-2E5D-418F-9175-20F28C1B7BCA}"/>
                </a:ext>
              </a:extLst>
            </p:cNvPr>
            <p:cNvSpPr txBox="1"/>
            <p:nvPr/>
          </p:nvSpPr>
          <p:spPr>
            <a:xfrm>
              <a:off x="3273440" y="1441043"/>
              <a:ext cx="1914479" cy="289633"/>
            </a:xfrm>
            <a:prstGeom prst="rect">
              <a:avLst/>
            </a:prstGeom>
            <a:noFill/>
          </p:spPr>
          <p:txBody>
            <a:bodyPr wrap="none" rtlCol="0">
              <a:spAutoFit/>
            </a:bodyPr>
            <a:lstStyle/>
            <a:p>
              <a:r>
                <a:rPr lang="en-US" sz="1100" dirty="0"/>
                <a:t>Orchestrator/E2E SC</a:t>
              </a:r>
            </a:p>
          </p:txBody>
        </p:sp>
        <p:cxnSp>
          <p:nvCxnSpPr>
            <p:cNvPr id="155" name="Straight Connector 154">
              <a:extLst>
                <a:ext uri="{FF2B5EF4-FFF2-40B4-BE49-F238E27FC236}">
                  <a16:creationId xmlns:a16="http://schemas.microsoft.com/office/drawing/2014/main" id="{89B1A07C-3477-4784-A4E4-DA276158D9E0}"/>
                </a:ext>
              </a:extLst>
            </p:cNvPr>
            <p:cNvCxnSpPr>
              <a:stCxn id="149" idx="0"/>
            </p:cNvCxnSpPr>
            <p:nvPr/>
          </p:nvCxnSpPr>
          <p:spPr>
            <a:xfrm flipV="1">
              <a:off x="5031048" y="1810376"/>
              <a:ext cx="4158" cy="447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2491E341-24B6-4857-9E76-B7E91AA08DE8}"/>
                </a:ext>
              </a:extLst>
            </p:cNvPr>
            <p:cNvCxnSpPr/>
            <p:nvPr/>
          </p:nvCxnSpPr>
          <p:spPr>
            <a:xfrm flipH="1" flipV="1">
              <a:off x="3745797" y="1810377"/>
              <a:ext cx="12469" cy="13386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7" name="TextBox 156">
              <a:extLst>
                <a:ext uri="{FF2B5EF4-FFF2-40B4-BE49-F238E27FC236}">
                  <a16:creationId xmlns:a16="http://schemas.microsoft.com/office/drawing/2014/main" id="{3AE4559D-EBD5-414B-8E1D-5876741AC95E}"/>
                </a:ext>
              </a:extLst>
            </p:cNvPr>
            <p:cNvSpPr txBox="1"/>
            <p:nvPr/>
          </p:nvSpPr>
          <p:spPr>
            <a:xfrm>
              <a:off x="5043419" y="1866462"/>
              <a:ext cx="920092" cy="289633"/>
            </a:xfrm>
            <a:prstGeom prst="rect">
              <a:avLst/>
            </a:prstGeom>
            <a:noFill/>
          </p:spPr>
          <p:txBody>
            <a:bodyPr wrap="none" rtlCol="0">
              <a:spAutoFit/>
            </a:bodyPr>
            <a:lstStyle/>
            <a:p>
              <a:r>
                <a:rPr lang="en-US" sz="1100" dirty="0"/>
                <a:t>NSC NBI</a:t>
              </a:r>
            </a:p>
          </p:txBody>
        </p:sp>
        <p:cxnSp>
          <p:nvCxnSpPr>
            <p:cNvPr id="158" name="Straight Connector 157">
              <a:extLst>
                <a:ext uri="{FF2B5EF4-FFF2-40B4-BE49-F238E27FC236}">
                  <a16:creationId xmlns:a16="http://schemas.microsoft.com/office/drawing/2014/main" id="{A5AE2E3A-ADFF-40AC-8D29-67F84FC025DB}"/>
                </a:ext>
              </a:extLst>
            </p:cNvPr>
            <p:cNvCxnSpPr>
              <a:cxnSpLocks/>
            </p:cNvCxnSpPr>
            <p:nvPr/>
          </p:nvCxnSpPr>
          <p:spPr>
            <a:xfrm flipV="1">
              <a:off x="5675594" y="2618869"/>
              <a:ext cx="0" cy="15902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9" name="Group 158">
            <a:extLst>
              <a:ext uri="{FF2B5EF4-FFF2-40B4-BE49-F238E27FC236}">
                <a16:creationId xmlns:a16="http://schemas.microsoft.com/office/drawing/2014/main" id="{328DE2E5-9982-4436-9678-1BADAD6D15D5}"/>
              </a:ext>
            </a:extLst>
          </p:cNvPr>
          <p:cNvGrpSpPr/>
          <p:nvPr/>
        </p:nvGrpSpPr>
        <p:grpSpPr>
          <a:xfrm>
            <a:off x="6898856" y="1288322"/>
            <a:ext cx="1987054" cy="2779909"/>
            <a:chOff x="3123858" y="1431955"/>
            <a:chExt cx="2839653" cy="3221633"/>
          </a:xfrm>
        </p:grpSpPr>
        <p:sp>
          <p:nvSpPr>
            <p:cNvPr id="160" name="Rectangle 159">
              <a:extLst>
                <a:ext uri="{FF2B5EF4-FFF2-40B4-BE49-F238E27FC236}">
                  <a16:creationId xmlns:a16="http://schemas.microsoft.com/office/drawing/2014/main" id="{FAD8E6A5-3290-48A6-B686-5351175954C7}"/>
                </a:ext>
              </a:extLst>
            </p:cNvPr>
            <p:cNvSpPr/>
            <p:nvPr/>
          </p:nvSpPr>
          <p:spPr>
            <a:xfrm>
              <a:off x="3123859" y="4209088"/>
              <a:ext cx="2707291"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1" name="TextBox 160">
              <a:extLst>
                <a:ext uri="{FF2B5EF4-FFF2-40B4-BE49-F238E27FC236}">
                  <a16:creationId xmlns:a16="http://schemas.microsoft.com/office/drawing/2014/main" id="{D4B2F4B7-44E8-474F-BA9E-7D9EE1BD4D6A}"/>
                </a:ext>
              </a:extLst>
            </p:cNvPr>
            <p:cNvSpPr txBox="1"/>
            <p:nvPr/>
          </p:nvSpPr>
          <p:spPr>
            <a:xfrm>
              <a:off x="3758267" y="4277450"/>
              <a:ext cx="598445" cy="289633"/>
            </a:xfrm>
            <a:prstGeom prst="rect">
              <a:avLst/>
            </a:prstGeom>
            <a:noFill/>
          </p:spPr>
          <p:txBody>
            <a:bodyPr wrap="none" rtlCol="0">
              <a:spAutoFit/>
            </a:bodyPr>
            <a:lstStyle/>
            <a:p>
              <a:r>
                <a:rPr lang="en-US" sz="1100" dirty="0"/>
                <a:t>PNC</a:t>
              </a:r>
            </a:p>
          </p:txBody>
        </p:sp>
        <p:cxnSp>
          <p:nvCxnSpPr>
            <p:cNvPr id="162" name="Straight Connector 161">
              <a:extLst>
                <a:ext uri="{FF2B5EF4-FFF2-40B4-BE49-F238E27FC236}">
                  <a16:creationId xmlns:a16="http://schemas.microsoft.com/office/drawing/2014/main" id="{5E1E49AA-0763-477E-B03F-C41EBF00271E}"/>
                </a:ext>
              </a:extLst>
            </p:cNvPr>
            <p:cNvCxnSpPr/>
            <p:nvPr/>
          </p:nvCxnSpPr>
          <p:spPr>
            <a:xfrm flipV="1">
              <a:off x="5031049" y="3527455"/>
              <a:ext cx="0" cy="6816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272FD36B-D4EC-4E3C-9D46-F6AA49056020}"/>
                </a:ext>
              </a:extLst>
            </p:cNvPr>
            <p:cNvSpPr txBox="1"/>
            <p:nvPr/>
          </p:nvSpPr>
          <p:spPr>
            <a:xfrm>
              <a:off x="5134047" y="3734161"/>
              <a:ext cx="582588" cy="289633"/>
            </a:xfrm>
            <a:prstGeom prst="rect">
              <a:avLst/>
            </a:prstGeom>
            <a:noFill/>
          </p:spPr>
          <p:txBody>
            <a:bodyPr wrap="none" rtlCol="0">
              <a:spAutoFit/>
            </a:bodyPr>
            <a:lstStyle/>
            <a:p>
              <a:r>
                <a:rPr lang="en-US" sz="1100" dirty="0"/>
                <a:t>MPI</a:t>
              </a:r>
            </a:p>
          </p:txBody>
        </p:sp>
        <p:sp>
          <p:nvSpPr>
            <p:cNvPr id="164" name="Rectangle 163">
              <a:extLst>
                <a:ext uri="{FF2B5EF4-FFF2-40B4-BE49-F238E27FC236}">
                  <a16:creationId xmlns:a16="http://schemas.microsoft.com/office/drawing/2014/main" id="{E1C399EE-5576-4D1D-A8B0-DCF6B126FC77}"/>
                </a:ext>
              </a:extLst>
            </p:cNvPr>
            <p:cNvSpPr/>
            <p:nvPr/>
          </p:nvSpPr>
          <p:spPr>
            <a:xfrm>
              <a:off x="3123860" y="3149035"/>
              <a:ext cx="2337604"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5" name="TextBox 164">
              <a:extLst>
                <a:ext uri="{FF2B5EF4-FFF2-40B4-BE49-F238E27FC236}">
                  <a16:creationId xmlns:a16="http://schemas.microsoft.com/office/drawing/2014/main" id="{6CFCA6CC-C53A-4863-8290-A4B916A93D49}"/>
                </a:ext>
              </a:extLst>
            </p:cNvPr>
            <p:cNvSpPr txBox="1"/>
            <p:nvPr/>
          </p:nvSpPr>
          <p:spPr>
            <a:xfrm>
              <a:off x="3888174" y="3142229"/>
              <a:ext cx="877055" cy="289633"/>
            </a:xfrm>
            <a:prstGeom prst="rect">
              <a:avLst/>
            </a:prstGeom>
            <a:noFill/>
          </p:spPr>
          <p:txBody>
            <a:bodyPr wrap="none" rtlCol="0">
              <a:spAutoFit/>
            </a:bodyPr>
            <a:lstStyle/>
            <a:p>
              <a:r>
                <a:rPr lang="en-US" sz="1100" dirty="0"/>
                <a:t>OTN-SC</a:t>
              </a:r>
            </a:p>
          </p:txBody>
        </p:sp>
        <p:sp>
          <p:nvSpPr>
            <p:cNvPr id="166" name="Rectangle 165">
              <a:extLst>
                <a:ext uri="{FF2B5EF4-FFF2-40B4-BE49-F238E27FC236}">
                  <a16:creationId xmlns:a16="http://schemas.microsoft.com/office/drawing/2014/main" id="{8D87E8E0-1076-4EF2-B8FC-68323F1F7D5B}"/>
                </a:ext>
              </a:extLst>
            </p:cNvPr>
            <p:cNvSpPr/>
            <p:nvPr/>
          </p:nvSpPr>
          <p:spPr>
            <a:xfrm>
              <a:off x="4230948" y="2257455"/>
              <a:ext cx="1600200"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7" name="TextBox 166">
              <a:extLst>
                <a:ext uri="{FF2B5EF4-FFF2-40B4-BE49-F238E27FC236}">
                  <a16:creationId xmlns:a16="http://schemas.microsoft.com/office/drawing/2014/main" id="{64587CF3-ECAB-4CF6-BE91-FBABF6A847FB}"/>
                </a:ext>
              </a:extLst>
            </p:cNvPr>
            <p:cNvSpPr txBox="1"/>
            <p:nvPr/>
          </p:nvSpPr>
          <p:spPr>
            <a:xfrm>
              <a:off x="4374158" y="2292776"/>
              <a:ext cx="983515" cy="289633"/>
            </a:xfrm>
            <a:prstGeom prst="rect">
              <a:avLst/>
            </a:prstGeom>
            <a:noFill/>
          </p:spPr>
          <p:txBody>
            <a:bodyPr wrap="none" rtlCol="0">
              <a:spAutoFit/>
            </a:bodyPr>
            <a:lstStyle/>
            <a:p>
              <a:r>
                <a:rPr lang="en-US" sz="1100" dirty="0"/>
                <a:t>IETF-NSC</a:t>
              </a:r>
            </a:p>
          </p:txBody>
        </p:sp>
        <p:sp>
          <p:nvSpPr>
            <p:cNvPr id="168" name="TextBox 167">
              <a:extLst>
                <a:ext uri="{FF2B5EF4-FFF2-40B4-BE49-F238E27FC236}">
                  <a16:creationId xmlns:a16="http://schemas.microsoft.com/office/drawing/2014/main" id="{59D782CB-68A1-4150-89E7-A496BC96A298}"/>
                </a:ext>
              </a:extLst>
            </p:cNvPr>
            <p:cNvSpPr txBox="1"/>
            <p:nvPr/>
          </p:nvSpPr>
          <p:spPr>
            <a:xfrm>
              <a:off x="3787801" y="2720904"/>
              <a:ext cx="1210028" cy="289633"/>
            </a:xfrm>
            <a:prstGeom prst="rect">
              <a:avLst/>
            </a:prstGeom>
            <a:noFill/>
          </p:spPr>
          <p:txBody>
            <a:bodyPr wrap="none" rtlCol="0">
              <a:spAutoFit/>
            </a:bodyPr>
            <a:lstStyle/>
            <a:p>
              <a:r>
                <a:rPr lang="en-US" sz="1100" dirty="0"/>
                <a:t>OTN-SC NBI</a:t>
              </a:r>
            </a:p>
          </p:txBody>
        </p:sp>
        <p:cxnSp>
          <p:nvCxnSpPr>
            <p:cNvPr id="169" name="Straight Connector 168">
              <a:extLst>
                <a:ext uri="{FF2B5EF4-FFF2-40B4-BE49-F238E27FC236}">
                  <a16:creationId xmlns:a16="http://schemas.microsoft.com/office/drawing/2014/main" id="{BB475BEC-1E30-4704-AA04-9CDFBE745A8D}"/>
                </a:ext>
              </a:extLst>
            </p:cNvPr>
            <p:cNvCxnSpPr/>
            <p:nvPr/>
          </p:nvCxnSpPr>
          <p:spPr>
            <a:xfrm flipH="1" flipV="1">
              <a:off x="5019965" y="2635877"/>
              <a:ext cx="13162" cy="513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0" name="Rectangle 169">
              <a:extLst>
                <a:ext uri="{FF2B5EF4-FFF2-40B4-BE49-F238E27FC236}">
                  <a16:creationId xmlns:a16="http://schemas.microsoft.com/office/drawing/2014/main" id="{12CBF99E-F51C-4972-B195-E90B818D3266}"/>
                </a:ext>
              </a:extLst>
            </p:cNvPr>
            <p:cNvSpPr/>
            <p:nvPr/>
          </p:nvSpPr>
          <p:spPr>
            <a:xfrm>
              <a:off x="3123858" y="1431955"/>
              <a:ext cx="2701748"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1" name="TextBox 170">
              <a:extLst>
                <a:ext uri="{FF2B5EF4-FFF2-40B4-BE49-F238E27FC236}">
                  <a16:creationId xmlns:a16="http://schemas.microsoft.com/office/drawing/2014/main" id="{B8511EDC-1077-47BE-BE27-6F9D610FD95A}"/>
                </a:ext>
              </a:extLst>
            </p:cNvPr>
            <p:cNvSpPr txBox="1"/>
            <p:nvPr/>
          </p:nvSpPr>
          <p:spPr>
            <a:xfrm>
              <a:off x="3273440" y="1441043"/>
              <a:ext cx="1914479" cy="289633"/>
            </a:xfrm>
            <a:prstGeom prst="rect">
              <a:avLst/>
            </a:prstGeom>
            <a:noFill/>
          </p:spPr>
          <p:txBody>
            <a:bodyPr wrap="none" rtlCol="0">
              <a:spAutoFit/>
            </a:bodyPr>
            <a:lstStyle/>
            <a:p>
              <a:r>
                <a:rPr lang="en-US" sz="1100" dirty="0"/>
                <a:t>Orchestrator/E2E SC</a:t>
              </a:r>
            </a:p>
          </p:txBody>
        </p:sp>
        <p:cxnSp>
          <p:nvCxnSpPr>
            <p:cNvPr id="172" name="Straight Connector 171">
              <a:extLst>
                <a:ext uri="{FF2B5EF4-FFF2-40B4-BE49-F238E27FC236}">
                  <a16:creationId xmlns:a16="http://schemas.microsoft.com/office/drawing/2014/main" id="{B6BFC7AB-EB04-4AA8-8040-7C36FBF54A31}"/>
                </a:ext>
              </a:extLst>
            </p:cNvPr>
            <p:cNvCxnSpPr>
              <a:stCxn id="166" idx="0"/>
            </p:cNvCxnSpPr>
            <p:nvPr/>
          </p:nvCxnSpPr>
          <p:spPr>
            <a:xfrm flipV="1">
              <a:off x="5031048" y="1810376"/>
              <a:ext cx="4158" cy="447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C4A3720-FF9C-425D-9683-85829C08D7CF}"/>
                </a:ext>
              </a:extLst>
            </p:cNvPr>
            <p:cNvCxnSpPr/>
            <p:nvPr/>
          </p:nvCxnSpPr>
          <p:spPr>
            <a:xfrm flipH="1" flipV="1">
              <a:off x="3745797" y="1810377"/>
              <a:ext cx="12469" cy="13386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03AD6843-D59E-4CDB-9B39-273AA9607A7A}"/>
                </a:ext>
              </a:extLst>
            </p:cNvPr>
            <p:cNvSpPr txBox="1"/>
            <p:nvPr/>
          </p:nvSpPr>
          <p:spPr>
            <a:xfrm>
              <a:off x="5043419" y="1866462"/>
              <a:ext cx="920092" cy="289633"/>
            </a:xfrm>
            <a:prstGeom prst="rect">
              <a:avLst/>
            </a:prstGeom>
            <a:noFill/>
          </p:spPr>
          <p:txBody>
            <a:bodyPr wrap="none" rtlCol="0">
              <a:spAutoFit/>
            </a:bodyPr>
            <a:lstStyle/>
            <a:p>
              <a:r>
                <a:rPr lang="en-US" sz="1100" dirty="0"/>
                <a:t>NSC NBI</a:t>
              </a:r>
            </a:p>
          </p:txBody>
        </p:sp>
        <p:cxnSp>
          <p:nvCxnSpPr>
            <p:cNvPr id="175" name="Straight Connector 174">
              <a:extLst>
                <a:ext uri="{FF2B5EF4-FFF2-40B4-BE49-F238E27FC236}">
                  <a16:creationId xmlns:a16="http://schemas.microsoft.com/office/drawing/2014/main" id="{679D9B26-F3C3-4027-822F-4E823C3C8651}"/>
                </a:ext>
              </a:extLst>
            </p:cNvPr>
            <p:cNvCxnSpPr>
              <a:cxnSpLocks/>
            </p:cNvCxnSpPr>
            <p:nvPr/>
          </p:nvCxnSpPr>
          <p:spPr>
            <a:xfrm flipV="1">
              <a:off x="5675594" y="2618869"/>
              <a:ext cx="0" cy="15902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9990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024"/>
          <p:cNvSpPr>
            <a:spLocks noGrp="1"/>
          </p:cNvSpPr>
          <p:nvPr>
            <p:ph type="title"/>
          </p:nvPr>
        </p:nvSpPr>
        <p:spPr>
          <a:xfrm>
            <a:off x="457200" y="228865"/>
            <a:ext cx="8229600" cy="796282"/>
          </a:xfrm>
        </p:spPr>
        <p:txBody>
          <a:bodyPr>
            <a:normAutofit/>
          </a:bodyPr>
          <a:lstStyle/>
          <a:p>
            <a:r>
              <a:rPr lang="en-US" sz="3200" dirty="0"/>
              <a:t>Expanded View of OTN-SC</a:t>
            </a:r>
          </a:p>
        </p:txBody>
      </p:sp>
      <p:sp>
        <p:nvSpPr>
          <p:cNvPr id="18" name="Rectangle 17"/>
          <p:cNvSpPr/>
          <p:nvPr/>
        </p:nvSpPr>
        <p:spPr>
          <a:xfrm>
            <a:off x="2987553" y="1841011"/>
            <a:ext cx="1600200"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TextBox 18"/>
          <p:cNvSpPr txBox="1"/>
          <p:nvPr/>
        </p:nvSpPr>
        <p:spPr>
          <a:xfrm>
            <a:off x="3341762" y="1909373"/>
            <a:ext cx="734496" cy="307777"/>
          </a:xfrm>
          <a:prstGeom prst="rect">
            <a:avLst/>
          </a:prstGeom>
          <a:noFill/>
        </p:spPr>
        <p:txBody>
          <a:bodyPr wrap="none" rtlCol="0">
            <a:spAutoFit/>
          </a:bodyPr>
          <a:lstStyle/>
          <a:p>
            <a:r>
              <a:rPr lang="en-US" sz="1400" dirty="0"/>
              <a:t>OTN-SC</a:t>
            </a:r>
          </a:p>
        </p:txBody>
      </p:sp>
      <p:sp>
        <p:nvSpPr>
          <p:cNvPr id="20" name="Rectangle 19"/>
          <p:cNvSpPr/>
          <p:nvPr/>
        </p:nvSpPr>
        <p:spPr>
          <a:xfrm>
            <a:off x="3002559" y="2793511"/>
            <a:ext cx="1600200"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TextBox 20"/>
          <p:cNvSpPr txBox="1"/>
          <p:nvPr/>
        </p:nvSpPr>
        <p:spPr>
          <a:xfrm>
            <a:off x="3387949" y="2861873"/>
            <a:ext cx="734496" cy="307777"/>
          </a:xfrm>
          <a:prstGeom prst="rect">
            <a:avLst/>
          </a:prstGeom>
          <a:noFill/>
        </p:spPr>
        <p:txBody>
          <a:bodyPr wrap="none" rtlCol="0">
            <a:spAutoFit/>
          </a:bodyPr>
          <a:lstStyle/>
          <a:p>
            <a:r>
              <a:rPr lang="en-US" sz="1400" dirty="0"/>
              <a:t>OTN-SC</a:t>
            </a:r>
          </a:p>
        </p:txBody>
      </p:sp>
      <p:cxnSp>
        <p:nvCxnSpPr>
          <p:cNvPr id="22" name="Straight Connector 21"/>
          <p:cNvCxnSpPr>
            <a:stCxn id="18" idx="2"/>
            <a:endCxn id="20" idx="0"/>
          </p:cNvCxnSpPr>
          <p:nvPr/>
        </p:nvCxnSpPr>
        <p:spPr>
          <a:xfrm>
            <a:off x="3787653" y="2285511"/>
            <a:ext cx="15006" cy="5080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008288" y="3607648"/>
            <a:ext cx="1600200"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TextBox 23"/>
          <p:cNvSpPr txBox="1"/>
          <p:nvPr/>
        </p:nvSpPr>
        <p:spPr>
          <a:xfrm>
            <a:off x="3387948" y="3676009"/>
            <a:ext cx="756938" cy="307777"/>
          </a:xfrm>
          <a:prstGeom prst="rect">
            <a:avLst/>
          </a:prstGeom>
          <a:noFill/>
        </p:spPr>
        <p:txBody>
          <a:bodyPr wrap="none" rtlCol="0">
            <a:spAutoFit/>
          </a:bodyPr>
          <a:lstStyle/>
          <a:p>
            <a:r>
              <a:rPr lang="en-US" sz="1400" dirty="0"/>
              <a:t>L-MDSC</a:t>
            </a:r>
          </a:p>
        </p:txBody>
      </p:sp>
      <p:sp>
        <p:nvSpPr>
          <p:cNvPr id="25" name="Rectangle 24"/>
          <p:cNvSpPr/>
          <p:nvPr/>
        </p:nvSpPr>
        <p:spPr>
          <a:xfrm>
            <a:off x="4938740" y="2793511"/>
            <a:ext cx="1600200"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6" name="TextBox 25"/>
          <p:cNvSpPr txBox="1"/>
          <p:nvPr/>
        </p:nvSpPr>
        <p:spPr>
          <a:xfrm>
            <a:off x="5292949" y="2861873"/>
            <a:ext cx="734496" cy="307777"/>
          </a:xfrm>
          <a:prstGeom prst="rect">
            <a:avLst/>
          </a:prstGeom>
          <a:noFill/>
        </p:spPr>
        <p:txBody>
          <a:bodyPr wrap="none" rtlCol="0">
            <a:spAutoFit/>
          </a:bodyPr>
          <a:lstStyle/>
          <a:p>
            <a:r>
              <a:rPr lang="en-US" sz="1400" dirty="0"/>
              <a:t>OTN-SC</a:t>
            </a:r>
          </a:p>
        </p:txBody>
      </p:sp>
      <p:sp>
        <p:nvSpPr>
          <p:cNvPr id="27" name="Rectangle 26"/>
          <p:cNvSpPr/>
          <p:nvPr/>
        </p:nvSpPr>
        <p:spPr>
          <a:xfrm>
            <a:off x="4938739" y="3607647"/>
            <a:ext cx="1600200"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TextBox 27"/>
          <p:cNvSpPr txBox="1"/>
          <p:nvPr/>
        </p:nvSpPr>
        <p:spPr>
          <a:xfrm>
            <a:off x="5292948" y="3676009"/>
            <a:ext cx="489236" cy="307777"/>
          </a:xfrm>
          <a:prstGeom prst="rect">
            <a:avLst/>
          </a:prstGeom>
          <a:noFill/>
        </p:spPr>
        <p:txBody>
          <a:bodyPr wrap="none" rtlCol="0">
            <a:spAutoFit/>
          </a:bodyPr>
          <a:lstStyle/>
          <a:p>
            <a:r>
              <a:rPr lang="en-US" sz="1400" dirty="0"/>
              <a:t>PNC</a:t>
            </a:r>
          </a:p>
        </p:txBody>
      </p:sp>
      <p:cxnSp>
        <p:nvCxnSpPr>
          <p:cNvPr id="29" name="Straight Connector 28"/>
          <p:cNvCxnSpPr/>
          <p:nvPr/>
        </p:nvCxnSpPr>
        <p:spPr>
          <a:xfrm>
            <a:off x="3963747" y="2285511"/>
            <a:ext cx="1617100" cy="5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0" idx="2"/>
            <a:endCxn id="23" idx="0"/>
          </p:cNvCxnSpPr>
          <p:nvPr/>
        </p:nvCxnSpPr>
        <p:spPr>
          <a:xfrm>
            <a:off x="3802659" y="3238011"/>
            <a:ext cx="5729" cy="369637"/>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831930" y="4830385"/>
            <a:ext cx="1600200"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6" name="TextBox 35"/>
          <p:cNvSpPr txBox="1"/>
          <p:nvPr/>
        </p:nvSpPr>
        <p:spPr>
          <a:xfrm>
            <a:off x="3186139" y="4898747"/>
            <a:ext cx="489236" cy="307777"/>
          </a:xfrm>
          <a:prstGeom prst="rect">
            <a:avLst/>
          </a:prstGeom>
          <a:noFill/>
        </p:spPr>
        <p:txBody>
          <a:bodyPr wrap="none" rtlCol="0">
            <a:spAutoFit/>
          </a:bodyPr>
          <a:lstStyle/>
          <a:p>
            <a:r>
              <a:rPr lang="en-US" sz="1400" dirty="0"/>
              <a:t>PNC</a:t>
            </a:r>
          </a:p>
        </p:txBody>
      </p:sp>
      <p:sp>
        <p:nvSpPr>
          <p:cNvPr id="38" name="Rectangle 37"/>
          <p:cNvSpPr/>
          <p:nvPr/>
        </p:nvSpPr>
        <p:spPr>
          <a:xfrm>
            <a:off x="4736930" y="4830385"/>
            <a:ext cx="1600200"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9" name="TextBox 38"/>
          <p:cNvSpPr txBox="1"/>
          <p:nvPr/>
        </p:nvSpPr>
        <p:spPr>
          <a:xfrm>
            <a:off x="5091139" y="4898747"/>
            <a:ext cx="489236" cy="307777"/>
          </a:xfrm>
          <a:prstGeom prst="rect">
            <a:avLst/>
          </a:prstGeom>
          <a:noFill/>
        </p:spPr>
        <p:txBody>
          <a:bodyPr wrap="none" rtlCol="0">
            <a:spAutoFit/>
          </a:bodyPr>
          <a:lstStyle/>
          <a:p>
            <a:r>
              <a:rPr lang="en-US" sz="1400" dirty="0"/>
              <a:t>PNC</a:t>
            </a:r>
          </a:p>
        </p:txBody>
      </p:sp>
      <p:cxnSp>
        <p:nvCxnSpPr>
          <p:cNvPr id="40" name="Straight Connector 39"/>
          <p:cNvCxnSpPr>
            <a:stCxn id="23" idx="2"/>
            <a:endCxn id="31" idx="0"/>
          </p:cNvCxnSpPr>
          <p:nvPr/>
        </p:nvCxnSpPr>
        <p:spPr>
          <a:xfrm flipH="1">
            <a:off x="3632030" y="4052148"/>
            <a:ext cx="176358" cy="778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3" idx="2"/>
            <a:endCxn id="38" idx="0"/>
          </p:cNvCxnSpPr>
          <p:nvPr/>
        </p:nvCxnSpPr>
        <p:spPr>
          <a:xfrm>
            <a:off x="3808388" y="4052148"/>
            <a:ext cx="1728642" cy="778237"/>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81833" y="2793328"/>
            <a:ext cx="2105720" cy="738664"/>
          </a:xfrm>
          <a:prstGeom prst="rect">
            <a:avLst/>
          </a:prstGeom>
          <a:noFill/>
        </p:spPr>
        <p:txBody>
          <a:bodyPr wrap="square" rtlCol="0">
            <a:spAutoFit/>
          </a:bodyPr>
          <a:lstStyle/>
          <a:p>
            <a:r>
              <a:rPr lang="en-US" sz="1400" dirty="0"/>
              <a:t>Non-recursive (OTN-SC),</a:t>
            </a:r>
          </a:p>
          <a:p>
            <a:r>
              <a:rPr lang="en-US" sz="1400" dirty="0"/>
              <a:t>Multi-domain recursive (MPI)</a:t>
            </a:r>
          </a:p>
        </p:txBody>
      </p:sp>
      <p:sp>
        <p:nvSpPr>
          <p:cNvPr id="43" name="TextBox 42"/>
          <p:cNvSpPr txBox="1"/>
          <p:nvPr/>
        </p:nvSpPr>
        <p:spPr>
          <a:xfrm>
            <a:off x="4855565" y="1705072"/>
            <a:ext cx="3058820" cy="523220"/>
          </a:xfrm>
          <a:prstGeom prst="rect">
            <a:avLst/>
          </a:prstGeom>
          <a:noFill/>
        </p:spPr>
        <p:txBody>
          <a:bodyPr wrap="square" rtlCol="0">
            <a:spAutoFit/>
          </a:bodyPr>
          <a:lstStyle/>
          <a:p>
            <a:r>
              <a:rPr lang="en-US" sz="1400" dirty="0"/>
              <a:t>Recursive (OTN-SC),</a:t>
            </a:r>
          </a:p>
          <a:p>
            <a:r>
              <a:rPr lang="en-US" sz="1400" dirty="0"/>
              <a:t>Multi-domain recursive (MPI)</a:t>
            </a:r>
          </a:p>
        </p:txBody>
      </p:sp>
      <p:cxnSp>
        <p:nvCxnSpPr>
          <p:cNvPr id="44" name="Straight Connector 43"/>
          <p:cNvCxnSpPr>
            <a:stCxn id="25" idx="2"/>
            <a:endCxn id="27" idx="0"/>
          </p:cNvCxnSpPr>
          <p:nvPr/>
        </p:nvCxnSpPr>
        <p:spPr>
          <a:xfrm flipH="1">
            <a:off x="5738839" y="3238011"/>
            <a:ext cx="1" cy="369636"/>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698256" y="3169830"/>
            <a:ext cx="1249894" cy="523220"/>
          </a:xfrm>
          <a:prstGeom prst="rect">
            <a:avLst/>
          </a:prstGeom>
          <a:noFill/>
        </p:spPr>
        <p:txBody>
          <a:bodyPr wrap="none" rtlCol="0">
            <a:spAutoFit/>
          </a:bodyPr>
          <a:lstStyle/>
          <a:p>
            <a:r>
              <a:rPr lang="en-US" sz="1400" dirty="0"/>
              <a:t>Non-recursive,</a:t>
            </a:r>
          </a:p>
          <a:p>
            <a:r>
              <a:rPr lang="en-US" sz="1400" dirty="0"/>
              <a:t>Single domain</a:t>
            </a:r>
          </a:p>
        </p:txBody>
      </p:sp>
      <p:sp>
        <p:nvSpPr>
          <p:cNvPr id="49" name="TextBox 48"/>
          <p:cNvSpPr txBox="1"/>
          <p:nvPr/>
        </p:nvSpPr>
        <p:spPr>
          <a:xfrm>
            <a:off x="3139953" y="4322339"/>
            <a:ext cx="476412" cy="307777"/>
          </a:xfrm>
          <a:prstGeom prst="rect">
            <a:avLst/>
          </a:prstGeom>
          <a:noFill/>
        </p:spPr>
        <p:txBody>
          <a:bodyPr wrap="none" rtlCol="0">
            <a:spAutoFit/>
          </a:bodyPr>
          <a:lstStyle/>
          <a:p>
            <a:r>
              <a:rPr lang="en-US" sz="1400" dirty="0"/>
              <a:t>MPI</a:t>
            </a:r>
          </a:p>
        </p:txBody>
      </p:sp>
      <p:sp>
        <p:nvSpPr>
          <p:cNvPr id="50" name="TextBox 49"/>
          <p:cNvSpPr txBox="1"/>
          <p:nvPr/>
        </p:nvSpPr>
        <p:spPr>
          <a:xfrm>
            <a:off x="5002354" y="4322339"/>
            <a:ext cx="476412" cy="307777"/>
          </a:xfrm>
          <a:prstGeom prst="rect">
            <a:avLst/>
          </a:prstGeom>
          <a:noFill/>
        </p:spPr>
        <p:txBody>
          <a:bodyPr wrap="none" rtlCol="0">
            <a:spAutoFit/>
          </a:bodyPr>
          <a:lstStyle/>
          <a:p>
            <a:r>
              <a:rPr lang="en-US" sz="1400" dirty="0"/>
              <a:t>MPI</a:t>
            </a:r>
          </a:p>
        </p:txBody>
      </p:sp>
      <p:sp>
        <p:nvSpPr>
          <p:cNvPr id="55" name="TextBox 54"/>
          <p:cNvSpPr txBox="1"/>
          <p:nvPr/>
        </p:nvSpPr>
        <p:spPr>
          <a:xfrm>
            <a:off x="3873964" y="3238011"/>
            <a:ext cx="476412" cy="307777"/>
          </a:xfrm>
          <a:prstGeom prst="rect">
            <a:avLst/>
          </a:prstGeom>
          <a:noFill/>
        </p:spPr>
        <p:txBody>
          <a:bodyPr wrap="none" rtlCol="0">
            <a:spAutoFit/>
          </a:bodyPr>
          <a:lstStyle/>
          <a:p>
            <a:r>
              <a:rPr lang="en-US" sz="1400" dirty="0"/>
              <a:t>MPI</a:t>
            </a:r>
          </a:p>
        </p:txBody>
      </p:sp>
      <p:sp>
        <p:nvSpPr>
          <p:cNvPr id="58" name="TextBox 57"/>
          <p:cNvSpPr txBox="1"/>
          <p:nvPr/>
        </p:nvSpPr>
        <p:spPr>
          <a:xfrm>
            <a:off x="5779717" y="3238011"/>
            <a:ext cx="476412" cy="307777"/>
          </a:xfrm>
          <a:prstGeom prst="rect">
            <a:avLst/>
          </a:prstGeom>
          <a:noFill/>
        </p:spPr>
        <p:txBody>
          <a:bodyPr wrap="none" rtlCol="0">
            <a:spAutoFit/>
          </a:bodyPr>
          <a:lstStyle/>
          <a:p>
            <a:r>
              <a:rPr lang="en-US" sz="1400" dirty="0"/>
              <a:t>MPI</a:t>
            </a:r>
          </a:p>
        </p:txBody>
      </p:sp>
      <p:sp>
        <p:nvSpPr>
          <p:cNvPr id="59" name="TextBox 58"/>
          <p:cNvSpPr txBox="1"/>
          <p:nvPr/>
        </p:nvSpPr>
        <p:spPr>
          <a:xfrm>
            <a:off x="3810747" y="2424179"/>
            <a:ext cx="442750" cy="307777"/>
          </a:xfrm>
          <a:prstGeom prst="rect">
            <a:avLst/>
          </a:prstGeom>
          <a:noFill/>
        </p:spPr>
        <p:txBody>
          <a:bodyPr wrap="none" rtlCol="0">
            <a:spAutoFit/>
          </a:bodyPr>
          <a:lstStyle/>
          <a:p>
            <a:r>
              <a:rPr lang="en-US" sz="1400" dirty="0"/>
              <a:t>NBI</a:t>
            </a:r>
          </a:p>
        </p:txBody>
      </p:sp>
      <p:sp>
        <p:nvSpPr>
          <p:cNvPr id="60" name="TextBox 59"/>
          <p:cNvSpPr txBox="1"/>
          <p:nvPr/>
        </p:nvSpPr>
        <p:spPr>
          <a:xfrm>
            <a:off x="4893975" y="2424178"/>
            <a:ext cx="442750" cy="307777"/>
          </a:xfrm>
          <a:prstGeom prst="rect">
            <a:avLst/>
          </a:prstGeom>
          <a:noFill/>
        </p:spPr>
        <p:txBody>
          <a:bodyPr wrap="none" rtlCol="0">
            <a:spAutoFit/>
          </a:bodyPr>
          <a:lstStyle/>
          <a:p>
            <a:r>
              <a:rPr lang="en-US" sz="1400" dirty="0"/>
              <a:t>NBI</a:t>
            </a:r>
          </a:p>
        </p:txBody>
      </p:sp>
      <p:cxnSp>
        <p:nvCxnSpPr>
          <p:cNvPr id="61" name="Straight Connector 60"/>
          <p:cNvCxnSpPr>
            <a:endCxn id="18" idx="0"/>
          </p:cNvCxnSpPr>
          <p:nvPr/>
        </p:nvCxnSpPr>
        <p:spPr>
          <a:xfrm>
            <a:off x="3782598" y="1393182"/>
            <a:ext cx="5055" cy="447829"/>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740501" y="1393182"/>
            <a:ext cx="442750" cy="307777"/>
          </a:xfrm>
          <a:prstGeom prst="rect">
            <a:avLst/>
          </a:prstGeom>
          <a:noFill/>
        </p:spPr>
        <p:txBody>
          <a:bodyPr wrap="none" rtlCol="0">
            <a:spAutoFit/>
          </a:bodyPr>
          <a:lstStyle/>
          <a:p>
            <a:r>
              <a:rPr lang="en-US" sz="1400" dirty="0"/>
              <a:t>NBI</a:t>
            </a:r>
          </a:p>
        </p:txBody>
      </p:sp>
      <p:sp>
        <p:nvSpPr>
          <p:cNvPr id="63" name="Rectangle 62"/>
          <p:cNvSpPr/>
          <p:nvPr/>
        </p:nvSpPr>
        <p:spPr>
          <a:xfrm>
            <a:off x="3010647" y="956785"/>
            <a:ext cx="1600200"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4" name="TextBox 63"/>
          <p:cNvSpPr txBox="1"/>
          <p:nvPr/>
        </p:nvSpPr>
        <p:spPr>
          <a:xfrm>
            <a:off x="3364856" y="1025147"/>
            <a:ext cx="835485" cy="307777"/>
          </a:xfrm>
          <a:prstGeom prst="rect">
            <a:avLst/>
          </a:prstGeom>
          <a:noFill/>
        </p:spPr>
        <p:txBody>
          <a:bodyPr wrap="none" rtlCol="0">
            <a:spAutoFit/>
          </a:bodyPr>
          <a:lstStyle/>
          <a:p>
            <a:r>
              <a:rPr lang="en-US" sz="1400" dirty="0"/>
              <a:t>IETF-NSC</a:t>
            </a:r>
          </a:p>
        </p:txBody>
      </p:sp>
    </p:spTree>
    <p:extLst>
      <p:ext uri="{BB962C8B-B14F-4D97-AF65-F5344CB8AC3E}">
        <p14:creationId xmlns:p14="http://schemas.microsoft.com/office/powerpoint/2010/main" val="411577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OTN-SC Figure Update</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81099"/>
            <a:ext cx="3581400" cy="3970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85900"/>
            <a:ext cx="3859819" cy="3221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33400" y="3009899"/>
            <a:ext cx="3505200" cy="165835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48200" y="3160867"/>
            <a:ext cx="3733800" cy="87486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4114800" y="3390900"/>
            <a:ext cx="457200" cy="30480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893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024"/>
          <p:cNvSpPr>
            <a:spLocks noGrp="1"/>
          </p:cNvSpPr>
          <p:nvPr>
            <p:ph type="title"/>
          </p:nvPr>
        </p:nvSpPr>
        <p:spPr/>
        <p:txBody>
          <a:bodyPr>
            <a:normAutofit fontScale="90000"/>
          </a:bodyPr>
          <a:lstStyle/>
          <a:p>
            <a:r>
              <a:rPr lang="en-US" sz="3200" dirty="0"/>
              <a:t>Issues - </a:t>
            </a:r>
            <a:r>
              <a:rPr lang="en-US" sz="3200" dirty="0">
                <a:hlinkClick r:id="rId2"/>
              </a:rPr>
              <a:t>https://github.com/aguoietf/ietf-ccamp-yang-otn-slicing/issues</a:t>
            </a:r>
            <a:r>
              <a:rPr lang="en-US" sz="3200" dirty="0"/>
              <a:t>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525" y="1104900"/>
            <a:ext cx="6330950"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2313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Title 1024"/>
          <p:cNvSpPr>
            <a:spLocks noGrp="1"/>
          </p:cNvSpPr>
          <p:nvPr>
            <p:ph type="title"/>
          </p:nvPr>
        </p:nvSpPr>
        <p:spPr/>
        <p:txBody>
          <a:bodyPr>
            <a:normAutofit/>
          </a:bodyPr>
          <a:lstStyle/>
          <a:p>
            <a:r>
              <a:rPr lang="en-US" sz="3200" dirty="0"/>
              <a:t>Functional Diagram of OTN-SC</a:t>
            </a:r>
          </a:p>
        </p:txBody>
      </p:sp>
      <p:grpSp>
        <p:nvGrpSpPr>
          <p:cNvPr id="2" name="Group 1"/>
          <p:cNvGrpSpPr/>
          <p:nvPr/>
        </p:nvGrpSpPr>
        <p:grpSpPr>
          <a:xfrm>
            <a:off x="7761626" y="1028700"/>
            <a:ext cx="1371600" cy="1552760"/>
            <a:chOff x="152399" y="1375767"/>
            <a:chExt cx="3016199" cy="3229582"/>
          </a:xfrm>
        </p:grpSpPr>
        <p:sp>
          <p:nvSpPr>
            <p:cNvPr id="37" name="Rectangle 36"/>
            <p:cNvSpPr/>
            <p:nvPr/>
          </p:nvSpPr>
          <p:spPr>
            <a:xfrm>
              <a:off x="152400" y="4152900"/>
              <a:ext cx="2707291" cy="444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6" name="TextBox 45"/>
            <p:cNvSpPr txBox="1"/>
            <p:nvPr/>
          </p:nvSpPr>
          <p:spPr>
            <a:xfrm>
              <a:off x="786806" y="4221263"/>
              <a:ext cx="788682" cy="384086"/>
            </a:xfrm>
            <a:prstGeom prst="rect">
              <a:avLst/>
            </a:prstGeom>
            <a:noFill/>
          </p:spPr>
          <p:txBody>
            <a:bodyPr wrap="none" rtlCol="0">
              <a:spAutoFit/>
            </a:bodyPr>
            <a:lstStyle/>
            <a:p>
              <a:r>
                <a:rPr lang="en-US" sz="600" dirty="0"/>
                <a:t>PNC</a:t>
              </a:r>
            </a:p>
          </p:txBody>
        </p:sp>
        <p:cxnSp>
          <p:nvCxnSpPr>
            <p:cNvPr id="51" name="Straight Connector 50"/>
            <p:cNvCxnSpPr/>
            <p:nvPr/>
          </p:nvCxnSpPr>
          <p:spPr>
            <a:xfrm flipV="1">
              <a:off x="2059590" y="3471267"/>
              <a:ext cx="0" cy="6816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162586" y="3677975"/>
              <a:ext cx="772685" cy="384086"/>
            </a:xfrm>
            <a:prstGeom prst="rect">
              <a:avLst/>
            </a:prstGeom>
            <a:noFill/>
          </p:spPr>
          <p:txBody>
            <a:bodyPr wrap="none" rtlCol="0">
              <a:spAutoFit/>
            </a:bodyPr>
            <a:lstStyle/>
            <a:p>
              <a:r>
                <a:rPr lang="en-US" sz="600" dirty="0"/>
                <a:t>MPI</a:t>
              </a:r>
            </a:p>
          </p:txBody>
        </p:sp>
        <p:sp>
          <p:nvSpPr>
            <p:cNvPr id="56" name="Rectangle 55"/>
            <p:cNvSpPr/>
            <p:nvPr/>
          </p:nvSpPr>
          <p:spPr>
            <a:xfrm>
              <a:off x="152401" y="3092847"/>
              <a:ext cx="2337604"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 name="TextBox 56"/>
            <p:cNvSpPr txBox="1"/>
            <p:nvPr/>
          </p:nvSpPr>
          <p:spPr>
            <a:xfrm>
              <a:off x="916716" y="3086040"/>
              <a:ext cx="1056644" cy="384086"/>
            </a:xfrm>
            <a:prstGeom prst="rect">
              <a:avLst/>
            </a:prstGeom>
            <a:noFill/>
          </p:spPr>
          <p:txBody>
            <a:bodyPr wrap="none" rtlCol="0">
              <a:spAutoFit/>
            </a:bodyPr>
            <a:lstStyle/>
            <a:p>
              <a:r>
                <a:rPr lang="en-US" sz="600" dirty="0"/>
                <a:t>OTN-SC</a:t>
              </a:r>
            </a:p>
          </p:txBody>
        </p:sp>
        <p:sp>
          <p:nvSpPr>
            <p:cNvPr id="32" name="Rectangle 31"/>
            <p:cNvSpPr/>
            <p:nvPr/>
          </p:nvSpPr>
          <p:spPr>
            <a:xfrm>
              <a:off x="1259489" y="2201267"/>
              <a:ext cx="1600200"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 name="TextBox 32"/>
            <p:cNvSpPr txBox="1"/>
            <p:nvPr/>
          </p:nvSpPr>
          <p:spPr>
            <a:xfrm>
              <a:off x="1402698" y="2236589"/>
              <a:ext cx="1156627" cy="384086"/>
            </a:xfrm>
            <a:prstGeom prst="rect">
              <a:avLst/>
            </a:prstGeom>
            <a:noFill/>
          </p:spPr>
          <p:txBody>
            <a:bodyPr wrap="none" rtlCol="0">
              <a:spAutoFit/>
            </a:bodyPr>
            <a:lstStyle/>
            <a:p>
              <a:r>
                <a:rPr lang="en-US" sz="600" dirty="0"/>
                <a:t>IETF-NSC</a:t>
              </a:r>
            </a:p>
          </p:txBody>
        </p:sp>
        <p:sp>
          <p:nvSpPr>
            <p:cNvPr id="34" name="TextBox 33"/>
            <p:cNvSpPr txBox="1"/>
            <p:nvPr/>
          </p:nvSpPr>
          <p:spPr>
            <a:xfrm>
              <a:off x="816344" y="2664717"/>
              <a:ext cx="1376596" cy="384086"/>
            </a:xfrm>
            <a:prstGeom prst="rect">
              <a:avLst/>
            </a:prstGeom>
            <a:noFill/>
          </p:spPr>
          <p:txBody>
            <a:bodyPr wrap="none" rtlCol="0">
              <a:spAutoFit/>
            </a:bodyPr>
            <a:lstStyle/>
            <a:p>
              <a:r>
                <a:rPr lang="en-US" sz="600" dirty="0"/>
                <a:t>OTN-SC NBI</a:t>
              </a:r>
            </a:p>
          </p:txBody>
        </p:sp>
        <p:cxnSp>
          <p:nvCxnSpPr>
            <p:cNvPr id="35" name="Straight Connector 34"/>
            <p:cNvCxnSpPr/>
            <p:nvPr/>
          </p:nvCxnSpPr>
          <p:spPr>
            <a:xfrm flipH="1" flipV="1">
              <a:off x="2048506" y="2579689"/>
              <a:ext cx="13162" cy="5131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52399" y="1375767"/>
              <a:ext cx="2701748" cy="378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 name="TextBox 47"/>
            <p:cNvSpPr txBox="1"/>
            <p:nvPr/>
          </p:nvSpPr>
          <p:spPr>
            <a:xfrm>
              <a:off x="301983" y="1384854"/>
              <a:ext cx="2056496" cy="384086"/>
            </a:xfrm>
            <a:prstGeom prst="rect">
              <a:avLst/>
            </a:prstGeom>
            <a:noFill/>
          </p:spPr>
          <p:txBody>
            <a:bodyPr wrap="none" rtlCol="0">
              <a:spAutoFit/>
            </a:bodyPr>
            <a:lstStyle/>
            <a:p>
              <a:r>
                <a:rPr lang="en-US" sz="600" dirty="0"/>
                <a:t>Orchestrator/E2E SC</a:t>
              </a:r>
            </a:p>
          </p:txBody>
        </p:sp>
        <p:cxnSp>
          <p:nvCxnSpPr>
            <p:cNvPr id="53" name="Straight Connector 52"/>
            <p:cNvCxnSpPr>
              <a:stCxn id="32" idx="0"/>
            </p:cNvCxnSpPr>
            <p:nvPr/>
          </p:nvCxnSpPr>
          <p:spPr>
            <a:xfrm flipV="1">
              <a:off x="2059589" y="1754188"/>
              <a:ext cx="4158" cy="447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774338" y="1754189"/>
              <a:ext cx="12469" cy="13386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2071960" y="1810274"/>
              <a:ext cx="1096638" cy="384086"/>
            </a:xfrm>
            <a:prstGeom prst="rect">
              <a:avLst/>
            </a:prstGeom>
            <a:noFill/>
          </p:spPr>
          <p:txBody>
            <a:bodyPr wrap="none" rtlCol="0">
              <a:spAutoFit/>
            </a:bodyPr>
            <a:lstStyle/>
            <a:p>
              <a:r>
                <a:rPr lang="en-US" sz="600" dirty="0"/>
                <a:t>NSC NBI</a:t>
              </a:r>
            </a:p>
          </p:txBody>
        </p:sp>
        <p:cxnSp>
          <p:nvCxnSpPr>
            <p:cNvPr id="19" name="Straight Connector 18">
              <a:extLst>
                <a:ext uri="{FF2B5EF4-FFF2-40B4-BE49-F238E27FC236}">
                  <a16:creationId xmlns:a16="http://schemas.microsoft.com/office/drawing/2014/main" id="{DE3B0191-9A1B-4D42-BF8E-B8A9589666E0}"/>
                </a:ext>
              </a:extLst>
            </p:cNvPr>
            <p:cNvCxnSpPr>
              <a:cxnSpLocks/>
            </p:cNvCxnSpPr>
            <p:nvPr/>
          </p:nvCxnSpPr>
          <p:spPr>
            <a:xfrm flipV="1">
              <a:off x="2704135" y="2562681"/>
              <a:ext cx="0" cy="15902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443663"/>
            <a:ext cx="3286031" cy="2776612"/>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2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81099"/>
            <a:ext cx="3200400" cy="3547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447800" y="4914900"/>
            <a:ext cx="577402" cy="369332"/>
          </a:xfrm>
          <a:prstGeom prst="rect">
            <a:avLst/>
          </a:prstGeom>
          <a:noFill/>
        </p:spPr>
        <p:txBody>
          <a:bodyPr wrap="none" rtlCol="0">
            <a:spAutoFit/>
          </a:bodyPr>
          <a:lstStyle/>
          <a:p>
            <a:r>
              <a:rPr lang="en-US" dirty="0"/>
              <a:t>OLD</a:t>
            </a:r>
          </a:p>
        </p:txBody>
      </p:sp>
      <p:sp>
        <p:nvSpPr>
          <p:cNvPr id="26" name="TextBox 25"/>
          <p:cNvSpPr txBox="1"/>
          <p:nvPr/>
        </p:nvSpPr>
        <p:spPr>
          <a:xfrm>
            <a:off x="5737045" y="4838700"/>
            <a:ext cx="651140" cy="369332"/>
          </a:xfrm>
          <a:prstGeom prst="rect">
            <a:avLst/>
          </a:prstGeom>
          <a:noFill/>
        </p:spPr>
        <p:txBody>
          <a:bodyPr wrap="none" rtlCol="0">
            <a:spAutoFit/>
          </a:bodyPr>
          <a:lstStyle/>
          <a:p>
            <a:r>
              <a:rPr lang="en-US" dirty="0">
                <a:solidFill>
                  <a:srgbClr val="C00000"/>
                </a:solidFill>
              </a:rPr>
              <a:t>NEW</a:t>
            </a:r>
          </a:p>
        </p:txBody>
      </p:sp>
    </p:spTree>
    <p:extLst>
      <p:ext uri="{BB962C8B-B14F-4D97-AF65-F5344CB8AC3E}">
        <p14:creationId xmlns:p14="http://schemas.microsoft.com/office/powerpoint/2010/main" val="577041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23086</TotalTime>
  <Words>4112</Words>
  <Application>Microsoft Office PowerPoint</Application>
  <PresentationFormat>On-screen Show (16:10)</PresentationFormat>
  <Paragraphs>531</Paragraphs>
  <Slides>23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Courier New</vt:lpstr>
      <vt:lpstr>Office Theme</vt:lpstr>
      <vt:lpstr>ietf-ccamp-yang-otn-slicing</vt:lpstr>
      <vt:lpstr>Issue Tracking</vt:lpstr>
      <vt:lpstr>Proposed Call Schedule</vt:lpstr>
      <vt:lpstr>Functional Diagram of OTN-SC</vt:lpstr>
      <vt:lpstr>OTN-SC Deployment Scenarios</vt:lpstr>
      <vt:lpstr>Expanded View of OTN-SC</vt:lpstr>
      <vt:lpstr>OTN-SC Figure Update</vt:lpstr>
      <vt:lpstr>Issues - https://github.com/aguoietf/ietf-ccamp-yang-otn-slicing/issues </vt:lpstr>
      <vt:lpstr>Functional Diagram of OTN-SC</vt:lpstr>
      <vt:lpstr>Scope of An OTN Slice</vt:lpstr>
      <vt:lpstr>Multi-domain OTN-SC</vt:lpstr>
      <vt:lpstr>Draft-liu-teas-transport-network-slice-yang</vt:lpstr>
      <vt:lpstr>Draft-wd-teas-transport-slice-yang</vt:lpstr>
      <vt:lpstr>Modeling for OTN Slices</vt:lpstr>
      <vt:lpstr>Modeling for Connectivity-based OTN Slices</vt:lpstr>
      <vt:lpstr>Modeling for Connectivity-based OTN Slices</vt:lpstr>
      <vt:lpstr>Modeling for Resource-based OTN Slices</vt:lpstr>
      <vt:lpstr>Base Model for Slicing</vt:lpstr>
      <vt:lpstr>How do we merge these candidate base models?</vt:lpstr>
      <vt:lpstr>How do we merge these candidate base models?</vt:lpstr>
      <vt:lpstr>TEAS Interim Meeting on Network Slicing</vt:lpstr>
      <vt:lpstr>TEAS Interim Meeting on Network Slicing</vt:lpstr>
      <vt:lpstr>TEAS Interim Meeting on Network Slicing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Aihua Guo</dc:creator>
  <cp:lastModifiedBy>Aihua Guo</cp:lastModifiedBy>
  <cp:revision>34</cp:revision>
  <dcterms:created xsi:type="dcterms:W3CDTF">2021-05-11T14:28:13Z</dcterms:created>
  <dcterms:modified xsi:type="dcterms:W3CDTF">2021-09-30T13:35:49Z</dcterms:modified>
</cp:coreProperties>
</file>