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
  </p:notesMasterIdLst>
  <p:sldIdLst>
    <p:sldId id="256" r:id="rId7"/>
    <p:sldId id="288" r:id="rId8"/>
    <p:sldId id="291" r:id="rId9"/>
    <p:sldId id="301" r:id="rId10"/>
    <p:sldId id="302" r:id="rId11"/>
    <p:sldId id="303" r:id="rId12"/>
    <p:sldId id="304" r:id="rId13"/>
    <p:sldId id="30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otti, Sergio (Nokia - IT/Vimercate)" initials="BS(I" lastIdx="6" clrIdx="0">
    <p:extLst>
      <p:ext uri="{19B8F6BF-5375-455C-9EA6-DF929625EA0E}">
        <p15:presenceInfo xmlns:p15="http://schemas.microsoft.com/office/powerpoint/2012/main" userId="S::sergio.belotti@nokia.com::1405c469-425d-44df-9775-7098fb1a68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9" autoAdjust="0"/>
    <p:restoredTop sz="93981" autoAdjust="0"/>
  </p:normalViewPr>
  <p:slideViewPr>
    <p:cSldViewPr snapToGrid="0">
      <p:cViewPr varScale="1">
        <p:scale>
          <a:sx n="62" d="100"/>
          <a:sy n="62" d="100"/>
        </p:scale>
        <p:origin x="664" y="56"/>
      </p:cViewPr>
      <p:guideLst>
        <p:guide orient="horz" pos="16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1742-25F0-43F6-882D-B8403339F2D1}"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6C2EC-F3B6-4CF7-8A67-99EC2A32E023}" type="slidenum">
              <a:rPr lang="en-US" smtClean="0"/>
              <a:t>‹#›</a:t>
            </a:fld>
            <a:endParaRPr lang="en-US"/>
          </a:p>
        </p:txBody>
      </p:sp>
    </p:spTree>
    <p:extLst>
      <p:ext uri="{BB962C8B-B14F-4D97-AF65-F5344CB8AC3E}">
        <p14:creationId xmlns:p14="http://schemas.microsoft.com/office/powerpoint/2010/main" val="343084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3</a:t>
            </a:fld>
            <a:endParaRPr lang="en-US"/>
          </a:p>
        </p:txBody>
      </p:sp>
    </p:spTree>
    <p:extLst>
      <p:ext uri="{BB962C8B-B14F-4D97-AF65-F5344CB8AC3E}">
        <p14:creationId xmlns:p14="http://schemas.microsoft.com/office/powerpoint/2010/main" val="83288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4</a:t>
            </a:fld>
            <a:endParaRPr lang="en-US"/>
          </a:p>
        </p:txBody>
      </p:sp>
    </p:spTree>
    <p:extLst>
      <p:ext uri="{BB962C8B-B14F-4D97-AF65-F5344CB8AC3E}">
        <p14:creationId xmlns:p14="http://schemas.microsoft.com/office/powerpoint/2010/main" val="143929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5</a:t>
            </a:fld>
            <a:endParaRPr lang="en-US"/>
          </a:p>
        </p:txBody>
      </p:sp>
    </p:spTree>
    <p:extLst>
      <p:ext uri="{BB962C8B-B14F-4D97-AF65-F5344CB8AC3E}">
        <p14:creationId xmlns:p14="http://schemas.microsoft.com/office/powerpoint/2010/main" val="143885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6</a:t>
            </a:fld>
            <a:endParaRPr lang="en-US"/>
          </a:p>
        </p:txBody>
      </p:sp>
    </p:spTree>
    <p:extLst>
      <p:ext uri="{BB962C8B-B14F-4D97-AF65-F5344CB8AC3E}">
        <p14:creationId xmlns:p14="http://schemas.microsoft.com/office/powerpoint/2010/main" val="200883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7</a:t>
            </a:fld>
            <a:endParaRPr lang="en-US"/>
          </a:p>
        </p:txBody>
      </p:sp>
    </p:spTree>
    <p:extLst>
      <p:ext uri="{BB962C8B-B14F-4D97-AF65-F5344CB8AC3E}">
        <p14:creationId xmlns:p14="http://schemas.microsoft.com/office/powerpoint/2010/main" val="407146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8</a:t>
            </a:fld>
            <a:endParaRPr lang="en-US"/>
          </a:p>
        </p:txBody>
      </p:sp>
    </p:spTree>
    <p:extLst>
      <p:ext uri="{BB962C8B-B14F-4D97-AF65-F5344CB8AC3E}">
        <p14:creationId xmlns:p14="http://schemas.microsoft.com/office/powerpoint/2010/main" val="204021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F70F-C36D-483B-A71E-3CE7D1294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BBED8-1641-49D3-AE18-73C243B3C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D893F-194C-4FF4-B5AB-6C4451672D94}"/>
              </a:ext>
            </a:extLst>
          </p:cNvPr>
          <p:cNvSpPr>
            <a:spLocks noGrp="1"/>
          </p:cNvSpPr>
          <p:nvPr>
            <p:ph type="dt" sz="half" idx="10"/>
          </p:nvPr>
        </p:nvSpPr>
        <p:spPr/>
        <p:txBody>
          <a:bodyPr/>
          <a:lstStyle/>
          <a:p>
            <a:fld id="{11EADF87-7BA1-4934-894F-828C76552A18}" type="datetime1">
              <a:rPr lang="en-US" smtClean="0"/>
              <a:t>7/21/2022</a:t>
            </a:fld>
            <a:endParaRPr lang="en-US"/>
          </a:p>
        </p:txBody>
      </p:sp>
      <p:sp>
        <p:nvSpPr>
          <p:cNvPr id="5" name="Footer Placeholder 4">
            <a:extLst>
              <a:ext uri="{FF2B5EF4-FFF2-40B4-BE49-F238E27FC236}">
                <a16:creationId xmlns:a16="http://schemas.microsoft.com/office/drawing/2014/main" id="{99244E4B-E2F8-432A-BF65-4B1D4F60B522}"/>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CD57B7B-E4FA-4168-B890-885510F841FB}"/>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2652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744E-C5CC-433D-BC59-08747CC08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A685-8D45-4AE8-A436-80CEC3CB9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4DA6-02C2-4232-AA35-6C6326775ED7}"/>
              </a:ext>
            </a:extLst>
          </p:cNvPr>
          <p:cNvSpPr>
            <a:spLocks noGrp="1"/>
          </p:cNvSpPr>
          <p:nvPr>
            <p:ph type="dt" sz="half" idx="10"/>
          </p:nvPr>
        </p:nvSpPr>
        <p:spPr/>
        <p:txBody>
          <a:bodyPr/>
          <a:lstStyle/>
          <a:p>
            <a:fld id="{85D92055-2432-4DF3-97D9-9AAC5D502BA1}" type="datetime1">
              <a:rPr lang="en-US" smtClean="0"/>
              <a:t>7/21/2022</a:t>
            </a:fld>
            <a:endParaRPr lang="en-US"/>
          </a:p>
        </p:txBody>
      </p:sp>
      <p:sp>
        <p:nvSpPr>
          <p:cNvPr id="5" name="Footer Placeholder 4">
            <a:extLst>
              <a:ext uri="{FF2B5EF4-FFF2-40B4-BE49-F238E27FC236}">
                <a16:creationId xmlns:a16="http://schemas.microsoft.com/office/drawing/2014/main" id="{A67D90AE-1FCA-4D19-A901-53A6D429BA15}"/>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A4DF0AA5-D7F4-4DDE-AE62-D39D808E390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44727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D45A1-B848-4F0A-A111-0471ADDF55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6741C-A0E2-4271-95E4-9F68AD8649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D4C10-76A8-4708-8997-C1FEB99B2422}"/>
              </a:ext>
            </a:extLst>
          </p:cNvPr>
          <p:cNvSpPr>
            <a:spLocks noGrp="1"/>
          </p:cNvSpPr>
          <p:nvPr>
            <p:ph type="dt" sz="half" idx="10"/>
          </p:nvPr>
        </p:nvSpPr>
        <p:spPr/>
        <p:txBody>
          <a:bodyPr/>
          <a:lstStyle/>
          <a:p>
            <a:fld id="{9982AC4B-3F7F-442E-97CB-3FE75166B923}" type="datetime1">
              <a:rPr lang="en-US" smtClean="0"/>
              <a:t>7/21/2022</a:t>
            </a:fld>
            <a:endParaRPr lang="en-US"/>
          </a:p>
        </p:txBody>
      </p:sp>
      <p:sp>
        <p:nvSpPr>
          <p:cNvPr id="5" name="Footer Placeholder 4">
            <a:extLst>
              <a:ext uri="{FF2B5EF4-FFF2-40B4-BE49-F238E27FC236}">
                <a16:creationId xmlns:a16="http://schemas.microsoft.com/office/drawing/2014/main" id="{5314B1F7-A30B-4632-8901-5AF691375F2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C49D563F-3764-4CAA-9B40-9A10FC22F65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03113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BE4D-E613-43DD-A6B2-85D234F12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8EDF5-8775-4D37-8BA6-6B05CD86F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D1F9-0CC1-46BD-80EA-032EFE2EA496}"/>
              </a:ext>
            </a:extLst>
          </p:cNvPr>
          <p:cNvSpPr>
            <a:spLocks noGrp="1"/>
          </p:cNvSpPr>
          <p:nvPr>
            <p:ph type="dt" sz="half" idx="10"/>
          </p:nvPr>
        </p:nvSpPr>
        <p:spPr/>
        <p:txBody>
          <a:bodyPr/>
          <a:lstStyle/>
          <a:p>
            <a:fld id="{86764C34-DC39-41C4-8B6A-5EA7B47F74F1}" type="datetime1">
              <a:rPr lang="en-US" smtClean="0"/>
              <a:t>7/21/2022</a:t>
            </a:fld>
            <a:endParaRPr lang="en-US"/>
          </a:p>
        </p:txBody>
      </p:sp>
      <p:sp>
        <p:nvSpPr>
          <p:cNvPr id="5" name="Footer Placeholder 4">
            <a:extLst>
              <a:ext uri="{FF2B5EF4-FFF2-40B4-BE49-F238E27FC236}">
                <a16:creationId xmlns:a16="http://schemas.microsoft.com/office/drawing/2014/main" id="{C5F48F2B-FBF0-4DD3-BC64-6E8C5B4109F3}"/>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E04DDCE-377F-490B-9F66-2FCFAE7CDA5D}"/>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015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7EAE-26F7-4F91-BCE2-D07C906B9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D8774-D4D5-43AF-87A1-D8665498F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232657-B26C-473C-88A7-772FA2CDB6EA}"/>
              </a:ext>
            </a:extLst>
          </p:cNvPr>
          <p:cNvSpPr>
            <a:spLocks noGrp="1"/>
          </p:cNvSpPr>
          <p:nvPr>
            <p:ph type="dt" sz="half" idx="10"/>
          </p:nvPr>
        </p:nvSpPr>
        <p:spPr/>
        <p:txBody>
          <a:bodyPr/>
          <a:lstStyle/>
          <a:p>
            <a:fld id="{9AD06E72-0C8D-44B3-AA53-2FB152485C62}" type="datetime1">
              <a:rPr lang="en-US" smtClean="0"/>
              <a:t>7/21/2022</a:t>
            </a:fld>
            <a:endParaRPr lang="en-US"/>
          </a:p>
        </p:txBody>
      </p:sp>
      <p:sp>
        <p:nvSpPr>
          <p:cNvPr id="5" name="Footer Placeholder 4">
            <a:extLst>
              <a:ext uri="{FF2B5EF4-FFF2-40B4-BE49-F238E27FC236}">
                <a16:creationId xmlns:a16="http://schemas.microsoft.com/office/drawing/2014/main" id="{30DD0D81-1E0A-47CD-92A4-5E1171C6ACB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1EEF3D07-BB30-4067-94E3-33D2DE362F6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39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312-A27D-43A7-9134-1372A391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64446-AD39-4608-9403-BC5FBE4DE6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FB136-4A35-4C88-9E2B-DC562E5F0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D5133C-C0C8-462E-9E8D-367F44F3E7B7}"/>
              </a:ext>
            </a:extLst>
          </p:cNvPr>
          <p:cNvSpPr>
            <a:spLocks noGrp="1"/>
          </p:cNvSpPr>
          <p:nvPr>
            <p:ph type="dt" sz="half" idx="10"/>
          </p:nvPr>
        </p:nvSpPr>
        <p:spPr/>
        <p:txBody>
          <a:bodyPr/>
          <a:lstStyle/>
          <a:p>
            <a:fld id="{66188E82-78A8-432F-A905-64D37DCF7108}" type="datetime1">
              <a:rPr lang="en-US" smtClean="0"/>
              <a:t>7/21/2022</a:t>
            </a:fld>
            <a:endParaRPr lang="en-US"/>
          </a:p>
        </p:txBody>
      </p:sp>
      <p:sp>
        <p:nvSpPr>
          <p:cNvPr id="6" name="Footer Placeholder 5">
            <a:extLst>
              <a:ext uri="{FF2B5EF4-FFF2-40B4-BE49-F238E27FC236}">
                <a16:creationId xmlns:a16="http://schemas.microsoft.com/office/drawing/2014/main" id="{ABCA0FC7-850E-4FE6-9D6F-05155ECA10C5}"/>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8F5FE713-1D7D-4705-BF14-3DF626528504}"/>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4638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84AB-3862-4C30-AAB5-B8B8BDC49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846EF-F83F-4684-B45D-F7A2ECE84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0051F9-60E0-4E64-B66C-DC817F9313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60DFF-87BC-43C4-8119-530EC412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FB5A7F-DE6C-4E81-9CBC-8D5EF03BB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1FC2D-06AA-4DB6-90EF-3D874477E29B}"/>
              </a:ext>
            </a:extLst>
          </p:cNvPr>
          <p:cNvSpPr>
            <a:spLocks noGrp="1"/>
          </p:cNvSpPr>
          <p:nvPr>
            <p:ph type="dt" sz="half" idx="10"/>
          </p:nvPr>
        </p:nvSpPr>
        <p:spPr/>
        <p:txBody>
          <a:bodyPr/>
          <a:lstStyle/>
          <a:p>
            <a:fld id="{4F6C27C5-5812-4AB4-AA99-BFA1A6532403}" type="datetime1">
              <a:rPr lang="en-US" smtClean="0"/>
              <a:t>7/21/2022</a:t>
            </a:fld>
            <a:endParaRPr lang="en-US"/>
          </a:p>
        </p:txBody>
      </p:sp>
      <p:sp>
        <p:nvSpPr>
          <p:cNvPr id="8" name="Footer Placeholder 7">
            <a:extLst>
              <a:ext uri="{FF2B5EF4-FFF2-40B4-BE49-F238E27FC236}">
                <a16:creationId xmlns:a16="http://schemas.microsoft.com/office/drawing/2014/main" id="{30860ED0-7AF3-47B5-AFD9-0B219ADEED99}"/>
              </a:ext>
            </a:extLst>
          </p:cNvPr>
          <p:cNvSpPr>
            <a:spLocks noGrp="1"/>
          </p:cNvSpPr>
          <p:nvPr>
            <p:ph type="ftr" sz="quarter" idx="11"/>
          </p:nvPr>
        </p:nvSpPr>
        <p:spPr/>
        <p:txBody>
          <a:bodyPr/>
          <a:lstStyle/>
          <a:p>
            <a:r>
              <a:rPr lang="en-US"/>
              <a:t>CCAMP WG Session @ IETF 106, Singapore</a:t>
            </a:r>
          </a:p>
        </p:txBody>
      </p:sp>
      <p:sp>
        <p:nvSpPr>
          <p:cNvPr id="9" name="Slide Number Placeholder 8">
            <a:extLst>
              <a:ext uri="{FF2B5EF4-FFF2-40B4-BE49-F238E27FC236}">
                <a16:creationId xmlns:a16="http://schemas.microsoft.com/office/drawing/2014/main" id="{2E1BC4CC-408F-4ECE-B7DD-D7C114774CBC}"/>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70049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245-E251-4030-8C6B-27B27481BE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49A23-CC8C-400E-BF73-1FE15B3F6DB5}"/>
              </a:ext>
            </a:extLst>
          </p:cNvPr>
          <p:cNvSpPr>
            <a:spLocks noGrp="1"/>
          </p:cNvSpPr>
          <p:nvPr>
            <p:ph type="dt" sz="half" idx="10"/>
          </p:nvPr>
        </p:nvSpPr>
        <p:spPr/>
        <p:txBody>
          <a:bodyPr/>
          <a:lstStyle/>
          <a:p>
            <a:fld id="{01E17CC1-43C0-45B8-AB30-B4F1979189AC}" type="datetime1">
              <a:rPr lang="en-US" smtClean="0"/>
              <a:t>7/21/2022</a:t>
            </a:fld>
            <a:endParaRPr lang="en-US"/>
          </a:p>
        </p:txBody>
      </p:sp>
      <p:sp>
        <p:nvSpPr>
          <p:cNvPr id="4" name="Footer Placeholder 3">
            <a:extLst>
              <a:ext uri="{FF2B5EF4-FFF2-40B4-BE49-F238E27FC236}">
                <a16:creationId xmlns:a16="http://schemas.microsoft.com/office/drawing/2014/main" id="{F270AB06-AE52-4E29-BFE8-EB8CAA069A90}"/>
              </a:ext>
            </a:extLst>
          </p:cNvPr>
          <p:cNvSpPr>
            <a:spLocks noGrp="1"/>
          </p:cNvSpPr>
          <p:nvPr>
            <p:ph type="ftr" sz="quarter" idx="11"/>
          </p:nvPr>
        </p:nvSpPr>
        <p:spPr/>
        <p:txBody>
          <a:bodyPr/>
          <a:lstStyle/>
          <a:p>
            <a:r>
              <a:rPr lang="en-US"/>
              <a:t>CCAMP WG Session @ IETF 106, Singapore</a:t>
            </a:r>
          </a:p>
        </p:txBody>
      </p:sp>
      <p:sp>
        <p:nvSpPr>
          <p:cNvPr id="5" name="Slide Number Placeholder 4">
            <a:extLst>
              <a:ext uri="{FF2B5EF4-FFF2-40B4-BE49-F238E27FC236}">
                <a16:creationId xmlns:a16="http://schemas.microsoft.com/office/drawing/2014/main" id="{573F4D89-3784-4036-9A00-E28A74AA62B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34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7CF1-7199-4CFF-B5A5-7410597E2C24}"/>
              </a:ext>
            </a:extLst>
          </p:cNvPr>
          <p:cNvSpPr>
            <a:spLocks noGrp="1"/>
          </p:cNvSpPr>
          <p:nvPr>
            <p:ph type="dt" sz="half" idx="10"/>
          </p:nvPr>
        </p:nvSpPr>
        <p:spPr/>
        <p:txBody>
          <a:bodyPr/>
          <a:lstStyle/>
          <a:p>
            <a:fld id="{86720E5C-818F-46A2-A674-ACF0EF433E2C}" type="datetime1">
              <a:rPr lang="en-US" smtClean="0"/>
              <a:t>7/21/2022</a:t>
            </a:fld>
            <a:endParaRPr lang="en-US"/>
          </a:p>
        </p:txBody>
      </p:sp>
      <p:sp>
        <p:nvSpPr>
          <p:cNvPr id="3" name="Footer Placeholder 2">
            <a:extLst>
              <a:ext uri="{FF2B5EF4-FFF2-40B4-BE49-F238E27FC236}">
                <a16:creationId xmlns:a16="http://schemas.microsoft.com/office/drawing/2014/main" id="{545B3890-1DEE-4B5F-91FA-904D4ECBAE84}"/>
              </a:ext>
            </a:extLst>
          </p:cNvPr>
          <p:cNvSpPr>
            <a:spLocks noGrp="1"/>
          </p:cNvSpPr>
          <p:nvPr>
            <p:ph type="ftr" sz="quarter" idx="11"/>
          </p:nvPr>
        </p:nvSpPr>
        <p:spPr/>
        <p:txBody>
          <a:bodyPr/>
          <a:lstStyle/>
          <a:p>
            <a:r>
              <a:rPr lang="en-US"/>
              <a:t>CCAMP WG Session @ IETF 106, Singapore</a:t>
            </a:r>
          </a:p>
        </p:txBody>
      </p:sp>
      <p:sp>
        <p:nvSpPr>
          <p:cNvPr id="4" name="Slide Number Placeholder 3">
            <a:extLst>
              <a:ext uri="{FF2B5EF4-FFF2-40B4-BE49-F238E27FC236}">
                <a16:creationId xmlns:a16="http://schemas.microsoft.com/office/drawing/2014/main" id="{6BD77738-57AE-490B-AA3B-850D15137ECF}"/>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1394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C349-53F3-4740-93C6-6E31DFF9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7B1AB-D28C-44E0-A470-D76859C3F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73F70-471F-4F95-85E6-12BA8F2C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A230FA-9E80-4190-80C6-10B1DB5FE328}"/>
              </a:ext>
            </a:extLst>
          </p:cNvPr>
          <p:cNvSpPr>
            <a:spLocks noGrp="1"/>
          </p:cNvSpPr>
          <p:nvPr>
            <p:ph type="dt" sz="half" idx="10"/>
          </p:nvPr>
        </p:nvSpPr>
        <p:spPr/>
        <p:txBody>
          <a:bodyPr/>
          <a:lstStyle/>
          <a:p>
            <a:fld id="{3BF26B5B-FDE8-4DDB-82A7-BEF41002D93B}" type="datetime1">
              <a:rPr lang="en-US" smtClean="0"/>
              <a:t>7/21/2022</a:t>
            </a:fld>
            <a:endParaRPr lang="en-US"/>
          </a:p>
        </p:txBody>
      </p:sp>
      <p:sp>
        <p:nvSpPr>
          <p:cNvPr id="6" name="Footer Placeholder 5">
            <a:extLst>
              <a:ext uri="{FF2B5EF4-FFF2-40B4-BE49-F238E27FC236}">
                <a16:creationId xmlns:a16="http://schemas.microsoft.com/office/drawing/2014/main" id="{D7DDBA77-A567-4E0B-B956-C5E5AA192FF4}"/>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BCE78477-7046-43DB-A2BD-7B40CDA07196}"/>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06643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9A2-7198-4C85-9684-7AB7E5B5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DA2B8-1988-4398-9533-242CB40C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CD29D-523A-464C-964D-498C96C8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8AB2A-5EA4-41E1-813D-E130F9CD6B23}"/>
              </a:ext>
            </a:extLst>
          </p:cNvPr>
          <p:cNvSpPr>
            <a:spLocks noGrp="1"/>
          </p:cNvSpPr>
          <p:nvPr>
            <p:ph type="dt" sz="half" idx="10"/>
          </p:nvPr>
        </p:nvSpPr>
        <p:spPr/>
        <p:txBody>
          <a:bodyPr/>
          <a:lstStyle/>
          <a:p>
            <a:fld id="{5CC07EE6-18E8-48EE-9715-5838292A3776}" type="datetime1">
              <a:rPr lang="en-US" smtClean="0"/>
              <a:t>7/21/2022</a:t>
            </a:fld>
            <a:endParaRPr lang="en-US"/>
          </a:p>
        </p:txBody>
      </p:sp>
      <p:sp>
        <p:nvSpPr>
          <p:cNvPr id="6" name="Footer Placeholder 5">
            <a:extLst>
              <a:ext uri="{FF2B5EF4-FFF2-40B4-BE49-F238E27FC236}">
                <a16:creationId xmlns:a16="http://schemas.microsoft.com/office/drawing/2014/main" id="{D7FFE246-9575-4020-8AC5-AA6979EC3F9A}"/>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FD3D70EF-222D-482A-9962-A3E75824A4C3}"/>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8449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70B3-5ECB-40A8-A49F-16541EDE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850A9-87D7-4ED5-8243-D4529ACDF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1B68C-3A53-4D83-98BD-820DCB90D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5BCED-13F6-41CB-8B3C-875C16F6C384}" type="datetime1">
              <a:rPr lang="en-US" smtClean="0"/>
              <a:t>7/21/2022</a:t>
            </a:fld>
            <a:endParaRPr lang="en-US"/>
          </a:p>
        </p:txBody>
      </p:sp>
      <p:sp>
        <p:nvSpPr>
          <p:cNvPr id="5" name="Footer Placeholder 4">
            <a:extLst>
              <a:ext uri="{FF2B5EF4-FFF2-40B4-BE49-F238E27FC236}">
                <a16:creationId xmlns:a16="http://schemas.microsoft.com/office/drawing/2014/main" id="{0B00814F-F9BA-41A0-9BBB-B2F597BFD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CCAMP WG Session @ IETF 106, Singapore</a:t>
            </a:r>
          </a:p>
        </p:txBody>
      </p:sp>
      <p:sp>
        <p:nvSpPr>
          <p:cNvPr id="6" name="Slide Number Placeholder 5">
            <a:extLst>
              <a:ext uri="{FF2B5EF4-FFF2-40B4-BE49-F238E27FC236}">
                <a16:creationId xmlns:a16="http://schemas.microsoft.com/office/drawing/2014/main" id="{3505CE73-9D13-44B7-94CC-97CBF98F2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E8D9F-EE5F-4C6A-B9D9-EDFB82C3822E}" type="slidenum">
              <a:rPr lang="en-US" smtClean="0"/>
              <a:t>‹#›</a:t>
            </a:fld>
            <a:endParaRPr lang="en-US"/>
          </a:p>
        </p:txBody>
      </p:sp>
    </p:spTree>
    <p:extLst>
      <p:ext uri="{BB962C8B-B14F-4D97-AF65-F5344CB8AC3E}">
        <p14:creationId xmlns:p14="http://schemas.microsoft.com/office/powerpoint/2010/main" val="338538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etf.org/archive/id/draft-ietf-ccamp-yang-otn-slicing-02.tx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etf-ccamp-wg/ietf-ccamp-yang-otn-slic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ailarchive.ietf.org/arch/msg/ccamp/Dr3HWPlmP9LyA6NmabWJvx7hW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14AC5-E6AF-4C76-9CB3-949ACC0FE44E}"/>
              </a:ext>
            </a:extLst>
          </p:cNvPr>
          <p:cNvSpPr>
            <a:spLocks noGrp="1"/>
          </p:cNvSpPr>
          <p:nvPr>
            <p:ph type="ctrTitle"/>
          </p:nvPr>
        </p:nvSpPr>
        <p:spPr>
          <a:xfrm>
            <a:off x="1524000" y="848859"/>
            <a:ext cx="9144000" cy="1645330"/>
          </a:xfrm>
        </p:spPr>
        <p:txBody>
          <a:bodyPr anchor="t" anchorCtr="1">
            <a:normAutofit/>
          </a:bodyPr>
          <a:lstStyle/>
          <a:p>
            <a:pPr>
              <a:spcBef>
                <a:spcPts val="0"/>
              </a:spcBef>
            </a:pPr>
            <a:r>
              <a:rPr lang="en-US" sz="4000" b="1" dirty="0"/>
              <a:t>Framework and Data Model for OTN Network Slicing</a:t>
            </a:r>
          </a:p>
        </p:txBody>
      </p:sp>
      <p:sp>
        <p:nvSpPr>
          <p:cNvPr id="5" name="Subtitle 4">
            <a:extLst>
              <a:ext uri="{FF2B5EF4-FFF2-40B4-BE49-F238E27FC236}">
                <a16:creationId xmlns:a16="http://schemas.microsoft.com/office/drawing/2014/main" id="{1AE12729-D209-49D9-9E7C-3590C68E9DCE}"/>
              </a:ext>
            </a:extLst>
          </p:cNvPr>
          <p:cNvSpPr>
            <a:spLocks noGrp="1"/>
          </p:cNvSpPr>
          <p:nvPr>
            <p:ph type="subTitle" idx="1"/>
          </p:nvPr>
        </p:nvSpPr>
        <p:spPr>
          <a:xfrm>
            <a:off x="2893375" y="3323995"/>
            <a:ext cx="3202625" cy="2767054"/>
          </a:xfrm>
        </p:spPr>
        <p:txBody>
          <a:bodyPr>
            <a:noAutofit/>
          </a:bodyPr>
          <a:lstStyle/>
          <a:p>
            <a:pPr algn="l">
              <a:spcBef>
                <a:spcPts val="300"/>
              </a:spcBef>
            </a:pPr>
            <a:r>
              <a:rPr lang="en-US" sz="1900" dirty="0"/>
              <a:t>Co-authors:</a:t>
            </a:r>
          </a:p>
          <a:p>
            <a:pPr algn="l">
              <a:spcBef>
                <a:spcPts val="300"/>
              </a:spcBef>
            </a:pPr>
            <a:r>
              <a:rPr lang="en-US" sz="1900" dirty="0"/>
              <a:t>Aihua Guo (Futurewei)</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Reza </a:t>
            </a:r>
            <a:r>
              <a:rPr lang="en-US" sz="1900" dirty="0" err="1"/>
              <a:t>Rokui</a:t>
            </a:r>
            <a:r>
              <a:rPr lang="en-US" sz="1900" dirty="0"/>
              <a:t> (</a:t>
            </a:r>
            <a:r>
              <a:rPr lang="en-US" sz="1900" dirty="0" err="1"/>
              <a:t>Ciena</a:t>
            </a:r>
            <a:r>
              <a:rPr lang="en-US" sz="1900" dirty="0"/>
              <a:t>)</a:t>
            </a:r>
          </a:p>
          <a:p>
            <a:pPr algn="l">
              <a:spcBef>
                <a:spcPts val="300"/>
              </a:spcBef>
            </a:pPr>
            <a:r>
              <a:rPr lang="en-US" sz="1900" dirty="0"/>
              <a:t>Luis M. Contreras (Telefonica)</a:t>
            </a:r>
          </a:p>
          <a:p>
            <a:pPr algn="l">
              <a:spcBef>
                <a:spcPts val="300"/>
              </a:spcBef>
            </a:pPr>
            <a:r>
              <a:rPr lang="en-US" sz="1900" dirty="0" err="1"/>
              <a:t>Yunbin</a:t>
            </a:r>
            <a:r>
              <a:rPr lang="en-US" sz="1900" dirty="0"/>
              <a:t> Xu (CAICT)</a:t>
            </a:r>
          </a:p>
          <a:p>
            <a:pPr algn="l">
              <a:spcBef>
                <a:spcPts val="300"/>
              </a:spcBef>
            </a:pPr>
            <a:r>
              <a:rPr lang="en-US" sz="1900" dirty="0"/>
              <a:t>Yang Zhao (China Mobile)</a:t>
            </a:r>
          </a:p>
          <a:p>
            <a:pPr algn="l">
              <a:spcBef>
                <a:spcPts val="300"/>
              </a:spcBef>
            </a:pPr>
            <a:r>
              <a:rPr lang="en-US" sz="1900" dirty="0" err="1"/>
              <a:t>Xufeng</a:t>
            </a:r>
            <a:r>
              <a:rPr lang="en-US" sz="1900" dirty="0"/>
              <a:t> Liu (IBM Corporation)</a:t>
            </a:r>
          </a:p>
        </p:txBody>
      </p:sp>
      <p:sp>
        <p:nvSpPr>
          <p:cNvPr id="6" name="Title 3">
            <a:extLst>
              <a:ext uri="{FF2B5EF4-FFF2-40B4-BE49-F238E27FC236}">
                <a16:creationId xmlns:a16="http://schemas.microsoft.com/office/drawing/2014/main" id="{E2F80EB8-8DC8-4CA5-8090-B8E097E5008E}"/>
              </a:ext>
            </a:extLst>
          </p:cNvPr>
          <p:cNvSpPr txBox="1">
            <a:spLocks/>
          </p:cNvSpPr>
          <p:nvPr/>
        </p:nvSpPr>
        <p:spPr>
          <a:xfrm>
            <a:off x="1524000" y="2507870"/>
            <a:ext cx="9144000" cy="600076"/>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hlinkClick r:id="rId2"/>
              </a:rPr>
              <a:t>draft-ietf-ccamp-yang-otn-slicing-02</a:t>
            </a:r>
            <a:endParaRPr lang="en-US" dirty="0">
              <a:latin typeface="+mn-lt"/>
            </a:endParaRPr>
          </a:p>
        </p:txBody>
      </p:sp>
      <p:sp>
        <p:nvSpPr>
          <p:cNvPr id="2" name="Rectangle 1"/>
          <p:cNvSpPr/>
          <p:nvPr/>
        </p:nvSpPr>
        <p:spPr>
          <a:xfrm>
            <a:off x="6267822" y="3308402"/>
            <a:ext cx="3269942" cy="2700739"/>
          </a:xfrm>
          <a:prstGeom prst="rect">
            <a:avLst/>
          </a:prstGeom>
        </p:spPr>
        <p:txBody>
          <a:bodyPr wrap="square">
            <a:spAutoFit/>
          </a:bodyPr>
          <a:lstStyle/>
          <a:p>
            <a:pPr>
              <a:spcBef>
                <a:spcPts val="300"/>
              </a:spcBef>
            </a:pPr>
            <a:r>
              <a:rPr lang="en-US" sz="1900" dirty="0"/>
              <a:t>Contributors:</a:t>
            </a:r>
          </a:p>
          <a:p>
            <a:pPr>
              <a:lnSpc>
                <a:spcPct val="90000"/>
              </a:lnSpc>
              <a:spcBef>
                <a:spcPts val="300"/>
              </a:spcBef>
            </a:pPr>
            <a:r>
              <a:rPr lang="en-US" sz="1900" dirty="0" err="1"/>
              <a:t>Haomian</a:t>
            </a:r>
            <a:r>
              <a:rPr lang="en-US" sz="1900" dirty="0"/>
              <a:t> Zheng (Huawei)</a:t>
            </a:r>
          </a:p>
          <a:p>
            <a:pPr algn="l">
              <a:spcBef>
                <a:spcPts val="300"/>
              </a:spcBef>
            </a:pPr>
            <a:r>
              <a:rPr lang="en-US" sz="1900" dirty="0"/>
              <a:t>Italo </a:t>
            </a:r>
            <a:r>
              <a:rPr lang="en-US" sz="1900" dirty="0" err="1"/>
              <a:t>Busi</a:t>
            </a:r>
            <a:r>
              <a:rPr lang="en-US" sz="1900" dirty="0"/>
              <a:t> (Huawei)</a:t>
            </a:r>
          </a:p>
          <a:p>
            <a:pPr>
              <a:spcBef>
                <a:spcPts val="300"/>
              </a:spcBef>
            </a:pPr>
            <a:r>
              <a:rPr lang="en-US" sz="1900" dirty="0"/>
              <a:t>Victor Lopez(Nokia)</a:t>
            </a:r>
          </a:p>
          <a:p>
            <a:pPr>
              <a:spcBef>
                <a:spcPts val="300"/>
              </a:spcBef>
            </a:pPr>
            <a:r>
              <a:rPr lang="en-US" sz="1900" dirty="0"/>
              <a:t>Dieter </a:t>
            </a:r>
            <a:r>
              <a:rPr lang="en-US" sz="1900" dirty="0" err="1"/>
              <a:t>Beller</a:t>
            </a:r>
            <a:r>
              <a:rPr lang="en-US" sz="1900" dirty="0"/>
              <a:t> (Nokia)</a:t>
            </a:r>
          </a:p>
          <a:p>
            <a:pPr>
              <a:spcBef>
                <a:spcPts val="300"/>
              </a:spcBef>
            </a:pPr>
            <a:r>
              <a:rPr lang="en-US" sz="1900" dirty="0"/>
              <a:t>Oscar Gonzales (Telefonica)</a:t>
            </a:r>
          </a:p>
          <a:p>
            <a:pPr>
              <a:spcBef>
                <a:spcPts val="300"/>
              </a:spcBef>
            </a:pPr>
            <a:r>
              <a:rPr lang="en-US" sz="1900" dirty="0"/>
              <a:t>Henry Yu (Huawei)</a:t>
            </a:r>
          </a:p>
          <a:p>
            <a:pPr>
              <a:spcBef>
                <a:spcPts val="300"/>
              </a:spcBef>
            </a:pPr>
            <a:r>
              <a:rPr lang="en-US" sz="1900" dirty="0"/>
              <a:t>Jiang Sun (China Mobile)</a:t>
            </a:r>
          </a:p>
        </p:txBody>
      </p:sp>
      <p:sp>
        <p:nvSpPr>
          <p:cNvPr id="7" name="Subtitle 4">
            <a:extLst>
              <a:ext uri="{FF2B5EF4-FFF2-40B4-BE49-F238E27FC236}">
                <a16:creationId xmlns:a16="http://schemas.microsoft.com/office/drawing/2014/main" id="{1AE12729-D209-49D9-9E7C-3590C68E9DCE}"/>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Tree>
    <p:extLst>
      <p:ext uri="{BB962C8B-B14F-4D97-AF65-F5344CB8AC3E}">
        <p14:creationId xmlns:p14="http://schemas.microsoft.com/office/powerpoint/2010/main" val="235554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Updates Since IETF 113</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1" y="3054095"/>
            <a:ext cx="7363968" cy="3438779"/>
          </a:xfrm>
        </p:spPr>
        <p:txBody>
          <a:bodyPr>
            <a:normAutofit/>
          </a:bodyPr>
          <a:lstStyle/>
          <a:p>
            <a:endParaRPr lang="en-US" sz="2400" dirty="0"/>
          </a:p>
          <a:p>
            <a:r>
              <a:rPr lang="en-US" sz="2400" dirty="0"/>
              <a:t>YANG Model Updates</a:t>
            </a:r>
          </a:p>
          <a:p>
            <a:pPr lvl="1"/>
            <a:r>
              <a:rPr lang="en-US" sz="2000" dirty="0">
                <a:solidFill>
                  <a:srgbClr val="FF0000"/>
                </a:solidFill>
              </a:rPr>
              <a:t>NBI:</a:t>
            </a:r>
            <a:r>
              <a:rPr lang="en-US" sz="2000" dirty="0"/>
              <a:t> Updated ietf-transport-network-</a:t>
            </a:r>
            <a:r>
              <a:rPr lang="en-US" sz="2000" dirty="0" err="1"/>
              <a:t>slice.yang</a:t>
            </a:r>
            <a:r>
              <a:rPr lang="en-US" sz="2000" dirty="0"/>
              <a:t> by augmenting the model defined in draft-ietf-teas-ietf-network-slice-nbi-yang-02</a:t>
            </a:r>
          </a:p>
          <a:p>
            <a:pPr lvl="1"/>
            <a:r>
              <a:rPr lang="en-US" sz="2000" dirty="0">
                <a:solidFill>
                  <a:srgbClr val="FF0000"/>
                </a:solidFill>
              </a:rPr>
              <a:t>MPI</a:t>
            </a:r>
            <a:r>
              <a:rPr lang="en-US" sz="2000" dirty="0"/>
              <a:t>: Renamed “ietf-</a:t>
            </a:r>
            <a:r>
              <a:rPr lang="en-US" sz="2000" dirty="0" err="1"/>
              <a:t>otn</a:t>
            </a:r>
            <a:r>
              <a:rPr lang="en-US" sz="2000" dirty="0"/>
              <a:t>-slice” to “ietf-</a:t>
            </a:r>
            <a:r>
              <a:rPr lang="en-US" sz="2000" dirty="0" err="1"/>
              <a:t>otn</a:t>
            </a:r>
            <a:r>
              <a:rPr lang="en-US" sz="2000" dirty="0"/>
              <a:t>-slice-</a:t>
            </a:r>
            <a:r>
              <a:rPr lang="en-US" sz="2000" dirty="0" err="1"/>
              <a:t>mpi</a:t>
            </a:r>
            <a:r>
              <a:rPr lang="en-US" sz="2000" dirty="0"/>
              <a:t>”</a:t>
            </a:r>
          </a:p>
          <a:p>
            <a:pPr lvl="2"/>
            <a:r>
              <a:rPr lang="en-US" sz="1800" dirty="0"/>
              <a:t>“</a:t>
            </a:r>
            <a:r>
              <a:rPr lang="en-US" sz="1800" dirty="0" err="1"/>
              <a:t>ietf</a:t>
            </a:r>
            <a:r>
              <a:rPr lang="en-US" sz="1800" dirty="0"/>
              <a:t>-</a:t>
            </a:r>
            <a:r>
              <a:rPr lang="en-US" sz="1800" dirty="0" err="1"/>
              <a:t>otn</a:t>
            </a:r>
            <a:r>
              <a:rPr lang="en-US" sz="1800" dirty="0"/>
              <a:t>-slice” is reserved for the NBI model</a:t>
            </a:r>
          </a:p>
          <a:p>
            <a:pPr lvl="1"/>
            <a:endParaRPr lang="en-US" sz="2000" dirty="0"/>
          </a:p>
          <a:p>
            <a:pPr lvl="1"/>
            <a:endParaRPr lang="en-US" sz="2000" dirty="0"/>
          </a:p>
          <a:p>
            <a:pPr lvl="1"/>
            <a:endParaRPr lang="en-US" sz="2000" dirty="0"/>
          </a:p>
        </p:txBody>
      </p:sp>
      <p:sp>
        <p:nvSpPr>
          <p:cNvPr id="14" name="TextBox 13">
            <a:extLst>
              <a:ext uri="{FF2B5EF4-FFF2-40B4-BE49-F238E27FC236}">
                <a16:creationId xmlns:a16="http://schemas.microsoft.com/office/drawing/2014/main" id="{428865F4-23FA-2C84-4B98-04DD2C9A8BA9}"/>
              </a:ext>
            </a:extLst>
          </p:cNvPr>
          <p:cNvSpPr txBox="1"/>
          <p:nvPr/>
        </p:nvSpPr>
        <p:spPr>
          <a:xfrm>
            <a:off x="838200" y="1906124"/>
            <a:ext cx="10088880" cy="1077218"/>
          </a:xfrm>
          <a:prstGeom prst="rect">
            <a:avLst/>
          </a:prstGeom>
          <a:noFill/>
        </p:spPr>
        <p:txBody>
          <a:bodyPr wrap="square">
            <a:spAutoFit/>
          </a:bodyPr>
          <a:lstStyle/>
          <a:p>
            <a:pPr marL="342900" indent="-342900">
              <a:buFont typeface="Arial" panose="020B0604020202020204" pitchFamily="34" charset="0"/>
              <a:buChar char="•"/>
            </a:pPr>
            <a:r>
              <a:rPr lang="en-US" sz="2400" dirty="0"/>
              <a:t>Text Updates</a:t>
            </a:r>
          </a:p>
          <a:p>
            <a:pPr marL="741363" lvl="1" indent="-284163">
              <a:buFont typeface="Arial" panose="020B0604020202020204" pitchFamily="34" charset="0"/>
              <a:buChar char="•"/>
            </a:pPr>
            <a:r>
              <a:rPr lang="en-US" sz="2000" dirty="0"/>
              <a:t>Added a section to describe OTN slice realization with NRP (Network Resource Partition)</a:t>
            </a:r>
          </a:p>
          <a:p>
            <a:pPr marL="741363" lvl="1" indent="-284163">
              <a:buFont typeface="Arial" panose="020B0604020202020204" pitchFamily="34" charset="0"/>
              <a:buChar char="•"/>
            </a:pPr>
            <a:r>
              <a:rPr lang="en-US" sz="2000" dirty="0"/>
              <a:t>Other cosmetic updates</a:t>
            </a:r>
          </a:p>
        </p:txBody>
      </p:sp>
      <p:grpSp>
        <p:nvGrpSpPr>
          <p:cNvPr id="8" name="Group 7">
            <a:extLst>
              <a:ext uri="{FF2B5EF4-FFF2-40B4-BE49-F238E27FC236}">
                <a16:creationId xmlns:a16="http://schemas.microsoft.com/office/drawing/2014/main" id="{6BF3EED4-7EC2-AA2B-8651-F4726158B7CE}"/>
              </a:ext>
            </a:extLst>
          </p:cNvPr>
          <p:cNvGrpSpPr/>
          <p:nvPr/>
        </p:nvGrpSpPr>
        <p:grpSpPr>
          <a:xfrm>
            <a:off x="8342049" y="3621352"/>
            <a:ext cx="3722926" cy="2654120"/>
            <a:chOff x="8557806" y="3621352"/>
            <a:chExt cx="3722926" cy="2654120"/>
          </a:xfrm>
        </p:grpSpPr>
        <p:sp>
          <p:nvSpPr>
            <p:cNvPr id="5" name="TextBox 4">
              <a:extLst>
                <a:ext uri="{FF2B5EF4-FFF2-40B4-BE49-F238E27FC236}">
                  <a16:creationId xmlns:a16="http://schemas.microsoft.com/office/drawing/2014/main" id="{B5CF651C-7AA2-7465-9B1E-8963924829AD}"/>
                </a:ext>
              </a:extLst>
            </p:cNvPr>
            <p:cNvSpPr txBox="1"/>
            <p:nvPr/>
          </p:nvSpPr>
          <p:spPr>
            <a:xfrm>
              <a:off x="8557806" y="5321365"/>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-network-slice-service</a:t>
              </a:r>
            </a:p>
          </p:txBody>
        </p:sp>
        <p:sp>
          <p:nvSpPr>
            <p:cNvPr id="6" name="TextBox 5">
              <a:extLst>
                <a:ext uri="{FF2B5EF4-FFF2-40B4-BE49-F238E27FC236}">
                  <a16:creationId xmlns:a16="http://schemas.microsoft.com/office/drawing/2014/main" id="{019E191A-F555-18E5-87B9-1CF568F89D4E}"/>
                </a:ext>
              </a:extLst>
            </p:cNvPr>
            <p:cNvSpPr txBox="1"/>
            <p:nvPr/>
          </p:nvSpPr>
          <p:spPr>
            <a:xfrm>
              <a:off x="8557806" y="4471358"/>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-transport-network-slice</a:t>
              </a:r>
            </a:p>
          </p:txBody>
        </p:sp>
        <p:sp>
          <p:nvSpPr>
            <p:cNvPr id="7" name="TextBox 6">
              <a:extLst>
                <a:ext uri="{FF2B5EF4-FFF2-40B4-BE49-F238E27FC236}">
                  <a16:creationId xmlns:a16="http://schemas.microsoft.com/office/drawing/2014/main" id="{C8030AF9-AFF8-5086-678B-CBD8899DCFF0}"/>
                </a:ext>
              </a:extLst>
            </p:cNvPr>
            <p:cNvSpPr txBox="1"/>
            <p:nvPr/>
          </p:nvSpPr>
          <p:spPr>
            <a:xfrm>
              <a:off x="8557806" y="3621352"/>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a:t>
              </a:r>
              <a:r>
                <a:rPr lang="en-US" sz="1600" dirty="0" err="1"/>
                <a:t>otn</a:t>
              </a:r>
              <a:r>
                <a:rPr lang="en-US" sz="1600" dirty="0"/>
                <a:t>-slice</a:t>
              </a:r>
            </a:p>
          </p:txBody>
        </p:sp>
        <p:cxnSp>
          <p:nvCxnSpPr>
            <p:cNvPr id="9" name="Straight Arrow Connector 8">
              <a:extLst>
                <a:ext uri="{FF2B5EF4-FFF2-40B4-BE49-F238E27FC236}">
                  <a16:creationId xmlns:a16="http://schemas.microsoft.com/office/drawing/2014/main" id="{619F5A23-FEEB-48D7-5AC5-3DE656CC37D4}"/>
                </a:ext>
              </a:extLst>
            </p:cNvPr>
            <p:cNvCxnSpPr>
              <a:stCxn id="5" idx="0"/>
              <a:endCxn id="6" idx="2"/>
            </p:cNvCxnSpPr>
            <p:nvPr/>
          </p:nvCxnSpPr>
          <p:spPr>
            <a:xfrm flipV="1">
              <a:off x="9845068" y="4809912"/>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A9A7F84E-90C2-DBC8-1ABC-8921FBAA31FB}"/>
                </a:ext>
              </a:extLst>
            </p:cNvPr>
            <p:cNvSpPr txBox="1"/>
            <p:nvPr/>
          </p:nvSpPr>
          <p:spPr>
            <a:xfrm>
              <a:off x="9845068" y="4902860"/>
              <a:ext cx="802014" cy="276999"/>
            </a:xfrm>
            <a:prstGeom prst="rect">
              <a:avLst/>
            </a:prstGeom>
            <a:noFill/>
          </p:spPr>
          <p:txBody>
            <a:bodyPr wrap="none" rtlCol="0">
              <a:spAutoFit/>
            </a:bodyPr>
            <a:lstStyle/>
            <a:p>
              <a:r>
                <a:rPr lang="en-US" sz="1200" dirty="0"/>
                <a:t>augments</a:t>
              </a:r>
            </a:p>
          </p:txBody>
        </p:sp>
        <p:cxnSp>
          <p:nvCxnSpPr>
            <p:cNvPr id="11" name="Straight Arrow Connector 10">
              <a:extLst>
                <a:ext uri="{FF2B5EF4-FFF2-40B4-BE49-F238E27FC236}">
                  <a16:creationId xmlns:a16="http://schemas.microsoft.com/office/drawing/2014/main" id="{4C9B4D65-C4A8-EBBC-5878-36A607F755BD}"/>
                </a:ext>
              </a:extLst>
            </p:cNvPr>
            <p:cNvCxnSpPr/>
            <p:nvPr/>
          </p:nvCxnSpPr>
          <p:spPr>
            <a:xfrm flipV="1">
              <a:off x="9845068" y="3959905"/>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7F40AA3-851F-B34D-8DAB-E3A002DA057F}"/>
                </a:ext>
              </a:extLst>
            </p:cNvPr>
            <p:cNvSpPr txBox="1"/>
            <p:nvPr/>
          </p:nvSpPr>
          <p:spPr>
            <a:xfrm>
              <a:off x="9845068" y="4052853"/>
              <a:ext cx="802014" cy="276999"/>
            </a:xfrm>
            <a:prstGeom prst="rect">
              <a:avLst/>
            </a:prstGeom>
            <a:noFill/>
          </p:spPr>
          <p:txBody>
            <a:bodyPr wrap="none" rtlCol="0">
              <a:spAutoFit/>
            </a:bodyPr>
            <a:lstStyle/>
            <a:p>
              <a:r>
                <a:rPr lang="en-US" sz="1200" dirty="0"/>
                <a:t>augments</a:t>
              </a:r>
            </a:p>
          </p:txBody>
        </p:sp>
        <p:sp>
          <p:nvSpPr>
            <p:cNvPr id="16" name="TextBox 15">
              <a:extLst>
                <a:ext uri="{FF2B5EF4-FFF2-40B4-BE49-F238E27FC236}">
                  <a16:creationId xmlns:a16="http://schemas.microsoft.com/office/drawing/2014/main" id="{89B8D0EF-30FC-4BD3-223E-4CB8AD7FD2E6}"/>
                </a:ext>
              </a:extLst>
            </p:cNvPr>
            <p:cNvSpPr txBox="1"/>
            <p:nvPr/>
          </p:nvSpPr>
          <p:spPr>
            <a:xfrm>
              <a:off x="11353799" y="4077131"/>
              <a:ext cx="772134" cy="276999"/>
            </a:xfrm>
            <a:prstGeom prst="rect">
              <a:avLst/>
            </a:prstGeom>
            <a:noFill/>
            <a:ln>
              <a:noFill/>
            </a:ln>
          </p:spPr>
          <p:txBody>
            <a:bodyPr wrap="none" rtlCol="0">
              <a:spAutoFit/>
            </a:bodyPr>
            <a:lstStyle/>
            <a:p>
              <a:r>
                <a:rPr lang="en-US" sz="1200" dirty="0"/>
                <a:t>This draft</a:t>
              </a:r>
            </a:p>
          </p:txBody>
        </p:sp>
        <p:cxnSp>
          <p:nvCxnSpPr>
            <p:cNvPr id="18" name="Straight Arrow Connector 17">
              <a:extLst>
                <a:ext uri="{FF2B5EF4-FFF2-40B4-BE49-F238E27FC236}">
                  <a16:creationId xmlns:a16="http://schemas.microsoft.com/office/drawing/2014/main" id="{0F5AC4F6-555E-1583-4325-529736453A60}"/>
                </a:ext>
              </a:extLst>
            </p:cNvPr>
            <p:cNvCxnSpPr>
              <a:stCxn id="16" idx="0"/>
            </p:cNvCxnSpPr>
            <p:nvPr/>
          </p:nvCxnSpPr>
          <p:spPr>
            <a:xfrm flipH="1" flipV="1">
              <a:off x="11230252" y="3852909"/>
              <a:ext cx="509614" cy="22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AEB0BF-B70F-9ECB-91F6-0A64AC7D8B5A}"/>
                </a:ext>
              </a:extLst>
            </p:cNvPr>
            <p:cNvCxnSpPr>
              <a:cxnSpLocks/>
              <a:stCxn id="16" idx="2"/>
            </p:cNvCxnSpPr>
            <p:nvPr/>
          </p:nvCxnSpPr>
          <p:spPr>
            <a:xfrm flipH="1">
              <a:off x="11315307" y="4354130"/>
              <a:ext cx="424559" cy="28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923379-E65E-0EC6-C9A3-D1C2BEF82B36}"/>
                </a:ext>
              </a:extLst>
            </p:cNvPr>
            <p:cNvSpPr txBox="1"/>
            <p:nvPr/>
          </p:nvSpPr>
          <p:spPr>
            <a:xfrm>
              <a:off x="11442531" y="5075143"/>
              <a:ext cx="838201" cy="830997"/>
            </a:xfrm>
            <a:prstGeom prst="rect">
              <a:avLst/>
            </a:prstGeom>
            <a:noFill/>
            <a:ln>
              <a:noFill/>
            </a:ln>
          </p:spPr>
          <p:txBody>
            <a:bodyPr wrap="square" rtlCol="0">
              <a:spAutoFit/>
            </a:bodyPr>
            <a:lstStyle/>
            <a:p>
              <a:r>
                <a:rPr lang="en-US" sz="1200" dirty="0"/>
                <a:t>draft-</a:t>
              </a:r>
              <a:r>
                <a:rPr lang="en-US" sz="1200" dirty="0" err="1"/>
                <a:t>ietf</a:t>
              </a:r>
              <a:r>
                <a:rPr lang="en-US" sz="1200" dirty="0"/>
                <a:t>-teas-network-slice-</a:t>
              </a:r>
              <a:r>
                <a:rPr lang="en-US" sz="1200" dirty="0" err="1"/>
                <a:t>nbi</a:t>
              </a:r>
              <a:endParaRPr lang="en-US" sz="1200" dirty="0"/>
            </a:p>
          </p:txBody>
        </p:sp>
        <p:cxnSp>
          <p:nvCxnSpPr>
            <p:cNvPr id="23" name="Straight Arrow Connector 22">
              <a:extLst>
                <a:ext uri="{FF2B5EF4-FFF2-40B4-BE49-F238E27FC236}">
                  <a16:creationId xmlns:a16="http://schemas.microsoft.com/office/drawing/2014/main" id="{AE84816A-9C56-E1DE-E5E5-15F0BFE8367D}"/>
                </a:ext>
              </a:extLst>
            </p:cNvPr>
            <p:cNvCxnSpPr>
              <a:cxnSpLocks/>
              <a:endCxn id="5" idx="3"/>
            </p:cNvCxnSpPr>
            <p:nvPr/>
          </p:nvCxnSpPr>
          <p:spPr>
            <a:xfrm flipH="1">
              <a:off x="11132330" y="5490642"/>
              <a:ext cx="31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BA3903-31ED-41E0-9D49-B0A03F600980}"/>
                </a:ext>
              </a:extLst>
            </p:cNvPr>
            <p:cNvSpPr txBox="1"/>
            <p:nvPr/>
          </p:nvSpPr>
          <p:spPr>
            <a:xfrm>
              <a:off x="9481378" y="5906140"/>
              <a:ext cx="1165704" cy="369332"/>
            </a:xfrm>
            <a:prstGeom prst="rect">
              <a:avLst/>
            </a:prstGeom>
            <a:noFill/>
          </p:spPr>
          <p:txBody>
            <a:bodyPr wrap="none" rtlCol="0">
              <a:spAutoFit/>
            </a:bodyPr>
            <a:lstStyle/>
            <a:p>
              <a:r>
                <a:rPr lang="en-US" dirty="0">
                  <a:solidFill>
                    <a:srgbClr val="FF0000"/>
                  </a:solidFill>
                </a:rPr>
                <a:t>NBI model</a:t>
              </a:r>
            </a:p>
          </p:txBody>
        </p:sp>
      </p:grpSp>
    </p:spTree>
    <p:extLst>
      <p:ext uri="{BB962C8B-B14F-4D97-AF65-F5344CB8AC3E}">
        <p14:creationId xmlns:p14="http://schemas.microsoft.com/office/powerpoint/2010/main" val="32413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Use of NRP for OTN Slicing</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NRP can be used to address scalability issues mostly occurred in packet networks and to reduce complexity in the realization of slices</a:t>
            </a:r>
          </a:p>
          <a:p>
            <a:r>
              <a:rPr lang="en-US" dirty="0"/>
              <a:t>NRP is internal construct to a network slice controller, but may be configured on the underlying SDN controller through MPI to facilitate the slice realization</a:t>
            </a:r>
          </a:p>
          <a:p>
            <a:r>
              <a:rPr lang="en-US" dirty="0"/>
              <a:t>For OTN and other transport networks (MW, L0, etc.) resources are much coarse granular</a:t>
            </a:r>
          </a:p>
          <a:p>
            <a:pPr lvl="1"/>
            <a:r>
              <a:rPr lang="en-US" dirty="0"/>
              <a:t>Use of NRP is optional but still has its benefits for e.g. resource-based slicing</a:t>
            </a:r>
          </a:p>
          <a:p>
            <a:pPr lvl="1"/>
            <a:r>
              <a:rPr lang="en-US" dirty="0"/>
              <a:t>Evolving OTN data plane technologies may face similar scalability issues.</a:t>
            </a:r>
          </a:p>
          <a:p>
            <a:pPr lvl="2"/>
            <a:r>
              <a:rPr lang="en-US" dirty="0"/>
              <a:t>E.g. sub-1G OTN</a:t>
            </a:r>
          </a:p>
          <a:p>
            <a:endParaRPr lang="en-US" dirty="0"/>
          </a:p>
          <a:p>
            <a:pPr lvl="1"/>
            <a:endParaRPr lang="en-US" dirty="0"/>
          </a:p>
        </p:txBody>
      </p:sp>
    </p:spTree>
    <p:extLst>
      <p:ext uri="{BB962C8B-B14F-4D97-AF65-F5344CB8AC3E}">
        <p14:creationId xmlns:p14="http://schemas.microsoft.com/office/powerpoint/2010/main" val="36692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Realizing OTN Slices with NRP</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690688"/>
            <a:ext cx="6747163" cy="4880574"/>
          </a:xfrm>
        </p:spPr>
        <p:txBody>
          <a:bodyPr>
            <a:normAutofit fontScale="70000" lnSpcReduction="20000"/>
          </a:bodyPr>
          <a:lstStyle/>
          <a:p>
            <a:r>
              <a:rPr lang="en-US" dirty="0"/>
              <a:t>For connectivity-based OTN slices, a connection within an OTN slice can be realized by an OTN tunnel in the underlay topology. Resources are reserved by the tunnel, thus use of NRP is optional in this case.	 </a:t>
            </a:r>
          </a:p>
          <a:p>
            <a:r>
              <a:rPr lang="en-US" dirty="0"/>
              <a:t>		 	   </a:t>
            </a:r>
          </a:p>
          <a:p>
            <a:r>
              <a:rPr lang="en-US" dirty="0"/>
              <a:t>For resource-based OTN slices, the OTN-SC may choose to map an OTN slice directly onto the underlay TE topology</a:t>
            </a:r>
          </a:p>
          <a:p>
            <a:pPr lvl="1"/>
            <a:r>
              <a:rPr lang="en-US" dirty="0"/>
              <a:t>An underlay topology is an abstracted topology exposed by the underlying MDSC/PNC and may not be a “native” OTN topology</a:t>
            </a:r>
          </a:p>
          <a:p>
            <a:pPr lvl="1"/>
            <a:r>
              <a:rPr lang="en-US" dirty="0"/>
              <a:t>Resources need to be colored in the underlay topology</a:t>
            </a:r>
          </a:p>
          <a:p>
            <a:pPr lvl="1"/>
            <a:r>
              <a:rPr lang="en-US" dirty="0"/>
              <a:t>A connection created within the slice needs to be specified with colors</a:t>
            </a:r>
          </a:p>
          <a:p>
            <a:pPr lvl="1"/>
            <a:endParaRPr lang="en-US" dirty="0"/>
          </a:p>
          <a:p>
            <a:r>
              <a:rPr lang="en-US" dirty="0"/>
              <a:t>Alternatively, the OTN-SC can create NRP topologies for resource reservation.</a:t>
            </a:r>
          </a:p>
          <a:p>
            <a:pPr lvl="1"/>
            <a:r>
              <a:rPr lang="en-US" dirty="0"/>
              <a:t>OTN slice topology: NRP topology = 1: 1</a:t>
            </a:r>
          </a:p>
          <a:p>
            <a:pPr lvl="1"/>
            <a:r>
              <a:rPr lang="en-US" dirty="0"/>
              <a:t>No need for coloring</a:t>
            </a:r>
          </a:p>
          <a:p>
            <a:pPr lvl="1"/>
            <a:r>
              <a:rPr lang="en-US" dirty="0"/>
              <a:t>NRP topologies are configured on subtended MDSC/PNC through the MPI</a:t>
            </a:r>
          </a:p>
          <a:p>
            <a:pPr marL="0" indent="0">
              <a:buNone/>
            </a:pPr>
            <a:endParaRPr lang="en-US" dirty="0"/>
          </a:p>
          <a:p>
            <a:pPr lvl="1"/>
            <a:endParaRPr lang="en-US" dirty="0"/>
          </a:p>
        </p:txBody>
      </p:sp>
      <p:pic>
        <p:nvPicPr>
          <p:cNvPr id="5" name="Picture 4">
            <a:extLst>
              <a:ext uri="{FF2B5EF4-FFF2-40B4-BE49-F238E27FC236}">
                <a16:creationId xmlns:a16="http://schemas.microsoft.com/office/drawing/2014/main" id="{9497A8A7-9E33-A6CC-C45A-1235EFA24CFF}"/>
              </a:ext>
            </a:extLst>
          </p:cNvPr>
          <p:cNvPicPr>
            <a:picLocks noChangeAspect="1"/>
          </p:cNvPicPr>
          <p:nvPr/>
        </p:nvPicPr>
        <p:blipFill>
          <a:blip r:embed="rId3"/>
          <a:stretch>
            <a:fillRect/>
          </a:stretch>
        </p:blipFill>
        <p:spPr>
          <a:xfrm>
            <a:off x="7585363" y="1044140"/>
            <a:ext cx="4335811" cy="5662059"/>
          </a:xfrm>
          <a:prstGeom prst="rect">
            <a:avLst/>
          </a:prstGeom>
        </p:spPr>
      </p:pic>
    </p:spTree>
    <p:extLst>
      <p:ext uri="{BB962C8B-B14F-4D97-AF65-F5344CB8AC3E}">
        <p14:creationId xmlns:p14="http://schemas.microsoft.com/office/powerpoint/2010/main" val="33847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YANG Model Updates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825625"/>
            <a:ext cx="6059750" cy="4351338"/>
          </a:xfrm>
        </p:spPr>
        <p:txBody>
          <a:bodyPr/>
          <a:lstStyle/>
          <a:p>
            <a:r>
              <a:rPr lang="en-US" dirty="0" err="1"/>
              <a:t>ietf</a:t>
            </a:r>
            <a:r>
              <a:rPr lang="en-US" dirty="0"/>
              <a:t>-transport-network-</a:t>
            </a:r>
            <a:r>
              <a:rPr lang="en-US" dirty="0" err="1"/>
              <a:t>slice.yang</a:t>
            </a:r>
            <a:r>
              <a:rPr lang="en-US" dirty="0"/>
              <a:t> now augments </a:t>
            </a:r>
            <a:r>
              <a:rPr lang="en-US" dirty="0" err="1"/>
              <a:t>ietf</a:t>
            </a:r>
            <a:r>
              <a:rPr lang="en-US" dirty="0"/>
              <a:t>-network-slice-</a:t>
            </a:r>
            <a:r>
              <a:rPr lang="en-US" dirty="0" err="1"/>
              <a:t>services.yang</a:t>
            </a:r>
            <a:endParaRPr lang="en-US" dirty="0"/>
          </a:p>
          <a:p>
            <a:pPr lvl="1"/>
            <a:r>
              <a:rPr lang="en-US" dirty="0"/>
              <a:t>Added list of network topologies to support resource-based slicing</a:t>
            </a:r>
          </a:p>
          <a:p>
            <a:pPr lvl="1"/>
            <a:r>
              <a:rPr lang="en-US" dirty="0"/>
              <a:t>Introduced common SLO grouping for slices with transport network technologies</a:t>
            </a:r>
          </a:p>
          <a:p>
            <a:pPr lvl="1"/>
            <a:r>
              <a:rPr lang="en-US" dirty="0"/>
              <a:t>Added path references to each connectivity construct of a slice</a:t>
            </a:r>
          </a:p>
          <a:p>
            <a:endParaRPr lang="en-US" dirty="0"/>
          </a:p>
          <a:p>
            <a:pPr lvl="1"/>
            <a:endParaRPr lang="en-US" dirty="0"/>
          </a:p>
        </p:txBody>
      </p:sp>
      <p:pic>
        <p:nvPicPr>
          <p:cNvPr id="5" name="Picture 4">
            <a:extLst>
              <a:ext uri="{FF2B5EF4-FFF2-40B4-BE49-F238E27FC236}">
                <a16:creationId xmlns:a16="http://schemas.microsoft.com/office/drawing/2014/main" id="{3DC30DCE-9D6C-8594-C73C-78142FA3FC92}"/>
              </a:ext>
            </a:extLst>
          </p:cNvPr>
          <p:cNvPicPr>
            <a:picLocks noChangeAspect="1"/>
          </p:cNvPicPr>
          <p:nvPr/>
        </p:nvPicPr>
        <p:blipFill>
          <a:blip r:embed="rId3"/>
          <a:stretch>
            <a:fillRect/>
          </a:stretch>
        </p:blipFill>
        <p:spPr>
          <a:xfrm>
            <a:off x="7003170" y="471987"/>
            <a:ext cx="4648603" cy="6180356"/>
          </a:xfrm>
          <a:prstGeom prst="rect">
            <a:avLst/>
          </a:prstGeom>
        </p:spPr>
      </p:pic>
    </p:spTree>
    <p:extLst>
      <p:ext uri="{BB962C8B-B14F-4D97-AF65-F5344CB8AC3E}">
        <p14:creationId xmlns:p14="http://schemas.microsoft.com/office/powerpoint/2010/main" val="103258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How to define technology-specific attributes?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Opaque vs. explicit definition of attributes for e.g. SLO/SLE</a:t>
            </a:r>
          </a:p>
          <a:p>
            <a:pPr lvl="1"/>
            <a:r>
              <a:rPr lang="en-US" dirty="0"/>
              <a:t>Is it the best way using opaque definition of (key, value) pairs to define technology-specific attributes?</a:t>
            </a:r>
          </a:p>
          <a:p>
            <a:pPr lvl="2"/>
            <a:r>
              <a:rPr lang="en-US" dirty="0"/>
              <a:t>Implementation agreements are required in addition to the YANG model to avoid interoperability problem</a:t>
            </a:r>
          </a:p>
          <a:p>
            <a:pPr lvl="2"/>
            <a:r>
              <a:rPr lang="en-US" dirty="0"/>
              <a:t>May not capture complex attribute structures</a:t>
            </a:r>
          </a:p>
          <a:p>
            <a:pPr lvl="2"/>
            <a:r>
              <a:rPr lang="en-US" dirty="0"/>
              <a:t>Unable to be auto/explicitly validated with YANG</a:t>
            </a:r>
          </a:p>
          <a:p>
            <a:pPr lvl="2"/>
            <a:endParaRPr lang="en-US" dirty="0"/>
          </a:p>
          <a:p>
            <a:r>
              <a:rPr lang="en-US" dirty="0"/>
              <a:t>For OTN Slicing our preference is to define explicit, technology-specific attributes and not use the opaque definition</a:t>
            </a:r>
          </a:p>
        </p:txBody>
      </p:sp>
    </p:spTree>
    <p:extLst>
      <p:ext uri="{BB962C8B-B14F-4D97-AF65-F5344CB8AC3E}">
        <p14:creationId xmlns:p14="http://schemas.microsoft.com/office/powerpoint/2010/main" val="55755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Defining multiple MPI Interface Models?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OTN-SC is flexible in choosing different MPI interfaces for realizing a slice. Use of NRP is optional.</a:t>
            </a:r>
          </a:p>
          <a:p>
            <a:r>
              <a:rPr lang="en-US" dirty="0"/>
              <a:t>Is it necessary for a standard draft to include multiple optional MPI models? Currently,</a:t>
            </a:r>
          </a:p>
          <a:p>
            <a:pPr lvl="1"/>
            <a:r>
              <a:rPr lang="en-US" dirty="0" err="1"/>
              <a:t>ietf</a:t>
            </a:r>
            <a:r>
              <a:rPr lang="en-US" dirty="0"/>
              <a:t>-</a:t>
            </a:r>
            <a:r>
              <a:rPr lang="en-US" dirty="0" err="1"/>
              <a:t>otn</a:t>
            </a:r>
            <a:r>
              <a:rPr lang="en-US" dirty="0"/>
              <a:t>-slice-</a:t>
            </a:r>
            <a:r>
              <a:rPr lang="en-US" dirty="0" err="1"/>
              <a:t>mpi.yang</a:t>
            </a:r>
            <a:r>
              <a:rPr lang="en-US" dirty="0"/>
              <a:t> uses coloring</a:t>
            </a:r>
          </a:p>
          <a:p>
            <a:pPr lvl="1"/>
            <a:r>
              <a:rPr lang="en-US" dirty="0"/>
              <a:t>New MPI model is needed if using NRP</a:t>
            </a:r>
          </a:p>
          <a:p>
            <a:pPr lvl="2"/>
            <a:r>
              <a:rPr lang="en-US" dirty="0"/>
              <a:t>Augments the TE topology model (RFC8795) with new topology type = NRP</a:t>
            </a:r>
          </a:p>
        </p:txBody>
      </p:sp>
    </p:spTree>
    <p:extLst>
      <p:ext uri="{BB962C8B-B14F-4D97-AF65-F5344CB8AC3E}">
        <p14:creationId xmlns:p14="http://schemas.microsoft.com/office/powerpoint/2010/main" val="190207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286327" y="365125"/>
            <a:ext cx="11693237" cy="1325563"/>
          </a:xfrm>
        </p:spPr>
        <p:txBody>
          <a:bodyPr/>
          <a:lstStyle/>
          <a:p>
            <a:r>
              <a:rPr lang="en-US" dirty="0"/>
              <a:t>Next Steps</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normAutofit fontScale="77500" lnSpcReduction="20000"/>
          </a:bodyPr>
          <a:lstStyle/>
          <a:p>
            <a:r>
              <a:rPr lang="en-US" dirty="0"/>
              <a:t>Address open issues</a:t>
            </a:r>
          </a:p>
          <a:p>
            <a:r>
              <a:rPr lang="en-US" dirty="0"/>
              <a:t>Continue working with draft-ietf-teas-ietf-network-slice-nbi-yang-02 to align the two models </a:t>
            </a:r>
          </a:p>
          <a:p>
            <a:r>
              <a:rPr lang="en-US" dirty="0"/>
              <a:t>Define OTN technology-specific model based on </a:t>
            </a:r>
            <a:r>
              <a:rPr lang="en-US" dirty="0" err="1"/>
              <a:t>ietf</a:t>
            </a:r>
            <a:r>
              <a:rPr lang="en-US" dirty="0"/>
              <a:t>-transport-network-slice (which augments </a:t>
            </a:r>
            <a:r>
              <a:rPr lang="en-US" dirty="0" err="1"/>
              <a:t>ietf</a:t>
            </a:r>
            <a:r>
              <a:rPr lang="en-US" dirty="0"/>
              <a:t>-network-slice-service)</a:t>
            </a:r>
          </a:p>
          <a:p>
            <a:pPr lvl="1"/>
            <a:r>
              <a:rPr lang="en-US" dirty="0"/>
              <a:t>Technology-specific SLO/SLE for OTN</a:t>
            </a:r>
          </a:p>
          <a:p>
            <a:pPr lvl="1"/>
            <a:r>
              <a:rPr lang="en-US" dirty="0"/>
              <a:t>Support both connection-based and resource-based slicing</a:t>
            </a:r>
          </a:p>
          <a:p>
            <a:pPr lvl="1"/>
            <a:r>
              <a:rPr lang="en-US" dirty="0"/>
              <a:t>Support multi technology links (non-OTN access links and OTN links)</a:t>
            </a:r>
          </a:p>
          <a:p>
            <a:endParaRPr lang="en-US" dirty="0">
              <a:highlight>
                <a:srgbClr val="FFFF00"/>
              </a:highlight>
            </a:endParaRPr>
          </a:p>
          <a:p>
            <a:pPr marL="0" indent="0">
              <a:buNone/>
            </a:pPr>
            <a:r>
              <a:rPr lang="en-US" dirty="0"/>
              <a:t>* GitHub Repo</a:t>
            </a:r>
          </a:p>
          <a:p>
            <a:pPr marL="457200" lvl="1" indent="0">
              <a:buNone/>
            </a:pPr>
            <a:r>
              <a:rPr lang="en-US" dirty="0">
                <a:hlinkClick r:id="rId3"/>
              </a:rPr>
              <a:t>https://github.com/ietf-ccamp-wg/ietf-ccamp-yang-otn-slicing</a:t>
            </a:r>
            <a:endParaRPr lang="en-US" dirty="0"/>
          </a:p>
          <a:p>
            <a:pPr marL="457200" lvl="1" indent="0">
              <a:buNone/>
            </a:pPr>
            <a:endParaRPr lang="en-US" dirty="0"/>
          </a:p>
          <a:p>
            <a:pPr marL="0" indent="0">
              <a:buNone/>
            </a:pPr>
            <a:r>
              <a:rPr lang="en-US" dirty="0"/>
              <a:t>* CCAMP Weekly Call: Thu 10-11am EST</a:t>
            </a:r>
          </a:p>
          <a:p>
            <a:pPr marL="457200" lvl="1" indent="0">
              <a:buNone/>
            </a:pPr>
            <a:r>
              <a:rPr lang="en-US" dirty="0">
                <a:hlinkClick r:id="rId4"/>
              </a:rPr>
              <a:t>https://mailarchive.ietf.org/arch/msg/ccamp/Dr3HWPlmP9LyA6NmabWJvx7hWIc/</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00993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969191" y="20025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117045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file>

<file path=customXml/item2.xml><?xml version="1.0" encoding="utf-8"?>
<?mso-contentType ?>
<SharedContentType xmlns="Microsoft.SharePoint.Taxonomy.ContentTypeSync" SourceId="34c87397-5fc1-491e-85e7-d6110dbe9cb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83185B6FD968AC4F8244C98DADFCDDF2" ma:contentTypeVersion="10" ma:contentTypeDescription="Create a new document." ma:contentTypeScope="" ma:versionID="a0a5748a9dac91f93248b2b077c41dd7">
  <xsd:schema xmlns:xsd="http://www.w3.org/2001/XMLSchema" xmlns:xs="http://www.w3.org/2001/XMLSchema" xmlns:p="http://schemas.microsoft.com/office/2006/metadata/properties" xmlns:ns3="71c5aaf6-e6ce-465b-b873-5148d2a4c105" xmlns:ns4="687e87d0-d0a8-4c48-8f94-14f0c67212c5" xmlns:ns5="b4d06219-a142-4c5f-be55-53f74cb980c7" targetNamespace="http://schemas.microsoft.com/office/2006/metadata/properties" ma:root="true" ma:fieldsID="b06f86fc5fa60c034a6b2d88bb81de5b" ns3:_="" ns4:_="" ns5:_="">
    <xsd:import namespace="71c5aaf6-e6ce-465b-b873-5148d2a4c105"/>
    <xsd:import namespace="687e87d0-d0a8-4c48-8f94-14f0c67212c5"/>
    <xsd:import namespace="b4d06219-a142-4c5f-be55-53f74cb980c7"/>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Metadata" minOccurs="0"/>
                <xsd:element ref="ns4:MediaServiceFastMetadata" minOccurs="0"/>
                <xsd:element ref="ns4:MediaServiceDateTaken" minOccurs="0"/>
                <xsd:element ref="ns4:MediaServiceAutoTags" minOccurs="0"/>
                <xsd:element ref="ns5:SharedWithUsers" minOccurs="0"/>
                <xsd:element ref="ns5:SharedWithDetails" minOccurs="0"/>
                <xsd:element ref="ns5:SharingHintHash"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87e87d0-d0a8-4c48-8f94-14f0c67212c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d06219-a142-4c5f-be55-53f74cb980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7A1171-45E3-4E0C-B712-8306AE0B7411}">
  <ds:schemaRefs>
    <ds:schemaRef ds:uri="http://schemas.microsoft.com/sharepoint/events"/>
  </ds:schemaRefs>
</ds:datastoreItem>
</file>

<file path=customXml/itemProps2.xml><?xml version="1.0" encoding="utf-8"?>
<ds:datastoreItem xmlns:ds="http://schemas.openxmlformats.org/officeDocument/2006/customXml" ds:itemID="{68412ECC-D61E-4B23-B7FF-722505864B65}">
  <ds:schemaRefs>
    <ds:schemaRef ds:uri="Microsoft.SharePoint.Taxonomy.ContentTypeSync"/>
  </ds:schemaRefs>
</ds:datastoreItem>
</file>

<file path=customXml/itemProps3.xml><?xml version="1.0" encoding="utf-8"?>
<ds:datastoreItem xmlns:ds="http://schemas.openxmlformats.org/officeDocument/2006/customXml" ds:itemID="{334975F1-7A16-4F7E-84AE-F419563FD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687e87d0-d0a8-4c48-8f94-14f0c67212c5"/>
    <ds:schemaRef ds:uri="b4d06219-a142-4c5f-be55-53f74cb980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1402BC5-1A46-47E2-B58E-ED5697CD9276}">
  <ds:schemaRefs>
    <ds:schemaRef ds:uri="71c5aaf6-e6ce-465b-b873-5148d2a4c105"/>
    <ds:schemaRef ds:uri="http://purl.org/dc/elements/1.1/"/>
    <ds:schemaRef ds:uri="http://schemas.openxmlformats.org/package/2006/metadata/core-properties"/>
    <ds:schemaRef ds:uri="687e87d0-d0a8-4c48-8f94-14f0c67212c5"/>
    <ds:schemaRef ds:uri="http://schemas.microsoft.com/office/2006/documentManagement/types"/>
    <ds:schemaRef ds:uri="http://purl.org/dc/terms/"/>
    <ds:schemaRef ds:uri="http://purl.org/dc/dcmitype/"/>
    <ds:schemaRef ds:uri="http://schemas.microsoft.com/office/infopath/2007/PartnerControls"/>
    <ds:schemaRef ds:uri="b4d06219-a142-4c5f-be55-53f74cb980c7"/>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FFF5BEF5-BF1F-44F4-AFBC-1295B944F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66070</TotalTime>
  <Words>716</Words>
  <Application>Microsoft Office PowerPoint</Application>
  <PresentationFormat>Widescreen</PresentationFormat>
  <Paragraphs>95</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Framework and Data Model for OTN Network Slicing</vt:lpstr>
      <vt:lpstr>Updates Since IETF 113</vt:lpstr>
      <vt:lpstr>Use of NRP for OTN Slicing</vt:lpstr>
      <vt:lpstr>Realizing OTN Slices with NRP</vt:lpstr>
      <vt:lpstr>YANG Model Updates</vt:lpstr>
      <vt:lpstr>Open Issue: How to define technology-specific attributes?</vt:lpstr>
      <vt:lpstr>Open Issue: Defining multiple MPI Interface Models?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Yang Data Model for Optical Impairment-aware Topology</dc:title>
  <dc:creator>Aihua Guo</dc:creator>
  <cp:lastModifiedBy>Aihua Guo</cp:lastModifiedBy>
  <cp:revision>94</cp:revision>
  <dcterms:created xsi:type="dcterms:W3CDTF">2019-11-16T13:34:03Z</dcterms:created>
  <dcterms:modified xsi:type="dcterms:W3CDTF">2022-07-21T15:07:59Z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0x01010083185B6FD968AC4F8244C98DADFCDDF2</vt:lpwstr>
  </property>
</Properties>
</file>