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4"/>
  </p:notesMasterIdLst>
  <p:sldIdLst>
    <p:sldId id="256" r:id="rId7"/>
    <p:sldId id="288" r:id="rId8"/>
    <p:sldId id="306" r:id="rId9"/>
    <p:sldId id="301" r:id="rId10"/>
    <p:sldId id="307" r:id="rId11"/>
    <p:sldId id="30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3981" autoAdjust="0"/>
  </p:normalViewPr>
  <p:slideViewPr>
    <p:cSldViewPr snapToGrid="0">
      <p:cViewPr varScale="1">
        <p:scale>
          <a:sx n="62" d="100"/>
          <a:sy n="62" d="100"/>
        </p:scale>
        <p:origin x="664" y="56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ietf-ccamp-yang-otn-slicing-04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ietf-ccamp-yang-otn-slic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archive.ietf.org/arch/msg/ccamp/Dr3HWPlmP9LyA6NmabWJvx7hWI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Slicing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5"/>
            <a:ext cx="3202625" cy="2767054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b="1" dirty="0">
                <a:solidFill>
                  <a:srgbClr val="0070C0"/>
                </a:solidFill>
              </a:rPr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Yunbin</a:t>
            </a:r>
            <a:r>
              <a:rPr lang="en-US" sz="1900" dirty="0"/>
              <a:t> Xu (CAICT)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Yang Zhao (China Mobile)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 Corporation)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draft-ietf-ccamp-yang-otn-slicing-04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822" y="3308402"/>
            <a:ext cx="3269942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Victor Lopez(Nokia)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Oscar Gonzales (Telefonica)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Henry Yu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Jiang Sun (China Mobile)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Updates Since IETF 115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40011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400" dirty="0"/>
              <a:t>Separated the data model for network slice topology from the OTN slicing model</a:t>
            </a:r>
          </a:p>
          <a:p>
            <a:pPr lvl="1"/>
            <a:r>
              <a:rPr lang="en-US" sz="2000" dirty="0"/>
              <a:t>To reflect the WG consensus from IETF-115 that the topology construct is technology-agnostic and applies to any network slice</a:t>
            </a:r>
          </a:p>
          <a:p>
            <a:pPr lvl="1"/>
            <a:r>
              <a:rPr lang="en-US" sz="2000" dirty="0"/>
              <a:t>The technology-agnostic network slice topology model was proposed in draft-</a:t>
            </a:r>
            <a:r>
              <a:rPr lang="en-US" sz="2000" dirty="0" err="1"/>
              <a:t>liu</a:t>
            </a:r>
            <a:r>
              <a:rPr lang="en-US" sz="2000" dirty="0"/>
              <a:t>-teas-transport-network-slice-yang </a:t>
            </a:r>
          </a:p>
          <a:p>
            <a:endParaRPr lang="en-US" sz="2400" dirty="0"/>
          </a:p>
          <a:p>
            <a:r>
              <a:rPr lang="en-US" sz="2400" dirty="0"/>
              <a:t>OTN slicing augments the network slice topology model with additional OTN technology-specific SLO/SLE arguments</a:t>
            </a:r>
          </a:p>
          <a:p>
            <a:endParaRPr lang="en-US" sz="2400" dirty="0"/>
          </a:p>
          <a:p>
            <a:r>
              <a:rPr lang="en-US" sz="2400" dirty="0"/>
              <a:t>Attributes adjustment</a:t>
            </a:r>
          </a:p>
          <a:p>
            <a:pPr lvl="1"/>
            <a:r>
              <a:rPr lang="en-US" sz="2000" dirty="0"/>
              <a:t>Removed some SLO/SLE attributes, e.g. periodicity, that are inherited from 5G and are not applicable to OTN slicing</a:t>
            </a:r>
          </a:p>
          <a:p>
            <a:pPr lvl="1"/>
            <a:r>
              <a:rPr lang="en-US" sz="2000" dirty="0"/>
              <a:t>Moved explicit path references under the steering-constraints in the Network Slice Service model  </a:t>
            </a:r>
          </a:p>
          <a:p>
            <a:endParaRPr lang="en-US" sz="2400" dirty="0"/>
          </a:p>
          <a:p>
            <a:r>
              <a:rPr lang="en-US" sz="2400" dirty="0"/>
              <a:t>Text description was updated accordingly</a:t>
            </a:r>
          </a:p>
        </p:txBody>
      </p: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 Relationships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3C678-4DD2-FC32-7E7E-82F0F565C294}"/>
              </a:ext>
            </a:extLst>
          </p:cNvPr>
          <p:cNvGrpSpPr/>
          <p:nvPr/>
        </p:nvGrpSpPr>
        <p:grpSpPr>
          <a:xfrm>
            <a:off x="865300" y="2431742"/>
            <a:ext cx="3937246" cy="2661579"/>
            <a:chOff x="865300" y="2431742"/>
            <a:chExt cx="3937246" cy="26615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CF651C-7AA2-7465-9B1E-8963924829AD}"/>
                </a:ext>
              </a:extLst>
            </p:cNvPr>
            <p:cNvSpPr txBox="1"/>
            <p:nvPr/>
          </p:nvSpPr>
          <p:spPr>
            <a:xfrm>
              <a:off x="865300" y="4310645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-network-slice-service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E191A-F555-18E5-87B9-1CF568F89D4E}"/>
                </a:ext>
              </a:extLst>
            </p:cNvPr>
            <p:cNvSpPr txBox="1"/>
            <p:nvPr/>
          </p:nvSpPr>
          <p:spPr>
            <a:xfrm>
              <a:off x="865300" y="3281748"/>
              <a:ext cx="2574524" cy="58477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-transport-network-slice</a:t>
              </a:r>
            </a:p>
            <a:p>
              <a:pPr algn="ctr"/>
              <a:r>
                <a:rPr lang="en-US" sz="1600" dirty="0"/>
                <a:t>(w/ topology)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30AF9-AFF8-5086-678B-CBD8899DCFF0}"/>
                </a:ext>
              </a:extLst>
            </p:cNvPr>
            <p:cNvSpPr txBox="1"/>
            <p:nvPr/>
          </p:nvSpPr>
          <p:spPr>
            <a:xfrm>
              <a:off x="865300" y="2431742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</a:t>
              </a:r>
              <a:r>
                <a:rPr lang="en-US" sz="1600" dirty="0" err="1"/>
                <a:t>otn</a:t>
              </a:r>
              <a:r>
                <a:rPr lang="en-US" sz="1600" dirty="0"/>
                <a:t>-slice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19F5A23-FEEB-48D7-5AC5-3DE656CC37D4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2152562" y="3866523"/>
              <a:ext cx="0" cy="44412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7F84E-90C2-DBC8-1ABC-8921FBAA31FB}"/>
                </a:ext>
              </a:extLst>
            </p:cNvPr>
            <p:cNvSpPr txBox="1"/>
            <p:nvPr/>
          </p:nvSpPr>
          <p:spPr>
            <a:xfrm>
              <a:off x="2136847" y="3924499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9B4D65-C4A8-EBBC-5878-36A607F755BD}"/>
                </a:ext>
              </a:extLst>
            </p:cNvPr>
            <p:cNvCxnSpPr/>
            <p:nvPr/>
          </p:nvCxnSpPr>
          <p:spPr>
            <a:xfrm flipV="1">
              <a:off x="2152562" y="2770295"/>
              <a:ext cx="0" cy="51145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F40AA3-851F-B34D-8DAB-E3A002DA057F}"/>
                </a:ext>
              </a:extLst>
            </p:cNvPr>
            <p:cNvSpPr txBox="1"/>
            <p:nvPr/>
          </p:nvSpPr>
          <p:spPr>
            <a:xfrm>
              <a:off x="2152562" y="2863243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B8D0EF-30FC-4BD3-223E-4CB8AD7FD2E6}"/>
                </a:ext>
              </a:extLst>
            </p:cNvPr>
            <p:cNvSpPr txBox="1"/>
            <p:nvPr/>
          </p:nvSpPr>
          <p:spPr>
            <a:xfrm>
              <a:off x="3661293" y="2887521"/>
              <a:ext cx="772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This draft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5AC4F6-555E-1583-4325-529736453A60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3537746" y="2663299"/>
              <a:ext cx="509614" cy="22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AEB0BF-B70F-9ECB-91F6-0A64AC7D8B5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3622801" y="3164520"/>
              <a:ext cx="424559" cy="286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923379-E65E-0EC6-C9A3-D1C2BEF82B36}"/>
                </a:ext>
              </a:extLst>
            </p:cNvPr>
            <p:cNvSpPr txBox="1"/>
            <p:nvPr/>
          </p:nvSpPr>
          <p:spPr>
            <a:xfrm>
              <a:off x="3740874" y="4066899"/>
              <a:ext cx="10616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draft-</a:t>
              </a:r>
              <a:r>
                <a:rPr lang="en-US" sz="1200" dirty="0" err="1"/>
                <a:t>ietf</a:t>
              </a:r>
              <a:r>
                <a:rPr lang="en-US" sz="1200" dirty="0"/>
                <a:t>-teas-network-slice-</a:t>
              </a:r>
              <a:r>
                <a:rPr lang="en-US" sz="1200" dirty="0" err="1"/>
                <a:t>nbi</a:t>
              </a:r>
              <a:endParaRPr lang="en-US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84816A-9C56-E1DE-E5E5-15F0BFE8367D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3439824" y="4479922"/>
              <a:ext cx="310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BA3903-31ED-41E0-9D49-B0A03F600980}"/>
                </a:ext>
              </a:extLst>
            </p:cNvPr>
            <p:cNvSpPr txBox="1"/>
            <p:nvPr/>
          </p:nvSpPr>
          <p:spPr>
            <a:xfrm>
              <a:off x="2136847" y="4723989"/>
              <a:ext cx="1181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OLD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2EA088-0081-4E15-9F77-BF6C1C14D6ED}"/>
              </a:ext>
            </a:extLst>
          </p:cNvPr>
          <p:cNvGrpSpPr/>
          <p:nvPr/>
        </p:nvGrpSpPr>
        <p:grpSpPr>
          <a:xfrm>
            <a:off x="5208932" y="2379263"/>
            <a:ext cx="7044495" cy="2706599"/>
            <a:chOff x="5208932" y="2379263"/>
            <a:chExt cx="7044495" cy="270659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107571-33EE-E2B0-8E9C-FCF6C6375EF9}"/>
                </a:ext>
              </a:extLst>
            </p:cNvPr>
            <p:cNvGrpSpPr/>
            <p:nvPr/>
          </p:nvGrpSpPr>
          <p:grpSpPr>
            <a:xfrm>
              <a:off x="5208932" y="2379263"/>
              <a:ext cx="7044495" cy="2706599"/>
              <a:chOff x="5450557" y="3621352"/>
              <a:chExt cx="7044495" cy="27065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B8BF15-9DA3-F645-A3AE-F13B68A52343}"/>
                  </a:ext>
                </a:extLst>
              </p:cNvPr>
              <p:cNvSpPr txBox="1"/>
              <p:nvPr/>
            </p:nvSpPr>
            <p:spPr>
              <a:xfrm>
                <a:off x="8551346" y="5529559"/>
                <a:ext cx="2574524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-network-slice-service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03BE3A-3643-37BE-F2F7-D1F606860128}"/>
                  </a:ext>
                </a:extLst>
              </p:cNvPr>
              <p:cNvSpPr txBox="1"/>
              <p:nvPr/>
            </p:nvSpPr>
            <p:spPr>
              <a:xfrm>
                <a:off x="8557806" y="4471358"/>
                <a:ext cx="2574524" cy="58477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-transport-network-slice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(w/o topology)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6B9DAF-8895-A14F-29AB-20D70383D365}"/>
                  </a:ext>
                </a:extLst>
              </p:cNvPr>
              <p:cNvSpPr txBox="1"/>
              <p:nvPr/>
            </p:nvSpPr>
            <p:spPr>
              <a:xfrm>
                <a:off x="8551346" y="3621352"/>
                <a:ext cx="2580983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</a:t>
                </a:r>
                <a:r>
                  <a:rPr lang="en-US" sz="1600" dirty="0" err="1"/>
                  <a:t>otn</a:t>
                </a:r>
                <a:r>
                  <a:rPr lang="en-US" sz="1600" dirty="0"/>
                  <a:t>-slice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AE74CEB-507A-C225-3854-EA12CD549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608" y="5056133"/>
                <a:ext cx="6460" cy="473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9B05FD-47D3-A1CD-3F98-B40FFA017B28}"/>
                  </a:ext>
                </a:extLst>
              </p:cNvPr>
              <p:cNvSpPr txBox="1"/>
              <p:nvPr/>
            </p:nvSpPr>
            <p:spPr>
              <a:xfrm>
                <a:off x="9901271" y="5114109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0553C-9800-7C1E-BED1-30B2B6657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5068" y="3959905"/>
                <a:ext cx="0" cy="51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883DB9-3830-C403-DC99-5ADD678A5B6C}"/>
                  </a:ext>
                </a:extLst>
              </p:cNvPr>
              <p:cNvSpPr txBox="1"/>
              <p:nvPr/>
            </p:nvSpPr>
            <p:spPr>
              <a:xfrm>
                <a:off x="9845068" y="405285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5F883E-8A53-61BF-281D-6D3955A1F03B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721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This draft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B5BA391-CA56-07E9-D5F7-197B76495A46}"/>
                  </a:ext>
                </a:extLst>
              </p:cNvPr>
              <p:cNvCxnSpPr>
                <a:stCxn id="41" idx="0"/>
              </p:cNvCxnSpPr>
              <p:nvPr/>
            </p:nvCxnSpPr>
            <p:spPr>
              <a:xfrm flipH="1" flipV="1">
                <a:off x="11230252" y="3852909"/>
                <a:ext cx="509614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6727FD7-F0EF-2F52-2256-CCD3437CB685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 flipH="1">
                <a:off x="11315307" y="4354130"/>
                <a:ext cx="424559" cy="28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F309CE-D09C-DA78-A0F2-EEB9970F0E27}"/>
                  </a:ext>
                </a:extLst>
              </p:cNvPr>
              <p:cNvSpPr txBox="1"/>
              <p:nvPr/>
            </p:nvSpPr>
            <p:spPr>
              <a:xfrm>
                <a:off x="11433380" y="5256509"/>
                <a:ext cx="1061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draft-</a:t>
                </a:r>
                <a:r>
                  <a:rPr lang="en-US" sz="1200" dirty="0" err="1"/>
                  <a:t>ietf</a:t>
                </a:r>
                <a:r>
                  <a:rPr lang="en-US" sz="1200" dirty="0"/>
                  <a:t>-teas-network-slice-</a:t>
                </a:r>
                <a:r>
                  <a:rPr lang="en-US" sz="1200" dirty="0" err="1"/>
                  <a:t>nbi</a:t>
                </a:r>
                <a:endParaRPr lang="en-US" sz="12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7A2B1B6-EBBD-390F-6B4C-473FF9920F14}"/>
                  </a:ext>
                </a:extLst>
              </p:cNvPr>
              <p:cNvCxnSpPr>
                <a:cxnSpLocks/>
                <a:endCxn id="34" idx="3"/>
              </p:cNvCxnSpPr>
              <p:nvPr/>
            </p:nvCxnSpPr>
            <p:spPr>
              <a:xfrm flipH="1">
                <a:off x="11125870" y="5698836"/>
                <a:ext cx="3102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436AE2-1FB8-A388-732B-0307CEEB28EA}"/>
                  </a:ext>
                </a:extLst>
              </p:cNvPr>
              <p:cNvSpPr txBox="1"/>
              <p:nvPr/>
            </p:nvSpPr>
            <p:spPr>
              <a:xfrm>
                <a:off x="8102024" y="5958619"/>
                <a:ext cx="1181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NEW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6B78E0-4702-4DD4-EE7C-FE9A58EE0075}"/>
                  </a:ext>
                </a:extLst>
              </p:cNvPr>
              <p:cNvSpPr txBox="1"/>
              <p:nvPr/>
            </p:nvSpPr>
            <p:spPr>
              <a:xfrm>
                <a:off x="5450557" y="5529559"/>
                <a:ext cx="2426197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6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5BF600B-C38E-1396-4967-A1934C3A310A}"/>
                  </a:ext>
                </a:extLst>
              </p:cNvPr>
              <p:cNvCxnSpPr>
                <a:cxnSpLocks/>
                <a:stCxn id="34" idx="1"/>
                <a:endCxn id="48" idx="3"/>
              </p:cNvCxnSpPr>
              <p:nvPr/>
            </p:nvCxnSpPr>
            <p:spPr>
              <a:xfrm flipH="1">
                <a:off x="7876754" y="5698836"/>
                <a:ext cx="6745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9E4215-1C91-4BF2-D9E6-514052A4F1DF}"/>
                  </a:ext>
                </a:extLst>
              </p:cNvPr>
              <p:cNvSpPr txBox="1"/>
              <p:nvPr/>
            </p:nvSpPr>
            <p:spPr>
              <a:xfrm>
                <a:off x="7822727" y="5445012"/>
                <a:ext cx="84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references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F6D2D3-E4FD-219F-67DA-CD4B330DA16C}"/>
                  </a:ext>
                </a:extLst>
              </p:cNvPr>
              <p:cNvSpPr txBox="1"/>
              <p:nvPr/>
            </p:nvSpPr>
            <p:spPr>
              <a:xfrm>
                <a:off x="7164619" y="382252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5D6BF7-443D-D421-A089-55372D9471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67996" y="2431742"/>
              <a:ext cx="1738930" cy="18876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58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- Model Dependencies between WG &amp; non-WG drafts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3" cy="4351338"/>
          </a:xfrm>
        </p:spPr>
        <p:txBody>
          <a:bodyPr/>
          <a:lstStyle/>
          <a:p>
            <a:r>
              <a:rPr lang="en-US" sz="2800" dirty="0" err="1"/>
              <a:t>ietf</a:t>
            </a:r>
            <a:r>
              <a:rPr lang="en-US" sz="2800" dirty="0"/>
              <a:t>-</a:t>
            </a:r>
            <a:r>
              <a:rPr lang="en-US" sz="2800" dirty="0" err="1"/>
              <a:t>otn</a:t>
            </a:r>
            <a:r>
              <a:rPr lang="en-US" sz="2800" dirty="0"/>
              <a:t>-slice (WG adopted) depends on </a:t>
            </a:r>
            <a:r>
              <a:rPr lang="en-US" sz="2800" dirty="0" err="1"/>
              <a:t>iet</a:t>
            </a:r>
            <a:r>
              <a:rPr lang="en-US" dirty="0" err="1"/>
              <a:t>f</a:t>
            </a:r>
            <a:r>
              <a:rPr lang="en-US" dirty="0"/>
              <a:t>-network-slice-topology which is still in I.D. state</a:t>
            </a:r>
          </a:p>
          <a:p>
            <a:pPr lvl="1"/>
            <a:r>
              <a:rPr lang="en-US" dirty="0"/>
              <a:t>Option 1 : TEAS WG to adopt </a:t>
            </a:r>
            <a:r>
              <a:rPr lang="en-US" dirty="0" err="1"/>
              <a:t>ietf</a:t>
            </a:r>
            <a:r>
              <a:rPr lang="en-US" dirty="0"/>
              <a:t>-network-slice-topology</a:t>
            </a:r>
          </a:p>
          <a:p>
            <a:pPr lvl="1"/>
            <a:r>
              <a:rPr lang="en-US" dirty="0"/>
              <a:t>Option 2 : create new I.D. for OTN augments for </a:t>
            </a:r>
            <a:r>
              <a:rPr lang="en-US" dirty="0" err="1"/>
              <a:t>ietf</a:t>
            </a:r>
            <a:r>
              <a:rPr lang="en-US" dirty="0"/>
              <a:t>-network-slice-topology</a:t>
            </a:r>
          </a:p>
          <a:p>
            <a:pPr lvl="1"/>
            <a:r>
              <a:rPr lang="en-US" dirty="0"/>
              <a:t>Option 3 : progress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otn</a:t>
            </a:r>
            <a:r>
              <a:rPr lang="en-US" dirty="0"/>
              <a:t>-slice in phases: phase 1 for connectivity only and phase 2 for connectivity + topology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B1A256-BE04-3843-236E-B6A233E5F04A}"/>
              </a:ext>
            </a:extLst>
          </p:cNvPr>
          <p:cNvGrpSpPr/>
          <p:nvPr/>
        </p:nvGrpSpPr>
        <p:grpSpPr>
          <a:xfrm>
            <a:off x="3114875" y="4227317"/>
            <a:ext cx="7315647" cy="2281489"/>
            <a:chOff x="4937780" y="2379262"/>
            <a:chExt cx="7315647" cy="22814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95D7A9-CAC6-9475-783C-440AD465DA36}"/>
                </a:ext>
              </a:extLst>
            </p:cNvPr>
            <p:cNvGrpSpPr/>
            <p:nvPr/>
          </p:nvGrpSpPr>
          <p:grpSpPr>
            <a:xfrm>
              <a:off x="4937780" y="2379262"/>
              <a:ext cx="7315647" cy="2281489"/>
              <a:chOff x="5179405" y="3621351"/>
              <a:chExt cx="7315647" cy="228148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72375-2271-1583-CF63-89032DD41E1C}"/>
                  </a:ext>
                </a:extLst>
              </p:cNvPr>
              <p:cNvSpPr txBox="1"/>
              <p:nvPr/>
            </p:nvSpPr>
            <p:spPr>
              <a:xfrm>
                <a:off x="8278902" y="5529559"/>
                <a:ext cx="284696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-network-slice-service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850A29-62BC-17ED-4CDE-6C9345A47796}"/>
                  </a:ext>
                </a:extLst>
              </p:cNvPr>
              <p:cNvSpPr txBox="1"/>
              <p:nvPr/>
            </p:nvSpPr>
            <p:spPr>
              <a:xfrm>
                <a:off x="8278902" y="4471358"/>
                <a:ext cx="2853428" cy="58477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-transport-network-slice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(w/o topology)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3D32D1-C7F1-BF79-4321-5B8AF75013D7}"/>
                  </a:ext>
                </a:extLst>
              </p:cNvPr>
              <p:cNvSpPr txBox="1"/>
              <p:nvPr/>
            </p:nvSpPr>
            <p:spPr>
              <a:xfrm>
                <a:off x="8278902" y="3621352"/>
                <a:ext cx="285342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</a:t>
                </a:r>
                <a:r>
                  <a:rPr lang="en-US" sz="1600" dirty="0" err="1"/>
                  <a:t>otn</a:t>
                </a:r>
                <a:r>
                  <a:rPr lang="en-US" sz="1600" dirty="0"/>
                  <a:t>-slice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625A52A-A191-A6CA-CFF7-810303751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2386" y="5056133"/>
                <a:ext cx="3230" cy="473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4BCB80-EA6D-A85A-4F0C-6A5688FDC845}"/>
                  </a:ext>
                </a:extLst>
              </p:cNvPr>
              <p:cNvSpPr txBox="1"/>
              <p:nvPr/>
            </p:nvSpPr>
            <p:spPr>
              <a:xfrm>
                <a:off x="9829353" y="5114109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249FADA-71FA-B9C2-27D7-5D986BC4C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2386" y="3959905"/>
                <a:ext cx="0" cy="51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3ECD7B-909D-84B5-1EA9-B84CBAD30E36}"/>
                  </a:ext>
                </a:extLst>
              </p:cNvPr>
              <p:cNvSpPr txBox="1"/>
              <p:nvPr/>
            </p:nvSpPr>
            <p:spPr>
              <a:xfrm>
                <a:off x="9845068" y="405285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CDBF2-9419-D391-62A3-B726C1B93913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721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This draft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770FD12-F5FA-0E30-813D-A01363AD40A6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11230252" y="3852909"/>
                <a:ext cx="509614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536757B-BBE3-08B1-CEF0-D0C669F65C32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 flipH="1">
                <a:off x="11315307" y="4354130"/>
                <a:ext cx="424559" cy="28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A93EEC-F2FD-4A5F-0864-0353C4F15BD4}"/>
                  </a:ext>
                </a:extLst>
              </p:cNvPr>
              <p:cNvSpPr txBox="1"/>
              <p:nvPr/>
            </p:nvSpPr>
            <p:spPr>
              <a:xfrm>
                <a:off x="11433380" y="5256509"/>
                <a:ext cx="1061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draft-</a:t>
                </a:r>
                <a:r>
                  <a:rPr lang="en-US" sz="1200" dirty="0" err="1"/>
                  <a:t>ietf</a:t>
                </a:r>
                <a:r>
                  <a:rPr lang="en-US" sz="1200" dirty="0"/>
                  <a:t>-teas-network-slice-</a:t>
                </a:r>
                <a:r>
                  <a:rPr lang="en-US" sz="1200" dirty="0" err="1"/>
                  <a:t>nbi</a:t>
                </a:r>
                <a:endParaRPr lang="en-US" sz="1200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6C1FEE1-867D-EAE3-DAFC-29C0C627545B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>
              <a:xfrm flipH="1">
                <a:off x="11125870" y="5698836"/>
                <a:ext cx="3102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2E401D-7587-AE11-7199-BA90795A7DE3}"/>
                  </a:ext>
                </a:extLst>
              </p:cNvPr>
              <p:cNvSpPr txBox="1"/>
              <p:nvPr/>
            </p:nvSpPr>
            <p:spPr>
              <a:xfrm>
                <a:off x="5179405" y="5529559"/>
                <a:ext cx="2426197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6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96BDA8-6768-5FDF-B0A2-5F9B26B44891}"/>
                  </a:ext>
                </a:extLst>
              </p:cNvPr>
              <p:cNvCxnSpPr>
                <a:cxnSpLocks/>
                <a:stCxn id="27" idx="1"/>
                <a:endCxn id="40" idx="3"/>
              </p:cNvCxnSpPr>
              <p:nvPr/>
            </p:nvCxnSpPr>
            <p:spPr>
              <a:xfrm flipH="1">
                <a:off x="7605602" y="5698836"/>
                <a:ext cx="673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5513D5-C513-E8B7-7D64-81CDA3AA1DD8}"/>
                  </a:ext>
                </a:extLst>
              </p:cNvPr>
              <p:cNvSpPr txBox="1"/>
              <p:nvPr/>
            </p:nvSpPr>
            <p:spPr>
              <a:xfrm>
                <a:off x="7553580" y="5418932"/>
                <a:ext cx="84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references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80A21B-084E-2618-F890-1FC88768B07B}"/>
                  </a:ext>
                </a:extLst>
              </p:cNvPr>
              <p:cNvSpPr txBox="1"/>
              <p:nvPr/>
            </p:nvSpPr>
            <p:spPr>
              <a:xfrm>
                <a:off x="6373757" y="4625245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565C72-BB64-4EA1-03CA-1FFD3007F773}"/>
                  </a:ext>
                </a:extLst>
              </p:cNvPr>
              <p:cNvSpPr txBox="1"/>
              <p:nvPr/>
            </p:nvSpPr>
            <p:spPr>
              <a:xfrm>
                <a:off x="5179407" y="3621351"/>
                <a:ext cx="2426195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otn</a:t>
                </a:r>
                <a:r>
                  <a:rPr lang="en-US" sz="1600" dirty="0">
                    <a:solidFill>
                      <a:srgbClr val="0070C0"/>
                    </a:solidFill>
                  </a:rPr>
                  <a:t>-slice-topo</a:t>
                </a:r>
              </a:p>
            </p:txBody>
          </p:sp>
        </p:grp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6C4B479-8614-91E9-4BB5-58BFE850C0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6052" y="3502643"/>
              <a:ext cx="156965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– Can we merge </a:t>
            </a:r>
            <a:r>
              <a:rPr lang="en-US" sz="4000" dirty="0" err="1"/>
              <a:t>ietf</a:t>
            </a:r>
            <a:r>
              <a:rPr lang="en-US" sz="4000" dirty="0"/>
              <a:t>-transport-network-slice with </a:t>
            </a:r>
            <a:r>
              <a:rPr lang="en-US" sz="4000" dirty="0" err="1"/>
              <a:t>ietf</a:t>
            </a:r>
            <a:r>
              <a:rPr lang="en-US" sz="4000" dirty="0"/>
              <a:t>-network-slice-service?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3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ietf</a:t>
            </a:r>
            <a:r>
              <a:rPr lang="en-US" sz="2000" dirty="0"/>
              <a:t>-transport-network-slice contains generic SLO/SLEs that may be applicable to generic network slicing as well. The </a:t>
            </a:r>
            <a:r>
              <a:rPr lang="en-US" sz="2000" dirty="0" err="1"/>
              <a:t>ietf</a:t>
            </a:r>
            <a:r>
              <a:rPr lang="en-US" sz="2000" dirty="0"/>
              <a:t>-transport-network-slice can be eliminated entirely if </a:t>
            </a:r>
            <a:r>
              <a:rPr lang="en-US" sz="2000"/>
              <a:t>it is agreed </a:t>
            </a:r>
            <a:r>
              <a:rPr lang="en-US" sz="2000" dirty="0"/>
              <a:t>to merge</a:t>
            </a: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ietf-nss:steering-constraints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disjointness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?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te-types:te-path-disjointness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       </a:t>
            </a:r>
          </a:p>
          <a:p>
            <a:pPr marL="457200" lvl="1" indent="0">
              <a:buNone/>
            </a:pP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ietf-nss:custom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ietf-nss:service-slo-sle-policy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optimization-criterion?  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Identityref</a:t>
            </a: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resize-requirement?      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identityref</a:t>
            </a: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service-info?             string</a:t>
            </a:r>
            <a:endParaRPr lang="en-US" sz="11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…/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ietf-nss:steering-constraints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ietf-nss:path-constraints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topology-id? -&gt; 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/network/network-id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explicit-path* 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-id]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 -&gt; 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/network/node/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nt:termination-point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Address open issues</a:t>
            </a:r>
          </a:p>
          <a:p>
            <a:r>
              <a:rPr lang="en-US" dirty="0"/>
              <a:t>Continue working with draft-</a:t>
            </a:r>
            <a:r>
              <a:rPr lang="en-US" dirty="0" err="1"/>
              <a:t>ietf</a:t>
            </a:r>
            <a:r>
              <a:rPr lang="en-US" dirty="0"/>
              <a:t>-teas-</a:t>
            </a:r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-yang to align the two models </a:t>
            </a:r>
          </a:p>
          <a:p>
            <a:r>
              <a:rPr lang="en-US" dirty="0"/>
              <a:t>Add a few examples for various types of OTN slices which combines the use of network-slice-</a:t>
            </a:r>
            <a:r>
              <a:rPr lang="en-US" dirty="0" err="1"/>
              <a:t>nbi</a:t>
            </a:r>
            <a:r>
              <a:rPr lang="en-US" dirty="0"/>
              <a:t> and </a:t>
            </a:r>
            <a:r>
              <a:rPr lang="en-US" dirty="0" err="1"/>
              <a:t>otn</a:t>
            </a:r>
            <a:r>
              <a:rPr lang="en-US" dirty="0"/>
              <a:t>-slice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https://github.com/ietf-ccamp-wg/ietf-ccamp-yang-otn-slicing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CCAMP Weekly Call: Thu 10-11am EST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https://mailarchive.ietf.org/arch/msg/ccamp/Dr3HWPlmP9LyA6NmabWJvx7hWIc/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5.xml><?xml version="1.0" encoding="utf-8"?>
<?mso-contentType ?>
<SharedContentType xmlns="Microsoft.SharePoint.Taxonomy.ContentTypeSync" SourceId="34c87397-5fc1-491e-85e7-d6110dbe9cbd" ContentTypeId="0x0101" PreviousValue="false"/>
</file>

<file path=customXml/itemProps1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67891</TotalTime>
  <Words>525</Words>
  <Application>Microsoft Office PowerPoint</Application>
  <PresentationFormat>Widescreen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Framework and Data Model for OTN Network Slicing</vt:lpstr>
      <vt:lpstr>Major Updates Since IETF 115</vt:lpstr>
      <vt:lpstr>Updated Model Relationships</vt:lpstr>
      <vt:lpstr>Open Issue - Model Dependencies between WG &amp; non-WG drafts</vt:lpstr>
      <vt:lpstr>Open Issue – Can we merge ietf-transport-network-slice with ietf-network-slice-service?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103</cp:revision>
  <dcterms:created xsi:type="dcterms:W3CDTF">2019-11-16T13:34:03Z</dcterms:created>
  <dcterms:modified xsi:type="dcterms:W3CDTF">2023-03-24T16:26:52Z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