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3981" autoAdjust="0"/>
  </p:normalViewPr>
  <p:slideViewPr>
    <p:cSldViewPr snapToGrid="0">
      <p:cViewPr varScale="1">
        <p:scale>
          <a:sx n="86" d="100"/>
          <a:sy n="86" d="100"/>
        </p:scale>
        <p:origin x="288" y="67"/>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7/20/2022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7/20/2022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7/20/2022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7/20/2022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7/20/2022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7/20/2022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7/20/2022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7/20/2022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7/20/2022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7/20/2022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7/20/2022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7/20/2022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1" y="3054095"/>
            <a:ext cx="7363968" cy="3438779"/>
          </a:xfrm>
        </p:spPr>
        <p:txBody>
          <a:bodyPr>
            <a:normAutofit/>
          </a:bodyPr>
          <a:lstStyle/>
          <a:p>
            <a:endParaRPr lang="en-US" sz="2400" dirty="0"/>
          </a:p>
          <a:p>
            <a:r>
              <a:rPr lang="en-US" sz="2400" dirty="0"/>
              <a:t>YANG Model Updates</a:t>
            </a:r>
          </a:p>
          <a:p>
            <a:pPr lvl="1"/>
            <a:r>
              <a:rPr lang="en-US" sz="2000" dirty="0"/>
              <a:t>Rebased </a:t>
            </a:r>
            <a:r>
              <a:rPr lang="en-US" sz="2000" dirty="0" err="1"/>
              <a:t>ietf</a:t>
            </a:r>
            <a:r>
              <a:rPr lang="en-US" sz="2000" dirty="0"/>
              <a:t>-transport-network-</a:t>
            </a:r>
            <a:r>
              <a:rPr lang="en-US" sz="2000" dirty="0" err="1"/>
              <a:t>slice.yang</a:t>
            </a:r>
            <a:r>
              <a:rPr lang="en-US" sz="2000" dirty="0"/>
              <a:t> by augmenting the model defined in draft-ietf-teas-ietf-network-slice-nbi-yang-02</a:t>
            </a:r>
          </a:p>
          <a:p>
            <a:pPr lvl="1"/>
            <a:r>
              <a:rPr lang="en-US" sz="2000" dirty="0"/>
              <a:t>Renamed “</a:t>
            </a:r>
            <a:r>
              <a:rPr lang="en-US" sz="2000" dirty="0" err="1"/>
              <a:t>ietf</a:t>
            </a:r>
            <a:r>
              <a:rPr lang="en-US" sz="2000" dirty="0"/>
              <a:t>-</a:t>
            </a:r>
            <a:r>
              <a:rPr lang="en-US" sz="2000" dirty="0" err="1"/>
              <a:t>otn</a:t>
            </a:r>
            <a:r>
              <a:rPr lang="en-US" sz="2000" dirty="0"/>
              <a:t>-slice” to “</a:t>
            </a:r>
            <a:r>
              <a:rPr lang="en-US" sz="2000" dirty="0" err="1"/>
              <a:t>ietf</a:t>
            </a:r>
            <a:r>
              <a:rPr lang="en-US" sz="2000" dirty="0"/>
              <a:t>-</a:t>
            </a:r>
            <a:r>
              <a:rPr lang="en-US" sz="2000" dirty="0" err="1"/>
              <a:t>otn</a:t>
            </a:r>
            <a:r>
              <a:rPr lang="en-US" sz="2000" dirty="0"/>
              <a:t>-slice-</a:t>
            </a:r>
            <a:r>
              <a:rPr lang="en-US" sz="2000" dirty="0" err="1"/>
              <a:t>mpi</a:t>
            </a:r>
            <a:r>
              <a:rPr lang="en-US" sz="2000" dirty="0"/>
              <a:t>”</a:t>
            </a:r>
          </a:p>
          <a:p>
            <a:pPr lvl="2"/>
            <a:r>
              <a:rPr lang="en-US" sz="1800" dirty="0"/>
              <a:t>“</a:t>
            </a:r>
            <a:r>
              <a:rPr lang="en-US" sz="1800" dirty="0" err="1"/>
              <a:t>ietf</a:t>
            </a:r>
            <a:r>
              <a:rPr lang="en-US" sz="1800" dirty="0"/>
              <a:t>-</a:t>
            </a:r>
            <a:r>
              <a:rPr lang="en-US" sz="1800" dirty="0" err="1"/>
              <a:t>otn</a:t>
            </a:r>
            <a:r>
              <a:rPr lang="en-US" sz="1800" dirty="0"/>
              <a:t>-slice” is reserved for the NBI model</a:t>
            </a:r>
          </a:p>
          <a:p>
            <a:pPr lvl="1"/>
            <a:endParaRPr lang="en-US" sz="2000" dirty="0"/>
          </a:p>
          <a:p>
            <a:pPr lvl="1"/>
            <a:endParaRPr lang="en-US" sz="2000" dirty="0"/>
          </a:p>
          <a:p>
            <a:pPr lvl="1"/>
            <a:endParaRPr lang="en-US" sz="2000" dirty="0"/>
          </a:p>
        </p:txBody>
      </p:sp>
      <p:sp>
        <p:nvSpPr>
          <p:cNvPr id="5" name="TextBox 4">
            <a:extLst>
              <a:ext uri="{FF2B5EF4-FFF2-40B4-BE49-F238E27FC236}">
                <a16:creationId xmlns:a16="http://schemas.microsoft.com/office/drawing/2014/main" id="{B5CF651C-7AA2-7465-9B1E-8963924829AD}"/>
              </a:ext>
            </a:extLst>
          </p:cNvPr>
          <p:cNvSpPr txBox="1"/>
          <p:nvPr/>
        </p:nvSpPr>
        <p:spPr>
          <a:xfrm>
            <a:off x="8557806" y="5321365"/>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-network-slice-service</a:t>
            </a:r>
          </a:p>
        </p:txBody>
      </p:sp>
      <p:sp>
        <p:nvSpPr>
          <p:cNvPr id="6" name="TextBox 5">
            <a:extLst>
              <a:ext uri="{FF2B5EF4-FFF2-40B4-BE49-F238E27FC236}">
                <a16:creationId xmlns:a16="http://schemas.microsoft.com/office/drawing/2014/main" id="{019E191A-F555-18E5-87B9-1CF568F89D4E}"/>
              </a:ext>
            </a:extLst>
          </p:cNvPr>
          <p:cNvSpPr txBox="1"/>
          <p:nvPr/>
        </p:nvSpPr>
        <p:spPr>
          <a:xfrm>
            <a:off x="8557806" y="4471358"/>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-transport-network-slice</a:t>
            </a:r>
          </a:p>
        </p:txBody>
      </p:sp>
      <p:sp>
        <p:nvSpPr>
          <p:cNvPr id="7" name="TextBox 6">
            <a:extLst>
              <a:ext uri="{FF2B5EF4-FFF2-40B4-BE49-F238E27FC236}">
                <a16:creationId xmlns:a16="http://schemas.microsoft.com/office/drawing/2014/main" id="{C8030AF9-AFF8-5086-678B-CBD8899DCFF0}"/>
              </a:ext>
            </a:extLst>
          </p:cNvPr>
          <p:cNvSpPr txBox="1"/>
          <p:nvPr/>
        </p:nvSpPr>
        <p:spPr>
          <a:xfrm>
            <a:off x="8557806" y="3621352"/>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a:t>
            </a:r>
            <a:r>
              <a:rPr lang="en-US" sz="1600" dirty="0" err="1"/>
              <a:t>otn</a:t>
            </a:r>
            <a:r>
              <a:rPr lang="en-US" sz="1600" dirty="0"/>
              <a:t>-slice</a:t>
            </a:r>
          </a:p>
        </p:txBody>
      </p:sp>
      <p:cxnSp>
        <p:nvCxnSpPr>
          <p:cNvPr id="9" name="Straight Arrow Connector 8">
            <a:extLst>
              <a:ext uri="{FF2B5EF4-FFF2-40B4-BE49-F238E27FC236}">
                <a16:creationId xmlns:a16="http://schemas.microsoft.com/office/drawing/2014/main" id="{619F5A23-FEEB-48D7-5AC5-3DE656CC37D4}"/>
              </a:ext>
            </a:extLst>
          </p:cNvPr>
          <p:cNvCxnSpPr>
            <a:stCxn id="5" idx="0"/>
            <a:endCxn id="6" idx="2"/>
          </p:cNvCxnSpPr>
          <p:nvPr/>
        </p:nvCxnSpPr>
        <p:spPr>
          <a:xfrm flipV="1">
            <a:off x="9845068" y="4809912"/>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9A7F84E-90C2-DBC8-1ABC-8921FBAA31FB}"/>
              </a:ext>
            </a:extLst>
          </p:cNvPr>
          <p:cNvSpPr txBox="1"/>
          <p:nvPr/>
        </p:nvSpPr>
        <p:spPr>
          <a:xfrm>
            <a:off x="9845068" y="4902860"/>
            <a:ext cx="802014" cy="276999"/>
          </a:xfrm>
          <a:prstGeom prst="rect">
            <a:avLst/>
          </a:prstGeom>
          <a:noFill/>
        </p:spPr>
        <p:txBody>
          <a:bodyPr wrap="none" rtlCol="0">
            <a:spAutoFit/>
          </a:bodyPr>
          <a:lstStyle/>
          <a:p>
            <a:r>
              <a:rPr lang="en-US" sz="1200" dirty="0"/>
              <a:t>augments</a:t>
            </a:r>
          </a:p>
        </p:txBody>
      </p:sp>
      <p:cxnSp>
        <p:nvCxnSpPr>
          <p:cNvPr id="11" name="Straight Arrow Connector 10">
            <a:extLst>
              <a:ext uri="{FF2B5EF4-FFF2-40B4-BE49-F238E27FC236}">
                <a16:creationId xmlns:a16="http://schemas.microsoft.com/office/drawing/2014/main" id="{4C9B4D65-C4A8-EBBC-5878-36A607F755BD}"/>
              </a:ext>
            </a:extLst>
          </p:cNvPr>
          <p:cNvCxnSpPr/>
          <p:nvPr/>
        </p:nvCxnSpPr>
        <p:spPr>
          <a:xfrm flipV="1">
            <a:off x="9845068" y="3959905"/>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7F40AA3-851F-B34D-8DAB-E3A002DA057F}"/>
              </a:ext>
            </a:extLst>
          </p:cNvPr>
          <p:cNvSpPr txBox="1"/>
          <p:nvPr/>
        </p:nvSpPr>
        <p:spPr>
          <a:xfrm>
            <a:off x="9845068" y="4052853"/>
            <a:ext cx="802014" cy="276999"/>
          </a:xfrm>
          <a:prstGeom prst="rect">
            <a:avLst/>
          </a:prstGeom>
          <a:noFill/>
        </p:spPr>
        <p:txBody>
          <a:bodyPr wrap="none" rtlCol="0">
            <a:spAutoFit/>
          </a:bodyPr>
          <a:lstStyle/>
          <a:p>
            <a:r>
              <a:rPr lang="en-US" sz="1200" dirty="0"/>
              <a:t>augments</a:t>
            </a:r>
          </a:p>
        </p:txBody>
      </p:sp>
      <p:sp>
        <p:nvSpPr>
          <p:cNvPr id="14" name="TextBox 13">
            <a:extLst>
              <a:ext uri="{FF2B5EF4-FFF2-40B4-BE49-F238E27FC236}">
                <a16:creationId xmlns:a16="http://schemas.microsoft.com/office/drawing/2014/main" id="{428865F4-23FA-2C84-4B98-04DD2C9A8BA9}"/>
              </a:ext>
            </a:extLst>
          </p:cNvPr>
          <p:cNvSpPr txBox="1"/>
          <p:nvPr/>
        </p:nvSpPr>
        <p:spPr>
          <a:xfrm>
            <a:off x="838200" y="1906124"/>
            <a:ext cx="10088880" cy="1077218"/>
          </a:xfrm>
          <a:prstGeom prst="rect">
            <a:avLst/>
          </a:prstGeom>
          <a:noFill/>
        </p:spPr>
        <p:txBody>
          <a:bodyPr wrap="square">
            <a:spAutoFit/>
          </a:bodyPr>
          <a:lstStyle/>
          <a:p>
            <a:pPr marL="342900" indent="-342900">
              <a:buFont typeface="Arial" panose="020B0604020202020204" pitchFamily="34" charset="0"/>
              <a:buChar char="•"/>
            </a:pPr>
            <a:r>
              <a:rPr lang="en-US" sz="2400" dirty="0"/>
              <a:t>Text Updates</a:t>
            </a:r>
          </a:p>
          <a:p>
            <a:pPr marL="741363" lvl="1" indent="-284163">
              <a:buFont typeface="Arial" panose="020B0604020202020204" pitchFamily="34" charset="0"/>
              <a:buChar char="•"/>
            </a:pPr>
            <a:r>
              <a:rPr lang="en-US" sz="2000" dirty="0"/>
              <a:t>Added a section to describe OTN slice realization with NRP (Network Resource Partition)</a:t>
            </a:r>
          </a:p>
          <a:p>
            <a:pPr marL="741363" lvl="1" indent="-284163">
              <a:buFont typeface="Arial" panose="020B0604020202020204" pitchFamily="34" charset="0"/>
              <a:buChar char="•"/>
            </a:pPr>
            <a:r>
              <a:rPr lang="en-US" sz="2000" dirty="0"/>
              <a:t>Other cosmetic updates</a:t>
            </a:r>
          </a:p>
        </p:txBody>
      </p:sp>
      <p:sp>
        <p:nvSpPr>
          <p:cNvPr id="16" name="TextBox 15">
            <a:extLst>
              <a:ext uri="{FF2B5EF4-FFF2-40B4-BE49-F238E27FC236}">
                <a16:creationId xmlns:a16="http://schemas.microsoft.com/office/drawing/2014/main" id="{89B8D0EF-30FC-4BD3-223E-4CB8AD7FD2E6}"/>
              </a:ext>
            </a:extLst>
          </p:cNvPr>
          <p:cNvSpPr txBox="1"/>
          <p:nvPr/>
        </p:nvSpPr>
        <p:spPr>
          <a:xfrm>
            <a:off x="11353799" y="4077131"/>
            <a:ext cx="772134" cy="276999"/>
          </a:xfrm>
          <a:prstGeom prst="rect">
            <a:avLst/>
          </a:prstGeom>
          <a:noFill/>
          <a:ln>
            <a:noFill/>
          </a:ln>
        </p:spPr>
        <p:txBody>
          <a:bodyPr wrap="none" rtlCol="0">
            <a:spAutoFit/>
          </a:bodyPr>
          <a:lstStyle/>
          <a:p>
            <a:r>
              <a:rPr lang="en-US" sz="1200" dirty="0"/>
              <a:t>This draft</a:t>
            </a:r>
          </a:p>
        </p:txBody>
      </p:sp>
      <p:cxnSp>
        <p:nvCxnSpPr>
          <p:cNvPr id="18" name="Straight Arrow Connector 17">
            <a:extLst>
              <a:ext uri="{FF2B5EF4-FFF2-40B4-BE49-F238E27FC236}">
                <a16:creationId xmlns:a16="http://schemas.microsoft.com/office/drawing/2014/main" id="{0F5AC4F6-555E-1583-4325-529736453A60}"/>
              </a:ext>
            </a:extLst>
          </p:cNvPr>
          <p:cNvCxnSpPr>
            <a:stCxn id="16" idx="0"/>
          </p:cNvCxnSpPr>
          <p:nvPr/>
        </p:nvCxnSpPr>
        <p:spPr>
          <a:xfrm flipH="1" flipV="1">
            <a:off x="11230252" y="3852909"/>
            <a:ext cx="509614" cy="22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AEB0BF-B70F-9ECB-91F6-0A64AC7D8B5A}"/>
              </a:ext>
            </a:extLst>
          </p:cNvPr>
          <p:cNvCxnSpPr>
            <a:cxnSpLocks/>
            <a:stCxn id="16" idx="2"/>
          </p:cNvCxnSpPr>
          <p:nvPr/>
        </p:nvCxnSpPr>
        <p:spPr>
          <a:xfrm flipH="1">
            <a:off x="11315307" y="4354130"/>
            <a:ext cx="424559" cy="28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923379-E65E-0EC6-C9A3-D1C2BEF82B36}"/>
              </a:ext>
            </a:extLst>
          </p:cNvPr>
          <p:cNvSpPr txBox="1"/>
          <p:nvPr/>
        </p:nvSpPr>
        <p:spPr>
          <a:xfrm>
            <a:off x="11442531" y="5075143"/>
            <a:ext cx="838201" cy="830997"/>
          </a:xfrm>
          <a:prstGeom prst="rect">
            <a:avLst/>
          </a:prstGeom>
          <a:noFill/>
          <a:ln>
            <a:noFill/>
          </a:ln>
        </p:spPr>
        <p:txBody>
          <a:bodyPr wrap="square" rtlCol="0">
            <a:spAutoFit/>
          </a:bodyPr>
          <a:lstStyle/>
          <a:p>
            <a:r>
              <a:rPr lang="en-US" sz="1200" dirty="0"/>
              <a:t>draft-</a:t>
            </a:r>
            <a:r>
              <a:rPr lang="en-US" sz="1200" dirty="0" err="1"/>
              <a:t>ietf</a:t>
            </a:r>
            <a:r>
              <a:rPr lang="en-US" sz="1200" dirty="0"/>
              <a:t>-teas-network-slice-</a:t>
            </a:r>
            <a:r>
              <a:rPr lang="en-US" sz="1200" dirty="0" err="1"/>
              <a:t>nbi</a:t>
            </a:r>
            <a:endParaRPr lang="en-US" sz="1200" dirty="0"/>
          </a:p>
        </p:txBody>
      </p:sp>
      <p:cxnSp>
        <p:nvCxnSpPr>
          <p:cNvPr id="23" name="Straight Arrow Connector 22">
            <a:extLst>
              <a:ext uri="{FF2B5EF4-FFF2-40B4-BE49-F238E27FC236}">
                <a16:creationId xmlns:a16="http://schemas.microsoft.com/office/drawing/2014/main" id="{AE84816A-9C56-E1DE-E5E5-15F0BFE8367D}"/>
              </a:ext>
            </a:extLst>
          </p:cNvPr>
          <p:cNvCxnSpPr>
            <a:cxnSpLocks/>
            <a:endCxn id="5" idx="3"/>
          </p:cNvCxnSpPr>
          <p:nvPr/>
        </p:nvCxnSpPr>
        <p:spPr>
          <a:xfrm flipH="1">
            <a:off x="11132330" y="5490642"/>
            <a:ext cx="31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scalability issues mostly occurred in packet networks and reduce complexity in the realization of slices</a:t>
            </a:r>
          </a:p>
          <a:p>
            <a:r>
              <a:rPr lang="en-US" dirty="0"/>
              <a:t>NRP is internal construct to a network slice controller, but may be pushed to underlying SDN controller or control plane through MPI to facilitate the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75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topology: NRP topology = 1: 1</a:t>
            </a:r>
          </a:p>
          <a:p>
            <a:pPr lvl="1"/>
            <a:r>
              <a:rPr lang="en-US" dirty="0"/>
              <a:t>No need for coloring</a:t>
            </a:r>
          </a:p>
          <a:p>
            <a:pPr lvl="1"/>
            <a:r>
              <a:rPr lang="en-US" dirty="0"/>
              <a:t>NRP topologies are pushed to subtended 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for using opaque definition of (key, value) pairs to define technology-specific attributes?</a:t>
            </a:r>
          </a:p>
          <a:p>
            <a:pPr lvl="2"/>
            <a:r>
              <a:rPr lang="en-US" dirty="0"/>
              <a:t>May not capture complex attribute structures</a:t>
            </a:r>
          </a:p>
          <a:p>
            <a:pPr lvl="2"/>
            <a:r>
              <a:rPr lang="en-US" dirty="0"/>
              <a:t>Unable to be auto/explicitly validated with YANG</a:t>
            </a:r>
          </a:p>
          <a:p>
            <a:pPr lvl="2"/>
            <a:r>
              <a:rPr lang="en-US" dirty="0"/>
              <a:t>Implementation agreements are required in addition to the YANG model</a:t>
            </a:r>
          </a:p>
          <a:p>
            <a:pPr lvl="2"/>
            <a:endParaRPr lang="en-US" dirty="0"/>
          </a:p>
          <a:p>
            <a:r>
              <a:rPr lang="en-US" dirty="0"/>
              <a:t>For OTN Slicing we intend to define explicit, technology-specific attributes and not use the opaque definition</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Technology-specific SLO/SLE for OTN</a:t>
            </a:r>
          </a:p>
          <a:p>
            <a:pPr lvl="1"/>
            <a:r>
              <a:rPr lang="en-US" dirty="0"/>
              <a:t>Support both connection-based and resource-based slicing</a:t>
            </a:r>
          </a:p>
          <a:p>
            <a:pPr lvl="1"/>
            <a:r>
              <a:rPr lang="en-US" dirty="0"/>
              <a:t>Support multi technology links (non-OTN access links and OTN links)</a:t>
            </a:r>
          </a:p>
          <a:p>
            <a:endParaRPr lang="en-US" dirty="0"/>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file>

<file path=customXml/item3.xml><?xml version="1.0" encoding="utf-8"?>
<?mso-contentType ?>
<SharedContentType xmlns="Microsoft.SharePoint.Taxonomy.ContentTypeSync" SourceId="34c87397-5fc1-491e-85e7-d6110dbe9cb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FFF5BEF5-BF1F-44F4-AFBC-1295B944FD55}">
  <ds:schemaRefs>
    <ds:schemaRef ds:uri="http://schemas.microsoft.com/sharepoint/v3/contenttype/forms"/>
  </ds:schemaRefs>
</ds:datastoreItem>
</file>

<file path=customXml/itemProps2.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3.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4.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65849</TotalTime>
  <Words>682</Words>
  <Application>Microsoft Office PowerPoint</Application>
  <PresentationFormat>Widescreen</PresentationFormat>
  <Paragraphs>93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87</cp:revision>
  <dcterms:created xsi:type="dcterms:W3CDTF">2019-11-16T13:34:03Z</dcterms:created>
  <dcterms:modified xsi:type="dcterms:W3CDTF">2022-07-20T19:14:10Z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