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66" r:id="rId4"/>
    <p:sldId id="258" r:id="rId5"/>
    <p:sldId id="265" r:id="rId6"/>
    <p:sldId id="264" r:id="rId7"/>
    <p:sldId id="262" r:id="rId8"/>
    <p:sldId id="267" r:id="rId9"/>
    <p:sldId id="268" r:id="rId10"/>
    <p:sldId id="270" r:id="rId11"/>
    <p:sldId id="271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52" autoAdjust="0"/>
  </p:normalViewPr>
  <p:slideViewPr>
    <p:cSldViewPr>
      <p:cViewPr>
        <p:scale>
          <a:sx n="127" d="100"/>
          <a:sy n="127" d="100"/>
        </p:scale>
        <p:origin x="-101" y="173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88273-5D22-4A56-BE72-519293F1A8F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69CA-97BF-487C-AFB3-E6ABCA81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3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1 : realization of IETF NSC at optical layer </a:t>
            </a:r>
          </a:p>
          <a:p>
            <a:r>
              <a:rPr lang="en-US" dirty="0"/>
              <a:t>Use case 2 : realization of IETF NSC is to use existing OTN slices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C69CA-97BF-487C-AFB3-E6ABCA81CB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1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7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5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3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2DE4-D429-4C03-877D-BC36F66EF94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oietf/ietf-ccamp-yang-otn-slicin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oietf/ietf-ccamp-yang-otn-slicing/issu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odle.com/poll/8eb8iabyhx2vewy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guoietf/ietf-ccamp-yang-otn-slicing/issu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ietf</a:t>
            </a:r>
            <a:r>
              <a:rPr lang="en-US" sz="3200" dirty="0"/>
              <a:t>-</a:t>
            </a:r>
            <a:r>
              <a:rPr lang="en-US" sz="3200" dirty="0" err="1"/>
              <a:t>ccamp</a:t>
            </a:r>
            <a:r>
              <a:rPr lang="en-US" sz="3200" dirty="0"/>
              <a:t>-yang-</a:t>
            </a:r>
            <a:r>
              <a:rPr lang="en-US" sz="3200" dirty="0" err="1"/>
              <a:t>otn</a:t>
            </a:r>
            <a:r>
              <a:rPr lang="en-US" sz="3200" dirty="0"/>
              <a:t>-slicing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https://github.com/aguoietf/ietf-ccamp-yang-otn-slicing</a:t>
            </a:r>
            <a:endParaRPr lang="en-US" dirty="0"/>
          </a:p>
          <a:p>
            <a:r>
              <a:rPr lang="en-US" dirty="0"/>
              <a:t>Document format</a:t>
            </a:r>
          </a:p>
          <a:p>
            <a:pPr lvl="1"/>
            <a:r>
              <a:rPr lang="en-US" dirty="0"/>
              <a:t>Propose to use </a:t>
            </a:r>
            <a:r>
              <a:rPr lang="en-US" dirty="0" err="1"/>
              <a:t>Kramdown</a:t>
            </a:r>
            <a:r>
              <a:rPr lang="en-US" dirty="0"/>
              <a:t> for easily tracking changes</a:t>
            </a:r>
          </a:p>
          <a:p>
            <a:pPr lvl="1"/>
            <a:r>
              <a:rPr lang="en-US" dirty="0"/>
              <a:t>.txt, .</a:t>
            </a:r>
            <a:r>
              <a:rPr lang="en-US" dirty="0" err="1"/>
              <a:t>docx</a:t>
            </a:r>
            <a:r>
              <a:rPr lang="en-US" dirty="0"/>
              <a:t> versions also uploaded</a:t>
            </a:r>
          </a:p>
        </p:txBody>
      </p:sp>
    </p:spTree>
    <p:extLst>
      <p:ext uri="{BB962C8B-B14F-4D97-AF65-F5344CB8AC3E}">
        <p14:creationId xmlns:p14="http://schemas.microsoft.com/office/powerpoint/2010/main" val="323950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Scop</a:t>
            </a:r>
            <a:r>
              <a:rPr lang="en-US" sz="3200" dirty="0" smtClean="0"/>
              <a:t>e of</a:t>
            </a:r>
            <a:r>
              <a:rPr lang="en-US" sz="3200" dirty="0" smtClean="0"/>
              <a:t> An OTN Slice</a:t>
            </a:r>
            <a:endParaRPr lang="en-US" sz="3200" dirty="0"/>
          </a:p>
        </p:txBody>
      </p:sp>
      <p:sp>
        <p:nvSpPr>
          <p:cNvPr id="95" name="Rectangle 94"/>
          <p:cNvSpPr/>
          <p:nvPr/>
        </p:nvSpPr>
        <p:spPr>
          <a:xfrm>
            <a:off x="811328" y="2264892"/>
            <a:ext cx="488083" cy="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884489" y="22923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CE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2362200" y="2206305"/>
            <a:ext cx="634407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362200" y="229231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OTN PE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4896852" y="2190658"/>
            <a:ext cx="634407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896852" y="2276672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OTN PE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6598517" y="2262628"/>
            <a:ext cx="488083" cy="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671678" y="22900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CE</a:t>
            </a:r>
            <a:endParaRPr lang="en-US" sz="1200" dirty="0"/>
          </a:p>
        </p:txBody>
      </p:sp>
      <p:cxnSp>
        <p:nvCxnSpPr>
          <p:cNvPr id="9" name="Straight Connector 8"/>
          <p:cNvCxnSpPr>
            <a:stCxn id="95" idx="3"/>
            <a:endCxn id="97" idx="1"/>
          </p:cNvCxnSpPr>
          <p:nvPr/>
        </p:nvCxnSpPr>
        <p:spPr>
          <a:xfrm flipV="1">
            <a:off x="1299411" y="2428555"/>
            <a:ext cx="1062789" cy="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2996607" y="2428553"/>
            <a:ext cx="1904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526506" y="2422977"/>
            <a:ext cx="1062789" cy="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09800" y="1562100"/>
            <a:ext cx="0" cy="10887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715000" y="1562100"/>
            <a:ext cx="0" cy="10887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466209" y="1562100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OTN Slice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06" idx="1"/>
          </p:cNvCxnSpPr>
          <p:nvPr/>
        </p:nvCxnSpPr>
        <p:spPr>
          <a:xfrm flipH="1" flipV="1">
            <a:off x="2209800" y="1700599"/>
            <a:ext cx="125640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267200" y="1700598"/>
            <a:ext cx="1447800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440141" y="2158102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OTN Link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347908" y="2171044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Access Link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666812" y="2175493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Access Link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762830" y="4516287"/>
            <a:ext cx="488083" cy="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35991" y="45437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CE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2313702" y="4457700"/>
            <a:ext cx="634407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313702" y="454371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OTN PE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6553200" y="4442053"/>
            <a:ext cx="634407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553200" y="452806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OTN PE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8254865" y="4468635"/>
            <a:ext cx="488083" cy="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328026" y="44960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CE</a:t>
            </a:r>
            <a:endParaRPr lang="en-US" sz="1200" dirty="0"/>
          </a:p>
        </p:txBody>
      </p:sp>
      <p:cxnSp>
        <p:nvCxnSpPr>
          <p:cNvPr id="123" name="Straight Connector 122"/>
          <p:cNvCxnSpPr>
            <a:stCxn id="115" idx="3"/>
            <a:endCxn id="117" idx="1"/>
          </p:cNvCxnSpPr>
          <p:nvPr/>
        </p:nvCxnSpPr>
        <p:spPr>
          <a:xfrm flipV="1">
            <a:off x="1250913" y="4679950"/>
            <a:ext cx="1062789" cy="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948109" y="4679950"/>
            <a:ext cx="785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182854" y="4628984"/>
            <a:ext cx="1062789" cy="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161302" y="3238500"/>
            <a:ext cx="0" cy="16637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371348" y="3238500"/>
            <a:ext cx="0" cy="16637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810116" y="3813495"/>
            <a:ext cx="9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OTN Slice 1</a:t>
            </a:r>
            <a:endParaRPr lang="en-US" sz="1200" dirty="0"/>
          </a:p>
        </p:txBody>
      </p:sp>
      <p:cxnSp>
        <p:nvCxnSpPr>
          <p:cNvPr id="129" name="Straight Arrow Connector 128"/>
          <p:cNvCxnSpPr/>
          <p:nvPr/>
        </p:nvCxnSpPr>
        <p:spPr>
          <a:xfrm flipH="1">
            <a:off x="2161303" y="3951995"/>
            <a:ext cx="62820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3690408" y="3957626"/>
            <a:ext cx="871731" cy="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48109" y="4397373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OTN Link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299410" y="4422439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Access Link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323160" y="4381500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Access Link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733800" y="4444316"/>
            <a:ext cx="634407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3734171" y="4374536"/>
            <a:ext cx="685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OTN Border Node</a:t>
            </a:r>
            <a:endParaRPr lang="en-US" sz="105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4368207" y="4666566"/>
            <a:ext cx="785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148626" y="4422439"/>
            <a:ext cx="634407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148997" y="4352659"/>
            <a:ext cx="685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OTN Border Node</a:t>
            </a:r>
            <a:endParaRPr lang="en-US" sz="1050" dirty="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5783033" y="4644689"/>
            <a:ext cx="785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579463" y="3862912"/>
            <a:ext cx="0" cy="10887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004579" y="3853020"/>
            <a:ext cx="0" cy="10887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629516" y="3819132"/>
            <a:ext cx="9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OTN Slice 2</a:t>
            </a:r>
            <a:endParaRPr lang="en-US" sz="1200" dirty="0"/>
          </a:p>
        </p:txBody>
      </p:sp>
      <p:cxnSp>
        <p:nvCxnSpPr>
          <p:cNvPr id="150" name="Straight Arrow Connector 149"/>
          <p:cNvCxnSpPr/>
          <p:nvPr/>
        </p:nvCxnSpPr>
        <p:spPr>
          <a:xfrm flipH="1">
            <a:off x="4980703" y="3957632"/>
            <a:ext cx="62820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6509808" y="3963263"/>
            <a:ext cx="871731" cy="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09600" y="1403821"/>
            <a:ext cx="109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Single Domain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60622" y="3724412"/>
            <a:ext cx="109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Multi Domain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 flipH="1">
            <a:off x="2161306" y="3467099"/>
            <a:ext cx="2206901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428801" y="3252537"/>
            <a:ext cx="9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End-to-end OTN Slice</a:t>
            </a:r>
            <a:endParaRPr lang="en-US" sz="1200" dirty="0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5410200" y="3467099"/>
            <a:ext cx="1961148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368207" y="4446725"/>
            <a:ext cx="965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Inter-domain OTN Link</a:t>
            </a:r>
            <a:endParaRPr 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791200" y="4391010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OTN Link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739376" y="5143500"/>
            <a:ext cx="1146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OTN Domain 1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576297" y="5125725"/>
            <a:ext cx="1146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OTN Domain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88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Multi-domain OTN-SC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560727" y="1636079"/>
            <a:ext cx="1600200" cy="444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914936" y="1704441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0726" y="2450215"/>
            <a:ext cx="1600200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037565" y="2524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873964" y="2082801"/>
            <a:ext cx="1" cy="36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8292" y="406177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Single Domain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401704" y="208057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73864" y="1638300"/>
            <a:ext cx="1600200" cy="444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3459254" y="1706662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9593" y="2452437"/>
            <a:ext cx="1600200" cy="444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3459253" y="2520798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L-MDSC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59773" y="3403600"/>
            <a:ext cx="766730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3198520" y="349699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PNC</a:t>
            </a:r>
            <a:endParaRPr lang="en-US" sz="1400" dirty="0"/>
          </a:p>
        </p:txBody>
      </p:sp>
      <p:cxnSp>
        <p:nvCxnSpPr>
          <p:cNvPr id="61" name="Straight Connector 60"/>
          <p:cNvCxnSpPr>
            <a:endCxn id="55" idx="0"/>
          </p:cNvCxnSpPr>
          <p:nvPr/>
        </p:nvCxnSpPr>
        <p:spPr>
          <a:xfrm>
            <a:off x="3443138" y="2905282"/>
            <a:ext cx="0" cy="49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58960" y="300055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45269" y="208280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907334" y="3403600"/>
            <a:ext cx="766730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4046081" y="349699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PNC</a:t>
            </a:r>
            <a:endParaRPr lang="en-US" sz="1400" dirty="0"/>
          </a:p>
        </p:txBody>
      </p:sp>
      <p:cxnSp>
        <p:nvCxnSpPr>
          <p:cNvPr id="69" name="Straight Connector 68"/>
          <p:cNvCxnSpPr>
            <a:endCxn id="67" idx="0"/>
          </p:cNvCxnSpPr>
          <p:nvPr/>
        </p:nvCxnSpPr>
        <p:spPr>
          <a:xfrm>
            <a:off x="4290699" y="2905282"/>
            <a:ext cx="0" cy="49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71800" y="4076700"/>
            <a:ext cx="186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 Domain Option 1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5934577" y="2085594"/>
            <a:ext cx="1" cy="36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567330" y="1623379"/>
            <a:ext cx="1600200" cy="444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5952720" y="1691741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533186" y="2437516"/>
            <a:ext cx="766730" cy="4677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5567330" y="2517510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OTN-SC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5888477" y="2092277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OTN-SC NBI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6400800" y="2439305"/>
            <a:ext cx="766730" cy="4677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TextBox 83"/>
          <p:cNvSpPr txBox="1"/>
          <p:nvPr/>
        </p:nvSpPr>
        <p:spPr>
          <a:xfrm>
            <a:off x="5465266" y="4061779"/>
            <a:ext cx="186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 Domain Option 2</a:t>
            </a:r>
            <a:endParaRPr lang="en-US" sz="1400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1282183" y="2085594"/>
            <a:ext cx="1" cy="36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416917" y="2525895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OTN-SC</a:t>
            </a:r>
            <a:endParaRPr lang="en-US" sz="1400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858000" y="2073045"/>
            <a:ext cx="1" cy="36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533186" y="3403600"/>
            <a:ext cx="766730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5671933" y="349699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PNC</a:t>
            </a:r>
            <a:endParaRPr lang="en-US" sz="1400" dirty="0"/>
          </a:p>
        </p:txBody>
      </p:sp>
      <p:cxnSp>
        <p:nvCxnSpPr>
          <p:cNvPr id="90" name="Straight Connector 89"/>
          <p:cNvCxnSpPr>
            <a:endCxn id="88" idx="0"/>
          </p:cNvCxnSpPr>
          <p:nvPr/>
        </p:nvCxnSpPr>
        <p:spPr>
          <a:xfrm>
            <a:off x="5916551" y="2905282"/>
            <a:ext cx="0" cy="49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397166" y="3403600"/>
            <a:ext cx="766730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6535913" y="349699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PNC</a:t>
            </a:r>
            <a:endParaRPr lang="en-US" sz="1400" dirty="0"/>
          </a:p>
        </p:txBody>
      </p:sp>
      <p:cxnSp>
        <p:nvCxnSpPr>
          <p:cNvPr id="93" name="Straight Connector 92"/>
          <p:cNvCxnSpPr>
            <a:endCxn id="91" idx="0"/>
          </p:cNvCxnSpPr>
          <p:nvPr/>
        </p:nvCxnSpPr>
        <p:spPr>
          <a:xfrm>
            <a:off x="6780531" y="2905282"/>
            <a:ext cx="0" cy="49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41487" y="300055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</p:spTree>
    <p:extLst>
      <p:ext uri="{BB962C8B-B14F-4D97-AF65-F5344CB8AC3E}">
        <p14:creationId xmlns:p14="http://schemas.microsoft.com/office/powerpoint/2010/main" val="17040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Tracking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https://github.com/aguoietf/ietf-ccamp-yang-otn-slicing/issues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4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Proposed Call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3771636"/>
          </a:xfrm>
        </p:spPr>
        <p:txBody>
          <a:bodyPr/>
          <a:lstStyle/>
          <a:p>
            <a:r>
              <a:rPr lang="en-US" sz="2400" dirty="0"/>
              <a:t>Weekly or Bi-weekly</a:t>
            </a:r>
          </a:p>
          <a:p>
            <a:r>
              <a:rPr lang="en-US" sz="2400" dirty="0"/>
              <a:t>Candidate time slots</a:t>
            </a:r>
          </a:p>
          <a:p>
            <a:pPr lvl="1"/>
            <a:r>
              <a:rPr lang="en-US" sz="2000" dirty="0"/>
              <a:t>Doodle poll: </a:t>
            </a:r>
            <a:r>
              <a:rPr lang="en-US" sz="2000" dirty="0">
                <a:hlinkClick r:id="rId2"/>
              </a:rPr>
              <a:t>https://doodle.com/poll/8eb8iabyhx2vewyi</a:t>
            </a:r>
            <a:endParaRPr lang="en-US" sz="2000" dirty="0"/>
          </a:p>
          <a:p>
            <a:pPr lvl="2"/>
            <a:r>
              <a:rPr lang="en-US" sz="1600" dirty="0"/>
              <a:t>Tue 10-11am EST / 10-11pm China / 4-5pm Europe</a:t>
            </a:r>
          </a:p>
          <a:p>
            <a:pPr lvl="2"/>
            <a:r>
              <a:rPr lang="en-US" sz="1600" dirty="0"/>
              <a:t>Wed 8-10am EST / 8-10pm China / 2-4pm Europe</a:t>
            </a:r>
          </a:p>
          <a:p>
            <a:pPr lvl="2"/>
            <a:r>
              <a:rPr lang="en-US" sz="1600" dirty="0"/>
              <a:t>Thu 9-10am EST/ 9-10pm China / 3-4pm Europe</a:t>
            </a:r>
          </a:p>
          <a:p>
            <a:pPr lvl="2"/>
            <a:r>
              <a:rPr lang="en-US" sz="1600" dirty="0"/>
              <a:t>Fri 8-10am EST / 8-10pm China / 2-4pm Europe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23859" y="4209088"/>
            <a:ext cx="2707291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758266" y="427745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PNC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5031049" y="3527455"/>
            <a:ext cx="0" cy="681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34046" y="373416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123860" y="3149035"/>
            <a:ext cx="2337604" cy="37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88173" y="3142229"/>
            <a:ext cx="89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OTN-SC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30948" y="2257455"/>
            <a:ext cx="1600200" cy="37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74157" y="229277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IETF-NSC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87801" y="2720905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OTN-SC NBI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5019965" y="2635877"/>
            <a:ext cx="13162" cy="513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23858" y="1431955"/>
            <a:ext cx="2701748" cy="37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273441" y="1441043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Orchestrator/E2E SC</a:t>
            </a:r>
          </a:p>
        </p:txBody>
      </p:sp>
      <p:cxnSp>
        <p:nvCxnSpPr>
          <p:cNvPr id="53" name="Straight Connector 52"/>
          <p:cNvCxnSpPr>
            <a:stCxn id="32" idx="0"/>
          </p:cNvCxnSpPr>
          <p:nvPr/>
        </p:nvCxnSpPr>
        <p:spPr>
          <a:xfrm flipV="1">
            <a:off x="5031048" y="1810376"/>
            <a:ext cx="4158" cy="44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3745797" y="1810377"/>
            <a:ext cx="12469" cy="1338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Diagram of OTN-SC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043419" y="186646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NSC NBI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E3B0191-9A1B-4D42-BF8E-B8A9589666E0}"/>
              </a:ext>
            </a:extLst>
          </p:cNvPr>
          <p:cNvCxnSpPr>
            <a:cxnSpLocks/>
          </p:cNvCxnSpPr>
          <p:nvPr/>
        </p:nvCxnSpPr>
        <p:spPr>
          <a:xfrm flipV="1">
            <a:off x="5675594" y="2618869"/>
            <a:ext cx="0" cy="1590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1CDAB6-F974-4833-B2FB-3FFB0D46B735}"/>
              </a:ext>
            </a:extLst>
          </p:cNvPr>
          <p:cNvSpPr txBox="1"/>
          <p:nvPr/>
        </p:nvSpPr>
        <p:spPr>
          <a:xfrm>
            <a:off x="5692212" y="3314700"/>
            <a:ext cx="281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to the other draft</a:t>
            </a:r>
          </a:p>
        </p:txBody>
      </p:sp>
    </p:spTree>
    <p:extLst>
      <p:ext uri="{BB962C8B-B14F-4D97-AF65-F5344CB8AC3E}">
        <p14:creationId xmlns:p14="http://schemas.microsoft.com/office/powerpoint/2010/main" val="101495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F9E00D1B-AE2B-418D-8005-B48AE7A274D5}"/>
              </a:ext>
            </a:extLst>
          </p:cNvPr>
          <p:cNvSpPr/>
          <p:nvPr/>
        </p:nvSpPr>
        <p:spPr>
          <a:xfrm>
            <a:off x="6865594" y="1862026"/>
            <a:ext cx="1957077" cy="2288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OTN-SC Deployment Scenarios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5764" y="2715777"/>
            <a:ext cx="1957077" cy="1457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ectangle 49"/>
          <p:cNvSpPr/>
          <p:nvPr/>
        </p:nvSpPr>
        <p:spPr>
          <a:xfrm>
            <a:off x="4563747" y="1822939"/>
            <a:ext cx="1957077" cy="1457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77951DB-4280-4D9D-905A-55462898FB6B}"/>
              </a:ext>
            </a:extLst>
          </p:cNvPr>
          <p:cNvGrpSpPr/>
          <p:nvPr/>
        </p:nvGrpSpPr>
        <p:grpSpPr>
          <a:xfrm>
            <a:off x="134396" y="1288322"/>
            <a:ext cx="1987054" cy="2779909"/>
            <a:chOff x="3123858" y="1431955"/>
            <a:chExt cx="2839653" cy="322163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3B221C06-236D-45C2-A028-AE57199D6896}"/>
                </a:ext>
              </a:extLst>
            </p:cNvPr>
            <p:cNvSpPr/>
            <p:nvPr/>
          </p:nvSpPr>
          <p:spPr>
            <a:xfrm>
              <a:off x="3123859" y="4209088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7FA1792-10CF-4875-97F6-1F241224DDBA}"/>
                </a:ext>
              </a:extLst>
            </p:cNvPr>
            <p:cNvSpPr txBox="1"/>
            <p:nvPr/>
          </p:nvSpPr>
          <p:spPr>
            <a:xfrm>
              <a:off x="3758267" y="4277450"/>
              <a:ext cx="59844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PNC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125E7B84-FB72-4E02-9BFC-D05F2DA7F6C4}"/>
                </a:ext>
              </a:extLst>
            </p:cNvPr>
            <p:cNvCxnSpPr/>
            <p:nvPr/>
          </p:nvCxnSpPr>
          <p:spPr>
            <a:xfrm flipV="1">
              <a:off x="5031049" y="3527455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3079A7DD-68C5-4A22-AC22-A074CF5A186B}"/>
                </a:ext>
              </a:extLst>
            </p:cNvPr>
            <p:cNvSpPr txBox="1"/>
            <p:nvPr/>
          </p:nvSpPr>
          <p:spPr>
            <a:xfrm>
              <a:off x="5134047" y="3734161"/>
              <a:ext cx="58258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B6C32488-D597-4478-8D9F-FF262BC51251}"/>
                </a:ext>
              </a:extLst>
            </p:cNvPr>
            <p:cNvSpPr/>
            <p:nvPr/>
          </p:nvSpPr>
          <p:spPr>
            <a:xfrm>
              <a:off x="3123860" y="3149035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C27F97F-BB98-402A-BD88-FF08AEC0AAB7}"/>
                </a:ext>
              </a:extLst>
            </p:cNvPr>
            <p:cNvSpPr txBox="1"/>
            <p:nvPr/>
          </p:nvSpPr>
          <p:spPr>
            <a:xfrm>
              <a:off x="3888174" y="3142229"/>
              <a:ext cx="87705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71D4E3BA-1D3D-4513-B7B9-A18E74D99BA0}"/>
                </a:ext>
              </a:extLst>
            </p:cNvPr>
            <p:cNvSpPr/>
            <p:nvPr/>
          </p:nvSpPr>
          <p:spPr>
            <a:xfrm>
              <a:off x="4230948" y="2257455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AD999988-F041-45D9-AB92-3BC47FDB5356}"/>
                </a:ext>
              </a:extLst>
            </p:cNvPr>
            <p:cNvSpPr txBox="1"/>
            <p:nvPr/>
          </p:nvSpPr>
          <p:spPr>
            <a:xfrm>
              <a:off x="4374158" y="2292776"/>
              <a:ext cx="98351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IETF-NSC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9465B90F-975B-4CD6-9041-199D310BD631}"/>
                </a:ext>
              </a:extLst>
            </p:cNvPr>
            <p:cNvSpPr txBox="1"/>
            <p:nvPr/>
          </p:nvSpPr>
          <p:spPr>
            <a:xfrm>
              <a:off x="3787801" y="2720904"/>
              <a:ext cx="121002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 NBI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7ED17B2C-DC05-4327-A0B8-4608021CD790}"/>
                </a:ext>
              </a:extLst>
            </p:cNvPr>
            <p:cNvCxnSpPr/>
            <p:nvPr/>
          </p:nvCxnSpPr>
          <p:spPr>
            <a:xfrm flipH="1" flipV="1">
              <a:off x="5019965" y="2635877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971CCB77-A142-4D8F-AA93-7A924E441E28}"/>
                </a:ext>
              </a:extLst>
            </p:cNvPr>
            <p:cNvSpPr/>
            <p:nvPr/>
          </p:nvSpPr>
          <p:spPr>
            <a:xfrm>
              <a:off x="3123858" y="1431955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31524F8E-5A3D-4A51-AECC-03519C268D0F}"/>
                </a:ext>
              </a:extLst>
            </p:cNvPr>
            <p:cNvSpPr txBox="1"/>
            <p:nvPr/>
          </p:nvSpPr>
          <p:spPr>
            <a:xfrm>
              <a:off x="3273440" y="1441043"/>
              <a:ext cx="1914479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Orchestrator/E2E SC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CA5414FC-2DEB-4D7E-959C-4A97BFD34AC3}"/>
                </a:ext>
              </a:extLst>
            </p:cNvPr>
            <p:cNvCxnSpPr>
              <a:stCxn id="96" idx="0"/>
            </p:cNvCxnSpPr>
            <p:nvPr/>
          </p:nvCxnSpPr>
          <p:spPr>
            <a:xfrm flipV="1">
              <a:off x="5031048" y="1810376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7B7C2218-5D95-41F3-A712-DC9334EE863E}"/>
                </a:ext>
              </a:extLst>
            </p:cNvPr>
            <p:cNvCxnSpPr/>
            <p:nvPr/>
          </p:nvCxnSpPr>
          <p:spPr>
            <a:xfrm flipH="1" flipV="1">
              <a:off x="3745797" y="1810377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0FB8823-4CCF-472C-9BFE-50692EF92F8E}"/>
                </a:ext>
              </a:extLst>
            </p:cNvPr>
            <p:cNvSpPr txBox="1"/>
            <p:nvPr/>
          </p:nvSpPr>
          <p:spPr>
            <a:xfrm>
              <a:off x="5043419" y="1866462"/>
              <a:ext cx="920092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NSC NBI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EAF5E917-3E38-4B09-94DC-BE9BC1153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594" y="2618869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FFE73DCC-5563-4A6D-B621-B527A972FA97}"/>
              </a:ext>
            </a:extLst>
          </p:cNvPr>
          <p:cNvGrpSpPr/>
          <p:nvPr/>
        </p:nvGrpSpPr>
        <p:grpSpPr>
          <a:xfrm>
            <a:off x="2466621" y="1288322"/>
            <a:ext cx="1987054" cy="2779909"/>
            <a:chOff x="3123858" y="1431955"/>
            <a:chExt cx="2839653" cy="3221633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A6EA3A31-1C89-4F52-B5B6-F0CFA6949366}"/>
                </a:ext>
              </a:extLst>
            </p:cNvPr>
            <p:cNvSpPr/>
            <p:nvPr/>
          </p:nvSpPr>
          <p:spPr>
            <a:xfrm>
              <a:off x="3123859" y="4209088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E3FD2FE5-99B2-4133-9C9A-171FCB0E0D7C}"/>
                </a:ext>
              </a:extLst>
            </p:cNvPr>
            <p:cNvSpPr txBox="1"/>
            <p:nvPr/>
          </p:nvSpPr>
          <p:spPr>
            <a:xfrm>
              <a:off x="3758267" y="4277450"/>
              <a:ext cx="59844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PNC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CD545E3D-B872-4732-8F0A-21CEC441B5F6}"/>
                </a:ext>
              </a:extLst>
            </p:cNvPr>
            <p:cNvCxnSpPr/>
            <p:nvPr/>
          </p:nvCxnSpPr>
          <p:spPr>
            <a:xfrm flipV="1">
              <a:off x="5031049" y="3527455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E91BE507-24B2-4ED2-B157-26135705D539}"/>
                </a:ext>
              </a:extLst>
            </p:cNvPr>
            <p:cNvSpPr txBox="1"/>
            <p:nvPr/>
          </p:nvSpPr>
          <p:spPr>
            <a:xfrm>
              <a:off x="5134047" y="3734161"/>
              <a:ext cx="58258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MPI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08BD36AA-2835-403E-A65B-8962D8784135}"/>
                </a:ext>
              </a:extLst>
            </p:cNvPr>
            <p:cNvSpPr/>
            <p:nvPr/>
          </p:nvSpPr>
          <p:spPr>
            <a:xfrm>
              <a:off x="3123860" y="3149035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60654748-A9A9-4469-951D-A3C6B2FB9EA6}"/>
                </a:ext>
              </a:extLst>
            </p:cNvPr>
            <p:cNvSpPr txBox="1"/>
            <p:nvPr/>
          </p:nvSpPr>
          <p:spPr>
            <a:xfrm>
              <a:off x="3888174" y="3142229"/>
              <a:ext cx="87705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82C62B8D-C99E-4633-9065-3014773B61A4}"/>
                </a:ext>
              </a:extLst>
            </p:cNvPr>
            <p:cNvSpPr/>
            <p:nvPr/>
          </p:nvSpPr>
          <p:spPr>
            <a:xfrm>
              <a:off x="4230948" y="2257455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94657272-B94E-497F-BAD6-1ADED6FA6577}"/>
                </a:ext>
              </a:extLst>
            </p:cNvPr>
            <p:cNvSpPr txBox="1"/>
            <p:nvPr/>
          </p:nvSpPr>
          <p:spPr>
            <a:xfrm>
              <a:off x="4374158" y="2292776"/>
              <a:ext cx="98351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IETF-NSC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6FF72D6C-8D7E-4655-94D5-5268B09E7247}"/>
                </a:ext>
              </a:extLst>
            </p:cNvPr>
            <p:cNvSpPr txBox="1"/>
            <p:nvPr/>
          </p:nvSpPr>
          <p:spPr>
            <a:xfrm>
              <a:off x="3787801" y="2720904"/>
              <a:ext cx="121002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 NBI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EA419E93-7D2F-445E-8D2E-34BFCBE32114}"/>
                </a:ext>
              </a:extLst>
            </p:cNvPr>
            <p:cNvCxnSpPr/>
            <p:nvPr/>
          </p:nvCxnSpPr>
          <p:spPr>
            <a:xfrm flipH="1" flipV="1">
              <a:off x="5019965" y="2635877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06647938-6822-48DE-90A6-8093A3A07DDE}"/>
                </a:ext>
              </a:extLst>
            </p:cNvPr>
            <p:cNvSpPr/>
            <p:nvPr/>
          </p:nvSpPr>
          <p:spPr>
            <a:xfrm>
              <a:off x="3123858" y="1431955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6FC41AF0-287D-4317-9F26-0ADC3ADCB91D}"/>
                </a:ext>
              </a:extLst>
            </p:cNvPr>
            <p:cNvSpPr txBox="1"/>
            <p:nvPr/>
          </p:nvSpPr>
          <p:spPr>
            <a:xfrm>
              <a:off x="3273440" y="1441043"/>
              <a:ext cx="1914479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Orchestrator/E2E SC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CEEB51EA-B85E-4976-A321-ACE988E7D0F7}"/>
                </a:ext>
              </a:extLst>
            </p:cNvPr>
            <p:cNvCxnSpPr>
              <a:stCxn id="130" idx="0"/>
            </p:cNvCxnSpPr>
            <p:nvPr/>
          </p:nvCxnSpPr>
          <p:spPr>
            <a:xfrm flipV="1">
              <a:off x="5031048" y="1810376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1F829062-66E9-44C6-82AE-5E35CE427654}"/>
                </a:ext>
              </a:extLst>
            </p:cNvPr>
            <p:cNvCxnSpPr/>
            <p:nvPr/>
          </p:nvCxnSpPr>
          <p:spPr>
            <a:xfrm flipH="1" flipV="1">
              <a:off x="3745797" y="1810377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25562FB0-8081-4851-B326-274765073BBF}"/>
                </a:ext>
              </a:extLst>
            </p:cNvPr>
            <p:cNvSpPr txBox="1"/>
            <p:nvPr/>
          </p:nvSpPr>
          <p:spPr>
            <a:xfrm>
              <a:off x="5043419" y="1866462"/>
              <a:ext cx="920092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NSC NBI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00D90072-C3B7-46E8-945D-37D30FCB4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594" y="2618869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xmlns="" id="{7A68E5A5-3257-490B-A636-812E9FB80384}"/>
              </a:ext>
            </a:extLst>
          </p:cNvPr>
          <p:cNvGrpSpPr/>
          <p:nvPr/>
        </p:nvGrpSpPr>
        <p:grpSpPr>
          <a:xfrm>
            <a:off x="4596145" y="1296164"/>
            <a:ext cx="1987054" cy="2779909"/>
            <a:chOff x="3123858" y="1431955"/>
            <a:chExt cx="2839653" cy="3221633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39D1B1BA-B3E7-437D-B138-B4AA5C686942}"/>
                </a:ext>
              </a:extLst>
            </p:cNvPr>
            <p:cNvSpPr/>
            <p:nvPr/>
          </p:nvSpPr>
          <p:spPr>
            <a:xfrm>
              <a:off x="3123859" y="4209088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07001DD7-E1BB-4EFE-9987-A9F7870C63A8}"/>
                </a:ext>
              </a:extLst>
            </p:cNvPr>
            <p:cNvSpPr txBox="1"/>
            <p:nvPr/>
          </p:nvSpPr>
          <p:spPr>
            <a:xfrm>
              <a:off x="3758267" y="4277450"/>
              <a:ext cx="59844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PNC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8625CDE9-403B-4C9D-8308-7AB222E7A402}"/>
                </a:ext>
              </a:extLst>
            </p:cNvPr>
            <p:cNvCxnSpPr/>
            <p:nvPr/>
          </p:nvCxnSpPr>
          <p:spPr>
            <a:xfrm flipV="1">
              <a:off x="5031049" y="3527455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4975B0AB-5193-4CD9-A728-2B228C5463BA}"/>
                </a:ext>
              </a:extLst>
            </p:cNvPr>
            <p:cNvSpPr txBox="1"/>
            <p:nvPr/>
          </p:nvSpPr>
          <p:spPr>
            <a:xfrm>
              <a:off x="5134047" y="3734161"/>
              <a:ext cx="58258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MPI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5BD79AA7-DA7E-4440-9520-FB7BF9D02A22}"/>
                </a:ext>
              </a:extLst>
            </p:cNvPr>
            <p:cNvSpPr/>
            <p:nvPr/>
          </p:nvSpPr>
          <p:spPr>
            <a:xfrm>
              <a:off x="3123860" y="3149035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7A8D64B9-830A-424E-9CD4-E1C68552BCB1}"/>
                </a:ext>
              </a:extLst>
            </p:cNvPr>
            <p:cNvSpPr txBox="1"/>
            <p:nvPr/>
          </p:nvSpPr>
          <p:spPr>
            <a:xfrm>
              <a:off x="3888174" y="3142229"/>
              <a:ext cx="87705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085F9AF-B6E2-4675-A319-E1E2DEB9969D}"/>
                </a:ext>
              </a:extLst>
            </p:cNvPr>
            <p:cNvSpPr/>
            <p:nvPr/>
          </p:nvSpPr>
          <p:spPr>
            <a:xfrm>
              <a:off x="4230948" y="2257455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F78550BB-9C6B-4727-A7F1-D45A31056A60}"/>
                </a:ext>
              </a:extLst>
            </p:cNvPr>
            <p:cNvSpPr txBox="1"/>
            <p:nvPr/>
          </p:nvSpPr>
          <p:spPr>
            <a:xfrm>
              <a:off x="4374158" y="2292776"/>
              <a:ext cx="98351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IETF-NSC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9C8F071D-1A42-4D8F-9A07-C309C80130BC}"/>
                </a:ext>
              </a:extLst>
            </p:cNvPr>
            <p:cNvSpPr txBox="1"/>
            <p:nvPr/>
          </p:nvSpPr>
          <p:spPr>
            <a:xfrm>
              <a:off x="3787801" y="2720904"/>
              <a:ext cx="121002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 NBI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C5368EE0-80AC-4893-9013-0599C9499579}"/>
                </a:ext>
              </a:extLst>
            </p:cNvPr>
            <p:cNvCxnSpPr/>
            <p:nvPr/>
          </p:nvCxnSpPr>
          <p:spPr>
            <a:xfrm flipH="1" flipV="1">
              <a:off x="5019965" y="2635877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6CF63AE3-2519-478F-9EFE-FFA76F539CE4}"/>
                </a:ext>
              </a:extLst>
            </p:cNvPr>
            <p:cNvSpPr/>
            <p:nvPr/>
          </p:nvSpPr>
          <p:spPr>
            <a:xfrm>
              <a:off x="3123858" y="1431955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42BB65E5-2E5D-418F-9175-20F28C1B7BCA}"/>
                </a:ext>
              </a:extLst>
            </p:cNvPr>
            <p:cNvSpPr txBox="1"/>
            <p:nvPr/>
          </p:nvSpPr>
          <p:spPr>
            <a:xfrm>
              <a:off x="3273440" y="1441043"/>
              <a:ext cx="1914479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Orchestrator/E2E SC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89B1A07C-3477-4784-A4E4-DA276158D9E0}"/>
                </a:ext>
              </a:extLst>
            </p:cNvPr>
            <p:cNvCxnSpPr>
              <a:stCxn id="149" idx="0"/>
            </p:cNvCxnSpPr>
            <p:nvPr/>
          </p:nvCxnSpPr>
          <p:spPr>
            <a:xfrm flipV="1">
              <a:off x="5031048" y="1810376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2491E341-24B6-4857-9E76-B7E91AA08DE8}"/>
                </a:ext>
              </a:extLst>
            </p:cNvPr>
            <p:cNvCxnSpPr/>
            <p:nvPr/>
          </p:nvCxnSpPr>
          <p:spPr>
            <a:xfrm flipH="1" flipV="1">
              <a:off x="3745797" y="1810377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3AE4559D-EBD5-414B-8E1D-5876741AC95E}"/>
                </a:ext>
              </a:extLst>
            </p:cNvPr>
            <p:cNvSpPr txBox="1"/>
            <p:nvPr/>
          </p:nvSpPr>
          <p:spPr>
            <a:xfrm>
              <a:off x="5043419" y="1866462"/>
              <a:ext cx="920092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NSC NBI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A5AE2E3A-ADFF-40AC-8D29-67F84FC02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594" y="2618869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328DE2E5-9982-4436-9678-1BADAD6D15D5}"/>
              </a:ext>
            </a:extLst>
          </p:cNvPr>
          <p:cNvGrpSpPr/>
          <p:nvPr/>
        </p:nvGrpSpPr>
        <p:grpSpPr>
          <a:xfrm>
            <a:off x="6898856" y="1288322"/>
            <a:ext cx="1987054" cy="2779909"/>
            <a:chOff x="3123858" y="1431955"/>
            <a:chExt cx="2839653" cy="3221633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FAD8E6A5-3290-48A6-B686-5351175954C7}"/>
                </a:ext>
              </a:extLst>
            </p:cNvPr>
            <p:cNvSpPr/>
            <p:nvPr/>
          </p:nvSpPr>
          <p:spPr>
            <a:xfrm>
              <a:off x="3123859" y="4209088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D4B2F4B7-44E8-474F-BA9E-7D9EE1BD4D6A}"/>
                </a:ext>
              </a:extLst>
            </p:cNvPr>
            <p:cNvSpPr txBox="1"/>
            <p:nvPr/>
          </p:nvSpPr>
          <p:spPr>
            <a:xfrm>
              <a:off x="3758267" y="4277450"/>
              <a:ext cx="59844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PNC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5E1E49AA-0763-477E-B03F-C41EBF00271E}"/>
                </a:ext>
              </a:extLst>
            </p:cNvPr>
            <p:cNvCxnSpPr/>
            <p:nvPr/>
          </p:nvCxnSpPr>
          <p:spPr>
            <a:xfrm flipV="1">
              <a:off x="5031049" y="3527455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272FD36B-D4EC-4E3C-9D46-F6AA49056020}"/>
                </a:ext>
              </a:extLst>
            </p:cNvPr>
            <p:cNvSpPr txBox="1"/>
            <p:nvPr/>
          </p:nvSpPr>
          <p:spPr>
            <a:xfrm>
              <a:off x="5134047" y="3734161"/>
              <a:ext cx="58258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MPI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E1C399EE-5576-4D1D-A8B0-DCF6B126FC77}"/>
                </a:ext>
              </a:extLst>
            </p:cNvPr>
            <p:cNvSpPr/>
            <p:nvPr/>
          </p:nvSpPr>
          <p:spPr>
            <a:xfrm>
              <a:off x="3123860" y="3149035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6CFCA6CC-C53A-4863-8290-A4B916A93D49}"/>
                </a:ext>
              </a:extLst>
            </p:cNvPr>
            <p:cNvSpPr txBox="1"/>
            <p:nvPr/>
          </p:nvSpPr>
          <p:spPr>
            <a:xfrm>
              <a:off x="3888174" y="3142229"/>
              <a:ext cx="87705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8D87E8E0-1076-4EF2-B8FC-68323F1F7D5B}"/>
                </a:ext>
              </a:extLst>
            </p:cNvPr>
            <p:cNvSpPr/>
            <p:nvPr/>
          </p:nvSpPr>
          <p:spPr>
            <a:xfrm>
              <a:off x="4230948" y="2257455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xmlns="" id="{64587CF3-ECAB-4CF6-BE91-FBABF6A847FB}"/>
                </a:ext>
              </a:extLst>
            </p:cNvPr>
            <p:cNvSpPr txBox="1"/>
            <p:nvPr/>
          </p:nvSpPr>
          <p:spPr>
            <a:xfrm>
              <a:off x="4374158" y="2292776"/>
              <a:ext cx="98351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IETF-NSC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xmlns="" id="{59D782CB-68A1-4150-89E7-A496BC96A298}"/>
                </a:ext>
              </a:extLst>
            </p:cNvPr>
            <p:cNvSpPr txBox="1"/>
            <p:nvPr/>
          </p:nvSpPr>
          <p:spPr>
            <a:xfrm>
              <a:off x="3787801" y="2720904"/>
              <a:ext cx="121002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 NBI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BB475BEC-1E30-4704-AA04-9CDFBE745A8D}"/>
                </a:ext>
              </a:extLst>
            </p:cNvPr>
            <p:cNvCxnSpPr/>
            <p:nvPr/>
          </p:nvCxnSpPr>
          <p:spPr>
            <a:xfrm flipH="1" flipV="1">
              <a:off x="5019965" y="2635877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12CBF99E-F51C-4972-B195-E90B818D3266}"/>
                </a:ext>
              </a:extLst>
            </p:cNvPr>
            <p:cNvSpPr/>
            <p:nvPr/>
          </p:nvSpPr>
          <p:spPr>
            <a:xfrm>
              <a:off x="3123858" y="1431955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B8511EDC-1077-47BE-BE27-6F9D610FD95A}"/>
                </a:ext>
              </a:extLst>
            </p:cNvPr>
            <p:cNvSpPr txBox="1"/>
            <p:nvPr/>
          </p:nvSpPr>
          <p:spPr>
            <a:xfrm>
              <a:off x="3273440" y="1441043"/>
              <a:ext cx="1914479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Orchestrator/E2E SC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B6BFC7AB-EB04-4AA8-8040-7C36FBF54A31}"/>
                </a:ext>
              </a:extLst>
            </p:cNvPr>
            <p:cNvCxnSpPr>
              <a:stCxn id="166" idx="0"/>
            </p:cNvCxnSpPr>
            <p:nvPr/>
          </p:nvCxnSpPr>
          <p:spPr>
            <a:xfrm flipV="1">
              <a:off x="5031048" y="1810376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4C4A3720-FF9C-425D-9683-85829C08D7CF}"/>
                </a:ext>
              </a:extLst>
            </p:cNvPr>
            <p:cNvCxnSpPr/>
            <p:nvPr/>
          </p:nvCxnSpPr>
          <p:spPr>
            <a:xfrm flipH="1" flipV="1">
              <a:off x="3745797" y="1810377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03AD6843-D59E-4CDB-9B39-273AA9607A7A}"/>
                </a:ext>
              </a:extLst>
            </p:cNvPr>
            <p:cNvSpPr txBox="1"/>
            <p:nvPr/>
          </p:nvSpPr>
          <p:spPr>
            <a:xfrm>
              <a:off x="5043419" y="1866462"/>
              <a:ext cx="920092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NSC NBI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679D9B26-F3C3-4027-822F-4E823C3C8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594" y="2618869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90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024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96282"/>
          </a:xfrm>
        </p:spPr>
        <p:txBody>
          <a:bodyPr>
            <a:normAutofit/>
          </a:bodyPr>
          <a:lstStyle/>
          <a:p>
            <a:r>
              <a:rPr lang="en-US" sz="3200" dirty="0"/>
              <a:t>Expanded View of OTN-SC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87553" y="1841011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3341762" y="19093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02559" y="2793511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3387949" y="28618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cxnSp>
        <p:nvCxnSpPr>
          <p:cNvPr id="22" name="Straight Connector 21"/>
          <p:cNvCxnSpPr>
            <a:stCxn id="18" idx="2"/>
            <a:endCxn id="20" idx="0"/>
          </p:cNvCxnSpPr>
          <p:nvPr/>
        </p:nvCxnSpPr>
        <p:spPr>
          <a:xfrm>
            <a:off x="3787653" y="2285511"/>
            <a:ext cx="15006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08288" y="3607648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3387948" y="367600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L-MDSC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38740" y="2793511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5292949" y="28618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38739" y="3607647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5292948" y="3676009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963747" y="2285511"/>
            <a:ext cx="16171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  <a:endCxn id="23" idx="0"/>
          </p:cNvCxnSpPr>
          <p:nvPr/>
        </p:nvCxnSpPr>
        <p:spPr>
          <a:xfrm>
            <a:off x="3802659" y="3238011"/>
            <a:ext cx="5729" cy="36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31930" y="4830385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186139" y="489874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36930" y="4830385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5091139" y="489874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cxnSp>
        <p:nvCxnSpPr>
          <p:cNvPr id="40" name="Straight Connector 39"/>
          <p:cNvCxnSpPr>
            <a:stCxn id="23" idx="2"/>
            <a:endCxn id="31" idx="0"/>
          </p:cNvCxnSpPr>
          <p:nvPr/>
        </p:nvCxnSpPr>
        <p:spPr>
          <a:xfrm flipH="1">
            <a:off x="3632030" y="4052148"/>
            <a:ext cx="176358" cy="77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2"/>
            <a:endCxn id="38" idx="0"/>
          </p:cNvCxnSpPr>
          <p:nvPr/>
        </p:nvCxnSpPr>
        <p:spPr>
          <a:xfrm>
            <a:off x="3808388" y="4052148"/>
            <a:ext cx="1728642" cy="77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1833" y="2793328"/>
            <a:ext cx="210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Non-recursive (OTN-SC),</a:t>
            </a:r>
          </a:p>
          <a:p>
            <a:r>
              <a:rPr lang="en-US" sz="1400" dirty="0"/>
              <a:t>Multi-domain recursive (MPI)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55565" y="1705072"/>
            <a:ext cx="305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Recursive (OTN-SC),</a:t>
            </a:r>
          </a:p>
          <a:p>
            <a:r>
              <a:rPr lang="en-US" sz="1400" dirty="0"/>
              <a:t>Multi-domain recursive (MPI)</a:t>
            </a:r>
          </a:p>
        </p:txBody>
      </p:sp>
      <p:cxnSp>
        <p:nvCxnSpPr>
          <p:cNvPr id="44" name="Straight Connector 43"/>
          <p:cNvCxnSpPr>
            <a:stCxn id="25" idx="2"/>
            <a:endCxn id="27" idx="0"/>
          </p:cNvCxnSpPr>
          <p:nvPr/>
        </p:nvCxnSpPr>
        <p:spPr>
          <a:xfrm flipH="1">
            <a:off x="5738839" y="3238011"/>
            <a:ext cx="1" cy="36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98256" y="3169830"/>
            <a:ext cx="124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Non-recursive,</a:t>
            </a:r>
          </a:p>
          <a:p>
            <a:r>
              <a:rPr lang="en-US" sz="1400" dirty="0"/>
              <a:t>Single domain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39953" y="432233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02354" y="432233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73964" y="323801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79717" y="323801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10747" y="24241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NBI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93975" y="242417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NBI</a:t>
            </a:r>
          </a:p>
        </p:txBody>
      </p:sp>
      <p:cxnSp>
        <p:nvCxnSpPr>
          <p:cNvPr id="61" name="Straight Connector 60"/>
          <p:cNvCxnSpPr>
            <a:endCxn id="18" idx="0"/>
          </p:cNvCxnSpPr>
          <p:nvPr/>
        </p:nvCxnSpPr>
        <p:spPr>
          <a:xfrm>
            <a:off x="3782598" y="1393182"/>
            <a:ext cx="5055" cy="44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40501" y="139318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NBI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10647" y="956785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3364856" y="1025147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IETF-NSC</a:t>
            </a:r>
          </a:p>
        </p:txBody>
      </p:sp>
    </p:spTree>
    <p:extLst>
      <p:ext uri="{BB962C8B-B14F-4D97-AF65-F5344CB8AC3E}">
        <p14:creationId xmlns:p14="http://schemas.microsoft.com/office/powerpoint/2010/main" val="411577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OTN-SC Figure Update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1099"/>
            <a:ext cx="3581400" cy="39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5900"/>
            <a:ext cx="3859819" cy="322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3009899"/>
            <a:ext cx="3505200" cy="16583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3160867"/>
            <a:ext cx="3733800" cy="8748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114800" y="3390900"/>
            <a:ext cx="457200" cy="3048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Issues - </a:t>
            </a:r>
            <a:r>
              <a:rPr lang="en-US" sz="3200" dirty="0">
                <a:hlinkClick r:id="rId2"/>
              </a:rPr>
              <a:t>https://github.com/aguoietf/ietf-ccamp-yang-otn-slicing/issues</a:t>
            </a:r>
            <a:r>
              <a:rPr lang="en-US" sz="32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104900"/>
            <a:ext cx="63309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3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Diagram of OTN-SC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61626" y="1028700"/>
            <a:ext cx="1371600" cy="1552760"/>
            <a:chOff x="152399" y="1375767"/>
            <a:chExt cx="3016199" cy="3229582"/>
          </a:xfrm>
        </p:grpSpPr>
        <p:sp>
          <p:nvSpPr>
            <p:cNvPr id="37" name="Rectangle 36"/>
            <p:cNvSpPr/>
            <p:nvPr/>
          </p:nvSpPr>
          <p:spPr>
            <a:xfrm>
              <a:off x="152400" y="4152900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6806" y="4221263"/>
              <a:ext cx="788682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PNC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2059590" y="3471267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162586" y="3677975"/>
              <a:ext cx="772685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MPI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1" y="3092847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16716" y="3086040"/>
              <a:ext cx="1056644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OTN-SC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59489" y="2201267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02698" y="2236589"/>
              <a:ext cx="1156627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IETF-NSC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6344" y="2664717"/>
              <a:ext cx="1376596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OTN-SC NBI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2048506" y="2579689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52399" y="1375767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1983" y="1384854"/>
              <a:ext cx="2056496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Orchestrator/E2E SC</a:t>
              </a:r>
            </a:p>
          </p:txBody>
        </p:sp>
        <p:cxnSp>
          <p:nvCxnSpPr>
            <p:cNvPr id="53" name="Straight Connector 52"/>
            <p:cNvCxnSpPr>
              <a:stCxn id="32" idx="0"/>
            </p:cNvCxnSpPr>
            <p:nvPr/>
          </p:nvCxnSpPr>
          <p:spPr>
            <a:xfrm flipV="1">
              <a:off x="2059589" y="1754188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74338" y="1754189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071960" y="1810274"/>
              <a:ext cx="1096638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NSC NBI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DE3B0191-9A1B-4D42-BF8E-B8A958966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4135" y="2562681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43663"/>
            <a:ext cx="3286031" cy="27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1099"/>
            <a:ext cx="3200400" cy="35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49149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37045" y="48387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NEW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324</Words>
  <Application>Microsoft Office PowerPoint</Application>
  <PresentationFormat>On-screen Show (16:10)</PresentationFormat>
  <Paragraphs>137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ietf-ccamp-yang-otn-slicing</vt:lpstr>
      <vt:lpstr>Issue Tracking</vt:lpstr>
      <vt:lpstr>Proposed Call Schedule</vt:lpstr>
      <vt:lpstr>Functional Diagram of OTN-SC</vt:lpstr>
      <vt:lpstr>OTN-SC Deployment Scenarios</vt:lpstr>
      <vt:lpstr>Expanded View of OTN-SC</vt:lpstr>
      <vt:lpstr>OTN-SC Figure Update</vt:lpstr>
      <vt:lpstr>Issues - https://github.com/aguoietf/ietf-ccamp-yang-otn-slicing/issues </vt:lpstr>
      <vt:lpstr>Functional Diagram of OTN-SC</vt:lpstr>
      <vt:lpstr>Scope of An OTN Slice</vt:lpstr>
      <vt:lpstr>Multi-domain OTN-SC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Aihua Guo</dc:creator>
  <cp:revision>30</cp:revision>
  <dcterms:created xsi:type="dcterms:W3CDTF">2021-05-11T14:28:13Z</dcterms:created>
  <dcterms:modified xsi:type="dcterms:W3CDTF">2021-05-24T21:01:33Z</dcterms:modified>
</cp:coreProperties>
</file>