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5" r:id="rId5"/>
    <p:sldId id="297" r:id="rId6"/>
    <p:sldId id="301" r:id="rId7"/>
    <p:sldId id="296" r:id="rId8"/>
    <p:sldId id="298" r:id="rId9"/>
    <p:sldId id="300" r:id="rId10"/>
    <p:sldId id="2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DA33-062C-40E9-AB6A-E7E1FDDDA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28F87-CDCE-4494-B090-300007831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F45E3-DA9F-4E7F-9690-F5F45572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B03B7-B505-4783-95CC-20368205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464C-772C-4125-AF25-1FC2AC65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5D5-0FDD-4E21-B7A6-236CAE52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E6253-4EB1-4DF4-9B33-87FA83FD4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D3B4E-48EF-4D96-90F8-28A7E239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4CAF4-6E4B-4DAC-9A56-915A36C0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72B7-A663-4BEC-99B1-EFD03554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4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03D14-208D-47CD-8257-BB1574247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D922D-DFE7-4195-A268-ADF970344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1FD06-F97F-4A8E-99A2-C559B8C8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A993-A8A3-4623-BFCD-8997A9F4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B6DC2-1D85-43E6-A9DE-8B015716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6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258A-28AB-43E4-B468-8F1C2DB5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2D4F-22BD-4E5C-8CE5-2B3967EB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1219A-2E29-4EEE-ABDD-FD97EC6F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FC48B-956E-431A-910C-3D5BDE80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56AD-C3BF-4728-9B77-4FBD63F7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9714-9B76-41F5-882B-9C5718A2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E7289-CC3F-4401-AC0E-8A0E3198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94E56-37D9-4332-9807-65B16401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5654-88BF-4D2C-B604-1C2FB5B3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DCC39-D582-43DF-BA42-DED25ADE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7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E13E-4979-4B49-9D5F-91EA633E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F4BC-960D-4705-BE75-10CD4467E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8D28D-5118-4694-8B42-11A8A5BBE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6830E-1EAC-431B-AD08-5993F416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8A403-3CA4-4DEE-AB53-47C16026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EF08F-5983-41E2-85A8-C2B1466E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2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4CC3-3248-4791-BB83-D056295D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D9D60-2AF2-48CF-8F3D-C6BB7D2CC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B556C-66BF-4B61-85BD-6E0EB6BCE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8005D-B7D1-4E54-BEC5-745EF27B5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723A2-DF89-4B2B-A584-F1B335447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56E71-A544-4E37-9E57-6BFCCF5F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C13AB-C57B-4585-A896-56C0316B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B2A4C-A676-4618-B76A-BF97B957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5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A2E9-1BC1-4593-A981-3131745F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1729D-6FF2-4D05-89E0-F18158F7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60280-4F11-4439-8963-33989D16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B2833-A40F-4353-ACAF-87A21ADD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9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DB664-4153-4589-9705-2CEE082F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5EA70-7693-4C7D-B0BF-94FCADB5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5E44C-0192-4E3C-BDFB-FDCEB29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4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63D1-FE0B-4B60-B838-BE95F08B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0793-B6F5-4A32-973C-15E04BE8B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B8CAB-2B23-4B54-B43C-898D9B972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B73A-8599-47A7-B170-7C804FAF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ED2E4-7213-456E-B7D8-B88F0E80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D2527-41B4-4E73-8867-8A4776BF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4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62E8-CE5E-448C-8721-4CC11A39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1C762-D150-426F-805F-C1BB57CFC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FCB50-DDB5-4D85-88E5-73F44255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E07A5-777B-44BF-9A8D-5606E883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30A23-2FD0-40EE-B2D5-3C53437F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52602-4FCF-476D-99AE-4840AA22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88E8D-80AA-4289-8CF6-797DC5AA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DE431-C7E9-4DA4-A623-F214DA6F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0579-DA1C-42C1-98C0-5EC9171E5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CF770-114E-4BF1-8642-F870EE0E08A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2F624-1E5E-4B40-ACEE-18AD1911C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07D6E-66A2-4D5F-AF42-706A38AD4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0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bgk-ccamp-merged-wdm-tunne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etf.webex.com/ietf/j.php?MTID=ma1ca3bcec716fe1ff93e0a28b355829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A YANG Data Model for WDM Tunnels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8166" y="2772837"/>
            <a:ext cx="3615491" cy="2339490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Co-authors:</a:t>
            </a:r>
          </a:p>
          <a:p>
            <a:pPr algn="l">
              <a:spcBef>
                <a:spcPts val="300"/>
              </a:spcBef>
            </a:pPr>
            <a:r>
              <a:rPr lang="en-US" sz="1900" b="1" dirty="0"/>
              <a:t>Aihua Guo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G. </a:t>
            </a:r>
            <a:r>
              <a:rPr lang="en-US" sz="1900" dirty="0" err="1"/>
              <a:t>Galimberti</a:t>
            </a:r>
            <a:r>
              <a:rPr lang="en-US" sz="1900" dirty="0"/>
              <a:t> (Individual)</a:t>
            </a:r>
          </a:p>
          <a:p>
            <a:pPr algn="l">
              <a:spcBef>
                <a:spcPts val="300"/>
              </a:spcBef>
            </a:pPr>
            <a:r>
              <a:rPr lang="en-US" sz="1900" dirty="0" err="1"/>
              <a:t>J.E.L.d.V</a:t>
            </a:r>
            <a:r>
              <a:rPr lang="en-US" sz="1900" dirty="0"/>
              <a:t>. Mendez (</a:t>
            </a:r>
            <a:r>
              <a:rPr lang="en-US" sz="1900" dirty="0" err="1"/>
              <a:t>Naudit</a:t>
            </a:r>
            <a:r>
              <a:rPr lang="en-US" sz="1900" dirty="0"/>
              <a:t> HPCN)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D.P. </a:t>
            </a:r>
            <a:r>
              <a:rPr lang="en-US" sz="1900" dirty="0" err="1"/>
              <a:t>Burrero</a:t>
            </a:r>
            <a:r>
              <a:rPr lang="en-US" sz="1900" dirty="0"/>
              <a:t> (Universidad </a:t>
            </a:r>
            <a:r>
              <a:rPr lang="en-US" sz="1900" dirty="0" err="1"/>
              <a:t>Autonoma</a:t>
            </a:r>
            <a:r>
              <a:rPr lang="en-US" sz="1900" dirty="0"/>
              <a:t> de Madrid)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432560" y="1702363"/>
            <a:ext cx="9144000" cy="791825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>
                <a:latin typeface="+mn-lt"/>
                <a:hlinkClick r:id="rId2"/>
              </a:rPr>
              <a:t>draft-bgk-ccamp-merged-wdm-tunnel-00</a:t>
            </a:r>
            <a:endParaRPr lang="en-US" sz="3200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81600" y="2744285"/>
            <a:ext cx="64340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Contributors: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Daniel King (</a:t>
            </a:r>
            <a:r>
              <a:rPr lang="en-US" sz="1900" dirty="0" err="1"/>
              <a:t>Olddog</a:t>
            </a:r>
            <a:r>
              <a:rPr lang="en-US" sz="1900" dirty="0"/>
              <a:t> Consulting)</a:t>
            </a:r>
          </a:p>
          <a:p>
            <a:pPr algn="l">
              <a:spcBef>
                <a:spcPts val="300"/>
              </a:spcBef>
            </a:pPr>
            <a:r>
              <a:rPr lang="en-US" sz="1900" dirty="0" err="1"/>
              <a:t>Haomian</a:t>
            </a:r>
            <a:r>
              <a:rPr lang="en-US" sz="1900" dirty="0"/>
              <a:t> Zheng (Huawei)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Italo </a:t>
            </a:r>
            <a:r>
              <a:rPr lang="en-US" sz="1900" dirty="0" err="1"/>
              <a:t>Busi</a:t>
            </a:r>
            <a:r>
              <a:rPr lang="en-US" sz="1900" dirty="0"/>
              <a:t> (Huawei)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Victor Lopez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Dieter </a:t>
            </a:r>
            <a:r>
              <a:rPr lang="en-US" sz="1900" dirty="0" err="1"/>
              <a:t>Beller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Ricard </a:t>
            </a:r>
            <a:r>
              <a:rPr lang="en-US" sz="1900" dirty="0" err="1"/>
              <a:t>Vilalta</a:t>
            </a:r>
            <a:r>
              <a:rPr lang="en-US" sz="1900" dirty="0"/>
              <a:t> (CTTC)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Young Lee (Samsung)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Bin Yeong Yoon (ETRI)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Daniel Michaud </a:t>
            </a:r>
            <a:r>
              <a:rPr lang="en-US" sz="1900" dirty="0" err="1"/>
              <a:t>Vallinoto</a:t>
            </a:r>
            <a:r>
              <a:rPr lang="en-US" sz="1900" dirty="0"/>
              <a:t> (Universidad </a:t>
            </a:r>
            <a:r>
              <a:rPr lang="en-US" sz="1900" dirty="0" err="1"/>
              <a:t>Autonoma</a:t>
            </a:r>
            <a:r>
              <a:rPr lang="en-US" sz="1900" dirty="0"/>
              <a:t> de Madrid)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Zafar Ali (Cisco)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2087A0-45AB-5C55-7E6D-CAE2C79E6487}"/>
              </a:ext>
            </a:extLst>
          </p:cNvPr>
          <p:cNvSpPr txBox="1"/>
          <p:nvPr/>
        </p:nvSpPr>
        <p:spPr>
          <a:xfrm>
            <a:off x="694113" y="6318368"/>
            <a:ext cx="6259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>
                <a:latin typeface="+mn-lt"/>
              </a:rPr>
              <a:t>IETF 118, Prague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1759-3126-96D0-5C69-464BA6D9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WDM Tunnel and MC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B1DCFD-2C14-84F5-3377-9E61F68087FF}"/>
              </a:ext>
            </a:extLst>
          </p:cNvPr>
          <p:cNvGrpSpPr/>
          <p:nvPr/>
        </p:nvGrpSpPr>
        <p:grpSpPr>
          <a:xfrm>
            <a:off x="2649005" y="2630633"/>
            <a:ext cx="6523105" cy="2540732"/>
            <a:chOff x="798897" y="519845"/>
            <a:chExt cx="9014059" cy="40232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4D5AB0-ECC1-84F2-9A55-9E7ADAE7811C}"/>
                </a:ext>
              </a:extLst>
            </p:cNvPr>
            <p:cNvSpPr/>
            <p:nvPr/>
          </p:nvSpPr>
          <p:spPr>
            <a:xfrm>
              <a:off x="2958010" y="798897"/>
              <a:ext cx="4708512" cy="11313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35F556-B39B-284C-436A-2965B1D6F3B7}"/>
                </a:ext>
              </a:extLst>
            </p:cNvPr>
            <p:cNvSpPr/>
            <p:nvPr/>
          </p:nvSpPr>
          <p:spPr>
            <a:xfrm>
              <a:off x="798897" y="895149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7178F5-AD28-E9E6-1B9B-3392DC226063}"/>
                </a:ext>
              </a:extLst>
            </p:cNvPr>
            <p:cNvSpPr/>
            <p:nvPr/>
          </p:nvSpPr>
          <p:spPr>
            <a:xfrm>
              <a:off x="798897" y="3628724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8D5B8D-7A74-660B-4F93-FA941ACC1555}"/>
                </a:ext>
              </a:extLst>
            </p:cNvPr>
            <p:cNvSpPr/>
            <p:nvPr/>
          </p:nvSpPr>
          <p:spPr>
            <a:xfrm>
              <a:off x="3056021" y="3628724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BAD8B7-1EB9-D615-E6DF-7DEDA72EDEF1}"/>
                </a:ext>
              </a:extLst>
            </p:cNvPr>
            <p:cNvSpPr/>
            <p:nvPr/>
          </p:nvSpPr>
          <p:spPr>
            <a:xfrm>
              <a:off x="3056021" y="895149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F1A1A6-2A07-971D-CE55-D9C30EB42891}"/>
                </a:ext>
              </a:extLst>
            </p:cNvPr>
            <p:cNvSpPr/>
            <p:nvPr/>
          </p:nvSpPr>
          <p:spPr>
            <a:xfrm>
              <a:off x="1602606" y="1241658"/>
              <a:ext cx="221381" cy="2213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3CF1BB0-9455-E64A-379F-F324FC8ECDE2}"/>
                </a:ext>
              </a:extLst>
            </p:cNvPr>
            <p:cNvSpPr/>
            <p:nvPr/>
          </p:nvSpPr>
          <p:spPr>
            <a:xfrm>
              <a:off x="2950144" y="1241658"/>
              <a:ext cx="221381" cy="2213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DD4FD0-48D8-9B68-C477-77B573E87B19}"/>
                </a:ext>
              </a:extLst>
            </p:cNvPr>
            <p:cNvSpPr/>
            <p:nvPr/>
          </p:nvSpPr>
          <p:spPr>
            <a:xfrm>
              <a:off x="1145406" y="1698858"/>
              <a:ext cx="221381" cy="2213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CC74D-ED96-B462-A320-46B846C64A55}"/>
                </a:ext>
              </a:extLst>
            </p:cNvPr>
            <p:cNvSpPr/>
            <p:nvPr/>
          </p:nvSpPr>
          <p:spPr>
            <a:xfrm>
              <a:off x="1145406" y="3503594"/>
              <a:ext cx="221381" cy="2213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94E98-7CDB-F44B-1386-D86552953524}"/>
                </a:ext>
              </a:extLst>
            </p:cNvPr>
            <p:cNvSpPr/>
            <p:nvPr/>
          </p:nvSpPr>
          <p:spPr>
            <a:xfrm>
              <a:off x="3397718" y="1698858"/>
              <a:ext cx="221381" cy="2213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F3761EA-1DB9-5D53-433D-A73D186446E4}"/>
                </a:ext>
              </a:extLst>
            </p:cNvPr>
            <p:cNvSpPr/>
            <p:nvPr/>
          </p:nvSpPr>
          <p:spPr>
            <a:xfrm>
              <a:off x="3397718" y="3503594"/>
              <a:ext cx="221381" cy="2213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1249966-2923-5F39-CF35-FBCDDCDB3298}"/>
                </a:ext>
              </a:extLst>
            </p:cNvPr>
            <p:cNvCxnSpPr>
              <a:cxnSpLocks/>
              <a:stCxn id="16" idx="4"/>
              <a:endCxn id="17" idx="0"/>
            </p:cNvCxnSpPr>
            <p:nvPr/>
          </p:nvCxnSpPr>
          <p:spPr>
            <a:xfrm>
              <a:off x="1256097" y="1920239"/>
              <a:ext cx="0" cy="158335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73DBF7-F214-CEBF-929E-90AB8E474ACC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1823987" y="1352349"/>
              <a:ext cx="1126157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057EE96-4BC2-484C-A61F-9930722ADDC9}"/>
                </a:ext>
              </a:extLst>
            </p:cNvPr>
            <p:cNvCxnSpPr>
              <a:cxnSpLocks/>
              <a:stCxn id="18" idx="4"/>
              <a:endCxn id="19" idx="0"/>
            </p:cNvCxnSpPr>
            <p:nvPr/>
          </p:nvCxnSpPr>
          <p:spPr>
            <a:xfrm>
              <a:off x="3508409" y="1920239"/>
              <a:ext cx="0" cy="158335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634327-9A52-187B-767F-69AC0939EBFD}"/>
                </a:ext>
              </a:extLst>
            </p:cNvPr>
            <p:cNvSpPr/>
            <p:nvPr/>
          </p:nvSpPr>
          <p:spPr>
            <a:xfrm>
              <a:off x="1602606" y="3975233"/>
              <a:ext cx="221381" cy="2213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36AFA8-C852-1885-29F1-22B72AF0FC05}"/>
                </a:ext>
              </a:extLst>
            </p:cNvPr>
            <p:cNvSpPr/>
            <p:nvPr/>
          </p:nvSpPr>
          <p:spPr>
            <a:xfrm>
              <a:off x="2945331" y="3975232"/>
              <a:ext cx="221381" cy="22138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10879E-0350-4EFB-23F0-0908F4A3613C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 flipV="1">
              <a:off x="1823987" y="4085923"/>
              <a:ext cx="1121344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77BA88-97C9-5C56-72CB-6BDB95A1D837}"/>
                </a:ext>
              </a:extLst>
            </p:cNvPr>
            <p:cNvSpPr/>
            <p:nvPr/>
          </p:nvSpPr>
          <p:spPr>
            <a:xfrm>
              <a:off x="6641432" y="895149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628806-2E2B-9D7D-D859-878DCBE40F34}"/>
                </a:ext>
              </a:extLst>
            </p:cNvPr>
            <p:cNvSpPr/>
            <p:nvPr/>
          </p:nvSpPr>
          <p:spPr>
            <a:xfrm>
              <a:off x="6641432" y="3628724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24CB0E3-1AB6-4C90-B6F4-8840C061BDB1}"/>
                </a:ext>
              </a:extLst>
            </p:cNvPr>
            <p:cNvSpPr/>
            <p:nvPr/>
          </p:nvSpPr>
          <p:spPr>
            <a:xfrm>
              <a:off x="8898556" y="3628724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C9655E-2F9F-9664-7B92-F8FE0C96E2EA}"/>
                </a:ext>
              </a:extLst>
            </p:cNvPr>
            <p:cNvSpPr/>
            <p:nvPr/>
          </p:nvSpPr>
          <p:spPr>
            <a:xfrm>
              <a:off x="8898556" y="895149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dirty="0">
                  <a:solidFill>
                    <a:schemeClr val="tx1"/>
                  </a:solidFill>
                </a:rPr>
                <a:t>Z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B96E96C-7E4C-1E34-016F-5153385E5728}"/>
                </a:ext>
              </a:extLst>
            </p:cNvPr>
            <p:cNvSpPr/>
            <p:nvPr/>
          </p:nvSpPr>
          <p:spPr>
            <a:xfrm>
              <a:off x="7445141" y="1241658"/>
              <a:ext cx="221381" cy="2213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8D2494D-9C28-A82C-651C-96814FC968E1}"/>
                </a:ext>
              </a:extLst>
            </p:cNvPr>
            <p:cNvSpPr/>
            <p:nvPr/>
          </p:nvSpPr>
          <p:spPr>
            <a:xfrm>
              <a:off x="8792679" y="1241658"/>
              <a:ext cx="221381" cy="2213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CA1CB0E-F925-D238-A2D8-2156A69FA1A7}"/>
                </a:ext>
              </a:extLst>
            </p:cNvPr>
            <p:cNvSpPr/>
            <p:nvPr/>
          </p:nvSpPr>
          <p:spPr>
            <a:xfrm>
              <a:off x="6987941" y="1698858"/>
              <a:ext cx="221381" cy="2213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955C5A2-B30B-3530-A92B-6FD70B29E12B}"/>
                </a:ext>
              </a:extLst>
            </p:cNvPr>
            <p:cNvSpPr/>
            <p:nvPr/>
          </p:nvSpPr>
          <p:spPr>
            <a:xfrm>
              <a:off x="6987941" y="3503594"/>
              <a:ext cx="221381" cy="2213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D8C28D8-EB03-C26E-B537-388AFD74D347}"/>
                </a:ext>
              </a:extLst>
            </p:cNvPr>
            <p:cNvSpPr/>
            <p:nvPr/>
          </p:nvSpPr>
          <p:spPr>
            <a:xfrm>
              <a:off x="9240253" y="1698858"/>
              <a:ext cx="221381" cy="2213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6D78077-0F3E-1A4F-FBE7-55ED1D347A54}"/>
                </a:ext>
              </a:extLst>
            </p:cNvPr>
            <p:cNvSpPr/>
            <p:nvPr/>
          </p:nvSpPr>
          <p:spPr>
            <a:xfrm>
              <a:off x="9240253" y="3503594"/>
              <a:ext cx="221381" cy="2213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DA4EB53-B583-5B0B-BD94-E3BC4D5B4EB0}"/>
                </a:ext>
              </a:extLst>
            </p:cNvPr>
            <p:cNvCxnSpPr>
              <a:cxnSpLocks/>
              <a:stCxn id="32" idx="4"/>
              <a:endCxn id="33" idx="0"/>
            </p:cNvCxnSpPr>
            <p:nvPr/>
          </p:nvCxnSpPr>
          <p:spPr>
            <a:xfrm>
              <a:off x="7098632" y="1920239"/>
              <a:ext cx="0" cy="158335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0864F1-2F3E-DB9C-4260-CD008F2CC53D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>
              <a:off x="7666522" y="1352349"/>
              <a:ext cx="112615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A0792F6-88EC-D074-9DBF-F18D4723BFF8}"/>
                </a:ext>
              </a:extLst>
            </p:cNvPr>
            <p:cNvCxnSpPr>
              <a:cxnSpLocks/>
              <a:stCxn id="34" idx="4"/>
              <a:endCxn id="35" idx="0"/>
            </p:cNvCxnSpPr>
            <p:nvPr/>
          </p:nvCxnSpPr>
          <p:spPr>
            <a:xfrm>
              <a:off x="9350944" y="1920239"/>
              <a:ext cx="0" cy="158335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43BE797-A7FA-5661-745D-74BC3DAFB996}"/>
                </a:ext>
              </a:extLst>
            </p:cNvPr>
            <p:cNvSpPr/>
            <p:nvPr/>
          </p:nvSpPr>
          <p:spPr>
            <a:xfrm>
              <a:off x="7445141" y="3975233"/>
              <a:ext cx="221381" cy="2213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19BAC6B-48E4-62E4-9A08-EFB808E97500}"/>
                </a:ext>
              </a:extLst>
            </p:cNvPr>
            <p:cNvSpPr/>
            <p:nvPr/>
          </p:nvSpPr>
          <p:spPr>
            <a:xfrm>
              <a:off x="8787866" y="3975232"/>
              <a:ext cx="221381" cy="2213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C10AC81-99B6-A6CE-998E-AA4225D3F818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 flipV="1">
              <a:off x="7666522" y="4085923"/>
              <a:ext cx="1121344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3059D21-8C04-C8CA-89B4-54E80EE2C94F}"/>
                </a:ext>
              </a:extLst>
            </p:cNvPr>
            <p:cNvSpPr/>
            <p:nvPr/>
          </p:nvSpPr>
          <p:spPr>
            <a:xfrm>
              <a:off x="3870157" y="1247807"/>
              <a:ext cx="221381" cy="221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7D65988-8EBC-157F-648C-FA3B095E9B2E}"/>
                </a:ext>
              </a:extLst>
            </p:cNvPr>
            <p:cNvSpPr/>
            <p:nvPr/>
          </p:nvSpPr>
          <p:spPr>
            <a:xfrm>
              <a:off x="6519200" y="1241658"/>
              <a:ext cx="221381" cy="221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08667B8-1528-F094-3D5D-16394F740A36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4091538" y="1352349"/>
              <a:ext cx="2427662" cy="6149"/>
            </a:xfrm>
            <a:prstGeom prst="line">
              <a:avLst/>
            </a:prstGeom>
            <a:ln w="2857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B6D2F08-D614-DF64-EF0D-477BC2433F03}"/>
                </a:ext>
              </a:extLst>
            </p:cNvPr>
            <p:cNvSpPr/>
            <p:nvPr/>
          </p:nvSpPr>
          <p:spPr>
            <a:xfrm>
              <a:off x="3870157" y="3981381"/>
              <a:ext cx="221381" cy="221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CDE59EA-A4B4-47BA-5CB2-1BA7395EA9F7}"/>
                </a:ext>
              </a:extLst>
            </p:cNvPr>
            <p:cNvSpPr/>
            <p:nvPr/>
          </p:nvSpPr>
          <p:spPr>
            <a:xfrm>
              <a:off x="6519200" y="3975232"/>
              <a:ext cx="221381" cy="2213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933342-8628-CC6E-B56B-27A5E7E9EDC6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 flipV="1">
              <a:off x="4091538" y="4085923"/>
              <a:ext cx="2427662" cy="6149"/>
            </a:xfrm>
            <a:prstGeom prst="line">
              <a:avLst/>
            </a:prstGeom>
            <a:ln w="2857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B41606A7-5E31-DD91-2437-9DF91C4C3D06}"/>
                </a:ext>
              </a:extLst>
            </p:cNvPr>
            <p:cNvSpPr/>
            <p:nvPr/>
          </p:nvSpPr>
          <p:spPr>
            <a:xfrm rot="10800000">
              <a:off x="798897" y="543908"/>
              <a:ext cx="524576" cy="452221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F2AD0BB-EFD3-C0D8-68AF-63969DDC0AE9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>
              <a:off x="1061185" y="996129"/>
              <a:ext cx="541421" cy="35622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57959152-442C-C981-9D9C-99CBD6316556}"/>
                </a:ext>
              </a:extLst>
            </p:cNvPr>
            <p:cNvSpPr/>
            <p:nvPr/>
          </p:nvSpPr>
          <p:spPr>
            <a:xfrm rot="10800000">
              <a:off x="9288380" y="519845"/>
              <a:ext cx="524576" cy="452221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6306A2F-C547-0863-003D-4AFC49D18177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>
              <a:off x="9014060" y="972066"/>
              <a:ext cx="536608" cy="3802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48">
              <a:extLst>
                <a:ext uri="{FF2B5EF4-FFF2-40B4-BE49-F238E27FC236}">
                  <a16:creationId xmlns:a16="http://schemas.microsoft.com/office/drawing/2014/main" id="{90A71E14-9C9C-B48B-EBD0-026A389DBD31}"/>
                </a:ext>
              </a:extLst>
            </p:cNvPr>
            <p:cNvSpPr txBox="1"/>
            <p:nvPr/>
          </p:nvSpPr>
          <p:spPr>
            <a:xfrm>
              <a:off x="1995854" y="2321169"/>
              <a:ext cx="9188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dirty="0"/>
                <a:t>WSON</a:t>
              </a:r>
            </a:p>
            <a:p>
              <a:pPr algn="ctr"/>
              <a:r>
                <a:rPr lang="it-IT" dirty="0"/>
                <a:t>GMPLS</a:t>
              </a:r>
              <a:br>
                <a:rPr lang="it-IT" dirty="0"/>
              </a:br>
              <a:r>
                <a:rPr lang="it-IT" dirty="0"/>
                <a:t>Domain</a:t>
              </a:r>
              <a:endParaRPr lang="en-US" dirty="0"/>
            </a:p>
          </p:txBody>
        </p:sp>
        <p:sp>
          <p:nvSpPr>
            <p:cNvPr id="53" name="TextBox 49">
              <a:extLst>
                <a:ext uri="{FF2B5EF4-FFF2-40B4-BE49-F238E27FC236}">
                  <a16:creationId xmlns:a16="http://schemas.microsoft.com/office/drawing/2014/main" id="{E6A2D269-21BF-002F-F2AC-2BC808368AAA}"/>
                </a:ext>
              </a:extLst>
            </p:cNvPr>
            <p:cNvSpPr txBox="1"/>
            <p:nvPr/>
          </p:nvSpPr>
          <p:spPr>
            <a:xfrm>
              <a:off x="7604935" y="2321169"/>
              <a:ext cx="10420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dirty="0"/>
                <a:t>Flexi-grid</a:t>
              </a:r>
            </a:p>
            <a:p>
              <a:pPr algn="ctr"/>
              <a:r>
                <a:rPr lang="it-IT" dirty="0"/>
                <a:t>GMPLS</a:t>
              </a:r>
              <a:br>
                <a:rPr lang="it-IT" dirty="0"/>
              </a:br>
              <a:r>
                <a:rPr lang="it-IT" dirty="0"/>
                <a:t>Domain</a:t>
              </a:r>
              <a:endParaRPr lang="en-US" dirty="0"/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7C29B0BC-240E-E93A-E4C9-7E3A1A81D531}"/>
              </a:ext>
            </a:extLst>
          </p:cNvPr>
          <p:cNvSpPr/>
          <p:nvPr/>
        </p:nvSpPr>
        <p:spPr>
          <a:xfrm>
            <a:off x="2876204" y="2468880"/>
            <a:ext cx="5985163" cy="590286"/>
          </a:xfrm>
          <a:custGeom>
            <a:avLst/>
            <a:gdLst>
              <a:gd name="connsiteX0" fmla="*/ 0 w 5985163"/>
              <a:gd name="connsiteY0" fmla="*/ 0 h 590286"/>
              <a:gd name="connsiteX1" fmla="*/ 141316 w 5985163"/>
              <a:gd name="connsiteY1" fmla="*/ 382385 h 590286"/>
              <a:gd name="connsiteX2" fmla="*/ 565265 w 5985163"/>
              <a:gd name="connsiteY2" fmla="*/ 573578 h 590286"/>
              <a:gd name="connsiteX3" fmla="*/ 2510443 w 5985163"/>
              <a:gd name="connsiteY3" fmla="*/ 540327 h 590286"/>
              <a:gd name="connsiteX4" fmla="*/ 4912821 w 5985163"/>
              <a:gd name="connsiteY4" fmla="*/ 581891 h 590286"/>
              <a:gd name="connsiteX5" fmla="*/ 5536276 w 5985163"/>
              <a:gd name="connsiteY5" fmla="*/ 573578 h 590286"/>
              <a:gd name="connsiteX6" fmla="*/ 5877098 w 5985163"/>
              <a:gd name="connsiteY6" fmla="*/ 415636 h 590286"/>
              <a:gd name="connsiteX7" fmla="*/ 5985163 w 5985163"/>
              <a:gd name="connsiteY7" fmla="*/ 33251 h 5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85163" h="590286">
                <a:moveTo>
                  <a:pt x="0" y="0"/>
                </a:moveTo>
                <a:cubicBezTo>
                  <a:pt x="23552" y="143394"/>
                  <a:pt x="47105" y="286789"/>
                  <a:pt x="141316" y="382385"/>
                </a:cubicBezTo>
                <a:cubicBezTo>
                  <a:pt x="235527" y="477981"/>
                  <a:pt x="170410" y="547254"/>
                  <a:pt x="565265" y="573578"/>
                </a:cubicBezTo>
                <a:cubicBezTo>
                  <a:pt x="960120" y="599902"/>
                  <a:pt x="1785850" y="538942"/>
                  <a:pt x="2510443" y="540327"/>
                </a:cubicBezTo>
                <a:cubicBezTo>
                  <a:pt x="3235036" y="541713"/>
                  <a:pt x="4408516" y="576349"/>
                  <a:pt x="4912821" y="581891"/>
                </a:cubicBezTo>
                <a:cubicBezTo>
                  <a:pt x="5417126" y="587433"/>
                  <a:pt x="5375563" y="601287"/>
                  <a:pt x="5536276" y="573578"/>
                </a:cubicBezTo>
                <a:cubicBezTo>
                  <a:pt x="5696989" y="545869"/>
                  <a:pt x="5802284" y="505690"/>
                  <a:pt x="5877098" y="415636"/>
                </a:cubicBezTo>
                <a:cubicBezTo>
                  <a:pt x="5951912" y="325582"/>
                  <a:pt x="5968537" y="179416"/>
                  <a:pt x="5985163" y="33251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775F93-24B7-784C-86DB-3E2CE4233DCB}"/>
              </a:ext>
            </a:extLst>
          </p:cNvPr>
          <p:cNvSpPr txBox="1"/>
          <p:nvPr/>
        </p:nvSpPr>
        <p:spPr>
          <a:xfrm>
            <a:off x="2997165" y="1272711"/>
            <a:ext cx="2871620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WDM Tunnel</a:t>
            </a:r>
          </a:p>
          <a:p>
            <a:r>
              <a:rPr lang="en-US" dirty="0"/>
              <a:t>   - </a:t>
            </a:r>
            <a:r>
              <a:rPr lang="en-US" dirty="0">
                <a:solidFill>
                  <a:srgbClr val="00B050"/>
                </a:solidFill>
              </a:rPr>
              <a:t>primary path (nominal)</a:t>
            </a:r>
          </a:p>
          <a:p>
            <a:r>
              <a:rPr lang="en-US" dirty="0"/>
              <a:t>   - </a:t>
            </a:r>
            <a:r>
              <a:rPr lang="en-US" dirty="0">
                <a:solidFill>
                  <a:srgbClr val="FF0000"/>
                </a:solidFill>
              </a:rPr>
              <a:t>primary path (active)</a:t>
            </a:r>
          </a:p>
          <a:p>
            <a:r>
              <a:rPr lang="en-US" dirty="0"/>
              <a:t>   - </a:t>
            </a:r>
            <a:r>
              <a:rPr lang="en-US" dirty="0">
                <a:solidFill>
                  <a:srgbClr val="0070C0"/>
                </a:solidFill>
              </a:rPr>
              <a:t>secondary path (nominal)</a:t>
            </a:r>
          </a:p>
          <a:p>
            <a:r>
              <a:rPr lang="en-US" dirty="0"/>
              <a:t>   - </a:t>
            </a:r>
            <a:r>
              <a:rPr lang="en-US" dirty="0">
                <a:solidFill>
                  <a:srgbClr val="00B0F0"/>
                </a:solidFill>
              </a:rPr>
              <a:t>secondary path (active)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2EDBCBA-516E-1CDB-E71D-5335F9159FDA}"/>
              </a:ext>
            </a:extLst>
          </p:cNvPr>
          <p:cNvSpPr/>
          <p:nvPr/>
        </p:nvSpPr>
        <p:spPr>
          <a:xfrm>
            <a:off x="2811590" y="2460567"/>
            <a:ext cx="6141217" cy="2450773"/>
          </a:xfrm>
          <a:custGeom>
            <a:avLst/>
            <a:gdLst>
              <a:gd name="connsiteX0" fmla="*/ 6425 w 6141217"/>
              <a:gd name="connsiteY0" fmla="*/ 33251 h 2450773"/>
              <a:gd name="connsiteX1" fmla="*/ 222555 w 6141217"/>
              <a:gd name="connsiteY1" fmla="*/ 581891 h 2450773"/>
              <a:gd name="connsiteX2" fmla="*/ 1469465 w 6141217"/>
              <a:gd name="connsiteY2" fmla="*/ 714895 h 2450773"/>
              <a:gd name="connsiteX3" fmla="*/ 1718846 w 6141217"/>
              <a:gd name="connsiteY3" fmla="*/ 1213658 h 2450773"/>
              <a:gd name="connsiteX4" fmla="*/ 1710534 w 6141217"/>
              <a:gd name="connsiteY4" fmla="*/ 2019993 h 2450773"/>
              <a:gd name="connsiteX5" fmla="*/ 1918352 w 6141217"/>
              <a:gd name="connsiteY5" fmla="*/ 2369128 h 2450773"/>
              <a:gd name="connsiteX6" fmla="*/ 4013159 w 6141217"/>
              <a:gd name="connsiteY6" fmla="*/ 2302626 h 2450773"/>
              <a:gd name="connsiteX7" fmla="*/ 4287479 w 6141217"/>
              <a:gd name="connsiteY7" fmla="*/ 839586 h 2450773"/>
              <a:gd name="connsiteX8" fmla="*/ 5501137 w 6141217"/>
              <a:gd name="connsiteY8" fmla="*/ 681644 h 2450773"/>
              <a:gd name="connsiteX9" fmla="*/ 5991588 w 6141217"/>
              <a:gd name="connsiteY9" fmla="*/ 523702 h 2450773"/>
              <a:gd name="connsiteX10" fmla="*/ 6141217 w 6141217"/>
              <a:gd name="connsiteY10" fmla="*/ 0 h 2450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41217" h="2450773">
                <a:moveTo>
                  <a:pt x="6425" y="33251"/>
                </a:moveTo>
                <a:cubicBezTo>
                  <a:pt x="-7430" y="250767"/>
                  <a:pt x="-21285" y="468284"/>
                  <a:pt x="222555" y="581891"/>
                </a:cubicBezTo>
                <a:cubicBezTo>
                  <a:pt x="466395" y="695498"/>
                  <a:pt x="1220083" y="609601"/>
                  <a:pt x="1469465" y="714895"/>
                </a:cubicBezTo>
                <a:cubicBezTo>
                  <a:pt x="1718847" y="820189"/>
                  <a:pt x="1678668" y="996142"/>
                  <a:pt x="1718846" y="1213658"/>
                </a:cubicBezTo>
                <a:cubicBezTo>
                  <a:pt x="1759024" y="1431174"/>
                  <a:pt x="1677283" y="1827415"/>
                  <a:pt x="1710534" y="2019993"/>
                </a:cubicBezTo>
                <a:cubicBezTo>
                  <a:pt x="1743785" y="2212571"/>
                  <a:pt x="1534581" y="2322023"/>
                  <a:pt x="1918352" y="2369128"/>
                </a:cubicBezTo>
                <a:cubicBezTo>
                  <a:pt x="2302123" y="2416233"/>
                  <a:pt x="3618305" y="2557550"/>
                  <a:pt x="4013159" y="2302626"/>
                </a:cubicBezTo>
                <a:cubicBezTo>
                  <a:pt x="4408013" y="2047702"/>
                  <a:pt x="4039483" y="1109750"/>
                  <a:pt x="4287479" y="839586"/>
                </a:cubicBezTo>
                <a:cubicBezTo>
                  <a:pt x="4535475" y="569422"/>
                  <a:pt x="5217119" y="734291"/>
                  <a:pt x="5501137" y="681644"/>
                </a:cubicBezTo>
                <a:cubicBezTo>
                  <a:pt x="5785155" y="628997"/>
                  <a:pt x="5884908" y="637309"/>
                  <a:pt x="5991588" y="523702"/>
                </a:cubicBezTo>
                <a:cubicBezTo>
                  <a:pt x="6098268" y="410095"/>
                  <a:pt x="6119742" y="205047"/>
                  <a:pt x="6141217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E1D24D3-828F-3624-7354-C82AA22EF4EE}"/>
              </a:ext>
            </a:extLst>
          </p:cNvPr>
          <p:cNvSpPr/>
          <p:nvPr/>
        </p:nvSpPr>
        <p:spPr>
          <a:xfrm>
            <a:off x="2759825" y="2468880"/>
            <a:ext cx="6251171" cy="2578209"/>
          </a:xfrm>
          <a:custGeom>
            <a:avLst/>
            <a:gdLst>
              <a:gd name="connsiteX0" fmla="*/ 0 w 6251171"/>
              <a:gd name="connsiteY0" fmla="*/ 91440 h 2578209"/>
              <a:gd name="connsiteX1" fmla="*/ 99753 w 6251171"/>
              <a:gd name="connsiteY1" fmla="*/ 1039091 h 2578209"/>
              <a:gd name="connsiteX2" fmla="*/ 124691 w 6251171"/>
              <a:gd name="connsiteY2" fmla="*/ 2360815 h 2578209"/>
              <a:gd name="connsiteX3" fmla="*/ 889462 w 6251171"/>
              <a:gd name="connsiteY3" fmla="*/ 2560320 h 2578209"/>
              <a:gd name="connsiteX4" fmla="*/ 2335877 w 6251171"/>
              <a:gd name="connsiteY4" fmla="*/ 2568633 h 2578209"/>
              <a:gd name="connsiteX5" fmla="*/ 4447310 w 6251171"/>
              <a:gd name="connsiteY5" fmla="*/ 2543695 h 2578209"/>
              <a:gd name="connsiteX6" fmla="*/ 6068291 w 6251171"/>
              <a:gd name="connsiteY6" fmla="*/ 2510444 h 2578209"/>
              <a:gd name="connsiteX7" fmla="*/ 6217920 w 6251171"/>
              <a:gd name="connsiteY7" fmla="*/ 1770611 h 2578209"/>
              <a:gd name="connsiteX8" fmla="*/ 6251171 w 6251171"/>
              <a:gd name="connsiteY8" fmla="*/ 0 h 257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1171" h="2578209">
                <a:moveTo>
                  <a:pt x="0" y="91440"/>
                </a:moveTo>
                <a:cubicBezTo>
                  <a:pt x="39485" y="376151"/>
                  <a:pt x="78971" y="660862"/>
                  <a:pt x="99753" y="1039091"/>
                </a:cubicBezTo>
                <a:cubicBezTo>
                  <a:pt x="120535" y="1417320"/>
                  <a:pt x="-6927" y="2107277"/>
                  <a:pt x="124691" y="2360815"/>
                </a:cubicBezTo>
                <a:cubicBezTo>
                  <a:pt x="256309" y="2614353"/>
                  <a:pt x="520931" y="2525684"/>
                  <a:pt x="889462" y="2560320"/>
                </a:cubicBezTo>
                <a:cubicBezTo>
                  <a:pt x="1257993" y="2594956"/>
                  <a:pt x="2335877" y="2568633"/>
                  <a:pt x="2335877" y="2568633"/>
                </a:cubicBezTo>
                <a:lnTo>
                  <a:pt x="4447310" y="2543695"/>
                </a:lnTo>
                <a:cubicBezTo>
                  <a:pt x="5069379" y="2533997"/>
                  <a:pt x="5773189" y="2639291"/>
                  <a:pt x="6068291" y="2510444"/>
                </a:cubicBezTo>
                <a:cubicBezTo>
                  <a:pt x="6363393" y="2381597"/>
                  <a:pt x="6187440" y="2189018"/>
                  <a:pt x="6217920" y="1770611"/>
                </a:cubicBezTo>
                <a:cubicBezTo>
                  <a:pt x="6248400" y="1352204"/>
                  <a:pt x="6249785" y="676102"/>
                  <a:pt x="6251171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97C58BB-E251-AB20-1DC4-850A9BCBBE5B}"/>
              </a:ext>
            </a:extLst>
          </p:cNvPr>
          <p:cNvSpPr/>
          <p:nvPr/>
        </p:nvSpPr>
        <p:spPr>
          <a:xfrm>
            <a:off x="2627959" y="2510444"/>
            <a:ext cx="6115513" cy="2383061"/>
          </a:xfrm>
          <a:custGeom>
            <a:avLst/>
            <a:gdLst>
              <a:gd name="connsiteX0" fmla="*/ 23801 w 6115513"/>
              <a:gd name="connsiteY0" fmla="*/ 108065 h 2383061"/>
              <a:gd name="connsiteX1" fmla="*/ 81990 w 6115513"/>
              <a:gd name="connsiteY1" fmla="*/ 1720734 h 2383061"/>
              <a:gd name="connsiteX2" fmla="*/ 697132 w 6115513"/>
              <a:gd name="connsiteY2" fmla="*/ 2277687 h 2383061"/>
              <a:gd name="connsiteX3" fmla="*/ 1752848 w 6115513"/>
              <a:gd name="connsiteY3" fmla="*/ 2227811 h 2383061"/>
              <a:gd name="connsiteX4" fmla="*/ 2068732 w 6115513"/>
              <a:gd name="connsiteY4" fmla="*/ 723207 h 2383061"/>
              <a:gd name="connsiteX5" fmla="*/ 4263292 w 6115513"/>
              <a:gd name="connsiteY5" fmla="*/ 590203 h 2383061"/>
              <a:gd name="connsiteX6" fmla="*/ 5859336 w 6115513"/>
              <a:gd name="connsiteY6" fmla="*/ 423949 h 2383061"/>
              <a:gd name="connsiteX7" fmla="*/ 6092092 w 6115513"/>
              <a:gd name="connsiteY7" fmla="*/ 0 h 238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5513" h="2383061">
                <a:moveTo>
                  <a:pt x="23801" y="108065"/>
                </a:moveTo>
                <a:cubicBezTo>
                  <a:pt x="-3216" y="733597"/>
                  <a:pt x="-30232" y="1359130"/>
                  <a:pt x="81990" y="1720734"/>
                </a:cubicBezTo>
                <a:cubicBezTo>
                  <a:pt x="194212" y="2082338"/>
                  <a:pt x="418656" y="2193174"/>
                  <a:pt x="697132" y="2277687"/>
                </a:cubicBezTo>
                <a:cubicBezTo>
                  <a:pt x="975608" y="2362200"/>
                  <a:pt x="1524248" y="2486891"/>
                  <a:pt x="1752848" y="2227811"/>
                </a:cubicBezTo>
                <a:cubicBezTo>
                  <a:pt x="1981448" y="1968731"/>
                  <a:pt x="1650325" y="996142"/>
                  <a:pt x="2068732" y="723207"/>
                </a:cubicBezTo>
                <a:cubicBezTo>
                  <a:pt x="2487139" y="450272"/>
                  <a:pt x="3631525" y="640079"/>
                  <a:pt x="4263292" y="590203"/>
                </a:cubicBezTo>
                <a:cubicBezTo>
                  <a:pt x="4895059" y="540327"/>
                  <a:pt x="5554536" y="522316"/>
                  <a:pt x="5859336" y="423949"/>
                </a:cubicBezTo>
                <a:cubicBezTo>
                  <a:pt x="6164136" y="325582"/>
                  <a:pt x="6128114" y="162791"/>
                  <a:pt x="6092092" y="0"/>
                </a:cubicBezTo>
              </a:path>
            </a:pathLst>
          </a:custGeom>
          <a:ln>
            <a:solidFill>
              <a:srgbClr val="00B0F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E634E2-DC3E-1789-3654-E336EC1A6B53}"/>
              </a:ext>
            </a:extLst>
          </p:cNvPr>
          <p:cNvSpPr txBox="1"/>
          <p:nvPr/>
        </p:nvSpPr>
        <p:spPr>
          <a:xfrm>
            <a:off x="2981872" y="5257485"/>
            <a:ext cx="365343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Media channel (management layer)</a:t>
            </a:r>
          </a:p>
          <a:p>
            <a:r>
              <a:rPr lang="en-US" dirty="0"/>
              <a:t>   - </a:t>
            </a:r>
            <a:r>
              <a:rPr lang="en-US" dirty="0">
                <a:solidFill>
                  <a:srgbClr val="FF0000"/>
                </a:solidFill>
              </a:rPr>
              <a:t>primary MC connection (active)</a:t>
            </a:r>
          </a:p>
          <a:p>
            <a:r>
              <a:rPr lang="en-US" dirty="0"/>
              <a:t>   - </a:t>
            </a:r>
            <a:r>
              <a:rPr lang="en-US" dirty="0">
                <a:solidFill>
                  <a:srgbClr val="00B0F0"/>
                </a:solidFill>
              </a:rPr>
              <a:t>secondary MC connection (active)</a:t>
            </a:r>
          </a:p>
        </p:txBody>
      </p:sp>
    </p:spTree>
    <p:extLst>
      <p:ext uri="{BB962C8B-B14F-4D97-AF65-F5344CB8AC3E}">
        <p14:creationId xmlns:p14="http://schemas.microsoft.com/office/powerpoint/2010/main" val="239249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7339-6FC3-A47F-0929-339F67C8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81D2-C4DD-7342-1385-1B272B70B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4"/>
            <a:ext cx="10515600" cy="298462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Currently there are two separate WG drafts on WDM-related tunnel models</a:t>
            </a:r>
          </a:p>
          <a:p>
            <a:pPr lvl="1"/>
            <a:r>
              <a:rPr lang="en-GB" dirty="0"/>
              <a:t>draft-</a:t>
            </a:r>
            <a:r>
              <a:rPr lang="en-GB" dirty="0" err="1"/>
              <a:t>ietf</a:t>
            </a:r>
            <a:r>
              <a:rPr lang="en-GB" dirty="0"/>
              <a:t>-</a:t>
            </a:r>
            <a:r>
              <a:rPr lang="en-GB" dirty="0" err="1"/>
              <a:t>ccamp</a:t>
            </a:r>
            <a:r>
              <a:rPr lang="en-GB" dirty="0"/>
              <a:t>-</a:t>
            </a:r>
            <a:r>
              <a:rPr lang="en-GB" dirty="0" err="1"/>
              <a:t>wson</a:t>
            </a:r>
            <a:r>
              <a:rPr lang="en-GB" dirty="0"/>
              <a:t>-tunnel for WSON fixed-grid wavelength switched optical networks</a:t>
            </a:r>
          </a:p>
          <a:p>
            <a:pPr lvl="1"/>
            <a:r>
              <a:rPr lang="en-GB" dirty="0"/>
              <a:t>draft-</a:t>
            </a:r>
            <a:r>
              <a:rPr lang="en-GB" dirty="0" err="1"/>
              <a:t>ietf</a:t>
            </a:r>
            <a:r>
              <a:rPr lang="en-GB" dirty="0"/>
              <a:t>-</a:t>
            </a:r>
            <a:r>
              <a:rPr lang="en-GB" dirty="0" err="1"/>
              <a:t>ccamp</a:t>
            </a:r>
            <a:r>
              <a:rPr lang="en-GB" dirty="0"/>
              <a:t>-flexi-grid-tunnel for flexi-grid elastic optical networks</a:t>
            </a:r>
          </a:p>
          <a:p>
            <a:endParaRPr lang="en-GB" dirty="0"/>
          </a:p>
          <a:p>
            <a:r>
              <a:rPr lang="en-GB" dirty="0"/>
              <a:t>Technology migration towards mixed WSON/flexi-grid optical networking</a:t>
            </a:r>
          </a:p>
          <a:p>
            <a:pPr lvl="1"/>
            <a:r>
              <a:rPr lang="en-GB" dirty="0"/>
              <a:t>The YANG model needs to support scenarios where fixed-grid and flex-grid switches may co-exist in operator’s networks</a:t>
            </a:r>
          </a:p>
          <a:p>
            <a:pPr lvl="1"/>
            <a:r>
              <a:rPr lang="en-GB" dirty="0"/>
              <a:t>Shared definitions and model constructs between WSON and flexi-grid</a:t>
            </a:r>
          </a:p>
          <a:p>
            <a:pPr lvl="1"/>
            <a:endParaRPr lang="en-GB" dirty="0"/>
          </a:p>
          <a:p>
            <a:r>
              <a:rPr lang="en-GB" dirty="0"/>
              <a:t>WG consensus to merge the two tunnel models into one common model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AE16D3-158C-6675-0F47-2504CDFD141F}"/>
              </a:ext>
            </a:extLst>
          </p:cNvPr>
          <p:cNvGrpSpPr/>
          <p:nvPr/>
        </p:nvGrpSpPr>
        <p:grpSpPr>
          <a:xfrm>
            <a:off x="2202873" y="4575108"/>
            <a:ext cx="6591940" cy="2119747"/>
            <a:chOff x="2053086" y="3821415"/>
            <a:chExt cx="8074325" cy="281229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768F8D3-50BC-B815-6575-3170147ADFF9}"/>
                </a:ext>
              </a:extLst>
            </p:cNvPr>
            <p:cNvGrpSpPr/>
            <p:nvPr/>
          </p:nvGrpSpPr>
          <p:grpSpPr>
            <a:xfrm>
              <a:off x="2834447" y="4009920"/>
              <a:ext cx="6523105" cy="2540732"/>
              <a:chOff x="798897" y="519845"/>
              <a:chExt cx="9014059" cy="402327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79B4DF1-94A9-4B9D-FBD9-93C8861FDC02}"/>
                  </a:ext>
                </a:extLst>
              </p:cNvPr>
              <p:cNvSpPr/>
              <p:nvPr/>
            </p:nvSpPr>
            <p:spPr>
              <a:xfrm>
                <a:off x="2958010" y="798897"/>
                <a:ext cx="4708512" cy="11313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BEFF9CA-7847-6845-AB9A-0F6AAEC409B7}"/>
                  </a:ext>
                </a:extLst>
              </p:cNvPr>
              <p:cNvSpPr/>
              <p:nvPr/>
            </p:nvSpPr>
            <p:spPr>
              <a:xfrm>
                <a:off x="798897" y="895149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1100" dirty="0">
                    <a:solidFill>
                      <a:schemeClr val="tx1"/>
                    </a:solidFill>
                  </a:rPr>
                  <a:t>A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710C005-96BA-5564-0E5E-E5D87439B68E}"/>
                  </a:ext>
                </a:extLst>
              </p:cNvPr>
              <p:cNvSpPr/>
              <p:nvPr/>
            </p:nvSpPr>
            <p:spPr>
              <a:xfrm>
                <a:off x="798897" y="3628724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1E3E817-4C71-742D-CDD5-771B2E861938}"/>
                  </a:ext>
                </a:extLst>
              </p:cNvPr>
              <p:cNvSpPr/>
              <p:nvPr/>
            </p:nvSpPr>
            <p:spPr>
              <a:xfrm>
                <a:off x="3056021" y="3628724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5DA174D-9AE9-1455-1B7E-7E6E521A872E}"/>
                  </a:ext>
                </a:extLst>
              </p:cNvPr>
              <p:cNvSpPr/>
              <p:nvPr/>
            </p:nvSpPr>
            <p:spPr>
              <a:xfrm>
                <a:off x="3056021" y="895149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2B65A79-C4B4-C62F-1D2E-8E443BD65F58}"/>
                  </a:ext>
                </a:extLst>
              </p:cNvPr>
              <p:cNvSpPr/>
              <p:nvPr/>
            </p:nvSpPr>
            <p:spPr>
              <a:xfrm>
                <a:off x="1602606" y="1241658"/>
                <a:ext cx="221381" cy="2213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3739011-D2FC-D895-92DF-52CBFE3D1C37}"/>
                  </a:ext>
                </a:extLst>
              </p:cNvPr>
              <p:cNvSpPr/>
              <p:nvPr/>
            </p:nvSpPr>
            <p:spPr>
              <a:xfrm>
                <a:off x="2950144" y="1241658"/>
                <a:ext cx="221381" cy="2213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4833349-49B1-94D9-D4A0-302DDFCC147B}"/>
                  </a:ext>
                </a:extLst>
              </p:cNvPr>
              <p:cNvSpPr/>
              <p:nvPr/>
            </p:nvSpPr>
            <p:spPr>
              <a:xfrm>
                <a:off x="1145406" y="1698858"/>
                <a:ext cx="221381" cy="2213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C1437AB-817F-A664-C127-D88FE68022C3}"/>
                  </a:ext>
                </a:extLst>
              </p:cNvPr>
              <p:cNvSpPr/>
              <p:nvPr/>
            </p:nvSpPr>
            <p:spPr>
              <a:xfrm>
                <a:off x="1145406" y="3503594"/>
                <a:ext cx="221381" cy="2213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7FBF0FD-3129-1E8D-15E6-98B03EEA6673}"/>
                  </a:ext>
                </a:extLst>
              </p:cNvPr>
              <p:cNvSpPr/>
              <p:nvPr/>
            </p:nvSpPr>
            <p:spPr>
              <a:xfrm>
                <a:off x="3397718" y="1698858"/>
                <a:ext cx="221381" cy="2213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A81CF1B-E442-BA3E-1A11-F1CB269641E9}"/>
                  </a:ext>
                </a:extLst>
              </p:cNvPr>
              <p:cNvSpPr/>
              <p:nvPr/>
            </p:nvSpPr>
            <p:spPr>
              <a:xfrm>
                <a:off x="3397718" y="3503594"/>
                <a:ext cx="221381" cy="2213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B53447C-92F7-BB37-8B33-F934B8E1FD07}"/>
                  </a:ext>
                </a:extLst>
              </p:cNvPr>
              <p:cNvCxnSpPr>
                <a:cxnSpLocks/>
                <a:stCxn id="62" idx="4"/>
                <a:endCxn id="63" idx="0"/>
              </p:cNvCxnSpPr>
              <p:nvPr/>
            </p:nvCxnSpPr>
            <p:spPr>
              <a:xfrm>
                <a:off x="1256097" y="1920239"/>
                <a:ext cx="0" cy="1583355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023047A-CB16-6AEB-7424-A11019B77AFE}"/>
                  </a:ext>
                </a:extLst>
              </p:cNvPr>
              <p:cNvCxnSpPr>
                <a:stCxn id="60" idx="6"/>
                <a:endCxn id="61" idx="2"/>
              </p:cNvCxnSpPr>
              <p:nvPr/>
            </p:nvCxnSpPr>
            <p:spPr>
              <a:xfrm>
                <a:off x="1823987" y="1352349"/>
                <a:ext cx="1126157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1508006-59D0-5D68-3D13-DE014518F032}"/>
                  </a:ext>
                </a:extLst>
              </p:cNvPr>
              <p:cNvCxnSpPr>
                <a:stCxn id="64" idx="4"/>
                <a:endCxn id="65" idx="0"/>
              </p:cNvCxnSpPr>
              <p:nvPr/>
            </p:nvCxnSpPr>
            <p:spPr>
              <a:xfrm>
                <a:off x="3508409" y="1920239"/>
                <a:ext cx="0" cy="1583355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C34FC5F-E0B0-3BBB-9F87-8DFA7C14E42A}"/>
                  </a:ext>
                </a:extLst>
              </p:cNvPr>
              <p:cNvSpPr/>
              <p:nvPr/>
            </p:nvSpPr>
            <p:spPr>
              <a:xfrm>
                <a:off x="1602606" y="3975233"/>
                <a:ext cx="221381" cy="2213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F0EEC25-3D9D-A435-0A85-5A70EE0EC804}"/>
                  </a:ext>
                </a:extLst>
              </p:cNvPr>
              <p:cNvSpPr/>
              <p:nvPr/>
            </p:nvSpPr>
            <p:spPr>
              <a:xfrm>
                <a:off x="2945331" y="3975232"/>
                <a:ext cx="221381" cy="221381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DD88884-EB63-BC60-597F-02AE8D3925EF}"/>
                  </a:ext>
                </a:extLst>
              </p:cNvPr>
              <p:cNvCxnSpPr>
                <a:stCxn id="69" idx="6"/>
                <a:endCxn id="70" idx="2"/>
              </p:cNvCxnSpPr>
              <p:nvPr/>
            </p:nvCxnSpPr>
            <p:spPr>
              <a:xfrm flipV="1">
                <a:off x="1823987" y="4085923"/>
                <a:ext cx="1121344" cy="1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6B06ACE-BB5B-1870-C994-4755F89BED80}"/>
                  </a:ext>
                </a:extLst>
              </p:cNvPr>
              <p:cNvSpPr/>
              <p:nvPr/>
            </p:nvSpPr>
            <p:spPr>
              <a:xfrm>
                <a:off x="6641432" y="895149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08CAC0A-273D-0F6F-2350-5F33BAEC3D1C}"/>
                  </a:ext>
                </a:extLst>
              </p:cNvPr>
              <p:cNvSpPr/>
              <p:nvPr/>
            </p:nvSpPr>
            <p:spPr>
              <a:xfrm>
                <a:off x="6641432" y="3628724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B5B6E1B-87CE-D64E-A1DF-6513C03ED58B}"/>
                  </a:ext>
                </a:extLst>
              </p:cNvPr>
              <p:cNvSpPr/>
              <p:nvPr/>
            </p:nvSpPr>
            <p:spPr>
              <a:xfrm>
                <a:off x="8898556" y="3628724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36F8AD7-4120-352D-72AE-EE5B9F88E9FC}"/>
                  </a:ext>
                </a:extLst>
              </p:cNvPr>
              <p:cNvSpPr/>
              <p:nvPr/>
            </p:nvSpPr>
            <p:spPr>
              <a:xfrm>
                <a:off x="8898556" y="895149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1100" dirty="0">
                    <a:solidFill>
                      <a:schemeClr val="tx1"/>
                    </a:solidFill>
                  </a:rPr>
                  <a:t>Z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B154AEF-1C14-682A-CA73-75CF8BFBE740}"/>
                  </a:ext>
                </a:extLst>
              </p:cNvPr>
              <p:cNvSpPr/>
              <p:nvPr/>
            </p:nvSpPr>
            <p:spPr>
              <a:xfrm>
                <a:off x="7445141" y="1241658"/>
                <a:ext cx="221381" cy="2213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F05D32B-8178-E754-A83B-4AF94D7FEC04}"/>
                  </a:ext>
                </a:extLst>
              </p:cNvPr>
              <p:cNvSpPr/>
              <p:nvPr/>
            </p:nvSpPr>
            <p:spPr>
              <a:xfrm>
                <a:off x="8792679" y="1241658"/>
                <a:ext cx="221381" cy="2213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A9A49FA-DE25-592A-87DA-721029C91D86}"/>
                  </a:ext>
                </a:extLst>
              </p:cNvPr>
              <p:cNvSpPr/>
              <p:nvPr/>
            </p:nvSpPr>
            <p:spPr>
              <a:xfrm>
                <a:off x="6987941" y="1698858"/>
                <a:ext cx="221381" cy="2213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361C6CF1-5811-D750-6A8D-9E6BCF8AC9EA}"/>
                  </a:ext>
                </a:extLst>
              </p:cNvPr>
              <p:cNvSpPr/>
              <p:nvPr/>
            </p:nvSpPr>
            <p:spPr>
              <a:xfrm>
                <a:off x="6987941" y="3503594"/>
                <a:ext cx="221381" cy="2213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92D5648-99C9-924E-BC8C-5F80E4FE7E76}"/>
                  </a:ext>
                </a:extLst>
              </p:cNvPr>
              <p:cNvSpPr/>
              <p:nvPr/>
            </p:nvSpPr>
            <p:spPr>
              <a:xfrm>
                <a:off x="9240253" y="1698858"/>
                <a:ext cx="221381" cy="2213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F760FB1-5BC0-FC16-1C21-9C94E63ECB0E}"/>
                  </a:ext>
                </a:extLst>
              </p:cNvPr>
              <p:cNvSpPr/>
              <p:nvPr/>
            </p:nvSpPr>
            <p:spPr>
              <a:xfrm>
                <a:off x="9240253" y="3503594"/>
                <a:ext cx="221381" cy="2213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D1F8956-0DC7-8872-F743-440B228BE940}"/>
                  </a:ext>
                </a:extLst>
              </p:cNvPr>
              <p:cNvCxnSpPr>
                <a:cxnSpLocks/>
                <a:stCxn id="78" idx="4"/>
                <a:endCxn id="79" idx="0"/>
              </p:cNvCxnSpPr>
              <p:nvPr/>
            </p:nvCxnSpPr>
            <p:spPr>
              <a:xfrm>
                <a:off x="7098632" y="1920239"/>
                <a:ext cx="0" cy="15833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2D131AC-A5AA-C827-6450-9D135091C05E}"/>
                  </a:ext>
                </a:extLst>
              </p:cNvPr>
              <p:cNvCxnSpPr>
                <a:stCxn id="76" idx="6"/>
                <a:endCxn id="77" idx="2"/>
              </p:cNvCxnSpPr>
              <p:nvPr/>
            </p:nvCxnSpPr>
            <p:spPr>
              <a:xfrm>
                <a:off x="7666522" y="1352349"/>
                <a:ext cx="112615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2F87156-1A35-EB09-7ACA-DF6AE471DF87}"/>
                  </a:ext>
                </a:extLst>
              </p:cNvPr>
              <p:cNvCxnSpPr>
                <a:stCxn id="80" idx="4"/>
                <a:endCxn id="81" idx="0"/>
              </p:cNvCxnSpPr>
              <p:nvPr/>
            </p:nvCxnSpPr>
            <p:spPr>
              <a:xfrm>
                <a:off x="9350944" y="1920239"/>
                <a:ext cx="0" cy="15833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CEBD4F2-FCE2-01C9-82AB-5A6C720B01E7}"/>
                  </a:ext>
                </a:extLst>
              </p:cNvPr>
              <p:cNvSpPr/>
              <p:nvPr/>
            </p:nvSpPr>
            <p:spPr>
              <a:xfrm>
                <a:off x="7445141" y="3975233"/>
                <a:ext cx="221381" cy="2213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5185D57-3D3A-B3E8-0E83-B741D5BF5E43}"/>
                  </a:ext>
                </a:extLst>
              </p:cNvPr>
              <p:cNvSpPr/>
              <p:nvPr/>
            </p:nvSpPr>
            <p:spPr>
              <a:xfrm>
                <a:off x="8787866" y="3975232"/>
                <a:ext cx="221381" cy="22138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12D3116-A531-D364-E955-00323D576952}"/>
                  </a:ext>
                </a:extLst>
              </p:cNvPr>
              <p:cNvCxnSpPr>
                <a:stCxn id="85" idx="6"/>
                <a:endCxn id="86" idx="2"/>
              </p:cNvCxnSpPr>
              <p:nvPr/>
            </p:nvCxnSpPr>
            <p:spPr>
              <a:xfrm flipV="1">
                <a:off x="7666522" y="4085923"/>
                <a:ext cx="1121344" cy="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E0DE23E-4DE4-EC05-7C5B-45DDE9380232}"/>
                  </a:ext>
                </a:extLst>
              </p:cNvPr>
              <p:cNvSpPr/>
              <p:nvPr/>
            </p:nvSpPr>
            <p:spPr>
              <a:xfrm>
                <a:off x="3870157" y="1247807"/>
                <a:ext cx="221381" cy="2213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5C12AF7-BC9D-6EB4-F028-78393C0CB4B1}"/>
                  </a:ext>
                </a:extLst>
              </p:cNvPr>
              <p:cNvSpPr/>
              <p:nvPr/>
            </p:nvSpPr>
            <p:spPr>
              <a:xfrm>
                <a:off x="6519200" y="1241658"/>
                <a:ext cx="221381" cy="2213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1607CCE-18F9-020C-1FA4-A5B18C2C0D88}"/>
                  </a:ext>
                </a:extLst>
              </p:cNvPr>
              <p:cNvCxnSpPr>
                <a:stCxn id="88" idx="6"/>
                <a:endCxn id="89" idx="2"/>
              </p:cNvCxnSpPr>
              <p:nvPr/>
            </p:nvCxnSpPr>
            <p:spPr>
              <a:xfrm flipV="1">
                <a:off x="4091538" y="1352349"/>
                <a:ext cx="2427662" cy="6149"/>
              </a:xfrm>
              <a:prstGeom prst="line">
                <a:avLst/>
              </a:prstGeom>
              <a:ln w="28575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72C782C-22E3-5455-0C49-D2E01B1B057C}"/>
                  </a:ext>
                </a:extLst>
              </p:cNvPr>
              <p:cNvSpPr/>
              <p:nvPr/>
            </p:nvSpPr>
            <p:spPr>
              <a:xfrm>
                <a:off x="3870157" y="3981381"/>
                <a:ext cx="221381" cy="2213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2FA3746-447F-704A-6FCE-09B6F9145C42}"/>
                  </a:ext>
                </a:extLst>
              </p:cNvPr>
              <p:cNvSpPr/>
              <p:nvPr/>
            </p:nvSpPr>
            <p:spPr>
              <a:xfrm>
                <a:off x="6519200" y="3975232"/>
                <a:ext cx="221381" cy="2213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FC778E0-7CF6-2CBB-356A-6139FB7E34B9}"/>
                  </a:ext>
                </a:extLst>
              </p:cNvPr>
              <p:cNvCxnSpPr>
                <a:stCxn id="91" idx="6"/>
                <a:endCxn id="92" idx="2"/>
              </p:cNvCxnSpPr>
              <p:nvPr/>
            </p:nvCxnSpPr>
            <p:spPr>
              <a:xfrm flipV="1">
                <a:off x="4091538" y="4085923"/>
                <a:ext cx="2427662" cy="6149"/>
              </a:xfrm>
              <a:prstGeom prst="line">
                <a:avLst/>
              </a:prstGeom>
              <a:ln w="28575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A6F97033-890E-A856-61D8-E7F5E05E26C4}"/>
                  </a:ext>
                </a:extLst>
              </p:cNvPr>
              <p:cNvSpPr/>
              <p:nvPr/>
            </p:nvSpPr>
            <p:spPr>
              <a:xfrm rot="10800000">
                <a:off x="798897" y="543908"/>
                <a:ext cx="524576" cy="452221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8CC316D-4E37-9362-560F-7CA5B8A7C7DD}"/>
                  </a:ext>
                </a:extLst>
              </p:cNvPr>
              <p:cNvCxnSpPr>
                <a:cxnSpLocks/>
                <a:stCxn id="94" idx="0"/>
              </p:cNvCxnSpPr>
              <p:nvPr/>
            </p:nvCxnSpPr>
            <p:spPr>
              <a:xfrm>
                <a:off x="1061185" y="996129"/>
                <a:ext cx="541421" cy="35622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90E8D4AC-8C20-3797-27BB-073053F2BC74}"/>
                  </a:ext>
                </a:extLst>
              </p:cNvPr>
              <p:cNvSpPr/>
              <p:nvPr/>
            </p:nvSpPr>
            <p:spPr>
              <a:xfrm rot="10800000">
                <a:off x="9288380" y="519845"/>
                <a:ext cx="524576" cy="452221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326CCFF-DF70-F35D-41AC-5E0618A1D5A0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 flipH="1">
                <a:off x="9014060" y="972066"/>
                <a:ext cx="536608" cy="3802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48">
                <a:extLst>
                  <a:ext uri="{FF2B5EF4-FFF2-40B4-BE49-F238E27FC236}">
                    <a16:creationId xmlns:a16="http://schemas.microsoft.com/office/drawing/2014/main" id="{D885F8D2-0FB8-4689-57F6-25D2671D71F4}"/>
                  </a:ext>
                </a:extLst>
              </p:cNvPr>
              <p:cNvSpPr txBox="1"/>
              <p:nvPr/>
            </p:nvSpPr>
            <p:spPr>
              <a:xfrm>
                <a:off x="1921846" y="2321169"/>
                <a:ext cx="1066859" cy="126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1100" dirty="0"/>
                  <a:t>WSON</a:t>
                </a:r>
              </a:p>
              <a:p>
                <a:pPr algn="ctr"/>
                <a:r>
                  <a:rPr lang="it-IT" sz="1100" dirty="0"/>
                  <a:t>GMPLS</a:t>
                </a:r>
                <a:br>
                  <a:rPr lang="it-IT" sz="1100" dirty="0"/>
                </a:br>
                <a:r>
                  <a:rPr lang="it-IT" sz="1100" dirty="0"/>
                  <a:t>Domain</a:t>
                </a:r>
                <a:endParaRPr lang="en-US" sz="1100" dirty="0"/>
              </a:p>
            </p:txBody>
          </p:sp>
          <p:sp>
            <p:nvSpPr>
              <p:cNvPr id="99" name="TextBox 49">
                <a:extLst>
                  <a:ext uri="{FF2B5EF4-FFF2-40B4-BE49-F238E27FC236}">
                    <a16:creationId xmlns:a16="http://schemas.microsoft.com/office/drawing/2014/main" id="{8574A4B4-BD77-86F3-5021-C19885962965}"/>
                  </a:ext>
                </a:extLst>
              </p:cNvPr>
              <p:cNvSpPr txBox="1"/>
              <p:nvPr/>
            </p:nvSpPr>
            <p:spPr>
              <a:xfrm>
                <a:off x="7526037" y="2321169"/>
                <a:ext cx="1199809" cy="126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1100" dirty="0"/>
                  <a:t>Flexi-grid</a:t>
                </a:r>
              </a:p>
              <a:p>
                <a:pPr algn="ctr"/>
                <a:r>
                  <a:rPr lang="it-IT" sz="1100" dirty="0"/>
                  <a:t>GMPLS</a:t>
                </a:r>
                <a:br>
                  <a:rPr lang="it-IT" sz="1100" dirty="0"/>
                </a:br>
                <a:r>
                  <a:rPr lang="it-IT" sz="1100" dirty="0"/>
                  <a:t>Domain</a:t>
                </a:r>
                <a:endParaRPr lang="en-US" sz="1100" dirty="0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69BAF64-0785-C4F9-CC80-25286471EF12}"/>
                </a:ext>
              </a:extLst>
            </p:cNvPr>
            <p:cNvSpPr/>
            <p:nvPr/>
          </p:nvSpPr>
          <p:spPr>
            <a:xfrm>
              <a:off x="2053086" y="3821415"/>
              <a:ext cx="8074325" cy="281229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  <a:p>
              <a:pPr algn="ctr"/>
              <a:endParaRPr lang="en-GB" sz="1100" dirty="0"/>
            </a:p>
            <a:p>
              <a:pPr algn="ctr"/>
              <a:endParaRPr lang="en-GB" sz="1100" dirty="0"/>
            </a:p>
            <a:p>
              <a:pPr algn="ctr"/>
              <a:endParaRPr lang="en-GB" sz="1100" dirty="0"/>
            </a:p>
            <a:p>
              <a:pPr algn="ctr"/>
              <a:endParaRPr lang="en-GB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78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7339-6FC3-A47F-0929-339F67C8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Logistics for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81D2-C4DD-7342-1385-1B272B70B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this new I-D, draft-bgk-merged-wdm-tunnel-00</a:t>
            </a:r>
          </a:p>
          <a:p>
            <a:r>
              <a:rPr lang="en-GB" dirty="0"/>
              <a:t>Asking WG to adopt it and replaces the two old WG drafts</a:t>
            </a:r>
          </a:p>
          <a:p>
            <a:r>
              <a:rPr lang="en-GB" dirty="0"/>
              <a:t>And…keep improving the draft following WG procedures</a:t>
            </a:r>
          </a:p>
        </p:txBody>
      </p:sp>
    </p:spTree>
    <p:extLst>
      <p:ext uri="{BB962C8B-B14F-4D97-AF65-F5344CB8AC3E}">
        <p14:creationId xmlns:p14="http://schemas.microsoft.com/office/powerpoint/2010/main" val="252181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7339-6FC3-A47F-0929-339F67C8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-00 Draft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81D2-C4DD-7342-1385-1B272B70B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Updates to the text description to reflect a unified view of WDM tunnel models</a:t>
            </a:r>
          </a:p>
          <a:p>
            <a:pPr lvl="1"/>
            <a:r>
              <a:rPr lang="en-GB" dirty="0"/>
              <a:t>The scope of this draft is to define data models for WDM tunnel provisioning in WSON, flexi-grid network or a mix of both networks</a:t>
            </a:r>
          </a:p>
          <a:p>
            <a:endParaRPr lang="en-GB" dirty="0"/>
          </a:p>
          <a:p>
            <a:r>
              <a:rPr lang="en-GB" dirty="0"/>
              <a:t>Updates to the YANG model</a:t>
            </a:r>
          </a:p>
          <a:p>
            <a:pPr lvl="1"/>
            <a:r>
              <a:rPr lang="en-GB" dirty="0"/>
              <a:t>Combined WSON and flexi-grid label-related structures (label-start-end, label-step, label-range, etc.)</a:t>
            </a:r>
          </a:p>
          <a:p>
            <a:pPr lvl="1"/>
            <a:r>
              <a:rPr lang="en-GB" dirty="0"/>
              <a:t>Support both the integrated scenario and book-ended (OLS + external transponder, POI) scenario</a:t>
            </a:r>
          </a:p>
          <a:p>
            <a:pPr lvl="1"/>
            <a:r>
              <a:rPr lang="en-GB" dirty="0"/>
              <a:t>Intending to reuse the same common grouping between WDM tunnel and optical path computation</a:t>
            </a:r>
          </a:p>
          <a:p>
            <a:endParaRPr lang="en-GB" dirty="0"/>
          </a:p>
          <a:p>
            <a:r>
              <a:rPr lang="en-GB" dirty="0"/>
              <a:t>Updates to RFC9093-bis</a:t>
            </a:r>
          </a:p>
          <a:p>
            <a:pPr lvl="1"/>
            <a:r>
              <a:rPr lang="en-GB" dirty="0"/>
              <a:t>Adding common WDM groupings</a:t>
            </a:r>
          </a:p>
          <a:p>
            <a:endParaRPr lang="en-GB" dirty="0"/>
          </a:p>
          <a:p>
            <a:r>
              <a:rPr lang="en-GB" dirty="0"/>
              <a:t>Added new parameters to allow client to indicate WDM technology-specific constraints to influence path selections and WDM tunnel behaviour</a:t>
            </a:r>
          </a:p>
          <a:p>
            <a:pPr lvl="1"/>
            <a:r>
              <a:rPr lang="en-GB" dirty="0"/>
              <a:t>Transceiver specification (both tunnel- and path-scope), e.g. transceiver’s operational mode</a:t>
            </a:r>
          </a:p>
          <a:p>
            <a:pPr lvl="1"/>
            <a:r>
              <a:rPr lang="en-GB" dirty="0"/>
              <a:t>Optical impairment / performance, e.g. G-SNR margin</a:t>
            </a:r>
          </a:p>
          <a:p>
            <a:pPr lvl="1"/>
            <a:r>
              <a:rPr lang="en-GB" dirty="0"/>
              <a:t>WDM path constraints, e.g. wavelength conversion, regeneration, transceiver retuning</a:t>
            </a:r>
          </a:p>
        </p:txBody>
      </p:sp>
    </p:spTree>
    <p:extLst>
      <p:ext uri="{BB962C8B-B14F-4D97-AF65-F5344CB8AC3E}">
        <p14:creationId xmlns:p14="http://schemas.microsoft.com/office/powerpoint/2010/main" val="139949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7339-6FC3-A47F-0929-339F67C8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Transceiver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81D2-C4DD-7342-1385-1B272B70B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4305"/>
            <a:ext cx="6028113" cy="1828799"/>
          </a:xfrm>
        </p:spPr>
        <p:txBody>
          <a:bodyPr>
            <a:normAutofit/>
          </a:bodyPr>
          <a:lstStyle/>
          <a:p>
            <a:r>
              <a:rPr lang="en-GB" sz="2000" dirty="0"/>
              <a:t>Unified transceiver specifications for both integrated and OLS / POI scenarios </a:t>
            </a:r>
          </a:p>
          <a:p>
            <a:r>
              <a:rPr lang="en-GB" sz="2000" dirty="0"/>
              <a:t>Inverse multiplexing for 400G and above</a:t>
            </a:r>
          </a:p>
          <a:p>
            <a:r>
              <a:rPr lang="en-GB" sz="2000" dirty="0"/>
              <a:t>Transceiver specifications aligned with draft-</a:t>
            </a:r>
            <a:r>
              <a:rPr lang="en-GB" sz="2000" dirty="0" err="1"/>
              <a:t>ietf</a:t>
            </a:r>
            <a:r>
              <a:rPr lang="en-GB" sz="2000" dirty="0"/>
              <a:t>-</a:t>
            </a:r>
            <a:r>
              <a:rPr lang="en-GB" sz="2000" dirty="0" err="1"/>
              <a:t>ccamp</a:t>
            </a:r>
            <a:r>
              <a:rPr lang="en-GB" sz="2000" dirty="0"/>
              <a:t>-optical-impairment-topology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17D0-8E74-E471-1837-AF5C5EF7DA18}"/>
              </a:ext>
            </a:extLst>
          </p:cNvPr>
          <p:cNvSpPr txBox="1"/>
          <p:nvPr/>
        </p:nvSpPr>
        <p:spPr>
          <a:xfrm>
            <a:off x="838200" y="1964353"/>
            <a:ext cx="59532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augment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te:tunnels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te:tunnel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-constraint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transceiver-constraint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operational-modes*     string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-tune-constraints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|     +--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min-central-frequency?    frequency-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thz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|     +--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max-central-frequency?    frequency-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thz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|     +--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transceiver-tunability?   frequency-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ghz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8F456-BB6D-1D70-8DE2-BC2D5DE5E59C}"/>
              </a:ext>
            </a:extLst>
          </p:cNvPr>
          <p:cNvSpPr txBox="1"/>
          <p:nvPr/>
        </p:nvSpPr>
        <p:spPr>
          <a:xfrm>
            <a:off x="896389" y="1506022"/>
            <a:ext cx="2653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Tunnel-scope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4201F-1C63-7A5A-7A50-DEDB8A7E5476}"/>
              </a:ext>
            </a:extLst>
          </p:cNvPr>
          <p:cNvSpPr txBox="1"/>
          <p:nvPr/>
        </p:nvSpPr>
        <p:spPr>
          <a:xfrm>
            <a:off x="6542117" y="1961982"/>
            <a:ext cx="55217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augment 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te:tunnels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te:tunnel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te:primary-paths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te:primary-path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te:explicit-route-objects-always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te:route-object-exclude-always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te:type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te:numbered-node-hop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te:numbered-node-hop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path-in-transceiver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transponder-id?        uint32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transceivers* [lane-id]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lane-id           uint8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transceiver-id?   uint32</a:t>
            </a:r>
          </a:p>
          <a:p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operational-modes*     string</a:t>
            </a:r>
          </a:p>
          <a:p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-tune-constraints</a:t>
            </a:r>
          </a:p>
          <a:p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min-central-frequency?    frequency-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thz</a:t>
            </a:r>
            <a:endParaRPr lang="en-US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max-central-frequency?    frequency-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thz</a:t>
            </a:r>
            <a:endParaRPr lang="en-US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transceiver-tunability?   frequency-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ghz</a:t>
            </a:r>
            <a:endParaRPr lang="en-US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path-out-transceiver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transponder-id?        uint32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transceivers* [lane-id]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lane-id           uint8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transceiver-id?   uint32</a:t>
            </a:r>
          </a:p>
          <a:p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operational-modes*     string</a:t>
            </a:r>
          </a:p>
          <a:p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-tune-constraints</a:t>
            </a:r>
          </a:p>
          <a:p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min-central-frequency?    frequency-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thz</a:t>
            </a:r>
            <a:endParaRPr lang="en-US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max-central-frequency?    frequency-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thz</a:t>
            </a:r>
            <a:endParaRPr lang="en-US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transceiver-tunability?   frequency-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ghz</a:t>
            </a:r>
            <a:endParaRPr lang="en-US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44D18-E20B-6536-5E9F-AF98AD4265F1}"/>
              </a:ext>
            </a:extLst>
          </p:cNvPr>
          <p:cNvSpPr txBox="1"/>
          <p:nvPr/>
        </p:nvSpPr>
        <p:spPr>
          <a:xfrm>
            <a:off x="6409113" y="1581788"/>
            <a:ext cx="2653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Path-scope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5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7339-6FC3-A47F-0929-339F67C8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WDM Label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81D2-C4DD-7342-1385-1B272B70B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316" y="2514600"/>
            <a:ext cx="3994266" cy="1828799"/>
          </a:xfrm>
        </p:spPr>
        <p:txBody>
          <a:bodyPr>
            <a:normAutofit/>
          </a:bodyPr>
          <a:lstStyle/>
          <a:p>
            <a:r>
              <a:rPr lang="en-GB" sz="2000" dirty="0"/>
              <a:t>WSON</a:t>
            </a:r>
          </a:p>
          <a:p>
            <a:pPr lvl="1"/>
            <a:r>
              <a:rPr lang="en-GB" sz="1600" dirty="0"/>
              <a:t>DWDM fixed-grid and CWDM</a:t>
            </a:r>
          </a:p>
          <a:p>
            <a:r>
              <a:rPr lang="en-GB" sz="2000" dirty="0"/>
              <a:t>Flexi-grid</a:t>
            </a:r>
          </a:p>
          <a:p>
            <a:r>
              <a:rPr lang="en-GB" sz="2000" dirty="0"/>
              <a:t>Single vs. Multi-carrier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4201F-1C63-7A5A-7A50-DEDB8A7E5476}"/>
              </a:ext>
            </a:extLst>
          </p:cNvPr>
          <p:cNvSpPr txBox="1"/>
          <p:nvPr/>
        </p:nvSpPr>
        <p:spPr>
          <a:xfrm>
            <a:off x="4846321" y="1512916"/>
            <a:ext cx="7217526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augment 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te:globals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te:named-path-constraints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te:named-path-constraint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te:explicit-route-objects-always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te:route-object-include-exclude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te:type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te:label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te:label-hop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te:te-label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te:technology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+--:(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(grid-type)?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+--:(fixed-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dwdm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(fixed-single-or-super-channel)?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   +--:(single)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dwdm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-n?               l0-types:dwdm-n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   +--:(multi)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subcarrier-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dwdm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-n*    l0-types:dwdm-n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+--:(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cwdm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cwdm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-n?                     l0-types:cwdm-n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+--:(flexi-grid)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(single-or-super-channel)?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+--:(single)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flexi-n?              l0-types:flexi-n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flexi-m?              l0-types:flexi-m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x--:(super)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subcarrier-flexi-n* [flexi-n]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flexi-n    l0-types:flexi-n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flexi-m?   l0-types:flexi-m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+--:(multi)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frequency-slots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frequency-slot* [flexi-n]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flexi-n    l0-types:flexi-n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+--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flexi-m?   l0-types:flexi-m</a:t>
            </a:r>
            <a:endParaRPr lang="en-US" sz="10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8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7339-6FC3-A47F-0929-339F67C8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WDM Constraints for Path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81D2-C4DD-7342-1385-1B272B70B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156" y="4862944"/>
            <a:ext cx="9592888" cy="831273"/>
          </a:xfrm>
        </p:spPr>
        <p:txBody>
          <a:bodyPr>
            <a:normAutofit/>
          </a:bodyPr>
          <a:lstStyle/>
          <a:p>
            <a:r>
              <a:rPr lang="en-GB" sz="2000" dirty="0"/>
              <a:t>Same constraints definition reused for optical path computation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17D0-8E74-E471-1837-AF5C5EF7DA18}"/>
              </a:ext>
            </a:extLst>
          </p:cNvPr>
          <p:cNvSpPr txBox="1"/>
          <p:nvPr/>
        </p:nvSpPr>
        <p:spPr>
          <a:xfrm>
            <a:off x="1978430" y="1986745"/>
            <a:ext cx="84706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gsnr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-margin?                   snr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use-regen?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wavelength-conversion?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bit-stuffing?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wavelength-assignment?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guard-band-size?               l0-types:frequency-thz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matching-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-rev-wavelength?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allow-retuning?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delta-power?                   l0-types:gain-in-db-or-null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0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1759-3126-96D0-5C69-464BA6D9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 and 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E4B8E-4024-3B8C-8ACE-809D7C291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8753" cy="2280862"/>
          </a:xfrm>
        </p:spPr>
        <p:txBody>
          <a:bodyPr/>
          <a:lstStyle/>
          <a:p>
            <a:r>
              <a:rPr lang="en-US" sz="2400" dirty="0"/>
              <a:t>Request WG adoption to replace the WSON and flexi-grid tunnel draft</a:t>
            </a:r>
          </a:p>
          <a:p>
            <a:r>
              <a:rPr lang="en-US" sz="2400" dirty="0"/>
              <a:t>Align the model between this draft and draft-</a:t>
            </a:r>
            <a:r>
              <a:rPr lang="en-US" sz="2400" dirty="0" err="1"/>
              <a:t>ietf</a:t>
            </a:r>
            <a:r>
              <a:rPr lang="en-US" sz="2400" dirty="0"/>
              <a:t>-optical-path-computation</a:t>
            </a:r>
          </a:p>
          <a:p>
            <a:r>
              <a:rPr lang="en-US" sz="2400" dirty="0"/>
              <a:t>Address remaining open issues for WSON and flexi-grid tunnel</a:t>
            </a:r>
          </a:p>
          <a:p>
            <a:r>
              <a:rPr lang="en-US" sz="2400" dirty="0"/>
              <a:t>Support the association of a WDM tunnel with management objects, e.g. media channels, OTS/OMS path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71A1E-9BE4-7041-6827-CADB1FD37C69}"/>
              </a:ext>
            </a:extLst>
          </p:cNvPr>
          <p:cNvSpPr txBox="1"/>
          <p:nvPr/>
        </p:nvSpPr>
        <p:spPr>
          <a:xfrm>
            <a:off x="671944" y="4414058"/>
            <a:ext cx="112069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2000" dirty="0"/>
              <a:t>Weekly team meeting:</a:t>
            </a:r>
          </a:p>
          <a:p>
            <a:pPr lvl="2"/>
            <a:r>
              <a:rPr lang="en-GB" sz="1800" dirty="0"/>
              <a:t>Thursday, 14:00 (CET)</a:t>
            </a:r>
          </a:p>
          <a:p>
            <a:pPr lvl="2"/>
            <a:r>
              <a:rPr lang="en-GB" sz="1800" dirty="0"/>
              <a:t>CCAMP WebEx Details</a:t>
            </a:r>
          </a:p>
          <a:p>
            <a:pPr lvl="3"/>
            <a:r>
              <a:rPr lang="en-GB" sz="1600" dirty="0">
                <a:hlinkClick r:id="rId2"/>
              </a:rPr>
              <a:t>https://ietf.webex.com/ietf/j.php?MTID=ma1ca3bcec716fe1ff93e0a28b3558294</a:t>
            </a:r>
            <a:endParaRPr lang="en-GB" sz="1600" dirty="0"/>
          </a:p>
          <a:p>
            <a:pPr lvl="3"/>
            <a:r>
              <a:rPr lang="en-GB" sz="1600" dirty="0"/>
              <a:t>Join by meeting number </a:t>
            </a:r>
          </a:p>
          <a:p>
            <a:pPr lvl="4"/>
            <a:r>
              <a:rPr lang="en-GB" sz="1600" dirty="0"/>
              <a:t>Meeting number (access code): 2422 698 1495 </a:t>
            </a:r>
          </a:p>
          <a:p>
            <a:pPr lvl="4"/>
            <a:r>
              <a:rPr lang="en-GB" sz="1600" dirty="0"/>
              <a:t>Meeting password: 6UbM2tEJJd6</a:t>
            </a:r>
          </a:p>
        </p:txBody>
      </p:sp>
    </p:spTree>
    <p:extLst>
      <p:ext uri="{BB962C8B-B14F-4D97-AF65-F5344CB8AC3E}">
        <p14:creationId xmlns:p14="http://schemas.microsoft.com/office/powerpoint/2010/main" val="291001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05B-7E6A-EBE3-CDF4-FA194CEB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102" y="2825692"/>
            <a:ext cx="3841865" cy="939973"/>
          </a:xfrm>
        </p:spPr>
        <p:txBody>
          <a:bodyPr/>
          <a:lstStyle/>
          <a:p>
            <a:r>
              <a:rPr lang="en-GB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421212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1094</Words>
  <Application>Microsoft Office PowerPoint</Application>
  <PresentationFormat>Widescreen</PresentationFormat>
  <Paragraphs>171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A YANG Data Model for WDM Tunnels</vt:lpstr>
      <vt:lpstr>Motivations</vt:lpstr>
      <vt:lpstr>Logistics for Merging</vt:lpstr>
      <vt:lpstr>-00 Draft Update</vt:lpstr>
      <vt:lpstr>Transceiver Specifications</vt:lpstr>
      <vt:lpstr>WDM Label Specifications</vt:lpstr>
      <vt:lpstr>WDM Constraints for Path Selection</vt:lpstr>
      <vt:lpstr>Next Steps and Actions</vt:lpstr>
      <vt:lpstr>Backup Slides</vt:lpstr>
      <vt:lpstr>WDM Tunnel and MC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Italo Busi</dc:creator>
  <cp:lastModifiedBy>Eric Guo</cp:lastModifiedBy>
  <cp:revision>46</cp:revision>
  <dcterms:created xsi:type="dcterms:W3CDTF">2023-01-19T13:29:30Z</dcterms:created>
  <dcterms:modified xsi:type="dcterms:W3CDTF">2023-10-26T00:25:00Z</dcterms:modified>
</cp:coreProperties>
</file>