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81" r:id="rId5"/>
    <p:sldId id="263" r:id="rId6"/>
    <p:sldId id="264" r:id="rId7"/>
    <p:sldId id="274" r:id="rId8"/>
    <p:sldId id="267" r:id="rId9"/>
    <p:sldId id="268" r:id="rId10"/>
    <p:sldId id="269" r:id="rId11"/>
    <p:sldId id="273" r:id="rId12"/>
    <p:sldId id="270" r:id="rId13"/>
    <p:sldId id="271" r:id="rId14"/>
    <p:sldId id="266" r:id="rId15"/>
    <p:sldId id="272" r:id="rId1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175BB-CB36-46BD-BCED-9810FB266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1E451E-104B-494A-AD70-88C399C5E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23F61A-3070-4F8E-A409-060CA357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8C39-F15B-435A-B382-9D590EA5ADF1}" type="datetimeFigureOut">
              <a:rPr lang="es-AR" smtClean="0"/>
              <a:t>1/5/2023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58B3E5-238B-4038-A1BC-67896FB1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AB7A02-7615-4C8D-B5DA-FAC60C2D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4BD9-8F40-4DF6-9320-9F2B3AA74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19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D0E95-A5C1-4C88-BCAE-BDBFE421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6DCDDA-E12F-4064-80E2-1132979FD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0E5057-8C8D-4E6A-B73C-F6D25590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8C39-F15B-435A-B382-9D590EA5ADF1}" type="datetimeFigureOut">
              <a:rPr lang="es-AR" smtClean="0"/>
              <a:t>1/5/2023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ABCA0E-0789-4879-BE1F-DBE631A8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E6F769-4DC5-4EC1-A31A-84774946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4BD9-8F40-4DF6-9320-9F2B3AA74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645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0517D4-9DF6-4695-88CA-41F9AA1BF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5EFFB0-F64B-4FA4-8AD0-767EC5DE1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219A52-ECD4-40DC-A917-61DBDCDC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8C39-F15B-435A-B382-9D590EA5ADF1}" type="datetimeFigureOut">
              <a:rPr lang="es-AR" smtClean="0"/>
              <a:t>1/5/2023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6A8B34-F9CE-4EA5-8AD6-0BA642A9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A70C6F-2ABC-42FE-8829-045029E6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4BD9-8F40-4DF6-9320-9F2B3AA74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04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826C3-EEB5-4491-B749-5F6FD6AD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B5DC41-21F0-4D8C-8681-7F165B68D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F904C7-78B0-405E-B38E-54A770EA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8C39-F15B-435A-B382-9D590EA5ADF1}" type="datetimeFigureOut">
              <a:rPr lang="es-AR" smtClean="0"/>
              <a:t>1/5/2023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9D3C0C-A954-4F9C-8D5B-1D6C6A9B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9633EC-600D-48E4-913F-B6F5935F8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4BD9-8F40-4DF6-9320-9F2B3AA74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689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1511F-8DC9-4685-8346-D93D5FAEF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5AC2BE-1128-4CDA-BA61-0069ED4E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BEF2FA-6115-411B-AC18-FE3871B4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8C39-F15B-435A-B382-9D590EA5ADF1}" type="datetimeFigureOut">
              <a:rPr lang="es-AR" smtClean="0"/>
              <a:t>1/5/2023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12A289-AF1B-4DC4-AD95-0E23E643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927D5B-545F-477E-9948-C14E0B9E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4BD9-8F40-4DF6-9320-9F2B3AA74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714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ACD54-6983-4B58-AD70-FB001D39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7ABB59-15DA-407F-82D2-86908F250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EC3524-5CF0-4B5B-A092-44A63A426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550157-AFFB-4BFD-8B9F-AE962AAD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8C39-F15B-435A-B382-9D590EA5ADF1}" type="datetimeFigureOut">
              <a:rPr lang="es-AR" smtClean="0"/>
              <a:t>1/5/2023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E48278-D542-4FD4-92B8-23A3B373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D9259B-5854-42E3-AE9C-BEB40E7F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4BD9-8F40-4DF6-9320-9F2B3AA74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49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099FD-BBA7-4681-ADD1-93704D50E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CD52A0-99C6-4605-A618-3ED4CEC5A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F878FB-2D1B-4B88-9D86-DD53515F9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08A4020-E1CF-478E-B732-B83F68C59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A7AF00C-EC17-4895-BA7A-0A85E4B76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7195CC1-98EB-4EDC-82F2-5D0B041B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8C39-F15B-435A-B382-9D590EA5ADF1}" type="datetimeFigureOut">
              <a:rPr lang="es-AR" smtClean="0"/>
              <a:t>1/5/2023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84E5377-13BA-42BA-A809-A810A978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1F4CA4-AB78-47CC-9F36-06309779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4BD9-8F40-4DF6-9320-9F2B3AA74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804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BB6C6-0525-4223-AA02-804DC1EC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A2813D-ECE5-40E0-9F20-87EAD41D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8C39-F15B-435A-B382-9D590EA5ADF1}" type="datetimeFigureOut">
              <a:rPr lang="es-AR" smtClean="0"/>
              <a:t>1/5/2023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C1A0A4-D0BC-4FD3-9131-A5A78CBF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FB478-C112-486D-831B-02C12BD0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4BD9-8F40-4DF6-9320-9F2B3AA74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035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39746FB-ABDE-4077-B64C-A84259439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8C39-F15B-435A-B382-9D590EA5ADF1}" type="datetimeFigureOut">
              <a:rPr lang="es-AR" smtClean="0"/>
              <a:t>1/5/2023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C7032F8-5655-40FB-83C5-C5B4EAB6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CCA86D-462A-47A2-8275-54884FB5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4BD9-8F40-4DF6-9320-9F2B3AA74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368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49890-F134-4EE8-AE71-5D04E551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BFA6F7-D591-4104-86BD-085B7E877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75A1B3-156B-46F2-9A42-3106C9863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40B949-0683-40B9-8BBD-D3D1B76C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8C39-F15B-435A-B382-9D590EA5ADF1}" type="datetimeFigureOut">
              <a:rPr lang="es-AR" smtClean="0"/>
              <a:t>1/5/2023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CC3563-63FC-4BC7-9A9B-4C438762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02536F-DAA4-44BA-BE51-FEF69C42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4BD9-8F40-4DF6-9320-9F2B3AA74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554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C0BB3-04D0-4B85-910A-0A3C66BB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A8E32C1-F7B1-4715-92B9-9F4A57D61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41CDCC-EA74-4B04-BE56-E7E2BAB93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F47321-9EC5-46AB-9377-4DBAE5C4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8C39-F15B-435A-B382-9D590EA5ADF1}" type="datetimeFigureOut">
              <a:rPr lang="es-AR" smtClean="0"/>
              <a:t>1/5/2023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1D302A-26A1-40F8-AE61-A43F7B75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B35511-C012-474E-A6BE-4FC68D4B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4BD9-8F40-4DF6-9320-9F2B3AA74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940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A8F0A61-DE9A-426F-A6B0-B58C4398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6F7293-5EF8-4103-A0C7-59765E5EF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38BD-8652-413B-9343-23DE791D8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38C39-F15B-435A-B382-9D590EA5ADF1}" type="datetimeFigureOut">
              <a:rPr lang="es-AR" smtClean="0"/>
              <a:t>1/5/2023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63270C-86DB-4C9E-98C6-C5EA01050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1FEF7D-1686-414F-B888-D16F4C2B9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F4BD9-8F40-4DF6-9320-9F2B3AA74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0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EE423F54-CDB3-4323-8F9C-D5E85985ED97}"/>
              </a:ext>
            </a:extLst>
          </p:cNvPr>
          <p:cNvGrpSpPr/>
          <p:nvPr/>
        </p:nvGrpSpPr>
        <p:grpSpPr>
          <a:xfrm>
            <a:off x="-126285" y="-22013"/>
            <a:ext cx="12318285" cy="6880013"/>
            <a:chOff x="-126285" y="-22013"/>
            <a:chExt cx="12318285" cy="6880013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A563CDF-006D-4261-B718-B47DC0FFC0D1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C7FBEFB-BECC-4388-B281-4AE301E8F94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76348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3600" dirty="0">
                    <a:latin typeface="Bahnschrift SemiBold" panose="020B0502040204020203" pitchFamily="34" charset="0"/>
                  </a:rPr>
                  <a:t>Análisis sobre la extracción y consumo del gas</a:t>
                </a:r>
                <a:endParaRPr lang="es-AR" sz="3600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1D6C637-961D-4AE0-A5A5-79622B7B9873}"/>
                  </a:ext>
                </a:extLst>
              </p:cNvPr>
              <p:cNvSpPr/>
              <p:nvPr/>
            </p:nvSpPr>
            <p:spPr>
              <a:xfrm>
                <a:off x="0" y="0"/>
                <a:ext cx="949911" cy="6858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pic>
          <p:nvPicPr>
            <p:cNvPr id="7" name="Gráfico 6" descr="Cabeza con engranajes con relleno sólido">
              <a:extLst>
                <a:ext uri="{FF2B5EF4-FFF2-40B4-BE49-F238E27FC236}">
                  <a16:creationId xmlns:a16="http://schemas.microsoft.com/office/drawing/2014/main" id="{3CFFC620-32FC-4AE8-9071-42E8E5C8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26285" y="-22013"/>
              <a:ext cx="1202479" cy="1202479"/>
            </a:xfrm>
            <a:prstGeom prst="rect">
              <a:avLst/>
            </a:prstGeom>
          </p:spPr>
        </p:pic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769943B8-282C-4EC8-BFB2-572C0F7A87C7}"/>
              </a:ext>
            </a:extLst>
          </p:cNvPr>
          <p:cNvSpPr txBox="1"/>
          <p:nvPr/>
        </p:nvSpPr>
        <p:spPr>
          <a:xfrm>
            <a:off x="3197960" y="861164"/>
            <a:ext cx="63337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000" dirty="0">
                <a:latin typeface="Bahnschrift SemiBold" panose="020B0502040204020203" pitchFamily="34" charset="0"/>
              </a:rPr>
              <a:t>PROYECTO DATA SCIENCE:</a:t>
            </a:r>
          </a:p>
          <a:p>
            <a:endParaRPr lang="es-ES" sz="4000" dirty="0">
              <a:latin typeface="Bahnschrift SemiBold" panose="020B0502040204020203" pitchFamily="34" charset="0"/>
            </a:endParaRPr>
          </a:p>
          <a:p>
            <a:pPr algn="ctr"/>
            <a:r>
              <a:rPr lang="es-ES" sz="4000" dirty="0">
                <a:latin typeface="Bahnschrift SemiBold" panose="020B0502040204020203" pitchFamily="34" charset="0"/>
              </a:rPr>
              <a:t>DATA STORYTELLING.</a:t>
            </a:r>
            <a:endParaRPr lang="es-AR" sz="4000" dirty="0">
              <a:latin typeface="Bahnschrift SemiBold" panose="020B0502040204020203" pitchFamily="34" charset="0"/>
            </a:endParaRPr>
          </a:p>
          <a:p>
            <a:endParaRPr lang="es-AR" dirty="0"/>
          </a:p>
        </p:txBody>
      </p:sp>
      <p:pic>
        <p:nvPicPr>
          <p:cNvPr id="10" name="Gráfico 9" descr="Bombilla y equipo con relleno sólido">
            <a:extLst>
              <a:ext uri="{FF2B5EF4-FFF2-40B4-BE49-F238E27FC236}">
                <a16:creationId xmlns:a16="http://schemas.microsoft.com/office/drawing/2014/main" id="{29A4D04C-1EAE-485F-B1DE-F78F71343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4280" y="2902862"/>
            <a:ext cx="1058569" cy="1058569"/>
          </a:xfrm>
          <a:prstGeom prst="rect">
            <a:avLst/>
          </a:prstGeom>
        </p:spPr>
      </p:pic>
      <p:pic>
        <p:nvPicPr>
          <p:cNvPr id="11" name="Gráfico 10" descr="Perfil de mujer con relleno sólido">
            <a:extLst>
              <a:ext uri="{FF2B5EF4-FFF2-40B4-BE49-F238E27FC236}">
                <a16:creationId xmlns:a16="http://schemas.microsoft.com/office/drawing/2014/main" id="{C3127896-181B-4C30-B082-2E3AD1DB82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4280" y="4090665"/>
            <a:ext cx="949912" cy="949912"/>
          </a:xfrm>
          <a:prstGeom prst="rect">
            <a:avLst/>
          </a:prstGeom>
        </p:spPr>
      </p:pic>
      <p:pic>
        <p:nvPicPr>
          <p:cNvPr id="13" name="Gráfico 12" descr="Perfil de hombre con relleno sólido">
            <a:extLst>
              <a:ext uri="{FF2B5EF4-FFF2-40B4-BE49-F238E27FC236}">
                <a16:creationId xmlns:a16="http://schemas.microsoft.com/office/drawing/2014/main" id="{213AE9CA-5FE8-4B5B-97D7-9C9A1BE05F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64280" y="5624190"/>
            <a:ext cx="949912" cy="949912"/>
          </a:xfrm>
          <a:prstGeom prst="rect">
            <a:avLst/>
          </a:prstGeom>
        </p:spPr>
      </p:pic>
      <p:pic>
        <p:nvPicPr>
          <p:cNvPr id="14" name="Gráfico 13" descr="Perfil de mujer con relleno sólido">
            <a:extLst>
              <a:ext uri="{FF2B5EF4-FFF2-40B4-BE49-F238E27FC236}">
                <a16:creationId xmlns:a16="http://schemas.microsoft.com/office/drawing/2014/main" id="{59CF2790-E1BE-4C49-8068-0715F59946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4280" y="4890765"/>
            <a:ext cx="949912" cy="94991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B2146D31-B0AE-4D9B-B49D-BE99C5F293B5}"/>
              </a:ext>
            </a:extLst>
          </p:cNvPr>
          <p:cNvSpPr txBox="1"/>
          <p:nvPr/>
        </p:nvSpPr>
        <p:spPr>
          <a:xfrm>
            <a:off x="2322849" y="3077155"/>
            <a:ext cx="183415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500" dirty="0">
                <a:latin typeface="Bahnschrift SemiBold" panose="020B0502040204020203" pitchFamily="34" charset="0"/>
              </a:rPr>
              <a:t>EQUIPO:</a:t>
            </a:r>
            <a:endParaRPr lang="es-AR" sz="3500" dirty="0">
              <a:latin typeface="Bahnschrift SemiBold" panose="020B05020402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B3E6D19-520E-4E28-9772-0746DD272E12}"/>
              </a:ext>
            </a:extLst>
          </p:cNvPr>
          <p:cNvSpPr txBox="1"/>
          <p:nvPr/>
        </p:nvSpPr>
        <p:spPr>
          <a:xfrm>
            <a:off x="2322849" y="4275381"/>
            <a:ext cx="4208674" cy="580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172" dirty="0"/>
              <a:t>Anabella Ciucci Giggi</a:t>
            </a:r>
            <a:endParaRPr lang="es-AR" sz="3172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8B930C8-19D5-4277-9821-560DB7466BF4}"/>
              </a:ext>
            </a:extLst>
          </p:cNvPr>
          <p:cNvSpPr txBox="1"/>
          <p:nvPr/>
        </p:nvSpPr>
        <p:spPr>
          <a:xfrm>
            <a:off x="2322849" y="5075481"/>
            <a:ext cx="4308879" cy="580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172" dirty="0"/>
              <a:t>Camila Dorlass</a:t>
            </a:r>
            <a:endParaRPr lang="es-AR" sz="3172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34B54B1-3E5E-4F03-8202-8630AC015256}"/>
              </a:ext>
            </a:extLst>
          </p:cNvPr>
          <p:cNvSpPr txBox="1"/>
          <p:nvPr/>
        </p:nvSpPr>
        <p:spPr>
          <a:xfrm>
            <a:off x="2322849" y="5808906"/>
            <a:ext cx="3782797" cy="580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172" dirty="0"/>
              <a:t>Agustín Peralta</a:t>
            </a:r>
            <a:endParaRPr lang="es-AR" sz="3172" dirty="0"/>
          </a:p>
        </p:txBody>
      </p:sp>
      <p:pic>
        <p:nvPicPr>
          <p:cNvPr id="19" name="Gráfico 18" descr="Estadísticas con relleno sólido">
            <a:extLst>
              <a:ext uri="{FF2B5EF4-FFF2-40B4-BE49-F238E27FC236}">
                <a16:creationId xmlns:a16="http://schemas.microsoft.com/office/drawing/2014/main" id="{926F704E-C6E7-443D-9CCC-E368D6123A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05616" y="2900973"/>
            <a:ext cx="3874179" cy="3874179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40C00C7B-EA1A-429F-8829-70D4947B218C}"/>
              </a:ext>
            </a:extLst>
          </p:cNvPr>
          <p:cNvSpPr txBox="1"/>
          <p:nvPr/>
        </p:nvSpPr>
        <p:spPr>
          <a:xfrm>
            <a:off x="11537570" y="6389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3228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EE423F54-CDB3-4323-8F9C-D5E85985ED97}"/>
              </a:ext>
            </a:extLst>
          </p:cNvPr>
          <p:cNvGrpSpPr/>
          <p:nvPr/>
        </p:nvGrpSpPr>
        <p:grpSpPr>
          <a:xfrm>
            <a:off x="-126285" y="-22013"/>
            <a:ext cx="12318285" cy="6880013"/>
            <a:chOff x="-126285" y="-22013"/>
            <a:chExt cx="12318285" cy="6880013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A563CDF-006D-4261-B718-B47DC0FFC0D1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C7FBEFB-BECC-4388-B281-4AE301E8F94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76348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3600" dirty="0">
                    <a:latin typeface="Bahnschrift SemiBold" panose="020B0502040204020203" pitchFamily="34" charset="0"/>
                  </a:rPr>
                  <a:t>Análisis sobre la extracción y consumo del gas</a:t>
                </a:r>
                <a:endParaRPr lang="es-AR" sz="3600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1D6C637-961D-4AE0-A5A5-79622B7B9873}"/>
                  </a:ext>
                </a:extLst>
              </p:cNvPr>
              <p:cNvSpPr/>
              <p:nvPr/>
            </p:nvSpPr>
            <p:spPr>
              <a:xfrm>
                <a:off x="0" y="0"/>
                <a:ext cx="949911" cy="6858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pic>
          <p:nvPicPr>
            <p:cNvPr id="7" name="Gráfico 6" descr="Cabeza con engranajes con relleno sólido">
              <a:extLst>
                <a:ext uri="{FF2B5EF4-FFF2-40B4-BE49-F238E27FC236}">
                  <a16:creationId xmlns:a16="http://schemas.microsoft.com/office/drawing/2014/main" id="{3CFFC620-32FC-4AE8-9071-42E8E5C8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26285" y="-22013"/>
              <a:ext cx="1202479" cy="1202479"/>
            </a:xfrm>
            <a:prstGeom prst="rect">
              <a:avLst/>
            </a:prstGeom>
          </p:spPr>
        </p:pic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6D5FA86C-669F-49E1-95FF-FF29031CFAF5}"/>
              </a:ext>
            </a:extLst>
          </p:cNvPr>
          <p:cNvSpPr txBox="1"/>
          <p:nvPr/>
        </p:nvSpPr>
        <p:spPr>
          <a:xfrm>
            <a:off x="11537570" y="63893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10</a:t>
            </a:r>
            <a:endParaRPr lang="es-AR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BA2EB60-33FF-4543-8883-12A0B8F510D5}"/>
              </a:ext>
            </a:extLst>
          </p:cNvPr>
          <p:cNvSpPr txBox="1"/>
          <p:nvPr/>
        </p:nvSpPr>
        <p:spPr>
          <a:xfrm>
            <a:off x="1076194" y="933450"/>
            <a:ext cx="1029665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latin typeface="Bahnschrift SemiBold" panose="020B0502040204020203" pitchFamily="34" charset="0"/>
            </a:endParaRPr>
          </a:p>
          <a:p>
            <a:endParaRPr lang="es-ES" dirty="0">
              <a:latin typeface="Bahnschrift SemiBold" panose="020B0502040204020203" pitchFamily="34" charset="0"/>
            </a:endParaRPr>
          </a:p>
          <a:p>
            <a:r>
              <a:rPr lang="es-ES" sz="6000" dirty="0">
                <a:latin typeface="Bahnschrift SemiBold" panose="020B0502040204020203" pitchFamily="34" charset="0"/>
              </a:rPr>
              <a:t>               Diferencias</a:t>
            </a:r>
            <a:r>
              <a:rPr lang="es-ES" dirty="0">
                <a:latin typeface="Bahnschrift SemiBold" panose="020B0502040204020203" pitchFamily="34" charset="0"/>
              </a:rPr>
              <a:t> </a:t>
            </a:r>
          </a:p>
          <a:p>
            <a:endParaRPr lang="es-ES" dirty="0">
              <a:latin typeface="Bahnschrift SemiBold" panose="020B0502040204020203" pitchFamily="34" charset="0"/>
            </a:endParaRPr>
          </a:p>
          <a:p>
            <a:endParaRPr lang="es-ES" sz="2400" dirty="0">
              <a:latin typeface="Bahnschrift SemiBold" panose="020B0502040204020203" pitchFamily="34" charset="0"/>
            </a:endParaRPr>
          </a:p>
          <a:p>
            <a:r>
              <a:rPr lang="es-ES" sz="2400" dirty="0">
                <a:latin typeface="Bahnschrift SemiBold" panose="020B0502040204020203" pitchFamily="34" charset="0"/>
              </a:rPr>
              <a:t>-Más producción ≠ más consumo</a:t>
            </a:r>
          </a:p>
          <a:p>
            <a:endParaRPr lang="es-ES" sz="2400" dirty="0">
              <a:latin typeface="Bahnschrift SemiBold" panose="020B0502040204020203" pitchFamily="34" charset="0"/>
            </a:endParaRPr>
          </a:p>
          <a:p>
            <a:r>
              <a:rPr lang="es-ES" sz="2400" dirty="0">
                <a:latin typeface="Bahnschrift SemiBold" panose="020B0502040204020203" pitchFamily="34" charset="0"/>
              </a:rPr>
              <a:t>-Población menor</a:t>
            </a:r>
          </a:p>
          <a:p>
            <a:endParaRPr lang="es-ES" sz="2400" dirty="0">
              <a:latin typeface="Bahnschrift SemiBold" panose="020B0502040204020203" pitchFamily="34" charset="0"/>
            </a:endParaRPr>
          </a:p>
          <a:p>
            <a:r>
              <a:rPr lang="es-ES" sz="2400" dirty="0">
                <a:latin typeface="Bahnschrift SemiBold" panose="020B0502040204020203" pitchFamily="34" charset="0"/>
              </a:rPr>
              <a:t>-Comercialización hacia otros países</a:t>
            </a:r>
          </a:p>
          <a:p>
            <a:r>
              <a:rPr lang="es-ES" sz="2400" dirty="0">
                <a:latin typeface="Bahnschrift SemiBold" panose="020B0502040204020203" pitchFamily="34" charset="0"/>
              </a:rPr>
              <a:t> </a:t>
            </a:r>
          </a:p>
          <a:p>
            <a:r>
              <a:rPr lang="es-ES" sz="2400" dirty="0">
                <a:latin typeface="Bahnschrift SemiBold" panose="020B0502040204020203" pitchFamily="34" charset="0"/>
              </a:rPr>
              <a:t>-Mayores productores y consumidores (Estados Unidos y Rusia)</a:t>
            </a:r>
          </a:p>
          <a:p>
            <a:endParaRPr lang="es-ES" sz="2400" dirty="0">
              <a:latin typeface="Bahnschrift SemiBold" panose="020B0502040204020203" pitchFamily="34" charset="0"/>
            </a:endParaRPr>
          </a:p>
          <a:p>
            <a:r>
              <a:rPr lang="es-ES" sz="2400" dirty="0">
                <a:latin typeface="Bahnschrift SemiBold" panose="020B0502040204020203" pitchFamily="34" charset="0"/>
              </a:rPr>
              <a:t>-Motivo de conflictos económicos, políticos, y bélicos</a:t>
            </a:r>
          </a:p>
          <a:p>
            <a:endParaRPr lang="es-ES" dirty="0">
              <a:latin typeface="Bahnschrift SemiBold" panose="020B0502040204020203" pitchFamily="34" charset="0"/>
            </a:endParaRPr>
          </a:p>
          <a:p>
            <a:endParaRPr lang="es-AR" dirty="0">
              <a:latin typeface="Bahnschrift SemiBold" panose="020B05020402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B0C2C21-2848-40E7-8372-A1DAAFE80466}"/>
              </a:ext>
            </a:extLst>
          </p:cNvPr>
          <p:cNvSpPr txBox="1"/>
          <p:nvPr/>
        </p:nvSpPr>
        <p:spPr>
          <a:xfrm>
            <a:off x="241591" y="1659285"/>
            <a:ext cx="4667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A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N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A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L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S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76313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EE423F54-CDB3-4323-8F9C-D5E85985ED97}"/>
              </a:ext>
            </a:extLst>
          </p:cNvPr>
          <p:cNvGrpSpPr/>
          <p:nvPr/>
        </p:nvGrpSpPr>
        <p:grpSpPr>
          <a:xfrm>
            <a:off x="-126285" y="-22013"/>
            <a:ext cx="12318285" cy="6880013"/>
            <a:chOff x="-126285" y="-22013"/>
            <a:chExt cx="12318285" cy="6880013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A563CDF-006D-4261-B718-B47DC0FFC0D1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C7FBEFB-BECC-4388-B281-4AE301E8F94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76348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3600" dirty="0">
                    <a:latin typeface="Bahnschrift SemiBold" panose="020B0502040204020203" pitchFamily="34" charset="0"/>
                  </a:rPr>
                  <a:t>Análisis sobre la extracción y consumo del gas</a:t>
                </a:r>
                <a:endParaRPr lang="es-AR" sz="3600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1D6C637-961D-4AE0-A5A5-79622B7B9873}"/>
                  </a:ext>
                </a:extLst>
              </p:cNvPr>
              <p:cNvSpPr/>
              <p:nvPr/>
            </p:nvSpPr>
            <p:spPr>
              <a:xfrm>
                <a:off x="0" y="0"/>
                <a:ext cx="949911" cy="6858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pic>
          <p:nvPicPr>
            <p:cNvPr id="7" name="Gráfico 6" descr="Cabeza con engranajes con relleno sólido">
              <a:extLst>
                <a:ext uri="{FF2B5EF4-FFF2-40B4-BE49-F238E27FC236}">
                  <a16:creationId xmlns:a16="http://schemas.microsoft.com/office/drawing/2014/main" id="{3CFFC620-32FC-4AE8-9071-42E8E5C8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26285" y="-22013"/>
              <a:ext cx="1202479" cy="1202479"/>
            </a:xfrm>
            <a:prstGeom prst="rect">
              <a:avLst/>
            </a:prstGeom>
          </p:spPr>
        </p:pic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64B2E65-5637-48FD-835C-040F0737E4D6}"/>
              </a:ext>
            </a:extLst>
          </p:cNvPr>
          <p:cNvSpPr txBox="1"/>
          <p:nvPr/>
        </p:nvSpPr>
        <p:spPr>
          <a:xfrm>
            <a:off x="11537570" y="63893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11</a:t>
            </a:r>
            <a:endParaRPr lang="es-AR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0F0AF1B-B3AF-498C-9CA1-D4FE67438E41}"/>
              </a:ext>
            </a:extLst>
          </p:cNvPr>
          <p:cNvSpPr txBox="1"/>
          <p:nvPr/>
        </p:nvSpPr>
        <p:spPr>
          <a:xfrm>
            <a:off x="241591" y="1659285"/>
            <a:ext cx="4667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A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N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A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L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S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S</a:t>
            </a:r>
          </a:p>
        </p:txBody>
      </p:sp>
      <p:pic>
        <p:nvPicPr>
          <p:cNvPr id="12" name="Gráfico 11" descr="Documento con relleno sólido">
            <a:extLst>
              <a:ext uri="{FF2B5EF4-FFF2-40B4-BE49-F238E27FC236}">
                <a16:creationId xmlns:a16="http://schemas.microsoft.com/office/drawing/2014/main" id="{5D490558-9C1C-4BD8-8C19-4586B3CD1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5121" y="2395449"/>
            <a:ext cx="2067101" cy="206710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20C08CA-B586-441C-89C9-9ABF627204B8}"/>
              </a:ext>
            </a:extLst>
          </p:cNvPr>
          <p:cNvSpPr txBox="1"/>
          <p:nvPr/>
        </p:nvSpPr>
        <p:spPr>
          <a:xfrm>
            <a:off x="3316884" y="1087658"/>
            <a:ext cx="7965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SemiBold" panose="020B0502040204020203" pitchFamily="34" charset="0"/>
              </a:rPr>
              <a:t>TOP 10 de productores y consumidores per cápita de los últimos 10 años </a:t>
            </a:r>
            <a:endParaRPr lang="es-AR" sz="2400" dirty="0">
              <a:latin typeface="Bahnschrift SemiBold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000752-1154-01B0-9001-5678AD0BFE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884" y="2287987"/>
            <a:ext cx="8520669" cy="180778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B894BB1-42AF-5045-411B-21439C70B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884" y="4619624"/>
            <a:ext cx="8520670" cy="176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05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EE423F54-CDB3-4323-8F9C-D5E85985ED97}"/>
              </a:ext>
            </a:extLst>
          </p:cNvPr>
          <p:cNvGrpSpPr/>
          <p:nvPr/>
        </p:nvGrpSpPr>
        <p:grpSpPr>
          <a:xfrm>
            <a:off x="-126285" y="-22013"/>
            <a:ext cx="12318285" cy="6880013"/>
            <a:chOff x="-126285" y="-22013"/>
            <a:chExt cx="12318285" cy="6880013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A563CDF-006D-4261-B718-B47DC0FFC0D1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C7FBEFB-BECC-4388-B281-4AE301E8F94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76348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3600" dirty="0">
                    <a:latin typeface="Bahnschrift SemiBold" panose="020B0502040204020203" pitchFamily="34" charset="0"/>
                  </a:rPr>
                  <a:t>Análisis sobre la extracción y consumo del gas</a:t>
                </a:r>
                <a:endParaRPr lang="es-AR" sz="3600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1D6C637-961D-4AE0-A5A5-79622B7B9873}"/>
                  </a:ext>
                </a:extLst>
              </p:cNvPr>
              <p:cNvSpPr/>
              <p:nvPr/>
            </p:nvSpPr>
            <p:spPr>
              <a:xfrm>
                <a:off x="0" y="0"/>
                <a:ext cx="949911" cy="6858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pic>
          <p:nvPicPr>
            <p:cNvPr id="7" name="Gráfico 6" descr="Cabeza con engranajes con relleno sólido">
              <a:extLst>
                <a:ext uri="{FF2B5EF4-FFF2-40B4-BE49-F238E27FC236}">
                  <a16:creationId xmlns:a16="http://schemas.microsoft.com/office/drawing/2014/main" id="{3CFFC620-32FC-4AE8-9071-42E8E5C8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26285" y="-22013"/>
              <a:ext cx="1202479" cy="1202479"/>
            </a:xfrm>
            <a:prstGeom prst="rect">
              <a:avLst/>
            </a:prstGeom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DE3B56A5-534B-44EA-9B92-C9EE05197879}"/>
              </a:ext>
            </a:extLst>
          </p:cNvPr>
          <p:cNvSpPr txBox="1"/>
          <p:nvPr/>
        </p:nvSpPr>
        <p:spPr>
          <a:xfrm>
            <a:off x="1917577" y="1317012"/>
            <a:ext cx="9392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Bahnschrift SemiBold" panose="020B0502040204020203" pitchFamily="34" charset="0"/>
              </a:rPr>
              <a:t>TOP 5 mayores consumidores histórico</a:t>
            </a:r>
            <a:endParaRPr lang="es-AR" sz="4000" dirty="0">
              <a:latin typeface="Bahnschrift SemiBold" panose="020B0502040204020203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7C59EEF-25E2-4954-B50E-6E1E8201651D}"/>
              </a:ext>
            </a:extLst>
          </p:cNvPr>
          <p:cNvSpPr txBox="1"/>
          <p:nvPr/>
        </p:nvSpPr>
        <p:spPr>
          <a:xfrm>
            <a:off x="11537570" y="63893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12</a:t>
            </a:r>
            <a:endParaRPr 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E902172-F5B2-490D-A7E4-8450399BBE13}"/>
              </a:ext>
            </a:extLst>
          </p:cNvPr>
          <p:cNvSpPr txBox="1"/>
          <p:nvPr/>
        </p:nvSpPr>
        <p:spPr>
          <a:xfrm>
            <a:off x="241591" y="1659285"/>
            <a:ext cx="4667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A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N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A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L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S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B5ADCBC-C2B9-4D87-AD75-D4EA1D4C4D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50" y="2747106"/>
            <a:ext cx="10867453" cy="296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63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EE423F54-CDB3-4323-8F9C-D5E85985ED97}"/>
              </a:ext>
            </a:extLst>
          </p:cNvPr>
          <p:cNvGrpSpPr/>
          <p:nvPr/>
        </p:nvGrpSpPr>
        <p:grpSpPr>
          <a:xfrm>
            <a:off x="-126285" y="-22013"/>
            <a:ext cx="12318285" cy="6880013"/>
            <a:chOff x="-126285" y="-22013"/>
            <a:chExt cx="12318285" cy="6880013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A563CDF-006D-4261-B718-B47DC0FFC0D1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C7FBEFB-BECC-4388-B281-4AE301E8F94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76348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3600" dirty="0">
                    <a:latin typeface="Bahnschrift SemiBold" panose="020B0502040204020203" pitchFamily="34" charset="0"/>
                  </a:rPr>
                  <a:t>Análisis sobre la extracción y consumo del gas</a:t>
                </a:r>
                <a:endParaRPr lang="es-AR" sz="3600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1D6C637-961D-4AE0-A5A5-79622B7B9873}"/>
                  </a:ext>
                </a:extLst>
              </p:cNvPr>
              <p:cNvSpPr/>
              <p:nvPr/>
            </p:nvSpPr>
            <p:spPr>
              <a:xfrm>
                <a:off x="0" y="0"/>
                <a:ext cx="949911" cy="6858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pic>
          <p:nvPicPr>
            <p:cNvPr id="7" name="Gráfico 6" descr="Cabeza con engranajes con relleno sólido">
              <a:extLst>
                <a:ext uri="{FF2B5EF4-FFF2-40B4-BE49-F238E27FC236}">
                  <a16:creationId xmlns:a16="http://schemas.microsoft.com/office/drawing/2014/main" id="{3CFFC620-32FC-4AE8-9071-42E8E5C8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26285" y="-22013"/>
              <a:ext cx="1202479" cy="1202479"/>
            </a:xfrm>
            <a:prstGeom prst="rect">
              <a:avLst/>
            </a:prstGeom>
          </p:spPr>
        </p:pic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F987FCDF-D39A-49DC-801B-910B24B8A201}"/>
              </a:ext>
            </a:extLst>
          </p:cNvPr>
          <p:cNvSpPr txBox="1"/>
          <p:nvPr/>
        </p:nvSpPr>
        <p:spPr>
          <a:xfrm>
            <a:off x="2155247" y="1305342"/>
            <a:ext cx="9591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0" i="0" dirty="0">
                <a:effectLst/>
                <a:latin typeface="Bahnschrift SemiBold" panose="020B0502040204020203" pitchFamily="34" charset="0"/>
              </a:rPr>
              <a:t>TOP 5 mayores productores histórico</a:t>
            </a:r>
            <a:endParaRPr lang="es-AR" sz="4000" dirty="0">
              <a:latin typeface="Bahnschrift SemiBold" panose="020B05020402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5857925-D7F4-4559-83A9-CEDF92E56AFA}"/>
              </a:ext>
            </a:extLst>
          </p:cNvPr>
          <p:cNvSpPr txBox="1"/>
          <p:nvPr/>
        </p:nvSpPr>
        <p:spPr>
          <a:xfrm>
            <a:off x="11537570" y="63893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13</a:t>
            </a:r>
            <a:endParaRPr 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0409FBF-B039-4000-A298-06B7E2527309}"/>
              </a:ext>
            </a:extLst>
          </p:cNvPr>
          <p:cNvSpPr txBox="1"/>
          <p:nvPr/>
        </p:nvSpPr>
        <p:spPr>
          <a:xfrm>
            <a:off x="241591" y="1659285"/>
            <a:ext cx="4667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A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N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A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L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S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040C115-CE38-4AAC-8AC1-1E56BFAF4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502" y="2825362"/>
            <a:ext cx="10888494" cy="308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17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EE423F54-CDB3-4323-8F9C-D5E85985ED97}"/>
              </a:ext>
            </a:extLst>
          </p:cNvPr>
          <p:cNvGrpSpPr/>
          <p:nvPr/>
        </p:nvGrpSpPr>
        <p:grpSpPr>
          <a:xfrm>
            <a:off x="-126285" y="-22013"/>
            <a:ext cx="12318285" cy="6880013"/>
            <a:chOff x="-126285" y="-22013"/>
            <a:chExt cx="12318285" cy="6880013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A563CDF-006D-4261-B718-B47DC0FFC0D1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C7FBEFB-BECC-4388-B281-4AE301E8F94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76348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3600" dirty="0">
                    <a:latin typeface="Bahnschrift SemiBold" panose="020B0502040204020203" pitchFamily="34" charset="0"/>
                  </a:rPr>
                  <a:t>Análisis sobre la extracción y consumo del gas</a:t>
                </a:r>
                <a:endParaRPr lang="es-AR" sz="3600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1D6C637-961D-4AE0-A5A5-79622B7B9873}"/>
                  </a:ext>
                </a:extLst>
              </p:cNvPr>
              <p:cNvSpPr/>
              <p:nvPr/>
            </p:nvSpPr>
            <p:spPr>
              <a:xfrm>
                <a:off x="0" y="0"/>
                <a:ext cx="949911" cy="6858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pic>
          <p:nvPicPr>
            <p:cNvPr id="7" name="Gráfico 6" descr="Cabeza con engranajes con relleno sólido">
              <a:extLst>
                <a:ext uri="{FF2B5EF4-FFF2-40B4-BE49-F238E27FC236}">
                  <a16:creationId xmlns:a16="http://schemas.microsoft.com/office/drawing/2014/main" id="{3CFFC620-32FC-4AE8-9071-42E8E5C8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26285" y="-22013"/>
              <a:ext cx="1202479" cy="1202479"/>
            </a:xfrm>
            <a:prstGeom prst="rect">
              <a:avLst/>
            </a:prstGeom>
          </p:spPr>
        </p:pic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105E6DB5-50BE-47EF-9DB9-7017B7E7CA30}"/>
              </a:ext>
            </a:extLst>
          </p:cNvPr>
          <p:cNvSpPr txBox="1"/>
          <p:nvPr/>
        </p:nvSpPr>
        <p:spPr>
          <a:xfrm>
            <a:off x="1457699" y="877388"/>
            <a:ext cx="10079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i="0" dirty="0">
                <a:effectLst/>
                <a:latin typeface="Bahnschrift SemiBold" panose="020B0502040204020203" pitchFamily="34" charset="0"/>
              </a:rPr>
              <a:t>                          Regresión lineal &amp;</a:t>
            </a:r>
            <a:r>
              <a:rPr lang="es-ES" sz="2800" b="1" dirty="0">
                <a:latin typeface="Bahnschrift SemiBold" panose="020B0502040204020203" pitchFamily="34" charset="0"/>
              </a:rPr>
              <a:t> P</a:t>
            </a:r>
            <a:r>
              <a:rPr lang="es-ES" sz="2800" b="1" i="0" dirty="0">
                <a:effectLst/>
                <a:latin typeface="Bahnschrift SemiBold" panose="020B0502040204020203" pitchFamily="34" charset="0"/>
              </a:rPr>
              <a:t>redicción </a:t>
            </a:r>
          </a:p>
          <a:p>
            <a:endParaRPr lang="es-ES" sz="2800" b="1" i="0" dirty="0">
              <a:effectLst/>
              <a:latin typeface="Bahnschrift SemiBold" panose="020B0502040204020203" pitchFamily="34" charset="0"/>
            </a:endParaRPr>
          </a:p>
          <a:p>
            <a:r>
              <a:rPr lang="es-ES" sz="2800" b="1" dirty="0">
                <a:latin typeface="Bahnschrift SemiBold" panose="020B0502040204020203" pitchFamily="34" charset="0"/>
              </a:rPr>
              <a:t>             P</a:t>
            </a:r>
            <a:r>
              <a:rPr lang="es-ES" sz="2800" b="1" i="0" dirty="0">
                <a:effectLst/>
                <a:latin typeface="Bahnschrift SemiBold" panose="020B0502040204020203" pitchFamily="34" charset="0"/>
              </a:rPr>
              <a:t>roducción                                        Consumo  </a:t>
            </a:r>
            <a:endParaRPr lang="es-AR" sz="2800" dirty="0">
              <a:latin typeface="Bahnschrift SemiBold" panose="020B0502040204020203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607516D-D2ED-4F14-9983-54FD4A1B3CA2}"/>
              </a:ext>
            </a:extLst>
          </p:cNvPr>
          <p:cNvSpPr txBox="1"/>
          <p:nvPr/>
        </p:nvSpPr>
        <p:spPr>
          <a:xfrm>
            <a:off x="11537570" y="63893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14</a:t>
            </a:r>
            <a:endParaRPr lang="es-AR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CA91885-9079-4CF6-A53E-2C8D287E4724}"/>
              </a:ext>
            </a:extLst>
          </p:cNvPr>
          <p:cNvSpPr txBox="1"/>
          <p:nvPr/>
        </p:nvSpPr>
        <p:spPr>
          <a:xfrm>
            <a:off x="241591" y="1659285"/>
            <a:ext cx="4667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A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N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A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L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S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9EA2022-9629-459C-8405-BF7BC1D930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68" y="2376291"/>
            <a:ext cx="4949772" cy="403403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77CA660-B0DC-4F4B-8D09-7E89920206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798" y="2376291"/>
            <a:ext cx="4949772" cy="403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98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EE423F54-CDB3-4323-8F9C-D5E85985ED97}"/>
              </a:ext>
            </a:extLst>
          </p:cNvPr>
          <p:cNvGrpSpPr/>
          <p:nvPr/>
        </p:nvGrpSpPr>
        <p:grpSpPr>
          <a:xfrm>
            <a:off x="-126285" y="-22013"/>
            <a:ext cx="12318285" cy="6880013"/>
            <a:chOff x="-126285" y="-22013"/>
            <a:chExt cx="12318285" cy="6880013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A563CDF-006D-4261-B718-B47DC0FFC0D1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C7FBEFB-BECC-4388-B281-4AE301E8F94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76348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3600" dirty="0">
                    <a:latin typeface="Bahnschrift SemiBold" panose="020B0502040204020203" pitchFamily="34" charset="0"/>
                  </a:rPr>
                  <a:t>Análisis sobre la extracción y consumo del gas</a:t>
                </a:r>
                <a:endParaRPr lang="es-AR" sz="3600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1D6C637-961D-4AE0-A5A5-79622B7B9873}"/>
                  </a:ext>
                </a:extLst>
              </p:cNvPr>
              <p:cNvSpPr/>
              <p:nvPr/>
            </p:nvSpPr>
            <p:spPr>
              <a:xfrm>
                <a:off x="0" y="0"/>
                <a:ext cx="949911" cy="6858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pic>
          <p:nvPicPr>
            <p:cNvPr id="7" name="Gráfico 6" descr="Cabeza con engranajes con relleno sólido">
              <a:extLst>
                <a:ext uri="{FF2B5EF4-FFF2-40B4-BE49-F238E27FC236}">
                  <a16:creationId xmlns:a16="http://schemas.microsoft.com/office/drawing/2014/main" id="{3CFFC620-32FC-4AE8-9071-42E8E5C8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26285" y="-22013"/>
              <a:ext cx="1202479" cy="1202479"/>
            </a:xfrm>
            <a:prstGeom prst="rect">
              <a:avLst/>
            </a:prstGeom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4CC81FC3-F584-4205-B0EF-13FB9AE37BFC}"/>
              </a:ext>
            </a:extLst>
          </p:cNvPr>
          <p:cNvSpPr txBox="1"/>
          <p:nvPr/>
        </p:nvSpPr>
        <p:spPr>
          <a:xfrm>
            <a:off x="235726" y="1352403"/>
            <a:ext cx="4667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C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O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N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C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L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U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S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O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N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E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S</a:t>
            </a:r>
          </a:p>
        </p:txBody>
      </p:sp>
      <p:pic>
        <p:nvPicPr>
          <p:cNvPr id="9" name="Gráfico 8" descr="Presentación con gráfico circular con relleno sólido">
            <a:extLst>
              <a:ext uri="{FF2B5EF4-FFF2-40B4-BE49-F238E27FC236}">
                <a16:creationId xmlns:a16="http://schemas.microsoft.com/office/drawing/2014/main" id="{8977EABF-91B5-4352-8FBF-939E9342E7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6194" y="1995487"/>
            <a:ext cx="2867025" cy="286702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2D86445-3D3A-4F88-AF8D-41458C9A0AFD}"/>
              </a:ext>
            </a:extLst>
          </p:cNvPr>
          <p:cNvSpPr txBox="1"/>
          <p:nvPr/>
        </p:nvSpPr>
        <p:spPr>
          <a:xfrm>
            <a:off x="3784428" y="953857"/>
            <a:ext cx="8041693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Bahnschrift SemiBold" panose="020B0502040204020203" pitchFamily="34" charset="0"/>
              </a:rPr>
              <a:t>Según el análisis realizado las conclusiones que podemos destacar, son:</a:t>
            </a:r>
          </a:p>
          <a:p>
            <a:endParaRPr lang="es-ES" sz="2800" dirty="0">
              <a:latin typeface="Bahnschrift SemiBold" panose="020B0502040204020203" pitchFamily="3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AR" sz="1900" dirty="0">
                <a:latin typeface="Bahnschrift SemiBold" panose="020B0502040204020203" pitchFamily="34" charset="0"/>
              </a:rPr>
              <a:t>El consumo de un recurso natural está determinado por la disponibilidad que hay en un país, junto con factores económicos y demográficos.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AR" sz="1900" dirty="0">
                <a:latin typeface="Bahnschrift SemiBold" panose="020B0502040204020203" pitchFamily="34" charset="0"/>
              </a:rPr>
              <a:t>Los países más ricos son los que mayor capacidad de consumo tienen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AR" sz="1900" dirty="0">
                <a:latin typeface="Bahnschrift SemiBold" panose="020B0502040204020203" pitchFamily="34" charset="0"/>
              </a:rPr>
              <a:t>El consumo de gas sobrepasará la cantidad que se extraiga.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AR" sz="1900" dirty="0">
                <a:latin typeface="Bahnschrift SemiBold" panose="020B0502040204020203" pitchFamily="34" charset="0"/>
              </a:rPr>
              <a:t>Es imperioso, como sociedad, que busquemos otras formas de energía que sean renovables, con el fin de que no ocurra un desabastecimiento masivo de forma intempestiva.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AR" sz="1900" dirty="0">
                <a:latin typeface="Bahnschrift SemiBold" panose="020B0502040204020203" pitchFamily="34" charset="0"/>
              </a:rPr>
              <a:t> La inversión en energías renovables tales como la nuclear, eólica, hídrica y solar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15BB8CC-7362-4B55-A162-FA461FB1926B}"/>
              </a:ext>
            </a:extLst>
          </p:cNvPr>
          <p:cNvSpPr txBox="1"/>
          <p:nvPr/>
        </p:nvSpPr>
        <p:spPr>
          <a:xfrm>
            <a:off x="11537570" y="63893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15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8031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EE423F54-CDB3-4323-8F9C-D5E85985ED97}"/>
              </a:ext>
            </a:extLst>
          </p:cNvPr>
          <p:cNvGrpSpPr/>
          <p:nvPr/>
        </p:nvGrpSpPr>
        <p:grpSpPr>
          <a:xfrm>
            <a:off x="-126285" y="-22013"/>
            <a:ext cx="12318285" cy="6880013"/>
            <a:chOff x="-126285" y="-22013"/>
            <a:chExt cx="12318285" cy="6880013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A563CDF-006D-4261-B718-B47DC0FFC0D1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C7FBEFB-BECC-4388-B281-4AE301E8F94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76348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3600" dirty="0">
                    <a:latin typeface="Bahnschrift SemiBold" panose="020B0502040204020203" pitchFamily="34" charset="0"/>
                  </a:rPr>
                  <a:t>Análisis sobre la extracción y consumo del gas</a:t>
                </a:r>
                <a:endParaRPr lang="es-AR" sz="3600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1D6C637-961D-4AE0-A5A5-79622B7B9873}"/>
                  </a:ext>
                </a:extLst>
              </p:cNvPr>
              <p:cNvSpPr/>
              <p:nvPr/>
            </p:nvSpPr>
            <p:spPr>
              <a:xfrm>
                <a:off x="0" y="0"/>
                <a:ext cx="949911" cy="6858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pic>
          <p:nvPicPr>
            <p:cNvPr id="7" name="Gráfico 6" descr="Cabeza con engranajes con relleno sólido">
              <a:extLst>
                <a:ext uri="{FF2B5EF4-FFF2-40B4-BE49-F238E27FC236}">
                  <a16:creationId xmlns:a16="http://schemas.microsoft.com/office/drawing/2014/main" id="{3CFFC620-32FC-4AE8-9071-42E8E5C8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26285" y="-22013"/>
              <a:ext cx="1202479" cy="1202479"/>
            </a:xfrm>
            <a:prstGeom prst="rect">
              <a:avLst/>
            </a:prstGeom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D2DC3CFB-D1D2-4A2B-9371-4F04D40F6F6D}"/>
              </a:ext>
            </a:extLst>
          </p:cNvPr>
          <p:cNvGrpSpPr/>
          <p:nvPr/>
        </p:nvGrpSpPr>
        <p:grpSpPr>
          <a:xfrm>
            <a:off x="474954" y="1028383"/>
            <a:ext cx="1202479" cy="5981700"/>
            <a:chOff x="219075" y="1123950"/>
            <a:chExt cx="1438275" cy="5634037"/>
          </a:xfrm>
        </p:grpSpPr>
        <p:pic>
          <p:nvPicPr>
            <p:cNvPr id="20" name="Gráfico 19" descr="Agua con relleno sólido">
              <a:extLst>
                <a:ext uri="{FF2B5EF4-FFF2-40B4-BE49-F238E27FC236}">
                  <a16:creationId xmlns:a16="http://schemas.microsoft.com/office/drawing/2014/main" id="{5B2A4C6A-9E46-4092-9A37-E6FC1F4C3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142875" y="1200150"/>
              <a:ext cx="1533525" cy="1381125"/>
            </a:xfrm>
            <a:prstGeom prst="rect">
              <a:avLst/>
            </a:prstGeom>
          </p:spPr>
        </p:pic>
        <p:pic>
          <p:nvPicPr>
            <p:cNvPr id="21" name="Gráfico 20" descr="Agua con relleno sólido">
              <a:extLst>
                <a:ext uri="{FF2B5EF4-FFF2-40B4-BE49-F238E27FC236}">
                  <a16:creationId xmlns:a16="http://schemas.microsoft.com/office/drawing/2014/main" id="{6F4EABB3-5442-44A3-8679-C3E304A00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176213" y="2533650"/>
              <a:ext cx="1533525" cy="1381125"/>
            </a:xfrm>
            <a:prstGeom prst="rect">
              <a:avLst/>
            </a:prstGeom>
          </p:spPr>
        </p:pic>
        <p:pic>
          <p:nvPicPr>
            <p:cNvPr id="22" name="Gráfico 21" descr="Agua con relleno sólido">
              <a:extLst>
                <a:ext uri="{FF2B5EF4-FFF2-40B4-BE49-F238E27FC236}">
                  <a16:creationId xmlns:a16="http://schemas.microsoft.com/office/drawing/2014/main" id="{E9A94B57-1C45-4C78-BAF3-E9B0B42F4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200025" y="3967162"/>
              <a:ext cx="1533525" cy="1381125"/>
            </a:xfrm>
            <a:prstGeom prst="rect">
              <a:avLst/>
            </a:prstGeom>
          </p:spPr>
        </p:pic>
        <p:pic>
          <p:nvPicPr>
            <p:cNvPr id="23" name="Gráfico 22" descr="Agua con relleno sólido">
              <a:extLst>
                <a:ext uri="{FF2B5EF4-FFF2-40B4-BE49-F238E27FC236}">
                  <a16:creationId xmlns:a16="http://schemas.microsoft.com/office/drawing/2014/main" id="{1E862C49-D19B-4148-B40D-773D309FF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185737" y="5300662"/>
              <a:ext cx="1533525" cy="1381125"/>
            </a:xfrm>
            <a:prstGeom prst="rect">
              <a:avLst/>
            </a:prstGeom>
          </p:spPr>
        </p:pic>
      </p:grp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C5E086C-1951-48B1-AF92-5252ABA5DA11}"/>
              </a:ext>
            </a:extLst>
          </p:cNvPr>
          <p:cNvSpPr txBox="1"/>
          <p:nvPr/>
        </p:nvSpPr>
        <p:spPr>
          <a:xfrm>
            <a:off x="237274" y="1889817"/>
            <a:ext cx="419615" cy="3492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82" dirty="0">
                <a:solidFill>
                  <a:schemeClr val="bg2"/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3682" dirty="0">
                <a:solidFill>
                  <a:schemeClr val="bg2"/>
                </a:solidFill>
                <a:latin typeface="Bahnschrift SemiBold" panose="020B0502040204020203" pitchFamily="34" charset="0"/>
              </a:rPr>
              <a:t>N</a:t>
            </a:r>
          </a:p>
          <a:p>
            <a:pPr algn="ctr"/>
            <a:r>
              <a:rPr lang="es-ES" sz="3682" dirty="0">
                <a:solidFill>
                  <a:schemeClr val="bg2"/>
                </a:solidFill>
                <a:latin typeface="Bahnschrift SemiBold" panose="020B0502040204020203" pitchFamily="34" charset="0"/>
              </a:rPr>
              <a:t>D</a:t>
            </a:r>
          </a:p>
          <a:p>
            <a:pPr algn="ctr"/>
            <a:r>
              <a:rPr lang="es-ES" sz="3682" dirty="0">
                <a:solidFill>
                  <a:schemeClr val="bg2"/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3682" dirty="0">
                <a:solidFill>
                  <a:schemeClr val="bg2"/>
                </a:solidFill>
                <a:latin typeface="Bahnschrift SemiBold" panose="020B0502040204020203" pitchFamily="34" charset="0"/>
              </a:rPr>
              <a:t>C</a:t>
            </a:r>
          </a:p>
          <a:p>
            <a:pPr algn="ctr"/>
            <a:r>
              <a:rPr lang="es-ES" sz="3682" dirty="0">
                <a:solidFill>
                  <a:schemeClr val="bg2"/>
                </a:solidFill>
                <a:latin typeface="Bahnschrift SemiBold" panose="020B0502040204020203" pitchFamily="34" charset="0"/>
              </a:rPr>
              <a:t>E</a:t>
            </a:r>
            <a:endParaRPr lang="es-AR" sz="3682" dirty="0">
              <a:solidFill>
                <a:schemeClr val="bg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4B85C2A-C91C-4E46-935C-8D47868DF8DF}"/>
              </a:ext>
            </a:extLst>
          </p:cNvPr>
          <p:cNvSpPr txBox="1"/>
          <p:nvPr/>
        </p:nvSpPr>
        <p:spPr>
          <a:xfrm>
            <a:off x="1629653" y="1553470"/>
            <a:ext cx="7822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Bahnschrift SemiBold" panose="020B0502040204020203" pitchFamily="34" charset="0"/>
              </a:rPr>
              <a:t>INTRODUCCIÓN</a:t>
            </a:r>
            <a:endParaRPr lang="es-AR" sz="2800" dirty="0">
              <a:latin typeface="Bahnschrift SemiBold" panose="020B0502040204020203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E11107B-B2AF-4376-9FD2-20345886DCEB}"/>
              </a:ext>
            </a:extLst>
          </p:cNvPr>
          <p:cNvSpPr txBox="1"/>
          <p:nvPr/>
        </p:nvSpPr>
        <p:spPr>
          <a:xfrm>
            <a:off x="1629653" y="2956996"/>
            <a:ext cx="8079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Bahnschrift SemiBold" panose="020B0502040204020203" pitchFamily="34" charset="0"/>
              </a:rPr>
              <a:t>PREGUNTAS E HIPÓTESIS</a:t>
            </a:r>
            <a:endParaRPr lang="es-AR" sz="2800" dirty="0">
              <a:latin typeface="Bahnschrift SemiBold" panose="020B0502040204020203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CB24B1C-C24B-4D94-B831-24DA90DA91DE}"/>
              </a:ext>
            </a:extLst>
          </p:cNvPr>
          <p:cNvSpPr txBox="1"/>
          <p:nvPr/>
        </p:nvSpPr>
        <p:spPr>
          <a:xfrm>
            <a:off x="1629653" y="4491228"/>
            <a:ext cx="506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Bahnschrift SemiBold" panose="020B0502040204020203" pitchFamily="34" charset="0"/>
              </a:rPr>
              <a:t>ANÁLISIS REALIZADO</a:t>
            </a:r>
            <a:endParaRPr lang="es-AR" sz="2800" dirty="0">
              <a:latin typeface="Bahnschrift SemiBold" panose="020B0502040204020203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24DDE5B-BECF-40F1-98E0-0A94B4D2D20A}"/>
              </a:ext>
            </a:extLst>
          </p:cNvPr>
          <p:cNvSpPr txBox="1"/>
          <p:nvPr/>
        </p:nvSpPr>
        <p:spPr>
          <a:xfrm>
            <a:off x="1677433" y="5907015"/>
            <a:ext cx="428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Bahnschrift SemiBold" panose="020B0502040204020203" pitchFamily="34" charset="0"/>
              </a:rPr>
              <a:t>CONCLUSIONES</a:t>
            </a:r>
            <a:endParaRPr lang="es-AR" sz="2800" dirty="0">
              <a:latin typeface="Bahnschrift SemiBold" panose="020B0502040204020203" pitchFamily="34" charset="0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B7215116-3891-4912-8683-6DE8D49637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262" y="1923543"/>
            <a:ext cx="5426919" cy="3609080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5F493857-DC53-4209-89BC-DB5C0A51774A}"/>
              </a:ext>
            </a:extLst>
          </p:cNvPr>
          <p:cNvSpPr txBox="1"/>
          <p:nvPr/>
        </p:nvSpPr>
        <p:spPr>
          <a:xfrm>
            <a:off x="11537570" y="6389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0857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EE423F54-CDB3-4323-8F9C-D5E85985ED97}"/>
              </a:ext>
            </a:extLst>
          </p:cNvPr>
          <p:cNvGrpSpPr/>
          <p:nvPr/>
        </p:nvGrpSpPr>
        <p:grpSpPr>
          <a:xfrm>
            <a:off x="-126285" y="-22013"/>
            <a:ext cx="12318285" cy="6880013"/>
            <a:chOff x="-126285" y="-22013"/>
            <a:chExt cx="12318285" cy="6880013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A563CDF-006D-4261-B718-B47DC0FFC0D1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C7FBEFB-BECC-4388-B281-4AE301E8F94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76348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3600" dirty="0">
                    <a:latin typeface="Bahnschrift SemiBold" panose="020B0502040204020203" pitchFamily="34" charset="0"/>
                  </a:rPr>
                  <a:t>Análisis sobre la extracción y consumo del gas</a:t>
                </a:r>
                <a:endParaRPr lang="es-AR" sz="3600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1D6C637-961D-4AE0-A5A5-79622B7B9873}"/>
                  </a:ext>
                </a:extLst>
              </p:cNvPr>
              <p:cNvSpPr/>
              <p:nvPr/>
            </p:nvSpPr>
            <p:spPr>
              <a:xfrm>
                <a:off x="0" y="0"/>
                <a:ext cx="949911" cy="6858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pic>
          <p:nvPicPr>
            <p:cNvPr id="7" name="Gráfico 6" descr="Cabeza con engranajes con relleno sólido">
              <a:extLst>
                <a:ext uri="{FF2B5EF4-FFF2-40B4-BE49-F238E27FC236}">
                  <a16:creationId xmlns:a16="http://schemas.microsoft.com/office/drawing/2014/main" id="{3CFFC620-32FC-4AE8-9071-42E8E5C8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26285" y="-22013"/>
              <a:ext cx="1202479" cy="1202479"/>
            </a:xfrm>
            <a:prstGeom prst="rect">
              <a:avLst/>
            </a:prstGeom>
          </p:spPr>
        </p:pic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7A7368A0-ABF2-40DF-BEC7-D6B52CC62938}"/>
              </a:ext>
            </a:extLst>
          </p:cNvPr>
          <p:cNvSpPr txBox="1"/>
          <p:nvPr/>
        </p:nvSpPr>
        <p:spPr>
          <a:xfrm>
            <a:off x="211912" y="1180466"/>
            <a:ext cx="5260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N</a:t>
            </a:r>
          </a:p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T</a:t>
            </a:r>
          </a:p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R</a:t>
            </a:r>
          </a:p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O</a:t>
            </a:r>
          </a:p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D</a:t>
            </a:r>
          </a:p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U</a:t>
            </a:r>
          </a:p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C</a:t>
            </a:r>
          </a:p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C</a:t>
            </a:r>
          </a:p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O</a:t>
            </a:r>
          </a:p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N</a:t>
            </a:r>
            <a:endParaRPr lang="es-AR" sz="2800" dirty="0">
              <a:solidFill>
                <a:schemeClr val="accent6">
                  <a:lumMod val="20000"/>
                  <a:lumOff val="8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7DDE717-2B95-4ACD-A40D-CB7CE881FD10}"/>
              </a:ext>
            </a:extLst>
          </p:cNvPr>
          <p:cNvSpPr txBox="1"/>
          <p:nvPr/>
        </p:nvSpPr>
        <p:spPr>
          <a:xfrm>
            <a:off x="1076194" y="934245"/>
            <a:ext cx="10630031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800" dirty="0">
                <a:latin typeface="Bahnschrift SemiBold" panose="020B0502040204020203" pitchFamily="34" charset="0"/>
              </a:rPr>
              <a:t>En el presente trabajo analizaremos cuales son los comportamientos y relación entre la producción de gas y su consumo. </a:t>
            </a:r>
          </a:p>
          <a:p>
            <a:pPr algn="l"/>
            <a:endParaRPr lang="es-ES" sz="2800" dirty="0">
              <a:solidFill>
                <a:schemeClr val="bg2">
                  <a:lumMod val="25000"/>
                </a:schemeClr>
              </a:solidFill>
              <a:latin typeface="Bahnschrift SemiBold" panose="020B0502040204020203" pitchFamily="34" charset="0"/>
            </a:endParaRPr>
          </a:p>
          <a:p>
            <a:pPr algn="l"/>
            <a:r>
              <a:rPr lang="es-ES" sz="2800" dirty="0">
                <a:latin typeface="Bahnschrift SemiBold" panose="020B0502040204020203" pitchFamily="34" charset="0"/>
              </a:rPr>
              <a:t>A través de las siguientes hipótesis:</a:t>
            </a:r>
          </a:p>
          <a:p>
            <a:pPr algn="l"/>
            <a:endParaRPr lang="es-ES" sz="1400" dirty="0">
              <a:latin typeface="Bahnschrift SemiBold" panose="020B0502040204020203" pitchFamily="34" charset="0"/>
            </a:endParaRPr>
          </a:p>
          <a:p>
            <a:pPr algn="l"/>
            <a:endParaRPr lang="es-ES" sz="1400" dirty="0">
              <a:latin typeface="Bahnschrift SemiBold" panose="020B0502040204020203" pitchFamily="34" charset="0"/>
            </a:endParaRPr>
          </a:p>
          <a:p>
            <a:pPr algn="l"/>
            <a:endParaRPr lang="es-ES" dirty="0">
              <a:latin typeface="Bahnschrift SemiBold" panose="020B0502040204020203" pitchFamily="34" charset="0"/>
            </a:endParaRPr>
          </a:p>
          <a:p>
            <a:pPr algn="l"/>
            <a:r>
              <a:rPr lang="es-ES" dirty="0">
                <a:latin typeface="Bahnschrift SemiBold" panose="020B0502040204020203" pitchFamily="34" charset="0"/>
              </a:rPr>
              <a:t>-¿Los países que más producen gas, son a su vez los que mas lo consumen?</a:t>
            </a:r>
          </a:p>
          <a:p>
            <a:pPr algn="l"/>
            <a:endParaRPr lang="es-ES" dirty="0">
              <a:latin typeface="Bahnschrift SemiBold" panose="020B0502040204020203" pitchFamily="34" charset="0"/>
            </a:endParaRPr>
          </a:p>
          <a:p>
            <a:pPr algn="l"/>
            <a:endParaRPr lang="es-ES" dirty="0">
              <a:latin typeface="Bahnschrift SemiBold" panose="020B0502040204020203" pitchFamily="34" charset="0"/>
            </a:endParaRPr>
          </a:p>
          <a:p>
            <a:pPr algn="l"/>
            <a:r>
              <a:rPr lang="es-ES" dirty="0">
                <a:latin typeface="Bahnschrift SemiBold" panose="020B0502040204020203" pitchFamily="34" charset="0"/>
              </a:rPr>
              <a:t>-Relación entre el consumo de gas y sus derivados con la población. ¿a mayor población habrá un mayor consumo?</a:t>
            </a:r>
          </a:p>
          <a:p>
            <a:pPr algn="l"/>
            <a:endParaRPr lang="es-ES" dirty="0">
              <a:latin typeface="Bahnschrift SemiBold" panose="020B0502040204020203" pitchFamily="34" charset="0"/>
            </a:endParaRPr>
          </a:p>
          <a:p>
            <a:pPr algn="l"/>
            <a:endParaRPr lang="es-ES" dirty="0">
              <a:latin typeface="Bahnschrift SemiBold" panose="020B0502040204020203" pitchFamily="34" charset="0"/>
            </a:endParaRPr>
          </a:p>
          <a:p>
            <a:pPr algn="l"/>
            <a:r>
              <a:rPr lang="es-ES" dirty="0">
                <a:latin typeface="Bahnschrift SemiBold" panose="020B0502040204020203" pitchFamily="34" charset="0"/>
              </a:rPr>
              <a:t>-¿Cuáles fueron los 5 países que tuvieron un mayor consumo y cuáles los que tuvieron una mayor producción? </a:t>
            </a:r>
          </a:p>
          <a:p>
            <a:pPr algn="l"/>
            <a:endParaRPr lang="es-ES" sz="1600" dirty="0">
              <a:solidFill>
                <a:schemeClr val="bg2">
                  <a:lumMod val="25000"/>
                </a:schemeClr>
              </a:solidFill>
              <a:latin typeface="Bahnschrift SemiBold" panose="020B0502040204020203" pitchFamily="34" charset="0"/>
            </a:endParaRPr>
          </a:p>
          <a:p>
            <a:pPr algn="l"/>
            <a:endParaRPr lang="es-ES" sz="1600" dirty="0">
              <a:solidFill>
                <a:schemeClr val="bg2">
                  <a:lumMod val="25000"/>
                </a:schemeClr>
              </a:solidFill>
              <a:latin typeface="Bahnschrift SemiBold" panose="020B0502040204020203" pitchFamily="34" charset="0"/>
            </a:endParaRPr>
          </a:p>
          <a:p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AB5C64E-51CC-4803-91DF-95AF78BBF5AD}"/>
              </a:ext>
            </a:extLst>
          </p:cNvPr>
          <p:cNvSpPr txBox="1"/>
          <p:nvPr/>
        </p:nvSpPr>
        <p:spPr>
          <a:xfrm>
            <a:off x="11537570" y="6389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0412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EE423F54-CDB3-4323-8F9C-D5E85985ED97}"/>
              </a:ext>
            </a:extLst>
          </p:cNvPr>
          <p:cNvGrpSpPr/>
          <p:nvPr/>
        </p:nvGrpSpPr>
        <p:grpSpPr>
          <a:xfrm>
            <a:off x="-126285" y="-22013"/>
            <a:ext cx="12318285" cy="6880013"/>
            <a:chOff x="-126285" y="-22013"/>
            <a:chExt cx="12318285" cy="6880013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A563CDF-006D-4261-B718-B47DC0FFC0D1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C7FBEFB-BECC-4388-B281-4AE301E8F94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76348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3600" dirty="0">
                    <a:latin typeface="Bahnschrift SemiBold" panose="020B0502040204020203" pitchFamily="34" charset="0"/>
                  </a:rPr>
                  <a:t>Análisis sobre la extracción y consumo del gas</a:t>
                </a:r>
                <a:endParaRPr lang="es-AR" sz="3600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1D6C637-961D-4AE0-A5A5-79622B7B9873}"/>
                  </a:ext>
                </a:extLst>
              </p:cNvPr>
              <p:cNvSpPr/>
              <p:nvPr/>
            </p:nvSpPr>
            <p:spPr>
              <a:xfrm>
                <a:off x="0" y="0"/>
                <a:ext cx="949911" cy="6858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pic>
          <p:nvPicPr>
            <p:cNvPr id="7" name="Gráfico 6" descr="Cabeza con engranajes con relleno sólido">
              <a:extLst>
                <a:ext uri="{FF2B5EF4-FFF2-40B4-BE49-F238E27FC236}">
                  <a16:creationId xmlns:a16="http://schemas.microsoft.com/office/drawing/2014/main" id="{3CFFC620-32FC-4AE8-9071-42E8E5C8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26285" y="-22013"/>
              <a:ext cx="1202479" cy="1202479"/>
            </a:xfrm>
            <a:prstGeom prst="rect">
              <a:avLst/>
            </a:prstGeom>
          </p:spPr>
        </p:pic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7A7368A0-ABF2-40DF-BEC7-D6B52CC62938}"/>
              </a:ext>
            </a:extLst>
          </p:cNvPr>
          <p:cNvSpPr txBox="1"/>
          <p:nvPr/>
        </p:nvSpPr>
        <p:spPr>
          <a:xfrm>
            <a:off x="211912" y="1180466"/>
            <a:ext cx="5260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N</a:t>
            </a:r>
          </a:p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T</a:t>
            </a:r>
          </a:p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R</a:t>
            </a:r>
          </a:p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O</a:t>
            </a:r>
          </a:p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D</a:t>
            </a:r>
          </a:p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U</a:t>
            </a:r>
          </a:p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C</a:t>
            </a:r>
          </a:p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C</a:t>
            </a:r>
          </a:p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O</a:t>
            </a:r>
          </a:p>
          <a:p>
            <a:pPr algn="ctr"/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N</a:t>
            </a:r>
            <a:endParaRPr lang="es-AR" sz="2800" dirty="0">
              <a:solidFill>
                <a:schemeClr val="accent6">
                  <a:lumMod val="20000"/>
                  <a:lumOff val="8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7DDE717-2B95-4ACD-A40D-CB7CE881FD10}"/>
              </a:ext>
            </a:extLst>
          </p:cNvPr>
          <p:cNvSpPr txBox="1"/>
          <p:nvPr/>
        </p:nvSpPr>
        <p:spPr>
          <a:xfrm>
            <a:off x="1076194" y="934245"/>
            <a:ext cx="10630031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s-ES" sz="1400" dirty="0">
              <a:solidFill>
                <a:schemeClr val="bg2">
                  <a:lumMod val="25000"/>
                </a:schemeClr>
              </a:solidFill>
              <a:latin typeface="Bahnschrift SemiBold" panose="020B0502040204020203" pitchFamily="34" charset="0"/>
            </a:endParaRPr>
          </a:p>
          <a:p>
            <a:pPr algn="l"/>
            <a:endParaRPr lang="es-ES" sz="1400" dirty="0">
              <a:solidFill>
                <a:schemeClr val="bg2">
                  <a:lumMod val="25000"/>
                </a:schemeClr>
              </a:solidFill>
              <a:latin typeface="Bahnschrift SemiBold" panose="020B0502040204020203" pitchFamily="34" charset="0"/>
            </a:endParaRPr>
          </a:p>
          <a:p>
            <a:pPr algn="l"/>
            <a:r>
              <a:rPr lang="es-ES" sz="3600" dirty="0">
                <a:latin typeface="Bahnschrift SemiBold" panose="020B0502040204020203" pitchFamily="34" charset="0"/>
              </a:rPr>
              <a:t>Audiencias que está dirigido el siguiente trabajo :</a:t>
            </a:r>
          </a:p>
          <a:p>
            <a:pPr algn="l"/>
            <a:endParaRPr lang="es-ES" sz="2400" dirty="0">
              <a:latin typeface="Bahnschrift SemiBold" panose="020B0502040204020203" pitchFamily="34" charset="0"/>
            </a:endParaRPr>
          </a:p>
          <a:p>
            <a:pPr algn="l"/>
            <a:endParaRPr lang="es-ES" sz="2400" dirty="0">
              <a:latin typeface="Bahnschrift SemiBold" panose="020B0502040204020203" pitchFamily="34" charset="0"/>
            </a:endParaRPr>
          </a:p>
          <a:p>
            <a:pPr algn="l"/>
            <a:r>
              <a:rPr lang="es-ES" sz="2400" dirty="0">
                <a:latin typeface="Bahnschrift SemiBold" panose="020B0502040204020203" pitchFamily="34" charset="0"/>
              </a:rPr>
              <a:t>-Tomadores de decisiones en la industria petroquímica</a:t>
            </a:r>
          </a:p>
          <a:p>
            <a:pPr algn="l"/>
            <a:endParaRPr lang="es-ES" sz="2400" dirty="0">
              <a:latin typeface="Bahnschrift SemiBold" panose="020B0502040204020203" pitchFamily="34" charset="0"/>
            </a:endParaRPr>
          </a:p>
          <a:p>
            <a:pPr algn="l"/>
            <a:r>
              <a:rPr lang="es-ES" sz="2400" dirty="0">
                <a:latin typeface="Bahnschrift SemiBold" panose="020B0502040204020203" pitchFamily="34" charset="0"/>
              </a:rPr>
              <a:t>-Entes reguladores gubernamentales</a:t>
            </a:r>
          </a:p>
          <a:p>
            <a:pPr algn="l"/>
            <a:endParaRPr lang="es-ES" sz="2400" dirty="0">
              <a:latin typeface="Bahnschrift SemiBold" panose="020B0502040204020203" pitchFamily="34" charset="0"/>
            </a:endParaRPr>
          </a:p>
          <a:p>
            <a:pPr algn="l"/>
            <a:r>
              <a:rPr lang="es-ES" sz="2400" dirty="0">
                <a:latin typeface="Bahnschrift SemiBold" panose="020B0502040204020203" pitchFamily="34" charset="0"/>
              </a:rPr>
              <a:t>-Inversores</a:t>
            </a:r>
          </a:p>
          <a:p>
            <a:pPr algn="l"/>
            <a:endParaRPr lang="es-ES" sz="2400" dirty="0">
              <a:latin typeface="Bahnschrift SemiBold" panose="020B0502040204020203" pitchFamily="34" charset="0"/>
            </a:endParaRPr>
          </a:p>
          <a:p>
            <a:pPr algn="l"/>
            <a:r>
              <a:rPr lang="es-ES" sz="2400" dirty="0">
                <a:latin typeface="Bahnschrift SemiBold" panose="020B0502040204020203" pitchFamily="34" charset="0"/>
              </a:rPr>
              <a:t>-Académicos y expertos en el sector energético: incluyendo profesores y científicos.</a:t>
            </a:r>
          </a:p>
          <a:p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AB5C64E-51CC-4803-91DF-95AF78BBF5AD}"/>
              </a:ext>
            </a:extLst>
          </p:cNvPr>
          <p:cNvSpPr txBox="1"/>
          <p:nvPr/>
        </p:nvSpPr>
        <p:spPr>
          <a:xfrm>
            <a:off x="11537570" y="6389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2797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EE423F54-CDB3-4323-8F9C-D5E85985ED97}"/>
              </a:ext>
            </a:extLst>
          </p:cNvPr>
          <p:cNvGrpSpPr/>
          <p:nvPr/>
        </p:nvGrpSpPr>
        <p:grpSpPr>
          <a:xfrm>
            <a:off x="-126285" y="-22013"/>
            <a:ext cx="12318285" cy="6880013"/>
            <a:chOff x="-126285" y="-22013"/>
            <a:chExt cx="12318285" cy="6880013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A563CDF-006D-4261-B718-B47DC0FFC0D1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C7FBEFB-BECC-4388-B281-4AE301E8F94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76348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3600" dirty="0">
                    <a:latin typeface="Bahnschrift SemiBold" panose="020B0502040204020203" pitchFamily="34" charset="0"/>
                  </a:rPr>
                  <a:t>Análisis sobre la extracción y consumo del gas</a:t>
                </a:r>
                <a:endParaRPr lang="es-AR" sz="3600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1D6C637-961D-4AE0-A5A5-79622B7B9873}"/>
                  </a:ext>
                </a:extLst>
              </p:cNvPr>
              <p:cNvSpPr/>
              <p:nvPr/>
            </p:nvSpPr>
            <p:spPr>
              <a:xfrm>
                <a:off x="0" y="0"/>
                <a:ext cx="949911" cy="6858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pic>
          <p:nvPicPr>
            <p:cNvPr id="7" name="Gráfico 6" descr="Cabeza con engranajes con relleno sólido">
              <a:extLst>
                <a:ext uri="{FF2B5EF4-FFF2-40B4-BE49-F238E27FC236}">
                  <a16:creationId xmlns:a16="http://schemas.microsoft.com/office/drawing/2014/main" id="{3CFFC620-32FC-4AE8-9071-42E8E5C8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26285" y="-22013"/>
              <a:ext cx="1202479" cy="1202479"/>
            </a:xfrm>
            <a:prstGeom prst="rect">
              <a:avLst/>
            </a:prstGeom>
          </p:spPr>
        </p:pic>
      </p:grpSp>
      <p:pic>
        <p:nvPicPr>
          <p:cNvPr id="9" name="Gráfico 8" descr="Documento con relleno sólido">
            <a:extLst>
              <a:ext uri="{FF2B5EF4-FFF2-40B4-BE49-F238E27FC236}">
                <a16:creationId xmlns:a16="http://schemas.microsoft.com/office/drawing/2014/main" id="{21EADDBA-63A6-436A-BC05-1F8326C52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7599" y="1225965"/>
            <a:ext cx="2181401" cy="218140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A71CFDF-05F5-4CB9-8DBF-572F952FD662}"/>
              </a:ext>
            </a:extLst>
          </p:cNvPr>
          <p:cNvSpPr txBox="1"/>
          <p:nvPr/>
        </p:nvSpPr>
        <p:spPr>
          <a:xfrm>
            <a:off x="3582638" y="1225965"/>
            <a:ext cx="81057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latin typeface="Bahnschrift SemiBold" panose="020B0502040204020203" pitchFamily="34" charset="0"/>
              </a:rPr>
              <a:t>Nuestras inquietudes pasan principalmente en:</a:t>
            </a:r>
          </a:p>
          <a:p>
            <a:endParaRPr lang="es-ES" sz="1600" dirty="0">
              <a:latin typeface="Bahnschrift SemiBold" panose="020B0502040204020203" pitchFamily="34" charset="0"/>
            </a:endParaRPr>
          </a:p>
          <a:p>
            <a:endParaRPr lang="es-ES" sz="1600" dirty="0">
              <a:latin typeface="Bahnschrift SemiBold" panose="020B0502040204020203" pitchFamily="34" charset="0"/>
            </a:endParaRPr>
          </a:p>
          <a:p>
            <a:endParaRPr lang="es-ES" sz="1600" dirty="0">
              <a:latin typeface="Bahnschrift SemiBold" panose="020B0502040204020203" pitchFamily="34" charset="0"/>
            </a:endParaRPr>
          </a:p>
          <a:p>
            <a:r>
              <a:rPr lang="es-ES" sz="2400" dirty="0">
                <a:latin typeface="Bahnschrift SemiBold" panose="020B0502040204020203" pitchFamily="34" charset="0"/>
              </a:rPr>
              <a:t>-Establecer relación directamente proporcional entre países que son grandes productores y a su vez son grandes consumidores</a:t>
            </a:r>
          </a:p>
          <a:p>
            <a:endParaRPr lang="es-ES" sz="2400" dirty="0">
              <a:latin typeface="Bahnschrift SemiBold" panose="020B0502040204020203" pitchFamily="34" charset="0"/>
            </a:endParaRPr>
          </a:p>
          <a:p>
            <a:r>
              <a:rPr lang="es-ES" sz="2400" dirty="0">
                <a:latin typeface="Bahnschrift SemiBold" panose="020B0502040204020203" pitchFamily="34" charset="0"/>
              </a:rPr>
              <a:t>-Intentan abarcar mercado interno o exportar</a:t>
            </a:r>
          </a:p>
          <a:p>
            <a:endParaRPr lang="es-ES" sz="2400" dirty="0">
              <a:latin typeface="Bahnschrift SemiBold" panose="020B0502040204020203" pitchFamily="34" charset="0"/>
            </a:endParaRPr>
          </a:p>
          <a:p>
            <a:r>
              <a:rPr lang="es-ES" sz="2400" dirty="0">
                <a:latin typeface="Bahnschrift SemiBold" panose="020B0502040204020203" pitchFamily="34" charset="0"/>
              </a:rPr>
              <a:t>-Países consumidores intentan "ahorrar" consumo</a:t>
            </a:r>
          </a:p>
          <a:p>
            <a:pPr marL="285750" indent="-285750">
              <a:buFontTx/>
              <a:buChar char="-"/>
            </a:pPr>
            <a:endParaRPr lang="es-ES" sz="1600" dirty="0">
              <a:latin typeface="Bahnschrift SemiBold" panose="020B0502040204020203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7EE04F9-2802-4FED-8C7E-4D6458110610}"/>
              </a:ext>
            </a:extLst>
          </p:cNvPr>
          <p:cNvSpPr txBox="1"/>
          <p:nvPr/>
        </p:nvSpPr>
        <p:spPr>
          <a:xfrm>
            <a:off x="11537570" y="6389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BA64645-3BCA-4038-B1A7-61917632BB7F}"/>
              </a:ext>
            </a:extLst>
          </p:cNvPr>
          <p:cNvSpPr txBox="1"/>
          <p:nvPr/>
        </p:nvSpPr>
        <p:spPr>
          <a:xfrm>
            <a:off x="218175" y="1189401"/>
            <a:ext cx="51355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700" dirty="0">
                <a:solidFill>
                  <a:schemeClr val="bg2"/>
                </a:solidFill>
                <a:latin typeface="Bahnschrift SemiBold" panose="020B0502040204020203" pitchFamily="34" charset="0"/>
              </a:rPr>
              <a:t>P</a:t>
            </a:r>
          </a:p>
          <a:p>
            <a:pPr algn="ctr"/>
            <a:r>
              <a:rPr lang="es-ES" sz="1700" dirty="0">
                <a:solidFill>
                  <a:schemeClr val="bg2"/>
                </a:solidFill>
                <a:latin typeface="Bahnschrift SemiBold" panose="020B0502040204020203" pitchFamily="34" charset="0"/>
              </a:rPr>
              <a:t>R</a:t>
            </a:r>
          </a:p>
          <a:p>
            <a:pPr algn="ctr"/>
            <a:r>
              <a:rPr lang="es-ES" sz="1700" dirty="0">
                <a:solidFill>
                  <a:schemeClr val="bg2"/>
                </a:solidFill>
                <a:latin typeface="Bahnschrift SemiBold" panose="020B0502040204020203" pitchFamily="34" charset="0"/>
              </a:rPr>
              <a:t>E</a:t>
            </a:r>
          </a:p>
          <a:p>
            <a:pPr algn="ctr"/>
            <a:r>
              <a:rPr lang="es-ES" sz="1700" dirty="0">
                <a:solidFill>
                  <a:schemeClr val="bg2"/>
                </a:solidFill>
                <a:latin typeface="Bahnschrift SemiBold" panose="020B0502040204020203" pitchFamily="34" charset="0"/>
              </a:rPr>
              <a:t>G</a:t>
            </a:r>
          </a:p>
          <a:p>
            <a:pPr algn="ctr"/>
            <a:r>
              <a:rPr lang="es-ES" sz="1700" dirty="0">
                <a:solidFill>
                  <a:schemeClr val="bg2"/>
                </a:solidFill>
                <a:latin typeface="Bahnschrift SemiBold" panose="020B0502040204020203" pitchFamily="34" charset="0"/>
              </a:rPr>
              <a:t>U</a:t>
            </a:r>
          </a:p>
          <a:p>
            <a:pPr algn="ctr"/>
            <a:r>
              <a:rPr lang="es-ES" sz="1700" dirty="0">
                <a:solidFill>
                  <a:schemeClr val="bg2"/>
                </a:solidFill>
                <a:latin typeface="Bahnschrift SemiBold" panose="020B0502040204020203" pitchFamily="34" charset="0"/>
              </a:rPr>
              <a:t>N</a:t>
            </a:r>
          </a:p>
          <a:p>
            <a:pPr algn="ctr"/>
            <a:r>
              <a:rPr lang="es-ES" sz="1700" dirty="0">
                <a:solidFill>
                  <a:schemeClr val="bg2"/>
                </a:solidFill>
                <a:latin typeface="Bahnschrift SemiBold" panose="020B0502040204020203" pitchFamily="34" charset="0"/>
              </a:rPr>
              <a:t>T</a:t>
            </a:r>
          </a:p>
          <a:p>
            <a:pPr algn="ctr"/>
            <a:r>
              <a:rPr lang="es-ES" sz="1700" dirty="0">
                <a:solidFill>
                  <a:schemeClr val="bg2"/>
                </a:solidFill>
                <a:latin typeface="Bahnschrift SemiBold" panose="020B0502040204020203" pitchFamily="34" charset="0"/>
              </a:rPr>
              <a:t>A</a:t>
            </a:r>
          </a:p>
          <a:p>
            <a:pPr algn="ctr"/>
            <a:r>
              <a:rPr lang="es-ES" sz="1700" dirty="0">
                <a:solidFill>
                  <a:schemeClr val="bg2"/>
                </a:solidFill>
                <a:latin typeface="Bahnschrift SemiBold" panose="020B0502040204020203" pitchFamily="34" charset="0"/>
              </a:rPr>
              <a:t>S</a:t>
            </a:r>
          </a:p>
          <a:p>
            <a:pPr algn="ctr"/>
            <a:endParaRPr lang="es-ES" sz="1700" dirty="0">
              <a:solidFill>
                <a:schemeClr val="bg2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es-ES" sz="1700" dirty="0">
                <a:solidFill>
                  <a:schemeClr val="bg2"/>
                </a:solidFill>
                <a:latin typeface="Bahnschrift SemiBold" panose="020B0502040204020203" pitchFamily="34" charset="0"/>
              </a:rPr>
              <a:t>E</a:t>
            </a:r>
          </a:p>
          <a:p>
            <a:pPr algn="ctr"/>
            <a:endParaRPr lang="es-ES" sz="1700" dirty="0">
              <a:solidFill>
                <a:schemeClr val="bg2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es-ES" sz="1700" dirty="0">
                <a:solidFill>
                  <a:schemeClr val="bg2"/>
                </a:solidFill>
                <a:latin typeface="Bahnschrift SemiBold" panose="020B0502040204020203" pitchFamily="34" charset="0"/>
              </a:rPr>
              <a:t>H</a:t>
            </a:r>
          </a:p>
          <a:p>
            <a:pPr algn="ctr"/>
            <a:r>
              <a:rPr lang="es-ES" sz="1700" dirty="0">
                <a:solidFill>
                  <a:schemeClr val="bg2"/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1700" dirty="0">
                <a:solidFill>
                  <a:schemeClr val="bg2"/>
                </a:solidFill>
                <a:latin typeface="Bahnschrift SemiBold" panose="020B0502040204020203" pitchFamily="34" charset="0"/>
              </a:rPr>
              <a:t>P</a:t>
            </a:r>
          </a:p>
          <a:p>
            <a:pPr algn="ctr"/>
            <a:r>
              <a:rPr lang="es-ES" sz="1700" dirty="0">
                <a:solidFill>
                  <a:schemeClr val="bg2"/>
                </a:solidFill>
                <a:latin typeface="Bahnschrift SemiBold" panose="020B0502040204020203" pitchFamily="34" charset="0"/>
              </a:rPr>
              <a:t>O</a:t>
            </a:r>
          </a:p>
          <a:p>
            <a:pPr algn="ctr"/>
            <a:r>
              <a:rPr lang="es-ES" sz="1700" dirty="0">
                <a:solidFill>
                  <a:schemeClr val="bg2"/>
                </a:solidFill>
                <a:latin typeface="Bahnschrift SemiBold" panose="020B0502040204020203" pitchFamily="34" charset="0"/>
              </a:rPr>
              <a:t>T</a:t>
            </a:r>
          </a:p>
          <a:p>
            <a:pPr algn="ctr"/>
            <a:r>
              <a:rPr lang="es-ES" sz="1700" dirty="0">
                <a:solidFill>
                  <a:schemeClr val="bg2"/>
                </a:solidFill>
                <a:latin typeface="Bahnschrift SemiBold" panose="020B0502040204020203" pitchFamily="34" charset="0"/>
              </a:rPr>
              <a:t>E</a:t>
            </a:r>
          </a:p>
          <a:p>
            <a:pPr algn="ctr"/>
            <a:r>
              <a:rPr lang="es-ES" sz="1700" dirty="0">
                <a:solidFill>
                  <a:schemeClr val="bg2"/>
                </a:solidFill>
                <a:latin typeface="Bahnschrift SemiBold" panose="020B0502040204020203" pitchFamily="34" charset="0"/>
              </a:rPr>
              <a:t>S</a:t>
            </a:r>
          </a:p>
          <a:p>
            <a:pPr algn="ctr"/>
            <a:r>
              <a:rPr lang="es-ES" sz="1700" dirty="0">
                <a:solidFill>
                  <a:schemeClr val="bg2"/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1700" dirty="0">
                <a:solidFill>
                  <a:schemeClr val="bg2"/>
                </a:solidFill>
                <a:latin typeface="Bahnschrift SemiBold" panose="020B0502040204020203" pitchFamily="34" charset="0"/>
              </a:rPr>
              <a:t>S</a:t>
            </a:r>
            <a:endParaRPr lang="es-AR" sz="1700" dirty="0">
              <a:solidFill>
                <a:schemeClr val="bg2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96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EE423F54-CDB3-4323-8F9C-D5E85985ED97}"/>
              </a:ext>
            </a:extLst>
          </p:cNvPr>
          <p:cNvGrpSpPr/>
          <p:nvPr/>
        </p:nvGrpSpPr>
        <p:grpSpPr>
          <a:xfrm>
            <a:off x="-126285" y="-22013"/>
            <a:ext cx="12318285" cy="6880013"/>
            <a:chOff x="-126285" y="-22013"/>
            <a:chExt cx="12318285" cy="6880013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A563CDF-006D-4261-B718-B47DC0FFC0D1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C7FBEFB-BECC-4388-B281-4AE301E8F94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76348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3600" dirty="0">
                    <a:latin typeface="Bahnschrift SemiBold" panose="020B0502040204020203" pitchFamily="34" charset="0"/>
                  </a:rPr>
                  <a:t>Análisis sobre la extracción y consumo del gas</a:t>
                </a:r>
                <a:endParaRPr lang="es-AR" sz="3600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1D6C637-961D-4AE0-A5A5-79622B7B9873}"/>
                  </a:ext>
                </a:extLst>
              </p:cNvPr>
              <p:cNvSpPr/>
              <p:nvPr/>
            </p:nvSpPr>
            <p:spPr>
              <a:xfrm>
                <a:off x="0" y="0"/>
                <a:ext cx="949911" cy="6858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pic>
          <p:nvPicPr>
            <p:cNvPr id="7" name="Gráfico 6" descr="Cabeza con engranajes con relleno sólido">
              <a:extLst>
                <a:ext uri="{FF2B5EF4-FFF2-40B4-BE49-F238E27FC236}">
                  <a16:creationId xmlns:a16="http://schemas.microsoft.com/office/drawing/2014/main" id="{3CFFC620-32FC-4AE8-9071-42E8E5C8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26285" y="-22013"/>
              <a:ext cx="1202479" cy="1202479"/>
            </a:xfrm>
            <a:prstGeom prst="rect">
              <a:avLst/>
            </a:prstGeom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1F11C94B-224E-454F-B929-B2FC3F6F9985}"/>
              </a:ext>
            </a:extLst>
          </p:cNvPr>
          <p:cNvSpPr txBox="1"/>
          <p:nvPr/>
        </p:nvSpPr>
        <p:spPr>
          <a:xfrm>
            <a:off x="3703984" y="1064578"/>
            <a:ext cx="92307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Bahnschrift SemiBold" panose="020B0502040204020203" pitchFamily="34" charset="0"/>
              </a:rPr>
              <a:t>Producción vs Consumo.</a:t>
            </a:r>
          </a:p>
          <a:p>
            <a:endParaRPr lang="es-ES" sz="1500" dirty="0">
              <a:latin typeface="Bahnschrift SemiBold" panose="020B0502040204020203" pitchFamily="34" charset="0"/>
            </a:endParaRPr>
          </a:p>
          <a:p>
            <a:endParaRPr lang="es-ES" sz="1500" dirty="0">
              <a:latin typeface="Bahnschrift SemiBold" panose="020B0502040204020203" pitchFamily="34" charset="0"/>
            </a:endParaRPr>
          </a:p>
          <a:p>
            <a:endParaRPr lang="es-ES" sz="1500" dirty="0">
              <a:latin typeface="Bahnschrift SemiBold" panose="020B0502040204020203" pitchFamily="34" charset="0"/>
            </a:endParaRPr>
          </a:p>
          <a:p>
            <a:endParaRPr lang="es-ES" sz="1500" dirty="0">
              <a:latin typeface="Bahnschrift SemiBold" panose="020B0502040204020203" pitchFamily="34" charset="0"/>
            </a:endParaRPr>
          </a:p>
          <a:p>
            <a:endParaRPr lang="es-ES" sz="1500" dirty="0">
              <a:latin typeface="Bahnschrift SemiBold" panose="020B0502040204020203" pitchFamily="34" charset="0"/>
            </a:endParaRPr>
          </a:p>
          <a:p>
            <a:endParaRPr lang="es-AR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89BEF1C-6CDF-48F4-B7C8-65EF89EAA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712" y="2017845"/>
            <a:ext cx="7208668" cy="425698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37D0DF4-85A9-42CC-A687-B94D2C6CCF96}"/>
              </a:ext>
            </a:extLst>
          </p:cNvPr>
          <p:cNvSpPr txBox="1"/>
          <p:nvPr/>
        </p:nvSpPr>
        <p:spPr>
          <a:xfrm>
            <a:off x="11537570" y="6389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  <a:endParaRPr 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2804DEA-A970-4E53-8B21-074C484B186B}"/>
              </a:ext>
            </a:extLst>
          </p:cNvPr>
          <p:cNvSpPr txBox="1"/>
          <p:nvPr/>
        </p:nvSpPr>
        <p:spPr>
          <a:xfrm>
            <a:off x="241591" y="1659285"/>
            <a:ext cx="4667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A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N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A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L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S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96607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EE423F54-CDB3-4323-8F9C-D5E85985ED97}"/>
              </a:ext>
            </a:extLst>
          </p:cNvPr>
          <p:cNvGrpSpPr/>
          <p:nvPr/>
        </p:nvGrpSpPr>
        <p:grpSpPr>
          <a:xfrm>
            <a:off x="-126285" y="-22013"/>
            <a:ext cx="12318285" cy="6880013"/>
            <a:chOff x="-126285" y="-22013"/>
            <a:chExt cx="12318285" cy="6880013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A563CDF-006D-4261-B718-B47DC0FFC0D1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C7FBEFB-BECC-4388-B281-4AE301E8F94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76348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3600" dirty="0">
                    <a:latin typeface="Bahnschrift SemiBold" panose="020B0502040204020203" pitchFamily="34" charset="0"/>
                  </a:rPr>
                  <a:t>Análisis sobre la extracción y consumo del gas</a:t>
                </a:r>
                <a:endParaRPr lang="es-AR" sz="3600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1D6C637-961D-4AE0-A5A5-79622B7B9873}"/>
                  </a:ext>
                </a:extLst>
              </p:cNvPr>
              <p:cNvSpPr/>
              <p:nvPr/>
            </p:nvSpPr>
            <p:spPr>
              <a:xfrm>
                <a:off x="0" y="0"/>
                <a:ext cx="949911" cy="6858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pic>
          <p:nvPicPr>
            <p:cNvPr id="7" name="Gráfico 6" descr="Cabeza con engranajes con relleno sólido">
              <a:extLst>
                <a:ext uri="{FF2B5EF4-FFF2-40B4-BE49-F238E27FC236}">
                  <a16:creationId xmlns:a16="http://schemas.microsoft.com/office/drawing/2014/main" id="{3CFFC620-32FC-4AE8-9071-42E8E5C8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26285" y="-22013"/>
              <a:ext cx="1202479" cy="1202479"/>
            </a:xfrm>
            <a:prstGeom prst="rect">
              <a:avLst/>
            </a:prstGeom>
          </p:spPr>
        </p:pic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64B2E65-5637-48FD-835C-040F0737E4D6}"/>
              </a:ext>
            </a:extLst>
          </p:cNvPr>
          <p:cNvSpPr txBox="1"/>
          <p:nvPr/>
        </p:nvSpPr>
        <p:spPr>
          <a:xfrm>
            <a:off x="11537570" y="6389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</a:t>
            </a:r>
            <a:endParaRPr lang="es-AR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0F0AF1B-B3AF-498C-9CA1-D4FE67438E41}"/>
              </a:ext>
            </a:extLst>
          </p:cNvPr>
          <p:cNvSpPr txBox="1"/>
          <p:nvPr/>
        </p:nvSpPr>
        <p:spPr>
          <a:xfrm>
            <a:off x="241591" y="1659285"/>
            <a:ext cx="4667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A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N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A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L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S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5E23BE7-085D-471E-987A-AE162C6477EC}"/>
              </a:ext>
            </a:extLst>
          </p:cNvPr>
          <p:cNvSpPr txBox="1"/>
          <p:nvPr/>
        </p:nvSpPr>
        <p:spPr>
          <a:xfrm>
            <a:off x="3542254" y="1156245"/>
            <a:ext cx="5655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Bahnschrift SemiBold" panose="020B0502040204020203" pitchFamily="34" charset="0"/>
              </a:rPr>
              <a:t>Limpieza sobre </a:t>
            </a:r>
            <a:r>
              <a:rPr lang="es-ES" sz="4000" dirty="0" err="1">
                <a:latin typeface="Bahnschrift SemiBold" panose="020B0502040204020203" pitchFamily="34" charset="0"/>
              </a:rPr>
              <a:t>dataset</a:t>
            </a:r>
            <a:endParaRPr lang="es-AR" sz="4000" dirty="0">
              <a:latin typeface="Bahnschrift SemiBold" panose="020B0502040204020203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6DE7180-0D17-42A8-A83D-AD8331BC15BC}"/>
              </a:ext>
            </a:extLst>
          </p:cNvPr>
          <p:cNvSpPr/>
          <p:nvPr/>
        </p:nvSpPr>
        <p:spPr>
          <a:xfrm>
            <a:off x="2498110" y="2168648"/>
            <a:ext cx="7743825" cy="4131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VA EL GRÁFICO POST DROP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3173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EE423F54-CDB3-4323-8F9C-D5E85985ED97}"/>
              </a:ext>
            </a:extLst>
          </p:cNvPr>
          <p:cNvGrpSpPr/>
          <p:nvPr/>
        </p:nvGrpSpPr>
        <p:grpSpPr>
          <a:xfrm>
            <a:off x="-126285" y="-22013"/>
            <a:ext cx="12318285" cy="6880013"/>
            <a:chOff x="-126285" y="-22013"/>
            <a:chExt cx="12318285" cy="6880013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A563CDF-006D-4261-B718-B47DC0FFC0D1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C7FBEFB-BECC-4388-B281-4AE301E8F94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76348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3600" dirty="0">
                    <a:latin typeface="Bahnschrift SemiBold" panose="020B0502040204020203" pitchFamily="34" charset="0"/>
                  </a:rPr>
                  <a:t>Análisis sobre la extracción y consumo del gas</a:t>
                </a:r>
                <a:endParaRPr lang="es-AR" sz="3600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1D6C637-961D-4AE0-A5A5-79622B7B9873}"/>
                  </a:ext>
                </a:extLst>
              </p:cNvPr>
              <p:cNvSpPr/>
              <p:nvPr/>
            </p:nvSpPr>
            <p:spPr>
              <a:xfrm>
                <a:off x="0" y="0"/>
                <a:ext cx="949911" cy="6858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pic>
          <p:nvPicPr>
            <p:cNvPr id="7" name="Gráfico 6" descr="Cabeza con engranajes con relleno sólido">
              <a:extLst>
                <a:ext uri="{FF2B5EF4-FFF2-40B4-BE49-F238E27FC236}">
                  <a16:creationId xmlns:a16="http://schemas.microsoft.com/office/drawing/2014/main" id="{3CFFC620-32FC-4AE8-9071-42E8E5C8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26285" y="-22013"/>
              <a:ext cx="1202479" cy="1202479"/>
            </a:xfrm>
            <a:prstGeom prst="rect">
              <a:avLst/>
            </a:prstGeom>
          </p:spPr>
        </p:pic>
      </p:grpSp>
      <p:pic>
        <p:nvPicPr>
          <p:cNvPr id="9" name="Gráfico 8" descr="Documento con relleno sólido">
            <a:extLst>
              <a:ext uri="{FF2B5EF4-FFF2-40B4-BE49-F238E27FC236}">
                <a16:creationId xmlns:a16="http://schemas.microsoft.com/office/drawing/2014/main" id="{E8FD70A6-3B97-440C-A25B-235381CD2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5121" y="2395449"/>
            <a:ext cx="2067101" cy="206710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A636196-CCA5-4097-A79D-BBAC2C707F20}"/>
              </a:ext>
            </a:extLst>
          </p:cNvPr>
          <p:cNvSpPr txBox="1"/>
          <p:nvPr/>
        </p:nvSpPr>
        <p:spPr>
          <a:xfrm>
            <a:off x="3262222" y="2066490"/>
            <a:ext cx="839152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>
                <a:latin typeface="Bahnschrift SemiBold" panose="020B0502040204020203" pitchFamily="34" charset="0"/>
              </a:rPr>
              <a:t>En este punto de nuestro análisis, queremos averiguar cuáles son los 10 países que más producen, y los 10 que más consumen. </a:t>
            </a:r>
          </a:p>
          <a:p>
            <a:endParaRPr lang="es-ES" sz="2500" dirty="0">
              <a:latin typeface="Bahnschrift SemiBold" panose="020B0502040204020203" pitchFamily="34" charset="0"/>
            </a:endParaRPr>
          </a:p>
          <a:p>
            <a:endParaRPr lang="es-ES" sz="2500" dirty="0">
              <a:latin typeface="Bahnschrift SemiBold" panose="020B0502040204020203" pitchFamily="34" charset="0"/>
            </a:endParaRPr>
          </a:p>
          <a:p>
            <a:r>
              <a:rPr lang="es-ES" sz="2500" dirty="0">
                <a:latin typeface="Bahnschrift SemiBold" panose="020B0502040204020203" pitchFamily="34" charset="0"/>
              </a:rPr>
              <a:t>Asimismo, podremos analizar y aventurar los diferentes motivos por los cuales, existen diferencias entre el consumo y la producción.</a:t>
            </a:r>
          </a:p>
          <a:p>
            <a:endParaRPr lang="es-ES" dirty="0"/>
          </a:p>
          <a:p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473E404-E0A3-4AEC-8B8D-3DE69901D186}"/>
              </a:ext>
            </a:extLst>
          </p:cNvPr>
          <p:cNvSpPr txBox="1"/>
          <p:nvPr/>
        </p:nvSpPr>
        <p:spPr>
          <a:xfrm>
            <a:off x="11537570" y="6389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8</a:t>
            </a:r>
            <a:endParaRPr lang="es-AR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3B92209-B4A0-4D03-B5DC-0C820BEB700C}"/>
              </a:ext>
            </a:extLst>
          </p:cNvPr>
          <p:cNvSpPr txBox="1"/>
          <p:nvPr/>
        </p:nvSpPr>
        <p:spPr>
          <a:xfrm>
            <a:off x="241591" y="1659285"/>
            <a:ext cx="4667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A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N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A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L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S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06155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EE423F54-CDB3-4323-8F9C-D5E85985ED97}"/>
              </a:ext>
            </a:extLst>
          </p:cNvPr>
          <p:cNvGrpSpPr/>
          <p:nvPr/>
        </p:nvGrpSpPr>
        <p:grpSpPr>
          <a:xfrm>
            <a:off x="-126285" y="-22013"/>
            <a:ext cx="12318285" cy="6880013"/>
            <a:chOff x="-126285" y="-22013"/>
            <a:chExt cx="12318285" cy="6880013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A563CDF-006D-4261-B718-B47DC0FFC0D1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C7FBEFB-BECC-4388-B281-4AE301E8F94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76348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3600" dirty="0">
                    <a:latin typeface="Bahnschrift SemiBold" panose="020B0502040204020203" pitchFamily="34" charset="0"/>
                  </a:rPr>
                  <a:t>Análisis sobre la extracción y consumo del gas</a:t>
                </a:r>
                <a:endParaRPr lang="es-AR" sz="3600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1D6C637-961D-4AE0-A5A5-79622B7B9873}"/>
                  </a:ext>
                </a:extLst>
              </p:cNvPr>
              <p:cNvSpPr/>
              <p:nvPr/>
            </p:nvSpPr>
            <p:spPr>
              <a:xfrm>
                <a:off x="0" y="0"/>
                <a:ext cx="949911" cy="6858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pic>
          <p:nvPicPr>
            <p:cNvPr id="7" name="Gráfico 6" descr="Cabeza con engranajes con relleno sólido">
              <a:extLst>
                <a:ext uri="{FF2B5EF4-FFF2-40B4-BE49-F238E27FC236}">
                  <a16:creationId xmlns:a16="http://schemas.microsoft.com/office/drawing/2014/main" id="{3CFFC620-32FC-4AE8-9071-42E8E5C8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26285" y="-22013"/>
              <a:ext cx="1202479" cy="1202479"/>
            </a:xfrm>
            <a:prstGeom prst="rect">
              <a:avLst/>
            </a:prstGeom>
          </p:spPr>
        </p:pic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D3393B14-8277-49FD-A70C-4241C48C23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3" y="1272740"/>
            <a:ext cx="10163175" cy="215626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BC87C72-E838-4BF4-9C49-9AB1DE93C6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4" y="4143375"/>
            <a:ext cx="10163175" cy="215626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64B2E65-5637-48FD-835C-040F0737E4D6}"/>
              </a:ext>
            </a:extLst>
          </p:cNvPr>
          <p:cNvSpPr txBox="1"/>
          <p:nvPr/>
        </p:nvSpPr>
        <p:spPr>
          <a:xfrm>
            <a:off x="11537570" y="6389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9</a:t>
            </a:r>
            <a:endParaRPr lang="es-AR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0F0AF1B-B3AF-498C-9CA1-D4FE67438E41}"/>
              </a:ext>
            </a:extLst>
          </p:cNvPr>
          <p:cNvSpPr txBox="1"/>
          <p:nvPr/>
        </p:nvSpPr>
        <p:spPr>
          <a:xfrm>
            <a:off x="241591" y="1659285"/>
            <a:ext cx="4667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A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N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A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L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S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I</a:t>
            </a:r>
          </a:p>
          <a:p>
            <a:pPr algn="ctr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9759612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687</Words>
  <Application>Microsoft Office PowerPoint</Application>
  <PresentationFormat>Panorámica</PresentationFormat>
  <Paragraphs>249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Bahnschrift SemiBold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Camila Dorlass</dc:creator>
  <cp:lastModifiedBy>Miguel Agustín Peralta</cp:lastModifiedBy>
  <cp:revision>18</cp:revision>
  <dcterms:created xsi:type="dcterms:W3CDTF">2023-04-23T21:23:41Z</dcterms:created>
  <dcterms:modified xsi:type="dcterms:W3CDTF">2023-05-01T14:46:42Z</dcterms:modified>
</cp:coreProperties>
</file>