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ff352814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ff352814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ff352814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ff352814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ff352814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ff352814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ff352823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ff352823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ff352814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ff352814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ff352814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ff352814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is the Gantt Chart version of our project’s work plan.  We divide our project into 5 parts. Project Conception, Project analysis, Project definition, project performance and final presentation. Until today we have finished the first task and work on the second task.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ff352814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ff352814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rgbClr val="1A1A1A"/>
                </a:solidFill>
                <a:latin typeface="Times New Roman"/>
                <a:ea typeface="Times New Roman"/>
                <a:cs typeface="Times New Roman"/>
                <a:sym typeface="Times New Roman"/>
              </a:rPr>
              <a:t>When a customer searches for an item on Walmart's website, the competitor's price is also displayed. This can give customers a more intuitive feeling that products in </a:t>
            </a:r>
            <a:r>
              <a:rPr b="1" lang="en-GB" sz="1200">
                <a:solidFill>
                  <a:srgbClr val="1A1A1A"/>
                </a:solidFill>
                <a:latin typeface="Times New Roman"/>
                <a:ea typeface="Times New Roman"/>
                <a:cs typeface="Times New Roman"/>
                <a:sym typeface="Times New Roman"/>
              </a:rPr>
              <a:t>walmart</a:t>
            </a:r>
            <a:r>
              <a:rPr b="1" lang="en-GB" sz="1200">
                <a:solidFill>
                  <a:srgbClr val="1A1A1A"/>
                </a:solidFill>
                <a:latin typeface="Times New Roman"/>
                <a:ea typeface="Times New Roman"/>
                <a:cs typeface="Times New Roman"/>
                <a:sym typeface="Times New Roman"/>
              </a:rPr>
              <a:t> are cheaper and thus make them more willing to buy.</a:t>
            </a:r>
            <a:endParaRPr b="1" sz="1200">
              <a:solidFill>
                <a:srgbClr val="1A1A1A"/>
              </a:solidFill>
              <a:latin typeface="Times New Roman"/>
              <a:ea typeface="Times New Roman"/>
              <a:cs typeface="Times New Roman"/>
              <a:sym typeface="Times New Roman"/>
            </a:endParaRPr>
          </a:p>
          <a:p>
            <a:pPr indent="0" lvl="0" marL="0" rtl="0" algn="l">
              <a:spcBef>
                <a:spcPts val="0"/>
              </a:spcBef>
              <a:spcAft>
                <a:spcPts val="0"/>
              </a:spcAft>
              <a:buNone/>
            </a:pPr>
            <a:r>
              <a:rPr b="1" lang="en-GB" sz="1200">
                <a:solidFill>
                  <a:srgbClr val="1A1A1A"/>
                </a:solidFill>
                <a:latin typeface="Times New Roman"/>
                <a:ea typeface="Times New Roman"/>
                <a:cs typeface="Times New Roman"/>
                <a:sym typeface="Times New Roman"/>
              </a:rPr>
              <a:t>Questions: </a:t>
            </a:r>
            <a:endParaRPr b="1" sz="1200">
              <a:solidFill>
                <a:srgbClr val="1A1A1A"/>
              </a:solidFill>
              <a:latin typeface="Times New Roman"/>
              <a:ea typeface="Times New Roman"/>
              <a:cs typeface="Times New Roman"/>
              <a:sym typeface="Times New Roman"/>
            </a:endParaRPr>
          </a:p>
          <a:p>
            <a:pPr indent="-304800" lvl="0" marL="457200" rtl="0" algn="l">
              <a:spcBef>
                <a:spcPts val="0"/>
              </a:spcBef>
              <a:spcAft>
                <a:spcPts val="0"/>
              </a:spcAft>
              <a:buClr>
                <a:srgbClr val="1A1A1A"/>
              </a:buClr>
              <a:buSzPts val="1200"/>
              <a:buFont typeface="Times New Roman"/>
              <a:buAutoNum type="arabicPeriod"/>
            </a:pPr>
            <a:r>
              <a:rPr b="1" lang="en-GB" sz="1200">
                <a:solidFill>
                  <a:srgbClr val="1A1A1A"/>
                </a:solidFill>
                <a:latin typeface="Times New Roman"/>
                <a:ea typeface="Times New Roman"/>
                <a:cs typeface="Times New Roman"/>
                <a:sym typeface="Times New Roman"/>
              </a:rPr>
              <a:t>Policy &amp; Law concerns</a:t>
            </a:r>
            <a:endParaRPr b="1" sz="1200">
              <a:solidFill>
                <a:srgbClr val="1A1A1A"/>
              </a:solidFill>
              <a:latin typeface="Times New Roman"/>
              <a:ea typeface="Times New Roman"/>
              <a:cs typeface="Times New Roman"/>
              <a:sym typeface="Times New Roman"/>
            </a:endParaRPr>
          </a:p>
          <a:p>
            <a:pPr indent="-304800" lvl="0" marL="457200" rtl="0" algn="l">
              <a:spcBef>
                <a:spcPts val="0"/>
              </a:spcBef>
              <a:spcAft>
                <a:spcPts val="0"/>
              </a:spcAft>
              <a:buClr>
                <a:srgbClr val="1A1A1A"/>
              </a:buClr>
              <a:buSzPts val="1200"/>
              <a:buFont typeface="Times New Roman"/>
              <a:buAutoNum type="arabicPeriod"/>
            </a:pPr>
            <a:r>
              <a:rPr b="1" lang="en-GB" sz="1200">
                <a:solidFill>
                  <a:srgbClr val="1A1A1A"/>
                </a:solidFill>
                <a:latin typeface="Times New Roman"/>
                <a:ea typeface="Times New Roman"/>
                <a:cs typeface="Times New Roman"/>
                <a:sym typeface="Times New Roman"/>
              </a:rPr>
              <a:t>Technical concern</a:t>
            </a:r>
            <a:endParaRPr b="1" sz="1200">
              <a:solidFill>
                <a:srgbClr val="1A1A1A"/>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rgbClr val="1A1A1A"/>
              </a:solidFill>
              <a:latin typeface="Times New Roman"/>
              <a:ea typeface="Times New Roman"/>
              <a:cs typeface="Times New Roman"/>
              <a:sym typeface="Times New Roman"/>
            </a:endParaRPr>
          </a:p>
          <a:p>
            <a:pPr indent="0" lvl="0" marL="0" rtl="0" algn="l">
              <a:spcBef>
                <a:spcPts val="0"/>
              </a:spcBef>
              <a:spcAft>
                <a:spcPts val="0"/>
              </a:spcAft>
              <a:buNone/>
            </a:pPr>
            <a:r>
              <a:rPr b="1" lang="en-GB" sz="1200">
                <a:solidFill>
                  <a:srgbClr val="1A1A1A"/>
                </a:solidFill>
                <a:latin typeface="Times New Roman"/>
                <a:ea typeface="Times New Roman"/>
                <a:cs typeface="Times New Roman"/>
                <a:sym typeface="Times New Roman"/>
              </a:rPr>
              <a:t>We want to know if it reasonable and feasible</a:t>
            </a:r>
            <a:endParaRPr b="1" sz="1200">
              <a:solidFill>
                <a:srgbClr val="1A1A1A"/>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ff3528148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ff3528148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Just like the amazon delivery service partner, </a:t>
            </a:r>
            <a:r>
              <a:rPr lang="en-GB"/>
              <a:t>Walmart can also  use these independent delivery service organizations that help walmart deliver thousands of packages to customers, which can also increase the employment rate.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Third party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ISAD : Project proposal</a:t>
            </a:r>
            <a:endParaRPr/>
          </a:p>
        </p:txBody>
      </p:sp>
      <p:sp>
        <p:nvSpPr>
          <p:cNvPr id="87" name="Google Shape;87;p13"/>
          <p:cNvSpPr txBox="1"/>
          <p:nvPr>
            <p:ph idx="1" type="subTitle"/>
          </p:nvPr>
        </p:nvSpPr>
        <p:spPr>
          <a:xfrm>
            <a:off x="729452" y="222555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Group 6 - Anjali Gupta, Surbhi Zambad, Yue Ma, Yining Ou</a:t>
            </a:r>
            <a:endParaRPr/>
          </a:p>
        </p:txBody>
      </p:sp>
      <p:pic>
        <p:nvPicPr>
          <p:cNvPr id="88" name="Google Shape;88;p13"/>
          <p:cNvPicPr preferRelativeResize="0"/>
          <p:nvPr/>
        </p:nvPicPr>
        <p:blipFill>
          <a:blip r:embed="rId3">
            <a:alphaModFix/>
          </a:blip>
          <a:stretch>
            <a:fillRect/>
          </a:stretch>
        </p:blipFill>
        <p:spPr>
          <a:xfrm>
            <a:off x="4569612" y="2987150"/>
            <a:ext cx="4574388" cy="21563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Introduce &amp; Innovation</a:t>
            </a:r>
            <a:endParaRPr/>
          </a:p>
        </p:txBody>
      </p:sp>
      <p:sp>
        <p:nvSpPr>
          <p:cNvPr id="94" name="Google Shape;94;p14"/>
          <p:cNvSpPr txBox="1"/>
          <p:nvPr>
            <p:ph idx="1" type="body"/>
          </p:nvPr>
        </p:nvSpPr>
        <p:spPr>
          <a:xfrm>
            <a:off x="729450" y="658975"/>
            <a:ext cx="7688700" cy="368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 shopping experience where the system helps both the supplier and the customer to sell or buy any kind of goods, the manager can </a:t>
            </a:r>
            <a:r>
              <a:rPr lang="en-GB"/>
              <a:t>maintain</a:t>
            </a:r>
            <a:r>
              <a:rPr lang="en-GB"/>
              <a:t> the inventory, the customer can </a:t>
            </a:r>
            <a:r>
              <a:rPr lang="en-GB"/>
              <a:t>compare</a:t>
            </a:r>
            <a:r>
              <a:rPr lang="en-GB"/>
              <a:t> the prices and quality of same products </a:t>
            </a:r>
            <a:r>
              <a:rPr lang="en-GB"/>
              <a:t>from</a:t>
            </a:r>
            <a:r>
              <a:rPr lang="en-GB"/>
              <a:t> different suppliers and choose the best mode of delivery.</a:t>
            </a:r>
            <a:endParaRPr/>
          </a:p>
        </p:txBody>
      </p:sp>
      <p:pic>
        <p:nvPicPr>
          <p:cNvPr id="95" name="Google Shape;95;p14"/>
          <p:cNvPicPr preferRelativeResize="0"/>
          <p:nvPr/>
        </p:nvPicPr>
        <p:blipFill>
          <a:blip r:embed="rId3">
            <a:alphaModFix/>
          </a:blip>
          <a:stretch>
            <a:fillRect/>
          </a:stretch>
        </p:blipFill>
        <p:spPr>
          <a:xfrm>
            <a:off x="3235024" y="1787400"/>
            <a:ext cx="5113152" cy="24745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Business requirement &amp; Business value</a:t>
            </a:r>
            <a:endParaRPr/>
          </a:p>
        </p:txBody>
      </p:sp>
      <p:sp>
        <p:nvSpPr>
          <p:cNvPr id="101" name="Google Shape;101;p15"/>
          <p:cNvSpPr txBox="1"/>
          <p:nvPr>
            <p:ph idx="1" type="body"/>
          </p:nvPr>
        </p:nvSpPr>
        <p:spPr>
          <a:xfrm>
            <a:off x="133850" y="626950"/>
            <a:ext cx="8855700" cy="433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solidFill>
                  <a:srgbClr val="000000"/>
                </a:solidFill>
                <a:latin typeface="Times New Roman"/>
                <a:ea typeface="Times New Roman"/>
                <a:cs typeface="Times New Roman"/>
                <a:sym typeface="Times New Roman"/>
              </a:rPr>
              <a:t>Business Requirements:</a:t>
            </a:r>
            <a:r>
              <a:rPr lang="en-GB" sz="1600">
                <a:solidFill>
                  <a:srgbClr val="000000"/>
                </a:solidFill>
                <a:latin typeface="Times New Roman"/>
                <a:ea typeface="Times New Roman"/>
                <a:cs typeface="Times New Roman"/>
                <a:sym typeface="Times New Roman"/>
              </a:rPr>
              <a:t> online shopping,  driving -through, in-store, seller system, inventory system.</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GB" sz="1600">
                <a:solidFill>
                  <a:srgbClr val="000000"/>
                </a:solidFill>
                <a:latin typeface="Times New Roman"/>
                <a:ea typeface="Times New Roman"/>
                <a:cs typeface="Times New Roman"/>
                <a:sym typeface="Times New Roman"/>
              </a:rPr>
              <a:t>Business Value</a:t>
            </a:r>
            <a:r>
              <a:rPr lang="en-GB" sz="1600">
                <a:solidFill>
                  <a:srgbClr val="000000"/>
                </a:solidFill>
                <a:latin typeface="Times New Roman"/>
                <a:ea typeface="Times New Roman"/>
                <a:cs typeface="Times New Roman"/>
                <a:sym typeface="Times New Roman"/>
              </a:rPr>
              <a:t> : This system will allow the user to order products for a less price compared to its competitors online from anywhere in the country and facilitate doorstep delivery. It will also allow the user to pick up orders from the nearest Walmart store. It benefits the organization by increasing the sales of the items which will increase the profit for the Walmart systems, increasing the revenue and expanding the network worldwide. The system will also provide a seller management system which allows Walmart to manage sellers directly</a:t>
            </a:r>
            <a:endParaRPr sz="1700"/>
          </a:p>
        </p:txBody>
      </p:sp>
      <p:pic>
        <p:nvPicPr>
          <p:cNvPr id="102" name="Google Shape;102;p15"/>
          <p:cNvPicPr preferRelativeResize="0"/>
          <p:nvPr/>
        </p:nvPicPr>
        <p:blipFill>
          <a:blip r:embed="rId3">
            <a:alphaModFix/>
          </a:blip>
          <a:stretch>
            <a:fillRect/>
          </a:stretch>
        </p:blipFill>
        <p:spPr>
          <a:xfrm>
            <a:off x="3849348" y="2828325"/>
            <a:ext cx="5032228" cy="20120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Functional requirements </a:t>
            </a:r>
            <a:endParaRPr/>
          </a:p>
          <a:p>
            <a:pPr indent="0" lvl="0" marL="0" rtl="0" algn="l">
              <a:spcBef>
                <a:spcPts val="0"/>
              </a:spcBef>
              <a:spcAft>
                <a:spcPts val="0"/>
              </a:spcAft>
              <a:buNone/>
            </a:pPr>
            <a:r>
              <a:t/>
            </a:r>
            <a:endParaRPr/>
          </a:p>
        </p:txBody>
      </p:sp>
      <p:pic>
        <p:nvPicPr>
          <p:cNvPr id="108" name="Google Shape;108;p16"/>
          <p:cNvPicPr preferRelativeResize="0"/>
          <p:nvPr/>
        </p:nvPicPr>
        <p:blipFill>
          <a:blip r:embed="rId3">
            <a:alphaModFix/>
          </a:blip>
          <a:stretch>
            <a:fillRect/>
          </a:stretch>
        </p:blipFill>
        <p:spPr>
          <a:xfrm>
            <a:off x="6750125" y="535200"/>
            <a:ext cx="2288924" cy="1976925"/>
          </a:xfrm>
          <a:prstGeom prst="rect">
            <a:avLst/>
          </a:prstGeom>
          <a:noFill/>
          <a:ln>
            <a:noFill/>
          </a:ln>
        </p:spPr>
      </p:pic>
      <p:sp>
        <p:nvSpPr>
          <p:cNvPr id="109" name="Google Shape;109;p16"/>
          <p:cNvSpPr txBox="1"/>
          <p:nvPr/>
        </p:nvSpPr>
        <p:spPr>
          <a:xfrm>
            <a:off x="294500" y="702700"/>
            <a:ext cx="8639700" cy="37581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accent1"/>
              </a:buClr>
              <a:buSzPts val="1300"/>
              <a:buFont typeface="Lato"/>
              <a:buChar char="●"/>
            </a:pPr>
            <a:r>
              <a:rPr b="1" lang="en-GB" sz="1300">
                <a:solidFill>
                  <a:schemeClr val="accent1"/>
                </a:solidFill>
                <a:latin typeface="Lato"/>
                <a:ea typeface="Lato"/>
                <a:cs typeface="Lato"/>
                <a:sym typeface="Lato"/>
              </a:rPr>
              <a:t>Process requirements</a:t>
            </a:r>
            <a:endParaRPr b="1" sz="1300">
              <a:solidFill>
                <a:schemeClr val="accent1"/>
              </a:solidFill>
              <a:latin typeface="Lato"/>
              <a:ea typeface="Lato"/>
              <a:cs typeface="Lato"/>
              <a:sym typeface="Lato"/>
            </a:endParaRPr>
          </a:p>
          <a:p>
            <a:pPr indent="-304800" lvl="1" marL="914400" rtl="0" algn="l">
              <a:lnSpc>
                <a:spcPct val="115000"/>
              </a:lnSpc>
              <a:spcBef>
                <a:spcPts val="0"/>
              </a:spcBef>
              <a:spcAft>
                <a:spcPts val="0"/>
              </a:spcAft>
              <a:buClr>
                <a:srgbClr val="000000"/>
              </a:buClr>
              <a:buSzPts val="1200"/>
              <a:buFont typeface="Times New Roman"/>
              <a:buChar char="○"/>
            </a:pPr>
            <a:r>
              <a:rPr lang="en-GB" sz="1200">
                <a:latin typeface="Times New Roman"/>
                <a:ea typeface="Times New Roman"/>
                <a:cs typeface="Times New Roman"/>
                <a:sym typeface="Times New Roman"/>
              </a:rPr>
              <a:t>Browsing the items online</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000000"/>
              </a:buClr>
              <a:buSzPts val="1200"/>
              <a:buFont typeface="Times New Roman"/>
              <a:buChar char="○"/>
            </a:pPr>
            <a:r>
              <a:rPr lang="en-GB" sz="1200">
                <a:latin typeface="Times New Roman"/>
                <a:ea typeface="Times New Roman"/>
                <a:cs typeface="Times New Roman"/>
                <a:sym typeface="Times New Roman"/>
              </a:rPr>
              <a:t>For pickup or in-store shopping, browsing the nearest locations of the Walmart store</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000000"/>
              </a:buClr>
              <a:buSzPts val="1200"/>
              <a:buFont typeface="Times New Roman"/>
              <a:buChar char="○"/>
            </a:pPr>
            <a:r>
              <a:rPr lang="en-GB" sz="1200">
                <a:latin typeface="Times New Roman"/>
                <a:ea typeface="Times New Roman"/>
                <a:cs typeface="Times New Roman"/>
                <a:sym typeface="Times New Roman"/>
              </a:rPr>
              <a:t>The system will allow user to create the account or login in the system</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000000"/>
              </a:buClr>
              <a:buSzPts val="1200"/>
              <a:buFont typeface="Times New Roman"/>
              <a:buChar char="○"/>
            </a:pPr>
            <a:r>
              <a:rPr lang="en-GB" sz="1200">
                <a:latin typeface="Times New Roman"/>
                <a:ea typeface="Times New Roman"/>
                <a:cs typeface="Times New Roman"/>
                <a:sym typeface="Times New Roman"/>
              </a:rPr>
              <a:t>The system will allow the user to select the items sold by different vendors</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000000"/>
              </a:buClr>
              <a:buSzPts val="1200"/>
              <a:buFont typeface="Times New Roman"/>
              <a:buChar char="○"/>
            </a:pPr>
            <a:r>
              <a:rPr lang="en-GB" sz="1200">
                <a:latin typeface="Times New Roman"/>
                <a:ea typeface="Times New Roman"/>
                <a:cs typeface="Times New Roman"/>
                <a:sym typeface="Times New Roman"/>
              </a:rPr>
              <a:t>Users can add the items to the wishlist or to the cart</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000000"/>
              </a:buClr>
              <a:buSzPts val="1200"/>
              <a:buFont typeface="Times New Roman"/>
              <a:buChar char="○"/>
            </a:pPr>
            <a:r>
              <a:rPr lang="en-GB" sz="1200">
                <a:latin typeface="Times New Roman"/>
                <a:ea typeface="Times New Roman"/>
                <a:cs typeface="Times New Roman"/>
                <a:sym typeface="Times New Roman"/>
              </a:rPr>
              <a:t>Users can add or delete the quantity, choose the color and size of the product</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000000"/>
              </a:buClr>
              <a:buSzPts val="1200"/>
              <a:buFont typeface="Times New Roman"/>
              <a:buChar char="○"/>
            </a:pPr>
            <a:r>
              <a:rPr lang="en-GB" sz="1200">
                <a:latin typeface="Times New Roman"/>
                <a:ea typeface="Times New Roman"/>
                <a:cs typeface="Times New Roman"/>
                <a:sym typeface="Times New Roman"/>
              </a:rPr>
              <a:t>System will allow the user to read or add the review of the product.</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000000"/>
              </a:buClr>
              <a:buSzPts val="1200"/>
              <a:buFont typeface="Times New Roman"/>
              <a:buChar char="○"/>
            </a:pPr>
            <a:r>
              <a:rPr lang="en-GB" sz="1200">
                <a:latin typeface="Times New Roman"/>
                <a:ea typeface="Times New Roman"/>
                <a:cs typeface="Times New Roman"/>
                <a:sym typeface="Times New Roman"/>
              </a:rPr>
              <a:t>System will allow the user to add and modify address , contact and billing information in the system and recover it.</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000000"/>
              </a:buClr>
              <a:buSzPts val="1200"/>
              <a:buFont typeface="Times New Roman"/>
              <a:buChar char="○"/>
            </a:pPr>
            <a:r>
              <a:rPr lang="en-GB" sz="1200">
                <a:latin typeface="Times New Roman"/>
                <a:ea typeface="Times New Roman"/>
                <a:cs typeface="Times New Roman"/>
                <a:sym typeface="Times New Roman"/>
              </a:rPr>
              <a:t>System will allow the user to select the pickup and delivery time of the order</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000000"/>
              </a:buClr>
              <a:buSzPts val="1200"/>
              <a:buFont typeface="Times New Roman"/>
              <a:buChar char="○"/>
            </a:pPr>
            <a:r>
              <a:rPr lang="en-GB" sz="1200">
                <a:latin typeface="Times New Roman"/>
                <a:ea typeface="Times New Roman"/>
                <a:cs typeface="Times New Roman"/>
                <a:sym typeface="Times New Roman"/>
              </a:rPr>
              <a:t>System will give the notification of the new items introduced</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000000"/>
              </a:buClr>
              <a:buSzPts val="1200"/>
              <a:buFont typeface="Times New Roman"/>
              <a:buChar char="○"/>
            </a:pPr>
            <a:r>
              <a:rPr lang="en-GB" sz="1200">
                <a:latin typeface="Times New Roman"/>
                <a:ea typeface="Times New Roman"/>
                <a:cs typeface="Times New Roman"/>
                <a:sym typeface="Times New Roman"/>
              </a:rPr>
              <a:t>System will allow the user to connect to the customer service</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000000"/>
              </a:buClr>
              <a:buSzPts val="1200"/>
              <a:buFont typeface="Times New Roman"/>
              <a:buChar char="○"/>
            </a:pPr>
            <a:r>
              <a:rPr lang="en-GB" sz="1200">
                <a:latin typeface="Times New Roman"/>
                <a:ea typeface="Times New Roman"/>
                <a:cs typeface="Times New Roman"/>
                <a:sym typeface="Times New Roman"/>
              </a:rPr>
              <a:t>System will give timely notifications of the status of the order along with the tracking number</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000000"/>
              </a:buClr>
              <a:buSzPts val="1200"/>
              <a:buFont typeface="Times New Roman"/>
              <a:buChar char="○"/>
            </a:pPr>
            <a:r>
              <a:rPr lang="en-GB" sz="1200">
                <a:latin typeface="Times New Roman"/>
                <a:ea typeface="Times New Roman"/>
                <a:cs typeface="Times New Roman"/>
                <a:sym typeface="Times New Roman"/>
              </a:rPr>
              <a:t>System will allow the user to return or modify the order within 30 days of the order placed</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000000"/>
              </a:buClr>
              <a:buSzPts val="1200"/>
              <a:buFont typeface="Times New Roman"/>
              <a:buChar char="○"/>
            </a:pPr>
            <a:r>
              <a:rPr lang="en-GB" sz="1200">
                <a:latin typeface="Times New Roman"/>
                <a:ea typeface="Times New Roman"/>
                <a:cs typeface="Times New Roman"/>
                <a:sym typeface="Times New Roman"/>
              </a:rPr>
              <a:t>System will notify the manager to update the inventory</a:t>
            </a:r>
            <a:endParaRPr sz="1200">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Functional requirements </a:t>
            </a:r>
            <a:endParaRPr/>
          </a:p>
          <a:p>
            <a:pPr indent="0" lvl="0" marL="0" rtl="0" algn="l">
              <a:spcBef>
                <a:spcPts val="0"/>
              </a:spcBef>
              <a:spcAft>
                <a:spcPts val="0"/>
              </a:spcAft>
              <a:buNone/>
            </a:pPr>
            <a:r>
              <a:t/>
            </a:r>
            <a:endParaRPr/>
          </a:p>
        </p:txBody>
      </p:sp>
      <p:pic>
        <p:nvPicPr>
          <p:cNvPr id="115" name="Google Shape;115;p17"/>
          <p:cNvPicPr preferRelativeResize="0"/>
          <p:nvPr/>
        </p:nvPicPr>
        <p:blipFill>
          <a:blip r:embed="rId3">
            <a:alphaModFix/>
          </a:blip>
          <a:stretch>
            <a:fillRect/>
          </a:stretch>
        </p:blipFill>
        <p:spPr>
          <a:xfrm>
            <a:off x="6452725" y="745125"/>
            <a:ext cx="2288924" cy="1976925"/>
          </a:xfrm>
          <a:prstGeom prst="rect">
            <a:avLst/>
          </a:prstGeom>
          <a:noFill/>
          <a:ln>
            <a:noFill/>
          </a:ln>
        </p:spPr>
      </p:pic>
      <p:sp>
        <p:nvSpPr>
          <p:cNvPr id="116" name="Google Shape;116;p17"/>
          <p:cNvSpPr txBox="1"/>
          <p:nvPr/>
        </p:nvSpPr>
        <p:spPr>
          <a:xfrm>
            <a:off x="208400" y="597700"/>
            <a:ext cx="8639700" cy="31209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chemeClr val="accent1"/>
              </a:buClr>
              <a:buSzPts val="1300"/>
              <a:buFont typeface="Lato"/>
              <a:buChar char="●"/>
            </a:pPr>
            <a:r>
              <a:rPr lang="en-GB" sz="1200">
                <a:latin typeface="Times New Roman"/>
                <a:ea typeface="Times New Roman"/>
                <a:cs typeface="Times New Roman"/>
                <a:sym typeface="Times New Roman"/>
              </a:rPr>
              <a:t>Information requirements</a:t>
            </a:r>
            <a:endParaRPr b="1" sz="1300">
              <a:solidFill>
                <a:schemeClr val="accent1"/>
              </a:solidFill>
              <a:latin typeface="Lato"/>
              <a:ea typeface="Lato"/>
              <a:cs typeface="Lato"/>
              <a:sym typeface="Lato"/>
            </a:endParaRPr>
          </a:p>
          <a:p>
            <a:pPr indent="-304800" lvl="1" marL="914400" rtl="0" algn="l">
              <a:lnSpc>
                <a:spcPct val="115000"/>
              </a:lnSpc>
              <a:spcBef>
                <a:spcPts val="0"/>
              </a:spcBef>
              <a:spcAft>
                <a:spcPts val="0"/>
              </a:spcAft>
              <a:buClr>
                <a:srgbClr val="000000"/>
              </a:buClr>
              <a:buSzPts val="1200"/>
              <a:buFont typeface="Times New Roman"/>
              <a:buChar char="○"/>
            </a:pPr>
            <a:r>
              <a:rPr lang="en-GB" sz="1200">
                <a:latin typeface="Times New Roman"/>
                <a:ea typeface="Times New Roman"/>
                <a:cs typeface="Times New Roman"/>
                <a:sym typeface="Times New Roman"/>
              </a:rPr>
              <a:t>Walmart centers and locations all over the region</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000000"/>
              </a:buClr>
              <a:buSzPts val="1200"/>
              <a:buFont typeface="Times New Roman"/>
              <a:buChar char="○"/>
            </a:pPr>
            <a:r>
              <a:rPr lang="en-GB" sz="1200">
                <a:latin typeface="Times New Roman"/>
                <a:ea typeface="Times New Roman"/>
                <a:cs typeface="Times New Roman"/>
                <a:sym typeface="Times New Roman"/>
              </a:rPr>
              <a:t>The system stores the items present in the inventory in a particular location</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000000"/>
              </a:buClr>
              <a:buSzPts val="1200"/>
              <a:buFont typeface="Times New Roman"/>
              <a:buChar char="○"/>
            </a:pPr>
            <a:r>
              <a:rPr lang="en-GB" sz="1200">
                <a:latin typeface="Times New Roman"/>
                <a:ea typeface="Times New Roman"/>
                <a:cs typeface="Times New Roman"/>
                <a:sym typeface="Times New Roman"/>
              </a:rPr>
              <a:t>Delivery and pickup information</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000000"/>
              </a:buClr>
              <a:buSzPts val="1200"/>
              <a:buFont typeface="Times New Roman"/>
              <a:buChar char="○"/>
            </a:pPr>
            <a:r>
              <a:rPr lang="en-GB" sz="1200">
                <a:latin typeface="Times New Roman"/>
                <a:ea typeface="Times New Roman"/>
                <a:cs typeface="Times New Roman"/>
                <a:sym typeface="Times New Roman"/>
              </a:rPr>
              <a:t>Order history of the user</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000000"/>
              </a:buClr>
              <a:buSzPts val="1200"/>
              <a:buFont typeface="Times New Roman"/>
              <a:buChar char="○"/>
            </a:pPr>
            <a:r>
              <a:rPr lang="en-GB" sz="1200">
                <a:latin typeface="Times New Roman"/>
                <a:ea typeface="Times New Roman"/>
                <a:cs typeface="Times New Roman"/>
                <a:sym typeface="Times New Roman"/>
              </a:rPr>
              <a:t>Account details and billing information of the user</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000000"/>
              </a:buClr>
              <a:buSzPts val="1200"/>
              <a:buFont typeface="Times New Roman"/>
              <a:buChar char="○"/>
            </a:pPr>
            <a:r>
              <a:rPr lang="en-GB" sz="1200">
                <a:latin typeface="Times New Roman"/>
                <a:ea typeface="Times New Roman"/>
                <a:cs typeface="Times New Roman"/>
                <a:sym typeface="Times New Roman"/>
              </a:rPr>
              <a:t>Constantly updating of the inventory items</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000000"/>
              </a:buClr>
              <a:buSzPts val="1200"/>
              <a:buFont typeface="Times New Roman"/>
              <a:buChar char="○"/>
            </a:pPr>
            <a:r>
              <a:rPr lang="en-GB" sz="1200">
                <a:latin typeface="Times New Roman"/>
                <a:ea typeface="Times New Roman"/>
                <a:cs typeface="Times New Roman"/>
                <a:sym typeface="Times New Roman"/>
              </a:rPr>
              <a:t>Offers and deals information on the products and their quantity</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000000"/>
              </a:buClr>
              <a:buSzPts val="1200"/>
              <a:buFont typeface="Times New Roman"/>
              <a:buChar char="○"/>
            </a:pPr>
            <a:r>
              <a:rPr lang="en-GB" sz="1200">
                <a:latin typeface="Times New Roman"/>
                <a:ea typeface="Times New Roman"/>
                <a:cs typeface="Times New Roman"/>
                <a:sym typeface="Times New Roman"/>
              </a:rPr>
              <a:t>Reviews and ratings of the customer</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000000"/>
              </a:buClr>
              <a:buSzPts val="1200"/>
              <a:buFont typeface="Times New Roman"/>
              <a:buChar char="○"/>
            </a:pPr>
            <a:r>
              <a:rPr lang="en-GB" sz="1200">
                <a:latin typeface="Times New Roman"/>
                <a:ea typeface="Times New Roman"/>
                <a:cs typeface="Times New Roman"/>
                <a:sym typeface="Times New Roman"/>
              </a:rPr>
              <a:t>Seller information</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000000"/>
              </a:buClr>
              <a:buSzPts val="1200"/>
              <a:buFont typeface="Times New Roman"/>
              <a:buChar char="○"/>
            </a:pPr>
            <a:r>
              <a:rPr lang="en-GB" sz="1200">
                <a:latin typeface="Times New Roman"/>
                <a:ea typeface="Times New Roman"/>
                <a:cs typeface="Times New Roman"/>
                <a:sym typeface="Times New Roman"/>
              </a:rPr>
              <a:t>Product details and specifications</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000000"/>
              </a:buClr>
              <a:buSzPts val="1200"/>
              <a:buFont typeface="Times New Roman"/>
              <a:buChar char="○"/>
            </a:pPr>
            <a:r>
              <a:rPr lang="en-GB" sz="1200">
                <a:latin typeface="Times New Roman"/>
                <a:ea typeface="Times New Roman"/>
                <a:cs typeface="Times New Roman"/>
                <a:sym typeface="Times New Roman"/>
              </a:rPr>
              <a:t>Cart items and wish list of the user</a:t>
            </a:r>
            <a:endParaRPr sz="1200">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Nonfunctional Requirements</a:t>
            </a:r>
            <a:endParaRPr/>
          </a:p>
          <a:p>
            <a:pPr indent="0" lvl="0" marL="0" rtl="0" algn="l">
              <a:spcBef>
                <a:spcPts val="0"/>
              </a:spcBef>
              <a:spcAft>
                <a:spcPts val="0"/>
              </a:spcAft>
              <a:buNone/>
            </a:pPr>
            <a:r>
              <a:t/>
            </a:r>
            <a:endParaRPr/>
          </a:p>
        </p:txBody>
      </p:sp>
      <p:sp>
        <p:nvSpPr>
          <p:cNvPr id="122" name="Google Shape;122;p18"/>
          <p:cNvSpPr txBox="1"/>
          <p:nvPr>
            <p:ph idx="1" type="body"/>
          </p:nvPr>
        </p:nvSpPr>
        <p:spPr>
          <a:xfrm>
            <a:off x="277000" y="676475"/>
            <a:ext cx="8616300" cy="41637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Operational </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The system should be able to run on web browsers – Firefox, Google Chrome, Edge, and Internet Explorer, Safari </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The system should be able to integrate with the existing inventory system.</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The system should support English and Spanish.</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Performance </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The system should be available for use 24 hours per day, 365 days per year. </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The system should not exceed more than 2 seconds between the user and the system. </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The system downloads new status parameters within 5 minutes of a change. </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The system supports 500 simultaneous users from 4-9 P.M.; 200 simultaneous users at all other times. </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Security </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The system must remain resilient in the face of attacks.</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Customer information should be encrypted and only himself/herself can review his account information.</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Only delivery staff can see the delivery address. </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The system must be built following SOA web service security standards.</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Payment information will be encrypted and secured.</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Cultural &amp; Political </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No special cultural and political requirements are expected.</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180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Work Plan</a:t>
            </a:r>
            <a:endParaRPr/>
          </a:p>
        </p:txBody>
      </p:sp>
      <p:sp>
        <p:nvSpPr>
          <p:cNvPr id="128" name="Google Shape;128;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19"/>
          <p:cNvPicPr preferRelativeResize="0"/>
          <p:nvPr/>
        </p:nvPicPr>
        <p:blipFill>
          <a:blip r:embed="rId3">
            <a:alphaModFix/>
          </a:blip>
          <a:stretch>
            <a:fillRect/>
          </a:stretch>
        </p:blipFill>
        <p:spPr>
          <a:xfrm>
            <a:off x="1800" y="483975"/>
            <a:ext cx="9143999" cy="4659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184325" y="52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New Features</a:t>
            </a:r>
            <a:endParaRPr/>
          </a:p>
        </p:txBody>
      </p:sp>
      <p:sp>
        <p:nvSpPr>
          <p:cNvPr id="135" name="Google Shape;135;p20"/>
          <p:cNvSpPr txBox="1"/>
          <p:nvPr>
            <p:ph idx="1" type="body"/>
          </p:nvPr>
        </p:nvSpPr>
        <p:spPr>
          <a:xfrm>
            <a:off x="727650" y="8567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Price </a:t>
            </a:r>
            <a:r>
              <a:rPr lang="en-GB"/>
              <a:t>Comparison System</a:t>
            </a:r>
            <a:endParaRPr/>
          </a:p>
        </p:txBody>
      </p:sp>
      <p:pic>
        <p:nvPicPr>
          <p:cNvPr id="136" name="Google Shape;136;p20"/>
          <p:cNvPicPr preferRelativeResize="0"/>
          <p:nvPr/>
        </p:nvPicPr>
        <p:blipFill>
          <a:blip r:embed="rId3">
            <a:alphaModFix/>
          </a:blip>
          <a:stretch>
            <a:fillRect/>
          </a:stretch>
        </p:blipFill>
        <p:spPr>
          <a:xfrm>
            <a:off x="727649" y="1395375"/>
            <a:ext cx="4895777" cy="33173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182525" y="5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New Features</a:t>
            </a:r>
            <a:endParaRPr/>
          </a:p>
          <a:p>
            <a:pPr indent="0" lvl="0" marL="0" rtl="0" algn="l">
              <a:spcBef>
                <a:spcPts val="0"/>
              </a:spcBef>
              <a:spcAft>
                <a:spcPts val="0"/>
              </a:spcAft>
              <a:buNone/>
            </a:pPr>
            <a:r>
              <a:t/>
            </a:r>
            <a:endParaRPr/>
          </a:p>
        </p:txBody>
      </p:sp>
      <p:sp>
        <p:nvSpPr>
          <p:cNvPr id="142" name="Google Shape;142;p21"/>
          <p:cNvSpPr txBox="1"/>
          <p:nvPr>
            <p:ph idx="1" type="body"/>
          </p:nvPr>
        </p:nvSpPr>
        <p:spPr>
          <a:xfrm>
            <a:off x="727650" y="8281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Allow Driver sign up as a independent delivery organization to help walmart delivery packages.</a:t>
            </a:r>
            <a:endParaRPr/>
          </a:p>
        </p:txBody>
      </p:sp>
      <p:pic>
        <p:nvPicPr>
          <p:cNvPr id="143" name="Google Shape;143;p21"/>
          <p:cNvPicPr preferRelativeResize="0"/>
          <p:nvPr/>
        </p:nvPicPr>
        <p:blipFill>
          <a:blip r:embed="rId3">
            <a:alphaModFix/>
          </a:blip>
          <a:stretch>
            <a:fillRect/>
          </a:stretch>
        </p:blipFill>
        <p:spPr>
          <a:xfrm>
            <a:off x="785675" y="1431250"/>
            <a:ext cx="6564198" cy="3451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