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cbb4c88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cbb4c88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010ea9d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b010ea9d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b010ea9d5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b010ea9d5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b010ea9d5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b010ea9d5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010ea9d5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1b010ea9d5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b010ea9d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b010ea9d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b010ea9d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3984812" y="2100263"/>
            <a:ext cx="4396883" cy="3043237"/>
          </a:xfrm>
          <a:prstGeom prst="parallelogram">
            <a:avLst>
              <a:gd fmla="val 1001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560216" y="0"/>
            <a:ext cx="6583784" cy="5143500"/>
          </a:xfrm>
          <a:prstGeom prst="parallelogram">
            <a:avLst>
              <a:gd fmla="val 100155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295145" y="1300602"/>
            <a:ext cx="3848855" cy="3842899"/>
          </a:xfrm>
          <a:custGeom>
            <a:rect b="b" l="l" r="r" t="t"/>
            <a:pathLst>
              <a:path extrusionOk="0" h="3842899" w="3848855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996919" y="3998194"/>
            <a:ext cx="1147081" cy="1145306"/>
          </a:xfrm>
          <a:custGeom>
            <a:rect b="b" l="l" r="r" t="t"/>
            <a:pathLst>
              <a:path extrusionOk="0" h="1145306" w="1147081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702545" y="2705824"/>
            <a:ext cx="2441455" cy="2437676"/>
          </a:xfrm>
          <a:custGeom>
            <a:rect b="b" l="l" r="r" t="t"/>
            <a:pathLst>
              <a:path extrusionOk="0" h="2437676" w="2441455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594360" y="1152525"/>
            <a:ext cx="6035040" cy="10362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ato"/>
              <a:buNone/>
              <a:defRPr b="0" i="0" sz="3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94360" y="2194560"/>
            <a:ext cx="6035040" cy="299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440"/>
              <a:buNone/>
              <a:defRPr b="0" i="0" sz="1800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594360" y="640080"/>
            <a:ext cx="1651441" cy="201168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">
  <p:cSld name="4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419100" y="914400"/>
            <a:ext cx="8305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280"/>
              <a:buNone/>
              <a:defRPr b="0" i="0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2" type="body"/>
          </p:nvPr>
        </p:nvSpPr>
        <p:spPr>
          <a:xfrm>
            <a:off x="419100" y="1603771"/>
            <a:ext cx="1938209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3" type="body"/>
          </p:nvPr>
        </p:nvSpPr>
        <p:spPr>
          <a:xfrm>
            <a:off x="2541116" y="1603771"/>
            <a:ext cx="1938209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4" type="body"/>
          </p:nvPr>
        </p:nvSpPr>
        <p:spPr>
          <a:xfrm>
            <a:off x="4678834" y="1603771"/>
            <a:ext cx="1938209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5" type="body"/>
          </p:nvPr>
        </p:nvSpPr>
        <p:spPr>
          <a:xfrm>
            <a:off x="6786691" y="1603771"/>
            <a:ext cx="1938209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11"/>
          <p:cNvCxnSpPr/>
          <p:nvPr/>
        </p:nvCxnSpPr>
        <p:spPr>
          <a:xfrm>
            <a:off x="411480" y="412170"/>
            <a:ext cx="832104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Data Line">
  <p:cSld name="Center Data Lin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0" y="6342"/>
            <a:ext cx="9144000" cy="5137158"/>
          </a:xfrm>
          <a:custGeom>
            <a:rect b="b" l="l" r="r" t="t"/>
            <a:pathLst>
              <a:path extrusionOk="0" h="5137157" w="9136480">
                <a:moveTo>
                  <a:pt x="0" y="5141598"/>
                </a:moveTo>
                <a:lnTo>
                  <a:pt x="5143712" y="0"/>
                </a:lnTo>
                <a:lnTo>
                  <a:pt x="9136480" y="0"/>
                </a:lnTo>
                <a:lnTo>
                  <a:pt x="3992769" y="5141598"/>
                </a:lnTo>
                <a:lnTo>
                  <a:pt x="0" y="5141598"/>
                </a:lnTo>
                <a:close/>
              </a:path>
            </a:pathLst>
          </a:custGeom>
          <a:solidFill>
            <a:srgbClr val="F2F2F2">
              <a:alpha val="7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&amp; Quotes">
  <p:cSld name="Statement &amp; Quot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 amt="56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1828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880"/>
              <a:buNone/>
              <a:defRPr b="0" i="0" sz="36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2850">
            <a:noAutofit/>
          </a:bodyPr>
          <a:lstStyle>
            <a:lvl1pPr indent="-228600" lvl="0" marL="457200" algn="ctr">
              <a:spcBef>
                <a:spcPts val="450"/>
              </a:spcBef>
              <a:spcAft>
                <a:spcPts val="0"/>
              </a:spcAft>
              <a:buSzPts val="1440"/>
              <a:buNone/>
              <a:defRPr b="0" i="0"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&amp; Quotes (IMAGE)">
  <p:cSld name="Statement &amp; Quotes (IMAGE)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2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2850">
            <a:noAutofit/>
          </a:bodyPr>
          <a:lstStyle>
            <a:lvl1pPr indent="-228600" lvl="0" marL="457200" algn="ctr">
              <a:spcBef>
                <a:spcPts val="450"/>
              </a:spcBef>
              <a:spcAft>
                <a:spcPts val="0"/>
              </a:spcAft>
              <a:buSzPts val="1440"/>
              <a:buNone/>
              <a:defRPr b="0" i="0" sz="1800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idx="2" type="body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1828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880"/>
              <a:buNone/>
              <a:defRPr b="0" i="0" sz="3600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Grid">
  <p:cSld name="Picture Grid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>
            <p:ph idx="2" type="pic"/>
          </p:nvPr>
        </p:nvSpPr>
        <p:spPr>
          <a:xfrm>
            <a:off x="6097196" y="1703540"/>
            <a:ext cx="3051810" cy="1724368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5"/>
          <p:cNvSpPr/>
          <p:nvPr>
            <p:ph idx="3" type="pic"/>
          </p:nvPr>
        </p:nvSpPr>
        <p:spPr>
          <a:xfrm>
            <a:off x="6097196" y="342900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5"/>
          <p:cNvSpPr/>
          <p:nvPr>
            <p:ph idx="4" type="pic"/>
          </p:nvPr>
        </p:nvSpPr>
        <p:spPr>
          <a:xfrm>
            <a:off x="3046095" y="342900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/>
          <p:nvPr>
            <p:ph idx="5" type="pic"/>
          </p:nvPr>
        </p:nvSpPr>
        <p:spPr>
          <a:xfrm>
            <a:off x="6097196" y="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5"/>
          <p:cNvSpPr/>
          <p:nvPr>
            <p:ph idx="6" type="pic"/>
          </p:nvPr>
        </p:nvSpPr>
        <p:spPr>
          <a:xfrm>
            <a:off x="3046095" y="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5"/>
          <p:cNvSpPr/>
          <p:nvPr>
            <p:ph idx="7" type="pic"/>
          </p:nvPr>
        </p:nvSpPr>
        <p:spPr>
          <a:xfrm>
            <a:off x="0" y="1703540"/>
            <a:ext cx="3051810" cy="1730631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5"/>
          <p:cNvSpPr/>
          <p:nvPr>
            <p:ph idx="8" type="pic"/>
          </p:nvPr>
        </p:nvSpPr>
        <p:spPr>
          <a:xfrm>
            <a:off x="0" y="342900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5"/>
          <p:cNvSpPr/>
          <p:nvPr>
            <p:ph idx="9" type="pic"/>
          </p:nvPr>
        </p:nvSpPr>
        <p:spPr>
          <a:xfrm>
            <a:off x="0" y="0"/>
            <a:ext cx="305181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>
            <a:off x="3821345" y="2480310"/>
            <a:ext cx="1501310" cy="18288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&amp; Chart">
  <p:cSld name="Info &amp; Char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>
            <p:ph idx="2" type="chart"/>
          </p:nvPr>
        </p:nvSpPr>
        <p:spPr>
          <a:xfrm>
            <a:off x="2959627" y="640080"/>
            <a:ext cx="576527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>
            <a:off x="419100" y="412170"/>
            <a:ext cx="237744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2964180" y="412170"/>
            <a:ext cx="57607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172C34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89560" lvl="0" marL="45720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Arial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9560" lvl="1" marL="9144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9560" lvl="2" marL="13716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9560" lvl="3" marL="18288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9560" lvl="4" marL="22860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Lines (ORANGE)">
  <p:cSld name="Data Lines (ORANGE)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7" y="0"/>
            <a:ext cx="91327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Lines (BLUE)">
  <p:cSld name="Data Lines (BLUE)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27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Lines (MINT)">
  <p:cSld name="Data Lines (MINT)">
    <p:bg>
      <p:bgPr>
        <a:solidFill>
          <a:schemeClr val="accen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5" y="1"/>
            <a:ext cx="91327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Lines">
  <p:cSld name="Data Lines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w/ Subtitle">
  <p:cSld name="Multi-use w/ 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19100" y="914400"/>
            <a:ext cx="8305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280"/>
              <a:buNone/>
              <a:defRPr b="0" i="0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411480" y="412170"/>
            <a:ext cx="832104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Footer (WHITE)">
  <p:cSld name="Blank NO Footer (WHITE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Footer (ORANGE)">
  <p:cSld name="Blank NO Footer (ORANGE)"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Blank w/ Footer">
  <p:cSld name="Multi-use Blank w/ Foot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Slide">
  <p:cSld name="Customer Slid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419100" y="853678"/>
            <a:ext cx="2402205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515508" y="1975701"/>
            <a:ext cx="2196519" cy="698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24"/>
          <p:cNvSpPr/>
          <p:nvPr>
            <p:ph idx="2" type="pic"/>
          </p:nvPr>
        </p:nvSpPr>
        <p:spPr>
          <a:xfrm>
            <a:off x="2960927" y="853678"/>
            <a:ext cx="5763973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515508" y="922283"/>
            <a:ext cx="2196520" cy="10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0" i="0" sz="12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3" type="body"/>
          </p:nvPr>
        </p:nvSpPr>
        <p:spPr>
          <a:xfrm>
            <a:off x="508397" y="2723685"/>
            <a:ext cx="2203847" cy="173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4480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880"/>
              <a:buChar char="•"/>
              <a:defRPr b="0" i="0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448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880"/>
              <a:buFont typeface="Noto Sans Symbols"/>
              <a:buChar char="●"/>
              <a:defRPr b="0" i="0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448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880"/>
              <a:buChar char="•"/>
              <a:defRPr b="0" i="0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9560" lvl="3" marL="182880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60"/>
              <a:buChar char="•"/>
              <a:defRPr b="0" i="0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9560" lvl="4" marL="228600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60"/>
              <a:buChar char="•"/>
              <a:defRPr b="0" i="0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5" name="Google Shape;185;p24"/>
          <p:cNvCxnSpPr/>
          <p:nvPr/>
        </p:nvCxnSpPr>
        <p:spPr>
          <a:xfrm>
            <a:off x="2964180" y="412170"/>
            <a:ext cx="57607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" name="Google Shape;1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419100" y="412170"/>
            <a:ext cx="237744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4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Footer (DARK)">
  <p:cSld name="Blank NO Footer (DARK)">
    <p:bg>
      <p:bgPr>
        <a:solidFill>
          <a:srgbClr val="2D3C4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525934" y="426022"/>
            <a:ext cx="8229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25934" y="1095375"/>
            <a:ext cx="8229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⬢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2984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ner Big Data Lines (Animated)">
  <p:cSld name="Corner Big Data Lines (Animated)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984812" y="2100263"/>
            <a:ext cx="4396883" cy="3043237"/>
          </a:xfrm>
          <a:prstGeom prst="parallelogram">
            <a:avLst>
              <a:gd fmla="val 100155" name="adj"/>
            </a:avLst>
          </a:prstGeom>
          <a:solidFill>
            <a:srgbClr val="D8D8D8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560216" y="0"/>
            <a:ext cx="6583784" cy="5143500"/>
          </a:xfrm>
          <a:prstGeom prst="parallelogram">
            <a:avLst>
              <a:gd fmla="val 1001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5295145" y="1300602"/>
            <a:ext cx="3848855" cy="3842899"/>
          </a:xfrm>
          <a:custGeom>
            <a:rect b="b" l="l" r="r" t="t"/>
            <a:pathLst>
              <a:path extrusionOk="0" h="3842899" w="3848855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702545" y="2705824"/>
            <a:ext cx="2441455" cy="2437676"/>
          </a:xfrm>
          <a:custGeom>
            <a:rect b="b" l="l" r="r" t="t"/>
            <a:pathLst>
              <a:path extrusionOk="0" h="2437676" w="2441455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rgbClr val="D8D8D8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96919" y="3998194"/>
            <a:ext cx="1147081" cy="1145306"/>
          </a:xfrm>
          <a:custGeom>
            <a:rect b="b" l="l" r="r" t="t"/>
            <a:pathLst>
              <a:path extrusionOk="0" h="1145306" w="1147081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rgbClr val="F2F2F2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984812" y="2100263"/>
            <a:ext cx="4396883" cy="3043237"/>
          </a:xfrm>
          <a:prstGeom prst="parallelogram">
            <a:avLst>
              <a:gd fmla="val 100155" name="adj"/>
            </a:avLst>
          </a:prstGeom>
          <a:solidFill>
            <a:srgbClr val="D8D8D8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560216" y="0"/>
            <a:ext cx="6583784" cy="5143500"/>
          </a:xfrm>
          <a:prstGeom prst="parallelogram">
            <a:avLst>
              <a:gd fmla="val 1001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295145" y="1300602"/>
            <a:ext cx="3848855" cy="3842899"/>
          </a:xfrm>
          <a:custGeom>
            <a:rect b="b" l="l" r="r" t="t"/>
            <a:pathLst>
              <a:path extrusionOk="0" h="3842899" w="3848855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702545" y="2705824"/>
            <a:ext cx="2441455" cy="2437676"/>
          </a:xfrm>
          <a:custGeom>
            <a:rect b="b" l="l" r="r" t="t"/>
            <a:pathLst>
              <a:path extrusionOk="0" h="2437676" w="2441455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rgbClr val="D8D8D8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996919" y="3998194"/>
            <a:ext cx="1147081" cy="1145306"/>
          </a:xfrm>
          <a:custGeom>
            <a:rect b="b" l="l" r="r" t="t"/>
            <a:pathLst>
              <a:path extrusionOk="0" h="1145306" w="1147081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rgbClr val="F2F2F2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02311" y="2098623"/>
            <a:ext cx="146304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02311" y="2352853"/>
            <a:ext cx="7990777" cy="152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ato"/>
              <a:buNone/>
              <a:defRPr b="0" i="0" sz="3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&amp; Image">
  <p:cSld name="Info &amp;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>
            <p:ph idx="2" type="pic"/>
          </p:nvPr>
        </p:nvSpPr>
        <p:spPr>
          <a:xfrm>
            <a:off x="2963150" y="640079"/>
            <a:ext cx="5761750" cy="383813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" name="Google Shape;44;p6"/>
          <p:cNvCxnSpPr/>
          <p:nvPr/>
        </p:nvCxnSpPr>
        <p:spPr>
          <a:xfrm>
            <a:off x="419100" y="412170"/>
            <a:ext cx="237744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2964180" y="412170"/>
            <a:ext cx="57607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89560" lvl="0" marL="45720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Arial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9560" lvl="1" marL="9144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9560" lvl="2" marL="13716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9560" lvl="3" marL="18288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9560" lvl="4" marL="22860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172C34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Multi-Use">
  <p:cSld name="Info Multi-Us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7"/>
          <p:cNvCxnSpPr/>
          <p:nvPr/>
        </p:nvCxnSpPr>
        <p:spPr>
          <a:xfrm>
            <a:off x="2964180" y="412170"/>
            <a:ext cx="57607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89560" lvl="0" marL="45720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Arial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9560" lvl="1" marL="9144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9560" lvl="2" marL="13716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9560" lvl="3" marL="18288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Font typeface="Noto Sans Symbols"/>
              <a:buChar char="●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9560" lvl="4" marL="228600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960"/>
              <a:buChar char="•"/>
              <a:defRPr b="0" i="0"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Google Shape;58;p7"/>
          <p:cNvCxnSpPr/>
          <p:nvPr/>
        </p:nvCxnSpPr>
        <p:spPr>
          <a:xfrm>
            <a:off x="419100" y="412170"/>
            <a:ext cx="237744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7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172C34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2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19100" y="914400"/>
            <a:ext cx="8305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280"/>
              <a:buNone/>
              <a:defRPr b="0" i="0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419099" y="1603771"/>
            <a:ext cx="4038601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3" type="body"/>
          </p:nvPr>
        </p:nvSpPr>
        <p:spPr>
          <a:xfrm>
            <a:off x="4683252" y="1603771"/>
            <a:ext cx="4041648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411480" y="412170"/>
            <a:ext cx="832104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19100" y="914400"/>
            <a:ext cx="8305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280"/>
              <a:buNone/>
              <a:defRPr b="0" i="0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19099" y="1603771"/>
            <a:ext cx="8305801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>
            <a:off x="411480" y="412170"/>
            <a:ext cx="832104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19100" y="1603771"/>
            <a:ext cx="261518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3266174" y="1603771"/>
            <a:ext cx="2611652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3" type="body"/>
          </p:nvPr>
        </p:nvSpPr>
        <p:spPr>
          <a:xfrm>
            <a:off x="6109716" y="1603771"/>
            <a:ext cx="261518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1pPr>
            <a:lvl2pPr indent="-320040" lvl="1" marL="91440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2pPr>
            <a:lvl3pPr indent="-320039" lvl="2" marL="13716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3pPr>
            <a:lvl4pPr indent="-320039" lvl="3" marL="18288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Noto Sans Symbols"/>
              <a:buChar char="●"/>
              <a:defRPr sz="1800">
                <a:solidFill>
                  <a:srgbClr val="7F7F7F"/>
                </a:solidFill>
              </a:defRPr>
            </a:lvl4pPr>
            <a:lvl5pPr indent="-320039" lvl="4" marL="228600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Char char="•"/>
              <a:defRPr sz="18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6" name="Google Shape;86;p10"/>
          <p:cNvCxnSpPr/>
          <p:nvPr/>
        </p:nvCxnSpPr>
        <p:spPr>
          <a:xfrm>
            <a:off x="411480" y="412170"/>
            <a:ext cx="832104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580"/>
            <a:ext cx="6907196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411480" y="4852576"/>
            <a:ext cx="750655" cy="91440"/>
          </a:xfrm>
          <a:custGeom>
            <a:rect b="b" l="l" r="r" t="t"/>
            <a:pathLst>
              <a:path extrusionOk="0" h="1113864" w="9144000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8476883" y="4858663"/>
            <a:ext cx="25563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BFBF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54050" y="4856804"/>
            <a:ext cx="1541146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© 2021 Cloudera, Inc. All rights reserved.</a:t>
            </a:r>
            <a:endParaRPr/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0"/>
          <p:cNvSpPr txBox="1"/>
          <p:nvPr>
            <p:ph idx="4" type="body"/>
          </p:nvPr>
        </p:nvSpPr>
        <p:spPr>
          <a:xfrm>
            <a:off x="419100" y="914400"/>
            <a:ext cx="8305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2285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280"/>
              <a:buNone/>
              <a:defRPr b="0" i="0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5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0040" lvl="1" marL="914400" marR="0" rtl="0" algn="l"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0039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0039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0039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64">
          <p15:clr>
            <a:srgbClr val="9FCC3B"/>
          </p15:clr>
        </p15:guide>
        <p15:guide id="2" orient="horz" pos="2916">
          <p15:clr>
            <a:srgbClr val="9FCC3B"/>
          </p15:clr>
        </p15:guide>
        <p15:guide id="3" pos="5496">
          <p15:clr>
            <a:srgbClr val="9FCC3B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anjaliguptascu/" TargetMode="External"/><Relationship Id="rId4" Type="http://schemas.openxmlformats.org/officeDocument/2006/relationships/hyperlink" Target="https://www.linkedin.com/in/charleneni56/" TargetMode="External"/><Relationship Id="rId5" Type="http://schemas.openxmlformats.org/officeDocument/2006/relationships/hyperlink" Target="https://www.linkedin.com/in/panpan-zhou-url/" TargetMode="External"/><Relationship Id="rId6" Type="http://schemas.openxmlformats.org/officeDocument/2006/relationships/hyperlink" Target="https://www.linkedin.com/in/ruchira-teli-03190776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594360" y="1152525"/>
            <a:ext cx="60351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ato"/>
              <a:buNone/>
            </a:pPr>
            <a:r>
              <a:rPr lang="en-US"/>
              <a:t>Santa Clara University Data Science Project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594360" y="2194560"/>
            <a:ext cx="6035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April </a:t>
            </a:r>
            <a:r>
              <a:rPr lang="en-US"/>
              <a:t>2022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19100" y="457200"/>
            <a:ext cx="8305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</a:pPr>
            <a:r>
              <a:rPr lang="en-US"/>
              <a:t>PROJECT 1 - MARKET SIZE AND PENETRATION ANALYSIS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351225" y="918325"/>
            <a:ext cx="85140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Questions to be addressed using Firmographic/Technographic Data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our market penetration relative to our competitors? 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Market defined by industry, size by revenue, geo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these relative penetration rates as an indicator for the likelihood of landing/expanding and/or churn risk. 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example, we have a 30% market penetration with large retailers ($5B+ in revenue) relative to our benchmark of 50% for other industries thus we’re less likely to close a deal and more likely to churn our customers in that group.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our largest markets based on IT budget data for relevant product categories? What is our market share in those markets relative to our competitors? 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Market defined by industry, size by revenue, geo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example, The TAM for mid-cap financial services companies in the U.S. is $5bn which is actually four times the size of TAM for large retailers so we should be more concerned about penetration rate indicators in that segment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Findings to be delivered in a presentation deck with associated data artifacts as final deliverable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419100" y="457200"/>
            <a:ext cx="8305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</a:pPr>
            <a:r>
              <a:rPr lang="en-US"/>
              <a:t>PROJECT 1 - Next Steps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351225" y="911475"/>
            <a:ext cx="8514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key findings on penetration rates into a handful of slides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vs. just product category 3 (see if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geo cuts to that analysis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visualizations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TAM data to see by Industry, revenue by size, geo grouping - which segments have the best market opportunity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Telecom $5BN in U.S. has TAM of $1B $20M per account, Healthcare in Europe has $250M - $1bn has of $2B, $200K per account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Competitive product list (Category 1 in gsheet) to define a market size then </a:t>
            </a: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calculate</a:t>
            </a: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Market Share based on product volume (in </a:t>
            </a: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aggregate) 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Share of wallet based on product volume (per account)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19100" y="457200"/>
            <a:ext cx="8305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</a:pPr>
            <a:r>
              <a:rPr lang="en-US"/>
              <a:t>PROJECT 2 - PRODUCT USAGE ANALYSIS 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351225" y="918325"/>
            <a:ext cx="85140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Questions to be addressed using Diagnostic Bundle and Firmographic/Technographic Data</a:t>
            </a:r>
            <a:endParaRPr i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size of our current install base by service (i.e. HDFS, Spark, Kudu, Impala, etc..) ?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the most commonly used cluster configurations?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the characteristics of our largest, longest running clusters?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all questions: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has this changed over time?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lphaLcPeriod"/>
            </a:pPr>
            <a:r>
              <a:rPr b="1"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does this vary by market? (defined by industry, size by revenue, geo)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romanLcPeriod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Merge with data from Project 1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this analysis to: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Determine use case types and understand usage patterns by service/market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Prioritize product development investment (i.e. investment more in the roadmap for services used by our </a:t>
            </a: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priority</a:t>
            </a: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markets based on TAM/penetration)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Tailor+improve positioning in target markets based on the most commonly used services/configurations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 an ARR Allocation Model 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Findings to be delivered in a presentation deck with associated data artifacts as final deliverable</a:t>
            </a:r>
            <a:endParaRPr i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419100" y="457200"/>
            <a:ext cx="8305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</a:pPr>
            <a:r>
              <a:rPr lang="en-US"/>
              <a:t>THE SCU TEAM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501800" y="1036625"/>
            <a:ext cx="647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Anjali Gupta: </a:t>
            </a:r>
            <a:r>
              <a:rPr lang="en-US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https://www.linkedin.com/in/anjaliguptascu/</a:t>
            </a:r>
            <a:endParaRPr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Chia-Ling (Charlene) Ni: </a:t>
            </a:r>
            <a:r>
              <a:rPr lang="en-US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https://www.linkedin.com/in/charleneni56/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Panpan Zhou: </a:t>
            </a:r>
            <a:r>
              <a:rPr lang="en-US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https://www.linkedin.com/in/panpan-zhou-url/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Ruchira Teli: </a:t>
            </a:r>
            <a:r>
              <a:rPr lang="en-US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https://www.linkedin.com/in/ruchira-teli-03190776/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  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698875" y="1168600"/>
            <a:ext cx="4866600" cy="41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E6E6"/>
          </a:solidFill>
          <a:ln cap="flat" cmpd="sng" w="9525">
            <a:solidFill>
              <a:srgbClr val="305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2"/>
          <p:cNvCxnSpPr/>
          <p:nvPr/>
        </p:nvCxnSpPr>
        <p:spPr>
          <a:xfrm>
            <a:off x="1795229" y="1175800"/>
            <a:ext cx="10800" cy="341160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2"/>
          <p:cNvCxnSpPr/>
          <p:nvPr/>
        </p:nvCxnSpPr>
        <p:spPr>
          <a:xfrm>
            <a:off x="2891582" y="1175800"/>
            <a:ext cx="11700" cy="3449100"/>
          </a:xfrm>
          <a:prstGeom prst="straightConnector1">
            <a:avLst/>
          </a:prstGeom>
          <a:noFill/>
          <a:ln cap="flat" cmpd="sng" w="28575">
            <a:solidFill>
              <a:srgbClr val="3058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2"/>
          <p:cNvSpPr txBox="1"/>
          <p:nvPr>
            <p:ph type="title"/>
          </p:nvPr>
        </p:nvSpPr>
        <p:spPr>
          <a:xfrm>
            <a:off x="419100" y="457200"/>
            <a:ext cx="8305800" cy="41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cxnSp>
        <p:nvCxnSpPr>
          <p:cNvPr id="234" name="Google Shape;234;p32"/>
          <p:cNvCxnSpPr/>
          <p:nvPr/>
        </p:nvCxnSpPr>
        <p:spPr>
          <a:xfrm>
            <a:off x="698875" y="1175800"/>
            <a:ext cx="0" cy="40320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3987936" y="1175800"/>
            <a:ext cx="0" cy="342000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5084289" y="1175800"/>
            <a:ext cx="0" cy="342000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2"/>
          <p:cNvSpPr txBox="1"/>
          <p:nvPr/>
        </p:nvSpPr>
        <p:spPr>
          <a:xfrm>
            <a:off x="909100" y="1208050"/>
            <a:ext cx="7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March</a:t>
            </a:r>
            <a:endParaRPr i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976650" y="1208050"/>
            <a:ext cx="7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April</a:t>
            </a:r>
            <a:endParaRPr i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044200" y="1208050"/>
            <a:ext cx="7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i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4169363" y="1208050"/>
            <a:ext cx="7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endParaRPr i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432225" y="20584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1091275" y="21719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Kick Off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>
            <a:off x="643625" y="993325"/>
            <a:ext cx="2244900" cy="270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4" name="Google Shape;244;p32"/>
          <p:cNvSpPr txBox="1"/>
          <p:nvPr/>
        </p:nvSpPr>
        <p:spPr>
          <a:xfrm>
            <a:off x="1607625" y="827530"/>
            <a:ext cx="3912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Q1</a:t>
            </a:r>
            <a:endParaRPr b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32"/>
          <p:cNvCxnSpPr/>
          <p:nvPr/>
        </p:nvCxnSpPr>
        <p:spPr>
          <a:xfrm>
            <a:off x="3071150" y="993325"/>
            <a:ext cx="2939100" cy="0"/>
          </a:xfrm>
          <a:prstGeom prst="straightConnector1">
            <a:avLst/>
          </a:prstGeom>
          <a:noFill/>
          <a:ln cap="flat" cmpd="sng" w="9525">
            <a:solidFill>
              <a:srgbClr val="30586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6" name="Google Shape;246;p32"/>
          <p:cNvSpPr txBox="1"/>
          <p:nvPr/>
        </p:nvSpPr>
        <p:spPr>
          <a:xfrm>
            <a:off x="4339950" y="827530"/>
            <a:ext cx="3912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305868"/>
                </a:solidFill>
                <a:latin typeface="Roboto"/>
                <a:ea typeface="Roboto"/>
                <a:cs typeface="Roboto"/>
                <a:sym typeface="Roboto"/>
              </a:rPr>
              <a:t>Q2</a:t>
            </a:r>
            <a:endParaRPr b="1" sz="1000">
              <a:solidFill>
                <a:srgbClr val="3058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1501500" y="1667475"/>
            <a:ext cx="1709700" cy="2697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3118125" y="20584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777175" y="2171950"/>
            <a:ext cx="8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4th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2556250" y="20584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2215300" y="2171938"/>
            <a:ext cx="8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1st Draft Review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April 25th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3108625" y="29728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2767675" y="3086350"/>
            <a:ext cx="8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Kick Off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4th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177900" y="2581875"/>
            <a:ext cx="1709700" cy="269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4794525" y="29728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4453575" y="3086350"/>
            <a:ext cx="7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 June Date TBD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4232650" y="2972800"/>
            <a:ext cx="153900" cy="17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3891700" y="3086338"/>
            <a:ext cx="8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1st Draft Review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r>
              <a:rPr lang="en-U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26th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806050" y="1161850"/>
            <a:ext cx="19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latin typeface="Roboto"/>
                <a:ea typeface="Roboto"/>
                <a:cs typeface="Roboto"/>
                <a:sym typeface="Roboto"/>
              </a:rPr>
              <a:t>Weekly syncs on Monday with ad-hoc reviews scheduled before deadlines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era-Light-2021">
  <a:themeElements>
    <a:clrScheme name="Cloudera_2019">
      <a:dk1>
        <a:srgbClr val="305868"/>
      </a:dk1>
      <a:lt1>
        <a:srgbClr val="FFFFFF"/>
      </a:lt1>
      <a:dk2>
        <a:srgbClr val="305868"/>
      </a:dk2>
      <a:lt2>
        <a:srgbClr val="FFFFFF"/>
      </a:lt2>
      <a:accent1>
        <a:srgbClr val="FF8300"/>
      </a:accent1>
      <a:accent2>
        <a:srgbClr val="00A3AF"/>
      </a:accent2>
      <a:accent3>
        <a:srgbClr val="008CFF"/>
      </a:accent3>
      <a:accent4>
        <a:srgbClr val="A4D65D"/>
      </a:accent4>
      <a:accent5>
        <a:srgbClr val="FFD664"/>
      </a:accent5>
      <a:accent6>
        <a:srgbClr val="828282"/>
      </a:accent6>
      <a:hlink>
        <a:srgbClr val="00A6B1"/>
      </a:hlink>
      <a:folHlink>
        <a:srgbClr val="AF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