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 autoCompressPictures="0">
  <p:sldMasterIdLst>
    <p:sldMasterId id="2147483648" r:id="rId1"/>
    <p:sldMasterId id="2147483649" r:id="rId2"/>
    <p:sldMasterId id="2147483650" r:id="rId3"/>
    <p:sldMasterId id="2147483651" r:id="rId4"/>
  </p:sldMasterIdLst>
  <p:notesMasterIdLst>
    <p:notesMasterId r:id="rId30"/>
  </p:notesMasterIdLst>
  <p:handoutMasterIdLst>
    <p:handoutMasterId r:id="rId31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8" r:id="rId16"/>
    <p:sldId id="267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12192000" cy="6858000"/>
  <p:notesSz cx="6858000" cy="9144000"/>
  <p:defaultTextStyle>
    <a:defPPr>
      <a:defRPr lang="en-US"/>
    </a:defPPr>
    <a:lvl1pPr algn="l" rtl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alibri" charset="0"/>
        <a:ea typeface="ＭＳ Ｐゴシック" charset="0"/>
        <a:cs typeface="Calibri" charset="0"/>
        <a:sym typeface="Calibri" charset="0"/>
      </a:defRPr>
    </a:lvl1pPr>
    <a:lvl2pPr marL="457200" algn="l" rtl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alibri" charset="0"/>
        <a:ea typeface="ＭＳ Ｐゴシック" charset="0"/>
        <a:cs typeface="Calibri" charset="0"/>
        <a:sym typeface="Calibri" charset="0"/>
      </a:defRPr>
    </a:lvl2pPr>
    <a:lvl3pPr marL="914400" algn="l" rtl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alibri" charset="0"/>
        <a:ea typeface="ＭＳ Ｐゴシック" charset="0"/>
        <a:cs typeface="Calibri" charset="0"/>
        <a:sym typeface="Calibri" charset="0"/>
      </a:defRPr>
    </a:lvl3pPr>
    <a:lvl4pPr marL="1371600" algn="l" rtl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alibri" charset="0"/>
        <a:ea typeface="ＭＳ Ｐゴシック" charset="0"/>
        <a:cs typeface="Calibri" charset="0"/>
        <a:sym typeface="Calibri" charset="0"/>
      </a:defRPr>
    </a:lvl4pPr>
    <a:lvl5pPr marL="1828800" algn="l" rtl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alibri" charset="0"/>
        <a:ea typeface="ＭＳ Ｐゴシック" charset="0"/>
        <a:cs typeface="Calibri" charset="0"/>
        <a:sym typeface="Calibri" charset="0"/>
      </a:defRPr>
    </a:lvl5pPr>
    <a:lvl6pPr marL="2286000" algn="l" defTabSz="457200" rtl="0" eaLnBrk="1" latinLnBrk="0" hangingPunct="1">
      <a:defRPr kern="1200">
        <a:solidFill>
          <a:srgbClr val="000000"/>
        </a:solidFill>
        <a:latin typeface="Calibri" charset="0"/>
        <a:ea typeface="ＭＳ Ｐゴシック" charset="0"/>
        <a:cs typeface="Calibri" charset="0"/>
        <a:sym typeface="Calibri" charset="0"/>
      </a:defRPr>
    </a:lvl6pPr>
    <a:lvl7pPr marL="2743200" algn="l" defTabSz="457200" rtl="0" eaLnBrk="1" latinLnBrk="0" hangingPunct="1">
      <a:defRPr kern="1200">
        <a:solidFill>
          <a:srgbClr val="000000"/>
        </a:solidFill>
        <a:latin typeface="Calibri" charset="0"/>
        <a:ea typeface="ＭＳ Ｐゴシック" charset="0"/>
        <a:cs typeface="Calibri" charset="0"/>
        <a:sym typeface="Calibri" charset="0"/>
      </a:defRPr>
    </a:lvl7pPr>
    <a:lvl8pPr marL="3200400" algn="l" defTabSz="457200" rtl="0" eaLnBrk="1" latinLnBrk="0" hangingPunct="1">
      <a:defRPr kern="1200">
        <a:solidFill>
          <a:srgbClr val="000000"/>
        </a:solidFill>
        <a:latin typeface="Calibri" charset="0"/>
        <a:ea typeface="ＭＳ Ｐゴシック" charset="0"/>
        <a:cs typeface="Calibri" charset="0"/>
        <a:sym typeface="Calibri" charset="0"/>
      </a:defRPr>
    </a:lvl8pPr>
    <a:lvl9pPr marL="3657600" algn="l" defTabSz="457200" rtl="0" eaLnBrk="1" latinLnBrk="0" hangingPunct="1">
      <a:defRPr kern="1200">
        <a:solidFill>
          <a:srgbClr val="000000"/>
        </a:solidFill>
        <a:latin typeface="Calibri" charset="0"/>
        <a:ea typeface="ＭＳ Ｐゴシック" charset="0"/>
        <a:cs typeface="Calibri" charset="0"/>
        <a:sym typeface="Calibri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120" y="-1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6656B-38C3-3E41-9D4C-670D9EE59045}" type="datetimeFigureOut">
              <a:rPr lang="en-US" smtClean="0"/>
              <a:t>3/12/14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D9E53-6194-9A45-B674-A7864EDDA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377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22" name="Rectangle 2"/>
          <p:cNvSpPr>
            <a:spLocks noGrp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venir Roman" charset="0"/>
              </a:rPr>
              <a:t>Click to edit Master text styles</a:t>
            </a:r>
          </a:p>
          <a:p>
            <a:pPr lvl="1"/>
            <a:r>
              <a:rPr lang="en-US">
                <a:sym typeface="Avenir Roman" charset="0"/>
              </a:rPr>
              <a:t>Second level</a:t>
            </a:r>
          </a:p>
          <a:p>
            <a:pPr lvl="2"/>
            <a:r>
              <a:rPr lang="en-US">
                <a:sym typeface="Avenir Roman" charset="0"/>
              </a:rPr>
              <a:t>Third level</a:t>
            </a:r>
          </a:p>
          <a:p>
            <a:pPr lvl="3"/>
            <a:r>
              <a:rPr lang="en-US">
                <a:sym typeface="Avenir Roman" charset="0"/>
              </a:rPr>
              <a:t>Fourth level</a:t>
            </a:r>
          </a:p>
          <a:p>
            <a:pPr lvl="4"/>
            <a:r>
              <a:rPr lang="en-US">
                <a:sym typeface="Avenir Roman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43566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ＭＳ Ｐゴシック" charset="0"/>
        <a:cs typeface="Avenir Roman" charset="0"/>
        <a:sym typeface="Avenir Roman" charset="0"/>
      </a:defRPr>
    </a:lvl1pPr>
    <a:lvl2pPr marL="228600" algn="l" defTabSz="457200" rtl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2pPr>
    <a:lvl3pPr marL="457200" algn="l" defTabSz="457200" rtl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3pPr>
    <a:lvl4pPr marL="685800" algn="l" defTabSz="457200" rtl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4pPr>
    <a:lvl5pPr marL="914400" algn="l" defTabSz="457200" rtl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914400">
              <a:lnSpc>
                <a:spcPct val="100000"/>
              </a:lnSpc>
            </a:pPr>
            <a:r>
              <a:rPr lang="en-US" sz="1200">
                <a:latin typeface="Calibri" charset="0"/>
                <a:cs typeface="Calibri" charset="0"/>
                <a:sym typeface="Calibri" charset="0"/>
              </a:rPr>
              <a:t>I will talk about my paper on </a:t>
            </a:r>
            <a:r>
              <a:rPr lang="ja-JP" altLang="en-US" sz="1200">
                <a:latin typeface="Calibri" charset="0"/>
                <a:cs typeface="Calibri" charset="0"/>
                <a:sym typeface="Calibri" charset="0"/>
              </a:rPr>
              <a:t>“”</a:t>
            </a:r>
            <a:endParaRPr lang="en-US" sz="1200">
              <a:latin typeface="Calibri" charset="0"/>
              <a:cs typeface="Calibri" charset="0"/>
              <a:sym typeface="Calibri" charset="0"/>
            </a:endParaRPr>
          </a:p>
          <a:p>
            <a:pPr defTabSz="914400">
              <a:lnSpc>
                <a:spcPct val="100000"/>
              </a:lnSpc>
            </a:pPr>
            <a:r>
              <a:rPr lang="en-US" sz="1200">
                <a:latin typeface="Calibri" charset="0"/>
                <a:cs typeface="Calibri" charset="0"/>
                <a:sym typeface="Calibri" charset="0"/>
              </a:rPr>
              <a:t>Joint effort of researchers in Georgia Tech, Maryland, Research ICT Africa and USC</a:t>
            </a:r>
          </a:p>
          <a:p>
            <a:pPr defTabSz="914400">
              <a:lnSpc>
                <a:spcPct val="100000"/>
              </a:lnSpc>
            </a:pPr>
            <a:r>
              <a:rPr lang="en-US" sz="1200">
                <a:latin typeface="Calibri" charset="0"/>
                <a:cs typeface="Calibri" charset="0"/>
                <a:sym typeface="Calibri" charset="0"/>
              </a:rPr>
              <a:t>In this talk I will see why we observe degraded Internet performance in Africa and how we can solve these problems</a:t>
            </a:r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914400">
              <a:lnSpc>
                <a:spcPct val="100000"/>
              </a:lnSpc>
            </a:pPr>
            <a:r>
              <a:rPr lang="en-US" sz="1200">
                <a:latin typeface="Calibri" charset="0"/>
                <a:cs typeface="Calibri" charset="0"/>
                <a:sym typeface="Calibri" charset="0"/>
              </a:rPr>
              <a:t>Adding cache nodes improves latency performance and adding more peering links ensures that this benefit trickles down to more number of users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914400">
              <a:lnSpc>
                <a:spcPct val="100000"/>
              </a:lnSpc>
            </a:pPr>
            <a:r>
              <a:rPr lang="en-US" sz="1200">
                <a:latin typeface="Calibri" charset="0"/>
                <a:cs typeface="Calibri" charset="0"/>
                <a:sym typeface="Calibri" charset="0"/>
              </a:rPr>
              <a:t>End with slide like:</a:t>
            </a:r>
          </a:p>
          <a:p>
            <a:pPr defTabSz="914400">
              <a:lnSpc>
                <a:spcPct val="100000"/>
              </a:lnSpc>
            </a:pPr>
            <a:r>
              <a:rPr lang="en-US" sz="1200">
                <a:latin typeface="Calibri" charset="0"/>
                <a:cs typeface="Calibri" charset="0"/>
                <a:sym typeface="Calibri" charset="0"/>
              </a:rPr>
              <a:t>So question to ask here is how well does broadband performs in Africa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defTabSz="914400">
              <a:lnSpc>
                <a:spcPct val="100000"/>
              </a:lnSpc>
              <a:buFontTx/>
              <a:buNone/>
            </a:pPr>
            <a:endParaRPr lang="en-US" sz="1200" dirty="0">
              <a:latin typeface="Calibri" charset="0"/>
              <a:cs typeface="Calibri" charset="0"/>
              <a:sym typeface="Calibr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914400">
              <a:lnSpc>
                <a:spcPct val="100000"/>
              </a:lnSpc>
            </a:pPr>
            <a:r>
              <a:rPr lang="en-US" sz="1200">
                <a:latin typeface="Calibri" charset="0"/>
                <a:cs typeface="Calibri" charset="0"/>
                <a:sym typeface="Calibri" charset="0"/>
              </a:rPr>
              <a:t>In our previous works we identified that latencies to nearby locations are high</a:t>
            </a: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914400">
              <a:lnSpc>
                <a:spcPct val="100000"/>
              </a:lnSpc>
            </a:pPr>
            <a:r>
              <a:rPr lang="en-US" sz="1200">
                <a:latin typeface="Calibri" charset="0"/>
                <a:cs typeface="Calibri" charset="0"/>
                <a:sym typeface="Calibri" charset="0"/>
              </a:rPr>
              <a:t>Even under normal conditions latencies to nearby locations like Kenya is significantly high. What can be the reason for such a high latency</a:t>
            </a: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914400">
              <a:lnSpc>
                <a:spcPct val="100000"/>
              </a:lnSpc>
            </a:pPr>
            <a:r>
              <a:rPr lang="en-US" sz="1200">
                <a:latin typeface="Calibri" charset="0"/>
                <a:cs typeface="Calibri" charset="0"/>
                <a:sym typeface="Calibri" charset="0"/>
              </a:rPr>
              <a:t>Given this context we tried to answer two important questions</a:t>
            </a: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914400">
              <a:lnSpc>
                <a:spcPct val="100000"/>
              </a:lnSpc>
            </a:pPr>
            <a:r>
              <a:rPr lang="en-US" sz="1200">
                <a:latin typeface="Calibri" charset="0"/>
                <a:cs typeface="Calibri" charset="0"/>
                <a:sym typeface="Calibri" charset="0"/>
              </a:rPr>
              <a:t>Emulates Internet performance observed by end users or eyeballs </a:t>
            </a:r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914400">
              <a:lnSpc>
                <a:spcPct val="100000"/>
              </a:lnSpc>
            </a:pPr>
            <a:r>
              <a:rPr lang="en-US" sz="1200">
                <a:latin typeface="Calibri" charset="0"/>
                <a:cs typeface="Calibri" charset="0"/>
                <a:sym typeface="Calibri" charset="0"/>
              </a:rPr>
              <a:t>The circuitous routing paths are indicators of poor ISP interconnectivity in Africa</a:t>
            </a:r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Like one stop shop for these local ISPs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980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BE2E553-FE30-874F-9E06-86D364A6958E}" type="slidenum">
              <a:rPr lang="en-US"/>
              <a:pPr/>
              <a:t>‹#›</a:t>
            </a:fld>
            <a:endParaRPr lang="en-US"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23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2CFA4A2-D4E5-6543-B5B4-3E13C8AA5615}" type="slidenum">
              <a:rPr lang="en-US"/>
              <a:pPr/>
              <a:t>‹#›</a:t>
            </a:fld>
            <a:endParaRPr lang="en-US"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176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3BEDE40-900F-2644-84BB-F28B099F55B5}" type="slidenum">
              <a:rPr lang="en-US"/>
              <a:pPr/>
              <a:t>‹#›</a:t>
            </a:fld>
            <a:endParaRPr lang="en-US"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770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D44E44-31D8-F54C-AD0D-2EC17E303957}" type="slidenum">
              <a:rPr lang="en-US"/>
              <a:pPr/>
              <a:t>‹#›</a:t>
            </a:fld>
            <a:endParaRPr lang="en-US"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6692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98E6AC4-782D-EB4D-BA07-F3A4A753AFB2}" type="slidenum">
              <a:rPr lang="en-US"/>
              <a:pPr/>
              <a:t>‹#›</a:t>
            </a:fld>
            <a:endParaRPr lang="en-US"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837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4CFAB21-C669-E44B-85A6-F794F6570BC5}" type="slidenum">
              <a:rPr lang="en-US"/>
              <a:pPr/>
              <a:t>‹#›</a:t>
            </a:fld>
            <a:endParaRPr lang="en-US"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7085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503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503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4D93582-3863-8C4F-A53A-EA9248470FF9}" type="slidenum">
              <a:rPr lang="en-US"/>
              <a:pPr/>
              <a:t>‹#›</a:t>
            </a:fld>
            <a:endParaRPr lang="en-US"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601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61C7248-5E04-CA4A-BB80-404E7D9E3FE8}" type="slidenum">
              <a:rPr lang="en-US"/>
              <a:pPr/>
              <a:t>‹#›</a:t>
            </a:fld>
            <a:endParaRPr lang="en-US"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5659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8FFC2B-7F1E-CB40-9A00-0667BAC20878}" type="slidenum">
              <a:rPr lang="en-US"/>
              <a:pPr/>
              <a:t>‹#›</a:t>
            </a:fld>
            <a:endParaRPr lang="en-US"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4388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B219041-DB6D-CF40-A547-BB4048ECBDAA}" type="slidenum">
              <a:rPr lang="en-US"/>
              <a:pPr/>
              <a:t>‹#›</a:t>
            </a:fld>
            <a:endParaRPr lang="en-US"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5747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D0E90C1-4A67-794F-9552-02467701C37E}" type="slidenum">
              <a:rPr lang="en-US"/>
              <a:pPr/>
              <a:t>‹#›</a:t>
            </a:fld>
            <a:endParaRPr lang="en-US"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483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F11A2F2-4023-4E4C-9940-5325C780D4D6}" type="slidenum">
              <a:rPr lang="en-US"/>
              <a:pPr/>
              <a:t>‹#›</a:t>
            </a:fld>
            <a:endParaRPr lang="en-US"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0365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567FEBA-8FA1-2940-BA06-E35D575CB87B}" type="slidenum">
              <a:rPr lang="en-US"/>
              <a:pPr/>
              <a:t>‹#›</a:t>
            </a:fld>
            <a:endParaRPr lang="en-US"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3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4AA571-4019-094D-8B37-311EABFFA1F7}" type="slidenum">
              <a:rPr lang="en-US"/>
              <a:pPr/>
              <a:t>‹#›</a:t>
            </a:fld>
            <a:endParaRPr lang="en-US"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0677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30188"/>
            <a:ext cx="2628900" cy="66278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30188"/>
            <a:ext cx="7734300" cy="66278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CD436B6-1490-9148-BAEB-60159D639DBA}" type="slidenum">
              <a:rPr lang="en-US"/>
              <a:pPr/>
              <a:t>‹#›</a:t>
            </a:fld>
            <a:endParaRPr lang="en-US"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8622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33D69EA-4E68-E545-87D9-8751193283A9}" type="slidenum">
              <a:rPr lang="en-US"/>
              <a:pPr/>
              <a:t>‹#›</a:t>
            </a:fld>
            <a:endParaRPr lang="en-US"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0065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36BE938-417E-4D48-BFFB-32857F1B13C1}" type="slidenum">
              <a:rPr lang="en-US"/>
              <a:pPr/>
              <a:t>‹#›</a:t>
            </a:fld>
            <a:endParaRPr lang="en-US"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5470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73FC345-E6AF-8C49-A541-D7C653D3253C}" type="slidenum">
              <a:rPr lang="en-US"/>
              <a:pPr/>
              <a:t>‹#›</a:t>
            </a:fld>
            <a:endParaRPr lang="en-US"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4796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3602038"/>
            <a:ext cx="4495800" cy="325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602038"/>
            <a:ext cx="4495800" cy="325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904A22C-7C18-D54B-B4DB-D6B4F2FA2B49}" type="slidenum">
              <a:rPr lang="en-US"/>
              <a:pPr/>
              <a:t>‹#›</a:t>
            </a:fld>
            <a:endParaRPr lang="en-US"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6874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C8060F-1632-FD43-8896-E9A9FC84D973}" type="slidenum">
              <a:rPr lang="en-US"/>
              <a:pPr/>
              <a:t>‹#›</a:t>
            </a:fld>
            <a:endParaRPr lang="en-US"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7126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B896EF9-62F8-C643-A613-3E910672D49E}" type="slidenum">
              <a:rPr lang="en-US"/>
              <a:pPr/>
              <a:t>‹#›</a:t>
            </a:fld>
            <a:endParaRPr lang="en-US"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0585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F9FCEA2-FBF5-2940-8A6E-909D6F523992}" type="slidenum">
              <a:rPr lang="en-US"/>
              <a:pPr/>
              <a:t>‹#›</a:t>
            </a:fld>
            <a:endParaRPr lang="en-US"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43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E462057-1D62-434B-A7E6-3EBFDD5F9EEA}" type="slidenum">
              <a:rPr lang="en-US"/>
              <a:pPr/>
              <a:t>‹#›</a:t>
            </a:fld>
            <a:endParaRPr lang="en-US"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4401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1CF01F4-BA5B-7849-B304-4835D90CD2FC}" type="slidenum">
              <a:rPr lang="en-US"/>
              <a:pPr/>
              <a:t>‹#›</a:t>
            </a:fld>
            <a:endParaRPr lang="en-US"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4280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60D59F7-F955-D74A-8A9D-F7E8F02ECC93}" type="slidenum">
              <a:rPr lang="en-US"/>
              <a:pPr/>
              <a:t>‹#›</a:t>
            </a:fld>
            <a:endParaRPr lang="en-US"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92642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D4393F7-95EA-814F-A362-8022D7247C1A}" type="slidenum">
              <a:rPr lang="en-US"/>
              <a:pPr/>
              <a:t>‹#›</a:t>
            </a:fld>
            <a:endParaRPr lang="en-US"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39576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82000" y="0"/>
            <a:ext cx="2286000" cy="68564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0"/>
            <a:ext cx="6705600" cy="68564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AD84107-02B8-F448-8F26-093AF0F5D710}" type="slidenum">
              <a:rPr lang="en-US"/>
              <a:pPr/>
              <a:t>‹#›</a:t>
            </a:fld>
            <a:endParaRPr lang="en-US"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6540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8D3CB0E-F48A-4A49-8E82-A2BCE66F5690}" type="slidenum">
              <a:rPr lang="en-US"/>
              <a:pPr/>
              <a:t>‹#›</a:t>
            </a:fld>
            <a:endParaRPr lang="en-US"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067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681FC6F-4D53-B34C-A9D0-B3EC39A01834}" type="slidenum">
              <a:rPr lang="en-US"/>
              <a:pPr/>
              <a:t>‹#›</a:t>
            </a:fld>
            <a:endParaRPr lang="en-US"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0994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8057EC4-8483-8D40-8135-177D547DAC72}" type="slidenum">
              <a:rPr lang="en-US"/>
              <a:pPr/>
              <a:t>‹#›</a:t>
            </a:fld>
            <a:endParaRPr lang="en-US"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9665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9788" y="2057400"/>
            <a:ext cx="1889125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81313" y="2057400"/>
            <a:ext cx="1890712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902D984-9BFB-8D43-A19D-01C55D6EA27E}" type="slidenum">
              <a:rPr lang="en-US"/>
              <a:pPr/>
              <a:t>‹#›</a:t>
            </a:fld>
            <a:endParaRPr lang="en-US"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1637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1E81B97-8C99-6747-8361-6502CF290AA1}" type="slidenum">
              <a:rPr lang="en-US"/>
              <a:pPr/>
              <a:t>‹#›</a:t>
            </a:fld>
            <a:endParaRPr lang="en-US"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1631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FA5903A-B27B-C348-96DE-AD99220CA0DD}" type="slidenum">
              <a:rPr lang="en-US"/>
              <a:pPr/>
              <a:t>‹#›</a:t>
            </a:fld>
            <a:endParaRPr lang="en-US"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98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55EDCD3-0208-5C49-AD9F-E702156426FA}" type="slidenum">
              <a:rPr lang="en-US"/>
              <a:pPr/>
              <a:t>‹#›</a:t>
            </a:fld>
            <a:endParaRPr lang="en-US"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43216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82670D1-D22B-8541-BDAA-F52C13F031AE}" type="slidenum">
              <a:rPr lang="en-US"/>
              <a:pPr/>
              <a:t>‹#›</a:t>
            </a:fld>
            <a:endParaRPr lang="en-US"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00101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6030EE7-3098-C844-A9CC-E95AA16CA329}" type="slidenum">
              <a:rPr lang="en-US"/>
              <a:pPr/>
              <a:t>‹#›</a:t>
            </a:fld>
            <a:endParaRPr lang="en-US"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07091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E5BADFE-46B8-3B43-BB07-7207C8BB8177}" type="slidenum">
              <a:rPr lang="en-US"/>
              <a:pPr/>
              <a:t>‹#›</a:t>
            </a:fld>
            <a:endParaRPr lang="en-US"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9293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4520CC2-E851-E740-9007-2DFC9012B242}" type="slidenum">
              <a:rPr lang="en-US"/>
              <a:pPr/>
              <a:t>‹#›</a:t>
            </a:fld>
            <a:endParaRPr lang="en-US"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88245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89363" y="0"/>
            <a:ext cx="982662" cy="685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9788" y="0"/>
            <a:ext cx="2797175" cy="6858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B5E40C8-640D-D44E-8287-442D89241C68}" type="slidenum">
              <a:rPr lang="en-US"/>
              <a:pPr/>
              <a:t>‹#›</a:t>
            </a:fld>
            <a:endParaRPr lang="en-US"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084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A35C2D9-1A47-FC44-AD18-3B07F96801CD}" type="slidenum">
              <a:rPr lang="en-US"/>
              <a:pPr/>
              <a:t>‹#›</a:t>
            </a:fld>
            <a:endParaRPr lang="en-US"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193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799EBEF-CB93-4F4C-AD15-D4BFC5242057}" type="slidenum">
              <a:rPr lang="en-US"/>
              <a:pPr/>
              <a:t>‹#›</a:t>
            </a:fld>
            <a:endParaRPr lang="en-US"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086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BC5BE79-5B58-4347-A4FB-4D478F745ADC}" type="slidenum">
              <a:rPr lang="en-US"/>
              <a:pPr/>
              <a:t>‹#›</a:t>
            </a:fld>
            <a:endParaRPr lang="en-US"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40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3603D90-9CCD-C145-9431-3BC470F6C6A5}" type="slidenum">
              <a:rPr lang="en-US"/>
              <a:pPr/>
              <a:t>‹#›</a:t>
            </a:fld>
            <a:endParaRPr lang="en-US"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842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A3A382-2A53-A147-AD6E-07E854A6AE41}" type="slidenum">
              <a:rPr lang="en-US"/>
              <a:pPr/>
              <a:t>‹#›</a:t>
            </a:fld>
            <a:endParaRPr lang="en-US"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432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/>
          </p:cNvSpPr>
          <p:nvPr>
            <p:ph type="sldNum" sz="quarter" idx="2"/>
          </p:nvPr>
        </p:nvSpPr>
        <p:spPr bwMode="auto">
          <a:xfrm>
            <a:off x="8610600" y="6403975"/>
            <a:ext cx="274320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45719" tIns="45719" rIns="45719" bIns="45719" numCol="1" anchor="ctr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71D2AB8B-5072-9944-AB91-BAC85462DF28}" type="slidenum">
              <a:rPr lang="en-US"/>
              <a:pPr/>
              <a:t>‹#›</a:t>
            </a:fld>
            <a:endParaRPr lang="en-US" sz="1200">
              <a:solidFill>
                <a:srgbClr val="888888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ftr="0" dt="0"/>
  <p:txStyles>
    <p:titleStyle>
      <a:lvl1pPr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j-lt"/>
          <a:ea typeface="+mj-ea"/>
          <a:cs typeface="+mj-cs"/>
          <a:sym typeface="Helvetica" charset="0"/>
        </a:defRPr>
      </a:lvl1pPr>
      <a:lvl2pPr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2pPr>
      <a:lvl3pPr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3pPr>
      <a:lvl4pPr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4pPr>
      <a:lvl5pPr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5pPr>
      <a:lvl6pPr marL="4572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6pPr>
      <a:lvl7pPr marL="9144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7pPr>
      <a:lvl8pPr marL="13716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8pPr>
      <a:lvl9pPr marL="18288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9pPr>
    </p:titleStyle>
    <p:bodyStyle>
      <a:lvl1pPr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1pPr>
      <a:lvl2pPr marL="2286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2pPr>
      <a:lvl3pPr marL="4572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3pPr>
      <a:lvl4pPr marL="6858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4pPr>
      <a:lvl5pPr marL="9144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5pPr>
      <a:lvl6pPr marL="13716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6pPr>
      <a:lvl7pPr marL="18288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7pPr>
      <a:lvl8pPr marL="22860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8pPr>
      <a:lvl9pPr marL="27432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/>
          </p:cNvSpPr>
          <p:nvPr>
            <p:ph type="title"/>
          </p:nvPr>
        </p:nvSpPr>
        <p:spPr bwMode="auto">
          <a:xfrm>
            <a:off x="838200" y="230188"/>
            <a:ext cx="10515600" cy="159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45719" tIns="45719" rIns="45719" bIns="457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503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45719" tIns="45719" rIns="45719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" charset="0"/>
              </a:rPr>
              <a:t>Click to edit Master text styles</a:t>
            </a:r>
          </a:p>
          <a:p>
            <a:pPr lvl="1"/>
            <a:r>
              <a:rPr lang="en-US">
                <a:sym typeface="Helvetica" charset="0"/>
              </a:rPr>
              <a:t>Second level</a:t>
            </a:r>
          </a:p>
          <a:p>
            <a:pPr lvl="2"/>
            <a:r>
              <a:rPr lang="en-US">
                <a:sym typeface="Helvetica" charset="0"/>
              </a:rPr>
              <a:t>Third level</a:t>
            </a:r>
          </a:p>
          <a:p>
            <a:pPr lvl="3"/>
            <a:r>
              <a:rPr lang="en-US">
                <a:sym typeface="Helvetica" charset="0"/>
              </a:rPr>
              <a:t>Fourth level</a:t>
            </a:r>
          </a:p>
          <a:p>
            <a:pPr lvl="4"/>
            <a:r>
              <a:rPr lang="en-US">
                <a:sym typeface="Helvetica" charset="0"/>
              </a:rPr>
              <a:t>Fifth level</a:t>
            </a:r>
          </a:p>
        </p:txBody>
      </p:sp>
      <p:sp>
        <p:nvSpPr>
          <p:cNvPr id="2051" name="Rectangle 3"/>
          <p:cNvSpPr>
            <a:spLocks noGrp="1"/>
          </p:cNvSpPr>
          <p:nvPr>
            <p:ph type="sldNum" sz="quarter" idx="2"/>
          </p:nvPr>
        </p:nvSpPr>
        <p:spPr bwMode="auto">
          <a:xfrm>
            <a:off x="8610600" y="6403975"/>
            <a:ext cx="274320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45719" tIns="45719" rIns="45719" bIns="45719" numCol="1" anchor="ctr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492274F9-207E-2746-8C1E-F17FFD6DB151}" type="slidenum">
              <a:rPr lang="en-US"/>
              <a:pPr/>
              <a:t>‹#›</a:t>
            </a:fld>
            <a:endParaRPr lang="en-US" sz="1200">
              <a:solidFill>
                <a:srgbClr val="888888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j-lt"/>
          <a:ea typeface="+mj-ea"/>
          <a:cs typeface="+mj-cs"/>
          <a:sym typeface="Helvetica" charset="0"/>
        </a:defRPr>
      </a:lvl1pPr>
      <a:lvl2pPr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2pPr>
      <a:lvl3pPr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3pPr>
      <a:lvl4pPr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4pPr>
      <a:lvl5pPr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5pPr>
      <a:lvl6pPr marL="4572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6pPr>
      <a:lvl7pPr marL="9144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7pPr>
      <a:lvl8pPr marL="13716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8pPr>
      <a:lvl9pPr marL="18288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9pPr>
    </p:titleStyle>
    <p:bodyStyle>
      <a:lvl1pPr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1pPr>
      <a:lvl2pPr marL="2286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2pPr>
      <a:lvl3pPr marL="4572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3pPr>
      <a:lvl4pPr marL="6858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4pPr>
      <a:lvl5pPr marL="9144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5pPr>
      <a:lvl6pPr marL="13716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6pPr>
      <a:lvl7pPr marL="18288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7pPr>
      <a:lvl8pPr marL="22860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8pPr>
      <a:lvl9pPr marL="27432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/>
          </p:cNvSpPr>
          <p:nvPr>
            <p:ph type="title"/>
          </p:nvPr>
        </p:nvSpPr>
        <p:spPr bwMode="auto">
          <a:xfrm>
            <a:off x="1524000" y="0"/>
            <a:ext cx="9144000" cy="350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45719" tIns="45719" rIns="45719" bIns="45719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" charset="0"/>
              </a:rPr>
              <a:t>Click to edit Master title style</a:t>
            </a:r>
          </a:p>
        </p:txBody>
      </p:sp>
      <p:sp>
        <p:nvSpPr>
          <p:cNvPr id="3074" name="Rectangle 2"/>
          <p:cNvSpPr>
            <a:spLocks noGrp="1"/>
          </p:cNvSpPr>
          <p:nvPr>
            <p:ph type="body" idx="1"/>
          </p:nvPr>
        </p:nvSpPr>
        <p:spPr bwMode="auto">
          <a:xfrm>
            <a:off x="1524000" y="3602038"/>
            <a:ext cx="9144000" cy="325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45719" tIns="45719" rIns="45719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" charset="0"/>
              </a:rPr>
              <a:t>Click to edit Master text styles</a:t>
            </a:r>
          </a:p>
          <a:p>
            <a:pPr lvl="1"/>
            <a:r>
              <a:rPr lang="en-US">
                <a:sym typeface="Helvetica" charset="0"/>
              </a:rPr>
              <a:t>Second level</a:t>
            </a:r>
          </a:p>
          <a:p>
            <a:pPr lvl="2"/>
            <a:r>
              <a:rPr lang="en-US">
                <a:sym typeface="Helvetica" charset="0"/>
              </a:rPr>
              <a:t>Third level</a:t>
            </a:r>
          </a:p>
          <a:p>
            <a:pPr lvl="3"/>
            <a:r>
              <a:rPr lang="en-US">
                <a:sym typeface="Helvetica" charset="0"/>
              </a:rPr>
              <a:t>Fourth level</a:t>
            </a:r>
          </a:p>
          <a:p>
            <a:pPr lvl="4"/>
            <a:r>
              <a:rPr lang="en-US">
                <a:sym typeface="Helvetica" charset="0"/>
              </a:rPr>
              <a:t>Fifth level</a:t>
            </a:r>
          </a:p>
        </p:txBody>
      </p:sp>
      <p:sp>
        <p:nvSpPr>
          <p:cNvPr id="3075" name="Rectangle 3"/>
          <p:cNvSpPr>
            <a:spLocks noGrp="1"/>
          </p:cNvSpPr>
          <p:nvPr>
            <p:ph type="sldNum" sz="quarter" idx="2"/>
          </p:nvPr>
        </p:nvSpPr>
        <p:spPr bwMode="auto">
          <a:xfrm>
            <a:off x="8610600" y="6403975"/>
            <a:ext cx="274320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45719" tIns="45719" rIns="45719" bIns="45719" numCol="1" anchor="ctr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505FC47F-6C4E-9347-8F47-EA143FD57D50}" type="slidenum">
              <a:rPr lang="en-US"/>
              <a:pPr/>
              <a:t>‹#›</a:t>
            </a:fld>
            <a:endParaRPr lang="en-US" sz="1200">
              <a:solidFill>
                <a:srgbClr val="888888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j-lt"/>
          <a:ea typeface="+mj-ea"/>
          <a:cs typeface="+mj-cs"/>
          <a:sym typeface="Helvetica" charset="0"/>
        </a:defRPr>
      </a:lvl1pPr>
      <a:lvl2pPr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2pPr>
      <a:lvl3pPr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3pPr>
      <a:lvl4pPr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4pPr>
      <a:lvl5pPr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5pPr>
      <a:lvl6pPr marL="4572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6pPr>
      <a:lvl7pPr marL="9144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7pPr>
      <a:lvl8pPr marL="13716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8pPr>
      <a:lvl9pPr marL="18288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9pPr>
    </p:titleStyle>
    <p:bodyStyle>
      <a:lvl1pPr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1pPr>
      <a:lvl2pPr marL="2286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2pPr>
      <a:lvl3pPr marL="4572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3pPr>
      <a:lvl4pPr marL="6858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4pPr>
      <a:lvl5pPr marL="9144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5pPr>
      <a:lvl6pPr marL="13716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6pPr>
      <a:lvl7pPr marL="18288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7pPr>
      <a:lvl8pPr marL="22860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8pPr>
      <a:lvl9pPr marL="27432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/>
          </p:cNvSpPr>
          <p:nvPr>
            <p:ph type="title"/>
          </p:nvPr>
        </p:nvSpPr>
        <p:spPr bwMode="auto">
          <a:xfrm>
            <a:off x="839788" y="0"/>
            <a:ext cx="3932237" cy="205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45719" tIns="45719" rIns="45719" bIns="45719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/>
          </p:cNvSpPr>
          <p:nvPr>
            <p:ph type="body" idx="1"/>
          </p:nvPr>
        </p:nvSpPr>
        <p:spPr bwMode="auto">
          <a:xfrm>
            <a:off x="839788" y="2057400"/>
            <a:ext cx="3932237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45719" tIns="45719" rIns="45719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" charset="0"/>
              </a:rPr>
              <a:t>Click to edit Master text styles</a:t>
            </a:r>
          </a:p>
          <a:p>
            <a:pPr lvl="1"/>
            <a:r>
              <a:rPr lang="en-US">
                <a:sym typeface="Helvetica" charset="0"/>
              </a:rPr>
              <a:t>Second level</a:t>
            </a:r>
          </a:p>
          <a:p>
            <a:pPr lvl="2"/>
            <a:r>
              <a:rPr lang="en-US">
                <a:sym typeface="Helvetica" charset="0"/>
              </a:rPr>
              <a:t>Third level</a:t>
            </a:r>
          </a:p>
          <a:p>
            <a:pPr lvl="3"/>
            <a:r>
              <a:rPr lang="en-US">
                <a:sym typeface="Helvetica" charset="0"/>
              </a:rPr>
              <a:t>Fourth level</a:t>
            </a:r>
          </a:p>
          <a:p>
            <a:pPr lvl="4"/>
            <a:r>
              <a:rPr lang="en-US">
                <a:sym typeface="Helvetica" charset="0"/>
              </a:rPr>
              <a:t>Fifth level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sldNum" sz="quarter" idx="2"/>
          </p:nvPr>
        </p:nvSpPr>
        <p:spPr bwMode="auto">
          <a:xfrm>
            <a:off x="8610600" y="6403975"/>
            <a:ext cx="274320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45719" tIns="45719" rIns="45719" bIns="45719" numCol="1" anchor="ctr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0BF33B04-77B3-1F44-B489-AF782601195C}" type="slidenum">
              <a:rPr lang="en-US"/>
              <a:pPr/>
              <a:t>‹#›</a:t>
            </a:fld>
            <a:endParaRPr lang="en-US" sz="1200">
              <a:solidFill>
                <a:srgbClr val="888888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j-lt"/>
          <a:ea typeface="+mj-ea"/>
          <a:cs typeface="+mj-cs"/>
          <a:sym typeface="Helvetica" charset="0"/>
        </a:defRPr>
      </a:lvl1pPr>
      <a:lvl2pPr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2pPr>
      <a:lvl3pPr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3pPr>
      <a:lvl4pPr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4pPr>
      <a:lvl5pPr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5pPr>
      <a:lvl6pPr marL="4572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6pPr>
      <a:lvl7pPr marL="9144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7pPr>
      <a:lvl8pPr marL="13716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8pPr>
      <a:lvl9pPr marL="18288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Helvetica" charset="0"/>
          <a:ea typeface="ＭＳ Ｐゴシック" charset="0"/>
          <a:cs typeface="Helvetica" charset="0"/>
          <a:sym typeface="Helvetica" charset="0"/>
        </a:defRPr>
      </a:lvl9pPr>
    </p:titleStyle>
    <p:bodyStyle>
      <a:lvl1pPr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1pPr>
      <a:lvl2pPr marL="2286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2pPr>
      <a:lvl3pPr marL="4572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3pPr>
      <a:lvl4pPr marL="6858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4pPr>
      <a:lvl5pPr marL="9144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5pPr>
      <a:lvl6pPr marL="13716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6pPr>
      <a:lvl7pPr marL="18288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7pPr>
      <a:lvl8pPr marL="22860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8pPr>
      <a:lvl9pPr marL="27432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emf"/><Relationship Id="rId3" Type="http://schemas.openxmlformats.org/officeDocument/2006/relationships/image" Target="../media/image14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Relationship Id="rId3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emf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617538" y="1089025"/>
            <a:ext cx="10895012" cy="2201863"/>
          </a:xfrm>
        </p:spPr>
        <p:txBody>
          <a:bodyPr/>
          <a:lstStyle/>
          <a:p>
            <a:pPr algn="ctr" defTabSz="914400">
              <a:lnSpc>
                <a:spcPct val="90000"/>
              </a:lnSpc>
            </a:pPr>
            <a:r>
              <a:rPr lang="en-US" sz="4800" dirty="0">
                <a:latin typeface="Arial" charset="0"/>
                <a:cs typeface="Arial" charset="0"/>
                <a:sym typeface="Arial" charset="0"/>
              </a:rPr>
              <a:t>Peering at the </a:t>
            </a:r>
            <a:r>
              <a:rPr lang="en-US" sz="4800" dirty="0" smtClean="0">
                <a:latin typeface="Arial" charset="0"/>
                <a:cs typeface="Arial" charset="0"/>
                <a:sym typeface="Arial" charset="0"/>
              </a:rPr>
              <a:t>Internet’s </a:t>
            </a:r>
            <a:r>
              <a:rPr lang="en-US" sz="4800" dirty="0">
                <a:latin typeface="Arial" charset="0"/>
                <a:cs typeface="Arial" charset="0"/>
                <a:sym typeface="Arial" charset="0"/>
              </a:rPr>
              <a:t>Frontier:</a:t>
            </a:r>
            <a:br>
              <a:rPr lang="en-US" sz="4800" dirty="0">
                <a:latin typeface="Arial" charset="0"/>
                <a:cs typeface="Arial" charset="0"/>
                <a:sym typeface="Arial" charset="0"/>
              </a:rPr>
            </a:br>
            <a:r>
              <a:rPr lang="en-US" sz="4000" dirty="0">
                <a:latin typeface="Arial" charset="0"/>
                <a:cs typeface="Arial" charset="0"/>
                <a:sym typeface="Arial" charset="0"/>
              </a:rPr>
              <a:t>A First Look at ISP Interconnectivity in Africa</a:t>
            </a:r>
            <a:endParaRPr 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38225" y="3879850"/>
            <a:ext cx="10390188" cy="2295525"/>
          </a:xfrm>
        </p:spPr>
        <p:txBody>
          <a:bodyPr/>
          <a:lstStyle/>
          <a:p>
            <a:pPr algn="ctr" defTabSz="895350">
              <a:lnSpc>
                <a:spcPct val="90000"/>
              </a:lnSpc>
              <a:spcBef>
                <a:spcPts val="900"/>
              </a:spcBef>
            </a:pPr>
            <a:r>
              <a:rPr lang="en-US" sz="2700">
                <a:latin typeface="Arial" charset="0"/>
                <a:cs typeface="Arial" charset="0"/>
                <a:sym typeface="Arial" charset="0"/>
              </a:rPr>
              <a:t>Arpit Gupta</a:t>
            </a:r>
            <a:br>
              <a:rPr lang="en-US" sz="2700">
                <a:latin typeface="Arial" charset="0"/>
                <a:cs typeface="Arial" charset="0"/>
                <a:sym typeface="Arial" charset="0"/>
              </a:rPr>
            </a:br>
            <a:r>
              <a:rPr lang="en-US" sz="2700">
                <a:latin typeface="Arial" charset="0"/>
                <a:cs typeface="Arial" charset="0"/>
                <a:sym typeface="Arial" charset="0"/>
              </a:rPr>
              <a:t>Georgia Tech</a:t>
            </a:r>
          </a:p>
          <a:p>
            <a:pPr algn="ctr" defTabSz="895350">
              <a:lnSpc>
                <a:spcPct val="90000"/>
              </a:lnSpc>
              <a:spcBef>
                <a:spcPts val="900"/>
              </a:spcBef>
            </a:pPr>
            <a:endParaRPr lang="en-US" sz="2700" baseline="30000">
              <a:latin typeface="Arial" charset="0"/>
              <a:cs typeface="Arial" charset="0"/>
              <a:sym typeface="Arial" charset="0"/>
            </a:endParaRPr>
          </a:p>
          <a:p>
            <a:pPr algn="ctr" defTabSz="895350">
              <a:lnSpc>
                <a:spcPct val="90000"/>
              </a:lnSpc>
              <a:spcBef>
                <a:spcPts val="900"/>
              </a:spcBef>
            </a:pPr>
            <a:r>
              <a:rPr lang="en-US" sz="3100" baseline="30000">
                <a:latin typeface="Arial" charset="0"/>
                <a:cs typeface="Arial" charset="0"/>
                <a:sym typeface="Arial" charset="0"/>
              </a:rPr>
              <a:t>Matt Calder (USC), Nick Feamster (Georgia Tech), Marshini Chetty (Maryland), </a:t>
            </a:r>
            <a:br>
              <a:rPr lang="en-US" sz="3100" baseline="30000">
                <a:latin typeface="Arial" charset="0"/>
                <a:cs typeface="Arial" charset="0"/>
                <a:sym typeface="Arial" charset="0"/>
              </a:rPr>
            </a:br>
            <a:r>
              <a:rPr lang="en-US" sz="3100" baseline="30000">
                <a:latin typeface="Arial" charset="0"/>
                <a:cs typeface="Arial" charset="0"/>
                <a:sym typeface="Arial" charset="0"/>
              </a:rPr>
              <a:t>Enrico Calandro (Research ICT Africa), Ethan Katz-Bassett (USC)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6BE938-417E-4D48-BFFB-32857F1B13C1}" type="slidenum">
              <a:rPr lang="en-US" smtClean="0"/>
              <a:pPr/>
              <a:t>1</a:t>
            </a:fld>
            <a:endParaRPr lang="en-US" sz="1200"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41513" y="365125"/>
            <a:ext cx="9734550" cy="1325563"/>
          </a:xfrm>
        </p:spPr>
        <p:txBody>
          <a:bodyPr/>
          <a:lstStyle/>
          <a:p>
            <a:pPr algn="ctr" defTabSz="914400">
              <a:lnSpc>
                <a:spcPct val="90000"/>
              </a:lnSpc>
            </a:pPr>
            <a:r>
              <a:rPr lang="en-US" sz="4400">
                <a:latin typeface="Arial" charset="0"/>
                <a:cs typeface="Arial" charset="0"/>
                <a:sym typeface="Arial" charset="0"/>
              </a:rPr>
              <a:t>BISmark Deployment in South Africa</a:t>
            </a:r>
            <a:endParaRPr lang="en-US"/>
          </a:p>
        </p:txBody>
      </p:sp>
      <p:pic>
        <p:nvPicPr>
          <p:cNvPr id="22531" name="Picture 3" descr="image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538" y="2225675"/>
            <a:ext cx="5272087" cy="373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25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38200" y="2160588"/>
            <a:ext cx="5934075" cy="4351337"/>
          </a:xfrm>
        </p:spPr>
        <p:txBody>
          <a:bodyPr/>
          <a:lstStyle/>
          <a:p>
            <a:pPr marL="220663" indent="-220663" defTabSz="885825">
              <a:lnSpc>
                <a:spcPct val="72000"/>
              </a:lnSpc>
              <a:spcBef>
                <a:spcPts val="900"/>
              </a:spcBef>
              <a:buFont typeface="Arial" charset="0"/>
              <a:buChar char="•"/>
            </a:pPr>
            <a:r>
              <a:rPr lang="en-US" sz="3500">
                <a:latin typeface="Calibri" charset="0"/>
                <a:cs typeface="Calibri" charset="0"/>
                <a:sym typeface="Calibri" charset="0"/>
              </a:rPr>
              <a:t>Periodic latency and throughput measurements</a:t>
            </a:r>
          </a:p>
          <a:p>
            <a:pPr marL="220663" indent="-220663" defTabSz="885825">
              <a:lnSpc>
                <a:spcPct val="72000"/>
              </a:lnSpc>
              <a:spcBef>
                <a:spcPts val="900"/>
              </a:spcBef>
              <a:buFont typeface="Arial" charset="0"/>
              <a:buChar char="•"/>
            </a:pPr>
            <a:endParaRPr lang="en-US" sz="3500">
              <a:latin typeface="Calibri" charset="0"/>
              <a:cs typeface="Calibri" charset="0"/>
              <a:sym typeface="Calibri" charset="0"/>
            </a:endParaRPr>
          </a:p>
          <a:p>
            <a:pPr marL="220663" indent="-220663" defTabSz="885825">
              <a:lnSpc>
                <a:spcPct val="72000"/>
              </a:lnSpc>
              <a:spcBef>
                <a:spcPts val="900"/>
              </a:spcBef>
              <a:buFont typeface="Arial" charset="0"/>
              <a:buChar char="•"/>
            </a:pPr>
            <a:r>
              <a:rPr lang="en-US" sz="3500">
                <a:latin typeface="Calibri" charset="0"/>
                <a:cs typeface="Calibri" charset="0"/>
                <a:sym typeface="Calibri" charset="0"/>
              </a:rPr>
              <a:t>Traceroutes to explain the cause of path performance</a:t>
            </a:r>
          </a:p>
          <a:p>
            <a:pPr marL="220663" indent="-220663" defTabSz="885825">
              <a:lnSpc>
                <a:spcPct val="72000"/>
              </a:lnSpc>
              <a:spcBef>
                <a:spcPts val="900"/>
              </a:spcBef>
              <a:buFont typeface="Arial" charset="0"/>
              <a:buChar char="•"/>
            </a:pPr>
            <a:endParaRPr lang="en-US" sz="3500">
              <a:latin typeface="Calibri" charset="0"/>
              <a:cs typeface="Calibri" charset="0"/>
              <a:sym typeface="Calibri" charset="0"/>
            </a:endParaRPr>
          </a:p>
          <a:p>
            <a:pPr marL="220663" indent="-220663" defTabSz="885825">
              <a:lnSpc>
                <a:spcPct val="72000"/>
              </a:lnSpc>
              <a:spcBef>
                <a:spcPts val="900"/>
              </a:spcBef>
              <a:buFont typeface="Arial" charset="0"/>
              <a:buChar char="•"/>
            </a:pPr>
            <a:r>
              <a:rPr lang="en-US" sz="3500">
                <a:latin typeface="Calibri" charset="0"/>
                <a:cs typeface="Calibri" charset="0"/>
                <a:sym typeface="Calibri" charset="0"/>
              </a:rPr>
              <a:t>Router-based deployment</a:t>
            </a:r>
          </a:p>
          <a:p>
            <a:pPr marL="665163" lvl="1" indent="-222250" defTabSz="885825">
              <a:lnSpc>
                <a:spcPct val="72000"/>
              </a:lnSpc>
              <a:spcBef>
                <a:spcPts val="400"/>
              </a:spcBef>
              <a:buFont typeface="Arial" charset="0"/>
              <a:buChar char="•"/>
            </a:pPr>
            <a:r>
              <a:rPr lang="en-US" sz="320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17 home networks, 7 ISPs, all 9 provinces</a:t>
            </a:r>
            <a:endParaRPr lang="en-US"/>
          </a:p>
        </p:txBody>
      </p:sp>
      <p:pic>
        <p:nvPicPr>
          <p:cNvPr id="22533" name="Picture 5" descr="image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125413"/>
            <a:ext cx="1589088" cy="186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E6AC4-782D-EB4D-BA07-F3A4A753AFB2}" type="slidenum">
              <a:rPr lang="en-US" smtClean="0"/>
              <a:pPr/>
              <a:t>10</a:t>
            </a:fld>
            <a:endParaRPr lang="en-US" sz="1200"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defTabSz="914400">
              <a:lnSpc>
                <a:spcPct val="90000"/>
              </a:lnSpc>
            </a:pPr>
            <a:r>
              <a:rPr lang="en-US" sz="4400">
                <a:latin typeface="Arial" charset="0"/>
                <a:cs typeface="Arial" charset="0"/>
                <a:sym typeface="Arial" charset="0"/>
              </a:rPr>
              <a:t>Destinations for Traceroute Probes</a:t>
            </a:r>
            <a:endParaRPr lang="en-US"/>
          </a:p>
        </p:txBody>
      </p:sp>
      <p:pic>
        <p:nvPicPr>
          <p:cNvPr id="23555" name="Picture 3" descr="image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2357438"/>
            <a:ext cx="6734175" cy="356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3556" name="Picture 4" descr="image1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475" y="2420938"/>
            <a:ext cx="4124325" cy="356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3557" name="AutoShape 5"/>
          <p:cNvSpPr>
            <a:spLocks/>
          </p:cNvSpPr>
          <p:nvPr/>
        </p:nvSpPr>
        <p:spPr bwMode="auto">
          <a:xfrm>
            <a:off x="1435100" y="1768475"/>
            <a:ext cx="3068638" cy="43656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DEEB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r>
              <a:rPr lang="en-US" sz="2400">
                <a:latin typeface="Arial" charset="0"/>
                <a:cs typeface="Arial" charset="0"/>
                <a:sym typeface="Arial" charset="0"/>
              </a:rPr>
              <a:t>Global M-Lab Servers</a:t>
            </a:r>
            <a:endParaRPr lang="en-US"/>
          </a:p>
        </p:txBody>
      </p:sp>
      <p:sp>
        <p:nvSpPr>
          <p:cNvPr id="23558" name="AutoShape 6"/>
          <p:cNvSpPr>
            <a:spLocks/>
          </p:cNvSpPr>
          <p:nvPr/>
        </p:nvSpPr>
        <p:spPr bwMode="auto">
          <a:xfrm>
            <a:off x="7324725" y="1768475"/>
            <a:ext cx="3375025" cy="43656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DEEB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r>
              <a:rPr lang="en-US" sz="2400">
                <a:latin typeface="Arial" charset="0"/>
                <a:cs typeface="Arial" charset="0"/>
                <a:sym typeface="Arial" charset="0"/>
              </a:rPr>
              <a:t>Google Caches in Africa</a:t>
            </a:r>
            <a:endParaRPr lang="en-US"/>
          </a:p>
        </p:txBody>
      </p:sp>
      <p:sp>
        <p:nvSpPr>
          <p:cNvPr id="2" name="Rectangle 1"/>
          <p:cNvSpPr/>
          <p:nvPr/>
        </p:nvSpPr>
        <p:spPr bwMode="auto">
          <a:xfrm>
            <a:off x="2895600" y="3124200"/>
            <a:ext cx="1676400" cy="27432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0"/>
            <a:headEnd type="none" w="med" len="med"/>
            <a:tailEnd type="none" w="med" len="med"/>
          </a:ln>
          <a:effectLst/>
        </p:spPr>
        <p:txBody>
          <a:bodyPr vert="horz" wrap="square" lIns="45719" tIns="45719" rIns="45719" bIns="45719" numCol="1" rtlCol="0" anchor="ctr" anchorCtr="0" compatLnSpc="1">
            <a:prstTxWarp prst="textNoShape">
              <a:avLst/>
            </a:prstTxWarp>
          </a:bodyPr>
          <a:lstStyle/>
          <a:p>
            <a:pPr marL="45720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E6AC4-782D-EB4D-BA07-F3A4A753AFB2}" type="slidenum">
              <a:rPr lang="en-US" smtClean="0"/>
              <a:pPr/>
              <a:t>11</a:t>
            </a:fld>
            <a:endParaRPr lang="en-US" sz="1200"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defTabSz="914400">
              <a:lnSpc>
                <a:spcPct val="90000"/>
              </a:lnSpc>
            </a:pPr>
            <a:r>
              <a:rPr lang="en-US" sz="4400" dirty="0" smtClean="0">
                <a:latin typeface="Arial" charset="0"/>
                <a:cs typeface="Arial" charset="0"/>
                <a:sym typeface="Arial" charset="0"/>
              </a:rPr>
              <a:t>High Latencies to Nearby Locations…</a:t>
            </a:r>
            <a:endParaRPr lang="en-US" dirty="0"/>
          </a:p>
        </p:txBody>
      </p:sp>
      <p:sp>
        <p:nvSpPr>
          <p:cNvPr id="25603" name="AutoShape 3"/>
          <p:cNvSpPr>
            <a:spLocks/>
          </p:cNvSpPr>
          <p:nvPr/>
        </p:nvSpPr>
        <p:spPr bwMode="auto">
          <a:xfrm>
            <a:off x="442913" y="2955925"/>
            <a:ext cx="5316537" cy="17684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19" tIns="45719" rIns="45719" bIns="45719"/>
          <a:lstStyle/>
          <a:p>
            <a:r>
              <a:rPr lang="en-US"/>
              <a:t>…</a:t>
            </a:r>
          </a:p>
          <a:p>
            <a:r>
              <a:rPr lang="en-US"/>
              <a:t>7, 196.44.0.74, 7.793, South Africa, AS16637 </a:t>
            </a:r>
          </a:p>
          <a:p>
            <a:r>
              <a:rPr lang="en-US" b="1"/>
              <a:t>8, 196.223.22.24, 8.338, South Africa, Cape Town IXP</a:t>
            </a:r>
          </a:p>
          <a:p>
            <a:r>
              <a:rPr lang="en-US"/>
              <a:t>9, 41.164.0.243, 34.679, South Africa, AS36937</a:t>
            </a:r>
          </a:p>
          <a:p>
            <a:r>
              <a:rPr lang="en-US"/>
              <a:t>…</a:t>
            </a:r>
          </a:p>
          <a:p>
            <a:r>
              <a:rPr lang="en-US"/>
              <a:t>14, 196.24.45.146, </a:t>
            </a:r>
            <a:r>
              <a:rPr lang="en-US" b="1"/>
              <a:t>92.511</a:t>
            </a:r>
            <a:r>
              <a:rPr lang="en-US"/>
              <a:t>, South Africa, AS2018</a:t>
            </a:r>
          </a:p>
        </p:txBody>
      </p:sp>
      <p:sp>
        <p:nvSpPr>
          <p:cNvPr id="25604" name="AutoShape 4"/>
          <p:cNvSpPr>
            <a:spLocks/>
          </p:cNvSpPr>
          <p:nvPr/>
        </p:nvSpPr>
        <p:spPr bwMode="auto">
          <a:xfrm>
            <a:off x="5759450" y="2955925"/>
            <a:ext cx="6286500" cy="17684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19" tIns="45719" rIns="45719" bIns="45719"/>
          <a:lstStyle/>
          <a:p>
            <a:r>
              <a:rPr lang="en-US"/>
              <a:t>…</a:t>
            </a:r>
          </a:p>
          <a:p>
            <a:r>
              <a:rPr lang="en-US"/>
              <a:t>8, 209.212.111.201, 199.446, South Africa, AS16637 </a:t>
            </a:r>
          </a:p>
          <a:p>
            <a:r>
              <a:rPr lang="en-US" b="1"/>
              <a:t>9, 195.66.225.31, 217.301, United Kingdom, London IXP (LINX)</a:t>
            </a:r>
          </a:p>
          <a:p>
            <a:r>
              <a:rPr lang="en-US"/>
              <a:t>10, 196.32.209.77, 201.569, South Africa, AS36944 </a:t>
            </a:r>
          </a:p>
          <a:p>
            <a:r>
              <a:rPr lang="en-US"/>
              <a:t>…</a:t>
            </a:r>
          </a:p>
          <a:p>
            <a:r>
              <a:rPr lang="en-US"/>
              <a:t>14, 197.136.0.108, </a:t>
            </a:r>
            <a:r>
              <a:rPr lang="en-US" b="1"/>
              <a:t>368.107</a:t>
            </a:r>
            <a:r>
              <a:rPr lang="en-US"/>
              <a:t>, Kenya, AS36914</a:t>
            </a:r>
          </a:p>
        </p:txBody>
      </p:sp>
      <p:sp>
        <p:nvSpPr>
          <p:cNvPr id="25605" name="AutoShape 5"/>
          <p:cNvSpPr>
            <a:spLocks/>
          </p:cNvSpPr>
          <p:nvPr/>
        </p:nvSpPr>
        <p:spPr bwMode="auto">
          <a:xfrm>
            <a:off x="6708775" y="5907088"/>
            <a:ext cx="2811463" cy="4857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DEEB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/>
            <a:r>
              <a:rPr lang="en-US" sz="2800">
                <a:solidFill>
                  <a:srgbClr val="FF0000"/>
                </a:solidFill>
                <a:latin typeface="Arial Bold" charset="0"/>
                <a:cs typeface="Arial Bold" charset="0"/>
                <a:sym typeface="Arial Bold" charset="0"/>
              </a:rPr>
              <a:t>High Latency</a:t>
            </a:r>
            <a:endParaRPr lang="en-US"/>
          </a:p>
        </p:txBody>
      </p:sp>
      <p:sp>
        <p:nvSpPr>
          <p:cNvPr id="25606" name="AutoShape 6"/>
          <p:cNvSpPr>
            <a:spLocks/>
          </p:cNvSpPr>
          <p:nvPr/>
        </p:nvSpPr>
        <p:spPr bwMode="auto">
          <a:xfrm>
            <a:off x="7542213" y="4354513"/>
            <a:ext cx="928687" cy="355600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noFill/>
          <a:ln w="25400" cap="flat" cmpd="sng">
            <a:solidFill>
              <a:srgbClr val="FF0000">
                <a:alpha val="75000"/>
              </a:srgbClr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5607" name="AutoShape 7"/>
          <p:cNvSpPr>
            <a:spLocks/>
          </p:cNvSpPr>
          <p:nvPr/>
        </p:nvSpPr>
        <p:spPr bwMode="auto">
          <a:xfrm>
            <a:off x="2184400" y="4354513"/>
            <a:ext cx="927100" cy="355600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noFill/>
          <a:ln w="25400" cap="flat" cmpd="sng">
            <a:solidFill>
              <a:srgbClr val="FF0000">
                <a:alpha val="75000"/>
              </a:srgbClr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8067675" y="4721225"/>
            <a:ext cx="46038" cy="1185863"/>
          </a:xfrm>
          <a:prstGeom prst="line">
            <a:avLst/>
          </a:prstGeom>
          <a:noFill/>
          <a:ln w="50800" cap="flat" cmpd="sng">
            <a:solidFill>
              <a:srgbClr val="ED7D31"/>
            </a:solidFill>
            <a:prstDash val="solid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457200"/>
            <a:endParaRPr 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5609" name="AutoShape 9"/>
          <p:cNvSpPr>
            <a:spLocks/>
          </p:cNvSpPr>
          <p:nvPr/>
        </p:nvSpPr>
        <p:spPr bwMode="auto">
          <a:xfrm>
            <a:off x="695325" y="2071688"/>
            <a:ext cx="3948113" cy="79216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DEEB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/>
            <a:r>
              <a:rPr lang="en-US" sz="2400">
                <a:latin typeface="Arial" charset="0"/>
                <a:cs typeface="Arial" charset="0"/>
                <a:sym typeface="Arial" charset="0"/>
              </a:rPr>
              <a:t>Cape Town (SA) to M-Lab Johannesburg (SA)</a:t>
            </a:r>
            <a:endParaRPr lang="en-US"/>
          </a:p>
        </p:txBody>
      </p:sp>
      <p:sp>
        <p:nvSpPr>
          <p:cNvPr id="25610" name="AutoShape 10"/>
          <p:cNvSpPr>
            <a:spLocks/>
          </p:cNvSpPr>
          <p:nvPr/>
        </p:nvSpPr>
        <p:spPr bwMode="auto">
          <a:xfrm>
            <a:off x="7048500" y="2084388"/>
            <a:ext cx="2933700" cy="79216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DEEB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/>
            <a:r>
              <a:rPr lang="en-US" sz="2400">
                <a:latin typeface="Arial" charset="0"/>
                <a:cs typeface="Arial" charset="0"/>
                <a:sym typeface="Arial" charset="0"/>
              </a:rPr>
              <a:t>Cape Town (SA) to </a:t>
            </a:r>
            <a:br>
              <a:rPr lang="en-US" sz="2400">
                <a:latin typeface="Arial" charset="0"/>
                <a:cs typeface="Arial" charset="0"/>
                <a:sym typeface="Arial" charset="0"/>
              </a:rPr>
            </a:br>
            <a:r>
              <a:rPr lang="en-US" sz="2400">
                <a:latin typeface="Arial" charset="0"/>
                <a:cs typeface="Arial" charset="0"/>
                <a:sym typeface="Arial" charset="0"/>
              </a:rPr>
              <a:t>M-Lab Nairobi (KE)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E6AC4-782D-EB4D-BA07-F3A4A753AFB2}" type="slidenum">
              <a:rPr lang="en-US" smtClean="0"/>
              <a:pPr/>
              <a:t>12</a:t>
            </a:fld>
            <a:endParaRPr lang="en-US" sz="1200"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defTabSz="914400">
              <a:lnSpc>
                <a:spcPct val="90000"/>
              </a:lnSpc>
            </a:pPr>
            <a:r>
              <a:rPr lang="en-US" sz="4400" dirty="0" smtClean="0">
                <a:latin typeface="Arial" charset="0"/>
                <a:cs typeface="Arial" charset="0"/>
                <a:sym typeface="Arial" charset="0"/>
              </a:rPr>
              <a:t>… Circuitous </a:t>
            </a:r>
            <a:r>
              <a:rPr lang="en-US" sz="4400" dirty="0">
                <a:latin typeface="Arial" charset="0"/>
                <a:cs typeface="Arial" charset="0"/>
                <a:sym typeface="Arial" charset="0"/>
              </a:rPr>
              <a:t>Routing </a:t>
            </a:r>
            <a:r>
              <a:rPr lang="en-US" sz="4400" dirty="0" smtClean="0">
                <a:latin typeface="Arial" charset="0"/>
                <a:cs typeface="Arial" charset="0"/>
                <a:sym typeface="Arial" charset="0"/>
              </a:rPr>
              <a:t>Paths</a:t>
            </a:r>
            <a:endParaRPr lang="en-US" dirty="0"/>
          </a:p>
        </p:txBody>
      </p:sp>
      <p:sp>
        <p:nvSpPr>
          <p:cNvPr id="24579" name="AutoShape 3"/>
          <p:cNvSpPr>
            <a:spLocks/>
          </p:cNvSpPr>
          <p:nvPr/>
        </p:nvSpPr>
        <p:spPr bwMode="auto">
          <a:xfrm>
            <a:off x="442913" y="2955925"/>
            <a:ext cx="5316537" cy="17684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19" tIns="45719" rIns="45719" bIns="45719"/>
          <a:lstStyle/>
          <a:p>
            <a:r>
              <a:rPr lang="en-US"/>
              <a:t>…</a:t>
            </a:r>
          </a:p>
          <a:p>
            <a:r>
              <a:rPr lang="en-US"/>
              <a:t>7, 196.44.0.74, 7.793, South Africa, AS16637 </a:t>
            </a:r>
          </a:p>
          <a:p>
            <a:r>
              <a:rPr lang="en-US" b="1"/>
              <a:t>8, 196.223.22.24, 8.338, South Africa, Cape Town IXP</a:t>
            </a:r>
          </a:p>
          <a:p>
            <a:r>
              <a:rPr lang="en-US"/>
              <a:t>9, 41.164.0.243, 34.679, South Africa, AS36937</a:t>
            </a:r>
          </a:p>
          <a:p>
            <a:r>
              <a:rPr lang="en-US"/>
              <a:t>…</a:t>
            </a:r>
          </a:p>
          <a:p>
            <a:r>
              <a:rPr lang="en-US"/>
              <a:t>14, 196.24.45.146, </a:t>
            </a:r>
            <a:r>
              <a:rPr lang="en-US" b="1"/>
              <a:t>92.511</a:t>
            </a:r>
            <a:r>
              <a:rPr lang="en-US"/>
              <a:t>, South Africa, AS2018</a:t>
            </a:r>
          </a:p>
        </p:txBody>
      </p:sp>
      <p:sp>
        <p:nvSpPr>
          <p:cNvPr id="24580" name="AutoShape 4"/>
          <p:cNvSpPr>
            <a:spLocks/>
          </p:cNvSpPr>
          <p:nvPr/>
        </p:nvSpPr>
        <p:spPr bwMode="auto">
          <a:xfrm>
            <a:off x="5759450" y="2955925"/>
            <a:ext cx="6286500" cy="17684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19" tIns="45719" rIns="45719" bIns="45719"/>
          <a:lstStyle/>
          <a:p>
            <a:r>
              <a:rPr lang="en-US" dirty="0"/>
              <a:t>…</a:t>
            </a:r>
          </a:p>
          <a:p>
            <a:r>
              <a:rPr lang="en-US" dirty="0"/>
              <a:t>8, 209.212.111.201, 199.446, South Africa, AS16637 </a:t>
            </a:r>
          </a:p>
          <a:p>
            <a:r>
              <a:rPr lang="en-US" b="1" dirty="0"/>
              <a:t>9, 195.66.225.31, 217.301, United Kingdom, London IXP (LINX)</a:t>
            </a:r>
          </a:p>
          <a:p>
            <a:r>
              <a:rPr lang="en-US" dirty="0" smtClean="0"/>
              <a:t>10, </a:t>
            </a:r>
            <a:r>
              <a:rPr lang="en-US" dirty="0"/>
              <a:t>196.32.209.77, 201.569, </a:t>
            </a:r>
            <a:r>
              <a:rPr lang="en-US" dirty="0" smtClean="0"/>
              <a:t>Kenya, </a:t>
            </a:r>
            <a:r>
              <a:rPr lang="en-US" dirty="0"/>
              <a:t>AS36944 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14, 197.136.0.108, </a:t>
            </a:r>
            <a:r>
              <a:rPr lang="en-US" b="1" dirty="0"/>
              <a:t>368.107</a:t>
            </a:r>
            <a:r>
              <a:rPr lang="en-US" dirty="0"/>
              <a:t>, Kenya, AS36914</a:t>
            </a:r>
          </a:p>
        </p:txBody>
      </p:sp>
      <p:sp>
        <p:nvSpPr>
          <p:cNvPr id="24581" name="AutoShape 5"/>
          <p:cNvSpPr>
            <a:spLocks/>
          </p:cNvSpPr>
          <p:nvPr/>
        </p:nvSpPr>
        <p:spPr bwMode="auto">
          <a:xfrm>
            <a:off x="695325" y="2208213"/>
            <a:ext cx="3948113" cy="79216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DEEB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/>
            <a:r>
              <a:rPr lang="en-US" sz="2400">
                <a:latin typeface="Arial" charset="0"/>
                <a:cs typeface="Arial" charset="0"/>
                <a:sym typeface="Arial" charset="0"/>
              </a:rPr>
              <a:t>Cape Town (SA) to M-Lab Johannesburg (SA)</a:t>
            </a:r>
            <a:endParaRPr lang="en-US"/>
          </a:p>
        </p:txBody>
      </p:sp>
      <p:sp>
        <p:nvSpPr>
          <p:cNvPr id="24582" name="AutoShape 6"/>
          <p:cNvSpPr>
            <a:spLocks/>
          </p:cNvSpPr>
          <p:nvPr/>
        </p:nvSpPr>
        <p:spPr bwMode="auto">
          <a:xfrm>
            <a:off x="7048500" y="2220913"/>
            <a:ext cx="2933700" cy="79216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DEEB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/>
            <a:r>
              <a:rPr lang="en-US" sz="2400">
                <a:latin typeface="Arial" charset="0"/>
                <a:cs typeface="Arial" charset="0"/>
                <a:sym typeface="Arial" charset="0"/>
              </a:rPr>
              <a:t>Cape Town (SA) to </a:t>
            </a:r>
            <a:br>
              <a:rPr lang="en-US" sz="2400">
                <a:latin typeface="Arial" charset="0"/>
                <a:cs typeface="Arial" charset="0"/>
                <a:sym typeface="Arial" charset="0"/>
              </a:rPr>
            </a:br>
            <a:r>
              <a:rPr lang="en-US" sz="2400">
                <a:latin typeface="Arial" charset="0"/>
                <a:cs typeface="Arial" charset="0"/>
                <a:sym typeface="Arial" charset="0"/>
              </a:rPr>
              <a:t>M-Lab Nairobi (KE)</a:t>
            </a:r>
            <a:endParaRPr lang="en-US"/>
          </a:p>
        </p:txBody>
      </p:sp>
      <p:sp>
        <p:nvSpPr>
          <p:cNvPr id="24583" name="AutoShape 7"/>
          <p:cNvSpPr>
            <a:spLocks/>
          </p:cNvSpPr>
          <p:nvPr/>
        </p:nvSpPr>
        <p:spPr bwMode="auto">
          <a:xfrm>
            <a:off x="5995988" y="5260975"/>
            <a:ext cx="5662612" cy="4857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DEEB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/>
            <a:r>
              <a:rPr lang="en-US" sz="2800">
                <a:solidFill>
                  <a:srgbClr val="FF0000"/>
                </a:solidFill>
                <a:latin typeface="Arial Bold" charset="0"/>
                <a:cs typeface="Arial Bold" charset="0"/>
                <a:sym typeface="Arial Bold" charset="0"/>
              </a:rPr>
              <a:t>Packets leaving Africa</a:t>
            </a:r>
            <a:endParaRPr lang="en-US"/>
          </a:p>
        </p:txBody>
      </p:sp>
      <p:sp>
        <p:nvSpPr>
          <p:cNvPr id="24584" name="AutoShape 8"/>
          <p:cNvSpPr>
            <a:spLocks/>
          </p:cNvSpPr>
          <p:nvPr/>
        </p:nvSpPr>
        <p:spPr bwMode="auto">
          <a:xfrm rot="16200000">
            <a:off x="8478045" y="4418806"/>
            <a:ext cx="1370012" cy="257175"/>
          </a:xfrm>
          <a:prstGeom prst="rightArrow">
            <a:avLst>
              <a:gd name="adj1" fmla="val 50000"/>
              <a:gd name="adj2" fmla="val 49745"/>
            </a:avLst>
          </a:prstGeom>
          <a:solidFill>
            <a:srgbClr val="ED7D31"/>
          </a:solidFill>
          <a:ln w="12700" cap="flat" cmpd="sng">
            <a:solidFill>
              <a:srgbClr val="42719B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4585" name="AutoShape 9"/>
          <p:cNvSpPr>
            <a:spLocks/>
          </p:cNvSpPr>
          <p:nvPr/>
        </p:nvSpPr>
        <p:spPr bwMode="auto">
          <a:xfrm>
            <a:off x="8324850" y="3505200"/>
            <a:ext cx="1724025" cy="357188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noFill/>
          <a:ln w="25400" cap="flat" cmpd="sng">
            <a:solidFill>
              <a:srgbClr val="FF0000">
                <a:alpha val="75000"/>
              </a:srgbClr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E6AC4-782D-EB4D-BA07-F3A4A753AFB2}" type="slidenum">
              <a:rPr lang="en-US" smtClean="0"/>
              <a:pPr/>
              <a:t>13</a:t>
            </a:fld>
            <a:endParaRPr lang="en-US" sz="1200"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defTabSz="914400">
              <a:lnSpc>
                <a:spcPct val="90000"/>
              </a:lnSpc>
            </a:pPr>
            <a:r>
              <a:rPr lang="en-US" sz="4400">
                <a:latin typeface="Arial" charset="0"/>
                <a:cs typeface="Arial" charset="0"/>
                <a:sym typeface="Arial" charset="0"/>
              </a:rPr>
              <a:t>Poor ISP Interconnectivity in Africa</a:t>
            </a:r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2078038"/>
            <a:ext cx="10515600" cy="4276725"/>
          </a:xfrm>
        </p:spPr>
        <p:txBody>
          <a:bodyPr/>
          <a:lstStyle/>
          <a:p>
            <a:pPr marL="228600" indent="-228600" defTabSz="914400">
              <a:lnSpc>
                <a:spcPct val="81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4000" dirty="0" smtClean="0">
                <a:latin typeface="Arial" charset="0"/>
                <a:cs typeface="Arial" charset="0"/>
                <a:sym typeface="Arial" charset="0"/>
              </a:rPr>
              <a:t>Reasons </a:t>
            </a:r>
          </a:p>
          <a:p>
            <a:pPr marL="685800" lvl="2" indent="-228600" defTabSz="914400">
              <a:lnSpc>
                <a:spcPct val="81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3600" dirty="0" smtClean="0">
                <a:latin typeface="Arial" charset="0"/>
                <a:cs typeface="Arial" charset="0"/>
                <a:sym typeface="Arial" charset="0"/>
              </a:rPr>
              <a:t>Local </a:t>
            </a:r>
            <a:r>
              <a:rPr lang="en-US" sz="3600" dirty="0">
                <a:latin typeface="Arial" charset="0"/>
                <a:cs typeface="Arial" charset="0"/>
                <a:sym typeface="Arial" charset="0"/>
              </a:rPr>
              <a:t>ISPs not present at regional </a:t>
            </a:r>
            <a:r>
              <a:rPr lang="en-US" sz="3600" dirty="0" smtClean="0">
                <a:latin typeface="Arial" charset="0"/>
                <a:cs typeface="Arial" charset="0"/>
                <a:sym typeface="Arial" charset="0"/>
              </a:rPr>
              <a:t>IXPs</a:t>
            </a:r>
            <a:endParaRPr lang="en-US" sz="3600" dirty="0">
              <a:latin typeface="Arial" charset="0"/>
              <a:cs typeface="Arial" charset="0"/>
              <a:sym typeface="Arial" charset="0"/>
            </a:endParaRPr>
          </a:p>
          <a:p>
            <a:pPr marL="685800" lvl="2" indent="-228600" defTabSz="914400">
              <a:lnSpc>
                <a:spcPct val="81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3600" dirty="0" smtClean="0">
                <a:latin typeface="Arial" charset="0"/>
                <a:cs typeface="Arial" charset="0"/>
                <a:sym typeface="Arial" charset="0"/>
              </a:rPr>
              <a:t>IXP </a:t>
            </a:r>
            <a:r>
              <a:rPr lang="en-US" sz="3600" dirty="0">
                <a:latin typeface="Arial" charset="0"/>
                <a:cs typeface="Arial" charset="0"/>
                <a:sym typeface="Arial" charset="0"/>
              </a:rPr>
              <a:t>participants don</a:t>
            </a:r>
            <a:r>
              <a:rPr lang="ja-JP" altLang="en-US" sz="3600" dirty="0">
                <a:latin typeface="Arial" charset="0"/>
                <a:cs typeface="Arial" charset="0"/>
                <a:sym typeface="Arial" charset="0"/>
              </a:rPr>
              <a:t>’</a:t>
            </a:r>
            <a:r>
              <a:rPr lang="en-US" sz="3600" dirty="0">
                <a:latin typeface="Arial" charset="0"/>
                <a:cs typeface="Arial" charset="0"/>
                <a:sym typeface="Arial" charset="0"/>
              </a:rPr>
              <a:t>t peer with each </a:t>
            </a:r>
            <a:r>
              <a:rPr lang="en-US" sz="3600" dirty="0" smtClean="0">
                <a:latin typeface="Arial" charset="0"/>
                <a:cs typeface="Arial" charset="0"/>
                <a:sym typeface="Arial" charset="0"/>
              </a:rPr>
              <a:t>other</a:t>
            </a:r>
          </a:p>
          <a:p>
            <a:pPr marL="457200" lvl="1" indent="-228600" defTabSz="914400">
              <a:lnSpc>
                <a:spcPct val="81000"/>
              </a:lnSpc>
              <a:spcBef>
                <a:spcPts val="1000"/>
              </a:spcBef>
              <a:buFont typeface="Arial" charset="0"/>
              <a:buChar char="•"/>
            </a:pPr>
            <a:endParaRPr lang="en-US" sz="4000" dirty="0">
              <a:latin typeface="Arial" charset="0"/>
              <a:cs typeface="Arial" charset="0"/>
              <a:sym typeface="Arial" charset="0"/>
            </a:endParaRPr>
          </a:p>
          <a:p>
            <a:pPr marL="228600" indent="-228600" defTabSz="914400">
              <a:lnSpc>
                <a:spcPct val="81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4000" dirty="0" smtClean="0">
                <a:latin typeface="Arial" charset="0"/>
                <a:cs typeface="Arial" charset="0"/>
                <a:sym typeface="Arial" charset="0"/>
              </a:rPr>
              <a:t>Consequences</a:t>
            </a:r>
            <a:endParaRPr lang="en-US" sz="4000" dirty="0">
              <a:latin typeface="Arial" charset="0"/>
              <a:cs typeface="Arial" charset="0"/>
              <a:sym typeface="Arial" charset="0"/>
            </a:endParaRPr>
          </a:p>
          <a:p>
            <a:pPr marL="685800" lvl="1" indent="-228600" defTabSz="914400">
              <a:lnSpc>
                <a:spcPct val="81000"/>
              </a:lnSpc>
              <a:spcBef>
                <a:spcPts val="500"/>
              </a:spcBef>
              <a:buFont typeface="Arial" charset="0"/>
              <a:buChar char="•"/>
            </a:pPr>
            <a:r>
              <a:rPr lang="en-US" sz="3600" dirty="0">
                <a:latin typeface="Arial" charset="0"/>
                <a:ea typeface="ＭＳ Ｐゴシック" charset="0"/>
                <a:cs typeface="Arial" charset="0"/>
                <a:sym typeface="Arial" charset="0"/>
              </a:rPr>
              <a:t> Local traffic does not stay local</a:t>
            </a:r>
            <a:endParaRPr lang="en-US" sz="3600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  <a:p>
            <a:pPr marL="685800" lvl="1" indent="-228600" defTabSz="914400">
              <a:lnSpc>
                <a:spcPct val="81000"/>
              </a:lnSpc>
              <a:spcBef>
                <a:spcPts val="500"/>
              </a:spcBef>
              <a:buFont typeface="Arial" charset="0"/>
              <a:buChar char="•"/>
            </a:pPr>
            <a:r>
              <a:rPr lang="en-US" sz="3600" dirty="0">
                <a:latin typeface="Arial" charset="0"/>
                <a:ea typeface="ＭＳ Ｐゴシック" charset="0"/>
                <a:cs typeface="Arial" charset="0"/>
                <a:sym typeface="Arial" charset="0"/>
              </a:rPr>
              <a:t> Paths leave continent</a:t>
            </a:r>
            <a:endParaRPr lang="en-US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E6AC4-782D-EB4D-BA07-F3A4A753AFB2}" type="slidenum">
              <a:rPr lang="en-US" smtClean="0"/>
              <a:pPr/>
              <a:t>14</a:t>
            </a:fld>
            <a:endParaRPr lang="en-US" sz="1200"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Line 1"/>
          <p:cNvSpPr>
            <a:spLocks noChangeShapeType="1"/>
          </p:cNvSpPr>
          <p:nvPr/>
        </p:nvSpPr>
        <p:spPr bwMode="auto">
          <a:xfrm flipH="1">
            <a:off x="5824538" y="3883025"/>
            <a:ext cx="0" cy="2913063"/>
          </a:xfrm>
          <a:prstGeom prst="line">
            <a:avLst/>
          </a:prstGeom>
          <a:noFill/>
          <a:ln w="25400" cap="flat" cmpd="sng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457200"/>
            <a:endParaRPr 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defTabSz="914400">
              <a:lnSpc>
                <a:spcPct val="90000"/>
              </a:lnSpc>
            </a:pPr>
            <a:r>
              <a:rPr lang="en-US" sz="4400">
                <a:latin typeface="Arial" charset="0"/>
                <a:cs typeface="Arial" charset="0"/>
                <a:sym typeface="Arial" charset="0"/>
              </a:rPr>
              <a:t>Local ISPs not Present at Regional IXPs</a:t>
            </a:r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78038"/>
            <a:ext cx="10515600" cy="1693862"/>
          </a:xfrm>
        </p:spPr>
        <p:txBody>
          <a:bodyPr/>
          <a:lstStyle/>
          <a:p>
            <a:pPr marL="228600" indent="-228600" defTabSz="914400">
              <a:lnSpc>
                <a:spcPct val="72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3700">
                <a:latin typeface="Arial" charset="0"/>
                <a:cs typeface="Arial" charset="0"/>
                <a:sym typeface="Arial" charset="0"/>
              </a:rPr>
              <a:t>ISPs prioritize connecting to European IXPs</a:t>
            </a:r>
            <a:endParaRPr lang="en-US" sz="3700">
              <a:latin typeface="Calibri" charset="0"/>
              <a:cs typeface="Calibri" charset="0"/>
              <a:sym typeface="Calibri" charset="0"/>
            </a:endParaRPr>
          </a:p>
          <a:p>
            <a:pPr marL="228600" indent="-228600" defTabSz="914400">
              <a:lnSpc>
                <a:spcPct val="72000"/>
              </a:lnSpc>
              <a:spcBef>
                <a:spcPts val="1000"/>
              </a:spcBef>
              <a:buFont typeface="Arial" charset="0"/>
              <a:buChar char="•"/>
            </a:pPr>
            <a:endParaRPr lang="en-US" sz="3700">
              <a:latin typeface="Arial" charset="0"/>
              <a:cs typeface="Arial" charset="0"/>
              <a:sym typeface="Arial" charset="0"/>
            </a:endParaRPr>
          </a:p>
          <a:p>
            <a:pPr marL="228600" indent="-228600" defTabSz="914400">
              <a:lnSpc>
                <a:spcPct val="72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3700">
                <a:latin typeface="Arial" charset="0"/>
                <a:cs typeface="Arial" charset="0"/>
                <a:sym typeface="Arial" charset="0"/>
              </a:rPr>
              <a:t>Lesser incentives to connect at regional ones</a:t>
            </a:r>
            <a:endParaRPr lang="en-US"/>
          </a:p>
        </p:txBody>
      </p:sp>
      <p:pic>
        <p:nvPicPr>
          <p:cNvPr id="28677" name="Picture 5" descr="image1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088" y="5092700"/>
            <a:ext cx="1323975" cy="63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8678" name="AutoShape 6"/>
          <p:cNvSpPr>
            <a:spLocks/>
          </p:cNvSpPr>
          <p:nvPr/>
        </p:nvSpPr>
        <p:spPr bwMode="auto">
          <a:xfrm>
            <a:off x="3967163" y="3940175"/>
            <a:ext cx="1735137" cy="41275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19" tIns="45719" rIns="45719" bIns="45719"/>
          <a:lstStyle/>
          <a:p>
            <a:pPr algn="ctr"/>
            <a:r>
              <a:rPr lang="en-US" sz="2200">
                <a:latin typeface="Arial" charset="0"/>
                <a:cs typeface="Arial" charset="0"/>
                <a:sym typeface="Arial" charset="0"/>
              </a:rPr>
              <a:t>South Africa</a:t>
            </a:r>
            <a:endParaRPr lang="en-US"/>
          </a:p>
        </p:txBody>
      </p:sp>
      <p:sp>
        <p:nvSpPr>
          <p:cNvPr id="28679" name="AutoShape 7"/>
          <p:cNvSpPr>
            <a:spLocks/>
          </p:cNvSpPr>
          <p:nvPr/>
        </p:nvSpPr>
        <p:spPr bwMode="auto">
          <a:xfrm>
            <a:off x="6072188" y="3940175"/>
            <a:ext cx="1733550" cy="41275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19" tIns="45719" rIns="45719" bIns="45719"/>
          <a:lstStyle/>
          <a:p>
            <a:pPr algn="ctr"/>
            <a:r>
              <a:rPr lang="en-US" sz="2200">
                <a:latin typeface="Arial" charset="0"/>
                <a:cs typeface="Arial" charset="0"/>
                <a:sym typeface="Arial" charset="0"/>
              </a:rPr>
              <a:t>Kenya</a:t>
            </a:r>
            <a:endParaRPr lang="en-US"/>
          </a:p>
        </p:txBody>
      </p:sp>
      <p:pic>
        <p:nvPicPr>
          <p:cNvPr id="28680" name="Picture 8" descr="image1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213" y="5024438"/>
            <a:ext cx="1323975" cy="63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8681" name="AutoShape 9"/>
          <p:cNvSpPr>
            <a:spLocks/>
          </p:cNvSpPr>
          <p:nvPr/>
        </p:nvSpPr>
        <p:spPr bwMode="auto">
          <a:xfrm>
            <a:off x="1069975" y="5754688"/>
            <a:ext cx="2174875" cy="107315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19" tIns="45719" rIns="45719" bIns="45719"/>
          <a:lstStyle/>
          <a:p>
            <a:pPr algn="ctr"/>
            <a:r>
              <a:rPr lang="en-US" sz="2200">
                <a:latin typeface="Arial" charset="0"/>
                <a:cs typeface="Arial" charset="0"/>
                <a:sym typeface="Arial" charset="0"/>
              </a:rPr>
              <a:t>JINX</a:t>
            </a:r>
          </a:p>
          <a:p>
            <a:pPr algn="ctr"/>
            <a:r>
              <a:rPr lang="en-US" sz="2200">
                <a:latin typeface="Arial" charset="0"/>
                <a:cs typeface="Arial" charset="0"/>
                <a:sym typeface="Arial" charset="0"/>
              </a:rPr>
              <a:t>(Johannesburg)</a:t>
            </a:r>
          </a:p>
        </p:txBody>
      </p:sp>
      <p:sp>
        <p:nvSpPr>
          <p:cNvPr id="28682" name="AutoShape 10"/>
          <p:cNvSpPr>
            <a:spLocks/>
          </p:cNvSpPr>
          <p:nvPr/>
        </p:nvSpPr>
        <p:spPr bwMode="auto">
          <a:xfrm>
            <a:off x="8843963" y="5695950"/>
            <a:ext cx="1733550" cy="74295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19" tIns="45719" rIns="45719" bIns="45719"/>
          <a:lstStyle/>
          <a:p>
            <a:pPr algn="ctr"/>
            <a:r>
              <a:rPr lang="en-US" sz="2200">
                <a:latin typeface="Arial" charset="0"/>
                <a:cs typeface="Arial" charset="0"/>
                <a:sym typeface="Arial" charset="0"/>
              </a:rPr>
              <a:t>KIXP</a:t>
            </a:r>
            <a:br>
              <a:rPr lang="en-US" sz="2200">
                <a:latin typeface="Arial" charset="0"/>
                <a:cs typeface="Arial" charset="0"/>
                <a:sym typeface="Arial" charset="0"/>
              </a:rPr>
            </a:br>
            <a:r>
              <a:rPr lang="en-US" sz="2200">
                <a:latin typeface="Arial" charset="0"/>
                <a:cs typeface="Arial" charset="0"/>
                <a:sym typeface="Arial" charset="0"/>
              </a:rPr>
              <a:t>(Nairobi)</a:t>
            </a:r>
            <a:endParaRPr lang="en-US"/>
          </a:p>
        </p:txBody>
      </p:sp>
      <p:sp>
        <p:nvSpPr>
          <p:cNvPr id="28683" name="AutoShape 11"/>
          <p:cNvSpPr>
            <a:spLocks/>
          </p:cNvSpPr>
          <p:nvPr/>
        </p:nvSpPr>
        <p:spPr bwMode="auto">
          <a:xfrm>
            <a:off x="4945063" y="5119688"/>
            <a:ext cx="1993900" cy="41275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19" tIns="45719" rIns="45719" bIns="45719"/>
          <a:lstStyle/>
          <a:p>
            <a:pPr algn="ctr"/>
            <a:r>
              <a:rPr lang="en-US" sz="2200">
                <a:latin typeface="Arial" charset="0"/>
                <a:cs typeface="Arial" charset="0"/>
                <a:sym typeface="Arial" charset="0"/>
              </a:rPr>
              <a:t>Liquid Telecom</a:t>
            </a:r>
            <a:endParaRPr lang="en-US"/>
          </a:p>
        </p:txBody>
      </p:sp>
      <p:sp>
        <p:nvSpPr>
          <p:cNvPr id="28684" name="Line 12"/>
          <p:cNvSpPr>
            <a:spLocks noChangeShapeType="1"/>
          </p:cNvSpPr>
          <p:nvPr/>
        </p:nvSpPr>
        <p:spPr bwMode="auto">
          <a:xfrm>
            <a:off x="3040063" y="5408613"/>
            <a:ext cx="1257300" cy="0"/>
          </a:xfrm>
          <a:prstGeom prst="line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457200"/>
            <a:endParaRPr 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8685" name="Line 13"/>
          <p:cNvSpPr>
            <a:spLocks noChangeShapeType="1"/>
          </p:cNvSpPr>
          <p:nvPr/>
        </p:nvSpPr>
        <p:spPr bwMode="auto">
          <a:xfrm>
            <a:off x="7361238" y="5335588"/>
            <a:ext cx="1123950" cy="0"/>
          </a:xfrm>
          <a:prstGeom prst="line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457200"/>
            <a:endParaRPr 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8686" name="AutoShape 14"/>
          <p:cNvSpPr>
            <a:spLocks/>
          </p:cNvSpPr>
          <p:nvPr/>
        </p:nvSpPr>
        <p:spPr bwMode="auto">
          <a:xfrm>
            <a:off x="8512175" y="5126038"/>
            <a:ext cx="442913" cy="4318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5332"/>
                </a:moveTo>
                <a:lnTo>
                  <a:pt x="4947" y="0"/>
                </a:lnTo>
                <a:lnTo>
                  <a:pt x="10800" y="5717"/>
                </a:lnTo>
                <a:lnTo>
                  <a:pt x="16652" y="0"/>
                </a:lnTo>
                <a:lnTo>
                  <a:pt x="21600" y="5332"/>
                </a:lnTo>
                <a:lnTo>
                  <a:pt x="16003" y="10800"/>
                </a:lnTo>
                <a:lnTo>
                  <a:pt x="21600" y="16267"/>
                </a:lnTo>
                <a:lnTo>
                  <a:pt x="16652" y="21600"/>
                </a:lnTo>
                <a:lnTo>
                  <a:pt x="10800" y="15882"/>
                </a:lnTo>
                <a:lnTo>
                  <a:pt x="4947" y="21600"/>
                </a:lnTo>
                <a:lnTo>
                  <a:pt x="0" y="16267"/>
                </a:lnTo>
                <a:lnTo>
                  <a:pt x="5596" y="10800"/>
                </a:lnTo>
                <a:close/>
              </a:path>
            </a:pathLst>
          </a:cu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28687" name="Group 15"/>
          <p:cNvGrpSpPr>
            <a:grpSpLocks/>
          </p:cNvGrpSpPr>
          <p:nvPr/>
        </p:nvGrpSpPr>
        <p:grpSpPr bwMode="auto">
          <a:xfrm>
            <a:off x="9329738" y="3592513"/>
            <a:ext cx="2303462" cy="1085850"/>
            <a:chOff x="0" y="-1"/>
            <a:chExt cx="2302700" cy="1085661"/>
          </a:xfrm>
        </p:grpSpPr>
        <p:sp>
          <p:nvSpPr>
            <p:cNvPr id="28688" name="AutoShape 16"/>
            <p:cNvSpPr>
              <a:spLocks/>
            </p:cNvSpPr>
            <p:nvPr/>
          </p:nvSpPr>
          <p:spPr bwMode="auto">
            <a:xfrm>
              <a:off x="-1" y="0"/>
              <a:ext cx="2302701" cy="1085660"/>
            </a:xfrm>
            <a:custGeom>
              <a:avLst/>
              <a:gdLst>
                <a:gd name="T0" fmla="+- 0 10736 297"/>
                <a:gd name="T1" fmla="*/ T0 w 20879"/>
                <a:gd name="T2" fmla="+- 0 10743 401"/>
                <a:gd name="T3" fmla="*/ 10743 h 20684"/>
                <a:gd name="T4" fmla="+- 0 10736 297"/>
                <a:gd name="T5" fmla="*/ T4 w 20879"/>
                <a:gd name="T6" fmla="+- 0 10743 401"/>
                <a:gd name="T7" fmla="*/ 10743 h 20684"/>
                <a:gd name="T8" fmla="+- 0 10736 297"/>
                <a:gd name="T9" fmla="*/ T8 w 20879"/>
                <a:gd name="T10" fmla="+- 0 10743 401"/>
                <a:gd name="T11" fmla="*/ 10743 h 20684"/>
                <a:gd name="T12" fmla="+- 0 10736 297"/>
                <a:gd name="T13" fmla="*/ T12 w 20879"/>
                <a:gd name="T14" fmla="+- 0 10743 401"/>
                <a:gd name="T15" fmla="*/ 10743 h 2068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0879" h="20684">
                  <a:moveTo>
                    <a:pt x="1900" y="6800"/>
                  </a:moveTo>
                  <a:lnTo>
                    <a:pt x="1900" y="6800"/>
                  </a:lnTo>
                  <a:cubicBezTo>
                    <a:pt x="1657" y="4397"/>
                    <a:pt x="2907" y="2183"/>
                    <a:pt x="4691" y="1856"/>
                  </a:cubicBezTo>
                  <a:cubicBezTo>
                    <a:pt x="5413" y="1724"/>
                    <a:pt x="6148" y="1922"/>
                    <a:pt x="6778" y="2419"/>
                  </a:cubicBezTo>
                  <a:cubicBezTo>
                    <a:pt x="7445" y="725"/>
                    <a:pt x="9003" y="81"/>
                    <a:pt x="10258" y="981"/>
                  </a:cubicBezTo>
                  <a:cubicBezTo>
                    <a:pt x="10478" y="1138"/>
                    <a:pt x="10679" y="1338"/>
                    <a:pt x="10857" y="1573"/>
                  </a:cubicBezTo>
                  <a:cubicBezTo>
                    <a:pt x="11376" y="169"/>
                    <a:pt x="12641" y="-401"/>
                    <a:pt x="13682" y="299"/>
                  </a:cubicBezTo>
                  <a:cubicBezTo>
                    <a:pt x="13971" y="493"/>
                    <a:pt x="14222" y="773"/>
                    <a:pt x="14417" y="1118"/>
                  </a:cubicBezTo>
                  <a:cubicBezTo>
                    <a:pt x="15254" y="-209"/>
                    <a:pt x="16734" y="-373"/>
                    <a:pt x="17722" y="752"/>
                  </a:cubicBezTo>
                  <a:cubicBezTo>
                    <a:pt x="18137" y="1225"/>
                    <a:pt x="18416" y="1878"/>
                    <a:pt x="18513" y="2597"/>
                  </a:cubicBezTo>
                  <a:cubicBezTo>
                    <a:pt x="19885" y="3102"/>
                    <a:pt x="20694" y="5012"/>
                    <a:pt x="20320" y="6864"/>
                  </a:cubicBezTo>
                  <a:cubicBezTo>
                    <a:pt x="20289" y="7020"/>
                    <a:pt x="20249" y="7172"/>
                    <a:pt x="20202" y="7321"/>
                  </a:cubicBezTo>
                  <a:cubicBezTo>
                    <a:pt x="21303" y="9251"/>
                    <a:pt x="21033" y="12017"/>
                    <a:pt x="19601" y="13499"/>
                  </a:cubicBezTo>
                  <a:cubicBezTo>
                    <a:pt x="19155" y="13960"/>
                    <a:pt x="18628" y="14259"/>
                    <a:pt x="18072" y="14366"/>
                  </a:cubicBezTo>
                  <a:cubicBezTo>
                    <a:pt x="18072" y="16442"/>
                    <a:pt x="16822" y="18126"/>
                    <a:pt x="15280" y="18126"/>
                  </a:cubicBezTo>
                  <a:cubicBezTo>
                    <a:pt x="14757" y="18126"/>
                    <a:pt x="14244" y="17928"/>
                    <a:pt x="13801" y="17555"/>
                  </a:cubicBezTo>
                  <a:cubicBezTo>
                    <a:pt x="13279" y="19883"/>
                    <a:pt x="11460" y="21198"/>
                    <a:pt x="9737" y="20494"/>
                  </a:cubicBezTo>
                  <a:cubicBezTo>
                    <a:pt x="9015" y="20198"/>
                    <a:pt x="8392" y="19574"/>
                    <a:pt x="7972" y="18726"/>
                  </a:cubicBezTo>
                  <a:cubicBezTo>
                    <a:pt x="6208" y="20160"/>
                    <a:pt x="3919" y="19389"/>
                    <a:pt x="2859" y="17004"/>
                  </a:cubicBezTo>
                  <a:cubicBezTo>
                    <a:pt x="2846" y="16974"/>
                    <a:pt x="2832" y="16944"/>
                    <a:pt x="2819" y="16913"/>
                  </a:cubicBezTo>
                  <a:cubicBezTo>
                    <a:pt x="1665" y="17095"/>
                    <a:pt x="620" y="15985"/>
                    <a:pt x="484" y="14434"/>
                  </a:cubicBezTo>
                  <a:cubicBezTo>
                    <a:pt x="412" y="13607"/>
                    <a:pt x="614" y="12780"/>
                    <a:pt x="1038" y="12172"/>
                  </a:cubicBezTo>
                  <a:cubicBezTo>
                    <a:pt x="38" y="11379"/>
                    <a:pt x="-297" y="9639"/>
                    <a:pt x="288" y="8285"/>
                  </a:cubicBezTo>
                  <a:cubicBezTo>
                    <a:pt x="626" y="7504"/>
                    <a:pt x="1218" y="6987"/>
                    <a:pt x="1882" y="6894"/>
                  </a:cubicBezTo>
                  <a:close/>
                </a:path>
              </a:pathLst>
            </a:custGeom>
            <a:solidFill>
              <a:srgbClr val="5B9BD5">
                <a:alpha val="37000"/>
              </a:srgbClr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en-US">
                <a:solidFill>
                  <a:srgbClr val="FFFFFF"/>
                </a:solidFill>
                <a:latin typeface="Arial" charset="0"/>
                <a:cs typeface="Arial" charset="0"/>
                <a:sym typeface="Arial" charset="0"/>
              </a:endParaRPr>
            </a:p>
          </p:txBody>
        </p:sp>
        <p:sp>
          <p:nvSpPr>
            <p:cNvPr id="28689" name="AutoShape 17"/>
            <p:cNvSpPr>
              <a:spLocks/>
            </p:cNvSpPr>
            <p:nvPr/>
          </p:nvSpPr>
          <p:spPr bwMode="auto">
            <a:xfrm>
              <a:off x="116926" y="55204"/>
              <a:ext cx="2110042" cy="92176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80" y="14010"/>
                  </a:moveTo>
                  <a:lnTo>
                    <a:pt x="1380" y="14010"/>
                  </a:lnTo>
                  <a:cubicBezTo>
                    <a:pt x="898" y="14065"/>
                    <a:pt x="416" y="13902"/>
                    <a:pt x="0" y="13541"/>
                  </a:cubicBezTo>
                  <a:moveTo>
                    <a:pt x="2598" y="19136"/>
                  </a:moveTo>
                  <a:lnTo>
                    <a:pt x="2598" y="19136"/>
                  </a:lnTo>
                  <a:cubicBezTo>
                    <a:pt x="2404" y="19249"/>
                    <a:pt x="2201" y="19325"/>
                    <a:pt x="1994" y="19360"/>
                  </a:cubicBezTo>
                  <a:moveTo>
                    <a:pt x="7802" y="21599"/>
                  </a:moveTo>
                  <a:lnTo>
                    <a:pt x="7802" y="21599"/>
                  </a:lnTo>
                  <a:cubicBezTo>
                    <a:pt x="7656" y="21279"/>
                    <a:pt x="7534" y="20936"/>
                    <a:pt x="7438" y="20577"/>
                  </a:cubicBezTo>
                  <a:moveTo>
                    <a:pt x="14531" y="19049"/>
                  </a:moveTo>
                  <a:lnTo>
                    <a:pt x="14531" y="19049"/>
                  </a:lnTo>
                  <a:cubicBezTo>
                    <a:pt x="14510" y="19430"/>
                    <a:pt x="14461" y="19806"/>
                    <a:pt x="14386" y="20171"/>
                  </a:cubicBezTo>
                  <a:moveTo>
                    <a:pt x="17420" y="12115"/>
                  </a:moveTo>
                  <a:lnTo>
                    <a:pt x="17420" y="12115"/>
                  </a:lnTo>
                  <a:cubicBezTo>
                    <a:pt x="18504" y="12890"/>
                    <a:pt x="19192" y="14504"/>
                    <a:pt x="19192" y="16272"/>
                  </a:cubicBezTo>
                  <a:moveTo>
                    <a:pt x="21599" y="7648"/>
                  </a:moveTo>
                  <a:lnTo>
                    <a:pt x="21599" y="7648"/>
                  </a:lnTo>
                  <a:cubicBezTo>
                    <a:pt x="21423" y="8255"/>
                    <a:pt x="21153" y="8793"/>
                    <a:pt x="20811" y="9221"/>
                  </a:cubicBezTo>
                  <a:moveTo>
                    <a:pt x="19706" y="1813"/>
                  </a:moveTo>
                  <a:lnTo>
                    <a:pt x="19706" y="1813"/>
                  </a:lnTo>
                  <a:cubicBezTo>
                    <a:pt x="19737" y="2058"/>
                    <a:pt x="19751" y="2307"/>
                    <a:pt x="19748" y="2556"/>
                  </a:cubicBezTo>
                  <a:moveTo>
                    <a:pt x="14668" y="947"/>
                  </a:moveTo>
                  <a:lnTo>
                    <a:pt x="14668" y="947"/>
                  </a:lnTo>
                  <a:cubicBezTo>
                    <a:pt x="14771" y="604"/>
                    <a:pt x="14907" y="285"/>
                    <a:pt x="15072" y="0"/>
                  </a:cubicBezTo>
                  <a:moveTo>
                    <a:pt x="10888" y="1398"/>
                  </a:moveTo>
                  <a:lnTo>
                    <a:pt x="10888" y="1398"/>
                  </a:lnTo>
                  <a:cubicBezTo>
                    <a:pt x="10930" y="1115"/>
                    <a:pt x="10996" y="841"/>
                    <a:pt x="11084" y="581"/>
                  </a:cubicBezTo>
                  <a:moveTo>
                    <a:pt x="6452" y="1676"/>
                  </a:moveTo>
                  <a:lnTo>
                    <a:pt x="6452" y="1676"/>
                  </a:lnTo>
                  <a:cubicBezTo>
                    <a:pt x="6709" y="1897"/>
                    <a:pt x="6946" y="2163"/>
                    <a:pt x="7160" y="2468"/>
                  </a:cubicBezTo>
                  <a:moveTo>
                    <a:pt x="1071" y="7904"/>
                  </a:moveTo>
                  <a:lnTo>
                    <a:pt x="1071" y="7904"/>
                  </a:lnTo>
                  <a:cubicBezTo>
                    <a:pt x="1015" y="7631"/>
                    <a:pt x="974" y="7353"/>
                    <a:pt x="948" y="707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en-US">
                <a:solidFill>
                  <a:srgbClr val="FFFFFF"/>
                </a:solidFill>
                <a:latin typeface="Arial" charset="0"/>
                <a:cs typeface="Arial" charset="0"/>
                <a:sym typeface="Arial" charset="0"/>
              </a:endParaRPr>
            </a:p>
          </p:txBody>
        </p:sp>
      </p:grpSp>
      <p:sp>
        <p:nvSpPr>
          <p:cNvPr id="28690" name="AutoShape 18"/>
          <p:cNvSpPr>
            <a:spLocks/>
          </p:cNvSpPr>
          <p:nvPr/>
        </p:nvSpPr>
        <p:spPr bwMode="auto">
          <a:xfrm>
            <a:off x="9602788" y="3883025"/>
            <a:ext cx="1779587" cy="41116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19" tIns="45719" rIns="45719" bIns="45719"/>
          <a:lstStyle/>
          <a:p>
            <a:pPr algn="ctr"/>
            <a:r>
              <a:rPr lang="en-US" sz="2200">
                <a:latin typeface="Arial" charset="0"/>
                <a:cs typeface="Arial" charset="0"/>
                <a:sym typeface="Arial" charset="0"/>
              </a:rPr>
              <a:t>KENET</a:t>
            </a:r>
            <a:endParaRPr lang="en-US"/>
          </a:p>
        </p:txBody>
      </p:sp>
      <p:sp>
        <p:nvSpPr>
          <p:cNvPr id="28691" name="AutoShape 19"/>
          <p:cNvSpPr>
            <a:spLocks/>
          </p:cNvSpPr>
          <p:nvPr/>
        </p:nvSpPr>
        <p:spPr bwMode="auto">
          <a:xfrm>
            <a:off x="9925050" y="4594225"/>
            <a:ext cx="269875" cy="43021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0"/>
                </a:moveTo>
                <a:cubicBezTo>
                  <a:pt x="14399" y="7199"/>
                  <a:pt x="7200" y="14400"/>
                  <a:pt x="0" y="21600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8692" name="Group 20"/>
          <p:cNvGrpSpPr>
            <a:grpSpLocks/>
          </p:cNvGrpSpPr>
          <p:nvPr/>
        </p:nvGrpSpPr>
        <p:grpSpPr bwMode="auto">
          <a:xfrm>
            <a:off x="4286250" y="4635500"/>
            <a:ext cx="3076575" cy="1558925"/>
            <a:chOff x="0" y="-1"/>
            <a:chExt cx="3077215" cy="1558446"/>
          </a:xfrm>
        </p:grpSpPr>
        <p:sp>
          <p:nvSpPr>
            <p:cNvPr id="28693" name="AutoShape 21"/>
            <p:cNvSpPr>
              <a:spLocks/>
            </p:cNvSpPr>
            <p:nvPr/>
          </p:nvSpPr>
          <p:spPr bwMode="auto">
            <a:xfrm>
              <a:off x="0" y="-1"/>
              <a:ext cx="3077215" cy="1558446"/>
            </a:xfrm>
            <a:custGeom>
              <a:avLst/>
              <a:gdLst>
                <a:gd name="T0" fmla="+- 0 10736 297"/>
                <a:gd name="T1" fmla="*/ T0 w 20879"/>
                <a:gd name="T2" fmla="+- 0 10743 401"/>
                <a:gd name="T3" fmla="*/ 10743 h 20684"/>
                <a:gd name="T4" fmla="+- 0 10736 297"/>
                <a:gd name="T5" fmla="*/ T4 w 20879"/>
                <a:gd name="T6" fmla="+- 0 10743 401"/>
                <a:gd name="T7" fmla="*/ 10743 h 20684"/>
                <a:gd name="T8" fmla="+- 0 10736 297"/>
                <a:gd name="T9" fmla="*/ T8 w 20879"/>
                <a:gd name="T10" fmla="+- 0 10743 401"/>
                <a:gd name="T11" fmla="*/ 10743 h 20684"/>
                <a:gd name="T12" fmla="+- 0 10736 297"/>
                <a:gd name="T13" fmla="*/ T12 w 20879"/>
                <a:gd name="T14" fmla="+- 0 10743 401"/>
                <a:gd name="T15" fmla="*/ 10743 h 2068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0879" h="20684">
                  <a:moveTo>
                    <a:pt x="1900" y="6800"/>
                  </a:moveTo>
                  <a:lnTo>
                    <a:pt x="1900" y="6800"/>
                  </a:lnTo>
                  <a:cubicBezTo>
                    <a:pt x="1657" y="4397"/>
                    <a:pt x="2907" y="2183"/>
                    <a:pt x="4691" y="1856"/>
                  </a:cubicBezTo>
                  <a:cubicBezTo>
                    <a:pt x="5413" y="1724"/>
                    <a:pt x="6148" y="1922"/>
                    <a:pt x="6778" y="2419"/>
                  </a:cubicBezTo>
                  <a:cubicBezTo>
                    <a:pt x="7445" y="725"/>
                    <a:pt x="9003" y="81"/>
                    <a:pt x="10258" y="981"/>
                  </a:cubicBezTo>
                  <a:cubicBezTo>
                    <a:pt x="10478" y="1138"/>
                    <a:pt x="10679" y="1338"/>
                    <a:pt x="10857" y="1573"/>
                  </a:cubicBezTo>
                  <a:cubicBezTo>
                    <a:pt x="11376" y="169"/>
                    <a:pt x="12641" y="-401"/>
                    <a:pt x="13682" y="299"/>
                  </a:cubicBezTo>
                  <a:cubicBezTo>
                    <a:pt x="13971" y="493"/>
                    <a:pt x="14222" y="773"/>
                    <a:pt x="14417" y="1118"/>
                  </a:cubicBezTo>
                  <a:cubicBezTo>
                    <a:pt x="15254" y="-209"/>
                    <a:pt x="16734" y="-373"/>
                    <a:pt x="17722" y="752"/>
                  </a:cubicBezTo>
                  <a:cubicBezTo>
                    <a:pt x="18137" y="1225"/>
                    <a:pt x="18416" y="1878"/>
                    <a:pt x="18513" y="2597"/>
                  </a:cubicBezTo>
                  <a:cubicBezTo>
                    <a:pt x="19885" y="3102"/>
                    <a:pt x="20694" y="5012"/>
                    <a:pt x="20320" y="6864"/>
                  </a:cubicBezTo>
                  <a:cubicBezTo>
                    <a:pt x="20289" y="7020"/>
                    <a:pt x="20249" y="7172"/>
                    <a:pt x="20202" y="7321"/>
                  </a:cubicBezTo>
                  <a:cubicBezTo>
                    <a:pt x="21302" y="9251"/>
                    <a:pt x="21033" y="12017"/>
                    <a:pt x="19601" y="13499"/>
                  </a:cubicBezTo>
                  <a:cubicBezTo>
                    <a:pt x="19155" y="13960"/>
                    <a:pt x="18628" y="14259"/>
                    <a:pt x="18072" y="14366"/>
                  </a:cubicBezTo>
                  <a:cubicBezTo>
                    <a:pt x="18072" y="16442"/>
                    <a:pt x="16822" y="18126"/>
                    <a:pt x="15280" y="18126"/>
                  </a:cubicBezTo>
                  <a:cubicBezTo>
                    <a:pt x="14757" y="18126"/>
                    <a:pt x="14244" y="17928"/>
                    <a:pt x="13801" y="17555"/>
                  </a:cubicBezTo>
                  <a:cubicBezTo>
                    <a:pt x="13279" y="19883"/>
                    <a:pt x="11460" y="21198"/>
                    <a:pt x="9737" y="20494"/>
                  </a:cubicBezTo>
                  <a:cubicBezTo>
                    <a:pt x="9015" y="20198"/>
                    <a:pt x="8392" y="19574"/>
                    <a:pt x="7972" y="18726"/>
                  </a:cubicBezTo>
                  <a:cubicBezTo>
                    <a:pt x="6208" y="20160"/>
                    <a:pt x="3919" y="19389"/>
                    <a:pt x="2859" y="17004"/>
                  </a:cubicBezTo>
                  <a:cubicBezTo>
                    <a:pt x="2846" y="16974"/>
                    <a:pt x="2832" y="16944"/>
                    <a:pt x="2819" y="16913"/>
                  </a:cubicBezTo>
                  <a:cubicBezTo>
                    <a:pt x="1665" y="17095"/>
                    <a:pt x="620" y="15985"/>
                    <a:pt x="484" y="14434"/>
                  </a:cubicBezTo>
                  <a:cubicBezTo>
                    <a:pt x="412" y="13607"/>
                    <a:pt x="614" y="12780"/>
                    <a:pt x="1038" y="12172"/>
                  </a:cubicBezTo>
                  <a:cubicBezTo>
                    <a:pt x="38" y="11379"/>
                    <a:pt x="-297" y="9639"/>
                    <a:pt x="288" y="8285"/>
                  </a:cubicBezTo>
                  <a:cubicBezTo>
                    <a:pt x="626" y="7504"/>
                    <a:pt x="1218" y="6987"/>
                    <a:pt x="1882" y="6894"/>
                  </a:cubicBezTo>
                  <a:close/>
                </a:path>
              </a:pathLst>
            </a:custGeom>
            <a:solidFill>
              <a:srgbClr val="5B9BD5">
                <a:alpha val="37000"/>
              </a:srgbClr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en-US">
                <a:solidFill>
                  <a:srgbClr val="FFFFFF"/>
                </a:solidFill>
                <a:latin typeface="Arial" charset="0"/>
                <a:cs typeface="Arial" charset="0"/>
                <a:sym typeface="Arial" charset="0"/>
              </a:endParaRPr>
            </a:p>
          </p:txBody>
        </p:sp>
        <p:sp>
          <p:nvSpPr>
            <p:cNvPr id="28694" name="AutoShape 22"/>
            <p:cNvSpPr>
              <a:spLocks/>
            </p:cNvSpPr>
            <p:nvPr/>
          </p:nvSpPr>
          <p:spPr bwMode="auto">
            <a:xfrm>
              <a:off x="156254" y="79245"/>
              <a:ext cx="2819756" cy="132317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80" y="14010"/>
                  </a:moveTo>
                  <a:lnTo>
                    <a:pt x="1380" y="14010"/>
                  </a:lnTo>
                  <a:cubicBezTo>
                    <a:pt x="898" y="14065"/>
                    <a:pt x="416" y="13902"/>
                    <a:pt x="0" y="13541"/>
                  </a:cubicBezTo>
                  <a:moveTo>
                    <a:pt x="2598" y="19136"/>
                  </a:moveTo>
                  <a:lnTo>
                    <a:pt x="2598" y="19136"/>
                  </a:lnTo>
                  <a:cubicBezTo>
                    <a:pt x="2404" y="19249"/>
                    <a:pt x="2201" y="19325"/>
                    <a:pt x="1994" y="19360"/>
                  </a:cubicBezTo>
                  <a:moveTo>
                    <a:pt x="7802" y="21599"/>
                  </a:moveTo>
                  <a:lnTo>
                    <a:pt x="7802" y="21599"/>
                  </a:lnTo>
                  <a:cubicBezTo>
                    <a:pt x="7656" y="21279"/>
                    <a:pt x="7534" y="20936"/>
                    <a:pt x="7438" y="20577"/>
                  </a:cubicBezTo>
                  <a:moveTo>
                    <a:pt x="14531" y="19049"/>
                  </a:moveTo>
                  <a:lnTo>
                    <a:pt x="14531" y="19049"/>
                  </a:lnTo>
                  <a:cubicBezTo>
                    <a:pt x="14510" y="19430"/>
                    <a:pt x="14461" y="19806"/>
                    <a:pt x="14386" y="20171"/>
                  </a:cubicBezTo>
                  <a:moveTo>
                    <a:pt x="17420" y="12115"/>
                  </a:moveTo>
                  <a:lnTo>
                    <a:pt x="17420" y="12115"/>
                  </a:lnTo>
                  <a:cubicBezTo>
                    <a:pt x="18504" y="12890"/>
                    <a:pt x="19192" y="14504"/>
                    <a:pt x="19192" y="16272"/>
                  </a:cubicBezTo>
                  <a:moveTo>
                    <a:pt x="21600" y="7648"/>
                  </a:moveTo>
                  <a:lnTo>
                    <a:pt x="21600" y="7648"/>
                  </a:lnTo>
                  <a:cubicBezTo>
                    <a:pt x="21423" y="8255"/>
                    <a:pt x="21153" y="8793"/>
                    <a:pt x="20811" y="9221"/>
                  </a:cubicBezTo>
                  <a:moveTo>
                    <a:pt x="19706" y="1813"/>
                  </a:moveTo>
                  <a:lnTo>
                    <a:pt x="19706" y="1813"/>
                  </a:lnTo>
                  <a:cubicBezTo>
                    <a:pt x="19737" y="2058"/>
                    <a:pt x="19751" y="2307"/>
                    <a:pt x="19748" y="2556"/>
                  </a:cubicBezTo>
                  <a:moveTo>
                    <a:pt x="14668" y="947"/>
                  </a:moveTo>
                  <a:lnTo>
                    <a:pt x="14668" y="947"/>
                  </a:lnTo>
                  <a:cubicBezTo>
                    <a:pt x="14771" y="604"/>
                    <a:pt x="14907" y="285"/>
                    <a:pt x="15072" y="0"/>
                  </a:cubicBezTo>
                  <a:moveTo>
                    <a:pt x="10888" y="1398"/>
                  </a:moveTo>
                  <a:lnTo>
                    <a:pt x="10888" y="1398"/>
                  </a:lnTo>
                  <a:cubicBezTo>
                    <a:pt x="10930" y="1115"/>
                    <a:pt x="10996" y="841"/>
                    <a:pt x="11084" y="581"/>
                  </a:cubicBezTo>
                  <a:moveTo>
                    <a:pt x="6452" y="1676"/>
                  </a:moveTo>
                  <a:lnTo>
                    <a:pt x="6452" y="1676"/>
                  </a:lnTo>
                  <a:cubicBezTo>
                    <a:pt x="6709" y="1897"/>
                    <a:pt x="6946" y="2163"/>
                    <a:pt x="7160" y="2468"/>
                  </a:cubicBezTo>
                  <a:moveTo>
                    <a:pt x="1071" y="7904"/>
                  </a:moveTo>
                  <a:lnTo>
                    <a:pt x="1071" y="7904"/>
                  </a:lnTo>
                  <a:cubicBezTo>
                    <a:pt x="1015" y="7631"/>
                    <a:pt x="974" y="7353"/>
                    <a:pt x="948" y="707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en-US">
                <a:solidFill>
                  <a:srgbClr val="FFFFFF"/>
                </a:solidFill>
                <a:latin typeface="Arial" charset="0"/>
                <a:cs typeface="Arial" charset="0"/>
                <a:sym typeface="Arial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E6AC4-782D-EB4D-BA07-F3A4A753AFB2}" type="slidenum">
              <a:rPr lang="en-US" smtClean="0"/>
              <a:pPr/>
              <a:t>15</a:t>
            </a:fld>
            <a:endParaRPr lang="en-US" sz="1200"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defTabSz="914400">
              <a:lnSpc>
                <a:spcPct val="90000"/>
              </a:lnSpc>
            </a:pPr>
            <a:r>
              <a:rPr lang="en-US" sz="4400">
                <a:latin typeface="Arial" charset="0"/>
                <a:cs typeface="Arial" charset="0"/>
                <a:sym typeface="Arial" charset="0"/>
              </a:rPr>
              <a:t>Missing Peering Links at Regional IXPs</a:t>
            </a:r>
            <a:endParaRPr 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754188"/>
            <a:ext cx="10515600" cy="1316037"/>
          </a:xfrm>
        </p:spPr>
        <p:txBody>
          <a:bodyPr/>
          <a:lstStyle/>
          <a:p>
            <a:pPr marL="182563" indent="-182563" defTabSz="91440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3200">
                <a:latin typeface="Arial" charset="0"/>
                <a:cs typeface="Arial" charset="0"/>
                <a:sym typeface="Arial" charset="0"/>
              </a:rPr>
              <a:t>Most content not available locally</a:t>
            </a:r>
          </a:p>
          <a:p>
            <a:pPr marL="182563" indent="-182563" defTabSz="91440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3200">
                <a:latin typeface="Arial" charset="0"/>
                <a:cs typeface="Arial" charset="0"/>
                <a:sym typeface="Arial" charset="0"/>
              </a:rPr>
              <a:t>Less incentive to peer with local ISPs</a:t>
            </a:r>
            <a:endParaRPr lang="en-US"/>
          </a:p>
        </p:txBody>
      </p:sp>
      <p:grpSp>
        <p:nvGrpSpPr>
          <p:cNvPr id="29700" name="Group 4"/>
          <p:cNvGrpSpPr>
            <a:grpSpLocks/>
          </p:cNvGrpSpPr>
          <p:nvPr/>
        </p:nvGrpSpPr>
        <p:grpSpPr bwMode="auto">
          <a:xfrm>
            <a:off x="2816225" y="4325938"/>
            <a:ext cx="1849438" cy="749300"/>
            <a:chOff x="-1" y="0"/>
            <a:chExt cx="1850108" cy="750017"/>
          </a:xfrm>
        </p:grpSpPr>
        <p:sp>
          <p:nvSpPr>
            <p:cNvPr id="29701" name="AutoShape 5"/>
            <p:cNvSpPr>
              <a:spLocks/>
            </p:cNvSpPr>
            <p:nvPr/>
          </p:nvSpPr>
          <p:spPr bwMode="auto">
            <a:xfrm>
              <a:off x="0" y="-1"/>
              <a:ext cx="1850107" cy="750018"/>
            </a:xfrm>
            <a:custGeom>
              <a:avLst/>
              <a:gdLst>
                <a:gd name="T0" fmla="+- 0 10736 297"/>
                <a:gd name="T1" fmla="*/ T0 w 20879"/>
                <a:gd name="T2" fmla="+- 0 10743 401"/>
                <a:gd name="T3" fmla="*/ 10743 h 20684"/>
                <a:gd name="T4" fmla="+- 0 10736 297"/>
                <a:gd name="T5" fmla="*/ T4 w 20879"/>
                <a:gd name="T6" fmla="+- 0 10743 401"/>
                <a:gd name="T7" fmla="*/ 10743 h 20684"/>
                <a:gd name="T8" fmla="+- 0 10736 297"/>
                <a:gd name="T9" fmla="*/ T8 w 20879"/>
                <a:gd name="T10" fmla="+- 0 10743 401"/>
                <a:gd name="T11" fmla="*/ 10743 h 20684"/>
                <a:gd name="T12" fmla="+- 0 10736 297"/>
                <a:gd name="T13" fmla="*/ T12 w 20879"/>
                <a:gd name="T14" fmla="+- 0 10743 401"/>
                <a:gd name="T15" fmla="*/ 10743 h 2068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0879" h="20684">
                  <a:moveTo>
                    <a:pt x="1900" y="6800"/>
                  </a:moveTo>
                  <a:lnTo>
                    <a:pt x="1900" y="6800"/>
                  </a:lnTo>
                  <a:cubicBezTo>
                    <a:pt x="1657" y="4397"/>
                    <a:pt x="2907" y="2183"/>
                    <a:pt x="4691" y="1856"/>
                  </a:cubicBezTo>
                  <a:cubicBezTo>
                    <a:pt x="5413" y="1724"/>
                    <a:pt x="6148" y="1922"/>
                    <a:pt x="6778" y="2419"/>
                  </a:cubicBezTo>
                  <a:cubicBezTo>
                    <a:pt x="7445" y="725"/>
                    <a:pt x="9003" y="81"/>
                    <a:pt x="10258" y="981"/>
                  </a:cubicBezTo>
                  <a:cubicBezTo>
                    <a:pt x="10478" y="1138"/>
                    <a:pt x="10679" y="1338"/>
                    <a:pt x="10857" y="1573"/>
                  </a:cubicBezTo>
                  <a:cubicBezTo>
                    <a:pt x="11376" y="169"/>
                    <a:pt x="12641" y="-401"/>
                    <a:pt x="13682" y="299"/>
                  </a:cubicBezTo>
                  <a:cubicBezTo>
                    <a:pt x="13971" y="493"/>
                    <a:pt x="14222" y="773"/>
                    <a:pt x="14417" y="1118"/>
                  </a:cubicBezTo>
                  <a:cubicBezTo>
                    <a:pt x="15254" y="-209"/>
                    <a:pt x="16734" y="-373"/>
                    <a:pt x="17722" y="752"/>
                  </a:cubicBezTo>
                  <a:cubicBezTo>
                    <a:pt x="18137" y="1225"/>
                    <a:pt x="18416" y="1878"/>
                    <a:pt x="18513" y="2597"/>
                  </a:cubicBezTo>
                  <a:cubicBezTo>
                    <a:pt x="19885" y="3102"/>
                    <a:pt x="20694" y="5012"/>
                    <a:pt x="20320" y="6864"/>
                  </a:cubicBezTo>
                  <a:cubicBezTo>
                    <a:pt x="20289" y="7020"/>
                    <a:pt x="20249" y="7172"/>
                    <a:pt x="20202" y="7321"/>
                  </a:cubicBezTo>
                  <a:cubicBezTo>
                    <a:pt x="21302" y="9251"/>
                    <a:pt x="21033" y="12017"/>
                    <a:pt x="19601" y="13499"/>
                  </a:cubicBezTo>
                  <a:cubicBezTo>
                    <a:pt x="19155" y="13960"/>
                    <a:pt x="18628" y="14259"/>
                    <a:pt x="18072" y="14366"/>
                  </a:cubicBezTo>
                  <a:cubicBezTo>
                    <a:pt x="18072" y="16442"/>
                    <a:pt x="16822" y="18126"/>
                    <a:pt x="15280" y="18126"/>
                  </a:cubicBezTo>
                  <a:cubicBezTo>
                    <a:pt x="14757" y="18126"/>
                    <a:pt x="14244" y="17928"/>
                    <a:pt x="13801" y="17555"/>
                  </a:cubicBezTo>
                  <a:cubicBezTo>
                    <a:pt x="13279" y="19883"/>
                    <a:pt x="11460" y="21198"/>
                    <a:pt x="9737" y="20494"/>
                  </a:cubicBezTo>
                  <a:cubicBezTo>
                    <a:pt x="9015" y="20198"/>
                    <a:pt x="8392" y="19574"/>
                    <a:pt x="7972" y="18726"/>
                  </a:cubicBezTo>
                  <a:cubicBezTo>
                    <a:pt x="6208" y="20160"/>
                    <a:pt x="3919" y="19389"/>
                    <a:pt x="2859" y="17004"/>
                  </a:cubicBezTo>
                  <a:cubicBezTo>
                    <a:pt x="2846" y="16974"/>
                    <a:pt x="2832" y="16944"/>
                    <a:pt x="2819" y="16913"/>
                  </a:cubicBezTo>
                  <a:cubicBezTo>
                    <a:pt x="1665" y="17095"/>
                    <a:pt x="620" y="15985"/>
                    <a:pt x="484" y="14434"/>
                  </a:cubicBezTo>
                  <a:cubicBezTo>
                    <a:pt x="412" y="13607"/>
                    <a:pt x="614" y="12780"/>
                    <a:pt x="1038" y="12172"/>
                  </a:cubicBezTo>
                  <a:cubicBezTo>
                    <a:pt x="38" y="11379"/>
                    <a:pt x="-297" y="9639"/>
                    <a:pt x="288" y="8285"/>
                  </a:cubicBezTo>
                  <a:cubicBezTo>
                    <a:pt x="626" y="7504"/>
                    <a:pt x="1218" y="6987"/>
                    <a:pt x="1882" y="6894"/>
                  </a:cubicBezTo>
                  <a:close/>
                </a:path>
              </a:pathLst>
            </a:custGeom>
            <a:solidFill>
              <a:srgbClr val="5B9BD5">
                <a:alpha val="37000"/>
              </a:srgbClr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9702" name="AutoShape 6"/>
            <p:cNvSpPr>
              <a:spLocks/>
            </p:cNvSpPr>
            <p:nvPr/>
          </p:nvSpPr>
          <p:spPr bwMode="auto">
            <a:xfrm>
              <a:off x="93944" y="38137"/>
              <a:ext cx="1695316" cy="63679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80" y="14010"/>
                  </a:moveTo>
                  <a:lnTo>
                    <a:pt x="1380" y="14010"/>
                  </a:lnTo>
                  <a:cubicBezTo>
                    <a:pt x="898" y="14065"/>
                    <a:pt x="416" y="13902"/>
                    <a:pt x="0" y="13541"/>
                  </a:cubicBezTo>
                  <a:moveTo>
                    <a:pt x="2598" y="19136"/>
                  </a:moveTo>
                  <a:lnTo>
                    <a:pt x="2598" y="19136"/>
                  </a:lnTo>
                  <a:cubicBezTo>
                    <a:pt x="2404" y="19249"/>
                    <a:pt x="2201" y="19325"/>
                    <a:pt x="1994" y="19360"/>
                  </a:cubicBezTo>
                  <a:moveTo>
                    <a:pt x="7802" y="21600"/>
                  </a:moveTo>
                  <a:lnTo>
                    <a:pt x="7802" y="21600"/>
                  </a:lnTo>
                  <a:cubicBezTo>
                    <a:pt x="7656" y="21279"/>
                    <a:pt x="7534" y="20936"/>
                    <a:pt x="7438" y="20577"/>
                  </a:cubicBezTo>
                  <a:moveTo>
                    <a:pt x="14531" y="19049"/>
                  </a:moveTo>
                  <a:lnTo>
                    <a:pt x="14531" y="19049"/>
                  </a:lnTo>
                  <a:cubicBezTo>
                    <a:pt x="14510" y="19430"/>
                    <a:pt x="14461" y="19806"/>
                    <a:pt x="14386" y="20171"/>
                  </a:cubicBezTo>
                  <a:moveTo>
                    <a:pt x="17420" y="12115"/>
                  </a:moveTo>
                  <a:lnTo>
                    <a:pt x="17420" y="12115"/>
                  </a:lnTo>
                  <a:cubicBezTo>
                    <a:pt x="18504" y="12890"/>
                    <a:pt x="19192" y="14504"/>
                    <a:pt x="19192" y="16272"/>
                  </a:cubicBezTo>
                  <a:moveTo>
                    <a:pt x="21600" y="7648"/>
                  </a:moveTo>
                  <a:lnTo>
                    <a:pt x="21600" y="7648"/>
                  </a:lnTo>
                  <a:cubicBezTo>
                    <a:pt x="21423" y="8255"/>
                    <a:pt x="21153" y="8793"/>
                    <a:pt x="20811" y="9221"/>
                  </a:cubicBezTo>
                  <a:moveTo>
                    <a:pt x="19706" y="1813"/>
                  </a:moveTo>
                  <a:lnTo>
                    <a:pt x="19706" y="1813"/>
                  </a:lnTo>
                  <a:cubicBezTo>
                    <a:pt x="19737" y="2058"/>
                    <a:pt x="19751" y="2307"/>
                    <a:pt x="19748" y="2556"/>
                  </a:cubicBezTo>
                  <a:moveTo>
                    <a:pt x="14668" y="947"/>
                  </a:moveTo>
                  <a:lnTo>
                    <a:pt x="14668" y="947"/>
                  </a:lnTo>
                  <a:cubicBezTo>
                    <a:pt x="14771" y="604"/>
                    <a:pt x="14907" y="285"/>
                    <a:pt x="15072" y="0"/>
                  </a:cubicBezTo>
                  <a:moveTo>
                    <a:pt x="10888" y="1398"/>
                  </a:moveTo>
                  <a:lnTo>
                    <a:pt x="10888" y="1398"/>
                  </a:lnTo>
                  <a:cubicBezTo>
                    <a:pt x="10930" y="1115"/>
                    <a:pt x="10996" y="841"/>
                    <a:pt x="11084" y="581"/>
                  </a:cubicBezTo>
                  <a:moveTo>
                    <a:pt x="6452" y="1676"/>
                  </a:moveTo>
                  <a:lnTo>
                    <a:pt x="6452" y="1676"/>
                  </a:lnTo>
                  <a:cubicBezTo>
                    <a:pt x="6709" y="1897"/>
                    <a:pt x="6946" y="2163"/>
                    <a:pt x="7160" y="2468"/>
                  </a:cubicBezTo>
                  <a:moveTo>
                    <a:pt x="1071" y="7904"/>
                  </a:moveTo>
                  <a:lnTo>
                    <a:pt x="1071" y="7904"/>
                  </a:lnTo>
                  <a:cubicBezTo>
                    <a:pt x="1015" y="7631"/>
                    <a:pt x="974" y="7353"/>
                    <a:pt x="948" y="707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29703" name="Picture 7" descr="image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50" y="5149850"/>
            <a:ext cx="1323975" cy="63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9704" name="Line 8"/>
          <p:cNvSpPr>
            <a:spLocks noChangeShapeType="1"/>
          </p:cNvSpPr>
          <p:nvPr/>
        </p:nvSpPr>
        <p:spPr bwMode="auto">
          <a:xfrm>
            <a:off x="5872163" y="3517900"/>
            <a:ext cx="19050" cy="3402013"/>
          </a:xfrm>
          <a:prstGeom prst="line">
            <a:avLst/>
          </a:prstGeom>
          <a:noFill/>
          <a:ln w="25400" cap="flat" cmpd="sng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457200"/>
            <a:endParaRPr 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9705" name="AutoShape 9"/>
          <p:cNvSpPr>
            <a:spLocks/>
          </p:cNvSpPr>
          <p:nvPr/>
        </p:nvSpPr>
        <p:spPr bwMode="auto">
          <a:xfrm>
            <a:off x="2965450" y="3630613"/>
            <a:ext cx="1735138" cy="41275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19" tIns="45719" rIns="45719" bIns="45719"/>
          <a:lstStyle/>
          <a:p>
            <a:pPr algn="ctr"/>
            <a:r>
              <a:rPr lang="en-US" sz="2200">
                <a:latin typeface="Arial" charset="0"/>
                <a:cs typeface="Arial" charset="0"/>
                <a:sym typeface="Arial" charset="0"/>
              </a:rPr>
              <a:t>South Africa</a:t>
            </a:r>
            <a:endParaRPr lang="en-US"/>
          </a:p>
        </p:txBody>
      </p:sp>
      <p:sp>
        <p:nvSpPr>
          <p:cNvPr id="29706" name="AutoShape 10"/>
          <p:cNvSpPr>
            <a:spLocks/>
          </p:cNvSpPr>
          <p:nvPr/>
        </p:nvSpPr>
        <p:spPr bwMode="auto">
          <a:xfrm>
            <a:off x="7118350" y="3635375"/>
            <a:ext cx="1733550" cy="41275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19" tIns="45719" rIns="45719" bIns="45719"/>
          <a:lstStyle/>
          <a:p>
            <a:pPr algn="ctr"/>
            <a:r>
              <a:rPr lang="en-US" sz="2200">
                <a:latin typeface="Arial" charset="0"/>
                <a:cs typeface="Arial" charset="0"/>
                <a:sym typeface="Arial" charset="0"/>
              </a:rPr>
              <a:t>Kenya</a:t>
            </a:r>
            <a:endParaRPr lang="en-US"/>
          </a:p>
        </p:txBody>
      </p:sp>
      <p:pic>
        <p:nvPicPr>
          <p:cNvPr id="29707" name="Picture 11" descr="image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0" y="5149850"/>
            <a:ext cx="1323975" cy="63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9708" name="AutoShape 12"/>
          <p:cNvSpPr>
            <a:spLocks/>
          </p:cNvSpPr>
          <p:nvPr/>
        </p:nvSpPr>
        <p:spPr bwMode="auto">
          <a:xfrm>
            <a:off x="247650" y="5902325"/>
            <a:ext cx="2303463" cy="74295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19" tIns="45719" rIns="45719" bIns="45719"/>
          <a:lstStyle/>
          <a:p>
            <a:pPr algn="ctr"/>
            <a:r>
              <a:rPr lang="en-US" sz="2200">
                <a:latin typeface="Arial" charset="0"/>
                <a:cs typeface="Arial" charset="0"/>
                <a:sym typeface="Arial" charset="0"/>
              </a:rPr>
              <a:t>JINX</a:t>
            </a:r>
            <a:br>
              <a:rPr lang="en-US" sz="2200">
                <a:latin typeface="Arial" charset="0"/>
                <a:cs typeface="Arial" charset="0"/>
                <a:sym typeface="Arial" charset="0"/>
              </a:rPr>
            </a:br>
            <a:r>
              <a:rPr lang="en-US" sz="2200">
                <a:latin typeface="Arial" charset="0"/>
                <a:cs typeface="Arial" charset="0"/>
                <a:sym typeface="Arial" charset="0"/>
              </a:rPr>
              <a:t>(Johannesburg)</a:t>
            </a:r>
            <a:endParaRPr lang="en-US"/>
          </a:p>
        </p:txBody>
      </p:sp>
      <p:sp>
        <p:nvSpPr>
          <p:cNvPr id="29709" name="AutoShape 13"/>
          <p:cNvSpPr>
            <a:spLocks/>
          </p:cNvSpPr>
          <p:nvPr/>
        </p:nvSpPr>
        <p:spPr bwMode="auto">
          <a:xfrm>
            <a:off x="9525000" y="5791200"/>
            <a:ext cx="1735138" cy="74295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19" tIns="45719" rIns="45719" bIns="45719"/>
          <a:lstStyle/>
          <a:p>
            <a:pPr algn="ctr"/>
            <a:r>
              <a:rPr lang="en-US" sz="2200" dirty="0">
                <a:latin typeface="Arial" charset="0"/>
                <a:cs typeface="Arial" charset="0"/>
                <a:sym typeface="Arial" charset="0"/>
              </a:rPr>
              <a:t>KIXP</a:t>
            </a:r>
            <a:br>
              <a:rPr lang="en-US" sz="2200" dirty="0">
                <a:latin typeface="Arial" charset="0"/>
                <a:cs typeface="Arial" charset="0"/>
                <a:sym typeface="Arial" charset="0"/>
              </a:rPr>
            </a:br>
            <a:r>
              <a:rPr lang="en-US" sz="2200" dirty="0">
                <a:latin typeface="Arial" charset="0"/>
                <a:cs typeface="Arial" charset="0"/>
                <a:sym typeface="Arial" charset="0"/>
              </a:rPr>
              <a:t>(Nairobi)</a:t>
            </a:r>
            <a:endParaRPr lang="en-US" dirty="0"/>
          </a:p>
        </p:txBody>
      </p:sp>
      <p:sp>
        <p:nvSpPr>
          <p:cNvPr id="29710" name="AutoShape 14"/>
          <p:cNvSpPr>
            <a:spLocks/>
          </p:cNvSpPr>
          <p:nvPr/>
        </p:nvSpPr>
        <p:spPr bwMode="auto">
          <a:xfrm>
            <a:off x="2270125" y="4951413"/>
            <a:ext cx="771525" cy="2762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599"/>
                </a:moveTo>
                <a:cubicBezTo>
                  <a:pt x="7199" y="14399"/>
                  <a:pt x="14400" y="7200"/>
                  <a:pt x="21600" y="0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9711" name="Group 15"/>
          <p:cNvGrpSpPr>
            <a:grpSpLocks/>
          </p:cNvGrpSpPr>
          <p:nvPr/>
        </p:nvGrpSpPr>
        <p:grpSpPr bwMode="auto">
          <a:xfrm>
            <a:off x="2852738" y="5588000"/>
            <a:ext cx="1849437" cy="749300"/>
            <a:chOff x="-1" y="0"/>
            <a:chExt cx="1850108" cy="750017"/>
          </a:xfrm>
        </p:grpSpPr>
        <p:sp>
          <p:nvSpPr>
            <p:cNvPr id="29712" name="AutoShape 16"/>
            <p:cNvSpPr>
              <a:spLocks/>
            </p:cNvSpPr>
            <p:nvPr/>
          </p:nvSpPr>
          <p:spPr bwMode="auto">
            <a:xfrm>
              <a:off x="0" y="-1"/>
              <a:ext cx="1850107" cy="750018"/>
            </a:xfrm>
            <a:custGeom>
              <a:avLst/>
              <a:gdLst>
                <a:gd name="T0" fmla="+- 0 10736 297"/>
                <a:gd name="T1" fmla="*/ T0 w 20879"/>
                <a:gd name="T2" fmla="+- 0 10743 401"/>
                <a:gd name="T3" fmla="*/ 10743 h 20684"/>
                <a:gd name="T4" fmla="+- 0 10736 297"/>
                <a:gd name="T5" fmla="*/ T4 w 20879"/>
                <a:gd name="T6" fmla="+- 0 10743 401"/>
                <a:gd name="T7" fmla="*/ 10743 h 20684"/>
                <a:gd name="T8" fmla="+- 0 10736 297"/>
                <a:gd name="T9" fmla="*/ T8 w 20879"/>
                <a:gd name="T10" fmla="+- 0 10743 401"/>
                <a:gd name="T11" fmla="*/ 10743 h 20684"/>
                <a:gd name="T12" fmla="+- 0 10736 297"/>
                <a:gd name="T13" fmla="*/ T12 w 20879"/>
                <a:gd name="T14" fmla="+- 0 10743 401"/>
                <a:gd name="T15" fmla="*/ 10743 h 2068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0879" h="20684">
                  <a:moveTo>
                    <a:pt x="1900" y="6800"/>
                  </a:moveTo>
                  <a:lnTo>
                    <a:pt x="1900" y="6800"/>
                  </a:lnTo>
                  <a:cubicBezTo>
                    <a:pt x="1657" y="4397"/>
                    <a:pt x="2907" y="2183"/>
                    <a:pt x="4691" y="1856"/>
                  </a:cubicBezTo>
                  <a:cubicBezTo>
                    <a:pt x="5413" y="1724"/>
                    <a:pt x="6148" y="1922"/>
                    <a:pt x="6778" y="2419"/>
                  </a:cubicBezTo>
                  <a:cubicBezTo>
                    <a:pt x="7445" y="725"/>
                    <a:pt x="9003" y="81"/>
                    <a:pt x="10258" y="981"/>
                  </a:cubicBezTo>
                  <a:cubicBezTo>
                    <a:pt x="10478" y="1138"/>
                    <a:pt x="10679" y="1338"/>
                    <a:pt x="10857" y="1573"/>
                  </a:cubicBezTo>
                  <a:cubicBezTo>
                    <a:pt x="11376" y="169"/>
                    <a:pt x="12641" y="-401"/>
                    <a:pt x="13682" y="299"/>
                  </a:cubicBezTo>
                  <a:cubicBezTo>
                    <a:pt x="13971" y="493"/>
                    <a:pt x="14222" y="773"/>
                    <a:pt x="14417" y="1118"/>
                  </a:cubicBezTo>
                  <a:cubicBezTo>
                    <a:pt x="15254" y="-209"/>
                    <a:pt x="16734" y="-373"/>
                    <a:pt x="17722" y="752"/>
                  </a:cubicBezTo>
                  <a:cubicBezTo>
                    <a:pt x="18137" y="1225"/>
                    <a:pt x="18416" y="1878"/>
                    <a:pt x="18513" y="2597"/>
                  </a:cubicBezTo>
                  <a:cubicBezTo>
                    <a:pt x="19885" y="3102"/>
                    <a:pt x="20694" y="5012"/>
                    <a:pt x="20320" y="6864"/>
                  </a:cubicBezTo>
                  <a:cubicBezTo>
                    <a:pt x="20289" y="7020"/>
                    <a:pt x="20249" y="7172"/>
                    <a:pt x="20202" y="7321"/>
                  </a:cubicBezTo>
                  <a:cubicBezTo>
                    <a:pt x="21302" y="9251"/>
                    <a:pt x="21033" y="12017"/>
                    <a:pt x="19601" y="13499"/>
                  </a:cubicBezTo>
                  <a:cubicBezTo>
                    <a:pt x="19155" y="13960"/>
                    <a:pt x="18628" y="14259"/>
                    <a:pt x="18072" y="14366"/>
                  </a:cubicBezTo>
                  <a:cubicBezTo>
                    <a:pt x="18072" y="16442"/>
                    <a:pt x="16822" y="18126"/>
                    <a:pt x="15280" y="18126"/>
                  </a:cubicBezTo>
                  <a:cubicBezTo>
                    <a:pt x="14757" y="18126"/>
                    <a:pt x="14244" y="17928"/>
                    <a:pt x="13801" y="17555"/>
                  </a:cubicBezTo>
                  <a:cubicBezTo>
                    <a:pt x="13279" y="19883"/>
                    <a:pt x="11460" y="21198"/>
                    <a:pt x="9737" y="20494"/>
                  </a:cubicBezTo>
                  <a:cubicBezTo>
                    <a:pt x="9015" y="20198"/>
                    <a:pt x="8392" y="19574"/>
                    <a:pt x="7972" y="18726"/>
                  </a:cubicBezTo>
                  <a:cubicBezTo>
                    <a:pt x="6208" y="20160"/>
                    <a:pt x="3919" y="19389"/>
                    <a:pt x="2859" y="17004"/>
                  </a:cubicBezTo>
                  <a:cubicBezTo>
                    <a:pt x="2846" y="16974"/>
                    <a:pt x="2832" y="16944"/>
                    <a:pt x="2819" y="16913"/>
                  </a:cubicBezTo>
                  <a:cubicBezTo>
                    <a:pt x="1665" y="17095"/>
                    <a:pt x="620" y="15985"/>
                    <a:pt x="484" y="14434"/>
                  </a:cubicBezTo>
                  <a:cubicBezTo>
                    <a:pt x="412" y="13607"/>
                    <a:pt x="614" y="12780"/>
                    <a:pt x="1038" y="12172"/>
                  </a:cubicBezTo>
                  <a:cubicBezTo>
                    <a:pt x="38" y="11379"/>
                    <a:pt x="-297" y="9639"/>
                    <a:pt x="288" y="8285"/>
                  </a:cubicBezTo>
                  <a:cubicBezTo>
                    <a:pt x="626" y="7504"/>
                    <a:pt x="1218" y="6987"/>
                    <a:pt x="1882" y="6894"/>
                  </a:cubicBezTo>
                  <a:close/>
                </a:path>
              </a:pathLst>
            </a:custGeom>
            <a:solidFill>
              <a:srgbClr val="5B9BD5">
                <a:alpha val="37000"/>
              </a:srgbClr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9713" name="AutoShape 17"/>
            <p:cNvSpPr>
              <a:spLocks/>
            </p:cNvSpPr>
            <p:nvPr/>
          </p:nvSpPr>
          <p:spPr bwMode="auto">
            <a:xfrm>
              <a:off x="93944" y="38137"/>
              <a:ext cx="1695316" cy="63679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80" y="14010"/>
                  </a:moveTo>
                  <a:lnTo>
                    <a:pt x="1380" y="14010"/>
                  </a:lnTo>
                  <a:cubicBezTo>
                    <a:pt x="898" y="14065"/>
                    <a:pt x="416" y="13902"/>
                    <a:pt x="0" y="13541"/>
                  </a:cubicBezTo>
                  <a:moveTo>
                    <a:pt x="2598" y="19136"/>
                  </a:moveTo>
                  <a:lnTo>
                    <a:pt x="2598" y="19136"/>
                  </a:lnTo>
                  <a:cubicBezTo>
                    <a:pt x="2404" y="19249"/>
                    <a:pt x="2201" y="19325"/>
                    <a:pt x="1994" y="19360"/>
                  </a:cubicBezTo>
                  <a:moveTo>
                    <a:pt x="7802" y="21600"/>
                  </a:moveTo>
                  <a:lnTo>
                    <a:pt x="7802" y="21600"/>
                  </a:lnTo>
                  <a:cubicBezTo>
                    <a:pt x="7656" y="21279"/>
                    <a:pt x="7534" y="20936"/>
                    <a:pt x="7438" y="20577"/>
                  </a:cubicBezTo>
                  <a:moveTo>
                    <a:pt x="14531" y="19049"/>
                  </a:moveTo>
                  <a:lnTo>
                    <a:pt x="14531" y="19049"/>
                  </a:lnTo>
                  <a:cubicBezTo>
                    <a:pt x="14510" y="19430"/>
                    <a:pt x="14461" y="19806"/>
                    <a:pt x="14386" y="20171"/>
                  </a:cubicBezTo>
                  <a:moveTo>
                    <a:pt x="17420" y="12115"/>
                  </a:moveTo>
                  <a:lnTo>
                    <a:pt x="17420" y="12115"/>
                  </a:lnTo>
                  <a:cubicBezTo>
                    <a:pt x="18504" y="12890"/>
                    <a:pt x="19192" y="14504"/>
                    <a:pt x="19192" y="16272"/>
                  </a:cubicBezTo>
                  <a:moveTo>
                    <a:pt x="21600" y="7648"/>
                  </a:moveTo>
                  <a:lnTo>
                    <a:pt x="21600" y="7648"/>
                  </a:lnTo>
                  <a:cubicBezTo>
                    <a:pt x="21423" y="8255"/>
                    <a:pt x="21153" y="8793"/>
                    <a:pt x="20811" y="9221"/>
                  </a:cubicBezTo>
                  <a:moveTo>
                    <a:pt x="19706" y="1813"/>
                  </a:moveTo>
                  <a:lnTo>
                    <a:pt x="19706" y="1813"/>
                  </a:lnTo>
                  <a:cubicBezTo>
                    <a:pt x="19737" y="2058"/>
                    <a:pt x="19751" y="2307"/>
                    <a:pt x="19748" y="2556"/>
                  </a:cubicBezTo>
                  <a:moveTo>
                    <a:pt x="14668" y="947"/>
                  </a:moveTo>
                  <a:lnTo>
                    <a:pt x="14668" y="947"/>
                  </a:lnTo>
                  <a:cubicBezTo>
                    <a:pt x="14771" y="604"/>
                    <a:pt x="14907" y="285"/>
                    <a:pt x="15072" y="0"/>
                  </a:cubicBezTo>
                  <a:moveTo>
                    <a:pt x="10888" y="1398"/>
                  </a:moveTo>
                  <a:lnTo>
                    <a:pt x="10888" y="1398"/>
                  </a:lnTo>
                  <a:cubicBezTo>
                    <a:pt x="10930" y="1115"/>
                    <a:pt x="10996" y="841"/>
                    <a:pt x="11084" y="581"/>
                  </a:cubicBezTo>
                  <a:moveTo>
                    <a:pt x="6452" y="1676"/>
                  </a:moveTo>
                  <a:lnTo>
                    <a:pt x="6452" y="1676"/>
                  </a:lnTo>
                  <a:cubicBezTo>
                    <a:pt x="6709" y="1897"/>
                    <a:pt x="6946" y="2163"/>
                    <a:pt x="7160" y="2468"/>
                  </a:cubicBezTo>
                  <a:moveTo>
                    <a:pt x="1071" y="7904"/>
                  </a:moveTo>
                  <a:lnTo>
                    <a:pt x="1071" y="7904"/>
                  </a:lnTo>
                  <a:cubicBezTo>
                    <a:pt x="1015" y="7631"/>
                    <a:pt x="974" y="7353"/>
                    <a:pt x="948" y="707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29714" name="AutoShape 18"/>
          <p:cNvSpPr>
            <a:spLocks/>
          </p:cNvSpPr>
          <p:nvPr/>
        </p:nvSpPr>
        <p:spPr bwMode="auto">
          <a:xfrm>
            <a:off x="2270125" y="5616575"/>
            <a:ext cx="738188" cy="16986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7200" y="7199"/>
                  <a:pt x="14399" y="14400"/>
                  <a:pt x="21599" y="21600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9715" name="Group 19"/>
          <p:cNvGrpSpPr>
            <a:grpSpLocks/>
          </p:cNvGrpSpPr>
          <p:nvPr/>
        </p:nvGrpSpPr>
        <p:grpSpPr bwMode="auto">
          <a:xfrm>
            <a:off x="7089775" y="4306888"/>
            <a:ext cx="1851025" cy="750887"/>
            <a:chOff x="-1" y="0"/>
            <a:chExt cx="1850108" cy="750017"/>
          </a:xfrm>
        </p:grpSpPr>
        <p:sp>
          <p:nvSpPr>
            <p:cNvPr id="29716" name="AutoShape 20"/>
            <p:cNvSpPr>
              <a:spLocks/>
            </p:cNvSpPr>
            <p:nvPr/>
          </p:nvSpPr>
          <p:spPr bwMode="auto">
            <a:xfrm>
              <a:off x="0" y="-1"/>
              <a:ext cx="1850107" cy="750018"/>
            </a:xfrm>
            <a:custGeom>
              <a:avLst/>
              <a:gdLst>
                <a:gd name="T0" fmla="+- 0 10736 297"/>
                <a:gd name="T1" fmla="*/ T0 w 20879"/>
                <a:gd name="T2" fmla="+- 0 10743 401"/>
                <a:gd name="T3" fmla="*/ 10743 h 20684"/>
                <a:gd name="T4" fmla="+- 0 10736 297"/>
                <a:gd name="T5" fmla="*/ T4 w 20879"/>
                <a:gd name="T6" fmla="+- 0 10743 401"/>
                <a:gd name="T7" fmla="*/ 10743 h 20684"/>
                <a:gd name="T8" fmla="+- 0 10736 297"/>
                <a:gd name="T9" fmla="*/ T8 w 20879"/>
                <a:gd name="T10" fmla="+- 0 10743 401"/>
                <a:gd name="T11" fmla="*/ 10743 h 20684"/>
                <a:gd name="T12" fmla="+- 0 10736 297"/>
                <a:gd name="T13" fmla="*/ T12 w 20879"/>
                <a:gd name="T14" fmla="+- 0 10743 401"/>
                <a:gd name="T15" fmla="*/ 10743 h 2068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0879" h="20684">
                  <a:moveTo>
                    <a:pt x="1900" y="6800"/>
                  </a:moveTo>
                  <a:lnTo>
                    <a:pt x="1900" y="6800"/>
                  </a:lnTo>
                  <a:cubicBezTo>
                    <a:pt x="1657" y="4397"/>
                    <a:pt x="2907" y="2183"/>
                    <a:pt x="4691" y="1856"/>
                  </a:cubicBezTo>
                  <a:cubicBezTo>
                    <a:pt x="5413" y="1724"/>
                    <a:pt x="6148" y="1922"/>
                    <a:pt x="6778" y="2419"/>
                  </a:cubicBezTo>
                  <a:cubicBezTo>
                    <a:pt x="7445" y="725"/>
                    <a:pt x="9003" y="81"/>
                    <a:pt x="10258" y="981"/>
                  </a:cubicBezTo>
                  <a:cubicBezTo>
                    <a:pt x="10478" y="1138"/>
                    <a:pt x="10679" y="1338"/>
                    <a:pt x="10857" y="1573"/>
                  </a:cubicBezTo>
                  <a:cubicBezTo>
                    <a:pt x="11376" y="169"/>
                    <a:pt x="12641" y="-401"/>
                    <a:pt x="13682" y="299"/>
                  </a:cubicBezTo>
                  <a:cubicBezTo>
                    <a:pt x="13971" y="493"/>
                    <a:pt x="14222" y="773"/>
                    <a:pt x="14417" y="1118"/>
                  </a:cubicBezTo>
                  <a:cubicBezTo>
                    <a:pt x="15254" y="-209"/>
                    <a:pt x="16734" y="-373"/>
                    <a:pt x="17722" y="752"/>
                  </a:cubicBezTo>
                  <a:cubicBezTo>
                    <a:pt x="18137" y="1225"/>
                    <a:pt x="18416" y="1878"/>
                    <a:pt x="18513" y="2597"/>
                  </a:cubicBezTo>
                  <a:cubicBezTo>
                    <a:pt x="19885" y="3102"/>
                    <a:pt x="20694" y="5012"/>
                    <a:pt x="20320" y="6864"/>
                  </a:cubicBezTo>
                  <a:cubicBezTo>
                    <a:pt x="20289" y="7020"/>
                    <a:pt x="20249" y="7172"/>
                    <a:pt x="20202" y="7321"/>
                  </a:cubicBezTo>
                  <a:cubicBezTo>
                    <a:pt x="21302" y="9251"/>
                    <a:pt x="21033" y="12017"/>
                    <a:pt x="19601" y="13499"/>
                  </a:cubicBezTo>
                  <a:cubicBezTo>
                    <a:pt x="19155" y="13960"/>
                    <a:pt x="18628" y="14259"/>
                    <a:pt x="18072" y="14366"/>
                  </a:cubicBezTo>
                  <a:cubicBezTo>
                    <a:pt x="18072" y="16442"/>
                    <a:pt x="16822" y="18126"/>
                    <a:pt x="15280" y="18126"/>
                  </a:cubicBezTo>
                  <a:cubicBezTo>
                    <a:pt x="14757" y="18126"/>
                    <a:pt x="14244" y="17928"/>
                    <a:pt x="13801" y="17555"/>
                  </a:cubicBezTo>
                  <a:cubicBezTo>
                    <a:pt x="13279" y="19883"/>
                    <a:pt x="11460" y="21198"/>
                    <a:pt x="9737" y="20494"/>
                  </a:cubicBezTo>
                  <a:cubicBezTo>
                    <a:pt x="9015" y="20198"/>
                    <a:pt x="8392" y="19574"/>
                    <a:pt x="7972" y="18726"/>
                  </a:cubicBezTo>
                  <a:cubicBezTo>
                    <a:pt x="6208" y="20160"/>
                    <a:pt x="3919" y="19389"/>
                    <a:pt x="2859" y="17004"/>
                  </a:cubicBezTo>
                  <a:cubicBezTo>
                    <a:pt x="2846" y="16974"/>
                    <a:pt x="2832" y="16944"/>
                    <a:pt x="2819" y="16913"/>
                  </a:cubicBezTo>
                  <a:cubicBezTo>
                    <a:pt x="1665" y="17095"/>
                    <a:pt x="620" y="15985"/>
                    <a:pt x="484" y="14434"/>
                  </a:cubicBezTo>
                  <a:cubicBezTo>
                    <a:pt x="412" y="13607"/>
                    <a:pt x="614" y="12780"/>
                    <a:pt x="1038" y="12172"/>
                  </a:cubicBezTo>
                  <a:cubicBezTo>
                    <a:pt x="38" y="11379"/>
                    <a:pt x="-297" y="9639"/>
                    <a:pt x="288" y="8285"/>
                  </a:cubicBezTo>
                  <a:cubicBezTo>
                    <a:pt x="626" y="7504"/>
                    <a:pt x="1218" y="6987"/>
                    <a:pt x="1882" y="6894"/>
                  </a:cubicBezTo>
                  <a:close/>
                </a:path>
              </a:pathLst>
            </a:custGeom>
            <a:solidFill>
              <a:srgbClr val="5B9BD5">
                <a:alpha val="37000"/>
              </a:srgbClr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9717" name="AutoShape 21"/>
            <p:cNvSpPr>
              <a:spLocks/>
            </p:cNvSpPr>
            <p:nvPr/>
          </p:nvSpPr>
          <p:spPr bwMode="auto">
            <a:xfrm>
              <a:off x="93944" y="38137"/>
              <a:ext cx="1695316" cy="63679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80" y="14010"/>
                  </a:moveTo>
                  <a:lnTo>
                    <a:pt x="1380" y="14010"/>
                  </a:lnTo>
                  <a:cubicBezTo>
                    <a:pt x="898" y="14065"/>
                    <a:pt x="416" y="13902"/>
                    <a:pt x="0" y="13541"/>
                  </a:cubicBezTo>
                  <a:moveTo>
                    <a:pt x="2598" y="19136"/>
                  </a:moveTo>
                  <a:lnTo>
                    <a:pt x="2598" y="19136"/>
                  </a:lnTo>
                  <a:cubicBezTo>
                    <a:pt x="2404" y="19249"/>
                    <a:pt x="2201" y="19325"/>
                    <a:pt x="1994" y="19360"/>
                  </a:cubicBezTo>
                  <a:moveTo>
                    <a:pt x="7802" y="21600"/>
                  </a:moveTo>
                  <a:lnTo>
                    <a:pt x="7802" y="21600"/>
                  </a:lnTo>
                  <a:cubicBezTo>
                    <a:pt x="7656" y="21279"/>
                    <a:pt x="7534" y="20936"/>
                    <a:pt x="7438" y="20577"/>
                  </a:cubicBezTo>
                  <a:moveTo>
                    <a:pt x="14531" y="19049"/>
                  </a:moveTo>
                  <a:lnTo>
                    <a:pt x="14531" y="19049"/>
                  </a:lnTo>
                  <a:cubicBezTo>
                    <a:pt x="14510" y="19430"/>
                    <a:pt x="14461" y="19806"/>
                    <a:pt x="14386" y="20171"/>
                  </a:cubicBezTo>
                  <a:moveTo>
                    <a:pt x="17420" y="12115"/>
                  </a:moveTo>
                  <a:lnTo>
                    <a:pt x="17420" y="12115"/>
                  </a:lnTo>
                  <a:cubicBezTo>
                    <a:pt x="18504" y="12890"/>
                    <a:pt x="19192" y="14504"/>
                    <a:pt x="19192" y="16272"/>
                  </a:cubicBezTo>
                  <a:moveTo>
                    <a:pt x="21600" y="7648"/>
                  </a:moveTo>
                  <a:lnTo>
                    <a:pt x="21600" y="7648"/>
                  </a:lnTo>
                  <a:cubicBezTo>
                    <a:pt x="21423" y="8255"/>
                    <a:pt x="21153" y="8793"/>
                    <a:pt x="20811" y="9221"/>
                  </a:cubicBezTo>
                  <a:moveTo>
                    <a:pt x="19706" y="1813"/>
                  </a:moveTo>
                  <a:lnTo>
                    <a:pt x="19706" y="1813"/>
                  </a:lnTo>
                  <a:cubicBezTo>
                    <a:pt x="19737" y="2058"/>
                    <a:pt x="19751" y="2307"/>
                    <a:pt x="19748" y="2556"/>
                  </a:cubicBezTo>
                  <a:moveTo>
                    <a:pt x="14668" y="947"/>
                  </a:moveTo>
                  <a:lnTo>
                    <a:pt x="14668" y="947"/>
                  </a:lnTo>
                  <a:cubicBezTo>
                    <a:pt x="14771" y="604"/>
                    <a:pt x="14907" y="285"/>
                    <a:pt x="15072" y="0"/>
                  </a:cubicBezTo>
                  <a:moveTo>
                    <a:pt x="10888" y="1398"/>
                  </a:moveTo>
                  <a:lnTo>
                    <a:pt x="10888" y="1398"/>
                  </a:lnTo>
                  <a:cubicBezTo>
                    <a:pt x="10930" y="1115"/>
                    <a:pt x="10996" y="841"/>
                    <a:pt x="11084" y="581"/>
                  </a:cubicBezTo>
                  <a:moveTo>
                    <a:pt x="6452" y="1676"/>
                  </a:moveTo>
                  <a:lnTo>
                    <a:pt x="6452" y="1676"/>
                  </a:lnTo>
                  <a:cubicBezTo>
                    <a:pt x="6709" y="1897"/>
                    <a:pt x="6946" y="2163"/>
                    <a:pt x="7160" y="2468"/>
                  </a:cubicBezTo>
                  <a:moveTo>
                    <a:pt x="1071" y="7904"/>
                  </a:moveTo>
                  <a:lnTo>
                    <a:pt x="1071" y="7904"/>
                  </a:lnTo>
                  <a:cubicBezTo>
                    <a:pt x="1015" y="7631"/>
                    <a:pt x="974" y="7353"/>
                    <a:pt x="948" y="707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29718" name="Group 22"/>
          <p:cNvGrpSpPr>
            <a:grpSpLocks/>
          </p:cNvGrpSpPr>
          <p:nvPr/>
        </p:nvGrpSpPr>
        <p:grpSpPr bwMode="auto">
          <a:xfrm>
            <a:off x="7059613" y="5588000"/>
            <a:ext cx="1851025" cy="749300"/>
            <a:chOff x="-1" y="0"/>
            <a:chExt cx="1850108" cy="750017"/>
          </a:xfrm>
        </p:grpSpPr>
        <p:sp>
          <p:nvSpPr>
            <p:cNvPr id="29719" name="AutoShape 23"/>
            <p:cNvSpPr>
              <a:spLocks/>
            </p:cNvSpPr>
            <p:nvPr/>
          </p:nvSpPr>
          <p:spPr bwMode="auto">
            <a:xfrm>
              <a:off x="0" y="-1"/>
              <a:ext cx="1850107" cy="750018"/>
            </a:xfrm>
            <a:custGeom>
              <a:avLst/>
              <a:gdLst>
                <a:gd name="T0" fmla="+- 0 10736 297"/>
                <a:gd name="T1" fmla="*/ T0 w 20879"/>
                <a:gd name="T2" fmla="+- 0 10743 401"/>
                <a:gd name="T3" fmla="*/ 10743 h 20684"/>
                <a:gd name="T4" fmla="+- 0 10736 297"/>
                <a:gd name="T5" fmla="*/ T4 w 20879"/>
                <a:gd name="T6" fmla="+- 0 10743 401"/>
                <a:gd name="T7" fmla="*/ 10743 h 20684"/>
                <a:gd name="T8" fmla="+- 0 10736 297"/>
                <a:gd name="T9" fmla="*/ T8 w 20879"/>
                <a:gd name="T10" fmla="+- 0 10743 401"/>
                <a:gd name="T11" fmla="*/ 10743 h 20684"/>
                <a:gd name="T12" fmla="+- 0 10736 297"/>
                <a:gd name="T13" fmla="*/ T12 w 20879"/>
                <a:gd name="T14" fmla="+- 0 10743 401"/>
                <a:gd name="T15" fmla="*/ 10743 h 2068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0879" h="20684">
                  <a:moveTo>
                    <a:pt x="1900" y="6800"/>
                  </a:moveTo>
                  <a:lnTo>
                    <a:pt x="1900" y="6800"/>
                  </a:lnTo>
                  <a:cubicBezTo>
                    <a:pt x="1657" y="4397"/>
                    <a:pt x="2907" y="2183"/>
                    <a:pt x="4691" y="1856"/>
                  </a:cubicBezTo>
                  <a:cubicBezTo>
                    <a:pt x="5413" y="1724"/>
                    <a:pt x="6148" y="1922"/>
                    <a:pt x="6778" y="2419"/>
                  </a:cubicBezTo>
                  <a:cubicBezTo>
                    <a:pt x="7445" y="725"/>
                    <a:pt x="9003" y="81"/>
                    <a:pt x="10258" y="981"/>
                  </a:cubicBezTo>
                  <a:cubicBezTo>
                    <a:pt x="10478" y="1138"/>
                    <a:pt x="10679" y="1338"/>
                    <a:pt x="10857" y="1573"/>
                  </a:cubicBezTo>
                  <a:cubicBezTo>
                    <a:pt x="11376" y="169"/>
                    <a:pt x="12641" y="-401"/>
                    <a:pt x="13682" y="299"/>
                  </a:cubicBezTo>
                  <a:cubicBezTo>
                    <a:pt x="13971" y="493"/>
                    <a:pt x="14222" y="773"/>
                    <a:pt x="14417" y="1118"/>
                  </a:cubicBezTo>
                  <a:cubicBezTo>
                    <a:pt x="15254" y="-209"/>
                    <a:pt x="16734" y="-373"/>
                    <a:pt x="17722" y="752"/>
                  </a:cubicBezTo>
                  <a:cubicBezTo>
                    <a:pt x="18137" y="1225"/>
                    <a:pt x="18416" y="1878"/>
                    <a:pt x="18513" y="2597"/>
                  </a:cubicBezTo>
                  <a:cubicBezTo>
                    <a:pt x="19885" y="3102"/>
                    <a:pt x="20694" y="5012"/>
                    <a:pt x="20320" y="6864"/>
                  </a:cubicBezTo>
                  <a:cubicBezTo>
                    <a:pt x="20289" y="7020"/>
                    <a:pt x="20249" y="7172"/>
                    <a:pt x="20202" y="7321"/>
                  </a:cubicBezTo>
                  <a:cubicBezTo>
                    <a:pt x="21302" y="9251"/>
                    <a:pt x="21033" y="12017"/>
                    <a:pt x="19601" y="13499"/>
                  </a:cubicBezTo>
                  <a:cubicBezTo>
                    <a:pt x="19155" y="13960"/>
                    <a:pt x="18628" y="14259"/>
                    <a:pt x="18072" y="14366"/>
                  </a:cubicBezTo>
                  <a:cubicBezTo>
                    <a:pt x="18072" y="16442"/>
                    <a:pt x="16822" y="18126"/>
                    <a:pt x="15280" y="18126"/>
                  </a:cubicBezTo>
                  <a:cubicBezTo>
                    <a:pt x="14757" y="18126"/>
                    <a:pt x="14244" y="17928"/>
                    <a:pt x="13801" y="17555"/>
                  </a:cubicBezTo>
                  <a:cubicBezTo>
                    <a:pt x="13279" y="19883"/>
                    <a:pt x="11460" y="21198"/>
                    <a:pt x="9737" y="20494"/>
                  </a:cubicBezTo>
                  <a:cubicBezTo>
                    <a:pt x="9015" y="20198"/>
                    <a:pt x="8392" y="19574"/>
                    <a:pt x="7972" y="18726"/>
                  </a:cubicBezTo>
                  <a:cubicBezTo>
                    <a:pt x="6208" y="20160"/>
                    <a:pt x="3919" y="19389"/>
                    <a:pt x="2859" y="17004"/>
                  </a:cubicBezTo>
                  <a:cubicBezTo>
                    <a:pt x="2846" y="16974"/>
                    <a:pt x="2832" y="16944"/>
                    <a:pt x="2819" y="16913"/>
                  </a:cubicBezTo>
                  <a:cubicBezTo>
                    <a:pt x="1665" y="17095"/>
                    <a:pt x="620" y="15985"/>
                    <a:pt x="484" y="14434"/>
                  </a:cubicBezTo>
                  <a:cubicBezTo>
                    <a:pt x="412" y="13607"/>
                    <a:pt x="614" y="12780"/>
                    <a:pt x="1038" y="12172"/>
                  </a:cubicBezTo>
                  <a:cubicBezTo>
                    <a:pt x="38" y="11379"/>
                    <a:pt x="-297" y="9639"/>
                    <a:pt x="288" y="8285"/>
                  </a:cubicBezTo>
                  <a:cubicBezTo>
                    <a:pt x="626" y="7504"/>
                    <a:pt x="1218" y="6987"/>
                    <a:pt x="1882" y="6894"/>
                  </a:cubicBezTo>
                  <a:close/>
                </a:path>
              </a:pathLst>
            </a:custGeom>
            <a:solidFill>
              <a:srgbClr val="5B9BD5">
                <a:alpha val="37000"/>
              </a:srgbClr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9720" name="AutoShape 24"/>
            <p:cNvSpPr>
              <a:spLocks/>
            </p:cNvSpPr>
            <p:nvPr/>
          </p:nvSpPr>
          <p:spPr bwMode="auto">
            <a:xfrm>
              <a:off x="93944" y="38137"/>
              <a:ext cx="1695316" cy="63679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80" y="14010"/>
                  </a:moveTo>
                  <a:lnTo>
                    <a:pt x="1380" y="14010"/>
                  </a:lnTo>
                  <a:cubicBezTo>
                    <a:pt x="898" y="14065"/>
                    <a:pt x="416" y="13902"/>
                    <a:pt x="0" y="13541"/>
                  </a:cubicBezTo>
                  <a:moveTo>
                    <a:pt x="2598" y="19136"/>
                  </a:moveTo>
                  <a:lnTo>
                    <a:pt x="2598" y="19136"/>
                  </a:lnTo>
                  <a:cubicBezTo>
                    <a:pt x="2404" y="19249"/>
                    <a:pt x="2201" y="19325"/>
                    <a:pt x="1994" y="19360"/>
                  </a:cubicBezTo>
                  <a:moveTo>
                    <a:pt x="7802" y="21600"/>
                  </a:moveTo>
                  <a:lnTo>
                    <a:pt x="7802" y="21600"/>
                  </a:lnTo>
                  <a:cubicBezTo>
                    <a:pt x="7656" y="21279"/>
                    <a:pt x="7534" y="20936"/>
                    <a:pt x="7438" y="20577"/>
                  </a:cubicBezTo>
                  <a:moveTo>
                    <a:pt x="14531" y="19049"/>
                  </a:moveTo>
                  <a:lnTo>
                    <a:pt x="14531" y="19049"/>
                  </a:lnTo>
                  <a:cubicBezTo>
                    <a:pt x="14510" y="19430"/>
                    <a:pt x="14461" y="19806"/>
                    <a:pt x="14386" y="20171"/>
                  </a:cubicBezTo>
                  <a:moveTo>
                    <a:pt x="17420" y="12115"/>
                  </a:moveTo>
                  <a:lnTo>
                    <a:pt x="17420" y="12115"/>
                  </a:lnTo>
                  <a:cubicBezTo>
                    <a:pt x="18504" y="12890"/>
                    <a:pt x="19192" y="14504"/>
                    <a:pt x="19192" y="16272"/>
                  </a:cubicBezTo>
                  <a:moveTo>
                    <a:pt x="21600" y="7648"/>
                  </a:moveTo>
                  <a:lnTo>
                    <a:pt x="21600" y="7648"/>
                  </a:lnTo>
                  <a:cubicBezTo>
                    <a:pt x="21423" y="8255"/>
                    <a:pt x="21153" y="8793"/>
                    <a:pt x="20811" y="9221"/>
                  </a:cubicBezTo>
                  <a:moveTo>
                    <a:pt x="19706" y="1813"/>
                  </a:moveTo>
                  <a:lnTo>
                    <a:pt x="19706" y="1813"/>
                  </a:lnTo>
                  <a:cubicBezTo>
                    <a:pt x="19737" y="2058"/>
                    <a:pt x="19751" y="2307"/>
                    <a:pt x="19748" y="2556"/>
                  </a:cubicBezTo>
                  <a:moveTo>
                    <a:pt x="14668" y="947"/>
                  </a:moveTo>
                  <a:lnTo>
                    <a:pt x="14668" y="947"/>
                  </a:lnTo>
                  <a:cubicBezTo>
                    <a:pt x="14771" y="604"/>
                    <a:pt x="14907" y="285"/>
                    <a:pt x="15072" y="0"/>
                  </a:cubicBezTo>
                  <a:moveTo>
                    <a:pt x="10888" y="1398"/>
                  </a:moveTo>
                  <a:lnTo>
                    <a:pt x="10888" y="1398"/>
                  </a:lnTo>
                  <a:cubicBezTo>
                    <a:pt x="10930" y="1115"/>
                    <a:pt x="10996" y="841"/>
                    <a:pt x="11084" y="581"/>
                  </a:cubicBezTo>
                  <a:moveTo>
                    <a:pt x="6452" y="1676"/>
                  </a:moveTo>
                  <a:lnTo>
                    <a:pt x="6452" y="1676"/>
                  </a:lnTo>
                  <a:cubicBezTo>
                    <a:pt x="6709" y="1897"/>
                    <a:pt x="6946" y="2163"/>
                    <a:pt x="7160" y="2468"/>
                  </a:cubicBezTo>
                  <a:moveTo>
                    <a:pt x="1071" y="7904"/>
                  </a:moveTo>
                  <a:lnTo>
                    <a:pt x="1071" y="7904"/>
                  </a:lnTo>
                  <a:cubicBezTo>
                    <a:pt x="1015" y="7631"/>
                    <a:pt x="974" y="7353"/>
                    <a:pt x="948" y="707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29721" name="AutoShape 25"/>
          <p:cNvSpPr>
            <a:spLocks/>
          </p:cNvSpPr>
          <p:nvPr/>
        </p:nvSpPr>
        <p:spPr bwMode="auto">
          <a:xfrm>
            <a:off x="3087688" y="4430713"/>
            <a:ext cx="1360487" cy="41275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19" tIns="45719" rIns="45719" bIns="45719"/>
          <a:lstStyle/>
          <a:p>
            <a:pPr algn="ctr"/>
            <a:r>
              <a:rPr lang="en-US" sz="2200">
                <a:latin typeface="Arial" charset="0"/>
                <a:cs typeface="Arial" charset="0"/>
                <a:sym typeface="Arial" charset="0"/>
              </a:rPr>
              <a:t>MTN, SA</a:t>
            </a:r>
            <a:endParaRPr lang="en-US"/>
          </a:p>
        </p:txBody>
      </p:sp>
      <p:sp>
        <p:nvSpPr>
          <p:cNvPr id="29722" name="AutoShape 26"/>
          <p:cNvSpPr>
            <a:spLocks/>
          </p:cNvSpPr>
          <p:nvPr/>
        </p:nvSpPr>
        <p:spPr bwMode="auto">
          <a:xfrm>
            <a:off x="7334250" y="4462463"/>
            <a:ext cx="1362075" cy="41275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19" tIns="45719" rIns="45719" bIns="45719"/>
          <a:lstStyle/>
          <a:p>
            <a:pPr algn="ctr"/>
            <a:r>
              <a:rPr lang="en-US" sz="2200">
                <a:latin typeface="Arial" charset="0"/>
                <a:cs typeface="Arial" charset="0"/>
                <a:sym typeface="Arial" charset="0"/>
              </a:rPr>
              <a:t>MTN, KE</a:t>
            </a:r>
            <a:endParaRPr lang="en-US"/>
          </a:p>
        </p:txBody>
      </p:sp>
      <p:sp>
        <p:nvSpPr>
          <p:cNvPr id="29723" name="AutoShape 27"/>
          <p:cNvSpPr>
            <a:spLocks/>
          </p:cNvSpPr>
          <p:nvPr/>
        </p:nvSpPr>
        <p:spPr bwMode="auto">
          <a:xfrm>
            <a:off x="3087688" y="5780088"/>
            <a:ext cx="1360487" cy="41275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19" tIns="45719" rIns="45719" bIns="45719"/>
          <a:lstStyle/>
          <a:p>
            <a:pPr algn="ctr"/>
            <a:r>
              <a:rPr lang="en-US" sz="2200">
                <a:latin typeface="Arial" charset="0"/>
                <a:cs typeface="Arial" charset="0"/>
                <a:sym typeface="Arial" charset="0"/>
              </a:rPr>
              <a:t>IS, SA</a:t>
            </a:r>
            <a:endParaRPr lang="en-US"/>
          </a:p>
        </p:txBody>
      </p:sp>
      <p:sp>
        <p:nvSpPr>
          <p:cNvPr id="29724" name="AutoShape 28"/>
          <p:cNvSpPr>
            <a:spLocks/>
          </p:cNvSpPr>
          <p:nvPr/>
        </p:nvSpPr>
        <p:spPr bwMode="auto">
          <a:xfrm>
            <a:off x="7334250" y="5775325"/>
            <a:ext cx="1362075" cy="41275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19" tIns="45719" rIns="45719" bIns="45719"/>
          <a:lstStyle/>
          <a:p>
            <a:pPr algn="ctr"/>
            <a:r>
              <a:rPr lang="en-US" sz="2200">
                <a:latin typeface="Arial" charset="0"/>
                <a:cs typeface="Arial" charset="0"/>
                <a:sym typeface="Arial" charset="0"/>
              </a:rPr>
              <a:t>IS, KE</a:t>
            </a:r>
            <a:endParaRPr lang="en-US"/>
          </a:p>
        </p:txBody>
      </p:sp>
      <p:sp>
        <p:nvSpPr>
          <p:cNvPr id="29725" name="AutoShape 29"/>
          <p:cNvSpPr>
            <a:spLocks/>
          </p:cNvSpPr>
          <p:nvPr/>
        </p:nvSpPr>
        <p:spPr bwMode="auto">
          <a:xfrm>
            <a:off x="8683625" y="4887913"/>
            <a:ext cx="1222375" cy="37465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7199" y="7200"/>
                  <a:pt x="14400" y="14399"/>
                  <a:pt x="21600" y="21599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6" name="AutoShape 30"/>
          <p:cNvSpPr>
            <a:spLocks/>
          </p:cNvSpPr>
          <p:nvPr/>
        </p:nvSpPr>
        <p:spPr bwMode="auto">
          <a:xfrm>
            <a:off x="8880475" y="5592763"/>
            <a:ext cx="1025525" cy="19685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7200" y="14400"/>
                  <a:pt x="14399" y="7199"/>
                  <a:pt x="21599" y="0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7" name="AutoShape 31"/>
          <p:cNvSpPr>
            <a:spLocks/>
          </p:cNvSpPr>
          <p:nvPr/>
        </p:nvSpPr>
        <p:spPr bwMode="auto">
          <a:xfrm>
            <a:off x="4678363" y="4686300"/>
            <a:ext cx="2405062" cy="1111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7199" y="14400"/>
                  <a:pt x="14400" y="7199"/>
                  <a:pt x="21600" y="0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8" name="AutoShape 32"/>
          <p:cNvSpPr>
            <a:spLocks/>
          </p:cNvSpPr>
          <p:nvPr/>
        </p:nvSpPr>
        <p:spPr bwMode="auto">
          <a:xfrm>
            <a:off x="4714875" y="5962650"/>
            <a:ext cx="2336800" cy="0"/>
          </a:xfrm>
          <a:custGeom>
            <a:avLst/>
            <a:gdLst>
              <a:gd name="T0" fmla="*/ 10800 w 21600"/>
              <a:gd name="T1" fmla="*/ 10800 w 21600"/>
              <a:gd name="T2" fmla="*/ 10800 w 21600"/>
              <a:gd name="T3" fmla="*/ 10800 w 21600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21600">
                <a:moveTo>
                  <a:pt x="0" y="0"/>
                </a:moveTo>
                <a:cubicBezTo>
                  <a:pt x="7199" y="0"/>
                  <a:pt x="14400" y="0"/>
                  <a:pt x="21600" y="0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9729" name="Group 33"/>
          <p:cNvGrpSpPr>
            <a:grpSpLocks/>
          </p:cNvGrpSpPr>
          <p:nvPr/>
        </p:nvGrpSpPr>
        <p:grpSpPr bwMode="auto">
          <a:xfrm>
            <a:off x="9698038" y="3454400"/>
            <a:ext cx="2301875" cy="1085850"/>
            <a:chOff x="0" y="-1"/>
            <a:chExt cx="2302700" cy="1085661"/>
          </a:xfrm>
        </p:grpSpPr>
        <p:sp>
          <p:nvSpPr>
            <p:cNvPr id="29730" name="AutoShape 34"/>
            <p:cNvSpPr>
              <a:spLocks/>
            </p:cNvSpPr>
            <p:nvPr/>
          </p:nvSpPr>
          <p:spPr bwMode="auto">
            <a:xfrm>
              <a:off x="-1" y="0"/>
              <a:ext cx="2302701" cy="1085660"/>
            </a:xfrm>
            <a:custGeom>
              <a:avLst/>
              <a:gdLst>
                <a:gd name="T0" fmla="+- 0 10736 297"/>
                <a:gd name="T1" fmla="*/ T0 w 20879"/>
                <a:gd name="T2" fmla="+- 0 10743 401"/>
                <a:gd name="T3" fmla="*/ 10743 h 20684"/>
                <a:gd name="T4" fmla="+- 0 10736 297"/>
                <a:gd name="T5" fmla="*/ T4 w 20879"/>
                <a:gd name="T6" fmla="+- 0 10743 401"/>
                <a:gd name="T7" fmla="*/ 10743 h 20684"/>
                <a:gd name="T8" fmla="+- 0 10736 297"/>
                <a:gd name="T9" fmla="*/ T8 w 20879"/>
                <a:gd name="T10" fmla="+- 0 10743 401"/>
                <a:gd name="T11" fmla="*/ 10743 h 20684"/>
                <a:gd name="T12" fmla="+- 0 10736 297"/>
                <a:gd name="T13" fmla="*/ T12 w 20879"/>
                <a:gd name="T14" fmla="+- 0 10743 401"/>
                <a:gd name="T15" fmla="*/ 10743 h 2068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0879" h="20684">
                  <a:moveTo>
                    <a:pt x="1900" y="6800"/>
                  </a:moveTo>
                  <a:lnTo>
                    <a:pt x="1900" y="6800"/>
                  </a:lnTo>
                  <a:cubicBezTo>
                    <a:pt x="1657" y="4397"/>
                    <a:pt x="2907" y="2183"/>
                    <a:pt x="4691" y="1856"/>
                  </a:cubicBezTo>
                  <a:cubicBezTo>
                    <a:pt x="5413" y="1724"/>
                    <a:pt x="6148" y="1922"/>
                    <a:pt x="6778" y="2419"/>
                  </a:cubicBezTo>
                  <a:cubicBezTo>
                    <a:pt x="7445" y="725"/>
                    <a:pt x="9003" y="81"/>
                    <a:pt x="10258" y="981"/>
                  </a:cubicBezTo>
                  <a:cubicBezTo>
                    <a:pt x="10478" y="1138"/>
                    <a:pt x="10679" y="1338"/>
                    <a:pt x="10857" y="1573"/>
                  </a:cubicBezTo>
                  <a:cubicBezTo>
                    <a:pt x="11376" y="169"/>
                    <a:pt x="12641" y="-401"/>
                    <a:pt x="13682" y="299"/>
                  </a:cubicBezTo>
                  <a:cubicBezTo>
                    <a:pt x="13971" y="493"/>
                    <a:pt x="14222" y="773"/>
                    <a:pt x="14417" y="1118"/>
                  </a:cubicBezTo>
                  <a:cubicBezTo>
                    <a:pt x="15254" y="-209"/>
                    <a:pt x="16734" y="-373"/>
                    <a:pt x="17722" y="752"/>
                  </a:cubicBezTo>
                  <a:cubicBezTo>
                    <a:pt x="18137" y="1225"/>
                    <a:pt x="18416" y="1878"/>
                    <a:pt x="18513" y="2597"/>
                  </a:cubicBezTo>
                  <a:cubicBezTo>
                    <a:pt x="19885" y="3102"/>
                    <a:pt x="20694" y="5012"/>
                    <a:pt x="20320" y="6864"/>
                  </a:cubicBezTo>
                  <a:cubicBezTo>
                    <a:pt x="20289" y="7020"/>
                    <a:pt x="20249" y="7172"/>
                    <a:pt x="20202" y="7321"/>
                  </a:cubicBezTo>
                  <a:cubicBezTo>
                    <a:pt x="21303" y="9251"/>
                    <a:pt x="21033" y="12017"/>
                    <a:pt x="19601" y="13499"/>
                  </a:cubicBezTo>
                  <a:cubicBezTo>
                    <a:pt x="19155" y="13960"/>
                    <a:pt x="18628" y="14259"/>
                    <a:pt x="18072" y="14366"/>
                  </a:cubicBezTo>
                  <a:cubicBezTo>
                    <a:pt x="18072" y="16442"/>
                    <a:pt x="16822" y="18126"/>
                    <a:pt x="15280" y="18126"/>
                  </a:cubicBezTo>
                  <a:cubicBezTo>
                    <a:pt x="14757" y="18126"/>
                    <a:pt x="14244" y="17928"/>
                    <a:pt x="13801" y="17555"/>
                  </a:cubicBezTo>
                  <a:cubicBezTo>
                    <a:pt x="13279" y="19883"/>
                    <a:pt x="11460" y="21198"/>
                    <a:pt x="9737" y="20494"/>
                  </a:cubicBezTo>
                  <a:cubicBezTo>
                    <a:pt x="9015" y="20198"/>
                    <a:pt x="8392" y="19574"/>
                    <a:pt x="7972" y="18726"/>
                  </a:cubicBezTo>
                  <a:cubicBezTo>
                    <a:pt x="6208" y="20160"/>
                    <a:pt x="3919" y="19389"/>
                    <a:pt x="2859" y="17004"/>
                  </a:cubicBezTo>
                  <a:cubicBezTo>
                    <a:pt x="2846" y="16974"/>
                    <a:pt x="2832" y="16944"/>
                    <a:pt x="2819" y="16913"/>
                  </a:cubicBezTo>
                  <a:cubicBezTo>
                    <a:pt x="1665" y="17095"/>
                    <a:pt x="620" y="15985"/>
                    <a:pt x="484" y="14434"/>
                  </a:cubicBezTo>
                  <a:cubicBezTo>
                    <a:pt x="412" y="13607"/>
                    <a:pt x="614" y="12780"/>
                    <a:pt x="1038" y="12172"/>
                  </a:cubicBezTo>
                  <a:cubicBezTo>
                    <a:pt x="38" y="11379"/>
                    <a:pt x="-297" y="9639"/>
                    <a:pt x="288" y="8285"/>
                  </a:cubicBezTo>
                  <a:cubicBezTo>
                    <a:pt x="626" y="7504"/>
                    <a:pt x="1218" y="6987"/>
                    <a:pt x="1882" y="6894"/>
                  </a:cubicBezTo>
                  <a:close/>
                </a:path>
              </a:pathLst>
            </a:custGeom>
            <a:solidFill>
              <a:srgbClr val="5B9BD5">
                <a:alpha val="37000"/>
              </a:srgbClr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9731" name="AutoShape 35"/>
            <p:cNvSpPr>
              <a:spLocks/>
            </p:cNvSpPr>
            <p:nvPr/>
          </p:nvSpPr>
          <p:spPr bwMode="auto">
            <a:xfrm>
              <a:off x="116926" y="55204"/>
              <a:ext cx="2110042" cy="92176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80" y="14010"/>
                  </a:moveTo>
                  <a:lnTo>
                    <a:pt x="1380" y="14010"/>
                  </a:lnTo>
                  <a:cubicBezTo>
                    <a:pt x="898" y="14065"/>
                    <a:pt x="416" y="13902"/>
                    <a:pt x="0" y="13541"/>
                  </a:cubicBezTo>
                  <a:moveTo>
                    <a:pt x="2598" y="19136"/>
                  </a:moveTo>
                  <a:lnTo>
                    <a:pt x="2598" y="19136"/>
                  </a:lnTo>
                  <a:cubicBezTo>
                    <a:pt x="2404" y="19249"/>
                    <a:pt x="2201" y="19325"/>
                    <a:pt x="1994" y="19360"/>
                  </a:cubicBezTo>
                  <a:moveTo>
                    <a:pt x="7802" y="21599"/>
                  </a:moveTo>
                  <a:lnTo>
                    <a:pt x="7802" y="21599"/>
                  </a:lnTo>
                  <a:cubicBezTo>
                    <a:pt x="7656" y="21279"/>
                    <a:pt x="7534" y="20936"/>
                    <a:pt x="7438" y="20577"/>
                  </a:cubicBezTo>
                  <a:moveTo>
                    <a:pt x="14531" y="19049"/>
                  </a:moveTo>
                  <a:lnTo>
                    <a:pt x="14531" y="19049"/>
                  </a:lnTo>
                  <a:cubicBezTo>
                    <a:pt x="14510" y="19430"/>
                    <a:pt x="14461" y="19806"/>
                    <a:pt x="14386" y="20171"/>
                  </a:cubicBezTo>
                  <a:moveTo>
                    <a:pt x="17420" y="12115"/>
                  </a:moveTo>
                  <a:lnTo>
                    <a:pt x="17420" y="12115"/>
                  </a:lnTo>
                  <a:cubicBezTo>
                    <a:pt x="18504" y="12890"/>
                    <a:pt x="19192" y="14504"/>
                    <a:pt x="19192" y="16272"/>
                  </a:cubicBezTo>
                  <a:moveTo>
                    <a:pt x="21599" y="7648"/>
                  </a:moveTo>
                  <a:lnTo>
                    <a:pt x="21599" y="7648"/>
                  </a:lnTo>
                  <a:cubicBezTo>
                    <a:pt x="21423" y="8255"/>
                    <a:pt x="21153" y="8793"/>
                    <a:pt x="20811" y="9221"/>
                  </a:cubicBezTo>
                  <a:moveTo>
                    <a:pt x="19706" y="1813"/>
                  </a:moveTo>
                  <a:lnTo>
                    <a:pt x="19706" y="1813"/>
                  </a:lnTo>
                  <a:cubicBezTo>
                    <a:pt x="19737" y="2058"/>
                    <a:pt x="19751" y="2307"/>
                    <a:pt x="19748" y="2556"/>
                  </a:cubicBezTo>
                  <a:moveTo>
                    <a:pt x="14668" y="947"/>
                  </a:moveTo>
                  <a:lnTo>
                    <a:pt x="14668" y="947"/>
                  </a:lnTo>
                  <a:cubicBezTo>
                    <a:pt x="14771" y="604"/>
                    <a:pt x="14907" y="285"/>
                    <a:pt x="15072" y="0"/>
                  </a:cubicBezTo>
                  <a:moveTo>
                    <a:pt x="10888" y="1398"/>
                  </a:moveTo>
                  <a:lnTo>
                    <a:pt x="10888" y="1398"/>
                  </a:lnTo>
                  <a:cubicBezTo>
                    <a:pt x="10930" y="1115"/>
                    <a:pt x="10996" y="841"/>
                    <a:pt x="11084" y="581"/>
                  </a:cubicBezTo>
                  <a:moveTo>
                    <a:pt x="6452" y="1676"/>
                  </a:moveTo>
                  <a:lnTo>
                    <a:pt x="6452" y="1676"/>
                  </a:lnTo>
                  <a:cubicBezTo>
                    <a:pt x="6709" y="1897"/>
                    <a:pt x="6946" y="2163"/>
                    <a:pt x="7160" y="2468"/>
                  </a:cubicBezTo>
                  <a:moveTo>
                    <a:pt x="1071" y="7904"/>
                  </a:moveTo>
                  <a:lnTo>
                    <a:pt x="1071" y="7904"/>
                  </a:lnTo>
                  <a:cubicBezTo>
                    <a:pt x="1015" y="7631"/>
                    <a:pt x="974" y="7353"/>
                    <a:pt x="948" y="707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29732" name="AutoShape 36"/>
          <p:cNvSpPr>
            <a:spLocks/>
          </p:cNvSpPr>
          <p:nvPr/>
        </p:nvSpPr>
        <p:spPr bwMode="auto">
          <a:xfrm>
            <a:off x="9947275" y="3717925"/>
            <a:ext cx="1779588" cy="41275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19" tIns="45719" rIns="45719" bIns="45719"/>
          <a:lstStyle/>
          <a:p>
            <a:pPr algn="ctr"/>
            <a:r>
              <a:rPr lang="en-US" sz="2200">
                <a:latin typeface="Arial" charset="0"/>
                <a:cs typeface="Arial" charset="0"/>
                <a:sym typeface="Arial" charset="0"/>
              </a:rPr>
              <a:t>KENET</a:t>
            </a:r>
            <a:endParaRPr lang="en-US"/>
          </a:p>
        </p:txBody>
      </p:sp>
      <p:sp>
        <p:nvSpPr>
          <p:cNvPr id="29733" name="AutoShape 37"/>
          <p:cNvSpPr>
            <a:spLocks/>
          </p:cNvSpPr>
          <p:nvPr/>
        </p:nvSpPr>
        <p:spPr bwMode="auto">
          <a:xfrm>
            <a:off x="10628313" y="4537075"/>
            <a:ext cx="117475" cy="6127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0"/>
                </a:moveTo>
                <a:cubicBezTo>
                  <a:pt x="14399" y="7199"/>
                  <a:pt x="7200" y="14400"/>
                  <a:pt x="0" y="21600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34" name="AutoShape 38"/>
          <p:cNvSpPr>
            <a:spLocks/>
          </p:cNvSpPr>
          <p:nvPr/>
        </p:nvSpPr>
        <p:spPr bwMode="auto">
          <a:xfrm rot="20060306">
            <a:off x="8199438" y="3430588"/>
            <a:ext cx="1593850" cy="474662"/>
          </a:xfrm>
          <a:custGeom>
            <a:avLst/>
            <a:gdLst>
              <a:gd name="T0" fmla="*/ 10800 w 21600"/>
              <a:gd name="T1" fmla="+- 0 11005 411"/>
              <a:gd name="T2" fmla="*/ 11005 h 21189"/>
              <a:gd name="T3" fmla="*/ 10800 w 21600"/>
              <a:gd name="T4" fmla="+- 0 11005 411"/>
              <a:gd name="T5" fmla="*/ 11005 h 21189"/>
              <a:gd name="T6" fmla="*/ 10800 w 21600"/>
              <a:gd name="T7" fmla="+- 0 11005 411"/>
              <a:gd name="T8" fmla="*/ 11005 h 21189"/>
              <a:gd name="T9" fmla="*/ 10800 w 21600"/>
              <a:gd name="T10" fmla="+- 0 11005 411"/>
              <a:gd name="T11" fmla="*/ 11005 h 21189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</a:cxnLst>
            <a:rect l="0" t="0" r="r" b="b"/>
            <a:pathLst>
              <a:path w="21600" h="21189">
                <a:moveTo>
                  <a:pt x="0" y="18637"/>
                </a:moveTo>
                <a:cubicBezTo>
                  <a:pt x="3522" y="9113"/>
                  <a:pt x="7044" y="-411"/>
                  <a:pt x="10644" y="14"/>
                </a:cubicBezTo>
                <a:cubicBezTo>
                  <a:pt x="14244" y="439"/>
                  <a:pt x="17922" y="10814"/>
                  <a:pt x="21600" y="21189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dash"/>
            <a:miter lim="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9735" name="AutoShape 39"/>
          <p:cNvSpPr>
            <a:spLocks/>
          </p:cNvSpPr>
          <p:nvPr/>
        </p:nvSpPr>
        <p:spPr bwMode="auto">
          <a:xfrm rot="18312792">
            <a:off x="8285956" y="4628357"/>
            <a:ext cx="1920875" cy="633412"/>
          </a:xfrm>
          <a:custGeom>
            <a:avLst/>
            <a:gdLst>
              <a:gd name="T0" fmla="*/ 10800 w 21600"/>
              <a:gd name="T1" fmla="+- 0 11005 411"/>
              <a:gd name="T2" fmla="*/ 11005 h 21189"/>
              <a:gd name="T3" fmla="*/ 10800 w 21600"/>
              <a:gd name="T4" fmla="+- 0 11005 411"/>
              <a:gd name="T5" fmla="*/ 11005 h 21189"/>
              <a:gd name="T6" fmla="*/ 10800 w 21600"/>
              <a:gd name="T7" fmla="+- 0 11005 411"/>
              <a:gd name="T8" fmla="*/ 11005 h 21189"/>
              <a:gd name="T9" fmla="*/ 10800 w 21600"/>
              <a:gd name="T10" fmla="+- 0 11005 411"/>
              <a:gd name="T11" fmla="*/ 11005 h 21189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</a:cxnLst>
            <a:rect l="0" t="0" r="r" b="b"/>
            <a:pathLst>
              <a:path w="21600" h="21189">
                <a:moveTo>
                  <a:pt x="0" y="18637"/>
                </a:moveTo>
                <a:cubicBezTo>
                  <a:pt x="3522" y="9113"/>
                  <a:pt x="7044" y="-411"/>
                  <a:pt x="10644" y="14"/>
                </a:cubicBezTo>
                <a:cubicBezTo>
                  <a:pt x="14244" y="439"/>
                  <a:pt x="17922" y="10814"/>
                  <a:pt x="21600" y="21189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dash"/>
            <a:miter lim="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9736" name="AutoShape 40"/>
          <p:cNvSpPr>
            <a:spLocks/>
          </p:cNvSpPr>
          <p:nvPr/>
        </p:nvSpPr>
        <p:spPr bwMode="auto">
          <a:xfrm>
            <a:off x="8716963" y="2922588"/>
            <a:ext cx="442912" cy="4318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5332"/>
                </a:moveTo>
                <a:lnTo>
                  <a:pt x="4947" y="0"/>
                </a:lnTo>
                <a:lnTo>
                  <a:pt x="10800" y="5717"/>
                </a:lnTo>
                <a:lnTo>
                  <a:pt x="16652" y="0"/>
                </a:lnTo>
                <a:lnTo>
                  <a:pt x="21600" y="5332"/>
                </a:lnTo>
                <a:lnTo>
                  <a:pt x="16003" y="10800"/>
                </a:lnTo>
                <a:lnTo>
                  <a:pt x="21600" y="16267"/>
                </a:lnTo>
                <a:lnTo>
                  <a:pt x="16652" y="21600"/>
                </a:lnTo>
                <a:lnTo>
                  <a:pt x="10800" y="15882"/>
                </a:lnTo>
                <a:lnTo>
                  <a:pt x="4947" y="21600"/>
                </a:lnTo>
                <a:lnTo>
                  <a:pt x="0" y="16267"/>
                </a:lnTo>
                <a:lnTo>
                  <a:pt x="5596" y="10800"/>
                </a:lnTo>
                <a:close/>
              </a:path>
            </a:pathLst>
          </a:cu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9737" name="AutoShape 41"/>
          <p:cNvSpPr>
            <a:spLocks/>
          </p:cNvSpPr>
          <p:nvPr/>
        </p:nvSpPr>
        <p:spPr bwMode="auto">
          <a:xfrm>
            <a:off x="8999538" y="4848225"/>
            <a:ext cx="442912" cy="43021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5332"/>
                </a:moveTo>
                <a:lnTo>
                  <a:pt x="4947" y="0"/>
                </a:lnTo>
                <a:lnTo>
                  <a:pt x="10800" y="5717"/>
                </a:lnTo>
                <a:lnTo>
                  <a:pt x="16652" y="0"/>
                </a:lnTo>
                <a:lnTo>
                  <a:pt x="21600" y="5332"/>
                </a:lnTo>
                <a:lnTo>
                  <a:pt x="16003" y="10800"/>
                </a:lnTo>
                <a:lnTo>
                  <a:pt x="21600" y="16267"/>
                </a:lnTo>
                <a:lnTo>
                  <a:pt x="16652" y="21600"/>
                </a:lnTo>
                <a:lnTo>
                  <a:pt x="10800" y="15882"/>
                </a:lnTo>
                <a:lnTo>
                  <a:pt x="4947" y="21600"/>
                </a:lnTo>
                <a:lnTo>
                  <a:pt x="0" y="16267"/>
                </a:lnTo>
                <a:lnTo>
                  <a:pt x="5596" y="10800"/>
                </a:lnTo>
                <a:close/>
              </a:path>
            </a:pathLst>
          </a:cu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E6AC4-782D-EB4D-BA07-F3A4A753AFB2}" type="slidenum">
              <a:rPr lang="en-US" smtClean="0"/>
              <a:pPr/>
              <a:t>16</a:t>
            </a:fld>
            <a:endParaRPr lang="en-US" sz="1200"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xp_preval_nairobi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819400"/>
            <a:ext cx="4470400" cy="3352800"/>
          </a:xfrm>
          <a:prstGeom prst="rect">
            <a:avLst/>
          </a:prstGeom>
        </p:spPr>
      </p:pic>
      <p:pic>
        <p:nvPicPr>
          <p:cNvPr id="5" name="Picture 4" descr="ixp_preval_jburg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819400"/>
            <a:ext cx="4470400" cy="3352800"/>
          </a:xfrm>
          <a:prstGeom prst="rect">
            <a:avLst/>
          </a:prstGeom>
        </p:spPr>
      </p:pic>
      <p:sp>
        <p:nvSpPr>
          <p:cNvPr id="30722" name="AutoShape 2"/>
          <p:cNvSpPr>
            <a:spLocks/>
          </p:cNvSpPr>
          <p:nvPr/>
        </p:nvSpPr>
        <p:spPr bwMode="auto">
          <a:xfrm>
            <a:off x="6548438" y="1774825"/>
            <a:ext cx="4295775" cy="104457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DEEB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/>
            <a:r>
              <a:rPr lang="en-US" sz="2200" dirty="0">
                <a:latin typeface="Arial" charset="0"/>
                <a:cs typeface="Arial" charset="0"/>
                <a:sym typeface="Arial" charset="0"/>
              </a:rPr>
              <a:t>Between South Africa and Kenya: Few Paths have Regional IXPs</a:t>
            </a:r>
            <a:endParaRPr lang="en-US" dirty="0"/>
          </a:p>
        </p:txBody>
      </p:sp>
      <p:sp>
        <p:nvSpPr>
          <p:cNvPr id="30723" name="AutoShape 3"/>
          <p:cNvSpPr>
            <a:spLocks/>
          </p:cNvSpPr>
          <p:nvPr/>
        </p:nvSpPr>
        <p:spPr bwMode="auto">
          <a:xfrm>
            <a:off x="7894638" y="6426200"/>
            <a:ext cx="1858962" cy="41275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19" tIns="45719" rIns="45719" bIns="45719"/>
          <a:lstStyle/>
          <a:p>
            <a:pPr algn="ctr"/>
            <a:r>
              <a:rPr lang="en-US" sz="2200">
                <a:latin typeface="Arial" charset="0"/>
                <a:cs typeface="Arial" charset="0"/>
                <a:sym typeface="Arial" charset="0"/>
              </a:rPr>
              <a:t>M-Lab Nairobi</a:t>
            </a:r>
            <a:endParaRPr lang="en-US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defTabSz="914400">
              <a:lnSpc>
                <a:spcPct val="90000"/>
              </a:lnSpc>
            </a:pPr>
            <a:r>
              <a:rPr lang="en-US" sz="4400" dirty="0">
                <a:latin typeface="Arial" charset="0"/>
                <a:cs typeface="Arial" charset="0"/>
                <a:sym typeface="Arial" charset="0"/>
              </a:rPr>
              <a:t>Regional IXPs Only Prevalent on </a:t>
            </a:r>
            <a:br>
              <a:rPr lang="en-US" sz="4400" dirty="0">
                <a:latin typeface="Arial" charset="0"/>
                <a:cs typeface="Arial" charset="0"/>
                <a:sym typeface="Arial" charset="0"/>
              </a:rPr>
            </a:br>
            <a:r>
              <a:rPr lang="en-US" sz="4400" dirty="0">
                <a:latin typeface="Arial" charset="0"/>
                <a:cs typeface="Arial" charset="0"/>
                <a:sym typeface="Arial" charset="0"/>
              </a:rPr>
              <a:t>Intra</a:t>
            </a:r>
            <a:r>
              <a:rPr lang="en-US" sz="4400" dirty="0" smtClean="0">
                <a:latin typeface="Arial" charset="0"/>
                <a:cs typeface="Arial" charset="0"/>
                <a:sym typeface="Arial" charset="0"/>
              </a:rPr>
              <a:t>-Country </a:t>
            </a:r>
            <a:r>
              <a:rPr lang="en-US" sz="4400" dirty="0">
                <a:latin typeface="Arial" charset="0"/>
                <a:cs typeface="Arial" charset="0"/>
                <a:sym typeface="Arial" charset="0"/>
              </a:rPr>
              <a:t>Paths</a:t>
            </a:r>
            <a:endParaRPr lang="en-US" dirty="0"/>
          </a:p>
        </p:txBody>
      </p:sp>
      <p:sp>
        <p:nvSpPr>
          <p:cNvPr id="30728" name="AutoShape 8"/>
          <p:cNvSpPr>
            <a:spLocks/>
          </p:cNvSpPr>
          <p:nvPr/>
        </p:nvSpPr>
        <p:spPr bwMode="auto">
          <a:xfrm>
            <a:off x="531813" y="1774825"/>
            <a:ext cx="4672012" cy="107315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DEEB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/>
            <a:r>
              <a:rPr lang="en-US" sz="2200">
                <a:latin typeface="Arial" charset="0"/>
                <a:cs typeface="Arial" charset="0"/>
                <a:sym typeface="Arial" charset="0"/>
              </a:rPr>
              <a:t>Within South Africa:</a:t>
            </a:r>
            <a:br>
              <a:rPr lang="en-US" sz="2200">
                <a:latin typeface="Arial" charset="0"/>
                <a:cs typeface="Arial" charset="0"/>
                <a:sym typeface="Arial" charset="0"/>
              </a:rPr>
            </a:br>
            <a:r>
              <a:rPr lang="en-US" sz="2200">
                <a:latin typeface="Arial" charset="0"/>
                <a:cs typeface="Arial" charset="0"/>
                <a:sym typeface="Arial" charset="0"/>
              </a:rPr>
              <a:t>High Fraction of Paths Have at Least one Major Regional IXP</a:t>
            </a:r>
            <a:endParaRPr lang="en-US"/>
          </a:p>
        </p:txBody>
      </p:sp>
      <p:sp>
        <p:nvSpPr>
          <p:cNvPr id="30729" name="AutoShape 9"/>
          <p:cNvSpPr>
            <a:spLocks/>
          </p:cNvSpPr>
          <p:nvPr/>
        </p:nvSpPr>
        <p:spPr bwMode="auto">
          <a:xfrm>
            <a:off x="1684338" y="6426200"/>
            <a:ext cx="2744787" cy="41275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19" tIns="45719" rIns="45719" bIns="45719"/>
          <a:lstStyle/>
          <a:p>
            <a:pPr algn="ctr"/>
            <a:r>
              <a:rPr lang="en-US" sz="2200">
                <a:latin typeface="Arial" charset="0"/>
                <a:cs typeface="Arial" charset="0"/>
                <a:sym typeface="Arial" charset="0"/>
              </a:rPr>
              <a:t>M-Lab Johannesburg</a:t>
            </a:r>
            <a:endParaRPr lang="en-US"/>
          </a:p>
        </p:txBody>
      </p:sp>
      <p:sp>
        <p:nvSpPr>
          <p:cNvPr id="2" name="Rectangle 1"/>
          <p:cNvSpPr/>
          <p:nvPr/>
        </p:nvSpPr>
        <p:spPr bwMode="auto">
          <a:xfrm>
            <a:off x="1066800" y="3886200"/>
            <a:ext cx="228600" cy="1143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45719" tIns="45719" rIns="45719" bIns="45719" numCol="1" rtlCol="0" anchor="ctr" anchorCtr="0" compatLnSpc="1">
            <a:prstTxWarp prst="textNoShape">
              <a:avLst/>
            </a:prstTxWarp>
          </a:bodyPr>
          <a:lstStyle/>
          <a:p>
            <a:pPr marL="45720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400800" y="3886200"/>
            <a:ext cx="312737" cy="1143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45719" tIns="45719" rIns="45719" bIns="45719" numCol="1" rtlCol="0" anchor="ctr" anchorCtr="0" compatLnSpc="1">
            <a:prstTxWarp prst="textNoShape">
              <a:avLst/>
            </a:prstTxWarp>
          </a:bodyPr>
          <a:lstStyle/>
          <a:p>
            <a:pPr marL="45720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30731" name="AutoShape 11"/>
          <p:cNvSpPr>
            <a:spLocks/>
          </p:cNvSpPr>
          <p:nvPr/>
        </p:nvSpPr>
        <p:spPr bwMode="auto">
          <a:xfrm rot="16200000">
            <a:off x="-246061" y="4208463"/>
            <a:ext cx="2473325" cy="6096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19" tIns="45719" rIns="45719" bIns="45719"/>
          <a:lstStyle/>
          <a:p>
            <a:pPr algn="ctr"/>
            <a:r>
              <a:rPr lang="en-US" sz="1600" dirty="0" err="1">
                <a:latin typeface="Arial" charset="0"/>
                <a:cs typeface="Arial" charset="0"/>
                <a:sym typeface="Arial" charset="0"/>
              </a:rPr>
              <a:t>BISmark</a:t>
            </a:r>
            <a:r>
              <a:rPr lang="en-US" sz="1600" dirty="0">
                <a:latin typeface="Arial" charset="0"/>
                <a:cs typeface="Arial" charset="0"/>
                <a:sym typeface="Arial" charset="0"/>
              </a:rPr>
              <a:t> Routers (Fraction</a:t>
            </a:r>
            <a:r>
              <a:rPr lang="en-US" sz="1600" dirty="0" smtClean="0">
                <a:latin typeface="Arial" charset="0"/>
                <a:cs typeface="Arial" charset="0"/>
                <a:sym typeface="Arial" charset="0"/>
              </a:rPr>
              <a:t>)</a:t>
            </a:r>
          </a:p>
        </p:txBody>
      </p:sp>
      <p:sp>
        <p:nvSpPr>
          <p:cNvPr id="30724" name="AutoShape 4"/>
          <p:cNvSpPr>
            <a:spLocks/>
          </p:cNvSpPr>
          <p:nvPr/>
        </p:nvSpPr>
        <p:spPr bwMode="auto">
          <a:xfrm rot="16200000">
            <a:off x="5130007" y="4242593"/>
            <a:ext cx="2473325" cy="54133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19" tIns="45719" rIns="45719" bIns="45719"/>
          <a:lstStyle/>
          <a:p>
            <a:pPr algn="ctr"/>
            <a:r>
              <a:rPr lang="en-US" sz="1600" dirty="0" err="1">
                <a:latin typeface="Arial" charset="0"/>
                <a:cs typeface="Arial" charset="0"/>
                <a:sym typeface="Arial" charset="0"/>
              </a:rPr>
              <a:t>BISmark</a:t>
            </a:r>
            <a:r>
              <a:rPr lang="en-US" sz="1600" dirty="0">
                <a:latin typeface="Arial" charset="0"/>
                <a:cs typeface="Arial" charset="0"/>
                <a:sym typeface="Arial" charset="0"/>
              </a:rPr>
              <a:t> Routers (Fraction)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 bwMode="auto">
          <a:xfrm rot="5400000">
            <a:off x="3009900" y="4991100"/>
            <a:ext cx="228600" cy="21336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45719" tIns="45719" rIns="45719" bIns="45719" numCol="1" rtlCol="0" anchor="ctr" anchorCtr="0" compatLnSpc="1">
            <a:prstTxWarp prst="textNoShape">
              <a:avLst/>
            </a:prstTxWarp>
          </a:bodyPr>
          <a:lstStyle/>
          <a:p>
            <a:pPr marL="45720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30727" name="AutoShape 7"/>
          <p:cNvSpPr>
            <a:spLocks/>
          </p:cNvSpPr>
          <p:nvPr/>
        </p:nvSpPr>
        <p:spPr bwMode="auto">
          <a:xfrm>
            <a:off x="1600200" y="6019800"/>
            <a:ext cx="2981325" cy="31273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19" tIns="45719" rIns="45719" bIns="45719"/>
          <a:lstStyle/>
          <a:p>
            <a:pPr algn="ctr"/>
            <a:r>
              <a:rPr lang="en-US" sz="1600" dirty="0">
                <a:latin typeface="Arial" charset="0"/>
                <a:cs typeface="Arial" charset="0"/>
                <a:sym typeface="Arial" charset="0"/>
              </a:rPr>
              <a:t>IXP Prevalence (Normalized)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 bwMode="auto">
          <a:xfrm rot="5400000">
            <a:off x="8961437" y="5057775"/>
            <a:ext cx="228600" cy="21336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45719" tIns="45719" rIns="45719" bIns="45719" numCol="1" rtlCol="0" anchor="ctr" anchorCtr="0" compatLnSpc="1">
            <a:prstTxWarp prst="textNoShape">
              <a:avLst/>
            </a:prstTxWarp>
          </a:bodyPr>
          <a:lstStyle/>
          <a:p>
            <a:pPr marL="45720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95600" y="4800600"/>
            <a:ext cx="3019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  <a:latin typeface="Arial"/>
                <a:cs typeface="Arial"/>
              </a:rPr>
              <a:t>JINX (SA) is most prevalent</a:t>
            </a:r>
            <a:endParaRPr lang="en-US" dirty="0">
              <a:solidFill>
                <a:srgbClr val="800000"/>
              </a:solidFill>
              <a:latin typeface="Arial"/>
              <a:cs typeface="Aria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772400" y="4876800"/>
            <a:ext cx="304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  <a:latin typeface="Arial"/>
                <a:cs typeface="Arial"/>
              </a:rPr>
              <a:t>LINX (UK) is most prevalent</a:t>
            </a:r>
            <a:endParaRPr lang="en-US" dirty="0">
              <a:solidFill>
                <a:srgbClr val="800000"/>
              </a:solidFill>
              <a:latin typeface="Arial"/>
              <a:cs typeface="Arial"/>
            </a:endParaRPr>
          </a:p>
        </p:txBody>
      </p:sp>
      <p:sp>
        <p:nvSpPr>
          <p:cNvPr id="24" name="Rectangle 23"/>
          <p:cNvSpPr/>
          <p:nvPr/>
        </p:nvSpPr>
        <p:spPr bwMode="auto">
          <a:xfrm rot="5400000">
            <a:off x="8496300" y="4991100"/>
            <a:ext cx="228600" cy="21336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45719" tIns="45719" rIns="45719" bIns="45719" numCol="1" rtlCol="0" anchor="ctr" anchorCtr="0" compatLnSpc="1">
            <a:prstTxWarp prst="textNoShape">
              <a:avLst/>
            </a:prstTxWarp>
          </a:bodyPr>
          <a:lstStyle/>
          <a:p>
            <a:pPr marL="45720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30730" name="AutoShape 10"/>
          <p:cNvSpPr>
            <a:spLocks/>
          </p:cNvSpPr>
          <p:nvPr/>
        </p:nvSpPr>
        <p:spPr bwMode="auto">
          <a:xfrm>
            <a:off x="7467600" y="6019800"/>
            <a:ext cx="2720975" cy="3143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19" tIns="45719" rIns="45719" bIns="45719"/>
          <a:lstStyle/>
          <a:p>
            <a:pPr algn="ctr"/>
            <a:r>
              <a:rPr lang="en-US" sz="1600" dirty="0">
                <a:latin typeface="Arial" charset="0"/>
                <a:cs typeface="Arial" charset="0"/>
                <a:sym typeface="Arial" charset="0"/>
              </a:rPr>
              <a:t>IXP Prevalence (Normalized)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E6AC4-782D-EB4D-BA07-F3A4A753AFB2}" type="slidenum">
              <a:rPr lang="en-US" smtClean="0"/>
              <a:pPr/>
              <a:t>17</a:t>
            </a:fld>
            <a:endParaRPr lang="en-US" sz="1200"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defTabSz="914400">
              <a:lnSpc>
                <a:spcPct val="90000"/>
              </a:lnSpc>
            </a:pPr>
            <a:r>
              <a:rPr lang="en-US" sz="4400">
                <a:latin typeface="Arial" charset="0"/>
                <a:cs typeface="Arial" charset="0"/>
                <a:sym typeface="Arial" charset="0"/>
              </a:rPr>
              <a:t>Two Questions</a:t>
            </a:r>
            <a:endParaRPr 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25463" y="1924050"/>
            <a:ext cx="10941050" cy="4351338"/>
          </a:xfrm>
        </p:spPr>
        <p:txBody>
          <a:bodyPr/>
          <a:lstStyle/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Clr>
                <a:srgbClr val="BFBFBF"/>
              </a:buClr>
              <a:buFont typeface="Arial" charset="0"/>
              <a:buChar char="•"/>
            </a:pPr>
            <a:r>
              <a:rPr lang="en-US" sz="4000">
                <a:solidFill>
                  <a:srgbClr val="BFBFBF"/>
                </a:solidFill>
                <a:latin typeface="Calibri" charset="0"/>
                <a:cs typeface="Calibri" charset="0"/>
                <a:sym typeface="Calibri" charset="0"/>
              </a:rPr>
              <a:t>What is the nature of Internet interconnectivity (between ISPs) in Africa?</a:t>
            </a:r>
          </a:p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</a:pPr>
            <a:endParaRPr lang="en-US" sz="4000">
              <a:solidFill>
                <a:srgbClr val="BFBFBF"/>
              </a:solidFill>
              <a:latin typeface="Calibri" charset="0"/>
              <a:cs typeface="Calibri" charset="0"/>
              <a:sym typeface="Calibri" charset="0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  <a:buFont typeface="Arial" charset="0"/>
              <a:buChar char="•"/>
            </a:pPr>
            <a:r>
              <a:rPr lang="en-US" sz="4000" b="1">
                <a:solidFill>
                  <a:srgbClr val="FF0000"/>
                </a:solidFill>
                <a:latin typeface="Calibri" charset="0"/>
                <a:cs typeface="Calibri" charset="0"/>
                <a:sym typeface="Calibri" charset="0"/>
              </a:rPr>
              <a:t>What can be done to reduce latency to common Internet services?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E6AC4-782D-EB4D-BA07-F3A4A753AFB2}" type="slidenum">
              <a:rPr lang="en-US" smtClean="0"/>
              <a:pPr/>
              <a:t>18</a:t>
            </a:fld>
            <a:endParaRPr lang="en-US" sz="1200"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defTabSz="914400">
              <a:lnSpc>
                <a:spcPct val="90000"/>
              </a:lnSpc>
            </a:pPr>
            <a:r>
              <a:rPr lang="en-US" sz="4400">
                <a:latin typeface="Arial" charset="0"/>
                <a:cs typeface="Arial" charset="0"/>
                <a:sym typeface="Arial" charset="0"/>
              </a:rPr>
              <a:t>Solution #1: Add More Caches</a:t>
            </a:r>
            <a:endParaRPr lang="en-US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286500" y="1852613"/>
            <a:ext cx="5653088" cy="2828925"/>
          </a:xfrm>
        </p:spPr>
        <p:txBody>
          <a:bodyPr/>
          <a:lstStyle/>
          <a:p>
            <a:pPr marL="158750" indent="-158750" defTabSz="91440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>
                <a:latin typeface="Arial" charset="0"/>
                <a:cs typeface="Arial" charset="0"/>
                <a:sym typeface="Arial" charset="0"/>
              </a:rPr>
              <a:t>Traceroute Probes between </a:t>
            </a:r>
            <a:r>
              <a:rPr lang="en-US" sz="2400">
                <a:latin typeface="Arial" charset="0"/>
                <a:cs typeface="Arial" charset="0"/>
                <a:sym typeface="Arial" charset="0"/>
              </a:rPr>
              <a:t>BISmark routers (eyeball) and Google Cache Node in Uganda (content)</a:t>
            </a:r>
          </a:p>
          <a:p>
            <a:pPr marL="158750" indent="-158750" defTabSz="91440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>
                <a:latin typeface="Arial" charset="0"/>
                <a:cs typeface="Arial" charset="0"/>
                <a:sym typeface="Arial" charset="0"/>
              </a:rPr>
              <a:t>Google cache hosted by MTN </a:t>
            </a:r>
          </a:p>
          <a:p>
            <a:pPr marL="158750" indent="-158750" defTabSz="91440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>
                <a:latin typeface="Arial" charset="0"/>
                <a:cs typeface="Arial" charset="0"/>
                <a:sym typeface="Arial" charset="0"/>
              </a:rPr>
              <a:t>Emulates scenario where content is in nearby country</a:t>
            </a:r>
            <a:endParaRPr lang="en-US"/>
          </a:p>
        </p:txBody>
      </p:sp>
      <p:grpSp>
        <p:nvGrpSpPr>
          <p:cNvPr id="32772" name="Group 4"/>
          <p:cNvGrpSpPr>
            <a:grpSpLocks/>
          </p:cNvGrpSpPr>
          <p:nvPr/>
        </p:nvGrpSpPr>
        <p:grpSpPr bwMode="auto">
          <a:xfrm>
            <a:off x="809625" y="1335088"/>
            <a:ext cx="5576888" cy="4794250"/>
            <a:chOff x="0" y="0"/>
            <a:chExt cx="5576066" cy="4794445"/>
          </a:xfrm>
        </p:grpSpPr>
        <p:pic>
          <p:nvPicPr>
            <p:cNvPr id="32773" name="Picture 5" descr="image15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945"/>
            <a:stretch>
              <a:fillRect/>
            </a:stretch>
          </p:blipFill>
          <p:spPr bwMode="auto">
            <a:xfrm>
              <a:off x="0" y="0"/>
              <a:ext cx="5576066" cy="44960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32774" name="AutoShape 6"/>
            <p:cNvSpPr>
              <a:spLocks/>
            </p:cNvSpPr>
            <p:nvPr/>
          </p:nvSpPr>
          <p:spPr bwMode="auto">
            <a:xfrm>
              <a:off x="1781447" y="4423604"/>
              <a:ext cx="1631675" cy="37084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19" tIns="45719" rIns="45719" bIns="45719"/>
            <a:lstStyle/>
            <a:p>
              <a:r>
                <a:rPr lang="en-US"/>
                <a:t>BISmark Routers</a:t>
              </a:r>
            </a:p>
          </p:txBody>
        </p:sp>
        <p:sp>
          <p:nvSpPr>
            <p:cNvPr id="32775" name="AutoShape 7"/>
            <p:cNvSpPr>
              <a:spLocks/>
            </p:cNvSpPr>
            <p:nvPr/>
          </p:nvSpPr>
          <p:spPr bwMode="auto">
            <a:xfrm>
              <a:off x="2308445" y="3530540"/>
              <a:ext cx="2530226" cy="3506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solidFill>
              <a:srgbClr val="DEEBF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>
                  <a:latin typeface="Arial Bold" charset="0"/>
                  <a:cs typeface="Arial Bold" charset="0"/>
                  <a:sym typeface="Arial Bold" charset="0"/>
                </a:rPr>
                <a:t>Inside Customer Cone</a:t>
              </a:r>
              <a:endParaRPr lang="en-US"/>
            </a:p>
          </p:txBody>
        </p:sp>
        <p:sp>
          <p:nvSpPr>
            <p:cNvPr id="32776" name="AutoShape 8"/>
            <p:cNvSpPr>
              <a:spLocks/>
            </p:cNvSpPr>
            <p:nvPr/>
          </p:nvSpPr>
          <p:spPr bwMode="auto">
            <a:xfrm>
              <a:off x="847048" y="3695588"/>
              <a:ext cx="627037" cy="393275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2777" name="Line 9"/>
            <p:cNvSpPr>
              <a:spLocks noChangeShapeType="1"/>
            </p:cNvSpPr>
            <p:nvPr/>
          </p:nvSpPr>
          <p:spPr bwMode="auto">
            <a:xfrm flipV="1">
              <a:off x="1461379" y="3745071"/>
              <a:ext cx="859755" cy="147154"/>
            </a:xfrm>
            <a:prstGeom prst="lin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defTabSz="457200"/>
              <a:endParaRPr lang="en-US" sz="1200">
                <a:latin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32778" name="AutoShape 10"/>
            <p:cNvSpPr>
              <a:spLocks/>
            </p:cNvSpPr>
            <p:nvPr/>
          </p:nvSpPr>
          <p:spPr bwMode="auto">
            <a:xfrm rot="16200000">
              <a:off x="189465" y="2647459"/>
              <a:ext cx="1900253" cy="294967"/>
            </a:xfrm>
            <a:prstGeom prst="leftRightArrow">
              <a:avLst>
                <a:gd name="adj1" fmla="val 50000"/>
                <a:gd name="adj2" fmla="val 49987"/>
              </a:avLst>
            </a:prstGeom>
            <a:solidFill>
              <a:srgbClr val="C00000"/>
            </a:solidFill>
            <a:ln w="12700" cap="flat" cmpd="sng">
              <a:solidFill>
                <a:srgbClr val="42719B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2779" name="AutoShape 11"/>
            <p:cNvSpPr>
              <a:spLocks/>
            </p:cNvSpPr>
            <p:nvPr/>
          </p:nvSpPr>
          <p:spPr bwMode="auto">
            <a:xfrm>
              <a:off x="1283443" y="2694321"/>
              <a:ext cx="2594184" cy="3506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solidFill>
              <a:srgbClr val="DEEBF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>
                  <a:latin typeface="Arial Bold" charset="0"/>
                  <a:cs typeface="Arial Bold" charset="0"/>
                  <a:sym typeface="Arial Bold" charset="0"/>
                </a:rPr>
                <a:t>Latency Improvements</a:t>
              </a:r>
              <a:endParaRPr lang="en-US"/>
            </a:p>
          </p:txBody>
        </p:sp>
      </p:grpSp>
      <p:sp>
        <p:nvSpPr>
          <p:cNvPr id="32780" name="AutoShape 12"/>
          <p:cNvSpPr>
            <a:spLocks/>
          </p:cNvSpPr>
          <p:nvPr/>
        </p:nvSpPr>
        <p:spPr bwMode="auto">
          <a:xfrm>
            <a:off x="6399213" y="4743450"/>
            <a:ext cx="5240337" cy="14255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DEEB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/>
            <a:r>
              <a:rPr lang="en-US" sz="2800" b="1">
                <a:solidFill>
                  <a:srgbClr val="FF0000"/>
                </a:solidFill>
              </a:rPr>
              <a:t>Latency improvements are limited when peering to the cache is not adequate.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E6AC4-782D-EB4D-BA07-F3A4A753AFB2}" type="slidenum">
              <a:rPr lang="en-US" smtClean="0"/>
              <a:pPr/>
              <a:t>19</a:t>
            </a:fld>
            <a:endParaRPr lang="en-US" sz="1200"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AutoShape 1"/>
          <p:cNvSpPr>
            <a:spLocks/>
          </p:cNvSpPr>
          <p:nvPr/>
        </p:nvSpPr>
        <p:spPr bwMode="auto">
          <a:xfrm>
            <a:off x="165100" y="617538"/>
            <a:ext cx="11717338" cy="67786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algn="ctr"/>
            <a:r>
              <a:rPr lang="en-US" sz="4800">
                <a:latin typeface="Arial" charset="0"/>
                <a:cs typeface="Arial" charset="0"/>
                <a:sym typeface="Arial" charset="0"/>
              </a:rPr>
              <a:t>Broadband Connectivity in Africa</a:t>
            </a:r>
            <a:endParaRPr lang="en-US"/>
          </a:p>
        </p:txBody>
      </p:sp>
      <p:pic>
        <p:nvPicPr>
          <p:cNvPr id="8194" name="Picture 2" descr="africa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000"/>
            <a:ext cx="5048250" cy="3573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195" name="AutoShape 3"/>
          <p:cNvSpPr>
            <a:spLocks/>
          </p:cNvSpPr>
          <p:nvPr/>
        </p:nvSpPr>
        <p:spPr bwMode="auto">
          <a:xfrm>
            <a:off x="5024438" y="1552575"/>
            <a:ext cx="6938962" cy="45354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2145" tIns="32145" rIns="32145" bIns="32145"/>
          <a:lstStyle/>
          <a:p>
            <a:pPr marL="601663" indent="-601663"/>
            <a:r>
              <a:rPr lang="en-US" sz="3600" dirty="0"/>
              <a:t>According to ITU in 2013</a:t>
            </a:r>
          </a:p>
          <a:p>
            <a:pPr marL="601663" indent="-601663"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sz="3600" dirty="0" smtClean="0"/>
              <a:t>93 million broadband subscriptions</a:t>
            </a:r>
          </a:p>
          <a:p>
            <a:pPr marL="601663" indent="-601663"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sz="3600" dirty="0" smtClean="0"/>
              <a:t>27% growth in past 4 years (</a:t>
            </a:r>
            <a:r>
              <a:rPr lang="en-US" sz="3600" b="1" dirty="0" smtClean="0"/>
              <a:t>Highest</a:t>
            </a:r>
            <a:r>
              <a:rPr lang="en-US" sz="3600" dirty="0" smtClean="0"/>
              <a:t>) </a:t>
            </a:r>
            <a:endParaRPr lang="en-US" sz="3600" dirty="0"/>
          </a:p>
          <a:p>
            <a:pPr marL="601663" indent="-601663"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sz="3600" dirty="0" smtClean="0"/>
              <a:t>Broadband </a:t>
            </a:r>
            <a:r>
              <a:rPr lang="en-US" sz="3600" dirty="0"/>
              <a:t>associated with economic growth + development </a:t>
            </a:r>
          </a:p>
        </p:txBody>
      </p:sp>
      <p:sp>
        <p:nvSpPr>
          <p:cNvPr id="8196" name="AutoShape 4"/>
          <p:cNvSpPr>
            <a:spLocks/>
          </p:cNvSpPr>
          <p:nvPr/>
        </p:nvSpPr>
        <p:spPr bwMode="auto">
          <a:xfrm>
            <a:off x="1406525" y="6019800"/>
            <a:ext cx="9124950" cy="70961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DEEB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/>
            <a:r>
              <a:rPr lang="en-US" sz="2400"/>
              <a:t>Yet, very little is known about performance in Africa and what causes poor performance when it does arise.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81FC6F-4D53-B34C-A9D0-B3EC39A01834}" type="slidenum">
              <a:rPr lang="en-US" smtClean="0"/>
              <a:pPr/>
              <a:t>2</a:t>
            </a:fld>
            <a:endParaRPr lang="en-US" sz="1200"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defTabSz="914400">
              <a:lnSpc>
                <a:spcPct val="90000"/>
              </a:lnSpc>
            </a:pPr>
            <a:r>
              <a:rPr lang="en-US" sz="4400">
                <a:latin typeface="Arial" charset="0"/>
                <a:cs typeface="Arial" charset="0"/>
                <a:sym typeface="Arial" charset="0"/>
              </a:rPr>
              <a:t>Solution #2: Add More Peering Links</a:t>
            </a:r>
            <a:endParaRPr 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903913" y="1816100"/>
            <a:ext cx="5846762" cy="2541588"/>
          </a:xfrm>
        </p:spPr>
        <p:txBody>
          <a:bodyPr/>
          <a:lstStyle/>
          <a:p>
            <a:pPr marL="136525" indent="-136525" defTabSz="91440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400" b="1" dirty="0" smtClean="0">
                <a:latin typeface="Arial" charset="0"/>
                <a:cs typeface="Arial" charset="0"/>
                <a:sym typeface="Arial" charset="0"/>
              </a:rPr>
              <a:t>Simulation</a:t>
            </a:r>
            <a:r>
              <a:rPr lang="en-US" sz="2400" dirty="0" smtClean="0">
                <a:latin typeface="Arial" charset="0"/>
                <a:cs typeface="Arial" charset="0"/>
                <a:sym typeface="Arial" charset="0"/>
              </a:rPr>
              <a:t>: Add peering links between </a:t>
            </a:r>
            <a:r>
              <a:rPr lang="en-US" sz="2400" dirty="0">
                <a:latin typeface="Arial" charset="0"/>
                <a:cs typeface="Arial" charset="0"/>
                <a:sym typeface="Arial" charset="0"/>
              </a:rPr>
              <a:t>all the participants at</a:t>
            </a:r>
          </a:p>
          <a:p>
            <a:pPr marL="609600" lvl="1" indent="-152400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en-US" sz="2400" dirty="0">
                <a:latin typeface="Arial" charset="0"/>
                <a:ea typeface="ＭＳ Ｐゴシック" charset="0"/>
                <a:cs typeface="Arial" charset="0"/>
                <a:sym typeface="Arial" charset="0"/>
              </a:rPr>
              <a:t>JINX (Johannesburg)</a:t>
            </a:r>
            <a:endParaRPr lang="en-US" sz="3600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  <a:p>
            <a:pPr marL="609600" lvl="1" indent="-152400" defTabSz="9144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en-US" sz="2400" dirty="0">
                <a:latin typeface="Arial" charset="0"/>
                <a:ea typeface="ＭＳ Ｐゴシック" charset="0"/>
                <a:cs typeface="Arial" charset="0"/>
                <a:sym typeface="Arial" charset="0"/>
              </a:rPr>
              <a:t>KIXP (Nairobi)</a:t>
            </a:r>
          </a:p>
          <a:p>
            <a:pPr marL="136525" indent="-136525" defTabSz="91440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400" dirty="0">
                <a:latin typeface="Arial" charset="0"/>
                <a:cs typeface="Arial" charset="0"/>
                <a:sym typeface="Arial" charset="0"/>
              </a:rPr>
              <a:t>Emulates scenario where more ISPs connect and peer at regional IXPs</a:t>
            </a:r>
            <a:endParaRPr lang="en-US" dirty="0"/>
          </a:p>
        </p:txBody>
      </p:sp>
      <p:pic>
        <p:nvPicPr>
          <p:cNvPr id="33796" name="Picture 4" descr="image1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1703388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grpSp>
        <p:nvGrpSpPr>
          <p:cNvPr id="33797" name="Group 5"/>
          <p:cNvGrpSpPr>
            <a:grpSpLocks/>
          </p:cNvGrpSpPr>
          <p:nvPr/>
        </p:nvGrpSpPr>
        <p:grpSpPr bwMode="auto">
          <a:xfrm>
            <a:off x="1331913" y="3394075"/>
            <a:ext cx="2593975" cy="868363"/>
            <a:chOff x="-1" y="-1"/>
            <a:chExt cx="2594185" cy="867860"/>
          </a:xfrm>
        </p:grpSpPr>
        <p:sp>
          <p:nvSpPr>
            <p:cNvPr id="33798" name="AutoShape 6"/>
            <p:cNvSpPr>
              <a:spLocks/>
            </p:cNvSpPr>
            <p:nvPr/>
          </p:nvSpPr>
          <p:spPr bwMode="auto">
            <a:xfrm>
              <a:off x="137156" y="322381"/>
              <a:ext cx="2262529" cy="288718"/>
            </a:xfrm>
            <a:prstGeom prst="leftRightArrow">
              <a:avLst>
                <a:gd name="adj1" fmla="val 50000"/>
                <a:gd name="adj2" fmla="val 49994"/>
              </a:avLst>
            </a:prstGeom>
            <a:solidFill>
              <a:srgbClr val="C00000"/>
            </a:solidFill>
            <a:ln w="12700" cap="flat" cmpd="sng">
              <a:solidFill>
                <a:srgbClr val="42719B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3799" name="AutoShape 7"/>
            <p:cNvSpPr>
              <a:spLocks/>
            </p:cNvSpPr>
            <p:nvPr/>
          </p:nvSpPr>
          <p:spPr bwMode="auto">
            <a:xfrm>
              <a:off x="-1" y="517197"/>
              <a:ext cx="2594185" cy="3506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19" tIns="45719" rIns="45719" bIns="45719"/>
            <a:lstStyle/>
            <a:p>
              <a:pPr algn="ctr"/>
              <a:r>
                <a:rPr lang="en-US">
                  <a:latin typeface="Arial Bold" charset="0"/>
                  <a:cs typeface="Arial Bold" charset="0"/>
                  <a:sym typeface="Arial Bold" charset="0"/>
                </a:rPr>
                <a:t>Latency Improvements</a:t>
              </a:r>
              <a:endParaRPr lang="en-US"/>
            </a:p>
          </p:txBody>
        </p:sp>
        <p:sp>
          <p:nvSpPr>
            <p:cNvPr id="33800" name="AutoShape 8"/>
            <p:cNvSpPr>
              <a:spLocks/>
            </p:cNvSpPr>
            <p:nvPr/>
          </p:nvSpPr>
          <p:spPr bwMode="auto">
            <a:xfrm>
              <a:off x="676702" y="0"/>
              <a:ext cx="1240779" cy="3506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19" tIns="45719" rIns="45719" bIns="45719"/>
            <a:lstStyle/>
            <a:p>
              <a:pPr algn="ctr"/>
              <a:r>
                <a:rPr lang="en-US">
                  <a:latin typeface="Arial Bold" charset="0"/>
                  <a:cs typeface="Arial Bold" charset="0"/>
                  <a:sym typeface="Arial Bold" charset="0"/>
                </a:rPr>
                <a:t>Δ ~ 250ms</a:t>
              </a:r>
              <a:endParaRPr lang="en-US"/>
            </a:p>
          </p:txBody>
        </p:sp>
      </p:grpSp>
      <p:sp>
        <p:nvSpPr>
          <p:cNvPr id="33801" name="AutoShape 9"/>
          <p:cNvSpPr>
            <a:spLocks/>
          </p:cNvSpPr>
          <p:nvPr/>
        </p:nvSpPr>
        <p:spPr bwMode="auto">
          <a:xfrm>
            <a:off x="6162675" y="4503738"/>
            <a:ext cx="5595938" cy="79216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DEEB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/>
            <a:r>
              <a:rPr lang="en-US" sz="2400">
                <a:solidFill>
                  <a:srgbClr val="FF0000"/>
                </a:solidFill>
                <a:latin typeface="Arial Bold" charset="0"/>
                <a:cs typeface="Arial Bold" charset="0"/>
                <a:sym typeface="Arial Bold" charset="0"/>
              </a:rPr>
              <a:t>Additional peering links </a:t>
            </a:r>
            <a:r>
              <a:rPr lang="en-US" sz="2400">
                <a:solidFill>
                  <a:srgbClr val="FF0000"/>
                </a:solidFill>
                <a:latin typeface="Wingdings" charset="0"/>
                <a:cs typeface="Wingdings" charset="0"/>
                <a:sym typeface="Wingdings" charset="0"/>
              </a:rPr>
              <a:t> </a:t>
            </a:r>
            <a:br>
              <a:rPr lang="en-US" sz="2400">
                <a:solidFill>
                  <a:srgbClr val="FF0000"/>
                </a:solidFill>
                <a:latin typeface="Wingdings" charset="0"/>
                <a:cs typeface="Wingdings" charset="0"/>
                <a:sym typeface="Wingdings" charset="0"/>
              </a:rPr>
            </a:br>
            <a:r>
              <a:rPr lang="en-US" sz="2400">
                <a:solidFill>
                  <a:srgbClr val="FF0000"/>
                </a:solidFill>
                <a:latin typeface="Arial Bold" charset="0"/>
                <a:cs typeface="Arial Bold" charset="0"/>
                <a:sym typeface="Arial Bold" charset="0"/>
              </a:rPr>
              <a:t>Significant latency improvements 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E6AC4-782D-EB4D-BA07-F3A4A753AFB2}" type="slidenum">
              <a:rPr lang="en-US" smtClean="0"/>
              <a:pPr/>
              <a:t>20</a:t>
            </a:fld>
            <a:endParaRPr lang="en-US" sz="1200" dirty="0"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defTabSz="914400">
              <a:lnSpc>
                <a:spcPct val="90000"/>
              </a:lnSpc>
            </a:pPr>
            <a:r>
              <a:rPr lang="en-US" sz="4400">
                <a:latin typeface="Arial" charset="0"/>
                <a:cs typeface="Arial" charset="0"/>
                <a:sym typeface="Arial" charset="0"/>
              </a:rPr>
              <a:t>Better Peering is a Substitute for Additional Caches</a:t>
            </a:r>
            <a:endParaRPr lang="en-US"/>
          </a:p>
        </p:txBody>
      </p:sp>
      <p:pic>
        <p:nvPicPr>
          <p:cNvPr id="35843" name="Picture 3" descr="image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1565275"/>
            <a:ext cx="6148387" cy="461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5844" name="AutoShape 4"/>
          <p:cNvSpPr>
            <a:spLocks/>
          </p:cNvSpPr>
          <p:nvPr/>
        </p:nvSpPr>
        <p:spPr bwMode="auto">
          <a:xfrm>
            <a:off x="6065838" y="2263775"/>
            <a:ext cx="5846762" cy="19939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 charset="0"/>
              <a:buChar char="•"/>
            </a:pPr>
            <a:r>
              <a:rPr lang="en-US" sz="2800" dirty="0">
                <a:latin typeface="Arial" charset="0"/>
                <a:cs typeface="Arial" charset="0"/>
                <a:sym typeface="Arial" charset="0"/>
              </a:rPr>
              <a:t>Experiment: </a:t>
            </a:r>
            <a:endParaRPr lang="en-US" sz="2800" dirty="0" smtClean="0">
              <a:latin typeface="Arial" charset="0"/>
              <a:cs typeface="Arial" charset="0"/>
              <a:sym typeface="Arial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SzPct val="100000"/>
              <a:buFont typeface="Arial" charset="0"/>
              <a:buChar char="•"/>
            </a:pPr>
            <a:r>
              <a:rPr lang="en-US" sz="2800" dirty="0" smtClean="0">
                <a:latin typeface="Arial" charset="0"/>
                <a:cs typeface="Arial" charset="0"/>
                <a:sym typeface="Arial" charset="0"/>
              </a:rPr>
              <a:t>add </a:t>
            </a:r>
            <a:r>
              <a:rPr lang="en-US" sz="2800" dirty="0">
                <a:latin typeface="Arial" charset="0"/>
                <a:cs typeface="Arial" charset="0"/>
                <a:sym typeface="Arial" charset="0"/>
              </a:rPr>
              <a:t>caches in </a:t>
            </a:r>
            <a:r>
              <a:rPr lang="en-US" sz="2800" dirty="0" smtClean="0">
                <a:latin typeface="Arial" charset="0"/>
                <a:cs typeface="Arial" charset="0"/>
                <a:sym typeface="Arial" charset="0"/>
              </a:rPr>
              <a:t>Kenya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SzPct val="100000"/>
              <a:buFont typeface="Arial" charset="0"/>
              <a:buChar char="•"/>
            </a:pPr>
            <a:r>
              <a:rPr lang="en-US" sz="2800" dirty="0" err="1">
                <a:latin typeface="Arial" charset="0"/>
                <a:cs typeface="Arial" charset="0"/>
                <a:sym typeface="Arial" charset="0"/>
              </a:rPr>
              <a:t>t</a:t>
            </a:r>
            <a:r>
              <a:rPr lang="en-US" sz="2800" dirty="0" err="1" smtClean="0">
                <a:latin typeface="Arial" charset="0"/>
                <a:cs typeface="Arial" charset="0"/>
                <a:sym typeface="Arial" charset="0"/>
              </a:rPr>
              <a:t>raceroute</a:t>
            </a:r>
            <a:r>
              <a:rPr lang="en-US" sz="2800" dirty="0" smtClean="0">
                <a:latin typeface="Arial" charset="0"/>
                <a:cs typeface="Arial" charset="0"/>
                <a:sym typeface="Arial" charset="0"/>
              </a:rPr>
              <a:t> Probe from SA</a:t>
            </a:r>
            <a:endParaRPr lang="en-US" sz="2800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 charset="0"/>
              <a:buChar char="•"/>
            </a:pPr>
            <a:r>
              <a:rPr lang="en-US" sz="2800" dirty="0">
                <a:latin typeface="Arial" charset="0"/>
                <a:cs typeface="Arial" charset="0"/>
                <a:sym typeface="Arial" charset="0"/>
              </a:rPr>
              <a:t>Two scenarios</a:t>
            </a:r>
            <a:endParaRPr lang="en-US" sz="2800" dirty="0"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SzPct val="100000"/>
              <a:buFont typeface="Arial" charset="0"/>
              <a:buChar char="•"/>
            </a:pPr>
            <a:r>
              <a:rPr lang="en-US" sz="2400" dirty="0">
                <a:latin typeface="Arial" charset="0"/>
                <a:cs typeface="Arial" charset="0"/>
                <a:sym typeface="Arial" charset="0"/>
              </a:rPr>
              <a:t>Use existing peering links</a:t>
            </a:r>
            <a:endParaRPr lang="en-US" sz="2400" dirty="0"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SzPct val="100000"/>
              <a:buFont typeface="Arial" charset="0"/>
              <a:buChar char="•"/>
            </a:pPr>
            <a:r>
              <a:rPr lang="en-US" sz="2400" dirty="0">
                <a:latin typeface="Arial" charset="0"/>
                <a:cs typeface="Arial" charset="0"/>
                <a:sym typeface="Arial" charset="0"/>
              </a:rPr>
              <a:t>Add more peering links</a:t>
            </a:r>
            <a:endParaRPr lang="en-US" dirty="0"/>
          </a:p>
        </p:txBody>
      </p:sp>
      <p:sp>
        <p:nvSpPr>
          <p:cNvPr id="35845" name="AutoShape 5"/>
          <p:cNvSpPr>
            <a:spLocks/>
          </p:cNvSpPr>
          <p:nvPr/>
        </p:nvSpPr>
        <p:spPr bwMode="auto">
          <a:xfrm>
            <a:off x="5943600" y="5029200"/>
            <a:ext cx="5167313" cy="142398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DEEB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Additional caches have little effect on average latency (compared to adding more peering links).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0" y="5181600"/>
            <a:ext cx="2353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800000"/>
                </a:solidFill>
                <a:latin typeface="Arial"/>
                <a:cs typeface="Arial"/>
              </a:rPr>
              <a:t>Additional Links</a:t>
            </a:r>
            <a:endParaRPr lang="en-US" sz="2400" dirty="0">
              <a:solidFill>
                <a:srgbClr val="800000"/>
              </a:solidFill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E6AC4-782D-EB4D-BA07-F3A4A753AFB2}" type="slidenum">
              <a:rPr lang="en-US" smtClean="0"/>
              <a:pPr/>
              <a:t>21</a:t>
            </a:fld>
            <a:endParaRPr lang="en-US" sz="1200">
              <a:solidFill>
                <a:srgbClr val="888888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6000" y="3124200"/>
            <a:ext cx="2066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800000"/>
                </a:solidFill>
                <a:latin typeface="Arial"/>
                <a:cs typeface="Arial"/>
              </a:rPr>
              <a:t>Existing Links</a:t>
            </a:r>
            <a:endParaRPr lang="en-US" sz="2400" dirty="0">
              <a:solidFill>
                <a:srgbClr val="80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defTabSz="914400">
              <a:lnSpc>
                <a:spcPct val="90000"/>
              </a:lnSpc>
            </a:pPr>
            <a:r>
              <a:rPr lang="en-US" sz="4400">
                <a:latin typeface="Arial" charset="0"/>
                <a:cs typeface="Arial" charset="0"/>
                <a:sym typeface="Arial" charset="0"/>
              </a:rPr>
              <a:t>Summary</a:t>
            </a:r>
            <a:endParaRPr 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25463" y="1587500"/>
            <a:ext cx="10941050" cy="4351338"/>
          </a:xfrm>
        </p:spPr>
        <p:txBody>
          <a:bodyPr/>
          <a:lstStyle/>
          <a:p>
            <a:pPr marL="174625" indent="-174625" defTabSz="876300">
              <a:lnSpc>
                <a:spcPct val="90000"/>
              </a:lnSpc>
              <a:spcBef>
                <a:spcPts val="900"/>
              </a:spcBef>
              <a:buFont typeface="Arial" charset="0"/>
              <a:buChar char="•"/>
            </a:pPr>
            <a:r>
              <a:rPr lang="en-US" sz="3000" dirty="0">
                <a:latin typeface="Calibri" charset="0"/>
                <a:cs typeface="Calibri" charset="0"/>
                <a:sym typeface="Calibri" charset="0"/>
              </a:rPr>
              <a:t>What is the nature of Internet interconnectivity (between ISPs) in Africa?</a:t>
            </a:r>
          </a:p>
          <a:p>
            <a:pPr marL="633413" lvl="1" indent="-195263" defTabSz="876300">
              <a:lnSpc>
                <a:spcPct val="90000"/>
              </a:lnSpc>
              <a:spcBef>
                <a:spcPts val="400"/>
              </a:spcBef>
              <a:buFont typeface="Arial" charset="0"/>
              <a:buChar char="•"/>
            </a:pPr>
            <a:r>
              <a:rPr lang="en-US" sz="3000" dirty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Many ISPs are not present in regional IXPs</a:t>
            </a:r>
            <a:endParaRPr lang="en-US" sz="3400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  <a:p>
            <a:pPr marL="633413" lvl="1" indent="-195263" defTabSz="876300">
              <a:lnSpc>
                <a:spcPct val="90000"/>
              </a:lnSpc>
              <a:spcBef>
                <a:spcPts val="400"/>
              </a:spcBef>
              <a:buFont typeface="Arial" charset="0"/>
              <a:buChar char="•"/>
            </a:pPr>
            <a:r>
              <a:rPr lang="en-US" sz="3000" dirty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Many ISPs do not interconnect at regional IXPs</a:t>
            </a:r>
            <a:endParaRPr lang="en-US" sz="3400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  <a:p>
            <a:pPr marL="174625" indent="-174625" defTabSz="876300">
              <a:lnSpc>
                <a:spcPct val="90000"/>
              </a:lnSpc>
              <a:spcBef>
                <a:spcPts val="900"/>
              </a:spcBef>
              <a:buFont typeface="Arial" charset="0"/>
              <a:buChar char="•"/>
            </a:pPr>
            <a:r>
              <a:rPr lang="en-US" sz="3000" dirty="0">
                <a:latin typeface="Calibri" charset="0"/>
                <a:cs typeface="Calibri" charset="0"/>
                <a:sym typeface="Calibri" charset="0"/>
              </a:rPr>
              <a:t>What can be done to reduce latency to common Internet services?</a:t>
            </a:r>
          </a:p>
          <a:p>
            <a:pPr marL="633413" lvl="1" indent="-195263" defTabSz="876300">
              <a:lnSpc>
                <a:spcPct val="90000"/>
              </a:lnSpc>
              <a:spcBef>
                <a:spcPts val="400"/>
              </a:spcBef>
              <a:buFont typeface="Arial" charset="0"/>
              <a:buChar char="•"/>
            </a:pPr>
            <a:r>
              <a:rPr lang="en-US" sz="3000" dirty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Peering at regional IXPs can reduce median intra-continent latencies by 250ms</a:t>
            </a:r>
          </a:p>
          <a:p>
            <a:pPr marL="174625" indent="-174625" defTabSz="876300">
              <a:lnSpc>
                <a:spcPct val="90000"/>
              </a:lnSpc>
              <a:spcBef>
                <a:spcPts val="900"/>
              </a:spcBef>
              <a:buFont typeface="Arial" charset="0"/>
              <a:buChar char="•"/>
            </a:pPr>
            <a:r>
              <a:rPr lang="en-US" sz="3000" dirty="0">
                <a:latin typeface="Calibri" charset="0"/>
                <a:cs typeface="Calibri" charset="0"/>
                <a:sym typeface="Calibri" charset="0"/>
              </a:rPr>
              <a:t>Next steps: Better incentives for interconnectivity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E6AC4-782D-EB4D-BA07-F3A4A753AFB2}" type="slidenum">
              <a:rPr lang="en-US" smtClean="0"/>
              <a:pPr/>
              <a:t>22</a:t>
            </a:fld>
            <a:endParaRPr lang="en-US" sz="1200" dirty="0">
              <a:solidFill>
                <a:srgbClr val="888888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63268" y="5715000"/>
            <a:ext cx="35073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Arpit Gupta</a:t>
            </a:r>
          </a:p>
          <a:p>
            <a:pPr algn="ctr"/>
            <a:r>
              <a:rPr lang="en-US" sz="2800" dirty="0" smtClean="0">
                <a:solidFill>
                  <a:srgbClr val="3366FF"/>
                </a:solidFill>
              </a:rPr>
              <a:t>agupta80@gatech.edu</a:t>
            </a:r>
            <a:endParaRPr lang="en-US" sz="2800" dirty="0">
              <a:solidFill>
                <a:srgbClr val="3366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xfrm>
            <a:off x="838200" y="2562225"/>
            <a:ext cx="10515600" cy="1325563"/>
          </a:xfrm>
        </p:spPr>
        <p:txBody>
          <a:bodyPr/>
          <a:lstStyle/>
          <a:p>
            <a:pPr algn="ctr" defTabSz="914400">
              <a:lnSpc>
                <a:spcPct val="90000"/>
              </a:lnSpc>
            </a:pPr>
            <a:r>
              <a:rPr lang="en-US" sz="4400">
                <a:latin typeface="Calibri Light" charset="0"/>
                <a:cs typeface="Calibri Light" charset="0"/>
                <a:sym typeface="Calibri Light" charset="0"/>
              </a:rPr>
              <a:t>Backup Slides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E6AC4-782D-EB4D-BA07-F3A4A753AFB2}" type="slidenum">
              <a:rPr lang="en-US" smtClean="0"/>
              <a:pPr/>
              <a:t>23</a:t>
            </a:fld>
            <a:endParaRPr lang="en-US" sz="1200"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defTabSz="914400">
              <a:lnSpc>
                <a:spcPct val="90000"/>
              </a:lnSpc>
            </a:pPr>
            <a:r>
              <a:rPr lang="en-US" sz="4400">
                <a:latin typeface="Arial" charset="0"/>
                <a:cs typeface="Arial" charset="0"/>
                <a:sym typeface="Arial" charset="0"/>
              </a:rPr>
              <a:t>High Latency Paths within Africa</a:t>
            </a:r>
            <a:endParaRPr lang="en-US"/>
          </a:p>
        </p:txBody>
      </p:sp>
      <p:sp>
        <p:nvSpPr>
          <p:cNvPr id="38914" name="AutoShape 2"/>
          <p:cNvSpPr>
            <a:spLocks/>
          </p:cNvSpPr>
          <p:nvPr/>
        </p:nvSpPr>
        <p:spPr bwMode="auto">
          <a:xfrm>
            <a:off x="8610600" y="6221413"/>
            <a:ext cx="2743200" cy="26828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r"/>
            <a:fld id="{A76EB482-5282-9F4B-8D71-6B3DD4CACB27}" type="slidenum">
              <a:rPr lang="en-US" sz="1200">
                <a:solidFill>
                  <a:srgbClr val="888888"/>
                </a:solidFill>
              </a:rPr>
              <a:pPr algn="r"/>
              <a:t>24</a:t>
            </a:fld>
            <a:endParaRPr lang="en-US"/>
          </a:p>
        </p:txBody>
      </p:sp>
      <p:pic>
        <p:nvPicPr>
          <p:cNvPr id="38915" name="Picture 3" descr="image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4929188"/>
            <a:ext cx="1936750" cy="148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8916" name="AutoShape 4"/>
          <p:cNvSpPr>
            <a:spLocks/>
          </p:cNvSpPr>
          <p:nvPr/>
        </p:nvSpPr>
        <p:spPr bwMode="auto">
          <a:xfrm>
            <a:off x="311150" y="6396038"/>
            <a:ext cx="2103438" cy="43656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19" tIns="45719" rIns="45719" bIns="45719"/>
          <a:lstStyle/>
          <a:p>
            <a:r>
              <a:rPr lang="en-US" sz="2400">
                <a:latin typeface="Arial" charset="0"/>
                <a:cs typeface="Arial" charset="0"/>
                <a:sym typeface="Arial" charset="0"/>
              </a:rPr>
              <a:t>M-Lab Servers</a:t>
            </a:r>
            <a:endParaRPr lang="en-US"/>
          </a:p>
        </p:txBody>
      </p:sp>
      <p:sp>
        <p:nvSpPr>
          <p:cNvPr id="38917" name="AutoShape 5"/>
          <p:cNvSpPr>
            <a:spLocks/>
          </p:cNvSpPr>
          <p:nvPr/>
        </p:nvSpPr>
        <p:spPr bwMode="auto">
          <a:xfrm>
            <a:off x="836613" y="2078038"/>
            <a:ext cx="6808787" cy="285115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190500" indent="-190500" defTabSz="766763">
              <a:lnSpc>
                <a:spcPct val="90000"/>
              </a:lnSpc>
              <a:spcBef>
                <a:spcPts val="800"/>
              </a:spcBef>
              <a:buSzPct val="100000"/>
              <a:buFont typeface="Arial" charset="0"/>
              <a:buChar char="•"/>
            </a:pPr>
            <a:r>
              <a:rPr lang="en-US" sz="2300">
                <a:latin typeface="Arial" charset="0"/>
                <a:cs typeface="Arial" charset="0"/>
                <a:sym typeface="Arial" charset="0"/>
              </a:rPr>
              <a:t>Normalized Latency:</a:t>
            </a:r>
          </a:p>
          <a:p>
            <a:pPr marL="563563" lvl="1" indent="-180975" defTabSz="766763">
              <a:lnSpc>
                <a:spcPct val="90000"/>
              </a:lnSpc>
              <a:spcBef>
                <a:spcPts val="400"/>
              </a:spcBef>
              <a:buSzPct val="100000"/>
              <a:buFont typeface="Arial" charset="0"/>
              <a:buChar char="•"/>
            </a:pPr>
            <a:r>
              <a:rPr lang="en-US">
                <a:latin typeface="Arial" charset="0"/>
                <a:cs typeface="Arial" charset="0"/>
                <a:sym typeface="Arial" charset="0"/>
              </a:rPr>
              <a:t>Ratio of observed and speed of light propagation latencies</a:t>
            </a:r>
            <a:endParaRPr lang="en-US" sz="2000"/>
          </a:p>
          <a:p>
            <a:pPr marL="563563" lvl="1" indent="-180975" defTabSz="766763">
              <a:lnSpc>
                <a:spcPct val="90000"/>
              </a:lnSpc>
              <a:spcBef>
                <a:spcPts val="400"/>
              </a:spcBef>
              <a:buSzPct val="100000"/>
              <a:buFont typeface="Arial" charset="0"/>
              <a:buChar char="•"/>
            </a:pPr>
            <a:r>
              <a:rPr lang="en-US">
                <a:latin typeface="Arial" charset="0"/>
                <a:cs typeface="Arial" charset="0"/>
                <a:sym typeface="Arial" charset="0"/>
              </a:rPr>
              <a:t>Darker blocks imply higher latency penalties</a:t>
            </a:r>
            <a:endParaRPr lang="en-US" sz="2000"/>
          </a:p>
          <a:p>
            <a:pPr marL="563563" lvl="1" indent="-180975" defTabSz="766763">
              <a:lnSpc>
                <a:spcPct val="90000"/>
              </a:lnSpc>
              <a:spcBef>
                <a:spcPts val="400"/>
              </a:spcBef>
              <a:buSzPct val="100000"/>
              <a:buFont typeface="Arial" charset="0"/>
              <a:buChar char="•"/>
            </a:pPr>
            <a:endParaRPr lang="en-US" sz="1600">
              <a:latin typeface="Arial" charset="0"/>
              <a:cs typeface="Arial" charset="0"/>
              <a:sym typeface="Arial" charset="0"/>
            </a:endParaRPr>
          </a:p>
          <a:p>
            <a:pPr marL="190500" indent="-190500" defTabSz="766763">
              <a:lnSpc>
                <a:spcPct val="90000"/>
              </a:lnSpc>
              <a:spcBef>
                <a:spcPts val="800"/>
              </a:spcBef>
              <a:buSzPct val="100000"/>
              <a:buFont typeface="Arial" charset="0"/>
              <a:buChar char="•"/>
            </a:pPr>
            <a:r>
              <a:rPr lang="en-US" sz="2300">
                <a:latin typeface="Arial" charset="0"/>
                <a:cs typeface="Arial" charset="0"/>
                <a:sym typeface="Arial" charset="0"/>
              </a:rPr>
              <a:t>High Penalties for routes to M-Lab server in Nairobi</a:t>
            </a:r>
            <a:endParaRPr lang="en-US" sz="2300"/>
          </a:p>
          <a:p>
            <a:pPr marL="190500" indent="-190500" defTabSz="766763">
              <a:lnSpc>
                <a:spcPct val="90000"/>
              </a:lnSpc>
              <a:spcBef>
                <a:spcPts val="800"/>
              </a:spcBef>
              <a:buSzPct val="100000"/>
              <a:buFont typeface="Arial" charset="0"/>
              <a:buChar char="•"/>
            </a:pPr>
            <a:endParaRPr lang="en-US" sz="2000">
              <a:latin typeface="Arial" charset="0"/>
              <a:cs typeface="Arial" charset="0"/>
              <a:sym typeface="Arial" charset="0"/>
            </a:endParaRPr>
          </a:p>
        </p:txBody>
      </p:sp>
      <p:pic>
        <p:nvPicPr>
          <p:cNvPr id="38918" name="Picture 6" descr="image1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013" y="2078038"/>
            <a:ext cx="3486150" cy="455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8919" name="Line 7"/>
          <p:cNvSpPr>
            <a:spLocks noChangeShapeType="1"/>
          </p:cNvSpPr>
          <p:nvPr/>
        </p:nvSpPr>
        <p:spPr bwMode="auto">
          <a:xfrm>
            <a:off x="8345488" y="1960563"/>
            <a:ext cx="3271837" cy="0"/>
          </a:xfrm>
          <a:prstGeom prst="line">
            <a:avLst/>
          </a:prstGeom>
          <a:noFill/>
          <a:ln w="31750" cap="flat" cmpd="sng">
            <a:solidFill>
              <a:srgbClr val="00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457200"/>
            <a:endParaRPr 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38920" name="AutoShape 8"/>
          <p:cNvSpPr>
            <a:spLocks/>
          </p:cNvSpPr>
          <p:nvPr/>
        </p:nvSpPr>
        <p:spPr bwMode="auto">
          <a:xfrm>
            <a:off x="8843963" y="1590675"/>
            <a:ext cx="2170112" cy="3698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19" tIns="45719" rIns="45719" bIns="45719"/>
          <a:lstStyle/>
          <a:p>
            <a:r>
              <a:rPr lang="en-US"/>
              <a:t>Geographical Distance</a:t>
            </a:r>
          </a:p>
        </p:txBody>
      </p:sp>
      <p:sp>
        <p:nvSpPr>
          <p:cNvPr id="38921" name="AutoShape 9"/>
          <p:cNvSpPr>
            <a:spLocks/>
          </p:cNvSpPr>
          <p:nvPr/>
        </p:nvSpPr>
        <p:spPr bwMode="auto">
          <a:xfrm>
            <a:off x="4799013" y="6043613"/>
            <a:ext cx="3562350" cy="41275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19" tIns="45719" rIns="45719" bIns="45719"/>
          <a:lstStyle/>
          <a:p>
            <a:r>
              <a:rPr lang="en-US" sz="2200">
                <a:solidFill>
                  <a:srgbClr val="FF0000"/>
                </a:solidFill>
                <a:latin typeface="Arial" charset="0"/>
                <a:cs typeface="Arial" charset="0"/>
                <a:sym typeface="Arial" charset="0"/>
              </a:rPr>
              <a:t>High Normalized Latency</a:t>
            </a:r>
            <a:endParaRPr lang="en-US"/>
          </a:p>
        </p:txBody>
      </p:sp>
      <p:sp>
        <p:nvSpPr>
          <p:cNvPr id="38922" name="AutoShape 10"/>
          <p:cNvSpPr>
            <a:spLocks/>
          </p:cNvSpPr>
          <p:nvPr/>
        </p:nvSpPr>
        <p:spPr bwMode="auto">
          <a:xfrm rot="20451735">
            <a:off x="7204075" y="5380038"/>
            <a:ext cx="1552575" cy="447675"/>
          </a:xfrm>
          <a:prstGeom prst="rightArrow">
            <a:avLst>
              <a:gd name="adj1" fmla="val 50000"/>
              <a:gd name="adj2" fmla="val 50030"/>
            </a:avLst>
          </a:prstGeom>
          <a:solidFill>
            <a:srgbClr val="ED7D31"/>
          </a:solidFill>
          <a:ln w="12700" cap="flat" cmpd="sng">
            <a:solidFill>
              <a:srgbClr val="42719B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8923" name="AutoShape 11"/>
          <p:cNvSpPr>
            <a:spLocks/>
          </p:cNvSpPr>
          <p:nvPr/>
        </p:nvSpPr>
        <p:spPr bwMode="auto">
          <a:xfrm rot="20360490">
            <a:off x="8686800" y="2179638"/>
            <a:ext cx="639763" cy="330200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E6AC4-782D-EB4D-BA07-F3A4A753AFB2}" type="slidenum">
              <a:rPr lang="en-US" smtClean="0"/>
              <a:pPr/>
              <a:t>24</a:t>
            </a:fld>
            <a:endParaRPr lang="en-US" sz="1200"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defTabSz="914400">
              <a:lnSpc>
                <a:spcPct val="90000"/>
              </a:lnSpc>
            </a:pPr>
            <a:r>
              <a:rPr lang="en-US" sz="4400">
                <a:latin typeface="Arial" charset="0"/>
                <a:cs typeface="Arial" charset="0"/>
                <a:sym typeface="Arial" charset="0"/>
              </a:rPr>
              <a:t>IXP Prevalence</a:t>
            </a:r>
            <a:endParaRPr lang="en-US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2078038"/>
            <a:ext cx="10515600" cy="4057650"/>
          </a:xfrm>
        </p:spPr>
        <p:txBody>
          <a:bodyPr/>
          <a:lstStyle/>
          <a:p>
            <a:pPr marL="457200" lvl="1" defTabSz="914400">
              <a:lnSpc>
                <a:spcPct val="81000"/>
              </a:lnSpc>
              <a:spcBef>
                <a:spcPts val="500"/>
              </a:spcBef>
            </a:pPr>
            <a:endParaRPr lang="en-US" sz="3300" dirty="0">
              <a:latin typeface="Arial" charset="0"/>
              <a:ea typeface="ＭＳ Ｐゴシック" charset="0"/>
              <a:cs typeface="Arial" charset="0"/>
              <a:sym typeface="Arial" charset="0"/>
            </a:endParaRPr>
          </a:p>
          <a:p>
            <a:pPr marL="228600" indent="-228600" defTabSz="914400">
              <a:lnSpc>
                <a:spcPct val="81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3700" dirty="0">
                <a:latin typeface="Arial" charset="0"/>
                <a:cs typeface="Arial" charset="0"/>
                <a:sym typeface="Arial" charset="0"/>
              </a:rPr>
              <a:t>Quantifies presence of IXPs for routing paths</a:t>
            </a:r>
            <a:endParaRPr lang="en-US" sz="3700" dirty="0">
              <a:latin typeface="Calibri" charset="0"/>
              <a:cs typeface="Calibri" charset="0"/>
              <a:sym typeface="Calibri" charset="0"/>
            </a:endParaRPr>
          </a:p>
          <a:p>
            <a:pPr marL="228600" indent="-228600" defTabSz="914400">
              <a:lnSpc>
                <a:spcPct val="81000"/>
              </a:lnSpc>
              <a:spcBef>
                <a:spcPts val="1000"/>
              </a:spcBef>
              <a:buFont typeface="Arial" charset="0"/>
              <a:buChar char="•"/>
            </a:pPr>
            <a:endParaRPr lang="en-US" sz="3700" dirty="0">
              <a:latin typeface="Arial" charset="0"/>
              <a:cs typeface="Arial" charset="0"/>
              <a:sym typeface="Arial" charset="0"/>
            </a:endParaRPr>
          </a:p>
          <a:p>
            <a:pPr marL="228600" indent="-228600" defTabSz="914400">
              <a:lnSpc>
                <a:spcPct val="81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3700" dirty="0">
                <a:latin typeface="Arial" charset="0"/>
                <a:cs typeface="Arial" charset="0"/>
                <a:sym typeface="Arial" charset="0"/>
              </a:rPr>
              <a:t>Similar to routing path prevalence</a:t>
            </a:r>
            <a:endParaRPr lang="en-US" sz="3700" dirty="0">
              <a:latin typeface="Calibri" charset="0"/>
              <a:cs typeface="Calibri" charset="0"/>
              <a:sym typeface="Calibri" charset="0"/>
            </a:endParaRPr>
          </a:p>
          <a:p>
            <a:pPr marL="228600" indent="-228600" defTabSz="914400">
              <a:lnSpc>
                <a:spcPct val="81000"/>
              </a:lnSpc>
              <a:spcBef>
                <a:spcPts val="1000"/>
              </a:spcBef>
              <a:buFont typeface="Arial" charset="0"/>
              <a:buChar char="•"/>
            </a:pPr>
            <a:endParaRPr lang="en-US" sz="3700" dirty="0">
              <a:latin typeface="Arial" charset="0"/>
              <a:cs typeface="Arial" charset="0"/>
              <a:sym typeface="Arial" charset="0"/>
            </a:endParaRPr>
          </a:p>
          <a:p>
            <a:pPr marL="228600" indent="-228600" defTabSz="914400">
              <a:lnSpc>
                <a:spcPct val="81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3700" dirty="0">
                <a:latin typeface="Arial" charset="0"/>
                <a:cs typeface="Arial" charset="0"/>
                <a:sym typeface="Arial" charset="0"/>
              </a:rPr>
              <a:t>Lower IXP prevalence observed for circuitous routing paths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E6AC4-782D-EB4D-BA07-F3A4A753AFB2}" type="slidenum">
              <a:rPr lang="en-US" smtClean="0"/>
              <a:pPr/>
              <a:t>25</a:t>
            </a:fld>
            <a:endParaRPr lang="en-US" sz="1200"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SA_pige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6" b="1056"/>
          <a:stretch>
            <a:fillRect/>
          </a:stretch>
        </p:blipFill>
        <p:spPr bwMode="auto">
          <a:xfrm>
            <a:off x="1238250" y="1123950"/>
            <a:ext cx="8439150" cy="5385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0243" name="Picture 3" descr="winst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779" y="2133600"/>
            <a:ext cx="2971800" cy="281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244" name="AutoShape 4"/>
          <p:cNvSpPr>
            <a:spLocks/>
          </p:cNvSpPr>
          <p:nvPr/>
        </p:nvSpPr>
        <p:spPr bwMode="auto">
          <a:xfrm>
            <a:off x="165100" y="419100"/>
            <a:ext cx="11717338" cy="5302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algn="ctr"/>
            <a:r>
              <a:rPr lang="en-US" sz="3800">
                <a:latin typeface="Arial" charset="0"/>
                <a:cs typeface="Arial" charset="0"/>
                <a:sym typeface="Arial" charset="0"/>
              </a:rPr>
              <a:t>How Well Does Broadband Perform?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1A2F2-4023-4E4C-9940-5325C780D4D6}" type="slidenum">
              <a:rPr lang="en-US" smtClean="0"/>
              <a:pPr/>
              <a:t>3</a:t>
            </a:fld>
            <a:endParaRPr lang="en-US" sz="1200"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 descr="hist-rtt-mla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61" t="8420" r="41238"/>
          <a:stretch>
            <a:fillRect/>
          </a:stretch>
        </p:blipFill>
        <p:spPr bwMode="auto">
          <a:xfrm>
            <a:off x="2971800" y="2286000"/>
            <a:ext cx="6457950" cy="4214812"/>
          </a:xfrm>
          <a:prstGeom prst="rect">
            <a:avLst/>
          </a:prstGeom>
          <a:noFill/>
          <a:ln w="25400" cap="flat" cmpd="sng">
            <a:noFill/>
            <a:prstDash val="solid"/>
            <a:miter lim="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66688" y="422275"/>
            <a:ext cx="12573000" cy="714375"/>
          </a:xfrm>
        </p:spPr>
        <p:txBody>
          <a:bodyPr/>
          <a:lstStyle/>
          <a:p>
            <a:pPr defTabSz="914400">
              <a:lnSpc>
                <a:spcPct val="90000"/>
              </a:lnSpc>
            </a:pPr>
            <a:r>
              <a:rPr lang="en-US" sz="3800">
                <a:latin typeface="Arial" charset="0"/>
                <a:cs typeface="Arial" charset="0"/>
                <a:sym typeface="Arial" charset="0"/>
              </a:rPr>
              <a:t>Latencies to Nearby Locations are High</a:t>
            </a:r>
            <a:endParaRPr lang="en-US"/>
          </a:p>
        </p:txBody>
      </p:sp>
      <p:sp>
        <p:nvSpPr>
          <p:cNvPr id="12291" name="AutoShape 3"/>
          <p:cNvSpPr>
            <a:spLocks/>
          </p:cNvSpPr>
          <p:nvPr/>
        </p:nvSpPr>
        <p:spPr bwMode="auto">
          <a:xfrm>
            <a:off x="4576763" y="1476375"/>
            <a:ext cx="5176837" cy="7080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DEEBF7"/>
          </a:solidFill>
          <a:ln w="6350" cap="flat" cmpd="sng">
            <a:solidFill>
              <a:srgbClr val="4472C4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/>
            <a:r>
              <a:rPr lang="en-US" sz="2000" b="1"/>
              <a:t>Latencies from South Africa to Kenya, Brazil, India are 2x higher than latencies to Europe.  </a:t>
            </a:r>
            <a:endParaRPr lang="en-US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H="1">
            <a:off x="5562600" y="2230437"/>
            <a:ext cx="1314450" cy="817563"/>
          </a:xfrm>
          <a:prstGeom prst="line">
            <a:avLst/>
          </a:prstGeom>
          <a:noFill/>
          <a:ln w="25400" cap="flat" cmpd="sng">
            <a:solidFill>
              <a:srgbClr val="5B9BD5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457200"/>
            <a:endParaRPr 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2293" name="AutoShape 5"/>
          <p:cNvSpPr>
            <a:spLocks/>
          </p:cNvSpPr>
          <p:nvPr/>
        </p:nvSpPr>
        <p:spPr bwMode="auto">
          <a:xfrm rot="5400000">
            <a:off x="5328442" y="1820069"/>
            <a:ext cx="468313" cy="28956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600" y="21599"/>
                </a:moveTo>
                <a:cubicBezTo>
                  <a:pt x="15635" y="21599"/>
                  <a:pt x="10800" y="21459"/>
                  <a:pt x="10800" y="21286"/>
                </a:cubicBezTo>
                <a:lnTo>
                  <a:pt x="10800" y="11113"/>
                </a:lnTo>
                <a:cubicBezTo>
                  <a:pt x="10800" y="10940"/>
                  <a:pt x="5964" y="10800"/>
                  <a:pt x="0" y="10800"/>
                </a:cubicBezTo>
                <a:cubicBezTo>
                  <a:pt x="5964" y="10800"/>
                  <a:pt x="10800" y="10659"/>
                  <a:pt x="10800" y="10486"/>
                </a:cubicBezTo>
                <a:lnTo>
                  <a:pt x="10800" y="313"/>
                </a:lnTo>
                <a:cubicBezTo>
                  <a:pt x="10800" y="140"/>
                  <a:pt x="15635" y="0"/>
                  <a:pt x="21600" y="0"/>
                </a:cubicBezTo>
              </a:path>
            </a:pathLst>
          </a:custGeom>
          <a:noFill/>
          <a:ln w="25400" cap="flat" cmpd="sng">
            <a:solidFill>
              <a:srgbClr val="5B9BD5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endParaRPr lang="en-US"/>
          </a:p>
        </p:txBody>
      </p:sp>
      <p:sp>
        <p:nvSpPr>
          <p:cNvPr id="12294" name="AutoShape 6"/>
          <p:cNvSpPr>
            <a:spLocks/>
          </p:cNvSpPr>
          <p:nvPr/>
        </p:nvSpPr>
        <p:spPr bwMode="auto">
          <a:xfrm rot="16200000">
            <a:off x="3590133" y="4853780"/>
            <a:ext cx="1790700" cy="43656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19" tIns="45719" rIns="45719" bIns="45719"/>
          <a:lstStyle/>
          <a:p>
            <a:r>
              <a:rPr lang="en-US" sz="2400" dirty="0">
                <a:solidFill>
                  <a:srgbClr val="800000"/>
                </a:solidFill>
                <a:latin typeface="Arial Bold" charset="0"/>
                <a:cs typeface="Arial Bold" charset="0"/>
                <a:sym typeface="Arial Bold" charset="0"/>
              </a:rPr>
              <a:t>Kenya</a:t>
            </a:r>
            <a:endParaRPr lang="en-US" dirty="0"/>
          </a:p>
        </p:txBody>
      </p:sp>
      <p:sp>
        <p:nvSpPr>
          <p:cNvPr id="12295" name="AutoShape 7"/>
          <p:cNvSpPr>
            <a:spLocks/>
          </p:cNvSpPr>
          <p:nvPr/>
        </p:nvSpPr>
        <p:spPr bwMode="auto">
          <a:xfrm rot="16200000">
            <a:off x="4733131" y="4853781"/>
            <a:ext cx="1790700" cy="43656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19" tIns="45719" rIns="45719" bIns="45719"/>
          <a:lstStyle/>
          <a:p>
            <a:r>
              <a:rPr lang="en-US" sz="2400" dirty="0">
                <a:solidFill>
                  <a:srgbClr val="800000"/>
                </a:solidFill>
                <a:latin typeface="Arial Bold" charset="0"/>
                <a:cs typeface="Arial Bold" charset="0"/>
                <a:sym typeface="Arial Bold" charset="0"/>
              </a:rPr>
              <a:t>Brazil</a:t>
            </a:r>
            <a:endParaRPr lang="en-US" dirty="0"/>
          </a:p>
        </p:txBody>
      </p:sp>
      <p:sp>
        <p:nvSpPr>
          <p:cNvPr id="12296" name="AutoShape 8"/>
          <p:cNvSpPr>
            <a:spLocks/>
          </p:cNvSpPr>
          <p:nvPr/>
        </p:nvSpPr>
        <p:spPr bwMode="auto">
          <a:xfrm rot="16200000">
            <a:off x="5799932" y="4853780"/>
            <a:ext cx="1790700" cy="43656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19" tIns="45719" rIns="45719" bIns="45719"/>
          <a:lstStyle/>
          <a:p>
            <a:r>
              <a:rPr lang="en-US" sz="2400" dirty="0">
                <a:solidFill>
                  <a:srgbClr val="800000"/>
                </a:solidFill>
                <a:latin typeface="Arial Bold" charset="0"/>
                <a:cs typeface="Arial Bold" charset="0"/>
                <a:sym typeface="Arial Bold" charset="0"/>
              </a:rPr>
              <a:t>India</a:t>
            </a:r>
            <a:endParaRPr lang="en-US" dirty="0"/>
          </a:p>
        </p:txBody>
      </p:sp>
      <p:sp>
        <p:nvSpPr>
          <p:cNvPr id="12297" name="AutoShape 9"/>
          <p:cNvSpPr>
            <a:spLocks/>
          </p:cNvSpPr>
          <p:nvPr/>
        </p:nvSpPr>
        <p:spPr bwMode="auto">
          <a:xfrm>
            <a:off x="7620000" y="4191000"/>
            <a:ext cx="1352550" cy="43656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19" tIns="45719" rIns="45719" bIns="45719"/>
          <a:lstStyle/>
          <a:p>
            <a:pPr algn="ctr"/>
            <a:r>
              <a:rPr lang="en-US" sz="2400" dirty="0">
                <a:solidFill>
                  <a:srgbClr val="800000"/>
                </a:solidFill>
                <a:latin typeface="Arial Bold" charset="0"/>
                <a:cs typeface="Arial Bold" charset="0"/>
                <a:sym typeface="Arial Bold" charset="0"/>
              </a:rPr>
              <a:t>Europe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9448800" y="2347912"/>
            <a:ext cx="0" cy="3657600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miter lim="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TextBox 6"/>
          <p:cNvSpPr txBox="1"/>
          <p:nvPr/>
        </p:nvSpPr>
        <p:spPr>
          <a:xfrm rot="16200000">
            <a:off x="1330181" y="4114715"/>
            <a:ext cx="1976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Latencies (</a:t>
            </a:r>
            <a:r>
              <a:rPr lang="en-US" sz="2400" dirty="0" err="1" smtClean="0"/>
              <a:t>ms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514600" y="5257800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514600" y="4038600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514600" y="2819400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E6AC4-782D-EB4D-BA07-F3A4A753AFB2}" type="slidenum">
              <a:rPr lang="en-US" smtClean="0"/>
              <a:pPr/>
              <a:t>4</a:t>
            </a:fld>
            <a:endParaRPr lang="en-US" sz="1200"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animBg="1"/>
      <p:bldP spid="12292" grpId="0" animBg="1"/>
      <p:bldP spid="1229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112713" y="274638"/>
            <a:ext cx="11469687" cy="836612"/>
          </a:xfrm>
        </p:spPr>
        <p:txBody>
          <a:bodyPr/>
          <a:lstStyle/>
          <a:p>
            <a:pPr defTabSz="914400">
              <a:lnSpc>
                <a:spcPct val="90000"/>
              </a:lnSpc>
            </a:pPr>
            <a:r>
              <a:rPr lang="en-US" sz="3600">
                <a:latin typeface="Arial" charset="0"/>
                <a:cs typeface="Arial" charset="0"/>
                <a:sym typeface="Arial" charset="0"/>
              </a:rPr>
              <a:t>Latencies are Even Higher During Failures</a:t>
            </a:r>
            <a:endParaRPr 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28638" y="1239838"/>
            <a:ext cx="10972800" cy="989012"/>
          </a:xfrm>
        </p:spPr>
        <p:txBody>
          <a:bodyPr/>
          <a:lstStyle/>
          <a:p>
            <a:pPr marL="73025" indent="-73025" defTabSz="593725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sz="2400" dirty="0">
                <a:latin typeface="Calibri" charset="0"/>
                <a:cs typeface="Calibri" charset="0"/>
                <a:sym typeface="Calibri" charset="0"/>
              </a:rPr>
              <a:t>March 27, 2013 0620 UTC: SWM4 Fiber Cut</a:t>
            </a:r>
          </a:p>
          <a:p>
            <a:pPr marL="73025" indent="-73025" defTabSz="593725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sz="2400" dirty="0">
                <a:latin typeface="Calibri" charset="0"/>
                <a:cs typeface="Calibri" charset="0"/>
                <a:sym typeface="Calibri" charset="0"/>
              </a:rPr>
              <a:t>All </a:t>
            </a:r>
            <a:r>
              <a:rPr lang="en-US" sz="2400" dirty="0" err="1">
                <a:latin typeface="Calibri" charset="0"/>
                <a:cs typeface="Calibri" charset="0"/>
                <a:sym typeface="Calibri" charset="0"/>
              </a:rPr>
              <a:t>BISmark</a:t>
            </a:r>
            <a:r>
              <a:rPr lang="en-US" sz="2400" dirty="0">
                <a:latin typeface="Calibri" charset="0"/>
                <a:cs typeface="Calibri" charset="0"/>
                <a:sym typeface="Calibri" charset="0"/>
              </a:rPr>
              <a:t> hosts could not reach </a:t>
            </a:r>
            <a:r>
              <a:rPr lang="en-US" sz="2400" dirty="0" err="1">
                <a:latin typeface="Calibri" charset="0"/>
                <a:cs typeface="Calibri" charset="0"/>
                <a:sym typeface="Calibri" charset="0"/>
              </a:rPr>
              <a:t>KENet</a:t>
            </a:r>
            <a:r>
              <a:rPr lang="en-US" sz="2400" dirty="0">
                <a:latin typeface="Calibri" charset="0"/>
                <a:cs typeface="Calibri" charset="0"/>
                <a:sym typeface="Calibri" charset="0"/>
              </a:rPr>
              <a:t> for 3+ hours</a:t>
            </a:r>
          </a:p>
          <a:p>
            <a:pPr marL="73025" indent="-73025" defTabSz="593725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sz="2400" dirty="0">
                <a:latin typeface="Calibri" charset="0"/>
                <a:cs typeface="Calibri" charset="0"/>
                <a:sym typeface="Calibri" charset="0"/>
              </a:rPr>
              <a:t>Latencies remain high for another 8+ hours</a:t>
            </a:r>
            <a:br>
              <a:rPr lang="en-US" sz="2400" dirty="0">
                <a:latin typeface="Calibri" charset="0"/>
                <a:cs typeface="Calibri" charset="0"/>
                <a:sym typeface="Calibri" charset="0"/>
              </a:rPr>
            </a:br>
            <a:r>
              <a:rPr lang="en-US" sz="2400" dirty="0">
                <a:latin typeface="Calibri" charset="0"/>
                <a:cs typeface="Calibri" charset="0"/>
                <a:sym typeface="Calibri" charset="0"/>
              </a:rPr>
              <a:t>(except for </a:t>
            </a:r>
            <a:r>
              <a:rPr lang="en-US" sz="2400" dirty="0" err="1">
                <a:latin typeface="Calibri" charset="0"/>
                <a:cs typeface="Calibri" charset="0"/>
                <a:sym typeface="Calibri" charset="0"/>
              </a:rPr>
              <a:t>Neotel</a:t>
            </a:r>
            <a:r>
              <a:rPr lang="en-US" sz="2400" dirty="0">
                <a:latin typeface="Calibri" charset="0"/>
                <a:cs typeface="Calibri" charset="0"/>
                <a:sym typeface="Calibri" charset="0"/>
              </a:rPr>
              <a:t>, in South Africa)</a:t>
            </a:r>
            <a:endParaRPr lang="en-US" sz="2400" dirty="0"/>
          </a:p>
        </p:txBody>
      </p:sp>
      <p:pic>
        <p:nvPicPr>
          <p:cNvPr id="14339" name="Picture 3" descr="image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3" y="2771775"/>
            <a:ext cx="10588625" cy="408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4340" name="AutoShape 4"/>
          <p:cNvSpPr>
            <a:spLocks/>
          </p:cNvSpPr>
          <p:nvPr/>
        </p:nvSpPr>
        <p:spPr bwMode="auto">
          <a:xfrm>
            <a:off x="2498725" y="3059113"/>
            <a:ext cx="6224588" cy="6572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DEEBF7"/>
          </a:solidFill>
          <a:ln w="6350" cap="flat" cmpd="sng">
            <a:solidFill>
              <a:srgbClr val="4472C4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r>
              <a:rPr lang="en-US"/>
              <a:t>Latencies remain high from Europe and North America.  Only one AS in S. Africa, Neotel sees decent latency after 3 hours.</a:t>
            </a:r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>
            <a:off x="5611813" y="3705225"/>
            <a:ext cx="560387" cy="942975"/>
          </a:xfrm>
          <a:prstGeom prst="line">
            <a:avLst/>
          </a:prstGeom>
          <a:noFill/>
          <a:ln w="12700" cap="flat" cmpd="sng">
            <a:solidFill>
              <a:srgbClr val="5B9BD5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19" tIns="45719" rIns="45719" bIns="45719"/>
          <a:lstStyle/>
          <a:p>
            <a:pPr defTabSz="457200"/>
            <a:endParaRPr 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4342" name="AutoShape 6"/>
          <p:cNvSpPr>
            <a:spLocks/>
          </p:cNvSpPr>
          <p:nvPr/>
        </p:nvSpPr>
        <p:spPr bwMode="auto">
          <a:xfrm>
            <a:off x="5153025" y="2540000"/>
            <a:ext cx="6154738" cy="37623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DEEBF7"/>
          </a:solidFill>
          <a:ln w="6350" cap="flat" cmpd="sng">
            <a:solidFill>
              <a:srgbClr val="4472C4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/>
            <a:r>
              <a:rPr lang="en-US" b="1" dirty="0"/>
              <a:t>More details: http://</a:t>
            </a:r>
            <a:r>
              <a:rPr lang="en-US" b="1" dirty="0" err="1"/>
              <a:t>connectionmanagement.org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E6AC4-782D-EB4D-BA07-F3A4A753AFB2}" type="slidenum">
              <a:rPr lang="en-US" smtClean="0"/>
              <a:pPr/>
              <a:t>5</a:t>
            </a:fld>
            <a:endParaRPr lang="en-US" sz="1200"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nimBg="1"/>
      <p:bldP spid="14341" grpId="0" animBg="1"/>
      <p:bldP spid="143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defTabSz="914400">
              <a:lnSpc>
                <a:spcPct val="90000"/>
              </a:lnSpc>
            </a:pPr>
            <a:r>
              <a:rPr lang="en-US" sz="4400">
                <a:latin typeface="Arial" charset="0"/>
                <a:cs typeface="Arial" charset="0"/>
                <a:sym typeface="Arial" charset="0"/>
              </a:rPr>
              <a:t>Causes of High Latency:</a:t>
            </a:r>
            <a:br>
              <a:rPr lang="en-US" sz="4400">
                <a:latin typeface="Arial" charset="0"/>
                <a:cs typeface="Arial" charset="0"/>
                <a:sym typeface="Arial" charset="0"/>
              </a:rPr>
            </a:br>
            <a:r>
              <a:rPr lang="en-US" sz="4400">
                <a:latin typeface="Arial" charset="0"/>
                <a:cs typeface="Arial" charset="0"/>
                <a:sym typeface="Arial" charset="0"/>
              </a:rPr>
              <a:t>Circuitous Routing Paths</a:t>
            </a:r>
            <a:endParaRPr lang="en-US"/>
          </a:p>
        </p:txBody>
      </p:sp>
      <p:grpSp>
        <p:nvGrpSpPr>
          <p:cNvPr id="16387" name="Group 3"/>
          <p:cNvGrpSpPr>
            <a:grpSpLocks/>
          </p:cNvGrpSpPr>
          <p:nvPr/>
        </p:nvGrpSpPr>
        <p:grpSpPr bwMode="auto">
          <a:xfrm>
            <a:off x="2225675" y="4254500"/>
            <a:ext cx="3122613" cy="1557338"/>
            <a:chOff x="-1" y="-1"/>
            <a:chExt cx="3123880" cy="1558446"/>
          </a:xfrm>
        </p:grpSpPr>
        <p:sp>
          <p:nvSpPr>
            <p:cNvPr id="16388" name="AutoShape 4"/>
            <p:cNvSpPr>
              <a:spLocks/>
            </p:cNvSpPr>
            <p:nvPr/>
          </p:nvSpPr>
          <p:spPr bwMode="auto">
            <a:xfrm>
              <a:off x="-1" y="-1"/>
              <a:ext cx="3123880" cy="1558446"/>
            </a:xfrm>
            <a:custGeom>
              <a:avLst/>
              <a:gdLst>
                <a:gd name="T0" fmla="+- 0 10736 297"/>
                <a:gd name="T1" fmla="*/ T0 w 20879"/>
                <a:gd name="T2" fmla="+- 0 10743 401"/>
                <a:gd name="T3" fmla="*/ 10743 h 20684"/>
                <a:gd name="T4" fmla="+- 0 10736 297"/>
                <a:gd name="T5" fmla="*/ T4 w 20879"/>
                <a:gd name="T6" fmla="+- 0 10743 401"/>
                <a:gd name="T7" fmla="*/ 10743 h 20684"/>
                <a:gd name="T8" fmla="+- 0 10736 297"/>
                <a:gd name="T9" fmla="*/ T8 w 20879"/>
                <a:gd name="T10" fmla="+- 0 10743 401"/>
                <a:gd name="T11" fmla="*/ 10743 h 20684"/>
                <a:gd name="T12" fmla="+- 0 10736 297"/>
                <a:gd name="T13" fmla="*/ T12 w 20879"/>
                <a:gd name="T14" fmla="+- 0 10743 401"/>
                <a:gd name="T15" fmla="*/ 10743 h 2068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0879" h="20684">
                  <a:moveTo>
                    <a:pt x="1900" y="6800"/>
                  </a:moveTo>
                  <a:lnTo>
                    <a:pt x="1900" y="6800"/>
                  </a:lnTo>
                  <a:cubicBezTo>
                    <a:pt x="1657" y="4397"/>
                    <a:pt x="2907" y="2183"/>
                    <a:pt x="4691" y="1856"/>
                  </a:cubicBezTo>
                  <a:cubicBezTo>
                    <a:pt x="5413" y="1724"/>
                    <a:pt x="6148" y="1922"/>
                    <a:pt x="6778" y="2419"/>
                  </a:cubicBezTo>
                  <a:cubicBezTo>
                    <a:pt x="7445" y="725"/>
                    <a:pt x="9003" y="81"/>
                    <a:pt x="10258" y="981"/>
                  </a:cubicBezTo>
                  <a:cubicBezTo>
                    <a:pt x="10478" y="1138"/>
                    <a:pt x="10679" y="1338"/>
                    <a:pt x="10857" y="1573"/>
                  </a:cubicBezTo>
                  <a:cubicBezTo>
                    <a:pt x="11376" y="169"/>
                    <a:pt x="12641" y="-401"/>
                    <a:pt x="13682" y="299"/>
                  </a:cubicBezTo>
                  <a:cubicBezTo>
                    <a:pt x="13971" y="493"/>
                    <a:pt x="14222" y="773"/>
                    <a:pt x="14417" y="1118"/>
                  </a:cubicBezTo>
                  <a:cubicBezTo>
                    <a:pt x="15254" y="-209"/>
                    <a:pt x="16734" y="-373"/>
                    <a:pt x="17722" y="752"/>
                  </a:cubicBezTo>
                  <a:cubicBezTo>
                    <a:pt x="18137" y="1225"/>
                    <a:pt x="18416" y="1878"/>
                    <a:pt x="18513" y="2597"/>
                  </a:cubicBezTo>
                  <a:cubicBezTo>
                    <a:pt x="19885" y="3102"/>
                    <a:pt x="20694" y="5012"/>
                    <a:pt x="20320" y="6864"/>
                  </a:cubicBezTo>
                  <a:cubicBezTo>
                    <a:pt x="20289" y="7020"/>
                    <a:pt x="20249" y="7172"/>
                    <a:pt x="20202" y="7321"/>
                  </a:cubicBezTo>
                  <a:cubicBezTo>
                    <a:pt x="21302" y="9251"/>
                    <a:pt x="21033" y="12017"/>
                    <a:pt x="19601" y="13499"/>
                  </a:cubicBezTo>
                  <a:cubicBezTo>
                    <a:pt x="19155" y="13960"/>
                    <a:pt x="18628" y="14259"/>
                    <a:pt x="18072" y="14366"/>
                  </a:cubicBezTo>
                  <a:cubicBezTo>
                    <a:pt x="18072" y="16442"/>
                    <a:pt x="16822" y="18126"/>
                    <a:pt x="15280" y="18126"/>
                  </a:cubicBezTo>
                  <a:cubicBezTo>
                    <a:pt x="14757" y="18126"/>
                    <a:pt x="14244" y="17928"/>
                    <a:pt x="13801" y="17555"/>
                  </a:cubicBezTo>
                  <a:cubicBezTo>
                    <a:pt x="13279" y="19883"/>
                    <a:pt x="11460" y="21198"/>
                    <a:pt x="9737" y="20494"/>
                  </a:cubicBezTo>
                  <a:cubicBezTo>
                    <a:pt x="9015" y="20198"/>
                    <a:pt x="8392" y="19574"/>
                    <a:pt x="7972" y="18726"/>
                  </a:cubicBezTo>
                  <a:cubicBezTo>
                    <a:pt x="6208" y="20160"/>
                    <a:pt x="3919" y="19389"/>
                    <a:pt x="2859" y="17004"/>
                  </a:cubicBezTo>
                  <a:cubicBezTo>
                    <a:pt x="2846" y="16974"/>
                    <a:pt x="2832" y="16944"/>
                    <a:pt x="2819" y="16913"/>
                  </a:cubicBezTo>
                  <a:cubicBezTo>
                    <a:pt x="1665" y="17095"/>
                    <a:pt x="620" y="15985"/>
                    <a:pt x="484" y="14434"/>
                  </a:cubicBezTo>
                  <a:cubicBezTo>
                    <a:pt x="412" y="13607"/>
                    <a:pt x="614" y="12780"/>
                    <a:pt x="1038" y="12172"/>
                  </a:cubicBezTo>
                  <a:cubicBezTo>
                    <a:pt x="38" y="11379"/>
                    <a:pt x="-297" y="9639"/>
                    <a:pt x="288" y="8285"/>
                  </a:cubicBezTo>
                  <a:cubicBezTo>
                    <a:pt x="626" y="7504"/>
                    <a:pt x="1218" y="6987"/>
                    <a:pt x="1882" y="6894"/>
                  </a:cubicBezTo>
                  <a:close/>
                </a:path>
              </a:pathLst>
            </a:custGeom>
            <a:solidFill>
              <a:srgbClr val="5B9BD5">
                <a:alpha val="37000"/>
              </a:srgbClr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en-US">
                <a:solidFill>
                  <a:srgbClr val="FFFFFF"/>
                </a:solidFill>
                <a:latin typeface="Arial" charset="0"/>
                <a:cs typeface="Arial" charset="0"/>
                <a:sym typeface="Arial" charset="0"/>
              </a:endParaRPr>
            </a:p>
          </p:txBody>
        </p:sp>
        <p:sp>
          <p:nvSpPr>
            <p:cNvPr id="16389" name="AutoShape 5"/>
            <p:cNvSpPr>
              <a:spLocks/>
            </p:cNvSpPr>
            <p:nvPr/>
          </p:nvSpPr>
          <p:spPr bwMode="auto">
            <a:xfrm>
              <a:off x="158623" y="79245"/>
              <a:ext cx="2862516" cy="132317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80" y="14010"/>
                  </a:moveTo>
                  <a:lnTo>
                    <a:pt x="1380" y="14010"/>
                  </a:lnTo>
                  <a:cubicBezTo>
                    <a:pt x="898" y="14065"/>
                    <a:pt x="416" y="13902"/>
                    <a:pt x="0" y="13541"/>
                  </a:cubicBezTo>
                  <a:moveTo>
                    <a:pt x="2598" y="19136"/>
                  </a:moveTo>
                  <a:lnTo>
                    <a:pt x="2598" y="19136"/>
                  </a:lnTo>
                  <a:cubicBezTo>
                    <a:pt x="2404" y="19249"/>
                    <a:pt x="2201" y="19325"/>
                    <a:pt x="1994" y="19360"/>
                  </a:cubicBezTo>
                  <a:moveTo>
                    <a:pt x="7802" y="21599"/>
                  </a:moveTo>
                  <a:lnTo>
                    <a:pt x="7802" y="21599"/>
                  </a:lnTo>
                  <a:cubicBezTo>
                    <a:pt x="7656" y="21279"/>
                    <a:pt x="7534" y="20936"/>
                    <a:pt x="7438" y="20577"/>
                  </a:cubicBezTo>
                  <a:moveTo>
                    <a:pt x="14531" y="19049"/>
                  </a:moveTo>
                  <a:lnTo>
                    <a:pt x="14531" y="19049"/>
                  </a:lnTo>
                  <a:cubicBezTo>
                    <a:pt x="14510" y="19430"/>
                    <a:pt x="14461" y="19806"/>
                    <a:pt x="14386" y="20171"/>
                  </a:cubicBezTo>
                  <a:moveTo>
                    <a:pt x="17420" y="12115"/>
                  </a:moveTo>
                  <a:lnTo>
                    <a:pt x="17420" y="12115"/>
                  </a:lnTo>
                  <a:cubicBezTo>
                    <a:pt x="18504" y="12890"/>
                    <a:pt x="19192" y="14504"/>
                    <a:pt x="19192" y="16272"/>
                  </a:cubicBezTo>
                  <a:moveTo>
                    <a:pt x="21599" y="7648"/>
                  </a:moveTo>
                  <a:lnTo>
                    <a:pt x="21599" y="7648"/>
                  </a:lnTo>
                  <a:cubicBezTo>
                    <a:pt x="21423" y="8255"/>
                    <a:pt x="21153" y="8793"/>
                    <a:pt x="20811" y="9221"/>
                  </a:cubicBezTo>
                  <a:moveTo>
                    <a:pt x="19706" y="1813"/>
                  </a:moveTo>
                  <a:lnTo>
                    <a:pt x="19706" y="1813"/>
                  </a:lnTo>
                  <a:cubicBezTo>
                    <a:pt x="19737" y="2058"/>
                    <a:pt x="19750" y="2307"/>
                    <a:pt x="19748" y="2556"/>
                  </a:cubicBezTo>
                  <a:moveTo>
                    <a:pt x="14668" y="947"/>
                  </a:moveTo>
                  <a:lnTo>
                    <a:pt x="14668" y="947"/>
                  </a:lnTo>
                  <a:cubicBezTo>
                    <a:pt x="14771" y="604"/>
                    <a:pt x="14907" y="285"/>
                    <a:pt x="15072" y="0"/>
                  </a:cubicBezTo>
                  <a:moveTo>
                    <a:pt x="10888" y="1398"/>
                  </a:moveTo>
                  <a:lnTo>
                    <a:pt x="10888" y="1398"/>
                  </a:lnTo>
                  <a:cubicBezTo>
                    <a:pt x="10930" y="1115"/>
                    <a:pt x="10996" y="841"/>
                    <a:pt x="11084" y="581"/>
                  </a:cubicBezTo>
                  <a:moveTo>
                    <a:pt x="6452" y="1676"/>
                  </a:moveTo>
                  <a:lnTo>
                    <a:pt x="6452" y="1676"/>
                  </a:lnTo>
                  <a:cubicBezTo>
                    <a:pt x="6709" y="1897"/>
                    <a:pt x="6946" y="2163"/>
                    <a:pt x="7160" y="2468"/>
                  </a:cubicBezTo>
                  <a:moveTo>
                    <a:pt x="1071" y="7904"/>
                  </a:moveTo>
                  <a:lnTo>
                    <a:pt x="1071" y="7904"/>
                  </a:lnTo>
                  <a:cubicBezTo>
                    <a:pt x="1015" y="7631"/>
                    <a:pt x="974" y="7353"/>
                    <a:pt x="948" y="707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en-US">
                <a:solidFill>
                  <a:srgbClr val="FFFFFF"/>
                </a:solidFill>
                <a:latin typeface="Arial" charset="0"/>
                <a:cs typeface="Arial" charset="0"/>
                <a:sym typeface="Arial" charset="0"/>
              </a:endParaRPr>
            </a:p>
          </p:txBody>
        </p:sp>
      </p:grpSp>
      <p:grpSp>
        <p:nvGrpSpPr>
          <p:cNvPr id="16390" name="Group 6"/>
          <p:cNvGrpSpPr>
            <a:grpSpLocks/>
          </p:cNvGrpSpPr>
          <p:nvPr/>
        </p:nvGrpSpPr>
        <p:grpSpPr bwMode="auto">
          <a:xfrm>
            <a:off x="7766050" y="4254500"/>
            <a:ext cx="2492375" cy="1557338"/>
            <a:chOff x="0" y="-1"/>
            <a:chExt cx="2491977" cy="1558446"/>
          </a:xfrm>
        </p:grpSpPr>
        <p:sp>
          <p:nvSpPr>
            <p:cNvPr id="16391" name="AutoShape 7"/>
            <p:cNvSpPr>
              <a:spLocks/>
            </p:cNvSpPr>
            <p:nvPr/>
          </p:nvSpPr>
          <p:spPr bwMode="auto">
            <a:xfrm>
              <a:off x="-1" y="-1"/>
              <a:ext cx="2491978" cy="1558446"/>
            </a:xfrm>
            <a:custGeom>
              <a:avLst/>
              <a:gdLst>
                <a:gd name="T0" fmla="+- 0 10736 297"/>
                <a:gd name="T1" fmla="*/ T0 w 20879"/>
                <a:gd name="T2" fmla="+- 0 10743 401"/>
                <a:gd name="T3" fmla="*/ 10743 h 20684"/>
                <a:gd name="T4" fmla="+- 0 10736 297"/>
                <a:gd name="T5" fmla="*/ T4 w 20879"/>
                <a:gd name="T6" fmla="+- 0 10743 401"/>
                <a:gd name="T7" fmla="*/ 10743 h 20684"/>
                <a:gd name="T8" fmla="+- 0 10736 297"/>
                <a:gd name="T9" fmla="*/ T8 w 20879"/>
                <a:gd name="T10" fmla="+- 0 10743 401"/>
                <a:gd name="T11" fmla="*/ 10743 h 20684"/>
                <a:gd name="T12" fmla="+- 0 10736 297"/>
                <a:gd name="T13" fmla="*/ T12 w 20879"/>
                <a:gd name="T14" fmla="+- 0 10743 401"/>
                <a:gd name="T15" fmla="*/ 10743 h 2068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0879" h="20684">
                  <a:moveTo>
                    <a:pt x="1900" y="6800"/>
                  </a:moveTo>
                  <a:lnTo>
                    <a:pt x="1900" y="6800"/>
                  </a:lnTo>
                  <a:cubicBezTo>
                    <a:pt x="1657" y="4397"/>
                    <a:pt x="2907" y="2183"/>
                    <a:pt x="4691" y="1856"/>
                  </a:cubicBezTo>
                  <a:cubicBezTo>
                    <a:pt x="5413" y="1724"/>
                    <a:pt x="6148" y="1922"/>
                    <a:pt x="6778" y="2419"/>
                  </a:cubicBezTo>
                  <a:cubicBezTo>
                    <a:pt x="7445" y="725"/>
                    <a:pt x="9003" y="81"/>
                    <a:pt x="10258" y="981"/>
                  </a:cubicBezTo>
                  <a:cubicBezTo>
                    <a:pt x="10478" y="1138"/>
                    <a:pt x="10679" y="1338"/>
                    <a:pt x="10857" y="1573"/>
                  </a:cubicBezTo>
                  <a:cubicBezTo>
                    <a:pt x="11376" y="169"/>
                    <a:pt x="12641" y="-401"/>
                    <a:pt x="13682" y="299"/>
                  </a:cubicBezTo>
                  <a:cubicBezTo>
                    <a:pt x="13971" y="493"/>
                    <a:pt x="14222" y="773"/>
                    <a:pt x="14417" y="1118"/>
                  </a:cubicBezTo>
                  <a:cubicBezTo>
                    <a:pt x="15254" y="-209"/>
                    <a:pt x="16734" y="-373"/>
                    <a:pt x="17722" y="752"/>
                  </a:cubicBezTo>
                  <a:cubicBezTo>
                    <a:pt x="18137" y="1225"/>
                    <a:pt x="18416" y="1878"/>
                    <a:pt x="18513" y="2597"/>
                  </a:cubicBezTo>
                  <a:cubicBezTo>
                    <a:pt x="19885" y="3102"/>
                    <a:pt x="20694" y="5012"/>
                    <a:pt x="20320" y="6864"/>
                  </a:cubicBezTo>
                  <a:cubicBezTo>
                    <a:pt x="20289" y="7020"/>
                    <a:pt x="20249" y="7172"/>
                    <a:pt x="20202" y="7321"/>
                  </a:cubicBezTo>
                  <a:cubicBezTo>
                    <a:pt x="21302" y="9251"/>
                    <a:pt x="21033" y="12017"/>
                    <a:pt x="19601" y="13499"/>
                  </a:cubicBezTo>
                  <a:cubicBezTo>
                    <a:pt x="19155" y="13960"/>
                    <a:pt x="18628" y="14259"/>
                    <a:pt x="18072" y="14366"/>
                  </a:cubicBezTo>
                  <a:cubicBezTo>
                    <a:pt x="18072" y="16442"/>
                    <a:pt x="16822" y="18126"/>
                    <a:pt x="15280" y="18126"/>
                  </a:cubicBezTo>
                  <a:cubicBezTo>
                    <a:pt x="14757" y="18126"/>
                    <a:pt x="14244" y="17928"/>
                    <a:pt x="13801" y="17555"/>
                  </a:cubicBezTo>
                  <a:cubicBezTo>
                    <a:pt x="13279" y="19883"/>
                    <a:pt x="11460" y="21198"/>
                    <a:pt x="9737" y="20494"/>
                  </a:cubicBezTo>
                  <a:cubicBezTo>
                    <a:pt x="9015" y="20198"/>
                    <a:pt x="8392" y="19574"/>
                    <a:pt x="7972" y="18726"/>
                  </a:cubicBezTo>
                  <a:cubicBezTo>
                    <a:pt x="6208" y="20160"/>
                    <a:pt x="3919" y="19389"/>
                    <a:pt x="2859" y="17004"/>
                  </a:cubicBezTo>
                  <a:cubicBezTo>
                    <a:pt x="2846" y="16974"/>
                    <a:pt x="2832" y="16944"/>
                    <a:pt x="2819" y="16913"/>
                  </a:cubicBezTo>
                  <a:cubicBezTo>
                    <a:pt x="1665" y="17095"/>
                    <a:pt x="620" y="15985"/>
                    <a:pt x="484" y="14434"/>
                  </a:cubicBezTo>
                  <a:cubicBezTo>
                    <a:pt x="412" y="13607"/>
                    <a:pt x="614" y="12780"/>
                    <a:pt x="1038" y="12172"/>
                  </a:cubicBezTo>
                  <a:cubicBezTo>
                    <a:pt x="38" y="11379"/>
                    <a:pt x="-297" y="9639"/>
                    <a:pt x="288" y="8285"/>
                  </a:cubicBezTo>
                  <a:cubicBezTo>
                    <a:pt x="626" y="7504"/>
                    <a:pt x="1218" y="6987"/>
                    <a:pt x="1882" y="6894"/>
                  </a:cubicBezTo>
                  <a:close/>
                </a:path>
              </a:pathLst>
            </a:custGeom>
            <a:solidFill>
              <a:srgbClr val="5B9BD5">
                <a:alpha val="37000"/>
              </a:srgbClr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392" name="AutoShape 8"/>
            <p:cNvSpPr>
              <a:spLocks/>
            </p:cNvSpPr>
            <p:nvPr/>
          </p:nvSpPr>
          <p:spPr bwMode="auto">
            <a:xfrm>
              <a:off x="126537" y="79245"/>
              <a:ext cx="2283483" cy="132317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80" y="14010"/>
                  </a:moveTo>
                  <a:lnTo>
                    <a:pt x="1380" y="14010"/>
                  </a:lnTo>
                  <a:cubicBezTo>
                    <a:pt x="898" y="14065"/>
                    <a:pt x="416" y="13902"/>
                    <a:pt x="0" y="13541"/>
                  </a:cubicBezTo>
                  <a:moveTo>
                    <a:pt x="2598" y="19136"/>
                  </a:moveTo>
                  <a:lnTo>
                    <a:pt x="2598" y="19136"/>
                  </a:lnTo>
                  <a:cubicBezTo>
                    <a:pt x="2404" y="19249"/>
                    <a:pt x="2201" y="19325"/>
                    <a:pt x="1994" y="19360"/>
                  </a:cubicBezTo>
                  <a:moveTo>
                    <a:pt x="7802" y="21599"/>
                  </a:moveTo>
                  <a:lnTo>
                    <a:pt x="7802" y="21599"/>
                  </a:lnTo>
                  <a:cubicBezTo>
                    <a:pt x="7656" y="21279"/>
                    <a:pt x="7534" y="20936"/>
                    <a:pt x="7438" y="20577"/>
                  </a:cubicBezTo>
                  <a:moveTo>
                    <a:pt x="14531" y="19049"/>
                  </a:moveTo>
                  <a:lnTo>
                    <a:pt x="14531" y="19049"/>
                  </a:lnTo>
                  <a:cubicBezTo>
                    <a:pt x="14510" y="19430"/>
                    <a:pt x="14461" y="19806"/>
                    <a:pt x="14386" y="20171"/>
                  </a:cubicBezTo>
                  <a:moveTo>
                    <a:pt x="17420" y="12115"/>
                  </a:moveTo>
                  <a:lnTo>
                    <a:pt x="17420" y="12115"/>
                  </a:lnTo>
                  <a:cubicBezTo>
                    <a:pt x="18504" y="12890"/>
                    <a:pt x="19192" y="14504"/>
                    <a:pt x="19192" y="16272"/>
                  </a:cubicBezTo>
                  <a:moveTo>
                    <a:pt x="21599" y="7648"/>
                  </a:moveTo>
                  <a:lnTo>
                    <a:pt x="21599" y="7648"/>
                  </a:lnTo>
                  <a:cubicBezTo>
                    <a:pt x="21423" y="8255"/>
                    <a:pt x="21153" y="8793"/>
                    <a:pt x="20811" y="9221"/>
                  </a:cubicBezTo>
                  <a:moveTo>
                    <a:pt x="19706" y="1813"/>
                  </a:moveTo>
                  <a:lnTo>
                    <a:pt x="19706" y="1813"/>
                  </a:lnTo>
                  <a:cubicBezTo>
                    <a:pt x="19737" y="2058"/>
                    <a:pt x="19751" y="2307"/>
                    <a:pt x="19748" y="2556"/>
                  </a:cubicBezTo>
                  <a:moveTo>
                    <a:pt x="14668" y="947"/>
                  </a:moveTo>
                  <a:lnTo>
                    <a:pt x="14668" y="947"/>
                  </a:lnTo>
                  <a:cubicBezTo>
                    <a:pt x="14771" y="604"/>
                    <a:pt x="14907" y="285"/>
                    <a:pt x="15072" y="0"/>
                  </a:cubicBezTo>
                  <a:moveTo>
                    <a:pt x="10888" y="1398"/>
                  </a:moveTo>
                  <a:lnTo>
                    <a:pt x="10888" y="1398"/>
                  </a:lnTo>
                  <a:cubicBezTo>
                    <a:pt x="10930" y="1115"/>
                    <a:pt x="10996" y="841"/>
                    <a:pt x="11084" y="581"/>
                  </a:cubicBezTo>
                  <a:moveTo>
                    <a:pt x="6452" y="1676"/>
                  </a:moveTo>
                  <a:lnTo>
                    <a:pt x="6452" y="1676"/>
                  </a:lnTo>
                  <a:cubicBezTo>
                    <a:pt x="6709" y="1897"/>
                    <a:pt x="6946" y="2163"/>
                    <a:pt x="7160" y="2468"/>
                  </a:cubicBezTo>
                  <a:moveTo>
                    <a:pt x="1071" y="7904"/>
                  </a:moveTo>
                  <a:lnTo>
                    <a:pt x="1071" y="7904"/>
                  </a:lnTo>
                  <a:cubicBezTo>
                    <a:pt x="1015" y="7631"/>
                    <a:pt x="974" y="7353"/>
                    <a:pt x="948" y="707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6393" name="Group 9"/>
          <p:cNvGrpSpPr>
            <a:grpSpLocks/>
          </p:cNvGrpSpPr>
          <p:nvPr/>
        </p:nvGrpSpPr>
        <p:grpSpPr bwMode="auto">
          <a:xfrm>
            <a:off x="5060950" y="1930400"/>
            <a:ext cx="2492375" cy="1558925"/>
            <a:chOff x="0" y="-1"/>
            <a:chExt cx="2491977" cy="1558446"/>
          </a:xfrm>
        </p:grpSpPr>
        <p:sp>
          <p:nvSpPr>
            <p:cNvPr id="16394" name="AutoShape 10"/>
            <p:cNvSpPr>
              <a:spLocks/>
            </p:cNvSpPr>
            <p:nvPr/>
          </p:nvSpPr>
          <p:spPr bwMode="auto">
            <a:xfrm>
              <a:off x="-1" y="-1"/>
              <a:ext cx="2491978" cy="1558446"/>
            </a:xfrm>
            <a:custGeom>
              <a:avLst/>
              <a:gdLst>
                <a:gd name="T0" fmla="+- 0 10736 297"/>
                <a:gd name="T1" fmla="*/ T0 w 20879"/>
                <a:gd name="T2" fmla="+- 0 10743 401"/>
                <a:gd name="T3" fmla="*/ 10743 h 20684"/>
                <a:gd name="T4" fmla="+- 0 10736 297"/>
                <a:gd name="T5" fmla="*/ T4 w 20879"/>
                <a:gd name="T6" fmla="+- 0 10743 401"/>
                <a:gd name="T7" fmla="*/ 10743 h 20684"/>
                <a:gd name="T8" fmla="+- 0 10736 297"/>
                <a:gd name="T9" fmla="*/ T8 w 20879"/>
                <a:gd name="T10" fmla="+- 0 10743 401"/>
                <a:gd name="T11" fmla="*/ 10743 h 20684"/>
                <a:gd name="T12" fmla="+- 0 10736 297"/>
                <a:gd name="T13" fmla="*/ T12 w 20879"/>
                <a:gd name="T14" fmla="+- 0 10743 401"/>
                <a:gd name="T15" fmla="*/ 10743 h 2068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0879" h="20684">
                  <a:moveTo>
                    <a:pt x="1900" y="6800"/>
                  </a:moveTo>
                  <a:lnTo>
                    <a:pt x="1900" y="6800"/>
                  </a:lnTo>
                  <a:cubicBezTo>
                    <a:pt x="1657" y="4397"/>
                    <a:pt x="2907" y="2183"/>
                    <a:pt x="4691" y="1856"/>
                  </a:cubicBezTo>
                  <a:cubicBezTo>
                    <a:pt x="5413" y="1724"/>
                    <a:pt x="6148" y="1922"/>
                    <a:pt x="6778" y="2419"/>
                  </a:cubicBezTo>
                  <a:cubicBezTo>
                    <a:pt x="7445" y="725"/>
                    <a:pt x="9003" y="81"/>
                    <a:pt x="10258" y="981"/>
                  </a:cubicBezTo>
                  <a:cubicBezTo>
                    <a:pt x="10478" y="1138"/>
                    <a:pt x="10679" y="1338"/>
                    <a:pt x="10857" y="1573"/>
                  </a:cubicBezTo>
                  <a:cubicBezTo>
                    <a:pt x="11376" y="169"/>
                    <a:pt x="12641" y="-401"/>
                    <a:pt x="13682" y="299"/>
                  </a:cubicBezTo>
                  <a:cubicBezTo>
                    <a:pt x="13971" y="493"/>
                    <a:pt x="14222" y="773"/>
                    <a:pt x="14417" y="1118"/>
                  </a:cubicBezTo>
                  <a:cubicBezTo>
                    <a:pt x="15254" y="-209"/>
                    <a:pt x="16734" y="-373"/>
                    <a:pt x="17722" y="752"/>
                  </a:cubicBezTo>
                  <a:cubicBezTo>
                    <a:pt x="18137" y="1225"/>
                    <a:pt x="18416" y="1878"/>
                    <a:pt x="18513" y="2597"/>
                  </a:cubicBezTo>
                  <a:cubicBezTo>
                    <a:pt x="19885" y="3102"/>
                    <a:pt x="20694" y="5012"/>
                    <a:pt x="20320" y="6864"/>
                  </a:cubicBezTo>
                  <a:cubicBezTo>
                    <a:pt x="20289" y="7020"/>
                    <a:pt x="20249" y="7172"/>
                    <a:pt x="20202" y="7321"/>
                  </a:cubicBezTo>
                  <a:cubicBezTo>
                    <a:pt x="21302" y="9251"/>
                    <a:pt x="21033" y="12017"/>
                    <a:pt x="19601" y="13499"/>
                  </a:cubicBezTo>
                  <a:cubicBezTo>
                    <a:pt x="19155" y="13960"/>
                    <a:pt x="18628" y="14259"/>
                    <a:pt x="18072" y="14366"/>
                  </a:cubicBezTo>
                  <a:cubicBezTo>
                    <a:pt x="18072" y="16442"/>
                    <a:pt x="16822" y="18126"/>
                    <a:pt x="15280" y="18126"/>
                  </a:cubicBezTo>
                  <a:cubicBezTo>
                    <a:pt x="14757" y="18126"/>
                    <a:pt x="14244" y="17928"/>
                    <a:pt x="13801" y="17555"/>
                  </a:cubicBezTo>
                  <a:cubicBezTo>
                    <a:pt x="13279" y="19883"/>
                    <a:pt x="11460" y="21198"/>
                    <a:pt x="9737" y="20494"/>
                  </a:cubicBezTo>
                  <a:cubicBezTo>
                    <a:pt x="9015" y="20198"/>
                    <a:pt x="8392" y="19574"/>
                    <a:pt x="7972" y="18726"/>
                  </a:cubicBezTo>
                  <a:cubicBezTo>
                    <a:pt x="6208" y="20160"/>
                    <a:pt x="3919" y="19389"/>
                    <a:pt x="2859" y="17004"/>
                  </a:cubicBezTo>
                  <a:cubicBezTo>
                    <a:pt x="2846" y="16974"/>
                    <a:pt x="2832" y="16944"/>
                    <a:pt x="2819" y="16913"/>
                  </a:cubicBezTo>
                  <a:cubicBezTo>
                    <a:pt x="1665" y="17095"/>
                    <a:pt x="620" y="15985"/>
                    <a:pt x="484" y="14434"/>
                  </a:cubicBezTo>
                  <a:cubicBezTo>
                    <a:pt x="412" y="13607"/>
                    <a:pt x="614" y="12780"/>
                    <a:pt x="1038" y="12172"/>
                  </a:cubicBezTo>
                  <a:cubicBezTo>
                    <a:pt x="38" y="11379"/>
                    <a:pt x="-297" y="9639"/>
                    <a:pt x="288" y="8285"/>
                  </a:cubicBezTo>
                  <a:cubicBezTo>
                    <a:pt x="626" y="7504"/>
                    <a:pt x="1218" y="6987"/>
                    <a:pt x="1882" y="6894"/>
                  </a:cubicBezTo>
                  <a:close/>
                </a:path>
              </a:pathLst>
            </a:custGeom>
            <a:solidFill>
              <a:srgbClr val="5B9BD5">
                <a:alpha val="37000"/>
              </a:srgbClr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395" name="AutoShape 11"/>
            <p:cNvSpPr>
              <a:spLocks/>
            </p:cNvSpPr>
            <p:nvPr/>
          </p:nvSpPr>
          <p:spPr bwMode="auto">
            <a:xfrm>
              <a:off x="126537" y="79245"/>
              <a:ext cx="2283483" cy="132317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80" y="14010"/>
                  </a:moveTo>
                  <a:lnTo>
                    <a:pt x="1380" y="14010"/>
                  </a:lnTo>
                  <a:cubicBezTo>
                    <a:pt x="898" y="14065"/>
                    <a:pt x="416" y="13902"/>
                    <a:pt x="0" y="13541"/>
                  </a:cubicBezTo>
                  <a:moveTo>
                    <a:pt x="2598" y="19136"/>
                  </a:moveTo>
                  <a:lnTo>
                    <a:pt x="2598" y="19136"/>
                  </a:lnTo>
                  <a:cubicBezTo>
                    <a:pt x="2404" y="19249"/>
                    <a:pt x="2201" y="19325"/>
                    <a:pt x="1994" y="19360"/>
                  </a:cubicBezTo>
                  <a:moveTo>
                    <a:pt x="7802" y="21599"/>
                  </a:moveTo>
                  <a:lnTo>
                    <a:pt x="7802" y="21599"/>
                  </a:lnTo>
                  <a:cubicBezTo>
                    <a:pt x="7656" y="21279"/>
                    <a:pt x="7534" y="20936"/>
                    <a:pt x="7438" y="20577"/>
                  </a:cubicBezTo>
                  <a:moveTo>
                    <a:pt x="14531" y="19049"/>
                  </a:moveTo>
                  <a:lnTo>
                    <a:pt x="14531" y="19049"/>
                  </a:lnTo>
                  <a:cubicBezTo>
                    <a:pt x="14510" y="19430"/>
                    <a:pt x="14461" y="19806"/>
                    <a:pt x="14386" y="20171"/>
                  </a:cubicBezTo>
                  <a:moveTo>
                    <a:pt x="17420" y="12115"/>
                  </a:moveTo>
                  <a:lnTo>
                    <a:pt x="17420" y="12115"/>
                  </a:lnTo>
                  <a:cubicBezTo>
                    <a:pt x="18504" y="12890"/>
                    <a:pt x="19192" y="14504"/>
                    <a:pt x="19192" y="16272"/>
                  </a:cubicBezTo>
                  <a:moveTo>
                    <a:pt x="21599" y="7648"/>
                  </a:moveTo>
                  <a:lnTo>
                    <a:pt x="21599" y="7648"/>
                  </a:lnTo>
                  <a:cubicBezTo>
                    <a:pt x="21423" y="8255"/>
                    <a:pt x="21153" y="8793"/>
                    <a:pt x="20811" y="9221"/>
                  </a:cubicBezTo>
                  <a:moveTo>
                    <a:pt x="19706" y="1813"/>
                  </a:moveTo>
                  <a:lnTo>
                    <a:pt x="19706" y="1813"/>
                  </a:lnTo>
                  <a:cubicBezTo>
                    <a:pt x="19737" y="2058"/>
                    <a:pt x="19751" y="2307"/>
                    <a:pt x="19748" y="2556"/>
                  </a:cubicBezTo>
                  <a:moveTo>
                    <a:pt x="14668" y="947"/>
                  </a:moveTo>
                  <a:lnTo>
                    <a:pt x="14668" y="947"/>
                  </a:lnTo>
                  <a:cubicBezTo>
                    <a:pt x="14771" y="604"/>
                    <a:pt x="14907" y="285"/>
                    <a:pt x="15072" y="0"/>
                  </a:cubicBezTo>
                  <a:moveTo>
                    <a:pt x="10888" y="1398"/>
                  </a:moveTo>
                  <a:lnTo>
                    <a:pt x="10888" y="1398"/>
                  </a:lnTo>
                  <a:cubicBezTo>
                    <a:pt x="10930" y="1115"/>
                    <a:pt x="10996" y="841"/>
                    <a:pt x="11084" y="581"/>
                  </a:cubicBezTo>
                  <a:moveTo>
                    <a:pt x="6452" y="1676"/>
                  </a:moveTo>
                  <a:lnTo>
                    <a:pt x="6452" y="1676"/>
                  </a:lnTo>
                  <a:cubicBezTo>
                    <a:pt x="6709" y="1897"/>
                    <a:pt x="6946" y="2163"/>
                    <a:pt x="7160" y="2468"/>
                  </a:cubicBezTo>
                  <a:moveTo>
                    <a:pt x="1071" y="7904"/>
                  </a:moveTo>
                  <a:lnTo>
                    <a:pt x="1071" y="7904"/>
                  </a:lnTo>
                  <a:cubicBezTo>
                    <a:pt x="1015" y="7631"/>
                    <a:pt x="974" y="7353"/>
                    <a:pt x="948" y="707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16396" name="Line 12"/>
          <p:cNvSpPr>
            <a:spLocks noChangeShapeType="1"/>
          </p:cNvSpPr>
          <p:nvPr/>
        </p:nvSpPr>
        <p:spPr bwMode="auto">
          <a:xfrm>
            <a:off x="536575" y="3954463"/>
            <a:ext cx="11331575" cy="1587"/>
          </a:xfrm>
          <a:prstGeom prst="line">
            <a:avLst/>
          </a:prstGeom>
          <a:noFill/>
          <a:ln w="31750" cap="flat" cmpd="sng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457200"/>
            <a:endParaRPr 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6397" name="AutoShape 13"/>
          <p:cNvSpPr>
            <a:spLocks/>
          </p:cNvSpPr>
          <p:nvPr/>
        </p:nvSpPr>
        <p:spPr bwMode="auto">
          <a:xfrm>
            <a:off x="57150" y="3481388"/>
            <a:ext cx="2895600" cy="43656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19" tIns="45719" rIns="45719" bIns="45719"/>
          <a:lstStyle/>
          <a:p>
            <a:r>
              <a:rPr lang="en-US" sz="2400" dirty="0">
                <a:latin typeface="Arial" charset="0"/>
                <a:cs typeface="Arial" charset="0"/>
                <a:sym typeface="Arial" charset="0"/>
              </a:rPr>
              <a:t>Europe/ US</a:t>
            </a:r>
            <a:endParaRPr lang="en-US" dirty="0"/>
          </a:p>
        </p:txBody>
      </p:sp>
      <p:sp>
        <p:nvSpPr>
          <p:cNvPr id="16398" name="AutoShape 14"/>
          <p:cNvSpPr>
            <a:spLocks/>
          </p:cNvSpPr>
          <p:nvPr/>
        </p:nvSpPr>
        <p:spPr bwMode="auto">
          <a:xfrm>
            <a:off x="344488" y="4033838"/>
            <a:ext cx="2165350" cy="43656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19" tIns="45719" rIns="45719" bIns="45719"/>
          <a:lstStyle/>
          <a:p>
            <a:r>
              <a:rPr lang="en-US" sz="2400">
                <a:latin typeface="Arial" charset="0"/>
                <a:cs typeface="Arial" charset="0"/>
                <a:sym typeface="Arial" charset="0"/>
              </a:rPr>
              <a:t>Africa</a:t>
            </a:r>
            <a:endParaRPr lang="en-US"/>
          </a:p>
        </p:txBody>
      </p:sp>
      <p:sp>
        <p:nvSpPr>
          <p:cNvPr id="16399" name="AutoShape 15"/>
          <p:cNvSpPr>
            <a:spLocks/>
          </p:cNvSpPr>
          <p:nvPr/>
        </p:nvSpPr>
        <p:spPr bwMode="auto">
          <a:xfrm>
            <a:off x="4213225" y="3552825"/>
            <a:ext cx="3959225" cy="811213"/>
          </a:xfrm>
          <a:custGeom>
            <a:avLst/>
            <a:gdLst>
              <a:gd name="T0" fmla="*/ 10800 w 21600"/>
              <a:gd name="T1" fmla="+- 0 11005 411"/>
              <a:gd name="T2" fmla="*/ 11005 h 21189"/>
              <a:gd name="T3" fmla="*/ 10800 w 21600"/>
              <a:gd name="T4" fmla="+- 0 11005 411"/>
              <a:gd name="T5" fmla="*/ 11005 h 21189"/>
              <a:gd name="T6" fmla="*/ 10800 w 21600"/>
              <a:gd name="T7" fmla="+- 0 11005 411"/>
              <a:gd name="T8" fmla="*/ 11005 h 21189"/>
              <a:gd name="T9" fmla="*/ 10800 w 21600"/>
              <a:gd name="T10" fmla="+- 0 11005 411"/>
              <a:gd name="T11" fmla="*/ 11005 h 21189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</a:cxnLst>
            <a:rect l="0" t="0" r="r" b="b"/>
            <a:pathLst>
              <a:path w="21600" h="21189">
                <a:moveTo>
                  <a:pt x="0" y="18637"/>
                </a:moveTo>
                <a:cubicBezTo>
                  <a:pt x="3522" y="9113"/>
                  <a:pt x="7044" y="-411"/>
                  <a:pt x="10644" y="14"/>
                </a:cubicBezTo>
                <a:cubicBezTo>
                  <a:pt x="14244" y="439"/>
                  <a:pt x="17922" y="10814"/>
                  <a:pt x="21600" y="21188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miter lim="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6400" name="AutoShape 16"/>
          <p:cNvSpPr>
            <a:spLocks/>
          </p:cNvSpPr>
          <p:nvPr/>
        </p:nvSpPr>
        <p:spPr bwMode="auto">
          <a:xfrm>
            <a:off x="2895600" y="4800600"/>
            <a:ext cx="1733550" cy="79216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19" tIns="45719" rIns="45719" bIns="45719"/>
          <a:lstStyle/>
          <a:p>
            <a:pPr algn="ctr"/>
            <a:r>
              <a:rPr lang="en-US" sz="2400" dirty="0" smtClean="0">
                <a:latin typeface="Arial" charset="0"/>
                <a:cs typeface="Arial" charset="0"/>
                <a:sym typeface="Arial" charset="0"/>
              </a:rPr>
              <a:t>South Africa</a:t>
            </a:r>
            <a:endParaRPr lang="en-US" dirty="0"/>
          </a:p>
        </p:txBody>
      </p:sp>
      <p:sp>
        <p:nvSpPr>
          <p:cNvPr id="16401" name="AutoShape 17"/>
          <p:cNvSpPr>
            <a:spLocks/>
          </p:cNvSpPr>
          <p:nvPr/>
        </p:nvSpPr>
        <p:spPr bwMode="auto">
          <a:xfrm>
            <a:off x="5700713" y="2325688"/>
            <a:ext cx="1316037" cy="79216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19" tIns="45719" rIns="45719" bIns="45719"/>
          <a:lstStyle/>
          <a:p>
            <a:pPr algn="ctr"/>
            <a:r>
              <a:rPr lang="en-US" sz="2400">
                <a:latin typeface="Arial" charset="0"/>
                <a:cs typeface="Arial" charset="0"/>
                <a:sym typeface="Arial" charset="0"/>
              </a:rPr>
              <a:t>LINX</a:t>
            </a:r>
            <a:br>
              <a:rPr lang="en-US" sz="2400">
                <a:latin typeface="Arial" charset="0"/>
                <a:cs typeface="Arial" charset="0"/>
                <a:sym typeface="Arial" charset="0"/>
              </a:rPr>
            </a:br>
            <a:r>
              <a:rPr lang="en-US" sz="2400">
                <a:latin typeface="Arial" charset="0"/>
                <a:cs typeface="Arial" charset="0"/>
                <a:sym typeface="Arial" charset="0"/>
              </a:rPr>
              <a:t>(London</a:t>
            </a:r>
            <a:endParaRPr lang="en-US"/>
          </a:p>
        </p:txBody>
      </p:sp>
      <p:sp>
        <p:nvSpPr>
          <p:cNvPr id="16402" name="AutoShape 18"/>
          <p:cNvSpPr>
            <a:spLocks/>
          </p:cNvSpPr>
          <p:nvPr/>
        </p:nvSpPr>
        <p:spPr bwMode="auto">
          <a:xfrm>
            <a:off x="8458200" y="4800600"/>
            <a:ext cx="1316038" cy="43656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19" tIns="45719" rIns="45719" bIns="45719"/>
          <a:lstStyle/>
          <a:p>
            <a:pPr algn="ctr"/>
            <a:r>
              <a:rPr lang="en-US" sz="2400" dirty="0">
                <a:latin typeface="Arial" charset="0"/>
                <a:cs typeface="Arial" charset="0"/>
                <a:sym typeface="Arial" charset="0"/>
              </a:rPr>
              <a:t>Kenya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 bwMode="auto">
          <a:xfrm flipV="1">
            <a:off x="1981200" y="2743200"/>
            <a:ext cx="2743200" cy="1600200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tx1"/>
            </a:solidFill>
            <a:prstDash val="solid"/>
            <a:miter lim="0"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3581400" y="6324600"/>
            <a:ext cx="5486400" cy="0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tx1"/>
            </a:solidFill>
            <a:prstDash val="solid"/>
            <a:miter lim="0"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7924800" y="2743200"/>
            <a:ext cx="2819400" cy="1600200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tx1"/>
            </a:solidFill>
            <a:prstDash val="solid"/>
            <a:miter lim="0"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7" name="AutoShape 13"/>
          <p:cNvSpPr>
            <a:spLocks/>
          </p:cNvSpPr>
          <p:nvPr/>
        </p:nvSpPr>
        <p:spPr bwMode="auto">
          <a:xfrm>
            <a:off x="3581400" y="3276600"/>
            <a:ext cx="1524000" cy="43656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19" tIns="45719" rIns="45719" bIns="45719"/>
          <a:lstStyle/>
          <a:p>
            <a:r>
              <a:rPr lang="en-US" sz="2400" dirty="0" smtClean="0">
                <a:latin typeface="Arial" charset="0"/>
                <a:cs typeface="Arial" charset="0"/>
                <a:sym typeface="Arial" charset="0"/>
              </a:rPr>
              <a:t>9000 km</a:t>
            </a:r>
            <a:endParaRPr lang="en-US" dirty="0"/>
          </a:p>
        </p:txBody>
      </p:sp>
      <p:sp>
        <p:nvSpPr>
          <p:cNvPr id="28" name="AutoShape 13"/>
          <p:cNvSpPr>
            <a:spLocks/>
          </p:cNvSpPr>
          <p:nvPr/>
        </p:nvSpPr>
        <p:spPr bwMode="auto">
          <a:xfrm>
            <a:off x="5562600" y="6388017"/>
            <a:ext cx="1524000" cy="43656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19" tIns="45719" rIns="45719" bIns="45719"/>
          <a:lstStyle/>
          <a:p>
            <a:pPr algn="ctr"/>
            <a:r>
              <a:rPr lang="en-US" sz="2400" dirty="0">
                <a:latin typeface="Arial" charset="0"/>
                <a:cs typeface="Arial" charset="0"/>
                <a:sym typeface="Arial" charset="0"/>
              </a:rPr>
              <a:t>3</a:t>
            </a:r>
            <a:r>
              <a:rPr lang="en-US" sz="2400" dirty="0" smtClean="0">
                <a:latin typeface="Arial" charset="0"/>
                <a:cs typeface="Arial" charset="0"/>
                <a:sym typeface="Arial" charset="0"/>
              </a:rPr>
              <a:t>000 km</a:t>
            </a:r>
            <a:endParaRPr lang="en-US" dirty="0"/>
          </a:p>
        </p:txBody>
      </p:sp>
      <p:sp>
        <p:nvSpPr>
          <p:cNvPr id="29" name="AutoShape 13"/>
          <p:cNvSpPr>
            <a:spLocks/>
          </p:cNvSpPr>
          <p:nvPr/>
        </p:nvSpPr>
        <p:spPr bwMode="auto">
          <a:xfrm>
            <a:off x="9448800" y="3276600"/>
            <a:ext cx="1524000" cy="43656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19" tIns="45719" rIns="45719" bIns="45719"/>
          <a:lstStyle/>
          <a:p>
            <a:pPr algn="ctr"/>
            <a:r>
              <a:rPr lang="en-US" sz="2400" dirty="0" smtClean="0">
                <a:latin typeface="Arial" charset="0"/>
                <a:cs typeface="Arial" charset="0"/>
                <a:sym typeface="Arial" charset="0"/>
              </a:rPr>
              <a:t>7000 km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E6AC4-782D-EB4D-BA07-F3A4A753AFB2}" type="slidenum">
              <a:rPr lang="en-US" smtClean="0"/>
              <a:pPr/>
              <a:t>6</a:t>
            </a:fld>
            <a:endParaRPr lang="en-US" sz="1200"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defTabSz="914400">
              <a:lnSpc>
                <a:spcPct val="90000"/>
              </a:lnSpc>
            </a:pPr>
            <a:r>
              <a:rPr lang="en-US" sz="4400">
                <a:latin typeface="Arial" charset="0"/>
                <a:cs typeface="Arial" charset="0"/>
                <a:sym typeface="Arial" charset="0"/>
              </a:rPr>
              <a:t>Two Questions</a:t>
            </a:r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25463" y="1924050"/>
            <a:ext cx="10941050" cy="4351338"/>
          </a:xfrm>
        </p:spPr>
        <p:txBody>
          <a:bodyPr/>
          <a:lstStyle/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4000">
                <a:latin typeface="Calibri" charset="0"/>
                <a:cs typeface="Calibri" charset="0"/>
                <a:sym typeface="Calibri" charset="0"/>
              </a:rPr>
              <a:t>What is the nature of Internet interconnectivity (between ISPs) in Africa?</a:t>
            </a:r>
          </a:p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</a:pPr>
            <a:endParaRPr lang="en-US" sz="4000">
              <a:latin typeface="Calibri" charset="0"/>
              <a:cs typeface="Calibri" charset="0"/>
              <a:sym typeface="Calibri" charset="0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4000">
                <a:latin typeface="Calibri" charset="0"/>
                <a:cs typeface="Calibri" charset="0"/>
                <a:sym typeface="Calibri" charset="0"/>
              </a:rPr>
              <a:t>What can be done to reduce latency to common Internet services?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E6AC4-782D-EB4D-BA07-F3A4A753AFB2}" type="slidenum">
              <a:rPr lang="en-US" smtClean="0"/>
              <a:pPr/>
              <a:t>7</a:t>
            </a:fld>
            <a:endParaRPr lang="en-US" sz="1200"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defTabSz="914400">
              <a:lnSpc>
                <a:spcPct val="90000"/>
              </a:lnSpc>
            </a:pPr>
            <a:r>
              <a:rPr lang="en-US" sz="4400">
                <a:latin typeface="Arial" charset="0"/>
                <a:cs typeface="Arial" charset="0"/>
                <a:sym typeface="Arial" charset="0"/>
              </a:rPr>
              <a:t>Two Questions</a:t>
            </a:r>
            <a:endParaRPr 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25463" y="1924050"/>
            <a:ext cx="10941050" cy="4351338"/>
          </a:xfrm>
        </p:spPr>
        <p:txBody>
          <a:bodyPr/>
          <a:lstStyle/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  <a:buFont typeface="Arial" charset="0"/>
              <a:buChar char="•"/>
            </a:pPr>
            <a:r>
              <a:rPr lang="en-US" sz="4000" b="1">
                <a:solidFill>
                  <a:srgbClr val="FF0000"/>
                </a:solidFill>
                <a:latin typeface="Calibri" charset="0"/>
                <a:cs typeface="Calibri" charset="0"/>
                <a:sym typeface="Calibri" charset="0"/>
              </a:rPr>
              <a:t>What is the nature of Internet interconnectivity (between ISPs) in Africa?</a:t>
            </a:r>
          </a:p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</a:pPr>
            <a:endParaRPr lang="en-US" sz="4000" b="1">
              <a:solidFill>
                <a:srgbClr val="FF0000"/>
              </a:solidFill>
              <a:latin typeface="Calibri" charset="0"/>
              <a:cs typeface="Calibri" charset="0"/>
              <a:sym typeface="Calibri" charset="0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4000">
                <a:latin typeface="Calibri" charset="0"/>
                <a:cs typeface="Calibri" charset="0"/>
                <a:sym typeface="Calibri" charset="0"/>
              </a:rPr>
              <a:t>What can be done to reduce latency to common Internet services?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E6AC4-782D-EB4D-BA07-F3A4A753AFB2}" type="slidenum">
              <a:rPr lang="en-US" smtClean="0"/>
              <a:pPr/>
              <a:t>8</a:t>
            </a:fld>
            <a:endParaRPr lang="en-US" sz="1200"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1854200" y="365125"/>
            <a:ext cx="10121900" cy="1325563"/>
          </a:xfrm>
        </p:spPr>
        <p:txBody>
          <a:bodyPr/>
          <a:lstStyle/>
          <a:p>
            <a:pPr defTabSz="914400">
              <a:lnSpc>
                <a:spcPct val="90000"/>
              </a:lnSpc>
            </a:pPr>
            <a:r>
              <a:rPr lang="en-US" sz="3600">
                <a:latin typeface="Arial" charset="0"/>
                <a:cs typeface="Arial" charset="0"/>
                <a:sym typeface="Arial" charset="0"/>
              </a:rPr>
              <a:t>BISmark: Measurements from Fixed Locations</a:t>
            </a:r>
            <a:endParaRPr 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7650" y="5316538"/>
            <a:ext cx="9910763" cy="1312862"/>
          </a:xfrm>
        </p:spPr>
        <p:txBody>
          <a:bodyPr/>
          <a:lstStyle/>
          <a:p>
            <a:pPr marL="207963" indent="-207963" defTabSz="831850">
              <a:lnSpc>
                <a:spcPct val="72000"/>
              </a:lnSpc>
              <a:spcBef>
                <a:spcPts val="900"/>
              </a:spcBef>
              <a:buFont typeface="Arial" charset="0"/>
              <a:buChar char="•"/>
            </a:pPr>
            <a:r>
              <a:rPr lang="en-US" sz="2500">
                <a:latin typeface="Calibri" charset="0"/>
                <a:cs typeface="Calibri" charset="0"/>
                <a:sym typeface="Calibri" charset="0"/>
              </a:rPr>
              <a:t>Users install routers in home networks</a:t>
            </a:r>
          </a:p>
          <a:p>
            <a:pPr marL="207963" indent="-207963" defTabSz="831850">
              <a:lnSpc>
                <a:spcPct val="72000"/>
              </a:lnSpc>
              <a:spcBef>
                <a:spcPts val="900"/>
              </a:spcBef>
              <a:buFont typeface="Arial" charset="0"/>
              <a:buChar char="•"/>
            </a:pPr>
            <a:r>
              <a:rPr lang="en-US" sz="2500">
                <a:latin typeface="Calibri" charset="0"/>
                <a:cs typeface="Calibri" charset="0"/>
                <a:sym typeface="Calibri" charset="0"/>
              </a:rPr>
              <a:t>Custom firmware performs periodic measurements</a:t>
            </a:r>
          </a:p>
          <a:p>
            <a:pPr marL="207963" indent="-207963" defTabSz="831850">
              <a:lnSpc>
                <a:spcPct val="72000"/>
              </a:lnSpc>
              <a:spcBef>
                <a:spcPts val="900"/>
              </a:spcBef>
              <a:buFont typeface="Arial" charset="0"/>
              <a:buChar char="•"/>
            </a:pPr>
            <a:r>
              <a:rPr lang="en-US" sz="2500">
                <a:latin typeface="Calibri" charset="0"/>
                <a:cs typeface="Calibri" charset="0"/>
                <a:sym typeface="Calibri" charset="0"/>
              </a:rPr>
              <a:t>Can aggregate by country, city, ISP</a:t>
            </a:r>
            <a:endParaRPr lang="en-US"/>
          </a:p>
        </p:txBody>
      </p:sp>
      <p:pic>
        <p:nvPicPr>
          <p:cNvPr id="20484" name="Picture 4" descr="image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900" y="2724150"/>
            <a:ext cx="5641975" cy="282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485" name="AutoShape 5"/>
          <p:cNvSpPr>
            <a:spLocks/>
          </p:cNvSpPr>
          <p:nvPr/>
        </p:nvSpPr>
        <p:spPr bwMode="auto">
          <a:xfrm>
            <a:off x="6965950" y="2687638"/>
            <a:ext cx="4405313" cy="3778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DEEBF7"/>
          </a:solidFill>
          <a:ln w="6350" cap="flat" cmpd="sng">
            <a:solidFill>
              <a:srgbClr val="4472C4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/>
            <a:r>
              <a:rPr lang="en-US"/>
              <a:t>Example: Cape Town Users</a:t>
            </a:r>
          </a:p>
        </p:txBody>
      </p:sp>
      <p:sp>
        <p:nvSpPr>
          <p:cNvPr id="20486" name="AutoShape 6"/>
          <p:cNvSpPr>
            <a:spLocks/>
          </p:cNvSpPr>
          <p:nvPr/>
        </p:nvSpPr>
        <p:spPr bwMode="auto">
          <a:xfrm>
            <a:off x="533400" y="4267200"/>
            <a:ext cx="3306762" cy="6572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DEEBF7"/>
          </a:solidFill>
          <a:ln w="6350" cap="flat" cmpd="sng">
            <a:solidFill>
              <a:srgbClr val="4472C4"/>
            </a:solidFill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/>
            <a:r>
              <a:rPr lang="en-US"/>
              <a:t>175+ Active Routers, 20+ countries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E6AC4-782D-EB4D-BA07-F3A4A753AFB2}" type="slidenum">
              <a:rPr lang="en-US" smtClean="0"/>
              <a:pPr/>
              <a:t>9</a:t>
            </a:fld>
            <a:endParaRPr lang="en-US" sz="1200">
              <a:solidFill>
                <a:srgbClr val="888888"/>
              </a:solidFill>
            </a:endParaRPr>
          </a:p>
        </p:txBody>
      </p:sp>
      <p:pic>
        <p:nvPicPr>
          <p:cNvPr id="3" name="Picture 2" descr="bismark-map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28801"/>
            <a:ext cx="5319944" cy="2438400"/>
          </a:xfrm>
          <a:prstGeom prst="rect">
            <a:avLst/>
          </a:prstGeom>
        </p:spPr>
      </p:pic>
      <p:pic>
        <p:nvPicPr>
          <p:cNvPr id="20487" name="Picture 7" descr="image8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125413"/>
            <a:ext cx="1589088" cy="186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ＭＳ Ｐゴシック"/>
        <a:cs typeface="Helvetica"/>
      </a:majorFont>
      <a:minorFont>
        <a:latin typeface="Helvetica"/>
        <a:ea typeface="ＭＳ Ｐゴシック"/>
        <a:cs typeface="Helvetic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2700" cap="flat" cmpd="sng" algn="ctr">
          <a:solidFill>
            <a:srgbClr val="5B9BD5"/>
          </a:solidFill>
          <a:prstDash val="solid"/>
          <a:miter lim="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45719" tIns="45719" rIns="45719" bIns="45719" numCol="1" anchor="ctr" anchorCtr="0" compatLnSpc="1">
        <a:prstTxWarp prst="textNoShape">
          <a:avLst/>
        </a:prstTxWarp>
      </a:bodyPr>
      <a:lstStyle>
        <a:defPPr marL="45720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alibri" charset="0"/>
            <a:ea typeface="ＭＳ Ｐゴシック" charset="0"/>
            <a:cs typeface="Calibri" charset="0"/>
            <a:sym typeface="Calibr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2700" cap="flat" cmpd="sng" algn="ctr">
          <a:solidFill>
            <a:srgbClr val="5B9BD5"/>
          </a:solidFill>
          <a:prstDash val="solid"/>
          <a:miter lim="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45719" tIns="45719" rIns="45719" bIns="45719" numCol="1" anchor="ctr" anchorCtr="0" compatLnSpc="1">
        <a:prstTxWarp prst="textNoShape">
          <a:avLst/>
        </a:prstTxWarp>
      </a:bodyPr>
      <a:lstStyle>
        <a:defPPr marL="45720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alibri" charset="0"/>
            <a:ea typeface="ＭＳ Ｐゴシック" charset="0"/>
            <a:cs typeface="Calibri" charset="0"/>
            <a:sym typeface="Calibri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ＭＳ Ｐゴシック"/>
        <a:cs typeface="Helvetica"/>
      </a:majorFont>
      <a:minorFont>
        <a:latin typeface="Helvetica"/>
        <a:ea typeface="ＭＳ Ｐゴシック"/>
        <a:cs typeface="Helvetic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2700" cap="flat" cmpd="sng" algn="ctr">
          <a:solidFill>
            <a:srgbClr val="5B9BD5"/>
          </a:solidFill>
          <a:prstDash val="solid"/>
          <a:miter lim="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45719" tIns="45719" rIns="45719" bIns="45719" numCol="1" anchor="ctr" anchorCtr="0" compatLnSpc="1">
        <a:prstTxWarp prst="textNoShape">
          <a:avLst/>
        </a:prstTxWarp>
      </a:bodyPr>
      <a:lstStyle>
        <a:defPPr marL="45720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alibri" charset="0"/>
            <a:ea typeface="ＭＳ Ｐゴシック" charset="0"/>
            <a:cs typeface="Calibri" charset="0"/>
            <a:sym typeface="Calibr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2700" cap="flat" cmpd="sng" algn="ctr">
          <a:solidFill>
            <a:srgbClr val="5B9BD5"/>
          </a:solidFill>
          <a:prstDash val="solid"/>
          <a:miter lim="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45719" tIns="45719" rIns="45719" bIns="45719" numCol="1" anchor="ctr" anchorCtr="0" compatLnSpc="1">
        <a:prstTxWarp prst="textNoShape">
          <a:avLst/>
        </a:prstTxWarp>
      </a:bodyPr>
      <a:lstStyle>
        <a:defPPr marL="45720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alibri" charset="0"/>
            <a:ea typeface="ＭＳ Ｐゴシック" charset="0"/>
            <a:cs typeface="Calibri" charset="0"/>
            <a:sym typeface="Calibri" charset="0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ＭＳ Ｐゴシック"/>
        <a:cs typeface="Helvetica"/>
      </a:majorFont>
      <a:minorFont>
        <a:latin typeface="Helvetica"/>
        <a:ea typeface="ＭＳ Ｐゴシック"/>
        <a:cs typeface="Helvetic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2700" cap="flat" cmpd="sng" algn="ctr">
          <a:solidFill>
            <a:srgbClr val="5B9BD5"/>
          </a:solidFill>
          <a:prstDash val="solid"/>
          <a:miter lim="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45719" tIns="45719" rIns="45719" bIns="45719" numCol="1" anchor="ctr" anchorCtr="0" compatLnSpc="1">
        <a:prstTxWarp prst="textNoShape">
          <a:avLst/>
        </a:prstTxWarp>
      </a:bodyPr>
      <a:lstStyle>
        <a:defPPr marL="45720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alibri" charset="0"/>
            <a:ea typeface="ＭＳ Ｐゴシック" charset="0"/>
            <a:cs typeface="Calibri" charset="0"/>
            <a:sym typeface="Calibr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2700" cap="flat" cmpd="sng" algn="ctr">
          <a:solidFill>
            <a:srgbClr val="5B9BD5"/>
          </a:solidFill>
          <a:prstDash val="solid"/>
          <a:miter lim="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45719" tIns="45719" rIns="45719" bIns="45719" numCol="1" anchor="ctr" anchorCtr="0" compatLnSpc="1">
        <a:prstTxWarp prst="textNoShape">
          <a:avLst/>
        </a:prstTxWarp>
      </a:bodyPr>
      <a:lstStyle>
        <a:defPPr marL="45720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alibri" charset="0"/>
            <a:ea typeface="ＭＳ Ｐゴシック" charset="0"/>
            <a:cs typeface="Calibri" charset="0"/>
            <a:sym typeface="Calibri" charset="0"/>
          </a:defRPr>
        </a:defPPr>
      </a:lst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ＭＳ Ｐゴシック"/>
        <a:cs typeface="Helvetica"/>
      </a:majorFont>
      <a:minorFont>
        <a:latin typeface="Helvetica"/>
        <a:ea typeface="ＭＳ Ｐゴシック"/>
        <a:cs typeface="Helvetic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2700" cap="flat" cmpd="sng" algn="ctr">
          <a:solidFill>
            <a:srgbClr val="5B9BD5"/>
          </a:solidFill>
          <a:prstDash val="solid"/>
          <a:miter lim="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45719" tIns="45719" rIns="45719" bIns="45719" numCol="1" anchor="ctr" anchorCtr="0" compatLnSpc="1">
        <a:prstTxWarp prst="textNoShape">
          <a:avLst/>
        </a:prstTxWarp>
      </a:bodyPr>
      <a:lstStyle>
        <a:defPPr marL="45720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alibri" charset="0"/>
            <a:ea typeface="ＭＳ Ｐゴシック" charset="0"/>
            <a:cs typeface="Calibri" charset="0"/>
            <a:sym typeface="Calibr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2700" cap="flat" cmpd="sng" algn="ctr">
          <a:solidFill>
            <a:srgbClr val="5B9BD5"/>
          </a:solidFill>
          <a:prstDash val="solid"/>
          <a:miter lim="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45719" tIns="45719" rIns="45719" bIns="45719" numCol="1" anchor="ctr" anchorCtr="0" compatLnSpc="1">
        <a:prstTxWarp prst="textNoShape">
          <a:avLst/>
        </a:prstTxWarp>
      </a:bodyPr>
      <a:lstStyle>
        <a:defPPr marL="45720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alibri" charset="0"/>
            <a:ea typeface="ＭＳ Ｐゴシック" charset="0"/>
            <a:cs typeface="Calibri" charset="0"/>
            <a:sym typeface="Calibri" charset="0"/>
          </a:defRPr>
        </a:defPPr>
      </a:lst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000FF"/>
      </a:hlink>
      <a:folHlink>
        <a:srgbClr val="FF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1218</Words>
  <Application>Microsoft Macintosh PowerPoint</Application>
  <PresentationFormat>Custom</PresentationFormat>
  <Paragraphs>228</Paragraphs>
  <Slides>25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Office Theme</vt:lpstr>
      <vt:lpstr>Office Theme</vt:lpstr>
      <vt:lpstr>Office Theme</vt:lpstr>
      <vt:lpstr>Office Theme</vt:lpstr>
      <vt:lpstr>Peering at the Internet’s Frontier: A First Look at ISP Interconnectivity in Africa</vt:lpstr>
      <vt:lpstr>PowerPoint Presentation</vt:lpstr>
      <vt:lpstr>PowerPoint Presentation</vt:lpstr>
      <vt:lpstr>Latencies to Nearby Locations are High</vt:lpstr>
      <vt:lpstr>Latencies are Even Higher During Failures</vt:lpstr>
      <vt:lpstr>Causes of High Latency: Circuitous Routing Paths</vt:lpstr>
      <vt:lpstr>Two Questions</vt:lpstr>
      <vt:lpstr>Two Questions</vt:lpstr>
      <vt:lpstr>BISmark: Measurements from Fixed Locations</vt:lpstr>
      <vt:lpstr>BISmark Deployment in South Africa</vt:lpstr>
      <vt:lpstr>Destinations for Traceroute Probes</vt:lpstr>
      <vt:lpstr>High Latencies to Nearby Locations…</vt:lpstr>
      <vt:lpstr>… Circuitous Routing Paths</vt:lpstr>
      <vt:lpstr>Poor ISP Interconnectivity in Africa</vt:lpstr>
      <vt:lpstr>Local ISPs not Present at Regional IXPs</vt:lpstr>
      <vt:lpstr>Missing Peering Links at Regional IXPs</vt:lpstr>
      <vt:lpstr>Regional IXPs Only Prevalent on  Intra-Country Paths</vt:lpstr>
      <vt:lpstr>Two Questions</vt:lpstr>
      <vt:lpstr>Solution #1: Add More Caches</vt:lpstr>
      <vt:lpstr>Solution #2: Add More Peering Links</vt:lpstr>
      <vt:lpstr>Better Peering is a Substitute for Additional Caches</vt:lpstr>
      <vt:lpstr>Summary</vt:lpstr>
      <vt:lpstr>Backup Slides</vt:lpstr>
      <vt:lpstr>High Latency Paths within Africa</vt:lpstr>
      <vt:lpstr>IXP Prevalence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Peering at the Internet’s Frontier: A First Look at ISP Interconnectivity in Africa</dc:title>
  <cp:lastModifiedBy>Arpit Gupta</cp:lastModifiedBy>
  <cp:revision>51</cp:revision>
  <dcterms:modified xsi:type="dcterms:W3CDTF">2014-03-12T17:51:02Z</dcterms:modified>
</cp:coreProperties>
</file>