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289" r:id="rId2"/>
    <p:sldId id="353" r:id="rId3"/>
    <p:sldId id="291" r:id="rId4"/>
    <p:sldId id="294" r:id="rId5"/>
    <p:sldId id="292" r:id="rId6"/>
    <p:sldId id="297" r:id="rId7"/>
    <p:sldId id="382" r:id="rId8"/>
    <p:sldId id="290" r:id="rId9"/>
    <p:sldId id="350" r:id="rId10"/>
    <p:sldId id="415" r:id="rId11"/>
    <p:sldId id="416" r:id="rId12"/>
    <p:sldId id="418" r:id="rId13"/>
    <p:sldId id="295" r:id="rId14"/>
    <p:sldId id="431" r:id="rId15"/>
    <p:sldId id="373" r:id="rId16"/>
    <p:sldId id="408" r:id="rId17"/>
    <p:sldId id="371" r:id="rId18"/>
    <p:sldId id="430" r:id="rId19"/>
    <p:sldId id="432" r:id="rId20"/>
    <p:sldId id="376" r:id="rId21"/>
    <p:sldId id="419" r:id="rId22"/>
    <p:sldId id="377" r:id="rId23"/>
    <p:sldId id="433" r:id="rId24"/>
    <p:sldId id="305" r:id="rId25"/>
    <p:sldId id="409" r:id="rId26"/>
    <p:sldId id="420" r:id="rId27"/>
    <p:sldId id="394" r:id="rId28"/>
    <p:sldId id="425" r:id="rId29"/>
    <p:sldId id="426" r:id="rId30"/>
    <p:sldId id="435" r:id="rId31"/>
    <p:sldId id="308" r:id="rId32"/>
    <p:sldId id="403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pit Gupt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552" autoAdjust="0"/>
    <p:restoredTop sz="79070" autoAdjust="0"/>
  </p:normalViewPr>
  <p:slideViewPr>
    <p:cSldViewPr snapToGrid="0" snapToObjects="1">
      <p:cViewPr varScale="1">
        <p:scale>
          <a:sx n="83" d="100"/>
          <a:sy n="83" d="100"/>
        </p:scale>
        <p:origin x="-1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7936"/>
    </p:cViewPr>
  </p:sorterViewPr>
  <p:notesViewPr>
    <p:cSldViewPr snapToGrid="0" snapToObjects="1">
      <p:cViewPr varScale="1">
        <p:scale>
          <a:sx n="79" d="100"/>
          <a:sy n="79" d="100"/>
        </p:scale>
        <p:origin x="-31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6A4B-E7A7-8142-8CB1-B441A6F163BD}" type="datetimeFigureOut">
              <a:rPr lang="en-US" smtClean="0"/>
              <a:t>8/24/14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0285-E1AE-EB42-87BC-128C98804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A0B6-B635-6E4E-A0BD-AF165E473B62}" type="datetimeFigureOut">
              <a:rPr lang="en-US" smtClean="0"/>
              <a:t>8/24/14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901C-08B4-6F48-8C7E-553DA0B0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0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9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3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3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3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2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6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7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3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3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2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2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2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2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7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1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1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84200">
              <a:lnSpc>
                <a:spcPct val="100000"/>
              </a:lnSpc>
              <a:defRPr sz="1800"/>
            </a:pPr>
            <a:endParaRPr sz="2200" dirty="0">
              <a:latin typeface="Lucida Grande"/>
              <a:ea typeface="Lucida Grande"/>
              <a:cs typeface="Lucida Grande"/>
              <a:sym typeface="Lucida Grand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84200">
              <a:lnSpc>
                <a:spcPct val="100000"/>
              </a:lnSpc>
              <a:defRPr sz="1800"/>
            </a:pPr>
            <a:endParaRPr lang="en-US" sz="2200" baseline="0" dirty="0" smtClean="0">
              <a:latin typeface="Lucida Grande"/>
              <a:ea typeface="Lucida Grande"/>
              <a:cs typeface="Lucida Grande"/>
              <a:sym typeface="Lucida Grand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901C-08B4-6F48-8C7E-553DA0B036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84200">
              <a:lnSpc>
                <a:spcPct val="100000"/>
              </a:lnSpc>
              <a:defRPr sz="1800"/>
            </a:pPr>
            <a:endParaRPr sz="2200" dirty="0">
              <a:latin typeface="Lucida Grande"/>
              <a:ea typeface="Lucida Grande"/>
              <a:cs typeface="Lucida Grande"/>
              <a:sym typeface="Lucida Grand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E98A-7617-944E-8DFB-8CB72C1C0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20-7C34-EC4D-B2EC-8A5176876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F11E-9C30-FB49-AA82-45B2A5600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ADB0F-E9F2-1D42-9E15-ECDE97EFB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1394-FAD8-EE4B-8333-A4B9D281C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B203-ED2B-C44F-9466-CA8C73E5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A6FA-913C-904B-9D29-0CCC6C538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1C28-92B6-8B47-9073-75D5621F4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02B4-4575-7243-9D87-AD52F727B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7139-9D75-A746-A991-127502DC7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A5DD-A5D5-4646-A80B-179105F9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BC8C012-C1F6-184D-9B14-785771820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sdn-ixp/sdx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307" y="1395412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SDX: A Software-Defined 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Internet Exchange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07" y="3462866"/>
            <a:ext cx="7862535" cy="3014134"/>
          </a:xfrm>
        </p:spPr>
        <p:txBody>
          <a:bodyPr>
            <a:normAutofit fontScale="77500" lnSpcReduction="20000"/>
          </a:bodyPr>
          <a:lstStyle/>
          <a:p>
            <a:r>
              <a:rPr lang="en-US" sz="4100" b="1" dirty="0" smtClean="0"/>
              <a:t>Arpit Gupta</a:t>
            </a:r>
            <a:r>
              <a:rPr lang="en-US" sz="4100" dirty="0" smtClean="0"/>
              <a:t> </a:t>
            </a:r>
          </a:p>
          <a:p>
            <a:endParaRPr lang="en-US" sz="3100" dirty="0" smtClean="0"/>
          </a:p>
          <a:p>
            <a:endParaRPr lang="en-US" sz="3100" dirty="0" smtClean="0"/>
          </a:p>
          <a:p>
            <a:r>
              <a:rPr lang="en-US" dirty="0" smtClean="0"/>
              <a:t>Laurent </a:t>
            </a:r>
            <a:r>
              <a:rPr lang="en-US" dirty="0" err="1" smtClean="0"/>
              <a:t>Vanbever</a:t>
            </a:r>
            <a:r>
              <a:rPr lang="en-US" dirty="0" smtClean="0"/>
              <a:t>, Muhammad </a:t>
            </a:r>
            <a:r>
              <a:rPr lang="en-US" dirty="0" err="1" smtClean="0"/>
              <a:t>Shahbaz</a:t>
            </a:r>
            <a:r>
              <a:rPr lang="en-US" dirty="0" smtClean="0"/>
              <a:t>, </a:t>
            </a:r>
            <a:r>
              <a:rPr lang="en-US" dirty="0"/>
              <a:t>Sean Donovan, </a:t>
            </a:r>
            <a:endParaRPr lang="en-US" dirty="0" smtClean="0"/>
          </a:p>
          <a:p>
            <a:r>
              <a:rPr lang="en-US" dirty="0" smtClean="0"/>
              <a:t>Brandon </a:t>
            </a:r>
            <a:r>
              <a:rPr lang="en-US" dirty="0" err="1" smtClean="0"/>
              <a:t>Schlinker</a:t>
            </a:r>
            <a:r>
              <a:rPr lang="en-US" dirty="0" smtClean="0"/>
              <a:t>, Nick Feamster, Jennifer Rexford, </a:t>
            </a:r>
          </a:p>
          <a:p>
            <a:r>
              <a:rPr lang="en-US" dirty="0" smtClean="0"/>
              <a:t>Scott </a:t>
            </a:r>
            <a:r>
              <a:rPr lang="en-US" dirty="0" err="1" smtClean="0"/>
              <a:t>Shenker</a:t>
            </a:r>
            <a:r>
              <a:rPr lang="en-US" dirty="0" smtClean="0"/>
              <a:t>, Russ Clark, Ethan Katz-Bassett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Georgia Tech, Princeton University, UC Berkeley, USC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6E98A-7617-944E-8DFB-8CB72C1C05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3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1" name="Shape 1022"/>
          <p:cNvSpPr/>
          <p:nvPr/>
        </p:nvSpPr>
        <p:spPr>
          <a:xfrm>
            <a:off x="2667000" y="7214800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endParaRPr sz="1800" dirty="0"/>
          </a:p>
        </p:txBody>
      </p:sp>
      <p:sp>
        <p:nvSpPr>
          <p:cNvPr id="7" name="Shape 450"/>
          <p:cNvSpPr/>
          <p:nvPr/>
        </p:nvSpPr>
        <p:spPr>
          <a:xfrm flipH="1" flipV="1">
            <a:off x="6069665" y="2780147"/>
            <a:ext cx="373180" cy="835926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441"/>
          <p:cNvSpPr/>
          <p:nvPr/>
        </p:nvSpPr>
        <p:spPr>
          <a:xfrm flipH="1" flipV="1">
            <a:off x="5950718" y="2613007"/>
            <a:ext cx="1952292" cy="956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443"/>
          <p:cNvSpPr/>
          <p:nvPr/>
        </p:nvSpPr>
        <p:spPr>
          <a:xfrm flipH="1">
            <a:off x="3954061" y="2622557"/>
            <a:ext cx="1636292" cy="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3175250" y="2319798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7811022" y="2271256"/>
            <a:ext cx="778812" cy="61459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50"/>
          <p:cNvSpPr/>
          <p:nvPr/>
        </p:nvSpPr>
        <p:spPr>
          <a:xfrm flipV="1">
            <a:off x="5238789" y="2622571"/>
            <a:ext cx="351564" cy="1171193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859831" y="3616075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8302" y="2377869"/>
            <a:ext cx="1144543" cy="4893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459"/>
          <p:cNvSpPr/>
          <p:nvPr/>
        </p:nvSpPr>
        <p:spPr>
          <a:xfrm>
            <a:off x="2693349" y="3113371"/>
            <a:ext cx="17210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  <a:t>AS A Router</a:t>
            </a:r>
            <a:endParaRPr sz="2000" dirty="0">
              <a:solidFill>
                <a:schemeClr val="accent6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6" name="Shape 459"/>
          <p:cNvSpPr/>
          <p:nvPr/>
        </p:nvSpPr>
        <p:spPr>
          <a:xfrm>
            <a:off x="4932429" y="4281827"/>
            <a:ext cx="18673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C Routers</a:t>
            </a:r>
            <a:endParaRPr lang="en-US" sz="2000" dirty="0">
              <a:solidFill>
                <a:schemeClr val="accent6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7" name="Shape 459"/>
          <p:cNvSpPr/>
          <p:nvPr/>
        </p:nvSpPr>
        <p:spPr>
          <a:xfrm>
            <a:off x="7519087" y="3113371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B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pic>
        <p:nvPicPr>
          <p:cNvPr id="18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069665" y="3588436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351"/>
          <p:cNvSpPr/>
          <p:nvPr/>
        </p:nvSpPr>
        <p:spPr>
          <a:xfrm>
            <a:off x="5551595" y="281848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0" name="Shape 351"/>
          <p:cNvSpPr/>
          <p:nvPr/>
        </p:nvSpPr>
        <p:spPr>
          <a:xfrm>
            <a:off x="6247232" y="281848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7671" y="2137549"/>
            <a:ext cx="1837271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6346108" y="2137549"/>
            <a:ext cx="1837271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8149" y="1554141"/>
            <a:ext cx="23051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Incoming Data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 bwMode="auto">
          <a:xfrm>
            <a:off x="457200" y="220518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mtClean="0"/>
              <a:t>Use Case: </a:t>
            </a:r>
            <a:br>
              <a:rPr lang="en-US" smtClean="0"/>
            </a:br>
            <a:r>
              <a:rPr lang="en-US" smtClean="0"/>
              <a:t>Inbound Traffic Engineering</a:t>
            </a:r>
            <a:endParaRPr lang="en-US" dirty="0"/>
          </a:p>
        </p:txBody>
      </p:sp>
      <p:sp>
        <p:nvSpPr>
          <p:cNvPr id="28" name="Shape 351"/>
          <p:cNvSpPr/>
          <p:nvPr/>
        </p:nvSpPr>
        <p:spPr>
          <a:xfrm>
            <a:off x="3371340" y="3674116"/>
            <a:ext cx="142680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r">
              <a:lnSpc>
                <a:spcPct val="110000"/>
              </a:lnSpc>
              <a:defRPr sz="1800"/>
            </a:pPr>
            <a:r>
              <a:rPr lang="en-US" sz="2400" b="1" dirty="0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10.0.0.0/8</a:t>
            </a:r>
            <a:endParaRPr sz="2400" b="1" dirty="0">
              <a:solidFill>
                <a:srgbClr val="FF00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028"/>
              </p:ext>
            </p:extLst>
          </p:nvPr>
        </p:nvGraphicFramePr>
        <p:xfrm>
          <a:off x="334084" y="4816312"/>
          <a:ext cx="8324442" cy="151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96"/>
                <a:gridCol w="1018871"/>
                <a:gridCol w="1476625"/>
                <a:gridCol w="3091650"/>
              </a:tblGrid>
              <a:tr h="6870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Incoming Traffic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Out Port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BGP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Using SDX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5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dstport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= 80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1" name="Shape 1022"/>
          <p:cNvSpPr/>
          <p:nvPr/>
        </p:nvSpPr>
        <p:spPr>
          <a:xfrm>
            <a:off x="2667000" y="7214800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endParaRPr sz="1800" dirty="0"/>
          </a:p>
        </p:txBody>
      </p:sp>
      <p:sp>
        <p:nvSpPr>
          <p:cNvPr id="7" name="Shape 450"/>
          <p:cNvSpPr/>
          <p:nvPr/>
        </p:nvSpPr>
        <p:spPr>
          <a:xfrm flipH="1" flipV="1">
            <a:off x="6069665" y="2780147"/>
            <a:ext cx="373180" cy="835926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441"/>
          <p:cNvSpPr/>
          <p:nvPr/>
        </p:nvSpPr>
        <p:spPr>
          <a:xfrm flipH="1" flipV="1">
            <a:off x="5950718" y="2613007"/>
            <a:ext cx="1952292" cy="956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443"/>
          <p:cNvSpPr/>
          <p:nvPr/>
        </p:nvSpPr>
        <p:spPr>
          <a:xfrm flipH="1">
            <a:off x="3954061" y="2622557"/>
            <a:ext cx="1636292" cy="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3175250" y="2319798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7811022" y="2271256"/>
            <a:ext cx="778812" cy="61459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50"/>
          <p:cNvSpPr/>
          <p:nvPr/>
        </p:nvSpPr>
        <p:spPr>
          <a:xfrm flipV="1">
            <a:off x="5238789" y="2622571"/>
            <a:ext cx="351564" cy="1171193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859831" y="3616075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8302" y="2377869"/>
            <a:ext cx="1144543" cy="4893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459"/>
          <p:cNvSpPr/>
          <p:nvPr/>
        </p:nvSpPr>
        <p:spPr>
          <a:xfrm>
            <a:off x="2693349" y="3113371"/>
            <a:ext cx="17210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  <a:t>AS A Router</a:t>
            </a:r>
            <a:endParaRPr sz="2000" dirty="0">
              <a:solidFill>
                <a:schemeClr val="accent6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6" name="Shape 459"/>
          <p:cNvSpPr/>
          <p:nvPr/>
        </p:nvSpPr>
        <p:spPr>
          <a:xfrm>
            <a:off x="4932429" y="4281827"/>
            <a:ext cx="18673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C Routers</a:t>
            </a:r>
            <a:endParaRPr lang="en-US" sz="2000" dirty="0">
              <a:solidFill>
                <a:schemeClr val="accent6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7" name="Shape 459"/>
          <p:cNvSpPr/>
          <p:nvPr/>
        </p:nvSpPr>
        <p:spPr>
          <a:xfrm>
            <a:off x="7519087" y="3113371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B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pic>
        <p:nvPicPr>
          <p:cNvPr id="18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069665" y="3588436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351"/>
          <p:cNvSpPr/>
          <p:nvPr/>
        </p:nvSpPr>
        <p:spPr>
          <a:xfrm>
            <a:off x="5551595" y="281848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0" name="Shape 351"/>
          <p:cNvSpPr/>
          <p:nvPr/>
        </p:nvSpPr>
        <p:spPr>
          <a:xfrm>
            <a:off x="6247232" y="281848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7671" y="2137549"/>
            <a:ext cx="1837271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6346108" y="2137549"/>
            <a:ext cx="1837271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8149" y="1554141"/>
            <a:ext cx="23051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Incoming Data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 bwMode="auto">
          <a:xfrm>
            <a:off x="457200" y="220518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mtClean="0"/>
              <a:t>Use Case: </a:t>
            </a:r>
            <a:br>
              <a:rPr lang="en-US" smtClean="0"/>
            </a:br>
            <a:r>
              <a:rPr lang="en-US" smtClean="0"/>
              <a:t>Inbound Traffic Engineering</a:t>
            </a:r>
            <a:endParaRPr lang="en-US" dirty="0"/>
          </a:p>
        </p:txBody>
      </p:sp>
      <p:sp>
        <p:nvSpPr>
          <p:cNvPr id="28" name="Shape 351"/>
          <p:cNvSpPr/>
          <p:nvPr/>
        </p:nvSpPr>
        <p:spPr>
          <a:xfrm>
            <a:off x="3371340" y="3674116"/>
            <a:ext cx="142680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r">
              <a:lnSpc>
                <a:spcPct val="110000"/>
              </a:lnSpc>
              <a:defRPr sz="1800"/>
            </a:pPr>
            <a:r>
              <a:rPr lang="en-US" sz="2400" b="1" dirty="0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10.0.0.0/8</a:t>
            </a:r>
            <a:endParaRPr sz="2400" b="1" dirty="0">
              <a:solidFill>
                <a:srgbClr val="FF00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43721"/>
              </p:ext>
            </p:extLst>
          </p:nvPr>
        </p:nvGraphicFramePr>
        <p:xfrm>
          <a:off x="334084" y="4816312"/>
          <a:ext cx="8324442" cy="151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96"/>
                <a:gridCol w="1018871"/>
                <a:gridCol w="1476625"/>
                <a:gridCol w="3091650"/>
              </a:tblGrid>
              <a:tr h="6870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Incoming Traffic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Out Port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BGP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Using SDX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5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dstport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= 80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34084" y="3793764"/>
            <a:ext cx="8616746" cy="749232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Fine grained policies not possible with BGP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0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1" name="Shape 1022"/>
          <p:cNvSpPr/>
          <p:nvPr/>
        </p:nvSpPr>
        <p:spPr>
          <a:xfrm>
            <a:off x="2667000" y="7214800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endParaRPr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48025"/>
              </p:ext>
            </p:extLst>
          </p:nvPr>
        </p:nvGraphicFramePr>
        <p:xfrm>
          <a:off x="334084" y="4816312"/>
          <a:ext cx="832444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96"/>
                <a:gridCol w="1018871"/>
                <a:gridCol w="1476625"/>
                <a:gridCol w="3091650"/>
              </a:tblGrid>
              <a:tr h="6870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Incoming Traffic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Out Port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BGP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Using SDX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05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dstport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= 80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match(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dstport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=80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fwd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(C1)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hape 450"/>
          <p:cNvSpPr/>
          <p:nvPr/>
        </p:nvSpPr>
        <p:spPr>
          <a:xfrm flipH="1" flipV="1">
            <a:off x="6069665" y="2780147"/>
            <a:ext cx="373180" cy="835926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441"/>
          <p:cNvSpPr/>
          <p:nvPr/>
        </p:nvSpPr>
        <p:spPr>
          <a:xfrm flipH="1" flipV="1">
            <a:off x="5950718" y="2613007"/>
            <a:ext cx="1952292" cy="956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443"/>
          <p:cNvSpPr/>
          <p:nvPr/>
        </p:nvSpPr>
        <p:spPr>
          <a:xfrm flipH="1">
            <a:off x="3954061" y="2622557"/>
            <a:ext cx="1636292" cy="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3175250" y="2319798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7811022" y="2271256"/>
            <a:ext cx="778812" cy="61459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50"/>
          <p:cNvSpPr/>
          <p:nvPr/>
        </p:nvSpPr>
        <p:spPr>
          <a:xfrm flipV="1">
            <a:off x="5238789" y="2622571"/>
            <a:ext cx="351564" cy="1171193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859831" y="3616075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8302" y="2377869"/>
            <a:ext cx="1144543" cy="4893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459"/>
          <p:cNvSpPr/>
          <p:nvPr/>
        </p:nvSpPr>
        <p:spPr>
          <a:xfrm>
            <a:off x="2693349" y="3113371"/>
            <a:ext cx="17210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  <a:t>AS A Router</a:t>
            </a:r>
            <a:endParaRPr sz="2000" dirty="0">
              <a:solidFill>
                <a:schemeClr val="accent6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6" name="Shape 459"/>
          <p:cNvSpPr/>
          <p:nvPr/>
        </p:nvSpPr>
        <p:spPr>
          <a:xfrm>
            <a:off x="4932429" y="4281827"/>
            <a:ext cx="18673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C Routers</a:t>
            </a:r>
            <a:endParaRPr lang="en-US" sz="2000" dirty="0">
              <a:solidFill>
                <a:schemeClr val="accent6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7" name="Shape 459"/>
          <p:cNvSpPr/>
          <p:nvPr/>
        </p:nvSpPr>
        <p:spPr>
          <a:xfrm>
            <a:off x="7519087" y="3113371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B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pic>
        <p:nvPicPr>
          <p:cNvPr id="18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069665" y="3588436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351"/>
          <p:cNvSpPr/>
          <p:nvPr/>
        </p:nvSpPr>
        <p:spPr>
          <a:xfrm>
            <a:off x="5551595" y="281848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0" name="Shape 351"/>
          <p:cNvSpPr/>
          <p:nvPr/>
        </p:nvSpPr>
        <p:spPr>
          <a:xfrm>
            <a:off x="6247232" y="281848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7671" y="2137549"/>
            <a:ext cx="1837271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6346108" y="2137549"/>
            <a:ext cx="1837271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8149" y="1554141"/>
            <a:ext cx="23051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Incoming Data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 bwMode="auto">
          <a:xfrm>
            <a:off x="457200" y="220518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8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mtClean="0"/>
              <a:t>Use Case: </a:t>
            </a:r>
            <a:br>
              <a:rPr lang="en-US" smtClean="0"/>
            </a:br>
            <a:r>
              <a:rPr lang="en-US" smtClean="0"/>
              <a:t>Inbound Traffic Engineering</a:t>
            </a:r>
            <a:endParaRPr lang="en-US" dirty="0"/>
          </a:p>
        </p:txBody>
      </p:sp>
      <p:sp>
        <p:nvSpPr>
          <p:cNvPr id="28" name="Shape 351"/>
          <p:cNvSpPr/>
          <p:nvPr/>
        </p:nvSpPr>
        <p:spPr>
          <a:xfrm>
            <a:off x="3371340" y="3674116"/>
            <a:ext cx="142680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r">
              <a:lnSpc>
                <a:spcPct val="110000"/>
              </a:lnSpc>
              <a:defRPr sz="1800"/>
            </a:pPr>
            <a:r>
              <a:rPr lang="en-US" sz="2400" b="1" dirty="0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10.0.0.0/8</a:t>
            </a:r>
            <a:endParaRPr sz="2400" b="1" dirty="0">
              <a:solidFill>
                <a:srgbClr val="FF00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34084" y="3793764"/>
            <a:ext cx="8616746" cy="765381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Enables fine-grained traffic engineering policies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ea typeface="Lucida Sans Regular"/>
                <a:cs typeface="Arial"/>
                <a:sym typeface="Lucida Sans Regular"/>
              </a:rPr>
              <a:t>Building SDX is Challenging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</a:rPr>
              <a:t>Programming</a:t>
            </a:r>
            <a:r>
              <a:rPr lang="en-US" b="1" dirty="0" smtClean="0">
                <a:solidFill>
                  <a:srgbClr val="333399"/>
                </a:solidFill>
              </a:rPr>
              <a:t> abstractions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networks define SDX policies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 how are they combined together?</a:t>
            </a:r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333399"/>
                </a:solidFill>
              </a:rPr>
              <a:t>Interoperation </a:t>
            </a:r>
            <a:r>
              <a:rPr lang="en-US" dirty="0" smtClean="0"/>
              <a:t>with BGP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606060"/>
                </a:solidFill>
              </a:rPr>
              <a:t>How to provide flexibility w/o breaking global routing?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333399"/>
                </a:solidFill>
              </a:rPr>
              <a:t>Scalability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606060"/>
                </a:solidFill>
              </a:rPr>
              <a:t>How to </a:t>
            </a:r>
            <a:r>
              <a:rPr lang="en-US" dirty="0" smtClean="0">
                <a:solidFill>
                  <a:srgbClr val="606060"/>
                </a:solidFill>
              </a:rPr>
              <a:t>handle policies for hundreds of peers, half million prefixes and matches on multiple header fields?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ea typeface="Lucida Sans Regular"/>
                <a:cs typeface="Arial"/>
                <a:sym typeface="Lucida Sans Regular"/>
              </a:rPr>
              <a:t>Building SDX is Challenging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</a:rPr>
              <a:t>Programming</a:t>
            </a:r>
            <a:r>
              <a:rPr lang="en-US" b="1" dirty="0" smtClean="0">
                <a:solidFill>
                  <a:srgbClr val="333399"/>
                </a:solidFill>
              </a:rPr>
              <a:t> abstractions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networks define SDX policies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and how are they combined together?</a:t>
            </a:r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Interoperation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with BGP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to provide flexibility w/o breaking global routing?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handle policies for hundreds of peers, half million prefixes and matches on multiple header fields?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Directly Program the SDX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5204" y="2425702"/>
            <a:ext cx="4186551" cy="162140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351"/>
          <p:cNvSpPr/>
          <p:nvPr/>
        </p:nvSpPr>
        <p:spPr>
          <a:xfrm>
            <a:off x="7330388" y="2683436"/>
            <a:ext cx="37645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B</a:t>
            </a: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8" name="Shape 351"/>
          <p:cNvSpPr/>
          <p:nvPr/>
        </p:nvSpPr>
        <p:spPr>
          <a:xfrm>
            <a:off x="927681" y="2659473"/>
            <a:ext cx="38927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A1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399308" y="2859528"/>
            <a:ext cx="90589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91755" y="2883491"/>
            <a:ext cx="68866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hape 351"/>
          <p:cNvSpPr/>
          <p:nvPr/>
        </p:nvSpPr>
        <p:spPr>
          <a:xfrm>
            <a:off x="3855002" y="5065582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55" name="Shape 351"/>
          <p:cNvSpPr/>
          <p:nvPr/>
        </p:nvSpPr>
        <p:spPr>
          <a:xfrm>
            <a:off x="4569924" y="5065582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051721" y="4047106"/>
            <a:ext cx="9854" cy="10184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56789" y="4047106"/>
            <a:ext cx="9854" cy="10184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7123" y="4488022"/>
            <a:ext cx="4146554" cy="5775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4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4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fwd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C1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endParaRPr lang="en-US" sz="24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4192422"/>
            <a:ext cx="3753220" cy="596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4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=80)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drop</a:t>
            </a:r>
            <a:endParaRPr lang="en-US" sz="24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7191" y="1903056"/>
            <a:ext cx="244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Switching Fabric</a:t>
            </a:r>
            <a:endParaRPr lang="en-US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52400" y="5769020"/>
            <a:ext cx="8763000" cy="679054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AS A &amp; C </a:t>
            </a:r>
            <a:r>
              <a:rPr lang="en-US" b="1" dirty="0" smtClean="0"/>
              <a:t>directly program the SDX Switch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5204" y="2425702"/>
            <a:ext cx="4186551" cy="162140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ea typeface="Consolas"/>
                <a:cs typeface="Arial"/>
                <a:sym typeface="Consolas"/>
              </a:rPr>
              <a:t>d</a:t>
            </a:r>
            <a:r>
              <a:rPr lang="en-US" sz="4000" dirty="0" smtClean="0">
                <a:solidFill>
                  <a:srgbClr val="FF0000"/>
                </a:solidFill>
                <a:ea typeface="Consolas"/>
                <a:cs typeface="Arial"/>
                <a:sym typeface="Consolas"/>
              </a:rPr>
              <a:t>rop? C1?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6" name="Shape 351"/>
          <p:cNvSpPr/>
          <p:nvPr/>
        </p:nvSpPr>
        <p:spPr>
          <a:xfrm>
            <a:off x="7330388" y="2683436"/>
            <a:ext cx="37645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B</a:t>
            </a: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8" name="Shape 351"/>
          <p:cNvSpPr/>
          <p:nvPr/>
        </p:nvSpPr>
        <p:spPr>
          <a:xfrm>
            <a:off x="927681" y="2659473"/>
            <a:ext cx="38927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A1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399308" y="2859528"/>
            <a:ext cx="90589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91755" y="2883491"/>
            <a:ext cx="68866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hape 351"/>
          <p:cNvSpPr/>
          <p:nvPr/>
        </p:nvSpPr>
        <p:spPr>
          <a:xfrm>
            <a:off x="3855002" y="5065582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55" name="Shape 351"/>
          <p:cNvSpPr/>
          <p:nvPr/>
        </p:nvSpPr>
        <p:spPr>
          <a:xfrm>
            <a:off x="4569924" y="5065582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051721" y="4047106"/>
            <a:ext cx="9854" cy="10184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56789" y="4047106"/>
            <a:ext cx="9854" cy="10184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27191" y="1903056"/>
            <a:ext cx="244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Switching Fabric</a:t>
            </a:r>
            <a:endParaRPr lang="en-US" sz="24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52400" y="5540420"/>
            <a:ext cx="8763000" cy="936580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How to restrict participant’s policy to traffic it sends or receives?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52400" y="4192422"/>
            <a:ext cx="3753220" cy="596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4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=80)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drop</a:t>
            </a:r>
            <a:endParaRPr lang="en-US" sz="24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7123" y="4488022"/>
            <a:ext cx="4146554" cy="5775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4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4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4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fwd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C1</a:t>
            </a:r>
            <a:r>
              <a:rPr lang="en-US" sz="24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endParaRPr lang="en-US" sz="24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27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22891" y="2270597"/>
            <a:ext cx="4186551" cy="250454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57" y="290513"/>
            <a:ext cx="8991601" cy="1143000"/>
          </a:xfrm>
        </p:spPr>
        <p:txBody>
          <a:bodyPr/>
          <a:lstStyle/>
          <a:p>
            <a:r>
              <a:rPr lang="en-US" dirty="0" smtClean="0"/>
              <a:t>Virtual Switch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34" y="5692400"/>
            <a:ext cx="8464753" cy="632132"/>
          </a:xfrm>
          <a:solidFill>
            <a:schemeClr val="accent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Each AS writes policies for its own virtual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979" y="2687117"/>
            <a:ext cx="1208645" cy="618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 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Shape 351"/>
          <p:cNvSpPr/>
          <p:nvPr/>
        </p:nvSpPr>
        <p:spPr>
          <a:xfrm>
            <a:off x="3772689" y="5202290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2" name="Shape 351"/>
          <p:cNvSpPr/>
          <p:nvPr/>
        </p:nvSpPr>
        <p:spPr>
          <a:xfrm>
            <a:off x="4487611" y="5202290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6" name="Shape 351"/>
          <p:cNvSpPr/>
          <p:nvPr/>
        </p:nvSpPr>
        <p:spPr>
          <a:xfrm>
            <a:off x="7248075" y="2820144"/>
            <a:ext cx="37645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B</a:t>
            </a: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8" name="Shape 351"/>
          <p:cNvSpPr/>
          <p:nvPr/>
        </p:nvSpPr>
        <p:spPr>
          <a:xfrm>
            <a:off x="1204045" y="2809008"/>
            <a:ext cx="38927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A1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20" name="Elbow Connector 19"/>
          <p:cNvCxnSpPr>
            <a:stCxn id="7" idx="2"/>
            <a:endCxn id="44" idx="1"/>
          </p:cNvCxnSpPr>
          <p:nvPr/>
        </p:nvCxnSpPr>
        <p:spPr>
          <a:xfrm rot="16200000" flipH="1">
            <a:off x="2698942" y="3440714"/>
            <a:ext cx="1142907" cy="87218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5" idx="2"/>
            <a:endCxn id="44" idx="3"/>
          </p:cNvCxnSpPr>
          <p:nvPr/>
        </p:nvCxnSpPr>
        <p:spPr>
          <a:xfrm rot="5400000">
            <a:off x="4783495" y="3430695"/>
            <a:ext cx="1149204" cy="885928"/>
          </a:xfrm>
          <a:prstGeom prst="bentConnector2">
            <a:avLst/>
          </a:prstGeom>
          <a:ln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9408" y="4574788"/>
            <a:ext cx="9854" cy="6275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</p:cNvCxnSpPr>
          <p:nvPr/>
        </p:nvCxnSpPr>
        <p:spPr>
          <a:xfrm flipH="1">
            <a:off x="1546182" y="2996236"/>
            <a:ext cx="68379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272489" y="3020199"/>
            <a:ext cx="8256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5" idx="1"/>
            <a:endCxn id="7" idx="3"/>
          </p:cNvCxnSpPr>
          <p:nvPr/>
        </p:nvCxnSpPr>
        <p:spPr>
          <a:xfrm flipH="1">
            <a:off x="3438624" y="2989939"/>
            <a:ext cx="1758114" cy="62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06488" y="4139142"/>
            <a:ext cx="1208645" cy="618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 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96738" y="2680820"/>
            <a:ext cx="1208645" cy="61823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 B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6097" y="3447810"/>
            <a:ext cx="3407987" cy="4452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0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drop</a:t>
            </a:r>
            <a:endParaRPr lang="en-US" sz="20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15133" y="4906690"/>
            <a:ext cx="3683784" cy="445251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0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0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fwd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C1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endParaRPr lang="en-US" sz="20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4674476" y="4757379"/>
            <a:ext cx="9854" cy="4449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20410" y="3769810"/>
            <a:ext cx="15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10698" y="2326199"/>
            <a:ext cx="15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72360" y="2329040"/>
            <a:ext cx="15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44878" y="1792821"/>
            <a:ext cx="244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Switching Fabric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Lucida Sans Regular"/>
                <a:cs typeface="Arial"/>
                <a:sym typeface="Lucida Sans Regular"/>
              </a:rPr>
              <a:t>Combining Participant’s </a:t>
            </a:r>
            <a:r>
              <a:rPr lang="en-US" dirty="0">
                <a:ea typeface="Lucida Sans Regular"/>
                <a:cs typeface="Arial"/>
                <a:sym typeface="Lucida Sans Regular"/>
              </a:rPr>
              <a:t>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4132" y="5833232"/>
            <a:ext cx="45940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Policy(p) = </a:t>
            </a:r>
            <a:r>
              <a:rPr lang="en-US" sz="32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Pol</a:t>
            </a:r>
            <a:r>
              <a:rPr lang="en-US" sz="3200" baseline="-250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A</a:t>
            </a:r>
            <a:r>
              <a:rPr lang="en-US" sz="3200" baseline="-25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Pol</a:t>
            </a:r>
            <a:r>
              <a:rPr lang="en-US" sz="3200" baseline="-250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C</a:t>
            </a:r>
            <a:endParaRPr lang="en-US" sz="32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22891" y="2270597"/>
            <a:ext cx="4186551" cy="250454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29979" y="2687117"/>
            <a:ext cx="1208645" cy="618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 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9" name="Shape 351"/>
          <p:cNvSpPr/>
          <p:nvPr/>
        </p:nvSpPr>
        <p:spPr>
          <a:xfrm>
            <a:off x="3772689" y="5202290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80" name="Shape 351"/>
          <p:cNvSpPr/>
          <p:nvPr/>
        </p:nvSpPr>
        <p:spPr>
          <a:xfrm>
            <a:off x="4487611" y="5202290"/>
            <a:ext cx="3934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81" name="Shape 351"/>
          <p:cNvSpPr/>
          <p:nvPr/>
        </p:nvSpPr>
        <p:spPr>
          <a:xfrm>
            <a:off x="7248075" y="2820144"/>
            <a:ext cx="37645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B</a:t>
            </a: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82" name="Shape 351"/>
          <p:cNvSpPr/>
          <p:nvPr/>
        </p:nvSpPr>
        <p:spPr>
          <a:xfrm>
            <a:off x="1234647" y="2809008"/>
            <a:ext cx="38927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A1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cxnSp>
        <p:nvCxnSpPr>
          <p:cNvPr id="83" name="Elbow Connector 82"/>
          <p:cNvCxnSpPr>
            <a:stCxn id="78" idx="2"/>
            <a:endCxn id="89" idx="1"/>
          </p:cNvCxnSpPr>
          <p:nvPr/>
        </p:nvCxnSpPr>
        <p:spPr>
          <a:xfrm rot="16200000" flipH="1">
            <a:off x="2698942" y="3440714"/>
            <a:ext cx="1142907" cy="87218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90" idx="2"/>
            <a:endCxn id="89" idx="3"/>
          </p:cNvCxnSpPr>
          <p:nvPr/>
        </p:nvCxnSpPr>
        <p:spPr>
          <a:xfrm rot="5400000">
            <a:off x="4783495" y="3430695"/>
            <a:ext cx="1149204" cy="885928"/>
          </a:xfrm>
          <a:prstGeom prst="bentConnector2">
            <a:avLst/>
          </a:prstGeom>
          <a:ln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69408" y="4574788"/>
            <a:ext cx="9854" cy="6275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1"/>
          </p:cNvCxnSpPr>
          <p:nvPr/>
        </p:nvCxnSpPr>
        <p:spPr>
          <a:xfrm flipH="1">
            <a:off x="1546182" y="2996236"/>
            <a:ext cx="68379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6272489" y="3020199"/>
            <a:ext cx="8256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0" idx="1"/>
            <a:endCxn id="78" idx="3"/>
          </p:cNvCxnSpPr>
          <p:nvPr/>
        </p:nvCxnSpPr>
        <p:spPr>
          <a:xfrm flipH="1">
            <a:off x="3438624" y="2989939"/>
            <a:ext cx="1758114" cy="6297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706488" y="4139142"/>
            <a:ext cx="1208645" cy="618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 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96738" y="2680820"/>
            <a:ext cx="1208645" cy="61823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 B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915133" y="4906690"/>
            <a:ext cx="3445657" cy="445251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0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0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fwd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(</a:t>
            </a:r>
            <a:r>
              <a:rPr lang="en-US" sz="2000" i="1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C1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endParaRPr lang="en-US" sz="20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4674476" y="4757379"/>
            <a:ext cx="9854" cy="4449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20410" y="3769810"/>
            <a:ext cx="15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210698" y="2326199"/>
            <a:ext cx="15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872360" y="2329040"/>
            <a:ext cx="15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944878" y="1792821"/>
            <a:ext cx="244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Switching Fabric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21128" y="2973311"/>
            <a:ext cx="311579" cy="369332"/>
            <a:chOff x="2283970" y="6281896"/>
            <a:chExt cx="311579" cy="369332"/>
          </a:xfrm>
        </p:grpSpPr>
        <p:sp>
          <p:nvSpPr>
            <p:cNvPr id="31" name="Rounded Rectangle 30"/>
            <p:cNvSpPr/>
            <p:nvPr/>
          </p:nvSpPr>
          <p:spPr>
            <a:xfrm>
              <a:off x="2299553" y="6374245"/>
              <a:ext cx="261508" cy="253693"/>
            </a:xfrm>
            <a:prstGeom prst="roundRect">
              <a:avLst/>
            </a:prstGeom>
            <a:solidFill>
              <a:srgbClr val="EEECE1">
                <a:lumMod val="50000"/>
              </a:srgbClr>
            </a:solidFill>
            <a:ln w="127000" cap="flat" cmpd="sng" algn="ctr">
              <a:solidFill>
                <a:srgbClr val="EEECE1">
                  <a:lumMod val="50000"/>
                </a:srgbClr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3970" y="6281896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cs typeface="Consolas"/>
                </a:rPr>
                <a:t>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/>
                <a:cs typeface="Consolas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152401" y="3804511"/>
            <a:ext cx="3286188" cy="4452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000" dirty="0" err="1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dstport</a:t>
            </a:r>
            <a:r>
              <a:rPr lang="en-US" sz="2000" dirty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=80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Wingdings"/>
              </a:rPr>
              <a:t></a:t>
            </a:r>
            <a:r>
              <a:rPr lang="en-US" sz="2000" dirty="0" err="1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fwd</a:t>
            </a:r>
            <a:r>
              <a:rPr lang="en-US" sz="2000" dirty="0" smtClean="0">
                <a:solidFill>
                  <a:srgbClr val="000000"/>
                </a:solidFill>
                <a:ea typeface="Consolas"/>
                <a:cs typeface="Arial"/>
                <a:sym typeface="Consolas"/>
              </a:rPr>
              <a:t>(C)</a:t>
            </a:r>
            <a:endParaRPr lang="en-US" sz="2000" dirty="0">
              <a:solidFill>
                <a:srgbClr val="000000"/>
              </a:solidFill>
              <a:ea typeface="Consolas"/>
              <a:cs typeface="Arial"/>
              <a:sym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556" y="4315396"/>
            <a:ext cx="95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 </a:t>
            </a:r>
            <a:r>
              <a:rPr lang="en-US" sz="2400" dirty="0" err="1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Pol</a:t>
            </a:r>
            <a:r>
              <a:rPr lang="en-US" sz="2400" baseline="-25000" dirty="0" err="1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A</a:t>
            </a:r>
            <a:r>
              <a:rPr lang="en-US" sz="2400" dirty="0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 </a:t>
            </a:r>
            <a:endParaRPr lang="en-US" sz="2400" dirty="0">
              <a:solidFill>
                <a:srgbClr val="2D2D8A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9816" y="5371567"/>
            <a:ext cx="95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 </a:t>
            </a:r>
            <a:r>
              <a:rPr lang="en-US" sz="2400" dirty="0" err="1" smtClean="0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Pol</a:t>
            </a:r>
            <a:r>
              <a:rPr lang="en-US" sz="2400" baseline="-25000" dirty="0" err="1" smtClean="0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C</a:t>
            </a:r>
            <a:r>
              <a:rPr lang="en-US" sz="2400" dirty="0" smtClean="0">
                <a:solidFill>
                  <a:srgbClr val="2D2D8A"/>
                </a:solidFill>
                <a:ea typeface="Consolas"/>
                <a:cs typeface="Arial"/>
                <a:sym typeface="Consolas"/>
              </a:rPr>
              <a:t> </a:t>
            </a:r>
            <a:endParaRPr lang="en-US" sz="2400" dirty="0">
              <a:solidFill>
                <a:srgbClr val="2D2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753E-6 0.06415 L 0.27503 0.063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4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03 0.06392 L 0.27624 0.216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24 0.21677 L 0.27624 0.345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3" grpId="0" animBg="1"/>
      <p:bldP spid="101" grpId="0" animBg="1"/>
      <p:bldP spid="3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ea typeface="Lucida Sans Regular"/>
                <a:cs typeface="Arial"/>
                <a:sym typeface="Lucida Sans Regular"/>
              </a:rPr>
              <a:t>Building SDX is Challenging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BFBFBF"/>
                </a:solidFill>
              </a:rPr>
              <a:t>Programming</a:t>
            </a:r>
            <a:r>
              <a:rPr lang="en-US" b="1" dirty="0" smtClean="0">
                <a:solidFill>
                  <a:srgbClr val="BFBFBF"/>
                </a:solidFill>
              </a:rPr>
              <a:t> abstractions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BFBFBF"/>
                </a:solidFill>
              </a:rPr>
              <a:t>How networks define SDX policies</a:t>
            </a: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and how are they combined together?</a:t>
            </a:r>
            <a:endParaRPr lang="en-US" b="1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333399"/>
                </a:solidFill>
              </a:rPr>
              <a:t>Interoperation </a:t>
            </a:r>
            <a:r>
              <a:rPr lang="en-US" dirty="0" smtClean="0"/>
              <a:t>with BGP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606060"/>
                </a:solidFill>
              </a:rPr>
              <a:t>How to provide flexibility w/o breaking global routing?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BFBFBF"/>
                </a:solidFill>
              </a:rPr>
              <a:t>Scalability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BFBFBF"/>
                </a:solidFill>
              </a:rPr>
              <a:t>How to </a:t>
            </a:r>
            <a:r>
              <a:rPr lang="en-US" dirty="0" smtClean="0">
                <a:solidFill>
                  <a:srgbClr val="BFBFBF"/>
                </a:solidFill>
              </a:rPr>
              <a:t>handle policies for hundreds of peers, half million prefixes and matches on multiple header fields?</a:t>
            </a:r>
            <a:endParaRPr lang="en-US" dirty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Interdomain</a:t>
            </a:r>
            <a:r>
              <a:rPr lang="en-US" sz="3200" dirty="0" smtClean="0"/>
              <a:t> Ecosystem is Evolving ...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" name="Picture 9" descr="Screen Shot 2014-08-18 at 12.19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7" y="1581111"/>
            <a:ext cx="8152246" cy="369423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090251" y="1716727"/>
            <a:ext cx="3765394" cy="97470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638" y="4403484"/>
            <a:ext cx="8152246" cy="100424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Flatter and densely interconnected Internet*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2399" y="6164805"/>
            <a:ext cx="8763001" cy="54079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*</a:t>
            </a:r>
            <a:r>
              <a:rPr lang="en-US" sz="2400" dirty="0" err="1" smtClean="0"/>
              <a:t>Labovitz</a:t>
            </a:r>
            <a:r>
              <a:rPr lang="en-US" sz="2400" dirty="0" smtClean="0"/>
              <a:t> et al., </a:t>
            </a:r>
            <a:r>
              <a:rPr lang="en-US" sz="2400" i="1" dirty="0" smtClean="0"/>
              <a:t>Internet </a:t>
            </a:r>
            <a:r>
              <a:rPr lang="en-US" sz="2400" i="1" dirty="0"/>
              <a:t>Inter-Domain </a:t>
            </a:r>
            <a:r>
              <a:rPr lang="en-US" sz="2400" i="1" dirty="0" smtClean="0"/>
              <a:t>Traffic</a:t>
            </a:r>
            <a:r>
              <a:rPr lang="en-US" sz="2400" dirty="0" smtClean="0"/>
              <a:t>, SIGCOMM 2010</a:t>
            </a:r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198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Requirement: Forwarding Only </a:t>
            </a:r>
            <a:r>
              <a:rPr lang="en-US" dirty="0"/>
              <a:t>A</a:t>
            </a:r>
            <a:r>
              <a:rPr lang="en-US" dirty="0" smtClean="0"/>
              <a:t>long BGP Advertised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3299" y="2586378"/>
            <a:ext cx="1966858" cy="910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351"/>
          <p:cNvSpPr/>
          <p:nvPr/>
        </p:nvSpPr>
        <p:spPr>
          <a:xfrm>
            <a:off x="2055264" y="2808258"/>
            <a:ext cx="259311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b="1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A</a:t>
            </a: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 </a:t>
            </a:r>
            <a:endParaRPr sz="2400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0" name="Shape 351"/>
          <p:cNvSpPr/>
          <p:nvPr/>
        </p:nvSpPr>
        <p:spPr>
          <a:xfrm>
            <a:off x="4143031" y="4078506"/>
            <a:ext cx="259311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</a:t>
            </a:r>
            <a:endParaRPr sz="28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1" name="Shape 351"/>
          <p:cNvSpPr/>
          <p:nvPr/>
        </p:nvSpPr>
        <p:spPr>
          <a:xfrm>
            <a:off x="6169802" y="2808258"/>
            <a:ext cx="239499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B</a:t>
            </a:r>
            <a:endParaRPr sz="28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2" name="Shape 273"/>
          <p:cNvSpPr/>
          <p:nvPr/>
        </p:nvSpPr>
        <p:spPr>
          <a:xfrm flipH="1">
            <a:off x="5214455" y="3075174"/>
            <a:ext cx="858398" cy="0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13" name="Shape 273"/>
          <p:cNvSpPr/>
          <p:nvPr/>
        </p:nvSpPr>
        <p:spPr>
          <a:xfrm flipH="1" flipV="1">
            <a:off x="4245674" y="3496733"/>
            <a:ext cx="0" cy="6151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15" name="Shape 351"/>
          <p:cNvSpPr/>
          <p:nvPr/>
        </p:nvSpPr>
        <p:spPr>
          <a:xfrm>
            <a:off x="3247597" y="2866379"/>
            <a:ext cx="188142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SDX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5" name="Shape 301"/>
          <p:cNvSpPr/>
          <p:nvPr/>
        </p:nvSpPr>
        <p:spPr>
          <a:xfrm rot="7672914" flipV="1">
            <a:off x="3425286" y="3764004"/>
            <a:ext cx="508374" cy="455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Shape 351"/>
          <p:cNvSpPr/>
          <p:nvPr/>
        </p:nvSpPr>
        <p:spPr>
          <a:xfrm>
            <a:off x="2702224" y="3768566"/>
            <a:ext cx="6469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10/8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7" name="Shape 301"/>
          <p:cNvSpPr/>
          <p:nvPr/>
        </p:nvSpPr>
        <p:spPr>
          <a:xfrm rot="19130790">
            <a:off x="5339307" y="2445684"/>
            <a:ext cx="690698" cy="58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Arial"/>
              <a:cs typeface="Arial"/>
            </a:endParaRPr>
          </a:p>
        </p:txBody>
      </p:sp>
      <p:sp>
        <p:nvSpPr>
          <p:cNvPr id="28" name="Shape 351"/>
          <p:cNvSpPr/>
          <p:nvPr/>
        </p:nvSpPr>
        <p:spPr>
          <a:xfrm>
            <a:off x="5548307" y="2116235"/>
            <a:ext cx="5990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20/8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2" name="Shape 273"/>
          <p:cNvSpPr/>
          <p:nvPr/>
        </p:nvSpPr>
        <p:spPr>
          <a:xfrm flipH="1">
            <a:off x="2344901" y="3068504"/>
            <a:ext cx="858398" cy="0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32" name="Shape 460"/>
          <p:cNvSpPr/>
          <p:nvPr/>
        </p:nvSpPr>
        <p:spPr>
          <a:xfrm>
            <a:off x="910853" y="4792174"/>
            <a:ext cx="4769510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800" dirty="0">
                <a:solidFill>
                  <a:srgbClr val="011B9D"/>
                </a:solidFill>
                <a:latin typeface="Arial"/>
                <a:ea typeface="Consolas"/>
                <a:cs typeface="Arial"/>
                <a:sym typeface="Consolas"/>
              </a:rPr>
              <a:t>match</a:t>
            </a:r>
            <a:r>
              <a:rPr sz="2800" dirty="0">
                <a:latin typeface="Arial"/>
                <a:ea typeface="Consolas"/>
                <a:cs typeface="Arial"/>
                <a:sym typeface="Consolas"/>
              </a:rPr>
              <a:t>(dstport=80</a:t>
            </a:r>
            <a:r>
              <a:rPr sz="2800" dirty="0" smtClean="0">
                <a:latin typeface="Arial"/>
                <a:ea typeface="Consolas"/>
                <a:cs typeface="Arial"/>
                <a:sym typeface="Consolas"/>
              </a:rPr>
              <a:t>)</a:t>
            </a:r>
            <a:r>
              <a:rPr lang="en-US" sz="2800" dirty="0" smtClean="0">
                <a:latin typeface="Arial"/>
                <a:ea typeface="Consolas"/>
                <a:cs typeface="Arial"/>
                <a:sym typeface="Consolas"/>
              </a:rPr>
              <a:t> </a:t>
            </a:r>
            <a:r>
              <a:rPr lang="en-US" sz="2800" dirty="0" smtClean="0">
                <a:latin typeface="Arial"/>
                <a:ea typeface="Consolas"/>
                <a:cs typeface="Arial"/>
                <a:sym typeface="Wingdings"/>
              </a:rPr>
              <a:t></a:t>
            </a:r>
            <a:r>
              <a:rPr lang="en-US" sz="2800" dirty="0" smtClean="0">
                <a:latin typeface="Arial"/>
                <a:ea typeface="Consolas"/>
                <a:cs typeface="Arial"/>
                <a:sym typeface="Consolas"/>
              </a:rPr>
              <a:t> </a:t>
            </a:r>
            <a:r>
              <a:rPr sz="2800" dirty="0" smtClean="0">
                <a:solidFill>
                  <a:srgbClr val="011B9D"/>
                </a:solidFill>
                <a:latin typeface="Arial"/>
                <a:ea typeface="Consolas"/>
                <a:cs typeface="Arial"/>
                <a:sym typeface="Consolas"/>
              </a:rPr>
              <a:t>fwd</a:t>
            </a:r>
            <a:r>
              <a:rPr sz="2800" dirty="0" smtClean="0">
                <a:latin typeface="Arial"/>
                <a:ea typeface="Consolas"/>
                <a:cs typeface="Arial"/>
                <a:sym typeface="Consolas"/>
              </a:rPr>
              <a:t>(</a:t>
            </a:r>
            <a:r>
              <a:rPr lang="en-US" sz="2800" i="1" dirty="0" smtClean="0">
                <a:latin typeface="Arial"/>
                <a:ea typeface="Consolas"/>
                <a:cs typeface="Arial"/>
                <a:sym typeface="Consolas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55288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2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Ensure ‘p</a:t>
            </a:r>
            <a:r>
              <a:rPr lang="en-US" dirty="0"/>
              <a:t>’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forwarded to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Shape 460"/>
          <p:cNvSpPr/>
          <p:nvPr/>
        </p:nvSpPr>
        <p:spPr>
          <a:xfrm>
            <a:off x="910853" y="4792174"/>
            <a:ext cx="4669748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800" dirty="0">
                <a:solidFill>
                  <a:srgbClr val="011B9D"/>
                </a:solidFill>
                <a:latin typeface="Arial"/>
                <a:ea typeface="Consolas"/>
                <a:cs typeface="Arial"/>
                <a:sym typeface="Consolas"/>
              </a:rPr>
              <a:t>match</a:t>
            </a:r>
            <a:r>
              <a:rPr sz="2800" dirty="0">
                <a:latin typeface="Arial"/>
                <a:ea typeface="Consolas"/>
                <a:cs typeface="Arial"/>
                <a:sym typeface="Consolas"/>
              </a:rPr>
              <a:t>(dstport=80</a:t>
            </a:r>
            <a:r>
              <a:rPr sz="2800" dirty="0" smtClean="0">
                <a:latin typeface="Arial"/>
                <a:ea typeface="Consolas"/>
                <a:cs typeface="Arial"/>
                <a:sym typeface="Consolas"/>
              </a:rPr>
              <a:t>)</a:t>
            </a:r>
            <a:r>
              <a:rPr lang="en-US" sz="2800" dirty="0" smtClean="0">
                <a:latin typeface="Arial"/>
                <a:ea typeface="Consolas"/>
                <a:cs typeface="Arial"/>
                <a:sym typeface="Consolas"/>
              </a:rPr>
              <a:t> </a:t>
            </a:r>
            <a:r>
              <a:rPr lang="en-US" sz="2800" dirty="0" smtClean="0">
                <a:latin typeface="Arial"/>
                <a:ea typeface="Consolas"/>
                <a:cs typeface="Arial"/>
                <a:sym typeface="Wingdings"/>
              </a:rPr>
              <a:t></a:t>
            </a:r>
            <a:r>
              <a:rPr lang="en-US" sz="2800" dirty="0" smtClean="0">
                <a:latin typeface="Arial"/>
                <a:ea typeface="Consolas"/>
                <a:cs typeface="Arial"/>
                <a:sym typeface="Consolas"/>
              </a:rPr>
              <a:t> </a:t>
            </a:r>
            <a:r>
              <a:rPr sz="2800" dirty="0" smtClean="0">
                <a:solidFill>
                  <a:srgbClr val="011B9D"/>
                </a:solidFill>
                <a:latin typeface="Arial"/>
                <a:ea typeface="Consolas"/>
                <a:cs typeface="Arial"/>
                <a:sym typeface="Consolas"/>
              </a:rPr>
              <a:t>fwd</a:t>
            </a:r>
            <a:r>
              <a:rPr sz="2800" dirty="0" smtClean="0">
                <a:latin typeface="Arial"/>
                <a:ea typeface="Consolas"/>
                <a:cs typeface="Arial"/>
                <a:sym typeface="Consolas"/>
              </a:rPr>
              <a:t>(</a:t>
            </a:r>
            <a:r>
              <a:rPr lang="en-US" sz="2800" i="1" dirty="0" smtClean="0">
                <a:latin typeface="Arial"/>
                <a:ea typeface="Consolas"/>
                <a:cs typeface="Arial"/>
                <a:sym typeface="Consolas"/>
              </a:rPr>
              <a:t>C)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3299" y="2586378"/>
            <a:ext cx="1966858" cy="910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351"/>
          <p:cNvSpPr/>
          <p:nvPr/>
        </p:nvSpPr>
        <p:spPr>
          <a:xfrm>
            <a:off x="2055264" y="2808258"/>
            <a:ext cx="243656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A</a:t>
            </a: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 </a:t>
            </a:r>
            <a:endParaRPr sz="2400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0" name="Shape 351"/>
          <p:cNvSpPr/>
          <p:nvPr/>
        </p:nvSpPr>
        <p:spPr>
          <a:xfrm>
            <a:off x="4143031" y="4078506"/>
            <a:ext cx="259311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</a:t>
            </a:r>
            <a:endParaRPr sz="28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1" name="Shape 351"/>
          <p:cNvSpPr/>
          <p:nvPr/>
        </p:nvSpPr>
        <p:spPr>
          <a:xfrm>
            <a:off x="6169802" y="2808258"/>
            <a:ext cx="239499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B</a:t>
            </a:r>
            <a:endParaRPr sz="28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12" name="Shape 273"/>
          <p:cNvSpPr/>
          <p:nvPr/>
        </p:nvSpPr>
        <p:spPr>
          <a:xfrm flipH="1">
            <a:off x="5214455" y="3075174"/>
            <a:ext cx="858398" cy="0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13" name="Shape 273"/>
          <p:cNvSpPr/>
          <p:nvPr/>
        </p:nvSpPr>
        <p:spPr>
          <a:xfrm flipH="1" flipV="1">
            <a:off x="4245674" y="3496733"/>
            <a:ext cx="0" cy="6151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15" name="Shape 351"/>
          <p:cNvSpPr/>
          <p:nvPr/>
        </p:nvSpPr>
        <p:spPr>
          <a:xfrm>
            <a:off x="3247597" y="2866379"/>
            <a:ext cx="188142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400" dirty="0" smtClean="0">
                <a:latin typeface="Arial"/>
                <a:ea typeface="Lucida Sans Regular"/>
                <a:cs typeface="Arial"/>
                <a:sym typeface="Lucida Sans Regular"/>
              </a:rPr>
              <a:t>SDX</a:t>
            </a:r>
            <a:endParaRPr sz="2400" b="1" dirty="0"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5" name="Shape 301"/>
          <p:cNvSpPr/>
          <p:nvPr/>
        </p:nvSpPr>
        <p:spPr>
          <a:xfrm rot="7672914" flipV="1">
            <a:off x="3425286" y="3764004"/>
            <a:ext cx="508374" cy="455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Shape 351"/>
          <p:cNvSpPr/>
          <p:nvPr/>
        </p:nvSpPr>
        <p:spPr>
          <a:xfrm>
            <a:off x="2702224" y="3768566"/>
            <a:ext cx="6469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10/8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7" name="Shape 301"/>
          <p:cNvSpPr/>
          <p:nvPr/>
        </p:nvSpPr>
        <p:spPr>
          <a:xfrm rot="19130790">
            <a:off x="5339307" y="2445684"/>
            <a:ext cx="690698" cy="58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Arial"/>
              <a:cs typeface="Arial"/>
            </a:endParaRPr>
          </a:p>
        </p:txBody>
      </p:sp>
      <p:sp>
        <p:nvSpPr>
          <p:cNvPr id="28" name="Shape 351"/>
          <p:cNvSpPr/>
          <p:nvPr/>
        </p:nvSpPr>
        <p:spPr>
          <a:xfrm>
            <a:off x="5548307" y="2116235"/>
            <a:ext cx="5990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20/8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2" name="Shape 273"/>
          <p:cNvSpPr/>
          <p:nvPr/>
        </p:nvSpPr>
        <p:spPr>
          <a:xfrm flipH="1">
            <a:off x="2344901" y="3068504"/>
            <a:ext cx="858398" cy="0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0223" y="2504957"/>
            <a:ext cx="404002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Shape 351"/>
          <p:cNvSpPr/>
          <p:nvPr/>
        </p:nvSpPr>
        <p:spPr>
          <a:xfrm>
            <a:off x="2500223" y="1659720"/>
            <a:ext cx="2198318" cy="80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b="1" dirty="0" err="1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d</a:t>
            </a:r>
            <a:r>
              <a:rPr lang="en-US" sz="2400" b="1" dirty="0" err="1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stip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 = 20.0.0.1</a:t>
            </a:r>
          </a:p>
          <a:p>
            <a:pPr lvl="0" algn="l">
              <a:lnSpc>
                <a:spcPct val="110000"/>
              </a:lnSpc>
              <a:defRPr sz="1800"/>
            </a:pPr>
            <a:r>
              <a:rPr lang="en-US" sz="2400" b="1" dirty="0" err="1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d</a:t>
            </a:r>
            <a:r>
              <a:rPr lang="en-US" sz="2400" b="1" dirty="0" err="1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stport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 = 80</a:t>
            </a:r>
            <a:endParaRPr sz="2400" b="1" dirty="0">
              <a:solidFill>
                <a:srgbClr val="FF00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58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Policy Augmentation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Shape 460"/>
          <p:cNvSpPr/>
          <p:nvPr/>
        </p:nvSpPr>
        <p:spPr>
          <a:xfrm>
            <a:off x="566275" y="5461596"/>
            <a:ext cx="72132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endParaRPr lang="en-US" sz="2800" i="1" dirty="0" smtClean="0">
              <a:latin typeface="Arial"/>
              <a:ea typeface="Consolas"/>
              <a:cs typeface="Arial"/>
              <a:sym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03299" y="2586378"/>
            <a:ext cx="1966858" cy="910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hape 351"/>
          <p:cNvSpPr/>
          <p:nvPr/>
        </p:nvSpPr>
        <p:spPr>
          <a:xfrm>
            <a:off x="2055264" y="2808258"/>
            <a:ext cx="243656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A</a:t>
            </a: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 </a:t>
            </a:r>
            <a:endParaRPr sz="2400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7" name="Shape 351"/>
          <p:cNvSpPr/>
          <p:nvPr/>
        </p:nvSpPr>
        <p:spPr>
          <a:xfrm>
            <a:off x="4143031" y="4078506"/>
            <a:ext cx="259311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</a:t>
            </a:r>
            <a:endParaRPr sz="28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8" name="Shape 351"/>
          <p:cNvSpPr/>
          <p:nvPr/>
        </p:nvSpPr>
        <p:spPr>
          <a:xfrm>
            <a:off x="6169802" y="2808258"/>
            <a:ext cx="239499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800" dirty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B</a:t>
            </a:r>
            <a:endParaRPr sz="28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9" name="Shape 273"/>
          <p:cNvSpPr/>
          <p:nvPr/>
        </p:nvSpPr>
        <p:spPr>
          <a:xfrm flipH="1">
            <a:off x="5214455" y="3075174"/>
            <a:ext cx="858398" cy="0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30" name="Shape 273"/>
          <p:cNvSpPr/>
          <p:nvPr/>
        </p:nvSpPr>
        <p:spPr>
          <a:xfrm flipH="1" flipV="1">
            <a:off x="4245674" y="3496733"/>
            <a:ext cx="0" cy="6151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31" name="Shape 351"/>
          <p:cNvSpPr/>
          <p:nvPr/>
        </p:nvSpPr>
        <p:spPr>
          <a:xfrm>
            <a:off x="3247597" y="2866379"/>
            <a:ext cx="188142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400" dirty="0" smtClean="0">
                <a:latin typeface="Arial"/>
                <a:ea typeface="Lucida Sans Regular"/>
                <a:cs typeface="Arial"/>
                <a:sym typeface="Lucida Sans Regular"/>
              </a:rPr>
              <a:t>SDX</a:t>
            </a:r>
            <a:endParaRPr sz="2400" b="1" dirty="0"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2" name="Shape 301"/>
          <p:cNvSpPr/>
          <p:nvPr/>
        </p:nvSpPr>
        <p:spPr>
          <a:xfrm rot="7672914" flipV="1">
            <a:off x="3425286" y="3764004"/>
            <a:ext cx="508374" cy="455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Shape 351"/>
          <p:cNvSpPr/>
          <p:nvPr/>
        </p:nvSpPr>
        <p:spPr>
          <a:xfrm>
            <a:off x="2702224" y="3768566"/>
            <a:ext cx="6469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10/8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4" name="Shape 301"/>
          <p:cNvSpPr/>
          <p:nvPr/>
        </p:nvSpPr>
        <p:spPr>
          <a:xfrm rot="19130790">
            <a:off x="5339307" y="2445684"/>
            <a:ext cx="690698" cy="58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ash"/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>
              <a:latin typeface="Arial"/>
              <a:cs typeface="Arial"/>
            </a:endParaRPr>
          </a:p>
        </p:txBody>
      </p:sp>
      <p:sp>
        <p:nvSpPr>
          <p:cNvPr id="35" name="Shape 351"/>
          <p:cNvSpPr/>
          <p:nvPr/>
        </p:nvSpPr>
        <p:spPr>
          <a:xfrm>
            <a:off x="5548307" y="2116235"/>
            <a:ext cx="5990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4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20/8</a:t>
            </a:r>
            <a:endParaRPr sz="24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6" name="Shape 273"/>
          <p:cNvSpPr/>
          <p:nvPr/>
        </p:nvSpPr>
        <p:spPr>
          <a:xfrm flipH="1">
            <a:off x="2344901" y="3068504"/>
            <a:ext cx="858398" cy="0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/>
              <a:cs typeface="Arial"/>
            </a:endParaRPr>
          </a:p>
        </p:txBody>
      </p:sp>
      <p:sp>
        <p:nvSpPr>
          <p:cNvPr id="37" name="Shape 460"/>
          <p:cNvSpPr/>
          <p:nvPr/>
        </p:nvSpPr>
        <p:spPr>
          <a:xfrm>
            <a:off x="221609" y="5043683"/>
            <a:ext cx="8693791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>
              <a:defRPr sz="1800"/>
            </a:pPr>
            <a:r>
              <a:rPr lang="en-US" sz="2800" dirty="0" smtClean="0">
                <a:solidFill>
                  <a:srgbClr val="011B9D"/>
                </a:solidFill>
                <a:ea typeface="Consolas"/>
                <a:cs typeface="Arial"/>
                <a:sym typeface="Consolas"/>
              </a:rPr>
              <a:t>(match</a:t>
            </a:r>
            <a:r>
              <a:rPr lang="en-US" sz="2800" dirty="0">
                <a:ea typeface="Consolas"/>
                <a:cs typeface="Arial"/>
                <a:sym typeface="Consolas"/>
              </a:rPr>
              <a:t>(</a:t>
            </a:r>
            <a:r>
              <a:rPr lang="en-US" sz="2800" dirty="0" err="1">
                <a:ea typeface="Consolas"/>
                <a:cs typeface="Arial"/>
                <a:sym typeface="Consolas"/>
              </a:rPr>
              <a:t>dstport</a:t>
            </a:r>
            <a:r>
              <a:rPr lang="en-US" sz="2800" dirty="0">
                <a:ea typeface="Consolas"/>
                <a:cs typeface="Arial"/>
                <a:sym typeface="Consolas"/>
              </a:rPr>
              <a:t>=80) &amp;&amp; </a:t>
            </a:r>
            <a:r>
              <a:rPr lang="en-US" sz="2800" b="1" dirty="0">
                <a:solidFill>
                  <a:srgbClr val="FF0000"/>
                </a:solidFill>
                <a:ea typeface="Consolas"/>
                <a:cs typeface="Arial"/>
                <a:sym typeface="Consolas"/>
              </a:rPr>
              <a:t>match(</a:t>
            </a:r>
            <a:r>
              <a:rPr lang="en-US" sz="2800" b="1" dirty="0" err="1">
                <a:solidFill>
                  <a:srgbClr val="FF0000"/>
                </a:solidFill>
                <a:ea typeface="Consolas"/>
                <a:cs typeface="Arial"/>
                <a:sym typeface="Consolas"/>
              </a:rPr>
              <a:t>dstip</a:t>
            </a:r>
            <a:r>
              <a:rPr lang="en-US" sz="2800" b="1" dirty="0">
                <a:solidFill>
                  <a:srgbClr val="FF0000"/>
                </a:solidFill>
                <a:ea typeface="Consolas"/>
                <a:cs typeface="Arial"/>
                <a:sym typeface="Consolas"/>
              </a:rPr>
              <a:t> = 10/8</a:t>
            </a:r>
            <a:r>
              <a:rPr lang="en-US" sz="2800" b="1" dirty="0" smtClean="0">
                <a:solidFill>
                  <a:srgbClr val="FF0000"/>
                </a:solidFill>
                <a:ea typeface="Consolas"/>
                <a:cs typeface="Arial"/>
                <a:sym typeface="Consolas"/>
              </a:rPr>
              <a:t>)</a:t>
            </a:r>
            <a:r>
              <a:rPr lang="en-US" sz="2800" dirty="0" smtClean="0">
                <a:ea typeface="Consolas"/>
                <a:cs typeface="Arial"/>
                <a:sym typeface="Consolas"/>
              </a:rPr>
              <a:t>)</a:t>
            </a:r>
            <a:r>
              <a:rPr lang="en-US" sz="2800" dirty="0" smtClean="0">
                <a:ea typeface="Consolas"/>
                <a:cs typeface="Arial"/>
                <a:sym typeface="Wingdings"/>
              </a:rPr>
              <a:t></a:t>
            </a:r>
            <a:r>
              <a:rPr lang="en-US" sz="2800" dirty="0" smtClean="0">
                <a:ea typeface="Consolas"/>
                <a:cs typeface="Arial"/>
                <a:sym typeface="Consolas"/>
              </a:rPr>
              <a:t> </a:t>
            </a:r>
            <a:r>
              <a:rPr lang="en-US" sz="2800" dirty="0" err="1">
                <a:solidFill>
                  <a:srgbClr val="011B9D"/>
                </a:solidFill>
                <a:ea typeface="Consolas"/>
                <a:cs typeface="Arial"/>
                <a:sym typeface="Consolas"/>
              </a:rPr>
              <a:t>fwd</a:t>
            </a:r>
            <a:r>
              <a:rPr lang="en-US" sz="2800" dirty="0">
                <a:ea typeface="Consolas"/>
                <a:cs typeface="Arial"/>
                <a:sym typeface="Consolas"/>
              </a:rPr>
              <a:t>(</a:t>
            </a:r>
            <a:r>
              <a:rPr lang="en-US" sz="2800" i="1" dirty="0">
                <a:ea typeface="Consolas"/>
                <a:cs typeface="Arial"/>
                <a:sym typeface="Consolas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4548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ea typeface="Lucida Sans Regular"/>
                <a:cs typeface="Arial"/>
                <a:sym typeface="Lucida Sans Regular"/>
              </a:rPr>
              <a:t>Building SDX is Challenging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2434" y="1585403"/>
            <a:ext cx="8472966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BFBFBF"/>
                </a:solidFill>
              </a:rPr>
              <a:t>Programming</a:t>
            </a:r>
            <a:r>
              <a:rPr lang="en-US" b="1" dirty="0" smtClean="0">
                <a:solidFill>
                  <a:srgbClr val="BFBFBF"/>
                </a:solidFill>
              </a:rPr>
              <a:t> abstractions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BFBFBF"/>
                </a:solidFill>
              </a:rPr>
              <a:t>How networks define SDX policies</a:t>
            </a: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and how are they combined together?</a:t>
            </a:r>
            <a:endParaRPr lang="en-US" b="1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BFBFBF"/>
                </a:solidFill>
              </a:rPr>
              <a:t>Interoperation </a:t>
            </a:r>
            <a:r>
              <a:rPr lang="en-US" dirty="0" smtClean="0">
                <a:solidFill>
                  <a:srgbClr val="BFBFBF"/>
                </a:solidFill>
              </a:rPr>
              <a:t>with BGP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BFBFBF"/>
                </a:solidFill>
              </a:rPr>
              <a:t>How to provide flexibility w/o breaking global routing?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333399"/>
                </a:solidFill>
              </a:rPr>
              <a:t>Scalability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606060"/>
                </a:solidFill>
              </a:rPr>
              <a:t>How to </a:t>
            </a:r>
            <a:r>
              <a:rPr lang="en-US" dirty="0" smtClean="0">
                <a:solidFill>
                  <a:srgbClr val="606060"/>
                </a:solidFill>
              </a:rPr>
              <a:t>handle policies for hundreds of peers, half million prefixes and matches on multiple header fields?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878"/>
            <a:ext cx="8229600" cy="3432224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333399"/>
                </a:solidFill>
              </a:rPr>
              <a:t>Reducing Data-Plane State: </a:t>
            </a:r>
            <a:r>
              <a:rPr lang="en-US" dirty="0" smtClean="0"/>
              <a:t>Support for all forwarding rules in (limited) switch memory </a:t>
            </a:r>
            <a:r>
              <a:rPr lang="en-US" dirty="0" smtClean="0">
                <a:solidFill>
                  <a:schemeClr val="bg1"/>
                </a:solidFill>
              </a:rPr>
              <a:t>(millions of flow rules possible)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333399"/>
                </a:solidFill>
              </a:rPr>
              <a:t>Reducing Control-Plane Computation: </a:t>
            </a:r>
            <a:r>
              <a:rPr lang="en-US" dirty="0" smtClean="0"/>
              <a:t>Faster policy compilation </a:t>
            </a:r>
            <a:r>
              <a:rPr lang="en-US" dirty="0" smtClean="0">
                <a:solidFill>
                  <a:srgbClr val="FFFFFF"/>
                </a:solidFill>
              </a:rPr>
              <a:t>(policy compilation takes hours for initial compilation)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878"/>
            <a:ext cx="8229600" cy="3432224"/>
          </a:xfrm>
        </p:spPr>
        <p:txBody>
          <a:bodyPr/>
          <a:lstStyle/>
          <a:p>
            <a:r>
              <a:rPr lang="en-US" b="1" dirty="0" smtClean="0">
                <a:solidFill>
                  <a:srgbClr val="333399"/>
                </a:solidFill>
              </a:rPr>
              <a:t>Reducing Data-Plane State: </a:t>
            </a:r>
            <a:r>
              <a:rPr lang="en-US" dirty="0" smtClean="0"/>
              <a:t>Support for all forwarding rules in (limited) switch memory </a:t>
            </a:r>
            <a:r>
              <a:rPr lang="en-US" b="1" dirty="0" smtClean="0">
                <a:solidFill>
                  <a:srgbClr val="FF0000"/>
                </a:solidFill>
              </a:rPr>
              <a:t>millions of flow rules possible</a:t>
            </a:r>
            <a:endParaRPr lang="en-US" b="1" dirty="0" smtClean="0">
              <a:solidFill>
                <a:srgbClr val="A6A6A6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333399"/>
                </a:solidFill>
              </a:rPr>
              <a:t>Reducing Control-Plane Computation: </a:t>
            </a:r>
            <a:r>
              <a:rPr lang="en-US" dirty="0" smtClean="0"/>
              <a:t>Faster policy compilation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policy compilation could take hours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897766"/>
            <a:ext cx="8229600" cy="1066622"/>
          </a:xfrm>
          <a:prstGeom prst="rect">
            <a:avLst/>
          </a:prstGeom>
          <a:solidFill>
            <a:schemeClr val="bg1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471" y="3819513"/>
            <a:ext cx="8229600" cy="1066622"/>
          </a:xfrm>
          <a:prstGeom prst="rect">
            <a:avLst/>
          </a:prstGeom>
          <a:solidFill>
            <a:schemeClr val="bg1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8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Data-Plane </a:t>
            </a:r>
            <a:r>
              <a:rPr lang="en-US" dirty="0" smtClean="0"/>
              <a:t>State:</a:t>
            </a:r>
            <a:br>
              <a:rPr lang="en-US" dirty="0" smtClean="0"/>
            </a:br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Internet routing policies defined for </a:t>
            </a:r>
            <a:r>
              <a:rPr lang="en-US" sz="3200" b="1" dirty="0" smtClean="0">
                <a:solidFill>
                  <a:srgbClr val="2D2D8A"/>
                </a:solidFill>
                <a:latin typeface="Arial"/>
                <a:cs typeface="Arial"/>
              </a:rPr>
              <a:t>groups of prefixes</a:t>
            </a:r>
            <a:r>
              <a:rPr lang="en-US" sz="3200" dirty="0" smtClean="0">
                <a:solidFill>
                  <a:srgbClr val="2D2D8A"/>
                </a:solidFill>
                <a:latin typeface="Arial"/>
                <a:cs typeface="Arial"/>
              </a:rPr>
              <a:t>.</a:t>
            </a:r>
            <a:r>
              <a:rPr lang="en-US" sz="3200" dirty="0" smtClean="0">
                <a:latin typeface="Arial"/>
                <a:cs typeface="Arial"/>
              </a:rPr>
              <a:t>*</a:t>
            </a:r>
          </a:p>
          <a:p>
            <a:endParaRPr lang="en-US" sz="3200" dirty="0">
              <a:latin typeface="Arial"/>
              <a:cs typeface="Arial"/>
            </a:endParaRPr>
          </a:p>
          <a:p>
            <a:r>
              <a:rPr lang="en-US" sz="3200" b="1" dirty="0">
                <a:solidFill>
                  <a:schemeClr val="accent6"/>
                </a:solidFill>
                <a:latin typeface="Arial"/>
                <a:cs typeface="Arial"/>
              </a:rPr>
              <a:t>E</a:t>
            </a:r>
            <a:r>
              <a:rPr lang="en-US" sz="3200" b="1" dirty="0" smtClean="0">
                <a:solidFill>
                  <a:schemeClr val="accent6"/>
                </a:solidFill>
                <a:latin typeface="Arial"/>
                <a:cs typeface="Arial"/>
              </a:rPr>
              <a:t>dge routers</a:t>
            </a:r>
            <a:r>
              <a:rPr lang="en-US" sz="3200" dirty="0" smtClean="0">
                <a:latin typeface="Arial"/>
                <a:cs typeface="Arial"/>
              </a:rPr>
              <a:t> can handle matches on hundreds of thousands of IP prefixes.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000750"/>
            <a:ext cx="8763000" cy="476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*</a:t>
            </a:r>
            <a:r>
              <a:rPr lang="en-US" sz="2400" dirty="0" err="1" smtClean="0"/>
              <a:t>Feamster</a:t>
            </a:r>
            <a:r>
              <a:rPr lang="en-US" sz="2400" dirty="0" smtClean="0"/>
              <a:t> et </a:t>
            </a:r>
            <a:r>
              <a:rPr lang="en-US" sz="2400" dirty="0" err="1" smtClean="0"/>
              <a:t>al</a:t>
            </a:r>
            <a:r>
              <a:rPr lang="en-US" sz="2400" i="1" dirty="0" err="1" smtClean="0"/>
              <a:t>.,Guidelines</a:t>
            </a:r>
            <a:r>
              <a:rPr lang="en-US" sz="2400" i="1" dirty="0" smtClean="0"/>
              <a:t> </a:t>
            </a:r>
            <a:r>
              <a:rPr lang="en-US" sz="2400" i="1" dirty="0"/>
              <a:t>for </a:t>
            </a:r>
            <a:r>
              <a:rPr lang="en-US" sz="2400" i="1" dirty="0" err="1"/>
              <a:t>Interdomain</a:t>
            </a:r>
            <a:r>
              <a:rPr lang="en-US" sz="2400" i="1" dirty="0"/>
              <a:t> </a:t>
            </a:r>
            <a:r>
              <a:rPr lang="en-US" sz="2400" i="1" dirty="0" smtClean="0"/>
              <a:t>TE, CCR 2003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60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957771" y="3053885"/>
            <a:ext cx="3034654" cy="1826011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28544" y="3412651"/>
            <a:ext cx="1089016" cy="9303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Data-Plane State:</a:t>
            </a:r>
            <a:br>
              <a:rPr lang="en-US" dirty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5397" y="3412651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10/8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02530" y="3881374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40/8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91031" y="3751975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20/8</a:t>
            </a:r>
            <a:endParaRPr lang="en-US" sz="2400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546090" y="1792673"/>
            <a:ext cx="8369310" cy="624648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Group prefixes with similar forwarding behavior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Shape 636"/>
          <p:cNvSpPr/>
          <p:nvPr/>
        </p:nvSpPr>
        <p:spPr>
          <a:xfrm>
            <a:off x="3280083" y="5417246"/>
            <a:ext cx="239463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ct val="130000"/>
              </a:lnSpc>
              <a:defRPr sz="2000">
                <a:solidFill>
                  <a:srgbClr val="5E5E5E"/>
                </a:solid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E5E5E"/>
                </a:solidFill>
                <a:latin typeface="Arial"/>
                <a:cs typeface="Arial"/>
              </a:rPr>
              <a:t>SDX Controller</a:t>
            </a:r>
            <a:endParaRPr sz="2800" dirty="0">
              <a:solidFill>
                <a:srgbClr val="5E5E5E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41358" y="3610995"/>
            <a:ext cx="1089016" cy="732044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22826" y="3678823"/>
            <a:ext cx="1869662" cy="232813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Data-Plane State:</a:t>
            </a:r>
            <a:br>
              <a:rPr lang="en-US" dirty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68900" y="4852542"/>
            <a:ext cx="658497" cy="2704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68900" y="4089905"/>
            <a:ext cx="658497" cy="2704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68900" y="5594365"/>
            <a:ext cx="658497" cy="2704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57705" y="3678823"/>
            <a:ext cx="0" cy="23281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8716" y="4014072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10/8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43415" y="4819373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40/8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451174" y="5531362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20/8</a:t>
            </a:r>
            <a:endParaRPr lang="en-US" sz="2400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546090" y="1792673"/>
            <a:ext cx="8369310" cy="1053034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Advertise one BGP next hop for each such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prefix group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Shape 636"/>
          <p:cNvSpPr/>
          <p:nvPr/>
        </p:nvSpPr>
        <p:spPr>
          <a:xfrm>
            <a:off x="1519084" y="6134191"/>
            <a:ext cx="160831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ct val="130000"/>
              </a:lnSpc>
              <a:defRPr sz="2000">
                <a:solidFill>
                  <a:srgbClr val="5E5E5E"/>
                </a:solid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E5E5E"/>
                </a:solidFill>
                <a:latin typeface="Arial"/>
                <a:cs typeface="Arial"/>
              </a:rPr>
              <a:t>Edge router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3970" y="2979120"/>
            <a:ext cx="169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orward 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BGP Next Hop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0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Data-Plane State:</a:t>
            </a:r>
            <a:br>
              <a:rPr lang="en-US" dirty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14717" y="3700233"/>
            <a:ext cx="2108780" cy="232813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57466" y="4385213"/>
            <a:ext cx="658497" cy="2704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57466" y="5219303"/>
            <a:ext cx="658497" cy="2704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01997" y="3700233"/>
            <a:ext cx="0" cy="23281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83729" y="4274571"/>
            <a:ext cx="103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dirty="0" err="1" smtClean="0"/>
              <a:t>wd</a:t>
            </a:r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009071" y="5127808"/>
            <a:ext cx="103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dirty="0" err="1" smtClean="0"/>
              <a:t>wd</a:t>
            </a:r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573970" y="2979120"/>
            <a:ext cx="169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orward 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BGP Next Hop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61913" y="3001894"/>
            <a:ext cx="169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atch 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BGP Next Hop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546090" y="1792673"/>
            <a:ext cx="8369310" cy="639947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Flow rules at SDX match on BGP next hops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Shape 443"/>
          <p:cNvSpPr/>
          <p:nvPr/>
        </p:nvSpPr>
        <p:spPr>
          <a:xfrm flipH="1">
            <a:off x="3292487" y="4884662"/>
            <a:ext cx="2622229" cy="0"/>
          </a:xfrm>
          <a:prstGeom prst="line">
            <a:avLst/>
          </a:prstGeom>
          <a:ln w="76200">
            <a:solidFill/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636"/>
          <p:cNvSpPr/>
          <p:nvPr/>
        </p:nvSpPr>
        <p:spPr>
          <a:xfrm>
            <a:off x="6365143" y="6148583"/>
            <a:ext cx="119714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ct val="130000"/>
              </a:lnSpc>
              <a:defRPr sz="2000">
                <a:solidFill>
                  <a:srgbClr val="5E5E5E"/>
                </a:solid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E5E5E"/>
                </a:solidFill>
                <a:latin typeface="Arial"/>
                <a:cs typeface="Arial"/>
              </a:rPr>
              <a:t>SDX FIB </a:t>
            </a:r>
            <a:endParaRPr sz="2400" dirty="0">
              <a:solidFill>
                <a:srgbClr val="5E5E5E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22826" y="3678823"/>
            <a:ext cx="1869662" cy="232813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68900" y="4852542"/>
            <a:ext cx="658497" cy="2704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68900" y="4089905"/>
            <a:ext cx="658497" cy="2704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68900" y="5594365"/>
            <a:ext cx="658497" cy="2704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257705" y="3678823"/>
            <a:ext cx="0" cy="23281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58716" y="4014072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10/8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443415" y="4819373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0/8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51174" y="5531362"/>
            <a:ext cx="78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0/8</a:t>
            </a:r>
            <a:endParaRPr lang="en-US" sz="2400" dirty="0"/>
          </a:p>
        </p:txBody>
      </p:sp>
      <p:sp>
        <p:nvSpPr>
          <p:cNvPr id="40" name="Shape 636"/>
          <p:cNvSpPr/>
          <p:nvPr/>
        </p:nvSpPr>
        <p:spPr>
          <a:xfrm>
            <a:off x="1564987" y="6134191"/>
            <a:ext cx="160831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ct val="130000"/>
              </a:lnSpc>
              <a:defRPr sz="2000">
                <a:solidFill>
                  <a:srgbClr val="5E5E5E"/>
                </a:solid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E5E5E"/>
                </a:solidFill>
                <a:latin typeface="Arial"/>
                <a:cs typeface="Arial"/>
              </a:rPr>
              <a:t>Edge router</a:t>
            </a:r>
          </a:p>
        </p:txBody>
      </p:sp>
    </p:spTree>
    <p:extLst>
      <p:ext uri="{BB962C8B-B14F-4D97-AF65-F5344CB8AC3E}">
        <p14:creationId xmlns:p14="http://schemas.microsoft.com/office/powerpoint/2010/main" val="9329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…But BGP is Not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</a:t>
            </a:r>
            <a:r>
              <a:rPr lang="en-US" b="1" dirty="0" smtClean="0">
                <a:solidFill>
                  <a:schemeClr val="accent2"/>
                </a:solidFill>
              </a:rPr>
              <a:t>only on destination IP prefixes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(No customization of routes by application, sender)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only influence </a:t>
            </a:r>
            <a:r>
              <a:rPr lang="en-US" b="1" dirty="0" smtClean="0">
                <a:solidFill>
                  <a:srgbClr val="333399"/>
                </a:solidFill>
              </a:rPr>
              <a:t>immediate neighbors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(No ability to affect path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selection remotely)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333399"/>
                </a:solidFill>
              </a:rPr>
              <a:t>Indirect </a:t>
            </a:r>
            <a:r>
              <a:rPr lang="en-US" dirty="0" smtClean="0"/>
              <a:t>control over data-plane forwarding </a:t>
            </a:r>
            <a:r>
              <a:rPr lang="en-US" sz="2400" dirty="0" smtClean="0">
                <a:solidFill>
                  <a:srgbClr val="595959"/>
                </a:solidFill>
              </a:rPr>
              <a:t>(Indirect mechanisms to influence path selection)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0732" y="5630614"/>
            <a:ext cx="7642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cs typeface="Arial"/>
              </a:rPr>
              <a:t>How to overcome BGP’s limitations?</a:t>
            </a:r>
          </a:p>
        </p:txBody>
      </p:sp>
    </p:spTree>
    <p:extLst>
      <p:ext uri="{BB962C8B-B14F-4D97-AF65-F5344CB8AC3E}">
        <p14:creationId xmlns:p14="http://schemas.microsoft.com/office/powerpoint/2010/main" val="81607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Data-Plane State:</a:t>
            </a:r>
            <a:br>
              <a:rPr lang="en-US" dirty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52400" y="2531038"/>
            <a:ext cx="8763000" cy="225991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Tx/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For hundreds of participants’ policies, </a:t>
            </a:r>
            <a:r>
              <a:rPr lang="en-US" sz="3600" b="1" dirty="0" smtClean="0">
                <a:solidFill>
                  <a:srgbClr val="FF0000"/>
                </a:solidFill>
              </a:rPr>
              <a:t>few </a:t>
            </a:r>
            <a:r>
              <a:rPr lang="en-US" sz="3600" b="1" i="1" dirty="0" smtClean="0">
                <a:solidFill>
                  <a:srgbClr val="FF0000"/>
                </a:solidFill>
              </a:rPr>
              <a:t>millions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sz="3600" b="1" dirty="0" smtClean="0">
                <a:solidFill>
                  <a:srgbClr val="FF0000"/>
                </a:solidFill>
              </a:rPr>
              <a:t> &lt; 35K </a:t>
            </a:r>
          </a:p>
          <a:p>
            <a:pPr marL="0" indent="0" algn="ctr">
              <a:buFontTx/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flow rules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1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Control-Plane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85878"/>
            <a:ext cx="8229600" cy="3432224"/>
          </a:xfrm>
        </p:spPr>
        <p:txBody>
          <a:bodyPr/>
          <a:lstStyle/>
          <a:p>
            <a:r>
              <a:rPr lang="en-US" b="1" dirty="0" smtClean="0">
                <a:solidFill>
                  <a:srgbClr val="333399"/>
                </a:solidFill>
              </a:rPr>
              <a:t>Initial policy </a:t>
            </a:r>
            <a:r>
              <a:rPr lang="en-US" b="1" dirty="0">
                <a:solidFill>
                  <a:srgbClr val="333399"/>
                </a:solidFill>
              </a:rPr>
              <a:t>c</a:t>
            </a:r>
            <a:r>
              <a:rPr lang="en-US" b="1" dirty="0" smtClean="0">
                <a:solidFill>
                  <a:srgbClr val="333399"/>
                </a:solidFill>
              </a:rPr>
              <a:t>ompilation </a:t>
            </a:r>
            <a:r>
              <a:rPr lang="en-US" b="1" dirty="0">
                <a:solidFill>
                  <a:srgbClr val="333399"/>
                </a:solidFill>
              </a:rPr>
              <a:t>t</a:t>
            </a:r>
            <a:r>
              <a:rPr lang="en-US" b="1" dirty="0" smtClean="0">
                <a:solidFill>
                  <a:srgbClr val="333399"/>
                </a:solidFill>
              </a:rPr>
              <a:t>ime</a:t>
            </a:r>
          </a:p>
          <a:p>
            <a:pPr lvl="1"/>
            <a:r>
              <a:rPr lang="en-US" dirty="0" smtClean="0"/>
              <a:t>Leveraged domain-specific knowledge of policies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undreds of participants requires </a:t>
            </a:r>
            <a:r>
              <a:rPr lang="en-US" b="1" dirty="0" smtClean="0">
                <a:solidFill>
                  <a:srgbClr val="FF0000"/>
                </a:solidFill>
              </a:rPr>
              <a:t>&lt; 15 minutes</a:t>
            </a:r>
          </a:p>
          <a:p>
            <a:pPr lvl="1"/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>
                <a:solidFill>
                  <a:srgbClr val="333399"/>
                </a:solidFill>
              </a:rPr>
              <a:t>Policy recompilation </a:t>
            </a:r>
            <a:r>
              <a:rPr lang="en-US" b="1" dirty="0">
                <a:solidFill>
                  <a:srgbClr val="333399"/>
                </a:solidFill>
              </a:rPr>
              <a:t>t</a:t>
            </a:r>
            <a:r>
              <a:rPr lang="en-US" b="1" dirty="0" smtClean="0">
                <a:solidFill>
                  <a:srgbClr val="333399"/>
                </a:solidFill>
              </a:rPr>
              <a:t>ime </a:t>
            </a:r>
          </a:p>
          <a:p>
            <a:pPr lvl="1"/>
            <a:r>
              <a:rPr lang="en-US" dirty="0" smtClean="0"/>
              <a:t>Leveraged </a:t>
            </a:r>
            <a:r>
              <a:rPr lang="en-US" dirty="0" err="1" smtClean="0"/>
              <a:t>bursty</a:t>
            </a:r>
            <a:r>
              <a:rPr lang="en-US" dirty="0" smtClean="0"/>
              <a:t> nature of BGP updates</a:t>
            </a:r>
          </a:p>
          <a:p>
            <a:pPr lvl="1"/>
            <a:r>
              <a:rPr lang="en-US" dirty="0" smtClean="0"/>
              <a:t>Most recompilation after a BGP update </a:t>
            </a:r>
            <a:r>
              <a:rPr lang="en-US" b="1" dirty="0" smtClean="0">
                <a:solidFill>
                  <a:srgbClr val="FF0000"/>
                </a:solidFill>
              </a:rPr>
              <a:t>&lt; 100 </a:t>
            </a:r>
            <a:r>
              <a:rPr lang="en-US" b="1" dirty="0" err="1" smtClean="0">
                <a:solidFill>
                  <a:srgbClr val="FF0000"/>
                </a:solidFill>
              </a:rPr>
              <a:t>ms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1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SDX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Mininet</a:t>
            </a:r>
            <a:r>
              <a:rPr lang="en-US" dirty="0"/>
              <a:t>-based </a:t>
            </a:r>
            <a:r>
              <a:rPr lang="en-US" dirty="0" err="1" smtClean="0"/>
              <a:t>Testbeds</a:t>
            </a:r>
            <a:endParaRPr lang="en-US" dirty="0" smtClean="0"/>
          </a:p>
          <a:p>
            <a:pPr lvl="1"/>
            <a:r>
              <a:rPr lang="en-US" dirty="0" smtClean="0"/>
              <a:t>Uses Transit </a:t>
            </a:r>
            <a:r>
              <a:rPr lang="en-US" dirty="0"/>
              <a:t>P</a:t>
            </a:r>
            <a:r>
              <a:rPr lang="en-US" dirty="0" smtClean="0"/>
              <a:t>ortal</a:t>
            </a:r>
          </a:p>
          <a:p>
            <a:pPr lvl="1"/>
            <a:r>
              <a:rPr lang="en-US" dirty="0" smtClean="0"/>
              <a:t>Emulates edge routers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Check out </a:t>
            </a:r>
            <a:r>
              <a:rPr lang="en-US" dirty="0"/>
              <a:t>our demo</a:t>
            </a:r>
          </a:p>
          <a:p>
            <a:pPr lvl="1"/>
            <a:r>
              <a:rPr lang="en-US" dirty="0"/>
              <a:t>Application specific peering</a:t>
            </a:r>
          </a:p>
          <a:p>
            <a:pPr lvl="1"/>
            <a:r>
              <a:rPr lang="en-US" dirty="0"/>
              <a:t>Inbound </a:t>
            </a:r>
            <a:r>
              <a:rPr lang="en-US" dirty="0" smtClean="0"/>
              <a:t>traffic engineering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3"/>
              </a:rPr>
              <a:t>https://github.com/sdn-ixp/sdx/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SDN-based exchange (SDX) </a:t>
            </a:r>
            <a:r>
              <a:rPr lang="en-US" dirty="0" smtClean="0"/>
              <a:t>is promising for fixing Internet routing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olved various challenges in building a real deployable SDX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any open research problems, both for building and using SDX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for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Forwarding on </a:t>
            </a:r>
            <a:r>
              <a:rPr lang="en-US" b="1" dirty="0" smtClean="0">
                <a:solidFill>
                  <a:srgbClr val="333399"/>
                </a:solidFill>
              </a:rPr>
              <a:t>multiple header fields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>
                <a:solidFill>
                  <a:srgbClr val="7F7F7F"/>
                </a:solidFill>
              </a:rPr>
              <a:t>not just </a:t>
            </a:r>
            <a:r>
              <a:rPr lang="en-US" dirty="0" smtClean="0">
                <a:solidFill>
                  <a:srgbClr val="7F7F7F"/>
                </a:solidFill>
              </a:rPr>
              <a:t>destination IP prefixes)</a:t>
            </a:r>
            <a:endParaRPr lang="en-US" dirty="0">
              <a:solidFill>
                <a:srgbClr val="7F7F7F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Ability </a:t>
            </a:r>
            <a:r>
              <a:rPr lang="en-US" dirty="0"/>
              <a:t>to </a:t>
            </a:r>
            <a:r>
              <a:rPr lang="en-US" b="1" dirty="0">
                <a:solidFill>
                  <a:srgbClr val="333399"/>
                </a:solidFill>
              </a:rPr>
              <a:t>control entire networks </a:t>
            </a:r>
            <a:r>
              <a:rPr lang="en-US" dirty="0"/>
              <a:t>with a single software program </a:t>
            </a:r>
            <a:r>
              <a:rPr lang="en-US" dirty="0">
                <a:solidFill>
                  <a:srgbClr val="7F7F7F"/>
                </a:solidFill>
              </a:rPr>
              <a:t>(not just </a:t>
            </a:r>
            <a:r>
              <a:rPr lang="en-US" dirty="0" smtClean="0">
                <a:solidFill>
                  <a:srgbClr val="7F7F7F"/>
                </a:solidFill>
              </a:rPr>
              <a:t>immediate </a:t>
            </a:r>
            <a:r>
              <a:rPr lang="en-US" dirty="0">
                <a:solidFill>
                  <a:srgbClr val="7F7F7F"/>
                </a:solidFill>
              </a:rPr>
              <a:t>neighbors)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3399"/>
                </a:solidFill>
              </a:rPr>
              <a:t>Direct </a:t>
            </a:r>
            <a:r>
              <a:rPr lang="en-US" b="1" dirty="0">
                <a:solidFill>
                  <a:srgbClr val="333399"/>
                </a:solidFill>
              </a:rPr>
              <a:t>control </a:t>
            </a:r>
            <a:r>
              <a:rPr lang="en-US" dirty="0"/>
              <a:t>over data-plane forwarding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>
                <a:solidFill>
                  <a:srgbClr val="7F7F7F"/>
                </a:solidFill>
              </a:rPr>
              <a:t>not indirect control via control-plane arcana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1679" y="5320021"/>
            <a:ext cx="7728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How to </a:t>
            </a:r>
            <a:r>
              <a:rPr lang="en-US" sz="3600" dirty="0" smtClean="0">
                <a:solidFill>
                  <a:srgbClr val="FF0000"/>
                </a:solidFill>
              </a:rPr>
              <a:t>incrementally deploy SDN for </a:t>
            </a:r>
          </a:p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Interdomain</a:t>
            </a:r>
            <a:r>
              <a:rPr lang="en-US" sz="3600" dirty="0" smtClean="0">
                <a:solidFill>
                  <a:srgbClr val="FF0000"/>
                </a:solidFill>
              </a:rPr>
              <a:t> Routing?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6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SDN at Internet 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99"/>
                </a:solidFill>
              </a:rPr>
              <a:t>Leverage: </a:t>
            </a:r>
            <a:r>
              <a:rPr lang="en-US" dirty="0" smtClean="0"/>
              <a:t>SDN deployment even at single IXP can yield benefits for tens to hundreds of ISPs</a:t>
            </a:r>
          </a:p>
          <a:p>
            <a:pPr marL="0" indent="0">
              <a:buNone/>
            </a:pPr>
            <a:endParaRPr lang="en-US" b="1" dirty="0" smtClean="0">
              <a:solidFill>
                <a:srgbClr val="333399"/>
              </a:solidFill>
            </a:endParaRPr>
          </a:p>
          <a:p>
            <a:r>
              <a:rPr lang="en-US" b="1" dirty="0" smtClean="0">
                <a:solidFill>
                  <a:srgbClr val="333399"/>
                </a:solidFill>
              </a:rPr>
              <a:t>Innovation hotbed:</a:t>
            </a:r>
            <a:r>
              <a:rPr lang="en-US" dirty="0" smtClean="0"/>
              <a:t> Incentives to innovate as IXPs on front line </a:t>
            </a:r>
            <a:r>
              <a:rPr lang="en-US" dirty="0"/>
              <a:t>of peering </a:t>
            </a:r>
            <a:r>
              <a:rPr lang="en-US" dirty="0" smtClean="0"/>
              <a:t>disputes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333399"/>
                </a:solidFill>
              </a:rPr>
              <a:t>Growing in numbers:</a:t>
            </a:r>
            <a:r>
              <a:rPr lang="en-US" dirty="0" smtClean="0"/>
              <a:t> ~100 new IXPs established in past three years*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1112"/>
            <a:ext cx="8229600" cy="34448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*https://</a:t>
            </a:r>
            <a:r>
              <a:rPr lang="en-US" sz="2400" dirty="0" err="1" smtClean="0"/>
              <a:t>prefix.pch.net</a:t>
            </a:r>
            <a:r>
              <a:rPr lang="en-US" sz="2400" dirty="0" smtClean="0"/>
              <a:t>/applications/</a:t>
            </a:r>
            <a:r>
              <a:rPr lang="en-US" sz="2400" dirty="0" err="1" smtClean="0"/>
              <a:t>ixpdir</a:t>
            </a:r>
            <a:r>
              <a:rPr lang="en-US" sz="2400" dirty="0" smtClean="0"/>
              <a:t>/summary/growth/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95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518"/>
            <a:ext cx="8763000" cy="1143000"/>
          </a:xfrm>
        </p:spPr>
        <p:txBody>
          <a:bodyPr/>
          <a:lstStyle/>
          <a:p>
            <a:r>
              <a:rPr lang="en-US" dirty="0" smtClean="0"/>
              <a:t>Background: Conventional IXPs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Shape 441"/>
          <p:cNvSpPr/>
          <p:nvPr/>
        </p:nvSpPr>
        <p:spPr>
          <a:xfrm flipH="1" flipV="1">
            <a:off x="4777739" y="4418577"/>
            <a:ext cx="1952292" cy="956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443"/>
          <p:cNvSpPr/>
          <p:nvPr/>
        </p:nvSpPr>
        <p:spPr>
          <a:xfrm flipH="1">
            <a:off x="2781082" y="4428127"/>
            <a:ext cx="1636292" cy="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2002271" y="4125368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638043" y="4076826"/>
            <a:ext cx="778812" cy="61459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50"/>
          <p:cNvSpPr/>
          <p:nvPr/>
        </p:nvSpPr>
        <p:spPr>
          <a:xfrm flipV="1">
            <a:off x="4682487" y="4392289"/>
            <a:ext cx="0" cy="1207047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303709" y="5396242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5323" y="4183439"/>
            <a:ext cx="1144543" cy="489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809" y="2350139"/>
            <a:ext cx="1144871" cy="1099077"/>
          </a:xfrm>
          <a:prstGeom prst="rect">
            <a:avLst/>
          </a:prstGeom>
        </p:spPr>
      </p:pic>
      <p:sp>
        <p:nvSpPr>
          <p:cNvPr id="19" name="Shape 459"/>
          <p:cNvSpPr/>
          <p:nvPr/>
        </p:nvSpPr>
        <p:spPr>
          <a:xfrm>
            <a:off x="1371010" y="4773308"/>
            <a:ext cx="17210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  <a:t>AS A Router</a:t>
            </a:r>
            <a:endParaRPr sz="2000" dirty="0">
              <a:solidFill>
                <a:schemeClr val="accent6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5" name="Shape 459"/>
          <p:cNvSpPr/>
          <p:nvPr/>
        </p:nvSpPr>
        <p:spPr>
          <a:xfrm>
            <a:off x="3759450" y="6087397"/>
            <a:ext cx="18673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C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sp>
        <p:nvSpPr>
          <p:cNvPr id="27" name="Shape 301"/>
          <p:cNvSpPr/>
          <p:nvPr/>
        </p:nvSpPr>
        <p:spPr>
          <a:xfrm rot="8310225" flipV="1">
            <a:off x="3680285" y="3450537"/>
            <a:ext cx="1324328" cy="172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miter lim="400000"/>
            <a:tailEnd type="none"/>
          </a:ln>
        </p:spPr>
        <p:txBody>
          <a:bodyPr lIns="64291" tIns="32146" rIns="64291" bIns="32146"/>
          <a:lstStyle/>
          <a:p>
            <a:pPr lvl="0"/>
            <a:endParaRPr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stCxn id="10" idx="0"/>
            <a:endCxn id="18" idx="1"/>
          </p:cNvCxnSpPr>
          <p:nvPr/>
        </p:nvCxnSpPr>
        <p:spPr>
          <a:xfrm flipV="1">
            <a:off x="2391677" y="2899678"/>
            <a:ext cx="1674132" cy="12256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1" idx="0"/>
          </p:cNvCxnSpPr>
          <p:nvPr/>
        </p:nvCxnSpPr>
        <p:spPr>
          <a:xfrm>
            <a:off x="5210680" y="2899678"/>
            <a:ext cx="1816769" cy="11771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hape 459"/>
          <p:cNvSpPr/>
          <p:nvPr/>
        </p:nvSpPr>
        <p:spPr>
          <a:xfrm>
            <a:off x="6220540" y="4806649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B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sp>
        <p:nvSpPr>
          <p:cNvPr id="33" name="Shape 459"/>
          <p:cNvSpPr/>
          <p:nvPr/>
        </p:nvSpPr>
        <p:spPr>
          <a:xfrm>
            <a:off x="1765807" y="3061360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ea typeface="Lucida Sans Regular"/>
                <a:cs typeface="Arial"/>
                <a:sym typeface="Lucida Sans Regular"/>
              </a:rPr>
              <a:t>BGP Session</a:t>
            </a:r>
            <a:endParaRPr lang="en-US" sz="2000" dirty="0"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7" name="Shape 459"/>
          <p:cNvSpPr/>
          <p:nvPr/>
        </p:nvSpPr>
        <p:spPr>
          <a:xfrm>
            <a:off x="4738913" y="3778154"/>
            <a:ext cx="18673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000000"/>
                </a:solidFill>
                <a:ea typeface="Lucida Sans Regular"/>
                <a:cs typeface="Arial"/>
                <a:sym typeface="Lucida Sans Regular"/>
              </a:rPr>
              <a:t>Switching Fabric</a:t>
            </a:r>
            <a:endParaRPr lang="en-US" sz="2000" dirty="0">
              <a:solidFill>
                <a:srgbClr val="000000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96472" y="1831994"/>
            <a:ext cx="1922866" cy="2974655"/>
          </a:xfrm>
          <a:prstGeom prst="rect">
            <a:avLst/>
          </a:prstGeom>
          <a:noFill/>
          <a:ln>
            <a:solidFill>
              <a:srgbClr val="3C8C9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hape 378"/>
          <p:cNvSpPr/>
          <p:nvPr/>
        </p:nvSpPr>
        <p:spPr>
          <a:xfrm>
            <a:off x="4391749" y="3449216"/>
            <a:ext cx="49051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rgbClr val="FF2600"/>
                </a:solidFill>
                <a:latin typeface="Lucida Sans Demibold Roman"/>
                <a:ea typeface="Lucida Sans Demibold Roman"/>
                <a:cs typeface="Lucida Sans Demibold Roman"/>
                <a:sym typeface="Lucida Sans Demibold Roman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IXP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Shape 459"/>
          <p:cNvSpPr/>
          <p:nvPr/>
        </p:nvSpPr>
        <p:spPr>
          <a:xfrm>
            <a:off x="3759450" y="1864544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000000"/>
                </a:solidFill>
                <a:ea typeface="Lucida Sans Regular"/>
                <a:cs typeface="Arial"/>
                <a:sym typeface="Lucida Sans Regular"/>
              </a:rPr>
              <a:t>Route Server</a:t>
            </a:r>
            <a:endParaRPr lang="en-US" sz="2000" dirty="0">
              <a:solidFill>
                <a:srgbClr val="000000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4" name="Cloud 3"/>
          <p:cNvSpPr/>
          <p:nvPr/>
        </p:nvSpPr>
        <p:spPr>
          <a:xfrm>
            <a:off x="634980" y="4076827"/>
            <a:ext cx="2640623" cy="152251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3362175" y="5344723"/>
            <a:ext cx="2640623" cy="151327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/>
          <p:cNvSpPr/>
          <p:nvPr/>
        </p:nvSpPr>
        <p:spPr>
          <a:xfrm>
            <a:off x="6364498" y="3853089"/>
            <a:ext cx="2116598" cy="182202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8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518"/>
            <a:ext cx="8763000" cy="1143000"/>
          </a:xfrm>
        </p:spPr>
        <p:txBody>
          <a:bodyPr/>
          <a:lstStyle/>
          <a:p>
            <a:r>
              <a:rPr lang="en-US" dirty="0"/>
              <a:t>SDX = SDN + IXP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Shape 441"/>
          <p:cNvSpPr/>
          <p:nvPr/>
        </p:nvSpPr>
        <p:spPr>
          <a:xfrm flipH="1" flipV="1">
            <a:off x="4777739" y="4418577"/>
            <a:ext cx="1952292" cy="956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442"/>
          <p:cNvSpPr/>
          <p:nvPr/>
        </p:nvSpPr>
        <p:spPr>
          <a:xfrm flipH="1" flipV="1">
            <a:off x="4693114" y="3449216"/>
            <a:ext cx="15" cy="734223"/>
          </a:xfrm>
          <a:prstGeom prst="line">
            <a:avLst/>
          </a:prstGeom>
          <a:ln w="31750">
            <a:solidFill>
              <a:srgbClr val="FF6600"/>
            </a:solidFill>
            <a:prstDash val="dash"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443"/>
          <p:cNvSpPr/>
          <p:nvPr/>
        </p:nvSpPr>
        <p:spPr>
          <a:xfrm flipH="1">
            <a:off x="2781082" y="4428127"/>
            <a:ext cx="1636292" cy="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2002271" y="4125368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638043" y="4076826"/>
            <a:ext cx="778812" cy="61459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50"/>
          <p:cNvSpPr/>
          <p:nvPr/>
        </p:nvSpPr>
        <p:spPr>
          <a:xfrm flipV="1">
            <a:off x="4682487" y="4392289"/>
            <a:ext cx="0" cy="1207047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303709" y="5396242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5323" y="4183439"/>
            <a:ext cx="1144543" cy="489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809" y="2350139"/>
            <a:ext cx="1144871" cy="1099077"/>
          </a:xfrm>
          <a:prstGeom prst="rect">
            <a:avLst/>
          </a:prstGeom>
        </p:spPr>
      </p:pic>
      <p:sp>
        <p:nvSpPr>
          <p:cNvPr id="19" name="Shape 459"/>
          <p:cNvSpPr/>
          <p:nvPr/>
        </p:nvSpPr>
        <p:spPr>
          <a:xfrm>
            <a:off x="1371010" y="4773308"/>
            <a:ext cx="17210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  <a:t>AS A Router</a:t>
            </a:r>
            <a:endParaRPr sz="2000" dirty="0">
              <a:solidFill>
                <a:schemeClr val="accent6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5" name="Shape 459"/>
          <p:cNvSpPr/>
          <p:nvPr/>
        </p:nvSpPr>
        <p:spPr>
          <a:xfrm>
            <a:off x="3759450" y="6087397"/>
            <a:ext cx="18673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C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sp>
        <p:nvSpPr>
          <p:cNvPr id="27" name="Shape 301"/>
          <p:cNvSpPr/>
          <p:nvPr/>
        </p:nvSpPr>
        <p:spPr>
          <a:xfrm rot="8310225" flipV="1">
            <a:off x="3680285" y="3450537"/>
            <a:ext cx="1324328" cy="172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miter lim="400000"/>
            <a:tailEnd type="none"/>
          </a:ln>
        </p:spPr>
        <p:txBody>
          <a:bodyPr lIns="64291" tIns="32146" rIns="64291" bIns="32146"/>
          <a:lstStyle/>
          <a:p>
            <a:pPr lvl="0"/>
            <a:endParaRPr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stCxn id="10" idx="0"/>
            <a:endCxn id="18" idx="1"/>
          </p:cNvCxnSpPr>
          <p:nvPr/>
        </p:nvCxnSpPr>
        <p:spPr>
          <a:xfrm flipV="1">
            <a:off x="2391677" y="2899678"/>
            <a:ext cx="1674132" cy="12256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1" idx="0"/>
          </p:cNvCxnSpPr>
          <p:nvPr/>
        </p:nvCxnSpPr>
        <p:spPr>
          <a:xfrm>
            <a:off x="5210680" y="2899678"/>
            <a:ext cx="1816769" cy="11771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hape 459"/>
          <p:cNvSpPr/>
          <p:nvPr/>
        </p:nvSpPr>
        <p:spPr>
          <a:xfrm>
            <a:off x="6220540" y="4806649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B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sp>
        <p:nvSpPr>
          <p:cNvPr id="33" name="Shape 459"/>
          <p:cNvSpPr/>
          <p:nvPr/>
        </p:nvSpPr>
        <p:spPr>
          <a:xfrm>
            <a:off x="1765807" y="3061360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000000"/>
                </a:solidFill>
                <a:ea typeface="Lucida Sans Regular"/>
                <a:cs typeface="Arial"/>
                <a:sym typeface="Lucida Sans Regular"/>
              </a:rPr>
              <a:t>BGP Session</a:t>
            </a:r>
            <a:endParaRPr lang="en-US" sz="2000" dirty="0">
              <a:solidFill>
                <a:srgbClr val="000000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7" name="Shape 459"/>
          <p:cNvSpPr/>
          <p:nvPr/>
        </p:nvSpPr>
        <p:spPr>
          <a:xfrm>
            <a:off x="4738913" y="3791943"/>
            <a:ext cx="148162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FF0000"/>
                </a:solidFill>
                <a:ea typeface="Lucida Sans Regular"/>
                <a:cs typeface="Arial"/>
                <a:sym typeface="Lucida Sans Regular"/>
              </a:rPr>
              <a:t>SDN Switch</a:t>
            </a:r>
            <a:endParaRPr lang="en-US" sz="2000" dirty="0">
              <a:solidFill>
                <a:srgbClr val="FF0000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96472" y="1831994"/>
            <a:ext cx="1922866" cy="29746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hape 459"/>
          <p:cNvSpPr/>
          <p:nvPr/>
        </p:nvSpPr>
        <p:spPr>
          <a:xfrm>
            <a:off x="3668116" y="1864544"/>
            <a:ext cx="177679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FF0000"/>
                </a:solidFill>
                <a:ea typeface="Lucida Sans Regular"/>
                <a:cs typeface="Arial"/>
                <a:sym typeface="Lucida Sans Regular"/>
              </a:rPr>
              <a:t>SDX Controller</a:t>
            </a:r>
            <a:endParaRPr lang="en-US" sz="2000" dirty="0">
              <a:solidFill>
                <a:srgbClr val="FF0000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6" name="Shape 378"/>
          <p:cNvSpPr/>
          <p:nvPr/>
        </p:nvSpPr>
        <p:spPr>
          <a:xfrm>
            <a:off x="5587704" y="2336715"/>
            <a:ext cx="6328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rgbClr val="FF2600"/>
                </a:solidFill>
                <a:latin typeface="Lucida Sans Demibold Roman"/>
                <a:ea typeface="Lucida Sans Demibold Roman"/>
                <a:cs typeface="Lucida Sans Demibold Roman"/>
                <a:sym typeface="Lucida Sans Demibold Roman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SDX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Cloud 29"/>
          <p:cNvSpPr/>
          <p:nvPr/>
        </p:nvSpPr>
        <p:spPr>
          <a:xfrm>
            <a:off x="634980" y="4076827"/>
            <a:ext cx="2640623" cy="152251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3362175" y="5344723"/>
            <a:ext cx="2640623" cy="151327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>
            <a:off x="6364498" y="3853089"/>
            <a:ext cx="2116598" cy="1822024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SDX Opens </a:t>
            </a:r>
            <a:r>
              <a:rPr lang="en-US" dirty="0" smtClean="0"/>
              <a:t>U</a:t>
            </a:r>
            <a:r>
              <a:rPr lang="en-US" dirty="0" smtClean="0">
                <a:solidFill>
                  <a:srgbClr val="800000"/>
                </a:solidFill>
              </a:rPr>
              <a:t>p New Possibilities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169" y="1600200"/>
            <a:ext cx="8625224" cy="4525963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flexible </a:t>
            </a:r>
            <a:r>
              <a:rPr lang="en-US" b="1" dirty="0">
                <a:solidFill>
                  <a:srgbClr val="333399"/>
                </a:solidFill>
              </a:rPr>
              <a:t>business relationships</a:t>
            </a:r>
          </a:p>
          <a:p>
            <a:pPr lvl="1"/>
            <a:r>
              <a:rPr lang="en-US" dirty="0" smtClean="0"/>
              <a:t>Make peering decisions based </a:t>
            </a:r>
            <a:r>
              <a:rPr lang="en-US" dirty="0"/>
              <a:t>on </a:t>
            </a:r>
            <a:r>
              <a:rPr lang="en-US" dirty="0" smtClean="0"/>
              <a:t>time </a:t>
            </a:r>
            <a:r>
              <a:rPr lang="en-US" dirty="0"/>
              <a:t>of </a:t>
            </a:r>
            <a:r>
              <a:rPr lang="en-US" dirty="0" smtClean="0"/>
              <a:t>day, volume of traffic &amp; nature of application</a:t>
            </a:r>
          </a:p>
          <a:p>
            <a:endParaRPr lang="en-US" dirty="0" smtClean="0"/>
          </a:p>
          <a:p>
            <a:r>
              <a:rPr lang="en-US" dirty="0" smtClean="0"/>
              <a:t>More direct &amp; </a:t>
            </a:r>
            <a:r>
              <a:rPr lang="en-US" dirty="0"/>
              <a:t>flexible </a:t>
            </a:r>
            <a:r>
              <a:rPr lang="en-US" b="1" dirty="0">
                <a:solidFill>
                  <a:srgbClr val="333399"/>
                </a:solidFill>
              </a:rPr>
              <a:t>traffic control</a:t>
            </a:r>
            <a:endParaRPr lang="en-US" dirty="0"/>
          </a:p>
          <a:p>
            <a:pPr lvl="1"/>
            <a:r>
              <a:rPr lang="en-US" dirty="0" smtClean="0"/>
              <a:t>Define fine</a:t>
            </a:r>
            <a:r>
              <a:rPr lang="en-US" dirty="0"/>
              <a:t>-grained t</a:t>
            </a:r>
            <a:r>
              <a:rPr lang="en-US" dirty="0" smtClean="0"/>
              <a:t>raffic </a:t>
            </a:r>
            <a:r>
              <a:rPr lang="en-US" dirty="0"/>
              <a:t>e</a:t>
            </a:r>
            <a:r>
              <a:rPr lang="en-US" dirty="0" smtClean="0"/>
              <a:t>ngineering policies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b="1" dirty="0">
                <a:solidFill>
                  <a:srgbClr val="333399"/>
                </a:solidFill>
              </a:rPr>
              <a:t>security</a:t>
            </a:r>
          </a:p>
          <a:p>
            <a:pPr lvl="1"/>
            <a:r>
              <a:rPr lang="en-US" dirty="0" smtClean="0"/>
              <a:t>Prefer “</a:t>
            </a:r>
            <a:r>
              <a:rPr lang="en-US" dirty="0"/>
              <a:t>more secure” routes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 err="1" smtClean="0"/>
              <a:t>blackhole</a:t>
            </a:r>
            <a:r>
              <a:rPr lang="en-US" dirty="0" smtClean="0"/>
              <a:t> attack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450"/>
          <p:cNvSpPr/>
          <p:nvPr/>
        </p:nvSpPr>
        <p:spPr>
          <a:xfrm flipH="1" flipV="1">
            <a:off x="4896686" y="4585717"/>
            <a:ext cx="373180" cy="835926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518"/>
            <a:ext cx="8763000" cy="1143000"/>
          </a:xfrm>
        </p:spPr>
        <p:txBody>
          <a:bodyPr/>
          <a:lstStyle/>
          <a:p>
            <a:r>
              <a:rPr lang="en-US" dirty="0"/>
              <a:t>Use Case: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Inbound </a:t>
            </a:r>
            <a:r>
              <a:rPr lang="en-US" dirty="0"/>
              <a:t>Traffic Engineering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Shape 441"/>
          <p:cNvSpPr/>
          <p:nvPr/>
        </p:nvSpPr>
        <p:spPr>
          <a:xfrm flipH="1" flipV="1">
            <a:off x="4777739" y="4418577"/>
            <a:ext cx="1952292" cy="956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442"/>
          <p:cNvSpPr/>
          <p:nvPr/>
        </p:nvSpPr>
        <p:spPr>
          <a:xfrm flipH="1" flipV="1">
            <a:off x="4693114" y="3449216"/>
            <a:ext cx="15" cy="734223"/>
          </a:xfrm>
          <a:prstGeom prst="line">
            <a:avLst/>
          </a:prstGeom>
          <a:ln w="31750">
            <a:solidFill>
              <a:srgbClr val="FF6600"/>
            </a:solidFill>
            <a:prstDash val="dash"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443"/>
          <p:cNvSpPr/>
          <p:nvPr/>
        </p:nvSpPr>
        <p:spPr>
          <a:xfrm flipH="1">
            <a:off x="2781082" y="4428127"/>
            <a:ext cx="1636292" cy="15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2002271" y="4125368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6638043" y="4076826"/>
            <a:ext cx="778812" cy="61459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50"/>
          <p:cNvSpPr/>
          <p:nvPr/>
        </p:nvSpPr>
        <p:spPr>
          <a:xfrm flipV="1">
            <a:off x="4065810" y="4428141"/>
            <a:ext cx="351564" cy="1171193"/>
          </a:xfrm>
          <a:prstGeom prst="line">
            <a:avLst/>
          </a:prstGeom>
          <a:ln w="22225">
            <a:solidFill/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3686852" y="5421645"/>
            <a:ext cx="778811" cy="61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5323" y="4183439"/>
            <a:ext cx="1144543" cy="489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809" y="2350139"/>
            <a:ext cx="1144871" cy="1099077"/>
          </a:xfrm>
          <a:prstGeom prst="rect">
            <a:avLst/>
          </a:prstGeom>
        </p:spPr>
      </p:pic>
      <p:sp>
        <p:nvSpPr>
          <p:cNvPr id="19" name="Shape 459"/>
          <p:cNvSpPr/>
          <p:nvPr/>
        </p:nvSpPr>
        <p:spPr>
          <a:xfrm>
            <a:off x="457200" y="4067986"/>
            <a:ext cx="1721084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  <a:t>AS A </a:t>
            </a:r>
            <a:b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</a:br>
            <a:r>
              <a:rPr lang="en-US" sz="2000" dirty="0" smtClean="0">
                <a:solidFill>
                  <a:schemeClr val="accent6"/>
                </a:solidFill>
                <a:latin typeface="Arial"/>
                <a:ea typeface="Lucida Sans Regular"/>
                <a:cs typeface="Arial"/>
                <a:sym typeface="Lucida Sans Regular"/>
              </a:rPr>
              <a:t>Router</a:t>
            </a:r>
            <a:endParaRPr sz="2000" dirty="0">
              <a:solidFill>
                <a:schemeClr val="accent6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5" name="Shape 459"/>
          <p:cNvSpPr/>
          <p:nvPr/>
        </p:nvSpPr>
        <p:spPr>
          <a:xfrm>
            <a:off x="3759450" y="6087397"/>
            <a:ext cx="186736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C Routers</a:t>
            </a:r>
            <a:endParaRPr lang="en-US" sz="2000" dirty="0">
              <a:solidFill>
                <a:schemeClr val="accent6"/>
              </a:solidFill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32" name="Shape 459"/>
          <p:cNvSpPr/>
          <p:nvPr/>
        </p:nvSpPr>
        <p:spPr>
          <a:xfrm>
            <a:off x="6730031" y="4940020"/>
            <a:ext cx="1613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AS B</a:t>
            </a:r>
            <a:r>
              <a:rPr lang="en-US" sz="2000" dirty="0" smtClean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 </a:t>
            </a:r>
            <a:r>
              <a:rPr lang="en-US" sz="2000" dirty="0">
                <a:solidFill>
                  <a:schemeClr val="accent6"/>
                </a:solidFill>
                <a:ea typeface="Lucida Sans Regular"/>
                <a:cs typeface="Arial"/>
                <a:sym typeface="Lucida Sans Regular"/>
              </a:rPr>
              <a:t>Router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96472" y="1831994"/>
            <a:ext cx="1922866" cy="31966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hape 459"/>
          <p:cNvSpPr/>
          <p:nvPr/>
        </p:nvSpPr>
        <p:spPr>
          <a:xfrm>
            <a:off x="3668116" y="1864544"/>
            <a:ext cx="177679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10000"/>
              </a:lnSpc>
              <a:defRPr sz="1800"/>
            </a:pPr>
            <a:r>
              <a:rPr lang="en-US" sz="2000" dirty="0" smtClean="0">
                <a:ea typeface="Lucida Sans Regular"/>
                <a:cs typeface="Arial"/>
                <a:sym typeface="Lucida Sans Regular"/>
              </a:rPr>
              <a:t>SDX Controller</a:t>
            </a:r>
            <a:endParaRPr lang="en-US" sz="2000" dirty="0"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26" name="Shape 378"/>
          <p:cNvSpPr/>
          <p:nvPr/>
        </p:nvSpPr>
        <p:spPr>
          <a:xfrm>
            <a:off x="5587704" y="2336715"/>
            <a:ext cx="6328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rgbClr val="FF2600"/>
                </a:solidFill>
                <a:latin typeface="Lucida Sans Demibold Roman"/>
                <a:ea typeface="Lucida Sans Demibold Roman"/>
                <a:cs typeface="Lucida Sans Demibold Roman"/>
                <a:sym typeface="Lucida Sans Demibold Roman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SDX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6" name="pasted-image.jpg"/>
          <p:cNvPicPr/>
          <p:nvPr/>
        </p:nvPicPr>
        <p:blipFill>
          <a:blip r:embed="rId3">
            <a:extLst/>
          </a:blip>
          <a:srcRect l="6992" t="10113" r="10135" b="11501"/>
          <a:stretch>
            <a:fillRect/>
          </a:stretch>
        </p:blipFill>
        <p:spPr>
          <a:xfrm>
            <a:off x="4896686" y="5394006"/>
            <a:ext cx="778811" cy="61459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51"/>
          <p:cNvSpPr/>
          <p:nvPr/>
        </p:nvSpPr>
        <p:spPr>
          <a:xfrm>
            <a:off x="4378616" y="462405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C1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40" name="Shape 351"/>
          <p:cNvSpPr/>
          <p:nvPr/>
        </p:nvSpPr>
        <p:spPr>
          <a:xfrm>
            <a:off x="5074253" y="4624055"/>
            <a:ext cx="32786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en-US" sz="2000" dirty="0" smtClean="0">
                <a:solidFill>
                  <a:srgbClr val="5E5E5E"/>
                </a:solidFill>
                <a:latin typeface="Arial"/>
                <a:ea typeface="Lucida Sans Regular"/>
                <a:cs typeface="Arial"/>
                <a:sym typeface="Lucida Sans Regular"/>
              </a:rPr>
              <a:t>C2</a:t>
            </a:r>
            <a:endParaRPr sz="2000" b="1" dirty="0">
              <a:solidFill>
                <a:srgbClr val="FF93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  <p:sp>
        <p:nvSpPr>
          <p:cNvPr id="42" name="Shape 301"/>
          <p:cNvSpPr/>
          <p:nvPr/>
        </p:nvSpPr>
        <p:spPr>
          <a:xfrm rot="7672914" flipV="1">
            <a:off x="3682944" y="3604378"/>
            <a:ext cx="1504850" cy="1582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5" extrusionOk="0">
                <a:moveTo>
                  <a:pt x="21600" y="21235"/>
                </a:moveTo>
                <a:cubicBezTo>
                  <a:pt x="18143" y="6709"/>
                  <a:pt x="10943" y="-365"/>
                  <a:pt x="0" y="14"/>
                </a:cubicBezTo>
              </a:path>
            </a:pathLst>
          </a:custGeom>
          <a:noFill/>
          <a:ln w="76200" cmpd="sng">
            <a:solidFill>
              <a:srgbClr val="FF0000"/>
            </a:solidFill>
            <a:prstDash val="sysDot"/>
            <a:miter lim="400000"/>
            <a:tailEnd type="triangle"/>
          </a:ln>
        </p:spPr>
        <p:txBody>
          <a:bodyPr lIns="64291" tIns="32146" rIns="64291" bIns="32146"/>
          <a:lstStyle/>
          <a:p>
            <a:pPr lvl="0"/>
            <a:endParaRPr dirty="0">
              <a:latin typeface="Arial"/>
              <a:cs typeface="Arial"/>
            </a:endParaRPr>
          </a:p>
        </p:txBody>
      </p:sp>
      <p:sp>
        <p:nvSpPr>
          <p:cNvPr id="43" name="Shape 351"/>
          <p:cNvSpPr/>
          <p:nvPr/>
        </p:nvSpPr>
        <p:spPr>
          <a:xfrm>
            <a:off x="2621157" y="4956691"/>
            <a:ext cx="142680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r">
              <a:lnSpc>
                <a:spcPct val="110000"/>
              </a:lnSpc>
              <a:defRPr sz="1800"/>
            </a:pPr>
            <a:r>
              <a:rPr lang="en-US" sz="2400" b="1" dirty="0" smtClean="0">
                <a:solidFill>
                  <a:srgbClr val="FF0000"/>
                </a:solidFill>
                <a:latin typeface="Arial"/>
                <a:ea typeface="Lucida Sans Regular"/>
                <a:cs typeface="Arial"/>
                <a:sym typeface="Lucida Sans Regular"/>
              </a:rPr>
              <a:t>10.0.0.0/8</a:t>
            </a:r>
            <a:endParaRPr sz="2400" b="1" dirty="0">
              <a:solidFill>
                <a:srgbClr val="FF0000"/>
              </a:solidFill>
              <a:latin typeface="Arial"/>
              <a:ea typeface="Lucida Sans Regular"/>
              <a:cs typeface="Arial"/>
              <a:sym typeface="Lucida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420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31208</TotalTime>
  <Words>1347</Words>
  <Application>Microsoft Macintosh PowerPoint</Application>
  <PresentationFormat>On-screen Show (4:3)</PresentationFormat>
  <Paragraphs>357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1_Default Design</vt:lpstr>
      <vt:lpstr>SDX: A Software-Defined  Internet Exchange</vt:lpstr>
      <vt:lpstr>The Interdomain Ecosystem is Evolving ...</vt:lpstr>
      <vt:lpstr>…But BGP is Not</vt:lpstr>
      <vt:lpstr>SDN for Interdomain Routing</vt:lpstr>
      <vt:lpstr>Deploy SDN at Internet Exchanges</vt:lpstr>
      <vt:lpstr>Background: Conventional IXPs</vt:lpstr>
      <vt:lpstr>SDX = SDN + IXP</vt:lpstr>
      <vt:lpstr>SDX Opens Up New Possibilities</vt:lpstr>
      <vt:lpstr>Use Case:  Inbound Traffic Engineering</vt:lpstr>
      <vt:lpstr>PowerPoint Presentation</vt:lpstr>
      <vt:lpstr>PowerPoint Presentation</vt:lpstr>
      <vt:lpstr>PowerPoint Presentation</vt:lpstr>
      <vt:lpstr>Building SDX is Challenging</vt:lpstr>
      <vt:lpstr>Building SDX is Challenging</vt:lpstr>
      <vt:lpstr>Directly Program the SDX Switch</vt:lpstr>
      <vt:lpstr>Conflicting Policies</vt:lpstr>
      <vt:lpstr>Virtual Switch Abstraction</vt:lpstr>
      <vt:lpstr>Combining Participant’s Policies</vt:lpstr>
      <vt:lpstr>Building SDX is Challenging</vt:lpstr>
      <vt:lpstr>Requirement: Forwarding Only Along BGP Advertised Routes</vt:lpstr>
      <vt:lpstr>Ensure ‘p’ is not forwarded to C</vt:lpstr>
      <vt:lpstr>Solution: Policy Augmentation</vt:lpstr>
      <vt:lpstr>Building SDX is Challenging</vt:lpstr>
      <vt:lpstr>Scalability Challenges</vt:lpstr>
      <vt:lpstr>Scalability Challenges</vt:lpstr>
      <vt:lpstr>Reducing Data-Plane State: Observations</vt:lpstr>
      <vt:lpstr>Reducing Data-Plane State: Solution</vt:lpstr>
      <vt:lpstr>Reducing Data-Plane State: Solution</vt:lpstr>
      <vt:lpstr>Reducing Data-Plane State: Solution</vt:lpstr>
      <vt:lpstr>Reducing Data-Plane State: Solution</vt:lpstr>
      <vt:lpstr>Reducing Control-Plane Computation</vt:lpstr>
      <vt:lpstr>SDX Testbed</vt:lpstr>
      <vt:lpstr>Summary</vt:lpstr>
    </vt:vector>
  </TitlesOfParts>
  <Manager/>
  <Company>Georgia Tech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SDX</dc:title>
  <dc:subject/>
  <dc:creator>Arpit Gupta</dc:creator>
  <cp:keywords/>
  <dc:description/>
  <cp:lastModifiedBy>Arpit Gupta</cp:lastModifiedBy>
  <cp:revision>1990</cp:revision>
  <dcterms:created xsi:type="dcterms:W3CDTF">2013-11-06T15:33:08Z</dcterms:created>
  <dcterms:modified xsi:type="dcterms:W3CDTF">2014-08-25T15:36:29Z</dcterms:modified>
  <cp:category/>
</cp:coreProperties>
</file>