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5"/>
  </p:normalViewPr>
  <p:slideViewPr>
    <p:cSldViewPr snapToGrid="0" snapToObjects="1">
      <p:cViewPr varScale="1">
        <p:scale>
          <a:sx n="90" d="100"/>
          <a:sy n="90" d="100"/>
        </p:scale>
        <p:origin x="2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9/30/17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9/30/17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9/30/17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9/30/17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9/30/17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9/30/17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9/30/17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9/30/17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9/30/17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9/30/17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9/30/17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9/30/17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8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14525" y="2891495"/>
            <a:ext cx="89296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Analysis of a Bank’s Marketing Dataset</a:t>
            </a:r>
            <a:endParaRPr lang="en-US" sz="2800" dirty="0"/>
          </a:p>
          <a:p>
            <a:pPr algn="ctr"/>
            <a:r>
              <a:rPr lang="en-US" sz="2800" b="1" dirty="0"/>
              <a:t>Springboard DSC Capstone Project I</a:t>
            </a:r>
            <a:endParaRPr lang="en-US" sz="2800" dirty="0"/>
          </a:p>
          <a:p>
            <a:pPr algn="ctr"/>
            <a:r>
              <a:rPr lang="en-US" sz="2800" b="1" dirty="0" smtClean="0"/>
              <a:t>      By</a:t>
            </a:r>
            <a:r>
              <a:rPr lang="en-US" sz="2800" b="1" dirty="0"/>
              <a:t>: Anshul </a:t>
            </a:r>
            <a:r>
              <a:rPr lang="en-US" sz="2800" b="1" dirty="0" smtClean="0"/>
              <a:t>Gupta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353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4761" y="587198"/>
            <a:ext cx="87375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Introduction</a:t>
            </a:r>
          </a:p>
          <a:p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Banks can have a huge consumer base and if there is a model which can predict the potential customers of a bank, it will not only save time but less resources of the bank will be used to identify new costumers. </a:t>
            </a:r>
          </a:p>
          <a:p>
            <a:pPr marL="285750" indent="-285750">
              <a:buFont typeface="Wingdings" charset="2"/>
              <a:buChar char="Ø"/>
            </a:pP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This is a binary classification problem which will predict the response variable ‘yes’ or ‘no’ based on certain attributes.</a:t>
            </a:r>
          </a:p>
          <a:p>
            <a:pPr marL="285750" indent="-285750">
              <a:buFont typeface="Wingdings" charset="2"/>
              <a:buChar char="Ø"/>
            </a:pP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The proportion of positive to negative labels is skewed towards the latter making this a class imbalance problem.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4" y="3743326"/>
            <a:ext cx="5572125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4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43025" y="642938"/>
            <a:ext cx="91154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Approach</a:t>
            </a:r>
          </a:p>
          <a:p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Evaluation metric used will be sensitivity aka True Positive Rate as ‘yes’ is very important from business point of view.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Classification algorithms used as a baseline metric are Logistic Regression, Random Forest,  </a:t>
            </a:r>
            <a:r>
              <a:rPr lang="en-US" dirty="0" err="1" smtClean="0"/>
              <a:t>ADABoost</a:t>
            </a:r>
            <a:r>
              <a:rPr lang="en-US" dirty="0" smtClean="0"/>
              <a:t>, Gradient Boosting and </a:t>
            </a:r>
            <a:r>
              <a:rPr lang="en-US" dirty="0" err="1" smtClean="0"/>
              <a:t>XGBoost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23922"/>
              </p:ext>
            </p:extLst>
          </p:nvPr>
        </p:nvGraphicFramePr>
        <p:xfrm>
          <a:off x="2228852" y="3145790"/>
          <a:ext cx="7365211" cy="24977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7214"/>
                <a:gridCol w="921634"/>
                <a:gridCol w="885825"/>
                <a:gridCol w="1083620"/>
                <a:gridCol w="1060173"/>
                <a:gridCol w="1074576"/>
                <a:gridCol w="1032169"/>
              </a:tblGrid>
              <a:tr h="5885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Train_AS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Test_AS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Train_TNR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Test_TNR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Train_TPR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Test_TPR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222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Model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942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LR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0.909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0.908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0.975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0.974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0.394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0.391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380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RFC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0.907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0.976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0.376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538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ADABoost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0.906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0.901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0.974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0.973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0.365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0.348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065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GBT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0.928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0.915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0.972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0.967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0.575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0.510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942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XGBoost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0.962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0.918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0.987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0.964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0.761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0.550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48088" y="3146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7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4463" y="573107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Techniques to improve </a:t>
            </a:r>
            <a:r>
              <a:rPr lang="en-US" dirty="0"/>
              <a:t>Sensitivity </a:t>
            </a:r>
            <a:r>
              <a:rPr lang="en-US" dirty="0" smtClean="0"/>
              <a:t>Of Model</a:t>
            </a:r>
          </a:p>
          <a:p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To improve the sensitivity of the model I used resampling techniques such </a:t>
            </a:r>
            <a:r>
              <a:rPr lang="en-US" dirty="0" err="1" smtClean="0"/>
              <a:t>undersampling</a:t>
            </a:r>
            <a:r>
              <a:rPr lang="en-US" dirty="0" smtClean="0"/>
              <a:t> and oversampling.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 err="1" smtClean="0"/>
              <a:t>Undersampling</a:t>
            </a:r>
            <a:r>
              <a:rPr lang="en-US" dirty="0"/>
              <a:t> </a:t>
            </a:r>
            <a:r>
              <a:rPr lang="en-US" dirty="0" smtClean="0"/>
              <a:t>works with sample of majority class to taken so its size is equal to minority class and then train test split is used in a stratified by manner.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Oversampling works with sample of minority class resulting in equal proportion of majority and minority class.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8860"/>
              </p:ext>
            </p:extLst>
          </p:nvPr>
        </p:nvGraphicFramePr>
        <p:xfrm>
          <a:off x="1957388" y="4085588"/>
          <a:ext cx="7668419" cy="19580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4339"/>
                <a:gridCol w="1220386"/>
                <a:gridCol w="1353250"/>
                <a:gridCol w="1365553"/>
                <a:gridCol w="1354891"/>
              </a:tblGrid>
              <a:tr h="2629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ROC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Test_A_S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Test_TNR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Test_TPR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879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Model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629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SMOTE_LR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0.873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0.873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0.856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0.889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629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UnderSampler _GBT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0.891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0.891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0.863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0.920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161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UnderSampler _LR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0.861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0.861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0.863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0.859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020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SMOTE_XGB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0.953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0.953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0.958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0.947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629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UnderSampler_XGB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0.889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0.889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0.868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0.911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34437" y="4086225"/>
            <a:ext cx="1574691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8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3013" y="642938"/>
            <a:ext cx="95440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Recommendations to the Client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XGBoost</a:t>
            </a:r>
            <a:r>
              <a:rPr lang="en-US" dirty="0"/>
              <a:t> model is the best algorithm to predict the output variable. Using </a:t>
            </a:r>
            <a:r>
              <a:rPr lang="en-US" dirty="0" err="1"/>
              <a:t>XGBoost</a:t>
            </a:r>
            <a:r>
              <a:rPr lang="en-US" dirty="0"/>
              <a:t> with SMOTE gives the best TPR which is about 94.7%, compared to 55% which was the result obtained without using any resampling technique. Even the Specificity is 95.8% which is far better than any other </a:t>
            </a:r>
            <a:r>
              <a:rPr lang="en-US" dirty="0" err="1"/>
              <a:t>undersampling</a:t>
            </a:r>
            <a:r>
              <a:rPr lang="en-US" dirty="0"/>
              <a:t> technique.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terms of the business problem, these results indicate that the client can be confident that positive and negative cases will be predicted with a high level of confidence.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71575" y="601146"/>
            <a:ext cx="91725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charset="0"/>
                <a:ea typeface="Calibri" charset="0"/>
                <a:cs typeface="Times New Roman" charset="0"/>
              </a:rPr>
              <a:t>Future </a:t>
            </a:r>
            <a:r>
              <a:rPr lang="en-US" b="1" dirty="0" smtClean="0">
                <a:latin typeface="Calibri" charset="0"/>
                <a:ea typeface="Calibri" charset="0"/>
                <a:cs typeface="Times New Roman" charset="0"/>
              </a:rPr>
              <a:t>Work</a:t>
            </a:r>
          </a:p>
          <a:p>
            <a:endParaRPr lang="en-US" b="1" dirty="0"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dirty="0"/>
              <a:t>To improve the results, we can use a Neural Networks. We can add multiple hidden layers and make it a deep learning model and train it on a GPU to get high processing power and optimize it by using different optimizers.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Alternatively we can use higher </a:t>
            </a:r>
            <a:r>
              <a:rPr lang="en-US" dirty="0" err="1"/>
              <a:t>n_estimators</a:t>
            </a:r>
            <a:r>
              <a:rPr lang="en-US" dirty="0"/>
              <a:t> in </a:t>
            </a:r>
            <a:r>
              <a:rPr lang="en-US" dirty="0" err="1"/>
              <a:t>XGBoost</a:t>
            </a:r>
            <a:r>
              <a:rPr lang="en-US" dirty="0"/>
              <a:t> with a PC with higher processing power to further improve the TPR.</a:t>
            </a:r>
          </a:p>
          <a:p>
            <a:r>
              <a:rPr lang="en-US" b="1" dirty="0" smtClean="0">
                <a:latin typeface="Calibri" charset="0"/>
                <a:ea typeface="Calibri" charset="0"/>
                <a:cs typeface="Times New Roman" charset="0"/>
              </a:rPr>
              <a:t> </a:t>
            </a:r>
            <a:endParaRPr lang="en-US" sz="16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58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225" y="2114550"/>
            <a:ext cx="8769914" cy="3935394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95999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433</Words>
  <Application>Microsoft Macintosh PowerPoint</Application>
  <PresentationFormat>Widescreen</PresentationFormat>
  <Paragraphs>132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Times New Roman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Anshul Gupta</dc:creator>
  <cp:lastModifiedBy>Anshul Gupta</cp:lastModifiedBy>
  <cp:revision>9</cp:revision>
  <dcterms:created xsi:type="dcterms:W3CDTF">2017-09-30T19:04:27Z</dcterms:created>
  <dcterms:modified xsi:type="dcterms:W3CDTF">2017-09-30T20:27:02Z</dcterms:modified>
</cp:coreProperties>
</file>