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8" r:id="rId2"/>
    <p:sldId id="286" r:id="rId3"/>
    <p:sldId id="268" r:id="rId4"/>
    <p:sldId id="257" r:id="rId5"/>
    <p:sldId id="259" r:id="rId6"/>
    <p:sldId id="260" r:id="rId7"/>
    <p:sldId id="261" r:id="rId8"/>
    <p:sldId id="269" r:id="rId9"/>
    <p:sldId id="270" r:id="rId10"/>
    <p:sldId id="285" r:id="rId11"/>
    <p:sldId id="271" r:id="rId12"/>
    <p:sldId id="272" r:id="rId13"/>
    <p:sldId id="287" r:id="rId14"/>
    <p:sldId id="262" r:id="rId15"/>
    <p:sldId id="276" r:id="rId16"/>
    <p:sldId id="284" r:id="rId17"/>
    <p:sldId id="273" r:id="rId18"/>
    <p:sldId id="274" r:id="rId19"/>
    <p:sldId id="275" r:id="rId20"/>
    <p:sldId id="277" r:id="rId21"/>
    <p:sldId id="279" r:id="rId22"/>
    <p:sldId id="278" r:id="rId23"/>
    <p:sldId id="280" r:id="rId24"/>
    <p:sldId id="281" r:id="rId25"/>
    <p:sldId id="282" r:id="rId26"/>
    <p:sldId id="283"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DFF"/>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2" autoAdjust="0"/>
    <p:restoredTop sz="94434" autoAdjust="0"/>
  </p:normalViewPr>
  <p:slideViewPr>
    <p:cSldViewPr snapToGrid="0">
      <p:cViewPr varScale="1">
        <p:scale>
          <a:sx n="70" d="100"/>
          <a:sy n="70" d="100"/>
        </p:scale>
        <p:origin x="97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63D567-BA60-4BCD-AD90-471D04B4CEFA}" type="datetimeFigureOut">
              <a:rPr lang="en-US" smtClean="0"/>
              <a:t>28-Jun-18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26016B-D6C2-4BC7-9E6E-F2DB63451F54}" type="slidenum">
              <a:rPr lang="en-US" smtClean="0"/>
              <a:t>‹#›</a:t>
            </a:fld>
            <a:endParaRPr lang="en-US"/>
          </a:p>
        </p:txBody>
      </p:sp>
    </p:spTree>
    <p:extLst>
      <p:ext uri="{BB962C8B-B14F-4D97-AF65-F5344CB8AC3E}">
        <p14:creationId xmlns:p14="http://schemas.microsoft.com/office/powerpoint/2010/main" val="326165476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8D488-5C37-4985-AF52-7EF71CBAC204}" type="datetimeFigureOut">
              <a:rPr lang="en-US" smtClean="0"/>
              <a:t>28-Jun-18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7984E-73FB-4B45-8CEE-2201BA97C614}" type="slidenum">
              <a:rPr lang="en-US" smtClean="0"/>
              <a:t>‹#›</a:t>
            </a:fld>
            <a:endParaRPr lang="en-US"/>
          </a:p>
        </p:txBody>
      </p:sp>
    </p:spTree>
    <p:extLst>
      <p:ext uri="{BB962C8B-B14F-4D97-AF65-F5344CB8AC3E}">
        <p14:creationId xmlns:p14="http://schemas.microsoft.com/office/powerpoint/2010/main" val="373090315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err="1" smtClean="0"/>
              <a:t>Smyce</a:t>
            </a:r>
            <a:r>
              <a:rPr lang="en-US" dirty="0" smtClean="0"/>
              <a:t> Code Management: Principles, Features, and Market </a:t>
            </a:r>
            <a:endParaRPr lang="en-US" dirty="0"/>
          </a:p>
        </p:txBody>
      </p:sp>
    </p:spTree>
    <p:extLst>
      <p:ext uri="{BB962C8B-B14F-4D97-AF65-F5344CB8AC3E}">
        <p14:creationId xmlns:p14="http://schemas.microsoft.com/office/powerpoint/2010/main" val="790096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3830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1481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374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9576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3306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8460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89985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26715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74274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93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2672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90895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786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140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23076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90008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94805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2223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47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106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Normally – Positive structural damping, negative aerodynamic damping</a:t>
            </a:r>
          </a:p>
          <a:p>
            <a:r>
              <a:rPr lang="en-US" sz="1200" b="0" i="0" u="none" strike="noStrike" kern="1200" baseline="0" dirty="0" smtClean="0">
                <a:solidFill>
                  <a:schemeClr val="tx1"/>
                </a:solidFill>
                <a:latin typeface="+mn-lt"/>
                <a:ea typeface="+mn-ea"/>
                <a:cs typeface="+mn-cs"/>
              </a:rPr>
              <a:t>Flutter point – negative structural damping, zero aerodynamic damping</a:t>
            </a:r>
          </a:p>
          <a:p>
            <a:r>
              <a:rPr lang="en-US" sz="1200" b="0" i="0" u="none" strike="noStrike" kern="1200" baseline="0" dirty="0" smtClean="0">
                <a:solidFill>
                  <a:schemeClr val="tx1"/>
                </a:solidFill>
                <a:latin typeface="+mn-lt"/>
                <a:ea typeface="+mn-ea"/>
                <a:cs typeface="+mn-cs"/>
              </a:rPr>
              <a:t>g=fictitious damping used in the flutter equation to detect flutter point. g=0 means flutter point. At V=0, g=0 but there is no aerodynamics at that point, its just a spring mass damper system. </a:t>
            </a:r>
          </a:p>
          <a:p>
            <a:r>
              <a:rPr lang="en-US" sz="1200" b="0" i="0" u="none" strike="noStrike" kern="1200" baseline="0" dirty="0" smtClean="0">
                <a:solidFill>
                  <a:schemeClr val="tx1"/>
                </a:solidFill>
                <a:latin typeface="+mn-lt"/>
                <a:ea typeface="+mn-ea"/>
                <a:cs typeface="+mn-cs"/>
              </a:rPr>
              <a:t>Flutter phenomenon is also a result of coupling of several degrees of freedom, which is also an essential feature of flutter. The past experiments proves that most of the times the bending deformations across the span are in phase with one another. Similarly, the torsional movements across the span are in phase, but the bending is significantly out of phase from the torsional deformation. This phase difference is responsible for occurrence of the flutter phenomenon. </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963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8894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578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952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010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6F582-F2FA-4BFD-B469-246FA0325D30}"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132390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F1E797-6555-4126-82F2-3900D154756E}"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239734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BE424-A472-443E-AE65-F6C574C300CB}"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302877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19825D-2DA5-468D-87CE-6D349A662B13}"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250028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51C743-784A-41F2-A1EE-DED68FD1743E}"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38194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8B7FBD-8ADB-4D3C-894A-FB354A36E201}" type="datetime1">
              <a:rPr lang="en-US" smtClean="0"/>
              <a:t>28-Jun-18</a:t>
            </a:fld>
            <a:endParaRPr lang="en-US"/>
          </a:p>
        </p:txBody>
      </p:sp>
      <p:sp>
        <p:nvSpPr>
          <p:cNvPr id="6" name="Footer Placeholder 5"/>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7" name="Slide Number Placeholder 6"/>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382156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EF3A57-0839-4CC9-B5C0-19C43F2AA3E4}" type="datetime1">
              <a:rPr lang="en-US" smtClean="0"/>
              <a:t>28-Jun-18</a:t>
            </a:fld>
            <a:endParaRPr lang="en-US"/>
          </a:p>
        </p:txBody>
      </p:sp>
      <p:sp>
        <p:nvSpPr>
          <p:cNvPr id="8" name="Footer Placeholder 7"/>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9" name="Slide Number Placeholder 8"/>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238893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424C37-0137-4D8B-BF36-D05D62B49F55}" type="datetime1">
              <a:rPr lang="en-US" smtClean="0"/>
              <a:t>28-Jun-18</a:t>
            </a:fld>
            <a:endParaRPr lang="en-US"/>
          </a:p>
        </p:txBody>
      </p:sp>
      <p:sp>
        <p:nvSpPr>
          <p:cNvPr id="4" name="Footer Placeholder 3"/>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5" name="Slide Number Placeholder 4"/>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42229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A6BC3-01E1-4539-BB0D-AF4DAB1480D2}" type="datetime1">
              <a:rPr lang="en-US" smtClean="0"/>
              <a:t>28-Jun-18</a:t>
            </a:fld>
            <a:endParaRPr lang="en-US"/>
          </a:p>
        </p:txBody>
      </p:sp>
      <p:sp>
        <p:nvSpPr>
          <p:cNvPr id="3" name="Footer Placeholder 2"/>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4" name="Slide Number Placeholder 3"/>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122183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6952A-D725-4C08-A737-BB86F7542414}" type="datetime1">
              <a:rPr lang="en-US" smtClean="0"/>
              <a:t>28-Jun-18</a:t>
            </a:fld>
            <a:endParaRPr lang="en-US"/>
          </a:p>
        </p:txBody>
      </p:sp>
      <p:sp>
        <p:nvSpPr>
          <p:cNvPr id="6" name="Footer Placeholder 5"/>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7" name="Slide Number Placeholder 6"/>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23525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E84B4-2021-4904-BAA7-A58659A9C095}" type="datetime1">
              <a:rPr lang="en-US" smtClean="0"/>
              <a:t>28-Jun-18</a:t>
            </a:fld>
            <a:endParaRPr lang="en-US"/>
          </a:p>
        </p:txBody>
      </p:sp>
      <p:sp>
        <p:nvSpPr>
          <p:cNvPr id="6" name="Footer Placeholder 5"/>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7" name="Slide Number Placeholder 6"/>
          <p:cNvSpPr>
            <a:spLocks noGrp="1"/>
          </p:cNvSpPr>
          <p:nvPr>
            <p:ph type="sldNum" sz="quarter" idx="12"/>
          </p:nvPr>
        </p:nvSpPr>
        <p:spPr/>
        <p:txBody>
          <a:bodyPr/>
          <a:lstStyle/>
          <a:p>
            <a:fld id="{D76DD67E-9AE8-4C18-B1C8-4E61E5949BC2}" type="slidenum">
              <a:rPr lang="en-US" smtClean="0"/>
              <a:t>‹#›</a:t>
            </a:fld>
            <a:endParaRPr lang="en-US"/>
          </a:p>
        </p:txBody>
      </p:sp>
    </p:spTree>
    <p:extLst>
      <p:ext uri="{BB962C8B-B14F-4D97-AF65-F5344CB8AC3E}">
        <p14:creationId xmlns:p14="http://schemas.microsoft.com/office/powerpoint/2010/main" val="160370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A76C6-43C0-46BC-A17D-EA7087A7EFB9}" type="datetime1">
              <a:rPr lang="en-US" smtClean="0"/>
              <a:t>28-Jun-18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DD67E-9AE8-4C18-B1C8-4E61E5949BC2}" type="slidenum">
              <a:rPr lang="en-US" smtClean="0"/>
              <a:t>‹#›</a:t>
            </a:fld>
            <a:endParaRPr lang="en-US"/>
          </a:p>
        </p:txBody>
      </p:sp>
    </p:spTree>
    <p:extLst>
      <p:ext uri="{BB962C8B-B14F-4D97-AF65-F5344CB8AC3E}">
        <p14:creationId xmlns:p14="http://schemas.microsoft.com/office/powerpoint/2010/main" val="66651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0.png"/><Relationship Id="rId4" Type="http://schemas.openxmlformats.org/officeDocument/2006/relationships/image" Target="../media/image250.png"/></Relationships>
</file>

<file path=ppt/slides/_rels/slide17.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wdp"/><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0.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34.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1.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6.png"/><Relationship Id="rId4" Type="http://schemas.openxmlformats.org/officeDocument/2006/relationships/image" Target="../media/image2.png"/><Relationship Id="rId9" Type="http://schemas.openxmlformats.org/officeDocument/2006/relationships/image" Target="../media/image48.jpg"/></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0.png"/><Relationship Id="rId4" Type="http://schemas.openxmlformats.org/officeDocument/2006/relationships/image" Target="../media/image2.png"/><Relationship Id="rId9" Type="http://schemas.openxmlformats.org/officeDocument/2006/relationships/image" Target="../media/image53.jpg"/></Relationships>
</file>

<file path=ppt/slides/_rels/slide24.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1.png"/><Relationship Id="rId7" Type="http://schemas.openxmlformats.org/officeDocument/2006/relationships/image" Target="../media/image55.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5.png"/><Relationship Id="rId4" Type="http://schemas.openxmlformats.org/officeDocument/2006/relationships/image" Target="../media/image2.png"/><Relationship Id="rId9" Type="http://schemas.openxmlformats.org/officeDocument/2006/relationships/image" Target="../media/image57.jpg"/></Relationships>
</file>

<file path=ppt/slides/_rels/slide2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7.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6.jpeg"/><Relationship Id="rId5" Type="http://schemas.openxmlformats.org/officeDocument/2006/relationships/image" Target="../media/image5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scipy.org/doc/scipy-0.14.0/reference/generated/scipy.optimize.fmin_cobyla.html" TargetMode="External"/><Relationship Id="rId4" Type="http://schemas.openxmlformats.org/officeDocument/2006/relationships/hyperlink" Target="https://github.com/nasa/NASTRAN-9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138" y="927370"/>
            <a:ext cx="6866437" cy="935327"/>
          </a:xfrm>
        </p:spPr>
        <p:txBody>
          <a:bodyPr>
            <a:noAutofit/>
          </a:bodyPr>
          <a:lstStyle/>
          <a:p>
            <a:r>
              <a:rPr lang="en-US" sz="3200" kern="0" dirty="0" smtClean="0">
                <a:blipFill>
                  <a:blip r:embed="rId3"/>
                  <a:stretch>
                    <a:fillRect/>
                  </a:stretch>
                </a:blipFill>
                <a:latin typeface="Eras Light ITC" panose="020B0402030504020804" pitchFamily="34" charset="0"/>
              </a:rPr>
              <a:t>Scaled Aircraft in Aeroelastic Similarity – Flutter Optimization</a:t>
            </a:r>
            <a:endParaRPr lang="en-US" sz="3200" kern="0" dirty="0">
              <a:latin typeface="Eras Light ITC" panose="020B0402030504020804" pitchFamily="34" charset="0"/>
            </a:endParaRPr>
          </a:p>
        </p:txBody>
      </p:sp>
      <p:sp>
        <p:nvSpPr>
          <p:cNvPr id="5" name="Subtitle 4"/>
          <p:cNvSpPr>
            <a:spLocks noGrp="1"/>
          </p:cNvSpPr>
          <p:nvPr>
            <p:ph type="subTitle" idx="1"/>
          </p:nvPr>
        </p:nvSpPr>
        <p:spPr>
          <a:xfrm>
            <a:off x="1241588" y="4169274"/>
            <a:ext cx="6351297" cy="2423773"/>
          </a:xfrm>
          <a:ln>
            <a:solidFill>
              <a:schemeClr val="bg1"/>
            </a:solidFill>
          </a:ln>
        </p:spPr>
        <p:txBody>
          <a:bodyPr>
            <a:noAutofit/>
          </a:bodyPr>
          <a:lstStyle/>
          <a:p>
            <a:r>
              <a:rPr lang="en-US" sz="1800" i="1" dirty="0">
                <a:blipFill>
                  <a:blip r:embed="rId4"/>
                  <a:stretch>
                    <a:fillRect/>
                  </a:stretch>
                </a:blipFill>
                <a:latin typeface="Eras Light ITC" panose="020B0402030504020804" pitchFamily="34" charset="0"/>
              </a:rPr>
              <a:t>By</a:t>
            </a:r>
          </a:p>
          <a:p>
            <a:r>
              <a:rPr lang="en-US" sz="1800" dirty="0">
                <a:blipFill>
                  <a:blip r:embed="rId4"/>
                  <a:stretch>
                    <a:fillRect/>
                  </a:stretch>
                </a:blipFill>
                <a:latin typeface="Eras Light ITC" panose="020B0402030504020804" pitchFamily="34" charset="0"/>
              </a:rPr>
              <a:t> Akshay </a:t>
            </a:r>
            <a:r>
              <a:rPr lang="en-US" sz="1800" b="1" dirty="0">
                <a:blipFill>
                  <a:blip r:embed="rId4"/>
                  <a:stretch>
                    <a:fillRect/>
                  </a:stretch>
                </a:blipFill>
                <a:latin typeface="Eras Light ITC" panose="020B0402030504020804" pitchFamily="34" charset="0"/>
              </a:rPr>
              <a:t>GUPTA, MAE 1</a:t>
            </a:r>
          </a:p>
          <a:p>
            <a:endParaRPr lang="en-US" sz="100" b="1" dirty="0">
              <a:blipFill>
                <a:blip r:embed="rId4"/>
                <a:stretch>
                  <a:fillRect/>
                </a:stretch>
              </a:blipFill>
              <a:latin typeface="Eras Light ITC" panose="020B0402030504020804" pitchFamily="34" charset="0"/>
            </a:endParaRPr>
          </a:p>
          <a:p>
            <a:r>
              <a:rPr lang="en-US" sz="1800" i="1" dirty="0">
                <a:blipFill>
                  <a:blip r:embed="rId4"/>
                  <a:stretch>
                    <a:fillRect/>
                  </a:stretch>
                </a:blipFill>
                <a:latin typeface="Eras Light ITC" panose="020B0402030504020804" pitchFamily="34" charset="0"/>
              </a:rPr>
              <a:t>Under the supervision </a:t>
            </a:r>
            <a:r>
              <a:rPr lang="en-US" sz="1800" dirty="0">
                <a:blipFill>
                  <a:blip r:embed="rId4"/>
                  <a:stretch>
                    <a:fillRect/>
                  </a:stretch>
                </a:blipFill>
                <a:latin typeface="Eras Light ITC" panose="020B0402030504020804" pitchFamily="34" charset="0"/>
              </a:rPr>
              <a:t>of</a:t>
            </a:r>
            <a:r>
              <a:rPr lang="en-US" sz="1800" i="1" dirty="0">
                <a:blipFill>
                  <a:blip r:embed="rId4"/>
                  <a:stretch>
                    <a:fillRect/>
                  </a:stretch>
                </a:blipFill>
                <a:latin typeface="Eras Light ITC" panose="020B0402030504020804" pitchFamily="34" charset="0"/>
              </a:rPr>
              <a:t> </a:t>
            </a:r>
          </a:p>
          <a:p>
            <a:endParaRPr lang="en-US" sz="100" dirty="0">
              <a:blipFill>
                <a:blip r:embed="rId4"/>
                <a:stretch>
                  <a:fillRect/>
                </a:stretch>
              </a:blipFill>
              <a:latin typeface="Eras Light ITC" panose="020B0402030504020804" pitchFamily="34" charset="0"/>
            </a:endParaRPr>
          </a:p>
          <a:p>
            <a:r>
              <a:rPr lang="en-US" sz="1800" dirty="0">
                <a:blipFill>
                  <a:blip r:embed="rId4"/>
                  <a:stretch>
                    <a:fillRect/>
                  </a:stretch>
                </a:blipFill>
                <a:latin typeface="Eras Light ITC" panose="020B0402030504020804" pitchFamily="34" charset="0"/>
              </a:rPr>
              <a:t>Professor Joseph </a:t>
            </a:r>
            <a:r>
              <a:rPr lang="en-US" sz="1800" b="1" dirty="0">
                <a:blipFill>
                  <a:blip r:embed="rId4"/>
                  <a:stretch>
                    <a:fillRect/>
                  </a:stretch>
                </a:blipFill>
                <a:latin typeface="Eras Light ITC" panose="020B0402030504020804" pitchFamily="34" charset="0"/>
              </a:rPr>
              <a:t>MORLIER</a:t>
            </a:r>
            <a:r>
              <a:rPr lang="en-US" sz="1800" dirty="0">
                <a:blipFill>
                  <a:blip r:embed="rId4"/>
                  <a:stretch>
                    <a:fillRect/>
                  </a:stretch>
                </a:blipFill>
                <a:latin typeface="Eras Light ITC" panose="020B0402030504020804" pitchFamily="34" charset="0"/>
              </a:rPr>
              <a:t> (ISAE SUPAERO - DMSM)</a:t>
            </a:r>
          </a:p>
          <a:p>
            <a:r>
              <a:rPr lang="en-US" sz="1800" dirty="0">
                <a:blipFill>
                  <a:blip r:embed="rId4"/>
                  <a:stretch>
                    <a:fillRect/>
                  </a:stretch>
                </a:blipFill>
                <a:latin typeface="Eras Light ITC" panose="020B0402030504020804" pitchFamily="34" charset="0"/>
              </a:rPr>
              <a:t>Joan </a:t>
            </a:r>
            <a:r>
              <a:rPr lang="en-US" sz="1800" b="1" dirty="0" smtClean="0">
                <a:blipFill>
                  <a:blip r:embed="rId4"/>
                  <a:stretch>
                    <a:fillRect/>
                  </a:stretch>
                </a:blipFill>
                <a:latin typeface="Eras Light ITC" panose="020B0402030504020804" pitchFamily="34" charset="0"/>
              </a:rPr>
              <a:t>MAS</a:t>
            </a:r>
            <a:r>
              <a:rPr lang="en-US" sz="1800" dirty="0" smtClean="0">
                <a:blipFill>
                  <a:blip r:embed="rId4"/>
                  <a:stretch>
                    <a:fillRect/>
                  </a:stretch>
                </a:blipFill>
                <a:latin typeface="Eras Light ITC" panose="020B0402030504020804" pitchFamily="34" charset="0"/>
              </a:rPr>
              <a:t> </a:t>
            </a:r>
            <a:r>
              <a:rPr lang="en-US" sz="1800" b="1" dirty="0">
                <a:blipFill>
                  <a:blip r:embed="rId4"/>
                  <a:stretch>
                    <a:fillRect/>
                  </a:stretch>
                </a:blipFill>
                <a:latin typeface="Eras Light ITC" panose="020B0402030504020804" pitchFamily="34" charset="0"/>
              </a:rPr>
              <a:t>COLOMER</a:t>
            </a:r>
            <a:r>
              <a:rPr lang="en-US" sz="1800" dirty="0">
                <a:blipFill>
                  <a:blip r:embed="rId4"/>
                  <a:stretch>
                    <a:fillRect/>
                  </a:stretch>
                </a:blipFill>
                <a:latin typeface="Eras Light ITC" panose="020B0402030504020804" pitchFamily="34" charset="0"/>
              </a:rPr>
              <a:t> (PhD C</a:t>
            </a:r>
            <a:r>
              <a:rPr lang="en-US" sz="1800" dirty="0" smtClean="0">
                <a:blipFill>
                  <a:blip r:embed="rId4"/>
                  <a:stretch>
                    <a:fillRect/>
                  </a:stretch>
                </a:blipFill>
                <a:latin typeface="Eras Light ITC" panose="020B0402030504020804" pitchFamily="34" charset="0"/>
              </a:rPr>
              <a:t>andidate, ONERA</a:t>
            </a:r>
            <a:r>
              <a:rPr lang="en-US" sz="1800" dirty="0">
                <a:blipFill>
                  <a:blip r:embed="rId4"/>
                  <a:stretch>
                    <a:fillRect/>
                  </a:stretch>
                </a:blipFill>
                <a:latin typeface="Eras Light ITC" panose="020B0402030504020804" pitchFamily="34" charset="0"/>
              </a:rPr>
              <a:t>)</a:t>
            </a:r>
            <a:endParaRPr lang="en-US" sz="1800" dirty="0">
              <a:latin typeface="Eras Light ITC" panose="020B0402030504020804" pitchFamily="34" charset="0"/>
            </a:endParaRPr>
          </a:p>
          <a:p>
            <a:r>
              <a:rPr lang="en-US" sz="1200" b="1" dirty="0">
                <a:latin typeface="Eras Light ITC" panose="020B0402030504020804" pitchFamily="34" charset="0"/>
                <a:cs typeface="Courier New" panose="02070309020205020404" pitchFamily="49" charset="0"/>
              </a:rPr>
              <a:t>                                                                            </a:t>
            </a:r>
            <a:endParaRPr lang="hr-HR" sz="1200" dirty="0">
              <a:blipFill>
                <a:blip r:embed="rId4"/>
                <a:stretch>
                  <a:fillRect/>
                </a:stretch>
              </a:blipFill>
              <a:latin typeface="Eras Light ITC" panose="020B0402030504020804" pitchFamily="34" charset="0"/>
            </a:endParaRPr>
          </a:p>
        </p:txBody>
      </p:sp>
      <p:sp>
        <p:nvSpPr>
          <p:cNvPr id="10" name="Subtitle 4"/>
          <p:cNvSpPr txBox="1">
            <a:spLocks/>
          </p:cNvSpPr>
          <p:nvPr/>
        </p:nvSpPr>
        <p:spPr>
          <a:xfrm>
            <a:off x="2502712" y="196666"/>
            <a:ext cx="3829050" cy="326534"/>
          </a:xfrm>
          <a:prstGeom prst="rect">
            <a:avLst/>
          </a:prstGeom>
          <a:ln>
            <a:solidFill>
              <a:schemeClr val="bg1"/>
            </a:solidFill>
          </a:ln>
        </p:spPr>
        <p:txBody>
          <a:bodyPr vert="horz" lIns="68580" tIns="34290" rIns="68580" bIns="3429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000" dirty="0">
                <a:blipFill>
                  <a:blip r:embed="rId4"/>
                  <a:stretch>
                    <a:fillRect/>
                  </a:stretch>
                </a:blipFill>
                <a:latin typeface="Eras Light ITC" panose="020B0402030504020804" pitchFamily="34" charset="0"/>
              </a:rPr>
              <a:t>Masters Research Project  </a:t>
            </a:r>
          </a:p>
        </p:txBody>
      </p:sp>
      <p:sp>
        <p:nvSpPr>
          <p:cNvPr id="11" name="Subtitle 4"/>
          <p:cNvSpPr txBox="1">
            <a:spLocks/>
          </p:cNvSpPr>
          <p:nvPr/>
        </p:nvSpPr>
        <p:spPr>
          <a:xfrm>
            <a:off x="2686046" y="6266513"/>
            <a:ext cx="3462380" cy="326534"/>
          </a:xfrm>
          <a:prstGeom prst="rect">
            <a:avLst/>
          </a:prstGeom>
          <a:ln>
            <a:solidFill>
              <a:schemeClr val="bg1"/>
            </a:solidFill>
          </a:ln>
        </p:spPr>
        <p:txBody>
          <a:bodyPr vert="horz" lIns="68580" tIns="34290" rIns="68580" bIns="3429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500" dirty="0">
                <a:blipFill>
                  <a:blip r:embed="rId4"/>
                  <a:stretch>
                    <a:fillRect/>
                  </a:stretch>
                </a:blipFill>
                <a:latin typeface="Eras Light ITC" panose="020B0402030504020804" pitchFamily="34" charset="0"/>
              </a:rPr>
              <a:t>(2017-18)</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6985" y="7237"/>
            <a:ext cx="1296601" cy="786786"/>
          </a:xfrm>
          <a:prstGeom prst="rect">
            <a:avLst/>
          </a:prstGeom>
          <a:noFill/>
          <a:ln>
            <a:noFill/>
          </a:ln>
        </p:spPr>
      </p:pic>
      <p:grpSp>
        <p:nvGrpSpPr>
          <p:cNvPr id="8" name="Group 7"/>
          <p:cNvGrpSpPr/>
          <p:nvPr/>
        </p:nvGrpSpPr>
        <p:grpSpPr>
          <a:xfrm>
            <a:off x="2238931" y="1999640"/>
            <a:ext cx="4177838" cy="1982934"/>
            <a:chOff x="2238931" y="1999640"/>
            <a:chExt cx="4177838" cy="1982934"/>
          </a:xfrm>
        </p:grpSpPr>
        <p:grpSp>
          <p:nvGrpSpPr>
            <p:cNvPr id="15" name="Group 14"/>
            <p:cNvGrpSpPr/>
            <p:nvPr/>
          </p:nvGrpSpPr>
          <p:grpSpPr>
            <a:xfrm>
              <a:off x="2458152" y="1999640"/>
              <a:ext cx="3958617" cy="1982934"/>
              <a:chOff x="858103" y="2609992"/>
              <a:chExt cx="8207445" cy="3411995"/>
            </a:xfrm>
          </p:grpSpPr>
          <p:pic>
            <p:nvPicPr>
              <p:cNvPr id="16" name="Picture 2" descr="FE model of the Garteur benchmark modelÂ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75507" y="2609992"/>
                <a:ext cx="3890041" cy="2735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E model of the Garteur benchmark modelÂ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0586" y="4170534"/>
                <a:ext cx="1670778" cy="11748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E model of the Garteur benchmark modelÂ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103" y="4960657"/>
                <a:ext cx="493025" cy="34668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a:stCxn id="17" idx="0"/>
              </p:cNvCxnSpPr>
              <p:nvPr/>
            </p:nvCxnSpPr>
            <p:spPr>
              <a:xfrm rot="5400000" flipH="1" flipV="1">
                <a:off x="4205642" y="2876125"/>
                <a:ext cx="734742" cy="18540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flipV="1">
                <a:off x="1528550" y="4471734"/>
                <a:ext cx="1282037" cy="4812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37875" y="5444427"/>
                <a:ext cx="1683784" cy="529586"/>
              </a:xfrm>
              <a:prstGeom prst="rect">
                <a:avLst/>
              </a:prstGeom>
              <a:noFill/>
            </p:spPr>
            <p:txBody>
              <a:bodyPr wrap="square" rtlCol="0">
                <a:spAutoFit/>
              </a:bodyPr>
              <a:lstStyle/>
              <a:p>
                <a:r>
                  <a:rPr lang="en-US" sz="1400" b="1" dirty="0" smtClean="0">
                    <a:blipFill>
                      <a:blip r:embed="rId4"/>
                      <a:stretch>
                        <a:fillRect/>
                      </a:stretch>
                    </a:blipFill>
                    <a:latin typeface="Eras Light ITC" panose="020B0402030504020804" pitchFamily="34" charset="0"/>
                  </a:rPr>
                  <a:t>Scale &gt;1</a:t>
                </a:r>
                <a:endParaRPr lang="en-US" sz="1400" b="1" dirty="0">
                  <a:blipFill>
                    <a:blip r:embed="rId4"/>
                    <a:stretch>
                      <a:fillRect/>
                    </a:stretch>
                  </a:blipFill>
                  <a:latin typeface="Eras Light ITC" panose="020B0402030504020804" pitchFamily="34" charset="0"/>
                </a:endParaRPr>
              </a:p>
            </p:txBody>
          </p:sp>
          <p:sp>
            <p:nvSpPr>
              <p:cNvPr id="27" name="TextBox 26"/>
              <p:cNvSpPr txBox="1"/>
              <p:nvPr/>
            </p:nvSpPr>
            <p:spPr>
              <a:xfrm>
                <a:off x="2991049" y="5492401"/>
                <a:ext cx="2184457" cy="529586"/>
              </a:xfrm>
              <a:prstGeom prst="rect">
                <a:avLst/>
              </a:prstGeom>
              <a:noFill/>
            </p:spPr>
            <p:txBody>
              <a:bodyPr wrap="square" rtlCol="0">
                <a:spAutoFit/>
              </a:bodyPr>
              <a:lstStyle/>
              <a:p>
                <a:r>
                  <a:rPr lang="en-US" sz="1400" b="1" dirty="0" smtClean="0">
                    <a:blipFill>
                      <a:blip r:embed="rId4"/>
                      <a:stretch>
                        <a:fillRect/>
                      </a:stretch>
                    </a:blipFill>
                    <a:latin typeface="Eras Light ITC" panose="020B0402030504020804" pitchFamily="34" charset="0"/>
                  </a:rPr>
                  <a:t>Reference</a:t>
                </a:r>
                <a:endParaRPr lang="en-US" sz="1400" b="1" dirty="0">
                  <a:blipFill>
                    <a:blip r:embed="rId4"/>
                    <a:stretch>
                      <a:fillRect/>
                    </a:stretch>
                  </a:blipFill>
                  <a:latin typeface="Eras Light ITC" panose="020B0402030504020804" pitchFamily="34" charset="0"/>
                </a:endParaRPr>
              </a:p>
            </p:txBody>
          </p:sp>
        </p:grpSp>
        <p:sp>
          <p:nvSpPr>
            <p:cNvPr id="29" name="TextBox 28"/>
            <p:cNvSpPr txBox="1"/>
            <p:nvPr/>
          </p:nvSpPr>
          <p:spPr>
            <a:xfrm>
              <a:off x="2238931" y="3652159"/>
              <a:ext cx="812123" cy="307777"/>
            </a:xfrm>
            <a:prstGeom prst="rect">
              <a:avLst/>
            </a:prstGeom>
            <a:noFill/>
          </p:spPr>
          <p:txBody>
            <a:bodyPr wrap="square" rtlCol="0">
              <a:spAutoFit/>
            </a:bodyPr>
            <a:lstStyle/>
            <a:p>
              <a:r>
                <a:rPr lang="en-US" sz="1400" b="1" dirty="0" smtClean="0">
                  <a:blipFill>
                    <a:blip r:embed="rId4"/>
                    <a:stretch>
                      <a:fillRect/>
                    </a:stretch>
                  </a:blipFill>
                  <a:latin typeface="Eras Light ITC" panose="020B0402030504020804" pitchFamily="34" charset="0"/>
                </a:rPr>
                <a:t>Scale &lt;1</a:t>
              </a:r>
              <a:endParaRPr lang="en-US" sz="1400" b="1" dirty="0">
                <a:blipFill>
                  <a:blip r:embed="rId4"/>
                  <a:stretch>
                    <a:fillRect/>
                  </a:stretch>
                </a:blipFill>
                <a:latin typeface="Eras Light ITC" panose="020B0402030504020804" pitchFamily="34" charset="0"/>
              </a:endParaRPr>
            </a:p>
          </p:txBody>
        </p:sp>
      </p:grpSp>
    </p:spTree>
    <p:extLst>
      <p:ext uri="{BB962C8B-B14F-4D97-AF65-F5344CB8AC3E}">
        <p14:creationId xmlns:p14="http://schemas.microsoft.com/office/powerpoint/2010/main" val="288934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353691"/>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Illustration of MAC Matrix sorting</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5BB683DE-FD0C-45FD-BC80-BCD94253E9A2}"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10</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1296792" y="1496636"/>
                <a:ext cx="5969711" cy="1928605"/>
              </a:xfrm>
              <a:prstGeom prst="rect">
                <a:avLst/>
              </a:prstGeom>
            </p:spPr>
            <p:txBody>
              <a:bodyPr wrap="none">
                <a:spAutoFit/>
              </a:bodyPr>
              <a:lstStyle>
                <a:defPPr>
                  <a:defRPr lang="en-US"/>
                </a:defPPr>
                <a:lvl1pPr>
                  <a:defRPr sz="1600" b="1" i="1">
                    <a:blipFill>
                      <a:blip r:embed="rId4"/>
                      <a:stretch>
                        <a:fillRect/>
                      </a:stretch>
                    </a:blip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2"/>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mr>
                                                  </m:m>
                                                </m:e>
                                              </m:mr>
                                            </m:m>
                                          </m:e>
                                        </m:mr>
                                      </m:m>
                                    </m:e>
                                  </m:mr>
                                </m:m>
                              </m:e>
                            </m:m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2"/>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mr>
                                                  </m:m>
                                                </m:e>
                                              </m:mr>
                                            </m:m>
                                          </m:e>
                                        </m:mr>
                                      </m:m>
                                    </m:e>
                                  </m:mr>
                                </m:m>
                              </m:e>
                            </m:mr>
                            <m:mr>
                              <m:e>
                                <m:m>
                                  <m:mPr>
                                    <m:mcs>
                                      <m:mc>
                                        <m:mcPr>
                                          <m:count m:val="1"/>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mr>
                                  <m:mr>
                                    <m:e>
                                      <m:m>
                                        <m:mPr>
                                          <m:mcs>
                                            <m:mc>
                                              <m:mcPr>
                                                <m:count m:val="1"/>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mr>
                                        <m:mr>
                                          <m:e>
                                            <m:r>
                                              <a:rPr lang="en-US" sz="2800">
                                                <a:latin typeface="Cambria Math" panose="02040503050406030204" pitchFamily="18" charset="0"/>
                                              </a:rPr>
                                              <m:t>∗</m:t>
                                            </m:r>
                                          </m:e>
                                        </m:mr>
                                      </m:m>
                                    </m:e>
                                  </m:mr>
                                </m:m>
                              </m:e>
                              <m:e>
                                <m:m>
                                  <m:mPr>
                                    <m:mcs>
                                      <m:mc>
                                        <m:mcPr>
                                          <m:count m:val="1"/>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mr>
                                  <m:mr>
                                    <m:e>
                                      <m:r>
                                        <a:rPr lang="en-US" sz="2800">
                                          <a:latin typeface="Cambria Math" panose="02040503050406030204" pitchFamily="18" charset="0"/>
                                        </a:rPr>
                                        <m:t>×</m:t>
                                      </m:r>
                                    </m:e>
                                  </m:mr>
                                  <m:mr>
                                    <m:e>
                                      <m:r>
                                        <a:rPr lang="en-US" sz="2800">
                                          <a:latin typeface="Cambria Math" panose="02040503050406030204" pitchFamily="18" charset="0"/>
                                        </a:rPr>
                                        <m:t>∗</m:t>
                                      </m:r>
                                    </m:e>
                                  </m:mr>
                                </m:m>
                              </m:e>
                              <m:e>
                                <m:m>
                                  <m:mPr>
                                    <m:mcs>
                                      <m:mc>
                                        <m:mcPr>
                                          <m:count m:val="1"/>
                                          <m:mcJc m:val="center"/>
                                        </m:mcPr>
                                      </m:mc>
                                    </m:mcs>
                                    <m:ctrlPr>
                                      <a:rPr lang="en-US" sz="2800" i="1">
                                        <a:latin typeface="Cambria Math" panose="02040503050406030204" pitchFamily="18" charset="0"/>
                                      </a:rPr>
                                    </m:ctrlPr>
                                  </m:mPr>
                                  <m:mr>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2"/>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mr>
                                                        </m:m>
                                                      </m:e>
                                                    </m:mr>
                                                  </m:m>
                                                </m:e>
                                              </m:mr>
                                            </m:m>
                                          </m:e>
                                        </m:mr>
                                      </m:m>
                                    </m:e>
                                  </m:mr>
                                  <m:mr>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2"/>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mr>
                                                        </m:m>
                                                      </m:e>
                                                    </m:mr>
                                                  </m:m>
                                                </m:e>
                                              </m:mr>
                                            </m:m>
                                          </m:e>
                                        </m:mr>
                                      </m:m>
                                    </m:e>
                                  </m:mr>
                                  <m:mr>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m:rPr>
                                                      <m:brk m:alnAt="7"/>
                                                    </m:rPr>
                                                    <a:rPr lang="en-US" sz="2800">
                                                      <a:latin typeface="Cambria Math" panose="02040503050406030204" pitchFamily="18" charset="0"/>
                                                    </a:rPr>
                                                    <m:t>~</m:t>
                                                  </m:r>
                                                </m:e>
                                                <m:e>
                                                  <m:r>
                                                    <a:rPr lang="en-US" sz="2800">
                                                      <a:latin typeface="Cambria Math" panose="02040503050406030204" pitchFamily="18" charset="0"/>
                                                    </a:rPr>
                                                    <m:t>∗</m:t>
                                                  </m:r>
                                                </m:e>
                                                <m:e>
                                                  <m:m>
                                                    <m:mPr>
                                                      <m:mcs>
                                                        <m:mc>
                                                          <m:mcPr>
                                                            <m:count m:val="3"/>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e>
                                                        <m:m>
                                                          <m:mPr>
                                                            <m:mcs>
                                                              <m:mc>
                                                                <m:mcPr>
                                                                  <m:count m:val="2"/>
                                                                  <m:mcJc m:val="center"/>
                                                                </m:mcPr>
                                                              </m:mc>
                                                            </m:mcs>
                                                            <m:ctrlPr>
                                                              <a:rPr lang="en-US" sz="2800" i="1">
                                                                <a:latin typeface="Cambria Math" panose="02040503050406030204" pitchFamily="18" charset="0"/>
                                                              </a:rPr>
                                                            </m:ctrlPr>
                                                          </m:mPr>
                                                          <m:mr>
                                                            <m:e>
                                                              <m:r>
                                                                <a:rPr lang="en-US" sz="2800">
                                                                  <a:latin typeface="Cambria Math" panose="02040503050406030204" pitchFamily="18" charset="0"/>
                                                                </a:rPr>
                                                                <m:t>∗</m:t>
                                                              </m:r>
                                                            </m:e>
                                                            <m:e>
                                                              <m:r>
                                                                <a:rPr lang="en-US" sz="2800">
                                                                  <a:latin typeface="Cambria Math" panose="02040503050406030204" pitchFamily="18" charset="0"/>
                                                                </a:rPr>
                                                                <m:t>∗</m:t>
                                                              </m:r>
                                                            </m:e>
                                                          </m:mr>
                                                        </m:m>
                                                      </m:e>
                                                    </m:mr>
                                                  </m:m>
                                                </m:e>
                                              </m:mr>
                                            </m:m>
                                          </m:e>
                                        </m:mr>
                                      </m:m>
                                    </m:e>
                                  </m:mr>
                                </m:m>
                              </m:e>
                            </m:mr>
                          </m:m>
                          <m:r>
                            <m:rPr>
                              <m:nor/>
                            </m:rPr>
                            <a:rPr lang="en-US" sz="2800" dirty="0"/>
                            <m:t> </m:t>
                          </m:r>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296792" y="1496636"/>
                <a:ext cx="5969711" cy="19286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95067" y="3847290"/>
                <a:ext cx="3142014" cy="1814920"/>
              </a:xfrm>
              <a:prstGeom prst="rect">
                <a:avLst/>
              </a:prstGeom>
            </p:spPr>
            <p:txBody>
              <a:bodyPr wrap="none">
                <a:spAutoFit/>
              </a:bodyPr>
              <a:lstStyle>
                <a:defPPr>
                  <a:defRPr lang="en-US"/>
                </a:defPPr>
                <a:lvl1pPr>
                  <a:defRPr sz="2800" b="1" i="1">
                    <a:blipFill>
                      <a:blip r:embed="rId4"/>
                      <a:stretch>
                        <a:fillRect/>
                      </a:stretch>
                    </a:blip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e>
                                <m:r>
                                  <a:rPr lang="en-US">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
                              </m:e>
                            </m:mr>
                            <m:mr>
                              <m:e>
                                <m:m>
                                  <m:mPr>
                                    <m:mcs>
                                      <m:mc>
                                        <m:mcPr>
                                          <m:count m:val="1"/>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mr>
                                  <m:mr>
                                    <m:e>
                                      <m:r>
                                        <a:rPr lang="en-US">
                                          <a:latin typeface="Cambria Math" panose="02040503050406030204" pitchFamily="18" charset="0"/>
                                        </a:rPr>
                                        <m:t>∗</m:t>
                                      </m:r>
                                    </m:e>
                                  </m:mr>
                                  <m:mr>
                                    <m:e>
                                      <m:r>
                                        <a:rPr lang="en-US">
                                          <a:latin typeface="Cambria Math" panose="02040503050406030204" pitchFamily="18" charset="0"/>
                                        </a:rPr>
                                        <m:t>∗</m:t>
                                      </m:r>
                                    </m:e>
                                  </m:mr>
                                </m:m>
                              </m:e>
                              <m:e>
                                <m:m>
                                  <m:mPr>
                                    <m:mcs>
                                      <m:mc>
                                        <m:mcPr>
                                          <m:count m:val="1"/>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mr>
                                  <m:mr>
                                    <m:e>
                                      <m:r>
                                        <a:rPr lang="en-US">
                                          <a:latin typeface="Cambria Math" panose="02040503050406030204" pitchFamily="18" charset="0"/>
                                        </a:rPr>
                                        <m:t>∗</m:t>
                                      </m:r>
                                    </m:e>
                                  </m:mr>
                                  <m:mr>
                                    <m:e>
                                      <m:r>
                                        <a:rPr lang="en-US">
                                          <a:latin typeface="Cambria Math" panose="02040503050406030204" pitchFamily="18" charset="0"/>
                                        </a:rPr>
                                        <m:t>∗</m:t>
                                      </m:r>
                                    </m:e>
                                  </m:mr>
                                </m:m>
                              </m:e>
                              <m:e>
                                <m:m>
                                  <m:mPr>
                                    <m:mcs>
                                      <m:mc>
                                        <m:mcPr>
                                          <m:count m:val="1"/>
                                          <m:mcJc m:val="center"/>
                                        </m:mcPr>
                                      </m:mc>
                                    </m:mcs>
                                    <m:ctrlPr>
                                      <a:rPr lang="en-US" i="1">
                                        <a:latin typeface="Cambria Math" panose="02040503050406030204" pitchFamily="18" charset="0"/>
                                      </a:rPr>
                                    </m:ctrlPr>
                                  </m:mPr>
                                  <m:mr>
                                    <m:e>
                                      <m:m>
                                        <m:mPr>
                                          <m:mcs>
                                            <m:mc>
                                              <m:mcPr>
                                                <m:count m:val="3"/>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
                                    </m:e>
                                  </m:mr>
                                  <m:mr>
                                    <m:e>
                                      <m:m>
                                        <m:mPr>
                                          <m:mcs>
                                            <m:mc>
                                              <m:mcPr>
                                                <m:count m:val="3"/>
                                                <m:mcJc m:val="center"/>
                                              </m:mcPr>
                                            </m:mc>
                                          </m:mcs>
                                          <m:ctrlPr>
                                            <a:rPr lang="en-US" i="1">
                                              <a:latin typeface="Cambria Math" panose="02040503050406030204" pitchFamily="18" charset="0"/>
                                            </a:rPr>
                                          </m:ctrlPr>
                                        </m:mPr>
                                        <m:mr>
                                          <m:e>
                                            <m:r>
                                              <m:rPr>
                                                <m:brk m:alnAt="7"/>
                                              </m:rP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
                                    </m:e>
                                  </m:mr>
                                  <m:mr>
                                    <m:e>
                                      <m:m>
                                        <m:mPr>
                                          <m:mcs>
                                            <m:mc>
                                              <m:mcPr>
                                                <m:count m:val="3"/>
                                                <m:mcJc m:val="center"/>
                                              </m:mcPr>
                                            </m:mc>
                                          </m:mcs>
                                          <m:ctrlPr>
                                            <a:rPr lang="en-US" i="1">
                                              <a:latin typeface="Cambria Math" panose="02040503050406030204" pitchFamily="18" charset="0"/>
                                            </a:rPr>
                                          </m:ctrlPr>
                                        </m:mPr>
                                        <m:mr>
                                          <m:e>
                                            <m: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
                                    </m:e>
                                  </m:mr>
                                </m:m>
                              </m:e>
                            </m:mr>
                            <m:mr>
                              <m:e>
                                <m:r>
                                  <a:rPr lang="en-US">
                                    <a:latin typeface="Cambria Math" panose="02040503050406030204" pitchFamily="18" charset="0"/>
                                  </a:rPr>
                                  <m:t>∗</m:t>
                                </m:r>
                              </m:e>
                              <m:e>
                                <m:r>
                                  <a:rPr lang="en-US">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
                              </m:e>
                            </m:mr>
                          </m:m>
                          <m:r>
                            <m:rPr>
                              <m:nor/>
                            </m:rPr>
                            <a:rPr lang="en-US" dirty="0"/>
                            <m:t> </m:t>
                          </m:r>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95067" y="3847290"/>
                <a:ext cx="3142014" cy="1814920"/>
              </a:xfrm>
              <a:prstGeom prst="rect">
                <a:avLst/>
              </a:prstGeom>
              <a:blipFill rotWithShape="0">
                <a:blip r:embed="rId6"/>
                <a:stretch>
                  <a:fillRect/>
                </a:stretch>
              </a:blipFill>
            </p:spPr>
            <p:txBody>
              <a:bodyPr/>
              <a:lstStyle/>
              <a:p>
                <a:r>
                  <a:rPr lang="en-US">
                    <a:noFill/>
                  </a:rPr>
                  <a:t> </a:t>
                </a:r>
              </a:p>
            </p:txBody>
          </p:sp>
        </mc:Fallback>
      </mc:AlternateContent>
      <p:sp>
        <p:nvSpPr>
          <p:cNvPr id="11" name="TextBox 10"/>
          <p:cNvSpPr txBox="1"/>
          <p:nvPr/>
        </p:nvSpPr>
        <p:spPr>
          <a:xfrm>
            <a:off x="1050878" y="2216538"/>
            <a:ext cx="420962" cy="338554"/>
          </a:xfrm>
          <a:prstGeom prst="rect">
            <a:avLst/>
          </a:prstGeom>
          <a:noFill/>
        </p:spPr>
        <p:txBody>
          <a:bodyPr wrap="square" rtlCol="0">
            <a:spAutoFit/>
          </a:bodyPr>
          <a:lstStyle/>
          <a:p>
            <a:r>
              <a:rPr lang="en-US" sz="1600" b="1" dirty="0">
                <a:blipFill>
                  <a:blip r:embed="rId4"/>
                  <a:stretch>
                    <a:fillRect/>
                  </a:stretch>
                </a:blipFill>
                <a:latin typeface="Eras Light ITC" panose="020B0402030504020804" pitchFamily="34" charset="0"/>
              </a:rPr>
              <a:t>N</a:t>
            </a:r>
          </a:p>
        </p:txBody>
      </p:sp>
      <p:sp>
        <p:nvSpPr>
          <p:cNvPr id="13" name="TextBox 12"/>
          <p:cNvSpPr txBox="1"/>
          <p:nvPr/>
        </p:nvSpPr>
        <p:spPr>
          <a:xfrm>
            <a:off x="1384316" y="1184952"/>
            <a:ext cx="5794662" cy="338554"/>
          </a:xfrm>
          <a:prstGeom prst="rect">
            <a:avLst/>
          </a:prstGeom>
          <a:noFill/>
        </p:spPr>
        <p:txBody>
          <a:bodyPr wrap="square" rtlCol="0">
            <a:spAutoFit/>
          </a:bodyPr>
          <a:lstStyle/>
          <a:p>
            <a:pPr algn="ctr"/>
            <a:r>
              <a:rPr lang="en-US" sz="1600" b="1" dirty="0">
                <a:blipFill>
                  <a:blip r:embed="rId4"/>
                  <a:stretch>
                    <a:fillRect/>
                  </a:stretch>
                </a:blipFill>
                <a:latin typeface="Eras Light ITC" panose="020B0402030504020804" pitchFamily="34" charset="0"/>
              </a:rPr>
              <a:t>______________________M_________________________</a:t>
            </a:r>
          </a:p>
        </p:txBody>
      </p:sp>
      <p:sp>
        <p:nvSpPr>
          <p:cNvPr id="14" name="TextBox 13"/>
          <p:cNvSpPr txBox="1"/>
          <p:nvPr/>
        </p:nvSpPr>
        <p:spPr>
          <a:xfrm>
            <a:off x="2464727" y="4630624"/>
            <a:ext cx="420962" cy="338554"/>
          </a:xfrm>
          <a:prstGeom prst="rect">
            <a:avLst/>
          </a:prstGeom>
          <a:noFill/>
        </p:spPr>
        <p:txBody>
          <a:bodyPr wrap="square" rtlCol="0">
            <a:spAutoFit/>
          </a:bodyPr>
          <a:lstStyle/>
          <a:p>
            <a:r>
              <a:rPr lang="en-US" sz="1600" b="1" dirty="0">
                <a:blipFill>
                  <a:blip r:embed="rId4"/>
                  <a:stretch>
                    <a:fillRect/>
                  </a:stretch>
                </a:blipFill>
                <a:latin typeface="Eras Light ITC" panose="020B0402030504020804" pitchFamily="34" charset="0"/>
              </a:rPr>
              <a:t>N</a:t>
            </a:r>
          </a:p>
        </p:txBody>
      </p:sp>
      <p:sp>
        <p:nvSpPr>
          <p:cNvPr id="15" name="TextBox 14"/>
          <p:cNvSpPr txBox="1"/>
          <p:nvPr/>
        </p:nvSpPr>
        <p:spPr>
          <a:xfrm>
            <a:off x="2882591" y="3551010"/>
            <a:ext cx="2966965" cy="338554"/>
          </a:xfrm>
          <a:prstGeom prst="rect">
            <a:avLst/>
          </a:prstGeom>
          <a:noFill/>
        </p:spPr>
        <p:txBody>
          <a:bodyPr wrap="square" rtlCol="0">
            <a:spAutoFit/>
          </a:bodyPr>
          <a:lstStyle/>
          <a:p>
            <a:pPr algn="ctr"/>
            <a:r>
              <a:rPr lang="en-US" sz="1600" b="1" dirty="0">
                <a:blipFill>
                  <a:blip r:embed="rId4"/>
                  <a:stretch>
                    <a:fillRect/>
                  </a:stretch>
                </a:blipFill>
                <a:latin typeface="Eras Light ITC" panose="020B0402030504020804" pitchFamily="34" charset="0"/>
              </a:rPr>
              <a:t>___________N____________</a:t>
            </a:r>
          </a:p>
        </p:txBody>
      </p:sp>
      <mc:AlternateContent xmlns:mc="http://schemas.openxmlformats.org/markup-compatibility/2006" xmlns:a14="http://schemas.microsoft.com/office/drawing/2010/main">
        <mc:Choice Requires="a14">
          <p:sp>
            <p:nvSpPr>
              <p:cNvPr id="16" name="TextBox 15"/>
              <p:cNvSpPr txBox="1"/>
              <p:nvPr/>
            </p:nvSpPr>
            <p:spPr>
              <a:xfrm>
                <a:off x="6457950" y="4010838"/>
                <a:ext cx="2393342" cy="1683859"/>
              </a:xfrm>
              <a:prstGeom prst="rect">
                <a:avLst/>
              </a:prstGeom>
              <a:noFill/>
            </p:spPr>
            <p:txBody>
              <a:bodyPr wrap="square" rtlCol="0">
                <a:spAutoFit/>
              </a:bodyPr>
              <a:lstStyle/>
              <a:p>
                <a:pPr algn="just">
                  <a:lnSpc>
                    <a:spcPct val="150000"/>
                  </a:lnSpc>
                </a:pPr>
                <a:r>
                  <a:rPr lang="en-US" sz="1200" b="1" dirty="0" smtClean="0">
                    <a:blipFill>
                      <a:blip r:embed="rId4"/>
                      <a:stretch>
                        <a:fillRect/>
                      </a:stretch>
                    </a:blipFill>
                    <a:latin typeface="Eras Light ITC" panose="020B0402030504020804" pitchFamily="34" charset="0"/>
                  </a:rPr>
                  <a:t>M</a:t>
                </a:r>
                <a:r>
                  <a:rPr lang="en-US" sz="1100" b="1" dirty="0" smtClean="0">
                    <a:blipFill>
                      <a:blip r:embed="rId4"/>
                      <a:stretch>
                        <a:fillRect/>
                      </a:stretch>
                    </a:blipFill>
                    <a:latin typeface="Eras Light ITC" panose="020B0402030504020804" pitchFamily="34" charset="0"/>
                  </a:rPr>
                  <a:t>: Total number of extracted modes</a:t>
                </a:r>
              </a:p>
              <a:p>
                <a:pPr algn="just">
                  <a:lnSpc>
                    <a:spcPct val="150000"/>
                  </a:lnSpc>
                </a:pPr>
                <a:r>
                  <a:rPr lang="en-US" sz="1200" b="1" dirty="0" smtClean="0">
                    <a:blipFill>
                      <a:blip r:embed="rId4"/>
                      <a:stretch>
                        <a:fillRect/>
                      </a:stretch>
                    </a:blipFill>
                    <a:latin typeface="Eras Light ITC" panose="020B0402030504020804" pitchFamily="34" charset="0"/>
                  </a:rPr>
                  <a:t>N</a:t>
                </a:r>
                <a:r>
                  <a:rPr lang="en-US" sz="1100" b="1" dirty="0" smtClean="0">
                    <a:blipFill>
                      <a:blip r:embed="rId4"/>
                      <a:stretch>
                        <a:fillRect/>
                      </a:stretch>
                    </a:blipFill>
                    <a:latin typeface="Eras Light ITC" panose="020B0402030504020804" pitchFamily="34" charset="0"/>
                  </a:rPr>
                  <a:t>: Number of modes compared </a:t>
                </a:r>
              </a:p>
              <a:p>
                <a:pPr algn="just">
                  <a:lnSpc>
                    <a:spcPct val="150000"/>
                  </a:lnSpc>
                </a:pPr>
                <a14:m>
                  <m:oMath xmlns:m="http://schemas.openxmlformats.org/officeDocument/2006/math">
                    <m:r>
                      <a:rPr lang="en-US" sz="1400" b="1" i="1">
                        <a:blipFill>
                          <a:blip r:embed="rId4"/>
                          <a:stretch>
                            <a:fillRect/>
                          </a:stretch>
                        </a:blipFill>
                        <a:latin typeface="Cambria Math" panose="02040503050406030204" pitchFamily="18" charset="0"/>
                        <a:ea typeface="Cambria Math" panose="02040503050406030204" pitchFamily="18" charset="0"/>
                      </a:rPr>
                      <m:t>×</m:t>
                    </m:r>
                  </m:oMath>
                </a14:m>
                <a:r>
                  <a:rPr lang="en-US" sz="1100" b="1" dirty="0">
                    <a:blipFill>
                      <a:blip r:embed="rId4"/>
                      <a:stretch>
                        <a:fillRect/>
                      </a:stretch>
                    </a:blipFill>
                    <a:latin typeface="Eras Light ITC" panose="020B0402030504020804" pitchFamily="34" charset="0"/>
                  </a:rPr>
                  <a:t>: </a:t>
                </a:r>
                <a:r>
                  <a:rPr lang="en-US" sz="1100" b="1" dirty="0" smtClean="0">
                    <a:blipFill>
                      <a:blip r:embed="rId4"/>
                      <a:stretch>
                        <a:fillRect/>
                      </a:stretch>
                    </a:blipFill>
                    <a:latin typeface="Eras Light ITC" panose="020B0402030504020804" pitchFamily="34" charset="0"/>
                  </a:rPr>
                  <a:t>maximum value </a:t>
                </a:r>
                <a14:m>
                  <m:oMath xmlns:m="http://schemas.openxmlformats.org/officeDocument/2006/math">
                    <m:r>
                      <a:rPr lang="en-US" sz="1100" b="1" i="1" smtClean="0">
                        <a:blipFill>
                          <a:blip r:embed="rId4"/>
                          <a:stretch>
                            <a:fillRect/>
                          </a:stretch>
                        </a:blipFill>
                        <a:latin typeface="Cambria Math" panose="02040503050406030204" pitchFamily="18" charset="0"/>
                        <a:ea typeface="Cambria Math" panose="02040503050406030204" pitchFamily="18" charset="0"/>
                      </a:rPr>
                      <m:t>≈</m:t>
                    </m:r>
                    <m:r>
                      <a:rPr lang="en-US" sz="1100" b="0" i="1" smtClean="0">
                        <a:blipFill>
                          <a:blip r:embed="rId4"/>
                          <a:stretch>
                            <a:fillRect/>
                          </a:stretch>
                        </a:blipFill>
                        <a:latin typeface="Cambria Math" panose="02040503050406030204" pitchFamily="18" charset="0"/>
                        <a:ea typeface="Cambria Math" panose="02040503050406030204" pitchFamily="18" charset="0"/>
                      </a:rPr>
                      <m:t>1</m:t>
                    </m:r>
                  </m:oMath>
                </a14:m>
                <a:endParaRPr lang="en-US" sz="1100" dirty="0" smtClean="0">
                  <a:blipFill>
                    <a:blip r:embed="rId4"/>
                    <a:stretch>
                      <a:fillRect/>
                    </a:stretch>
                  </a:blipFill>
                  <a:latin typeface="Eras Light ITC" panose="020B0402030504020804" pitchFamily="34" charset="0"/>
                </a:endParaRPr>
              </a:p>
              <a:p>
                <a:pPr algn="just">
                  <a:lnSpc>
                    <a:spcPct val="150000"/>
                  </a:lnSpc>
                </a:pPr>
                <a14:m>
                  <m:oMath xmlns:m="http://schemas.openxmlformats.org/officeDocument/2006/math">
                    <m:r>
                      <a:rPr lang="en-US" sz="1600" b="1" i="1">
                        <a:blipFill>
                          <a:blip r:embed="rId4"/>
                          <a:stretch>
                            <a:fillRect/>
                          </a:stretch>
                        </a:blipFill>
                        <a:latin typeface="Cambria Math" panose="02040503050406030204" pitchFamily="18" charset="0"/>
                        <a:ea typeface="Cambria Math" panose="02040503050406030204" pitchFamily="18" charset="0"/>
                      </a:rPr>
                      <m:t>~: </m:t>
                    </m:r>
                  </m:oMath>
                </a14:m>
                <a:r>
                  <a:rPr lang="en-US" sz="1100" b="1" dirty="0" smtClean="0">
                    <a:blipFill>
                      <a:blip r:embed="rId4"/>
                      <a:stretch>
                        <a:fillRect/>
                      </a:stretch>
                    </a:blipFill>
                    <a:latin typeface="Eras Light ITC" panose="020B0402030504020804" pitchFamily="34" charset="0"/>
                  </a:rPr>
                  <a:t>low value </a:t>
                </a:r>
                <a14:m>
                  <m:oMath xmlns:m="http://schemas.openxmlformats.org/officeDocument/2006/math">
                    <m:r>
                      <a:rPr lang="en-US" sz="1100" b="1" i="1" smtClean="0">
                        <a:blipFill>
                          <a:blip r:embed="rId4"/>
                          <a:stretch>
                            <a:fillRect/>
                          </a:stretch>
                        </a:blipFill>
                        <a:latin typeface="Cambria Math" panose="02040503050406030204" pitchFamily="18" charset="0"/>
                        <a:ea typeface="Cambria Math" panose="02040503050406030204" pitchFamily="18" charset="0"/>
                      </a:rPr>
                      <m:t>≪</m:t>
                    </m:r>
                    <m:r>
                      <a:rPr lang="en-US" sz="1100" b="0" i="1" smtClean="0">
                        <a:blipFill>
                          <a:blip r:embed="rId4"/>
                          <a:stretch>
                            <a:fillRect/>
                          </a:stretch>
                        </a:blipFill>
                        <a:latin typeface="Cambria Math" panose="02040503050406030204" pitchFamily="18" charset="0"/>
                        <a:ea typeface="Cambria Math" panose="02040503050406030204" pitchFamily="18" charset="0"/>
                      </a:rPr>
                      <m:t>1</m:t>
                    </m:r>
                  </m:oMath>
                </a14:m>
                <a:endParaRPr lang="en-US" sz="1100" dirty="0">
                  <a:blipFill>
                    <a:blip r:embed="rId4"/>
                    <a:stretch>
                      <a:fillRect/>
                    </a:stretch>
                  </a:blipFill>
                  <a:latin typeface="Eras Light ITC" panose="020B0402030504020804" pitchFamily="34" charset="0"/>
                </a:endParaRPr>
              </a:p>
              <a:p>
                <a:pPr algn="just">
                  <a:lnSpc>
                    <a:spcPct val="150000"/>
                  </a:lnSpc>
                </a:pPr>
                <a14:m>
                  <m:oMath xmlns:m="http://schemas.openxmlformats.org/officeDocument/2006/math">
                    <m:r>
                      <a:rPr lang="en-US" sz="1600" b="1" i="1" smtClean="0">
                        <a:blipFill>
                          <a:blip r:embed="rId4"/>
                          <a:stretch>
                            <a:fillRect/>
                          </a:stretch>
                        </a:blipFill>
                        <a:latin typeface="Cambria Math" panose="02040503050406030204" pitchFamily="18" charset="0"/>
                        <a:ea typeface="Cambria Math" panose="02040503050406030204" pitchFamily="18" charset="0"/>
                      </a:rPr>
                      <m:t>∗: </m:t>
                    </m:r>
                  </m:oMath>
                </a14:m>
                <a:r>
                  <a:rPr lang="en-US" sz="1100" b="1" dirty="0" smtClean="0">
                    <a:blipFill>
                      <a:blip r:embed="rId4"/>
                      <a:stretch>
                        <a:fillRect/>
                      </a:stretch>
                    </a:blipFill>
                    <a:latin typeface="Eras Light ITC" panose="020B0402030504020804" pitchFamily="34" charset="0"/>
                    <a:ea typeface="Cambria Math" panose="02040503050406030204" pitchFamily="18" charset="0"/>
                  </a:rPr>
                  <a:t>minimum value </a:t>
                </a:r>
                <a14:m>
                  <m:oMath xmlns:m="http://schemas.openxmlformats.org/officeDocument/2006/math">
                    <m:r>
                      <a:rPr lang="en-US" sz="1100" b="1" i="1" smtClean="0">
                        <a:blipFill>
                          <a:blip r:embed="rId4"/>
                          <a:stretch>
                            <a:fillRect/>
                          </a:stretch>
                        </a:blipFill>
                        <a:latin typeface="Cambria Math" panose="02040503050406030204" pitchFamily="18" charset="0"/>
                        <a:ea typeface="Cambria Math" panose="02040503050406030204" pitchFamily="18" charset="0"/>
                      </a:rPr>
                      <m:t>≈</m:t>
                    </m:r>
                    <m:r>
                      <a:rPr lang="en-US" sz="1100" b="0" i="1" smtClean="0">
                        <a:blipFill>
                          <a:blip r:embed="rId4"/>
                          <a:stretch>
                            <a:fillRect/>
                          </a:stretch>
                        </a:blipFill>
                        <a:latin typeface="Cambria Math" panose="02040503050406030204" pitchFamily="18" charset="0"/>
                        <a:ea typeface="Cambria Math" panose="02040503050406030204" pitchFamily="18" charset="0"/>
                      </a:rPr>
                      <m:t>0</m:t>
                    </m:r>
                  </m:oMath>
                </a14:m>
                <a:endParaRPr lang="en-US" sz="1100" dirty="0" smtClean="0">
                  <a:blipFill>
                    <a:blip r:embed="rId4"/>
                    <a:stretch>
                      <a:fillRect/>
                    </a:stretch>
                  </a:blipFill>
                  <a:latin typeface="Eras Light ITC" panose="020B0402030504020804" pitchFamily="34" charset="0"/>
                  <a:ea typeface="Cambria Math" panose="020405030504060302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457950" y="4010838"/>
                <a:ext cx="2393342" cy="1683859"/>
              </a:xfrm>
              <a:prstGeom prst="rect">
                <a:avLst/>
              </a:prstGeom>
              <a:blipFill rotWithShape="0">
                <a:blip r:embed="rId7"/>
                <a:stretch>
                  <a:fillRect/>
                </a:stretch>
              </a:blipFill>
            </p:spPr>
            <p:txBody>
              <a:bodyPr/>
              <a:lstStyle/>
              <a:p>
                <a:r>
                  <a:rPr lang="en-US">
                    <a:noFill/>
                  </a:rPr>
                  <a:t> </a:t>
                </a:r>
              </a:p>
            </p:txBody>
          </p:sp>
        </mc:Fallback>
      </mc:AlternateContent>
      <p:sp>
        <p:nvSpPr>
          <p:cNvPr id="12" name="Rectangle 11"/>
          <p:cNvSpPr/>
          <p:nvPr/>
        </p:nvSpPr>
        <p:spPr>
          <a:xfrm>
            <a:off x="7405799" y="2044621"/>
            <a:ext cx="1427121" cy="6823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blipFill>
                  <a:blip r:embed="rId4"/>
                  <a:stretch>
                    <a:fillRect/>
                  </a:stretch>
                </a:blipFill>
                <a:latin typeface="Eras Light ITC" panose="020B0402030504020804" pitchFamily="34" charset="0"/>
              </a:rPr>
              <a:t>Before Sorting</a:t>
            </a:r>
          </a:p>
        </p:txBody>
      </p:sp>
      <p:sp>
        <p:nvSpPr>
          <p:cNvPr id="18" name="Rectangle 17"/>
          <p:cNvSpPr/>
          <p:nvPr/>
        </p:nvSpPr>
        <p:spPr>
          <a:xfrm>
            <a:off x="547798" y="4413556"/>
            <a:ext cx="1427121" cy="68238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blipFill>
                  <a:blip r:embed="rId4"/>
                  <a:stretch>
                    <a:fillRect/>
                  </a:stretch>
                </a:blipFill>
                <a:latin typeface="Eras Light ITC" panose="020B0402030504020804" pitchFamily="34" charset="0"/>
              </a:rPr>
              <a:t>After </a:t>
            </a:r>
            <a:r>
              <a:rPr lang="en-US" sz="2000" b="1" dirty="0">
                <a:blipFill>
                  <a:blip r:embed="rId4"/>
                  <a:stretch>
                    <a:fillRect/>
                  </a:stretch>
                </a:blipFill>
                <a:latin typeface="Eras Light ITC" panose="020B0402030504020804" pitchFamily="34" charset="0"/>
              </a:rPr>
              <a:t>Sorting</a:t>
            </a:r>
          </a:p>
        </p:txBody>
      </p:sp>
    </p:spTree>
    <p:extLst>
      <p:ext uri="{BB962C8B-B14F-4D97-AF65-F5344CB8AC3E}">
        <p14:creationId xmlns:p14="http://schemas.microsoft.com/office/powerpoint/2010/main" val="3803015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94" y="432987"/>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Modal Optimization Formulation (Adapted)</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FDFD13B-EEA5-4CF9-8855-71BA4FF1F4D7}"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11</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814966" y="1962727"/>
                <a:ext cx="7497556" cy="27883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Design Variables: Membrane thicknesses, and concentrated point masses</a:t>
                </a:r>
              </a:p>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Objective function: </a:t>
                </a:r>
                <a14:m>
                  <m:oMath xmlns:m="http://schemas.openxmlformats.org/officeDocument/2006/math">
                    <m:r>
                      <a:rPr lang="en-US" sz="2000" b="1">
                        <a:blipFill>
                          <a:blip r:embed="rId4"/>
                          <a:stretch>
                            <a:fillRect/>
                          </a:stretch>
                        </a:blipFill>
                        <a:latin typeface="Cambria Math" panose="02040503050406030204" pitchFamily="18" charset="0"/>
                      </a:rPr>
                      <m:t>𝑓</m:t>
                    </m:r>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r>
                          <a:rPr lang="en-US" sz="2000" b="1">
                            <a:blipFill>
                              <a:blip r:embed="rId4"/>
                              <a:stretch>
                                <a:fillRect/>
                              </a:stretch>
                            </a:blipFill>
                            <a:latin typeface="Cambria Math" panose="02040503050406030204" pitchFamily="18" charset="0"/>
                          </a:rPr>
                          <m:t>𝑁</m:t>
                        </m:r>
                        <m:r>
                          <a:rPr lang="en-US" sz="2000" b="1">
                            <a:blipFill>
                              <a:blip r:embed="rId4"/>
                              <a:stretch>
                                <a:fillRect/>
                              </a:stretch>
                            </a:blipFill>
                            <a:latin typeface="Cambria Math" panose="02040503050406030204" pitchFamily="18" charset="0"/>
                          </a:rPr>
                          <m:t>−</m:t>
                        </m:r>
                        <m:r>
                          <a:rPr lang="en-US" sz="2000" b="1">
                            <a:blipFill>
                              <a:blip r:embed="rId4"/>
                              <a:stretch>
                                <a:fillRect/>
                              </a:stretch>
                            </a:blipFill>
                            <a:latin typeface="Cambria Math" panose="02040503050406030204" pitchFamily="18" charset="0"/>
                          </a:rPr>
                          <m:t>𝑀𝐴𝐶</m:t>
                        </m:r>
                        <m:r>
                          <a:rPr lang="en-US" sz="2000" b="1">
                            <a:blipFill>
                              <a:blip r:embed="rId4"/>
                              <a:stretch>
                                <a:fillRect/>
                              </a:stretch>
                            </a:blipFill>
                            <a:latin typeface="Cambria Math" panose="02040503050406030204" pitchFamily="18" charset="0"/>
                          </a:rPr>
                          <m:t>_</m:t>
                        </m:r>
                        <m:r>
                          <a:rPr lang="en-US" sz="2000" b="1">
                            <a:blipFill>
                              <a:blip r:embed="rId4"/>
                              <a:stretch>
                                <a:fillRect/>
                              </a:stretch>
                            </a:blipFill>
                            <a:latin typeface="Cambria Math" panose="02040503050406030204" pitchFamily="18" charset="0"/>
                          </a:rPr>
                          <m:t>𝑡𝑟𝑎𝑐𝑒</m:t>
                        </m:r>
                      </m:num>
                      <m:den>
                        <m:r>
                          <a:rPr lang="en-US" sz="2000" b="1">
                            <a:blipFill>
                              <a:blip r:embed="rId4"/>
                              <a:stretch>
                                <a:fillRect/>
                              </a:stretch>
                            </a:blipFill>
                            <a:latin typeface="Cambria Math" panose="02040503050406030204" pitchFamily="18" charset="0"/>
                          </a:rPr>
                          <m:t>𝑁</m:t>
                        </m:r>
                      </m:den>
                    </m:f>
                  </m:oMath>
                </a14:m>
                <a:endParaRPr lang="en-US" sz="2000" b="1" dirty="0" smtClean="0">
                  <a:blipFill>
                    <a:blip r:embed="rId4"/>
                    <a:stretch>
                      <a:fillRect/>
                    </a:stretch>
                  </a:blipFill>
                  <a:latin typeface="Eras Light ITC" panose="020B0402030504020804" pitchFamily="34" charset="0"/>
                </a:endParaRPr>
              </a:p>
              <a:p>
                <a:pPr algn="just">
                  <a:lnSpc>
                    <a:spcPct val="150000"/>
                  </a:lnSpc>
                </a:pPr>
                <a:r>
                  <a:rPr lang="en-US" sz="1600" b="1" dirty="0" smtClean="0">
                    <a:blipFill>
                      <a:blip r:embed="rId4"/>
                      <a:stretch>
                        <a:fillRect/>
                      </a:stretch>
                    </a:blipFill>
                    <a:latin typeface="Eras Light ITC" panose="020B0402030504020804" pitchFamily="34" charset="0"/>
                  </a:rPr>
                  <a:t>where N </a:t>
                </a:r>
                <a14:m>
                  <m:oMath xmlns:m="http://schemas.openxmlformats.org/officeDocument/2006/math">
                    <m:r>
                      <a:rPr lang="en-US" sz="1600" b="1" i="1" dirty="0" smtClean="0">
                        <a:blipFill>
                          <a:blip r:embed="rId4"/>
                          <a:stretch>
                            <a:fillRect/>
                          </a:stretch>
                        </a:blipFill>
                        <a:latin typeface="Cambria Math" panose="02040503050406030204" pitchFamily="18" charset="0"/>
                      </a:rPr>
                      <m:t>= </m:t>
                    </m:r>
                  </m:oMath>
                </a14:m>
                <a:r>
                  <a:rPr lang="en-US" sz="1600" b="1" dirty="0" smtClean="0">
                    <a:blipFill>
                      <a:blip r:embed="rId4"/>
                      <a:stretch>
                        <a:fillRect/>
                      </a:stretch>
                    </a:blipFill>
                    <a:latin typeface="Eras Light ITC" panose="020B0402030504020804" pitchFamily="34" charset="0"/>
                  </a:rPr>
                  <a:t>5, is the number of extracted modes for comparison</a:t>
                </a:r>
              </a:p>
              <a:p>
                <a:pPr marL="285750" indent="-285750">
                  <a:buFont typeface="Arial" panose="020B0604020202020204" pitchFamily="34" charset="0"/>
                  <a:buChar char="•"/>
                </a:pPr>
                <a:r>
                  <a:rPr lang="en-US" sz="1600" b="1" dirty="0">
                    <a:blipFill>
                      <a:blip r:embed="rId4"/>
                      <a:stretch>
                        <a:fillRect/>
                      </a:stretch>
                    </a:blipFill>
                    <a:latin typeface="Eras Light ITC" panose="020B0402030504020804" pitchFamily="34" charset="0"/>
                  </a:rPr>
                  <a:t>Constraints: 	Reduced frequency </a:t>
                </a:r>
                <a:r>
                  <a:rPr lang="en-US" sz="1600" b="1" dirty="0" smtClean="0">
                    <a:blipFill>
                      <a:blip r:embed="rId4"/>
                      <a:stretch>
                        <a:fillRect/>
                      </a:stretch>
                    </a:blipFill>
                    <a:latin typeface="Eras Light ITC" panose="020B0402030504020804" pitchFamily="34" charset="0"/>
                  </a:rPr>
                  <a:t>matching</a:t>
                </a:r>
                <a:endParaRPr lang="en-US" sz="1600" b="1" dirty="0">
                  <a:blipFill>
                    <a:blip r:embed="rId4"/>
                    <a:stretch>
                      <a:fillRect/>
                    </a:stretch>
                  </a:blipFill>
                  <a:latin typeface="Eras Light ITC" panose="020B0402030504020804" pitchFamily="34" charset="0"/>
                </a:endParaRPr>
              </a:p>
              <a:p>
                <a:r>
                  <a:rPr lang="en-US" sz="1600" b="1" dirty="0">
                    <a:blipFill>
                      <a:blip r:embed="rId4"/>
                      <a:stretch>
                        <a:fillRect/>
                      </a:stretch>
                    </a:blipFill>
                    <a:latin typeface="Eras Light ITC" panose="020B0402030504020804" pitchFamily="34" charset="0"/>
                  </a:rPr>
                  <a:t>		Mass matching, </a:t>
                </a:r>
                <a14:m>
                  <m:oMath xmlns:m="http://schemas.openxmlformats.org/officeDocument/2006/math">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𝑀</m:t>
                        </m:r>
                      </m:e>
                      <m:sub>
                        <m:r>
                          <a:rPr lang="en-US" sz="1600" b="1">
                            <a:blipFill>
                              <a:blip r:embed="rId4"/>
                              <a:stretch>
                                <a:fillRect/>
                              </a:stretch>
                            </a:blipFill>
                            <a:latin typeface="Cambria Math" panose="02040503050406030204" pitchFamily="18" charset="0"/>
                          </a:rPr>
                          <m:t>𝑚</m:t>
                        </m:r>
                      </m:sub>
                    </m:sSub>
                    <m:r>
                      <a:rPr lang="en-US" sz="1600" b="1">
                        <a:blipFill>
                          <a:blip r:embed="rId4"/>
                          <a:stretch>
                            <a:fillRect/>
                          </a:stretch>
                        </a:blipFill>
                        <a:latin typeface="Cambria Math" panose="02040503050406030204" pitchFamily="18" charset="0"/>
                      </a:rPr>
                      <m:t>−</m:t>
                    </m:r>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𝑀</m:t>
                        </m:r>
                      </m:e>
                      <m:sub>
                        <m:r>
                          <a:rPr lang="en-US" sz="1600" b="1">
                            <a:blipFill>
                              <a:blip r:embed="rId4"/>
                              <a:stretch>
                                <a:fillRect/>
                              </a:stretch>
                            </a:blipFill>
                            <a:latin typeface="Cambria Math" panose="02040503050406030204" pitchFamily="18" charset="0"/>
                          </a:rPr>
                          <m:t>𝑟</m:t>
                        </m:r>
                      </m:sub>
                    </m:sSub>
                    <m:r>
                      <a:rPr lang="en-US" sz="1600" b="1">
                        <a:blipFill>
                          <a:blip r:embed="rId4"/>
                          <a:stretch>
                            <a:fillRect/>
                          </a:stretch>
                        </a:blipFill>
                        <a:latin typeface="Cambria Math" panose="02040503050406030204" pitchFamily="18" charset="0"/>
                      </a:rPr>
                      <m:t>=0</m:t>
                    </m:r>
                  </m:oMath>
                </a14:m>
                <a:endParaRPr lang="en-US" sz="1600" b="1" dirty="0">
                  <a:blipFill>
                    <a:blip r:embed="rId4"/>
                    <a:stretch>
                      <a:fillRect/>
                    </a:stretch>
                  </a:blipFill>
                  <a:latin typeface="Eras Light ITC" panose="020B0402030504020804" pitchFamily="34" charset="0"/>
                </a:endParaRPr>
              </a:p>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One optimization routine </a:t>
                </a:r>
              </a:p>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Stiffness and mass - uncoupled</a:t>
                </a:r>
              </a:p>
            </p:txBody>
          </p:sp>
        </mc:Choice>
        <mc:Fallback xmlns="">
          <p:sp>
            <p:nvSpPr>
              <p:cNvPr id="7" name="Rectangle 6"/>
              <p:cNvSpPr>
                <a:spLocks noRot="1" noChangeAspect="1" noMove="1" noResize="1" noEditPoints="1" noAdjustHandles="1" noChangeArrowheads="1" noChangeShapeType="1" noTextEdit="1"/>
              </p:cNvSpPr>
              <p:nvPr/>
            </p:nvSpPr>
            <p:spPr>
              <a:xfrm>
                <a:off x="814966" y="1962727"/>
                <a:ext cx="7497556" cy="278839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4897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80" y="40875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Adapted Scaling Methodology</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5D6C4FA7-70EF-4281-87B4-AFCEFD175DF2}"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12</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705081" y="1592878"/>
                <a:ext cx="5559242" cy="4025397"/>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Using the relationships established by Ricciardi et al., and assuming flow similarity, we derive following relationships:</a:t>
                </a:r>
              </a:p>
              <a:p>
                <a:pPr algn="just"/>
                <a:endParaRPr lang="en-US" sz="1400" b="1" dirty="0" smtClean="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14:m>
                  <m:oMath xmlns:m="http://schemas.openxmlformats.org/officeDocument/2006/math">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𝐿</m:t>
                        </m:r>
                      </m:sub>
                    </m:sSub>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𝑟</m:t>
                            </m:r>
                          </m:sub>
                        </m:sSub>
                      </m:den>
                    </m:f>
                  </m:oMath>
                </a14:m>
                <a:endParaRPr lang="en-US" sz="2000" b="1" dirty="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14:m>
                  <m:oMath xmlns:m="http://schemas.openxmlformats.org/officeDocument/2006/math">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𝜔</m:t>
                        </m:r>
                      </m:sub>
                    </m:sSub>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𝜔</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𝜔</m:t>
                            </m:r>
                          </m:e>
                          <m:sub>
                            <m:r>
                              <a:rPr lang="en-US" sz="2000" b="1">
                                <a:blipFill>
                                  <a:blip r:embed="rId4"/>
                                  <a:stretch>
                                    <a:fillRect/>
                                  </a:stretch>
                                </a:blipFill>
                                <a:latin typeface="Cambria Math" panose="02040503050406030204" pitchFamily="18" charset="0"/>
                              </a:rPr>
                              <m:t>𝑟</m:t>
                            </m:r>
                          </m:sub>
                        </m:sSub>
                      </m:den>
                    </m:f>
                    <m:r>
                      <a:rPr lang="en-US" sz="2000" b="1">
                        <a:blipFill>
                          <a:blip r:embed="rId4"/>
                          <a:stretch>
                            <a:fillRect/>
                          </a:stretch>
                        </a:blipFill>
                        <a:latin typeface="Cambria Math" panose="02040503050406030204" pitchFamily="18" charset="0"/>
                      </a:rPr>
                      <m:t>=</m:t>
                    </m:r>
                    <m:sSup>
                      <m:sSupPr>
                        <m:ctrlPr>
                          <a:rPr lang="en-US" sz="2000" b="1" i="1">
                            <a:blipFill>
                              <a:blip r:embed="rId4"/>
                              <a:stretch>
                                <a:fillRect/>
                              </a:stretch>
                            </a:blipFill>
                            <a:latin typeface="Cambria Math" panose="02040503050406030204" pitchFamily="18" charset="0"/>
                          </a:rPr>
                        </m:ctrlPr>
                      </m:sSupPr>
                      <m:e>
                        <m:d>
                          <m:dPr>
                            <m:ctrlPr>
                              <a:rPr lang="en-US" sz="2000" b="1" i="1">
                                <a:blipFill>
                                  <a:blip r:embed="rId4"/>
                                  <a:stretch>
                                    <a:fillRect/>
                                  </a:stretch>
                                </a:blipFill>
                                <a:latin typeface="Cambria Math" panose="02040503050406030204" pitchFamily="18" charset="0"/>
                              </a:rPr>
                            </m:ctrlPr>
                          </m:dPr>
                          <m:e>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𝑟</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𝑚</m:t>
                                    </m:r>
                                  </m:sub>
                                </m:sSub>
                              </m:den>
                            </m:f>
                          </m:e>
                        </m:d>
                      </m:e>
                      <m:sup>
                        <m:r>
                          <a:rPr lang="en-US" sz="2000" b="0" i="0" smtClean="0">
                            <a:blipFill>
                              <a:blip r:embed="rId4"/>
                              <a:stretch>
                                <a:fillRect/>
                              </a:stretch>
                            </a:blipFill>
                            <a:latin typeface="Cambria Math" panose="02040503050406030204" pitchFamily="18" charset="0"/>
                          </a:rPr>
                          <m:t>1</m:t>
                        </m:r>
                        <m:r>
                          <a:rPr lang="en-US" sz="2000" b="1">
                            <a:blipFill>
                              <a:blip r:embed="rId4"/>
                              <a:stretch>
                                <a:fillRect/>
                              </a:stretch>
                            </a:blipFill>
                            <a:latin typeface="Cambria Math" panose="02040503050406030204" pitchFamily="18" charset="0"/>
                          </a:rPr>
                          <m:t>/2</m:t>
                        </m:r>
                      </m:sup>
                    </m:sSup>
                  </m:oMath>
                </a14:m>
                <a:endParaRPr lang="en-US" sz="2000" b="1" dirty="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14:m>
                  <m:oMath xmlns:m="http://schemas.openxmlformats.org/officeDocument/2006/math">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𝑀</m:t>
                        </m:r>
                      </m:sub>
                    </m:sSub>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𝑀</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𝑀</m:t>
                            </m:r>
                          </m:e>
                          <m:sub>
                            <m:r>
                              <a:rPr lang="en-US" sz="2000" b="1">
                                <a:blipFill>
                                  <a:blip r:embed="rId4"/>
                                  <a:stretch>
                                    <a:fillRect/>
                                  </a:stretch>
                                </a:blipFill>
                                <a:latin typeface="Cambria Math" panose="02040503050406030204" pitchFamily="18" charset="0"/>
                              </a:rPr>
                              <m:t>𝑟</m:t>
                            </m:r>
                          </m:sub>
                        </m:sSub>
                      </m:den>
                    </m:f>
                    <m:r>
                      <a:rPr lang="en-US" sz="2000" b="1">
                        <a:blipFill>
                          <a:blip r:embed="rId4"/>
                          <a:stretch>
                            <a:fillRect/>
                          </a:stretch>
                        </a:blipFill>
                        <a:latin typeface="Cambria Math" panose="02040503050406030204" pitchFamily="18" charset="0"/>
                      </a:rPr>
                      <m:t>=</m:t>
                    </m:r>
                    <m:sSup>
                      <m:sSupPr>
                        <m:ctrlPr>
                          <a:rPr lang="en-US" sz="2000" b="1" i="1">
                            <a:blipFill>
                              <a:blip r:embed="rId4"/>
                              <a:stretch>
                                <a:fillRect/>
                              </a:stretch>
                            </a:blipFill>
                            <a:latin typeface="Cambria Math" panose="02040503050406030204" pitchFamily="18" charset="0"/>
                          </a:rPr>
                        </m:ctrlPr>
                      </m:sSupPr>
                      <m:e>
                        <m:d>
                          <m:dPr>
                            <m:ctrlPr>
                              <a:rPr lang="en-US" sz="2000" b="1" i="1">
                                <a:blipFill>
                                  <a:blip r:embed="rId4"/>
                                  <a:stretch>
                                    <a:fillRect/>
                                  </a:stretch>
                                </a:blipFill>
                                <a:latin typeface="Cambria Math" panose="02040503050406030204" pitchFamily="18" charset="0"/>
                              </a:rPr>
                            </m:ctrlPr>
                          </m:dPr>
                          <m:e>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𝑟</m:t>
                                    </m:r>
                                  </m:sub>
                                </m:sSub>
                              </m:den>
                            </m:f>
                          </m:e>
                        </m:d>
                      </m:e>
                      <m:sup>
                        <m:r>
                          <a:rPr lang="en-US" sz="2000" b="1">
                            <a:blipFill>
                              <a:blip r:embed="rId4"/>
                              <a:stretch>
                                <a:fillRect/>
                              </a:stretch>
                            </a:blipFill>
                            <a:latin typeface="Cambria Math" panose="02040503050406030204" pitchFamily="18" charset="0"/>
                          </a:rPr>
                          <m:t>3</m:t>
                        </m:r>
                      </m:sup>
                    </m:sSup>
                    <m:r>
                      <a:rPr lang="en-US" sz="2000" b="1">
                        <a:blipFill>
                          <a:blip r:embed="rId4"/>
                          <a:stretch>
                            <a:fillRect/>
                          </a:stretch>
                        </a:blipFill>
                        <a:latin typeface="Cambria Math" panose="02040503050406030204" pitchFamily="18" charset="0"/>
                      </a:rPr>
                      <m:t>= </m:t>
                    </m:r>
                    <m:sSup>
                      <m:sSupPr>
                        <m:ctrlPr>
                          <a:rPr lang="en-US" sz="2000" b="1" i="1">
                            <a:blipFill>
                              <a:blip r:embed="rId4"/>
                              <a:stretch>
                                <a:fillRect/>
                              </a:stretch>
                            </a:blipFill>
                            <a:latin typeface="Cambria Math" panose="02040503050406030204" pitchFamily="18" charset="0"/>
                          </a:rPr>
                        </m:ctrlPr>
                      </m:sSupPr>
                      <m:e>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m:t>
                            </m:r>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𝐿</m:t>
                            </m:r>
                          </m:sub>
                        </m:sSub>
                        <m:r>
                          <a:rPr lang="en-US" sz="2000" b="1">
                            <a:blipFill>
                              <a:blip r:embed="rId4"/>
                              <a:stretch>
                                <a:fillRect/>
                              </a:stretch>
                            </a:blipFill>
                            <a:latin typeface="Cambria Math" panose="02040503050406030204" pitchFamily="18" charset="0"/>
                          </a:rPr>
                          <m:t> )</m:t>
                        </m:r>
                      </m:e>
                      <m:sup>
                        <m:r>
                          <a:rPr lang="en-US" sz="2000" b="1">
                            <a:blipFill>
                              <a:blip r:embed="rId4"/>
                              <a:stretch>
                                <a:fillRect/>
                              </a:stretch>
                            </a:blipFill>
                            <a:latin typeface="Cambria Math" panose="02040503050406030204" pitchFamily="18" charset="0"/>
                          </a:rPr>
                          <m:t>3</m:t>
                        </m:r>
                      </m:sup>
                    </m:sSup>
                    <m:r>
                      <a:rPr lang="en-US" sz="2000" b="1">
                        <a:blipFill>
                          <a:blip r:embed="rId4"/>
                          <a:stretch>
                            <a:fillRect/>
                          </a:stretch>
                        </a:blipFill>
                        <a:latin typeface="Cambria Math" panose="02040503050406030204" pitchFamily="18" charset="0"/>
                      </a:rPr>
                      <m:t> </m:t>
                    </m:r>
                  </m:oMath>
                </a14:m>
                <a:endParaRPr lang="en-US" sz="2000" b="1" dirty="0" smtClean="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endParaRPr lang="en-US" sz="1400" b="1" dirty="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S</a:t>
                </a:r>
                <a:r>
                  <a:rPr lang="en-US" sz="1400" b="1" dirty="0" smtClean="0">
                    <a:blipFill>
                      <a:blip r:embed="rId4"/>
                      <a:stretch>
                        <a:fillRect/>
                      </a:stretch>
                    </a:blipFill>
                    <a:latin typeface="Eras Light ITC" panose="020B0402030504020804" pitchFamily="34" charset="0"/>
                  </a:rPr>
                  <a:t>tarting point of the optimizer,</a:t>
                </a:r>
              </a:p>
              <a:p>
                <a:pPr marL="285750" indent="-285750" algn="just">
                  <a:buFont typeface="Arial" panose="020B0604020202020204" pitchFamily="34" charset="0"/>
                  <a:buChar char="•"/>
                </a:pPr>
                <a:endParaRPr lang="en-US" sz="1400" b="1" dirty="0" smtClean="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14:m>
                  <m:oMath xmlns:m="http://schemas.openxmlformats.org/officeDocument/2006/math">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𝑚</m:t>
                        </m:r>
                        <m:r>
                          <a:rPr lang="en-US" sz="2000" b="1">
                            <a:blipFill>
                              <a:blip r:embed="rId4"/>
                              <a:stretch>
                                <a:fillRect/>
                              </a:stretch>
                            </a:blipFill>
                            <a:latin typeface="Cambria Math" panose="02040503050406030204" pitchFamily="18" charset="0"/>
                          </a:rPr>
                          <m:t>_</m:t>
                        </m:r>
                        <m:r>
                          <a:rPr lang="en-US" sz="2000" b="1">
                            <a:blipFill>
                              <a:blip r:embed="rId4"/>
                              <a:stretch>
                                <a:fillRect/>
                              </a:stretch>
                            </a:blipFill>
                            <a:latin typeface="Cambria Math" panose="02040503050406030204" pitchFamily="18" charset="0"/>
                          </a:rPr>
                          <m:t>𝑐</m:t>
                        </m:r>
                      </m:sub>
                    </m:sSub>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𝑚</m:t>
                            </m:r>
                            <m:r>
                              <a:rPr lang="en-US" sz="2000" b="1">
                                <a:blipFill>
                                  <a:blip r:embed="rId4"/>
                                  <a:stretch>
                                    <a:fillRect/>
                                  </a:stretch>
                                </a:blipFill>
                                <a:latin typeface="Cambria Math" panose="02040503050406030204" pitchFamily="18" charset="0"/>
                              </a:rPr>
                              <m:t>_</m:t>
                            </m:r>
                            <m:r>
                              <a:rPr lang="en-US" sz="2000" b="1">
                                <a:blipFill>
                                  <a:blip r:embed="rId4"/>
                                  <a:stretch>
                                    <a:fillRect/>
                                  </a:stretch>
                                </a:blipFill>
                                <a:latin typeface="Cambria Math" panose="02040503050406030204" pitchFamily="18" charset="0"/>
                              </a:rPr>
                              <m:t>𝑐</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𝑚</m:t>
                            </m:r>
                            <m:r>
                              <a:rPr lang="en-US" sz="2000" b="1" i="1" smtClean="0">
                                <a:blipFill>
                                  <a:blip r:embed="rId4"/>
                                  <a:stretch>
                                    <a:fillRect/>
                                  </a:stretch>
                                </a:blipFill>
                                <a:latin typeface="Cambria Math" panose="02040503050406030204" pitchFamily="18" charset="0"/>
                              </a:rPr>
                              <m:t>_</m:t>
                            </m:r>
                            <m:r>
                              <a:rPr lang="en-US" sz="2000" b="1" i="1" smtClean="0">
                                <a:blipFill>
                                  <a:blip r:embed="rId4"/>
                                  <a:stretch>
                                    <a:fillRect/>
                                  </a:stretch>
                                </a:blipFill>
                                <a:latin typeface="Cambria Math" panose="02040503050406030204" pitchFamily="18" charset="0"/>
                              </a:rPr>
                              <m:t>𝒄</m:t>
                            </m:r>
                          </m:e>
                          <m:sub>
                            <m:r>
                              <a:rPr lang="en-US" sz="2000" b="1">
                                <a:blipFill>
                                  <a:blip r:embed="rId4"/>
                                  <a:stretch>
                                    <a:fillRect/>
                                  </a:stretch>
                                </a:blipFill>
                                <a:latin typeface="Cambria Math" panose="02040503050406030204" pitchFamily="18" charset="0"/>
                              </a:rPr>
                              <m:t>𝑟</m:t>
                            </m:r>
                          </m:sub>
                        </m:sSub>
                      </m:den>
                    </m:f>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𝑀</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𝑀</m:t>
                            </m:r>
                          </m:e>
                          <m:sub>
                            <m:r>
                              <a:rPr lang="en-US" sz="2000" b="1">
                                <a:blipFill>
                                  <a:blip r:embed="rId4"/>
                                  <a:stretch>
                                    <a:fillRect/>
                                  </a:stretch>
                                </a:blipFill>
                                <a:latin typeface="Cambria Math" panose="02040503050406030204" pitchFamily="18" charset="0"/>
                              </a:rPr>
                              <m:t>𝑟</m:t>
                            </m:r>
                          </m:sub>
                        </m:sSub>
                      </m:den>
                    </m:f>
                    <m:r>
                      <a:rPr lang="en-US" sz="2000" b="1">
                        <a:blipFill>
                          <a:blip r:embed="rId4"/>
                          <a:stretch>
                            <a:fillRect/>
                          </a:stretch>
                        </a:blipFill>
                        <a:latin typeface="Cambria Math" panose="02040503050406030204" pitchFamily="18" charset="0"/>
                      </a:rPr>
                      <m:t>=</m:t>
                    </m:r>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𝑀</m:t>
                        </m:r>
                      </m:sub>
                    </m:sSub>
                  </m:oMath>
                </a14:m>
                <a:endParaRPr lang="en-US" sz="2000" b="1" dirty="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14:m>
                  <m:oMath xmlns:m="http://schemas.openxmlformats.org/officeDocument/2006/math">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𝑡</m:t>
                        </m:r>
                      </m:sub>
                    </m:sSub>
                    <m:r>
                      <a:rPr lang="en-US" sz="2000" b="1">
                        <a:blipFill>
                          <a:blip r:embed="rId4"/>
                          <a:stretch>
                            <a:fillRect/>
                          </a:stretch>
                        </a:blipFill>
                        <a:latin typeface="Cambria Math" panose="02040503050406030204" pitchFamily="18" charset="0"/>
                      </a:rPr>
                      <m:t>=</m:t>
                    </m:r>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𝑡</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𝑡</m:t>
                            </m:r>
                          </m:e>
                          <m:sub>
                            <m:r>
                              <a:rPr lang="en-US" sz="2000" b="1">
                                <a:blipFill>
                                  <a:blip r:embed="rId4"/>
                                  <a:stretch>
                                    <a:fillRect/>
                                  </a:stretch>
                                </a:blipFill>
                                <a:latin typeface="Cambria Math" panose="02040503050406030204" pitchFamily="18" charset="0"/>
                              </a:rPr>
                              <m:t>𝑟</m:t>
                            </m:r>
                          </m:sub>
                        </m:sSub>
                      </m:den>
                    </m:f>
                    <m:r>
                      <a:rPr lang="en-US" sz="2000" b="1">
                        <a:blipFill>
                          <a:blip r:embed="rId4"/>
                          <a:stretch>
                            <a:fillRect/>
                          </a:stretch>
                        </a:blipFill>
                        <a:latin typeface="Cambria Math" panose="02040503050406030204" pitchFamily="18" charset="0"/>
                      </a:rPr>
                      <m:t>≅</m:t>
                    </m:r>
                    <m:sSup>
                      <m:sSupPr>
                        <m:ctrlPr>
                          <a:rPr lang="en-US" sz="2000" b="1" i="1">
                            <a:blipFill>
                              <a:blip r:embed="rId4"/>
                              <a:stretch>
                                <a:fillRect/>
                              </a:stretch>
                            </a:blipFill>
                            <a:latin typeface="Cambria Math" panose="02040503050406030204" pitchFamily="18" charset="0"/>
                          </a:rPr>
                        </m:ctrlPr>
                      </m:sSupPr>
                      <m:e>
                        <m:d>
                          <m:dPr>
                            <m:ctrlPr>
                              <a:rPr lang="en-US" sz="2000" b="1" i="1">
                                <a:blipFill>
                                  <a:blip r:embed="rId4"/>
                                  <a:stretch>
                                    <a:fillRect/>
                                  </a:stretch>
                                </a:blipFill>
                                <a:latin typeface="Cambria Math" panose="02040503050406030204" pitchFamily="18" charset="0"/>
                              </a:rPr>
                            </m:ctrlPr>
                          </m:dPr>
                          <m:e>
                            <m:f>
                              <m:fPr>
                                <m:ctrlPr>
                                  <a:rPr lang="en-US" sz="2000" b="1" i="1">
                                    <a:blipFill>
                                      <a:blip r:embed="rId4"/>
                                      <a:stretch>
                                        <a:fillRect/>
                                      </a:stretch>
                                    </a:blipFill>
                                    <a:latin typeface="Cambria Math" panose="02040503050406030204" pitchFamily="18" charset="0"/>
                                  </a:rPr>
                                </m:ctrlPr>
                              </m:fPr>
                              <m:num>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𝑚</m:t>
                                    </m:r>
                                  </m:sub>
                                </m:sSub>
                              </m:num>
                              <m:den>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𝐿</m:t>
                                    </m:r>
                                  </m:e>
                                  <m:sub>
                                    <m:r>
                                      <a:rPr lang="en-US" sz="2000" b="1">
                                        <a:blipFill>
                                          <a:blip r:embed="rId4"/>
                                          <a:stretch>
                                            <a:fillRect/>
                                          </a:stretch>
                                        </a:blipFill>
                                        <a:latin typeface="Cambria Math" panose="02040503050406030204" pitchFamily="18" charset="0"/>
                                      </a:rPr>
                                      <m:t>𝑟</m:t>
                                    </m:r>
                                  </m:sub>
                                </m:sSub>
                              </m:den>
                            </m:f>
                          </m:e>
                        </m:d>
                      </m:e>
                      <m:sup>
                        <m:r>
                          <a:rPr lang="en-US" sz="2000" b="1">
                            <a:blipFill>
                              <a:blip r:embed="rId4"/>
                              <a:stretch>
                                <a:fillRect/>
                              </a:stretch>
                            </a:blipFill>
                            <a:latin typeface="Cambria Math" panose="02040503050406030204" pitchFamily="18" charset="0"/>
                          </a:rPr>
                          <m:t>2</m:t>
                        </m:r>
                      </m:sup>
                    </m:sSup>
                    <m:r>
                      <a:rPr lang="en-US" sz="2000" b="1">
                        <a:blipFill>
                          <a:blip r:embed="rId4"/>
                          <a:stretch>
                            <a:fillRect/>
                          </a:stretch>
                        </a:blipFill>
                        <a:latin typeface="Cambria Math" panose="02040503050406030204" pitchFamily="18" charset="0"/>
                      </a:rPr>
                      <m:t>=</m:t>
                    </m:r>
                    <m:sSub>
                      <m:sSubPr>
                        <m:ctrlPr>
                          <a:rPr lang="en-US" sz="2000" b="1" i="1">
                            <a:blipFill>
                              <a:blip r:embed="rId4"/>
                              <a:stretch>
                                <a:fillRect/>
                              </a:stretch>
                            </a:blipFill>
                            <a:latin typeface="Cambria Math" panose="02040503050406030204" pitchFamily="18" charset="0"/>
                          </a:rPr>
                        </m:ctrlPr>
                      </m:sSubPr>
                      <m:e>
                        <m:r>
                          <a:rPr lang="en-US" sz="2000" b="1">
                            <a:blipFill>
                              <a:blip r:embed="rId4"/>
                              <a:stretch>
                                <a:fillRect/>
                              </a:stretch>
                            </a:blipFill>
                            <a:latin typeface="Cambria Math" panose="02040503050406030204" pitchFamily="18" charset="0"/>
                          </a:rPr>
                          <m:t>𝜆</m:t>
                        </m:r>
                      </m:e>
                      <m:sub>
                        <m:r>
                          <a:rPr lang="en-US" sz="2000" b="1">
                            <a:blipFill>
                              <a:blip r:embed="rId4"/>
                              <a:stretch>
                                <a:fillRect/>
                              </a:stretch>
                            </a:blipFill>
                            <a:latin typeface="Cambria Math" panose="02040503050406030204" pitchFamily="18" charset="0"/>
                          </a:rPr>
                          <m:t>𝐿</m:t>
                        </m:r>
                      </m:sub>
                    </m:sSub>
                  </m:oMath>
                </a14:m>
                <a:endParaRPr lang="en-US" sz="2000" b="1" dirty="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05081" y="1592878"/>
                <a:ext cx="5559242" cy="40253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64323" y="2641717"/>
                <a:ext cx="1937983" cy="2039020"/>
              </a:xfrm>
              <a:prstGeom prst="rect">
                <a:avLst/>
              </a:prstGeom>
              <a:noFill/>
            </p:spPr>
            <p:txBody>
              <a:bodyPr wrap="square" rtlCol="0">
                <a:spAutoFit/>
              </a:bodyPr>
              <a:lstStyle/>
              <a:p>
                <a:pPr algn="just">
                  <a:lnSpc>
                    <a:spcPct val="150000"/>
                  </a:lnSpc>
                </a:pPr>
                <a14:m>
                  <m:oMath xmlns:m="http://schemas.openxmlformats.org/officeDocument/2006/math">
                    <m:r>
                      <a:rPr lang="en-US" sz="1100" b="1">
                        <a:blipFill>
                          <a:blip r:embed="rId4"/>
                          <a:stretch>
                            <a:fillRect/>
                          </a:stretch>
                        </a:blipFill>
                        <a:latin typeface="Cambria Math" panose="02040503050406030204" pitchFamily="18" charset="0"/>
                      </a:rPr>
                      <m:t>𝜆</m:t>
                    </m:r>
                  </m:oMath>
                </a14:m>
                <a:r>
                  <a:rPr lang="en-US" sz="1100" b="1" dirty="0" smtClean="0">
                    <a:blipFill>
                      <a:blip r:embed="rId4"/>
                      <a:stretch>
                        <a:fillRect/>
                      </a:stretch>
                    </a:blipFill>
                    <a:latin typeface="Eras Light ITC" panose="020B0402030504020804" pitchFamily="34" charset="0"/>
                  </a:rPr>
                  <a:t>: ratio of model to reference</a:t>
                </a:r>
              </a:p>
              <a:p>
                <a:pPr algn="just">
                  <a:lnSpc>
                    <a:spcPct val="150000"/>
                  </a:lnSpc>
                </a:pPr>
                <a:r>
                  <a:rPr lang="en-US" sz="1100" b="1" dirty="0" smtClean="0">
                    <a:blipFill>
                      <a:blip r:embed="rId4"/>
                      <a:stretch>
                        <a:fillRect/>
                      </a:stretch>
                    </a:blipFill>
                    <a:latin typeface="Eras Light ITC" panose="020B0402030504020804" pitchFamily="34" charset="0"/>
                  </a:rPr>
                  <a:t>L: Length</a:t>
                </a:r>
              </a:p>
              <a:p>
                <a:pPr algn="just">
                  <a:lnSpc>
                    <a:spcPct val="150000"/>
                  </a:lnSpc>
                </a:pPr>
                <a:r>
                  <a:rPr lang="en-US" sz="1100" b="1" dirty="0" smtClean="0">
                    <a:blipFill>
                      <a:blip r:embed="rId4"/>
                      <a:stretch>
                        <a:fillRect/>
                      </a:stretch>
                    </a:blipFill>
                    <a:latin typeface="Eras Light ITC" panose="020B0402030504020804" pitchFamily="34" charset="0"/>
                  </a:rPr>
                  <a:t>m: scaled model</a:t>
                </a:r>
              </a:p>
              <a:p>
                <a:pPr algn="just">
                  <a:lnSpc>
                    <a:spcPct val="150000"/>
                  </a:lnSpc>
                </a:pPr>
                <a:r>
                  <a:rPr lang="en-US" sz="1100" b="1" dirty="0" smtClean="0">
                    <a:blipFill>
                      <a:blip r:embed="rId4"/>
                      <a:stretch>
                        <a:fillRect/>
                      </a:stretch>
                    </a:blipFill>
                    <a:latin typeface="Eras Light ITC" panose="020B0402030504020804" pitchFamily="34" charset="0"/>
                  </a:rPr>
                  <a:t>r: reference model</a:t>
                </a:r>
              </a:p>
              <a:p>
                <a:pPr algn="just">
                  <a:lnSpc>
                    <a:spcPct val="150000"/>
                  </a:lnSpc>
                </a:pPr>
                <a:r>
                  <a:rPr lang="en-US" sz="1100" b="1" dirty="0" smtClean="0">
                    <a:blipFill>
                      <a:blip r:embed="rId4"/>
                      <a:stretch>
                        <a:fillRect/>
                      </a:stretch>
                    </a:blipFill>
                    <a:latin typeface="Eras Light ITC" panose="020B0402030504020804" pitchFamily="34" charset="0"/>
                  </a:rPr>
                  <a:t>M: mass</a:t>
                </a:r>
              </a:p>
              <a:p>
                <a:pPr algn="just">
                  <a:lnSpc>
                    <a:spcPct val="150000"/>
                  </a:lnSpc>
                </a:pPr>
                <a14:m>
                  <m:oMath xmlns:m="http://schemas.openxmlformats.org/officeDocument/2006/math">
                    <m:r>
                      <a:rPr lang="en-US" sz="1100" b="1">
                        <a:blipFill>
                          <a:blip r:embed="rId4"/>
                          <a:stretch>
                            <a:fillRect/>
                          </a:stretch>
                        </a:blipFill>
                        <a:latin typeface="Cambria Math" panose="02040503050406030204" pitchFamily="18" charset="0"/>
                      </a:rPr>
                      <m:t>𝜔</m:t>
                    </m:r>
                  </m:oMath>
                </a14:m>
                <a:r>
                  <a:rPr lang="en-US" sz="1100" b="1" dirty="0" smtClean="0">
                    <a:blipFill>
                      <a:blip r:embed="rId4"/>
                      <a:stretch>
                        <a:fillRect/>
                      </a:stretch>
                    </a:blipFill>
                    <a:latin typeface="Eras Light ITC" panose="020B0402030504020804" pitchFamily="34" charset="0"/>
                  </a:rPr>
                  <a:t>: frequency</a:t>
                </a:r>
              </a:p>
              <a:p>
                <a:pPr algn="just">
                  <a:lnSpc>
                    <a:spcPct val="150000"/>
                  </a:lnSpc>
                </a:pPr>
                <a:r>
                  <a:rPr lang="en-US" sz="1100" b="1" dirty="0" err="1" smtClean="0">
                    <a:blipFill>
                      <a:blip r:embed="rId4"/>
                      <a:stretch>
                        <a:fillRect/>
                      </a:stretch>
                    </a:blipFill>
                    <a:latin typeface="Eras Light ITC" panose="020B0402030504020804" pitchFamily="34" charset="0"/>
                  </a:rPr>
                  <a:t>m_c</a:t>
                </a:r>
                <a:r>
                  <a:rPr lang="en-US" sz="1100" b="1" dirty="0" smtClean="0">
                    <a:blipFill>
                      <a:blip r:embed="rId4"/>
                      <a:stretch>
                        <a:fillRect/>
                      </a:stretch>
                    </a:blipFill>
                    <a:latin typeface="Eras Light ITC" panose="020B0402030504020804" pitchFamily="34" charset="0"/>
                  </a:rPr>
                  <a:t>: concentrated mass</a:t>
                </a:r>
              </a:p>
              <a:p>
                <a:pPr algn="just"/>
                <a:r>
                  <a:rPr lang="en-US" sz="1100" b="1" dirty="0">
                    <a:blipFill>
                      <a:blip r:embed="rId4"/>
                      <a:stretch>
                        <a:fillRect/>
                      </a:stretch>
                    </a:blipFill>
                    <a:latin typeface="Eras Light ITC" panose="020B0402030504020804" pitchFamily="34" charset="0"/>
                  </a:rPr>
                  <a:t>t</a:t>
                </a:r>
                <a:r>
                  <a:rPr lang="en-US" sz="1100" b="1" dirty="0" smtClean="0">
                    <a:blipFill>
                      <a:blip r:embed="rId4"/>
                      <a:stretch>
                        <a:fillRect/>
                      </a:stretch>
                    </a:blipFill>
                    <a:latin typeface="Eras Light ITC" panose="020B0402030504020804" pitchFamily="34" charset="0"/>
                  </a:rPr>
                  <a:t>: thickness</a:t>
                </a:r>
                <a:endParaRPr lang="en-US" sz="1100" b="1" dirty="0">
                  <a:blipFill>
                    <a:blip r:embed="rId4"/>
                    <a:stretch>
                      <a:fillRect/>
                    </a:stretch>
                  </a:blipFill>
                  <a:latin typeface="Eras Light ITC" panose="020B04020305040208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264323" y="2641717"/>
                <a:ext cx="1937983" cy="2039020"/>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1785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80" y="40875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Tools Framework</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1F0DC1A5-0613-49BA-B11B-2FCA5B1422C6}"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dirty="0">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13</a:t>
            </a:fld>
            <a:endParaRPr lang="en-US">
              <a:latin typeface="Eras Light ITC" panose="020B0402030504020804" pitchFamily="34" charset="0"/>
            </a:endParaRPr>
          </a:p>
        </p:txBody>
      </p:sp>
      <p:pic>
        <p:nvPicPr>
          <p:cNvPr id="1026" name="Picture 2" descr="RÃ©sultat de recherche d'images pour &quot;openmdao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567" y="2842304"/>
            <a:ext cx="3484783" cy="514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1039" y="1316908"/>
            <a:ext cx="3898824" cy="769441"/>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4400" b="1" dirty="0" err="1" smtClean="0">
                <a:ln w="0"/>
                <a:solidFill>
                  <a:schemeClr val="accent1"/>
                </a:solidFill>
                <a:effectLst>
                  <a:outerShdw blurRad="38100" dist="25400" dir="5400000" algn="ctr" rotWithShape="0">
                    <a:srgbClr val="6E747A">
                      <a:alpha val="43000"/>
                    </a:srgbClr>
                  </a:outerShdw>
                </a:effectLst>
                <a:latin typeface="Eras Light ITC" panose="020B0402030504020804" pitchFamily="34" charset="0"/>
              </a:rPr>
              <a:t>OpenNASTRAN</a:t>
            </a:r>
            <a:endParaRPr lang="en-US" sz="5400" b="1" cap="none" spc="0" dirty="0">
              <a:ln w="0"/>
              <a:solidFill>
                <a:schemeClr val="accent1"/>
              </a:solidFill>
              <a:effectLst>
                <a:outerShdw blurRad="38100" dist="25400" dir="5400000" algn="ctr" rotWithShape="0">
                  <a:srgbClr val="6E747A">
                    <a:alpha val="43000"/>
                  </a:srgbClr>
                </a:outerShdw>
              </a:effectLst>
              <a:latin typeface="Eras Light ITC" panose="020B0402030504020804" pitchFamily="34" charset="0"/>
            </a:endParaRPr>
          </a:p>
        </p:txBody>
      </p:sp>
      <p:pic>
        <p:nvPicPr>
          <p:cNvPr id="1028" name="Picture 4" descr="RÃ©sultat de recherche d'images pour &quot;python logo&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017" y="5287007"/>
            <a:ext cx="1925702" cy="5701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vtk.org/files/logos/VTK-logo-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2459" y="5204371"/>
            <a:ext cx="1120998" cy="6016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7802" y="5062982"/>
            <a:ext cx="927548" cy="7942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58721" y="1516962"/>
            <a:ext cx="2041193" cy="369332"/>
          </a:xfrm>
          <a:prstGeom prst="rect">
            <a:avLst/>
          </a:prstGeom>
          <a:noFill/>
        </p:spPr>
        <p:txBody>
          <a:bodyPr wrap="square" rtlCol="0">
            <a:spAutoFit/>
          </a:bodyPr>
          <a:lstStyle/>
          <a:p>
            <a:r>
              <a:rPr lang="en-US" b="1" dirty="0">
                <a:blipFill>
                  <a:blip r:embed="rId8"/>
                  <a:stretch>
                    <a:fillRect/>
                  </a:stretch>
                </a:blipFill>
                <a:latin typeface="Eras Light ITC" panose="020B0402030504020804" pitchFamily="34" charset="0"/>
              </a:rPr>
              <a:t>Solver</a:t>
            </a:r>
          </a:p>
        </p:txBody>
      </p:sp>
      <p:sp>
        <p:nvSpPr>
          <p:cNvPr id="17" name="TextBox 16"/>
          <p:cNvSpPr txBox="1"/>
          <p:nvPr/>
        </p:nvSpPr>
        <p:spPr>
          <a:xfrm>
            <a:off x="1657350" y="2916438"/>
            <a:ext cx="2041193" cy="369332"/>
          </a:xfrm>
          <a:prstGeom prst="rect">
            <a:avLst/>
          </a:prstGeom>
          <a:noFill/>
        </p:spPr>
        <p:txBody>
          <a:bodyPr wrap="square" rtlCol="0">
            <a:spAutoFit/>
          </a:bodyPr>
          <a:lstStyle/>
          <a:p>
            <a:r>
              <a:rPr lang="en-US" b="1" dirty="0">
                <a:blipFill>
                  <a:blip r:embed="rId8"/>
                  <a:stretch>
                    <a:fillRect/>
                  </a:stretch>
                </a:blipFill>
                <a:latin typeface="Eras Light ITC" panose="020B0402030504020804" pitchFamily="34" charset="0"/>
              </a:rPr>
              <a:t>Chaining Tool</a:t>
            </a:r>
          </a:p>
        </p:txBody>
      </p:sp>
      <p:sp>
        <p:nvSpPr>
          <p:cNvPr id="18" name="TextBox 17"/>
          <p:cNvSpPr txBox="1"/>
          <p:nvPr/>
        </p:nvSpPr>
        <p:spPr>
          <a:xfrm>
            <a:off x="6312860" y="4512604"/>
            <a:ext cx="2041193" cy="369332"/>
          </a:xfrm>
          <a:prstGeom prst="rect">
            <a:avLst/>
          </a:prstGeom>
          <a:noFill/>
        </p:spPr>
        <p:txBody>
          <a:bodyPr wrap="square" rtlCol="0">
            <a:spAutoFit/>
          </a:bodyPr>
          <a:lstStyle/>
          <a:p>
            <a:r>
              <a:rPr lang="en-US" b="1" dirty="0">
                <a:blipFill>
                  <a:blip r:embed="rId8"/>
                  <a:stretch>
                    <a:fillRect/>
                  </a:stretch>
                </a:blipFill>
                <a:latin typeface="Eras Light ITC" panose="020B0402030504020804" pitchFamily="34" charset="0"/>
              </a:rPr>
              <a:t>Visualization Tools</a:t>
            </a:r>
          </a:p>
        </p:txBody>
      </p:sp>
      <p:pic>
        <p:nvPicPr>
          <p:cNvPr id="1040" name="Picture 16" descr="RÃ©sultat de recherche d'images pour &quot;scipy logo&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15712" y="5141137"/>
            <a:ext cx="1802216" cy="71605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266921" y="5204371"/>
            <a:ext cx="1447832" cy="52322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2800" b="1" dirty="0" smtClean="0">
                <a:ln w="0"/>
                <a:solidFill>
                  <a:schemeClr val="accent1"/>
                </a:solidFill>
                <a:effectLst>
                  <a:outerShdw blurRad="38100" dist="25400" dir="5400000" algn="ctr" rotWithShape="0">
                    <a:srgbClr val="6E747A">
                      <a:alpha val="43000"/>
                    </a:srgbClr>
                  </a:outerShdw>
                </a:effectLst>
                <a:latin typeface="Eras Light ITC" panose="020B0402030504020804" pitchFamily="34" charset="0"/>
              </a:rPr>
              <a:t>COBYLA</a:t>
            </a:r>
            <a:endParaRPr lang="en-US" sz="3600" b="1" cap="none" spc="0" dirty="0">
              <a:ln w="0"/>
              <a:solidFill>
                <a:schemeClr val="accent1"/>
              </a:solidFill>
              <a:effectLst>
                <a:outerShdw blurRad="38100" dist="25400" dir="5400000" algn="ctr" rotWithShape="0">
                  <a:srgbClr val="6E747A">
                    <a:alpha val="43000"/>
                  </a:srgbClr>
                </a:outerShdw>
              </a:effectLst>
              <a:latin typeface="Eras Light ITC" panose="020B0402030504020804" pitchFamily="34" charset="0"/>
            </a:endParaRPr>
          </a:p>
        </p:txBody>
      </p:sp>
      <p:sp>
        <p:nvSpPr>
          <p:cNvPr id="22" name="TextBox 21"/>
          <p:cNvSpPr txBox="1"/>
          <p:nvPr/>
        </p:nvSpPr>
        <p:spPr>
          <a:xfrm>
            <a:off x="2115119" y="4603186"/>
            <a:ext cx="2041193" cy="369332"/>
          </a:xfrm>
          <a:prstGeom prst="rect">
            <a:avLst/>
          </a:prstGeom>
          <a:noFill/>
        </p:spPr>
        <p:txBody>
          <a:bodyPr wrap="square" rtlCol="0">
            <a:spAutoFit/>
          </a:bodyPr>
          <a:lstStyle/>
          <a:p>
            <a:r>
              <a:rPr lang="en-US" b="1" dirty="0">
                <a:blipFill>
                  <a:blip r:embed="rId8"/>
                  <a:stretch>
                    <a:fillRect/>
                  </a:stretch>
                </a:blipFill>
                <a:latin typeface="Eras Light ITC" panose="020B0402030504020804" pitchFamily="34" charset="0"/>
              </a:rPr>
              <a:t>Optimization Tools</a:t>
            </a:r>
          </a:p>
        </p:txBody>
      </p:sp>
    </p:spTree>
    <p:extLst>
      <p:ext uri="{BB962C8B-B14F-4D97-AF65-F5344CB8AC3E}">
        <p14:creationId xmlns:p14="http://schemas.microsoft.com/office/powerpoint/2010/main" val="18385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353691"/>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Optimization Schedule</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A72A3886-DC9B-4720-9ADA-C67425F40943}"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14</a:t>
            </a:fld>
            <a:endParaRPr lang="en-US">
              <a:latin typeface="Eras Light ITC" panose="020B0402030504020804" pitchFamily="34" charset="0"/>
            </a:endParaRPr>
          </a:p>
        </p:txBody>
      </p:sp>
      <p:grpSp>
        <p:nvGrpSpPr>
          <p:cNvPr id="34" name="Group 33"/>
          <p:cNvGrpSpPr/>
          <p:nvPr/>
        </p:nvGrpSpPr>
        <p:grpSpPr>
          <a:xfrm>
            <a:off x="1960775" y="1015035"/>
            <a:ext cx="4876753" cy="4962684"/>
            <a:chOff x="-3" y="0"/>
            <a:chExt cx="3191601" cy="3692103"/>
          </a:xfrm>
        </p:grpSpPr>
        <p:grpSp>
          <p:nvGrpSpPr>
            <p:cNvPr id="35" name="Group 34"/>
            <p:cNvGrpSpPr/>
            <p:nvPr/>
          </p:nvGrpSpPr>
          <p:grpSpPr>
            <a:xfrm>
              <a:off x="-3" y="0"/>
              <a:ext cx="3191601" cy="3692103"/>
              <a:chOff x="-17463" y="0"/>
              <a:chExt cx="3191601" cy="3692103"/>
            </a:xfrm>
          </p:grpSpPr>
          <p:cxnSp>
            <p:nvCxnSpPr>
              <p:cNvPr id="38" name="Straight Arrow Connector 37"/>
              <p:cNvCxnSpPr/>
              <p:nvPr/>
            </p:nvCxnSpPr>
            <p:spPr>
              <a:xfrm>
                <a:off x="1630393" y="664234"/>
                <a:ext cx="0" cy="25019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7463" y="0"/>
                <a:ext cx="3191601" cy="3692103"/>
                <a:chOff x="-17463" y="0"/>
                <a:chExt cx="3191601" cy="3692103"/>
              </a:xfrm>
            </p:grpSpPr>
            <p:sp>
              <p:nvSpPr>
                <p:cNvPr id="40" name="Rectangle 39"/>
                <p:cNvSpPr/>
                <p:nvPr/>
              </p:nvSpPr>
              <p:spPr>
                <a:xfrm>
                  <a:off x="845389" y="0"/>
                  <a:ext cx="1552575" cy="2152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Garamond" panose="02020404030301010803" pitchFamily="18" charset="0"/>
                      <a:ea typeface="SimSun" panose="02010600030101010101" pitchFamily="2" charset="-122"/>
                      <a:cs typeface="Times New Roman" panose="02020603050405020304" pitchFamily="18" charset="0"/>
                    </a:rPr>
                    <a:t>Initial Thicknesses &amp; Masses</a:t>
                  </a:r>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41" name="Rectangle 40"/>
                <p:cNvSpPr/>
                <p:nvPr/>
              </p:nvSpPr>
              <p:spPr>
                <a:xfrm>
                  <a:off x="733245" y="483080"/>
                  <a:ext cx="1777041" cy="198408"/>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Garamond" panose="02020404030301010803" pitchFamily="18" charset="0"/>
                      <a:ea typeface="SimSun" panose="02010600030101010101" pitchFamily="2" charset="-122"/>
                      <a:cs typeface="Times New Roman" panose="02020603050405020304" pitchFamily="18" charset="0"/>
                    </a:rPr>
                    <a:t>NASTRAN MODAL ANALYSIS</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42" name="Diamond 41"/>
                <p:cNvSpPr/>
                <p:nvPr/>
              </p:nvSpPr>
              <p:spPr>
                <a:xfrm>
                  <a:off x="798532" y="2001327"/>
                  <a:ext cx="1656188" cy="465826"/>
                </a:xfrm>
                <a:prstGeom prst="diamond">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a:effectLst/>
                      <a:latin typeface="Garamond" panose="02020404030301010803" pitchFamily="18" charset="0"/>
                      <a:ea typeface="SimSun" panose="02010600030101010101" pitchFamily="2" charset="-122"/>
                      <a:cs typeface="Times New Roman" panose="02020603050405020304" pitchFamily="18" charset="0"/>
                    </a:rPr>
                    <a:t>Convergence?</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cxnSp>
              <p:nvCxnSpPr>
                <p:cNvPr id="43" name="Straight Arrow Connector 42"/>
                <p:cNvCxnSpPr/>
                <p:nvPr/>
              </p:nvCxnSpPr>
              <p:spPr>
                <a:xfrm>
                  <a:off x="1613140" y="224287"/>
                  <a:ext cx="0" cy="25019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41" idx="1"/>
                </p:cNvCxnSpPr>
                <p:nvPr/>
              </p:nvCxnSpPr>
              <p:spPr>
                <a:xfrm rot="16200000" flipV="1">
                  <a:off x="-56643" y="1372041"/>
                  <a:ext cx="1652165" cy="72650"/>
                </a:xfrm>
                <a:prstGeom prst="bentConnector4">
                  <a:avLst>
                    <a:gd name="adj1" fmla="val 521"/>
                    <a:gd name="adj2" fmla="val 1186630"/>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87647" y="1319866"/>
                  <a:ext cx="1310640" cy="36231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pPr>
                  <a:r>
                    <a:rPr lang="en-US" sz="1400" dirty="0">
                      <a:effectLst/>
                      <a:latin typeface="Garamond" panose="02020404030301010803" pitchFamily="18" charset="0"/>
                      <a:ea typeface="SimSun" panose="02010600030101010101" pitchFamily="2" charset="-122"/>
                      <a:cs typeface="Times New Roman" panose="02020603050405020304" pitchFamily="18" charset="0"/>
                    </a:rPr>
                    <a:t>MODAL FUNCTIONS </a:t>
                  </a:r>
                  <a:endParaRPr lang="en-US" sz="1400" dirty="0" smtClean="0">
                    <a:effectLst/>
                    <a:latin typeface="Garamond" panose="02020404030301010803" pitchFamily="18" charset="0"/>
                    <a:ea typeface="SimSun" panose="02010600030101010101" pitchFamily="2" charset="-122"/>
                    <a:cs typeface="Times New Roman" panose="02020603050405020304" pitchFamily="18" charset="0"/>
                  </a:endParaRPr>
                </a:p>
                <a:p>
                  <a:pPr marL="0" marR="0" algn="ctr">
                    <a:lnSpc>
                      <a:spcPct val="107000"/>
                    </a:lnSpc>
                    <a:spcBef>
                      <a:spcPts val="0"/>
                    </a:spcBef>
                  </a:pPr>
                  <a:r>
                    <a:rPr lang="en-US" sz="1400" dirty="0" smtClean="0">
                      <a:effectLst/>
                      <a:latin typeface="Garamond" panose="02020404030301010803" pitchFamily="18" charset="0"/>
                      <a:ea typeface="SimSun" panose="02010600030101010101" pitchFamily="2" charset="-122"/>
                      <a:cs typeface="Times New Roman" panose="02020603050405020304" pitchFamily="18" charset="0"/>
                    </a:rPr>
                    <a:t>(</a:t>
                  </a:r>
                  <a:r>
                    <a:rPr lang="en-US" sz="1400" dirty="0">
                      <a:effectLst/>
                      <a:latin typeface="Garamond" panose="02020404030301010803" pitchFamily="18" charset="0"/>
                      <a:ea typeface="SimSun" panose="02010600030101010101" pitchFamily="2" charset="-122"/>
                      <a:cs typeface="Times New Roman" panose="02020603050405020304" pitchFamily="18" charset="0"/>
                    </a:rPr>
                    <a:t>MAC Computation</a:t>
                  </a:r>
                  <a:r>
                    <a:rPr lang="en-US" sz="1400" dirty="0" smtClean="0">
                      <a:effectLst/>
                      <a:latin typeface="Garamond" panose="02020404030301010803" pitchFamily="18" charset="0"/>
                      <a:ea typeface="SimSun" panose="02010600030101010101" pitchFamily="2" charset="-122"/>
                      <a:cs typeface="Times New Roman" panose="02020603050405020304" pitchFamily="18" charset="0"/>
                    </a:rPr>
                    <a:t>)</a:t>
                  </a:r>
                  <a:r>
                    <a:rPr lang="en-US" sz="1400" dirty="0">
                      <a:effectLst/>
                      <a:latin typeface="Garamond" panose="02020404030301010803" pitchFamily="18" charset="0"/>
                      <a:ea typeface="SimSun" panose="02010600030101010101" pitchFamily="2" charset="-122"/>
                      <a:cs typeface="Times New Roman" panose="02020603050405020304" pitchFamily="18" charset="0"/>
                    </a:rPr>
                    <a:t> </a:t>
                  </a:r>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p:txBody>
            </p:sp>
            <p:cxnSp>
              <p:nvCxnSpPr>
                <p:cNvPr id="46" name="Elbow Connector 45"/>
                <p:cNvCxnSpPr/>
                <p:nvPr/>
              </p:nvCxnSpPr>
              <p:spPr>
                <a:xfrm rot="5400000">
                  <a:off x="1468810" y="1839908"/>
                  <a:ext cx="319151" cy="3688"/>
                </a:xfrm>
                <a:prstGeom prst="bentConnector3">
                  <a:avLst>
                    <a:gd name="adj1" fmla="val 50000"/>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endCxn id="45" idx="1"/>
                </p:cNvCxnSpPr>
                <p:nvPr/>
              </p:nvCxnSpPr>
              <p:spPr>
                <a:xfrm rot="16200000" flipH="1">
                  <a:off x="696432" y="1209869"/>
                  <a:ext cx="371070" cy="211233"/>
                </a:xfrm>
                <a:prstGeom prst="bentConnector2">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647" y="914424"/>
                  <a:ext cx="1742452" cy="224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Garamond" panose="02020404030301010803" pitchFamily="18" charset="0"/>
                      <a:ea typeface="SimSun" panose="02010600030101010101" pitchFamily="2" charset="-122"/>
                      <a:cs typeface="Times New Roman" panose="02020603050405020304" pitchFamily="18" charset="0"/>
                    </a:rPr>
                    <a:t>Mode shapes, Frequencies, Mass</a:t>
                  </a:r>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p:txBody>
            </p:sp>
            <p:cxnSp>
              <p:nvCxnSpPr>
                <p:cNvPr id="49" name="Elbow Connector 48"/>
                <p:cNvCxnSpPr/>
                <p:nvPr/>
              </p:nvCxnSpPr>
              <p:spPr>
                <a:xfrm rot="10800000" flipV="1">
                  <a:off x="2298128" y="1250831"/>
                  <a:ext cx="315768" cy="250190"/>
                </a:xfrm>
                <a:prstGeom prst="bentConnector3">
                  <a:avLst>
                    <a:gd name="adj1" fmla="val 8962"/>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872124" y="776378"/>
                  <a:ext cx="1302014" cy="474453"/>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Garamond" panose="02020404030301010803" pitchFamily="18" charset="0"/>
                      <a:ea typeface="SimSun" panose="02010600030101010101" pitchFamily="2" charset="-122"/>
                      <a:cs typeface="Times New Roman" panose="02020603050405020304" pitchFamily="18" charset="0"/>
                    </a:rPr>
                    <a:t>Ref. Mode shapes, Frequencies, Mass</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cxnSp>
              <p:nvCxnSpPr>
                <p:cNvPr id="51" name="Straight Arrow Connector 50"/>
                <p:cNvCxnSpPr/>
                <p:nvPr/>
              </p:nvCxnSpPr>
              <p:spPr>
                <a:xfrm>
                  <a:off x="1630393" y="2475782"/>
                  <a:ext cx="0" cy="25019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46703" y="3260312"/>
                  <a:ext cx="1552575" cy="431791"/>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Garamond" panose="02020404030301010803" pitchFamily="18" charset="0"/>
                      <a:ea typeface="SimSun" panose="02010600030101010101" pitchFamily="2" charset="-122"/>
                      <a:cs typeface="Times New Roman" panose="02020603050405020304" pitchFamily="18" charset="0"/>
                    </a:rPr>
                    <a:t>Optimized thickness and masses, mode shapes, MAC</a:t>
                  </a:r>
                  <a:endParaRPr lang="en-US" sz="240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53" name="Text Box 75"/>
                <p:cNvSpPr txBox="1"/>
                <p:nvPr/>
              </p:nvSpPr>
              <p:spPr>
                <a:xfrm>
                  <a:off x="-17463" y="2000309"/>
                  <a:ext cx="305042" cy="1800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sz="1200">
                      <a:effectLst/>
                      <a:latin typeface="Garamond" panose="02020404030301010803" pitchFamily="18" charset="0"/>
                      <a:ea typeface="SimSun" panose="02010600030101010101" pitchFamily="2" charset="-122"/>
                      <a:cs typeface="Times New Roman" panose="02020603050405020304" pitchFamily="18" charset="0"/>
                    </a:rPr>
                    <a:t>No</a:t>
                  </a:r>
                  <a:endParaRPr lang="en-US" sz="240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54" name="Text Box 76"/>
                <p:cNvSpPr txBox="1"/>
                <p:nvPr/>
              </p:nvSpPr>
              <p:spPr>
                <a:xfrm>
                  <a:off x="1240115" y="2482964"/>
                  <a:ext cx="319082" cy="1800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sz="1200">
                      <a:effectLst/>
                      <a:latin typeface="Garamond" panose="02020404030301010803" pitchFamily="18" charset="0"/>
                      <a:ea typeface="SimSun" panose="02010600030101010101" pitchFamily="2" charset="-122"/>
                      <a:cs typeface="Times New Roman" panose="02020603050405020304" pitchFamily="18" charset="0"/>
                    </a:rPr>
                    <a:t>Yes</a:t>
                  </a:r>
                  <a:endParaRPr lang="en-US" sz="2400">
                    <a:effectLst/>
                    <a:latin typeface="Garamond" panose="02020404030301010803" pitchFamily="18" charset="0"/>
                    <a:ea typeface="SimSun" panose="02010600030101010101" pitchFamily="2" charset="-122"/>
                    <a:cs typeface="Times New Roman" panose="02020603050405020304" pitchFamily="18" charset="0"/>
                  </a:endParaRPr>
                </a:p>
              </p:txBody>
            </p:sp>
          </p:grpSp>
        </p:grpSp>
        <p:sp>
          <p:nvSpPr>
            <p:cNvPr id="36" name="Rectangle 35"/>
            <p:cNvSpPr/>
            <p:nvPr/>
          </p:nvSpPr>
          <p:spPr>
            <a:xfrm>
              <a:off x="871268" y="2743200"/>
              <a:ext cx="1552184" cy="2584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Garamond" panose="02020404030301010803" pitchFamily="18" charset="0"/>
                  <a:ea typeface="SimSun" panose="02010600030101010101" pitchFamily="2" charset="-122"/>
                  <a:cs typeface="Times New Roman" panose="02020603050405020304" pitchFamily="18" charset="0"/>
                </a:rPr>
                <a:t>Post-processing</a:t>
              </a:r>
              <a:endParaRPr lang="en-US" sz="2400">
                <a:effectLst/>
                <a:latin typeface="Garamond" panose="02020404030301010803" pitchFamily="18" charset="0"/>
                <a:ea typeface="SimSun" panose="02010600030101010101" pitchFamily="2" charset="-122"/>
                <a:cs typeface="Times New Roman" panose="02020603050405020304" pitchFamily="18" charset="0"/>
              </a:endParaRPr>
            </a:p>
          </p:txBody>
        </p:sp>
        <p:cxnSp>
          <p:nvCxnSpPr>
            <p:cNvPr id="37" name="Straight Arrow Connector 36"/>
            <p:cNvCxnSpPr/>
            <p:nvPr/>
          </p:nvCxnSpPr>
          <p:spPr>
            <a:xfrm>
              <a:off x="1647645" y="3001992"/>
              <a:ext cx="0" cy="249555"/>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5230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353691"/>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About the Optimizer</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5B0F0C3C-2AE1-486C-BE8C-438D98324390}"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15</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628650" y="1411490"/>
                <a:ext cx="7886700" cy="192360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b="1" dirty="0">
                    <a:blipFill>
                      <a:blip r:embed="rId4"/>
                      <a:stretch>
                        <a:fillRect/>
                      </a:stretch>
                    </a:blipFill>
                    <a:latin typeface="Eras Light ITC" panose="020B0402030504020804" pitchFamily="34" charset="0"/>
                  </a:rPr>
                  <a:t>Constrained Optimization </a:t>
                </a:r>
                <a:r>
                  <a:rPr lang="en-US" sz="1400" b="1" dirty="0" smtClean="0">
                    <a:blipFill>
                      <a:blip r:embed="rId4"/>
                      <a:stretch>
                        <a:fillRect/>
                      </a:stretch>
                    </a:blipFill>
                    <a:latin typeface="Eras Light ITC" panose="020B0402030504020804" pitchFamily="34" charset="0"/>
                  </a:rPr>
                  <a:t>BY </a:t>
                </a:r>
                <a:r>
                  <a:rPr lang="en-US" sz="1400" b="1" dirty="0">
                    <a:blipFill>
                      <a:blip r:embed="rId4"/>
                      <a:stretch>
                        <a:fillRect/>
                      </a:stretch>
                    </a:blipFill>
                    <a:latin typeface="Eras Light ITC" panose="020B0402030504020804" pitchFamily="34" charset="0"/>
                  </a:rPr>
                  <a:t>Linear Approximation (COBYLA</a:t>
                </a:r>
                <a:r>
                  <a:rPr lang="en-US" sz="1400" b="1" dirty="0" smtClean="0">
                    <a:blipFill>
                      <a:blip r:embed="rId4"/>
                      <a:stretch>
                        <a:fillRect/>
                      </a:stretch>
                    </a:blipFill>
                    <a:latin typeface="Eras Light ITC" panose="020B0402030504020804" pitchFamily="34" charset="0"/>
                  </a:rPr>
                  <a:t>)* </a:t>
                </a:r>
                <a:r>
                  <a:rPr lang="en-US" sz="1400" b="1" dirty="0">
                    <a:blipFill>
                      <a:blip r:embed="rId4"/>
                      <a:stretch>
                        <a:fillRect/>
                      </a:stretch>
                    </a:blipFill>
                    <a:latin typeface="Eras Light ITC" panose="020B0402030504020804" pitchFamily="34" charset="0"/>
                  </a:rPr>
                  <a:t>optimizer is used for all the test </a:t>
                </a:r>
                <a:r>
                  <a:rPr lang="en-US" sz="1400" b="1" dirty="0" smtClean="0">
                    <a:blipFill>
                      <a:blip r:embed="rId4"/>
                      <a:stretch>
                        <a:fillRect/>
                      </a:stretch>
                    </a:blipFill>
                    <a:latin typeface="Eras Light ITC" panose="020B0402030504020804" pitchFamily="34" charset="0"/>
                  </a:rPr>
                  <a:t>cases</a:t>
                </a:r>
              </a:p>
              <a:p>
                <a:pPr marL="285750" indent="-285750">
                  <a:lnSpc>
                    <a:spcPct val="150000"/>
                  </a:lnSpc>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can </a:t>
                </a:r>
                <a:r>
                  <a:rPr lang="en-US" sz="1400" b="1" dirty="0">
                    <a:blipFill>
                      <a:blip r:embed="rId4"/>
                      <a:stretch>
                        <a:fillRect/>
                      </a:stretch>
                    </a:blipFill>
                    <a:latin typeface="Eras Light ITC" panose="020B0402030504020804" pitchFamily="34" charset="0"/>
                  </a:rPr>
                  <a:t>find a vector that has minimal (or maximal)</a:t>
                </a:r>
                <a14:m>
                  <m:oMath xmlns:m="http://schemas.openxmlformats.org/officeDocument/2006/math">
                    <m:r>
                      <a:rPr lang="en-US" sz="1400" b="1">
                        <a:blipFill>
                          <a:blip r:embed="rId4"/>
                          <a:stretch>
                            <a:fillRect/>
                          </a:stretch>
                        </a:blipFill>
                        <a:latin typeface="Cambria Math" panose="02040503050406030204" pitchFamily="18" charset="0"/>
                      </a:rPr>
                      <m:t> </m:t>
                    </m:r>
                    <m:r>
                      <a:rPr lang="en-US" sz="1400" b="1">
                        <a:blipFill>
                          <a:blip r:embed="rId4"/>
                          <a:stretch>
                            <a:fillRect/>
                          </a:stretch>
                        </a:blipFill>
                        <a:latin typeface="Cambria Math" panose="02040503050406030204" pitchFamily="18" charset="0"/>
                      </a:rPr>
                      <m:t>𝑓</m:t>
                    </m:r>
                  </m:oMath>
                </a14:m>
                <a:r>
                  <a:rPr lang="en-US" sz="1400" b="1" dirty="0">
                    <a:blipFill>
                      <a:blip r:embed="rId4"/>
                      <a:stretch>
                        <a:fillRect/>
                      </a:stretch>
                    </a:blipFill>
                    <a:latin typeface="Eras Light ITC" panose="020B0402030504020804" pitchFamily="34" charset="0"/>
                  </a:rPr>
                  <a:t>, the objective</a:t>
                </a:r>
              </a:p>
              <a:p>
                <a:pPr marL="285750" indent="-285750">
                  <a:lnSpc>
                    <a:spcPct val="150000"/>
                  </a:lnSpc>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drawback </a:t>
                </a:r>
                <a:r>
                  <a:rPr lang="en-US" sz="1400" b="1" dirty="0">
                    <a:blipFill>
                      <a:blip r:embed="rId4"/>
                      <a:stretch>
                        <a:fillRect/>
                      </a:stretch>
                    </a:blipFill>
                    <a:latin typeface="Eras Light ITC" panose="020B0402030504020804" pitchFamily="34" charset="0"/>
                  </a:rPr>
                  <a:t>– it can go out of bounds very quickly</a:t>
                </a:r>
              </a:p>
              <a:p>
                <a:pPr marL="285750" indent="-285750">
                  <a:lnSpc>
                    <a:spcPct val="150000"/>
                  </a:lnSpc>
                  <a:buFont typeface="Arial" panose="020B0604020202020204" pitchFamily="34" charset="0"/>
                  <a:buChar char="•"/>
                </a:pPr>
                <a:r>
                  <a:rPr lang="en-US" sz="1400" b="1" dirty="0">
                    <a:blipFill>
                      <a:blip r:embed="rId4"/>
                      <a:stretch>
                        <a:fillRect/>
                      </a:stretch>
                    </a:blipFill>
                    <a:latin typeface="Eras Light ITC" panose="020B0402030504020804" pitchFamily="34" charset="0"/>
                  </a:rPr>
                  <a:t>can produce negative thicknesses, which are not accepted by NASTRAN – FATAL </a:t>
                </a:r>
                <a:r>
                  <a:rPr lang="en-US" sz="1400" b="1" dirty="0" smtClean="0">
                    <a:blipFill>
                      <a:blip r:embed="rId4"/>
                      <a:stretch>
                        <a:fillRect/>
                      </a:stretch>
                    </a:blipFill>
                    <a:latin typeface="Eras Light ITC" panose="020B0402030504020804" pitchFamily="34" charset="0"/>
                  </a:rPr>
                  <a:t>error</a:t>
                </a:r>
              </a:p>
              <a:p>
                <a:pPr marL="285750" indent="-285750">
                  <a:lnSpc>
                    <a:spcPct val="150000"/>
                  </a:lnSpc>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bounds must be chosen carefully</a:t>
                </a:r>
                <a:endParaRPr lang="en-US" sz="1400" b="1" dirty="0">
                  <a:blipFill>
                    <a:blip r:embed="rId4"/>
                    <a:stretch>
                      <a:fillRect/>
                    </a:stretch>
                  </a:blipFill>
                  <a:latin typeface="Eras Light ITC" panose="020B0402030504020804" pitchFamily="34" charset="0"/>
                </a:endParaRPr>
              </a:p>
              <a:p>
                <a:pPr marL="285750" indent="-285750">
                  <a:buFont typeface="Arial" panose="020B0604020202020204" pitchFamily="34" charset="0"/>
                  <a:buChar char="•"/>
                </a:pPr>
                <a:endParaRPr lang="en-US" sz="1400" b="1" dirty="0">
                  <a:blipFill>
                    <a:blip r:embed="rId4"/>
                    <a:stretch>
                      <a:fillRect/>
                    </a:stretch>
                  </a:blipFill>
                  <a:latin typeface="Eras Light ITC" panose="020B04020305040208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28650" y="1411490"/>
                <a:ext cx="7886700" cy="1923604"/>
              </a:xfrm>
              <a:prstGeom prst="rect">
                <a:avLst/>
              </a:prstGeom>
              <a:blipFill rotWithShape="0">
                <a:blip r:embed="rId5"/>
                <a:stretch>
                  <a:fillRect/>
                </a:stretch>
              </a:blipFill>
            </p:spPr>
            <p:txBody>
              <a:bodyPr/>
              <a:lstStyle/>
              <a:p>
                <a:r>
                  <a:rPr lang="en-US">
                    <a:noFill/>
                  </a:rPr>
                  <a:t> </a:t>
                </a:r>
              </a:p>
            </p:txBody>
          </p:sp>
        </mc:Fallback>
      </mc:AlternateContent>
      <p:grpSp>
        <p:nvGrpSpPr>
          <p:cNvPr id="34" name="Group 33"/>
          <p:cNvGrpSpPr/>
          <p:nvPr/>
        </p:nvGrpSpPr>
        <p:grpSpPr>
          <a:xfrm>
            <a:off x="2343469" y="3201532"/>
            <a:ext cx="4457061" cy="2121095"/>
            <a:chOff x="0" y="0"/>
            <a:chExt cx="3400425" cy="1246937"/>
          </a:xfrm>
        </p:grpSpPr>
        <p:sp>
          <p:nvSpPr>
            <p:cNvPr id="35" name="Text Box 122"/>
            <p:cNvSpPr txBox="1"/>
            <p:nvPr/>
          </p:nvSpPr>
          <p:spPr>
            <a:xfrm>
              <a:off x="1971675" y="0"/>
              <a:ext cx="621665" cy="2787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sz="1400">
                  <a:effectLst/>
                  <a:latin typeface="Garamond" panose="02020404030301010803" pitchFamily="18" charset="0"/>
                  <a:ea typeface="SimSun" panose="02010600030101010101" pitchFamily="2" charset="-122"/>
                  <a:cs typeface="Times New Roman" panose="02020603050405020304" pitchFamily="18" charset="0"/>
                </a:rPr>
                <a:t>‘rhobeg’</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36" name="Text Box 124"/>
            <p:cNvSpPr txBox="1"/>
            <p:nvPr/>
          </p:nvSpPr>
          <p:spPr>
            <a:xfrm>
              <a:off x="857250" y="0"/>
              <a:ext cx="622218" cy="3681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solidFill>
                    <a:srgbClr val="FF0000"/>
                  </a:solidFill>
                  <a:effectLst/>
                  <a:latin typeface="Garamond" panose="02020404030301010803" pitchFamily="18" charset="0"/>
                  <a:ea typeface="SimSun" panose="02010600030101010101" pitchFamily="2" charset="-122"/>
                  <a:cs typeface="Times New Roman" panose="02020603050405020304" pitchFamily="18" charset="0"/>
                </a:rPr>
                <a:t>negative reach</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grpSp>
          <p:nvGrpSpPr>
            <p:cNvPr id="37" name="Group 36"/>
            <p:cNvGrpSpPr/>
            <p:nvPr/>
          </p:nvGrpSpPr>
          <p:grpSpPr>
            <a:xfrm>
              <a:off x="0" y="533400"/>
              <a:ext cx="3400425" cy="713537"/>
              <a:chOff x="0" y="0"/>
              <a:chExt cx="3400425" cy="713537"/>
            </a:xfrm>
          </p:grpSpPr>
          <p:grpSp>
            <p:nvGrpSpPr>
              <p:cNvPr id="40" name="Group 39"/>
              <p:cNvGrpSpPr/>
              <p:nvPr/>
            </p:nvGrpSpPr>
            <p:grpSpPr>
              <a:xfrm>
                <a:off x="0" y="65837"/>
                <a:ext cx="3400425" cy="647700"/>
                <a:chOff x="0" y="0"/>
                <a:chExt cx="3400425" cy="647700"/>
              </a:xfrm>
            </p:grpSpPr>
            <mc:AlternateContent xmlns:mc="http://schemas.openxmlformats.org/markup-compatibility/2006" xmlns:a14="http://schemas.microsoft.com/office/drawing/2010/main">
              <mc:Choice Requires="a14">
                <p:sp>
                  <p:nvSpPr>
                    <p:cNvPr id="48" name="Text Box 107"/>
                    <p:cNvSpPr txBox="1"/>
                    <p:nvPr/>
                  </p:nvSpPr>
                  <p:spPr>
                    <a:xfrm>
                      <a:off x="0" y="0"/>
                      <a:ext cx="647700" cy="647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e>
                            </m:acc>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𝑚𝑖𝑛</m:t>
                                </m:r>
                              </m:sub>
                            </m:sSub>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r>
                        <a:rPr lang="en-US" sz="2000">
                          <a:effectLst/>
                          <a:latin typeface="Garamond" panose="02020404030301010803" pitchFamily="18" charset="0"/>
                          <a:ea typeface="SimSun" panose="02010600030101010101" pitchFamily="2" charset="-122"/>
                          <a:cs typeface="Times New Roman" panose="02020603050405020304" pitchFamily="18" charset="0"/>
                        </a:rPr>
                        <a:t> </a:t>
                      </a:r>
                    </a:p>
                  </p:txBody>
                </p:sp>
              </mc:Choice>
              <mc:Fallback xmlns="">
                <p:sp>
                  <p:nvSpPr>
                    <p:cNvPr id="48" name="Text Box 107"/>
                    <p:cNvSpPr txBox="1">
                      <a:spLocks noRot="1" noChangeAspect="1" noMove="1" noResize="1" noEditPoints="1" noAdjustHandles="1" noChangeArrowheads="1" noChangeShapeType="1" noTextEdit="1"/>
                    </p:cNvSpPr>
                    <p:nvPr/>
                  </p:nvSpPr>
                  <p:spPr>
                    <a:xfrm>
                      <a:off x="0" y="0"/>
                      <a:ext cx="647700" cy="647700"/>
                    </a:xfrm>
                    <a:prstGeom prst="rect">
                      <a:avLst/>
                    </a:prstGeom>
                    <a:blipFill rotWithShape="0">
                      <a:blip r:embed="rId6"/>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108"/>
                    <p:cNvSpPr txBox="1"/>
                    <p:nvPr/>
                  </p:nvSpPr>
                  <p:spPr>
                    <a:xfrm>
                      <a:off x="2743200" y="0"/>
                      <a:ext cx="657225" cy="647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e>
                            </m:acc>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𝑚𝑎𝑥</m:t>
                                </m:r>
                              </m:sub>
                            </m:sSub>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l">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mc:Choice>
              <mc:Fallback xmlns="">
                <p:sp>
                  <p:nvSpPr>
                    <p:cNvPr id="49" name="Text Box 108"/>
                    <p:cNvSpPr txBox="1">
                      <a:spLocks noRot="1" noChangeAspect="1" noMove="1" noResize="1" noEditPoints="1" noAdjustHandles="1" noChangeArrowheads="1" noChangeShapeType="1" noTextEdit="1"/>
                    </p:cNvSpPr>
                    <p:nvPr/>
                  </p:nvSpPr>
                  <p:spPr>
                    <a:xfrm>
                      <a:off x="2743200" y="0"/>
                      <a:ext cx="657225" cy="647700"/>
                    </a:xfrm>
                    <a:prstGeom prst="rect">
                      <a:avLst/>
                    </a:prstGeom>
                    <a:blipFill rotWithShape="0">
                      <a:blip r:embed="rId7"/>
                      <a:stretch>
                        <a:fillRect/>
                      </a:stretch>
                    </a:blipFill>
                    <a:ln w="6350">
                      <a:noFill/>
                    </a:ln>
                    <a:effectLst/>
                  </p:spPr>
                  <p:txBody>
                    <a:bodyPr/>
                    <a:lstStyle/>
                    <a:p>
                      <a:r>
                        <a:rPr lang="en-US">
                          <a:noFill/>
                        </a:rPr>
                        <a:t> </a:t>
                      </a:r>
                    </a:p>
                  </p:txBody>
                </p:sp>
              </mc:Fallback>
            </mc:AlternateContent>
            <p:grpSp>
              <p:nvGrpSpPr>
                <p:cNvPr id="50" name="Group 49"/>
                <p:cNvGrpSpPr/>
                <p:nvPr/>
              </p:nvGrpSpPr>
              <p:grpSpPr>
                <a:xfrm>
                  <a:off x="647700" y="95250"/>
                  <a:ext cx="2076450" cy="45719"/>
                  <a:chOff x="0" y="0"/>
                  <a:chExt cx="2076450" cy="45719"/>
                </a:xfrm>
              </p:grpSpPr>
              <p:cxnSp>
                <p:nvCxnSpPr>
                  <p:cNvPr id="55" name="Straight Connector 54"/>
                  <p:cNvCxnSpPr/>
                  <p:nvPr/>
                </p:nvCxnSpPr>
                <p:spPr>
                  <a:xfrm>
                    <a:off x="19050" y="19050"/>
                    <a:ext cx="204787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6" name="Oval 55"/>
                  <p:cNvSpPr/>
                  <p:nvPr/>
                </p:nvSpPr>
                <p:spPr>
                  <a:xfrm>
                    <a:off x="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57" name="Oval 56"/>
                  <p:cNvSpPr/>
                  <p:nvPr/>
                </p:nvSpPr>
                <p:spPr>
                  <a:xfrm>
                    <a:off x="201930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p:nvGrpSpPr>
                <p:cNvPr id="51" name="Group 50"/>
                <p:cNvGrpSpPr/>
                <p:nvPr/>
              </p:nvGrpSpPr>
              <p:grpSpPr>
                <a:xfrm>
                  <a:off x="647700" y="381000"/>
                  <a:ext cx="2076450" cy="45719"/>
                  <a:chOff x="0" y="0"/>
                  <a:chExt cx="2076450" cy="45719"/>
                </a:xfrm>
              </p:grpSpPr>
              <p:cxnSp>
                <p:nvCxnSpPr>
                  <p:cNvPr id="52" name="Straight Connector 51"/>
                  <p:cNvCxnSpPr/>
                  <p:nvPr/>
                </p:nvCxnSpPr>
                <p:spPr>
                  <a:xfrm>
                    <a:off x="19050" y="19050"/>
                    <a:ext cx="204787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3" name="Oval 52"/>
                  <p:cNvSpPr/>
                  <p:nvPr/>
                </p:nvSpPr>
                <p:spPr>
                  <a:xfrm>
                    <a:off x="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54" name="Oval 53"/>
                  <p:cNvSpPr/>
                  <p:nvPr/>
                </p:nvSpPr>
                <p:spPr>
                  <a:xfrm>
                    <a:off x="201930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p:sp>
            <p:nvSpPr>
              <p:cNvPr id="41" name="Oval 40"/>
              <p:cNvSpPr/>
              <p:nvPr/>
            </p:nvSpPr>
            <p:spPr>
              <a:xfrm>
                <a:off x="1656893" y="153619"/>
                <a:ext cx="57150" cy="450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42" name="Oval 41"/>
              <p:cNvSpPr/>
              <p:nvPr/>
            </p:nvSpPr>
            <p:spPr>
              <a:xfrm>
                <a:off x="731520" y="153619"/>
                <a:ext cx="57150" cy="450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43" name="Oval 42"/>
              <p:cNvSpPr/>
              <p:nvPr/>
            </p:nvSpPr>
            <p:spPr>
              <a:xfrm>
                <a:off x="577901" y="3657"/>
                <a:ext cx="356260" cy="320634"/>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44" name="Straight Arrow Connector 43"/>
              <p:cNvCxnSpPr/>
              <p:nvPr/>
            </p:nvCxnSpPr>
            <p:spPr>
              <a:xfrm flipH="1" flipV="1">
                <a:off x="625450" y="62179"/>
                <a:ext cx="135255" cy="10795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581559" y="179222"/>
                <a:ext cx="8572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506932" y="0"/>
                <a:ext cx="356235" cy="320040"/>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47" name="Straight Arrow Connector 46"/>
              <p:cNvCxnSpPr/>
              <p:nvPr/>
            </p:nvCxnSpPr>
            <p:spPr>
              <a:xfrm flipH="1" flipV="1">
                <a:off x="1550823" y="65837"/>
                <a:ext cx="135255" cy="10795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cxnSp>
          <p:nvCxnSpPr>
            <p:cNvPr id="38" name="Curved Connector 37"/>
            <p:cNvCxnSpPr/>
            <p:nvPr/>
          </p:nvCxnSpPr>
          <p:spPr>
            <a:xfrm flipV="1">
              <a:off x="1647825" y="133350"/>
              <a:ext cx="397823" cy="516576"/>
            </a:xfrm>
            <a:prstGeom prst="curvedConnector3">
              <a:avLst/>
            </a:prstGeom>
            <a:ln>
              <a:solidFill>
                <a:schemeClr val="tx1"/>
              </a:solidFill>
              <a:tailEnd type="triangle"/>
            </a:ln>
          </p:spPr>
          <p:style>
            <a:lnRef idx="2">
              <a:schemeClr val="accent3"/>
            </a:lnRef>
            <a:fillRef idx="0">
              <a:schemeClr val="accent3"/>
            </a:fillRef>
            <a:effectRef idx="1">
              <a:schemeClr val="accent3"/>
            </a:effectRef>
            <a:fontRef idx="minor">
              <a:schemeClr val="tx1"/>
            </a:fontRef>
          </p:style>
        </p:cxnSp>
        <p:cxnSp>
          <p:nvCxnSpPr>
            <p:cNvPr id="39" name="Curved Connector 38"/>
            <p:cNvCxnSpPr/>
            <p:nvPr/>
          </p:nvCxnSpPr>
          <p:spPr>
            <a:xfrm flipV="1">
              <a:off x="619125" y="133350"/>
              <a:ext cx="350323" cy="569124"/>
            </a:xfrm>
            <a:prstGeom prst="curvedConnector3">
              <a:avLst>
                <a:gd name="adj1" fmla="val -21870"/>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grpSp>
      <p:sp>
        <p:nvSpPr>
          <p:cNvPr id="31" name="Rectangle 30"/>
          <p:cNvSpPr/>
          <p:nvPr/>
        </p:nvSpPr>
        <p:spPr>
          <a:xfrm>
            <a:off x="439470" y="5772574"/>
            <a:ext cx="8417921" cy="261610"/>
          </a:xfrm>
          <a:prstGeom prst="rect">
            <a:avLst/>
          </a:prstGeom>
        </p:spPr>
        <p:txBody>
          <a:bodyPr wrap="square">
            <a:spAutoFit/>
          </a:bodyPr>
          <a:lstStyle/>
          <a:p>
            <a:r>
              <a:rPr lang="en-US" sz="1100" b="1" dirty="0" smtClean="0">
                <a:blipFill>
                  <a:blip r:embed="rId4"/>
                  <a:stretch>
                    <a:fillRect/>
                  </a:stretch>
                </a:blipFill>
                <a:latin typeface="Eras Light ITC" panose="020B0402030504020804" pitchFamily="34" charset="0"/>
              </a:rPr>
              <a:t>* Scipy.org</a:t>
            </a:r>
            <a:endParaRPr lang="en-US" sz="1100" dirty="0">
              <a:latin typeface="Eras Light ITC" panose="020B0402030504020804" pitchFamily="34" charset="0"/>
            </a:endParaRPr>
          </a:p>
        </p:txBody>
      </p:sp>
    </p:spTree>
    <p:extLst>
      <p:ext uri="{BB962C8B-B14F-4D97-AF65-F5344CB8AC3E}">
        <p14:creationId xmlns:p14="http://schemas.microsoft.com/office/powerpoint/2010/main" val="745410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69" y="708579"/>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About the Optimizer</a:t>
            </a:r>
            <a:br>
              <a:rPr lang="en-US" sz="3200" kern="0" dirty="0" smtClean="0">
                <a:blipFill>
                  <a:blip r:embed="rId3"/>
                  <a:stretch>
                    <a:fillRect/>
                  </a:stretch>
                </a:blipFill>
                <a:latin typeface="Eras Light ITC" panose="020B0402030504020804" pitchFamily="34" charset="0"/>
              </a:rPr>
            </a:br>
            <a:r>
              <a:rPr lang="en-US" sz="3200" kern="0" dirty="0" smtClean="0">
                <a:blipFill>
                  <a:blip r:embed="rId3"/>
                  <a:stretch>
                    <a:fillRect/>
                  </a:stretch>
                </a:blipFill>
                <a:latin typeface="Eras Light ITC" panose="020B0402030504020804" pitchFamily="34" charset="0"/>
              </a:rPr>
              <a:t>(</a:t>
            </a:r>
            <a:r>
              <a:rPr lang="en-US" sz="2000" kern="0" dirty="0" smtClean="0">
                <a:blipFill>
                  <a:blip r:embed="rId3"/>
                  <a:stretch>
                    <a:fillRect/>
                  </a:stretch>
                </a:blipFill>
                <a:latin typeface="Eras Light ITC" panose="020B0402030504020804" pitchFamily="34" charset="0"/>
              </a:rPr>
              <a:t>avoiding negative values of design variables)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054974E9-0CCF-4FCD-9B8A-F60720F5A619}"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16</a:t>
            </a:fld>
            <a:endParaRPr lang="en-US">
              <a:latin typeface="Eras Light ITC" panose="020B0402030504020804" pitchFamily="34" charset="0"/>
            </a:endParaRPr>
          </a:p>
        </p:txBody>
      </p:sp>
      <p:grpSp>
        <p:nvGrpSpPr>
          <p:cNvPr id="34" name="Group 33"/>
          <p:cNvGrpSpPr/>
          <p:nvPr/>
        </p:nvGrpSpPr>
        <p:grpSpPr>
          <a:xfrm>
            <a:off x="2409256" y="1601400"/>
            <a:ext cx="4325487" cy="1602480"/>
            <a:chOff x="0" y="0"/>
            <a:chExt cx="3400425" cy="1246937"/>
          </a:xfrm>
        </p:grpSpPr>
        <p:sp>
          <p:nvSpPr>
            <p:cNvPr id="35" name="Text Box 122"/>
            <p:cNvSpPr txBox="1"/>
            <p:nvPr/>
          </p:nvSpPr>
          <p:spPr>
            <a:xfrm>
              <a:off x="1971675" y="0"/>
              <a:ext cx="621665" cy="2787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sz="1400">
                  <a:effectLst/>
                  <a:latin typeface="Garamond" panose="02020404030301010803" pitchFamily="18" charset="0"/>
                  <a:ea typeface="SimSun" panose="02010600030101010101" pitchFamily="2" charset="-122"/>
                  <a:cs typeface="Times New Roman" panose="02020603050405020304" pitchFamily="18" charset="0"/>
                </a:rPr>
                <a:t>‘rhobeg’</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36" name="Text Box 124"/>
            <p:cNvSpPr txBox="1"/>
            <p:nvPr/>
          </p:nvSpPr>
          <p:spPr>
            <a:xfrm>
              <a:off x="857250" y="0"/>
              <a:ext cx="622218" cy="3681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a:solidFill>
                    <a:srgbClr val="FF0000"/>
                  </a:solidFill>
                  <a:effectLst/>
                  <a:latin typeface="Garamond" panose="02020404030301010803" pitchFamily="18" charset="0"/>
                  <a:ea typeface="SimSun" panose="02010600030101010101" pitchFamily="2" charset="-122"/>
                  <a:cs typeface="Times New Roman" panose="02020603050405020304" pitchFamily="18" charset="0"/>
                </a:rPr>
                <a:t>negative reach</a:t>
              </a:r>
              <a:endParaRPr lang="en-US" sz="2000">
                <a:effectLst/>
                <a:latin typeface="Garamond" panose="02020404030301010803" pitchFamily="18" charset="0"/>
                <a:ea typeface="SimSun" panose="02010600030101010101" pitchFamily="2" charset="-122"/>
                <a:cs typeface="Times New Roman" panose="02020603050405020304" pitchFamily="18" charset="0"/>
              </a:endParaRPr>
            </a:p>
          </p:txBody>
        </p:sp>
        <p:grpSp>
          <p:nvGrpSpPr>
            <p:cNvPr id="37" name="Group 36"/>
            <p:cNvGrpSpPr/>
            <p:nvPr/>
          </p:nvGrpSpPr>
          <p:grpSpPr>
            <a:xfrm>
              <a:off x="0" y="533400"/>
              <a:ext cx="3400425" cy="713537"/>
              <a:chOff x="0" y="0"/>
              <a:chExt cx="3400425" cy="713537"/>
            </a:xfrm>
          </p:grpSpPr>
          <p:grpSp>
            <p:nvGrpSpPr>
              <p:cNvPr id="40" name="Group 39"/>
              <p:cNvGrpSpPr/>
              <p:nvPr/>
            </p:nvGrpSpPr>
            <p:grpSpPr>
              <a:xfrm>
                <a:off x="0" y="65837"/>
                <a:ext cx="3400425" cy="647700"/>
                <a:chOff x="0" y="0"/>
                <a:chExt cx="3400425" cy="647700"/>
              </a:xfrm>
            </p:grpSpPr>
            <mc:AlternateContent xmlns:mc="http://schemas.openxmlformats.org/markup-compatibility/2006" xmlns:a14="http://schemas.microsoft.com/office/drawing/2010/main">
              <mc:Choice Requires="a14">
                <p:sp>
                  <p:nvSpPr>
                    <p:cNvPr id="48" name="Text Box 107"/>
                    <p:cNvSpPr txBox="1"/>
                    <p:nvPr/>
                  </p:nvSpPr>
                  <p:spPr>
                    <a:xfrm>
                      <a:off x="0" y="0"/>
                      <a:ext cx="647700" cy="647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e>
                            </m:acc>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𝑚𝑖𝑛</m:t>
                                </m:r>
                              </m:sub>
                            </m:sSub>
                          </m:oMath>
                        </m:oMathPara>
                      </a14:m>
                      <a:endParaRPr lang="en-US" sz="200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r>
                        <a:rPr lang="en-US" sz="2000">
                          <a:effectLst/>
                          <a:latin typeface="Garamond" panose="02020404030301010803" pitchFamily="18" charset="0"/>
                          <a:ea typeface="SimSun" panose="02010600030101010101" pitchFamily="2" charset="-122"/>
                          <a:cs typeface="Times New Roman" panose="02020603050405020304" pitchFamily="18" charset="0"/>
                        </a:rPr>
                        <a:t> </a:t>
                      </a:r>
                    </a:p>
                  </p:txBody>
                </p:sp>
              </mc:Choice>
              <mc:Fallback xmlns="">
                <p:sp>
                  <p:nvSpPr>
                    <p:cNvPr id="48" name="Text Box 107"/>
                    <p:cNvSpPr txBox="1">
                      <a:spLocks noRot="1" noChangeAspect="1" noMove="1" noResize="1" noEditPoints="1" noAdjustHandles="1" noChangeArrowheads="1" noChangeShapeType="1" noTextEdit="1"/>
                    </p:cNvSpPr>
                    <p:nvPr/>
                  </p:nvSpPr>
                  <p:spPr>
                    <a:xfrm>
                      <a:off x="0" y="0"/>
                      <a:ext cx="647700" cy="647700"/>
                    </a:xfrm>
                    <a:prstGeom prst="rect">
                      <a:avLst/>
                    </a:prstGeom>
                    <a:blipFill rotWithShape="0">
                      <a:blip r:embed="rId4"/>
                      <a:stretch>
                        <a:fillRect/>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108"/>
                    <p:cNvSpPr txBox="1"/>
                    <p:nvPr/>
                  </p:nvSpPr>
                  <p:spPr>
                    <a:xfrm>
                      <a:off x="2743200" y="0"/>
                      <a:ext cx="657225" cy="6477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e>
                            </m:acc>
                            <m:r>
                              <a:rPr lang="en-US" sz="20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𝑚𝑎𝑥</m:t>
                                </m:r>
                              </m:sub>
                            </m:sSub>
                          </m:oMath>
                        </m:oMathPara>
                      </a14:m>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a:p>
                      <a:pPr marL="0" marR="0" algn="l">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000" dirty="0">
                        <a:effectLst/>
                        <a:latin typeface="Garamond" panose="02020404030301010803" pitchFamily="18" charset="0"/>
                        <a:ea typeface="SimSun" panose="02010600030101010101" pitchFamily="2" charset="-122"/>
                        <a:cs typeface="Times New Roman" panose="02020603050405020304" pitchFamily="18" charset="0"/>
                      </a:endParaRPr>
                    </a:p>
                  </p:txBody>
                </p:sp>
              </mc:Choice>
              <mc:Fallback xmlns="">
                <p:sp>
                  <p:nvSpPr>
                    <p:cNvPr id="49" name="Text Box 108"/>
                    <p:cNvSpPr txBox="1">
                      <a:spLocks noRot="1" noChangeAspect="1" noMove="1" noResize="1" noEditPoints="1" noAdjustHandles="1" noChangeArrowheads="1" noChangeShapeType="1" noTextEdit="1"/>
                    </p:cNvSpPr>
                    <p:nvPr/>
                  </p:nvSpPr>
                  <p:spPr>
                    <a:xfrm>
                      <a:off x="2743200" y="0"/>
                      <a:ext cx="657225" cy="647700"/>
                    </a:xfrm>
                    <a:prstGeom prst="rect">
                      <a:avLst/>
                    </a:prstGeom>
                    <a:blipFill rotWithShape="0">
                      <a:blip r:embed="rId5"/>
                      <a:stretch>
                        <a:fillRect/>
                      </a:stretch>
                    </a:blipFill>
                    <a:ln w="6350">
                      <a:noFill/>
                    </a:ln>
                    <a:effectLst/>
                  </p:spPr>
                  <p:txBody>
                    <a:bodyPr/>
                    <a:lstStyle/>
                    <a:p>
                      <a:r>
                        <a:rPr lang="en-US">
                          <a:noFill/>
                        </a:rPr>
                        <a:t> </a:t>
                      </a:r>
                    </a:p>
                  </p:txBody>
                </p:sp>
              </mc:Fallback>
            </mc:AlternateContent>
            <p:grpSp>
              <p:nvGrpSpPr>
                <p:cNvPr id="50" name="Group 49"/>
                <p:cNvGrpSpPr/>
                <p:nvPr/>
              </p:nvGrpSpPr>
              <p:grpSpPr>
                <a:xfrm>
                  <a:off x="647700" y="95250"/>
                  <a:ext cx="2076450" cy="45719"/>
                  <a:chOff x="0" y="0"/>
                  <a:chExt cx="2076450" cy="45719"/>
                </a:xfrm>
              </p:grpSpPr>
              <p:cxnSp>
                <p:nvCxnSpPr>
                  <p:cNvPr id="55" name="Straight Connector 54"/>
                  <p:cNvCxnSpPr/>
                  <p:nvPr/>
                </p:nvCxnSpPr>
                <p:spPr>
                  <a:xfrm>
                    <a:off x="19050" y="19050"/>
                    <a:ext cx="204787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6" name="Oval 55"/>
                  <p:cNvSpPr/>
                  <p:nvPr/>
                </p:nvSpPr>
                <p:spPr>
                  <a:xfrm>
                    <a:off x="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57" name="Oval 56"/>
                  <p:cNvSpPr/>
                  <p:nvPr/>
                </p:nvSpPr>
                <p:spPr>
                  <a:xfrm>
                    <a:off x="201930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p:nvGrpSpPr>
                <p:cNvPr id="51" name="Group 50"/>
                <p:cNvGrpSpPr/>
                <p:nvPr/>
              </p:nvGrpSpPr>
              <p:grpSpPr>
                <a:xfrm>
                  <a:off x="647700" y="381000"/>
                  <a:ext cx="2076450" cy="45719"/>
                  <a:chOff x="0" y="0"/>
                  <a:chExt cx="2076450" cy="45719"/>
                </a:xfrm>
              </p:grpSpPr>
              <p:cxnSp>
                <p:nvCxnSpPr>
                  <p:cNvPr id="52" name="Straight Connector 51"/>
                  <p:cNvCxnSpPr/>
                  <p:nvPr/>
                </p:nvCxnSpPr>
                <p:spPr>
                  <a:xfrm>
                    <a:off x="19050" y="19050"/>
                    <a:ext cx="204787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53" name="Oval 52"/>
                  <p:cNvSpPr/>
                  <p:nvPr/>
                </p:nvSpPr>
                <p:spPr>
                  <a:xfrm>
                    <a:off x="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54" name="Oval 53"/>
                  <p:cNvSpPr/>
                  <p:nvPr/>
                </p:nvSpPr>
                <p:spPr>
                  <a:xfrm>
                    <a:off x="2019300" y="0"/>
                    <a:ext cx="5715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grpSp>
          </p:grpSp>
          <p:sp>
            <p:nvSpPr>
              <p:cNvPr id="41" name="Oval 40"/>
              <p:cNvSpPr/>
              <p:nvPr/>
            </p:nvSpPr>
            <p:spPr>
              <a:xfrm>
                <a:off x="1656893" y="153619"/>
                <a:ext cx="57150" cy="450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42" name="Oval 41"/>
              <p:cNvSpPr/>
              <p:nvPr/>
            </p:nvSpPr>
            <p:spPr>
              <a:xfrm>
                <a:off x="731520" y="153619"/>
                <a:ext cx="57150" cy="450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sp>
            <p:nvSpPr>
              <p:cNvPr id="43" name="Oval 42"/>
              <p:cNvSpPr/>
              <p:nvPr/>
            </p:nvSpPr>
            <p:spPr>
              <a:xfrm>
                <a:off x="577901" y="3657"/>
                <a:ext cx="356260" cy="320634"/>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44" name="Straight Arrow Connector 43"/>
              <p:cNvCxnSpPr/>
              <p:nvPr/>
            </p:nvCxnSpPr>
            <p:spPr>
              <a:xfrm flipH="1" flipV="1">
                <a:off x="625450" y="62179"/>
                <a:ext cx="135255" cy="10795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581559" y="179222"/>
                <a:ext cx="8572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506932" y="0"/>
                <a:ext cx="356235" cy="320040"/>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600"/>
              </a:p>
            </p:txBody>
          </p:sp>
          <p:cxnSp>
            <p:nvCxnSpPr>
              <p:cNvPr id="47" name="Straight Arrow Connector 46"/>
              <p:cNvCxnSpPr/>
              <p:nvPr/>
            </p:nvCxnSpPr>
            <p:spPr>
              <a:xfrm flipH="1" flipV="1">
                <a:off x="1550823" y="65837"/>
                <a:ext cx="135255" cy="10795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cxnSp>
          <p:nvCxnSpPr>
            <p:cNvPr id="38" name="Curved Connector 37"/>
            <p:cNvCxnSpPr/>
            <p:nvPr/>
          </p:nvCxnSpPr>
          <p:spPr>
            <a:xfrm flipV="1">
              <a:off x="1647825" y="133350"/>
              <a:ext cx="397823" cy="516576"/>
            </a:xfrm>
            <a:prstGeom prst="curvedConnector3">
              <a:avLst/>
            </a:prstGeom>
            <a:ln>
              <a:solidFill>
                <a:schemeClr val="tx1"/>
              </a:solidFill>
              <a:tailEnd type="triangle"/>
            </a:ln>
          </p:spPr>
          <p:style>
            <a:lnRef idx="2">
              <a:schemeClr val="accent3"/>
            </a:lnRef>
            <a:fillRef idx="0">
              <a:schemeClr val="accent3"/>
            </a:fillRef>
            <a:effectRef idx="1">
              <a:schemeClr val="accent3"/>
            </a:effectRef>
            <a:fontRef idx="minor">
              <a:schemeClr val="tx1"/>
            </a:fontRef>
          </p:style>
        </p:cxnSp>
        <p:cxnSp>
          <p:nvCxnSpPr>
            <p:cNvPr id="39" name="Curved Connector 38"/>
            <p:cNvCxnSpPr/>
            <p:nvPr/>
          </p:nvCxnSpPr>
          <p:spPr>
            <a:xfrm flipV="1">
              <a:off x="619125" y="133350"/>
              <a:ext cx="350323" cy="569124"/>
            </a:xfrm>
            <a:prstGeom prst="curvedConnector3">
              <a:avLst>
                <a:gd name="adj1" fmla="val -21870"/>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grpSp>
      <p:sp>
        <p:nvSpPr>
          <p:cNvPr id="31" name="Rectangle 30"/>
          <p:cNvSpPr/>
          <p:nvPr/>
        </p:nvSpPr>
        <p:spPr>
          <a:xfrm>
            <a:off x="568794" y="3261786"/>
            <a:ext cx="3092118" cy="2308324"/>
          </a:xfrm>
          <a:prstGeom prst="rect">
            <a:avLst/>
          </a:prstGeom>
        </p:spPr>
        <p:txBody>
          <a:bodyPr wrap="square">
            <a:spAutoFit/>
          </a:bodyPr>
          <a:lstStyle/>
          <a:p>
            <a:pPr>
              <a:lnSpc>
                <a:spcPct val="150000"/>
              </a:lnSpc>
            </a:pPr>
            <a:r>
              <a:rPr lang="en-US" sz="1600" b="1" dirty="0" smtClean="0">
                <a:blipFill>
                  <a:blip r:embed="rId6"/>
                  <a:stretch>
                    <a:fillRect/>
                  </a:stretch>
                </a:blipFill>
                <a:latin typeface="Eras Light ITC" panose="020B0402030504020804" pitchFamily="34" charset="0"/>
              </a:rPr>
              <a:t>#Design </a:t>
            </a:r>
            <a:r>
              <a:rPr lang="en-US" sz="1600" b="1" dirty="0">
                <a:blipFill>
                  <a:blip r:embed="rId6"/>
                  <a:stretch>
                    <a:fillRect/>
                  </a:stretch>
                </a:blipFill>
                <a:latin typeface="Eras Light ITC" panose="020B0402030504020804" pitchFamily="34" charset="0"/>
              </a:rPr>
              <a:t>variable </a:t>
            </a:r>
            <a:r>
              <a:rPr lang="en-US" sz="1600" b="1" dirty="0" smtClean="0">
                <a:blipFill>
                  <a:blip r:embed="rId6"/>
                  <a:stretch>
                    <a:fillRect/>
                  </a:stretch>
                </a:blipFill>
                <a:latin typeface="Eras Light ITC" panose="020B0402030504020804" pitchFamily="34" charset="0"/>
              </a:rPr>
              <a:t>boundaries</a:t>
            </a:r>
          </a:p>
          <a:p>
            <a:pPr>
              <a:lnSpc>
                <a:spcPct val="150000"/>
              </a:lnSpc>
            </a:pPr>
            <a:r>
              <a:rPr lang="en-US" sz="1600" b="1" u="sng" dirty="0" smtClean="0">
                <a:blipFill>
                  <a:blip r:embed="rId6"/>
                  <a:stretch>
                    <a:fillRect/>
                  </a:stretch>
                </a:blipFill>
                <a:latin typeface="Eras Light ITC" panose="020B0402030504020804" pitchFamily="34" charset="0"/>
              </a:rPr>
              <a:t>Group normalization of bounds:</a:t>
            </a:r>
          </a:p>
          <a:p>
            <a:pPr>
              <a:lnSpc>
                <a:spcPct val="150000"/>
              </a:lnSpc>
            </a:pPr>
            <a:r>
              <a:rPr lang="en-US" sz="1600" b="1" dirty="0" smtClean="0">
                <a:blipFill>
                  <a:blip r:embed="rId6"/>
                  <a:stretch>
                    <a:fillRect/>
                  </a:stretch>
                </a:blipFill>
                <a:latin typeface="Eras Light ITC" panose="020B0402030504020804" pitchFamily="34" charset="0"/>
              </a:rPr>
              <a:t> </a:t>
            </a:r>
            <a:r>
              <a:rPr lang="en-US" sz="1600" b="1" dirty="0" err="1">
                <a:blipFill>
                  <a:blip r:embed="rId6"/>
                  <a:stretch>
                    <a:fillRect/>
                  </a:stretch>
                </a:blipFill>
                <a:latin typeface="Eras Light ITC" panose="020B0402030504020804" pitchFamily="34" charset="0"/>
              </a:rPr>
              <a:t>t_max</a:t>
            </a:r>
            <a:r>
              <a:rPr lang="en-US" sz="1600" b="1" dirty="0">
                <a:blipFill>
                  <a:blip r:embed="rId6"/>
                  <a:stretch>
                    <a:fillRect/>
                  </a:stretch>
                </a:blipFill>
                <a:latin typeface="Eras Light ITC" panose="020B0402030504020804" pitchFamily="34" charset="0"/>
              </a:rPr>
              <a:t> = 60.*</a:t>
            </a:r>
            <a:r>
              <a:rPr lang="en-US" sz="1600" b="1" dirty="0" err="1">
                <a:blipFill>
                  <a:blip r:embed="rId6"/>
                  <a:stretch>
                    <a:fillRect/>
                  </a:stretch>
                </a:blipFill>
                <a:latin typeface="Eras Light ITC" panose="020B0402030504020804" pitchFamily="34" charset="0"/>
              </a:rPr>
              <a:t>np.ones</a:t>
            </a:r>
            <a:r>
              <a:rPr lang="en-US" sz="1600" b="1" dirty="0">
                <a:blipFill>
                  <a:blip r:embed="rId6"/>
                  <a:stretch>
                    <a:fillRect/>
                  </a:stretch>
                </a:blipFill>
                <a:latin typeface="Eras Light ITC" panose="020B0402030504020804" pitchFamily="34" charset="0"/>
              </a:rPr>
              <a:t>(6)</a:t>
            </a:r>
          </a:p>
          <a:p>
            <a:pPr>
              <a:lnSpc>
                <a:spcPct val="150000"/>
              </a:lnSpc>
            </a:pPr>
            <a:r>
              <a:rPr lang="en-US" sz="1600" b="1" dirty="0" smtClean="0">
                <a:blipFill>
                  <a:blip r:embed="rId6"/>
                  <a:stretch>
                    <a:fillRect/>
                  </a:stretch>
                </a:blipFill>
                <a:latin typeface="Eras Light ITC" panose="020B0402030504020804" pitchFamily="34" charset="0"/>
              </a:rPr>
              <a:t> </a:t>
            </a:r>
            <a:r>
              <a:rPr lang="en-US" sz="1600" b="1" dirty="0" err="1" smtClean="0">
                <a:blipFill>
                  <a:blip r:embed="rId6"/>
                  <a:stretch>
                    <a:fillRect/>
                  </a:stretch>
                </a:blipFill>
                <a:latin typeface="Eras Light ITC" panose="020B0402030504020804" pitchFamily="34" charset="0"/>
              </a:rPr>
              <a:t>t_min</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1.*</a:t>
            </a:r>
            <a:r>
              <a:rPr lang="en-US" sz="1600" b="1" dirty="0" err="1">
                <a:blipFill>
                  <a:blip r:embed="rId6"/>
                  <a:stretch>
                    <a:fillRect/>
                  </a:stretch>
                </a:blipFill>
                <a:latin typeface="Eras Light ITC" panose="020B0402030504020804" pitchFamily="34" charset="0"/>
              </a:rPr>
              <a:t>np.ones</a:t>
            </a:r>
            <a:r>
              <a:rPr lang="en-US" sz="1600" b="1" dirty="0">
                <a:blipFill>
                  <a:blip r:embed="rId6"/>
                  <a:stretch>
                    <a:fillRect/>
                  </a:stretch>
                </a:blipFill>
                <a:latin typeface="Eras Light ITC" panose="020B0402030504020804" pitchFamily="34" charset="0"/>
              </a:rPr>
              <a:t>(6</a:t>
            </a:r>
            <a:r>
              <a:rPr lang="en-US" sz="1600" b="1" dirty="0" smtClean="0">
                <a:blipFill>
                  <a:blip r:embed="rId6"/>
                  <a:stretch>
                    <a:fillRect/>
                  </a:stretch>
                </a:blipFill>
                <a:latin typeface="Eras Light ITC" panose="020B0402030504020804" pitchFamily="34" charset="0"/>
              </a:rPr>
              <a:t>)</a:t>
            </a:r>
          </a:p>
          <a:p>
            <a:pPr>
              <a:lnSpc>
                <a:spcPct val="150000"/>
              </a:lnSpc>
            </a:pPr>
            <a:r>
              <a:rPr lang="en-US" sz="1600" b="1" dirty="0" smtClean="0">
                <a:blipFill>
                  <a:blip r:embed="rId6"/>
                  <a:stretch>
                    <a:fillRect/>
                  </a:stretch>
                </a:blipFill>
                <a:latin typeface="Eras Light ITC" panose="020B0402030504020804" pitchFamily="34" charset="0"/>
              </a:rPr>
              <a:t> </a:t>
            </a:r>
            <a:r>
              <a:rPr lang="en-US" sz="1600" b="1" dirty="0" err="1" smtClean="0">
                <a:blipFill>
                  <a:blip r:embed="rId6"/>
                  <a:stretch>
                    <a:fillRect/>
                  </a:stretch>
                </a:blipFill>
                <a:latin typeface="Eras Light ITC" panose="020B0402030504020804" pitchFamily="34" charset="0"/>
              </a:rPr>
              <a:t>m_max</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0.6*</a:t>
            </a:r>
            <a:r>
              <a:rPr lang="en-US" sz="1600" b="1" dirty="0" err="1">
                <a:blipFill>
                  <a:blip r:embed="rId6"/>
                  <a:stretch>
                    <a:fillRect/>
                  </a:stretch>
                </a:blipFill>
                <a:latin typeface="Eras Light ITC" panose="020B0402030504020804" pitchFamily="34" charset="0"/>
              </a:rPr>
              <a:t>np.ones</a:t>
            </a:r>
            <a:r>
              <a:rPr lang="en-US" sz="1600" b="1" dirty="0">
                <a:blipFill>
                  <a:blip r:embed="rId6"/>
                  <a:stretch>
                    <a:fillRect/>
                  </a:stretch>
                </a:blipFill>
                <a:latin typeface="Eras Light ITC" panose="020B0402030504020804" pitchFamily="34" charset="0"/>
              </a:rPr>
              <a:t>(3)</a:t>
            </a:r>
          </a:p>
          <a:p>
            <a:pPr>
              <a:lnSpc>
                <a:spcPct val="150000"/>
              </a:lnSpc>
            </a:pPr>
            <a:r>
              <a:rPr lang="en-US" sz="1600" b="1" dirty="0" smtClean="0">
                <a:blipFill>
                  <a:blip r:embed="rId6"/>
                  <a:stretch>
                    <a:fillRect/>
                  </a:stretch>
                </a:blipFill>
                <a:latin typeface="Eras Light ITC" panose="020B0402030504020804" pitchFamily="34" charset="0"/>
              </a:rPr>
              <a:t> </a:t>
            </a:r>
            <a:r>
              <a:rPr lang="en-US" sz="1600" b="1" dirty="0" err="1" smtClean="0">
                <a:blipFill>
                  <a:blip r:embed="rId6"/>
                  <a:stretch>
                    <a:fillRect/>
                  </a:stretch>
                </a:blipFill>
                <a:latin typeface="Eras Light ITC" panose="020B0402030504020804" pitchFamily="34" charset="0"/>
              </a:rPr>
              <a:t>m_min</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0.01*</a:t>
            </a:r>
            <a:r>
              <a:rPr lang="en-US" sz="1600" b="1" dirty="0" err="1">
                <a:blipFill>
                  <a:blip r:embed="rId6"/>
                  <a:stretch>
                    <a:fillRect/>
                  </a:stretch>
                </a:blipFill>
                <a:latin typeface="Eras Light ITC" panose="020B0402030504020804" pitchFamily="34" charset="0"/>
              </a:rPr>
              <a:t>np.ones</a:t>
            </a:r>
            <a:r>
              <a:rPr lang="en-US" sz="1600" b="1" dirty="0">
                <a:blipFill>
                  <a:blip r:embed="rId6"/>
                  <a:stretch>
                    <a:fillRect/>
                  </a:stretch>
                </a:blipFill>
                <a:latin typeface="Eras Light ITC" panose="020B0402030504020804" pitchFamily="34" charset="0"/>
              </a:rPr>
              <a:t>(3</a:t>
            </a:r>
            <a:r>
              <a:rPr lang="en-US" sz="1600" b="1" dirty="0" smtClean="0">
                <a:blipFill>
                  <a:blip r:embed="rId6"/>
                  <a:stretch>
                    <a:fillRect/>
                  </a:stretch>
                </a:blipFill>
                <a:latin typeface="Eras Light ITC" panose="020B0402030504020804" pitchFamily="34" charset="0"/>
              </a:rPr>
              <a:t>)</a:t>
            </a:r>
            <a:endParaRPr lang="en-US" sz="1600" b="1" dirty="0">
              <a:blipFill>
                <a:blip r:embed="rId6"/>
                <a:stretch>
                  <a:fillRect/>
                </a:stretch>
              </a:blipFill>
              <a:latin typeface="Eras Light ITC" panose="020B0402030504020804" pitchFamily="34" charset="0"/>
            </a:endParaRPr>
          </a:p>
        </p:txBody>
      </p:sp>
      <p:sp>
        <p:nvSpPr>
          <p:cNvPr id="7" name="Rectangle 6"/>
          <p:cNvSpPr/>
          <p:nvPr/>
        </p:nvSpPr>
        <p:spPr>
          <a:xfrm>
            <a:off x="4960961" y="3674032"/>
            <a:ext cx="3554389" cy="1938992"/>
          </a:xfrm>
          <a:prstGeom prst="rect">
            <a:avLst/>
          </a:prstGeom>
        </p:spPr>
        <p:txBody>
          <a:bodyPr wrap="square">
            <a:spAutoFit/>
          </a:bodyPr>
          <a:lstStyle/>
          <a:p>
            <a:pPr>
              <a:lnSpc>
                <a:spcPct val="150000"/>
              </a:lnSpc>
            </a:pPr>
            <a:r>
              <a:rPr lang="en-US" sz="1600" b="1" u="sng" dirty="0" smtClean="0">
                <a:blipFill>
                  <a:blip r:embed="rId6"/>
                  <a:stretch>
                    <a:fillRect/>
                  </a:stretch>
                </a:blipFill>
                <a:latin typeface="Eras Light ITC" panose="020B0402030504020804" pitchFamily="34" charset="0"/>
              </a:rPr>
              <a:t>Individual normalization of </a:t>
            </a:r>
            <a:r>
              <a:rPr lang="en-US" sz="1600" b="1" u="sng" dirty="0" err="1" smtClean="0">
                <a:blipFill>
                  <a:blip r:embed="rId6"/>
                  <a:stretch>
                    <a:fillRect/>
                  </a:stretch>
                </a:blipFill>
                <a:latin typeface="Eras Light ITC" panose="020B0402030504020804" pitchFamily="34" charset="0"/>
              </a:rPr>
              <a:t>bouns</a:t>
            </a:r>
            <a:r>
              <a:rPr lang="en-US" sz="1600" b="1" u="sng" dirty="0" smtClean="0">
                <a:blipFill>
                  <a:blip r:embed="rId6"/>
                  <a:stretch>
                    <a:fillRect/>
                  </a:stretch>
                </a:blipFill>
                <a:latin typeface="Eras Light ITC" panose="020B0402030504020804" pitchFamily="34" charset="0"/>
              </a:rPr>
              <a:t>:</a:t>
            </a:r>
          </a:p>
          <a:p>
            <a:pPr>
              <a:lnSpc>
                <a:spcPct val="150000"/>
              </a:lnSpc>
            </a:pPr>
            <a:r>
              <a:rPr lang="en-US" sz="1600" b="1" dirty="0" err="1" smtClean="0">
                <a:blipFill>
                  <a:blip r:embed="rId6"/>
                  <a:stretch>
                    <a:fillRect/>
                  </a:stretch>
                </a:blipFill>
                <a:latin typeface="Eras Light ITC" panose="020B0402030504020804" pitchFamily="34" charset="0"/>
              </a:rPr>
              <a:t>t_max</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30.*t_0</a:t>
            </a:r>
          </a:p>
          <a:p>
            <a:pPr>
              <a:lnSpc>
                <a:spcPct val="150000"/>
              </a:lnSpc>
            </a:pPr>
            <a:r>
              <a:rPr lang="en-US" sz="1600" b="1" dirty="0" err="1" smtClean="0">
                <a:blipFill>
                  <a:blip r:embed="rId6"/>
                  <a:stretch>
                    <a:fillRect/>
                  </a:stretch>
                </a:blipFill>
                <a:latin typeface="Eras Light ITC" panose="020B0402030504020804" pitchFamily="34" charset="0"/>
              </a:rPr>
              <a:t>t_min</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0.3*t_0</a:t>
            </a:r>
            <a:r>
              <a:rPr lang="en-US" sz="1600" b="1" dirty="0" smtClean="0">
                <a:blipFill>
                  <a:blip r:embed="rId6"/>
                  <a:stretch>
                    <a:fillRect/>
                  </a:stretch>
                </a:blipFill>
                <a:latin typeface="Eras Light ITC" panose="020B0402030504020804" pitchFamily="34" charset="0"/>
              </a:rPr>
              <a:t>   </a:t>
            </a:r>
          </a:p>
          <a:p>
            <a:pPr>
              <a:lnSpc>
                <a:spcPct val="150000"/>
              </a:lnSpc>
            </a:pPr>
            <a:r>
              <a:rPr lang="en-US" sz="1600" b="1" dirty="0" err="1" smtClean="0">
                <a:blipFill>
                  <a:blip r:embed="rId6"/>
                  <a:stretch>
                    <a:fillRect/>
                  </a:stretch>
                </a:blipFill>
                <a:latin typeface="Eras Light ITC" panose="020B0402030504020804" pitchFamily="34" charset="0"/>
              </a:rPr>
              <a:t>m_max</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0.3*m_0</a:t>
            </a:r>
          </a:p>
          <a:p>
            <a:pPr>
              <a:lnSpc>
                <a:spcPct val="150000"/>
              </a:lnSpc>
            </a:pPr>
            <a:r>
              <a:rPr lang="en-US" sz="1600" b="1" dirty="0" err="1" smtClean="0">
                <a:blipFill>
                  <a:blip r:embed="rId6"/>
                  <a:stretch>
                    <a:fillRect/>
                  </a:stretch>
                </a:blipFill>
                <a:latin typeface="Eras Light ITC" panose="020B0402030504020804" pitchFamily="34" charset="0"/>
              </a:rPr>
              <a:t>m_min</a:t>
            </a:r>
            <a:r>
              <a:rPr lang="en-US" sz="1600" b="1" dirty="0" smtClean="0">
                <a:blipFill>
                  <a:blip r:embed="rId6"/>
                  <a:stretch>
                    <a:fillRect/>
                  </a:stretch>
                </a:blipFill>
                <a:latin typeface="Eras Light ITC" panose="020B0402030504020804" pitchFamily="34" charset="0"/>
              </a:rPr>
              <a:t> </a:t>
            </a:r>
            <a:r>
              <a:rPr lang="en-US" sz="1600" b="1" dirty="0">
                <a:blipFill>
                  <a:blip r:embed="rId6"/>
                  <a:stretch>
                    <a:fillRect/>
                  </a:stretch>
                </a:blipFill>
                <a:latin typeface="Eras Light ITC" panose="020B0402030504020804" pitchFamily="34" charset="0"/>
              </a:rPr>
              <a:t>= 0.003*m_0</a:t>
            </a:r>
          </a:p>
        </p:txBody>
      </p:sp>
    </p:spTree>
    <p:extLst>
      <p:ext uri="{BB962C8B-B14F-4D97-AF65-F5344CB8AC3E}">
        <p14:creationId xmlns:p14="http://schemas.microsoft.com/office/powerpoint/2010/main" val="1186920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6" y="521893"/>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Test Cases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5933450-CADF-4A74-A9C7-AB220C91132D}"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17</a:t>
            </a:fld>
            <a:endParaRPr lang="en-US">
              <a:latin typeface="Eras Light ITC" panose="020B0402030504020804" pitchFamily="34" charset="0"/>
            </a:endParaRPr>
          </a:p>
        </p:txBody>
      </p:sp>
      <p:pic>
        <p:nvPicPr>
          <p:cNvPr id="34" name="Picture 33"/>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88329" y="2176194"/>
            <a:ext cx="3223260" cy="1034415"/>
          </a:xfrm>
          <a:prstGeom prst="rect">
            <a:avLst/>
          </a:prstGeom>
        </p:spPr>
      </p:pic>
      <p:pic>
        <p:nvPicPr>
          <p:cNvPr id="35" name="Picture 34"/>
          <p:cNvPicPr/>
          <p:nvPr/>
        </p:nvPicPr>
        <p:blipFill>
          <a:blip r:embed="rId6">
            <a:extLst>
              <a:ext uri="{28A0092B-C50C-407E-A947-70E740481C1C}">
                <a14:useLocalDpi xmlns:a14="http://schemas.microsoft.com/office/drawing/2010/main" val="0"/>
              </a:ext>
            </a:extLst>
          </a:blip>
          <a:stretch>
            <a:fillRect/>
          </a:stretch>
        </p:blipFill>
        <p:spPr>
          <a:xfrm>
            <a:off x="5253706" y="1919344"/>
            <a:ext cx="3223260" cy="1520825"/>
          </a:xfrm>
          <a:prstGeom prst="rect">
            <a:avLst/>
          </a:prstGeom>
        </p:spPr>
      </p:pic>
      <p:sp>
        <p:nvSpPr>
          <p:cNvPr id="36" name="TextBox 35"/>
          <p:cNvSpPr txBox="1"/>
          <p:nvPr/>
        </p:nvSpPr>
        <p:spPr>
          <a:xfrm>
            <a:off x="1090967" y="1214778"/>
            <a:ext cx="1937983" cy="381066"/>
          </a:xfrm>
          <a:prstGeom prst="rect">
            <a:avLst/>
          </a:prstGeom>
          <a:noFill/>
        </p:spPr>
        <p:txBody>
          <a:bodyPr wrap="square" rtlCol="0">
            <a:spAutoFit/>
          </a:bodyPr>
          <a:lstStyle/>
          <a:p>
            <a:pPr algn="just">
              <a:lnSpc>
                <a:spcPct val="150000"/>
              </a:lnSpc>
            </a:pPr>
            <a:r>
              <a:rPr lang="en-US" sz="1400" b="1" dirty="0" smtClean="0">
                <a:blipFill>
                  <a:blip r:embed="rId7"/>
                  <a:stretch>
                    <a:fillRect/>
                  </a:stretch>
                </a:blipFill>
                <a:latin typeface="Eras Light ITC" panose="020B0402030504020804" pitchFamily="34" charset="0"/>
              </a:rPr>
              <a:t>GOLAND wing</a:t>
            </a:r>
          </a:p>
        </p:txBody>
      </p:sp>
      <p:sp>
        <p:nvSpPr>
          <p:cNvPr id="37" name="TextBox 36"/>
          <p:cNvSpPr txBox="1"/>
          <p:nvPr/>
        </p:nvSpPr>
        <p:spPr>
          <a:xfrm>
            <a:off x="5896344" y="1242076"/>
            <a:ext cx="1937983" cy="381066"/>
          </a:xfrm>
          <a:prstGeom prst="rect">
            <a:avLst/>
          </a:prstGeom>
          <a:noFill/>
        </p:spPr>
        <p:txBody>
          <a:bodyPr wrap="square" rtlCol="0">
            <a:spAutoFit/>
          </a:bodyPr>
          <a:lstStyle/>
          <a:p>
            <a:pPr algn="just">
              <a:lnSpc>
                <a:spcPct val="150000"/>
              </a:lnSpc>
            </a:pPr>
            <a:r>
              <a:rPr lang="en-US" sz="1400" b="1" dirty="0" smtClean="0">
                <a:blipFill>
                  <a:blip r:embed="rId7"/>
                  <a:stretch>
                    <a:fillRect/>
                  </a:stretch>
                </a:blipFill>
                <a:latin typeface="Eras Light ITC" panose="020B0402030504020804" pitchFamily="34" charset="0"/>
              </a:rPr>
              <a:t>GARTEUR SM-AG19</a:t>
            </a:r>
          </a:p>
        </p:txBody>
      </p:sp>
      <mc:AlternateContent xmlns:mc="http://schemas.openxmlformats.org/markup-compatibility/2006" xmlns:a14="http://schemas.microsoft.com/office/drawing/2010/main">
        <mc:Choice Requires="a14">
          <p:sp>
            <p:nvSpPr>
              <p:cNvPr id="3" name="Rectangle 2"/>
              <p:cNvSpPr/>
              <p:nvPr/>
            </p:nvSpPr>
            <p:spPr>
              <a:xfrm>
                <a:off x="500441" y="3544327"/>
                <a:ext cx="3994791" cy="203132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rectangular </a:t>
                </a:r>
                <a:r>
                  <a:rPr lang="en-US" sz="1400" b="1" dirty="0">
                    <a:blipFill>
                      <a:blip r:embed="rId7"/>
                      <a:stretch>
                        <a:fillRect/>
                      </a:stretch>
                    </a:blipFill>
                    <a:latin typeface="Eras Light ITC" panose="020B0402030504020804" pitchFamily="34" charset="0"/>
                  </a:rPr>
                  <a:t>cantilevered </a:t>
                </a:r>
                <a:r>
                  <a:rPr lang="en-US" sz="1400" b="1" dirty="0" smtClean="0">
                    <a:blipFill>
                      <a:blip r:embed="rId7"/>
                      <a:stretch>
                        <a:fillRect/>
                      </a:stretch>
                    </a:blipFill>
                    <a:latin typeface="Eras Light ITC" panose="020B0402030504020804" pitchFamily="34" charset="0"/>
                  </a:rPr>
                  <a:t>wing, </a:t>
                </a:r>
              </a:p>
              <a:p>
                <a:pPr marL="285750" indent="-285750">
                  <a:lnSpc>
                    <a:spcPct val="150000"/>
                  </a:lnSpc>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with </a:t>
                </a:r>
                <a:r>
                  <a:rPr lang="en-US" sz="1400" b="1" dirty="0">
                    <a:blipFill>
                      <a:blip r:embed="rId7"/>
                      <a:stretch>
                        <a:fillRect/>
                      </a:stretch>
                    </a:blipFill>
                    <a:latin typeface="Eras Light ITC" panose="020B0402030504020804" pitchFamily="34" charset="0"/>
                  </a:rPr>
                  <a:t>a 20ft span</a:t>
                </a:r>
                <a14:m>
                  <m:oMath xmlns:m="http://schemas.openxmlformats.org/officeDocument/2006/math">
                    <m:r>
                      <a:rPr lang="en-US" sz="1400" b="1">
                        <a:blipFill>
                          <a:blip r:embed="rId7"/>
                          <a:stretch>
                            <a:fillRect/>
                          </a:stretch>
                        </a:blipFill>
                        <a:latin typeface="Cambria Math" panose="02040503050406030204" pitchFamily="18" charset="0"/>
                      </a:rPr>
                      <m:t> </m:t>
                    </m:r>
                  </m:oMath>
                </a14:m>
                <a:r>
                  <a:rPr lang="en-US" sz="1400" b="1" dirty="0" smtClean="0">
                    <a:blipFill>
                      <a:blip r:embed="rId7"/>
                      <a:stretch>
                        <a:fillRect/>
                      </a:stretch>
                    </a:blipFill>
                    <a:latin typeface="Eras Light ITC" panose="020B0402030504020804" pitchFamily="34" charset="0"/>
                  </a:rPr>
                  <a:t>and </a:t>
                </a:r>
                <a:r>
                  <a:rPr lang="en-US" sz="1400" b="1" dirty="0">
                    <a:blipFill>
                      <a:blip r:embed="rId7"/>
                      <a:stretch>
                        <a:fillRect/>
                      </a:stretch>
                    </a:blipFill>
                    <a:latin typeface="Eras Light ITC" panose="020B0402030504020804" pitchFamily="34" charset="0"/>
                  </a:rPr>
                  <a:t>4ft </a:t>
                </a:r>
                <a:r>
                  <a:rPr lang="en-US" sz="1400" b="1" dirty="0" smtClean="0">
                    <a:blipFill>
                      <a:blip r:embed="rId7"/>
                      <a:stretch>
                        <a:fillRect/>
                      </a:stretch>
                    </a:blipFill>
                    <a:latin typeface="Eras Light ITC" panose="020B0402030504020804" pitchFamily="34" charset="0"/>
                  </a:rPr>
                  <a:t>chord </a:t>
                </a:r>
              </a:p>
              <a:p>
                <a:pPr marL="285750" indent="-285750">
                  <a:lnSpc>
                    <a:spcPct val="150000"/>
                  </a:lnSpc>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equipped </a:t>
                </a:r>
                <a:r>
                  <a:rPr lang="en-US" sz="1400" b="1" dirty="0">
                    <a:blipFill>
                      <a:blip r:embed="rId7"/>
                      <a:stretch>
                        <a:fillRect/>
                      </a:stretch>
                    </a:blipFill>
                    <a:latin typeface="Eras Light ITC" panose="020B0402030504020804" pitchFamily="34" charset="0"/>
                  </a:rPr>
                  <a:t>with 10 concentrated point masses, represented with black dots </a:t>
                </a:r>
                <a:endParaRPr lang="en-US" sz="1400" b="1" dirty="0" smtClean="0">
                  <a:blipFill>
                    <a:blip r:embed="rId7"/>
                    <a:stretch>
                      <a:fillRect/>
                    </a:stretch>
                  </a:blipFill>
                  <a:latin typeface="Eras Light ITC" panose="020B0402030504020804" pitchFamily="34" charset="0"/>
                </a:endParaRPr>
              </a:p>
              <a:p>
                <a:pPr marL="285750" indent="-285750">
                  <a:lnSpc>
                    <a:spcPct val="150000"/>
                  </a:lnSpc>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Design variables: </a:t>
                </a:r>
              </a:p>
              <a:p>
                <a:pPr>
                  <a:lnSpc>
                    <a:spcPct val="150000"/>
                  </a:lnSpc>
                </a:pPr>
                <a:r>
                  <a:rPr lang="en-US" sz="1400" b="1" dirty="0">
                    <a:blipFill>
                      <a:blip r:embed="rId7"/>
                      <a:stretch>
                        <a:fillRect/>
                      </a:stretch>
                    </a:blipFill>
                    <a:latin typeface="Eras Light ITC" panose="020B0402030504020804" pitchFamily="34" charset="0"/>
                  </a:rPr>
                  <a:t>	</a:t>
                </a:r>
                <a:r>
                  <a:rPr lang="en-US" sz="1400" b="1" dirty="0" smtClean="0">
                    <a:blipFill>
                      <a:blip r:embed="rId7"/>
                      <a:stretch>
                        <a:fillRect/>
                      </a:stretch>
                    </a:blipFill>
                    <a:latin typeface="Eras Light ITC" panose="020B0402030504020804" pitchFamily="34" charset="0"/>
                  </a:rPr>
                  <a:t>4 thicknesses + 10 point masses</a:t>
                </a:r>
                <a:endParaRPr lang="en-US" sz="1400" b="1" dirty="0">
                  <a:blipFill>
                    <a:blip r:embed="rId7"/>
                    <a:stretch>
                      <a:fillRect/>
                    </a:stretch>
                  </a:blipFill>
                  <a:latin typeface="Eras Light ITC" panose="020B04020305040208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00441" y="3544327"/>
                <a:ext cx="3994791" cy="2031325"/>
              </a:xfrm>
              <a:prstGeom prst="rect">
                <a:avLst/>
              </a:prstGeom>
              <a:blipFill rotWithShape="0">
                <a:blip r:embed="rId8"/>
                <a:stretch>
                  <a:fillRect/>
                </a:stretch>
              </a:blipFill>
            </p:spPr>
            <p:txBody>
              <a:bodyPr/>
              <a:lstStyle/>
              <a:p>
                <a:r>
                  <a:rPr lang="en-US">
                    <a:noFill/>
                  </a:rPr>
                  <a:t> </a:t>
                </a:r>
              </a:p>
            </p:txBody>
          </p:sp>
        </mc:Fallback>
      </mc:AlternateContent>
      <p:grpSp>
        <p:nvGrpSpPr>
          <p:cNvPr id="38" name="Group 37"/>
          <p:cNvGrpSpPr/>
          <p:nvPr/>
        </p:nvGrpSpPr>
        <p:grpSpPr>
          <a:xfrm>
            <a:off x="1346813" y="2328613"/>
            <a:ext cx="2106292" cy="553084"/>
            <a:chOff x="0" y="0"/>
            <a:chExt cx="2106898" cy="553478"/>
          </a:xfrm>
        </p:grpSpPr>
        <p:sp>
          <p:nvSpPr>
            <p:cNvPr id="39" name="Oval 38"/>
            <p:cNvSpPr/>
            <p:nvPr/>
          </p:nvSpPr>
          <p:spPr>
            <a:xfrm>
              <a:off x="0" y="13769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455435" y="23301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914400" y="324807"/>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1376896" y="42013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1825270" y="50839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2061813" y="3742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Oval 44"/>
            <p:cNvSpPr/>
            <p:nvPr/>
          </p:nvSpPr>
          <p:spPr>
            <a:xfrm>
              <a:off x="1602848" y="285971"/>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Oval 45"/>
            <p:cNvSpPr/>
            <p:nvPr/>
          </p:nvSpPr>
          <p:spPr>
            <a:xfrm>
              <a:off x="1150944" y="19064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Oval 46"/>
            <p:cNvSpPr/>
            <p:nvPr/>
          </p:nvSpPr>
          <p:spPr>
            <a:xfrm>
              <a:off x="706101" y="10238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Oval 47"/>
            <p:cNvSpPr/>
            <p:nvPr/>
          </p:nvSpPr>
          <p:spPr>
            <a:xfrm>
              <a:off x="236544" y="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9" name="Group 48"/>
          <p:cNvGrpSpPr/>
          <p:nvPr/>
        </p:nvGrpSpPr>
        <p:grpSpPr>
          <a:xfrm>
            <a:off x="5528296" y="2028557"/>
            <a:ext cx="2178697" cy="1302392"/>
            <a:chOff x="0" y="0"/>
            <a:chExt cx="2179136" cy="1302836"/>
          </a:xfrm>
        </p:grpSpPr>
        <p:sp>
          <p:nvSpPr>
            <p:cNvPr id="50" name="Oval 49"/>
            <p:cNvSpPr/>
            <p:nvPr/>
          </p:nvSpPr>
          <p:spPr>
            <a:xfrm>
              <a:off x="2114550" y="1238250"/>
              <a:ext cx="64586" cy="645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0" y="314325"/>
              <a:ext cx="64135" cy="641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Oval 51"/>
            <p:cNvSpPr/>
            <p:nvPr/>
          </p:nvSpPr>
          <p:spPr>
            <a:xfrm>
              <a:off x="1990725" y="0"/>
              <a:ext cx="64586" cy="645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 name="Rectangle 6"/>
          <p:cNvSpPr/>
          <p:nvPr/>
        </p:nvSpPr>
        <p:spPr>
          <a:xfrm>
            <a:off x="4495232" y="3631270"/>
            <a:ext cx="4572000" cy="2449388"/>
          </a:xfrm>
          <a:prstGeom prst="rect">
            <a:avLst/>
          </a:prstGeom>
        </p:spPr>
        <p:txBody>
          <a:bodyPr>
            <a:spAutoFit/>
          </a:bodyPr>
          <a:lstStyle/>
          <a:p>
            <a:pPr marL="285750" indent="-285750" algn="just">
              <a:lnSpc>
                <a:spcPct val="107000"/>
              </a:lnSpc>
              <a:spcAft>
                <a:spcPts val="800"/>
              </a:spcAft>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equipped </a:t>
            </a:r>
            <a:r>
              <a:rPr lang="en-US" sz="1400" b="1" dirty="0">
                <a:blipFill>
                  <a:blip r:embed="rId7"/>
                  <a:stretch>
                    <a:fillRect/>
                  </a:stretch>
                </a:blipFill>
                <a:latin typeface="Eras Light ITC" panose="020B0402030504020804" pitchFamily="34" charset="0"/>
              </a:rPr>
              <a:t>with three concentrated point masses </a:t>
            </a:r>
            <a:r>
              <a:rPr lang="en-US" sz="1400" b="1" dirty="0" smtClean="0">
                <a:blipFill>
                  <a:blip r:embed="rId7"/>
                  <a:stretch>
                    <a:fillRect/>
                  </a:stretch>
                </a:blipFill>
                <a:latin typeface="Eras Light ITC" panose="020B0402030504020804" pitchFamily="34" charset="0"/>
              </a:rPr>
              <a:t>represented </a:t>
            </a:r>
            <a:r>
              <a:rPr lang="en-US" sz="1400" b="1" dirty="0">
                <a:blipFill>
                  <a:blip r:embed="rId7"/>
                  <a:stretch>
                    <a:fillRect/>
                  </a:stretch>
                </a:blipFill>
                <a:latin typeface="Eras Light ITC" panose="020B0402030504020804" pitchFamily="34" charset="0"/>
              </a:rPr>
              <a:t>by black </a:t>
            </a:r>
            <a:r>
              <a:rPr lang="en-US" sz="1400" b="1" dirty="0" smtClean="0">
                <a:blipFill>
                  <a:blip r:embed="rId7"/>
                  <a:stretch>
                    <a:fillRect/>
                  </a:stretch>
                </a:blipFill>
                <a:latin typeface="Eras Light ITC" panose="020B0402030504020804" pitchFamily="34" charset="0"/>
              </a:rPr>
              <a:t>dots</a:t>
            </a:r>
          </a:p>
          <a:p>
            <a:pPr marL="285750" indent="-285750" algn="just">
              <a:lnSpc>
                <a:spcPct val="107000"/>
              </a:lnSpc>
              <a:spcAft>
                <a:spcPts val="800"/>
              </a:spcAft>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full </a:t>
            </a:r>
            <a:r>
              <a:rPr lang="en-US" sz="1400" b="1" dirty="0">
                <a:blipFill>
                  <a:blip r:embed="rId7"/>
                  <a:stretch>
                    <a:fillRect/>
                  </a:stretch>
                </a:blipFill>
                <a:latin typeface="Eras Light ITC" panose="020B0402030504020804" pitchFamily="34" charset="0"/>
              </a:rPr>
              <a:t>wing span </a:t>
            </a:r>
            <a:r>
              <a:rPr lang="en-US" sz="1400" b="1" dirty="0" smtClean="0">
                <a:blipFill>
                  <a:blip r:embed="rId7"/>
                  <a:stretch>
                    <a:fillRect/>
                  </a:stretch>
                </a:blipFill>
                <a:latin typeface="Eras Light ITC" panose="020B0402030504020804" pitchFamily="34" charset="0"/>
              </a:rPr>
              <a:t>of </a:t>
            </a:r>
            <a:r>
              <a:rPr lang="en-US" sz="1400" b="1" dirty="0">
                <a:blipFill>
                  <a:blip r:embed="rId7"/>
                  <a:stretch>
                    <a:fillRect/>
                  </a:stretch>
                </a:blipFill>
                <a:latin typeface="Eras Light ITC" panose="020B0402030504020804" pitchFamily="34" charset="0"/>
              </a:rPr>
              <a:t>2000 </a:t>
            </a:r>
            <a:r>
              <a:rPr lang="en-US" sz="1400" b="1" dirty="0" smtClean="0">
                <a:blipFill>
                  <a:blip r:embed="rId7"/>
                  <a:stretch>
                    <a:fillRect/>
                  </a:stretch>
                </a:blipFill>
                <a:latin typeface="Eras Light ITC" panose="020B0402030504020804" pitchFamily="34" charset="0"/>
              </a:rPr>
              <a:t>mm  </a:t>
            </a:r>
          </a:p>
          <a:p>
            <a:pPr marL="285750" indent="-285750" algn="just">
              <a:lnSpc>
                <a:spcPct val="107000"/>
              </a:lnSpc>
              <a:spcAft>
                <a:spcPts val="800"/>
              </a:spcAft>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The </a:t>
            </a:r>
            <a:r>
              <a:rPr lang="en-US" sz="1400" b="1" dirty="0">
                <a:blipFill>
                  <a:blip r:embed="rId7"/>
                  <a:stretch>
                    <a:fillRect/>
                  </a:stretch>
                </a:blipFill>
                <a:latin typeface="Eras Light ITC" panose="020B0402030504020804" pitchFamily="34" charset="0"/>
              </a:rPr>
              <a:t>model is not </a:t>
            </a:r>
            <a:r>
              <a:rPr lang="en-US" sz="1400" b="1" dirty="0" smtClean="0">
                <a:blipFill>
                  <a:blip r:embed="rId7"/>
                  <a:stretch>
                    <a:fillRect/>
                  </a:stretch>
                </a:blipFill>
                <a:latin typeface="Eras Light ITC" panose="020B0402030504020804" pitchFamily="34" charset="0"/>
              </a:rPr>
              <a:t>constrained</a:t>
            </a:r>
          </a:p>
          <a:p>
            <a:pPr marL="285750" indent="-285750" algn="just">
              <a:lnSpc>
                <a:spcPct val="107000"/>
              </a:lnSpc>
              <a:spcAft>
                <a:spcPts val="800"/>
              </a:spcAft>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rigid </a:t>
            </a:r>
            <a:r>
              <a:rPr lang="en-US" sz="1400" b="1" dirty="0">
                <a:blipFill>
                  <a:blip r:embed="rId7"/>
                  <a:stretch>
                    <a:fillRect/>
                  </a:stretch>
                </a:blipFill>
                <a:latin typeface="Eras Light ITC" panose="020B0402030504020804" pitchFamily="34" charset="0"/>
              </a:rPr>
              <a:t>body </a:t>
            </a:r>
            <a:r>
              <a:rPr lang="en-US" sz="1400" b="1" dirty="0" smtClean="0">
                <a:blipFill>
                  <a:blip r:embed="rId7"/>
                  <a:stretch>
                    <a:fillRect/>
                  </a:stretch>
                </a:blipFill>
                <a:latin typeface="Eras Light ITC" panose="020B0402030504020804" pitchFamily="34" charset="0"/>
              </a:rPr>
              <a:t>mode should </a:t>
            </a:r>
            <a:r>
              <a:rPr lang="en-US" sz="1400" b="1" dirty="0">
                <a:blipFill>
                  <a:blip r:embed="rId7"/>
                  <a:stretch>
                    <a:fillRect/>
                  </a:stretch>
                </a:blipFill>
                <a:latin typeface="Eras Light ITC" panose="020B0402030504020804" pitchFamily="34" charset="0"/>
              </a:rPr>
              <a:t>not be taken into </a:t>
            </a:r>
            <a:r>
              <a:rPr lang="en-US" sz="1400" b="1" dirty="0" smtClean="0">
                <a:blipFill>
                  <a:blip r:embed="rId7"/>
                  <a:stretch>
                    <a:fillRect/>
                  </a:stretch>
                </a:blipFill>
                <a:latin typeface="Eras Light ITC" panose="020B0402030504020804" pitchFamily="34" charset="0"/>
              </a:rPr>
              <a:t>consideration</a:t>
            </a:r>
          </a:p>
          <a:p>
            <a:pPr marL="285750" indent="-285750" algn="just">
              <a:lnSpc>
                <a:spcPct val="107000"/>
              </a:lnSpc>
              <a:spcAft>
                <a:spcPts val="800"/>
              </a:spcAft>
              <a:buFont typeface="Arial" panose="020B0604020202020204" pitchFamily="34" charset="0"/>
              <a:buChar char="•"/>
            </a:pPr>
            <a:r>
              <a:rPr lang="en-US" sz="1400" b="1" dirty="0" smtClean="0">
                <a:blipFill>
                  <a:blip r:embed="rId7"/>
                  <a:stretch>
                    <a:fillRect/>
                  </a:stretch>
                </a:blipFill>
                <a:latin typeface="Eras Light ITC" panose="020B0402030504020804" pitchFamily="34" charset="0"/>
              </a:rPr>
              <a:t>Design variables:</a:t>
            </a:r>
          </a:p>
          <a:p>
            <a:pPr algn="just">
              <a:lnSpc>
                <a:spcPct val="107000"/>
              </a:lnSpc>
              <a:spcAft>
                <a:spcPts val="800"/>
              </a:spcAft>
            </a:pPr>
            <a:r>
              <a:rPr lang="en-US" sz="1400" b="1" dirty="0">
                <a:blipFill>
                  <a:blip r:embed="rId7"/>
                  <a:stretch>
                    <a:fillRect/>
                  </a:stretch>
                </a:blipFill>
                <a:latin typeface="Eras Light ITC" panose="020B0402030504020804" pitchFamily="34" charset="0"/>
              </a:rPr>
              <a:t>	</a:t>
            </a:r>
            <a:r>
              <a:rPr lang="en-US" sz="1400" b="1" dirty="0" smtClean="0">
                <a:blipFill>
                  <a:blip r:embed="rId7"/>
                  <a:stretch>
                    <a:fillRect/>
                  </a:stretch>
                </a:blipFill>
                <a:latin typeface="Eras Light ITC" panose="020B0402030504020804" pitchFamily="34" charset="0"/>
              </a:rPr>
              <a:t>6 thicknesses + 3 point masses</a:t>
            </a:r>
            <a:endParaRPr lang="en-US" sz="1400" b="1" dirty="0">
              <a:blipFill>
                <a:blip r:embed="rId7"/>
                <a:stretch>
                  <a:fillRect/>
                </a:stretch>
              </a:blipFill>
              <a:latin typeface="Eras Light ITC" panose="020B0402030504020804" pitchFamily="34" charset="0"/>
            </a:endParaRPr>
          </a:p>
        </p:txBody>
      </p:sp>
    </p:spTree>
    <p:extLst>
      <p:ext uri="{BB962C8B-B14F-4D97-AF65-F5344CB8AC3E}">
        <p14:creationId xmlns:p14="http://schemas.microsoft.com/office/powerpoint/2010/main" val="188745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6" y="521893"/>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Test Sub-cases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1B3E085A-5AC6-4ED9-B39F-0F9C1659701D}"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18</a:t>
            </a:fld>
            <a:endParaRPr lang="en-US">
              <a:latin typeface="Eras Light ITC" panose="020B0402030504020804" pitchFamily="34" charset="0"/>
            </a:endParaRPr>
          </a:p>
        </p:txBody>
      </p:sp>
      <p:pic>
        <p:nvPicPr>
          <p:cNvPr id="34" name="Picture 33"/>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88329" y="2599279"/>
            <a:ext cx="3223260" cy="1034415"/>
          </a:xfrm>
          <a:prstGeom prst="rect">
            <a:avLst/>
          </a:prstGeom>
        </p:spPr>
      </p:pic>
      <p:pic>
        <p:nvPicPr>
          <p:cNvPr id="35" name="Picture 34"/>
          <p:cNvPicPr/>
          <p:nvPr/>
        </p:nvPicPr>
        <p:blipFill>
          <a:blip r:embed="rId6">
            <a:extLst>
              <a:ext uri="{28A0092B-C50C-407E-A947-70E740481C1C}">
                <a14:useLocalDpi xmlns:a14="http://schemas.microsoft.com/office/drawing/2010/main" val="0"/>
              </a:ext>
            </a:extLst>
          </a:blip>
          <a:stretch>
            <a:fillRect/>
          </a:stretch>
        </p:blipFill>
        <p:spPr>
          <a:xfrm>
            <a:off x="5253706" y="2356073"/>
            <a:ext cx="3223260" cy="1520825"/>
          </a:xfrm>
          <a:prstGeom prst="rect">
            <a:avLst/>
          </a:prstGeom>
        </p:spPr>
      </p:pic>
      <p:sp>
        <p:nvSpPr>
          <p:cNvPr id="36" name="TextBox 35"/>
          <p:cNvSpPr txBox="1"/>
          <p:nvPr/>
        </p:nvSpPr>
        <p:spPr>
          <a:xfrm>
            <a:off x="1090967" y="1474089"/>
            <a:ext cx="1937983" cy="381066"/>
          </a:xfrm>
          <a:prstGeom prst="rect">
            <a:avLst/>
          </a:prstGeom>
          <a:noFill/>
        </p:spPr>
        <p:txBody>
          <a:bodyPr wrap="square" rtlCol="0">
            <a:spAutoFit/>
          </a:bodyPr>
          <a:lstStyle/>
          <a:p>
            <a:pPr algn="just">
              <a:lnSpc>
                <a:spcPct val="150000"/>
              </a:lnSpc>
            </a:pPr>
            <a:r>
              <a:rPr lang="en-US" sz="1400" b="1" dirty="0" smtClean="0">
                <a:blipFill>
                  <a:blip r:embed="rId7"/>
                  <a:stretch>
                    <a:fillRect/>
                  </a:stretch>
                </a:blipFill>
                <a:latin typeface="Eras Light ITC" panose="020B0402030504020804" pitchFamily="34" charset="0"/>
              </a:rPr>
              <a:t>GOLAND wing</a:t>
            </a:r>
          </a:p>
        </p:txBody>
      </p:sp>
      <p:sp>
        <p:nvSpPr>
          <p:cNvPr id="37" name="TextBox 36"/>
          <p:cNvSpPr txBox="1"/>
          <p:nvPr/>
        </p:nvSpPr>
        <p:spPr>
          <a:xfrm>
            <a:off x="5896344" y="1474089"/>
            <a:ext cx="1937983" cy="381066"/>
          </a:xfrm>
          <a:prstGeom prst="rect">
            <a:avLst/>
          </a:prstGeom>
          <a:noFill/>
        </p:spPr>
        <p:txBody>
          <a:bodyPr wrap="square" rtlCol="0">
            <a:spAutoFit/>
          </a:bodyPr>
          <a:lstStyle/>
          <a:p>
            <a:pPr algn="just">
              <a:lnSpc>
                <a:spcPct val="150000"/>
              </a:lnSpc>
            </a:pPr>
            <a:r>
              <a:rPr lang="en-US" sz="1400" b="1" dirty="0" smtClean="0">
                <a:blipFill>
                  <a:blip r:embed="rId7"/>
                  <a:stretch>
                    <a:fillRect/>
                  </a:stretch>
                </a:blipFill>
                <a:latin typeface="Eras Light ITC" panose="020B0402030504020804" pitchFamily="34" charset="0"/>
              </a:rPr>
              <a:t>GARTEUR SM-AG19</a:t>
            </a:r>
          </a:p>
        </p:txBody>
      </p:sp>
      <p:grpSp>
        <p:nvGrpSpPr>
          <p:cNvPr id="38" name="Group 37"/>
          <p:cNvGrpSpPr/>
          <p:nvPr/>
        </p:nvGrpSpPr>
        <p:grpSpPr>
          <a:xfrm>
            <a:off x="1346813" y="2751700"/>
            <a:ext cx="2106292" cy="553084"/>
            <a:chOff x="0" y="0"/>
            <a:chExt cx="2106898" cy="553478"/>
          </a:xfrm>
        </p:grpSpPr>
        <p:sp>
          <p:nvSpPr>
            <p:cNvPr id="39" name="Oval 38"/>
            <p:cNvSpPr/>
            <p:nvPr/>
          </p:nvSpPr>
          <p:spPr>
            <a:xfrm>
              <a:off x="0" y="13769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455435" y="23301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914400" y="324807"/>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1376896" y="42013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1825270" y="50839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2061813" y="3742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Oval 44"/>
            <p:cNvSpPr/>
            <p:nvPr/>
          </p:nvSpPr>
          <p:spPr>
            <a:xfrm>
              <a:off x="1602848" y="285971"/>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Oval 45"/>
            <p:cNvSpPr/>
            <p:nvPr/>
          </p:nvSpPr>
          <p:spPr>
            <a:xfrm>
              <a:off x="1150944" y="19064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Oval 46"/>
            <p:cNvSpPr/>
            <p:nvPr/>
          </p:nvSpPr>
          <p:spPr>
            <a:xfrm>
              <a:off x="706101" y="10238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Oval 47"/>
            <p:cNvSpPr/>
            <p:nvPr/>
          </p:nvSpPr>
          <p:spPr>
            <a:xfrm>
              <a:off x="236544" y="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9" name="Group 48"/>
          <p:cNvGrpSpPr/>
          <p:nvPr/>
        </p:nvGrpSpPr>
        <p:grpSpPr>
          <a:xfrm>
            <a:off x="5541944" y="2465289"/>
            <a:ext cx="2178697" cy="1302392"/>
            <a:chOff x="0" y="0"/>
            <a:chExt cx="2179136" cy="1302836"/>
          </a:xfrm>
        </p:grpSpPr>
        <p:sp>
          <p:nvSpPr>
            <p:cNvPr id="50" name="Oval 49"/>
            <p:cNvSpPr/>
            <p:nvPr/>
          </p:nvSpPr>
          <p:spPr>
            <a:xfrm>
              <a:off x="2114550" y="1238250"/>
              <a:ext cx="64586" cy="645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0" y="314325"/>
              <a:ext cx="64135" cy="641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Oval 51"/>
            <p:cNvSpPr/>
            <p:nvPr/>
          </p:nvSpPr>
          <p:spPr>
            <a:xfrm>
              <a:off x="1990725" y="0"/>
              <a:ext cx="64586" cy="645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600982489"/>
                  </p:ext>
                </p:extLst>
              </p:nvPr>
            </p:nvGraphicFramePr>
            <p:xfrm>
              <a:off x="911507" y="4319697"/>
              <a:ext cx="3216910" cy="913132"/>
            </p:xfrm>
            <a:graphic>
              <a:graphicData uri="http://schemas.openxmlformats.org/drawingml/2006/table">
                <a:tbl>
                  <a:tblPr firstRow="1" firstCol="1" bandRow="1">
                    <a:tableStyleId>{2D5ABB26-0587-4C30-8999-92F81FD0307C}</a:tableStyleId>
                  </a:tblPr>
                  <a:tblGrid>
                    <a:gridCol w="803910"/>
                    <a:gridCol w="803910"/>
                    <a:gridCol w="804545"/>
                    <a:gridCol w="804545"/>
                  </a:tblGrid>
                  <a:tr h="224155">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Sub-case</a:t>
                          </a: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7"/>
                                          <a:stretch>
                                            <a:fillRect/>
                                          </a:stretch>
                                        </a:blipFill>
                                        <a:latin typeface="Cambria Math" panose="02040503050406030204" pitchFamily="18" charset="0"/>
                                        <a:ea typeface="+mn-ea"/>
                                        <a:cs typeface="+mn-cs"/>
                                      </a:rPr>
                                    </m:ctrlPr>
                                  </m:sSubPr>
                                  <m:e>
                                    <m:r>
                                      <a:rPr lang="en-US" sz="1400" b="1" kern="1200">
                                        <a:blipFill>
                                          <a:blip r:embed="rId7"/>
                                          <a:stretch>
                                            <a:fillRect/>
                                          </a:stretch>
                                        </a:blipFill>
                                        <a:latin typeface="Cambria Math" panose="02040503050406030204" pitchFamily="18" charset="0"/>
                                        <a:ea typeface="+mn-ea"/>
                                        <a:cs typeface="+mn-cs"/>
                                      </a:rPr>
                                      <m:t>𝝀</m:t>
                                    </m:r>
                                  </m:e>
                                  <m:sub>
                                    <m:r>
                                      <a:rPr lang="en-US" sz="1400" b="1" kern="1200">
                                        <a:blipFill>
                                          <a:blip r:embed="rId7"/>
                                          <a:stretch>
                                            <a:fillRect/>
                                          </a:stretch>
                                        </a:blipFill>
                                        <a:latin typeface="Cambria Math" panose="02040503050406030204" pitchFamily="18" charset="0"/>
                                        <a:ea typeface="+mn-ea"/>
                                        <a:cs typeface="+mn-cs"/>
                                      </a:rPr>
                                      <m:t>𝑳</m:t>
                                    </m:r>
                                  </m:sub>
                                </m:sSub>
                              </m:oMath>
                            </m:oMathPara>
                          </a14:m>
                          <a:endParaRPr lang="en-US" sz="1400" b="1" kern="1200" dirty="0">
                            <a:blipFill>
                              <a:blip r:embed="rId7"/>
                              <a:stretch>
                                <a:fillRect/>
                              </a:stretch>
                            </a:blipFill>
                            <a:latin typeface="Eras Light ITC" panose="020B0402030504020804" pitchFamily="34" charset="0"/>
                            <a:ea typeface="+mn-ea"/>
                            <a:cs typeface="+mn-cs"/>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7"/>
                                          <a:stretch>
                                            <a:fillRect/>
                                          </a:stretch>
                                        </a:blipFill>
                                        <a:latin typeface="Cambria Math" panose="02040503050406030204" pitchFamily="18" charset="0"/>
                                        <a:ea typeface="+mn-ea"/>
                                        <a:cs typeface="+mn-cs"/>
                                      </a:rPr>
                                    </m:ctrlPr>
                                  </m:sSubPr>
                                  <m:e>
                                    <m:r>
                                      <a:rPr lang="en-US" sz="1400" b="1" kern="1200">
                                        <a:blipFill>
                                          <a:blip r:embed="rId7"/>
                                          <a:stretch>
                                            <a:fillRect/>
                                          </a:stretch>
                                        </a:blipFill>
                                        <a:latin typeface="Cambria Math" panose="02040503050406030204" pitchFamily="18" charset="0"/>
                                        <a:ea typeface="+mn-ea"/>
                                        <a:cs typeface="+mn-cs"/>
                                      </a:rPr>
                                      <m:t>𝝀</m:t>
                                    </m:r>
                                  </m:e>
                                  <m:sub>
                                    <m:r>
                                      <a:rPr lang="en-US" sz="1400" b="1" kern="1200">
                                        <a:blipFill>
                                          <a:blip r:embed="rId7"/>
                                          <a:stretch>
                                            <a:fillRect/>
                                          </a:stretch>
                                        </a:blipFill>
                                        <a:latin typeface="Cambria Math" panose="02040503050406030204" pitchFamily="18" charset="0"/>
                                        <a:ea typeface="+mn-ea"/>
                                        <a:cs typeface="+mn-cs"/>
                                      </a:rPr>
                                      <m:t>𝝎</m:t>
                                    </m:r>
                                  </m:sub>
                                </m:sSub>
                              </m:oMath>
                            </m:oMathPara>
                          </a14:m>
                          <a:endParaRPr lang="en-US" sz="1400" b="1" kern="1200">
                            <a:blipFill>
                              <a:blip r:embed="rId7"/>
                              <a:stretch>
                                <a:fillRect/>
                              </a:stretch>
                            </a:blipFill>
                            <a:latin typeface="Eras Light ITC" panose="020B0402030504020804" pitchFamily="34" charset="0"/>
                            <a:ea typeface="+mn-ea"/>
                            <a:cs typeface="+mn-cs"/>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7"/>
                                          <a:stretch>
                                            <a:fillRect/>
                                          </a:stretch>
                                        </a:blipFill>
                                        <a:latin typeface="Cambria Math" panose="02040503050406030204" pitchFamily="18" charset="0"/>
                                        <a:ea typeface="+mn-ea"/>
                                        <a:cs typeface="+mn-cs"/>
                                      </a:rPr>
                                    </m:ctrlPr>
                                  </m:sSubPr>
                                  <m:e>
                                    <m:r>
                                      <a:rPr lang="en-US" sz="1400" b="1" kern="1200">
                                        <a:blipFill>
                                          <a:blip r:embed="rId7"/>
                                          <a:stretch>
                                            <a:fillRect/>
                                          </a:stretch>
                                        </a:blipFill>
                                        <a:latin typeface="Cambria Math" panose="02040503050406030204" pitchFamily="18" charset="0"/>
                                        <a:ea typeface="+mn-ea"/>
                                        <a:cs typeface="+mn-cs"/>
                                      </a:rPr>
                                      <m:t>𝝀</m:t>
                                    </m:r>
                                  </m:e>
                                  <m:sub>
                                    <m:r>
                                      <a:rPr lang="en-US" sz="1400" b="1" kern="1200">
                                        <a:blipFill>
                                          <a:blip r:embed="rId7"/>
                                          <a:stretch>
                                            <a:fillRect/>
                                          </a:stretch>
                                        </a:blipFill>
                                        <a:latin typeface="Cambria Math" panose="02040503050406030204" pitchFamily="18" charset="0"/>
                                        <a:ea typeface="+mn-ea"/>
                                        <a:cs typeface="+mn-cs"/>
                                      </a:rPr>
                                      <m:t>𝑴</m:t>
                                    </m:r>
                                  </m:sub>
                                </m:sSub>
                              </m:oMath>
                            </m:oMathPara>
                          </a14:m>
                          <a:endParaRPr lang="en-US" sz="1400" b="1" kern="1200">
                            <a:blipFill>
                              <a:blip r:embed="rId7"/>
                              <a:stretch>
                                <a:fillRect/>
                              </a:stretch>
                            </a:blipFill>
                            <a:latin typeface="Eras Light ITC" panose="020B0402030504020804" pitchFamily="34" charset="0"/>
                            <a:ea typeface="+mn-ea"/>
                            <a:cs typeface="+mn-cs"/>
                          </a:endParaRPr>
                        </a:p>
                      </a:txBody>
                      <a:tcPr marL="68580" marR="68580" marT="0" marB="0"/>
                    </a:tc>
                  </a:tr>
                  <a:tr h="0">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I</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1/4</a:t>
                          </a:r>
                        </a:p>
                      </a:txBody>
                      <a:tcPr marL="68580" marR="68580" marT="0" marB="0"/>
                    </a:tc>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2</a:t>
                          </a:r>
                        </a:p>
                      </a:txBody>
                      <a:tcPr marL="68580" marR="68580" marT="0" marB="0"/>
                    </a:tc>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1/64</a:t>
                          </a:r>
                        </a:p>
                      </a:txBody>
                      <a:tcPr marL="68580" marR="68580" marT="0" marB="0"/>
                    </a:tc>
                  </a:tr>
                  <a:tr h="0">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II</a:t>
                          </a:r>
                        </a:p>
                      </a:txBody>
                      <a:tcPr marL="68580" marR="68580" marT="0" marB="0"/>
                    </a:tc>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1/9</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3</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1/729</a:t>
                          </a:r>
                        </a:p>
                      </a:txBody>
                      <a:tcPr marL="68580" marR="68580" marT="0" marB="0"/>
                    </a:tc>
                  </a:tr>
                  <a:tr h="0">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III</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4</a:t>
                          </a:r>
                        </a:p>
                      </a:txBody>
                      <a:tcPr marL="68580" marR="68580" marT="0" marB="0"/>
                    </a:tc>
                    <a:tc>
                      <a:txBody>
                        <a:bodyPr/>
                        <a:lstStyle/>
                        <a:p>
                          <a:pPr marL="0" marR="0" algn="ctr">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1/2</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64</a:t>
                          </a:r>
                        </a:p>
                      </a:txBody>
                      <a:tcPr marL="68580" marR="68580" marT="0" marB="0"/>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600982489"/>
                  </p:ext>
                </p:extLst>
              </p:nvPr>
            </p:nvGraphicFramePr>
            <p:xfrm>
              <a:off x="911507" y="4319697"/>
              <a:ext cx="3216910" cy="879793"/>
            </p:xfrm>
            <a:graphic>
              <a:graphicData uri="http://schemas.openxmlformats.org/drawingml/2006/table">
                <a:tbl>
                  <a:tblPr firstRow="1" firstCol="1" bandRow="1">
                    <a:tableStyleId>{2D5ABB26-0587-4C30-8999-92F81FD0307C}</a:tableStyleId>
                  </a:tblPr>
                  <a:tblGrid>
                    <a:gridCol w="803910"/>
                    <a:gridCol w="803910"/>
                    <a:gridCol w="804545"/>
                    <a:gridCol w="804545"/>
                  </a:tblGrid>
                  <a:tr h="228283">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Sub-case</a:t>
                          </a:r>
                        </a:p>
                      </a:txBody>
                      <a:tcPr marL="68580" marR="68580" marT="0" marB="0"/>
                    </a:tc>
                    <a:tc>
                      <a:txBody>
                        <a:bodyPr/>
                        <a:lstStyle/>
                        <a:p>
                          <a:endParaRPr lang="en-US"/>
                        </a:p>
                      </a:txBody>
                      <a:tcPr marL="68580" marR="68580" marT="0" marB="0">
                        <a:blipFill rotWithShape="0">
                          <a:blip r:embed="rId9"/>
                          <a:stretch>
                            <a:fillRect l="-100000" r="-200758" b="-281579"/>
                          </a:stretch>
                        </a:blipFill>
                      </a:tcPr>
                    </a:tc>
                    <a:tc>
                      <a:txBody>
                        <a:bodyPr/>
                        <a:lstStyle/>
                        <a:p>
                          <a:endParaRPr lang="en-US"/>
                        </a:p>
                      </a:txBody>
                      <a:tcPr marL="68580" marR="68580" marT="0" marB="0">
                        <a:blipFill rotWithShape="0">
                          <a:blip r:embed="rId9"/>
                          <a:stretch>
                            <a:fillRect l="-198496" r="-99248" b="-281579"/>
                          </a:stretch>
                        </a:blipFill>
                      </a:tcPr>
                    </a:tc>
                    <a:tc>
                      <a:txBody>
                        <a:bodyPr/>
                        <a:lstStyle/>
                        <a:p>
                          <a:endParaRPr lang="en-US"/>
                        </a:p>
                      </a:txBody>
                      <a:tcPr marL="68580" marR="68580" marT="0" marB="0">
                        <a:blipFill rotWithShape="0">
                          <a:blip r:embed="rId9"/>
                          <a:stretch>
                            <a:fillRect l="-300758" b="-281579"/>
                          </a:stretch>
                        </a:blipFill>
                      </a:tcPr>
                    </a:tc>
                  </a:tr>
                  <a:tr h="217170">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I</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1/4</a:t>
                          </a:r>
                        </a:p>
                      </a:txBody>
                      <a:tcPr marL="68580" marR="68580" marT="0" marB="0"/>
                    </a:tc>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2</a:t>
                          </a:r>
                        </a:p>
                      </a:txBody>
                      <a:tcPr marL="68580" marR="68580" marT="0" marB="0"/>
                    </a:tc>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1/64</a:t>
                          </a:r>
                        </a:p>
                      </a:txBody>
                      <a:tcPr marL="68580" marR="68580" marT="0" marB="0"/>
                    </a:tc>
                  </a:tr>
                  <a:tr h="217170">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II</a:t>
                          </a:r>
                        </a:p>
                      </a:txBody>
                      <a:tcPr marL="68580" marR="68580" marT="0" marB="0"/>
                    </a:tc>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1/9</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3</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1/729</a:t>
                          </a:r>
                        </a:p>
                      </a:txBody>
                      <a:tcPr marL="68580" marR="68580" marT="0" marB="0"/>
                    </a:tc>
                  </a:tr>
                  <a:tr h="217170">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III</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4</a:t>
                          </a:r>
                        </a:p>
                      </a:txBody>
                      <a:tcPr marL="68580" marR="68580" marT="0" marB="0"/>
                    </a:tc>
                    <a:tc>
                      <a:txBody>
                        <a:bodyPr/>
                        <a:lstStyle/>
                        <a:p>
                          <a:pPr marL="0" marR="0" algn="ctr">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1/2</a:t>
                          </a:r>
                        </a:p>
                      </a:txBody>
                      <a:tcPr marL="68580" marR="68580" marT="0" marB="0"/>
                    </a:tc>
                    <a:tc>
                      <a:txBody>
                        <a:bodyPr/>
                        <a:lstStyle/>
                        <a:p>
                          <a:pPr marL="0" marR="0" algn="ctr">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64</a:t>
                          </a: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4155075217"/>
                  </p:ext>
                </p:extLst>
              </p:nvPr>
            </p:nvGraphicFramePr>
            <p:xfrm>
              <a:off x="5253706" y="4371136"/>
              <a:ext cx="3216910" cy="684849"/>
            </p:xfrm>
            <a:graphic>
              <a:graphicData uri="http://schemas.openxmlformats.org/drawingml/2006/table">
                <a:tbl>
                  <a:tblPr firstRow="1" firstCol="1" bandRow="1">
                    <a:tableStyleId>{2D5ABB26-0587-4C30-8999-92F81FD0307C}</a:tableStyleId>
                  </a:tblPr>
                  <a:tblGrid>
                    <a:gridCol w="803910"/>
                    <a:gridCol w="803910"/>
                    <a:gridCol w="804545"/>
                    <a:gridCol w="804545"/>
                  </a:tblGrid>
                  <a:tr h="224155">
                    <a:tc>
                      <a:txBody>
                        <a:bodyPr/>
                        <a:lstStyle/>
                        <a:p>
                          <a:pPr marL="0" marR="0" algn="ctr" defTabSz="914400" rtl="0" eaLnBrk="1" latinLnBrk="0" hangingPunct="1">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Sub-case</a:t>
                          </a:r>
                        </a:p>
                      </a:txBody>
                      <a:tcPr marL="68580" marR="68580" marT="0" marB="0"/>
                    </a:tc>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7"/>
                                          <a:stretch>
                                            <a:fillRect/>
                                          </a:stretch>
                                        </a:blipFill>
                                        <a:latin typeface="Cambria Math" panose="02040503050406030204" pitchFamily="18" charset="0"/>
                                        <a:ea typeface="+mn-ea"/>
                                        <a:cs typeface="+mn-cs"/>
                                      </a:rPr>
                                    </m:ctrlPr>
                                  </m:sSubPr>
                                  <m:e>
                                    <m:r>
                                      <a:rPr lang="en-US" sz="1400" b="1" kern="1200">
                                        <a:blipFill>
                                          <a:blip r:embed="rId8"/>
                                          <a:stretch>
                                            <a:fillRect/>
                                          </a:stretch>
                                        </a:blipFill>
                                        <a:latin typeface="Cambria Math" panose="02040503050406030204" pitchFamily="18" charset="0"/>
                                        <a:ea typeface="+mn-ea"/>
                                        <a:cs typeface="+mn-cs"/>
                                      </a:rPr>
                                      <m:t>𝝀</m:t>
                                    </m:r>
                                  </m:e>
                                  <m:sub>
                                    <m:r>
                                      <a:rPr lang="en-US" sz="1400" b="1" kern="1200">
                                        <a:blipFill>
                                          <a:blip r:embed="rId8"/>
                                          <a:stretch>
                                            <a:fillRect/>
                                          </a:stretch>
                                        </a:blipFill>
                                        <a:latin typeface="Cambria Math" panose="02040503050406030204" pitchFamily="18" charset="0"/>
                                        <a:ea typeface="+mn-ea"/>
                                        <a:cs typeface="+mn-cs"/>
                                      </a:rPr>
                                      <m:t>𝑳</m:t>
                                    </m:r>
                                  </m:sub>
                                </m:sSub>
                              </m:oMath>
                            </m:oMathPara>
                          </a14:m>
                          <a:endParaRPr lang="en-US" sz="1400" b="1" kern="1200" dirty="0">
                            <a:blipFill>
                              <a:blip r:embed="rId8"/>
                              <a:stretch>
                                <a:fillRect/>
                              </a:stretch>
                            </a:blipFill>
                            <a:latin typeface="Eras Light ITC" panose="020B0402030504020804" pitchFamily="34" charset="0"/>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8"/>
                                          <a:stretch>
                                            <a:fillRect/>
                                          </a:stretch>
                                        </a:blipFill>
                                        <a:latin typeface="Cambria Math" panose="02040503050406030204" pitchFamily="18" charset="0"/>
                                        <a:ea typeface="+mn-ea"/>
                                        <a:cs typeface="+mn-cs"/>
                                      </a:rPr>
                                    </m:ctrlPr>
                                  </m:sSubPr>
                                  <m:e>
                                    <m:r>
                                      <a:rPr lang="en-US" sz="1400" b="1" kern="1200">
                                        <a:blipFill>
                                          <a:blip r:embed="rId8"/>
                                          <a:stretch>
                                            <a:fillRect/>
                                          </a:stretch>
                                        </a:blipFill>
                                        <a:latin typeface="Cambria Math" panose="02040503050406030204" pitchFamily="18" charset="0"/>
                                        <a:ea typeface="+mn-ea"/>
                                        <a:cs typeface="+mn-cs"/>
                                      </a:rPr>
                                      <m:t>𝝀</m:t>
                                    </m:r>
                                  </m:e>
                                  <m:sub>
                                    <m:r>
                                      <a:rPr lang="en-US" sz="1400" b="1" kern="1200">
                                        <a:blipFill>
                                          <a:blip r:embed="rId8"/>
                                          <a:stretch>
                                            <a:fillRect/>
                                          </a:stretch>
                                        </a:blipFill>
                                        <a:latin typeface="Cambria Math" panose="02040503050406030204" pitchFamily="18" charset="0"/>
                                        <a:ea typeface="+mn-ea"/>
                                        <a:cs typeface="+mn-cs"/>
                                      </a:rPr>
                                      <m:t>𝝎</m:t>
                                    </m:r>
                                  </m:sub>
                                </m:sSub>
                              </m:oMath>
                            </m:oMathPara>
                          </a14:m>
                          <a:endParaRPr lang="en-US" sz="1400" b="1" kern="1200">
                            <a:blipFill>
                              <a:blip r:embed="rId8"/>
                              <a:stretch>
                                <a:fillRect/>
                              </a:stretch>
                            </a:blipFill>
                            <a:latin typeface="Eras Light ITC" panose="020B0402030504020804" pitchFamily="34" charset="0"/>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b="1" i="1" kern="1200">
                                        <a:blipFill>
                                          <a:blip r:embed="rId7"/>
                                          <a:stretch>
                                            <a:fillRect/>
                                          </a:stretch>
                                        </a:blipFill>
                                        <a:latin typeface="Cambria Math" panose="02040503050406030204" pitchFamily="18" charset="0"/>
                                        <a:ea typeface="+mn-ea"/>
                                        <a:cs typeface="+mn-cs"/>
                                      </a:rPr>
                                    </m:ctrlPr>
                                  </m:sSubPr>
                                  <m:e>
                                    <m:r>
                                      <a:rPr lang="en-US" sz="1400" b="1" kern="1200">
                                        <a:blipFill>
                                          <a:blip r:embed="rId7"/>
                                          <a:stretch>
                                            <a:fillRect/>
                                          </a:stretch>
                                        </a:blipFill>
                                        <a:latin typeface="Cambria Math" panose="02040503050406030204" pitchFamily="18" charset="0"/>
                                        <a:ea typeface="+mn-ea"/>
                                        <a:cs typeface="+mn-cs"/>
                                      </a:rPr>
                                      <m:t>𝝀</m:t>
                                    </m:r>
                                  </m:e>
                                  <m:sub>
                                    <m:r>
                                      <a:rPr lang="en-US" sz="1400" b="1" kern="1200">
                                        <a:blipFill>
                                          <a:blip r:embed="rId8"/>
                                          <a:stretch>
                                            <a:fillRect/>
                                          </a:stretch>
                                        </a:blipFill>
                                        <a:latin typeface="Cambria Math" panose="02040503050406030204" pitchFamily="18" charset="0"/>
                                        <a:ea typeface="+mn-ea"/>
                                        <a:cs typeface="+mn-cs"/>
                                      </a:rPr>
                                      <m:t>𝑴</m:t>
                                    </m:r>
                                  </m:sub>
                                </m:sSub>
                              </m:oMath>
                            </m:oMathPara>
                          </a14:m>
                          <a:endParaRPr lang="en-US" sz="1400" b="1" kern="1200">
                            <a:blipFill>
                              <a:blip r:embed="rId8"/>
                              <a:stretch>
                                <a:fillRect/>
                              </a:stretch>
                            </a:blipFill>
                            <a:latin typeface="Eras Light ITC" panose="020B0402030504020804" pitchFamily="34" charset="0"/>
                            <a:ea typeface="+mn-ea"/>
                            <a:cs typeface="+mn-cs"/>
                          </a:endParaRPr>
                        </a:p>
                      </a:txBody>
                      <a:tcPr marL="68580" marR="68580" marT="0" marB="0"/>
                    </a:tc>
                  </a:tr>
                  <a:tr h="0">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1/729</a:t>
                          </a:r>
                        </a:p>
                      </a:txBody>
                      <a:tcPr marL="68580" marR="68580" marT="0" marB="0"/>
                    </a:tc>
                  </a:tr>
                  <a:tr h="0">
                    <a:tc>
                      <a:txBody>
                        <a:bodyPr/>
                        <a:lstStyle/>
                        <a:p>
                          <a:pPr marL="0" marR="0" algn="ctr" defTabSz="914400" rtl="0" eaLnBrk="1" latinLnBrk="0" hangingPunct="1">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II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a:blipFill>
                                <a:blip r:embed="rId7"/>
                                <a:stretch>
                                  <a:fillRect/>
                                </a:stretch>
                              </a:blipFill>
                              <a:latin typeface="Eras Light ITC" panose="020B0402030504020804" pitchFamily="34" charset="0"/>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7"/>
                                <a:stretch>
                                  <a:fillRect/>
                                </a:stretch>
                              </a:blipFill>
                              <a:latin typeface="Eras Light ITC" panose="020B0402030504020804" pitchFamily="34" charset="0"/>
                              <a:ea typeface="+mn-ea"/>
                              <a:cs typeface="+mn-cs"/>
                            </a:rPr>
                            <a:t>5/7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8</a:t>
                          </a:r>
                        </a:p>
                      </a:txBody>
                      <a:tcPr marL="68580" marR="68580" marT="0" marB="0"/>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4155075217"/>
                  </p:ext>
                </p:extLst>
              </p:nvPr>
            </p:nvGraphicFramePr>
            <p:xfrm>
              <a:off x="5253706" y="4371136"/>
              <a:ext cx="3216910" cy="662623"/>
            </p:xfrm>
            <a:graphic>
              <a:graphicData uri="http://schemas.openxmlformats.org/drawingml/2006/table">
                <a:tbl>
                  <a:tblPr firstRow="1" firstCol="1" bandRow="1">
                    <a:tableStyleId>{2D5ABB26-0587-4C30-8999-92F81FD0307C}</a:tableStyleId>
                  </a:tblPr>
                  <a:tblGrid>
                    <a:gridCol w="803910"/>
                    <a:gridCol w="803910"/>
                    <a:gridCol w="804545"/>
                    <a:gridCol w="804545"/>
                  </a:tblGrid>
                  <a:tr h="228283">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Sub-case</a:t>
                          </a:r>
                        </a:p>
                      </a:txBody>
                      <a:tcPr marL="68580" marR="68580" marT="0" marB="0"/>
                    </a:tc>
                    <a:tc>
                      <a:txBody>
                        <a:bodyPr/>
                        <a:lstStyle/>
                        <a:p>
                          <a:endParaRPr lang="en-US"/>
                        </a:p>
                      </a:txBody>
                      <a:tcPr marL="68580" marR="68580" marT="0" marB="0">
                        <a:blipFill rotWithShape="0">
                          <a:blip r:embed="rId10"/>
                          <a:stretch>
                            <a:fillRect l="-100000" r="-200758" b="-186842"/>
                          </a:stretch>
                        </a:blipFill>
                      </a:tcPr>
                    </a:tc>
                    <a:tc>
                      <a:txBody>
                        <a:bodyPr/>
                        <a:lstStyle/>
                        <a:p>
                          <a:endParaRPr lang="en-US"/>
                        </a:p>
                      </a:txBody>
                      <a:tcPr marL="68580" marR="68580" marT="0" marB="0">
                        <a:blipFill rotWithShape="0">
                          <a:blip r:embed="rId10"/>
                          <a:stretch>
                            <a:fillRect l="-198496" r="-99248" b="-186842"/>
                          </a:stretch>
                        </a:blipFill>
                      </a:tcPr>
                    </a:tc>
                    <a:tc>
                      <a:txBody>
                        <a:bodyPr/>
                        <a:lstStyle/>
                        <a:p>
                          <a:endParaRPr lang="en-US"/>
                        </a:p>
                      </a:txBody>
                      <a:tcPr marL="68580" marR="68580" marT="0" marB="0">
                        <a:blipFill rotWithShape="0">
                          <a:blip r:embed="rId10"/>
                          <a:stretch>
                            <a:fillRect l="-300758" b="-186842"/>
                          </a:stretch>
                        </a:blipFill>
                      </a:tcPr>
                    </a:tc>
                  </a:tr>
                  <a:tr h="217170">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1/729</a:t>
                          </a:r>
                        </a:p>
                      </a:txBody>
                      <a:tcPr marL="68580" marR="68580" marT="0" marB="0"/>
                    </a:tc>
                  </a:tr>
                  <a:tr h="217170">
                    <a:tc>
                      <a:txBody>
                        <a:bodyPr/>
                        <a:lstStyle/>
                        <a:p>
                          <a:pPr marL="0" marR="0" algn="ctr" defTabSz="914400" rtl="0" eaLnBrk="1" latinLnBrk="0" hangingPunct="1">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II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a:blipFill>
                                <a:blip r:embed="rId8"/>
                                <a:stretch>
                                  <a:fillRect/>
                                </a:stretch>
                              </a:blipFill>
                              <a:latin typeface="Eras Light ITC" panose="020B0402030504020804" pitchFamily="34" charset="0"/>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5/7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1400" b="1" kern="1200" dirty="0">
                              <a:blipFill>
                                <a:blip r:embed="rId8"/>
                                <a:stretch>
                                  <a:fillRect/>
                                </a:stretch>
                              </a:blipFill>
                              <a:latin typeface="Eras Light ITC" panose="020B0402030504020804" pitchFamily="34" charset="0"/>
                              <a:ea typeface="+mn-ea"/>
                              <a:cs typeface="+mn-cs"/>
                            </a:rPr>
                            <a:t>8</a:t>
                          </a:r>
                        </a:p>
                      </a:txBody>
                      <a:tcPr marL="68580" marR="68580" marT="0" marB="0"/>
                    </a:tc>
                  </a:tr>
                </a:tbl>
              </a:graphicData>
            </a:graphic>
          </p:graphicFrame>
        </mc:Fallback>
      </mc:AlternateContent>
    </p:spTree>
    <p:extLst>
      <p:ext uri="{BB962C8B-B14F-4D97-AF65-F5344CB8AC3E}">
        <p14:creationId xmlns:p14="http://schemas.microsoft.com/office/powerpoint/2010/main" val="1225581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6CAD4E6F-EBDC-4A19-90C1-BE8C5DF84E10}"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19</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2" y="660846"/>
                <a:ext cx="3050718" cy="1013675"/>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GOLAND wing: sub-case 1: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f>
                      <m:fPr>
                        <m:ctrlPr>
                          <a:rPr lang="en-US" i="1">
                            <a:blipFill>
                              <a:blip r:embed="rId4"/>
                              <a:stretch>
                                <a:fillRect/>
                              </a:stretch>
                            </a:blipFill>
                            <a:latin typeface="Cambria Math" panose="02040503050406030204" pitchFamily="18" charset="0"/>
                          </a:rPr>
                        </m:ctrlPr>
                      </m:fPr>
                      <m:num>
                        <m:r>
                          <a:rPr lang="en-US" b="0" i="1">
                            <a:blipFill>
                              <a:blip r:embed="rId4"/>
                              <a:stretch>
                                <a:fillRect/>
                              </a:stretch>
                            </a:blipFill>
                            <a:latin typeface="Cambria Math" panose="02040503050406030204" pitchFamily="18" charset="0"/>
                          </a:rPr>
                          <m:t>1</m:t>
                        </m:r>
                      </m:num>
                      <m:den>
                        <m:r>
                          <a:rPr lang="en-US" b="0" i="1">
                            <a:blipFill>
                              <a:blip r:embed="rId4"/>
                              <a:stretch>
                                <a:fillRect/>
                              </a:stretch>
                            </a:blipFill>
                            <a:latin typeface="Cambria Math" panose="02040503050406030204" pitchFamily="18" charset="0"/>
                          </a:rPr>
                          <m:t>4</m:t>
                        </m:r>
                      </m:den>
                    </m:f>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2" y="660846"/>
                <a:ext cx="3050718" cy="1013675"/>
              </a:xfrm>
              <a:prstGeom prst="rect">
                <a:avLst/>
              </a:prstGeom>
              <a:blipFill rotWithShape="0">
                <a:blip r:embed="rId5"/>
                <a:stretch>
                  <a:fillRect/>
                </a:stretch>
              </a:blipFill>
            </p:spPr>
            <p:txBody>
              <a:bodyPr/>
              <a:lstStyle/>
              <a:p>
                <a:r>
                  <a:rPr lang="en-US">
                    <a:noFill/>
                  </a:rPr>
                  <a:t> </a:t>
                </a:r>
              </a:p>
            </p:txBody>
          </p:sp>
        </mc:Fallback>
      </mc:AlternateContent>
      <p:pic>
        <p:nvPicPr>
          <p:cNvPr id="27" name="Picture 26"/>
          <p:cNvPicPr/>
          <p:nvPr/>
        </p:nvPicPr>
        <p:blipFill>
          <a:blip r:embed="rId6" cstate="print">
            <a:extLst>
              <a:ext uri="{28A0092B-C50C-407E-A947-70E740481C1C}">
                <a14:useLocalDpi xmlns:a14="http://schemas.microsoft.com/office/drawing/2010/main" val="0"/>
              </a:ext>
            </a:extLst>
          </a:blip>
          <a:stretch>
            <a:fillRect/>
          </a:stretch>
        </p:blipFill>
        <p:spPr>
          <a:xfrm>
            <a:off x="748066" y="1731210"/>
            <a:ext cx="2650226" cy="1784456"/>
          </a:xfrm>
          <a:prstGeom prst="rect">
            <a:avLst/>
          </a:prstGeom>
        </p:spPr>
      </p:pic>
      <p:pic>
        <p:nvPicPr>
          <p:cNvPr id="28" name="Picture 27"/>
          <p:cNvPicPr/>
          <p:nvPr/>
        </p:nvPicPr>
        <p:blipFill>
          <a:blip r:embed="rId7" cstate="print">
            <a:extLst>
              <a:ext uri="{28A0092B-C50C-407E-A947-70E740481C1C}">
                <a14:useLocalDpi xmlns:a14="http://schemas.microsoft.com/office/drawing/2010/main" val="0"/>
              </a:ext>
            </a:extLst>
          </a:blip>
          <a:stretch>
            <a:fillRect/>
          </a:stretch>
        </p:blipFill>
        <p:spPr>
          <a:xfrm>
            <a:off x="3550326" y="1741347"/>
            <a:ext cx="2434903" cy="1713023"/>
          </a:xfrm>
          <a:prstGeom prst="rect">
            <a:avLst/>
          </a:prstGeom>
        </p:spPr>
      </p:pic>
      <p:pic>
        <p:nvPicPr>
          <p:cNvPr id="29" name="Picture 28"/>
          <p:cNvPicPr/>
          <p:nvPr/>
        </p:nvPicPr>
        <p:blipFill>
          <a:blip r:embed="rId8" cstate="print">
            <a:extLst>
              <a:ext uri="{28A0092B-C50C-407E-A947-70E740481C1C}">
                <a14:useLocalDpi xmlns:a14="http://schemas.microsoft.com/office/drawing/2010/main" val="0"/>
              </a:ext>
            </a:extLst>
          </a:blip>
          <a:stretch>
            <a:fillRect/>
          </a:stretch>
        </p:blipFill>
        <p:spPr>
          <a:xfrm>
            <a:off x="6137263" y="1815857"/>
            <a:ext cx="2096135" cy="156400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41842454"/>
              </p:ext>
            </p:extLst>
          </p:nvPr>
        </p:nvGraphicFramePr>
        <p:xfrm>
          <a:off x="628651" y="3950517"/>
          <a:ext cx="4175360" cy="1751775"/>
        </p:xfrm>
        <a:graphic>
          <a:graphicData uri="http://schemas.openxmlformats.org/drawingml/2006/table">
            <a:tbl>
              <a:tblPr firstRow="1" firstCol="1" bandRow="1"/>
              <a:tblGrid>
                <a:gridCol w="834907"/>
                <a:gridCol w="834907"/>
                <a:gridCol w="834907"/>
                <a:gridCol w="834907"/>
                <a:gridCol w="835732"/>
              </a:tblGrid>
              <a:tr h="0">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Mode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Reference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Target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Optimized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Error%</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2.40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4.794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4.795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8e-3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8.65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17.301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17.300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3e-3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13.22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26.445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26.446</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5e-3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15.94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31.887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31.890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1e-2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24.11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48.228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48.228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1e-4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Mass (slugs)</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32.871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0.51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0.51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5e-5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
        <p:nvSpPr>
          <p:cNvPr id="32" name="TextBox 31"/>
          <p:cNvSpPr txBox="1"/>
          <p:nvPr/>
        </p:nvSpPr>
        <p:spPr>
          <a:xfrm>
            <a:off x="3798785" y="1254756"/>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a:t>
            </a:r>
          </a:p>
        </p:txBody>
      </p:sp>
      <p:sp>
        <p:nvSpPr>
          <p:cNvPr id="33" name="TextBox 32"/>
          <p:cNvSpPr txBox="1"/>
          <p:nvPr/>
        </p:nvSpPr>
        <p:spPr>
          <a:xfrm>
            <a:off x="5880017" y="3582943"/>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8222" t="5262" r="7233" b="5497"/>
          <a:stretch/>
        </p:blipFill>
        <p:spPr>
          <a:xfrm>
            <a:off x="5418162" y="3964009"/>
            <a:ext cx="2933414" cy="2148207"/>
          </a:xfrm>
          <a:prstGeom prst="rect">
            <a:avLst/>
          </a:prstGeom>
          <a:ln>
            <a:solidFill>
              <a:schemeClr val="tx1"/>
            </a:solidFill>
          </a:ln>
        </p:spPr>
      </p:pic>
    </p:spTree>
    <p:extLst>
      <p:ext uri="{BB962C8B-B14F-4D97-AF65-F5344CB8AC3E}">
        <p14:creationId xmlns:p14="http://schemas.microsoft.com/office/powerpoint/2010/main" val="2789542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517466"/>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Roadmap</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E6D431F6-AFF1-4491-955F-72E67A96E183}" type="datetime1">
              <a:rPr lang="en-US" smtClean="0">
                <a:latin typeface="Eras Light ITC" panose="020B0402030504020804" pitchFamily="34" charset="0"/>
              </a:rPr>
              <a:t>28-Jun-18</a:t>
            </a:fld>
            <a:endParaRPr lang="en-US" dirty="0">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a:t>
            </a:fld>
            <a:endParaRPr lang="en-US">
              <a:latin typeface="Eras Light ITC" panose="020B0402030504020804" pitchFamily="34" charset="0"/>
            </a:endParaRPr>
          </a:p>
        </p:txBody>
      </p:sp>
      <p:sp>
        <p:nvSpPr>
          <p:cNvPr id="10" name="TextBox 9"/>
          <p:cNvSpPr txBox="1"/>
          <p:nvPr/>
        </p:nvSpPr>
        <p:spPr>
          <a:xfrm>
            <a:off x="730064" y="1580882"/>
            <a:ext cx="7683872" cy="4349909"/>
          </a:xfrm>
          <a:prstGeom prst="rect">
            <a:avLst/>
          </a:prstGeom>
          <a:noFill/>
        </p:spPr>
        <p:txBody>
          <a:bodyPr wrap="square" rtlCol="0">
            <a:spAutoFit/>
          </a:bodyPr>
          <a:lstStyle/>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Project Plan</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State of the Art: Aeroelasticity &amp; Flutter</a:t>
            </a:r>
          </a:p>
          <a:p>
            <a:pPr marL="342900" indent="-342900" algn="just">
              <a:spcAft>
                <a:spcPts val="400"/>
              </a:spcAft>
              <a:buFont typeface="+mj-lt"/>
              <a:buAutoNum type="arabicPeriod"/>
            </a:pPr>
            <a:r>
              <a:rPr lang="en-US" sz="2000" b="1" dirty="0">
                <a:blipFill>
                  <a:blip r:embed="rId4"/>
                  <a:stretch>
                    <a:fillRect/>
                  </a:stretch>
                </a:blipFill>
                <a:latin typeface="Eras Light ITC" panose="020B0402030504020804" pitchFamily="34" charset="0"/>
              </a:rPr>
              <a:t>State of the Art: </a:t>
            </a:r>
            <a:r>
              <a:rPr lang="en-US" sz="2000" b="1" dirty="0" smtClean="0">
                <a:blipFill>
                  <a:blip r:embed="rId4"/>
                  <a:stretch>
                    <a:fillRect/>
                  </a:stretch>
                </a:blipFill>
                <a:latin typeface="Eras Light ITC" panose="020B0402030504020804" pitchFamily="34" charset="0"/>
              </a:rPr>
              <a:t>Aeroelastic scaling</a:t>
            </a:r>
          </a:p>
          <a:p>
            <a:pPr marL="342900" indent="-342900" algn="just">
              <a:spcAft>
                <a:spcPts val="400"/>
              </a:spcAft>
              <a:buFont typeface="+mj-lt"/>
              <a:buAutoNum type="arabicPeriod"/>
            </a:pPr>
            <a:r>
              <a:rPr lang="en-US" sz="2000" b="1" dirty="0">
                <a:blipFill>
                  <a:blip r:embed="rId4"/>
                  <a:stretch>
                    <a:fillRect/>
                  </a:stretch>
                </a:blipFill>
                <a:latin typeface="Eras Light ITC" panose="020B0402030504020804" pitchFamily="34" charset="0"/>
              </a:rPr>
              <a:t>State of the Art</a:t>
            </a:r>
            <a:r>
              <a:rPr lang="en-US" sz="2000" b="1" dirty="0" smtClean="0">
                <a:blipFill>
                  <a:blip r:embed="rId4"/>
                  <a:stretch>
                    <a:fillRect/>
                  </a:stretch>
                </a:blipFill>
                <a:latin typeface="Eras Light ITC" panose="020B0402030504020804" pitchFamily="34" charset="0"/>
              </a:rPr>
              <a:t>: Optimization Methodologies</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Modal Optimization Formulation</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Let’s keep this a secret</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Tools Framework</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Adapted scaling &amp; optimization methodologies</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Optimizer specificities</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 Test Cases</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 Results </a:t>
            </a:r>
          </a:p>
          <a:p>
            <a:pPr marL="342900" indent="-342900" algn="just">
              <a:spcAft>
                <a:spcPts val="400"/>
              </a:spcAft>
              <a:buFont typeface="+mj-lt"/>
              <a:buAutoNum type="arabicPeriod"/>
            </a:pPr>
            <a:r>
              <a:rPr lang="en-US" sz="2000" b="1" dirty="0" smtClean="0">
                <a:blipFill>
                  <a:blip r:embed="rId4"/>
                  <a:stretch>
                    <a:fillRect/>
                  </a:stretch>
                </a:blipFill>
                <a:latin typeface="Eras Light ITC" panose="020B0402030504020804" pitchFamily="34" charset="0"/>
              </a:rPr>
              <a:t> Perspectives</a:t>
            </a:r>
          </a:p>
        </p:txBody>
      </p:sp>
    </p:spTree>
    <p:extLst>
      <p:ext uri="{BB962C8B-B14F-4D97-AF65-F5344CB8AC3E}">
        <p14:creationId xmlns:p14="http://schemas.microsoft.com/office/powerpoint/2010/main" val="964884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E96A2DB-69CA-4C2C-9E36-9C0A8B906C7D}"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20</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2" y="660846"/>
                <a:ext cx="3050718" cy="1013675"/>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GOLAND wing: sub-case 2: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f>
                      <m:fPr>
                        <m:ctrlPr>
                          <a:rPr lang="en-US" i="1">
                            <a:blipFill>
                              <a:blip r:embed="rId4"/>
                              <a:stretch>
                                <a:fillRect/>
                              </a:stretch>
                            </a:blipFill>
                            <a:latin typeface="Cambria Math" panose="02040503050406030204" pitchFamily="18" charset="0"/>
                          </a:rPr>
                        </m:ctrlPr>
                      </m:fPr>
                      <m:num>
                        <m:r>
                          <a:rPr lang="en-US" b="0" i="1">
                            <a:blipFill>
                              <a:blip r:embed="rId4"/>
                              <a:stretch>
                                <a:fillRect/>
                              </a:stretch>
                            </a:blipFill>
                            <a:latin typeface="Cambria Math" panose="02040503050406030204" pitchFamily="18" charset="0"/>
                          </a:rPr>
                          <m:t>1</m:t>
                        </m:r>
                      </m:num>
                      <m:den>
                        <m:r>
                          <a:rPr lang="en-US" b="0" i="1" smtClean="0">
                            <a:blipFill>
                              <a:blip r:embed="rId4"/>
                              <a:stretch>
                                <a:fillRect/>
                              </a:stretch>
                            </a:blipFill>
                            <a:latin typeface="Cambria Math" panose="02040503050406030204" pitchFamily="18" charset="0"/>
                          </a:rPr>
                          <m:t>9</m:t>
                        </m:r>
                      </m:den>
                    </m:f>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2" y="660846"/>
                <a:ext cx="3050718" cy="1013675"/>
              </a:xfrm>
              <a:prstGeom prst="rect">
                <a:avLst/>
              </a:prstGeom>
              <a:blipFill rotWithShape="0">
                <a:blip r:embed="rId5"/>
                <a:stretch>
                  <a:fillRect/>
                </a:stretch>
              </a:blipFill>
            </p:spPr>
            <p:txBody>
              <a:bodyPr/>
              <a:lstStyle/>
              <a:p>
                <a:r>
                  <a:rPr lang="en-US">
                    <a:noFill/>
                  </a:rPr>
                  <a:t> </a:t>
                </a:r>
              </a:p>
            </p:txBody>
          </p:sp>
        </mc:Fallback>
      </mc:AlternateContent>
      <p:sp>
        <p:nvSpPr>
          <p:cNvPr id="32" name="TextBox 31"/>
          <p:cNvSpPr txBox="1"/>
          <p:nvPr/>
        </p:nvSpPr>
        <p:spPr>
          <a:xfrm>
            <a:off x="2261804" y="1300059"/>
            <a:ext cx="4483912" cy="415498"/>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 Group normalization of DV bounds </a:t>
            </a:r>
          </a:p>
        </p:txBody>
      </p:sp>
      <p:pic>
        <p:nvPicPr>
          <p:cNvPr id="14" name="Picture 13"/>
          <p:cNvPicPr/>
          <p:nvPr/>
        </p:nvPicPr>
        <p:blipFill>
          <a:blip r:embed="rId6" cstate="print">
            <a:extLst>
              <a:ext uri="{28A0092B-C50C-407E-A947-70E740481C1C}">
                <a14:useLocalDpi xmlns:a14="http://schemas.microsoft.com/office/drawing/2010/main" val="0"/>
              </a:ext>
            </a:extLst>
          </a:blip>
          <a:stretch>
            <a:fillRect/>
          </a:stretch>
        </p:blipFill>
        <p:spPr>
          <a:xfrm>
            <a:off x="628649" y="1754766"/>
            <a:ext cx="2633165" cy="1766356"/>
          </a:xfrm>
          <a:prstGeom prst="rect">
            <a:avLst/>
          </a:prstGeom>
        </p:spPr>
      </p:pic>
      <p:pic>
        <p:nvPicPr>
          <p:cNvPr id="15" name="Picture 14"/>
          <p:cNvPicPr/>
          <p:nvPr/>
        </p:nvPicPr>
        <p:blipFill>
          <a:blip r:embed="rId7" cstate="print">
            <a:extLst>
              <a:ext uri="{28A0092B-C50C-407E-A947-70E740481C1C}">
                <a14:useLocalDpi xmlns:a14="http://schemas.microsoft.com/office/drawing/2010/main" val="0"/>
              </a:ext>
            </a:extLst>
          </a:blip>
          <a:stretch>
            <a:fillRect/>
          </a:stretch>
        </p:blipFill>
        <p:spPr>
          <a:xfrm>
            <a:off x="827385" y="4287074"/>
            <a:ext cx="2434429" cy="1729702"/>
          </a:xfrm>
          <a:prstGeom prst="rect">
            <a:avLst/>
          </a:prstGeom>
        </p:spPr>
      </p:pic>
      <p:pic>
        <p:nvPicPr>
          <p:cNvPr id="16" name="Picture 15"/>
          <p:cNvPicPr/>
          <p:nvPr/>
        </p:nvPicPr>
        <p:blipFill>
          <a:blip r:embed="rId8" cstate="print">
            <a:extLst>
              <a:ext uri="{28A0092B-C50C-407E-A947-70E740481C1C}">
                <a14:useLocalDpi xmlns:a14="http://schemas.microsoft.com/office/drawing/2010/main" val="0"/>
              </a:ext>
            </a:extLst>
          </a:blip>
          <a:stretch>
            <a:fillRect/>
          </a:stretch>
        </p:blipFill>
        <p:spPr>
          <a:xfrm>
            <a:off x="3594800" y="1850585"/>
            <a:ext cx="2591485" cy="1574717"/>
          </a:xfrm>
          <a:prstGeom prst="rect">
            <a:avLst/>
          </a:prstGeom>
        </p:spPr>
      </p:pic>
      <p:pic>
        <p:nvPicPr>
          <p:cNvPr id="17" name="Picture 16"/>
          <p:cNvPicPr/>
          <p:nvPr/>
        </p:nvPicPr>
        <p:blipFill>
          <a:blip r:embed="rId9" cstate="print">
            <a:extLst>
              <a:ext uri="{28A0092B-C50C-407E-A947-70E740481C1C}">
                <a14:useLocalDpi xmlns:a14="http://schemas.microsoft.com/office/drawing/2010/main" val="0"/>
              </a:ext>
            </a:extLst>
          </a:blip>
          <a:stretch>
            <a:fillRect/>
          </a:stretch>
        </p:blipFill>
        <p:spPr>
          <a:xfrm>
            <a:off x="3638960" y="4357895"/>
            <a:ext cx="2591485" cy="1588061"/>
          </a:xfrm>
          <a:prstGeom prst="rect">
            <a:avLst/>
          </a:prstGeom>
        </p:spPr>
      </p:pic>
      <p:pic>
        <p:nvPicPr>
          <p:cNvPr id="18" name="Picture 17"/>
          <p:cNvPicPr/>
          <p:nvPr/>
        </p:nvPicPr>
        <p:blipFill>
          <a:blip r:embed="rId10" cstate="print">
            <a:extLst>
              <a:ext uri="{28A0092B-C50C-407E-A947-70E740481C1C}">
                <a14:useLocalDpi xmlns:a14="http://schemas.microsoft.com/office/drawing/2010/main" val="0"/>
              </a:ext>
            </a:extLst>
          </a:blip>
          <a:stretch>
            <a:fillRect/>
          </a:stretch>
        </p:blipFill>
        <p:spPr>
          <a:xfrm>
            <a:off x="6714812" y="1930618"/>
            <a:ext cx="2210824" cy="1494684"/>
          </a:xfrm>
          <a:prstGeom prst="rect">
            <a:avLst/>
          </a:prstGeom>
        </p:spPr>
      </p:pic>
      <p:pic>
        <p:nvPicPr>
          <p:cNvPr id="19" name="Picture 18"/>
          <p:cNvPicPr/>
          <p:nvPr/>
        </p:nvPicPr>
        <p:blipFill>
          <a:blip r:embed="rId11" cstate="print">
            <a:extLst>
              <a:ext uri="{28A0092B-C50C-407E-A947-70E740481C1C}">
                <a14:useLocalDpi xmlns:a14="http://schemas.microsoft.com/office/drawing/2010/main" val="0"/>
              </a:ext>
            </a:extLst>
          </a:blip>
          <a:stretch>
            <a:fillRect/>
          </a:stretch>
        </p:blipFill>
        <p:spPr>
          <a:xfrm>
            <a:off x="6607591" y="4377840"/>
            <a:ext cx="2318045" cy="1484594"/>
          </a:xfrm>
          <a:prstGeom prst="rect">
            <a:avLst/>
          </a:prstGeom>
        </p:spPr>
      </p:pic>
      <p:sp>
        <p:nvSpPr>
          <p:cNvPr id="20" name="TextBox 19"/>
          <p:cNvSpPr txBox="1"/>
          <p:nvPr/>
        </p:nvSpPr>
        <p:spPr>
          <a:xfrm>
            <a:off x="2044599" y="3723768"/>
            <a:ext cx="4913195" cy="415498"/>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 Individual normalization  of DV bounds</a:t>
            </a:r>
          </a:p>
        </p:txBody>
      </p:sp>
      <p:sp>
        <p:nvSpPr>
          <p:cNvPr id="3" name="Oval 2"/>
          <p:cNvSpPr/>
          <p:nvPr/>
        </p:nvSpPr>
        <p:spPr>
          <a:xfrm>
            <a:off x="6957794" y="2838792"/>
            <a:ext cx="387994" cy="39105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285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A45B220C-03DA-474F-A5D6-A395B0CE9E6D}"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21</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2" y="660846"/>
                <a:ext cx="1681357" cy="1327608"/>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GOLAND wing: sub-case 2: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f>
                      <m:fPr>
                        <m:ctrlPr>
                          <a:rPr lang="en-US" i="1">
                            <a:blipFill>
                              <a:blip r:embed="rId4"/>
                              <a:stretch>
                                <a:fillRect/>
                              </a:stretch>
                            </a:blipFill>
                            <a:latin typeface="Cambria Math" panose="02040503050406030204" pitchFamily="18" charset="0"/>
                          </a:rPr>
                        </m:ctrlPr>
                      </m:fPr>
                      <m:num>
                        <m:r>
                          <a:rPr lang="en-US" b="0" i="1">
                            <a:blipFill>
                              <a:blip r:embed="rId4"/>
                              <a:stretch>
                                <a:fillRect/>
                              </a:stretch>
                            </a:blipFill>
                            <a:latin typeface="Cambria Math" panose="02040503050406030204" pitchFamily="18" charset="0"/>
                          </a:rPr>
                          <m:t>1</m:t>
                        </m:r>
                      </m:num>
                      <m:den>
                        <m:r>
                          <a:rPr lang="en-US" b="0" i="1" smtClean="0">
                            <a:blipFill>
                              <a:blip r:embed="rId4"/>
                              <a:stretch>
                                <a:fillRect/>
                              </a:stretch>
                            </a:blipFill>
                            <a:latin typeface="Cambria Math" panose="02040503050406030204" pitchFamily="18" charset="0"/>
                          </a:rPr>
                          <m:t>9</m:t>
                        </m:r>
                      </m:den>
                    </m:f>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2" y="660846"/>
                <a:ext cx="1681357" cy="1327608"/>
              </a:xfrm>
              <a:prstGeom prst="rect">
                <a:avLst/>
              </a:prstGeom>
              <a:blipFill rotWithShape="0">
                <a:blip r:embed="rId5"/>
                <a:stretch>
                  <a:fillRect/>
                </a:stretch>
              </a:blipFill>
            </p:spPr>
            <p:txBody>
              <a:bodyPr/>
              <a:lstStyle/>
              <a:p>
                <a:r>
                  <a:rPr lang="en-US">
                    <a:noFill/>
                  </a:rPr>
                  <a:t> </a:t>
                </a:r>
              </a:p>
            </p:txBody>
          </p:sp>
        </mc:Fallback>
      </mc:AlternateContent>
      <p:sp>
        <p:nvSpPr>
          <p:cNvPr id="33" name="TextBox 32"/>
          <p:cNvSpPr txBox="1"/>
          <p:nvPr/>
        </p:nvSpPr>
        <p:spPr>
          <a:xfrm>
            <a:off x="415768" y="4403963"/>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graphicFrame>
        <p:nvGraphicFramePr>
          <p:cNvPr id="9" name="Table 8"/>
          <p:cNvGraphicFramePr>
            <a:graphicFrameLocks noGrp="1"/>
          </p:cNvGraphicFramePr>
          <p:nvPr>
            <p:extLst>
              <p:ext uri="{D42A27DB-BD31-4B8C-83A1-F6EECF244321}">
                <p14:modId xmlns:p14="http://schemas.microsoft.com/office/powerpoint/2010/main" val="3766783410"/>
              </p:ext>
            </p:extLst>
          </p:nvPr>
        </p:nvGraphicFramePr>
        <p:xfrm>
          <a:off x="2479338" y="941658"/>
          <a:ext cx="4272328" cy="2272048"/>
        </p:xfrm>
        <a:graphic>
          <a:graphicData uri="http://schemas.openxmlformats.org/drawingml/2006/table">
            <a:tbl>
              <a:tblPr firstRow="1" firstCol="1" bandRow="1"/>
              <a:tblGrid>
                <a:gridCol w="854297"/>
                <a:gridCol w="854297"/>
                <a:gridCol w="854297"/>
                <a:gridCol w="854297"/>
                <a:gridCol w="855140"/>
              </a:tblGrid>
              <a:tr h="681614">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Mode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Reference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Target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Optimized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Error%</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7205">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2.40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7.191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7.192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1e-2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7205">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8.65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25.951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25.933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7e-2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7205">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13.22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39.667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39.665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7205">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15.94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47.831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47.842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27205">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24.11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72.342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72.307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4e-2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54409">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Mass (slugs)</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32.871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0.05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0.05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7e-6</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9194" t="5234" r="7966" b="7646"/>
          <a:stretch/>
        </p:blipFill>
        <p:spPr>
          <a:xfrm>
            <a:off x="2729552" y="3440724"/>
            <a:ext cx="3684895" cy="2688609"/>
          </a:xfrm>
          <a:prstGeom prst="rect">
            <a:avLst/>
          </a:prstGeom>
          <a:ln>
            <a:solidFill>
              <a:schemeClr val="tx1"/>
            </a:solidFill>
          </a:ln>
        </p:spPr>
      </p:pic>
    </p:spTree>
    <p:extLst>
      <p:ext uri="{BB962C8B-B14F-4D97-AF65-F5344CB8AC3E}">
        <p14:creationId xmlns:p14="http://schemas.microsoft.com/office/powerpoint/2010/main" val="255862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B683C300-F40B-4738-8E44-E0364C40664C}"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22</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2" y="660846"/>
                <a:ext cx="3050718" cy="830997"/>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GOLAND wing: sub-case 3: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r>
                      <a:rPr lang="en-US" b="0" i="0" smtClean="0">
                        <a:blipFill>
                          <a:blip r:embed="rId4"/>
                          <a:stretch>
                            <a:fillRect/>
                          </a:stretch>
                        </a:blipFill>
                        <a:latin typeface="Cambria Math" panose="02040503050406030204" pitchFamily="18" charset="0"/>
                      </a:rPr>
                      <m:t>4</m:t>
                    </m:r>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2" y="660846"/>
                <a:ext cx="3050718" cy="830997"/>
              </a:xfrm>
              <a:prstGeom prst="rect">
                <a:avLst/>
              </a:prstGeom>
              <a:blipFill rotWithShape="0">
                <a:blip r:embed="rId5"/>
                <a:stretch>
                  <a:fillRect/>
                </a:stretch>
              </a:blipFill>
            </p:spPr>
            <p:txBody>
              <a:bodyPr/>
              <a:lstStyle/>
              <a:p>
                <a:r>
                  <a:rPr lang="en-US">
                    <a:noFill/>
                  </a:rPr>
                  <a:t> </a:t>
                </a:r>
              </a:p>
            </p:txBody>
          </p:sp>
        </mc:Fallback>
      </mc:AlternateContent>
      <p:sp>
        <p:nvSpPr>
          <p:cNvPr id="32" name="TextBox 31"/>
          <p:cNvSpPr txBox="1"/>
          <p:nvPr/>
        </p:nvSpPr>
        <p:spPr>
          <a:xfrm>
            <a:off x="3798785" y="1254756"/>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a:t>
            </a:r>
          </a:p>
        </p:txBody>
      </p:sp>
      <p:sp>
        <p:nvSpPr>
          <p:cNvPr id="33" name="TextBox 32"/>
          <p:cNvSpPr txBox="1"/>
          <p:nvPr/>
        </p:nvSpPr>
        <p:spPr>
          <a:xfrm>
            <a:off x="5745141" y="3346312"/>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pic>
        <p:nvPicPr>
          <p:cNvPr id="14" name="Picture 13"/>
          <p:cNvPicPr/>
          <p:nvPr/>
        </p:nvPicPr>
        <p:blipFill>
          <a:blip r:embed="rId6" cstate="print">
            <a:extLst>
              <a:ext uri="{28A0092B-C50C-407E-A947-70E740481C1C}">
                <a14:useLocalDpi xmlns:a14="http://schemas.microsoft.com/office/drawing/2010/main" val="0"/>
              </a:ext>
            </a:extLst>
          </a:blip>
          <a:stretch>
            <a:fillRect/>
          </a:stretch>
        </p:blipFill>
        <p:spPr>
          <a:xfrm>
            <a:off x="628650" y="1635822"/>
            <a:ext cx="2400300" cy="1637885"/>
          </a:xfrm>
          <a:prstGeom prst="rect">
            <a:avLst/>
          </a:prstGeom>
        </p:spPr>
      </p:pic>
      <p:pic>
        <p:nvPicPr>
          <p:cNvPr id="15" name="Picture 14"/>
          <p:cNvPicPr/>
          <p:nvPr/>
        </p:nvPicPr>
        <p:blipFill>
          <a:blip r:embed="rId7" cstate="print">
            <a:extLst>
              <a:ext uri="{28A0092B-C50C-407E-A947-70E740481C1C}">
                <a14:useLocalDpi xmlns:a14="http://schemas.microsoft.com/office/drawing/2010/main" val="0"/>
              </a:ext>
            </a:extLst>
          </a:blip>
          <a:stretch>
            <a:fillRect/>
          </a:stretch>
        </p:blipFill>
        <p:spPr>
          <a:xfrm>
            <a:off x="3382065" y="1728885"/>
            <a:ext cx="2604595" cy="1527182"/>
          </a:xfrm>
          <a:prstGeom prst="rect">
            <a:avLst/>
          </a:prstGeom>
        </p:spPr>
      </p:pic>
      <p:pic>
        <p:nvPicPr>
          <p:cNvPr id="16" name="Picture 15"/>
          <p:cNvPicPr/>
          <p:nvPr/>
        </p:nvPicPr>
        <p:blipFill>
          <a:blip r:embed="rId8" cstate="print">
            <a:extLst>
              <a:ext uri="{28A0092B-C50C-407E-A947-70E740481C1C}">
                <a14:useLocalDpi xmlns:a14="http://schemas.microsoft.com/office/drawing/2010/main" val="0"/>
              </a:ext>
            </a:extLst>
          </a:blip>
          <a:stretch>
            <a:fillRect/>
          </a:stretch>
        </p:blipFill>
        <p:spPr>
          <a:xfrm>
            <a:off x="6339776" y="1635822"/>
            <a:ext cx="2293748" cy="147344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539570665"/>
              </p:ext>
            </p:extLst>
          </p:nvPr>
        </p:nvGraphicFramePr>
        <p:xfrm>
          <a:off x="725311" y="3693729"/>
          <a:ext cx="3860337" cy="1985811"/>
        </p:xfrm>
        <a:graphic>
          <a:graphicData uri="http://schemas.openxmlformats.org/drawingml/2006/table">
            <a:tbl>
              <a:tblPr firstRow="1" firstCol="1" bandRow="1"/>
              <a:tblGrid>
                <a:gridCol w="771915"/>
                <a:gridCol w="771915"/>
                <a:gridCol w="771915"/>
                <a:gridCol w="771915"/>
                <a:gridCol w="772677"/>
              </a:tblGrid>
              <a:tr h="606379">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Mode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Reference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Target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Optimized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Error%</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9570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2.40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1.199</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1.199</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9570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8.65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4.325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4.325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9570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13.22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6.611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6.611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9570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15.94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7.972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7.972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19570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24.11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12.057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12.057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1e-3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00897">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Mass (slugs)</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32.871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2103.74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2103.81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3e-5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8449" t="4198" r="7859" b="4360"/>
          <a:stretch/>
        </p:blipFill>
        <p:spPr>
          <a:xfrm>
            <a:off x="5144075" y="3817623"/>
            <a:ext cx="3140113" cy="2087929"/>
          </a:xfrm>
          <a:prstGeom prst="rect">
            <a:avLst/>
          </a:prstGeom>
          <a:ln>
            <a:solidFill>
              <a:schemeClr val="tx1"/>
            </a:solidFill>
          </a:ln>
        </p:spPr>
      </p:pic>
    </p:spTree>
    <p:extLst>
      <p:ext uri="{BB962C8B-B14F-4D97-AF65-F5344CB8AC3E}">
        <p14:creationId xmlns:p14="http://schemas.microsoft.com/office/powerpoint/2010/main" val="1571867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4ECCC6F3-22BA-4587-993D-473B28ECC336}"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23</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1" y="660846"/>
                <a:ext cx="3604837" cy="1004442"/>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GARTEUR SM-AG19: sub-case 1: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f>
                      <m:fPr>
                        <m:ctrlPr>
                          <a:rPr lang="en-US" b="0" i="1" smtClean="0">
                            <a:blipFill>
                              <a:blip r:embed="rId4"/>
                              <a:stretch>
                                <a:fillRect/>
                              </a:stretch>
                            </a:blipFill>
                            <a:latin typeface="Cambria Math" panose="02040503050406030204" pitchFamily="18" charset="0"/>
                          </a:rPr>
                        </m:ctrlPr>
                      </m:fPr>
                      <m:num>
                        <m:r>
                          <a:rPr lang="en-US" b="0" i="0" smtClean="0">
                            <a:blipFill>
                              <a:blip r:embed="rId4"/>
                              <a:stretch>
                                <a:fillRect/>
                              </a:stretch>
                            </a:blipFill>
                            <a:latin typeface="Cambria Math" panose="02040503050406030204" pitchFamily="18" charset="0"/>
                          </a:rPr>
                          <m:t>1</m:t>
                        </m:r>
                      </m:num>
                      <m:den>
                        <m:r>
                          <a:rPr lang="en-US" b="0" i="0" smtClean="0">
                            <a:blipFill>
                              <a:blip r:embed="rId4"/>
                              <a:stretch>
                                <a:fillRect/>
                              </a:stretch>
                            </a:blipFill>
                            <a:latin typeface="Cambria Math" panose="02040503050406030204" pitchFamily="18" charset="0"/>
                          </a:rPr>
                          <m:t>9</m:t>
                        </m:r>
                      </m:den>
                    </m:f>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1" y="660846"/>
                <a:ext cx="3604837" cy="1004442"/>
              </a:xfrm>
              <a:prstGeom prst="rect">
                <a:avLst/>
              </a:prstGeom>
              <a:blipFill rotWithShape="0">
                <a:blip r:embed="rId5"/>
                <a:stretch>
                  <a:fillRect/>
                </a:stretch>
              </a:blipFill>
            </p:spPr>
            <p:txBody>
              <a:bodyPr/>
              <a:lstStyle/>
              <a:p>
                <a:r>
                  <a:rPr lang="en-US">
                    <a:noFill/>
                  </a:rPr>
                  <a:t> </a:t>
                </a:r>
              </a:p>
            </p:txBody>
          </p:sp>
        </mc:Fallback>
      </mc:AlternateContent>
      <p:sp>
        <p:nvSpPr>
          <p:cNvPr id="32" name="TextBox 31"/>
          <p:cNvSpPr txBox="1"/>
          <p:nvPr/>
        </p:nvSpPr>
        <p:spPr>
          <a:xfrm>
            <a:off x="3798785" y="1254756"/>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a:t>
            </a:r>
          </a:p>
        </p:txBody>
      </p:sp>
      <p:sp>
        <p:nvSpPr>
          <p:cNvPr id="33" name="TextBox 32"/>
          <p:cNvSpPr txBox="1"/>
          <p:nvPr/>
        </p:nvSpPr>
        <p:spPr>
          <a:xfrm>
            <a:off x="5747234" y="3569305"/>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pic>
        <p:nvPicPr>
          <p:cNvPr id="17" name="Picture 16"/>
          <p:cNvPicPr/>
          <p:nvPr/>
        </p:nvPicPr>
        <p:blipFill>
          <a:blip r:embed="rId6" cstate="print">
            <a:extLst>
              <a:ext uri="{28A0092B-C50C-407E-A947-70E740481C1C}">
                <a14:useLocalDpi xmlns:a14="http://schemas.microsoft.com/office/drawing/2010/main" val="0"/>
              </a:ext>
            </a:extLst>
          </a:blip>
          <a:stretch>
            <a:fillRect/>
          </a:stretch>
        </p:blipFill>
        <p:spPr>
          <a:xfrm>
            <a:off x="725310" y="1755052"/>
            <a:ext cx="2563799" cy="1673947"/>
          </a:xfrm>
          <a:prstGeom prst="rect">
            <a:avLst/>
          </a:prstGeom>
        </p:spPr>
      </p:pic>
      <p:pic>
        <p:nvPicPr>
          <p:cNvPr id="18" name="Picture 17"/>
          <p:cNvPicPr/>
          <p:nvPr/>
        </p:nvPicPr>
        <p:blipFill>
          <a:blip r:embed="rId7" cstate="print">
            <a:extLst>
              <a:ext uri="{28A0092B-C50C-407E-A947-70E740481C1C}">
                <a14:useLocalDpi xmlns:a14="http://schemas.microsoft.com/office/drawing/2010/main" val="0"/>
              </a:ext>
            </a:extLst>
          </a:blip>
          <a:stretch>
            <a:fillRect/>
          </a:stretch>
        </p:blipFill>
        <p:spPr>
          <a:xfrm>
            <a:off x="3587716" y="1777031"/>
            <a:ext cx="2335411" cy="1651968"/>
          </a:xfrm>
          <a:prstGeom prst="rect">
            <a:avLst/>
          </a:prstGeom>
        </p:spPr>
      </p:pic>
      <p:pic>
        <p:nvPicPr>
          <p:cNvPr id="19" name="Picture 18"/>
          <p:cNvPicPr/>
          <p:nvPr/>
        </p:nvPicPr>
        <p:blipFill>
          <a:blip r:embed="rId8" cstate="print">
            <a:extLst>
              <a:ext uri="{28A0092B-C50C-407E-A947-70E740481C1C}">
                <a14:useLocalDpi xmlns:a14="http://schemas.microsoft.com/office/drawing/2010/main" val="0"/>
              </a:ext>
            </a:extLst>
          </a:blip>
          <a:stretch>
            <a:fillRect/>
          </a:stretch>
        </p:blipFill>
        <p:spPr>
          <a:xfrm>
            <a:off x="6221734" y="1755052"/>
            <a:ext cx="2442942" cy="167394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463011"/>
              </p:ext>
            </p:extLst>
          </p:nvPr>
        </p:nvGraphicFramePr>
        <p:xfrm>
          <a:off x="698011" y="3891606"/>
          <a:ext cx="3920438" cy="2155928"/>
        </p:xfrm>
        <a:graphic>
          <a:graphicData uri="http://schemas.openxmlformats.org/drawingml/2006/table">
            <a:tbl>
              <a:tblPr firstRow="1" firstCol="1" bandRow="1"/>
              <a:tblGrid>
                <a:gridCol w="681983"/>
                <a:gridCol w="887428"/>
                <a:gridCol w="700519"/>
                <a:gridCol w="940720"/>
                <a:gridCol w="709788"/>
              </a:tblGrid>
              <a:tr h="274620">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Mode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Reference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Target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Optimized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Error%</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6.37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19.100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19.100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0e+0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17.32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51.955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51.955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0e+0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39.37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118.098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118.098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46.02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138.045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138.045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7e-6</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46.08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138.243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138.243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74620">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Mass (kg)</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41.2650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0.0566</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0.0566</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2e-8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9695" t="4425" r="7465" b="6687"/>
          <a:stretch/>
        </p:blipFill>
        <p:spPr>
          <a:xfrm>
            <a:off x="5247996" y="3950371"/>
            <a:ext cx="3077137" cy="2290758"/>
          </a:xfrm>
          <a:prstGeom prst="rect">
            <a:avLst/>
          </a:prstGeom>
          <a:ln>
            <a:solidFill>
              <a:schemeClr val="tx1"/>
            </a:solidFill>
          </a:ln>
        </p:spPr>
      </p:pic>
    </p:spTree>
    <p:extLst>
      <p:ext uri="{BB962C8B-B14F-4D97-AF65-F5344CB8AC3E}">
        <p14:creationId xmlns:p14="http://schemas.microsoft.com/office/powerpoint/2010/main" val="3903792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B9421B1E-06A7-4886-96CB-FEC6F33AC963}"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24</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1" y="660846"/>
                <a:ext cx="3604837" cy="830997"/>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GARTEUR SM-AG19: sub-case 2: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r>
                      <a:rPr lang="en-US" b="0" i="1" smtClean="0">
                        <a:blipFill>
                          <a:blip r:embed="rId4"/>
                          <a:stretch>
                            <a:fillRect/>
                          </a:stretch>
                        </a:blipFill>
                        <a:latin typeface="Cambria Math" panose="02040503050406030204" pitchFamily="18" charset="0"/>
                      </a:rPr>
                      <m:t>2</m:t>
                    </m:r>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1" y="660846"/>
                <a:ext cx="3604837" cy="830997"/>
              </a:xfrm>
              <a:prstGeom prst="rect">
                <a:avLst/>
              </a:prstGeom>
              <a:blipFill rotWithShape="0">
                <a:blip r:embed="rId5"/>
                <a:stretch>
                  <a:fillRect/>
                </a:stretch>
              </a:blipFill>
            </p:spPr>
            <p:txBody>
              <a:bodyPr/>
              <a:lstStyle/>
              <a:p>
                <a:r>
                  <a:rPr lang="en-US">
                    <a:noFill/>
                  </a:rPr>
                  <a:t> </a:t>
                </a:r>
              </a:p>
            </p:txBody>
          </p:sp>
        </mc:Fallback>
      </mc:AlternateContent>
      <p:sp>
        <p:nvSpPr>
          <p:cNvPr id="32" name="TextBox 31"/>
          <p:cNvSpPr txBox="1"/>
          <p:nvPr/>
        </p:nvSpPr>
        <p:spPr>
          <a:xfrm>
            <a:off x="3798785" y="1254756"/>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Graphs</a:t>
            </a:r>
          </a:p>
        </p:txBody>
      </p:sp>
      <p:sp>
        <p:nvSpPr>
          <p:cNvPr id="33" name="TextBox 32"/>
          <p:cNvSpPr txBox="1"/>
          <p:nvPr/>
        </p:nvSpPr>
        <p:spPr>
          <a:xfrm>
            <a:off x="5747234" y="3569305"/>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pic>
        <p:nvPicPr>
          <p:cNvPr id="14" name="Picture 13"/>
          <p:cNvPicPr/>
          <p:nvPr/>
        </p:nvPicPr>
        <p:blipFill>
          <a:blip r:embed="rId6" cstate="print">
            <a:extLst>
              <a:ext uri="{28A0092B-C50C-407E-A947-70E740481C1C}">
                <a14:useLocalDpi xmlns:a14="http://schemas.microsoft.com/office/drawing/2010/main" val="0"/>
              </a:ext>
            </a:extLst>
          </a:blip>
          <a:stretch>
            <a:fillRect/>
          </a:stretch>
        </p:blipFill>
        <p:spPr>
          <a:xfrm>
            <a:off x="830272" y="1719988"/>
            <a:ext cx="2595317" cy="1715890"/>
          </a:xfrm>
          <a:prstGeom prst="rect">
            <a:avLst/>
          </a:prstGeom>
        </p:spPr>
      </p:pic>
      <p:pic>
        <p:nvPicPr>
          <p:cNvPr id="15" name="Picture 14"/>
          <p:cNvPicPr/>
          <p:nvPr/>
        </p:nvPicPr>
        <p:blipFill>
          <a:blip r:embed="rId7" cstate="print">
            <a:extLst>
              <a:ext uri="{28A0092B-C50C-407E-A947-70E740481C1C}">
                <a14:useLocalDpi xmlns:a14="http://schemas.microsoft.com/office/drawing/2010/main" val="0"/>
              </a:ext>
            </a:extLst>
          </a:blip>
          <a:stretch>
            <a:fillRect/>
          </a:stretch>
        </p:blipFill>
        <p:spPr>
          <a:xfrm>
            <a:off x="3764144" y="1762722"/>
            <a:ext cx="2254519" cy="1666277"/>
          </a:xfrm>
          <a:prstGeom prst="rect">
            <a:avLst/>
          </a:prstGeom>
        </p:spPr>
      </p:pic>
      <p:pic>
        <p:nvPicPr>
          <p:cNvPr id="16" name="Picture 15"/>
          <p:cNvPicPr/>
          <p:nvPr/>
        </p:nvPicPr>
        <p:blipFill>
          <a:blip r:embed="rId8" cstate="print">
            <a:extLst>
              <a:ext uri="{28A0092B-C50C-407E-A947-70E740481C1C}">
                <a14:useLocalDpi xmlns:a14="http://schemas.microsoft.com/office/drawing/2010/main" val="0"/>
              </a:ext>
            </a:extLst>
          </a:blip>
          <a:stretch>
            <a:fillRect/>
          </a:stretch>
        </p:blipFill>
        <p:spPr>
          <a:xfrm>
            <a:off x="6357218" y="1737027"/>
            <a:ext cx="2431940" cy="175101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761615427"/>
              </p:ext>
            </p:extLst>
          </p:nvPr>
        </p:nvGraphicFramePr>
        <p:xfrm>
          <a:off x="734867" y="3699877"/>
          <a:ext cx="3883582" cy="1979663"/>
        </p:xfrm>
        <a:graphic>
          <a:graphicData uri="http://schemas.openxmlformats.org/drawingml/2006/table">
            <a:tbl>
              <a:tblPr firstRow="1" firstCol="1" bandRow="1"/>
              <a:tblGrid>
                <a:gridCol w="675572"/>
                <a:gridCol w="879085"/>
                <a:gridCol w="693934"/>
                <a:gridCol w="931876"/>
                <a:gridCol w="703115"/>
              </a:tblGrid>
              <a:tr h="439924">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Mode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Reference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Target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Optimized Value</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Error%</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19963">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6.37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4.548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4.584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8e-1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19963">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17.32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12.370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12.279</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7e-1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19963">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39.37</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28.119</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23.175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1.7e+1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19963">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46.02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32.868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28.473</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1.3e+1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219963">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46.08</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32.915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30.625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6.9e+1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439924">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Mass (kg)</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41.2650</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330.12</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1200" b="1" kern="1200">
                          <a:blipFill>
                            <a:blip r:embed="rId4"/>
                            <a:stretch>
                              <a:fillRect/>
                            </a:stretch>
                          </a:blipFill>
                          <a:latin typeface="Eras Light ITC" panose="020B0402030504020804" pitchFamily="34" charset="0"/>
                          <a:ea typeface="+mn-ea"/>
                          <a:cs typeface="+mn-cs"/>
                        </a:rPr>
                        <a:t>327.15</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kern="1200" dirty="0">
                          <a:blipFill>
                            <a:blip r:embed="rId4"/>
                            <a:stretch>
                              <a:fillRect/>
                            </a:stretch>
                          </a:blipFill>
                          <a:latin typeface="Eras Light ITC" panose="020B0402030504020804" pitchFamily="34" charset="0"/>
                          <a:ea typeface="+mn-ea"/>
                          <a:cs typeface="+mn-cs"/>
                        </a:rPr>
                        <a:t>8.9e-1</a:t>
                      </a: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9542" t="5642" r="7162" b="7493"/>
          <a:stretch/>
        </p:blipFill>
        <p:spPr>
          <a:xfrm>
            <a:off x="5371920" y="4011726"/>
            <a:ext cx="2688610" cy="2006220"/>
          </a:xfrm>
          <a:prstGeom prst="rect">
            <a:avLst/>
          </a:prstGeom>
          <a:ln>
            <a:solidFill>
              <a:schemeClr val="tx1"/>
            </a:solidFill>
          </a:ln>
        </p:spPr>
      </p:pic>
    </p:spTree>
    <p:extLst>
      <p:ext uri="{BB962C8B-B14F-4D97-AF65-F5344CB8AC3E}">
        <p14:creationId xmlns:p14="http://schemas.microsoft.com/office/powerpoint/2010/main" val="31627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Results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99EB4FBD-47C8-48D1-AE5D-356384C02E65}"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25</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a:off x="544081" y="660846"/>
                <a:ext cx="3604837" cy="830997"/>
              </a:xfrm>
              <a:prstGeom prst="rect">
                <a:avLst/>
              </a:prstGeom>
              <a:noFill/>
            </p:spPr>
            <p:txBody>
              <a:bodyPr wrap="square" rtlCol="0">
                <a:spAutoFit/>
              </a:bodyPr>
              <a:lstStyle/>
              <a:p>
                <a:pPr algn="just">
                  <a:lnSpc>
                    <a:spcPct val="150000"/>
                  </a:lnSpc>
                </a:pPr>
                <a:r>
                  <a:rPr lang="en-US" sz="1400" b="1" dirty="0" smtClean="0">
                    <a:blipFill>
                      <a:blip r:embed="rId4"/>
                      <a:stretch>
                        <a:fillRect/>
                      </a:stretch>
                    </a:blipFill>
                    <a:latin typeface="Eras Light ITC" panose="020B0402030504020804" pitchFamily="34" charset="0"/>
                  </a:rPr>
                  <a:t>GARTEUR SM-AG19: </a:t>
                </a:r>
                <a:r>
                  <a:rPr lang="en-US" sz="1400" b="1" smtClean="0">
                    <a:blipFill>
                      <a:blip r:embed="rId4"/>
                      <a:stretch>
                        <a:fillRect/>
                      </a:stretch>
                    </a:blipFill>
                    <a:latin typeface="Eras Light ITC" panose="020B0402030504020804" pitchFamily="34" charset="0"/>
                  </a:rPr>
                  <a:t>sub-case 2: </a:t>
                </a:r>
                <a14:m>
                  <m:oMath xmlns:m="http://schemas.openxmlformats.org/officeDocument/2006/math">
                    <m:sSub>
                      <m:sSubPr>
                        <m:ctrlPr>
                          <a:rPr lang="en-US" i="1">
                            <a:blipFill>
                              <a:blip r:embed="rId4"/>
                              <a:stretch>
                                <a:fillRect/>
                              </a:stretch>
                            </a:blipFill>
                            <a:latin typeface="Cambria Math" panose="02040503050406030204" pitchFamily="18" charset="0"/>
                          </a:rPr>
                        </m:ctrlPr>
                      </m:sSubPr>
                      <m:e>
                        <m:r>
                          <m:rPr>
                            <m:sty m:val="p"/>
                          </m:rPr>
                          <a:rPr lang="en-US" b="0" i="1">
                            <a:blipFill>
                              <a:blip r:embed="rId4"/>
                              <a:stretch>
                                <a:fillRect/>
                              </a:stretch>
                            </a:blipFill>
                            <a:latin typeface="Cambria Math" panose="02040503050406030204" pitchFamily="18" charset="0"/>
                          </a:rPr>
                          <m:t>λ</m:t>
                        </m:r>
                      </m:e>
                      <m:sub>
                        <m:r>
                          <m:rPr>
                            <m:sty m:val="p"/>
                          </m:rPr>
                          <a:rPr lang="en-US" b="0" i="1">
                            <a:blipFill>
                              <a:blip r:embed="rId4"/>
                              <a:stretch>
                                <a:fillRect/>
                              </a:stretch>
                            </a:blipFill>
                            <a:latin typeface="Cambria Math" panose="02040503050406030204" pitchFamily="18" charset="0"/>
                          </a:rPr>
                          <m:t>L</m:t>
                        </m:r>
                      </m:sub>
                    </m:sSub>
                    <m:r>
                      <a:rPr lang="en-US" b="0">
                        <a:blipFill>
                          <a:blip r:embed="rId4"/>
                          <a:stretch>
                            <a:fillRect/>
                          </a:stretch>
                        </a:blipFill>
                        <a:latin typeface="Cambria Math" panose="02040503050406030204" pitchFamily="18" charset="0"/>
                      </a:rPr>
                      <m:t>=</m:t>
                    </m:r>
                    <m:r>
                      <a:rPr lang="en-US" b="0" i="1" smtClean="0">
                        <a:blipFill>
                          <a:blip r:embed="rId4"/>
                          <a:stretch>
                            <a:fillRect/>
                          </a:stretch>
                        </a:blipFill>
                        <a:latin typeface="Cambria Math" panose="02040503050406030204" pitchFamily="18" charset="0"/>
                      </a:rPr>
                      <m:t>2</m:t>
                    </m:r>
                  </m:oMath>
                </a14:m>
                <a:endParaRPr lang="en-US" sz="1400" dirty="0">
                  <a:blipFill>
                    <a:blip r:embed="rId4"/>
                    <a:stretch>
                      <a:fillRect/>
                    </a:stretch>
                  </a:blipFill>
                  <a:latin typeface="Eras Light ITC" panose="020B0402030504020804" pitchFamily="34" charset="0"/>
                </a:endParaRPr>
              </a:p>
              <a:p>
                <a:pPr algn="just">
                  <a:lnSpc>
                    <a:spcPct val="150000"/>
                  </a:lnSpc>
                </a:pPr>
                <a:endParaRPr lang="en-US" sz="1400" b="1" dirty="0" smtClean="0">
                  <a:blipFill>
                    <a:blip r:embed="rId4"/>
                    <a:stretch>
                      <a:fillRect/>
                    </a:stretch>
                  </a:blipFill>
                  <a:latin typeface="Eras Light ITC" panose="020B04020305040208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44081" y="660846"/>
                <a:ext cx="3604837" cy="830997"/>
              </a:xfrm>
              <a:prstGeom prst="rect">
                <a:avLst/>
              </a:prstGeom>
              <a:blipFill rotWithShape="0">
                <a:blip r:embed="rId5"/>
                <a:stretch>
                  <a:fillRect/>
                </a:stretch>
              </a:blipFill>
            </p:spPr>
            <p:txBody>
              <a:bodyPr/>
              <a:lstStyle/>
              <a:p>
                <a:r>
                  <a:rPr lang="en-US">
                    <a:noFill/>
                  </a:rPr>
                  <a:t> </a:t>
                </a:r>
              </a:p>
            </p:txBody>
          </p:sp>
        </mc:Fallback>
      </mc:AlternateContent>
      <p:sp>
        <p:nvSpPr>
          <p:cNvPr id="32" name="TextBox 31"/>
          <p:cNvSpPr txBox="1"/>
          <p:nvPr/>
        </p:nvSpPr>
        <p:spPr>
          <a:xfrm>
            <a:off x="341194" y="1321529"/>
            <a:ext cx="3675957" cy="415498"/>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Convergence Graph: Objective function</a:t>
            </a:r>
          </a:p>
        </p:txBody>
      </p:sp>
      <p:sp>
        <p:nvSpPr>
          <p:cNvPr id="33" name="TextBox 32"/>
          <p:cNvSpPr txBox="1"/>
          <p:nvPr/>
        </p:nvSpPr>
        <p:spPr>
          <a:xfrm>
            <a:off x="5738961" y="1338745"/>
            <a:ext cx="1937983" cy="381066"/>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MAC Matrix</a:t>
            </a:r>
          </a:p>
        </p:txBody>
      </p:sp>
      <p:pic>
        <p:nvPicPr>
          <p:cNvPr id="16" name="Picture 15"/>
          <p:cNvPicPr/>
          <p:nvPr/>
        </p:nvPicPr>
        <p:blipFill>
          <a:blip r:embed="rId6" cstate="print">
            <a:extLst>
              <a:ext uri="{28A0092B-C50C-407E-A947-70E740481C1C}">
                <a14:useLocalDpi xmlns:a14="http://schemas.microsoft.com/office/drawing/2010/main" val="0"/>
              </a:ext>
            </a:extLst>
          </a:blip>
          <a:stretch>
            <a:fillRect/>
          </a:stretch>
        </p:blipFill>
        <p:spPr>
          <a:xfrm>
            <a:off x="956197" y="1807294"/>
            <a:ext cx="2766492" cy="2006220"/>
          </a:xfrm>
          <a:prstGeom prst="rect">
            <a:avLst/>
          </a:prstGeom>
        </p:spPr>
      </p:pic>
      <p:sp>
        <p:nvSpPr>
          <p:cNvPr id="17" name="TextBox 16"/>
          <p:cNvSpPr txBox="1"/>
          <p:nvPr/>
        </p:nvSpPr>
        <p:spPr>
          <a:xfrm>
            <a:off x="2442948" y="4252641"/>
            <a:ext cx="4913195" cy="1061829"/>
          </a:xfrm>
          <a:prstGeom prst="rect">
            <a:avLst/>
          </a:prstGeom>
          <a:noFill/>
        </p:spPr>
        <p:txBody>
          <a:bodyPr wrap="square" rtlCol="0">
            <a:spAutoFit/>
          </a:bodyPr>
          <a:lstStyle/>
          <a:p>
            <a:pPr algn="ctr">
              <a:lnSpc>
                <a:spcPct val="150000"/>
              </a:lnSpc>
            </a:pPr>
            <a:r>
              <a:rPr lang="en-US" sz="1400" b="1" dirty="0" smtClean="0">
                <a:blipFill>
                  <a:blip r:embed="rId4"/>
                  <a:stretch>
                    <a:fillRect/>
                  </a:stretch>
                </a:blipFill>
                <a:latin typeface="Eras Light ITC" panose="020B0402030504020804" pitchFamily="34" charset="0"/>
              </a:rPr>
              <a:t>Method to resolve:</a:t>
            </a:r>
          </a:p>
          <a:p>
            <a:pPr marL="342900" indent="-342900" algn="just">
              <a:lnSpc>
                <a:spcPct val="150000"/>
              </a:lnSpc>
              <a:buAutoNum type="arabicPeriod"/>
            </a:pPr>
            <a:r>
              <a:rPr lang="en-US" sz="1400" b="1" dirty="0" smtClean="0">
                <a:blipFill>
                  <a:blip r:embed="rId4"/>
                  <a:stretch>
                    <a:fillRect/>
                  </a:stretch>
                </a:blipFill>
                <a:latin typeface="Eras Light ITC" panose="020B0402030504020804" pitchFamily="34" charset="0"/>
              </a:rPr>
              <a:t>Increasing the total number of modes extracted , M</a:t>
            </a:r>
          </a:p>
          <a:p>
            <a:pPr marL="342900" indent="-342900" algn="just">
              <a:lnSpc>
                <a:spcPct val="150000"/>
              </a:lnSpc>
              <a:buAutoNum type="arabicPeriod"/>
            </a:pPr>
            <a:r>
              <a:rPr lang="en-US" sz="1400" b="1" dirty="0" smtClean="0">
                <a:blipFill>
                  <a:blip r:embed="rId4"/>
                  <a:stretch>
                    <a:fillRect/>
                  </a:stretch>
                </a:blipFill>
                <a:latin typeface="Eras Light ITC" panose="020B0402030504020804" pitchFamily="34" charset="0"/>
              </a:rPr>
              <a:t>Increasing the design space</a:t>
            </a:r>
          </a:p>
        </p:txBody>
      </p:sp>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9542" t="5642" r="7162" b="7493"/>
          <a:stretch/>
        </p:blipFill>
        <p:spPr>
          <a:xfrm>
            <a:off x="5363647" y="1807294"/>
            <a:ext cx="2688610" cy="2006220"/>
          </a:xfrm>
          <a:prstGeom prst="rect">
            <a:avLst/>
          </a:prstGeom>
          <a:ln>
            <a:solidFill>
              <a:schemeClr val="tx1"/>
            </a:solidFill>
          </a:ln>
        </p:spPr>
      </p:pic>
      <p:sp>
        <p:nvSpPr>
          <p:cNvPr id="3" name="Oval 2"/>
          <p:cNvSpPr/>
          <p:nvPr/>
        </p:nvSpPr>
        <p:spPr>
          <a:xfrm>
            <a:off x="6115050" y="2470245"/>
            <a:ext cx="749774" cy="641445"/>
          </a:xfrm>
          <a:prstGeom prst="ellipse">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Curved Connector 7"/>
          <p:cNvCxnSpPr/>
          <p:nvPr/>
        </p:nvCxnSpPr>
        <p:spPr>
          <a:xfrm rot="10800000" flipV="1">
            <a:off x="4838209" y="3015017"/>
            <a:ext cx="1351981" cy="47778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139526" y="3308141"/>
                <a:ext cx="7301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a:blipFill>
                            <a:blip r:embed="rId4"/>
                            <a:stretch>
                              <a:fillRect/>
                            </a:stretch>
                          </a:blipFill>
                          <a:latin typeface="Cambria Math" panose="02040503050406030204" pitchFamily="18" charset="0"/>
                        </a:rPr>
                        <m:t>≈0.6</m:t>
                      </m:r>
                    </m:oMath>
                  </m:oMathPara>
                </a14:m>
                <a:endParaRPr lang="en-US" b="1" dirty="0">
                  <a:blipFill>
                    <a:blip r:embed="rId4"/>
                    <a:stretch>
                      <a:fillRect/>
                    </a:stretch>
                  </a:blipFill>
                  <a:latin typeface="Eras Light ITC" panose="020B04020305040208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39526" y="3308141"/>
                <a:ext cx="730157" cy="36933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7941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10" y="25768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Future Works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652186A-B12F-4128-A3A3-BB108742B4FA}"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26</a:t>
            </a:fld>
            <a:endParaRPr lang="en-US">
              <a:latin typeface="Eras Light ITC" panose="020B0402030504020804" pitchFamily="34" charset="0"/>
            </a:endParaRPr>
          </a:p>
        </p:txBody>
      </p:sp>
      <p:sp>
        <p:nvSpPr>
          <p:cNvPr id="32" name="TextBox 31"/>
          <p:cNvSpPr txBox="1"/>
          <p:nvPr/>
        </p:nvSpPr>
        <p:spPr>
          <a:xfrm>
            <a:off x="819719" y="1785553"/>
            <a:ext cx="7832962" cy="27238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Try to use ‘</a:t>
            </a:r>
            <a:r>
              <a:rPr lang="en-US" b="1" dirty="0" err="1" smtClean="0">
                <a:blipFill>
                  <a:blip r:embed="rId4"/>
                  <a:stretch>
                    <a:fillRect/>
                  </a:stretch>
                </a:blipFill>
                <a:latin typeface="Eras Light ITC" panose="020B0402030504020804" pitchFamily="34" charset="0"/>
              </a:rPr>
              <a:t>mayavi</a:t>
            </a:r>
            <a:r>
              <a:rPr lang="en-US" b="1" dirty="0" smtClean="0">
                <a:blipFill>
                  <a:blip r:embed="rId4"/>
                  <a:stretch>
                    <a:fillRect/>
                  </a:stretch>
                </a:blipFill>
                <a:latin typeface="Eras Light ITC" panose="020B0402030504020804" pitchFamily="34" charset="0"/>
              </a:rPr>
              <a:t>’ package on Python to plot the normal modes</a:t>
            </a:r>
          </a:p>
          <a:p>
            <a:pPr marL="285750" indent="-285750" algn="just">
              <a:lnSpc>
                <a:spcPct val="150000"/>
              </a:lnSpc>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Dynamic modal optimization of scaled models of BWB</a:t>
            </a:r>
          </a:p>
          <a:p>
            <a:pPr marL="285750" indent="-285750" algn="just">
              <a:lnSpc>
                <a:spcPct val="150000"/>
              </a:lnSpc>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Flutter analysis for reference BWB</a:t>
            </a:r>
          </a:p>
          <a:p>
            <a:pPr marL="285750" indent="-285750" algn="just">
              <a:lnSpc>
                <a:spcPct val="150000"/>
              </a:lnSpc>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Flutter optimization for scaled models of BWB:</a:t>
            </a:r>
          </a:p>
          <a:p>
            <a:pPr algn="just">
              <a:lnSpc>
                <a:spcPct val="150000"/>
              </a:lnSpc>
            </a:pPr>
            <a:endParaRPr lang="en-US" sz="1400" b="1" dirty="0">
              <a:blipFill>
                <a:blip r:embed="rId4"/>
                <a:stretch>
                  <a:fillRect/>
                </a:stretch>
              </a:blipFill>
              <a:latin typeface="Eras Light ITC" panose="020B0402030504020804" pitchFamily="34" charset="0"/>
            </a:endParaRPr>
          </a:p>
          <a:p>
            <a:pPr algn="just">
              <a:lnSpc>
                <a:spcPct val="150000"/>
              </a:lnSpc>
            </a:pPr>
            <a:r>
              <a:rPr lang="en-US" sz="1400" b="1" dirty="0" smtClean="0">
                <a:blipFill>
                  <a:blip r:embed="rId4"/>
                  <a:stretch>
                    <a:fillRect/>
                  </a:stretch>
                </a:blipFill>
                <a:latin typeface="Eras Light ITC" panose="020B0402030504020804" pitchFamily="34" charset="0"/>
              </a:rPr>
              <a:t>With flow non-similarity, we have to compare </a:t>
            </a:r>
            <a:r>
              <a:rPr lang="en-US" sz="1400" b="1" dirty="0">
                <a:blipFill>
                  <a:blip r:embed="rId4"/>
                  <a:stretch>
                    <a:fillRect/>
                  </a:stretch>
                </a:blipFill>
                <a:latin typeface="Eras Light ITC" panose="020B0402030504020804" pitchFamily="34" charset="0"/>
              </a:rPr>
              <a:t>the flutter response of each </a:t>
            </a:r>
            <a:r>
              <a:rPr lang="en-US" sz="1400" b="1" dirty="0" smtClean="0">
                <a:blipFill>
                  <a:blip r:embed="rId4"/>
                  <a:stretch>
                    <a:fillRect/>
                  </a:stretch>
                </a:blipFill>
                <a:latin typeface="Eras Light ITC" panose="020B0402030504020804" pitchFamily="34" charset="0"/>
              </a:rPr>
              <a:t>scaled model </a:t>
            </a:r>
            <a:r>
              <a:rPr lang="en-US" sz="1400" b="1" dirty="0">
                <a:blipFill>
                  <a:blip r:embed="rId4"/>
                  <a:stretch>
                    <a:fillRect/>
                  </a:stretch>
                </a:blipFill>
                <a:latin typeface="Eras Light ITC" panose="020B0402030504020804" pitchFamily="34" charset="0"/>
              </a:rPr>
              <a:t>and make corrections in the aerodynamic models according to the parameters of each scale (Mach, Reynolds</a:t>
            </a:r>
            <a:r>
              <a:rPr lang="en-US" sz="1400" b="1" dirty="0" smtClean="0">
                <a:blipFill>
                  <a:blip r:embed="rId4"/>
                  <a:stretch>
                    <a:fillRect/>
                  </a:stretch>
                </a:blipFill>
                <a:latin typeface="Eras Light ITC" panose="020B0402030504020804" pitchFamily="34" charset="0"/>
              </a:rPr>
              <a:t>,...)</a:t>
            </a:r>
            <a:endParaRPr lang="en-US" sz="1400" b="1" dirty="0">
              <a:blipFill>
                <a:blip r:embed="rId4"/>
                <a:stretch>
                  <a:fillRect/>
                </a:stretch>
              </a:blipFill>
              <a:latin typeface="Eras Light ITC" panose="020B0402030504020804" pitchFamily="34" charset="0"/>
            </a:endParaRPr>
          </a:p>
        </p:txBody>
      </p:sp>
    </p:spTree>
    <p:extLst>
      <p:ext uri="{BB962C8B-B14F-4D97-AF65-F5344CB8AC3E}">
        <p14:creationId xmlns:p14="http://schemas.microsoft.com/office/powerpoint/2010/main" val="1837516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3D7A18-3BBD-4E5D-A257-04A3A6EE020C}" type="datetime1">
              <a:rPr lang="en-US" smtClean="0"/>
              <a:t>28-Jun-18</a:t>
            </a:fld>
            <a:endParaRPr lang="en-US"/>
          </a:p>
        </p:txBody>
      </p:sp>
      <p:sp>
        <p:nvSpPr>
          <p:cNvPr id="5" name="Footer Placeholder 4"/>
          <p:cNvSpPr>
            <a:spLocks noGrp="1"/>
          </p:cNvSpPr>
          <p:nvPr>
            <p:ph type="ftr" sz="quarter" idx="11"/>
          </p:nvPr>
        </p:nvSpPr>
        <p:spPr/>
        <p:txBody>
          <a:bodyPr/>
          <a:lstStyle/>
          <a:p>
            <a:r>
              <a:rPr lang="en-US" smtClean="0"/>
              <a:t>Scaled Aircraft in Aeroelastic Similarity - Flutter Optimization - Akshay Gupta</a:t>
            </a:r>
            <a:endParaRPr lang="en-US"/>
          </a:p>
        </p:txBody>
      </p:sp>
      <p:sp>
        <p:nvSpPr>
          <p:cNvPr id="6" name="Slide Number Placeholder 5"/>
          <p:cNvSpPr>
            <a:spLocks noGrp="1"/>
          </p:cNvSpPr>
          <p:nvPr>
            <p:ph type="sldNum" sz="quarter" idx="12"/>
          </p:nvPr>
        </p:nvSpPr>
        <p:spPr/>
        <p:txBody>
          <a:bodyPr/>
          <a:lstStyle/>
          <a:p>
            <a:fld id="{D76DD67E-9AE8-4C18-B1C8-4E61E5949BC2}" type="slidenum">
              <a:rPr lang="en-US" smtClean="0"/>
              <a:t>27</a:t>
            </a:fld>
            <a:endParaRPr lang="en-US"/>
          </a:p>
        </p:txBody>
      </p:sp>
      <p:sp>
        <p:nvSpPr>
          <p:cNvPr id="7" name="Title 1"/>
          <p:cNvSpPr txBox="1">
            <a:spLocks/>
          </p:cNvSpPr>
          <p:nvPr/>
        </p:nvSpPr>
        <p:spPr>
          <a:xfrm>
            <a:off x="628650" y="5330870"/>
            <a:ext cx="7886700" cy="5573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kern="0" dirty="0" smtClean="0">
                <a:blipFill>
                  <a:blip r:embed="rId2"/>
                  <a:stretch>
                    <a:fillRect/>
                  </a:stretch>
                </a:blipFill>
                <a:latin typeface="Eras Light ITC" panose="020B0402030504020804" pitchFamily="34" charset="0"/>
              </a:rPr>
              <a:t>Thanks for your attention!</a:t>
            </a:r>
            <a:endParaRPr lang="en-US" sz="3200" kern="0" dirty="0">
              <a:blipFill>
                <a:blip r:embed="rId2"/>
                <a:stretch>
                  <a:fillRect/>
                </a:stretch>
              </a:blipFill>
              <a:latin typeface="Eras Light ITC" panose="020B0402030504020804" pitchFamily="34" charset="0"/>
            </a:endParaRPr>
          </a:p>
        </p:txBody>
      </p:sp>
      <p:sp>
        <p:nvSpPr>
          <p:cNvPr id="8" name="Rectangle 7"/>
          <p:cNvSpPr/>
          <p:nvPr/>
        </p:nvSpPr>
        <p:spPr>
          <a:xfrm>
            <a:off x="273274" y="1628232"/>
            <a:ext cx="8540526" cy="3303468"/>
          </a:xfrm>
          <a:prstGeom prst="rect">
            <a:avLst/>
          </a:prstGeom>
        </p:spPr>
        <p:txBody>
          <a:bodyPr wrap="square">
            <a:spAutoFit/>
          </a:bodyPr>
          <a:lstStyle/>
          <a:p>
            <a:pPr algn="just">
              <a:spcAft>
                <a:spcPts val="400"/>
              </a:spcAft>
            </a:pPr>
            <a:r>
              <a:rPr lang="en-US" sz="1400" b="1" dirty="0">
                <a:blipFill>
                  <a:blip r:embed="rId3"/>
                  <a:stretch>
                    <a:fillRect/>
                  </a:stretch>
                </a:blipFill>
                <a:latin typeface="Eras Light ITC" panose="020B0402030504020804" pitchFamily="34" charset="0"/>
              </a:rPr>
              <a:t>[1] Anthony P. Ricciardi, Geometrically Nonlinear Aeroelastic Scaling, PhD Dissertation at Faculty of the Virginia Polytechnic Institute and State University </a:t>
            </a:r>
          </a:p>
          <a:p>
            <a:pPr algn="just">
              <a:spcAft>
                <a:spcPts val="400"/>
              </a:spcAft>
            </a:pPr>
            <a:r>
              <a:rPr lang="en-US" sz="1400" b="1" dirty="0">
                <a:blipFill>
                  <a:blip r:embed="rId3"/>
                  <a:stretch>
                    <a:fillRect/>
                  </a:stretch>
                </a:blipFill>
                <a:latin typeface="Eras Light ITC" panose="020B0402030504020804" pitchFamily="34" charset="0"/>
              </a:rPr>
              <a:t>[2] Richards et al. Multidisciplinary Design for Flight Test of a Scaled Joined Wing SensorCraft, AIAA 2010-9351</a:t>
            </a:r>
          </a:p>
          <a:p>
            <a:pPr algn="just">
              <a:spcAft>
                <a:spcPts val="400"/>
              </a:spcAft>
            </a:pPr>
            <a:r>
              <a:rPr lang="en-US" sz="1400" b="1" dirty="0">
                <a:blipFill>
                  <a:blip r:embed="rId3"/>
                  <a:stretch>
                    <a:fillRect/>
                  </a:stretch>
                </a:blipFill>
                <a:latin typeface="Eras Light ITC" panose="020B0402030504020804" pitchFamily="34" charset="0"/>
              </a:rPr>
              <a:t>[3] Ricciardi et al., Nonlinear Aeroelastic-Scaled-Model Optimization Using Equivalent Static Loads, AIAA 2014</a:t>
            </a:r>
          </a:p>
          <a:p>
            <a:pPr algn="just">
              <a:spcAft>
                <a:spcPts val="400"/>
              </a:spcAft>
            </a:pPr>
            <a:r>
              <a:rPr lang="en-US" sz="1400" b="1" dirty="0">
                <a:blipFill>
                  <a:blip r:embed="rId3"/>
                  <a:stretch>
                    <a:fillRect/>
                  </a:stretch>
                </a:blipFill>
                <a:latin typeface="Eras Light ITC" panose="020B0402030504020804" pitchFamily="34" charset="0"/>
              </a:rPr>
              <a:t>[4] Ricciardi et al., Nonlinear Aeroelastic Scaled Model Design, Journal of Aircraft, 2016</a:t>
            </a:r>
          </a:p>
          <a:p>
            <a:pPr algn="just">
              <a:spcAft>
                <a:spcPts val="400"/>
              </a:spcAft>
            </a:pPr>
            <a:r>
              <a:rPr lang="en-US" sz="1400" b="1" dirty="0">
                <a:blipFill>
                  <a:blip r:embed="rId3"/>
                  <a:stretch>
                    <a:fillRect/>
                  </a:stretch>
                </a:blipFill>
                <a:latin typeface="Eras Light ITC" panose="020B0402030504020804" pitchFamily="34" charset="0"/>
              </a:rPr>
              <a:t>[5] Tiago Jos</a:t>
            </a:r>
            <a:r>
              <a:rPr lang="fr-FR" sz="1400" b="1" dirty="0">
                <a:blipFill>
                  <a:blip r:embed="rId3"/>
                  <a:stretch>
                    <a:fillRect/>
                  </a:stretch>
                </a:blipFill>
                <a:latin typeface="Eras Light ITC" panose="020B0402030504020804" pitchFamily="34" charset="0"/>
              </a:rPr>
              <a:t>é</a:t>
            </a:r>
            <a:r>
              <a:rPr lang="en-US" sz="1400" b="1" dirty="0">
                <a:blipFill>
                  <a:blip r:embed="rId3"/>
                  <a:stretch>
                    <a:fillRect/>
                  </a:stretch>
                </a:blipFill>
                <a:latin typeface="Eras Light ITC" panose="020B0402030504020804" pitchFamily="34" charset="0"/>
              </a:rPr>
              <a:t> </a:t>
            </a:r>
            <a:r>
              <a:rPr lang="en-US" sz="1400" b="1" dirty="0" err="1">
                <a:blipFill>
                  <a:blip r:embed="rId3"/>
                  <a:stretch>
                    <a:fillRect/>
                  </a:stretch>
                </a:blipFill>
                <a:latin typeface="Eras Light ITC" panose="020B0402030504020804" pitchFamily="34" charset="0"/>
              </a:rPr>
              <a:t>Fernandes</a:t>
            </a:r>
            <a:r>
              <a:rPr lang="en-US" sz="1400" b="1" dirty="0">
                <a:blipFill>
                  <a:blip r:embed="rId3"/>
                  <a:stretch>
                    <a:fillRect/>
                  </a:stretch>
                </a:blipFill>
                <a:latin typeface="Eras Light ITC" panose="020B0402030504020804" pitchFamily="34" charset="0"/>
              </a:rPr>
              <a:t> </a:t>
            </a:r>
            <a:r>
              <a:rPr lang="en-US" sz="1400" b="1" dirty="0" err="1">
                <a:blipFill>
                  <a:blip r:embed="rId3"/>
                  <a:stretch>
                    <a:fillRect/>
                  </a:stretch>
                </a:blipFill>
                <a:latin typeface="Eras Light ITC" panose="020B0402030504020804" pitchFamily="34" charset="0"/>
              </a:rPr>
              <a:t>Pires</a:t>
            </a:r>
            <a:r>
              <a:rPr lang="en-US" sz="1400" b="1" dirty="0">
                <a:blipFill>
                  <a:blip r:embed="rId3"/>
                  <a:stretch>
                    <a:fillRect/>
                  </a:stretch>
                </a:blipFill>
                <a:latin typeface="Eras Light ITC" panose="020B0402030504020804" pitchFamily="34" charset="0"/>
              </a:rPr>
              <a:t>, Linear Aeroelastic Scaling of a Joined Wing Aircraft, Masters Thesis, T</a:t>
            </a:r>
            <a:r>
              <a:rPr lang="fr-FR" sz="1400" b="1" dirty="0">
                <a:blipFill>
                  <a:blip r:embed="rId3"/>
                  <a:stretch>
                    <a:fillRect/>
                  </a:stretch>
                </a:blipFill>
                <a:latin typeface="Eras Light ITC" panose="020B0402030504020804" pitchFamily="34" charset="0"/>
              </a:rPr>
              <a:t>é</a:t>
            </a:r>
            <a:r>
              <a:rPr lang="en-US" sz="1400" b="1" dirty="0" err="1">
                <a:blipFill>
                  <a:blip r:embed="rId3"/>
                  <a:stretch>
                    <a:fillRect/>
                  </a:stretch>
                </a:blipFill>
                <a:latin typeface="Eras Light ITC" panose="020B0402030504020804" pitchFamily="34" charset="0"/>
              </a:rPr>
              <a:t>cnico</a:t>
            </a:r>
            <a:r>
              <a:rPr lang="en-US" sz="1400" b="1" dirty="0">
                <a:blipFill>
                  <a:blip r:embed="rId3"/>
                  <a:stretch>
                    <a:fillRect/>
                  </a:stretch>
                </a:blipFill>
                <a:latin typeface="Eras Light ITC" panose="020B0402030504020804" pitchFamily="34" charset="0"/>
              </a:rPr>
              <a:t> </a:t>
            </a:r>
            <a:r>
              <a:rPr lang="en-US" sz="1400" b="1" dirty="0" err="1">
                <a:blipFill>
                  <a:blip r:embed="rId3"/>
                  <a:stretch>
                    <a:fillRect/>
                  </a:stretch>
                </a:blipFill>
                <a:latin typeface="Eras Light ITC" panose="020B0402030504020804" pitchFamily="34" charset="0"/>
              </a:rPr>
              <a:t>Lisboa</a:t>
            </a:r>
            <a:r>
              <a:rPr lang="en-US" sz="1400" b="1" dirty="0">
                <a:blipFill>
                  <a:blip r:embed="rId3"/>
                  <a:stretch>
                    <a:fillRect/>
                  </a:stretch>
                </a:blipFill>
                <a:latin typeface="Eras Light ITC" panose="020B0402030504020804" pitchFamily="34" charset="0"/>
              </a:rPr>
              <a:t>, July 2014.</a:t>
            </a:r>
          </a:p>
          <a:p>
            <a:pPr algn="just">
              <a:spcAft>
                <a:spcPts val="400"/>
              </a:spcAft>
            </a:pPr>
            <a:r>
              <a:rPr lang="en-US" sz="1400" b="1" dirty="0">
                <a:blipFill>
                  <a:blip r:embed="rId3"/>
                  <a:stretch>
                    <a:fillRect/>
                  </a:stretch>
                </a:blipFill>
                <a:latin typeface="Eras Light ITC" panose="020B0402030504020804" pitchFamily="34" charset="0"/>
              </a:rPr>
              <a:t>[6] Richards et al. Design of a Scaled RPV for Investigation of Gust Response of Joined-Wing </a:t>
            </a:r>
            <a:r>
              <a:rPr lang="en-US" sz="1400" b="1" dirty="0" err="1">
                <a:blipFill>
                  <a:blip r:embed="rId3"/>
                  <a:stretch>
                    <a:fillRect/>
                  </a:stretch>
                </a:blipFill>
                <a:latin typeface="Eras Light ITC" panose="020B0402030504020804" pitchFamily="34" charset="0"/>
              </a:rPr>
              <a:t>Sensorcraft</a:t>
            </a:r>
            <a:r>
              <a:rPr lang="en-US" sz="1400" b="1" dirty="0">
                <a:blipFill>
                  <a:blip r:embed="rId3"/>
                  <a:stretch>
                    <a:fillRect/>
                  </a:stretch>
                </a:blipFill>
                <a:latin typeface="Eras Light ITC" panose="020B0402030504020804" pitchFamily="34" charset="0"/>
              </a:rPr>
              <a:t>, AIAA 2009-2218</a:t>
            </a:r>
          </a:p>
          <a:p>
            <a:pPr algn="just">
              <a:spcAft>
                <a:spcPts val="400"/>
              </a:spcAft>
            </a:pPr>
            <a:r>
              <a:rPr lang="en-US" sz="1400" b="1" dirty="0">
                <a:blipFill>
                  <a:blip r:embed="rId3"/>
                  <a:stretch>
                    <a:fillRect/>
                  </a:stretch>
                </a:blipFill>
                <a:latin typeface="Eras Light ITC" panose="020B0402030504020804" pitchFamily="34" charset="0"/>
              </a:rPr>
              <a:t>[7] Mas Colomer et al. Similarity Maximization of a Scaled Aeroelastic Flight Demonstrator via Multidisciplinary Optimization. AIAA 2017-0573</a:t>
            </a:r>
          </a:p>
          <a:p>
            <a:pPr algn="just">
              <a:spcAft>
                <a:spcPts val="400"/>
              </a:spcAft>
            </a:pPr>
            <a:r>
              <a:rPr lang="en-US" sz="1400" b="1" dirty="0">
                <a:blipFill>
                  <a:blip r:embed="rId3"/>
                  <a:stretch>
                    <a:fillRect/>
                  </a:stretch>
                </a:blipFill>
                <a:latin typeface="Eras Light ITC" panose="020B0402030504020804" pitchFamily="34" charset="0"/>
              </a:rPr>
              <a:t>[8] </a:t>
            </a:r>
            <a:r>
              <a:rPr lang="en-US" sz="1400" dirty="0" smtClean="0">
                <a:blipFill>
                  <a:blip r:embed="rId3"/>
                  <a:stretch>
                    <a:fillRect/>
                  </a:stretch>
                </a:blipFill>
                <a:latin typeface="Eras Light ITC" panose="020B0402030504020804" pitchFamily="34" charset="0"/>
                <a:hlinkClick r:id="rId4"/>
              </a:rPr>
              <a:t>https</a:t>
            </a:r>
            <a:r>
              <a:rPr lang="en-US" sz="1400" dirty="0">
                <a:blipFill>
                  <a:blip r:embed="rId3"/>
                  <a:stretch>
                    <a:fillRect/>
                  </a:stretch>
                </a:blipFill>
                <a:latin typeface="Eras Light ITC" panose="020B0402030504020804" pitchFamily="34" charset="0"/>
                <a:hlinkClick r:id="rId4"/>
              </a:rPr>
              <a:t>://</a:t>
            </a:r>
            <a:r>
              <a:rPr lang="en-US" sz="1400" dirty="0" smtClean="0">
                <a:blipFill>
                  <a:blip r:embed="rId3"/>
                  <a:stretch>
                    <a:fillRect/>
                  </a:stretch>
                </a:blipFill>
                <a:latin typeface="Eras Light ITC" panose="020B0402030504020804" pitchFamily="34" charset="0"/>
                <a:hlinkClick r:id="rId4"/>
              </a:rPr>
              <a:t>github.com/nasa/NASTRAN-95</a:t>
            </a:r>
            <a:endParaRPr lang="en-US" sz="1400" dirty="0" smtClean="0">
              <a:blipFill>
                <a:blip r:embed="rId3"/>
                <a:stretch>
                  <a:fillRect/>
                </a:stretch>
              </a:blipFill>
              <a:latin typeface="Eras Light ITC" panose="020B0402030504020804" pitchFamily="34" charset="0"/>
            </a:endParaRPr>
          </a:p>
          <a:p>
            <a:pPr algn="just">
              <a:spcAft>
                <a:spcPts val="400"/>
              </a:spcAft>
            </a:pPr>
            <a:r>
              <a:rPr lang="en-US" sz="1400" b="1" dirty="0">
                <a:blipFill>
                  <a:blip r:embed="rId3"/>
                  <a:stretch>
                    <a:fillRect/>
                  </a:stretch>
                </a:blipFill>
                <a:latin typeface="Eras Light ITC" panose="020B0402030504020804" pitchFamily="34" charset="0"/>
              </a:rPr>
              <a:t>[9] </a:t>
            </a:r>
            <a:r>
              <a:rPr lang="en-US" sz="1400" dirty="0">
                <a:blipFill>
                  <a:blip r:embed="rId3"/>
                  <a:stretch>
                    <a:fillRect/>
                  </a:stretch>
                </a:blipFill>
                <a:latin typeface="Eras Light ITC" panose="020B0402030504020804" pitchFamily="34" charset="0"/>
                <a:hlinkClick r:id="rId5"/>
              </a:rPr>
              <a:t>https://docs.scipy.org/doc/scipy-0.14.0/reference/generated/scipy.optimize.fmin_cobyla.html</a:t>
            </a:r>
            <a:endParaRPr lang="en-US" sz="1400" dirty="0" smtClean="0">
              <a:blipFill>
                <a:blip r:embed="rId3"/>
                <a:stretch>
                  <a:fillRect/>
                </a:stretch>
              </a:blipFill>
              <a:latin typeface="Eras Light ITC" panose="020B0402030504020804" pitchFamily="34" charset="0"/>
            </a:endParaRPr>
          </a:p>
        </p:txBody>
      </p:sp>
      <p:sp>
        <p:nvSpPr>
          <p:cNvPr id="9" name="Title 1"/>
          <p:cNvSpPr txBox="1">
            <a:spLocks/>
          </p:cNvSpPr>
          <p:nvPr/>
        </p:nvSpPr>
        <p:spPr>
          <a:xfrm>
            <a:off x="628650" y="602751"/>
            <a:ext cx="7886700" cy="5573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kern="0" dirty="0" smtClean="0">
                <a:blipFill>
                  <a:blip r:embed="rId2"/>
                  <a:stretch>
                    <a:fillRect/>
                  </a:stretch>
                </a:blipFill>
                <a:latin typeface="Eras Light ITC" panose="020B0402030504020804" pitchFamily="34" charset="0"/>
              </a:rPr>
              <a:t>References</a:t>
            </a:r>
            <a:endParaRPr lang="en-US" sz="3200" kern="0" dirty="0">
              <a:blipFill>
                <a:blip r:embed="rId2"/>
                <a:stretch>
                  <a:fillRect/>
                </a:stretch>
              </a:blipFill>
              <a:latin typeface="Eras Light ITC" panose="020B0402030504020804" pitchFamily="34" charset="0"/>
            </a:endParaRPr>
          </a:p>
        </p:txBody>
      </p:sp>
    </p:spTree>
    <p:extLst>
      <p:ext uri="{BB962C8B-B14F-4D97-AF65-F5344CB8AC3E}">
        <p14:creationId xmlns:p14="http://schemas.microsoft.com/office/powerpoint/2010/main" val="2864737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517466"/>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About the Project</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3F84F726-7360-451E-BEC2-424449510C02}" type="datetime1">
              <a:rPr lang="en-US" smtClean="0">
                <a:latin typeface="Eras Light ITC" panose="020B0402030504020804" pitchFamily="34" charset="0"/>
              </a:rPr>
              <a:t>28-Jun-18</a:t>
            </a:fld>
            <a:endParaRPr lang="en-US" dirty="0">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3</a:t>
            </a:fld>
            <a:endParaRPr lang="en-US">
              <a:latin typeface="Eras Light ITC" panose="020B0402030504020804" pitchFamily="34" charset="0"/>
            </a:endParaRPr>
          </a:p>
        </p:txBody>
      </p:sp>
      <p:sp>
        <p:nvSpPr>
          <p:cNvPr id="19" name="TextBox 18"/>
          <p:cNvSpPr txBox="1"/>
          <p:nvPr/>
        </p:nvSpPr>
        <p:spPr>
          <a:xfrm>
            <a:off x="628650" y="1580882"/>
            <a:ext cx="7683872" cy="338554"/>
          </a:xfrm>
          <a:prstGeom prst="rect">
            <a:avLst/>
          </a:prstGeom>
          <a:noFill/>
        </p:spPr>
        <p:txBody>
          <a:bodyPr wrap="square" rtlCol="0">
            <a:spAutoFit/>
          </a:bodyPr>
          <a:lstStyle/>
          <a:p>
            <a:pPr marL="285750" indent="-285750" algn="just">
              <a:spcAft>
                <a:spcPts val="400"/>
              </a:spcAft>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Goal: Aeroelastic static scaling and flutter optimization of Blended Wing Body model</a:t>
            </a:r>
          </a:p>
        </p:txBody>
      </p:sp>
      <p:sp>
        <p:nvSpPr>
          <p:cNvPr id="3" name="Rectangle 2"/>
          <p:cNvSpPr/>
          <p:nvPr/>
        </p:nvSpPr>
        <p:spPr>
          <a:xfrm>
            <a:off x="425822" y="2394727"/>
            <a:ext cx="4503761" cy="1733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kern="0" dirty="0">
                <a:blipFill>
                  <a:blip r:embed="rId3"/>
                  <a:stretch>
                    <a:fillRect/>
                  </a:stretch>
                </a:blipFill>
                <a:latin typeface="Eras Light ITC" panose="020B0402030504020804" pitchFamily="34" charset="0"/>
                <a:ea typeface="+mj-ea"/>
                <a:cs typeface="+mj-cs"/>
              </a:rPr>
              <a:t>Semester 2</a:t>
            </a:r>
          </a:p>
          <a:p>
            <a:pPr algn="just"/>
            <a:endParaRPr lang="en-US" dirty="0" smtClean="0"/>
          </a:p>
          <a:p>
            <a:pPr marL="285750" indent="-285750" algn="just">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Aeroelasticity </a:t>
            </a:r>
            <a:r>
              <a:rPr lang="en-US" sz="1400" b="1" dirty="0">
                <a:blipFill>
                  <a:blip r:embed="rId4"/>
                  <a:stretch>
                    <a:fillRect/>
                  </a:stretch>
                </a:blipFill>
                <a:latin typeface="Eras Light ITC" panose="020B0402030504020804" pitchFamily="34" charset="0"/>
              </a:rPr>
              <a:t>&amp; flutter</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Aeroelastic scaling </a:t>
            </a:r>
            <a:r>
              <a:rPr lang="en-US" sz="1400" b="1" dirty="0" smtClean="0">
                <a:blipFill>
                  <a:blip r:embed="rId4"/>
                  <a:stretch>
                    <a:fillRect/>
                  </a:stretch>
                </a:blipFill>
                <a:latin typeface="Eras Light ITC" panose="020B0402030504020804" pitchFamily="34" charset="0"/>
              </a:rPr>
              <a:t>theory (with flow similarities)</a:t>
            </a:r>
            <a:endParaRPr lang="en-US" sz="1400" b="1" dirty="0">
              <a:blipFill>
                <a:blip r:embed="rId4"/>
                <a:stretch>
                  <a:fillRect/>
                </a:stretch>
              </a:blipFill>
              <a:latin typeface="Eras Light ITC" panose="020B0402030504020804" pitchFamily="34" charset="0"/>
            </a:endParaRP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OpenMDAO tutorials</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Modal optimization of GOLAND wing</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Modal Optimization of GARTEUR SM-AG19</a:t>
            </a:r>
          </a:p>
        </p:txBody>
      </p:sp>
      <p:sp>
        <p:nvSpPr>
          <p:cNvPr id="11" name="Rectangle 10"/>
          <p:cNvSpPr/>
          <p:nvPr/>
        </p:nvSpPr>
        <p:spPr>
          <a:xfrm>
            <a:off x="3863169" y="4375539"/>
            <a:ext cx="4503761" cy="1733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kern="0" dirty="0">
                <a:blipFill>
                  <a:blip r:embed="rId3"/>
                  <a:stretch>
                    <a:fillRect/>
                  </a:stretch>
                </a:blipFill>
                <a:latin typeface="Eras Light ITC" panose="020B0402030504020804" pitchFamily="34" charset="0"/>
                <a:ea typeface="+mj-ea"/>
                <a:cs typeface="+mj-cs"/>
              </a:rPr>
              <a:t>Semester </a:t>
            </a:r>
            <a:r>
              <a:rPr lang="en-US" kern="0" dirty="0" smtClean="0">
                <a:blipFill>
                  <a:blip r:embed="rId3"/>
                  <a:stretch>
                    <a:fillRect/>
                  </a:stretch>
                </a:blipFill>
                <a:latin typeface="Eras Light ITC" panose="020B0402030504020804" pitchFamily="34" charset="0"/>
                <a:ea typeface="+mj-ea"/>
                <a:cs typeface="+mj-cs"/>
              </a:rPr>
              <a:t>3</a:t>
            </a:r>
          </a:p>
          <a:p>
            <a:pPr algn="ctr"/>
            <a:endParaRPr lang="en-US" kern="0" dirty="0">
              <a:blipFill>
                <a:blip r:embed="rId3"/>
                <a:stretch>
                  <a:fillRect/>
                </a:stretch>
              </a:blipFill>
              <a:latin typeface="Eras Light ITC" panose="020B0402030504020804" pitchFamily="34" charset="0"/>
              <a:ea typeface="+mj-ea"/>
              <a:cs typeface="+mj-cs"/>
            </a:endParaRP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Aeroelastic static scaling (with flow non-similarities)</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Modal dynamics of BWB</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Flutter analysis of BWB</a:t>
            </a:r>
          </a:p>
          <a:p>
            <a:pPr marL="285750" indent="-285750" algn="just">
              <a:buFont typeface="Arial" panose="020B0604020202020204" pitchFamily="34" charset="0"/>
              <a:buChar char="•"/>
            </a:pPr>
            <a:r>
              <a:rPr lang="en-US" sz="1400" b="1" dirty="0">
                <a:blipFill>
                  <a:blip r:embed="rId4"/>
                  <a:stretch>
                    <a:fillRect/>
                  </a:stretch>
                </a:blipFill>
                <a:latin typeface="Eras Light ITC" panose="020B0402030504020804" pitchFamily="34" charset="0"/>
              </a:rPr>
              <a:t>Flutter optimization of </a:t>
            </a:r>
            <a:r>
              <a:rPr lang="en-US" sz="1400" b="1" dirty="0" smtClean="0">
                <a:blipFill>
                  <a:blip r:embed="rId4"/>
                  <a:stretch>
                    <a:fillRect/>
                  </a:stretch>
                </a:blipFill>
                <a:latin typeface="Eras Light ITC" panose="020B0402030504020804" pitchFamily="34" charset="0"/>
              </a:rPr>
              <a:t>BWB</a:t>
            </a:r>
          </a:p>
          <a:p>
            <a:pPr marL="285750" indent="-285750" algn="just">
              <a:buFont typeface="Arial" panose="020B0604020202020204" pitchFamily="34" charset="0"/>
              <a:buChar char="•"/>
            </a:pPr>
            <a:r>
              <a:rPr lang="en-US" sz="1400" b="1" dirty="0" smtClean="0">
                <a:blipFill>
                  <a:blip r:embed="rId4"/>
                  <a:stretch>
                    <a:fillRect/>
                  </a:stretch>
                </a:blipFill>
                <a:latin typeface="Eras Light ITC" panose="020B0402030504020804" pitchFamily="34" charset="0"/>
              </a:rPr>
              <a:t>Research paper</a:t>
            </a:r>
            <a:endParaRPr lang="en-US" sz="1400" b="1" dirty="0">
              <a:blipFill>
                <a:blip r:embed="rId4"/>
                <a:stretch>
                  <a:fillRect/>
                </a:stretch>
              </a:blipFill>
              <a:latin typeface="Eras Light ITC" panose="020B0402030504020804" pitchFamily="34" charset="0"/>
            </a:endParaRPr>
          </a:p>
        </p:txBody>
      </p:sp>
    </p:spTree>
    <p:extLst>
      <p:ext uri="{BB962C8B-B14F-4D97-AF65-F5344CB8AC3E}">
        <p14:creationId xmlns:p14="http://schemas.microsoft.com/office/powerpoint/2010/main" val="3873920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7719"/>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Aeroelasticity : The </a:t>
            </a:r>
            <a:r>
              <a:rPr lang="en-US" sz="3200" kern="0" dirty="0" err="1" smtClean="0">
                <a:blipFill>
                  <a:blip r:embed="rId3"/>
                  <a:stretch>
                    <a:fillRect/>
                  </a:stretch>
                </a:blipFill>
                <a:latin typeface="Eras Light ITC" panose="020B0402030504020804" pitchFamily="34" charset="0"/>
              </a:rPr>
              <a:t>Aeroservoelastic</a:t>
            </a:r>
            <a:r>
              <a:rPr lang="en-US" sz="3200" kern="0" dirty="0" smtClean="0">
                <a:blipFill>
                  <a:blip r:embed="rId3"/>
                  <a:stretch>
                    <a:fillRect/>
                  </a:stretch>
                </a:blipFill>
                <a:latin typeface="Eras Light ITC" panose="020B0402030504020804" pitchFamily="34" charset="0"/>
              </a:rPr>
              <a:t> Triangle</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94DD46A0-292A-40E0-8C6A-0A9C544C6000}"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4</a:t>
            </a:fld>
            <a:endParaRPr lang="en-US">
              <a:latin typeface="Eras Light ITC" panose="020B0402030504020804" pitchFamily="34" charset="0"/>
            </a:endParaRPr>
          </a:p>
        </p:txBody>
      </p:sp>
      <p:pic>
        <p:nvPicPr>
          <p:cNvPr id="9" name="Picture 8"/>
          <p:cNvPicPr>
            <a:picLocks noChangeAspect="1"/>
          </p:cNvPicPr>
          <p:nvPr/>
        </p:nvPicPr>
        <p:blipFill rotWithShape="1">
          <a:blip r:embed="rId4"/>
          <a:srcRect l="19014" t="16118" r="18873" b="16744"/>
          <a:stretch/>
        </p:blipFill>
        <p:spPr>
          <a:xfrm>
            <a:off x="2046203" y="1150564"/>
            <a:ext cx="5051594" cy="3069904"/>
          </a:xfrm>
          <a:prstGeom prst="rect">
            <a:avLst/>
          </a:prstGeom>
        </p:spPr>
      </p:pic>
      <p:sp>
        <p:nvSpPr>
          <p:cNvPr id="11" name="TextBox 10"/>
          <p:cNvSpPr txBox="1"/>
          <p:nvPr/>
        </p:nvSpPr>
        <p:spPr>
          <a:xfrm>
            <a:off x="628650" y="4541348"/>
            <a:ext cx="3559383" cy="307777"/>
          </a:xfrm>
          <a:prstGeom prst="rect">
            <a:avLst/>
          </a:prstGeom>
          <a:noFill/>
        </p:spPr>
        <p:txBody>
          <a:bodyPr wrap="square" rtlCol="0">
            <a:spAutoFit/>
          </a:bodyPr>
          <a:lstStyle/>
          <a:p>
            <a:pPr indent="-285750" algn="just">
              <a:buFont typeface="Arial" panose="020B0604020202020204" pitchFamily="34" charset="0"/>
              <a:buChar char="•"/>
            </a:pPr>
            <a:r>
              <a:rPr lang="en-US" sz="1400" b="1" dirty="0" smtClean="0">
                <a:blipFill>
                  <a:blip r:embed="rId5"/>
                  <a:stretch>
                    <a:fillRect/>
                  </a:stretch>
                </a:blipFill>
                <a:latin typeface="Eras Light ITC" panose="020B0402030504020804" pitchFamily="34" charset="0"/>
              </a:rPr>
              <a:t>Linearized Dynamic Aeroelastic Equation</a:t>
            </a:r>
            <a:endParaRPr lang="en-US" sz="1400" b="1" dirty="0">
              <a:blipFill>
                <a:blip r:embed="rId5"/>
                <a:stretch>
                  <a:fillRect/>
                </a:stretch>
              </a:blipFill>
              <a:latin typeface="Eras Light ITC" panose="020B0402030504020804" pitchFamily="34" charset="0"/>
            </a:endParaRPr>
          </a:p>
        </p:txBody>
      </p:sp>
      <p:sp>
        <p:nvSpPr>
          <p:cNvPr id="14" name="TextBox 13"/>
          <p:cNvSpPr txBox="1"/>
          <p:nvPr/>
        </p:nvSpPr>
        <p:spPr>
          <a:xfrm>
            <a:off x="886091" y="5584418"/>
            <a:ext cx="7889419" cy="523220"/>
          </a:xfrm>
          <a:prstGeom prst="rect">
            <a:avLst/>
          </a:prstGeom>
          <a:noFill/>
        </p:spPr>
        <p:txBody>
          <a:bodyPr wrap="square" rtlCol="0">
            <a:spAutoFit/>
          </a:bodyPr>
          <a:lstStyle/>
          <a:p>
            <a:pPr algn="just"/>
            <a:r>
              <a:rPr lang="en-US" sz="1200" b="1" dirty="0">
                <a:blipFill>
                  <a:blip r:embed="rId5"/>
                  <a:stretch>
                    <a:fillRect/>
                  </a:stretch>
                </a:blipFill>
                <a:latin typeface="Eras Light ITC" panose="020B0402030504020804" pitchFamily="34" charset="0"/>
              </a:rPr>
              <a:t>where: </a:t>
            </a:r>
            <a:r>
              <a:rPr lang="en-US" sz="1200" b="1" dirty="0" smtClean="0">
                <a:blipFill>
                  <a:blip r:embed="rId5"/>
                  <a:stretch>
                    <a:fillRect/>
                  </a:stretch>
                </a:blipFill>
                <a:latin typeface="Eras Light ITC" panose="020B0402030504020804" pitchFamily="34" charset="0"/>
              </a:rPr>
              <a:t>	</a:t>
            </a:r>
            <a:r>
              <a:rPr lang="en-US" sz="1400" b="1" dirty="0" smtClean="0">
                <a:blipFill>
                  <a:blip r:embed="rId5"/>
                  <a:stretch>
                    <a:fillRect/>
                  </a:stretch>
                </a:blipFill>
                <a:latin typeface="Eras Light ITC" panose="020B0402030504020804" pitchFamily="34" charset="0"/>
              </a:rPr>
              <a:t>[</a:t>
            </a:r>
            <a:r>
              <a:rPr lang="en-US" sz="1400" b="1" dirty="0">
                <a:blipFill>
                  <a:blip r:embed="rId5"/>
                  <a:stretch>
                    <a:fillRect/>
                  </a:stretch>
                </a:blipFill>
                <a:latin typeface="Eras Light ITC" panose="020B0402030504020804" pitchFamily="34" charset="0"/>
              </a:rPr>
              <a:t>M] – Mass </a:t>
            </a:r>
            <a:r>
              <a:rPr lang="en-US" sz="1400" b="1" dirty="0" smtClean="0">
                <a:blipFill>
                  <a:blip r:embed="rId5"/>
                  <a:stretch>
                    <a:fillRect/>
                  </a:stretch>
                </a:blipFill>
                <a:latin typeface="Eras Light ITC" panose="020B0402030504020804" pitchFamily="34" charset="0"/>
              </a:rPr>
              <a:t>Matrix			{</a:t>
            </a:r>
            <a:r>
              <a:rPr lang="en-US" sz="1400" b="1" dirty="0">
                <a:blipFill>
                  <a:blip r:embed="rId5"/>
                  <a:stretch>
                    <a:fillRect/>
                  </a:stretch>
                </a:blipFill>
                <a:latin typeface="Eras Light ITC" panose="020B0402030504020804" pitchFamily="34" charset="0"/>
              </a:rPr>
              <a:t>a</a:t>
            </a:r>
            <a:r>
              <a:rPr lang="en-US" sz="1400" b="1" baseline="-25000" dirty="0">
                <a:blipFill>
                  <a:blip r:embed="rId5"/>
                  <a:stretch>
                    <a:fillRect/>
                  </a:stretch>
                </a:blipFill>
                <a:latin typeface="Eras Light ITC" panose="020B0402030504020804" pitchFamily="34" charset="0"/>
              </a:rPr>
              <a:t>g</a:t>
            </a:r>
            <a:r>
              <a:rPr lang="en-US" sz="1400" b="1" dirty="0">
                <a:blipFill>
                  <a:blip r:embed="rId5"/>
                  <a:stretch>
                    <a:fillRect/>
                  </a:stretch>
                </a:blipFill>
                <a:latin typeface="Eras Light ITC" panose="020B0402030504020804" pitchFamily="34" charset="0"/>
              </a:rPr>
              <a:t>} - Gravitational accelerations vector</a:t>
            </a:r>
            <a:endParaRPr lang="en-US" sz="1400" b="1" dirty="0" smtClean="0">
              <a:blipFill>
                <a:blip r:embed="rId5"/>
                <a:stretch>
                  <a:fillRect/>
                </a:stretch>
              </a:blipFill>
              <a:latin typeface="Eras Light ITC" panose="020B0402030504020804" pitchFamily="34" charset="0"/>
            </a:endParaRPr>
          </a:p>
          <a:p>
            <a:pPr algn="just"/>
            <a:r>
              <a:rPr lang="en-US" sz="1400" b="1" dirty="0">
                <a:blipFill>
                  <a:blip r:embed="rId5"/>
                  <a:stretch>
                    <a:fillRect/>
                  </a:stretch>
                </a:blipFill>
                <a:latin typeface="Eras Light ITC" panose="020B0402030504020804" pitchFamily="34" charset="0"/>
              </a:rPr>
              <a:t>	</a:t>
            </a:r>
            <a:r>
              <a:rPr lang="en-US" sz="1400" b="1" dirty="0" smtClean="0">
                <a:blipFill>
                  <a:blip r:embed="rId5"/>
                  <a:stretch>
                    <a:fillRect/>
                  </a:stretch>
                </a:blipFill>
                <a:latin typeface="Eras Light ITC" panose="020B0402030504020804" pitchFamily="34" charset="0"/>
              </a:rPr>
              <a:t>{x} – vector of elastic and rigid body DOFs	</a:t>
            </a:r>
            <a:r>
              <a:rPr lang="en-US" sz="1400" b="1" dirty="0">
                <a:blipFill>
                  <a:blip r:embed="rId5"/>
                  <a:stretch>
                    <a:fillRect/>
                  </a:stretch>
                </a:blipFill>
                <a:latin typeface="Eras Light ITC" panose="020B0402030504020804" pitchFamily="34" charset="0"/>
              </a:rPr>
              <a:t>[</a:t>
            </a:r>
            <a:r>
              <a:rPr lang="en-US" sz="1400" b="1" dirty="0" err="1">
                <a:blipFill>
                  <a:blip r:embed="rId5"/>
                  <a:stretch>
                    <a:fillRect/>
                  </a:stretch>
                </a:blipFill>
                <a:latin typeface="Eras Light ITC" panose="020B0402030504020804" pitchFamily="34" charset="0"/>
              </a:rPr>
              <a:t>A</a:t>
            </a:r>
            <a:r>
              <a:rPr lang="en-US" sz="1400" b="1" baseline="-25000" dirty="0" err="1">
                <a:blipFill>
                  <a:blip r:embed="rId5"/>
                  <a:stretch>
                    <a:fillRect/>
                  </a:stretch>
                </a:blipFill>
                <a:latin typeface="Eras Light ITC" panose="020B0402030504020804" pitchFamily="34" charset="0"/>
              </a:rPr>
              <a:t>k</a:t>
            </a:r>
            <a:r>
              <a:rPr lang="en-US" sz="1400" b="1" dirty="0">
                <a:blipFill>
                  <a:blip r:embed="rId5"/>
                  <a:stretch>
                    <a:fillRect/>
                  </a:stretch>
                </a:blipFill>
                <a:latin typeface="Eras Light ITC" panose="020B0402030504020804" pitchFamily="34" charset="0"/>
              </a:rPr>
              <a:t>], [A</a:t>
            </a:r>
            <a:r>
              <a:rPr lang="en-US" sz="1400" b="1" baseline="-25000" dirty="0">
                <a:blipFill>
                  <a:blip r:embed="rId5"/>
                  <a:stretch>
                    <a:fillRect/>
                  </a:stretch>
                </a:blipFill>
                <a:latin typeface="Eras Light ITC" panose="020B0402030504020804" pitchFamily="34" charset="0"/>
              </a:rPr>
              <a:t>c</a:t>
            </a:r>
            <a:r>
              <a:rPr lang="en-US" sz="1400" b="1" dirty="0">
                <a:blipFill>
                  <a:blip r:embed="rId5"/>
                  <a:stretch>
                    <a:fillRect/>
                  </a:stretch>
                </a:blipFill>
                <a:latin typeface="Eras Light ITC" panose="020B0402030504020804" pitchFamily="34" charset="0"/>
              </a:rPr>
              <a:t>], and [A</a:t>
            </a:r>
            <a:r>
              <a:rPr lang="en-US" sz="1400" b="1" baseline="-25000" dirty="0">
                <a:blipFill>
                  <a:blip r:embed="rId5"/>
                  <a:stretch>
                    <a:fillRect/>
                  </a:stretch>
                </a:blipFill>
                <a:latin typeface="Eras Light ITC" panose="020B0402030504020804" pitchFamily="34" charset="0"/>
              </a:rPr>
              <a:t>m</a:t>
            </a:r>
            <a:r>
              <a:rPr lang="en-US" sz="1400" b="1" dirty="0">
                <a:blipFill>
                  <a:blip r:embed="rId5"/>
                  <a:stretch>
                    <a:fillRect/>
                  </a:stretch>
                </a:blipFill>
                <a:latin typeface="Eras Light ITC" panose="020B0402030504020804" pitchFamily="34" charset="0"/>
              </a:rPr>
              <a:t>] - Aerodynamic matrices </a:t>
            </a:r>
          </a:p>
        </p:txBody>
      </p:sp>
      <mc:AlternateContent xmlns:mc="http://schemas.openxmlformats.org/markup-compatibility/2006" xmlns:a14="http://schemas.microsoft.com/office/drawing/2010/main">
        <mc:Choice Requires="a14">
          <p:sp>
            <p:nvSpPr>
              <p:cNvPr id="3" name="Rectangle 2"/>
              <p:cNvSpPr/>
              <p:nvPr/>
            </p:nvSpPr>
            <p:spPr>
              <a:xfrm>
                <a:off x="1371546" y="4980562"/>
                <a:ext cx="6400908" cy="378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b="1" i="1">
                              <a:blipFill>
                                <a:blip r:embed="rId5"/>
                                <a:stretch>
                                  <a:fillRect/>
                                </a:stretch>
                              </a:blipFill>
                              <a:latin typeface="Cambria Math" panose="02040503050406030204" pitchFamily="18" charset="0"/>
                            </a:rPr>
                          </m:ctrlPr>
                        </m:dPr>
                        <m:e>
                          <m:d>
                            <m:dPr>
                              <m:begChr m:val="["/>
                              <m:endChr m:val="]"/>
                              <m:ctrlPr>
                                <a:rPr lang="en-US" sz="1600" b="1" i="1">
                                  <a:blipFill>
                                    <a:blip r:embed="rId5"/>
                                    <a:stretch>
                                      <a:fillRect/>
                                    </a:stretch>
                                  </a:blipFill>
                                  <a:latin typeface="Cambria Math" panose="02040503050406030204" pitchFamily="18" charset="0"/>
                                </a:rPr>
                              </m:ctrlPr>
                            </m:dPr>
                            <m:e>
                              <m:r>
                                <a:rPr lang="en-US" sz="1600" b="1">
                                  <a:blipFill>
                                    <a:blip r:embed="rId5"/>
                                    <a:stretch>
                                      <a:fillRect/>
                                    </a:stretch>
                                  </a:blipFill>
                                  <a:latin typeface="Cambria Math" panose="02040503050406030204" pitchFamily="18" charset="0"/>
                                </a:rPr>
                                <m:t>𝑀</m:t>
                              </m:r>
                            </m:e>
                          </m:d>
                          <m:d>
                            <m:dPr>
                              <m:begChr m:val="{"/>
                              <m:endChr m:val="}"/>
                              <m:ctrlPr>
                                <a:rPr lang="en-US" sz="1600" b="1" i="1">
                                  <a:blipFill>
                                    <a:blip r:embed="rId5"/>
                                    <a:stretch>
                                      <a:fillRect/>
                                    </a:stretch>
                                  </a:blipFill>
                                  <a:latin typeface="Cambria Math" panose="02040503050406030204" pitchFamily="18" charset="0"/>
                                </a:rPr>
                              </m:ctrlPr>
                            </m:dPr>
                            <m:e>
                              <m:acc>
                                <m:accPr>
                                  <m:chr m:val="̈"/>
                                  <m:ctrlPr>
                                    <a:rPr lang="en-US" sz="1600" b="1" i="1">
                                      <a:blipFill>
                                        <a:blip r:embed="rId5"/>
                                        <a:stretch>
                                          <a:fillRect/>
                                        </a:stretch>
                                      </a:blipFill>
                                      <a:latin typeface="Cambria Math" panose="02040503050406030204" pitchFamily="18" charset="0"/>
                                    </a:rPr>
                                  </m:ctrlPr>
                                </m:accPr>
                                <m:e>
                                  <m:r>
                                    <a:rPr lang="en-US" sz="1600" b="1">
                                      <a:blipFill>
                                        <a:blip r:embed="rId5"/>
                                        <a:stretch>
                                          <a:fillRect/>
                                        </a:stretch>
                                      </a:blipFill>
                                      <a:latin typeface="Cambria Math" panose="02040503050406030204" pitchFamily="18" charset="0"/>
                                    </a:rPr>
                                    <m:t>𝑥</m:t>
                                  </m:r>
                                </m:e>
                              </m:acc>
                            </m:e>
                          </m:d>
                          <m:r>
                            <a:rPr lang="en-US" sz="1600" b="1">
                              <a:blipFill>
                                <a:blip r:embed="rId5"/>
                                <a:stretch>
                                  <a:fillRect/>
                                </a:stretch>
                              </a:blipFill>
                              <a:latin typeface="Cambria Math" panose="02040503050406030204" pitchFamily="18" charset="0"/>
                            </a:rPr>
                            <m:t>+</m:t>
                          </m:r>
                          <m:d>
                            <m:dPr>
                              <m:begChr m:val="["/>
                              <m:endChr m:val="]"/>
                              <m:ctrlPr>
                                <a:rPr lang="en-US" sz="1600" b="1" i="1">
                                  <a:blipFill>
                                    <a:blip r:embed="rId5"/>
                                    <a:stretch>
                                      <a:fillRect/>
                                    </a:stretch>
                                  </a:blipFill>
                                  <a:latin typeface="Cambria Math" panose="02040503050406030204" pitchFamily="18" charset="0"/>
                                </a:rPr>
                              </m:ctrlPr>
                            </m:dPr>
                            <m:e>
                              <m:r>
                                <a:rPr lang="en-US" sz="1600" b="1">
                                  <a:blipFill>
                                    <a:blip r:embed="rId5"/>
                                    <a:stretch>
                                      <a:fillRect/>
                                    </a:stretch>
                                  </a:blipFill>
                                  <a:latin typeface="Cambria Math" panose="02040503050406030204" pitchFamily="18" charset="0"/>
                                </a:rPr>
                                <m:t>𝐾</m:t>
                              </m:r>
                            </m:e>
                          </m:d>
                          <m:d>
                            <m:dPr>
                              <m:begChr m:val="{"/>
                              <m:endChr m:val="}"/>
                              <m:ctrlPr>
                                <a:rPr lang="en-US" sz="1600" b="1" i="1">
                                  <a:blipFill>
                                    <a:blip r:embed="rId5"/>
                                    <a:stretch>
                                      <a:fillRect/>
                                    </a:stretch>
                                  </a:blipFill>
                                  <a:latin typeface="Cambria Math" panose="02040503050406030204" pitchFamily="18" charset="0"/>
                                </a:rPr>
                              </m:ctrlPr>
                            </m:dPr>
                            <m:e>
                              <m:r>
                                <a:rPr lang="en-US" sz="1600" b="1">
                                  <a:blipFill>
                                    <a:blip r:embed="rId5"/>
                                    <a:stretch>
                                      <a:fillRect/>
                                    </a:stretch>
                                  </a:blipFill>
                                  <a:latin typeface="Cambria Math" panose="02040503050406030204" pitchFamily="18" charset="0"/>
                                </a:rPr>
                                <m:t>𝑥</m:t>
                              </m:r>
                            </m:e>
                          </m:d>
                          <m:r>
                            <a:rPr lang="en-US" sz="1600" b="1">
                              <a:blipFill>
                                <a:blip r:embed="rId5"/>
                                <a:stretch>
                                  <a:fillRect/>
                                </a:stretch>
                              </a:blipFill>
                              <a:latin typeface="Cambria Math" panose="02040503050406030204" pitchFamily="18" charset="0"/>
                            </a:rPr>
                            <m:t>=</m:t>
                          </m:r>
                          <m:d>
                            <m:dPr>
                              <m:begChr m:val="["/>
                              <m:endChr m:val="]"/>
                              <m:ctrlPr>
                                <a:rPr lang="en-US" sz="1600" b="1" i="1">
                                  <a:blipFill>
                                    <a:blip r:embed="rId5"/>
                                    <a:stretch>
                                      <a:fillRect/>
                                    </a:stretch>
                                  </a:blipFill>
                                  <a:latin typeface="Cambria Math" panose="02040503050406030204" pitchFamily="18" charset="0"/>
                                </a:rPr>
                              </m:ctrlPr>
                            </m:dPr>
                            <m:e>
                              <m:sSub>
                                <m:sSubPr>
                                  <m:ctrlPr>
                                    <a:rPr lang="en-US" sz="1600" b="1" i="1">
                                      <a:blipFill>
                                        <a:blip r:embed="rId5"/>
                                        <a:stretch>
                                          <a:fillRect/>
                                        </a:stretch>
                                      </a:blipFill>
                                      <a:latin typeface="Cambria Math" panose="02040503050406030204" pitchFamily="18" charset="0"/>
                                    </a:rPr>
                                  </m:ctrlPr>
                                </m:sSubPr>
                                <m:e>
                                  <m:r>
                                    <a:rPr lang="en-US" sz="1600" b="1">
                                      <a:blipFill>
                                        <a:blip r:embed="rId5"/>
                                        <a:stretch>
                                          <a:fillRect/>
                                        </a:stretch>
                                      </a:blipFill>
                                      <a:latin typeface="Cambria Math" panose="02040503050406030204" pitchFamily="18" charset="0"/>
                                    </a:rPr>
                                    <m:t>𝐴</m:t>
                                  </m:r>
                                </m:e>
                                <m:sub>
                                  <m:r>
                                    <a:rPr lang="en-US" sz="1600" b="1">
                                      <a:blipFill>
                                        <a:blip r:embed="rId5"/>
                                        <a:stretch>
                                          <a:fillRect/>
                                        </a:stretch>
                                      </a:blipFill>
                                      <a:latin typeface="Cambria Math" panose="02040503050406030204" pitchFamily="18" charset="0"/>
                                    </a:rPr>
                                    <m:t>𝑘</m:t>
                                  </m:r>
                                </m:sub>
                              </m:sSub>
                            </m:e>
                          </m:d>
                          <m:d>
                            <m:dPr>
                              <m:begChr m:val="{"/>
                              <m:endChr m:val="}"/>
                              <m:ctrlPr>
                                <a:rPr lang="en-US" sz="1600" b="1" i="1">
                                  <a:blipFill>
                                    <a:blip r:embed="rId5"/>
                                    <a:stretch>
                                      <a:fillRect/>
                                    </a:stretch>
                                  </a:blipFill>
                                  <a:latin typeface="Cambria Math" panose="02040503050406030204" pitchFamily="18" charset="0"/>
                                </a:rPr>
                              </m:ctrlPr>
                            </m:dPr>
                            <m:e>
                              <m:r>
                                <a:rPr lang="en-US" sz="1600" b="1">
                                  <a:blipFill>
                                    <a:blip r:embed="rId5"/>
                                    <a:stretch>
                                      <a:fillRect/>
                                    </a:stretch>
                                  </a:blipFill>
                                  <a:latin typeface="Cambria Math" panose="02040503050406030204" pitchFamily="18" charset="0"/>
                                </a:rPr>
                                <m:t>𝑥</m:t>
                              </m:r>
                            </m:e>
                          </m:d>
                          <m:r>
                            <a:rPr lang="en-US" sz="1600" b="1">
                              <a:blipFill>
                                <a:blip r:embed="rId5"/>
                                <a:stretch>
                                  <a:fillRect/>
                                </a:stretch>
                              </a:blipFill>
                              <a:latin typeface="Cambria Math" panose="02040503050406030204" pitchFamily="18" charset="0"/>
                            </a:rPr>
                            <m:t>+</m:t>
                          </m:r>
                          <m:d>
                            <m:dPr>
                              <m:begChr m:val="["/>
                              <m:endChr m:val="]"/>
                              <m:ctrlPr>
                                <a:rPr lang="en-US" sz="1600" b="1" i="1">
                                  <a:blipFill>
                                    <a:blip r:embed="rId5"/>
                                    <a:stretch>
                                      <a:fillRect/>
                                    </a:stretch>
                                  </a:blipFill>
                                  <a:latin typeface="Cambria Math" panose="02040503050406030204" pitchFamily="18" charset="0"/>
                                </a:rPr>
                              </m:ctrlPr>
                            </m:dPr>
                            <m:e>
                              <m:sSub>
                                <m:sSubPr>
                                  <m:ctrlPr>
                                    <a:rPr lang="en-US" sz="1600" b="1" i="1">
                                      <a:blipFill>
                                        <a:blip r:embed="rId5"/>
                                        <a:stretch>
                                          <a:fillRect/>
                                        </a:stretch>
                                      </a:blipFill>
                                      <a:latin typeface="Cambria Math" panose="02040503050406030204" pitchFamily="18" charset="0"/>
                                    </a:rPr>
                                  </m:ctrlPr>
                                </m:sSubPr>
                                <m:e>
                                  <m:r>
                                    <a:rPr lang="en-US" sz="1600" b="1">
                                      <a:blipFill>
                                        <a:blip r:embed="rId5"/>
                                        <a:stretch>
                                          <a:fillRect/>
                                        </a:stretch>
                                      </a:blipFill>
                                      <a:latin typeface="Cambria Math" panose="02040503050406030204" pitchFamily="18" charset="0"/>
                                    </a:rPr>
                                    <m:t>𝐴</m:t>
                                  </m:r>
                                </m:e>
                                <m:sub>
                                  <m:r>
                                    <a:rPr lang="en-US" sz="1600" b="1">
                                      <a:blipFill>
                                        <a:blip r:embed="rId5"/>
                                        <a:stretch>
                                          <a:fillRect/>
                                        </a:stretch>
                                      </a:blipFill>
                                      <a:latin typeface="Cambria Math" panose="02040503050406030204" pitchFamily="18" charset="0"/>
                                    </a:rPr>
                                    <m:t>𝑐</m:t>
                                  </m:r>
                                </m:sub>
                              </m:sSub>
                            </m:e>
                          </m:d>
                          <m:d>
                            <m:dPr>
                              <m:begChr m:val="{"/>
                              <m:endChr m:val="}"/>
                              <m:ctrlPr>
                                <a:rPr lang="en-US" sz="1600" b="1" i="1">
                                  <a:blipFill>
                                    <a:blip r:embed="rId5"/>
                                    <a:stretch>
                                      <a:fillRect/>
                                    </a:stretch>
                                  </a:blipFill>
                                  <a:latin typeface="Cambria Math" panose="02040503050406030204" pitchFamily="18" charset="0"/>
                                </a:rPr>
                              </m:ctrlPr>
                            </m:dPr>
                            <m:e>
                              <m:acc>
                                <m:accPr>
                                  <m:chr m:val="̇"/>
                                  <m:ctrlPr>
                                    <a:rPr lang="en-US" sz="1600" b="1" i="1">
                                      <a:blipFill>
                                        <a:blip r:embed="rId5"/>
                                        <a:stretch>
                                          <a:fillRect/>
                                        </a:stretch>
                                      </a:blipFill>
                                      <a:latin typeface="Cambria Math" panose="02040503050406030204" pitchFamily="18" charset="0"/>
                                    </a:rPr>
                                  </m:ctrlPr>
                                </m:accPr>
                                <m:e>
                                  <m:r>
                                    <a:rPr lang="en-US" sz="1600" b="1">
                                      <a:blipFill>
                                        <a:blip r:embed="rId5"/>
                                        <a:stretch>
                                          <a:fillRect/>
                                        </a:stretch>
                                      </a:blipFill>
                                      <a:latin typeface="Cambria Math" panose="02040503050406030204" pitchFamily="18" charset="0"/>
                                    </a:rPr>
                                    <m:t>𝑥</m:t>
                                  </m:r>
                                </m:e>
                              </m:acc>
                            </m:e>
                          </m:d>
                          <m:r>
                            <a:rPr lang="en-US" sz="1600" b="1">
                              <a:blipFill>
                                <a:blip r:embed="rId5"/>
                                <a:stretch>
                                  <a:fillRect/>
                                </a:stretch>
                              </a:blipFill>
                              <a:latin typeface="Cambria Math" panose="02040503050406030204" pitchFamily="18" charset="0"/>
                            </a:rPr>
                            <m:t>+ </m:t>
                          </m:r>
                          <m:d>
                            <m:dPr>
                              <m:begChr m:val="["/>
                              <m:endChr m:val="]"/>
                              <m:ctrlPr>
                                <a:rPr lang="en-US" sz="1600" b="1" i="1">
                                  <a:blipFill>
                                    <a:blip r:embed="rId5"/>
                                    <a:stretch>
                                      <a:fillRect/>
                                    </a:stretch>
                                  </a:blipFill>
                                  <a:latin typeface="Cambria Math" panose="02040503050406030204" pitchFamily="18" charset="0"/>
                                </a:rPr>
                              </m:ctrlPr>
                            </m:dPr>
                            <m:e>
                              <m:sSub>
                                <m:sSubPr>
                                  <m:ctrlPr>
                                    <a:rPr lang="en-US" sz="1600" b="1" i="1">
                                      <a:blipFill>
                                        <a:blip r:embed="rId5"/>
                                        <a:stretch>
                                          <a:fillRect/>
                                        </a:stretch>
                                      </a:blipFill>
                                      <a:latin typeface="Cambria Math" panose="02040503050406030204" pitchFamily="18" charset="0"/>
                                    </a:rPr>
                                  </m:ctrlPr>
                                </m:sSubPr>
                                <m:e>
                                  <m:r>
                                    <a:rPr lang="en-US" sz="1600" b="1">
                                      <a:blipFill>
                                        <a:blip r:embed="rId5"/>
                                        <a:stretch>
                                          <a:fillRect/>
                                        </a:stretch>
                                      </a:blipFill>
                                      <a:latin typeface="Cambria Math" panose="02040503050406030204" pitchFamily="18" charset="0"/>
                                    </a:rPr>
                                    <m:t>𝐴</m:t>
                                  </m:r>
                                </m:e>
                                <m:sub>
                                  <m:r>
                                    <a:rPr lang="en-US" sz="1600" b="1">
                                      <a:blipFill>
                                        <a:blip r:embed="rId5"/>
                                        <a:stretch>
                                          <a:fillRect/>
                                        </a:stretch>
                                      </a:blipFill>
                                      <a:latin typeface="Cambria Math" panose="02040503050406030204" pitchFamily="18" charset="0"/>
                                    </a:rPr>
                                    <m:t>𝑚</m:t>
                                  </m:r>
                                </m:sub>
                              </m:sSub>
                            </m:e>
                          </m:d>
                          <m:d>
                            <m:dPr>
                              <m:begChr m:val="{"/>
                              <m:endChr m:val="}"/>
                              <m:ctrlPr>
                                <a:rPr lang="en-US" sz="1600" b="1" i="1">
                                  <a:blipFill>
                                    <a:blip r:embed="rId5"/>
                                    <a:stretch>
                                      <a:fillRect/>
                                    </a:stretch>
                                  </a:blipFill>
                                  <a:latin typeface="Cambria Math" panose="02040503050406030204" pitchFamily="18" charset="0"/>
                                </a:rPr>
                              </m:ctrlPr>
                            </m:dPr>
                            <m:e>
                              <m:acc>
                                <m:accPr>
                                  <m:chr m:val="̈"/>
                                  <m:ctrlPr>
                                    <a:rPr lang="en-US" sz="1600" b="1" i="1">
                                      <a:blipFill>
                                        <a:blip r:embed="rId5"/>
                                        <a:stretch>
                                          <a:fillRect/>
                                        </a:stretch>
                                      </a:blipFill>
                                      <a:latin typeface="Cambria Math" panose="02040503050406030204" pitchFamily="18" charset="0"/>
                                    </a:rPr>
                                  </m:ctrlPr>
                                </m:accPr>
                                <m:e>
                                  <m:r>
                                    <a:rPr lang="en-US" sz="1600" b="1">
                                      <a:blipFill>
                                        <a:blip r:embed="rId5"/>
                                        <a:stretch>
                                          <a:fillRect/>
                                        </a:stretch>
                                      </a:blipFill>
                                      <a:latin typeface="Cambria Math" panose="02040503050406030204" pitchFamily="18" charset="0"/>
                                    </a:rPr>
                                    <m:t>𝑥</m:t>
                                  </m:r>
                                </m:e>
                              </m:acc>
                            </m:e>
                          </m:d>
                          <m:r>
                            <a:rPr lang="en-US" sz="1600" b="1">
                              <a:blipFill>
                                <a:blip r:embed="rId5"/>
                                <a:stretch>
                                  <a:fillRect/>
                                </a:stretch>
                              </a:blipFill>
                              <a:latin typeface="Cambria Math" panose="02040503050406030204" pitchFamily="18" charset="0"/>
                            </a:rPr>
                            <m:t>+</m:t>
                          </m:r>
                          <m:d>
                            <m:dPr>
                              <m:begChr m:val="["/>
                              <m:endChr m:val="]"/>
                              <m:ctrlPr>
                                <a:rPr lang="en-US" sz="1600" b="1" i="1">
                                  <a:blipFill>
                                    <a:blip r:embed="rId5"/>
                                    <a:stretch>
                                      <a:fillRect/>
                                    </a:stretch>
                                  </a:blipFill>
                                  <a:latin typeface="Cambria Math" panose="02040503050406030204" pitchFamily="18" charset="0"/>
                                </a:rPr>
                              </m:ctrlPr>
                            </m:dPr>
                            <m:e>
                              <m:r>
                                <a:rPr lang="en-US" sz="1600" b="1">
                                  <a:blipFill>
                                    <a:blip r:embed="rId5"/>
                                    <a:stretch>
                                      <a:fillRect/>
                                    </a:stretch>
                                  </a:blipFill>
                                  <a:latin typeface="Cambria Math" panose="02040503050406030204" pitchFamily="18" charset="0"/>
                                </a:rPr>
                                <m:t>𝑀</m:t>
                              </m:r>
                            </m:e>
                          </m:d>
                          <m:r>
                            <a:rPr lang="en-US" sz="1600" b="1">
                              <a:blipFill>
                                <a:blip r:embed="rId5"/>
                                <a:stretch>
                                  <a:fillRect/>
                                </a:stretch>
                              </a:blipFill>
                              <a:latin typeface="Cambria Math" panose="02040503050406030204" pitchFamily="18" charset="0"/>
                            </a:rPr>
                            <m:t>{</m:t>
                          </m:r>
                          <m:sSub>
                            <m:sSubPr>
                              <m:ctrlPr>
                                <a:rPr lang="en-US" sz="1600" b="1" i="1">
                                  <a:blipFill>
                                    <a:blip r:embed="rId5"/>
                                    <a:stretch>
                                      <a:fillRect/>
                                    </a:stretch>
                                  </a:blipFill>
                                  <a:latin typeface="Cambria Math" panose="02040503050406030204" pitchFamily="18" charset="0"/>
                                </a:rPr>
                              </m:ctrlPr>
                            </m:sSubPr>
                            <m:e>
                              <m:r>
                                <a:rPr lang="en-US" sz="1600" b="1">
                                  <a:blipFill>
                                    <a:blip r:embed="rId5"/>
                                    <a:stretch>
                                      <a:fillRect/>
                                    </a:stretch>
                                  </a:blipFill>
                                  <a:latin typeface="Cambria Math" panose="02040503050406030204" pitchFamily="18" charset="0"/>
                                </a:rPr>
                                <m:t>𝑎</m:t>
                              </m:r>
                            </m:e>
                            <m:sub>
                              <m:r>
                                <a:rPr lang="en-US" sz="1600" b="1">
                                  <a:blipFill>
                                    <a:blip r:embed="rId5"/>
                                    <a:stretch>
                                      <a:fillRect/>
                                    </a:stretch>
                                  </a:blipFill>
                                  <a:latin typeface="Cambria Math" panose="02040503050406030204" pitchFamily="18" charset="0"/>
                                </a:rPr>
                                <m:t>𝑔</m:t>
                              </m:r>
                            </m:sub>
                          </m:sSub>
                        </m:e>
                      </m:d>
                    </m:oMath>
                  </m:oMathPara>
                </a14:m>
                <a:endParaRPr lang="en-US" sz="1600" b="1" dirty="0">
                  <a:blipFill>
                    <a:blip r:embed="rId5"/>
                    <a:stretch>
                      <a:fillRect/>
                    </a:stretch>
                  </a:blipFill>
                  <a:latin typeface="Eras Light ITC" panose="020B04020305040208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371546" y="4980562"/>
                <a:ext cx="6400908" cy="37888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4161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6522"/>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Flutter: A Dynamic Instability</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BBDC77CB-6A74-45CB-BD3D-307360F1A1A6}"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5</a:t>
            </a:fld>
            <a:endParaRPr lang="en-US">
              <a:latin typeface="Eras Light ITC" panose="020B0402030504020804" pitchFamily="34" charset="0"/>
            </a:endParaRPr>
          </a:p>
        </p:txBody>
      </p:sp>
      <p:sp>
        <p:nvSpPr>
          <p:cNvPr id="3" name="Rectangle 2"/>
          <p:cNvSpPr/>
          <p:nvPr/>
        </p:nvSpPr>
        <p:spPr>
          <a:xfrm>
            <a:off x="5104459" y="5970210"/>
            <a:ext cx="3794841" cy="230832"/>
          </a:xfrm>
          <a:prstGeom prst="rect">
            <a:avLst/>
          </a:prstGeom>
        </p:spPr>
        <p:txBody>
          <a:bodyPr wrap="square">
            <a:spAutoFit/>
          </a:bodyPr>
          <a:lstStyle/>
          <a:p>
            <a:r>
              <a:rPr lang="en-US" sz="900" dirty="0" smtClean="0">
                <a:latin typeface="Eras Light ITC" panose="020B0402030504020804" pitchFamily="34" charset="0"/>
              </a:rPr>
              <a:t>[*] Akshay Gupta. Nanjing University of Aeronautics and Astronautics, 2016</a:t>
            </a:r>
          </a:p>
        </p:txBody>
      </p:sp>
      <p:sp>
        <p:nvSpPr>
          <p:cNvPr id="11" name="TextBox 10"/>
          <p:cNvSpPr txBox="1"/>
          <p:nvPr/>
        </p:nvSpPr>
        <p:spPr>
          <a:xfrm>
            <a:off x="708055" y="1478763"/>
            <a:ext cx="7985569" cy="1477328"/>
          </a:xfrm>
          <a:prstGeom prst="rect">
            <a:avLst/>
          </a:prstGeom>
          <a:noFill/>
        </p:spPr>
        <p:txBody>
          <a:bodyPr wrap="square" rtlCol="0">
            <a:spAutoFit/>
          </a:bodyPr>
          <a:lstStyle/>
          <a:p>
            <a:pPr indent="-285750" algn="just">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Classical (bending and torsion) flutter – Potential Flow – Linear </a:t>
            </a:r>
          </a:p>
          <a:p>
            <a:pPr indent="-285750" algn="just">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Stall flutter – continuous attachment and detachment of flow –  aerodynamic non-linearity</a:t>
            </a:r>
          </a:p>
          <a:p>
            <a:pPr indent="-285750" algn="just">
              <a:buFont typeface="Arial" panose="020B0604020202020204" pitchFamily="34" charset="0"/>
              <a:buChar char="•"/>
            </a:pPr>
            <a:r>
              <a:rPr lang="en-US" b="1" dirty="0" smtClean="0">
                <a:blipFill>
                  <a:blip r:embed="rId4"/>
                  <a:stretch>
                    <a:fillRect/>
                  </a:stretch>
                </a:blipFill>
                <a:latin typeface="Eras Light ITC" panose="020B0402030504020804" pitchFamily="34" charset="0"/>
              </a:rPr>
              <a:t>Limit Cycle Oscillation (LCO) – (can be) Non-linear – Structural or aerodynamic</a:t>
            </a:r>
          </a:p>
          <a:p>
            <a:pPr indent="-285750" algn="just">
              <a:buFont typeface="Arial" panose="020B0604020202020204" pitchFamily="34" charset="0"/>
              <a:buChar char="•"/>
            </a:pPr>
            <a:r>
              <a:rPr lang="en-US" b="1" dirty="0">
                <a:blipFill>
                  <a:blip r:embed="rId4"/>
                  <a:stretch>
                    <a:fillRect/>
                  </a:stretch>
                </a:blipFill>
                <a:latin typeface="Eras Light ITC" panose="020B0402030504020804" pitchFamily="34" charset="0"/>
              </a:rPr>
              <a:t>Buffeting </a:t>
            </a:r>
            <a:r>
              <a:rPr lang="en-US" b="1" dirty="0" smtClean="0">
                <a:blipFill>
                  <a:blip r:embed="rId4"/>
                  <a:stretch>
                    <a:fillRect/>
                  </a:stretch>
                </a:blipFill>
                <a:latin typeface="Eras Light ITC" panose="020B0402030504020804" pitchFamily="34" charset="0"/>
              </a:rPr>
              <a:t>– wing </a:t>
            </a:r>
            <a:r>
              <a:rPr lang="en-US" b="1" dirty="0">
                <a:blipFill>
                  <a:blip r:embed="rId4"/>
                  <a:stretch>
                    <a:fillRect/>
                  </a:stretch>
                </a:blipFill>
                <a:latin typeface="Eras Light ITC" panose="020B0402030504020804" pitchFamily="34" charset="0"/>
              </a:rPr>
              <a:t>downstream </a:t>
            </a:r>
            <a:r>
              <a:rPr lang="en-US" b="1" dirty="0" smtClean="0">
                <a:blipFill>
                  <a:blip r:embed="rId4"/>
                  <a:stretch>
                    <a:fillRect/>
                  </a:stretch>
                </a:blipFill>
                <a:latin typeface="Eras Light ITC" panose="020B0402030504020804" pitchFamily="34" charset="0"/>
              </a:rPr>
              <a:t>(unsteady) </a:t>
            </a:r>
            <a:r>
              <a:rPr lang="en-US" b="1" dirty="0">
                <a:blipFill>
                  <a:blip r:embed="rId4"/>
                  <a:stretch>
                    <a:fillRect/>
                  </a:stretch>
                </a:blipFill>
                <a:latin typeface="Eras Light ITC" panose="020B0402030504020804" pitchFamily="34" charset="0"/>
              </a:rPr>
              <a:t>flow </a:t>
            </a:r>
            <a:r>
              <a:rPr lang="en-US" b="1" dirty="0" smtClean="0">
                <a:blipFill>
                  <a:blip r:embed="rId4"/>
                  <a:stretch>
                    <a:fillRect/>
                  </a:stretch>
                </a:blipFill>
                <a:latin typeface="Eras Light ITC" panose="020B0402030504020804" pitchFamily="34" charset="0"/>
              </a:rPr>
              <a:t>causing tail to vibrate</a:t>
            </a:r>
            <a:endParaRPr lang="en-US" b="1" dirty="0">
              <a:blipFill>
                <a:blip r:embed="rId4"/>
                <a:stretch>
                  <a:fillRect/>
                </a:stretch>
              </a:blipFill>
              <a:latin typeface="Eras Light ITC" panose="020B0402030504020804" pitchFamily="34" charset="0"/>
            </a:endParaRPr>
          </a:p>
        </p:txBody>
      </p:sp>
      <p:grpSp>
        <p:nvGrpSpPr>
          <p:cNvPr id="14" name="Group 13"/>
          <p:cNvGrpSpPr/>
          <p:nvPr/>
        </p:nvGrpSpPr>
        <p:grpSpPr>
          <a:xfrm>
            <a:off x="5150139" y="3400021"/>
            <a:ext cx="3698651" cy="2445658"/>
            <a:chOff x="5164428" y="3400021"/>
            <a:chExt cx="3698651" cy="2445658"/>
          </a:xfrm>
        </p:grpSpPr>
        <p:pic>
          <p:nvPicPr>
            <p:cNvPr id="8" name="Picture 7"/>
            <p:cNvPicPr/>
            <p:nvPr/>
          </p:nvPicPr>
          <p:blipFill>
            <a:blip r:embed="rId5"/>
            <a:stretch>
              <a:fillRect/>
            </a:stretch>
          </p:blipFill>
          <p:spPr>
            <a:xfrm>
              <a:off x="5164428" y="3400021"/>
              <a:ext cx="3698651" cy="2445658"/>
            </a:xfrm>
            <a:prstGeom prst="rect">
              <a:avLst/>
            </a:prstGeom>
          </p:spPr>
        </p:pic>
        <p:sp>
          <p:nvSpPr>
            <p:cNvPr id="13" name="TextBox 12"/>
            <p:cNvSpPr txBox="1"/>
            <p:nvPr/>
          </p:nvSpPr>
          <p:spPr>
            <a:xfrm>
              <a:off x="5188239" y="5399638"/>
              <a:ext cx="541049" cy="430716"/>
            </a:xfrm>
            <a:prstGeom prst="rect">
              <a:avLst/>
            </a:prstGeom>
            <a:solidFill>
              <a:schemeClr val="bg1"/>
            </a:solidFill>
          </p:spPr>
          <p:txBody>
            <a:bodyPr wrap="square" rtlCol="0">
              <a:spAutoFit/>
            </a:bodyPr>
            <a:lstStyle/>
            <a:p>
              <a:endParaRPr lang="en-US" dirty="0"/>
            </a:p>
          </p:txBody>
        </p:sp>
      </p:grpSp>
      <p:sp>
        <p:nvSpPr>
          <p:cNvPr id="7" name="TextBox 6"/>
          <p:cNvSpPr txBox="1"/>
          <p:nvPr/>
        </p:nvSpPr>
        <p:spPr>
          <a:xfrm>
            <a:off x="814678" y="4434130"/>
            <a:ext cx="3686524" cy="646331"/>
          </a:xfrm>
          <a:prstGeom prst="rect">
            <a:avLst/>
          </a:prstGeom>
          <a:noFill/>
        </p:spPr>
        <p:txBody>
          <a:bodyPr wrap="square" rtlCol="0">
            <a:spAutoFit/>
          </a:bodyPr>
          <a:lstStyle/>
          <a:p>
            <a:r>
              <a:rPr lang="en-US" b="1" dirty="0" smtClean="0"/>
              <a:t>The VIDEO here has been removed due to GITHUB file size limit.</a:t>
            </a:r>
            <a:endParaRPr lang="en-US" b="1" dirty="0"/>
          </a:p>
        </p:txBody>
      </p:sp>
    </p:spTree>
    <p:extLst>
      <p:ext uri="{BB962C8B-B14F-4D97-AF65-F5344CB8AC3E}">
        <p14:creationId xmlns:p14="http://schemas.microsoft.com/office/powerpoint/2010/main" val="172737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4740273" y="1355857"/>
                <a:ext cx="4162425" cy="1465786"/>
              </a:xfrm>
              <a:prstGeom prst="rect">
                <a:avLst/>
              </a:prstGeom>
            </p:spPr>
            <p:txBody>
              <a:bodyPr wrap="square">
                <a:spAutoFit/>
              </a:bodyPr>
              <a:lstStyle/>
              <a:p>
                <a:endParaRPr lang="en-US" sz="140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r>
                                <a:rPr lang="en-US" sz="1400">
                                  <a:blipFill>
                                    <a:blip r:embed="rId3"/>
                                    <a:stretch>
                                      <a:fillRect/>
                                    </a:stretch>
                                  </a:blipFill>
                                  <a:latin typeface="Cambria Math" panose="02040503050406030204" pitchFamily="18" charset="0"/>
                                </a:rPr>
                                <m:t>𝑚</m:t>
                              </m:r>
                            </m:e>
                          </m:acc>
                        </m:e>
                      </m:d>
                      <m:d>
                        <m:dPr>
                          <m:begChr m:val="{"/>
                          <m:endChr m:val="}"/>
                          <m:ctrlPr>
                            <a:rPr lang="en-US" sz="1400" i="1">
                              <a:blipFill>
                                <a:blip r:embed="rId3"/>
                                <a:stretch>
                                  <a:fillRect/>
                                </a:stretch>
                              </a:blipFill>
                              <a:latin typeface="Cambria Math" panose="02040503050406030204" pitchFamily="18" charset="0"/>
                            </a:rPr>
                          </m:ctrlPr>
                        </m:dPr>
                        <m:e>
                          <m:sSup>
                            <m:sSupPr>
                              <m:ctrlPr>
                                <a:rPr lang="en-US" sz="1400" i="1">
                                  <a:blipFill>
                                    <a:blip r:embed="rId3"/>
                                    <a:stretch>
                                      <a:fillRect/>
                                    </a:stretch>
                                  </a:blipFill>
                                  <a:latin typeface="Cambria Math" panose="02040503050406030204" pitchFamily="18" charset="0"/>
                                </a:rPr>
                              </m:ctrlPr>
                            </m:sSupPr>
                            <m:e>
                              <m:r>
                                <a:rPr lang="en-US" sz="1400">
                                  <a:blipFill>
                                    <a:blip r:embed="rId3"/>
                                    <a:stretch>
                                      <a:fillRect/>
                                    </a:stretch>
                                  </a:blipFill>
                                  <a:latin typeface="Cambria Math" panose="02040503050406030204" pitchFamily="18" charset="0"/>
                                </a:rPr>
                                <m:t>𝜂</m:t>
                              </m:r>
                            </m:e>
                            <m:sup>
                              <m:r>
                                <a:rPr lang="en-US" sz="1400">
                                  <a:blipFill>
                                    <a:blip r:embed="rId3"/>
                                    <a:stretch>
                                      <a:fillRect/>
                                    </a:stretch>
                                  </a:blipFill>
                                  <a:latin typeface="Cambria Math" panose="02040503050406030204" pitchFamily="18" charset="0"/>
                                </a:rPr>
                                <m:t>∗∗</m:t>
                              </m:r>
                            </m:sup>
                          </m:sSup>
                        </m:e>
                      </m:d>
                      <m:r>
                        <a:rPr lang="en-US" sz="1400">
                          <a:blipFill>
                            <a:blip r:embed="rId3"/>
                            <a:stretch>
                              <a:fillRect/>
                            </a:stretch>
                          </a:blipFill>
                          <a:latin typeface="Cambria Math" panose="02040503050406030204" pitchFamily="18" charset="0"/>
                        </a:rPr>
                        <m:t>+ </m:t>
                      </m:r>
                      <m:d>
                        <m:dPr>
                          <m:begChr m:val="〈"/>
                          <m:endChr m:val="〉"/>
                          <m:ctrlPr>
                            <a:rPr lang="en-US" sz="1400" i="1">
                              <a:blipFill>
                                <a:blip r:embed="rId3"/>
                                <a:stretch>
                                  <a:fillRect/>
                                </a:stretch>
                              </a:blipFill>
                              <a:latin typeface="Cambria Math" panose="02040503050406030204" pitchFamily="18" charset="0"/>
                            </a:rPr>
                          </m:ctrlPr>
                        </m:dPr>
                        <m:e>
                          <m:sSup>
                            <m:sSupPr>
                              <m:ctrlPr>
                                <a:rPr lang="en-US" sz="1400" i="1">
                                  <a:blipFill>
                                    <a:blip r:embed="rId3"/>
                                    <a:stretch>
                                      <a:fillRect/>
                                    </a:stretch>
                                  </a:blipFill>
                                  <a:latin typeface="Cambria Math" panose="02040503050406030204" pitchFamily="18" charset="0"/>
                                </a:rPr>
                              </m:ctrlPr>
                            </m:sSupPr>
                            <m:e>
                              <m:acc>
                                <m:accPr>
                                  <m:chr m:val="̅"/>
                                  <m:ctrlPr>
                                    <a:rPr lang="en-US" sz="1400" i="1">
                                      <a:blipFill>
                                        <a:blip r:embed="rId3"/>
                                        <a:stretch>
                                          <a:fillRect/>
                                        </a:stretch>
                                      </a:blipFill>
                                      <a:latin typeface="Cambria Math" panose="02040503050406030204" pitchFamily="18" charset="0"/>
                                    </a:rPr>
                                  </m:ctrlPr>
                                </m:accPr>
                                <m:e>
                                  <m:r>
                                    <a:rPr lang="en-US" sz="1400">
                                      <a:blipFill>
                                        <a:blip r:embed="rId3"/>
                                        <a:stretch>
                                          <a:fillRect/>
                                        </a:stretch>
                                      </a:blipFill>
                                      <a:latin typeface="Cambria Math" panose="02040503050406030204" pitchFamily="18" charset="0"/>
                                    </a:rPr>
                                    <m:t>𝑚</m:t>
                                  </m:r>
                                </m:e>
                              </m:acc>
                              <m:acc>
                                <m:accPr>
                                  <m:chr m:val="̅"/>
                                  <m:ctrlPr>
                                    <a:rPr lang="en-US" sz="1400" i="1">
                                      <a:blipFill>
                                        <a:blip r:embed="rId3"/>
                                        <a:stretch>
                                          <a:fillRect/>
                                        </a:stretch>
                                      </a:blipFill>
                                      <a:latin typeface="Cambria Math" panose="02040503050406030204" pitchFamily="18" charset="0"/>
                                    </a:rPr>
                                  </m:ctrlPr>
                                </m:accPr>
                                <m:e>
                                  <m:r>
                                    <a:rPr lang="en-US" sz="1400">
                                      <a:blipFill>
                                        <a:blip r:embed="rId3"/>
                                        <a:stretch>
                                          <a:fillRect/>
                                        </a:stretch>
                                      </a:blipFill>
                                      <a:latin typeface="Cambria Math" panose="02040503050406030204" pitchFamily="18" charset="0"/>
                                    </a:rPr>
                                    <m:t>𝜔</m:t>
                                  </m:r>
                                </m:e>
                              </m:acc>
                            </m:e>
                            <m:sup>
                              <m:r>
                                <a:rPr lang="en-US" sz="1400">
                                  <a:blipFill>
                                    <a:blip r:embed="rId3"/>
                                    <a:stretch>
                                      <a:fillRect/>
                                    </a:stretch>
                                  </a:blipFill>
                                  <a:latin typeface="Cambria Math" panose="02040503050406030204" pitchFamily="18" charset="0"/>
                                </a:rPr>
                                <m:t>2</m:t>
                              </m:r>
                            </m:sup>
                          </m:sSup>
                        </m:e>
                      </m:d>
                      <m:d>
                        <m:dPr>
                          <m:begChr m:val="{"/>
                          <m:endChr m:val="}"/>
                          <m:ctrlPr>
                            <a:rPr lang="en-US" sz="1400" i="1">
                              <a:blipFill>
                                <a:blip r:embed="rId3"/>
                                <a:stretch>
                                  <a:fillRect/>
                                </a:stretch>
                              </a:blipFill>
                              <a:latin typeface="Cambria Math" panose="02040503050406030204" pitchFamily="18" charset="0"/>
                            </a:rPr>
                          </m:ctrlPr>
                        </m:dPr>
                        <m:e>
                          <m:r>
                            <a:rPr lang="en-US" sz="1400">
                              <a:blipFill>
                                <a:blip r:embed="rId3"/>
                                <a:stretch>
                                  <a:fillRect/>
                                </a:stretch>
                              </a:blipFill>
                              <a:latin typeface="Cambria Math" panose="02040503050406030204" pitchFamily="18" charset="0"/>
                            </a:rPr>
                            <m:t>𝜂</m:t>
                          </m:r>
                        </m:e>
                      </m:d>
                      <m:r>
                        <a:rPr lang="en-US" sz="1400">
                          <a:blipFill>
                            <a:blip r:embed="rId3"/>
                            <a:stretch>
                              <a:fillRect/>
                            </a:stretch>
                          </a:blipFill>
                          <a:latin typeface="Cambria Math" panose="02040503050406030204" pitchFamily="18" charset="0"/>
                        </a:rPr>
                        <m:t>= </m:t>
                      </m:r>
                      <m:f>
                        <m:fPr>
                          <m:ctrlPr>
                            <a:rPr lang="en-US" sz="1400" i="1">
                              <a:blipFill>
                                <a:blip r:embed="rId3"/>
                                <a:stretch>
                                  <a:fillRect/>
                                </a:stretch>
                              </a:blipFill>
                              <a:latin typeface="Cambria Math" panose="02040503050406030204" pitchFamily="18" charset="0"/>
                            </a:rPr>
                          </m:ctrlPr>
                        </m:fPr>
                        <m:num>
                          <m:r>
                            <a:rPr lang="en-US" sz="1400">
                              <a:blipFill>
                                <a:blip r:embed="rId3"/>
                                <a:stretch>
                                  <a:fillRect/>
                                </a:stretch>
                              </a:blipFill>
                              <a:latin typeface="Cambria Math" panose="02040503050406030204" pitchFamily="18" charset="0"/>
                            </a:rPr>
                            <m:t>1</m:t>
                          </m:r>
                        </m:num>
                        <m:den>
                          <m:r>
                            <a:rPr lang="en-US" sz="1400">
                              <a:blipFill>
                                <a:blip r:embed="rId3"/>
                                <a:stretch>
                                  <a:fillRect/>
                                </a:stretch>
                              </a:blipFill>
                              <a:latin typeface="Cambria Math" panose="02040503050406030204" pitchFamily="18" charset="0"/>
                            </a:rPr>
                            <m:t>2</m:t>
                          </m:r>
                        </m:den>
                      </m:f>
                      <m:f>
                        <m:fPr>
                          <m:ctrlPr>
                            <a:rPr lang="en-US" sz="1400" i="1">
                              <a:blipFill>
                                <a:blip r:embed="rId3"/>
                                <a:stretch>
                                  <a:fillRect/>
                                </a:stretch>
                              </a:blipFill>
                              <a:latin typeface="Cambria Math" panose="02040503050406030204" pitchFamily="18" charset="0"/>
                            </a:rPr>
                          </m:ctrlPr>
                        </m:fPr>
                        <m:num>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𝜇</m:t>
                              </m:r>
                            </m:e>
                            <m:sub>
                              <m:r>
                                <a:rPr lang="en-US" sz="1400">
                                  <a:blipFill>
                                    <a:blip r:embed="rId3"/>
                                    <a:stretch>
                                      <a:fillRect/>
                                    </a:stretch>
                                  </a:blipFill>
                                  <a:latin typeface="Cambria Math" panose="02040503050406030204" pitchFamily="18" charset="0"/>
                                </a:rPr>
                                <m:t>1</m:t>
                              </m:r>
                            </m:sub>
                          </m:sSub>
                        </m:num>
                        <m:den>
                          <m:sSup>
                            <m:sSupPr>
                              <m:ctrlPr>
                                <a:rPr lang="en-US" sz="1400" i="1">
                                  <a:blipFill>
                                    <a:blip r:embed="rId3"/>
                                    <a:stretch>
                                      <a:fillRect/>
                                    </a:stretch>
                                  </a:blipFill>
                                  <a:latin typeface="Cambria Math" panose="02040503050406030204" pitchFamily="18" charset="0"/>
                                </a:rPr>
                              </m:ctrlPr>
                            </m:sSup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𝐾</m:t>
                                  </m:r>
                                </m:e>
                                <m:sub>
                                  <m:r>
                                    <a:rPr lang="en-US" sz="1400">
                                      <a:blipFill>
                                        <a:blip r:embed="rId3"/>
                                        <a:stretch>
                                          <a:fillRect/>
                                        </a:stretch>
                                      </a:blipFill>
                                      <a:latin typeface="Cambria Math" panose="02040503050406030204" pitchFamily="18" charset="0"/>
                                    </a:rPr>
                                    <m:t>1</m:t>
                                  </m:r>
                                </m:sub>
                              </m:sSub>
                            </m:e>
                            <m:sup>
                              <m:r>
                                <a:rPr lang="en-US" sz="1400">
                                  <a:blipFill>
                                    <a:blip r:embed="rId3"/>
                                    <a:stretch>
                                      <a:fillRect/>
                                    </a:stretch>
                                  </a:blipFill>
                                  <a:latin typeface="Cambria Math" panose="02040503050406030204" pitchFamily="18" charset="0"/>
                                </a:rPr>
                                <m:t>2</m:t>
                              </m:r>
                            </m:sup>
                          </m:sSup>
                        </m:den>
                      </m:f>
                      <m:r>
                        <a:rPr lang="en-US" sz="1400">
                          <a:blipFill>
                            <a:blip r:embed="rId3"/>
                            <a:stretch>
                              <a:fillRect/>
                            </a:stretch>
                          </a:blipFill>
                          <a:latin typeface="Cambria Math" panose="02040503050406030204" pitchFamily="18" charset="0"/>
                        </a:rPr>
                        <m:t>(</m:t>
                      </m:r>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𝑎</m:t>
                                  </m:r>
                                </m:e>
                                <m:sub>
                                  <m:r>
                                    <a:rPr lang="en-US" sz="1400">
                                      <a:blipFill>
                                        <a:blip r:embed="rId3"/>
                                        <a:stretch>
                                          <a:fillRect/>
                                        </a:stretch>
                                      </a:blipFill>
                                      <a:latin typeface="Cambria Math" panose="02040503050406030204" pitchFamily="18" charset="0"/>
                                    </a:rPr>
                                    <m:t>𝑘</m:t>
                                  </m:r>
                                </m:sub>
                              </m:sSub>
                            </m:e>
                          </m:acc>
                        </m:e>
                      </m:d>
                      <m:d>
                        <m:dPr>
                          <m:begChr m:val="{"/>
                          <m:endChr m:val="}"/>
                          <m:ctrlPr>
                            <a:rPr lang="en-US" sz="1400" i="1">
                              <a:blipFill>
                                <a:blip r:embed="rId3"/>
                                <a:stretch>
                                  <a:fillRect/>
                                </a:stretch>
                              </a:blipFill>
                              <a:latin typeface="Cambria Math" panose="02040503050406030204" pitchFamily="18" charset="0"/>
                            </a:rPr>
                          </m:ctrlPr>
                        </m:dPr>
                        <m:e>
                          <m:r>
                            <a:rPr lang="en-US" sz="1400">
                              <a:blipFill>
                                <a:blip r:embed="rId3"/>
                                <a:stretch>
                                  <a:fillRect/>
                                </a:stretch>
                              </a:blipFill>
                              <a:latin typeface="Cambria Math" panose="02040503050406030204" pitchFamily="18" charset="0"/>
                            </a:rPr>
                            <m:t>𝜂</m:t>
                          </m:r>
                        </m:e>
                      </m:d>
                      <m:r>
                        <a:rPr lang="en-US" sz="1400">
                          <a:blipFill>
                            <a:blip r:embed="rId3"/>
                            <a:stretch>
                              <a:fillRect/>
                            </a:stretch>
                          </a:blipFill>
                          <a:latin typeface="Cambria Math" panose="02040503050406030204" pitchFamily="18" charset="0"/>
                        </a:rPr>
                        <m:t>+ </m:t>
                      </m:r>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𝐾</m:t>
                          </m:r>
                        </m:e>
                        <m:sub>
                          <m:r>
                            <a:rPr lang="en-US" sz="1400">
                              <a:blipFill>
                                <a:blip r:embed="rId3"/>
                                <a:stretch>
                                  <a:fillRect/>
                                </a:stretch>
                              </a:blipFill>
                              <a:latin typeface="Cambria Math" panose="02040503050406030204" pitchFamily="18" charset="0"/>
                            </a:rPr>
                            <m:t>1</m:t>
                          </m:r>
                        </m:sub>
                      </m:sSub>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𝑎</m:t>
                                  </m:r>
                                </m:e>
                                <m:sub>
                                  <m:r>
                                    <a:rPr lang="en-US" sz="1400">
                                      <a:blipFill>
                                        <a:blip r:embed="rId3"/>
                                        <a:stretch>
                                          <a:fillRect/>
                                        </a:stretch>
                                      </a:blipFill>
                                      <a:latin typeface="Cambria Math" panose="02040503050406030204" pitchFamily="18" charset="0"/>
                                    </a:rPr>
                                    <m:t>𝑐</m:t>
                                  </m:r>
                                </m:sub>
                              </m:sSub>
                            </m:e>
                          </m:acc>
                        </m:e>
                      </m:d>
                      <m:d>
                        <m:dPr>
                          <m:begChr m:val="{"/>
                          <m:endChr m:val="}"/>
                          <m:ctrlPr>
                            <a:rPr lang="en-US" sz="1400" i="1">
                              <a:blipFill>
                                <a:blip r:embed="rId3"/>
                                <a:stretch>
                                  <a:fillRect/>
                                </a:stretch>
                              </a:blipFill>
                              <a:latin typeface="Cambria Math" panose="02040503050406030204" pitchFamily="18" charset="0"/>
                            </a:rPr>
                          </m:ctrlPr>
                        </m:dPr>
                        <m:e>
                          <m:sSup>
                            <m:sSupPr>
                              <m:ctrlPr>
                                <a:rPr lang="en-US" sz="1400" i="1">
                                  <a:blipFill>
                                    <a:blip r:embed="rId3"/>
                                    <a:stretch>
                                      <a:fillRect/>
                                    </a:stretch>
                                  </a:blipFill>
                                  <a:latin typeface="Cambria Math" panose="02040503050406030204" pitchFamily="18" charset="0"/>
                                </a:rPr>
                              </m:ctrlPr>
                            </m:sSupPr>
                            <m:e>
                              <m:r>
                                <a:rPr lang="en-US" sz="1400">
                                  <a:blipFill>
                                    <a:blip r:embed="rId3"/>
                                    <a:stretch>
                                      <a:fillRect/>
                                    </a:stretch>
                                  </a:blipFill>
                                  <a:latin typeface="Cambria Math" panose="02040503050406030204" pitchFamily="18" charset="0"/>
                                </a:rPr>
                                <m:t>𝜂</m:t>
                              </m:r>
                            </m:e>
                            <m:sup>
                              <m:r>
                                <a:rPr lang="en-US" sz="1400">
                                  <a:blipFill>
                                    <a:blip r:embed="rId3"/>
                                    <a:stretch>
                                      <a:fillRect/>
                                    </a:stretch>
                                  </a:blipFill>
                                  <a:latin typeface="Cambria Math" panose="02040503050406030204" pitchFamily="18" charset="0"/>
                                </a:rPr>
                                <m:t>∗</m:t>
                              </m:r>
                            </m:sup>
                          </m:sSup>
                        </m:e>
                      </m:d>
                      <m:r>
                        <a:rPr lang="en-US" sz="1400">
                          <a:blipFill>
                            <a:blip r:embed="rId3"/>
                            <a:stretch>
                              <a:fillRect/>
                            </a:stretch>
                          </a:blipFill>
                          <a:latin typeface="Cambria Math" panose="02040503050406030204" pitchFamily="18" charset="0"/>
                        </a:rPr>
                        <m:t>+</m:t>
                      </m:r>
                      <m:sSup>
                        <m:sSupPr>
                          <m:ctrlPr>
                            <a:rPr lang="en-US" sz="1400" i="1">
                              <a:blipFill>
                                <a:blip r:embed="rId3"/>
                                <a:stretch>
                                  <a:fillRect/>
                                </a:stretch>
                              </a:blipFill>
                              <a:latin typeface="Cambria Math" panose="02040503050406030204" pitchFamily="18" charset="0"/>
                            </a:rPr>
                          </m:ctrlPr>
                        </m:sSup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𝐾</m:t>
                              </m:r>
                            </m:e>
                            <m:sub>
                              <m:r>
                                <a:rPr lang="en-US" sz="1400">
                                  <a:blipFill>
                                    <a:blip r:embed="rId3"/>
                                    <a:stretch>
                                      <a:fillRect/>
                                    </a:stretch>
                                  </a:blipFill>
                                  <a:latin typeface="Cambria Math" panose="02040503050406030204" pitchFamily="18" charset="0"/>
                                </a:rPr>
                                <m:t>1</m:t>
                              </m:r>
                            </m:sub>
                          </m:sSub>
                        </m:e>
                        <m:sup>
                          <m:r>
                            <a:rPr lang="en-US" sz="1400">
                              <a:blipFill>
                                <a:blip r:embed="rId3"/>
                                <a:stretch>
                                  <a:fillRect/>
                                </a:stretch>
                              </a:blipFill>
                              <a:latin typeface="Cambria Math" panose="02040503050406030204" pitchFamily="18" charset="0"/>
                            </a:rPr>
                            <m:t>2</m:t>
                          </m:r>
                        </m:sup>
                      </m:sSup>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𝑎</m:t>
                                  </m:r>
                                </m:e>
                                <m:sub>
                                  <m:r>
                                    <a:rPr lang="en-US" sz="1400">
                                      <a:blipFill>
                                        <a:blip r:embed="rId3"/>
                                        <a:stretch>
                                          <a:fillRect/>
                                        </a:stretch>
                                      </a:blipFill>
                                      <a:latin typeface="Cambria Math" panose="02040503050406030204" pitchFamily="18" charset="0"/>
                                    </a:rPr>
                                    <m:t>𝑚</m:t>
                                  </m:r>
                                </m:sub>
                              </m:sSub>
                            </m:e>
                          </m:acc>
                        </m:e>
                      </m:d>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r>
                                <a:rPr lang="en-US" sz="1400">
                                  <a:blipFill>
                                    <a:blip r:embed="rId3"/>
                                    <a:stretch>
                                      <a:fillRect/>
                                    </a:stretch>
                                  </a:blipFill>
                                  <a:latin typeface="Cambria Math" panose="02040503050406030204" pitchFamily="18" charset="0"/>
                                </a:rPr>
                                <m:t>𝜂</m:t>
                              </m:r>
                            </m:e>
                          </m:acc>
                        </m:e>
                      </m:d>
                      <m:r>
                        <a:rPr lang="en-US" sz="1400">
                          <a:blipFill>
                            <a:blip r:embed="rId3"/>
                            <a:stretch>
                              <a:fillRect/>
                            </a:stretch>
                          </a:blipFill>
                          <a:latin typeface="Cambria Math" panose="02040503050406030204" pitchFamily="18" charset="0"/>
                        </a:rPr>
                        <m:t>) +</m:t>
                      </m:r>
                      <m:f>
                        <m:fPr>
                          <m:ctrlPr>
                            <a:rPr lang="en-US" sz="1400" i="1">
                              <a:blipFill>
                                <a:blip r:embed="rId3"/>
                                <a:stretch>
                                  <a:fillRect/>
                                </a:stretch>
                              </a:blipFill>
                              <a:latin typeface="Cambria Math" panose="02040503050406030204" pitchFamily="18" charset="0"/>
                            </a:rPr>
                          </m:ctrlPr>
                        </m:fPr>
                        <m:num>
                          <m:r>
                            <a:rPr lang="en-US" sz="1400">
                              <a:blipFill>
                                <a:blip r:embed="rId3"/>
                                <a:stretch>
                                  <a:fillRect/>
                                </a:stretch>
                              </a:blipFill>
                              <a:latin typeface="Cambria Math" panose="02040503050406030204" pitchFamily="18" charset="0"/>
                            </a:rPr>
                            <m:t>1</m:t>
                          </m:r>
                        </m:num>
                        <m:den>
                          <m:sSup>
                            <m:sSupPr>
                              <m:ctrlPr>
                                <a:rPr lang="en-US" sz="1400" i="1">
                                  <a:blipFill>
                                    <a:blip r:embed="rId3"/>
                                    <a:stretch>
                                      <a:fillRect/>
                                    </a:stretch>
                                  </a:blipFill>
                                  <a:latin typeface="Cambria Math" panose="02040503050406030204" pitchFamily="18" charset="0"/>
                                </a:rPr>
                              </m:ctrlPr>
                            </m:sSupPr>
                            <m:e>
                              <m:r>
                                <a:rPr lang="en-US" sz="1400">
                                  <a:blipFill>
                                    <a:blip r:embed="rId3"/>
                                    <a:stretch>
                                      <a:fillRect/>
                                    </a:stretch>
                                  </a:blipFill>
                                  <a:latin typeface="Cambria Math" panose="02040503050406030204" pitchFamily="18" charset="0"/>
                                </a:rPr>
                                <m:t>𝐹𝑟</m:t>
                              </m:r>
                            </m:e>
                            <m:sup>
                              <m:r>
                                <a:rPr lang="en-US" sz="1400">
                                  <a:blipFill>
                                    <a:blip r:embed="rId3"/>
                                    <a:stretch>
                                      <a:fillRect/>
                                    </a:stretch>
                                  </a:blipFill>
                                  <a:latin typeface="Cambria Math" panose="02040503050406030204" pitchFamily="18" charset="0"/>
                                </a:rPr>
                                <m:t>2</m:t>
                              </m:r>
                            </m:sup>
                          </m:sSup>
                          <m:sSup>
                            <m:sSupPr>
                              <m:ctrlPr>
                                <a:rPr lang="en-US" sz="1400" i="1">
                                  <a:blipFill>
                                    <a:blip r:embed="rId3"/>
                                    <a:stretch>
                                      <a:fillRect/>
                                    </a:stretch>
                                  </a:blipFill>
                                  <a:latin typeface="Cambria Math" panose="02040503050406030204" pitchFamily="18" charset="0"/>
                                </a:rPr>
                              </m:ctrlPr>
                            </m:sSup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𝐾</m:t>
                                  </m:r>
                                </m:e>
                                <m:sub>
                                  <m:r>
                                    <a:rPr lang="en-US" sz="1400">
                                      <a:blipFill>
                                        <a:blip r:embed="rId3"/>
                                        <a:stretch>
                                          <a:fillRect/>
                                        </a:stretch>
                                      </a:blipFill>
                                      <a:latin typeface="Cambria Math" panose="02040503050406030204" pitchFamily="18" charset="0"/>
                                    </a:rPr>
                                    <m:t>1</m:t>
                                  </m:r>
                                </m:sub>
                              </m:sSub>
                            </m:e>
                            <m:sup>
                              <m:r>
                                <a:rPr lang="en-US" sz="1400">
                                  <a:blipFill>
                                    <a:blip r:embed="rId3"/>
                                    <a:stretch>
                                      <a:fillRect/>
                                    </a:stretch>
                                  </a:blipFill>
                                  <a:latin typeface="Cambria Math" panose="02040503050406030204" pitchFamily="18" charset="0"/>
                                </a:rPr>
                                <m:t>2</m:t>
                              </m:r>
                            </m:sup>
                          </m:sSup>
                        </m:den>
                      </m:f>
                      <m:r>
                        <a:rPr lang="en-US" sz="1400">
                          <a:blipFill>
                            <a:blip r:embed="rId3"/>
                            <a:stretch>
                              <a:fillRect/>
                            </a:stretch>
                          </a:blipFill>
                          <a:latin typeface="Cambria Math" panose="02040503050406030204" pitchFamily="18" charset="0"/>
                        </a:rPr>
                        <m:t> </m:t>
                      </m:r>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r>
                                <a:rPr lang="en-US" sz="1400">
                                  <a:blipFill>
                                    <a:blip r:embed="rId3"/>
                                    <a:stretch>
                                      <a:fillRect/>
                                    </a:stretch>
                                  </a:blipFill>
                                  <a:latin typeface="Cambria Math" panose="02040503050406030204" pitchFamily="18" charset="0"/>
                                </a:rPr>
                                <m:t>𝑚</m:t>
                              </m:r>
                            </m:e>
                          </m:acc>
                        </m:e>
                      </m:d>
                      <m:d>
                        <m:dPr>
                          <m:begChr m:val="["/>
                          <m:endChr m:val="]"/>
                          <m:ctrlPr>
                            <a:rPr lang="en-US" sz="1400" i="1">
                              <a:blipFill>
                                <a:blip r:embed="rId3"/>
                                <a:stretch>
                                  <a:fillRect/>
                                </a:stretch>
                              </a:blipFill>
                              <a:latin typeface="Cambria Math" panose="02040503050406030204" pitchFamily="18" charset="0"/>
                            </a:rPr>
                          </m:ctrlPr>
                        </m:dPr>
                        <m:e>
                          <m:sSup>
                            <m:sSupPr>
                              <m:ctrlPr>
                                <a:rPr lang="en-US" sz="1400" i="1">
                                  <a:blipFill>
                                    <a:blip r:embed="rId3"/>
                                    <a:stretch>
                                      <a:fillRect/>
                                    </a:stretch>
                                  </a:blipFill>
                                  <a:latin typeface="Cambria Math" panose="02040503050406030204" pitchFamily="18" charset="0"/>
                                </a:rPr>
                              </m:ctrlPr>
                            </m:sSupPr>
                            <m:e>
                              <m:r>
                                <a:rPr lang="en-US" sz="1400">
                                  <a:blipFill>
                                    <a:blip r:embed="rId3"/>
                                    <a:stretch>
                                      <a:fillRect/>
                                    </a:stretch>
                                  </a:blipFill>
                                  <a:latin typeface="Cambria Math" panose="02040503050406030204" pitchFamily="18" charset="0"/>
                                </a:rPr>
                                <m:t>Ф</m:t>
                              </m:r>
                            </m:e>
                            <m:sup>
                              <m:r>
                                <a:rPr lang="en-US" sz="1400">
                                  <a:blipFill>
                                    <a:blip r:embed="rId3"/>
                                    <a:stretch>
                                      <a:fillRect/>
                                    </a:stretch>
                                  </a:blipFill>
                                  <a:latin typeface="Cambria Math" panose="02040503050406030204" pitchFamily="18" charset="0"/>
                                </a:rPr>
                                <m:t>−1</m:t>
                              </m:r>
                            </m:sup>
                          </m:sSup>
                        </m:e>
                      </m:d>
                      <m:d>
                        <m:dPr>
                          <m:begChr m:val="{"/>
                          <m:endChr m:val="}"/>
                          <m:ctrlPr>
                            <a:rPr lang="en-US" sz="1400" i="1">
                              <a:blipFill>
                                <a:blip r:embed="rId3"/>
                                <a:stretch>
                                  <a:fillRect/>
                                </a:stretch>
                              </a:blipFill>
                              <a:latin typeface="Cambria Math" panose="02040503050406030204" pitchFamily="18" charset="0"/>
                            </a:rPr>
                          </m:ctrlPr>
                        </m:dPr>
                        <m:e>
                          <m:acc>
                            <m:accPr>
                              <m:chr m:val="̅"/>
                              <m:ctrlPr>
                                <a:rPr lang="en-US" sz="1400" i="1">
                                  <a:blipFill>
                                    <a:blip r:embed="rId3"/>
                                    <a:stretch>
                                      <a:fillRect/>
                                    </a:stretch>
                                  </a:blipFill>
                                  <a:latin typeface="Cambria Math" panose="02040503050406030204" pitchFamily="18" charset="0"/>
                                </a:rPr>
                              </m:ctrlPr>
                            </m:accPr>
                            <m:e>
                              <m:sSub>
                                <m:sSubPr>
                                  <m:ctrlPr>
                                    <a:rPr lang="en-US" sz="1400" i="1">
                                      <a:blipFill>
                                        <a:blip r:embed="rId3"/>
                                        <a:stretch>
                                          <a:fillRect/>
                                        </a:stretch>
                                      </a:blipFill>
                                      <a:latin typeface="Cambria Math" panose="02040503050406030204" pitchFamily="18" charset="0"/>
                                    </a:rPr>
                                  </m:ctrlPr>
                                </m:sSubPr>
                                <m:e>
                                  <m:r>
                                    <a:rPr lang="en-US" sz="1400">
                                      <a:blipFill>
                                        <a:blip r:embed="rId3"/>
                                        <a:stretch>
                                          <a:fillRect/>
                                        </a:stretch>
                                      </a:blipFill>
                                      <a:latin typeface="Cambria Math" panose="02040503050406030204" pitchFamily="18" charset="0"/>
                                    </a:rPr>
                                    <m:t>𝑎</m:t>
                                  </m:r>
                                </m:e>
                                <m:sub>
                                  <m:r>
                                    <a:rPr lang="en-US" sz="1400">
                                      <a:blipFill>
                                        <a:blip r:embed="rId3"/>
                                        <a:stretch>
                                          <a:fillRect/>
                                        </a:stretch>
                                      </a:blipFill>
                                      <a:latin typeface="Cambria Math" panose="02040503050406030204" pitchFamily="18" charset="0"/>
                                    </a:rPr>
                                    <m:t>𝑔</m:t>
                                  </m:r>
                                </m:sub>
                              </m:sSub>
                            </m:e>
                          </m:acc>
                        </m:e>
                      </m:d>
                    </m:oMath>
                  </m:oMathPara>
                </a14:m>
                <a:endParaRPr lang="en-US" sz="1400" dirty="0">
                  <a:blipFill>
                    <a:blip r:embed="rId3"/>
                    <a:stretch>
                      <a:fillRect/>
                    </a:stretch>
                  </a:blipFill>
                  <a:latin typeface="Eras Light ITC" panose="020B04020305040208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740273" y="1355857"/>
                <a:ext cx="4162425" cy="1465786"/>
              </a:xfrm>
              <a:prstGeom prst="rect">
                <a:avLst/>
              </a:prstGeom>
              <a:blipFill rotWithShape="0">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a:xfrm>
            <a:off x="603250" y="476522"/>
            <a:ext cx="7886700" cy="557348"/>
          </a:xfrm>
        </p:spPr>
        <p:txBody>
          <a:bodyPr vert="horz" lIns="91440" tIns="45720" rIns="91440" bIns="45720" rtlCol="0" anchor="b">
            <a:noAutofit/>
          </a:bodyPr>
          <a:lstStyle/>
          <a:p>
            <a:pPr algn="ctr"/>
            <a:r>
              <a:rPr lang="en-US" sz="3200" kern="0" dirty="0" smtClean="0">
                <a:blipFill>
                  <a:blip r:embed="rId5"/>
                  <a:stretch>
                    <a:fillRect/>
                  </a:stretch>
                </a:blipFill>
                <a:latin typeface="Eras Light ITC" panose="020B0402030504020804" pitchFamily="34" charset="0"/>
              </a:rPr>
              <a:t>Aeroelastic Scaling</a:t>
            </a:r>
            <a:endParaRPr lang="en-US" sz="3200" kern="0" dirty="0">
              <a:blipFill>
                <a:blip r:embed="rId5"/>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7855BE33-D5B8-4C42-95FD-C65B3487F253}"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6</a:t>
            </a:fld>
            <a:endParaRPr lang="en-US">
              <a:latin typeface="Eras Light ITC" panose="020B0402030504020804" pitchFamily="34" charset="0"/>
            </a:endParaRPr>
          </a:p>
        </p:txBody>
      </p:sp>
      <p:sp>
        <p:nvSpPr>
          <p:cNvPr id="3" name="Rectangle 2"/>
          <p:cNvSpPr/>
          <p:nvPr/>
        </p:nvSpPr>
        <p:spPr>
          <a:xfrm>
            <a:off x="603250" y="6004272"/>
            <a:ext cx="5302250" cy="230832"/>
          </a:xfrm>
          <a:prstGeom prst="rect">
            <a:avLst/>
          </a:prstGeom>
        </p:spPr>
        <p:txBody>
          <a:bodyPr wrap="square">
            <a:spAutoFit/>
          </a:bodyPr>
          <a:lstStyle/>
          <a:p>
            <a:r>
              <a:rPr lang="en-US" sz="900" dirty="0" smtClean="0">
                <a:latin typeface="Eras Light ITC" panose="020B0402030504020804" pitchFamily="34" charset="0"/>
              </a:rPr>
              <a:t>* Ricciardi et al., AIAA 2014</a:t>
            </a:r>
          </a:p>
        </p:txBody>
      </p:sp>
      <p:pic>
        <p:nvPicPr>
          <p:cNvPr id="7" name="Picture 6"/>
          <p:cNvPicPr>
            <a:picLocks noChangeAspect="1"/>
          </p:cNvPicPr>
          <p:nvPr/>
        </p:nvPicPr>
        <p:blipFill rotWithShape="1">
          <a:blip r:embed="rId6"/>
          <a:srcRect l="6388" t="28508" r="10139" b="31719"/>
          <a:stretch/>
        </p:blipFill>
        <p:spPr>
          <a:xfrm>
            <a:off x="603250" y="1380323"/>
            <a:ext cx="3352800" cy="89817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289351" y="2876235"/>
                <a:ext cx="5759355" cy="2975173"/>
              </a:xfrm>
              <a:prstGeom prst="rect">
                <a:avLst/>
              </a:prstGeom>
              <a:noFill/>
            </p:spPr>
            <p:txBody>
              <a:bodyPr wrap="square" rtlCol="0">
                <a:spAutoFit/>
              </a:bodyPr>
              <a:lstStyle/>
              <a:p>
                <a:pPr algn="just">
                  <a:spcAft>
                    <a:spcPts val="400"/>
                  </a:spcAft>
                </a:pPr>
                <a:r>
                  <a:rPr lang="en-US" sz="1400" b="1" dirty="0" smtClean="0">
                    <a:blipFill>
                      <a:blip r:embed="rId3"/>
                      <a:stretch>
                        <a:fillRect/>
                      </a:stretch>
                    </a:blipFill>
                    <a:latin typeface="Eras Light ITC" panose="020B0402030504020804" pitchFamily="34" charset="0"/>
                  </a:rPr>
                  <a:t>*For scaled model to have a scaled linearized dynamic aeroelastic response, </a:t>
                </a:r>
              </a:p>
              <a:p>
                <a:pPr marL="285750"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rPr>
                  <a:t>Reduced frequency of 1</a:t>
                </a:r>
                <a:r>
                  <a:rPr lang="en-US" sz="1400" b="1" baseline="30000" dirty="0" smtClean="0">
                    <a:blipFill>
                      <a:blip r:embed="rId3"/>
                      <a:stretch>
                        <a:fillRect/>
                      </a:stretch>
                    </a:blipFill>
                    <a:latin typeface="Eras Light ITC" panose="020B0402030504020804" pitchFamily="34" charset="0"/>
                  </a:rPr>
                  <a:t>st</a:t>
                </a:r>
                <a:r>
                  <a:rPr lang="en-US" sz="1400" b="1" dirty="0" smtClean="0">
                    <a:blipFill>
                      <a:blip r:embed="rId3"/>
                      <a:stretch>
                        <a:fillRect/>
                      </a:stretch>
                    </a:blipFill>
                    <a:latin typeface="Eras Light ITC" panose="020B0402030504020804" pitchFamily="34" charset="0"/>
                  </a:rPr>
                  <a:t> mode, K</a:t>
                </a:r>
                <a:r>
                  <a:rPr lang="en-US" sz="1400" b="1" baseline="-25000" dirty="0" smtClean="0">
                    <a:blipFill>
                      <a:blip r:embed="rId3"/>
                      <a:stretch>
                        <a:fillRect/>
                      </a:stretch>
                    </a:blipFill>
                    <a:latin typeface="Eras Light ITC" panose="020B0402030504020804" pitchFamily="34" charset="0"/>
                  </a:rPr>
                  <a:t>1</a:t>
                </a: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rPr>
                  <a:t>Inertia Ratio </a:t>
                </a:r>
                <a:r>
                  <a:rPr lang="el-GR" sz="1400" b="1" dirty="0" smtClean="0">
                    <a:blipFill>
                      <a:blip r:embed="rId3"/>
                      <a:stretch>
                        <a:fillRect/>
                      </a:stretch>
                    </a:blipFill>
                    <a:latin typeface="Cambria Math" panose="02040503050406030204" pitchFamily="18" charset="0"/>
                    <a:ea typeface="Cambria Math" panose="02040503050406030204" pitchFamily="18" charset="0"/>
                  </a:rPr>
                  <a:t>μ</a:t>
                </a:r>
                <a:r>
                  <a:rPr lang="en-US" sz="1400" b="1" baseline="-25000" dirty="0" smtClean="0">
                    <a:blipFill>
                      <a:blip r:embed="rId3"/>
                      <a:stretch>
                        <a:fillRect/>
                      </a:stretch>
                    </a:blipFill>
                    <a:latin typeface="Eras Light ITC" panose="020B0402030504020804" pitchFamily="34" charset="0"/>
                    <a:ea typeface="Cambria Math" panose="02040503050406030204" pitchFamily="18" charset="0"/>
                  </a:rPr>
                  <a:t>1</a:t>
                </a: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ea typeface="Cambria Math" panose="02040503050406030204" pitchFamily="18" charset="0"/>
                  </a:rPr>
                  <a:t>Froude number Fr</a:t>
                </a: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ea typeface="Cambria Math" panose="02040503050406030204" pitchFamily="18" charset="0"/>
                  </a:rPr>
                  <a:t>ND modal masses &lt;</a:t>
                </a:r>
                <a14:m>
                  <m:oMath xmlns:m="http://schemas.openxmlformats.org/officeDocument/2006/math">
                    <m:acc>
                      <m:accPr>
                        <m:chr m:val="̅"/>
                        <m:ctrlPr>
                          <a:rPr lang="en-US" sz="1400" b="1" i="1" smtClean="0">
                            <a:blipFill>
                              <a:blip r:embed="rId3"/>
                              <a:stretch>
                                <a:fillRect/>
                              </a:stretch>
                            </a:blipFill>
                            <a:latin typeface="Cambria Math" panose="02040503050406030204" pitchFamily="18" charset="0"/>
                            <a:ea typeface="Cambria Math" panose="02040503050406030204" pitchFamily="18" charset="0"/>
                          </a:rPr>
                        </m:ctrlPr>
                      </m:accPr>
                      <m:e>
                        <m:r>
                          <a:rPr lang="en-US" sz="1400" b="1" i="1" smtClean="0">
                            <a:blipFill>
                              <a:blip r:embed="rId3"/>
                              <a:stretch>
                                <a:fillRect/>
                              </a:stretch>
                            </a:blipFill>
                            <a:latin typeface="Cambria Math" panose="02040503050406030204" pitchFamily="18" charset="0"/>
                            <a:ea typeface="Cambria Math" panose="02040503050406030204" pitchFamily="18" charset="0"/>
                          </a:rPr>
                          <m:t>𝒎</m:t>
                        </m:r>
                      </m:e>
                    </m:acc>
                  </m:oMath>
                </a14:m>
                <a:r>
                  <a:rPr lang="en-US" sz="1400" b="1" dirty="0" smtClean="0">
                    <a:blipFill>
                      <a:blip r:embed="rId3"/>
                      <a:stretch>
                        <a:fillRect/>
                      </a:stretch>
                    </a:blipFill>
                    <a:latin typeface="Eras Light ITC" panose="020B0402030504020804" pitchFamily="34" charset="0"/>
                    <a:ea typeface="Cambria Math" panose="02040503050406030204" pitchFamily="18" charset="0"/>
                  </a:rPr>
                  <a:t>&gt;</a:t>
                </a:r>
              </a:p>
              <a:p>
                <a:pPr indent="-285750" algn="just">
                  <a:spcAft>
                    <a:spcPts val="400"/>
                  </a:spcAft>
                  <a:buFont typeface="Arial" panose="020B0604020202020204" pitchFamily="34" charset="0"/>
                  <a:buChar char="•"/>
                </a:pPr>
                <a:r>
                  <a:rPr lang="en-US" sz="1400" b="1" dirty="0">
                    <a:blipFill>
                      <a:blip r:embed="rId3"/>
                      <a:stretch>
                        <a:fillRect/>
                      </a:stretch>
                    </a:blipFill>
                    <a:latin typeface="Eras Light ITC" panose="020B0402030504020804" pitchFamily="34" charset="0"/>
                    <a:ea typeface="Cambria Math" panose="02040503050406030204" pitchFamily="18" charset="0"/>
                  </a:rPr>
                  <a:t>ND </a:t>
                </a:r>
                <a:r>
                  <a:rPr lang="en-US" sz="1400" b="1" dirty="0" smtClean="0">
                    <a:blipFill>
                      <a:blip r:embed="rId3"/>
                      <a:stretch>
                        <a:fillRect/>
                      </a:stretch>
                    </a:blipFill>
                    <a:latin typeface="Eras Light ITC" panose="020B0402030504020804" pitchFamily="34" charset="0"/>
                    <a:ea typeface="Cambria Math" panose="02040503050406030204" pitchFamily="18" charset="0"/>
                  </a:rPr>
                  <a:t>modal frequencies &lt;</a:t>
                </a:r>
                <a14:m>
                  <m:oMath xmlns:m="http://schemas.openxmlformats.org/officeDocument/2006/math">
                    <m:acc>
                      <m:accPr>
                        <m:chr m:val="̅"/>
                        <m:ctrlPr>
                          <a:rPr lang="en-US" sz="1400" b="1" i="1" smtClean="0">
                            <a:blipFill>
                              <a:blip r:embed="rId3"/>
                              <a:stretch>
                                <a:fillRect/>
                              </a:stretch>
                            </a:blipFill>
                            <a:latin typeface="Cambria Math" panose="02040503050406030204" pitchFamily="18" charset="0"/>
                            <a:ea typeface="Cambria Math" panose="02040503050406030204" pitchFamily="18" charset="0"/>
                          </a:rPr>
                        </m:ctrlPr>
                      </m:accPr>
                      <m:e>
                        <m:r>
                          <a:rPr lang="en-US" sz="1400" b="1" i="1" smtClean="0">
                            <a:blipFill>
                              <a:blip r:embed="rId3"/>
                              <a:stretch>
                                <a:fillRect/>
                              </a:stretch>
                            </a:blipFill>
                            <a:latin typeface="Cambria Math" panose="02040503050406030204" pitchFamily="18" charset="0"/>
                            <a:ea typeface="Cambria Math" panose="02040503050406030204" pitchFamily="18" charset="0"/>
                          </a:rPr>
                          <m:t>𝝎</m:t>
                        </m:r>
                      </m:e>
                    </m:acc>
                  </m:oMath>
                </a14:m>
                <a:r>
                  <a:rPr lang="en-US" sz="1400" b="1" dirty="0" smtClean="0">
                    <a:blipFill>
                      <a:blip r:embed="rId3"/>
                      <a:stretch>
                        <a:fillRect/>
                      </a:stretch>
                    </a:blipFill>
                    <a:latin typeface="Eras Light ITC" panose="020B0402030504020804" pitchFamily="34" charset="0"/>
                    <a:ea typeface="Cambria Math" panose="02040503050406030204" pitchFamily="18" charset="0"/>
                  </a:rPr>
                  <a:t>&gt;</a:t>
                </a:r>
              </a:p>
              <a:p>
                <a:pPr indent="-285750" algn="just">
                  <a:spcAft>
                    <a:spcPts val="400"/>
                  </a:spcAft>
                  <a:buFont typeface="Arial" panose="020B0604020202020204" pitchFamily="34" charset="0"/>
                  <a:buChar char="•"/>
                </a:pPr>
                <a:r>
                  <a:rPr lang="en-US" sz="1400" b="1" dirty="0">
                    <a:blipFill>
                      <a:blip r:embed="rId3"/>
                      <a:stretch>
                        <a:fillRect/>
                      </a:stretch>
                    </a:blipFill>
                    <a:latin typeface="Eras Light ITC" panose="020B0402030504020804" pitchFamily="34" charset="0"/>
                    <a:ea typeface="Cambria Math" panose="02040503050406030204" pitchFamily="18" charset="0"/>
                  </a:rPr>
                  <a:t>ND </a:t>
                </a:r>
                <a:r>
                  <a:rPr lang="en-US" sz="1400" b="1" dirty="0" smtClean="0">
                    <a:blipFill>
                      <a:blip r:embed="rId3"/>
                      <a:stretch>
                        <a:fillRect/>
                      </a:stretch>
                    </a:blipFill>
                    <a:latin typeface="Eras Light ITC" panose="020B0402030504020804" pitchFamily="34" charset="0"/>
                    <a:ea typeface="Cambria Math" panose="02040503050406030204" pitchFamily="18" charset="0"/>
                  </a:rPr>
                  <a:t>mode shapes </a:t>
                </a:r>
                <a14:m>
                  <m:oMath xmlns:m="http://schemas.openxmlformats.org/officeDocument/2006/math">
                    <m:d>
                      <m:dPr>
                        <m:begChr m:val="["/>
                        <m:endChr m:val="]"/>
                        <m:ctrlPr>
                          <a:rPr lang="en-US" sz="1400" b="1" i="1" smtClean="0">
                            <a:blipFill>
                              <a:blip r:embed="rId3"/>
                              <a:stretch>
                                <a:fillRect/>
                              </a:stretch>
                            </a:blipFill>
                            <a:latin typeface="Cambria Math" panose="02040503050406030204" pitchFamily="18" charset="0"/>
                            <a:ea typeface="Cambria Math" panose="02040503050406030204" pitchFamily="18" charset="0"/>
                          </a:rPr>
                        </m:ctrlPr>
                      </m:dPr>
                      <m:e>
                        <m:r>
                          <a:rPr lang="az-Cyrl-AZ" sz="1400" b="1" i="1" smtClean="0">
                            <a:blipFill>
                              <a:blip r:embed="rId3"/>
                              <a:stretch>
                                <a:fillRect/>
                              </a:stretch>
                            </a:blipFill>
                            <a:latin typeface="Cambria Math" panose="02040503050406030204" pitchFamily="18" charset="0"/>
                            <a:ea typeface="Cambria Math" panose="02040503050406030204" pitchFamily="18" charset="0"/>
                          </a:rPr>
                          <m:t>Ф</m:t>
                        </m:r>
                      </m:e>
                    </m:d>
                  </m:oMath>
                </a14:m>
                <a:endParaRPr lang="en-US" sz="1400" b="1" dirty="0" smtClean="0">
                  <a:blipFill>
                    <a:blip r:embed="rId3"/>
                    <a:stretch>
                      <a:fillRect/>
                    </a:stretch>
                  </a:blipFill>
                  <a:latin typeface="Eras Light ITC" panose="020B0402030504020804" pitchFamily="34" charset="0"/>
                </a:endParaRP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rPr>
                  <a:t>Aerodynamic shape,</a:t>
                </a: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rPr>
                  <a:t>Mach number M</a:t>
                </a:r>
                <a:r>
                  <a:rPr lang="en-US" sz="1400" b="1" baseline="-25000" dirty="0" smtClean="0">
                    <a:blipFill>
                      <a:blip r:embed="rId3"/>
                      <a:stretch>
                        <a:fillRect/>
                      </a:stretch>
                    </a:blipFill>
                    <a:latin typeface="Eras Light ITC" panose="020B0402030504020804" pitchFamily="34" charset="0"/>
                  </a:rPr>
                  <a:t>a</a:t>
                </a:r>
                <a:r>
                  <a:rPr lang="en-US" sz="1400" b="1" dirty="0" smtClean="0">
                    <a:blipFill>
                      <a:blip r:embed="rId3"/>
                      <a:stretch>
                        <a:fillRect/>
                      </a:stretch>
                    </a:blipFill>
                    <a:latin typeface="Eras Light ITC" panose="020B0402030504020804" pitchFamily="34" charset="0"/>
                  </a:rPr>
                  <a:t>, </a:t>
                </a:r>
              </a:p>
              <a:p>
                <a:pPr indent="-285750" algn="just">
                  <a:spcAft>
                    <a:spcPts val="400"/>
                  </a:spcAft>
                  <a:buFont typeface="Arial" panose="020B0604020202020204" pitchFamily="34" charset="0"/>
                  <a:buChar char="•"/>
                </a:pPr>
                <a:r>
                  <a:rPr lang="en-US" sz="1400" b="1" dirty="0" smtClean="0">
                    <a:blipFill>
                      <a:blip r:embed="rId3"/>
                      <a:stretch>
                        <a:fillRect/>
                      </a:stretch>
                    </a:blipFill>
                    <a:latin typeface="Eras Light ITC" panose="020B0402030504020804" pitchFamily="34" charset="0"/>
                  </a:rPr>
                  <a:t>Reynolds number Re</a:t>
                </a:r>
              </a:p>
              <a:p>
                <a:pPr algn="just">
                  <a:spcAft>
                    <a:spcPts val="400"/>
                  </a:spcAft>
                </a:pPr>
                <a:r>
                  <a:rPr lang="en-US" sz="1000" b="1" dirty="0" smtClean="0">
                    <a:blipFill>
                      <a:blip r:embed="rId3"/>
                      <a:stretch>
                        <a:fillRect/>
                      </a:stretch>
                    </a:blipFill>
                    <a:latin typeface="Eras Light ITC" panose="020B0402030504020804" pitchFamily="34" charset="0"/>
                  </a:rPr>
                  <a:t>ND: Non-dimensional</a:t>
                </a:r>
                <a:endParaRPr lang="en-US" sz="1400" b="1" dirty="0">
                  <a:blipFill>
                    <a:blip r:embed="rId3"/>
                    <a:stretch>
                      <a:fillRect/>
                    </a:stretch>
                  </a:blipFill>
                  <a:latin typeface="Eras Light ITC" panose="020B04020305040208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89351" y="2876235"/>
                <a:ext cx="5759355" cy="2975173"/>
              </a:xfrm>
              <a:prstGeom prst="rect">
                <a:avLst/>
              </a:prstGeom>
              <a:blipFill rotWithShape="0">
                <a:blip r:embed="rId7"/>
                <a:stretch>
                  <a:fillRect/>
                </a:stretch>
              </a:blipFill>
            </p:spPr>
            <p:txBody>
              <a:bodyPr/>
              <a:lstStyle/>
              <a:p>
                <a:r>
                  <a:rPr lang="en-US">
                    <a:noFill/>
                  </a:rPr>
                  <a:t> </a:t>
                </a:r>
              </a:p>
            </p:txBody>
          </p:sp>
        </mc:Fallback>
      </mc:AlternateContent>
      <p:sp>
        <p:nvSpPr>
          <p:cNvPr id="14" name="Rectangle 13"/>
          <p:cNvSpPr/>
          <p:nvPr/>
        </p:nvSpPr>
        <p:spPr>
          <a:xfrm>
            <a:off x="628650" y="6199415"/>
            <a:ext cx="4286250" cy="230832"/>
          </a:xfrm>
          <a:prstGeom prst="rect">
            <a:avLst/>
          </a:prstGeom>
        </p:spPr>
        <p:txBody>
          <a:bodyPr wrap="square">
            <a:spAutoFit/>
          </a:bodyPr>
          <a:lstStyle/>
          <a:p>
            <a:r>
              <a:rPr lang="en-US" sz="900" dirty="0">
                <a:latin typeface="Eras Light ITC" panose="020B0402030504020804" pitchFamily="34" charset="0"/>
              </a:rPr>
              <a:t>#</a:t>
            </a:r>
            <a:r>
              <a:rPr lang="en-US" sz="900" dirty="0" smtClean="0">
                <a:latin typeface="Eras Light ITC" panose="020B0402030504020804" pitchFamily="34" charset="0"/>
              </a:rPr>
              <a:t> Ricciardi et al., Journal of Aircraft, 2016</a:t>
            </a:r>
          </a:p>
        </p:txBody>
      </p:sp>
      <p:sp>
        <p:nvSpPr>
          <p:cNvPr id="15" name="TextBox 14"/>
          <p:cNvSpPr txBox="1"/>
          <p:nvPr/>
        </p:nvSpPr>
        <p:spPr>
          <a:xfrm>
            <a:off x="4740274" y="1263166"/>
            <a:ext cx="4162425" cy="261610"/>
          </a:xfrm>
          <a:prstGeom prst="rect">
            <a:avLst/>
          </a:prstGeom>
          <a:noFill/>
        </p:spPr>
        <p:txBody>
          <a:bodyPr wrap="square" rtlCol="0">
            <a:spAutoFit/>
          </a:bodyPr>
          <a:lstStyle/>
          <a:p>
            <a:pPr algn="just"/>
            <a:r>
              <a:rPr lang="en-US" sz="1100" b="1" dirty="0" smtClean="0">
                <a:blipFill>
                  <a:blip r:embed="rId3"/>
                  <a:stretch>
                    <a:fillRect/>
                  </a:stretch>
                </a:blipFill>
                <a:latin typeface="Eras Light ITC" panose="020B0402030504020804" pitchFamily="34" charset="0"/>
              </a:rPr>
              <a:t>The Final form of the nondimensional linear aeroelastic equation*, </a:t>
            </a:r>
            <a:endParaRPr lang="en-US" sz="1100" b="1" dirty="0">
              <a:blipFill>
                <a:blip r:embed="rId3"/>
                <a:stretch>
                  <a:fillRect/>
                </a:stretch>
              </a:blipFill>
              <a:latin typeface="Eras Light ITC" panose="020B0402030504020804" pitchFamily="34" charset="0"/>
            </a:endParaRPr>
          </a:p>
        </p:txBody>
      </p:sp>
      <p:pic>
        <p:nvPicPr>
          <p:cNvPr id="16" name="Picture 15"/>
          <p:cNvPicPr>
            <a:picLocks noChangeAspect="1"/>
          </p:cNvPicPr>
          <p:nvPr/>
        </p:nvPicPr>
        <p:blipFill>
          <a:blip r:embed="rId8"/>
          <a:stretch>
            <a:fillRect/>
          </a:stretch>
        </p:blipFill>
        <p:spPr>
          <a:xfrm>
            <a:off x="6776699" y="2764439"/>
            <a:ext cx="1596930" cy="3143748"/>
          </a:xfrm>
          <a:prstGeom prst="rect">
            <a:avLst/>
          </a:prstGeom>
        </p:spPr>
      </p:pic>
      <p:sp>
        <p:nvSpPr>
          <p:cNvPr id="17" name="TextBox 16"/>
          <p:cNvSpPr txBox="1"/>
          <p:nvPr/>
        </p:nvSpPr>
        <p:spPr>
          <a:xfrm>
            <a:off x="6247630" y="6176332"/>
            <a:ext cx="2655068" cy="276999"/>
          </a:xfrm>
          <a:prstGeom prst="rect">
            <a:avLst/>
          </a:prstGeom>
          <a:noFill/>
        </p:spPr>
        <p:txBody>
          <a:bodyPr wrap="square" rtlCol="0">
            <a:spAutoFit/>
          </a:bodyPr>
          <a:lstStyle/>
          <a:p>
            <a:pPr algn="just"/>
            <a:r>
              <a:rPr lang="en-US" sz="1200" b="1" dirty="0" smtClean="0">
                <a:blipFill>
                  <a:blip r:embed="rId3"/>
                  <a:stretch>
                    <a:fillRect/>
                  </a:stretch>
                </a:blipFill>
                <a:latin typeface="Eras Light ITC" panose="020B0402030504020804" pitchFamily="34" charset="0"/>
                <a:ea typeface="Cambria Math" panose="02040503050406030204" pitchFamily="18" charset="0"/>
              </a:rPr>
              <a:t>#Linearized Flutter Mode Comparison</a:t>
            </a:r>
            <a:endParaRPr lang="en-US" sz="1200" b="1" dirty="0">
              <a:blipFill>
                <a:blip r:embed="rId3"/>
                <a:stretch>
                  <a:fillRect/>
                </a:stretch>
              </a:blipFill>
              <a:latin typeface="Eras Light ITC" panose="020B0402030504020804" pitchFamily="34" charset="0"/>
              <a:ea typeface="Cambria Math" panose="02040503050406030204" pitchFamily="18" charset="0"/>
            </a:endParaRPr>
          </a:p>
        </p:txBody>
      </p:sp>
      <p:sp>
        <p:nvSpPr>
          <p:cNvPr id="18" name="TextBox 17"/>
          <p:cNvSpPr txBox="1"/>
          <p:nvPr/>
        </p:nvSpPr>
        <p:spPr>
          <a:xfrm>
            <a:off x="1352070" y="2426601"/>
            <a:ext cx="1855160" cy="276999"/>
          </a:xfrm>
          <a:prstGeom prst="rect">
            <a:avLst/>
          </a:prstGeom>
          <a:noFill/>
        </p:spPr>
        <p:txBody>
          <a:bodyPr wrap="square" rtlCol="0">
            <a:spAutoFit/>
          </a:bodyPr>
          <a:lstStyle/>
          <a:p>
            <a:pPr algn="just"/>
            <a:r>
              <a:rPr lang="en-US" sz="1200" b="1" dirty="0" smtClean="0">
                <a:blipFill>
                  <a:blip r:embed="rId3"/>
                  <a:stretch>
                    <a:fillRect/>
                  </a:stretch>
                </a:blipFill>
                <a:latin typeface="Eras Light ITC" panose="020B0402030504020804" pitchFamily="34" charset="0"/>
                <a:ea typeface="Cambria Math" panose="02040503050406030204" pitchFamily="18" charset="0"/>
              </a:rPr>
              <a:t># Building a Scaled Model</a:t>
            </a:r>
            <a:endParaRPr lang="en-US" sz="1200" b="1" dirty="0">
              <a:blipFill>
                <a:blip r:embed="rId3"/>
                <a:stretch>
                  <a:fillRect/>
                </a:stretch>
              </a:blipFill>
              <a:latin typeface="Eras Light ITC" panose="020B0402030504020804" pitchFamily="34" charset="0"/>
              <a:ea typeface="Cambria Math" panose="02040503050406030204" pitchFamily="18" charset="0"/>
            </a:endParaRPr>
          </a:p>
        </p:txBody>
      </p:sp>
    </p:spTree>
    <p:extLst>
      <p:ext uri="{BB962C8B-B14F-4D97-AF65-F5344CB8AC3E}">
        <p14:creationId xmlns:p14="http://schemas.microsoft.com/office/powerpoint/2010/main" val="273949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80" y="408755"/>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Optimization Methodologies*</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ABB0389-530B-4E0E-9A81-8FB1B4C2F6BC}"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7</a:t>
            </a:fld>
            <a:endParaRPr lang="en-US">
              <a:latin typeface="Eras Light ITC" panose="020B0402030504020804" pitchFamily="34" charset="0"/>
            </a:endParaRPr>
          </a:p>
        </p:txBody>
      </p:sp>
      <p:sp>
        <p:nvSpPr>
          <p:cNvPr id="20" name="Rectangle 19"/>
          <p:cNvSpPr/>
          <p:nvPr/>
        </p:nvSpPr>
        <p:spPr>
          <a:xfrm>
            <a:off x="439470" y="5772574"/>
            <a:ext cx="8417921" cy="584775"/>
          </a:xfrm>
          <a:prstGeom prst="rect">
            <a:avLst/>
          </a:prstGeom>
        </p:spPr>
        <p:txBody>
          <a:bodyPr wrap="square">
            <a:spAutoFit/>
          </a:bodyPr>
          <a:lstStyle/>
          <a:p>
            <a:r>
              <a:rPr lang="en-US" sz="3200" kern="0" dirty="0">
                <a:blipFill>
                  <a:blip r:embed="rId3"/>
                  <a:stretch>
                    <a:fillRect/>
                  </a:stretch>
                </a:blipFill>
                <a:latin typeface="Eras Light ITC" panose="020B0402030504020804" pitchFamily="34" charset="0"/>
              </a:rPr>
              <a:t>*</a:t>
            </a:r>
            <a:r>
              <a:rPr lang="en-US" sz="1100" dirty="0" smtClean="0">
                <a:latin typeface="Eras Light ITC" panose="020B0402030504020804" pitchFamily="34" charset="0"/>
              </a:rPr>
              <a:t> </a:t>
            </a:r>
            <a:r>
              <a:rPr lang="en-US" sz="1100" dirty="0">
                <a:latin typeface="Eras Light ITC" panose="020B0402030504020804" pitchFamily="34" charset="0"/>
              </a:rPr>
              <a:t>Richards et al</a:t>
            </a:r>
            <a:r>
              <a:rPr lang="en-US" sz="1100" dirty="0" smtClean="0">
                <a:latin typeface="Eras Light ITC" panose="020B0402030504020804" pitchFamily="34" charset="0"/>
              </a:rPr>
              <a:t>., AIAA 2009-2218</a:t>
            </a:r>
            <a:endParaRPr lang="en-US" sz="1100" dirty="0">
              <a:latin typeface="Eras Light ITC" panose="020B0402030504020804" pitchFamily="34" charset="0"/>
            </a:endParaRPr>
          </a:p>
        </p:txBody>
      </p:sp>
      <p:pic>
        <p:nvPicPr>
          <p:cNvPr id="3" name="Picture 2"/>
          <p:cNvPicPr>
            <a:picLocks noChangeAspect="1"/>
          </p:cNvPicPr>
          <p:nvPr/>
        </p:nvPicPr>
        <p:blipFill>
          <a:blip r:embed="rId4"/>
          <a:stretch>
            <a:fillRect/>
          </a:stretch>
        </p:blipFill>
        <p:spPr>
          <a:xfrm>
            <a:off x="452266" y="1958843"/>
            <a:ext cx="3614768" cy="1243607"/>
          </a:xfrm>
          <a:prstGeom prst="rect">
            <a:avLst/>
          </a:prstGeom>
        </p:spPr>
      </p:pic>
      <p:pic>
        <p:nvPicPr>
          <p:cNvPr id="7" name="Picture 6"/>
          <p:cNvPicPr>
            <a:picLocks noChangeAspect="1"/>
          </p:cNvPicPr>
          <p:nvPr/>
        </p:nvPicPr>
        <p:blipFill>
          <a:blip r:embed="rId5"/>
          <a:stretch>
            <a:fillRect/>
          </a:stretch>
        </p:blipFill>
        <p:spPr>
          <a:xfrm>
            <a:off x="4795759" y="1972491"/>
            <a:ext cx="3351678" cy="1896004"/>
          </a:xfrm>
          <a:prstGeom prst="rect">
            <a:avLst/>
          </a:prstGeom>
        </p:spPr>
      </p:pic>
      <p:sp>
        <p:nvSpPr>
          <p:cNvPr id="36" name="TextBox 35"/>
          <p:cNvSpPr txBox="1"/>
          <p:nvPr/>
        </p:nvSpPr>
        <p:spPr>
          <a:xfrm>
            <a:off x="1027331" y="1265332"/>
            <a:ext cx="2698507" cy="307777"/>
          </a:xfrm>
          <a:prstGeom prst="rect">
            <a:avLst/>
          </a:prstGeom>
          <a:noFill/>
        </p:spPr>
        <p:txBody>
          <a:bodyPr wrap="square" rtlCol="0">
            <a:spAutoFit/>
          </a:bodyPr>
          <a:lstStyle/>
          <a:p>
            <a:pPr algn="just"/>
            <a:r>
              <a:rPr lang="en-US" sz="1400" b="1" smtClean="0">
                <a:blipFill>
                  <a:blip r:embed="rId6"/>
                  <a:stretch>
                    <a:fillRect/>
                  </a:stretch>
                </a:blipFill>
                <a:latin typeface="Eras Light ITC" panose="020B0402030504020804" pitchFamily="34" charset="0"/>
              </a:rPr>
              <a:t>Modal Response Direct Matching</a:t>
            </a:r>
            <a:endParaRPr lang="en-US" sz="1400" b="1" dirty="0">
              <a:blipFill>
                <a:blip r:embed="rId6"/>
                <a:stretch>
                  <a:fillRect/>
                </a:stretch>
              </a:blipFill>
              <a:latin typeface="Eras Light ITC" panose="020B0402030504020804" pitchFamily="34" charset="0"/>
            </a:endParaRPr>
          </a:p>
        </p:txBody>
      </p:sp>
      <p:sp>
        <p:nvSpPr>
          <p:cNvPr id="37" name="TextBox 36"/>
          <p:cNvSpPr txBox="1"/>
          <p:nvPr/>
        </p:nvSpPr>
        <p:spPr>
          <a:xfrm>
            <a:off x="4533711" y="1265332"/>
            <a:ext cx="4245488" cy="307777"/>
          </a:xfrm>
          <a:prstGeom prst="rect">
            <a:avLst/>
          </a:prstGeom>
          <a:noFill/>
        </p:spPr>
        <p:txBody>
          <a:bodyPr wrap="square" rtlCol="0">
            <a:spAutoFit/>
          </a:bodyPr>
          <a:lstStyle/>
          <a:p>
            <a:pPr algn="just"/>
            <a:r>
              <a:rPr lang="en-US" sz="1400" b="1" dirty="0" smtClean="0">
                <a:blipFill>
                  <a:blip r:embed="rId6"/>
                  <a:stretch>
                    <a:fillRect/>
                  </a:stretch>
                </a:blipFill>
                <a:latin typeface="Eras Light ITC" panose="020B0402030504020804" pitchFamily="34" charset="0"/>
              </a:rPr>
              <a:t>Modal Response Matching through Mass and Stiffness </a:t>
            </a:r>
            <a:endParaRPr lang="en-US" sz="1400" b="1" dirty="0">
              <a:blipFill>
                <a:blip r:embed="rId6"/>
                <a:stretch>
                  <a:fillRect/>
                </a:stretch>
              </a:blipFill>
              <a:latin typeface="Eras Light ITC" panose="020B0402030504020804" pitchFamily="34" charset="0"/>
            </a:endParaRPr>
          </a:p>
        </p:txBody>
      </p:sp>
      <p:sp>
        <p:nvSpPr>
          <p:cNvPr id="38" name="TextBox 37"/>
          <p:cNvSpPr txBox="1"/>
          <p:nvPr/>
        </p:nvSpPr>
        <p:spPr>
          <a:xfrm>
            <a:off x="628650" y="3479271"/>
            <a:ext cx="3929702"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smtClean="0">
                <a:blipFill>
                  <a:blip r:embed="rId6"/>
                  <a:stretch>
                    <a:fillRect/>
                  </a:stretch>
                </a:blipFill>
                <a:latin typeface="Eras Light ITC" panose="020B0402030504020804" pitchFamily="34" charset="0"/>
              </a:rPr>
              <a:t>One optimization loop</a:t>
            </a:r>
          </a:p>
          <a:p>
            <a:pPr marL="285750" indent="-285750" algn="just">
              <a:buFont typeface="Arial" panose="020B0604020202020204" pitchFamily="34" charset="0"/>
              <a:buChar char="•"/>
            </a:pPr>
            <a:r>
              <a:rPr lang="en-US" sz="1400" b="1" dirty="0" smtClean="0">
                <a:blipFill>
                  <a:blip r:embed="rId6"/>
                  <a:stretch>
                    <a:fillRect/>
                  </a:stretch>
                </a:blipFill>
                <a:latin typeface="Eras Light ITC" panose="020B0402030504020804" pitchFamily="34" charset="0"/>
              </a:rPr>
              <a:t>Mass and stiffness optimized in the same routine</a:t>
            </a:r>
          </a:p>
          <a:p>
            <a:pPr marL="285750" indent="-285750" algn="just">
              <a:buFont typeface="Arial" panose="020B0604020202020204" pitchFamily="34" charset="0"/>
              <a:buChar char="•"/>
            </a:pPr>
            <a:r>
              <a:rPr lang="en-US" sz="1400" b="1" dirty="0" smtClean="0">
                <a:blipFill>
                  <a:blip r:embed="rId6"/>
                  <a:stretch>
                    <a:fillRect/>
                  </a:stretch>
                </a:blipFill>
                <a:latin typeface="Eras Light ITC" panose="020B0402030504020804" pitchFamily="34" charset="0"/>
              </a:rPr>
              <a:t>Drawback – gradient based method not suitable, some areas can be very heavy</a:t>
            </a:r>
            <a:endParaRPr lang="en-US" sz="1400" b="1" dirty="0">
              <a:blipFill>
                <a:blip r:embed="rId6"/>
                <a:stretch>
                  <a:fillRect/>
                </a:stretch>
              </a:blipFill>
              <a:latin typeface="Eras Light ITC" panose="020B0402030504020804" pitchFamily="34" charset="0"/>
            </a:endParaRPr>
          </a:p>
        </p:txBody>
      </p:sp>
      <p:sp>
        <p:nvSpPr>
          <p:cNvPr id="39" name="TextBox 38"/>
          <p:cNvSpPr txBox="1"/>
          <p:nvPr/>
        </p:nvSpPr>
        <p:spPr>
          <a:xfrm>
            <a:off x="4782111" y="4095023"/>
            <a:ext cx="3929702"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smtClean="0">
                <a:blipFill>
                  <a:blip r:embed="rId6"/>
                  <a:stretch>
                    <a:fillRect/>
                  </a:stretch>
                </a:blipFill>
                <a:latin typeface="Eras Light ITC" panose="020B0402030504020804" pitchFamily="34" charset="0"/>
              </a:rPr>
              <a:t>Mass and stiffness optimized in separate routines</a:t>
            </a:r>
          </a:p>
          <a:p>
            <a:pPr marL="285750" indent="-285750" algn="just">
              <a:buFont typeface="Arial" panose="020B0604020202020204" pitchFamily="34" charset="0"/>
              <a:buChar char="•"/>
            </a:pPr>
            <a:r>
              <a:rPr lang="en-US" sz="1400" b="1" dirty="0" smtClean="0">
                <a:blipFill>
                  <a:blip r:embed="rId6"/>
                  <a:stretch>
                    <a:fillRect/>
                  </a:stretch>
                </a:blipFill>
                <a:latin typeface="Eras Light ITC" panose="020B0402030504020804" pitchFamily="34" charset="0"/>
              </a:rPr>
              <a:t>Drawback – requires additional set of displacements under given load</a:t>
            </a:r>
            <a:endParaRPr lang="en-US" sz="1400" b="1" dirty="0">
              <a:blipFill>
                <a:blip r:embed="rId6"/>
                <a:stretch>
                  <a:fillRect/>
                </a:stretch>
              </a:blipFill>
              <a:latin typeface="Eras Light ITC" panose="020B0402030504020804" pitchFamily="34" charset="0"/>
            </a:endParaRPr>
          </a:p>
        </p:txBody>
      </p:sp>
    </p:spTree>
    <p:extLst>
      <p:ext uri="{BB962C8B-B14F-4D97-AF65-F5344CB8AC3E}">
        <p14:creationId xmlns:p14="http://schemas.microsoft.com/office/powerpoint/2010/main" val="1389190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353691"/>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Modal Optimization Formulation</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9393C23F-4A37-4AF7-8A5F-1D3348A00679}"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8</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823222" y="2085971"/>
                <a:ext cx="7497556" cy="22016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a:blipFill>
                      <a:blip r:embed="rId4"/>
                      <a:stretch>
                        <a:fillRect/>
                      </a:stretch>
                    </a:blipFill>
                    <a:latin typeface="Eras Light ITC" panose="020B0402030504020804" pitchFamily="34" charset="0"/>
                  </a:rPr>
                  <a:t>Objective function: </a:t>
                </a:r>
                <a14:m>
                  <m:oMath xmlns:m="http://schemas.openxmlformats.org/officeDocument/2006/math">
                    <m:nary>
                      <m:naryPr>
                        <m:chr m:val="∑"/>
                        <m:limLoc m:val="undOvr"/>
                        <m:ctrlPr>
                          <a:rPr lang="en-US" sz="1600" b="1" i="1">
                            <a:blipFill>
                              <a:blip r:embed="rId4"/>
                              <a:stretch>
                                <a:fillRect/>
                              </a:stretch>
                            </a:blipFill>
                            <a:latin typeface="Cambria Math" panose="02040503050406030204" pitchFamily="18" charset="0"/>
                          </a:rPr>
                        </m:ctrlPr>
                      </m:naryPr>
                      <m:sub>
                        <m:r>
                          <a:rPr lang="en-US" sz="1600" b="1">
                            <a:blipFill>
                              <a:blip r:embed="rId4"/>
                              <a:stretch>
                                <a:fillRect/>
                              </a:stretch>
                            </a:blipFill>
                            <a:latin typeface="Cambria Math" panose="02040503050406030204" pitchFamily="18" charset="0"/>
                          </a:rPr>
                          <m:t>𝑖</m:t>
                        </m:r>
                        <m:r>
                          <a:rPr lang="en-US" sz="1600" b="1">
                            <a:blipFill>
                              <a:blip r:embed="rId4"/>
                              <a:stretch>
                                <a:fillRect/>
                              </a:stretch>
                            </a:blipFill>
                            <a:latin typeface="Cambria Math" panose="02040503050406030204" pitchFamily="18" charset="0"/>
                          </a:rPr>
                          <m:t>=1</m:t>
                        </m:r>
                      </m:sub>
                      <m:sup>
                        <m:r>
                          <a:rPr lang="en-US" sz="1600" b="1">
                            <a:blipFill>
                              <a:blip r:embed="rId4"/>
                              <a:stretch>
                                <a:fillRect/>
                              </a:stretch>
                            </a:blipFill>
                            <a:latin typeface="Cambria Math" panose="02040503050406030204" pitchFamily="18" charset="0"/>
                          </a:rPr>
                          <m:t>𝑁</m:t>
                        </m:r>
                      </m:sup>
                      <m:e>
                        <m:d>
                          <m:dPr>
                            <m:begChr m:val="‖"/>
                            <m:endChr m:val="‖"/>
                            <m:ctrlPr>
                              <a:rPr lang="en-US" sz="1600" b="1" i="1">
                                <a:blipFill>
                                  <a:blip r:embed="rId4"/>
                                  <a:stretch>
                                    <a:fillRect/>
                                  </a:stretch>
                                </a:blipFill>
                                <a:latin typeface="Cambria Math" panose="02040503050406030204" pitchFamily="18" charset="0"/>
                              </a:rPr>
                            </m:ctrlPr>
                          </m:dPr>
                          <m:e>
                            <m:sSub>
                              <m:sSubPr>
                                <m:ctrlPr>
                                  <a:rPr lang="en-US" sz="1600" b="1" i="1">
                                    <a:blipFill>
                                      <a:blip r:embed="rId4"/>
                                      <a:stretch>
                                        <a:fillRect/>
                                      </a:stretch>
                                    </a:blipFill>
                                    <a:latin typeface="Cambria Math" panose="02040503050406030204" pitchFamily="18" charset="0"/>
                                  </a:rPr>
                                </m:ctrlPr>
                              </m:sSubPr>
                              <m:e>
                                <m:d>
                                  <m:dPr>
                                    <m:begChr m:val="{"/>
                                    <m:endChr m:val="}"/>
                                    <m:ctrlPr>
                                      <a:rPr lang="en-US" sz="1600" b="1" i="1">
                                        <a:blipFill>
                                          <a:blip r:embed="rId4"/>
                                          <a:stretch>
                                            <a:fillRect/>
                                          </a:stretch>
                                        </a:blipFill>
                                        <a:latin typeface="Cambria Math" panose="02040503050406030204" pitchFamily="18" charset="0"/>
                                      </a:rPr>
                                    </m:ctrlPr>
                                  </m:dPr>
                                  <m:e>
                                    <m:acc>
                                      <m:accPr>
                                        <m:chr m:val="̅"/>
                                        <m:ctrlPr>
                                          <a:rPr lang="en-US" sz="1600" b="1" i="1">
                                            <a:blipFill>
                                              <a:blip r:embed="rId4"/>
                                              <a:stretch>
                                                <a:fillRect/>
                                              </a:stretch>
                                            </a:blipFill>
                                            <a:latin typeface="Cambria Math" panose="02040503050406030204" pitchFamily="18" charset="0"/>
                                          </a:rPr>
                                        </m:ctrlPr>
                                      </m:accPr>
                                      <m:e>
                                        <m:r>
                                          <a:rPr lang="en-US" sz="1600" b="1">
                                            <a:blipFill>
                                              <a:blip r:embed="rId4"/>
                                              <a:stretch>
                                                <a:fillRect/>
                                              </a:stretch>
                                            </a:blipFill>
                                            <a:latin typeface="Cambria Math" panose="02040503050406030204" pitchFamily="18" charset="0"/>
                                          </a:rPr>
                                          <m:t>Ф</m:t>
                                        </m:r>
                                      </m:e>
                                    </m:acc>
                                  </m:e>
                                </m:d>
                              </m:e>
                              <m:sub>
                                <m:r>
                                  <a:rPr lang="en-US" sz="1600" b="1">
                                    <a:blipFill>
                                      <a:blip r:embed="rId4"/>
                                      <a:stretch>
                                        <a:fillRect/>
                                      </a:stretch>
                                    </a:blipFill>
                                    <a:latin typeface="Cambria Math" panose="02040503050406030204" pitchFamily="18" charset="0"/>
                                  </a:rPr>
                                  <m:t>𝑟</m:t>
                                </m:r>
                                <m:r>
                                  <a:rPr lang="en-US" sz="1600" b="1">
                                    <a:blipFill>
                                      <a:blip r:embed="rId4"/>
                                      <a:stretch>
                                        <a:fillRect/>
                                      </a:stretch>
                                    </a:blipFill>
                                    <a:latin typeface="Cambria Math" panose="02040503050406030204" pitchFamily="18" charset="0"/>
                                  </a:rPr>
                                  <m:t>,</m:t>
                                </m:r>
                                <m:r>
                                  <a:rPr lang="en-US" sz="1600" b="1">
                                    <a:blipFill>
                                      <a:blip r:embed="rId4"/>
                                      <a:stretch>
                                        <a:fillRect/>
                                      </a:stretch>
                                    </a:blipFill>
                                    <a:latin typeface="Cambria Math" panose="02040503050406030204" pitchFamily="18" charset="0"/>
                                  </a:rPr>
                                  <m:t>𝑖</m:t>
                                </m:r>
                              </m:sub>
                            </m:sSub>
                            <m:r>
                              <a:rPr lang="en-US" sz="1600" b="1">
                                <a:blipFill>
                                  <a:blip r:embed="rId4"/>
                                  <a:stretch>
                                    <a:fillRect/>
                                  </a:stretch>
                                </a:blipFill>
                                <a:latin typeface="Cambria Math" panose="02040503050406030204" pitchFamily="18" charset="0"/>
                              </a:rPr>
                              <m:t>−</m:t>
                            </m:r>
                            <m:sSub>
                              <m:sSubPr>
                                <m:ctrlPr>
                                  <a:rPr lang="en-US" sz="1600" b="1" i="1">
                                    <a:blipFill>
                                      <a:blip r:embed="rId4"/>
                                      <a:stretch>
                                        <a:fillRect/>
                                      </a:stretch>
                                    </a:blipFill>
                                    <a:latin typeface="Cambria Math" panose="02040503050406030204" pitchFamily="18" charset="0"/>
                                  </a:rPr>
                                </m:ctrlPr>
                              </m:sSubPr>
                              <m:e>
                                <m:d>
                                  <m:dPr>
                                    <m:begChr m:val="{"/>
                                    <m:endChr m:val="}"/>
                                    <m:ctrlPr>
                                      <a:rPr lang="en-US" sz="1600" b="1" i="1">
                                        <a:blipFill>
                                          <a:blip r:embed="rId4"/>
                                          <a:stretch>
                                            <a:fillRect/>
                                          </a:stretch>
                                        </a:blipFill>
                                        <a:latin typeface="Cambria Math" panose="02040503050406030204" pitchFamily="18" charset="0"/>
                                      </a:rPr>
                                    </m:ctrlPr>
                                  </m:dPr>
                                  <m:e>
                                    <m:acc>
                                      <m:accPr>
                                        <m:chr m:val="̅"/>
                                        <m:ctrlPr>
                                          <a:rPr lang="en-US" sz="1600" b="1" i="1">
                                            <a:blipFill>
                                              <a:blip r:embed="rId4"/>
                                              <a:stretch>
                                                <a:fillRect/>
                                              </a:stretch>
                                            </a:blipFill>
                                            <a:latin typeface="Cambria Math" panose="02040503050406030204" pitchFamily="18" charset="0"/>
                                          </a:rPr>
                                        </m:ctrlPr>
                                      </m:accPr>
                                      <m:e>
                                        <m:r>
                                          <a:rPr lang="en-US" sz="1600" b="1">
                                            <a:blipFill>
                                              <a:blip r:embed="rId4"/>
                                              <a:stretch>
                                                <a:fillRect/>
                                              </a:stretch>
                                            </a:blipFill>
                                            <a:latin typeface="Cambria Math" panose="02040503050406030204" pitchFamily="18" charset="0"/>
                                          </a:rPr>
                                          <m:t>Ф</m:t>
                                        </m:r>
                                      </m:e>
                                    </m:acc>
                                  </m:e>
                                </m:d>
                              </m:e>
                              <m:sub>
                                <m:r>
                                  <a:rPr lang="en-US" sz="1600" b="1">
                                    <a:blipFill>
                                      <a:blip r:embed="rId4"/>
                                      <a:stretch>
                                        <a:fillRect/>
                                      </a:stretch>
                                    </a:blipFill>
                                    <a:latin typeface="Cambria Math" panose="02040503050406030204" pitchFamily="18" charset="0"/>
                                  </a:rPr>
                                  <m:t>𝑚</m:t>
                                </m:r>
                                <m:r>
                                  <a:rPr lang="en-US" sz="1600" b="1">
                                    <a:blipFill>
                                      <a:blip r:embed="rId4"/>
                                      <a:stretch>
                                        <a:fillRect/>
                                      </a:stretch>
                                    </a:blipFill>
                                    <a:latin typeface="Cambria Math" panose="02040503050406030204" pitchFamily="18" charset="0"/>
                                  </a:rPr>
                                  <m:t>,</m:t>
                                </m:r>
                                <m:r>
                                  <a:rPr lang="en-US" sz="1600" b="1">
                                    <a:blipFill>
                                      <a:blip r:embed="rId4"/>
                                      <a:stretch>
                                        <a:fillRect/>
                                      </a:stretch>
                                    </a:blipFill>
                                    <a:latin typeface="Cambria Math" panose="02040503050406030204" pitchFamily="18" charset="0"/>
                                  </a:rPr>
                                  <m:t>𝑖</m:t>
                                </m:r>
                              </m:sub>
                            </m:sSub>
                          </m:e>
                        </m:d>
                      </m:e>
                    </m:nary>
                  </m:oMath>
                </a14:m>
                <a:endParaRPr lang="en-US" sz="1600" b="1" dirty="0">
                  <a:blipFill>
                    <a:blip r:embed="rId4"/>
                    <a:stretch>
                      <a:fillRect/>
                    </a:stretch>
                  </a:blipFill>
                  <a:latin typeface="Eras Light ITC" panose="020B0402030504020804" pitchFamily="34" charset="0"/>
                </a:endParaRPr>
              </a:p>
              <a:p>
                <a:pPr marL="285750" indent="-285750" algn="just">
                  <a:lnSpc>
                    <a:spcPct val="150000"/>
                  </a:lnSpc>
                  <a:buFont typeface="Arial" panose="020B0604020202020204" pitchFamily="34" charset="0"/>
                  <a:buChar char="•"/>
                </a:pPr>
                <a:r>
                  <a:rPr lang="en-US" sz="1600" b="1" dirty="0">
                    <a:blipFill>
                      <a:blip r:embed="rId4"/>
                      <a:stretch>
                        <a:fillRect/>
                      </a:stretch>
                    </a:blipFill>
                    <a:latin typeface="Eras Light ITC" panose="020B0402030504020804" pitchFamily="34" charset="0"/>
                  </a:rPr>
                  <a:t>Constraint: </a:t>
                </a:r>
                <a14:m>
                  <m:oMath xmlns:m="http://schemas.openxmlformats.org/officeDocument/2006/math">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𝜔</m:t>
                        </m:r>
                      </m:e>
                      <m:sub>
                        <m:r>
                          <a:rPr lang="en-US" sz="1600" b="1">
                            <a:blipFill>
                              <a:blip r:embed="rId4"/>
                              <a:stretch>
                                <a:fillRect/>
                              </a:stretch>
                            </a:blipFill>
                            <a:latin typeface="Cambria Math" panose="02040503050406030204" pitchFamily="18" charset="0"/>
                          </a:rPr>
                          <m:t>𝑟</m:t>
                        </m:r>
                        <m:r>
                          <a:rPr lang="en-US" sz="1600" b="1">
                            <a:blipFill>
                              <a:blip r:embed="rId4"/>
                              <a:stretch>
                                <a:fillRect/>
                              </a:stretch>
                            </a:blipFill>
                            <a:latin typeface="Cambria Math" panose="02040503050406030204" pitchFamily="18" charset="0"/>
                          </a:rPr>
                          <m:t>,</m:t>
                        </m:r>
                        <m:r>
                          <a:rPr lang="en-US" sz="1600" b="1">
                            <a:blipFill>
                              <a:blip r:embed="rId4"/>
                              <a:stretch>
                                <a:fillRect/>
                              </a:stretch>
                            </a:blipFill>
                            <a:latin typeface="Cambria Math" panose="02040503050406030204" pitchFamily="18" charset="0"/>
                          </a:rPr>
                          <m:t>𝑖</m:t>
                        </m:r>
                      </m:sub>
                    </m:sSub>
                    <m:r>
                      <a:rPr lang="en-US" sz="1600" b="1">
                        <a:blipFill>
                          <a:blip r:embed="rId4"/>
                          <a:stretch>
                            <a:fillRect/>
                          </a:stretch>
                        </a:blipFill>
                        <a:latin typeface="Cambria Math" panose="02040503050406030204" pitchFamily="18" charset="0"/>
                      </a:rPr>
                      <m:t>=</m:t>
                    </m:r>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𝜔</m:t>
                        </m:r>
                      </m:e>
                      <m:sub>
                        <m:r>
                          <a:rPr lang="en-US" sz="1600" b="1">
                            <a:blipFill>
                              <a:blip r:embed="rId4"/>
                              <a:stretch>
                                <a:fillRect/>
                              </a:stretch>
                            </a:blipFill>
                            <a:latin typeface="Cambria Math" panose="02040503050406030204" pitchFamily="18" charset="0"/>
                          </a:rPr>
                          <m:t>𝑚</m:t>
                        </m:r>
                        <m:r>
                          <a:rPr lang="en-US" sz="1600" b="1">
                            <a:blipFill>
                              <a:blip r:embed="rId4"/>
                              <a:stretch>
                                <a:fillRect/>
                              </a:stretch>
                            </a:blipFill>
                            <a:latin typeface="Cambria Math" panose="02040503050406030204" pitchFamily="18" charset="0"/>
                          </a:rPr>
                          <m:t>,</m:t>
                        </m:r>
                        <m:r>
                          <a:rPr lang="en-US" sz="1600" b="1">
                            <a:blipFill>
                              <a:blip r:embed="rId4"/>
                              <a:stretch>
                                <a:fillRect/>
                              </a:stretch>
                            </a:blipFill>
                            <a:latin typeface="Cambria Math" panose="02040503050406030204" pitchFamily="18" charset="0"/>
                          </a:rPr>
                          <m:t>𝑖</m:t>
                        </m:r>
                      </m:sub>
                    </m:sSub>
                    <m:groupChr>
                      <m:groupChrPr>
                        <m:chr m:val="⇒"/>
                        <m:pos m:val="top"/>
                        <m:ctrlPr>
                          <a:rPr lang="en-US" sz="1600" b="1" i="1">
                            <a:blipFill>
                              <a:blip r:embed="rId4"/>
                              <a:stretch>
                                <a:fillRect/>
                              </a:stretch>
                            </a:blipFill>
                            <a:latin typeface="Cambria Math" panose="02040503050406030204" pitchFamily="18" charset="0"/>
                          </a:rPr>
                        </m:ctrlPr>
                      </m:groupChrPr>
                      <m:e/>
                    </m:groupChr>
                    <m:f>
                      <m:fPr>
                        <m:ctrlPr>
                          <a:rPr lang="en-US" sz="1600" b="1" i="1">
                            <a:blipFill>
                              <a:blip r:embed="rId4"/>
                              <a:stretch>
                                <a:fillRect/>
                              </a:stretch>
                            </a:blipFill>
                            <a:latin typeface="Cambria Math" panose="02040503050406030204" pitchFamily="18" charset="0"/>
                          </a:rPr>
                        </m:ctrlPr>
                      </m:fPr>
                      <m:num>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𝑏</m:t>
                            </m:r>
                          </m:e>
                          <m:sub>
                            <m:r>
                              <a:rPr lang="en-US" sz="1600" b="1">
                                <a:blipFill>
                                  <a:blip r:embed="rId4"/>
                                  <a:stretch>
                                    <a:fillRect/>
                                  </a:stretch>
                                </a:blipFill>
                                <a:latin typeface="Cambria Math" panose="02040503050406030204" pitchFamily="18" charset="0"/>
                              </a:rPr>
                              <m:t>𝑟</m:t>
                            </m:r>
                          </m:sub>
                        </m:sSub>
                      </m:num>
                      <m:den>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𝑉</m:t>
                            </m:r>
                          </m:e>
                          <m:sub>
                            <m:r>
                              <a:rPr lang="en-US" sz="1600" b="1">
                                <a:blipFill>
                                  <a:blip r:embed="rId4"/>
                                  <a:stretch>
                                    <a:fillRect/>
                                  </a:stretch>
                                </a:blipFill>
                                <a:latin typeface="Cambria Math" panose="02040503050406030204" pitchFamily="18" charset="0"/>
                              </a:rPr>
                              <m:t>𝑟</m:t>
                            </m:r>
                          </m:sub>
                        </m:sSub>
                      </m:den>
                    </m:f>
                    <m:r>
                      <a:rPr lang="en-US" sz="1600" b="1">
                        <a:blipFill>
                          <a:blip r:embed="rId4"/>
                          <a:stretch>
                            <a:fillRect/>
                          </a:stretch>
                        </a:blipFill>
                        <a:latin typeface="Cambria Math" panose="02040503050406030204" pitchFamily="18" charset="0"/>
                      </a:rPr>
                      <m:t>=</m:t>
                    </m:r>
                    <m:f>
                      <m:fPr>
                        <m:ctrlPr>
                          <a:rPr lang="en-US" sz="1600" b="1" i="1">
                            <a:blipFill>
                              <a:blip r:embed="rId4"/>
                              <a:stretch>
                                <a:fillRect/>
                              </a:stretch>
                            </a:blipFill>
                            <a:latin typeface="Cambria Math" panose="02040503050406030204" pitchFamily="18" charset="0"/>
                          </a:rPr>
                        </m:ctrlPr>
                      </m:fPr>
                      <m:num>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𝑏</m:t>
                            </m:r>
                          </m:e>
                          <m:sub>
                            <m:r>
                              <a:rPr lang="en-US" sz="1600" b="1">
                                <a:blipFill>
                                  <a:blip r:embed="rId4"/>
                                  <a:stretch>
                                    <a:fillRect/>
                                  </a:stretch>
                                </a:blipFill>
                                <a:latin typeface="Cambria Math" panose="02040503050406030204" pitchFamily="18" charset="0"/>
                              </a:rPr>
                              <m:t>𝑚</m:t>
                            </m:r>
                          </m:sub>
                        </m:sSub>
                      </m:num>
                      <m:den>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𝑉</m:t>
                            </m:r>
                          </m:e>
                          <m:sub>
                            <m:r>
                              <a:rPr lang="en-US" sz="1600" b="1">
                                <a:blipFill>
                                  <a:blip r:embed="rId4"/>
                                  <a:stretch>
                                    <a:fillRect/>
                                  </a:stretch>
                                </a:blipFill>
                                <a:latin typeface="Cambria Math" panose="02040503050406030204" pitchFamily="18" charset="0"/>
                              </a:rPr>
                              <m:t>𝑚</m:t>
                            </m:r>
                          </m:sub>
                        </m:sSub>
                      </m:den>
                    </m:f>
                    <m:r>
                      <a:rPr lang="en-US" sz="1600" b="1">
                        <a:blipFill>
                          <a:blip r:embed="rId4"/>
                          <a:stretch>
                            <a:fillRect/>
                          </a:stretch>
                        </a:blipFill>
                        <a:latin typeface="Cambria Math" panose="02040503050406030204" pitchFamily="18" charset="0"/>
                      </a:rPr>
                      <m:t> </m:t>
                    </m:r>
                  </m:oMath>
                </a14:m>
                <a:endParaRPr lang="en-US" sz="1600" b="1" dirty="0">
                  <a:blipFill>
                    <a:blip r:embed="rId4"/>
                    <a:stretch>
                      <a:fillRect/>
                    </a:stretch>
                  </a:blipFill>
                  <a:latin typeface="Eras Light ITC" panose="020B0402030504020804" pitchFamily="34" charset="0"/>
                </a:endParaRPr>
              </a:p>
              <a:p>
                <a:pPr marL="285750" indent="-285750" algn="just">
                  <a:lnSpc>
                    <a:spcPct val="150000"/>
                  </a:lnSpc>
                  <a:buFont typeface="Arial" panose="020B0604020202020204" pitchFamily="34" charset="0"/>
                  <a:buChar char="•"/>
                </a:pPr>
                <a:r>
                  <a:rPr lang="en-US" sz="1600" b="1" dirty="0">
                    <a:blipFill>
                      <a:blip r:embed="rId4"/>
                      <a:stretch>
                        <a:fillRect/>
                      </a:stretch>
                    </a:blipFill>
                    <a:latin typeface="Eras Light ITC" panose="020B0402030504020804" pitchFamily="34" charset="0"/>
                  </a:rPr>
                  <a:t>Normal modes are sorted according to the increasing values of their corresponding frequencies</a:t>
                </a:r>
              </a:p>
              <a:p>
                <a:pPr marL="285750" indent="-285750" algn="just">
                  <a:lnSpc>
                    <a:spcPct val="150000"/>
                  </a:lnSpc>
                  <a:buFont typeface="Arial" panose="020B0604020202020204" pitchFamily="34" charset="0"/>
                  <a:buChar char="•"/>
                </a:pPr>
                <a:r>
                  <a:rPr lang="en-US" sz="1600" b="1" dirty="0">
                    <a:blipFill>
                      <a:blip r:embed="rId4"/>
                      <a:stretch>
                        <a:fillRect/>
                      </a:stretch>
                    </a:blipFill>
                    <a:latin typeface="Eras Light ITC" panose="020B0402030504020804" pitchFamily="34" charset="0"/>
                  </a:rPr>
                  <a:t>Drawback - the introduction of discontinuities in the objective </a:t>
                </a:r>
                <a:r>
                  <a:rPr lang="en-US" sz="1600" b="1" dirty="0" smtClean="0">
                    <a:blipFill>
                      <a:blip r:embed="rId4"/>
                      <a:stretch>
                        <a:fillRect/>
                      </a:stretch>
                    </a:blipFill>
                    <a:latin typeface="Eras Light ITC" panose="020B0402030504020804" pitchFamily="34" charset="0"/>
                  </a:rPr>
                  <a:t>function</a:t>
                </a:r>
                <a:endParaRPr lang="en-US" sz="1600" b="1" dirty="0">
                  <a:blipFill>
                    <a:blip r:embed="rId4"/>
                    <a:stretch>
                      <a:fillRect/>
                    </a:stretch>
                  </a:blipFill>
                  <a:latin typeface="Eras Light ITC" panose="020B04020305040208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23222" y="2085971"/>
                <a:ext cx="7497556" cy="2201628"/>
              </a:xfrm>
              <a:prstGeom prst="rect">
                <a:avLst/>
              </a:prstGeom>
              <a:blipFill rotWithShape="0">
                <a:blip r:embed="rId5"/>
                <a:stretch>
                  <a:fillRect/>
                </a:stretch>
              </a:blipFill>
            </p:spPr>
            <p:txBody>
              <a:bodyPr/>
              <a:lstStyle/>
              <a:p>
                <a:r>
                  <a:rPr lang="en-US">
                    <a:noFill/>
                  </a:rPr>
                  <a:t> </a:t>
                </a:r>
              </a:p>
            </p:txBody>
          </p:sp>
        </mc:Fallback>
      </mc:AlternateContent>
      <p:sp>
        <p:nvSpPr>
          <p:cNvPr id="36" name="Rectangle 35"/>
          <p:cNvSpPr/>
          <p:nvPr/>
        </p:nvSpPr>
        <p:spPr>
          <a:xfrm>
            <a:off x="1061722" y="1483749"/>
            <a:ext cx="1191255" cy="422295"/>
          </a:xfrm>
          <a:prstGeom prst="rect">
            <a:avLst/>
          </a:prstGeom>
        </p:spPr>
        <p:txBody>
          <a:bodyPr wrap="square">
            <a:spAutoFit/>
          </a:bodyPr>
          <a:lstStyle/>
          <a:p>
            <a:pPr algn="just">
              <a:lnSpc>
                <a:spcPct val="150000"/>
              </a:lnSpc>
            </a:pPr>
            <a:r>
              <a:rPr lang="en-US" sz="1600" b="1" dirty="0" smtClean="0">
                <a:blipFill>
                  <a:blip r:embed="rId4"/>
                  <a:stretch>
                    <a:fillRect/>
                  </a:stretch>
                </a:blipFill>
                <a:latin typeface="Eras Light ITC" panose="020B0402030504020804" pitchFamily="34" charset="0"/>
              </a:rPr>
              <a:t>Traditional*</a:t>
            </a:r>
            <a:endParaRPr lang="en-US" sz="1600" b="1" dirty="0">
              <a:blipFill>
                <a:blip r:embed="rId4"/>
                <a:stretch>
                  <a:fillRect/>
                </a:stretch>
              </a:blipFill>
              <a:latin typeface="Eras Light ITC" panose="020B0402030504020804" pitchFamily="34" charset="0"/>
            </a:endParaRPr>
          </a:p>
        </p:txBody>
      </p:sp>
      <p:sp>
        <p:nvSpPr>
          <p:cNvPr id="37" name="Rectangle 36"/>
          <p:cNvSpPr/>
          <p:nvPr/>
        </p:nvSpPr>
        <p:spPr>
          <a:xfrm>
            <a:off x="439470" y="5772574"/>
            <a:ext cx="8417921" cy="261610"/>
          </a:xfrm>
          <a:prstGeom prst="rect">
            <a:avLst/>
          </a:prstGeom>
        </p:spPr>
        <p:txBody>
          <a:bodyPr wrap="square">
            <a:spAutoFit/>
          </a:bodyPr>
          <a:lstStyle/>
          <a:p>
            <a:r>
              <a:rPr lang="en-US" sz="1100" dirty="0">
                <a:latin typeface="Eras Light ITC" panose="020B0402030504020804" pitchFamily="34" charset="0"/>
              </a:rPr>
              <a:t>* Ricciardi et al., AIAA, (2014)</a:t>
            </a:r>
          </a:p>
        </p:txBody>
      </p:sp>
    </p:spTree>
    <p:extLst>
      <p:ext uri="{BB962C8B-B14F-4D97-AF65-F5344CB8AC3E}">
        <p14:creationId xmlns:p14="http://schemas.microsoft.com/office/powerpoint/2010/main" val="2935734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2" y="353691"/>
            <a:ext cx="7886700" cy="557348"/>
          </a:xfrm>
        </p:spPr>
        <p:txBody>
          <a:bodyPr vert="horz" lIns="91440" tIns="45720" rIns="91440" bIns="45720" rtlCol="0" anchor="b">
            <a:noAutofit/>
          </a:bodyPr>
          <a:lstStyle/>
          <a:p>
            <a:pPr algn="ctr"/>
            <a:r>
              <a:rPr lang="en-US" sz="3200" kern="0" dirty="0" smtClean="0">
                <a:blipFill>
                  <a:blip r:embed="rId3"/>
                  <a:stretch>
                    <a:fillRect/>
                  </a:stretch>
                </a:blipFill>
                <a:latin typeface="Eras Light ITC" panose="020B0402030504020804" pitchFamily="34" charset="0"/>
              </a:rPr>
              <a:t>Modal Optimization Formulation</a:t>
            </a:r>
            <a:endParaRPr lang="en-US" sz="3200" kern="0" dirty="0">
              <a:blipFill>
                <a:blip r:embed="rId3"/>
                <a:stretch>
                  <a:fillRect/>
                </a:stretch>
              </a:blipFill>
              <a:latin typeface="Eras Light ITC" panose="020B0402030504020804" pitchFamily="34" charset="0"/>
            </a:endParaRPr>
          </a:p>
        </p:txBody>
      </p:sp>
      <p:sp>
        <p:nvSpPr>
          <p:cNvPr id="4" name="Date Placeholder 3"/>
          <p:cNvSpPr>
            <a:spLocks noGrp="1"/>
          </p:cNvSpPr>
          <p:nvPr>
            <p:ph type="dt" sz="half" idx="10"/>
          </p:nvPr>
        </p:nvSpPr>
        <p:spPr/>
        <p:txBody>
          <a:bodyPr/>
          <a:lstStyle/>
          <a:p>
            <a:fld id="{CB3B9C3A-A0B6-49BE-8875-91742612D245}" type="datetime1">
              <a:rPr lang="en-US" smtClean="0">
                <a:latin typeface="Eras Light ITC" panose="020B0402030504020804" pitchFamily="34" charset="0"/>
              </a:rPr>
              <a:t>28-Jun-18</a:t>
            </a:fld>
            <a:endParaRPr lang="en-US">
              <a:latin typeface="Eras Light ITC" panose="020B0402030504020804" pitchFamily="34" charset="0"/>
            </a:endParaRPr>
          </a:p>
        </p:txBody>
      </p:sp>
      <p:sp>
        <p:nvSpPr>
          <p:cNvPr id="5" name="Footer Placeholder 4"/>
          <p:cNvSpPr>
            <a:spLocks noGrp="1"/>
          </p:cNvSpPr>
          <p:nvPr>
            <p:ph type="ftr" sz="quarter" idx="11"/>
          </p:nvPr>
        </p:nvSpPr>
        <p:spPr/>
        <p:txBody>
          <a:bodyPr/>
          <a:lstStyle/>
          <a:p>
            <a:r>
              <a:rPr lang="en-US" smtClean="0">
                <a:latin typeface="Eras Light ITC" panose="020B0402030504020804" pitchFamily="34" charset="0"/>
              </a:rPr>
              <a:t>Scaled Aircraft in Aeroelastic Similarity - Flutter Optimization - Akshay Gupta</a:t>
            </a:r>
            <a:endParaRPr lang="en-US">
              <a:latin typeface="Eras Light ITC" panose="020B0402030504020804" pitchFamily="34" charset="0"/>
            </a:endParaRPr>
          </a:p>
        </p:txBody>
      </p:sp>
      <p:sp>
        <p:nvSpPr>
          <p:cNvPr id="6" name="Slide Number Placeholder 5"/>
          <p:cNvSpPr>
            <a:spLocks noGrp="1"/>
          </p:cNvSpPr>
          <p:nvPr>
            <p:ph type="sldNum" sz="quarter" idx="12"/>
          </p:nvPr>
        </p:nvSpPr>
        <p:spPr/>
        <p:txBody>
          <a:bodyPr/>
          <a:lstStyle/>
          <a:p>
            <a:fld id="{D76DD67E-9AE8-4C18-B1C8-4E61E5949BC2}" type="slidenum">
              <a:rPr lang="en-US" smtClean="0">
                <a:latin typeface="Eras Light ITC" panose="020B0402030504020804" pitchFamily="34" charset="0"/>
              </a:rPr>
              <a:t>9</a:t>
            </a:fld>
            <a:endParaRPr lang="en-US">
              <a:latin typeface="Eras Light ITC" panose="020B04020305040208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823222" y="2085971"/>
                <a:ext cx="7497556" cy="26781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Use of Modal Assurance Criterion: </a:t>
                </a:r>
                <a14:m>
                  <m:oMath xmlns:m="http://schemas.openxmlformats.org/officeDocument/2006/math">
                    <m:r>
                      <a:rPr lang="en-US" sz="1600" b="1">
                        <a:blipFill>
                          <a:blip r:embed="rId4"/>
                          <a:stretch>
                            <a:fillRect/>
                          </a:stretch>
                        </a:blipFill>
                        <a:latin typeface="Cambria Math" panose="02040503050406030204" pitchFamily="18" charset="0"/>
                      </a:rPr>
                      <m:t>𝑀𝐴𝐶</m:t>
                    </m:r>
                    <m:d>
                      <m:dPr>
                        <m:ctrlPr>
                          <a:rPr lang="en-US" sz="1600" b="1" i="1">
                            <a:blipFill>
                              <a:blip r:embed="rId4"/>
                              <a:stretch>
                                <a:fillRect/>
                              </a:stretch>
                            </a:blipFill>
                            <a:latin typeface="Cambria Math" panose="02040503050406030204" pitchFamily="18" charset="0"/>
                          </a:rPr>
                        </m:ctrlPr>
                      </m:dPr>
                      <m:e>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1</m:t>
                            </m:r>
                          </m:sub>
                        </m:sSub>
                        <m:r>
                          <a:rPr lang="en-US" sz="1600" b="1">
                            <a:blipFill>
                              <a:blip r:embed="rId4"/>
                              <a:stretch>
                                <a:fillRect/>
                              </a:stretch>
                            </a:blipFill>
                            <a:latin typeface="Cambria Math" panose="02040503050406030204" pitchFamily="18" charset="0"/>
                          </a:rPr>
                          <m:t>,</m:t>
                        </m:r>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2</m:t>
                            </m:r>
                          </m:sub>
                        </m:sSub>
                      </m:e>
                    </m:d>
                    <m:r>
                      <a:rPr lang="en-US" sz="1600" b="1">
                        <a:blipFill>
                          <a:blip r:embed="rId4"/>
                          <a:stretch>
                            <a:fillRect/>
                          </a:stretch>
                        </a:blipFill>
                        <a:latin typeface="Cambria Math" panose="02040503050406030204" pitchFamily="18" charset="0"/>
                      </a:rPr>
                      <m:t>=</m:t>
                    </m:r>
                    <m:f>
                      <m:fPr>
                        <m:ctrlPr>
                          <a:rPr lang="en-US" sz="1600" b="1" i="1">
                            <a:blipFill>
                              <a:blip r:embed="rId4"/>
                              <a:stretch>
                                <a:fillRect/>
                              </a:stretch>
                            </a:blipFill>
                            <a:latin typeface="Cambria Math" panose="02040503050406030204" pitchFamily="18" charset="0"/>
                          </a:rPr>
                        </m:ctrlPr>
                      </m:fPr>
                      <m:num>
                        <m:d>
                          <m:dPr>
                            <m:begChr m:val="‖"/>
                            <m:endChr m:val="‖"/>
                            <m:ctrlPr>
                              <a:rPr lang="en-US" sz="1600" b="1" i="1">
                                <a:blipFill>
                                  <a:blip r:embed="rId4"/>
                                  <a:stretch>
                                    <a:fillRect/>
                                  </a:stretch>
                                </a:blipFill>
                                <a:latin typeface="Cambria Math" panose="02040503050406030204" pitchFamily="18" charset="0"/>
                              </a:rPr>
                            </m:ctrlPr>
                          </m:dPr>
                          <m:e>
                            <m:sSubSup>
                              <m:sSubSupPr>
                                <m:ctrlPr>
                                  <a:rPr lang="en-US" sz="1600" b="1" i="1">
                                    <a:blipFill>
                                      <a:blip r:embed="rId4"/>
                                      <a:stretch>
                                        <a:fillRect/>
                                      </a:stretch>
                                    </a:blipFill>
                                    <a:latin typeface="Cambria Math" panose="02040503050406030204" pitchFamily="18" charset="0"/>
                                  </a:rPr>
                                </m:ctrlPr>
                              </m:sSubSup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1</m:t>
                                </m:r>
                              </m:sub>
                              <m:sup>
                                <m:r>
                                  <a:rPr lang="en-US" sz="1600" b="1">
                                    <a:blipFill>
                                      <a:blip r:embed="rId4"/>
                                      <a:stretch>
                                        <a:fillRect/>
                                      </a:stretch>
                                    </a:blipFill>
                                    <a:latin typeface="Cambria Math" panose="02040503050406030204" pitchFamily="18" charset="0"/>
                                  </a:rPr>
                                  <m:t>𝑇</m:t>
                                </m:r>
                              </m:sup>
                            </m:sSubSup>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2</m:t>
                                </m:r>
                              </m:sub>
                            </m:sSub>
                          </m:e>
                        </m:d>
                      </m:num>
                      <m:den>
                        <m:sSubSup>
                          <m:sSubSupPr>
                            <m:ctrlPr>
                              <a:rPr lang="en-US" sz="1600" b="1" i="1">
                                <a:blipFill>
                                  <a:blip r:embed="rId4"/>
                                  <a:stretch>
                                    <a:fillRect/>
                                  </a:stretch>
                                </a:blipFill>
                                <a:latin typeface="Cambria Math" panose="02040503050406030204" pitchFamily="18" charset="0"/>
                              </a:rPr>
                            </m:ctrlPr>
                          </m:sSubSup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1</m:t>
                            </m:r>
                          </m:sub>
                          <m:sup>
                            <m:r>
                              <a:rPr lang="en-US" sz="1600" b="1">
                                <a:blipFill>
                                  <a:blip r:embed="rId4"/>
                                  <a:stretch>
                                    <a:fillRect/>
                                  </a:stretch>
                                </a:blipFill>
                                <a:latin typeface="Cambria Math" panose="02040503050406030204" pitchFamily="18" charset="0"/>
                              </a:rPr>
                              <m:t>𝑇</m:t>
                            </m:r>
                          </m:sup>
                        </m:sSubSup>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1</m:t>
                            </m:r>
                          </m:sub>
                        </m:sSub>
                        <m:sSubSup>
                          <m:sSubSupPr>
                            <m:ctrlPr>
                              <a:rPr lang="en-US" sz="1600" b="1" i="1">
                                <a:blipFill>
                                  <a:blip r:embed="rId4"/>
                                  <a:stretch>
                                    <a:fillRect/>
                                  </a:stretch>
                                </a:blipFill>
                                <a:latin typeface="Cambria Math" panose="02040503050406030204" pitchFamily="18" charset="0"/>
                              </a:rPr>
                            </m:ctrlPr>
                          </m:sSubSup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2</m:t>
                            </m:r>
                          </m:sub>
                          <m:sup>
                            <m:r>
                              <a:rPr lang="en-US" sz="1600" b="1">
                                <a:blipFill>
                                  <a:blip r:embed="rId4"/>
                                  <a:stretch>
                                    <a:fillRect/>
                                  </a:stretch>
                                </a:blipFill>
                                <a:latin typeface="Cambria Math" panose="02040503050406030204" pitchFamily="18" charset="0"/>
                              </a:rPr>
                              <m:t>𝑇</m:t>
                            </m:r>
                          </m:sup>
                        </m:sSubSup>
                        <m:sSub>
                          <m:sSubPr>
                            <m:ctrlPr>
                              <a:rPr lang="en-US" sz="1600" b="1" i="1">
                                <a:blipFill>
                                  <a:blip r:embed="rId4"/>
                                  <a:stretch>
                                    <a:fillRect/>
                                  </a:stretch>
                                </a:blipFill>
                                <a:latin typeface="Cambria Math" panose="02040503050406030204" pitchFamily="18" charset="0"/>
                              </a:rPr>
                            </m:ctrlPr>
                          </m:sSubPr>
                          <m:e>
                            <m:r>
                              <a:rPr lang="en-US" sz="1600" b="1">
                                <a:blipFill>
                                  <a:blip r:embed="rId4"/>
                                  <a:stretch>
                                    <a:fillRect/>
                                  </a:stretch>
                                </a:blipFill>
                                <a:latin typeface="Cambria Math" panose="02040503050406030204" pitchFamily="18" charset="0"/>
                              </a:rPr>
                              <m:t>Ф</m:t>
                            </m:r>
                          </m:e>
                          <m:sub>
                            <m:r>
                              <a:rPr lang="en-US" sz="1600" b="1">
                                <a:blipFill>
                                  <a:blip r:embed="rId4"/>
                                  <a:stretch>
                                    <a:fillRect/>
                                  </a:stretch>
                                </a:blipFill>
                                <a:latin typeface="Cambria Math" panose="02040503050406030204" pitchFamily="18" charset="0"/>
                              </a:rPr>
                              <m:t>2</m:t>
                            </m:r>
                          </m:sub>
                        </m:sSub>
                        <m:r>
                          <a:rPr lang="en-US" sz="1600" b="1">
                            <a:blipFill>
                              <a:blip r:embed="rId4"/>
                              <a:stretch>
                                <a:fillRect/>
                              </a:stretch>
                            </a:blipFill>
                            <a:latin typeface="Cambria Math" panose="02040503050406030204" pitchFamily="18" charset="0"/>
                          </a:rPr>
                          <m:t>)</m:t>
                        </m:r>
                      </m:den>
                    </m:f>
                  </m:oMath>
                </a14:m>
                <a:endParaRPr lang="en-US" sz="1600" b="1" dirty="0">
                  <a:blipFill>
                    <a:blip r:embed="rId4"/>
                    <a:stretch>
                      <a:fillRect/>
                    </a:stretch>
                  </a:blipFill>
                  <a:latin typeface="Eras Light ITC" panose="020B0402030504020804" pitchFamily="34" charset="0"/>
                </a:endParaRPr>
              </a:p>
              <a:p>
                <a:pPr marL="285750" indent="-285750" algn="just">
                  <a:lnSpc>
                    <a:spcPct val="150000"/>
                  </a:lnSpc>
                  <a:buFont typeface="Arial" panose="020B0604020202020204" pitchFamily="34" charset="0"/>
                  <a:buChar char="•"/>
                </a:pPr>
                <a14:m>
                  <m:oMath xmlns:m="http://schemas.openxmlformats.org/officeDocument/2006/math">
                    <m:m>
                      <m:mPr>
                        <m:mcs>
                          <m:mc>
                            <m:mcPr>
                              <m:count m:val="2"/>
                              <m:mcJc m:val="center"/>
                            </m:mcPr>
                          </m:mc>
                        </m:mcs>
                        <m:ctrlPr>
                          <a:rPr lang="en-US" sz="1600" b="1" i="1">
                            <a:blipFill>
                              <a:blip r:embed="rId4"/>
                              <a:stretch>
                                <a:fillRect/>
                              </a:stretch>
                            </a:blipFill>
                            <a:latin typeface="Cambria Math" panose="02040503050406030204" pitchFamily="18" charset="0"/>
                          </a:rPr>
                        </m:ctrlPr>
                      </m:mPr>
                      <m:mr>
                        <m:e>
                          <m:r>
                            <a:rPr lang="en-US" sz="1600" b="1">
                              <a:blipFill>
                                <a:blip r:embed="rId4"/>
                                <a:stretch>
                                  <a:fillRect/>
                                </a:stretch>
                              </a:blipFill>
                              <a:latin typeface="Cambria Math" panose="02040503050406030204" pitchFamily="18" charset="0"/>
                            </a:rPr>
                            <m:t>𝑀𝐴𝐶</m:t>
                          </m:r>
                          <m:r>
                            <a:rPr lang="en-US" sz="1600" b="1">
                              <a:blipFill>
                                <a:blip r:embed="rId4"/>
                                <a:stretch>
                                  <a:fillRect/>
                                </a:stretch>
                              </a:blipFill>
                              <a:latin typeface="Cambria Math" panose="02040503050406030204" pitchFamily="18" charset="0"/>
                            </a:rPr>
                            <m:t>=1,</m:t>
                          </m:r>
                        </m:e>
                        <m:e>
                          <m:r>
                            <a:rPr lang="en-US" sz="1600" b="1">
                              <a:blipFill>
                                <a:blip r:embed="rId4"/>
                                <a:stretch>
                                  <a:fillRect/>
                                </a:stretch>
                              </a:blipFill>
                              <a:latin typeface="Cambria Math" panose="02040503050406030204" pitchFamily="18" charset="0"/>
                            </a:rPr>
                            <m:t>𝑠𝑎𝑚𝑒</m:t>
                          </m:r>
                          <m:r>
                            <a:rPr lang="en-US" sz="1600" b="1">
                              <a:blipFill>
                                <a:blip r:embed="rId4"/>
                                <a:stretch>
                                  <a:fillRect/>
                                </a:stretch>
                              </a:blipFill>
                              <a:latin typeface="Cambria Math" panose="02040503050406030204" pitchFamily="18" charset="0"/>
                            </a:rPr>
                            <m:t> </m:t>
                          </m:r>
                          <m:r>
                            <a:rPr lang="en-US" sz="1600" b="1">
                              <a:blipFill>
                                <a:blip r:embed="rId4"/>
                                <a:stretch>
                                  <a:fillRect/>
                                </a:stretch>
                              </a:blipFill>
                              <a:latin typeface="Cambria Math" panose="02040503050406030204" pitchFamily="18" charset="0"/>
                            </a:rPr>
                            <m:t>𝑚𝑜𝑑𝑒𝑠</m:t>
                          </m:r>
                        </m:e>
                      </m:mr>
                      <m:mr>
                        <m:e>
                          <m:r>
                            <a:rPr lang="en-US" sz="1600" b="1">
                              <a:blipFill>
                                <a:blip r:embed="rId4"/>
                                <a:stretch>
                                  <a:fillRect/>
                                </a:stretch>
                              </a:blipFill>
                              <a:latin typeface="Cambria Math" panose="02040503050406030204" pitchFamily="18" charset="0"/>
                            </a:rPr>
                            <m:t>               0,</m:t>
                          </m:r>
                        </m:e>
                        <m:e>
                          <m:r>
                            <a:rPr lang="en-US" sz="1600" b="1">
                              <a:blipFill>
                                <a:blip r:embed="rId4"/>
                                <a:stretch>
                                  <a:fillRect/>
                                </a:stretch>
                              </a:blipFill>
                              <a:latin typeface="Cambria Math" panose="02040503050406030204" pitchFamily="18" charset="0"/>
                            </a:rPr>
                            <m:t>𝑜𝑟𝑡h𝑜𝑔𝑜𝑛𝑎𝑙</m:t>
                          </m:r>
                          <m:r>
                            <a:rPr lang="en-US" sz="1600" b="1">
                              <a:blipFill>
                                <a:blip r:embed="rId4"/>
                                <a:stretch>
                                  <a:fillRect/>
                                </a:stretch>
                              </a:blipFill>
                              <a:latin typeface="Cambria Math" panose="02040503050406030204" pitchFamily="18" charset="0"/>
                            </a:rPr>
                            <m:t> </m:t>
                          </m:r>
                          <m:r>
                            <a:rPr lang="en-US" sz="1600" b="1">
                              <a:blipFill>
                                <a:blip r:embed="rId4"/>
                                <a:stretch>
                                  <a:fillRect/>
                                </a:stretch>
                              </a:blipFill>
                              <a:latin typeface="Cambria Math" panose="02040503050406030204" pitchFamily="18" charset="0"/>
                            </a:rPr>
                            <m:t>𝑚𝑜𝑑𝑒𝑠</m:t>
                          </m:r>
                        </m:e>
                      </m:mr>
                    </m:m>
                  </m:oMath>
                </a14:m>
                <a:endParaRPr lang="en-US" sz="1600" b="1" dirty="0" smtClean="0">
                  <a:blipFill>
                    <a:blip r:embed="rId4"/>
                    <a:stretch>
                      <a:fillRect/>
                    </a:stretch>
                  </a:blipFill>
                  <a:latin typeface="Eras Light ITC" panose="020B0402030504020804" pitchFamily="34" charset="0"/>
                </a:endParaRPr>
              </a:p>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Matrix </a:t>
                </a:r>
                <a:r>
                  <a:rPr lang="en-US" sz="1600" b="1" dirty="0">
                    <a:blipFill>
                      <a:blip r:embed="rId4"/>
                      <a:stretch>
                        <a:fillRect/>
                      </a:stretch>
                    </a:blipFill>
                    <a:latin typeface="Eras Light ITC" panose="020B0402030504020804" pitchFamily="34" charset="0"/>
                  </a:rPr>
                  <a:t>of MAC values for all the modes </a:t>
                </a:r>
                <a:r>
                  <a:rPr lang="en-US" sz="1600" b="1" dirty="0" smtClean="0">
                    <a:blipFill>
                      <a:blip r:embed="rId4"/>
                      <a:stretch>
                        <a:fillRect/>
                      </a:stretch>
                    </a:blipFill>
                    <a:latin typeface="Eras Light ITC" panose="020B0402030504020804" pitchFamily="34" charset="0"/>
                  </a:rPr>
                  <a:t>can be created and sorted</a:t>
                </a:r>
              </a:p>
              <a:p>
                <a:pPr marL="285750" indent="-285750" algn="just">
                  <a:lnSpc>
                    <a:spcPct val="150000"/>
                  </a:lnSpc>
                  <a:buFont typeface="Arial" panose="020B0604020202020204" pitchFamily="34" charset="0"/>
                  <a:buChar char="•"/>
                </a:pPr>
                <a:r>
                  <a:rPr lang="en-US" sz="1600" b="1" dirty="0" smtClean="0">
                    <a:blipFill>
                      <a:blip r:embed="rId4"/>
                      <a:stretch>
                        <a:fillRect/>
                      </a:stretch>
                    </a:blipFill>
                    <a:latin typeface="Eras Light ITC" panose="020B0402030504020804" pitchFamily="34" charset="0"/>
                  </a:rPr>
                  <a:t>Trace </a:t>
                </a:r>
                <a:r>
                  <a:rPr lang="en-US" sz="1600" b="1" dirty="0">
                    <a:blipFill>
                      <a:blip r:embed="rId4"/>
                      <a:stretch>
                        <a:fillRect/>
                      </a:stretch>
                    </a:blipFill>
                    <a:latin typeface="Eras Light ITC" panose="020B0402030504020804" pitchFamily="34" charset="0"/>
                  </a:rPr>
                  <a:t>of this sorted MAC matrix should ideally be equal </a:t>
                </a:r>
                <a:r>
                  <a:rPr lang="en-US" sz="1600" b="1" dirty="0" smtClean="0">
                    <a:blipFill>
                      <a:blip r:embed="rId4"/>
                      <a:stretch>
                        <a:fillRect/>
                      </a:stretch>
                    </a:blipFill>
                    <a:latin typeface="Eras Light ITC" panose="020B0402030504020804" pitchFamily="34" charset="0"/>
                  </a:rPr>
                  <a:t>to the number of extracted modes</a:t>
                </a:r>
                <a:endParaRPr lang="en-US" sz="1600" b="1" dirty="0">
                  <a:blipFill>
                    <a:blip r:embed="rId4"/>
                    <a:stretch>
                      <a:fillRect/>
                    </a:stretch>
                  </a:blipFill>
                  <a:latin typeface="Eras Light ITC" panose="020B04020305040208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23222" y="2085971"/>
                <a:ext cx="7497556" cy="2678169"/>
              </a:xfrm>
              <a:prstGeom prst="rect">
                <a:avLst/>
              </a:prstGeom>
              <a:blipFill rotWithShape="0">
                <a:blip r:embed="rId5"/>
                <a:stretch>
                  <a:fillRect/>
                </a:stretch>
              </a:blipFill>
            </p:spPr>
            <p:txBody>
              <a:bodyPr/>
              <a:lstStyle/>
              <a:p>
                <a:r>
                  <a:rPr lang="en-US">
                    <a:noFill/>
                  </a:rPr>
                  <a:t> </a:t>
                </a:r>
              </a:p>
            </p:txBody>
          </p:sp>
        </mc:Fallback>
      </mc:AlternateContent>
      <p:sp>
        <p:nvSpPr>
          <p:cNvPr id="36" name="Rectangle 35"/>
          <p:cNvSpPr/>
          <p:nvPr/>
        </p:nvSpPr>
        <p:spPr>
          <a:xfrm>
            <a:off x="1061721" y="1483749"/>
            <a:ext cx="1749717" cy="461665"/>
          </a:xfrm>
          <a:prstGeom prst="rect">
            <a:avLst/>
          </a:prstGeom>
        </p:spPr>
        <p:txBody>
          <a:bodyPr wrap="square">
            <a:spAutoFit/>
          </a:bodyPr>
          <a:lstStyle/>
          <a:p>
            <a:pPr algn="just">
              <a:lnSpc>
                <a:spcPct val="150000"/>
              </a:lnSpc>
            </a:pPr>
            <a:r>
              <a:rPr lang="en-US" sz="1600" b="1" dirty="0" smtClean="0">
                <a:blipFill>
                  <a:blip r:embed="rId4"/>
                  <a:stretch>
                    <a:fillRect/>
                  </a:stretch>
                </a:blipFill>
                <a:latin typeface="Eras Light ITC" panose="020B0402030504020804" pitchFamily="34" charset="0"/>
              </a:rPr>
              <a:t>Improved Idea*</a:t>
            </a:r>
            <a:endParaRPr lang="en-US" sz="1600" b="1" dirty="0">
              <a:blipFill>
                <a:blip r:embed="rId4"/>
                <a:stretch>
                  <a:fillRect/>
                </a:stretch>
              </a:blipFill>
              <a:latin typeface="Eras Light ITC" panose="020B0402030504020804" pitchFamily="34" charset="0"/>
            </a:endParaRPr>
          </a:p>
        </p:txBody>
      </p:sp>
      <p:sp>
        <p:nvSpPr>
          <p:cNvPr id="8" name="Rectangle 7"/>
          <p:cNvSpPr/>
          <p:nvPr/>
        </p:nvSpPr>
        <p:spPr>
          <a:xfrm>
            <a:off x="439470" y="5772574"/>
            <a:ext cx="8417921" cy="261610"/>
          </a:xfrm>
          <a:prstGeom prst="rect">
            <a:avLst/>
          </a:prstGeom>
        </p:spPr>
        <p:txBody>
          <a:bodyPr wrap="square">
            <a:spAutoFit/>
          </a:bodyPr>
          <a:lstStyle/>
          <a:p>
            <a:r>
              <a:rPr lang="en-US" sz="1100" b="1" dirty="0">
                <a:blipFill>
                  <a:blip r:embed="rId4"/>
                  <a:stretch>
                    <a:fillRect/>
                  </a:stretch>
                </a:blipFill>
                <a:latin typeface="Eras Light ITC" panose="020B0402030504020804" pitchFamily="34" charset="0"/>
              </a:rPr>
              <a:t>*</a:t>
            </a:r>
            <a:r>
              <a:rPr lang="en-US" sz="1100" dirty="0" smtClean="0">
                <a:latin typeface="Eras Light ITC" panose="020B0402030504020804" pitchFamily="34" charset="0"/>
              </a:rPr>
              <a:t> Mas Colomer </a:t>
            </a:r>
            <a:r>
              <a:rPr lang="en-US" sz="1100" dirty="0">
                <a:latin typeface="Eras Light ITC" panose="020B0402030504020804" pitchFamily="34" charset="0"/>
              </a:rPr>
              <a:t>et al</a:t>
            </a:r>
            <a:r>
              <a:rPr lang="en-US" sz="1100" dirty="0" smtClean="0">
                <a:latin typeface="Eras Light ITC" panose="020B0402030504020804" pitchFamily="34" charset="0"/>
              </a:rPr>
              <a:t>., AIAA, 2017</a:t>
            </a:r>
            <a:endParaRPr lang="en-US" sz="1100" dirty="0">
              <a:latin typeface="Eras Light ITC" panose="020B0402030504020804" pitchFamily="34" charset="0"/>
            </a:endParaRPr>
          </a:p>
        </p:txBody>
      </p:sp>
    </p:spTree>
    <p:extLst>
      <p:ext uri="{BB962C8B-B14F-4D97-AF65-F5344CB8AC3E}">
        <p14:creationId xmlns:p14="http://schemas.microsoft.com/office/powerpoint/2010/main" val="296189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2890</TotalTime>
  <Words>1885</Words>
  <Application>Microsoft Office PowerPoint</Application>
  <PresentationFormat>On-screen Show (4:3)</PresentationFormat>
  <Paragraphs>544</Paragraphs>
  <Slides>27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SimSun</vt:lpstr>
      <vt:lpstr>Arial</vt:lpstr>
      <vt:lpstr>Calibri</vt:lpstr>
      <vt:lpstr>Calibri Light</vt:lpstr>
      <vt:lpstr>Cambria Math</vt:lpstr>
      <vt:lpstr>Courier New</vt:lpstr>
      <vt:lpstr>Eras Light ITC</vt:lpstr>
      <vt:lpstr>Garamond</vt:lpstr>
      <vt:lpstr>Times New Roman</vt:lpstr>
      <vt:lpstr>Office Theme</vt:lpstr>
      <vt:lpstr>Scaled Aircraft in Aeroelastic Similarity – Flutter Optimization</vt:lpstr>
      <vt:lpstr>Roadmap</vt:lpstr>
      <vt:lpstr>About the Project</vt:lpstr>
      <vt:lpstr>Aeroelasticity : The Aeroservoelastic Triangle</vt:lpstr>
      <vt:lpstr>Flutter: A Dynamic Instability</vt:lpstr>
      <vt:lpstr>Aeroelastic Scaling</vt:lpstr>
      <vt:lpstr>Optimization Methodologies*</vt:lpstr>
      <vt:lpstr>Modal Optimization Formulation</vt:lpstr>
      <vt:lpstr>Modal Optimization Formulation</vt:lpstr>
      <vt:lpstr>Illustration of MAC Matrix sorting</vt:lpstr>
      <vt:lpstr>Modal Optimization Formulation (Adapted)</vt:lpstr>
      <vt:lpstr>Adapted Scaling Methodology</vt:lpstr>
      <vt:lpstr>Tools Framework</vt:lpstr>
      <vt:lpstr>Optimization Schedule</vt:lpstr>
      <vt:lpstr>About the Optimizer</vt:lpstr>
      <vt:lpstr>About the Optimizer (avoiding negative values of design variables)</vt:lpstr>
      <vt:lpstr>Test Cases</vt:lpstr>
      <vt:lpstr>Test Sub-cases</vt:lpstr>
      <vt:lpstr>Results</vt:lpstr>
      <vt:lpstr>Results</vt:lpstr>
      <vt:lpstr>Results</vt:lpstr>
      <vt:lpstr>Results</vt:lpstr>
      <vt:lpstr>Results</vt:lpstr>
      <vt:lpstr>Results</vt:lpstr>
      <vt:lpstr>Results</vt:lpstr>
      <vt:lpstr>Future Works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Scaled Aircraft in Aeroelastic Similarity – Case Blended Wing Body</dc:title>
  <dc:creator>Akshay Gupta</dc:creator>
  <cp:lastModifiedBy>Akshay Gupta</cp:lastModifiedBy>
  <cp:revision>85</cp:revision>
  <dcterms:created xsi:type="dcterms:W3CDTF">2018-05-02T10:30:11Z</dcterms:created>
  <dcterms:modified xsi:type="dcterms:W3CDTF">2018-06-28T09:57:38Z</dcterms:modified>
</cp:coreProperties>
</file>