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69" r:id="rId3"/>
    <p:sldMasterId id="2147483671" r:id="rId4"/>
  </p:sldMasterIdLst>
  <p:notesMasterIdLst>
    <p:notesMasterId r:id="rId31"/>
  </p:notesMasterIdLst>
  <p:sldIdLst>
    <p:sldId id="749" r:id="rId5"/>
    <p:sldId id="748" r:id="rId6"/>
    <p:sldId id="750" r:id="rId7"/>
    <p:sldId id="751" r:id="rId8"/>
    <p:sldId id="752" r:id="rId9"/>
    <p:sldId id="743" r:id="rId10"/>
    <p:sldId id="753" r:id="rId11"/>
    <p:sldId id="755" r:id="rId12"/>
    <p:sldId id="757" r:id="rId13"/>
    <p:sldId id="758" r:id="rId14"/>
    <p:sldId id="759" r:id="rId15"/>
    <p:sldId id="760" r:id="rId16"/>
    <p:sldId id="766" r:id="rId17"/>
    <p:sldId id="767" r:id="rId18"/>
    <p:sldId id="774" r:id="rId19"/>
    <p:sldId id="776" r:id="rId20"/>
    <p:sldId id="775" r:id="rId21"/>
    <p:sldId id="763" r:id="rId22"/>
    <p:sldId id="747" r:id="rId23"/>
    <p:sldId id="765" r:id="rId24"/>
    <p:sldId id="771" r:id="rId25"/>
    <p:sldId id="764" r:id="rId26"/>
    <p:sldId id="777" r:id="rId27"/>
    <p:sldId id="772" r:id="rId28"/>
    <p:sldId id="770" r:id="rId29"/>
    <p:sldId id="778" r:id="rId3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51" d="100"/>
          <a:sy n="51" d="100"/>
        </p:scale>
        <p:origin x="18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6401F-9114-4A99-A840-4F296916E33A}" type="datetimeFigureOut">
              <a:rPr kumimoji="1" lang="ja-JP" altLang="en-US" smtClean="0"/>
              <a:t>2019/9/28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CCFBC-1D48-46BB-B043-905CF25FB7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155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0009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300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8778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7171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1494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5098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6710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75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779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8241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2145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219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7222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1300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880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307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892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708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6702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3551ED-E315-4190-B492-E900A40AE265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2019/9/28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C401AE-4012-4B33-8ECC-364D74C8189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2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Dark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0766" y="2236582"/>
            <a:ext cx="6510469" cy="2387600"/>
          </a:xfrm>
        </p:spPr>
        <p:txBody>
          <a:bodyPr anchor="ctr">
            <a:normAutofit/>
          </a:bodyPr>
          <a:lstStyle>
            <a:lvl1pPr algn="ctr">
              <a:defRPr sz="3200" b="1" cap="all" baseline="0">
                <a:solidFill>
                  <a:schemeClr val="bg1"/>
                </a:solidFill>
                <a:latin typeface="Helvetica" panose="020B0500000000000000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4441620"/>
            <a:ext cx="2743200" cy="365125"/>
          </a:xfrm>
        </p:spPr>
        <p:txBody>
          <a:bodyPr/>
          <a:lstStyle>
            <a:lvl1pPr algn="ctr">
              <a:defRPr sz="2000" b="0">
                <a:solidFill>
                  <a:srgbClr val="31A1DB"/>
                </a:solidFill>
                <a:latin typeface="Helvetica-Light" panose="020B0500000000000000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1A1DB"/>
                </a:solidFill>
                <a:effectLst/>
                <a:uLnTx/>
                <a:uFillTx/>
                <a:latin typeface="Helvetica-Light" panose="020B0500000000000000" pitchFamily="34" charset="0"/>
                <a:ea typeface="+mn-ea"/>
                <a:cs typeface="+mn-cs"/>
              </a:rPr>
              <a:t>DATE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1A1DB"/>
              </a:solidFill>
              <a:effectLst/>
              <a:uLnTx/>
              <a:uFillTx/>
              <a:latin typeface="Helvetica-Light" panose="020B0500000000000000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7028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Gra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840766" y="2236582"/>
            <a:ext cx="6510469" cy="2387600"/>
          </a:xfrm>
        </p:spPr>
        <p:txBody>
          <a:bodyPr anchor="ctr">
            <a:normAutofit/>
          </a:bodyPr>
          <a:lstStyle>
            <a:lvl1pPr algn="ctr">
              <a:defRPr sz="3200" b="1" cap="all" baseline="0">
                <a:solidFill>
                  <a:srgbClr val="1970B8"/>
                </a:solidFill>
                <a:latin typeface="Helvetica" panose="020B0500000000000000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4441620"/>
            <a:ext cx="2743200" cy="365125"/>
          </a:xfrm>
        </p:spPr>
        <p:txBody>
          <a:bodyPr/>
          <a:lstStyle>
            <a:lvl1pPr algn="ctr">
              <a:defRPr sz="2000" b="0">
                <a:solidFill>
                  <a:srgbClr val="31A1DB"/>
                </a:solidFill>
                <a:latin typeface="Helvetica-Light" panose="020B0500000000000000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1A1DB"/>
                </a:solidFill>
                <a:effectLst/>
                <a:uLnTx/>
                <a:uFillTx/>
                <a:latin typeface="Helvetica-Light" panose="020B0500000000000000" pitchFamily="34" charset="0"/>
                <a:ea typeface="+mn-ea"/>
                <a:cs typeface="+mn-cs"/>
              </a:rPr>
              <a:t>DATE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1A1DB"/>
              </a:solidFill>
              <a:effectLst/>
              <a:uLnTx/>
              <a:uFillTx/>
              <a:latin typeface="Helvetica-Light" panose="020B0500000000000000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907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866" y="365126"/>
            <a:ext cx="9482269" cy="1325563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3600" cap="all" baseline="0" dirty="0">
                <a:solidFill>
                  <a:srgbClr val="001125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 defTabSz="68580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rgbClr val="0011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000">
                <a:solidFill>
                  <a:srgbClr val="0011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800">
                <a:solidFill>
                  <a:srgbClr val="0011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600">
                <a:solidFill>
                  <a:srgbClr val="0011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600">
                <a:solidFill>
                  <a:srgbClr val="0011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55574" y="6356351"/>
            <a:ext cx="1705405" cy="365125"/>
          </a:xfrm>
        </p:spPr>
        <p:txBody>
          <a:bodyPr/>
          <a:lstStyle>
            <a:lvl1pPr>
              <a:defRPr cap="all" baseline="0">
                <a:solidFill>
                  <a:srgbClr val="00112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all" spc="0" normalizeH="0" baseline="0" noProof="0">
                <a:ln>
                  <a:noFill/>
                </a:ln>
                <a:solidFill>
                  <a:srgbClr val="001125"/>
                </a:solidFill>
                <a:effectLst/>
                <a:uLnTx/>
                <a:uFillTx/>
                <a:latin typeface="Open Sans Light" panose="020B0306030504020204" pitchFamily="34" charset="0"/>
              </a:rPr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>
                <a:solidFill>
                  <a:srgbClr val="00112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all" spc="0" normalizeH="0" baseline="0" noProof="0" dirty="0">
              <a:ln>
                <a:noFill/>
              </a:ln>
              <a:solidFill>
                <a:srgbClr val="001125"/>
              </a:solidFill>
              <a:effectLst/>
              <a:uLnTx/>
              <a:uFillTx/>
              <a:latin typeface="Open Sans Light" panose="020B0306030504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4673" y="6356351"/>
            <a:ext cx="1706880" cy="365125"/>
          </a:xfrm>
        </p:spPr>
        <p:txBody>
          <a:bodyPr/>
          <a:lstStyle>
            <a:lvl1pPr>
              <a:defRPr cap="all" baseline="0">
                <a:solidFill>
                  <a:srgbClr val="00112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FA1D42-6380-4458-B386-AFF1A68C763A}" type="slidenum">
              <a:rPr kumimoji="0" lang="en-US" sz="1200" b="0" i="0" u="none" strike="noStrike" kern="1200" cap="all" spc="0" normalizeH="0" baseline="0" noProof="0" smtClean="0">
                <a:ln>
                  <a:noFill/>
                </a:ln>
                <a:solidFill>
                  <a:srgbClr val="001125"/>
                </a:solidFill>
                <a:effectLst/>
                <a:uLnTx/>
                <a:uFillTx/>
                <a:latin typeface="Open Sans Light" panose="020B0306030504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all" spc="0" normalizeH="0" baseline="0" noProof="0">
              <a:ln>
                <a:noFill/>
              </a:ln>
              <a:solidFill>
                <a:srgbClr val="001125"/>
              </a:solidFill>
              <a:effectLst/>
              <a:uLnTx/>
              <a:uFillTx/>
              <a:latin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86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2"/>
            <a:ext cx="1627773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2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>
            <a:extLst>
              <a:ext uri="{FF2B5EF4-FFF2-40B4-BE49-F238E27FC236}">
                <a16:creationId xmlns:a16="http://schemas.microsoft.com/office/drawing/2014/main" id="{466B6F09-A08D-4CA3-B118-458FFF1D1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EF0C0713-1C5C-4CB6-BF25-7B1174A67DA2}" type="datetime1">
              <a:rPr lang="ja-JP" altLang="en-US" smtClean="0"/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2019/9/28</a:t>
            </a:fld>
            <a:endParaRPr lang="ja-JP" altLang="en-US"/>
          </a:p>
        </p:txBody>
      </p:sp>
      <p:sp>
        <p:nvSpPr>
          <p:cNvPr id="5" name="フッター プレースホルダ 4">
            <a:extLst>
              <a:ext uri="{FF2B5EF4-FFF2-40B4-BE49-F238E27FC236}">
                <a16:creationId xmlns:a16="http://schemas.microsoft.com/office/drawing/2014/main" id="{5BEA4D49-E729-4FDD-8C31-362111CB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>
            <a:extLst>
              <a:ext uri="{FF2B5EF4-FFF2-40B4-BE49-F238E27FC236}">
                <a16:creationId xmlns:a16="http://schemas.microsoft.com/office/drawing/2014/main" id="{D2D58D86-0DE1-4C25-A4F9-0B159356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F331AA45-4C64-4FB4-8DBE-258A767BF90F}" type="slidenum">
              <a:rPr lang="ja-JP" altLang="en-US" smtClean="0"/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0902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hyperlink" Target="http://pinterest.com/showeet" TargetMode="External"/><Relationship Id="rId12" Type="http://schemas.openxmlformats.org/officeDocument/2006/relationships/image" Target="../media/image11.png"/><Relationship Id="rId2" Type="http://schemas.openxmlformats.org/officeDocument/2006/relationships/hyperlink" Target="https://www.facebook.com/pages/Neetwork/240707325947259" TargetMode="External"/><Relationship Id="rId1" Type="http://schemas.openxmlformats.org/officeDocument/2006/relationships/theme" Target="../theme/theme4.xml"/><Relationship Id="rId6" Type="http://schemas.openxmlformats.org/officeDocument/2006/relationships/image" Target="../media/image8.png"/><Relationship Id="rId11" Type="http://schemas.openxmlformats.org/officeDocument/2006/relationships/hyperlink" Target="http://linhpham.me/" TargetMode="External"/><Relationship Id="rId5" Type="http://schemas.openxmlformats.org/officeDocument/2006/relationships/hyperlink" Target="http://feeds.feedburner.com/showeet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hyperlink" Target="https://twitter.com/showeet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551ED-E315-4190-B492-E900A40AE265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401AE-4012-4B33-8ECC-364D74C81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1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anose="020B0500000000000000" pitchFamily="34" charset="0"/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500000000000000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500000000000000" pitchFamily="34" charset="0"/>
              </a:defRPr>
            </a:lvl1pPr>
          </a:lstStyle>
          <a:p>
            <a:fld id="{ECFA1D42-6380-4458-B386-AFF1A68C76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39661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anose="020B0500000000000000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500000000000000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500000000000000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500000000000000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500000000000000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PowerPoint SmartArt Graphics - The complete ready-to-use collection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327C5-B821-4FE9-A59A-A60D9EB59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1604686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26930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3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5087888" cy="6858000"/>
          </a:xfrm>
          <a:prstGeom prst="rect">
            <a:avLst/>
          </a:prstGeom>
          <a:solidFill>
            <a:srgbClr val="1E2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5868144" y="821049"/>
            <a:ext cx="577247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909DB3"/>
                </a:solidFill>
                <a:latin typeface="Calibri Light" panose="020F0302020204030204" pitchFamily="34" charset="0"/>
              </a:rPr>
              <a:t>Free creative PowerPoint and Impress templates, charts, diagrams and maps for your outstanding presentations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6747" y="2952726"/>
            <a:ext cx="475488" cy="3067687"/>
            <a:chOff x="4820005" y="2954735"/>
            <a:chExt cx="475488" cy="3067687"/>
          </a:xfrm>
        </p:grpSpPr>
        <p:pic>
          <p:nvPicPr>
            <p:cNvPr id="7" name="Picture 6">
              <a:hlinkClick r:id="rId2"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3602785"/>
              <a:ext cx="470610" cy="47061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2954735"/>
              <a:ext cx="470610" cy="470610"/>
            </a:xfrm>
            <a:prstGeom prst="rect">
              <a:avLst/>
            </a:prstGeom>
          </p:spPr>
        </p:pic>
        <p:pic>
          <p:nvPicPr>
            <p:cNvPr id="9" name="Picture 8">
              <a:hlinkClick r:id="rId5"/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5551812"/>
              <a:ext cx="470610" cy="470610"/>
            </a:xfrm>
            <a:prstGeom prst="rect">
              <a:avLst/>
            </a:prstGeom>
          </p:spPr>
        </p:pic>
        <p:pic>
          <p:nvPicPr>
            <p:cNvPr id="10" name="Picture 9">
              <a:hlinkClick r:id="rId7"/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4903763"/>
              <a:ext cx="470610" cy="470610"/>
            </a:xfrm>
            <a:prstGeom prst="rect">
              <a:avLst/>
            </a:prstGeom>
          </p:spPr>
        </p:pic>
        <p:pic>
          <p:nvPicPr>
            <p:cNvPr id="11" name="Picture 10">
              <a:hlinkClick r:id="rId9"/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4250835"/>
              <a:ext cx="475488" cy="475488"/>
            </a:xfrm>
            <a:prstGeom prst="rect">
              <a:avLst/>
            </a:prstGeom>
          </p:spPr>
        </p:pic>
      </p:grpSp>
      <p:pic>
        <p:nvPicPr>
          <p:cNvPr id="12" name="Picture 11">
            <a:hlinkClick r:id="rId11"/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6898038"/>
            <a:ext cx="2493480" cy="262151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907580" y="3034142"/>
            <a:ext cx="172040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>
                <a:solidFill>
                  <a:prstClr val="white">
                    <a:lumMod val="85000"/>
                  </a:prstClr>
                </a:solidFill>
              </a:rPr>
              <a:t>showeet@ymail.com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8884" y="102904"/>
            <a:ext cx="2914141" cy="804742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 rot="5400000">
            <a:off x="11604686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448122237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news.microsoft.com/ja-jp/2016/11/29/161129-microsoft-hololens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blog.onetech.jp/microsoft-hololens-2-expected-to-be-released-in-mid-2019-5624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hyperlink" Target="https://blog.onetech.jp/microsoft-hololens-2-expected-to-be-released-in-mid-2019-5624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ja.wikipedia.org/wiki/%E3%82%B9%E3%83%88%E3%83%A9%E3%82%A4%E3%82%AF%E3%82%BE%E3%83%BC%E3%83%B3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trackmangolf.jp/%E8%A3%BD%E5%93%81/%E3%83%88%E3%83%A9%E3%83%83%E3%82%AF%E3%83%9E%E3%83%B34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517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TrackMan 4 Golf Radar">
            <a:extLst>
              <a:ext uri="{FF2B5EF4-FFF2-40B4-BE49-F238E27FC236}">
                <a16:creationId xmlns:a16="http://schemas.microsoft.com/office/drawing/2014/main" id="{E9CAAD93-7A22-4313-94FE-DCE0826ED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30" y="3795527"/>
            <a:ext cx="1085940" cy="124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コンテンツ プレースホルダ 2">
            <a:extLst>
              <a:ext uri="{FF2B5EF4-FFF2-40B4-BE49-F238E27FC236}">
                <a16:creationId xmlns:a16="http://schemas.microsoft.com/office/drawing/2014/main" id="{EFF0B0AF-B1B5-46E7-ADAB-2BF1B5F6DD8C}"/>
              </a:ext>
            </a:extLst>
          </p:cNvPr>
          <p:cNvSpPr txBox="1">
            <a:spLocks/>
          </p:cNvSpPr>
          <p:nvPr/>
        </p:nvSpPr>
        <p:spPr>
          <a:xfrm>
            <a:off x="1981199" y="1841500"/>
            <a:ext cx="8229600" cy="5016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54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別の方法で</a:t>
            </a:r>
            <a:endParaRPr lang="en-US" altLang="ja-JP" sz="54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r>
              <a:rPr lang="ja-JP" altLang="en-US" sz="54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　解決したい</a:t>
            </a:r>
            <a:r>
              <a:rPr lang="en-US" altLang="ja-JP" sz="54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…</a:t>
            </a:r>
            <a:r>
              <a:rPr lang="ja-JP" altLang="en-US" sz="5400" dirty="0" err="1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。</a:t>
            </a:r>
            <a:endParaRPr lang="ja-JP" altLang="en-US" sz="54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2276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533400" y="0"/>
            <a:ext cx="5577840" cy="6858000"/>
            <a:chOff x="-533400" y="0"/>
            <a:chExt cx="5577840" cy="685800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4" name="矩形 1"/>
            <p:cNvSpPr/>
            <p:nvPr/>
          </p:nvSpPr>
          <p:spPr>
            <a:xfrm>
              <a:off x="-10668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5" name="矩形 1"/>
            <p:cNvSpPr/>
            <p:nvPr/>
          </p:nvSpPr>
          <p:spPr>
            <a:xfrm>
              <a:off x="-21336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6" name="矩形 1"/>
            <p:cNvSpPr/>
            <p:nvPr/>
          </p:nvSpPr>
          <p:spPr>
            <a:xfrm>
              <a:off x="-32004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" name="矩形 1"/>
            <p:cNvSpPr/>
            <p:nvPr/>
          </p:nvSpPr>
          <p:spPr>
            <a:xfrm>
              <a:off x="-42672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" name="矩形 1"/>
            <p:cNvSpPr/>
            <p:nvPr/>
          </p:nvSpPr>
          <p:spPr>
            <a:xfrm>
              <a:off x="-53340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 flipH="1" flipV="1">
            <a:off x="9939324" y="3413760"/>
            <a:ext cx="2801315" cy="3444240"/>
            <a:chOff x="-533400" y="0"/>
            <a:chExt cx="5577840" cy="6858000"/>
          </a:xfrm>
        </p:grpSpPr>
        <p:sp>
          <p:nvSpPr>
            <p:cNvPr id="11" name="矩形 1"/>
            <p:cNvSpPr/>
            <p:nvPr/>
          </p:nvSpPr>
          <p:spPr>
            <a:xfrm>
              <a:off x="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2" name="矩形 1"/>
            <p:cNvSpPr/>
            <p:nvPr/>
          </p:nvSpPr>
          <p:spPr>
            <a:xfrm>
              <a:off x="-10668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3" name="矩形 1"/>
            <p:cNvSpPr/>
            <p:nvPr/>
          </p:nvSpPr>
          <p:spPr>
            <a:xfrm>
              <a:off x="-21336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4" name="矩形 1"/>
            <p:cNvSpPr/>
            <p:nvPr/>
          </p:nvSpPr>
          <p:spPr>
            <a:xfrm>
              <a:off x="-32004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" name="矩形 1"/>
            <p:cNvSpPr/>
            <p:nvPr/>
          </p:nvSpPr>
          <p:spPr>
            <a:xfrm>
              <a:off x="-42672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" name="矩形 1"/>
            <p:cNvSpPr/>
            <p:nvPr/>
          </p:nvSpPr>
          <p:spPr>
            <a:xfrm>
              <a:off x="-53340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6433143" y="3102144"/>
            <a:ext cx="68174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400" b="1" dirty="0">
                <a:solidFill>
                  <a:prstClr val="white"/>
                </a:solidFill>
                <a:latin typeface="微软雅黑"/>
                <a:ea typeface="微软雅黑"/>
              </a:rPr>
              <a:t>解決方法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671297" y="3871585"/>
            <a:ext cx="60045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46376" y="-227349"/>
            <a:ext cx="166248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3900" b="0" i="0" u="none" strike="noStrike" kern="1200" cap="none" spc="0" normalizeH="0" baseline="0" noProof="0" dirty="0">
                <a:ln>
                  <a:noFill/>
                </a:ln>
                <a:solidFill>
                  <a:srgbClr val="317C82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3</a:t>
            </a:r>
            <a:endParaRPr kumimoji="0" lang="zh-CN" altLang="en-US" sz="23900" b="0" i="0" u="none" strike="noStrike" kern="1200" cap="none" spc="0" normalizeH="0" baseline="0" noProof="0" dirty="0">
              <a:ln>
                <a:noFill/>
              </a:ln>
              <a:solidFill>
                <a:srgbClr val="317C82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623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>
            <a:extLst>
              <a:ext uri="{FF2B5EF4-FFF2-40B4-BE49-F238E27FC236}">
                <a16:creationId xmlns:a16="http://schemas.microsoft.com/office/drawing/2014/main" id="{2EED2A83-5ED0-4BEF-B8EB-870BBDFA3D25}"/>
              </a:ext>
            </a:extLst>
          </p:cNvPr>
          <p:cNvSpPr txBox="1">
            <a:spLocks/>
          </p:cNvSpPr>
          <p:nvPr/>
        </p:nvSpPr>
        <p:spPr>
          <a:xfrm>
            <a:off x="1841224" y="1841500"/>
            <a:ext cx="8229600" cy="5016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54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HoloLens</a:t>
            </a:r>
            <a:endParaRPr lang="ja-JP" altLang="en-US" sz="54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pic>
        <p:nvPicPr>
          <p:cNvPr id="5122" name="Picture 2" descr="「HoloLens」の画像検索結果">
            <a:extLst>
              <a:ext uri="{FF2B5EF4-FFF2-40B4-BE49-F238E27FC236}">
                <a16:creationId xmlns:a16="http://schemas.microsoft.com/office/drawing/2014/main" id="{BE06B015-01F8-4C9A-9F13-4A8271D07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493" y="2459962"/>
            <a:ext cx="5215062" cy="292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019F4E4-029B-40C2-8095-6908D5F08AA0}"/>
              </a:ext>
            </a:extLst>
          </p:cNvPr>
          <p:cNvSpPr/>
          <p:nvPr/>
        </p:nvSpPr>
        <p:spPr>
          <a:xfrm>
            <a:off x="6989196" y="4918732"/>
            <a:ext cx="2926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hlinkClick r:id="rId4"/>
              </a:rPr>
              <a:t>https://news.microsoft.com/ja-jp/2016/11/29/161129-microsoft-hololens/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03115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 2">
            <a:extLst>
              <a:ext uri="{FF2B5EF4-FFF2-40B4-BE49-F238E27FC236}">
                <a16:creationId xmlns:a16="http://schemas.microsoft.com/office/drawing/2014/main" id="{EFF0B0AF-B1B5-46E7-ADAB-2BF1B5F6DD8C}"/>
              </a:ext>
            </a:extLst>
          </p:cNvPr>
          <p:cNvSpPr txBox="1">
            <a:spLocks/>
          </p:cNvSpPr>
          <p:nvPr/>
        </p:nvSpPr>
        <p:spPr>
          <a:xfrm>
            <a:off x="1981199" y="1841500"/>
            <a:ext cx="8229600" cy="5016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54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いくらなの？</a:t>
            </a:r>
          </a:p>
        </p:txBody>
      </p:sp>
      <p:pic>
        <p:nvPicPr>
          <p:cNvPr id="4" name="Picture 2" descr="「HoloLens」の画像検索結果">
            <a:extLst>
              <a:ext uri="{FF2B5EF4-FFF2-40B4-BE49-F238E27FC236}">
                <a16:creationId xmlns:a16="http://schemas.microsoft.com/office/drawing/2014/main" id="{A1F190E8-0997-4A9A-A096-075519C9C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020" y="2377481"/>
            <a:ext cx="4923958" cy="275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355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「HoloLens」の画像検索結果">
            <a:extLst>
              <a:ext uri="{FF2B5EF4-FFF2-40B4-BE49-F238E27FC236}">
                <a16:creationId xmlns:a16="http://schemas.microsoft.com/office/drawing/2014/main" id="{A1F190E8-0997-4A9A-A096-075519C9C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79192" flipH="1">
            <a:off x="4009087" y="3230321"/>
            <a:ext cx="3654021" cy="204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6AE3DBB0-B65B-484D-9C63-DDE8920FB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961" y="2095500"/>
            <a:ext cx="381952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242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コンテンツ プレースホルダ 2">
            <a:extLst>
              <a:ext uri="{FF2B5EF4-FFF2-40B4-BE49-F238E27FC236}">
                <a16:creationId xmlns:a16="http://schemas.microsoft.com/office/drawing/2014/main" id="{B401CAD0-BFD1-48E5-AA02-544518713625}"/>
              </a:ext>
            </a:extLst>
          </p:cNvPr>
          <p:cNvSpPr txBox="1">
            <a:spLocks/>
          </p:cNvSpPr>
          <p:nvPr/>
        </p:nvSpPr>
        <p:spPr>
          <a:xfrm>
            <a:off x="1688065" y="86130"/>
            <a:ext cx="6541535" cy="68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40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メガネ型スマートフォン？</a:t>
            </a:r>
            <a:endParaRPr lang="en-US" altLang="ja-JP" sz="40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pic>
        <p:nvPicPr>
          <p:cNvPr id="2050" name="Picture 2" descr="「HoloLens」の画像検索結果">
            <a:extLst>
              <a:ext uri="{FF2B5EF4-FFF2-40B4-BE49-F238E27FC236}">
                <a16:creationId xmlns:a16="http://schemas.microsoft.com/office/drawing/2014/main" id="{3817A594-D4EF-4A03-82CA-A142F9F2C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989" y="771395"/>
            <a:ext cx="9914021" cy="555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6EBDBB2-2F94-45B1-BEE4-FA8E395BF34E}"/>
              </a:ext>
            </a:extLst>
          </p:cNvPr>
          <p:cNvSpPr/>
          <p:nvPr/>
        </p:nvSpPr>
        <p:spPr>
          <a:xfrm>
            <a:off x="2111115" y="6323247"/>
            <a:ext cx="31054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hlinkClick r:id="rId4"/>
              </a:rPr>
              <a:t>https://blog.onetech.jp/microsoft-hololens-2-expected-to-be-released-in-mid-2019-5624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3354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コンテンツ プレースホルダ 2">
            <a:extLst>
              <a:ext uri="{FF2B5EF4-FFF2-40B4-BE49-F238E27FC236}">
                <a16:creationId xmlns:a16="http://schemas.microsoft.com/office/drawing/2014/main" id="{B401CAD0-BFD1-48E5-AA02-544518713625}"/>
              </a:ext>
            </a:extLst>
          </p:cNvPr>
          <p:cNvSpPr txBox="1">
            <a:spLocks/>
          </p:cNvSpPr>
          <p:nvPr/>
        </p:nvSpPr>
        <p:spPr>
          <a:xfrm>
            <a:off x="1688065" y="86130"/>
            <a:ext cx="6541535" cy="68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40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ストライクゾーンを</a:t>
            </a:r>
            <a:r>
              <a:rPr lang="en-US" altLang="ja-JP" sz="40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3D</a:t>
            </a:r>
            <a:r>
              <a:rPr lang="ja-JP" altLang="en-US" sz="40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表示</a:t>
            </a:r>
            <a:endParaRPr lang="en-US" altLang="ja-JP" sz="40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pic>
        <p:nvPicPr>
          <p:cNvPr id="2050" name="Picture 2" descr="「HoloLens」の画像検索結果">
            <a:extLst>
              <a:ext uri="{FF2B5EF4-FFF2-40B4-BE49-F238E27FC236}">
                <a16:creationId xmlns:a16="http://schemas.microsoft.com/office/drawing/2014/main" id="{3817A594-D4EF-4A03-82CA-A142F9F2C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989" y="771395"/>
            <a:ext cx="9914021" cy="555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6EBDBB2-2F94-45B1-BEE4-FA8E395BF34E}"/>
              </a:ext>
            </a:extLst>
          </p:cNvPr>
          <p:cNvSpPr/>
          <p:nvPr/>
        </p:nvSpPr>
        <p:spPr>
          <a:xfrm>
            <a:off x="2111115" y="6323247"/>
            <a:ext cx="31054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hlinkClick r:id="rId4"/>
              </a:rPr>
              <a:t>https://blog.onetech.jp/microsoft-hololens-2-expected-to-be-released-in-mid-2019-5624</a:t>
            </a:r>
            <a:endParaRPr lang="ja-JP" altLang="en-US" sz="12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4A1CEA1-1019-4689-B589-386EF3468A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4430" y="2022169"/>
            <a:ext cx="2155107" cy="373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8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コンテンツ プレースホルダ 2">
            <a:extLst>
              <a:ext uri="{FF2B5EF4-FFF2-40B4-BE49-F238E27FC236}">
                <a16:creationId xmlns:a16="http://schemas.microsoft.com/office/drawing/2014/main" id="{B401CAD0-BFD1-48E5-AA02-544518713625}"/>
              </a:ext>
            </a:extLst>
          </p:cNvPr>
          <p:cNvSpPr txBox="1">
            <a:spLocks/>
          </p:cNvSpPr>
          <p:nvPr/>
        </p:nvSpPr>
        <p:spPr>
          <a:xfrm>
            <a:off x="1158675" y="1385540"/>
            <a:ext cx="8890298" cy="3298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40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・音声認識</a:t>
            </a:r>
            <a:endParaRPr lang="en-US" altLang="ja-JP" sz="40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algn="l"/>
            <a:r>
              <a:rPr lang="ja-JP" altLang="en-US" sz="40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　→</a:t>
            </a:r>
            <a:r>
              <a:rPr lang="en-US" altLang="ja-JP" sz="40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BSO</a:t>
            </a:r>
            <a:r>
              <a:rPr lang="ja-JP" altLang="en-US" sz="40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自動計算</a:t>
            </a:r>
            <a:endParaRPr lang="en-US" altLang="ja-JP" sz="40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algn="l"/>
            <a:r>
              <a:rPr lang="ja-JP" altLang="en-US" sz="40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・</a:t>
            </a:r>
            <a:r>
              <a:rPr lang="en-US" altLang="ja-JP" sz="40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HoloLens</a:t>
            </a:r>
            <a:r>
              <a:rPr lang="ja-JP" altLang="en-US" sz="40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カメラ</a:t>
            </a:r>
            <a:endParaRPr lang="en-US" altLang="ja-JP" sz="40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algn="l"/>
            <a:r>
              <a:rPr lang="ja-JP" altLang="en-US" sz="40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　→審判の目線から試合を視聴</a:t>
            </a:r>
            <a:endParaRPr lang="en-US" altLang="ja-JP" sz="40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984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>
            <a:extLst>
              <a:ext uri="{FF2B5EF4-FFF2-40B4-BE49-F238E27FC236}">
                <a16:creationId xmlns:a16="http://schemas.microsoft.com/office/drawing/2014/main" id="{2EED2A83-5ED0-4BEF-B8EB-870BBDFA3D25}"/>
              </a:ext>
            </a:extLst>
          </p:cNvPr>
          <p:cNvSpPr txBox="1">
            <a:spLocks/>
          </p:cNvSpPr>
          <p:nvPr/>
        </p:nvSpPr>
        <p:spPr>
          <a:xfrm>
            <a:off x="1981200" y="1968721"/>
            <a:ext cx="8229600" cy="5016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54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野球審判</a:t>
            </a:r>
            <a:r>
              <a:rPr lang="en-US" altLang="ja-JP" sz="5400" dirty="0" err="1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HojoLens</a:t>
            </a:r>
            <a:endParaRPr lang="en-US" altLang="ja-JP" sz="54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r>
              <a:rPr lang="en-US" altLang="ja-JP" sz="54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     (</a:t>
            </a:r>
            <a:r>
              <a:rPr lang="ja-JP" altLang="en-US" sz="54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補助</a:t>
            </a:r>
            <a:r>
              <a:rPr lang="en-US" altLang="ja-JP" sz="54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)</a:t>
            </a:r>
            <a:endParaRPr lang="ja-JP" altLang="en-US" sz="54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pic>
        <p:nvPicPr>
          <p:cNvPr id="5122" name="Picture 2" descr="「HoloLens」の画像検索結果">
            <a:extLst>
              <a:ext uri="{FF2B5EF4-FFF2-40B4-BE49-F238E27FC236}">
                <a16:creationId xmlns:a16="http://schemas.microsoft.com/office/drawing/2014/main" id="{BE06B015-01F8-4C9A-9F13-4A8271D07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021" y="2973829"/>
            <a:ext cx="4923958" cy="275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223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6200000" flipV="1">
            <a:off x="3181350" y="-2152650"/>
            <a:ext cx="5829300" cy="12192000"/>
            <a:chOff x="1" y="1905000"/>
            <a:chExt cx="7418677" cy="2072640"/>
          </a:xfrm>
        </p:grpSpPr>
        <p:sp>
          <p:nvSpPr>
            <p:cNvPr id="3" name="任意多边形 2"/>
            <p:cNvSpPr/>
            <p:nvPr/>
          </p:nvSpPr>
          <p:spPr>
            <a:xfrm>
              <a:off x="1" y="2514600"/>
              <a:ext cx="7418677" cy="1463040"/>
            </a:xfrm>
            <a:custGeom>
              <a:avLst/>
              <a:gdLst>
                <a:gd name="connsiteX0" fmla="*/ 0 w 7418677"/>
                <a:gd name="connsiteY0" fmla="*/ 0 h 1463040"/>
                <a:gd name="connsiteX1" fmla="*/ 7418677 w 7418677"/>
                <a:gd name="connsiteY1" fmla="*/ 0 h 1463040"/>
                <a:gd name="connsiteX2" fmla="*/ 5955637 w 7418677"/>
                <a:gd name="connsiteY2" fmla="*/ 1463040 h 1463040"/>
                <a:gd name="connsiteX3" fmla="*/ 0 w 7418677"/>
                <a:gd name="connsiteY3" fmla="*/ 146304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8677" h="1463040">
                  <a:moveTo>
                    <a:pt x="0" y="0"/>
                  </a:moveTo>
                  <a:lnTo>
                    <a:pt x="7418677" y="0"/>
                  </a:lnTo>
                  <a:lnTo>
                    <a:pt x="5955637" y="1463040"/>
                  </a:lnTo>
                  <a:lnTo>
                    <a:pt x="0" y="146304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1" y="2362200"/>
              <a:ext cx="7418677" cy="1463040"/>
            </a:xfrm>
            <a:custGeom>
              <a:avLst/>
              <a:gdLst>
                <a:gd name="connsiteX0" fmla="*/ 0 w 7418677"/>
                <a:gd name="connsiteY0" fmla="*/ 0 h 1463040"/>
                <a:gd name="connsiteX1" fmla="*/ 7418677 w 7418677"/>
                <a:gd name="connsiteY1" fmla="*/ 0 h 1463040"/>
                <a:gd name="connsiteX2" fmla="*/ 5955637 w 7418677"/>
                <a:gd name="connsiteY2" fmla="*/ 1463040 h 1463040"/>
                <a:gd name="connsiteX3" fmla="*/ 0 w 7418677"/>
                <a:gd name="connsiteY3" fmla="*/ 146304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8677" h="1463040">
                  <a:moveTo>
                    <a:pt x="0" y="0"/>
                  </a:moveTo>
                  <a:lnTo>
                    <a:pt x="7418677" y="0"/>
                  </a:lnTo>
                  <a:lnTo>
                    <a:pt x="5955637" y="1463040"/>
                  </a:lnTo>
                  <a:lnTo>
                    <a:pt x="0" y="146304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" y="2209800"/>
              <a:ext cx="7418677" cy="1463040"/>
            </a:xfrm>
            <a:custGeom>
              <a:avLst/>
              <a:gdLst>
                <a:gd name="connsiteX0" fmla="*/ 0 w 7418677"/>
                <a:gd name="connsiteY0" fmla="*/ 0 h 1463040"/>
                <a:gd name="connsiteX1" fmla="*/ 7418677 w 7418677"/>
                <a:gd name="connsiteY1" fmla="*/ 0 h 1463040"/>
                <a:gd name="connsiteX2" fmla="*/ 5955637 w 7418677"/>
                <a:gd name="connsiteY2" fmla="*/ 1463040 h 1463040"/>
                <a:gd name="connsiteX3" fmla="*/ 0 w 7418677"/>
                <a:gd name="connsiteY3" fmla="*/ 146304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8677" h="1463040">
                  <a:moveTo>
                    <a:pt x="0" y="0"/>
                  </a:moveTo>
                  <a:lnTo>
                    <a:pt x="7418677" y="0"/>
                  </a:lnTo>
                  <a:lnTo>
                    <a:pt x="5955637" y="1463040"/>
                  </a:lnTo>
                  <a:lnTo>
                    <a:pt x="0" y="146304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1" y="2057400"/>
              <a:ext cx="7418677" cy="1463040"/>
            </a:xfrm>
            <a:custGeom>
              <a:avLst/>
              <a:gdLst>
                <a:gd name="connsiteX0" fmla="*/ 0 w 7418677"/>
                <a:gd name="connsiteY0" fmla="*/ 0 h 1463040"/>
                <a:gd name="connsiteX1" fmla="*/ 7418677 w 7418677"/>
                <a:gd name="connsiteY1" fmla="*/ 0 h 1463040"/>
                <a:gd name="connsiteX2" fmla="*/ 5955637 w 7418677"/>
                <a:gd name="connsiteY2" fmla="*/ 1463040 h 1463040"/>
                <a:gd name="connsiteX3" fmla="*/ 0 w 7418677"/>
                <a:gd name="connsiteY3" fmla="*/ 146304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8677" h="1463040">
                  <a:moveTo>
                    <a:pt x="0" y="0"/>
                  </a:moveTo>
                  <a:lnTo>
                    <a:pt x="7418677" y="0"/>
                  </a:lnTo>
                  <a:lnTo>
                    <a:pt x="5955637" y="1463040"/>
                  </a:lnTo>
                  <a:lnTo>
                    <a:pt x="0" y="146304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" y="1905000"/>
              <a:ext cx="7418677" cy="1463040"/>
            </a:xfrm>
            <a:custGeom>
              <a:avLst/>
              <a:gdLst>
                <a:gd name="connsiteX0" fmla="*/ 0 w 7418677"/>
                <a:gd name="connsiteY0" fmla="*/ 0 h 1463040"/>
                <a:gd name="connsiteX1" fmla="*/ 7418677 w 7418677"/>
                <a:gd name="connsiteY1" fmla="*/ 0 h 1463040"/>
                <a:gd name="connsiteX2" fmla="*/ 5955637 w 7418677"/>
                <a:gd name="connsiteY2" fmla="*/ 1463040 h 1463040"/>
                <a:gd name="connsiteX3" fmla="*/ 0 w 7418677"/>
                <a:gd name="connsiteY3" fmla="*/ 146304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8677" h="1463040">
                  <a:moveTo>
                    <a:pt x="0" y="0"/>
                  </a:moveTo>
                  <a:lnTo>
                    <a:pt x="7418677" y="0"/>
                  </a:lnTo>
                  <a:lnTo>
                    <a:pt x="5955637" y="1463040"/>
                  </a:lnTo>
                  <a:lnTo>
                    <a:pt x="0" y="146304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685099" y="3220074"/>
            <a:ext cx="68174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800" b="1" i="0" u="none" strike="noStrike" kern="1200" cap="none" spc="0" normalizeH="0" baseline="0" noProof="0" dirty="0">
                <a:ln>
                  <a:noFill/>
                </a:ln>
                <a:solidFill>
                  <a:srgbClr val="040E1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実演</a:t>
            </a:r>
            <a:endParaRPr kumimoji="0" lang="en-US" altLang="ja-JP" sz="8800" b="1" i="0" u="none" strike="noStrike" kern="1200" cap="none" spc="0" normalizeH="0" baseline="0" noProof="0" dirty="0">
              <a:ln>
                <a:noFill/>
              </a:ln>
              <a:solidFill>
                <a:srgbClr val="040E1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4067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1304144"/>
            <a:ext cx="8681012" cy="4114800"/>
            <a:chOff x="1" y="1905000"/>
            <a:chExt cx="7418677" cy="2072640"/>
          </a:xfrm>
        </p:grpSpPr>
        <p:sp>
          <p:nvSpPr>
            <p:cNvPr id="9" name="任意多边形 8"/>
            <p:cNvSpPr/>
            <p:nvPr/>
          </p:nvSpPr>
          <p:spPr>
            <a:xfrm>
              <a:off x="1" y="2514600"/>
              <a:ext cx="7418677" cy="1463040"/>
            </a:xfrm>
            <a:custGeom>
              <a:avLst/>
              <a:gdLst>
                <a:gd name="connsiteX0" fmla="*/ 0 w 7418677"/>
                <a:gd name="connsiteY0" fmla="*/ 0 h 1463040"/>
                <a:gd name="connsiteX1" fmla="*/ 7418677 w 7418677"/>
                <a:gd name="connsiteY1" fmla="*/ 0 h 1463040"/>
                <a:gd name="connsiteX2" fmla="*/ 5955637 w 7418677"/>
                <a:gd name="connsiteY2" fmla="*/ 1463040 h 1463040"/>
                <a:gd name="connsiteX3" fmla="*/ 0 w 7418677"/>
                <a:gd name="connsiteY3" fmla="*/ 146304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8677" h="1463040">
                  <a:moveTo>
                    <a:pt x="0" y="0"/>
                  </a:moveTo>
                  <a:lnTo>
                    <a:pt x="7418677" y="0"/>
                  </a:lnTo>
                  <a:lnTo>
                    <a:pt x="5955637" y="1463040"/>
                  </a:lnTo>
                  <a:lnTo>
                    <a:pt x="0" y="146304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1" y="2362200"/>
              <a:ext cx="7418677" cy="1463040"/>
            </a:xfrm>
            <a:custGeom>
              <a:avLst/>
              <a:gdLst>
                <a:gd name="connsiteX0" fmla="*/ 0 w 7418677"/>
                <a:gd name="connsiteY0" fmla="*/ 0 h 1463040"/>
                <a:gd name="connsiteX1" fmla="*/ 7418677 w 7418677"/>
                <a:gd name="connsiteY1" fmla="*/ 0 h 1463040"/>
                <a:gd name="connsiteX2" fmla="*/ 5955637 w 7418677"/>
                <a:gd name="connsiteY2" fmla="*/ 1463040 h 1463040"/>
                <a:gd name="connsiteX3" fmla="*/ 0 w 7418677"/>
                <a:gd name="connsiteY3" fmla="*/ 146304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8677" h="1463040">
                  <a:moveTo>
                    <a:pt x="0" y="0"/>
                  </a:moveTo>
                  <a:lnTo>
                    <a:pt x="7418677" y="0"/>
                  </a:lnTo>
                  <a:lnTo>
                    <a:pt x="5955637" y="1463040"/>
                  </a:lnTo>
                  <a:lnTo>
                    <a:pt x="0" y="146304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" y="2209800"/>
              <a:ext cx="7418677" cy="1463040"/>
            </a:xfrm>
            <a:custGeom>
              <a:avLst/>
              <a:gdLst>
                <a:gd name="connsiteX0" fmla="*/ 0 w 7418677"/>
                <a:gd name="connsiteY0" fmla="*/ 0 h 1463040"/>
                <a:gd name="connsiteX1" fmla="*/ 7418677 w 7418677"/>
                <a:gd name="connsiteY1" fmla="*/ 0 h 1463040"/>
                <a:gd name="connsiteX2" fmla="*/ 5955637 w 7418677"/>
                <a:gd name="connsiteY2" fmla="*/ 1463040 h 1463040"/>
                <a:gd name="connsiteX3" fmla="*/ 0 w 7418677"/>
                <a:gd name="connsiteY3" fmla="*/ 146304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8677" h="1463040">
                  <a:moveTo>
                    <a:pt x="0" y="0"/>
                  </a:moveTo>
                  <a:lnTo>
                    <a:pt x="7418677" y="0"/>
                  </a:lnTo>
                  <a:lnTo>
                    <a:pt x="5955637" y="1463040"/>
                  </a:lnTo>
                  <a:lnTo>
                    <a:pt x="0" y="146304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" y="2057400"/>
              <a:ext cx="7418677" cy="1463040"/>
            </a:xfrm>
            <a:custGeom>
              <a:avLst/>
              <a:gdLst>
                <a:gd name="connsiteX0" fmla="*/ 0 w 7418677"/>
                <a:gd name="connsiteY0" fmla="*/ 0 h 1463040"/>
                <a:gd name="connsiteX1" fmla="*/ 7418677 w 7418677"/>
                <a:gd name="connsiteY1" fmla="*/ 0 h 1463040"/>
                <a:gd name="connsiteX2" fmla="*/ 5955637 w 7418677"/>
                <a:gd name="connsiteY2" fmla="*/ 1463040 h 1463040"/>
                <a:gd name="connsiteX3" fmla="*/ 0 w 7418677"/>
                <a:gd name="connsiteY3" fmla="*/ 146304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8677" h="1463040">
                  <a:moveTo>
                    <a:pt x="0" y="0"/>
                  </a:moveTo>
                  <a:lnTo>
                    <a:pt x="7418677" y="0"/>
                  </a:lnTo>
                  <a:lnTo>
                    <a:pt x="5955637" y="1463040"/>
                  </a:lnTo>
                  <a:lnTo>
                    <a:pt x="0" y="146304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" y="1905000"/>
              <a:ext cx="7418677" cy="1463040"/>
            </a:xfrm>
            <a:custGeom>
              <a:avLst/>
              <a:gdLst>
                <a:gd name="connsiteX0" fmla="*/ 0 w 7418677"/>
                <a:gd name="connsiteY0" fmla="*/ 0 h 1463040"/>
                <a:gd name="connsiteX1" fmla="*/ 7418677 w 7418677"/>
                <a:gd name="connsiteY1" fmla="*/ 0 h 1463040"/>
                <a:gd name="connsiteX2" fmla="*/ 5955637 w 7418677"/>
                <a:gd name="connsiteY2" fmla="*/ 1463040 h 1463040"/>
                <a:gd name="connsiteX3" fmla="*/ 0 w 7418677"/>
                <a:gd name="connsiteY3" fmla="*/ 146304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8677" h="1463040">
                  <a:moveTo>
                    <a:pt x="0" y="0"/>
                  </a:moveTo>
                  <a:lnTo>
                    <a:pt x="7418677" y="0"/>
                  </a:lnTo>
                  <a:lnTo>
                    <a:pt x="5955637" y="1463040"/>
                  </a:lnTo>
                  <a:lnTo>
                    <a:pt x="0" y="146304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0" y="2454383"/>
            <a:ext cx="7494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5400" b="1" dirty="0">
                <a:solidFill>
                  <a:srgbClr val="040E18"/>
                </a:solidFill>
              </a:rPr>
              <a:t>あぐろ しょう</a:t>
            </a:r>
            <a:endParaRPr kumimoji="0" lang="en-US" altLang="ja-JP" sz="5400" b="1" dirty="0">
              <a:solidFill>
                <a:srgbClr val="040E18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5400" b="1" dirty="0">
                <a:solidFill>
                  <a:srgbClr val="040E18"/>
                </a:solidFill>
              </a:rPr>
              <a:t>安黒　　翔</a:t>
            </a:r>
            <a:endParaRPr kumimoji="0" lang="en-US" altLang="ja-JP" sz="5400" b="1" dirty="0">
              <a:solidFill>
                <a:srgbClr val="040E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718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533400" y="0"/>
            <a:ext cx="5577840" cy="6858000"/>
            <a:chOff x="-533400" y="0"/>
            <a:chExt cx="5577840" cy="685800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4" name="矩形 1"/>
            <p:cNvSpPr/>
            <p:nvPr/>
          </p:nvSpPr>
          <p:spPr>
            <a:xfrm>
              <a:off x="-10668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5" name="矩形 1"/>
            <p:cNvSpPr/>
            <p:nvPr/>
          </p:nvSpPr>
          <p:spPr>
            <a:xfrm>
              <a:off x="-21336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6" name="矩形 1"/>
            <p:cNvSpPr/>
            <p:nvPr/>
          </p:nvSpPr>
          <p:spPr>
            <a:xfrm>
              <a:off x="-32004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" name="矩形 1"/>
            <p:cNvSpPr/>
            <p:nvPr/>
          </p:nvSpPr>
          <p:spPr>
            <a:xfrm>
              <a:off x="-42672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" name="矩形 1"/>
            <p:cNvSpPr/>
            <p:nvPr/>
          </p:nvSpPr>
          <p:spPr>
            <a:xfrm>
              <a:off x="-53340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 flipH="1" flipV="1">
            <a:off x="9939324" y="3413760"/>
            <a:ext cx="2801315" cy="3444240"/>
            <a:chOff x="-533400" y="0"/>
            <a:chExt cx="5577840" cy="6858000"/>
          </a:xfrm>
        </p:grpSpPr>
        <p:sp>
          <p:nvSpPr>
            <p:cNvPr id="11" name="矩形 1"/>
            <p:cNvSpPr/>
            <p:nvPr/>
          </p:nvSpPr>
          <p:spPr>
            <a:xfrm>
              <a:off x="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2" name="矩形 1"/>
            <p:cNvSpPr/>
            <p:nvPr/>
          </p:nvSpPr>
          <p:spPr>
            <a:xfrm>
              <a:off x="-10668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3" name="矩形 1"/>
            <p:cNvSpPr/>
            <p:nvPr/>
          </p:nvSpPr>
          <p:spPr>
            <a:xfrm>
              <a:off x="-21336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4" name="矩形 1"/>
            <p:cNvSpPr/>
            <p:nvPr/>
          </p:nvSpPr>
          <p:spPr>
            <a:xfrm>
              <a:off x="-32004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" name="矩形 1"/>
            <p:cNvSpPr/>
            <p:nvPr/>
          </p:nvSpPr>
          <p:spPr>
            <a:xfrm>
              <a:off x="-42672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" name="矩形 1"/>
            <p:cNvSpPr/>
            <p:nvPr/>
          </p:nvSpPr>
          <p:spPr>
            <a:xfrm>
              <a:off x="-53340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6117536" y="3158193"/>
            <a:ext cx="68174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今後の課題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671297" y="3871585"/>
            <a:ext cx="60045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46376" y="-227349"/>
            <a:ext cx="166248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3900" dirty="0">
                <a:solidFill>
                  <a:srgbClr val="317C82"/>
                </a:solidFill>
                <a:latin typeface="微软雅黑"/>
                <a:ea typeface="微软雅黑"/>
              </a:rPr>
              <a:t>4</a:t>
            </a:r>
            <a:endParaRPr kumimoji="0" lang="zh-CN" altLang="en-US" sz="23900" b="0" i="0" u="none" strike="noStrike" kern="1200" cap="none" spc="0" normalizeH="0" baseline="0" noProof="0" dirty="0">
              <a:ln>
                <a:noFill/>
              </a:ln>
              <a:solidFill>
                <a:srgbClr val="317C82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051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コンテンツ プレースホルダ 2">
            <a:extLst>
              <a:ext uri="{FF2B5EF4-FFF2-40B4-BE49-F238E27FC236}">
                <a16:creationId xmlns:a16="http://schemas.microsoft.com/office/drawing/2014/main" id="{B401CAD0-BFD1-48E5-AA02-544518713625}"/>
              </a:ext>
            </a:extLst>
          </p:cNvPr>
          <p:cNvSpPr txBox="1">
            <a:spLocks/>
          </p:cNvSpPr>
          <p:nvPr/>
        </p:nvSpPr>
        <p:spPr>
          <a:xfrm>
            <a:off x="799492" y="581429"/>
            <a:ext cx="10593015" cy="5016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54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・当たったら壊れる</a:t>
            </a:r>
            <a:endParaRPr lang="en-US" altLang="ja-JP" sz="54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algn="l"/>
            <a:r>
              <a:rPr lang="ja-JP" altLang="en-US" sz="54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　→プロテクターを付ける</a:t>
            </a:r>
          </a:p>
        </p:txBody>
      </p:sp>
      <p:pic>
        <p:nvPicPr>
          <p:cNvPr id="14338" name="Picture 2" descr="イップスのイラスト（野球）">
            <a:extLst>
              <a:ext uri="{FF2B5EF4-FFF2-40B4-BE49-F238E27FC236}">
                <a16:creationId xmlns:a16="http://schemas.microsoft.com/office/drawing/2014/main" id="{8389DDF0-9644-4CDF-9BAC-A31A7A2E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661" y="2372625"/>
            <a:ext cx="31527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野球選手の男の子のイラスト（将来の夢）">
            <a:extLst>
              <a:ext uri="{FF2B5EF4-FFF2-40B4-BE49-F238E27FC236}">
                <a16:creationId xmlns:a16="http://schemas.microsoft.com/office/drawing/2014/main" id="{703E78F4-4431-4236-BD7C-35A8530D3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22725" y="2326212"/>
            <a:ext cx="2380091" cy="39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「HoloLens」の画像検索結果">
            <a:extLst>
              <a:ext uri="{FF2B5EF4-FFF2-40B4-BE49-F238E27FC236}">
                <a16:creationId xmlns:a16="http://schemas.microsoft.com/office/drawing/2014/main" id="{BAA305E1-117E-443C-82FA-C7864ACDA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79192" flipH="1">
            <a:off x="-174016" y="2704695"/>
            <a:ext cx="3654021" cy="204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EED211E4-B384-476E-9DB4-D470C5FEE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14110">
            <a:off x="-4120" y="2429895"/>
            <a:ext cx="3015980" cy="210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82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コンテンツ プレースホルダ 2">
            <a:extLst>
              <a:ext uri="{FF2B5EF4-FFF2-40B4-BE49-F238E27FC236}">
                <a16:creationId xmlns:a16="http://schemas.microsoft.com/office/drawing/2014/main" id="{B401CAD0-BFD1-48E5-AA02-544518713625}"/>
              </a:ext>
            </a:extLst>
          </p:cNvPr>
          <p:cNvSpPr txBox="1">
            <a:spLocks/>
          </p:cNvSpPr>
          <p:nvPr/>
        </p:nvSpPr>
        <p:spPr>
          <a:xfrm>
            <a:off x="799492" y="1120061"/>
            <a:ext cx="10593015" cy="5016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54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・視野角が狭い</a:t>
            </a:r>
            <a:endParaRPr lang="en-US" altLang="ja-JP" sz="54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algn="l"/>
            <a:r>
              <a:rPr lang="ja-JP" altLang="en-US" sz="54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　→</a:t>
            </a:r>
            <a:r>
              <a:rPr lang="en-US" altLang="ja-JP" sz="54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HoloLens2</a:t>
            </a:r>
            <a:r>
              <a:rPr lang="ja-JP" altLang="en-US" sz="54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なら視野角が</a:t>
            </a:r>
            <a:r>
              <a:rPr lang="en-US" altLang="ja-JP" sz="54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2</a:t>
            </a:r>
            <a:r>
              <a:rPr lang="ja-JP" altLang="en-US" sz="54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倍</a:t>
            </a:r>
            <a:endParaRPr lang="en-US" altLang="ja-JP" sz="54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algn="l"/>
            <a:endParaRPr lang="en-US" altLang="ja-JP" sz="54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algn="l"/>
            <a:endParaRPr lang="en-US" altLang="ja-JP" sz="54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algn="l"/>
            <a:r>
              <a:rPr lang="ja-JP" altLang="en-US" sz="54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　　　　　　→</a:t>
            </a:r>
            <a:endParaRPr lang="en-US" altLang="ja-JP" sz="54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pic>
        <p:nvPicPr>
          <p:cNvPr id="1026" name="Picture 2" descr="MRゴーグルのイラスト（目なし）">
            <a:extLst>
              <a:ext uri="{FF2B5EF4-FFF2-40B4-BE49-F238E27FC236}">
                <a16:creationId xmlns:a16="http://schemas.microsoft.com/office/drawing/2014/main" id="{94E02AD3-EBDF-4A69-B771-8D0A0BE03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782" y="2994964"/>
            <a:ext cx="19050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二等辺三角形 2">
            <a:extLst>
              <a:ext uri="{FF2B5EF4-FFF2-40B4-BE49-F238E27FC236}">
                <a16:creationId xmlns:a16="http://schemas.microsoft.com/office/drawing/2014/main" id="{20AC3608-350C-43CF-A0F5-A5F9901405B5}"/>
              </a:ext>
            </a:extLst>
          </p:cNvPr>
          <p:cNvSpPr/>
          <p:nvPr/>
        </p:nvSpPr>
        <p:spPr>
          <a:xfrm>
            <a:off x="2412260" y="3925168"/>
            <a:ext cx="1502043" cy="2443397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Picture 2" descr="MRゴーグルのイラスト（目なし）">
            <a:extLst>
              <a:ext uri="{FF2B5EF4-FFF2-40B4-BE49-F238E27FC236}">
                <a16:creationId xmlns:a16="http://schemas.microsoft.com/office/drawing/2014/main" id="{E74541CF-8FCC-4127-8EEB-410CD9918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093" y="2994964"/>
            <a:ext cx="19050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0EB841DD-148E-437A-B4E2-7CF66952999C}"/>
              </a:ext>
            </a:extLst>
          </p:cNvPr>
          <p:cNvSpPr/>
          <p:nvPr/>
        </p:nvSpPr>
        <p:spPr>
          <a:xfrm>
            <a:off x="6556903" y="3925168"/>
            <a:ext cx="2931380" cy="2443397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98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コンテンツ プレースホルダ 2">
            <a:extLst>
              <a:ext uri="{FF2B5EF4-FFF2-40B4-BE49-F238E27FC236}">
                <a16:creationId xmlns:a16="http://schemas.microsoft.com/office/drawing/2014/main" id="{B401CAD0-BFD1-48E5-AA02-544518713625}"/>
              </a:ext>
            </a:extLst>
          </p:cNvPr>
          <p:cNvSpPr txBox="1">
            <a:spLocks/>
          </p:cNvSpPr>
          <p:nvPr/>
        </p:nvSpPr>
        <p:spPr>
          <a:xfrm>
            <a:off x="861345" y="937271"/>
            <a:ext cx="11055624" cy="5609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54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使用場面</a:t>
            </a:r>
            <a:endParaRPr lang="en-US" altLang="ja-JP" sz="54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algn="l"/>
            <a:r>
              <a:rPr lang="ja-JP" altLang="en-US" sz="44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・</a:t>
            </a:r>
            <a:r>
              <a:rPr lang="en-US" altLang="ja-JP" sz="4400" dirty="0" err="1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TrackMan</a:t>
            </a:r>
            <a:r>
              <a:rPr lang="ja-JP" altLang="en-US" sz="44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が使えないとき</a:t>
            </a:r>
            <a:endParaRPr lang="en-US" altLang="ja-JP" sz="44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algn="l"/>
            <a:r>
              <a:rPr lang="ja-JP" altLang="en-US" sz="44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　・甲子園</a:t>
            </a:r>
            <a:endParaRPr lang="en-US" altLang="ja-JP" sz="44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algn="l"/>
            <a:r>
              <a:rPr lang="ja-JP" altLang="en-US" sz="44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　・審判初心者</a:t>
            </a:r>
            <a:endParaRPr lang="en-US" altLang="ja-JP" sz="44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026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ご静聴ありがとうございました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224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コンテンツ プレースホルダ 2">
            <a:extLst>
              <a:ext uri="{FF2B5EF4-FFF2-40B4-BE49-F238E27FC236}">
                <a16:creationId xmlns:a16="http://schemas.microsoft.com/office/drawing/2014/main" id="{B401CAD0-BFD1-48E5-AA02-544518713625}"/>
              </a:ext>
            </a:extLst>
          </p:cNvPr>
          <p:cNvSpPr txBox="1">
            <a:spLocks/>
          </p:cNvSpPr>
          <p:nvPr/>
        </p:nvSpPr>
        <p:spPr>
          <a:xfrm>
            <a:off x="861345" y="937271"/>
            <a:ext cx="11055624" cy="5609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54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付け足したい機能</a:t>
            </a:r>
            <a:endParaRPr lang="en-US" altLang="ja-JP" sz="54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algn="l"/>
            <a:r>
              <a:rPr lang="ja-JP" altLang="en-US" sz="44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・選手ごとにストライクゾーンの高さ保存</a:t>
            </a:r>
            <a:endParaRPr lang="en-US" altLang="ja-JP" sz="44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algn="l"/>
            <a:r>
              <a:rPr lang="ja-JP" altLang="en-US" sz="44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　→調整の手間が省ける</a:t>
            </a:r>
            <a:endParaRPr lang="en-US" altLang="ja-JP" sz="44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algn="l"/>
            <a:r>
              <a:rPr lang="ja-JP" altLang="en-US" sz="44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・ホームベースを画像認識して</a:t>
            </a:r>
            <a:r>
              <a:rPr lang="en-US" altLang="ja-JP" sz="44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AR</a:t>
            </a:r>
            <a:r>
              <a:rPr lang="ja-JP" altLang="en-US" sz="44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表示</a:t>
            </a:r>
            <a:endParaRPr lang="en-US" altLang="ja-JP" sz="44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algn="l"/>
            <a:r>
              <a:rPr lang="ja-JP" altLang="en-US" sz="44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　→・特徴点がない？</a:t>
            </a:r>
            <a:endParaRPr lang="en-US" altLang="ja-JP" sz="44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algn="l"/>
            <a:r>
              <a:rPr lang="ja-JP" altLang="en-US" sz="44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　　・土で汚れる？</a:t>
            </a:r>
            <a:endParaRPr lang="en-US" altLang="ja-JP" sz="44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algn="l"/>
            <a:r>
              <a:rPr lang="ja-JP" altLang="en-US" sz="44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　・アプリ起動時に調整は出来る</a:t>
            </a:r>
            <a:endParaRPr lang="en-US" altLang="ja-JP" sz="44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algn="l"/>
            <a:endParaRPr lang="en-US" altLang="ja-JP" sz="44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282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ご静聴ありがとうございました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5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533400" y="0"/>
            <a:ext cx="5577840" cy="6858000"/>
            <a:chOff x="-533400" y="0"/>
            <a:chExt cx="5577840" cy="685800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4" name="矩形 1"/>
            <p:cNvSpPr/>
            <p:nvPr/>
          </p:nvSpPr>
          <p:spPr>
            <a:xfrm>
              <a:off x="-10668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5" name="矩形 1"/>
            <p:cNvSpPr/>
            <p:nvPr/>
          </p:nvSpPr>
          <p:spPr>
            <a:xfrm>
              <a:off x="-21336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6" name="矩形 1"/>
            <p:cNvSpPr/>
            <p:nvPr/>
          </p:nvSpPr>
          <p:spPr>
            <a:xfrm>
              <a:off x="-32004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" name="矩形 1"/>
            <p:cNvSpPr/>
            <p:nvPr/>
          </p:nvSpPr>
          <p:spPr>
            <a:xfrm>
              <a:off x="-42672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" name="矩形 1"/>
            <p:cNvSpPr/>
            <p:nvPr/>
          </p:nvSpPr>
          <p:spPr>
            <a:xfrm>
              <a:off x="-53340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 flipH="1" flipV="1">
            <a:off x="9939324" y="3413760"/>
            <a:ext cx="2801315" cy="3444240"/>
            <a:chOff x="-533400" y="0"/>
            <a:chExt cx="5577840" cy="6858000"/>
          </a:xfrm>
        </p:grpSpPr>
        <p:sp>
          <p:nvSpPr>
            <p:cNvPr id="11" name="矩形 1"/>
            <p:cNvSpPr/>
            <p:nvPr/>
          </p:nvSpPr>
          <p:spPr>
            <a:xfrm>
              <a:off x="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2" name="矩形 1"/>
            <p:cNvSpPr/>
            <p:nvPr/>
          </p:nvSpPr>
          <p:spPr>
            <a:xfrm>
              <a:off x="-10668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3" name="矩形 1"/>
            <p:cNvSpPr/>
            <p:nvPr/>
          </p:nvSpPr>
          <p:spPr>
            <a:xfrm>
              <a:off x="-21336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4" name="矩形 1"/>
            <p:cNvSpPr/>
            <p:nvPr/>
          </p:nvSpPr>
          <p:spPr>
            <a:xfrm>
              <a:off x="-32004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" name="矩形 1"/>
            <p:cNvSpPr/>
            <p:nvPr/>
          </p:nvSpPr>
          <p:spPr>
            <a:xfrm>
              <a:off x="-42672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" name="矩形 1"/>
            <p:cNvSpPr/>
            <p:nvPr/>
          </p:nvSpPr>
          <p:spPr>
            <a:xfrm>
              <a:off x="-53340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90292" y="3044279"/>
            <a:ext cx="68174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自己紹介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671297" y="3871585"/>
            <a:ext cx="60045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46376" y="-227349"/>
            <a:ext cx="166248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3900" b="0" i="0" u="none" strike="noStrike" kern="1200" cap="none" spc="0" normalizeH="0" baseline="0" noProof="0" dirty="0">
                <a:ln>
                  <a:noFill/>
                </a:ln>
                <a:solidFill>
                  <a:srgbClr val="317C82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1</a:t>
            </a:r>
            <a:endParaRPr kumimoji="0" lang="zh-CN" altLang="en-US" sz="23900" b="0" i="0" u="none" strike="noStrike" kern="1200" cap="none" spc="0" normalizeH="0" baseline="0" noProof="0" dirty="0">
              <a:ln>
                <a:noFill/>
              </a:ln>
              <a:solidFill>
                <a:srgbClr val="317C82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0979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コンテンツ プレースホルダ 2">
            <a:extLst>
              <a:ext uri="{FF2B5EF4-FFF2-40B4-BE49-F238E27FC236}">
                <a16:creationId xmlns:a16="http://schemas.microsoft.com/office/drawing/2014/main" id="{B401CAD0-BFD1-48E5-AA02-544518713625}"/>
              </a:ext>
            </a:extLst>
          </p:cNvPr>
          <p:cNvSpPr txBox="1">
            <a:spLocks/>
          </p:cNvSpPr>
          <p:nvPr/>
        </p:nvSpPr>
        <p:spPr>
          <a:xfrm>
            <a:off x="2351709" y="2094329"/>
            <a:ext cx="8229600" cy="5016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54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・大学</a:t>
            </a:r>
            <a:r>
              <a:rPr lang="en-US" altLang="ja-JP" sz="54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4</a:t>
            </a:r>
            <a:r>
              <a:rPr lang="ja-JP" altLang="en-US" sz="54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年生</a:t>
            </a:r>
            <a:endParaRPr lang="en-US" altLang="ja-JP" sz="54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algn="l"/>
            <a:r>
              <a:rPr lang="ja-JP" altLang="en-US" sz="54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・野球経験ほぼゼロ</a:t>
            </a:r>
            <a:endParaRPr lang="en-US" altLang="ja-JP" sz="54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algn="l"/>
            <a:r>
              <a:rPr lang="ja-JP" altLang="en-US" sz="54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・運動好き</a:t>
            </a:r>
          </a:p>
        </p:txBody>
      </p:sp>
    </p:spTree>
    <p:extLst>
      <p:ext uri="{BB962C8B-B14F-4D97-AF65-F5344CB8AC3E}">
        <p14:creationId xmlns:p14="http://schemas.microsoft.com/office/powerpoint/2010/main" val="335896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533400" y="0"/>
            <a:ext cx="5577840" cy="6858000"/>
            <a:chOff x="-533400" y="0"/>
            <a:chExt cx="5577840" cy="685800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4" name="矩形 1"/>
            <p:cNvSpPr/>
            <p:nvPr/>
          </p:nvSpPr>
          <p:spPr>
            <a:xfrm>
              <a:off x="-10668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5" name="矩形 1"/>
            <p:cNvSpPr/>
            <p:nvPr/>
          </p:nvSpPr>
          <p:spPr>
            <a:xfrm>
              <a:off x="-21336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6" name="矩形 1"/>
            <p:cNvSpPr/>
            <p:nvPr/>
          </p:nvSpPr>
          <p:spPr>
            <a:xfrm>
              <a:off x="-32004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" name="矩形 1"/>
            <p:cNvSpPr/>
            <p:nvPr/>
          </p:nvSpPr>
          <p:spPr>
            <a:xfrm>
              <a:off x="-42672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" name="矩形 1"/>
            <p:cNvSpPr/>
            <p:nvPr/>
          </p:nvSpPr>
          <p:spPr>
            <a:xfrm>
              <a:off x="-53340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 flipH="1" flipV="1">
            <a:off x="9939324" y="3413760"/>
            <a:ext cx="2801315" cy="3444240"/>
            <a:chOff x="-533400" y="0"/>
            <a:chExt cx="5577840" cy="6858000"/>
          </a:xfrm>
        </p:grpSpPr>
        <p:sp>
          <p:nvSpPr>
            <p:cNvPr id="11" name="矩形 1"/>
            <p:cNvSpPr/>
            <p:nvPr/>
          </p:nvSpPr>
          <p:spPr>
            <a:xfrm>
              <a:off x="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2" name="矩形 1"/>
            <p:cNvSpPr/>
            <p:nvPr/>
          </p:nvSpPr>
          <p:spPr>
            <a:xfrm>
              <a:off x="-10668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3" name="矩形 1"/>
            <p:cNvSpPr/>
            <p:nvPr/>
          </p:nvSpPr>
          <p:spPr>
            <a:xfrm>
              <a:off x="-21336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4" name="矩形 1"/>
            <p:cNvSpPr/>
            <p:nvPr/>
          </p:nvSpPr>
          <p:spPr>
            <a:xfrm>
              <a:off x="-32004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" name="矩形 1"/>
            <p:cNvSpPr/>
            <p:nvPr/>
          </p:nvSpPr>
          <p:spPr>
            <a:xfrm>
              <a:off x="-42672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" name="矩形 1"/>
            <p:cNvSpPr/>
            <p:nvPr/>
          </p:nvSpPr>
          <p:spPr>
            <a:xfrm>
              <a:off x="-53340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374511" y="2327599"/>
            <a:ext cx="68174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4400" b="1" dirty="0">
              <a:solidFill>
                <a:prstClr val="white"/>
              </a:solidFill>
              <a:latin typeface="微软雅黑"/>
              <a:ea typeface="微软雅黑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野球が抱える問題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671297" y="3871585"/>
            <a:ext cx="60045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46376" y="-227349"/>
            <a:ext cx="166248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3900" b="0" i="0" u="none" strike="noStrike" kern="1200" cap="none" spc="0" normalizeH="0" baseline="0" noProof="0" dirty="0">
                <a:ln>
                  <a:noFill/>
                </a:ln>
                <a:solidFill>
                  <a:srgbClr val="317C82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2</a:t>
            </a:r>
            <a:endParaRPr kumimoji="0" lang="zh-CN" altLang="en-US" sz="23900" b="0" i="0" u="none" strike="noStrike" kern="1200" cap="none" spc="0" normalizeH="0" baseline="0" noProof="0" dirty="0">
              <a:ln>
                <a:noFill/>
              </a:ln>
              <a:solidFill>
                <a:srgbClr val="317C82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7559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>
            <a:extLst>
              <a:ext uri="{FF2B5EF4-FFF2-40B4-BE49-F238E27FC236}">
                <a16:creationId xmlns:a16="http://schemas.microsoft.com/office/drawing/2014/main" id="{2EED2A83-5ED0-4BEF-B8EB-870BBDFA3D25}"/>
              </a:ext>
            </a:extLst>
          </p:cNvPr>
          <p:cNvSpPr txBox="1">
            <a:spLocks/>
          </p:cNvSpPr>
          <p:nvPr/>
        </p:nvSpPr>
        <p:spPr>
          <a:xfrm>
            <a:off x="1981200" y="2154291"/>
            <a:ext cx="8229600" cy="5016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54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ストライクゾーン</a:t>
            </a:r>
            <a:endParaRPr lang="en-US" altLang="ja-JP" sz="54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r>
              <a:rPr lang="ja-JP" altLang="en-US" sz="54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の</a:t>
            </a:r>
            <a:endParaRPr lang="en-US" altLang="ja-JP" sz="54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r>
              <a:rPr lang="ja-JP" altLang="en-US" sz="54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判定が難しい</a:t>
            </a:r>
          </a:p>
        </p:txBody>
      </p:sp>
    </p:spTree>
    <p:extLst>
      <p:ext uri="{BB962C8B-B14F-4D97-AF65-F5344CB8AC3E}">
        <p14:creationId xmlns:p14="http://schemas.microsoft.com/office/powerpoint/2010/main" val="3134384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sports-inafever.com/wp-content/uploads/2017/04/strikezone.jpg">
            <a:extLst>
              <a:ext uri="{FF2B5EF4-FFF2-40B4-BE49-F238E27FC236}">
                <a16:creationId xmlns:a16="http://schemas.microsoft.com/office/drawing/2014/main" id="{0739859E-4766-4DAC-80C5-823B0ABC1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" y="622794"/>
            <a:ext cx="7468925" cy="561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コンテンツ プレースホルダ 2">
            <a:extLst>
              <a:ext uri="{FF2B5EF4-FFF2-40B4-BE49-F238E27FC236}">
                <a16:creationId xmlns:a16="http://schemas.microsoft.com/office/drawing/2014/main" id="{35101986-0149-461F-ACD8-150A4DC56C04}"/>
              </a:ext>
            </a:extLst>
          </p:cNvPr>
          <p:cNvSpPr txBox="1">
            <a:spLocks/>
          </p:cNvSpPr>
          <p:nvPr/>
        </p:nvSpPr>
        <p:spPr>
          <a:xfrm>
            <a:off x="8462839" y="2165890"/>
            <a:ext cx="8229600" cy="5016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54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・線がない</a:t>
            </a:r>
            <a:endParaRPr lang="en-US" altLang="ja-JP" sz="54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algn="l"/>
            <a:r>
              <a:rPr lang="ja-JP" altLang="en-US" sz="54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・高さ変更</a:t>
            </a:r>
            <a:endParaRPr lang="en-US" altLang="ja-JP" sz="54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algn="l"/>
            <a:r>
              <a:rPr lang="ja-JP" altLang="en-US" sz="54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・長時間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0BC0E5D-4327-4DF8-B462-170E1980C597}"/>
              </a:ext>
            </a:extLst>
          </p:cNvPr>
          <p:cNvSpPr/>
          <p:nvPr/>
        </p:nvSpPr>
        <p:spPr>
          <a:xfrm>
            <a:off x="1903013" y="6185578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400" dirty="0">
                <a:solidFill>
                  <a:srgbClr val="2098A8"/>
                </a:solidFill>
                <a:latin typeface="Hiragino Kaku Gothic ProN"/>
                <a:hlinkClick r:id="rId4"/>
              </a:rPr>
              <a:t>https://ja.wikipedia.org/wiki/%E3%82%B9%E3%83%88%E3%83%A9%E3%82%A4%E3%82%AF%E3%82%BE%E3%83%BC%E3%83%B3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0956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コンテンツ プレースホルダ 2">
            <a:extLst>
              <a:ext uri="{FF2B5EF4-FFF2-40B4-BE49-F238E27FC236}">
                <a16:creationId xmlns:a16="http://schemas.microsoft.com/office/drawing/2014/main" id="{B401CAD0-BFD1-48E5-AA02-544518713625}"/>
              </a:ext>
            </a:extLst>
          </p:cNvPr>
          <p:cNvSpPr txBox="1">
            <a:spLocks/>
          </p:cNvSpPr>
          <p:nvPr/>
        </p:nvSpPr>
        <p:spPr>
          <a:xfrm>
            <a:off x="1981200" y="2316966"/>
            <a:ext cx="8229600" cy="5016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54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・</a:t>
            </a:r>
            <a:r>
              <a:rPr lang="en-US" altLang="ja-JP" sz="54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TRACKMAN</a:t>
            </a:r>
          </a:p>
          <a:p>
            <a:pPr algn="l"/>
            <a:r>
              <a:rPr lang="ja-JP" altLang="en-US" sz="54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・正確な審判補助</a:t>
            </a:r>
            <a:endParaRPr lang="en-US" altLang="ja-JP" sz="54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A06EDEF-D931-4AD7-A75A-B79D3E8E3205}"/>
              </a:ext>
            </a:extLst>
          </p:cNvPr>
          <p:cNvSpPr/>
          <p:nvPr/>
        </p:nvSpPr>
        <p:spPr>
          <a:xfrm>
            <a:off x="1820850" y="970060"/>
            <a:ext cx="30868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ja-JP" altLang="en-US" sz="5400" b="1" dirty="0">
                <a:latin typeface="微软雅黑"/>
                <a:ea typeface="微软雅黑"/>
              </a:rPr>
              <a:t>最新技術</a:t>
            </a:r>
            <a:endParaRPr kumimoji="0" lang="zh-CN" altLang="en-US" sz="5400" b="1" dirty="0">
              <a:latin typeface="微软雅黑"/>
              <a:ea typeface="微软雅黑"/>
            </a:endParaRPr>
          </a:p>
        </p:txBody>
      </p:sp>
      <p:pic>
        <p:nvPicPr>
          <p:cNvPr id="3078" name="Picture 6" descr="TrackMan 4 Golf Radar">
            <a:extLst>
              <a:ext uri="{FF2B5EF4-FFF2-40B4-BE49-F238E27FC236}">
                <a16:creationId xmlns:a16="http://schemas.microsoft.com/office/drawing/2014/main" id="{B425B9F7-75ED-419A-8321-8AC3A7154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286" y="1659758"/>
            <a:ext cx="3253078" cy="372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7076CC7-0E69-4282-9122-574CA95615DF}"/>
              </a:ext>
            </a:extLst>
          </p:cNvPr>
          <p:cNvSpPr/>
          <p:nvPr/>
        </p:nvSpPr>
        <p:spPr>
          <a:xfrm>
            <a:off x="8117286" y="4931308"/>
            <a:ext cx="339785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hlinkClick r:id="rId4"/>
              </a:rPr>
              <a:t>http://trackmangolf.jp/%E8%A3%BD%E5%93%81/%E3%83%88%E3%83%A9%E3%83%83%E3%82%AF%E3%83%9E%E3%83%B34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6986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8B67E9E-CB3E-4C26-B40C-BE5EA551F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341" y="1726059"/>
            <a:ext cx="5187315" cy="314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TrackMan 4 Golf Radar">
            <a:extLst>
              <a:ext uri="{FF2B5EF4-FFF2-40B4-BE49-F238E27FC236}">
                <a16:creationId xmlns:a16="http://schemas.microsoft.com/office/drawing/2014/main" id="{E9CAAD93-7A22-4313-94FE-DCE0826ED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210" y="3297973"/>
            <a:ext cx="1831578" cy="209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981590"/>
      </p:ext>
    </p:extLst>
  </p:cSld>
  <p:clrMapOvr>
    <a:masterClrMapping/>
  </p:clrMapOvr>
</p:sld>
</file>

<file path=ppt/theme/theme1.xml><?xml version="1.0" encoding="utf-8"?>
<a:theme xmlns:a="http://schemas.openxmlformats.org/drawingml/2006/main" name="www.freeppt7.com-Best powerpoint templates free download-slidesho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TITLES">
  <a:themeElements>
    <a:clrScheme name="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Blank">
  <a:themeElements>
    <a:clrScheme name="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325</Words>
  <Application>Microsoft Office PowerPoint</Application>
  <PresentationFormat>ワイド画面</PresentationFormat>
  <Paragraphs>99</Paragraphs>
  <Slides>26</Slides>
  <Notes>19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26</vt:i4>
      </vt:variant>
    </vt:vector>
  </HeadingPairs>
  <TitlesOfParts>
    <vt:vector size="42" baseType="lpstr">
      <vt:lpstr>Helvetica-Light</vt:lpstr>
      <vt:lpstr>HGSｺﾞｼｯｸE</vt:lpstr>
      <vt:lpstr>Hiragino Kaku Gothic ProN</vt:lpstr>
      <vt:lpstr>微软雅黑</vt:lpstr>
      <vt:lpstr>Open Sans</vt:lpstr>
      <vt:lpstr>Open Sans Light</vt:lpstr>
      <vt:lpstr>Open Sans Semibold</vt:lpstr>
      <vt:lpstr>游ゴシック</vt:lpstr>
      <vt:lpstr>Arial</vt:lpstr>
      <vt:lpstr>Calibri</vt:lpstr>
      <vt:lpstr>Calibri Light</vt:lpstr>
      <vt:lpstr>Helvetica</vt:lpstr>
      <vt:lpstr>www.freeppt7.com-Best powerpoint templates free download-slideshow</vt:lpstr>
      <vt:lpstr>Custom Design</vt:lpstr>
      <vt:lpstr>1_TITLES</vt:lpstr>
      <vt:lpstr>Blank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ご静聴ありがとうございました</vt:lpstr>
      <vt:lpstr>PowerPoint プレゼンテーション</vt:lpstr>
      <vt:lpstr>ご静聴ありがとうございました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安黒 翔</dc:creator>
  <cp:lastModifiedBy>安黒 翔</cp:lastModifiedBy>
  <cp:revision>48</cp:revision>
  <dcterms:created xsi:type="dcterms:W3CDTF">2019-08-06T12:19:13Z</dcterms:created>
  <dcterms:modified xsi:type="dcterms:W3CDTF">2019-09-28T06:06:35Z</dcterms:modified>
</cp:coreProperties>
</file>