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5" r:id="rId5"/>
    <p:sldId id="268" r:id="rId6"/>
    <p:sldId id="269" r:id="rId7"/>
    <p:sldId id="261" r:id="rId8"/>
    <p:sldId id="270" r:id="rId9"/>
    <p:sldId id="271" r:id="rId10"/>
    <p:sldId id="272" r:id="rId11"/>
    <p:sldId id="276" r:id="rId12"/>
    <p:sldId id="275" r:id="rId13"/>
    <p:sldId id="267" r:id="rId14"/>
    <p:sldId id="26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gentile\Documents\Qca\Qca%20I\Te&#243;ricas\Des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gentile\Documents\Qca\Qca%20I\Te&#243;ricas\Des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gentile\Documents\Qca\Qca%20I\Te&#243;ricas\Des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gentile\Documents\Qca\Qca%20I\Te&#243;ricas\Dest.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gentile\Documents\Qca\Qca%20I\Te&#243;ricas\Dest.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gentile\Documents\Qca\Qca%20I\Te&#243;ricas\Dest.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gentile\Documents\Qca\Qca%20I\Te&#243;ricas\Dest.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s-ES" sz="1600">
                <a:solidFill>
                  <a:schemeClr val="tx1"/>
                </a:solidFill>
              </a:rPr>
              <a:t>T = cte</a:t>
            </a:r>
          </a:p>
        </c:rich>
      </c:tx>
      <c:layout>
        <c:manualLayout>
          <c:xMode val="edge"/>
          <c:yMode val="edge"/>
          <c:x val="0.36719444444444443"/>
          <c:y val="3.7037037037037035E-2"/>
        </c:manualLayout>
      </c:layout>
      <c:overlay val="1"/>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s-AR"/>
        </a:p>
      </c:txPr>
    </c:title>
    <c:autoTitleDeleted val="0"/>
    <c:plotArea>
      <c:layout>
        <c:manualLayout>
          <c:layoutTarget val="inner"/>
          <c:xMode val="edge"/>
          <c:yMode val="edge"/>
          <c:x val="6.3036328916969211E-2"/>
          <c:y val="4.6022357685522347E-2"/>
          <c:w val="0.749663271881434"/>
          <c:h val="0.6347099172141133"/>
        </c:manualLayout>
      </c:layout>
      <c:scatterChart>
        <c:scatterStyle val="lineMarker"/>
        <c:varyColors val="0"/>
        <c:ser>
          <c:idx val="0"/>
          <c:order val="0"/>
          <c:tx>
            <c:v>p1</c:v>
          </c:tx>
          <c:spPr>
            <a:ln w="25400" cap="rnd">
              <a:solidFill>
                <a:srgbClr val="00B050"/>
              </a:solidFill>
              <a:prstDash val="dash"/>
              <a:round/>
            </a:ln>
            <a:effectLst/>
          </c:spPr>
          <c:marker>
            <c:symbol val="none"/>
          </c:marker>
          <c:xVal>
            <c:numRef>
              <c:f>Hoja1!$A$1:$A$2</c:f>
              <c:numCache>
                <c:formatCode>General</c:formatCode>
                <c:ptCount val="2"/>
                <c:pt idx="0">
                  <c:v>0</c:v>
                </c:pt>
                <c:pt idx="1">
                  <c:v>1</c:v>
                </c:pt>
              </c:numCache>
            </c:numRef>
          </c:xVal>
          <c:yVal>
            <c:numRef>
              <c:f>Hoja1!$B$1:$B$2</c:f>
              <c:numCache>
                <c:formatCode>General</c:formatCode>
                <c:ptCount val="2"/>
                <c:pt idx="0">
                  <c:v>0</c:v>
                </c:pt>
                <c:pt idx="1">
                  <c:v>100</c:v>
                </c:pt>
              </c:numCache>
            </c:numRef>
          </c:yVal>
          <c:smooth val="0"/>
          <c:extLst>
            <c:ext xmlns:c16="http://schemas.microsoft.com/office/drawing/2014/chart" uri="{C3380CC4-5D6E-409C-BE32-E72D297353CC}">
              <c16:uniqueId val="{00000000-70B6-42E6-BCA3-2A168D3A52A3}"/>
            </c:ext>
          </c:extLst>
        </c:ser>
        <c:ser>
          <c:idx val="1"/>
          <c:order val="1"/>
          <c:tx>
            <c:v>p2</c:v>
          </c:tx>
          <c:spPr>
            <a:ln w="25400" cap="rnd">
              <a:solidFill>
                <a:srgbClr val="0070C0"/>
              </a:solidFill>
              <a:prstDash val="lgDashDot"/>
              <a:round/>
            </a:ln>
            <a:effectLst/>
          </c:spPr>
          <c:marker>
            <c:symbol val="none"/>
          </c:marker>
          <c:xVal>
            <c:numRef>
              <c:f>Hoja1!$A$4:$A$5</c:f>
              <c:numCache>
                <c:formatCode>General</c:formatCode>
                <c:ptCount val="2"/>
                <c:pt idx="0">
                  <c:v>1</c:v>
                </c:pt>
                <c:pt idx="1">
                  <c:v>0</c:v>
                </c:pt>
              </c:numCache>
            </c:numRef>
          </c:xVal>
          <c:yVal>
            <c:numRef>
              <c:f>Hoja1!$B$4:$B$5</c:f>
              <c:numCache>
                <c:formatCode>General</c:formatCode>
                <c:ptCount val="2"/>
                <c:pt idx="0">
                  <c:v>0</c:v>
                </c:pt>
                <c:pt idx="1">
                  <c:v>20</c:v>
                </c:pt>
              </c:numCache>
            </c:numRef>
          </c:yVal>
          <c:smooth val="0"/>
          <c:extLst>
            <c:ext xmlns:c16="http://schemas.microsoft.com/office/drawing/2014/chart" uri="{C3380CC4-5D6E-409C-BE32-E72D297353CC}">
              <c16:uniqueId val="{00000001-70B6-42E6-BCA3-2A168D3A52A3}"/>
            </c:ext>
          </c:extLst>
        </c:ser>
        <c:ser>
          <c:idx val="2"/>
          <c:order val="2"/>
          <c:tx>
            <c:v>P</c:v>
          </c:tx>
          <c:spPr>
            <a:ln w="25400" cap="rnd">
              <a:solidFill>
                <a:srgbClr val="FF0000"/>
              </a:solidFill>
              <a:round/>
            </a:ln>
            <a:effectLst/>
          </c:spPr>
          <c:marker>
            <c:symbol val="none"/>
          </c:marker>
          <c:xVal>
            <c:numRef>
              <c:f>Hoja1!$A$7:$A$8</c:f>
              <c:numCache>
                <c:formatCode>General</c:formatCode>
                <c:ptCount val="2"/>
                <c:pt idx="0">
                  <c:v>0</c:v>
                </c:pt>
                <c:pt idx="1">
                  <c:v>1</c:v>
                </c:pt>
              </c:numCache>
            </c:numRef>
          </c:xVal>
          <c:yVal>
            <c:numRef>
              <c:f>Hoja1!$B$7:$B$8</c:f>
              <c:numCache>
                <c:formatCode>General</c:formatCode>
                <c:ptCount val="2"/>
                <c:pt idx="0">
                  <c:v>20</c:v>
                </c:pt>
                <c:pt idx="1">
                  <c:v>100</c:v>
                </c:pt>
              </c:numCache>
            </c:numRef>
          </c:yVal>
          <c:smooth val="0"/>
          <c:extLst>
            <c:ext xmlns:c16="http://schemas.microsoft.com/office/drawing/2014/chart" uri="{C3380CC4-5D6E-409C-BE32-E72D297353CC}">
              <c16:uniqueId val="{00000002-70B6-42E6-BCA3-2A168D3A52A3}"/>
            </c:ext>
          </c:extLst>
        </c:ser>
        <c:dLbls>
          <c:showLegendKey val="0"/>
          <c:showVal val="0"/>
          <c:showCatName val="0"/>
          <c:showSerName val="0"/>
          <c:showPercent val="0"/>
          <c:showBubbleSize val="0"/>
        </c:dLbls>
        <c:axId val="492880224"/>
        <c:axId val="492880552"/>
      </c:scatterChart>
      <c:valAx>
        <c:axId val="492880224"/>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s-ES" dirty="0"/>
                  <a:t>x</a:t>
                </a:r>
                <a:r>
                  <a:rPr lang="es-ES" baseline="-25000" dirty="0"/>
                  <a:t>1</a:t>
                </a:r>
              </a:p>
              <a:p>
                <a:pPr>
                  <a:defRPr/>
                </a:pPr>
                <a:r>
                  <a:rPr lang="es-ES" dirty="0"/>
                  <a:t>x</a:t>
                </a:r>
                <a:r>
                  <a:rPr lang="es-ES" baseline="-25000" dirty="0"/>
                  <a:t>2</a:t>
                </a:r>
              </a:p>
            </c:rich>
          </c:tx>
          <c:layout>
            <c:manualLayout>
              <c:xMode val="edge"/>
              <c:yMode val="edge"/>
              <c:x val="0.41327427821522317"/>
              <c:y val="0.7294907407407406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crossAx val="492880552"/>
        <c:crosses val="autoZero"/>
        <c:crossBetween val="midCat"/>
        <c:majorUnit val="1"/>
      </c:valAx>
      <c:valAx>
        <c:axId val="492880552"/>
        <c:scaling>
          <c:orientation val="minMax"/>
        </c:scaling>
        <c:delete val="0"/>
        <c:axPos val="l"/>
        <c:title>
          <c:tx>
            <c:rich>
              <a:bodyPr rot="0" spcFirstLastPara="1" vertOverflow="ellipsis" wrap="square" anchor="ctr" anchorCtr="1"/>
              <a:lstStyle/>
              <a:p>
                <a:pPr>
                  <a:defRPr sz="1600" b="0" i="0" u="none" strike="noStrike" kern="1200" baseline="0">
                    <a:solidFill>
                      <a:schemeClr val="tx1"/>
                    </a:solidFill>
                    <a:latin typeface="+mn-lt"/>
                    <a:ea typeface="+mn-ea"/>
                    <a:cs typeface="+mn-cs"/>
                  </a:defRPr>
                </a:pPr>
                <a:r>
                  <a:rPr lang="es-ES">
                    <a:solidFill>
                      <a:schemeClr val="tx1"/>
                    </a:solidFill>
                  </a:rPr>
                  <a:t>P</a:t>
                </a:r>
              </a:p>
            </c:rich>
          </c:tx>
          <c:layout>
            <c:manualLayout>
              <c:xMode val="edge"/>
              <c:yMode val="edge"/>
              <c:x val="2.5000000000000001E-2"/>
              <c:y val="5.8394940215806344E-2"/>
            </c:manualLayout>
          </c:layout>
          <c:overlay val="0"/>
          <c:spPr>
            <a:noFill/>
            <a:ln>
              <a:noFill/>
            </a:ln>
            <a:effectLst/>
          </c:spPr>
          <c:txPr>
            <a:bodyPr rot="0" spcFirstLastPara="1" vertOverflow="ellipsis" wrap="square" anchor="ctr" anchorCtr="1"/>
            <a:lstStyle/>
            <a:p>
              <a:pPr>
                <a:defRPr sz="1600" b="0" i="0" u="none" strike="noStrike" kern="1200" baseline="0">
                  <a:solidFill>
                    <a:schemeClr val="tx1"/>
                  </a:solidFill>
                  <a:latin typeface="+mn-lt"/>
                  <a:ea typeface="+mn-ea"/>
                  <a:cs typeface="+mn-cs"/>
                </a:defRPr>
              </a:pPr>
              <a:endParaRPr lang="es-AR"/>
            </a:p>
          </c:txPr>
        </c:title>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crossAx val="4928802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legend>
    <c:plotVisOnly val="1"/>
    <c:dispBlanksAs val="gap"/>
    <c:showDLblsOverMax val="0"/>
  </c:chart>
  <c:spPr>
    <a:solidFill>
      <a:schemeClr val="bg1"/>
    </a:solidFill>
    <a:ln w="9525" cap="flat" cmpd="sng" algn="ctr">
      <a:noFill/>
      <a:round/>
    </a:ln>
    <a:effectLst/>
  </c:spPr>
  <c:txPr>
    <a:bodyPr/>
    <a:lstStyle/>
    <a:p>
      <a:pPr>
        <a:defRPr sz="1600">
          <a:solidFill>
            <a:schemeClr val="tx1"/>
          </a:solidFill>
        </a:defRPr>
      </a:pPr>
      <a:endParaRPr lang="es-A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s-ES" sz="1600">
                <a:solidFill>
                  <a:schemeClr val="tx1"/>
                </a:solidFill>
              </a:rPr>
              <a:t>T = cte</a:t>
            </a:r>
          </a:p>
        </c:rich>
      </c:tx>
      <c:layout>
        <c:manualLayout>
          <c:xMode val="edge"/>
          <c:yMode val="edge"/>
          <c:x val="0.36719444444444443"/>
          <c:y val="3.7037037037037035E-2"/>
        </c:manualLayout>
      </c:layout>
      <c:overlay val="1"/>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s-AR"/>
        </a:p>
      </c:txPr>
    </c:title>
    <c:autoTitleDeleted val="0"/>
    <c:plotArea>
      <c:layout/>
      <c:scatterChart>
        <c:scatterStyle val="lineMarker"/>
        <c:varyColors val="0"/>
        <c:ser>
          <c:idx val="2"/>
          <c:order val="0"/>
          <c:tx>
            <c:v>P</c:v>
          </c:tx>
          <c:spPr>
            <a:ln w="25400" cap="rnd">
              <a:solidFill>
                <a:srgbClr val="FF0000"/>
              </a:solidFill>
              <a:round/>
            </a:ln>
            <a:effectLst/>
          </c:spPr>
          <c:marker>
            <c:symbol val="none"/>
          </c:marker>
          <c:xVal>
            <c:numRef>
              <c:f>Hoja1!$A$19:$A$39</c:f>
              <c:numCache>
                <c:formatCode>General</c:formatCode>
                <c:ptCount val="21"/>
                <c:pt idx="0">
                  <c:v>0</c:v>
                </c:pt>
                <c:pt idx="1">
                  <c:v>0.05</c:v>
                </c:pt>
                <c:pt idx="2">
                  <c:v>0.1</c:v>
                </c:pt>
                <c:pt idx="3">
                  <c:v>0.15</c:v>
                </c:pt>
                <c:pt idx="4">
                  <c:v>0.2</c:v>
                </c:pt>
                <c:pt idx="5">
                  <c:v>0.25</c:v>
                </c:pt>
                <c:pt idx="6">
                  <c:v>0.3</c:v>
                </c:pt>
                <c:pt idx="7">
                  <c:v>0.35</c:v>
                </c:pt>
                <c:pt idx="8">
                  <c:v>0.4</c:v>
                </c:pt>
                <c:pt idx="9">
                  <c:v>0.45</c:v>
                </c:pt>
                <c:pt idx="10">
                  <c:v>0.5</c:v>
                </c:pt>
                <c:pt idx="11">
                  <c:v>0.55000000000000004</c:v>
                </c:pt>
                <c:pt idx="12">
                  <c:v>0.6</c:v>
                </c:pt>
                <c:pt idx="13">
                  <c:v>0.65</c:v>
                </c:pt>
                <c:pt idx="14">
                  <c:v>0.7</c:v>
                </c:pt>
                <c:pt idx="15">
                  <c:v>0.75</c:v>
                </c:pt>
                <c:pt idx="16">
                  <c:v>0.8</c:v>
                </c:pt>
                <c:pt idx="17">
                  <c:v>0.85</c:v>
                </c:pt>
                <c:pt idx="18">
                  <c:v>0.9</c:v>
                </c:pt>
                <c:pt idx="19">
                  <c:v>0.95</c:v>
                </c:pt>
                <c:pt idx="20">
                  <c:v>1</c:v>
                </c:pt>
              </c:numCache>
            </c:numRef>
          </c:xVal>
          <c:yVal>
            <c:numRef>
              <c:f>Hoja1!$B$19:$B$39</c:f>
              <c:numCache>
                <c:formatCode>General</c:formatCode>
                <c:ptCount val="21"/>
                <c:pt idx="0">
                  <c:v>20</c:v>
                </c:pt>
                <c:pt idx="1">
                  <c:v>20.833333333333332</c:v>
                </c:pt>
                <c:pt idx="2">
                  <c:v>21.739130434782609</c:v>
                </c:pt>
                <c:pt idx="3">
                  <c:v>22.727272727272727</c:v>
                </c:pt>
                <c:pt idx="4">
                  <c:v>23.80952380952381</c:v>
                </c:pt>
                <c:pt idx="5">
                  <c:v>25</c:v>
                </c:pt>
                <c:pt idx="6">
                  <c:v>26.315789473684209</c:v>
                </c:pt>
                <c:pt idx="7">
                  <c:v>27.777777777777779</c:v>
                </c:pt>
                <c:pt idx="8">
                  <c:v>29.411764705882351</c:v>
                </c:pt>
                <c:pt idx="9">
                  <c:v>31.25</c:v>
                </c:pt>
                <c:pt idx="10">
                  <c:v>33.333333333333336</c:v>
                </c:pt>
                <c:pt idx="11">
                  <c:v>35.714285714285715</c:v>
                </c:pt>
                <c:pt idx="12">
                  <c:v>38.46153846153846</c:v>
                </c:pt>
                <c:pt idx="13">
                  <c:v>41.666666666666664</c:v>
                </c:pt>
                <c:pt idx="14">
                  <c:v>45.454545454545453</c:v>
                </c:pt>
                <c:pt idx="15">
                  <c:v>50</c:v>
                </c:pt>
                <c:pt idx="16">
                  <c:v>55.555555555555557</c:v>
                </c:pt>
                <c:pt idx="17">
                  <c:v>62.5</c:v>
                </c:pt>
                <c:pt idx="18">
                  <c:v>71.428571428571431</c:v>
                </c:pt>
                <c:pt idx="19">
                  <c:v>83.333333333333329</c:v>
                </c:pt>
                <c:pt idx="20">
                  <c:v>100</c:v>
                </c:pt>
              </c:numCache>
            </c:numRef>
          </c:yVal>
          <c:smooth val="0"/>
          <c:extLst>
            <c:ext xmlns:c16="http://schemas.microsoft.com/office/drawing/2014/chart" uri="{C3380CC4-5D6E-409C-BE32-E72D297353CC}">
              <c16:uniqueId val="{00000000-1C95-4E09-81CC-7ADCD4E074B9}"/>
            </c:ext>
          </c:extLst>
        </c:ser>
        <c:dLbls>
          <c:showLegendKey val="0"/>
          <c:showVal val="0"/>
          <c:showCatName val="0"/>
          <c:showSerName val="0"/>
          <c:showPercent val="0"/>
          <c:showBubbleSize val="0"/>
        </c:dLbls>
        <c:axId val="492880224"/>
        <c:axId val="492880552"/>
      </c:scatterChart>
      <c:valAx>
        <c:axId val="492880224"/>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dirty="0"/>
                  <a:t>y</a:t>
                </a:r>
                <a:r>
                  <a:rPr lang="en-US" baseline="-25000" dirty="0"/>
                  <a:t>1</a:t>
                </a:r>
              </a:p>
              <a:p>
                <a:pPr>
                  <a:defRPr/>
                </a:pPr>
                <a:r>
                  <a:rPr lang="en-US" dirty="0"/>
                  <a:t>y</a:t>
                </a:r>
                <a:r>
                  <a:rPr lang="en-US" baseline="-25000" dirty="0"/>
                  <a:t>2</a:t>
                </a:r>
              </a:p>
            </c:rich>
          </c:tx>
          <c:layout>
            <c:manualLayout>
              <c:xMode val="edge"/>
              <c:yMode val="edge"/>
              <c:x val="0.41327427821522317"/>
              <c:y val="0.7433796296296296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crossAx val="492880552"/>
        <c:crosses val="autoZero"/>
        <c:crossBetween val="midCat"/>
        <c:majorUnit val="1"/>
      </c:valAx>
      <c:valAx>
        <c:axId val="492880552"/>
        <c:scaling>
          <c:orientation val="minMax"/>
        </c:scaling>
        <c:delete val="0"/>
        <c:axPos val="l"/>
        <c:title>
          <c:tx>
            <c:rich>
              <a:bodyPr rot="0" spcFirstLastPara="1" vertOverflow="ellipsis" wrap="square" anchor="ctr" anchorCtr="1"/>
              <a:lstStyle/>
              <a:p>
                <a:pPr>
                  <a:defRPr sz="1600" b="0" i="0" u="none" strike="noStrike" kern="1200" baseline="0">
                    <a:solidFill>
                      <a:schemeClr val="tx1"/>
                    </a:solidFill>
                    <a:latin typeface="+mn-lt"/>
                    <a:ea typeface="+mn-ea"/>
                    <a:cs typeface="+mn-cs"/>
                  </a:defRPr>
                </a:pPr>
                <a:r>
                  <a:rPr lang="es-ES"/>
                  <a:t>P</a:t>
                </a:r>
              </a:p>
            </c:rich>
          </c:tx>
          <c:layout>
            <c:manualLayout>
              <c:xMode val="edge"/>
              <c:yMode val="edge"/>
              <c:x val="1.5460563563568636E-2"/>
              <c:y val="4.7370747998164403E-2"/>
            </c:manualLayout>
          </c:layout>
          <c:overlay val="0"/>
          <c:spPr>
            <a:noFill/>
            <a:ln>
              <a:noFill/>
            </a:ln>
            <a:effectLst/>
          </c:spPr>
          <c:txPr>
            <a:bodyPr rot="0" spcFirstLastPara="1" vertOverflow="ellipsis" wrap="square" anchor="ctr" anchorCtr="1"/>
            <a:lstStyle/>
            <a:p>
              <a:pPr>
                <a:defRPr sz="1600" b="0" i="0" u="none" strike="noStrike" kern="1200" baseline="0">
                  <a:solidFill>
                    <a:schemeClr val="tx1"/>
                  </a:solidFill>
                  <a:latin typeface="+mn-lt"/>
                  <a:ea typeface="+mn-ea"/>
                  <a:cs typeface="+mn-cs"/>
                </a:defRPr>
              </a:pPr>
              <a:endParaRPr lang="es-AR"/>
            </a:p>
          </c:txPr>
        </c:title>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crossAx val="4928802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legend>
    <c:plotVisOnly val="1"/>
    <c:dispBlanksAs val="gap"/>
    <c:showDLblsOverMax val="0"/>
  </c:chart>
  <c:spPr>
    <a:solidFill>
      <a:schemeClr val="bg1"/>
    </a:solidFill>
    <a:ln w="9525" cap="flat" cmpd="sng" algn="ctr">
      <a:noFill/>
      <a:round/>
    </a:ln>
    <a:effectLst/>
  </c:spPr>
  <c:txPr>
    <a:bodyPr/>
    <a:lstStyle/>
    <a:p>
      <a:pPr>
        <a:defRPr sz="1600">
          <a:solidFill>
            <a:schemeClr val="tx1"/>
          </a:solidFill>
        </a:defRPr>
      </a:pPr>
      <a:endParaRPr lang="es-A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r>
              <a:rPr lang="es-ES"/>
              <a:t>T = cte</a:t>
            </a:r>
          </a:p>
        </c:rich>
      </c:tx>
      <c:layout>
        <c:manualLayout>
          <c:xMode val="edge"/>
          <c:yMode val="edge"/>
          <c:x val="0.44471391076115491"/>
          <c:y val="3.2407407407407406E-2"/>
        </c:manualLayout>
      </c:layout>
      <c:overlay val="1"/>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endParaRPr lang="es-AR"/>
        </a:p>
      </c:txPr>
    </c:title>
    <c:autoTitleDeleted val="0"/>
    <c:plotArea>
      <c:layout/>
      <c:scatterChart>
        <c:scatterStyle val="lineMarker"/>
        <c:varyColors val="0"/>
        <c:ser>
          <c:idx val="2"/>
          <c:order val="0"/>
          <c:tx>
            <c:v>P</c:v>
          </c:tx>
          <c:spPr>
            <a:ln w="25400" cap="rnd">
              <a:solidFill>
                <a:schemeClr val="tx1"/>
              </a:solidFill>
              <a:round/>
            </a:ln>
            <a:effectLst/>
          </c:spPr>
          <c:marker>
            <c:symbol val="none"/>
          </c:marker>
          <c:xVal>
            <c:numRef>
              <c:f>Hoja1!$A$19:$A$39</c:f>
              <c:numCache>
                <c:formatCode>General</c:formatCode>
                <c:ptCount val="21"/>
                <c:pt idx="0">
                  <c:v>0</c:v>
                </c:pt>
                <c:pt idx="1">
                  <c:v>0.05</c:v>
                </c:pt>
                <c:pt idx="2">
                  <c:v>0.1</c:v>
                </c:pt>
                <c:pt idx="3">
                  <c:v>0.15</c:v>
                </c:pt>
                <c:pt idx="4">
                  <c:v>0.2</c:v>
                </c:pt>
                <c:pt idx="5">
                  <c:v>0.25</c:v>
                </c:pt>
                <c:pt idx="6">
                  <c:v>0.3</c:v>
                </c:pt>
                <c:pt idx="7">
                  <c:v>0.35</c:v>
                </c:pt>
                <c:pt idx="8">
                  <c:v>0.4</c:v>
                </c:pt>
                <c:pt idx="9">
                  <c:v>0.45</c:v>
                </c:pt>
                <c:pt idx="10">
                  <c:v>0.5</c:v>
                </c:pt>
                <c:pt idx="11">
                  <c:v>0.55000000000000004</c:v>
                </c:pt>
                <c:pt idx="12">
                  <c:v>0.6</c:v>
                </c:pt>
                <c:pt idx="13">
                  <c:v>0.65</c:v>
                </c:pt>
                <c:pt idx="14">
                  <c:v>0.7</c:v>
                </c:pt>
                <c:pt idx="15">
                  <c:v>0.75</c:v>
                </c:pt>
                <c:pt idx="16">
                  <c:v>0.8</c:v>
                </c:pt>
                <c:pt idx="17">
                  <c:v>0.85</c:v>
                </c:pt>
                <c:pt idx="18">
                  <c:v>0.9</c:v>
                </c:pt>
                <c:pt idx="19">
                  <c:v>0.95</c:v>
                </c:pt>
                <c:pt idx="20">
                  <c:v>1</c:v>
                </c:pt>
              </c:numCache>
            </c:numRef>
          </c:xVal>
          <c:yVal>
            <c:numRef>
              <c:f>Hoja1!$B$19:$B$39</c:f>
              <c:numCache>
                <c:formatCode>General</c:formatCode>
                <c:ptCount val="21"/>
                <c:pt idx="0">
                  <c:v>20</c:v>
                </c:pt>
                <c:pt idx="1">
                  <c:v>20.833333333333332</c:v>
                </c:pt>
                <c:pt idx="2">
                  <c:v>21.739130434782609</c:v>
                </c:pt>
                <c:pt idx="3">
                  <c:v>22.727272727272727</c:v>
                </c:pt>
                <c:pt idx="4">
                  <c:v>23.80952380952381</c:v>
                </c:pt>
                <c:pt idx="5">
                  <c:v>25</c:v>
                </c:pt>
                <c:pt idx="6">
                  <c:v>26.315789473684209</c:v>
                </c:pt>
                <c:pt idx="7">
                  <c:v>27.777777777777779</c:v>
                </c:pt>
                <c:pt idx="8">
                  <c:v>29.411764705882351</c:v>
                </c:pt>
                <c:pt idx="9">
                  <c:v>31.25</c:v>
                </c:pt>
                <c:pt idx="10">
                  <c:v>33.333333333333336</c:v>
                </c:pt>
                <c:pt idx="11">
                  <c:v>35.714285714285715</c:v>
                </c:pt>
                <c:pt idx="12">
                  <c:v>38.46153846153846</c:v>
                </c:pt>
                <c:pt idx="13">
                  <c:v>41.666666666666664</c:v>
                </c:pt>
                <c:pt idx="14">
                  <c:v>45.454545454545453</c:v>
                </c:pt>
                <c:pt idx="15">
                  <c:v>50</c:v>
                </c:pt>
                <c:pt idx="16">
                  <c:v>55.555555555555557</c:v>
                </c:pt>
                <c:pt idx="17">
                  <c:v>62.5</c:v>
                </c:pt>
                <c:pt idx="18">
                  <c:v>71.428571428571431</c:v>
                </c:pt>
                <c:pt idx="19">
                  <c:v>83.333333333333329</c:v>
                </c:pt>
                <c:pt idx="20">
                  <c:v>100</c:v>
                </c:pt>
              </c:numCache>
            </c:numRef>
          </c:yVal>
          <c:smooth val="0"/>
          <c:extLst>
            <c:ext xmlns:c16="http://schemas.microsoft.com/office/drawing/2014/chart" uri="{C3380CC4-5D6E-409C-BE32-E72D297353CC}">
              <c16:uniqueId val="{00000000-7E24-41C7-B72E-E5D672C15008}"/>
            </c:ext>
          </c:extLst>
        </c:ser>
        <c:ser>
          <c:idx val="0"/>
          <c:order val="1"/>
          <c:tx>
            <c:v>P</c:v>
          </c:tx>
          <c:spPr>
            <a:ln w="25400" cap="rnd">
              <a:solidFill>
                <a:schemeClr val="tx1"/>
              </a:solidFill>
              <a:round/>
            </a:ln>
            <a:effectLst/>
          </c:spPr>
          <c:marker>
            <c:symbol val="none"/>
          </c:marker>
          <c:xVal>
            <c:numRef>
              <c:f>Hoja1!$A$41:$A$42</c:f>
              <c:numCache>
                <c:formatCode>General</c:formatCode>
                <c:ptCount val="2"/>
                <c:pt idx="0">
                  <c:v>0</c:v>
                </c:pt>
                <c:pt idx="1">
                  <c:v>1</c:v>
                </c:pt>
              </c:numCache>
            </c:numRef>
          </c:xVal>
          <c:yVal>
            <c:numRef>
              <c:f>Hoja1!$B$41:$B$42</c:f>
              <c:numCache>
                <c:formatCode>General</c:formatCode>
                <c:ptCount val="2"/>
                <c:pt idx="0">
                  <c:v>20</c:v>
                </c:pt>
                <c:pt idx="1">
                  <c:v>100</c:v>
                </c:pt>
              </c:numCache>
            </c:numRef>
          </c:yVal>
          <c:smooth val="0"/>
          <c:extLst>
            <c:ext xmlns:c16="http://schemas.microsoft.com/office/drawing/2014/chart" uri="{C3380CC4-5D6E-409C-BE32-E72D297353CC}">
              <c16:uniqueId val="{00000001-7E24-41C7-B72E-E5D672C15008}"/>
            </c:ext>
          </c:extLst>
        </c:ser>
        <c:dLbls>
          <c:showLegendKey val="0"/>
          <c:showVal val="0"/>
          <c:showCatName val="0"/>
          <c:showSerName val="0"/>
          <c:showPercent val="0"/>
          <c:showBubbleSize val="0"/>
        </c:dLbls>
        <c:axId val="492880224"/>
        <c:axId val="492880552"/>
      </c:scatterChart>
      <c:valAx>
        <c:axId val="492880224"/>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dirty="0">
                    <a:latin typeface="Symbol" panose="05050102010706020507" pitchFamily="18" charset="2"/>
                  </a:rPr>
                  <a:t>C</a:t>
                </a:r>
                <a:r>
                  <a:rPr lang="en-US" baseline="-25000" dirty="0"/>
                  <a:t>1</a:t>
                </a:r>
              </a:p>
              <a:p>
                <a:pPr>
                  <a:defRPr/>
                </a:pPr>
                <a:r>
                  <a:rPr lang="en-US" dirty="0">
                    <a:latin typeface="Symbol" panose="05050102010706020507" pitchFamily="18" charset="2"/>
                  </a:rPr>
                  <a:t>C</a:t>
                </a:r>
                <a:r>
                  <a:rPr lang="en-US" baseline="-25000" dirty="0"/>
                  <a:t>2</a:t>
                </a:r>
              </a:p>
            </c:rich>
          </c:tx>
          <c:layout>
            <c:manualLayout>
              <c:xMode val="edge"/>
              <c:yMode val="edge"/>
              <c:x val="0.50009595312213873"/>
              <c:y val="0.7341203703703703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crossAx val="492880552"/>
        <c:crosses val="autoZero"/>
        <c:crossBetween val="midCat"/>
        <c:majorUnit val="1"/>
      </c:valAx>
      <c:valAx>
        <c:axId val="492880552"/>
        <c:scaling>
          <c:orientation val="minMax"/>
        </c:scaling>
        <c:delete val="0"/>
        <c:axPos val="l"/>
        <c:title>
          <c:tx>
            <c:rich>
              <a:bodyPr rot="0" spcFirstLastPara="1" vertOverflow="ellipsis" wrap="square" anchor="ctr" anchorCtr="1"/>
              <a:lstStyle/>
              <a:p>
                <a:pPr>
                  <a:defRPr sz="1600" b="0" i="0" u="none" strike="noStrike" kern="1200" baseline="0">
                    <a:solidFill>
                      <a:schemeClr val="tx1"/>
                    </a:solidFill>
                    <a:latin typeface="+mn-lt"/>
                    <a:ea typeface="+mn-ea"/>
                    <a:cs typeface="+mn-cs"/>
                  </a:defRPr>
                </a:pPr>
                <a:r>
                  <a:rPr lang="es-ES"/>
                  <a:t>P</a:t>
                </a:r>
              </a:p>
            </c:rich>
          </c:tx>
          <c:layout>
            <c:manualLayout>
              <c:xMode val="edge"/>
              <c:yMode val="edge"/>
              <c:x val="2.5000000000000001E-2"/>
              <c:y val="5.8394940215806344E-2"/>
            </c:manualLayout>
          </c:layout>
          <c:overlay val="0"/>
          <c:spPr>
            <a:noFill/>
            <a:ln>
              <a:noFill/>
            </a:ln>
            <a:effectLst/>
          </c:spPr>
          <c:txPr>
            <a:bodyPr rot="0" spcFirstLastPara="1" vertOverflow="ellipsis" wrap="square" anchor="ctr" anchorCtr="1"/>
            <a:lstStyle/>
            <a:p>
              <a:pPr>
                <a:defRPr sz="1600" b="0" i="0" u="none" strike="noStrike" kern="1200" baseline="0">
                  <a:solidFill>
                    <a:schemeClr val="tx1"/>
                  </a:solidFill>
                  <a:latin typeface="+mn-lt"/>
                  <a:ea typeface="+mn-ea"/>
                  <a:cs typeface="+mn-cs"/>
                </a:defRPr>
              </a:pPr>
              <a:endParaRPr lang="es-AR"/>
            </a:p>
          </c:txPr>
        </c:title>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s-AR"/>
          </a:p>
        </c:txPr>
        <c:crossAx val="492880224"/>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chemeClr val="tx1"/>
          </a:solidFill>
        </a:defRPr>
      </a:pPr>
      <a:endParaRPr lang="es-AR"/>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25400" cap="rnd">
              <a:solidFill>
                <a:schemeClr val="tx1"/>
              </a:solidFill>
              <a:round/>
            </a:ln>
            <a:effectLst/>
          </c:spPr>
          <c:marker>
            <c:symbol val="none"/>
          </c:marker>
          <c:xVal>
            <c:numRef>
              <c:f>'[2do parcial Tolueno-phenol.xlsx]Equilibrio'!$E$8:$E$20</c:f>
              <c:numCache>
                <c:formatCode>General</c:formatCode>
                <c:ptCount val="13"/>
                <c:pt idx="0">
                  <c:v>0</c:v>
                </c:pt>
                <c:pt idx="1">
                  <c:v>4.3499999999999997E-2</c:v>
                </c:pt>
                <c:pt idx="2">
                  <c:v>8.72E-2</c:v>
                </c:pt>
                <c:pt idx="3">
                  <c:v>0.12479999999999999</c:v>
                </c:pt>
                <c:pt idx="4">
                  <c:v>0.27500000000000002</c:v>
                </c:pt>
                <c:pt idx="5">
                  <c:v>0.40799999999999997</c:v>
                </c:pt>
                <c:pt idx="6">
                  <c:v>0.48</c:v>
                </c:pt>
                <c:pt idx="7">
                  <c:v>0.58979999999999999</c:v>
                </c:pt>
                <c:pt idx="8">
                  <c:v>0.80120000000000002</c:v>
                </c:pt>
                <c:pt idx="9">
                  <c:v>0.88400000000000001</c:v>
                </c:pt>
                <c:pt idx="10">
                  <c:v>0.91080000000000005</c:v>
                </c:pt>
                <c:pt idx="11">
                  <c:v>0.97699999999999998</c:v>
                </c:pt>
                <c:pt idx="12">
                  <c:v>1</c:v>
                </c:pt>
              </c:numCache>
            </c:numRef>
          </c:xVal>
          <c:yVal>
            <c:numRef>
              <c:f>'[2do parcial Tolueno-phenol.xlsx]Equilibrio'!$D$8:$D$20</c:f>
              <c:numCache>
                <c:formatCode>General</c:formatCode>
                <c:ptCount val="13"/>
                <c:pt idx="0">
                  <c:v>181.7</c:v>
                </c:pt>
                <c:pt idx="1">
                  <c:v>172.7</c:v>
                </c:pt>
                <c:pt idx="2">
                  <c:v>159.4</c:v>
                </c:pt>
                <c:pt idx="3">
                  <c:v>149.9</c:v>
                </c:pt>
                <c:pt idx="4">
                  <c:v>133.80000000000001</c:v>
                </c:pt>
                <c:pt idx="5">
                  <c:v>128.30000000000001</c:v>
                </c:pt>
                <c:pt idx="6">
                  <c:v>126.7</c:v>
                </c:pt>
                <c:pt idx="7">
                  <c:v>122.2</c:v>
                </c:pt>
                <c:pt idx="8">
                  <c:v>115.6</c:v>
                </c:pt>
                <c:pt idx="9">
                  <c:v>112.7</c:v>
                </c:pt>
                <c:pt idx="10">
                  <c:v>112.2</c:v>
                </c:pt>
                <c:pt idx="11">
                  <c:v>111.1</c:v>
                </c:pt>
                <c:pt idx="12">
                  <c:v>110.6</c:v>
                </c:pt>
              </c:numCache>
            </c:numRef>
          </c:yVal>
          <c:smooth val="1"/>
          <c:extLst>
            <c:ext xmlns:c16="http://schemas.microsoft.com/office/drawing/2014/chart" uri="{C3380CC4-5D6E-409C-BE32-E72D297353CC}">
              <c16:uniqueId val="{00000000-4142-45E8-B275-0CE64CA914AE}"/>
            </c:ext>
          </c:extLst>
        </c:ser>
        <c:ser>
          <c:idx val="1"/>
          <c:order val="1"/>
          <c:spPr>
            <a:ln w="25400" cap="rnd">
              <a:solidFill>
                <a:schemeClr val="tx1"/>
              </a:solidFill>
              <a:round/>
            </a:ln>
            <a:effectLst/>
          </c:spPr>
          <c:marker>
            <c:symbol val="none"/>
          </c:marker>
          <c:xVal>
            <c:numRef>
              <c:f>'[2do parcial Tolueno-phenol.xlsx]Equilibrio'!$F$8:$F$20</c:f>
              <c:numCache>
                <c:formatCode>General</c:formatCode>
                <c:ptCount val="13"/>
                <c:pt idx="0">
                  <c:v>0</c:v>
                </c:pt>
                <c:pt idx="1">
                  <c:v>0.34100000000000003</c:v>
                </c:pt>
                <c:pt idx="2">
                  <c:v>0.51200000000000001</c:v>
                </c:pt>
                <c:pt idx="3">
                  <c:v>0.625</c:v>
                </c:pt>
                <c:pt idx="4">
                  <c:v>0.80700000000000005</c:v>
                </c:pt>
                <c:pt idx="5">
                  <c:v>0.87250000000000005</c:v>
                </c:pt>
                <c:pt idx="6">
                  <c:v>0.8901</c:v>
                </c:pt>
                <c:pt idx="7">
                  <c:v>0.91590000000000005</c:v>
                </c:pt>
                <c:pt idx="8">
                  <c:v>0.95450000000000002</c:v>
                </c:pt>
                <c:pt idx="9">
                  <c:v>0.97499999999999998</c:v>
                </c:pt>
                <c:pt idx="10">
                  <c:v>0.97960000000000003</c:v>
                </c:pt>
                <c:pt idx="11">
                  <c:v>0.99480000000000002</c:v>
                </c:pt>
                <c:pt idx="12">
                  <c:v>1</c:v>
                </c:pt>
              </c:numCache>
            </c:numRef>
          </c:xVal>
          <c:yVal>
            <c:numRef>
              <c:f>'[2do parcial Tolueno-phenol.xlsx]Equilibrio'!$D$8:$D$20</c:f>
              <c:numCache>
                <c:formatCode>General</c:formatCode>
                <c:ptCount val="13"/>
                <c:pt idx="0">
                  <c:v>181.7</c:v>
                </c:pt>
                <c:pt idx="1">
                  <c:v>172.7</c:v>
                </c:pt>
                <c:pt idx="2">
                  <c:v>159.4</c:v>
                </c:pt>
                <c:pt idx="3">
                  <c:v>149.9</c:v>
                </c:pt>
                <c:pt idx="4">
                  <c:v>133.80000000000001</c:v>
                </c:pt>
                <c:pt idx="5">
                  <c:v>128.30000000000001</c:v>
                </c:pt>
                <c:pt idx="6">
                  <c:v>126.7</c:v>
                </c:pt>
                <c:pt idx="7">
                  <c:v>122.2</c:v>
                </c:pt>
                <c:pt idx="8">
                  <c:v>115.6</c:v>
                </c:pt>
                <c:pt idx="9">
                  <c:v>112.7</c:v>
                </c:pt>
                <c:pt idx="10">
                  <c:v>112.2</c:v>
                </c:pt>
                <c:pt idx="11">
                  <c:v>111.1</c:v>
                </c:pt>
                <c:pt idx="12">
                  <c:v>110.6</c:v>
                </c:pt>
              </c:numCache>
            </c:numRef>
          </c:yVal>
          <c:smooth val="1"/>
          <c:extLst>
            <c:ext xmlns:c16="http://schemas.microsoft.com/office/drawing/2014/chart" uri="{C3380CC4-5D6E-409C-BE32-E72D297353CC}">
              <c16:uniqueId val="{00000001-4142-45E8-B275-0CE64CA914AE}"/>
            </c:ext>
          </c:extLst>
        </c:ser>
        <c:dLbls>
          <c:showLegendKey val="0"/>
          <c:showVal val="0"/>
          <c:showCatName val="0"/>
          <c:showSerName val="0"/>
          <c:showPercent val="0"/>
          <c:showBubbleSize val="0"/>
        </c:dLbls>
        <c:axId val="407340224"/>
        <c:axId val="407343360"/>
      </c:scatterChart>
      <c:valAx>
        <c:axId val="407340224"/>
        <c:scaling>
          <c:orientation val="minMax"/>
          <c:max val="1"/>
        </c:scaling>
        <c:delete val="0"/>
        <c:axPos val="b"/>
        <c:title>
          <c:tx>
            <c:rich>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en-US"/>
                  <a:t>X</a:t>
                </a:r>
                <a:r>
                  <a:rPr lang="en-US" baseline="-25000"/>
                  <a:t>1</a:t>
                </a:r>
              </a:p>
            </c:rich>
          </c:tx>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title>
        <c:numFmt formatCode="0.0"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crossAx val="407343360"/>
        <c:crosses val="autoZero"/>
        <c:crossBetween val="midCat"/>
      </c:valAx>
      <c:valAx>
        <c:axId val="407343360"/>
        <c:scaling>
          <c:orientation val="minMax"/>
          <c:max val="200"/>
          <c:min val="90"/>
        </c:scaling>
        <c:delete val="0"/>
        <c:axPos val="l"/>
        <c:title>
          <c:tx>
            <c:rich>
              <a:bodyPr rot="0" spcFirstLastPara="1" vertOverflow="ellipsis" wrap="square" anchor="ctr" anchorCtr="1"/>
              <a:lstStyle/>
              <a:p>
                <a:pPr algn="r">
                  <a:defRPr sz="1600" b="0" i="0" u="none" strike="noStrike" kern="1200" baseline="0">
                    <a:solidFill>
                      <a:sysClr val="windowText" lastClr="000000"/>
                    </a:solidFill>
                    <a:latin typeface="+mn-lt"/>
                    <a:ea typeface="+mn-ea"/>
                    <a:cs typeface="+mn-cs"/>
                  </a:defRPr>
                </a:pPr>
                <a:r>
                  <a:rPr lang="en-US"/>
                  <a:t>T (◦C)</a:t>
                </a:r>
              </a:p>
            </c:rich>
          </c:tx>
          <c:layout>
            <c:manualLayout>
              <c:xMode val="edge"/>
              <c:yMode val="edge"/>
              <c:x val="0.10013591501185423"/>
              <c:y val="3.6029856016977356E-2"/>
            </c:manualLayout>
          </c:layout>
          <c:overlay val="0"/>
          <c:spPr>
            <a:noFill/>
            <a:ln>
              <a:noFill/>
            </a:ln>
            <a:effectLst/>
          </c:spPr>
          <c:txPr>
            <a:bodyPr rot="0" spcFirstLastPara="1" vertOverflow="ellipsis" wrap="square" anchor="ctr" anchorCtr="1"/>
            <a:lstStyle/>
            <a:p>
              <a:pPr algn="r">
                <a:defRPr sz="1600" b="0" i="0" u="none" strike="noStrike" kern="1200" baseline="0">
                  <a:solidFill>
                    <a:sysClr val="windowText" lastClr="000000"/>
                  </a:solidFill>
                  <a:latin typeface="+mn-lt"/>
                  <a:ea typeface="+mn-ea"/>
                  <a:cs typeface="+mn-cs"/>
                </a:defRPr>
              </a:pPr>
              <a:endParaRPr lang="es-AR"/>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crossAx val="407340224"/>
        <c:crosses val="autoZero"/>
        <c:crossBetween val="midCat"/>
        <c:majorUnit val="3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mn-lt"/>
        </a:defRPr>
      </a:pPr>
      <a:endParaRPr lang="es-AR"/>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25400" cap="rnd">
              <a:solidFill>
                <a:schemeClr val="tx1"/>
              </a:solidFill>
              <a:round/>
            </a:ln>
            <a:effectLst/>
          </c:spPr>
          <c:marker>
            <c:symbol val="none"/>
          </c:marker>
          <c:xVal>
            <c:numRef>
              <c:f>'[2do parcial Tolueno-phenol.xlsx]Equilibrio'!$E$8:$E$20</c:f>
              <c:numCache>
                <c:formatCode>General</c:formatCode>
                <c:ptCount val="13"/>
                <c:pt idx="0">
                  <c:v>0</c:v>
                </c:pt>
                <c:pt idx="1">
                  <c:v>4.3499999999999997E-2</c:v>
                </c:pt>
                <c:pt idx="2">
                  <c:v>8.72E-2</c:v>
                </c:pt>
                <c:pt idx="3">
                  <c:v>0.12479999999999999</c:v>
                </c:pt>
                <c:pt idx="4">
                  <c:v>0.27500000000000002</c:v>
                </c:pt>
                <c:pt idx="5">
                  <c:v>0.40799999999999997</c:v>
                </c:pt>
                <c:pt idx="6">
                  <c:v>0.48</c:v>
                </c:pt>
                <c:pt idx="7">
                  <c:v>0.58979999999999999</c:v>
                </c:pt>
                <c:pt idx="8">
                  <c:v>0.80120000000000002</c:v>
                </c:pt>
                <c:pt idx="9">
                  <c:v>0.88400000000000001</c:v>
                </c:pt>
                <c:pt idx="10">
                  <c:v>0.91080000000000005</c:v>
                </c:pt>
                <c:pt idx="11">
                  <c:v>0.97699999999999998</c:v>
                </c:pt>
                <c:pt idx="12">
                  <c:v>1</c:v>
                </c:pt>
              </c:numCache>
            </c:numRef>
          </c:xVal>
          <c:yVal>
            <c:numRef>
              <c:f>'[2do parcial Tolueno-phenol.xlsx]Equilibrio'!$D$8:$D$20</c:f>
              <c:numCache>
                <c:formatCode>General</c:formatCode>
                <c:ptCount val="13"/>
                <c:pt idx="0">
                  <c:v>181.7</c:v>
                </c:pt>
                <c:pt idx="1">
                  <c:v>172.7</c:v>
                </c:pt>
                <c:pt idx="2">
                  <c:v>159.4</c:v>
                </c:pt>
                <c:pt idx="3">
                  <c:v>149.9</c:v>
                </c:pt>
                <c:pt idx="4">
                  <c:v>133.80000000000001</c:v>
                </c:pt>
                <c:pt idx="5">
                  <c:v>128.30000000000001</c:v>
                </c:pt>
                <c:pt idx="6">
                  <c:v>126.7</c:v>
                </c:pt>
                <c:pt idx="7">
                  <c:v>122.2</c:v>
                </c:pt>
                <c:pt idx="8">
                  <c:v>115.6</c:v>
                </c:pt>
                <c:pt idx="9">
                  <c:v>112.7</c:v>
                </c:pt>
                <c:pt idx="10">
                  <c:v>112.2</c:v>
                </c:pt>
                <c:pt idx="11">
                  <c:v>111.1</c:v>
                </c:pt>
                <c:pt idx="12">
                  <c:v>110.6</c:v>
                </c:pt>
              </c:numCache>
            </c:numRef>
          </c:yVal>
          <c:smooth val="1"/>
          <c:extLst>
            <c:ext xmlns:c16="http://schemas.microsoft.com/office/drawing/2014/chart" uri="{C3380CC4-5D6E-409C-BE32-E72D297353CC}">
              <c16:uniqueId val="{00000000-0559-46BE-8F98-A62092AD45D2}"/>
            </c:ext>
          </c:extLst>
        </c:ser>
        <c:ser>
          <c:idx val="1"/>
          <c:order val="1"/>
          <c:spPr>
            <a:ln w="25400" cap="rnd">
              <a:solidFill>
                <a:schemeClr val="tx1"/>
              </a:solidFill>
              <a:round/>
            </a:ln>
            <a:effectLst/>
          </c:spPr>
          <c:marker>
            <c:symbol val="none"/>
          </c:marker>
          <c:xVal>
            <c:numRef>
              <c:f>'[2do parcial Tolueno-phenol.xlsx]Equilibrio'!$F$8:$F$20</c:f>
              <c:numCache>
                <c:formatCode>General</c:formatCode>
                <c:ptCount val="13"/>
                <c:pt idx="0">
                  <c:v>0</c:v>
                </c:pt>
                <c:pt idx="1">
                  <c:v>0.34100000000000003</c:v>
                </c:pt>
                <c:pt idx="2">
                  <c:v>0.51200000000000001</c:v>
                </c:pt>
                <c:pt idx="3">
                  <c:v>0.625</c:v>
                </c:pt>
                <c:pt idx="4">
                  <c:v>0.80700000000000005</c:v>
                </c:pt>
                <c:pt idx="5">
                  <c:v>0.87250000000000005</c:v>
                </c:pt>
                <c:pt idx="6">
                  <c:v>0.8901</c:v>
                </c:pt>
                <c:pt idx="7">
                  <c:v>0.91590000000000005</c:v>
                </c:pt>
                <c:pt idx="8">
                  <c:v>0.95450000000000002</c:v>
                </c:pt>
                <c:pt idx="9">
                  <c:v>0.97499999999999998</c:v>
                </c:pt>
                <c:pt idx="10">
                  <c:v>0.97960000000000003</c:v>
                </c:pt>
                <c:pt idx="11">
                  <c:v>0.99480000000000002</c:v>
                </c:pt>
                <c:pt idx="12">
                  <c:v>1</c:v>
                </c:pt>
              </c:numCache>
            </c:numRef>
          </c:xVal>
          <c:yVal>
            <c:numRef>
              <c:f>'[2do parcial Tolueno-phenol.xlsx]Equilibrio'!$D$8:$D$20</c:f>
              <c:numCache>
                <c:formatCode>General</c:formatCode>
                <c:ptCount val="13"/>
                <c:pt idx="0">
                  <c:v>181.7</c:v>
                </c:pt>
                <c:pt idx="1">
                  <c:v>172.7</c:v>
                </c:pt>
                <c:pt idx="2">
                  <c:v>159.4</c:v>
                </c:pt>
                <c:pt idx="3">
                  <c:v>149.9</c:v>
                </c:pt>
                <c:pt idx="4">
                  <c:v>133.80000000000001</c:v>
                </c:pt>
                <c:pt idx="5">
                  <c:v>128.30000000000001</c:v>
                </c:pt>
                <c:pt idx="6">
                  <c:v>126.7</c:v>
                </c:pt>
                <c:pt idx="7">
                  <c:v>122.2</c:v>
                </c:pt>
                <c:pt idx="8">
                  <c:v>115.6</c:v>
                </c:pt>
                <c:pt idx="9">
                  <c:v>112.7</c:v>
                </c:pt>
                <c:pt idx="10">
                  <c:v>112.2</c:v>
                </c:pt>
                <c:pt idx="11">
                  <c:v>111.1</c:v>
                </c:pt>
                <c:pt idx="12">
                  <c:v>110.6</c:v>
                </c:pt>
              </c:numCache>
            </c:numRef>
          </c:yVal>
          <c:smooth val="1"/>
          <c:extLst>
            <c:ext xmlns:c16="http://schemas.microsoft.com/office/drawing/2014/chart" uri="{C3380CC4-5D6E-409C-BE32-E72D297353CC}">
              <c16:uniqueId val="{00000001-0559-46BE-8F98-A62092AD45D2}"/>
            </c:ext>
          </c:extLst>
        </c:ser>
        <c:dLbls>
          <c:showLegendKey val="0"/>
          <c:showVal val="0"/>
          <c:showCatName val="0"/>
          <c:showSerName val="0"/>
          <c:showPercent val="0"/>
          <c:showBubbleSize val="0"/>
        </c:dLbls>
        <c:axId val="407340224"/>
        <c:axId val="407343360"/>
      </c:scatterChart>
      <c:valAx>
        <c:axId val="407340224"/>
        <c:scaling>
          <c:orientation val="minMax"/>
          <c:max val="1"/>
        </c:scaling>
        <c:delete val="0"/>
        <c:axPos val="b"/>
        <c:title>
          <c:tx>
            <c:rich>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en-US"/>
                  <a:t>X</a:t>
                </a:r>
                <a:r>
                  <a:rPr lang="en-US" baseline="-25000"/>
                  <a:t>1</a:t>
                </a:r>
              </a:p>
            </c:rich>
          </c:tx>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title>
        <c:numFmt formatCode="0"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crossAx val="407343360"/>
        <c:crosses val="autoZero"/>
        <c:crossBetween val="midCat"/>
        <c:majorUnit val="1"/>
      </c:valAx>
      <c:valAx>
        <c:axId val="407343360"/>
        <c:scaling>
          <c:orientation val="minMax"/>
          <c:max val="200"/>
          <c:min val="90"/>
        </c:scaling>
        <c:delete val="0"/>
        <c:axPos val="l"/>
        <c:title>
          <c:tx>
            <c:rich>
              <a:bodyPr rot="0" spcFirstLastPara="1" vertOverflow="ellipsis" wrap="square" anchor="ctr" anchorCtr="1"/>
              <a:lstStyle/>
              <a:p>
                <a:pPr algn="r">
                  <a:defRPr sz="1600" b="0" i="0" u="none" strike="noStrike" kern="1200" baseline="0">
                    <a:solidFill>
                      <a:sysClr val="windowText" lastClr="000000"/>
                    </a:solidFill>
                    <a:latin typeface="+mn-lt"/>
                    <a:ea typeface="+mn-ea"/>
                    <a:cs typeface="+mn-cs"/>
                  </a:defRPr>
                </a:pPr>
                <a:r>
                  <a:rPr lang="en-US"/>
                  <a:t>T (◦C)</a:t>
                </a:r>
              </a:p>
            </c:rich>
          </c:tx>
          <c:layout>
            <c:manualLayout>
              <c:xMode val="edge"/>
              <c:yMode val="edge"/>
              <c:x val="0.10013591501185423"/>
              <c:y val="3.6029856016977356E-2"/>
            </c:manualLayout>
          </c:layout>
          <c:overlay val="0"/>
          <c:spPr>
            <a:noFill/>
            <a:ln>
              <a:noFill/>
            </a:ln>
            <a:effectLst/>
          </c:spPr>
          <c:txPr>
            <a:bodyPr rot="0" spcFirstLastPara="1" vertOverflow="ellipsis" wrap="square" anchor="ctr" anchorCtr="1"/>
            <a:lstStyle/>
            <a:p>
              <a:pPr algn="r">
                <a:defRPr sz="1600" b="0" i="0" u="none" strike="noStrike" kern="1200" baseline="0">
                  <a:solidFill>
                    <a:sysClr val="windowText" lastClr="000000"/>
                  </a:solidFill>
                  <a:latin typeface="+mn-lt"/>
                  <a:ea typeface="+mn-ea"/>
                  <a:cs typeface="+mn-cs"/>
                </a:defRPr>
              </a:pPr>
              <a:endParaRPr lang="es-AR"/>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crossAx val="407340224"/>
        <c:crosses val="autoZero"/>
        <c:crossBetween val="midCat"/>
        <c:majorUnit val="3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mn-lt"/>
        </a:defRPr>
      </a:pPr>
      <a:endParaRPr lang="es-AR"/>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25400" cap="rnd">
              <a:solidFill>
                <a:schemeClr val="tx1"/>
              </a:solidFill>
              <a:round/>
            </a:ln>
            <a:effectLst/>
          </c:spPr>
          <c:marker>
            <c:symbol val="none"/>
          </c:marker>
          <c:xVal>
            <c:numRef>
              <c:f>'[2do parcial Tolueno-phenol.xlsx]Equilibrio'!$E$8:$E$20</c:f>
              <c:numCache>
                <c:formatCode>General</c:formatCode>
                <c:ptCount val="13"/>
                <c:pt idx="0">
                  <c:v>0</c:v>
                </c:pt>
                <c:pt idx="1">
                  <c:v>4.3499999999999997E-2</c:v>
                </c:pt>
                <c:pt idx="2">
                  <c:v>8.72E-2</c:v>
                </c:pt>
                <c:pt idx="3">
                  <c:v>0.12479999999999999</c:v>
                </c:pt>
                <c:pt idx="4">
                  <c:v>0.27500000000000002</c:v>
                </c:pt>
                <c:pt idx="5">
                  <c:v>0.40799999999999997</c:v>
                </c:pt>
                <c:pt idx="6">
                  <c:v>0.48</c:v>
                </c:pt>
                <c:pt idx="7">
                  <c:v>0.58979999999999999</c:v>
                </c:pt>
                <c:pt idx="8">
                  <c:v>0.80120000000000002</c:v>
                </c:pt>
                <c:pt idx="9">
                  <c:v>0.88400000000000001</c:v>
                </c:pt>
                <c:pt idx="10">
                  <c:v>0.91080000000000005</c:v>
                </c:pt>
                <c:pt idx="11">
                  <c:v>0.97699999999999998</c:v>
                </c:pt>
                <c:pt idx="12">
                  <c:v>1</c:v>
                </c:pt>
              </c:numCache>
            </c:numRef>
          </c:xVal>
          <c:yVal>
            <c:numRef>
              <c:f>'[2do parcial Tolueno-phenol.xlsx]Equilibrio'!$D$8:$D$20</c:f>
              <c:numCache>
                <c:formatCode>General</c:formatCode>
                <c:ptCount val="13"/>
                <c:pt idx="0">
                  <c:v>181.7</c:v>
                </c:pt>
                <c:pt idx="1">
                  <c:v>172.7</c:v>
                </c:pt>
                <c:pt idx="2">
                  <c:v>159.4</c:v>
                </c:pt>
                <c:pt idx="3">
                  <c:v>149.9</c:v>
                </c:pt>
                <c:pt idx="4">
                  <c:v>133.80000000000001</c:v>
                </c:pt>
                <c:pt idx="5">
                  <c:v>128.30000000000001</c:v>
                </c:pt>
                <c:pt idx="6">
                  <c:v>126.7</c:v>
                </c:pt>
                <c:pt idx="7">
                  <c:v>122.2</c:v>
                </c:pt>
                <c:pt idx="8">
                  <c:v>115.6</c:v>
                </c:pt>
                <c:pt idx="9">
                  <c:v>112.7</c:v>
                </c:pt>
                <c:pt idx="10">
                  <c:v>112.2</c:v>
                </c:pt>
                <c:pt idx="11">
                  <c:v>111.1</c:v>
                </c:pt>
                <c:pt idx="12">
                  <c:v>110.6</c:v>
                </c:pt>
              </c:numCache>
            </c:numRef>
          </c:yVal>
          <c:smooth val="1"/>
          <c:extLst>
            <c:ext xmlns:c16="http://schemas.microsoft.com/office/drawing/2014/chart" uri="{C3380CC4-5D6E-409C-BE32-E72D297353CC}">
              <c16:uniqueId val="{00000000-A2F2-4841-8E02-28BB8F776D4D}"/>
            </c:ext>
          </c:extLst>
        </c:ser>
        <c:ser>
          <c:idx val="1"/>
          <c:order val="1"/>
          <c:spPr>
            <a:ln w="25400" cap="rnd">
              <a:solidFill>
                <a:schemeClr val="tx1"/>
              </a:solidFill>
              <a:round/>
            </a:ln>
            <a:effectLst/>
          </c:spPr>
          <c:marker>
            <c:symbol val="none"/>
          </c:marker>
          <c:xVal>
            <c:numRef>
              <c:f>'[2do parcial Tolueno-phenol.xlsx]Equilibrio'!$F$8:$F$20</c:f>
              <c:numCache>
                <c:formatCode>General</c:formatCode>
                <c:ptCount val="13"/>
                <c:pt idx="0">
                  <c:v>0</c:v>
                </c:pt>
                <c:pt idx="1">
                  <c:v>0.34100000000000003</c:v>
                </c:pt>
                <c:pt idx="2">
                  <c:v>0.51200000000000001</c:v>
                </c:pt>
                <c:pt idx="3">
                  <c:v>0.625</c:v>
                </c:pt>
                <c:pt idx="4">
                  <c:v>0.80700000000000005</c:v>
                </c:pt>
                <c:pt idx="5">
                  <c:v>0.87250000000000005</c:v>
                </c:pt>
                <c:pt idx="6">
                  <c:v>0.8901</c:v>
                </c:pt>
                <c:pt idx="7">
                  <c:v>0.91590000000000005</c:v>
                </c:pt>
                <c:pt idx="8">
                  <c:v>0.95450000000000002</c:v>
                </c:pt>
                <c:pt idx="9">
                  <c:v>0.97499999999999998</c:v>
                </c:pt>
                <c:pt idx="10">
                  <c:v>0.97960000000000003</c:v>
                </c:pt>
                <c:pt idx="11">
                  <c:v>0.99480000000000002</c:v>
                </c:pt>
                <c:pt idx="12">
                  <c:v>1</c:v>
                </c:pt>
              </c:numCache>
            </c:numRef>
          </c:xVal>
          <c:yVal>
            <c:numRef>
              <c:f>'[2do parcial Tolueno-phenol.xlsx]Equilibrio'!$D$8:$D$20</c:f>
              <c:numCache>
                <c:formatCode>General</c:formatCode>
                <c:ptCount val="13"/>
                <c:pt idx="0">
                  <c:v>181.7</c:v>
                </c:pt>
                <c:pt idx="1">
                  <c:v>172.7</c:v>
                </c:pt>
                <c:pt idx="2">
                  <c:v>159.4</c:v>
                </c:pt>
                <c:pt idx="3">
                  <c:v>149.9</c:v>
                </c:pt>
                <c:pt idx="4">
                  <c:v>133.80000000000001</c:v>
                </c:pt>
                <c:pt idx="5">
                  <c:v>128.30000000000001</c:v>
                </c:pt>
                <c:pt idx="6">
                  <c:v>126.7</c:v>
                </c:pt>
                <c:pt idx="7">
                  <c:v>122.2</c:v>
                </c:pt>
                <c:pt idx="8">
                  <c:v>115.6</c:v>
                </c:pt>
                <c:pt idx="9">
                  <c:v>112.7</c:v>
                </c:pt>
                <c:pt idx="10">
                  <c:v>112.2</c:v>
                </c:pt>
                <c:pt idx="11">
                  <c:v>111.1</c:v>
                </c:pt>
                <c:pt idx="12">
                  <c:v>110.6</c:v>
                </c:pt>
              </c:numCache>
            </c:numRef>
          </c:yVal>
          <c:smooth val="1"/>
          <c:extLst>
            <c:ext xmlns:c16="http://schemas.microsoft.com/office/drawing/2014/chart" uri="{C3380CC4-5D6E-409C-BE32-E72D297353CC}">
              <c16:uniqueId val="{00000001-A2F2-4841-8E02-28BB8F776D4D}"/>
            </c:ext>
          </c:extLst>
        </c:ser>
        <c:dLbls>
          <c:showLegendKey val="0"/>
          <c:showVal val="0"/>
          <c:showCatName val="0"/>
          <c:showSerName val="0"/>
          <c:showPercent val="0"/>
          <c:showBubbleSize val="0"/>
        </c:dLbls>
        <c:axId val="407340224"/>
        <c:axId val="407343360"/>
      </c:scatterChart>
      <c:valAx>
        <c:axId val="407340224"/>
        <c:scaling>
          <c:orientation val="minMax"/>
          <c:max val="1"/>
        </c:scaling>
        <c:delete val="0"/>
        <c:axPos val="b"/>
        <c:title>
          <c:tx>
            <c:rich>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en-US"/>
                  <a:t>X</a:t>
                </a:r>
                <a:r>
                  <a:rPr lang="en-US" baseline="-25000"/>
                  <a:t>1</a:t>
                </a:r>
              </a:p>
            </c:rich>
          </c:tx>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title>
        <c:numFmt formatCode="0"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crossAx val="407343360"/>
        <c:crosses val="autoZero"/>
        <c:crossBetween val="midCat"/>
        <c:majorUnit val="1"/>
      </c:valAx>
      <c:valAx>
        <c:axId val="407343360"/>
        <c:scaling>
          <c:orientation val="minMax"/>
          <c:max val="200"/>
          <c:min val="90"/>
        </c:scaling>
        <c:delete val="0"/>
        <c:axPos val="l"/>
        <c:title>
          <c:tx>
            <c:rich>
              <a:bodyPr rot="0" spcFirstLastPara="1" vertOverflow="ellipsis" wrap="square" anchor="ctr" anchorCtr="1"/>
              <a:lstStyle/>
              <a:p>
                <a:pPr algn="r">
                  <a:defRPr sz="1600" b="0" i="0" u="none" strike="noStrike" kern="1200" baseline="0">
                    <a:solidFill>
                      <a:sysClr val="windowText" lastClr="000000"/>
                    </a:solidFill>
                    <a:latin typeface="+mn-lt"/>
                    <a:ea typeface="+mn-ea"/>
                    <a:cs typeface="+mn-cs"/>
                  </a:defRPr>
                </a:pPr>
                <a:r>
                  <a:rPr lang="en-US"/>
                  <a:t>T (◦C)</a:t>
                </a:r>
              </a:p>
            </c:rich>
          </c:tx>
          <c:layout>
            <c:manualLayout>
              <c:xMode val="edge"/>
              <c:yMode val="edge"/>
              <c:x val="0.10013591501185423"/>
              <c:y val="3.6029856016977356E-2"/>
            </c:manualLayout>
          </c:layout>
          <c:overlay val="0"/>
          <c:spPr>
            <a:noFill/>
            <a:ln>
              <a:noFill/>
            </a:ln>
            <a:effectLst/>
          </c:spPr>
          <c:txPr>
            <a:bodyPr rot="0" spcFirstLastPara="1" vertOverflow="ellipsis" wrap="square" anchor="ctr" anchorCtr="1"/>
            <a:lstStyle/>
            <a:p>
              <a:pPr algn="r">
                <a:defRPr sz="1600" b="0" i="0" u="none" strike="noStrike" kern="1200" baseline="0">
                  <a:solidFill>
                    <a:sysClr val="windowText" lastClr="000000"/>
                  </a:solidFill>
                  <a:latin typeface="+mn-lt"/>
                  <a:ea typeface="+mn-ea"/>
                  <a:cs typeface="+mn-cs"/>
                </a:defRPr>
              </a:pPr>
              <a:endParaRPr lang="es-AR"/>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crossAx val="407340224"/>
        <c:crosses val="autoZero"/>
        <c:crossBetween val="midCat"/>
        <c:majorUnit val="3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mn-lt"/>
        </a:defRPr>
      </a:pPr>
      <a:endParaRPr lang="es-AR"/>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25400" cap="rnd">
              <a:solidFill>
                <a:schemeClr val="tx1"/>
              </a:solidFill>
              <a:round/>
            </a:ln>
            <a:effectLst/>
          </c:spPr>
          <c:marker>
            <c:symbol val="none"/>
          </c:marker>
          <c:xVal>
            <c:numRef>
              <c:f>'[2do parcial Tolueno-phenol.xlsx]Equilibrio'!$E$8:$E$20</c:f>
              <c:numCache>
                <c:formatCode>General</c:formatCode>
                <c:ptCount val="13"/>
                <c:pt idx="0">
                  <c:v>0</c:v>
                </c:pt>
                <c:pt idx="1">
                  <c:v>4.3499999999999997E-2</c:v>
                </c:pt>
                <c:pt idx="2">
                  <c:v>8.72E-2</c:v>
                </c:pt>
                <c:pt idx="3">
                  <c:v>0.12479999999999999</c:v>
                </c:pt>
                <c:pt idx="4">
                  <c:v>0.27500000000000002</c:v>
                </c:pt>
                <c:pt idx="5">
                  <c:v>0.40799999999999997</c:v>
                </c:pt>
                <c:pt idx="6">
                  <c:v>0.48</c:v>
                </c:pt>
                <c:pt idx="7">
                  <c:v>0.58979999999999999</c:v>
                </c:pt>
                <c:pt idx="8">
                  <c:v>0.80120000000000002</c:v>
                </c:pt>
                <c:pt idx="9">
                  <c:v>0.88400000000000001</c:v>
                </c:pt>
                <c:pt idx="10">
                  <c:v>0.91080000000000005</c:v>
                </c:pt>
                <c:pt idx="11">
                  <c:v>0.97699999999999998</c:v>
                </c:pt>
                <c:pt idx="12">
                  <c:v>1</c:v>
                </c:pt>
              </c:numCache>
            </c:numRef>
          </c:xVal>
          <c:yVal>
            <c:numRef>
              <c:f>'[2do parcial Tolueno-phenol.xlsx]Equilibrio'!$D$8:$D$20</c:f>
              <c:numCache>
                <c:formatCode>General</c:formatCode>
                <c:ptCount val="13"/>
                <c:pt idx="0">
                  <c:v>181.7</c:v>
                </c:pt>
                <c:pt idx="1">
                  <c:v>172.7</c:v>
                </c:pt>
                <c:pt idx="2">
                  <c:v>159.4</c:v>
                </c:pt>
                <c:pt idx="3">
                  <c:v>149.9</c:v>
                </c:pt>
                <c:pt idx="4">
                  <c:v>133.80000000000001</c:v>
                </c:pt>
                <c:pt idx="5">
                  <c:v>128.30000000000001</c:v>
                </c:pt>
                <c:pt idx="6">
                  <c:v>126.7</c:v>
                </c:pt>
                <c:pt idx="7">
                  <c:v>122.2</c:v>
                </c:pt>
                <c:pt idx="8">
                  <c:v>115.6</c:v>
                </c:pt>
                <c:pt idx="9">
                  <c:v>112.7</c:v>
                </c:pt>
                <c:pt idx="10">
                  <c:v>112.2</c:v>
                </c:pt>
                <c:pt idx="11">
                  <c:v>111.1</c:v>
                </c:pt>
                <c:pt idx="12">
                  <c:v>110.6</c:v>
                </c:pt>
              </c:numCache>
            </c:numRef>
          </c:yVal>
          <c:smooth val="1"/>
          <c:extLst>
            <c:ext xmlns:c16="http://schemas.microsoft.com/office/drawing/2014/chart" uri="{C3380CC4-5D6E-409C-BE32-E72D297353CC}">
              <c16:uniqueId val="{00000000-DB3B-4E40-B370-EC32206DB6E8}"/>
            </c:ext>
          </c:extLst>
        </c:ser>
        <c:ser>
          <c:idx val="1"/>
          <c:order val="1"/>
          <c:spPr>
            <a:ln w="25400" cap="rnd">
              <a:solidFill>
                <a:schemeClr val="tx1"/>
              </a:solidFill>
              <a:round/>
            </a:ln>
            <a:effectLst/>
          </c:spPr>
          <c:marker>
            <c:symbol val="none"/>
          </c:marker>
          <c:xVal>
            <c:numRef>
              <c:f>'[2do parcial Tolueno-phenol.xlsx]Equilibrio'!$F$8:$F$20</c:f>
              <c:numCache>
                <c:formatCode>General</c:formatCode>
                <c:ptCount val="13"/>
                <c:pt idx="0">
                  <c:v>0</c:v>
                </c:pt>
                <c:pt idx="1">
                  <c:v>0.34100000000000003</c:v>
                </c:pt>
                <c:pt idx="2">
                  <c:v>0.51200000000000001</c:v>
                </c:pt>
                <c:pt idx="3">
                  <c:v>0.625</c:v>
                </c:pt>
                <c:pt idx="4">
                  <c:v>0.80700000000000005</c:v>
                </c:pt>
                <c:pt idx="5">
                  <c:v>0.87250000000000005</c:v>
                </c:pt>
                <c:pt idx="6">
                  <c:v>0.8901</c:v>
                </c:pt>
                <c:pt idx="7">
                  <c:v>0.91590000000000005</c:v>
                </c:pt>
                <c:pt idx="8">
                  <c:v>0.95450000000000002</c:v>
                </c:pt>
                <c:pt idx="9">
                  <c:v>0.97499999999999998</c:v>
                </c:pt>
                <c:pt idx="10">
                  <c:v>0.97960000000000003</c:v>
                </c:pt>
                <c:pt idx="11">
                  <c:v>0.99480000000000002</c:v>
                </c:pt>
                <c:pt idx="12">
                  <c:v>1</c:v>
                </c:pt>
              </c:numCache>
            </c:numRef>
          </c:xVal>
          <c:yVal>
            <c:numRef>
              <c:f>'[2do parcial Tolueno-phenol.xlsx]Equilibrio'!$D$8:$D$20</c:f>
              <c:numCache>
                <c:formatCode>General</c:formatCode>
                <c:ptCount val="13"/>
                <c:pt idx="0">
                  <c:v>181.7</c:v>
                </c:pt>
                <c:pt idx="1">
                  <c:v>172.7</c:v>
                </c:pt>
                <c:pt idx="2">
                  <c:v>159.4</c:v>
                </c:pt>
                <c:pt idx="3">
                  <c:v>149.9</c:v>
                </c:pt>
                <c:pt idx="4">
                  <c:v>133.80000000000001</c:v>
                </c:pt>
                <c:pt idx="5">
                  <c:v>128.30000000000001</c:v>
                </c:pt>
                <c:pt idx="6">
                  <c:v>126.7</c:v>
                </c:pt>
                <c:pt idx="7">
                  <c:v>122.2</c:v>
                </c:pt>
                <c:pt idx="8">
                  <c:v>115.6</c:v>
                </c:pt>
                <c:pt idx="9">
                  <c:v>112.7</c:v>
                </c:pt>
                <c:pt idx="10">
                  <c:v>112.2</c:v>
                </c:pt>
                <c:pt idx="11">
                  <c:v>111.1</c:v>
                </c:pt>
                <c:pt idx="12">
                  <c:v>110.6</c:v>
                </c:pt>
              </c:numCache>
            </c:numRef>
          </c:yVal>
          <c:smooth val="1"/>
          <c:extLst>
            <c:ext xmlns:c16="http://schemas.microsoft.com/office/drawing/2014/chart" uri="{C3380CC4-5D6E-409C-BE32-E72D297353CC}">
              <c16:uniqueId val="{00000001-DB3B-4E40-B370-EC32206DB6E8}"/>
            </c:ext>
          </c:extLst>
        </c:ser>
        <c:dLbls>
          <c:showLegendKey val="0"/>
          <c:showVal val="0"/>
          <c:showCatName val="0"/>
          <c:showSerName val="0"/>
          <c:showPercent val="0"/>
          <c:showBubbleSize val="0"/>
        </c:dLbls>
        <c:axId val="407340224"/>
        <c:axId val="407343360"/>
      </c:scatterChart>
      <c:valAx>
        <c:axId val="407340224"/>
        <c:scaling>
          <c:orientation val="minMax"/>
          <c:max val="1"/>
        </c:scaling>
        <c:delete val="0"/>
        <c:axPos val="b"/>
        <c:title>
          <c:tx>
            <c:rich>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en-US"/>
                  <a:t>X</a:t>
                </a:r>
                <a:r>
                  <a:rPr lang="en-US" baseline="-25000"/>
                  <a:t>1</a:t>
                </a:r>
              </a:p>
            </c:rich>
          </c:tx>
          <c:layout>
            <c:manualLayout>
              <c:xMode val="edge"/>
              <c:yMode val="edge"/>
              <c:x val="0.59471200515151812"/>
              <c:y val="0.86301705780988813"/>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title>
        <c:numFmt formatCode="0" sourceLinked="0"/>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crossAx val="407343360"/>
        <c:crosses val="autoZero"/>
        <c:crossBetween val="midCat"/>
        <c:majorUnit val="1"/>
      </c:valAx>
      <c:valAx>
        <c:axId val="407343360"/>
        <c:scaling>
          <c:orientation val="minMax"/>
          <c:max val="200"/>
          <c:min val="90"/>
        </c:scaling>
        <c:delete val="0"/>
        <c:axPos val="l"/>
        <c:title>
          <c:tx>
            <c:rich>
              <a:bodyPr rot="0" spcFirstLastPara="1" vertOverflow="ellipsis" wrap="square" anchor="ctr" anchorCtr="1"/>
              <a:lstStyle/>
              <a:p>
                <a:pPr algn="r">
                  <a:defRPr sz="1600" b="0" i="0" u="none" strike="noStrike" kern="1200" baseline="0">
                    <a:solidFill>
                      <a:sysClr val="windowText" lastClr="000000"/>
                    </a:solidFill>
                    <a:latin typeface="+mn-lt"/>
                    <a:ea typeface="+mn-ea"/>
                    <a:cs typeface="+mn-cs"/>
                  </a:defRPr>
                </a:pPr>
                <a:r>
                  <a:rPr lang="en-US"/>
                  <a:t>T (◦C)</a:t>
                </a:r>
              </a:p>
            </c:rich>
          </c:tx>
          <c:layout>
            <c:manualLayout>
              <c:xMode val="edge"/>
              <c:yMode val="edge"/>
              <c:x val="0.10013591501185423"/>
              <c:y val="3.6029856016977356E-2"/>
            </c:manualLayout>
          </c:layout>
          <c:overlay val="0"/>
          <c:spPr>
            <a:noFill/>
            <a:ln>
              <a:noFill/>
            </a:ln>
            <a:effectLst/>
          </c:spPr>
          <c:txPr>
            <a:bodyPr rot="0" spcFirstLastPara="1" vertOverflow="ellipsis" wrap="square" anchor="ctr" anchorCtr="1"/>
            <a:lstStyle/>
            <a:p>
              <a:pPr algn="r">
                <a:defRPr sz="1600" b="0" i="0" u="none" strike="noStrike" kern="1200" baseline="0">
                  <a:solidFill>
                    <a:sysClr val="windowText" lastClr="000000"/>
                  </a:solidFill>
                  <a:latin typeface="+mn-lt"/>
                  <a:ea typeface="+mn-ea"/>
                  <a:cs typeface="+mn-cs"/>
                </a:defRPr>
              </a:pPr>
              <a:endParaRPr lang="es-AR"/>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s-AR"/>
          </a:p>
        </c:txPr>
        <c:crossAx val="407340224"/>
        <c:crosses val="autoZero"/>
        <c:crossBetween val="midCat"/>
        <c:majorUnit val="3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mn-lt"/>
        </a:defRPr>
      </a:pPr>
      <a:endParaRPr lang="es-A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0.80833</cdr:x>
      <cdr:y>0.08733</cdr:y>
    </cdr:from>
    <cdr:to>
      <cdr:x>0.89375</cdr:x>
      <cdr:y>0.17066</cdr:y>
    </cdr:to>
    <cdr:sp macro="" textlink="">
      <cdr:nvSpPr>
        <cdr:cNvPr id="2" name="Rectángulo 1">
          <a:extLst xmlns:a="http://schemas.openxmlformats.org/drawingml/2006/main">
            <a:ext uri="{FF2B5EF4-FFF2-40B4-BE49-F238E27FC236}">
              <a16:creationId xmlns:a16="http://schemas.microsoft.com/office/drawing/2014/main" id="{F43D90C2-0C9D-48D5-9253-51CF349F02E9}"/>
            </a:ext>
          </a:extLst>
        </cdr:cNvPr>
        <cdr:cNvSpPr/>
      </cdr:nvSpPr>
      <cdr:spPr>
        <a:xfrm xmlns:a="http://schemas.openxmlformats.org/drawingml/2006/main">
          <a:off x="4114529" y="289202"/>
          <a:ext cx="434802" cy="27594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s-ES" sz="1600" dirty="0">
              <a:ln>
                <a:noFill/>
              </a:ln>
              <a:solidFill>
                <a:sysClr val="windowText" lastClr="000000"/>
              </a:solidFill>
            </a:rPr>
            <a:t>p</a:t>
          </a:r>
          <a:r>
            <a:rPr lang="es-ES" sz="1600" baseline="-25000" dirty="0">
              <a:ln>
                <a:noFill/>
              </a:ln>
              <a:solidFill>
                <a:sysClr val="windowText" lastClr="000000"/>
              </a:solidFill>
            </a:rPr>
            <a:t>1</a:t>
          </a:r>
          <a:r>
            <a:rPr lang="es-ES" sz="1600" baseline="0" dirty="0">
              <a:solidFill>
                <a:sysClr val="windowText" lastClr="000000"/>
              </a:solidFill>
            </a:rPr>
            <a:t>◦</a:t>
          </a:r>
          <a:endParaRPr lang="es-ES" sz="1600" dirty="0">
            <a:solidFill>
              <a:sysClr val="windowText" lastClr="000000"/>
            </a:solidFill>
          </a:endParaRPr>
        </a:p>
      </cdr:txBody>
    </cdr:sp>
  </cdr:relSizeAnchor>
  <cdr:relSizeAnchor xmlns:cdr="http://schemas.openxmlformats.org/drawingml/2006/chartDrawing">
    <cdr:from>
      <cdr:x>0</cdr:x>
      <cdr:y>0.5052</cdr:y>
    </cdr:from>
    <cdr:to>
      <cdr:x>0.08542</cdr:x>
      <cdr:y>0.58854</cdr:y>
    </cdr:to>
    <cdr:sp macro="" textlink="">
      <cdr:nvSpPr>
        <cdr:cNvPr id="3" name="Rectángulo 2">
          <a:extLst xmlns:a="http://schemas.openxmlformats.org/drawingml/2006/main">
            <a:ext uri="{FF2B5EF4-FFF2-40B4-BE49-F238E27FC236}">
              <a16:creationId xmlns:a16="http://schemas.microsoft.com/office/drawing/2014/main" id="{2A1BF9DA-516C-4332-98CD-687B7138EAF8}"/>
            </a:ext>
          </a:extLst>
        </cdr:cNvPr>
        <cdr:cNvSpPr/>
      </cdr:nvSpPr>
      <cdr:spPr>
        <a:xfrm xmlns:a="http://schemas.openxmlformats.org/drawingml/2006/main">
          <a:off x="-838200" y="1672929"/>
          <a:ext cx="434801" cy="27597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dirty="0">
              <a:ln>
                <a:noFill/>
              </a:ln>
              <a:solidFill>
                <a:sysClr val="windowText" lastClr="000000"/>
              </a:solidFill>
            </a:rPr>
            <a:t>p</a:t>
          </a:r>
          <a:r>
            <a:rPr lang="es-ES" sz="1600" baseline="-25000" dirty="0">
              <a:ln>
                <a:noFill/>
              </a:ln>
              <a:solidFill>
                <a:sysClr val="windowText" lastClr="000000"/>
              </a:solidFill>
            </a:rPr>
            <a:t>2</a:t>
          </a:r>
          <a:r>
            <a:rPr lang="es-ES" sz="1600" baseline="0" dirty="0">
              <a:solidFill>
                <a:sysClr val="windowText" lastClr="000000"/>
              </a:solidFill>
            </a:rPr>
            <a:t>◦</a:t>
          </a:r>
          <a:endParaRPr lang="es-ES" sz="1600" dirty="0">
            <a:solidFill>
              <a:sysClr val="windowText" lastClr="000000"/>
            </a:solidFill>
          </a:endParaRPr>
        </a:p>
      </cdr:txBody>
    </cdr:sp>
  </cdr:relSizeAnchor>
  <cdr:relSizeAnchor xmlns:cdr="http://schemas.openxmlformats.org/drawingml/2006/chartDrawing">
    <cdr:from>
      <cdr:x>0.39236</cdr:x>
      <cdr:y>0.23033</cdr:y>
    </cdr:from>
    <cdr:to>
      <cdr:x>0.47777</cdr:x>
      <cdr:y>0.31366</cdr:y>
    </cdr:to>
    <cdr:sp macro="" textlink="">
      <cdr:nvSpPr>
        <cdr:cNvPr id="4" name="Rectángulo 3">
          <a:extLst xmlns:a="http://schemas.openxmlformats.org/drawingml/2006/main">
            <a:ext uri="{FF2B5EF4-FFF2-40B4-BE49-F238E27FC236}">
              <a16:creationId xmlns:a16="http://schemas.microsoft.com/office/drawing/2014/main" id="{2A1BF9DA-516C-4332-98CD-687B7138EAF8}"/>
            </a:ext>
          </a:extLst>
        </cdr:cNvPr>
        <cdr:cNvSpPr/>
      </cdr:nvSpPr>
      <cdr:spPr>
        <a:xfrm xmlns:a="http://schemas.openxmlformats.org/drawingml/2006/main">
          <a:off x="1793885" y="631838"/>
          <a:ext cx="390495" cy="228591"/>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dirty="0">
              <a:ln>
                <a:noFill/>
              </a:ln>
              <a:solidFill>
                <a:sysClr val="windowText" lastClr="000000"/>
              </a:solidFill>
            </a:rPr>
            <a:t>L</a:t>
          </a:r>
          <a:endParaRPr lang="es-ES" sz="1600" b="1" dirty="0">
            <a:solidFill>
              <a:sysClr val="windowText" lastClr="000000"/>
            </a:solidFill>
          </a:endParaRPr>
        </a:p>
      </cdr:txBody>
    </cdr:sp>
  </cdr:relSizeAnchor>
  <cdr:relSizeAnchor xmlns:cdr="http://schemas.openxmlformats.org/drawingml/2006/chartDrawing">
    <cdr:from>
      <cdr:x>0.41373</cdr:x>
      <cdr:y>0.5</cdr:y>
    </cdr:from>
    <cdr:to>
      <cdr:x>0.49914</cdr:x>
      <cdr:y>0.58333</cdr:y>
    </cdr:to>
    <cdr:sp macro="" textlink="">
      <cdr:nvSpPr>
        <cdr:cNvPr id="5" name="Rectángulo 4">
          <a:extLst xmlns:a="http://schemas.openxmlformats.org/drawingml/2006/main">
            <a:ext uri="{FF2B5EF4-FFF2-40B4-BE49-F238E27FC236}">
              <a16:creationId xmlns:a16="http://schemas.microsoft.com/office/drawing/2014/main" id="{AEE5D0A3-C07E-4BC6-A482-53D66E9C64BF}"/>
            </a:ext>
          </a:extLst>
        </cdr:cNvPr>
        <cdr:cNvSpPr/>
      </cdr:nvSpPr>
      <cdr:spPr>
        <a:xfrm xmlns:a="http://schemas.openxmlformats.org/drawingml/2006/main">
          <a:off x="2105975" y="1655717"/>
          <a:ext cx="434751" cy="27594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dirty="0">
              <a:ln>
                <a:noFill/>
              </a:ln>
              <a:solidFill>
                <a:sysClr val="windowText" lastClr="000000"/>
              </a:solidFill>
            </a:rPr>
            <a:t>G</a:t>
          </a:r>
          <a:endParaRPr lang="es-ES" sz="1600" b="1" dirty="0">
            <a:solidFill>
              <a:sysClr val="windowText" lastClr="000000"/>
            </a:solidFill>
          </a:endParaRPr>
        </a:p>
      </cdr:txBody>
    </cdr:sp>
  </cdr:relSizeAnchor>
  <cdr:relSizeAnchor xmlns:cdr="http://schemas.openxmlformats.org/drawingml/2006/chartDrawing">
    <cdr:from>
      <cdr:x>0.03611</cdr:x>
      <cdr:y>0.7963</cdr:y>
    </cdr:from>
    <cdr:to>
      <cdr:x>0.12153</cdr:x>
      <cdr:y>0.87964</cdr:y>
    </cdr:to>
    <cdr:sp macro="" textlink="">
      <cdr:nvSpPr>
        <cdr:cNvPr id="18" name="Rectángulo 17">
          <a:extLst xmlns:a="http://schemas.openxmlformats.org/drawingml/2006/main">
            <a:ext uri="{FF2B5EF4-FFF2-40B4-BE49-F238E27FC236}">
              <a16:creationId xmlns:a16="http://schemas.microsoft.com/office/drawing/2014/main" id="{76806734-6A50-4482-8AC3-24D608911640}"/>
            </a:ext>
          </a:extLst>
        </cdr:cNvPr>
        <cdr:cNvSpPr/>
      </cdr:nvSpPr>
      <cdr:spPr>
        <a:xfrm xmlns:a="http://schemas.openxmlformats.org/drawingml/2006/main">
          <a:off x="165100" y="2184400"/>
          <a:ext cx="390540" cy="22861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dirty="0">
              <a:ln>
                <a:noFill/>
              </a:ln>
              <a:solidFill>
                <a:sysClr val="windowText" lastClr="000000"/>
              </a:solidFill>
            </a:rPr>
            <a:t>1</a:t>
          </a:r>
          <a:endParaRPr lang="es-ES" sz="1600" dirty="0">
            <a:solidFill>
              <a:sysClr val="windowText" lastClr="000000"/>
            </a:solidFill>
          </a:endParaRPr>
        </a:p>
      </cdr:txBody>
    </cdr:sp>
  </cdr:relSizeAnchor>
  <cdr:relSizeAnchor xmlns:cdr="http://schemas.openxmlformats.org/drawingml/2006/chartDrawing">
    <cdr:from>
      <cdr:x>0.78403</cdr:x>
      <cdr:y>0.78935</cdr:y>
    </cdr:from>
    <cdr:to>
      <cdr:x>0.86945</cdr:x>
      <cdr:y>0.87269</cdr:y>
    </cdr:to>
    <cdr:sp macro="" textlink="">
      <cdr:nvSpPr>
        <cdr:cNvPr id="19" name="Rectángulo 18">
          <a:extLst xmlns:a="http://schemas.openxmlformats.org/drawingml/2006/main">
            <a:ext uri="{FF2B5EF4-FFF2-40B4-BE49-F238E27FC236}">
              <a16:creationId xmlns:a16="http://schemas.microsoft.com/office/drawing/2014/main" id="{B7FDB457-AC13-40B8-B709-93639AB3B2A3}"/>
            </a:ext>
          </a:extLst>
        </cdr:cNvPr>
        <cdr:cNvSpPr/>
      </cdr:nvSpPr>
      <cdr:spPr>
        <a:xfrm xmlns:a="http://schemas.openxmlformats.org/drawingml/2006/main">
          <a:off x="3584575" y="2165350"/>
          <a:ext cx="390540" cy="22861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dirty="0">
              <a:ln>
                <a:noFill/>
              </a:ln>
              <a:solidFill>
                <a:sysClr val="windowText" lastClr="000000"/>
              </a:solidFill>
            </a:rPr>
            <a:t>0</a:t>
          </a:r>
          <a:endParaRPr lang="es-ES" sz="1600" dirty="0">
            <a:solidFill>
              <a:sysClr val="windowText" lastClr="00000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0.84166</cdr:x>
      <cdr:y>0.11806</cdr:y>
    </cdr:from>
    <cdr:to>
      <cdr:x>0.9669</cdr:x>
      <cdr:y>0.23524</cdr:y>
    </cdr:to>
    <cdr:sp macro="" textlink="">
      <cdr:nvSpPr>
        <cdr:cNvPr id="2" name="Rectángulo 1">
          <a:extLst xmlns:a="http://schemas.openxmlformats.org/drawingml/2006/main">
            <a:ext uri="{FF2B5EF4-FFF2-40B4-BE49-F238E27FC236}">
              <a16:creationId xmlns:a16="http://schemas.microsoft.com/office/drawing/2014/main" id="{F43D90C2-0C9D-48D5-9253-51CF349F02E9}"/>
            </a:ext>
          </a:extLst>
        </cdr:cNvPr>
        <cdr:cNvSpPr/>
      </cdr:nvSpPr>
      <cdr:spPr>
        <a:xfrm xmlns:a="http://schemas.openxmlformats.org/drawingml/2006/main">
          <a:off x="4207222" y="386321"/>
          <a:ext cx="626035" cy="383436"/>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s-ES" sz="1600" dirty="0">
              <a:ln>
                <a:noFill/>
              </a:ln>
              <a:solidFill>
                <a:sysClr val="windowText" lastClr="000000"/>
              </a:solidFill>
            </a:rPr>
            <a:t>p</a:t>
          </a:r>
          <a:r>
            <a:rPr lang="es-ES" sz="1600" baseline="-25000" dirty="0">
              <a:ln>
                <a:noFill/>
              </a:ln>
              <a:solidFill>
                <a:sysClr val="windowText" lastClr="000000"/>
              </a:solidFill>
            </a:rPr>
            <a:t>1</a:t>
          </a:r>
          <a:r>
            <a:rPr lang="es-ES" sz="1600" baseline="0" dirty="0">
              <a:solidFill>
                <a:sysClr val="windowText" lastClr="000000"/>
              </a:solidFill>
            </a:rPr>
            <a:t>◦</a:t>
          </a:r>
          <a:endParaRPr lang="es-ES" sz="1600" dirty="0">
            <a:solidFill>
              <a:sysClr val="windowText" lastClr="000000"/>
            </a:solidFill>
          </a:endParaRPr>
        </a:p>
      </cdr:txBody>
    </cdr:sp>
  </cdr:relSizeAnchor>
  <cdr:relSizeAnchor xmlns:cdr="http://schemas.openxmlformats.org/drawingml/2006/chartDrawing">
    <cdr:from>
      <cdr:x>0.39861</cdr:x>
      <cdr:y>0.22686</cdr:y>
    </cdr:from>
    <cdr:to>
      <cdr:x>0.48402</cdr:x>
      <cdr:y>0.31019</cdr:y>
    </cdr:to>
    <cdr:sp macro="" textlink="">
      <cdr:nvSpPr>
        <cdr:cNvPr id="4" name="Rectángulo 3">
          <a:extLst xmlns:a="http://schemas.openxmlformats.org/drawingml/2006/main">
            <a:ext uri="{FF2B5EF4-FFF2-40B4-BE49-F238E27FC236}">
              <a16:creationId xmlns:a16="http://schemas.microsoft.com/office/drawing/2014/main" id="{2A1BF9DA-516C-4332-98CD-687B7138EAF8}"/>
            </a:ext>
          </a:extLst>
        </cdr:cNvPr>
        <cdr:cNvSpPr/>
      </cdr:nvSpPr>
      <cdr:spPr>
        <a:xfrm xmlns:a="http://schemas.openxmlformats.org/drawingml/2006/main">
          <a:off x="1822460" y="622313"/>
          <a:ext cx="390495" cy="228591"/>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dirty="0">
              <a:ln>
                <a:noFill/>
              </a:ln>
              <a:solidFill>
                <a:sysClr val="windowText" lastClr="000000"/>
              </a:solidFill>
            </a:rPr>
            <a:t>L</a:t>
          </a:r>
          <a:endParaRPr lang="es-ES" sz="1600" b="1" dirty="0">
            <a:solidFill>
              <a:sysClr val="windowText" lastClr="000000"/>
            </a:solidFill>
          </a:endParaRPr>
        </a:p>
      </cdr:txBody>
    </cdr:sp>
  </cdr:relSizeAnchor>
  <cdr:relSizeAnchor xmlns:cdr="http://schemas.openxmlformats.org/drawingml/2006/chartDrawing">
    <cdr:from>
      <cdr:x>0.45729</cdr:x>
      <cdr:y>0.53642</cdr:y>
    </cdr:from>
    <cdr:to>
      <cdr:x>0.5427</cdr:x>
      <cdr:y>0.61975</cdr:y>
    </cdr:to>
    <cdr:sp macro="" textlink="">
      <cdr:nvSpPr>
        <cdr:cNvPr id="5" name="Rectángulo 4">
          <a:extLst xmlns:a="http://schemas.openxmlformats.org/drawingml/2006/main">
            <a:ext uri="{FF2B5EF4-FFF2-40B4-BE49-F238E27FC236}">
              <a16:creationId xmlns:a16="http://schemas.microsoft.com/office/drawing/2014/main" id="{AEE5D0A3-C07E-4BC6-A482-53D66E9C64BF}"/>
            </a:ext>
          </a:extLst>
        </cdr:cNvPr>
        <cdr:cNvSpPr/>
      </cdr:nvSpPr>
      <cdr:spPr>
        <a:xfrm xmlns:a="http://schemas.openxmlformats.org/drawingml/2006/main">
          <a:off x="2285889" y="1755303"/>
          <a:ext cx="426941" cy="272676"/>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dirty="0">
              <a:ln>
                <a:noFill/>
              </a:ln>
              <a:solidFill>
                <a:sysClr val="windowText" lastClr="000000"/>
              </a:solidFill>
            </a:rPr>
            <a:t>G</a:t>
          </a:r>
          <a:endParaRPr lang="es-ES" sz="1600" b="1" dirty="0">
            <a:solidFill>
              <a:sysClr val="windowText" lastClr="000000"/>
            </a:solidFill>
          </a:endParaRPr>
        </a:p>
      </cdr:txBody>
    </cdr:sp>
  </cdr:relSizeAnchor>
  <cdr:relSizeAnchor xmlns:cdr="http://schemas.openxmlformats.org/drawingml/2006/chartDrawing">
    <cdr:from>
      <cdr:x>0.03611</cdr:x>
      <cdr:y>0.7963</cdr:y>
    </cdr:from>
    <cdr:to>
      <cdr:x>0.12153</cdr:x>
      <cdr:y>0.87964</cdr:y>
    </cdr:to>
    <cdr:sp macro="" textlink="">
      <cdr:nvSpPr>
        <cdr:cNvPr id="6" name="Rectángulo 5">
          <a:extLst xmlns:a="http://schemas.openxmlformats.org/drawingml/2006/main">
            <a:ext uri="{FF2B5EF4-FFF2-40B4-BE49-F238E27FC236}">
              <a16:creationId xmlns:a16="http://schemas.microsoft.com/office/drawing/2014/main" id="{B7FDB457-AC13-40B8-B709-93639AB3B2A3}"/>
            </a:ext>
          </a:extLst>
        </cdr:cNvPr>
        <cdr:cNvSpPr/>
      </cdr:nvSpPr>
      <cdr:spPr>
        <a:xfrm xmlns:a="http://schemas.openxmlformats.org/drawingml/2006/main">
          <a:off x="165100" y="2184400"/>
          <a:ext cx="390540" cy="22861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dirty="0">
              <a:ln>
                <a:noFill/>
              </a:ln>
              <a:solidFill>
                <a:sysClr val="windowText" lastClr="000000"/>
              </a:solidFill>
            </a:rPr>
            <a:t>1</a:t>
          </a:r>
          <a:endParaRPr lang="es-ES" sz="1600" dirty="0">
            <a:solidFill>
              <a:sysClr val="windowText" lastClr="000000"/>
            </a:solidFill>
          </a:endParaRPr>
        </a:p>
      </cdr:txBody>
    </cdr:sp>
  </cdr:relSizeAnchor>
  <cdr:relSizeAnchor xmlns:cdr="http://schemas.openxmlformats.org/drawingml/2006/chartDrawing">
    <cdr:from>
      <cdr:x>0.8317</cdr:x>
      <cdr:y>0.80732</cdr:y>
    </cdr:from>
    <cdr:to>
      <cdr:x>0.91712</cdr:x>
      <cdr:y>0.89066</cdr:y>
    </cdr:to>
    <cdr:sp macro="" textlink="">
      <cdr:nvSpPr>
        <cdr:cNvPr id="7" name="Rectángulo 6">
          <a:extLst xmlns:a="http://schemas.openxmlformats.org/drawingml/2006/main">
            <a:ext uri="{FF2B5EF4-FFF2-40B4-BE49-F238E27FC236}">
              <a16:creationId xmlns:a16="http://schemas.microsoft.com/office/drawing/2014/main" id="{985E253A-5579-45DE-947E-AB2F93ADDB6F}"/>
            </a:ext>
          </a:extLst>
        </cdr:cNvPr>
        <cdr:cNvSpPr/>
      </cdr:nvSpPr>
      <cdr:spPr>
        <a:xfrm xmlns:a="http://schemas.openxmlformats.org/drawingml/2006/main">
          <a:off x="4429070" y="2790175"/>
          <a:ext cx="454887" cy="28803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dirty="0">
              <a:ln>
                <a:noFill/>
              </a:ln>
              <a:solidFill>
                <a:sysClr val="windowText" lastClr="000000"/>
              </a:solidFill>
            </a:rPr>
            <a:t>0</a:t>
          </a:r>
          <a:endParaRPr lang="es-ES" sz="1600" dirty="0">
            <a:solidFill>
              <a:sysClr val="windowText" lastClr="000000"/>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0.46582</cdr:x>
      <cdr:y>0.21991</cdr:y>
    </cdr:from>
    <cdr:to>
      <cdr:x>0.55123</cdr:x>
      <cdr:y>0.30324</cdr:y>
    </cdr:to>
    <cdr:sp macro="" textlink="">
      <cdr:nvSpPr>
        <cdr:cNvPr id="4" name="Rectángulo 3">
          <a:extLst xmlns:a="http://schemas.openxmlformats.org/drawingml/2006/main">
            <a:ext uri="{FF2B5EF4-FFF2-40B4-BE49-F238E27FC236}">
              <a16:creationId xmlns:a16="http://schemas.microsoft.com/office/drawing/2014/main" id="{2A1BF9DA-516C-4332-98CD-687B7138EAF8}"/>
            </a:ext>
          </a:extLst>
        </cdr:cNvPr>
        <cdr:cNvSpPr/>
      </cdr:nvSpPr>
      <cdr:spPr>
        <a:xfrm xmlns:a="http://schemas.openxmlformats.org/drawingml/2006/main">
          <a:off x="1907867" y="603263"/>
          <a:ext cx="349818" cy="228591"/>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dirty="0">
              <a:ln>
                <a:noFill/>
              </a:ln>
              <a:solidFill>
                <a:sysClr val="windowText" lastClr="000000"/>
              </a:solidFill>
            </a:rPr>
            <a:t>L</a:t>
          </a:r>
          <a:endParaRPr lang="es-ES" sz="1600" b="1" dirty="0">
            <a:solidFill>
              <a:sysClr val="windowText" lastClr="000000"/>
            </a:solidFill>
          </a:endParaRPr>
        </a:p>
      </cdr:txBody>
    </cdr:sp>
  </cdr:relSizeAnchor>
  <cdr:relSizeAnchor xmlns:cdr="http://schemas.openxmlformats.org/drawingml/2006/chartDrawing">
    <cdr:from>
      <cdr:x>0.53888</cdr:x>
      <cdr:y>0.5375</cdr:y>
    </cdr:from>
    <cdr:to>
      <cdr:x>0.62429</cdr:x>
      <cdr:y>0.62083</cdr:y>
    </cdr:to>
    <cdr:sp macro="" textlink="">
      <cdr:nvSpPr>
        <cdr:cNvPr id="5" name="Rectángulo 4">
          <a:extLst xmlns:a="http://schemas.openxmlformats.org/drawingml/2006/main">
            <a:ext uri="{FF2B5EF4-FFF2-40B4-BE49-F238E27FC236}">
              <a16:creationId xmlns:a16="http://schemas.microsoft.com/office/drawing/2014/main" id="{AEE5D0A3-C07E-4BC6-A482-53D66E9C64BF}"/>
            </a:ext>
          </a:extLst>
        </cdr:cNvPr>
        <cdr:cNvSpPr/>
      </cdr:nvSpPr>
      <cdr:spPr>
        <a:xfrm xmlns:a="http://schemas.openxmlformats.org/drawingml/2006/main">
          <a:off x="2853998" y="1913292"/>
          <a:ext cx="452346" cy="296624"/>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dirty="0">
              <a:ln>
                <a:noFill/>
              </a:ln>
              <a:solidFill>
                <a:sysClr val="windowText" lastClr="000000"/>
              </a:solidFill>
            </a:rPr>
            <a:t>G</a:t>
          </a:r>
          <a:endParaRPr lang="es-ES" sz="1600" b="1" dirty="0">
            <a:solidFill>
              <a:sysClr val="windowText" lastClr="000000"/>
            </a:solidFill>
          </a:endParaRPr>
        </a:p>
      </cdr:txBody>
    </cdr:sp>
  </cdr:relSizeAnchor>
  <cdr:relSizeAnchor xmlns:cdr="http://schemas.openxmlformats.org/drawingml/2006/chartDrawing">
    <cdr:from>
      <cdr:x>0.5</cdr:x>
      <cdr:y>0.36305</cdr:y>
    </cdr:from>
    <cdr:to>
      <cdr:x>0.61783</cdr:x>
      <cdr:y>0.45448</cdr:y>
    </cdr:to>
    <cdr:sp macro="" textlink="">
      <cdr:nvSpPr>
        <cdr:cNvPr id="6" name="Rectángulo 5">
          <a:extLst xmlns:a="http://schemas.openxmlformats.org/drawingml/2006/main">
            <a:ext uri="{FF2B5EF4-FFF2-40B4-BE49-F238E27FC236}">
              <a16:creationId xmlns:a16="http://schemas.microsoft.com/office/drawing/2014/main" id="{C517CB70-D37F-43AD-8F7D-D043A4484241}"/>
            </a:ext>
          </a:extLst>
        </cdr:cNvPr>
        <cdr:cNvSpPr/>
      </cdr:nvSpPr>
      <cdr:spPr>
        <a:xfrm xmlns:a="http://schemas.openxmlformats.org/drawingml/2006/main">
          <a:off x="2648086" y="1292340"/>
          <a:ext cx="624048" cy="32545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dirty="0">
              <a:ln>
                <a:noFill/>
              </a:ln>
              <a:solidFill>
                <a:sysClr val="windowText" lastClr="000000"/>
              </a:solidFill>
            </a:rPr>
            <a:t>L + G</a:t>
          </a:r>
          <a:endParaRPr lang="es-ES" sz="1600" b="1" dirty="0">
            <a:solidFill>
              <a:sysClr val="windowText" lastClr="000000"/>
            </a:solidFill>
          </a:endParaRPr>
        </a:p>
      </cdr:txBody>
    </cdr:sp>
  </cdr:relSizeAnchor>
  <cdr:relSizeAnchor xmlns:cdr="http://schemas.openxmlformats.org/drawingml/2006/chartDrawing">
    <cdr:from>
      <cdr:x>0.03798</cdr:x>
      <cdr:y>0.7963</cdr:y>
    </cdr:from>
    <cdr:to>
      <cdr:x>0.13334</cdr:x>
      <cdr:y>0.87964</cdr:y>
    </cdr:to>
    <cdr:sp macro="" textlink="">
      <cdr:nvSpPr>
        <cdr:cNvPr id="7" name="Rectángulo 6">
          <a:extLst xmlns:a="http://schemas.openxmlformats.org/drawingml/2006/main">
            <a:ext uri="{FF2B5EF4-FFF2-40B4-BE49-F238E27FC236}">
              <a16:creationId xmlns:a16="http://schemas.microsoft.com/office/drawing/2014/main" id="{B7FDB457-AC13-40B8-B709-93639AB3B2A3}"/>
            </a:ext>
          </a:extLst>
        </cdr:cNvPr>
        <cdr:cNvSpPr/>
      </cdr:nvSpPr>
      <cdr:spPr>
        <a:xfrm xmlns:a="http://schemas.openxmlformats.org/drawingml/2006/main">
          <a:off x="155575" y="2184400"/>
          <a:ext cx="390540" cy="22861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dirty="0">
              <a:ln>
                <a:noFill/>
              </a:ln>
              <a:solidFill>
                <a:sysClr val="windowText" lastClr="000000"/>
              </a:solidFill>
            </a:rPr>
            <a:t>1</a:t>
          </a:r>
          <a:endParaRPr lang="es-ES" sz="1600" dirty="0">
            <a:solidFill>
              <a:sysClr val="windowText" lastClr="000000"/>
            </a:solidFill>
          </a:endParaRPr>
        </a:p>
      </cdr:txBody>
    </cdr:sp>
  </cdr:relSizeAnchor>
  <cdr:relSizeAnchor xmlns:cdr="http://schemas.openxmlformats.org/drawingml/2006/chartDrawing">
    <cdr:from>
      <cdr:x>0.92558</cdr:x>
      <cdr:y>0.78935</cdr:y>
    </cdr:from>
    <cdr:to>
      <cdr:x>0.96977</cdr:x>
      <cdr:y>0.90972</cdr:y>
    </cdr:to>
    <cdr:sp macro="" textlink="">
      <cdr:nvSpPr>
        <cdr:cNvPr id="8" name="Rectángulo 7">
          <a:extLst xmlns:a="http://schemas.openxmlformats.org/drawingml/2006/main">
            <a:ext uri="{FF2B5EF4-FFF2-40B4-BE49-F238E27FC236}">
              <a16:creationId xmlns:a16="http://schemas.microsoft.com/office/drawing/2014/main" id="{985E253A-5579-45DE-947E-AB2F93ADDB6F}"/>
            </a:ext>
          </a:extLst>
        </cdr:cNvPr>
        <cdr:cNvSpPr/>
      </cdr:nvSpPr>
      <cdr:spPr>
        <a:xfrm xmlns:a="http://schemas.openxmlformats.org/drawingml/2006/main">
          <a:off x="3790950" y="2165350"/>
          <a:ext cx="180975" cy="33020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es-ES" sz="1600" dirty="0">
              <a:ln>
                <a:noFill/>
              </a:ln>
              <a:solidFill>
                <a:sysClr val="windowText" lastClr="000000"/>
              </a:solidFill>
            </a:rPr>
            <a:t>0</a:t>
          </a:r>
          <a:endParaRPr lang="es-ES" sz="1600" dirty="0">
            <a:solidFill>
              <a:sysClr val="windowText" lastClr="000000"/>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0.60444</cdr:x>
      <cdr:y>0.19704</cdr:y>
    </cdr:from>
    <cdr:to>
      <cdr:x>0.69131</cdr:x>
      <cdr:y>0.26907</cdr:y>
    </cdr:to>
    <cdr:sp macro="" textlink="">
      <cdr:nvSpPr>
        <cdr:cNvPr id="2" name="Rectángulo 1">
          <a:extLst xmlns:a="http://schemas.openxmlformats.org/drawingml/2006/main">
            <a:ext uri="{FF2B5EF4-FFF2-40B4-BE49-F238E27FC236}">
              <a16:creationId xmlns:a16="http://schemas.microsoft.com/office/drawing/2014/main" id="{DB40F905-F8BD-4C88-A861-6F3BDD1C60DD}"/>
            </a:ext>
          </a:extLst>
        </cdr:cNvPr>
        <cdr:cNvSpPr/>
      </cdr:nvSpPr>
      <cdr:spPr>
        <a:xfrm xmlns:a="http://schemas.openxmlformats.org/drawingml/2006/main">
          <a:off x="3114699" y="885842"/>
          <a:ext cx="447643" cy="32383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s-ES" sz="1600" b="1" cap="none" spc="0">
              <a:ln w="0">
                <a:noFill/>
              </a:ln>
              <a:solidFill>
                <a:schemeClr val="tx1"/>
              </a:solidFill>
              <a:effectLst>
                <a:outerShdw blurRad="38100" dist="19050" dir="2700000" algn="tl" rotWithShape="0">
                  <a:schemeClr val="dk1">
                    <a:alpha val="40000"/>
                  </a:schemeClr>
                </a:outerShdw>
              </a:effectLst>
            </a:rPr>
            <a:t>G</a:t>
          </a:r>
        </a:p>
      </cdr:txBody>
    </cdr:sp>
  </cdr:relSizeAnchor>
  <cdr:relSizeAnchor xmlns:cdr="http://schemas.openxmlformats.org/drawingml/2006/chartDrawing">
    <cdr:from>
      <cdr:x>0.52002</cdr:x>
      <cdr:y>0.69986</cdr:y>
    </cdr:from>
    <cdr:to>
      <cdr:x>0.6069</cdr:x>
      <cdr:y>0.77189</cdr:y>
    </cdr:to>
    <cdr:sp macro="" textlink="">
      <cdr:nvSpPr>
        <cdr:cNvPr id="3" name="Rectángulo 2">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2679700" y="3146425"/>
          <a:ext cx="447675" cy="32385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cap="none" spc="0">
              <a:ln w="0">
                <a:noFill/>
              </a:ln>
              <a:solidFill>
                <a:schemeClr val="tx1"/>
              </a:solidFill>
              <a:effectLst>
                <a:outerShdw blurRad="38100" dist="19050" dir="2700000" algn="tl" rotWithShape="0">
                  <a:schemeClr val="dk1">
                    <a:alpha val="40000"/>
                  </a:schemeClr>
                </a:outerShdw>
              </a:effectLst>
            </a:rPr>
            <a:t>L</a:t>
          </a:r>
        </a:p>
      </cdr:txBody>
    </cdr:sp>
  </cdr:relSizeAnchor>
  <cdr:relSizeAnchor xmlns:cdr="http://schemas.openxmlformats.org/drawingml/2006/chartDrawing">
    <cdr:from>
      <cdr:x>0.69563</cdr:x>
      <cdr:y>0.38136</cdr:y>
    </cdr:from>
    <cdr:to>
      <cdr:x>0.94085</cdr:x>
      <cdr:y>0.46045</cdr:y>
    </cdr:to>
    <cdr:sp macro="" textlink="">
      <cdr:nvSpPr>
        <cdr:cNvPr id="5" name="Rectángulo 4">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3584583" y="1714515"/>
          <a:ext cx="1263642" cy="355573"/>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a:ln w="0">
                <a:noFill/>
              </a:ln>
              <a:solidFill>
                <a:sysClr val="windowText" lastClr="000000"/>
              </a:solidFill>
              <a:effectLst>
                <a:outerShdw blurRad="38100" dist="19050" dir="2700000" algn="tl" rotWithShape="0">
                  <a:schemeClr val="dk1">
                    <a:alpha val="40000"/>
                  </a:schemeClr>
                </a:outerShdw>
              </a:effectLst>
            </a:rPr>
            <a:t>Curva de gas</a:t>
          </a:r>
        </a:p>
      </cdr:txBody>
    </cdr:sp>
  </cdr:relSizeAnchor>
  <cdr:relSizeAnchor xmlns:cdr="http://schemas.openxmlformats.org/drawingml/2006/chartDrawing">
    <cdr:from>
      <cdr:x>0.48429</cdr:x>
      <cdr:y>0.39266</cdr:y>
    </cdr:from>
    <cdr:to>
      <cdr:x>0.63647</cdr:x>
      <cdr:y>0.46469</cdr:y>
    </cdr:to>
    <cdr:sp macro="" textlink="">
      <cdr:nvSpPr>
        <cdr:cNvPr id="6" name="Rectángulo 5">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2495551" y="1765299"/>
          <a:ext cx="784200" cy="323833"/>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cap="none" spc="0">
              <a:ln w="0">
                <a:noFill/>
              </a:ln>
              <a:solidFill>
                <a:schemeClr val="tx1"/>
              </a:solidFill>
              <a:effectLst>
                <a:outerShdw blurRad="38100" dist="19050" dir="2700000" algn="tl" rotWithShape="0">
                  <a:schemeClr val="dk1">
                    <a:alpha val="40000"/>
                  </a:schemeClr>
                </a:outerShdw>
              </a:effectLst>
            </a:rPr>
            <a:t>L + G</a:t>
          </a:r>
        </a:p>
      </cdr:txBody>
    </cdr:sp>
  </cdr:relSizeAnchor>
  <cdr:relSizeAnchor xmlns:cdr="http://schemas.openxmlformats.org/drawingml/2006/chartDrawing">
    <cdr:from>
      <cdr:x>0.21811</cdr:x>
      <cdr:y>0.5346</cdr:y>
    </cdr:from>
    <cdr:to>
      <cdr:x>0.46662</cdr:x>
      <cdr:y>0.6137</cdr:y>
    </cdr:to>
    <cdr:sp macro="" textlink="">
      <cdr:nvSpPr>
        <cdr:cNvPr id="7" name="Rectángulo 6">
          <a:extLst xmlns:a="http://schemas.openxmlformats.org/drawingml/2006/main">
            <a:ext uri="{FF2B5EF4-FFF2-40B4-BE49-F238E27FC236}">
              <a16:creationId xmlns:a16="http://schemas.microsoft.com/office/drawing/2014/main" id="{53727942-6AA2-463B-B13F-479DBA9C68CC}"/>
            </a:ext>
          </a:extLst>
        </cdr:cNvPr>
        <cdr:cNvSpPr/>
      </cdr:nvSpPr>
      <cdr:spPr>
        <a:xfrm xmlns:a="http://schemas.openxmlformats.org/drawingml/2006/main">
          <a:off x="1361621" y="2653160"/>
          <a:ext cx="1551395" cy="392564"/>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chemeClr val="tx1"/>
              </a:solidFill>
              <a:effectLst>
                <a:outerShdw blurRad="38100" dist="19050" dir="2700000" algn="tl" rotWithShape="0">
                  <a:schemeClr val="dk1">
                    <a:alpha val="40000"/>
                  </a:schemeClr>
                </a:outerShdw>
              </a:effectLst>
            </a:rPr>
            <a:t>Curva de líquido</a:t>
          </a:r>
        </a:p>
      </cdr:txBody>
    </cdr:sp>
  </cdr:relSizeAnchor>
  <cdr:relSizeAnchor xmlns:cdr="http://schemas.openxmlformats.org/drawingml/2006/chartDrawing">
    <cdr:from>
      <cdr:x>0.45533</cdr:x>
      <cdr:y>0.08545</cdr:y>
    </cdr:from>
    <cdr:to>
      <cdr:x>0.63401</cdr:x>
      <cdr:y>0.16455</cdr:y>
    </cdr:to>
    <cdr:sp macro="" textlink="">
      <cdr:nvSpPr>
        <cdr:cNvPr id="8" name="Rectángulo 7">
          <a:extLst xmlns:a="http://schemas.openxmlformats.org/drawingml/2006/main">
            <a:ext uri="{FF2B5EF4-FFF2-40B4-BE49-F238E27FC236}">
              <a16:creationId xmlns:a16="http://schemas.microsoft.com/office/drawing/2014/main" id="{53727942-6AA2-463B-B13F-479DBA9C68CC}"/>
            </a:ext>
          </a:extLst>
        </cdr:cNvPr>
        <cdr:cNvSpPr/>
      </cdr:nvSpPr>
      <cdr:spPr>
        <a:xfrm xmlns:a="http://schemas.openxmlformats.org/drawingml/2006/main">
          <a:off x="2346325" y="384175"/>
          <a:ext cx="920750" cy="3555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a:ln w="0">
                <a:noFill/>
              </a:ln>
              <a:solidFill>
                <a:schemeClr val="tx1"/>
              </a:solidFill>
              <a:effectLst>
                <a:outerShdw blurRad="38100" dist="19050" dir="2700000" algn="tl" rotWithShape="0">
                  <a:schemeClr val="dk1">
                    <a:alpha val="40000"/>
                  </a:schemeClr>
                </a:outerShdw>
              </a:effectLst>
            </a:rPr>
            <a:t>P = cte</a:t>
          </a:r>
        </a:p>
      </cdr:txBody>
    </cdr:sp>
  </cdr:relSizeAnchor>
  <cdr:relSizeAnchor xmlns:cdr="http://schemas.openxmlformats.org/drawingml/2006/chartDrawing">
    <cdr:from>
      <cdr:x>0.1367</cdr:x>
      <cdr:y>0.1469</cdr:y>
    </cdr:from>
    <cdr:to>
      <cdr:x>0.23343</cdr:x>
      <cdr:y>0.21893</cdr:y>
    </cdr:to>
    <cdr:sp macro="" textlink="">
      <cdr:nvSpPr>
        <cdr:cNvPr id="16" name="Rectángulo 15">
          <a:extLst xmlns:a="http://schemas.openxmlformats.org/drawingml/2006/main">
            <a:ext uri="{FF2B5EF4-FFF2-40B4-BE49-F238E27FC236}">
              <a16:creationId xmlns:a16="http://schemas.microsoft.com/office/drawing/2014/main" id="{51748422-077B-4283-B0C2-05EF350D9236}"/>
            </a:ext>
          </a:extLst>
        </cdr:cNvPr>
        <cdr:cNvSpPr/>
      </cdr:nvSpPr>
      <cdr:spPr>
        <a:xfrm xmlns:a="http://schemas.openxmlformats.org/drawingml/2006/main">
          <a:off x="780163" y="702183"/>
          <a:ext cx="552061" cy="344304"/>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chemeClr val="tx1"/>
              </a:solidFill>
              <a:effectLst>
                <a:outerShdw blurRad="38100" dist="19050" dir="2700000" algn="tl" rotWithShape="0">
                  <a:schemeClr val="dk1">
                    <a:alpha val="40000"/>
                  </a:schemeClr>
                </a:outerShdw>
              </a:effectLst>
            </a:rPr>
            <a:t>T</a:t>
          </a:r>
          <a:r>
            <a:rPr lang="es-ES" sz="1600" b="0" cap="none" spc="0" baseline="-25000" dirty="0">
              <a:ln w="0">
                <a:noFill/>
              </a:ln>
              <a:solidFill>
                <a:schemeClr val="tx1"/>
              </a:solidFill>
              <a:effectLst>
                <a:outerShdw blurRad="38100" dist="19050" dir="2700000" algn="tl" rotWithShape="0">
                  <a:schemeClr val="dk1">
                    <a:alpha val="40000"/>
                  </a:schemeClr>
                </a:outerShdw>
              </a:effectLst>
            </a:rPr>
            <a:t>2</a:t>
          </a:r>
          <a:r>
            <a:rPr lang="es-ES" sz="1600" b="0" cap="none" spc="0" baseline="0" dirty="0">
              <a:ln w="0">
                <a:noFill/>
              </a:ln>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⁰</a:t>
          </a:r>
          <a:endParaRPr lang="es-ES" sz="1600" b="0" cap="none" spc="0" dirty="0">
            <a:ln w="0">
              <a:noFill/>
            </a:ln>
            <a:solidFill>
              <a:schemeClr val="tx1"/>
            </a:solidFill>
            <a:effectLst>
              <a:outerShdw blurRad="38100" dist="19050" dir="2700000" algn="tl" rotWithShape="0">
                <a:schemeClr val="dk1">
                  <a:alpha val="40000"/>
                </a:schemeClr>
              </a:outerShdw>
            </a:effectLst>
          </a:endParaRPr>
        </a:p>
      </cdr:txBody>
    </cdr:sp>
  </cdr:relSizeAnchor>
  <cdr:relSizeAnchor xmlns:cdr="http://schemas.openxmlformats.org/drawingml/2006/chartDrawing">
    <cdr:from>
      <cdr:x>0.91128</cdr:x>
      <cdr:y>0.67536</cdr:y>
    </cdr:from>
    <cdr:to>
      <cdr:x>1</cdr:x>
      <cdr:y>0.74739</cdr:y>
    </cdr:to>
    <cdr:sp macro="" textlink="">
      <cdr:nvSpPr>
        <cdr:cNvPr id="17" name="Rectángulo 16">
          <a:extLst xmlns:a="http://schemas.openxmlformats.org/drawingml/2006/main">
            <a:ext uri="{FF2B5EF4-FFF2-40B4-BE49-F238E27FC236}">
              <a16:creationId xmlns:a16="http://schemas.microsoft.com/office/drawing/2014/main" id="{451B927E-21BE-4AA5-A644-CC8D86FFF2BF}"/>
            </a:ext>
          </a:extLst>
        </cdr:cNvPr>
        <cdr:cNvSpPr/>
      </cdr:nvSpPr>
      <cdr:spPr>
        <a:xfrm xmlns:a="http://schemas.openxmlformats.org/drawingml/2006/main">
          <a:off x="5688957" y="3351753"/>
          <a:ext cx="553863" cy="35747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wrap="none"/>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es-ES" sz="1600" b="0" cap="none" spc="0" dirty="0">
              <a:ln w="0">
                <a:noFill/>
              </a:ln>
              <a:solidFill>
                <a:schemeClr val="tx1"/>
              </a:solidFill>
              <a:effectLst>
                <a:outerShdw blurRad="38100" dist="19050" dir="2700000" algn="tl" rotWithShape="0">
                  <a:schemeClr val="dk1">
                    <a:alpha val="40000"/>
                  </a:schemeClr>
                </a:outerShdw>
              </a:effectLst>
            </a:rPr>
            <a:t>T</a:t>
          </a:r>
          <a:r>
            <a:rPr lang="es-ES" sz="1600" b="0" cap="none" spc="0" baseline="-25000" dirty="0">
              <a:ln w="0">
                <a:noFill/>
              </a:ln>
              <a:solidFill>
                <a:schemeClr val="tx1"/>
              </a:solidFill>
              <a:effectLst>
                <a:outerShdw blurRad="38100" dist="19050" dir="2700000" algn="tl" rotWithShape="0">
                  <a:schemeClr val="dk1">
                    <a:alpha val="40000"/>
                  </a:schemeClr>
                </a:outerShdw>
              </a:effectLst>
            </a:rPr>
            <a:t>1</a:t>
          </a:r>
          <a:r>
            <a:rPr lang="es-ES" sz="1600" b="0" cap="none" spc="0" baseline="0" dirty="0">
              <a:ln w="0">
                <a:noFill/>
              </a:ln>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⁰</a:t>
          </a:r>
          <a:endParaRPr lang="es-ES" sz="1600" b="0" cap="none" spc="0" dirty="0">
            <a:ln w="0">
              <a:noFill/>
            </a:ln>
            <a:solidFill>
              <a:schemeClr val="tx1"/>
            </a:solidFill>
            <a:effectLst>
              <a:outerShdw blurRad="38100" dist="19050" dir="2700000" algn="tl" rotWithShape="0">
                <a:schemeClr val="dk1">
                  <a:alpha val="40000"/>
                </a:schemeClr>
              </a:outerShdw>
            </a:effectLst>
          </a:endParaRPr>
        </a:p>
      </cdr:txBody>
    </cdr:sp>
  </cdr:relSizeAnchor>
  <cdr:relSizeAnchor xmlns:cdr="http://schemas.openxmlformats.org/drawingml/2006/chartDrawing">
    <cdr:from>
      <cdr:x>0.10881</cdr:x>
      <cdr:y>0.76858</cdr:y>
    </cdr:from>
    <cdr:to>
      <cdr:x>0.17577</cdr:x>
      <cdr:y>0.85807</cdr:y>
    </cdr:to>
    <cdr:sp macro="" textlink="">
      <cdr:nvSpPr>
        <cdr:cNvPr id="4" name="Rectángulo 3"/>
        <cdr:cNvSpPr/>
      </cdr:nvSpPr>
      <cdr:spPr>
        <a:xfrm xmlns:a="http://schemas.openxmlformats.org/drawingml/2006/main">
          <a:off x="679267" y="3814354"/>
          <a:ext cx="418012" cy="444138"/>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ES"/>
        </a:p>
      </cdr:txBody>
    </cdr:sp>
  </cdr:relSizeAnchor>
</c:userShapes>
</file>

<file path=ppt/drawings/drawing5.xml><?xml version="1.0" encoding="utf-8"?>
<c:userShapes xmlns:c="http://schemas.openxmlformats.org/drawingml/2006/chart">
  <cdr:relSizeAnchor xmlns:cdr="http://schemas.openxmlformats.org/drawingml/2006/chartDrawing">
    <cdr:from>
      <cdr:x>0.60444</cdr:x>
      <cdr:y>0.19704</cdr:y>
    </cdr:from>
    <cdr:to>
      <cdr:x>0.69131</cdr:x>
      <cdr:y>0.26907</cdr:y>
    </cdr:to>
    <cdr:sp macro="" textlink="">
      <cdr:nvSpPr>
        <cdr:cNvPr id="2" name="Rectángulo 1">
          <a:extLst xmlns:a="http://schemas.openxmlformats.org/drawingml/2006/main">
            <a:ext uri="{FF2B5EF4-FFF2-40B4-BE49-F238E27FC236}">
              <a16:creationId xmlns:a16="http://schemas.microsoft.com/office/drawing/2014/main" id="{DB40F905-F8BD-4C88-A861-6F3BDD1C60DD}"/>
            </a:ext>
          </a:extLst>
        </cdr:cNvPr>
        <cdr:cNvSpPr/>
      </cdr:nvSpPr>
      <cdr:spPr>
        <a:xfrm xmlns:a="http://schemas.openxmlformats.org/drawingml/2006/main">
          <a:off x="3114699" y="885842"/>
          <a:ext cx="447643" cy="32383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s-ES" sz="1600" b="1" cap="none" spc="0">
              <a:ln w="0">
                <a:noFill/>
              </a:ln>
              <a:solidFill>
                <a:schemeClr val="tx1"/>
              </a:solidFill>
              <a:effectLst>
                <a:outerShdw blurRad="38100" dist="19050" dir="2700000" algn="tl" rotWithShape="0">
                  <a:schemeClr val="dk1">
                    <a:alpha val="40000"/>
                  </a:schemeClr>
                </a:outerShdw>
              </a:effectLst>
            </a:rPr>
            <a:t>G</a:t>
          </a:r>
        </a:p>
      </cdr:txBody>
    </cdr:sp>
  </cdr:relSizeAnchor>
  <cdr:relSizeAnchor xmlns:cdr="http://schemas.openxmlformats.org/drawingml/2006/chartDrawing">
    <cdr:from>
      <cdr:x>0.47893</cdr:x>
      <cdr:y>0.62116</cdr:y>
    </cdr:from>
    <cdr:to>
      <cdr:x>0.56581</cdr:x>
      <cdr:y>0.69319</cdr:y>
    </cdr:to>
    <cdr:sp macro="" textlink="">
      <cdr:nvSpPr>
        <cdr:cNvPr id="3" name="Rectángulo 2">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2989900" y="3082733"/>
          <a:ext cx="542376" cy="35747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cap="none" spc="0" dirty="0">
              <a:ln w="0">
                <a:noFill/>
              </a:ln>
              <a:solidFill>
                <a:schemeClr val="tx1"/>
              </a:solidFill>
              <a:effectLst>
                <a:outerShdw blurRad="38100" dist="19050" dir="2700000" algn="tl" rotWithShape="0">
                  <a:schemeClr val="dk1">
                    <a:alpha val="40000"/>
                  </a:schemeClr>
                </a:outerShdw>
              </a:effectLst>
            </a:rPr>
            <a:t>L</a:t>
          </a:r>
        </a:p>
      </cdr:txBody>
    </cdr:sp>
  </cdr:relSizeAnchor>
  <cdr:relSizeAnchor xmlns:cdr="http://schemas.openxmlformats.org/drawingml/2006/chartDrawing">
    <cdr:from>
      <cdr:x>0.62823</cdr:x>
      <cdr:y>0.31434</cdr:y>
    </cdr:from>
    <cdr:to>
      <cdr:x>0.87345</cdr:x>
      <cdr:y>0.39343</cdr:y>
    </cdr:to>
    <cdr:sp macro="" textlink="">
      <cdr:nvSpPr>
        <cdr:cNvPr id="5" name="Rectángulo 4">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3921956" y="1560057"/>
          <a:ext cx="1530864" cy="39251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ysClr val="windowText" lastClr="000000"/>
              </a:solidFill>
              <a:effectLst>
                <a:outerShdw blurRad="38100" dist="19050" dir="2700000" algn="tl" rotWithShape="0">
                  <a:schemeClr val="dk1">
                    <a:alpha val="40000"/>
                  </a:schemeClr>
                </a:outerShdw>
              </a:effectLst>
            </a:rPr>
            <a:t>Curva de gas</a:t>
          </a:r>
        </a:p>
      </cdr:txBody>
    </cdr:sp>
  </cdr:relSizeAnchor>
  <cdr:relSizeAnchor xmlns:cdr="http://schemas.openxmlformats.org/drawingml/2006/chartDrawing">
    <cdr:from>
      <cdr:x>0.40268</cdr:x>
      <cdr:y>0.34002</cdr:y>
    </cdr:from>
    <cdr:to>
      <cdr:x>0.55486</cdr:x>
      <cdr:y>0.41205</cdr:y>
    </cdr:to>
    <cdr:sp macro="" textlink="">
      <cdr:nvSpPr>
        <cdr:cNvPr id="6" name="Rectángulo 5">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2513883" y="1687471"/>
          <a:ext cx="950033" cy="357476"/>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cap="none" spc="0" dirty="0">
              <a:ln w="0">
                <a:noFill/>
              </a:ln>
              <a:solidFill>
                <a:schemeClr val="tx1"/>
              </a:solidFill>
              <a:effectLst>
                <a:outerShdw blurRad="38100" dist="19050" dir="2700000" algn="tl" rotWithShape="0">
                  <a:schemeClr val="dk1">
                    <a:alpha val="40000"/>
                  </a:schemeClr>
                </a:outerShdw>
              </a:effectLst>
            </a:rPr>
            <a:t>L + G</a:t>
          </a:r>
        </a:p>
      </cdr:txBody>
    </cdr:sp>
  </cdr:relSizeAnchor>
  <cdr:relSizeAnchor xmlns:cdr="http://schemas.openxmlformats.org/drawingml/2006/chartDrawing">
    <cdr:from>
      <cdr:x>0.1653</cdr:x>
      <cdr:y>0.35969</cdr:y>
    </cdr:from>
    <cdr:to>
      <cdr:x>0.32167</cdr:x>
      <cdr:y>0.46784</cdr:y>
    </cdr:to>
    <cdr:sp macro="" textlink="">
      <cdr:nvSpPr>
        <cdr:cNvPr id="7" name="Rectángulo 6">
          <a:extLst xmlns:a="http://schemas.openxmlformats.org/drawingml/2006/main">
            <a:ext uri="{FF2B5EF4-FFF2-40B4-BE49-F238E27FC236}">
              <a16:creationId xmlns:a16="http://schemas.microsoft.com/office/drawing/2014/main" id="{53727942-6AA2-463B-B13F-479DBA9C68CC}"/>
            </a:ext>
          </a:extLst>
        </cdr:cNvPr>
        <cdr:cNvSpPr/>
      </cdr:nvSpPr>
      <cdr:spPr>
        <a:xfrm xmlns:a="http://schemas.openxmlformats.org/drawingml/2006/main">
          <a:off x="1031964" y="1785098"/>
          <a:ext cx="976186" cy="536726"/>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chemeClr val="tx1"/>
              </a:solidFill>
              <a:effectLst>
                <a:outerShdw blurRad="38100" dist="19050" dir="2700000" algn="tl" rotWithShape="0">
                  <a:schemeClr val="dk1">
                    <a:alpha val="40000"/>
                  </a:schemeClr>
                </a:outerShdw>
              </a:effectLst>
            </a:rPr>
            <a:t>Curva de líquido</a:t>
          </a:r>
        </a:p>
      </cdr:txBody>
    </cdr:sp>
  </cdr:relSizeAnchor>
  <cdr:relSizeAnchor xmlns:cdr="http://schemas.openxmlformats.org/drawingml/2006/chartDrawing">
    <cdr:from>
      <cdr:x>0.45533</cdr:x>
      <cdr:y>0.08545</cdr:y>
    </cdr:from>
    <cdr:to>
      <cdr:x>0.63401</cdr:x>
      <cdr:y>0.16455</cdr:y>
    </cdr:to>
    <cdr:sp macro="" textlink="">
      <cdr:nvSpPr>
        <cdr:cNvPr id="8" name="Rectángulo 7">
          <a:extLst xmlns:a="http://schemas.openxmlformats.org/drawingml/2006/main">
            <a:ext uri="{FF2B5EF4-FFF2-40B4-BE49-F238E27FC236}">
              <a16:creationId xmlns:a16="http://schemas.microsoft.com/office/drawing/2014/main" id="{53727942-6AA2-463B-B13F-479DBA9C68CC}"/>
            </a:ext>
          </a:extLst>
        </cdr:cNvPr>
        <cdr:cNvSpPr/>
      </cdr:nvSpPr>
      <cdr:spPr>
        <a:xfrm xmlns:a="http://schemas.openxmlformats.org/drawingml/2006/main">
          <a:off x="2346325" y="384175"/>
          <a:ext cx="920750" cy="3555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a:ln w="0">
                <a:noFill/>
              </a:ln>
              <a:solidFill>
                <a:schemeClr val="tx1"/>
              </a:solidFill>
              <a:effectLst>
                <a:outerShdw blurRad="38100" dist="19050" dir="2700000" algn="tl" rotWithShape="0">
                  <a:schemeClr val="dk1">
                    <a:alpha val="40000"/>
                  </a:schemeClr>
                </a:outerShdw>
              </a:effectLst>
            </a:rPr>
            <a:t>P = cte</a:t>
          </a:r>
        </a:p>
      </cdr:txBody>
    </cdr:sp>
  </cdr:relSizeAnchor>
  <cdr:relSizeAnchor xmlns:cdr="http://schemas.openxmlformats.org/drawingml/2006/chartDrawing">
    <cdr:from>
      <cdr:x>0.1367</cdr:x>
      <cdr:y>0.1469</cdr:y>
    </cdr:from>
    <cdr:to>
      <cdr:x>0.23343</cdr:x>
      <cdr:y>0.21893</cdr:y>
    </cdr:to>
    <cdr:sp macro="" textlink="">
      <cdr:nvSpPr>
        <cdr:cNvPr id="16" name="Rectángulo 15">
          <a:extLst xmlns:a="http://schemas.openxmlformats.org/drawingml/2006/main">
            <a:ext uri="{FF2B5EF4-FFF2-40B4-BE49-F238E27FC236}">
              <a16:creationId xmlns:a16="http://schemas.microsoft.com/office/drawing/2014/main" id="{51748422-077B-4283-B0C2-05EF350D9236}"/>
            </a:ext>
          </a:extLst>
        </cdr:cNvPr>
        <cdr:cNvSpPr/>
      </cdr:nvSpPr>
      <cdr:spPr>
        <a:xfrm xmlns:a="http://schemas.openxmlformats.org/drawingml/2006/main">
          <a:off x="780163" y="702183"/>
          <a:ext cx="552061" cy="344304"/>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chemeClr val="tx1"/>
              </a:solidFill>
              <a:effectLst>
                <a:outerShdw blurRad="38100" dist="19050" dir="2700000" algn="tl" rotWithShape="0">
                  <a:schemeClr val="dk1">
                    <a:alpha val="40000"/>
                  </a:schemeClr>
                </a:outerShdw>
              </a:effectLst>
            </a:rPr>
            <a:t>T</a:t>
          </a:r>
          <a:r>
            <a:rPr lang="es-ES" sz="1600" b="0" cap="none" spc="0" baseline="-25000" dirty="0">
              <a:ln w="0">
                <a:noFill/>
              </a:ln>
              <a:solidFill>
                <a:schemeClr val="tx1"/>
              </a:solidFill>
              <a:effectLst>
                <a:outerShdw blurRad="38100" dist="19050" dir="2700000" algn="tl" rotWithShape="0">
                  <a:schemeClr val="dk1">
                    <a:alpha val="40000"/>
                  </a:schemeClr>
                </a:outerShdw>
              </a:effectLst>
            </a:rPr>
            <a:t>2</a:t>
          </a:r>
          <a:r>
            <a:rPr lang="es-ES" sz="1600" b="0" cap="none" spc="0" baseline="0" dirty="0">
              <a:ln w="0">
                <a:noFill/>
              </a:ln>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⁰</a:t>
          </a:r>
          <a:endParaRPr lang="es-ES" sz="1600" b="0" cap="none" spc="0" dirty="0">
            <a:ln w="0">
              <a:noFill/>
            </a:ln>
            <a:solidFill>
              <a:schemeClr val="tx1"/>
            </a:solidFill>
            <a:effectLst>
              <a:outerShdw blurRad="38100" dist="19050" dir="2700000" algn="tl" rotWithShape="0">
                <a:schemeClr val="dk1">
                  <a:alpha val="40000"/>
                </a:schemeClr>
              </a:outerShdw>
            </a:effectLst>
          </a:endParaRPr>
        </a:p>
      </cdr:txBody>
    </cdr:sp>
  </cdr:relSizeAnchor>
  <cdr:relSizeAnchor xmlns:cdr="http://schemas.openxmlformats.org/drawingml/2006/chartDrawing">
    <cdr:from>
      <cdr:x>0.91128</cdr:x>
      <cdr:y>0.67536</cdr:y>
    </cdr:from>
    <cdr:to>
      <cdr:x>1</cdr:x>
      <cdr:y>0.74739</cdr:y>
    </cdr:to>
    <cdr:sp macro="" textlink="">
      <cdr:nvSpPr>
        <cdr:cNvPr id="17" name="Rectángulo 16">
          <a:extLst xmlns:a="http://schemas.openxmlformats.org/drawingml/2006/main">
            <a:ext uri="{FF2B5EF4-FFF2-40B4-BE49-F238E27FC236}">
              <a16:creationId xmlns:a16="http://schemas.microsoft.com/office/drawing/2014/main" id="{451B927E-21BE-4AA5-A644-CC8D86FFF2BF}"/>
            </a:ext>
          </a:extLst>
        </cdr:cNvPr>
        <cdr:cNvSpPr/>
      </cdr:nvSpPr>
      <cdr:spPr>
        <a:xfrm xmlns:a="http://schemas.openxmlformats.org/drawingml/2006/main">
          <a:off x="5688957" y="3351753"/>
          <a:ext cx="553863" cy="35747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wrap="none"/>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es-ES" sz="1600" b="0" cap="none" spc="0" dirty="0">
              <a:ln w="0">
                <a:noFill/>
              </a:ln>
              <a:solidFill>
                <a:schemeClr val="tx1"/>
              </a:solidFill>
              <a:effectLst>
                <a:outerShdw blurRad="38100" dist="19050" dir="2700000" algn="tl" rotWithShape="0">
                  <a:schemeClr val="dk1">
                    <a:alpha val="40000"/>
                  </a:schemeClr>
                </a:outerShdw>
              </a:effectLst>
            </a:rPr>
            <a:t>T</a:t>
          </a:r>
          <a:r>
            <a:rPr lang="es-ES" sz="1600" b="0" cap="none" spc="0" baseline="-25000" dirty="0">
              <a:ln w="0">
                <a:noFill/>
              </a:ln>
              <a:solidFill>
                <a:schemeClr val="tx1"/>
              </a:solidFill>
              <a:effectLst>
                <a:outerShdw blurRad="38100" dist="19050" dir="2700000" algn="tl" rotWithShape="0">
                  <a:schemeClr val="dk1">
                    <a:alpha val="40000"/>
                  </a:schemeClr>
                </a:outerShdw>
              </a:effectLst>
            </a:rPr>
            <a:t>1</a:t>
          </a:r>
          <a:r>
            <a:rPr lang="es-ES" sz="1600" b="0" cap="none" spc="0" baseline="0" dirty="0">
              <a:ln w="0">
                <a:noFill/>
              </a:ln>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⁰</a:t>
          </a:r>
          <a:endParaRPr lang="es-ES" sz="1600" b="0" cap="none" spc="0" dirty="0">
            <a:ln w="0">
              <a:noFill/>
            </a:ln>
            <a:solidFill>
              <a:schemeClr val="tx1"/>
            </a:solidFill>
            <a:effectLst>
              <a:outerShdw blurRad="38100" dist="19050" dir="2700000" algn="tl" rotWithShape="0">
                <a:schemeClr val="dk1">
                  <a:alpha val="40000"/>
                </a:schemeClr>
              </a:outerShdw>
            </a:effectLst>
          </a:endParaRPr>
        </a:p>
      </cdr:txBody>
    </cdr:sp>
  </cdr:relSizeAnchor>
  <cdr:relSizeAnchor xmlns:cdr="http://schemas.openxmlformats.org/drawingml/2006/chartDrawing">
    <cdr:from>
      <cdr:x>0.10881</cdr:x>
      <cdr:y>0.76858</cdr:y>
    </cdr:from>
    <cdr:to>
      <cdr:x>0.17577</cdr:x>
      <cdr:y>0.85807</cdr:y>
    </cdr:to>
    <cdr:sp macro="" textlink="">
      <cdr:nvSpPr>
        <cdr:cNvPr id="4" name="Rectángulo 3"/>
        <cdr:cNvSpPr/>
      </cdr:nvSpPr>
      <cdr:spPr>
        <a:xfrm xmlns:a="http://schemas.openxmlformats.org/drawingml/2006/main">
          <a:off x="679267" y="3814354"/>
          <a:ext cx="418012" cy="444138"/>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ES"/>
        </a:p>
      </cdr:txBody>
    </cdr:sp>
  </cdr:relSizeAnchor>
  <cdr:relSizeAnchor xmlns:cdr="http://schemas.openxmlformats.org/drawingml/2006/chartDrawing">
    <cdr:from>
      <cdr:x>0.36365</cdr:x>
      <cdr:y>0.47649</cdr:y>
    </cdr:from>
    <cdr:to>
      <cdr:x>0.75538</cdr:x>
      <cdr:y>0.83758</cdr:y>
    </cdr:to>
    <cdr:grpSp>
      <cdr:nvGrpSpPr>
        <cdr:cNvPr id="14" name="Grupo 13">
          <a:extLst xmlns:a="http://schemas.openxmlformats.org/drawingml/2006/main">
            <a:ext uri="{FF2B5EF4-FFF2-40B4-BE49-F238E27FC236}">
              <a16:creationId xmlns:a16="http://schemas.microsoft.com/office/drawing/2014/main" id="{9768A8C7-06CE-4081-AB10-E80117472F01}"/>
            </a:ext>
          </a:extLst>
        </cdr:cNvPr>
        <cdr:cNvGrpSpPr/>
      </cdr:nvGrpSpPr>
      <cdr:grpSpPr>
        <a:xfrm xmlns:a="http://schemas.openxmlformats.org/drawingml/2006/main">
          <a:off x="2270201" y="2364767"/>
          <a:ext cx="2445500" cy="1792049"/>
          <a:chOff x="2270214" y="2364762"/>
          <a:chExt cx="2445476" cy="1792061"/>
        </a:xfrm>
      </cdr:grpSpPr>
      <cdr:cxnSp macro="">
        <cdr:nvCxnSpPr>
          <cdr:cNvPr id="10" name="Conector recto 9">
            <a:extLst xmlns:a="http://schemas.openxmlformats.org/drawingml/2006/main">
              <a:ext uri="{FF2B5EF4-FFF2-40B4-BE49-F238E27FC236}">
                <a16:creationId xmlns:a16="http://schemas.microsoft.com/office/drawing/2014/main" id="{B9F89313-A167-40D4-8AFA-262D00165033}"/>
              </a:ext>
            </a:extLst>
          </cdr:cNvPr>
          <cdr:cNvCxnSpPr/>
        </cdr:nvCxnSpPr>
        <cdr:spPr>
          <a:xfrm xmlns:a="http://schemas.openxmlformats.org/drawingml/2006/main">
            <a:off x="2272935" y="2364762"/>
            <a:ext cx="2442755" cy="13063"/>
          </a:xfrm>
          <a:prstGeom xmlns:a="http://schemas.openxmlformats.org/drawingml/2006/main" prst="line">
            <a:avLst/>
          </a:prstGeom>
          <a:ln xmlns:a="http://schemas.openxmlformats.org/drawingml/2006/main" w="28575">
            <a:solidFill>
              <a:srgbClr val="FF0000"/>
            </a:solidFill>
            <a:prstDash val="sysDash"/>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cxnSp macro="">
        <cdr:nvCxnSpPr>
          <cdr:cNvPr id="12" name="Conector recto 11">
            <a:extLst xmlns:a="http://schemas.openxmlformats.org/drawingml/2006/main">
              <a:ext uri="{FF2B5EF4-FFF2-40B4-BE49-F238E27FC236}">
                <a16:creationId xmlns:a16="http://schemas.microsoft.com/office/drawing/2014/main" id="{9D241985-F094-4FCD-9F6A-EC8F9EB5B7C9}"/>
              </a:ext>
            </a:extLst>
          </cdr:cNvPr>
          <cdr:cNvCxnSpPr/>
        </cdr:nvCxnSpPr>
        <cdr:spPr>
          <a:xfrm xmlns:a="http://schemas.openxmlformats.org/drawingml/2006/main">
            <a:off x="2270214" y="2375648"/>
            <a:ext cx="28575" cy="1781175"/>
          </a:xfrm>
          <a:prstGeom xmlns:a="http://schemas.openxmlformats.org/drawingml/2006/main" prst="line">
            <a:avLst/>
          </a:prstGeom>
          <a:ln xmlns:a="http://schemas.openxmlformats.org/drawingml/2006/main" w="28575">
            <a:solidFill>
              <a:srgbClr val="FF0000"/>
            </a:solidFill>
            <a:prstDash val="sysDash"/>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dr:relSizeAnchor xmlns:cdr="http://schemas.openxmlformats.org/drawingml/2006/chartDrawing">
    <cdr:from>
      <cdr:x>0.53678</cdr:x>
      <cdr:y>0.83539</cdr:y>
    </cdr:from>
    <cdr:to>
      <cdr:x>0.60697</cdr:x>
      <cdr:y>0.91639</cdr:y>
    </cdr:to>
    <cdr:sp macro="" textlink="">
      <cdr:nvSpPr>
        <cdr:cNvPr id="13" name="Rectángulo 12"/>
        <cdr:cNvSpPr/>
      </cdr:nvSpPr>
      <cdr:spPr>
        <a:xfrm xmlns:a="http://schemas.openxmlformats.org/drawingml/2006/main">
          <a:off x="3351031" y="4145927"/>
          <a:ext cx="438150" cy="402021"/>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s-ES" sz="1600" dirty="0">
              <a:solidFill>
                <a:schemeClr val="tx1"/>
              </a:solidFill>
            </a:rPr>
            <a:t>X</a:t>
          </a:r>
          <a:r>
            <a:rPr lang="es-ES" sz="1600" baseline="-25000" dirty="0">
              <a:solidFill>
                <a:schemeClr val="tx1"/>
              </a:solidFill>
            </a:rPr>
            <a:t>1</a:t>
          </a:r>
        </a:p>
      </cdr:txBody>
    </cdr:sp>
  </cdr:relSizeAnchor>
</c:userShapes>
</file>

<file path=ppt/drawings/drawing6.xml><?xml version="1.0" encoding="utf-8"?>
<c:userShapes xmlns:c="http://schemas.openxmlformats.org/drawingml/2006/chart">
  <cdr:relSizeAnchor xmlns:cdr="http://schemas.openxmlformats.org/drawingml/2006/chartDrawing">
    <cdr:from>
      <cdr:x>0.60444</cdr:x>
      <cdr:y>0.19704</cdr:y>
    </cdr:from>
    <cdr:to>
      <cdr:x>0.69131</cdr:x>
      <cdr:y>0.26907</cdr:y>
    </cdr:to>
    <cdr:sp macro="" textlink="">
      <cdr:nvSpPr>
        <cdr:cNvPr id="2" name="Rectángulo 1">
          <a:extLst xmlns:a="http://schemas.openxmlformats.org/drawingml/2006/main">
            <a:ext uri="{FF2B5EF4-FFF2-40B4-BE49-F238E27FC236}">
              <a16:creationId xmlns:a16="http://schemas.microsoft.com/office/drawing/2014/main" id="{DB40F905-F8BD-4C88-A861-6F3BDD1C60DD}"/>
            </a:ext>
          </a:extLst>
        </cdr:cNvPr>
        <cdr:cNvSpPr/>
      </cdr:nvSpPr>
      <cdr:spPr>
        <a:xfrm xmlns:a="http://schemas.openxmlformats.org/drawingml/2006/main">
          <a:off x="3114699" y="885842"/>
          <a:ext cx="447643" cy="32383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s-ES" sz="1600" b="1" cap="none" spc="0">
              <a:ln w="0">
                <a:noFill/>
              </a:ln>
              <a:solidFill>
                <a:schemeClr val="tx1"/>
              </a:solidFill>
              <a:effectLst>
                <a:outerShdw blurRad="38100" dist="19050" dir="2700000" algn="tl" rotWithShape="0">
                  <a:schemeClr val="dk1">
                    <a:alpha val="40000"/>
                  </a:schemeClr>
                </a:outerShdw>
              </a:effectLst>
            </a:rPr>
            <a:t>G</a:t>
          </a:r>
        </a:p>
      </cdr:txBody>
    </cdr:sp>
  </cdr:relSizeAnchor>
  <cdr:relSizeAnchor xmlns:cdr="http://schemas.openxmlformats.org/drawingml/2006/chartDrawing">
    <cdr:from>
      <cdr:x>0.47893</cdr:x>
      <cdr:y>0.62116</cdr:y>
    </cdr:from>
    <cdr:to>
      <cdr:x>0.56581</cdr:x>
      <cdr:y>0.69319</cdr:y>
    </cdr:to>
    <cdr:sp macro="" textlink="">
      <cdr:nvSpPr>
        <cdr:cNvPr id="3" name="Rectángulo 2">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2989900" y="3082733"/>
          <a:ext cx="542376" cy="35747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cap="none" spc="0" dirty="0">
              <a:ln w="0">
                <a:noFill/>
              </a:ln>
              <a:solidFill>
                <a:schemeClr val="tx1"/>
              </a:solidFill>
              <a:effectLst>
                <a:outerShdw blurRad="38100" dist="19050" dir="2700000" algn="tl" rotWithShape="0">
                  <a:schemeClr val="dk1">
                    <a:alpha val="40000"/>
                  </a:schemeClr>
                </a:outerShdw>
              </a:effectLst>
            </a:rPr>
            <a:t>L</a:t>
          </a:r>
        </a:p>
      </cdr:txBody>
    </cdr:sp>
  </cdr:relSizeAnchor>
  <cdr:relSizeAnchor xmlns:cdr="http://schemas.openxmlformats.org/drawingml/2006/chartDrawing">
    <cdr:from>
      <cdr:x>0.62823</cdr:x>
      <cdr:y>0.31434</cdr:y>
    </cdr:from>
    <cdr:to>
      <cdr:x>0.87345</cdr:x>
      <cdr:y>0.39343</cdr:y>
    </cdr:to>
    <cdr:sp macro="" textlink="">
      <cdr:nvSpPr>
        <cdr:cNvPr id="5" name="Rectángulo 4">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3921956" y="1560057"/>
          <a:ext cx="1530864" cy="39251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ysClr val="windowText" lastClr="000000"/>
              </a:solidFill>
              <a:effectLst>
                <a:outerShdw blurRad="38100" dist="19050" dir="2700000" algn="tl" rotWithShape="0">
                  <a:schemeClr val="dk1">
                    <a:alpha val="40000"/>
                  </a:schemeClr>
                </a:outerShdw>
              </a:effectLst>
            </a:rPr>
            <a:t>Curva de gas</a:t>
          </a:r>
        </a:p>
      </cdr:txBody>
    </cdr:sp>
  </cdr:relSizeAnchor>
  <cdr:relSizeAnchor xmlns:cdr="http://schemas.openxmlformats.org/drawingml/2006/chartDrawing">
    <cdr:from>
      <cdr:x>0.40268</cdr:x>
      <cdr:y>0.34002</cdr:y>
    </cdr:from>
    <cdr:to>
      <cdr:x>0.55486</cdr:x>
      <cdr:y>0.41205</cdr:y>
    </cdr:to>
    <cdr:sp macro="" textlink="">
      <cdr:nvSpPr>
        <cdr:cNvPr id="6" name="Rectángulo 5">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2513883" y="1687471"/>
          <a:ext cx="950033" cy="357476"/>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cap="none" spc="0" dirty="0">
              <a:ln w="0">
                <a:noFill/>
              </a:ln>
              <a:solidFill>
                <a:schemeClr val="tx1"/>
              </a:solidFill>
              <a:effectLst>
                <a:outerShdw blurRad="38100" dist="19050" dir="2700000" algn="tl" rotWithShape="0">
                  <a:schemeClr val="dk1">
                    <a:alpha val="40000"/>
                  </a:schemeClr>
                </a:outerShdw>
              </a:effectLst>
            </a:rPr>
            <a:t>L + G</a:t>
          </a:r>
        </a:p>
      </cdr:txBody>
    </cdr:sp>
  </cdr:relSizeAnchor>
  <cdr:relSizeAnchor xmlns:cdr="http://schemas.openxmlformats.org/drawingml/2006/chartDrawing">
    <cdr:from>
      <cdr:x>0.1653</cdr:x>
      <cdr:y>0.35969</cdr:y>
    </cdr:from>
    <cdr:to>
      <cdr:x>0.32167</cdr:x>
      <cdr:y>0.46784</cdr:y>
    </cdr:to>
    <cdr:sp macro="" textlink="">
      <cdr:nvSpPr>
        <cdr:cNvPr id="7" name="Rectángulo 6">
          <a:extLst xmlns:a="http://schemas.openxmlformats.org/drawingml/2006/main">
            <a:ext uri="{FF2B5EF4-FFF2-40B4-BE49-F238E27FC236}">
              <a16:creationId xmlns:a16="http://schemas.microsoft.com/office/drawing/2014/main" id="{53727942-6AA2-463B-B13F-479DBA9C68CC}"/>
            </a:ext>
          </a:extLst>
        </cdr:cNvPr>
        <cdr:cNvSpPr/>
      </cdr:nvSpPr>
      <cdr:spPr>
        <a:xfrm xmlns:a="http://schemas.openxmlformats.org/drawingml/2006/main">
          <a:off x="1031964" y="1785098"/>
          <a:ext cx="976186" cy="536726"/>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chemeClr val="tx1"/>
              </a:solidFill>
              <a:effectLst>
                <a:outerShdw blurRad="38100" dist="19050" dir="2700000" algn="tl" rotWithShape="0">
                  <a:schemeClr val="dk1">
                    <a:alpha val="40000"/>
                  </a:schemeClr>
                </a:outerShdw>
              </a:effectLst>
            </a:rPr>
            <a:t>Curva de líquido</a:t>
          </a:r>
        </a:p>
      </cdr:txBody>
    </cdr:sp>
  </cdr:relSizeAnchor>
  <cdr:relSizeAnchor xmlns:cdr="http://schemas.openxmlformats.org/drawingml/2006/chartDrawing">
    <cdr:from>
      <cdr:x>0.45533</cdr:x>
      <cdr:y>0.08545</cdr:y>
    </cdr:from>
    <cdr:to>
      <cdr:x>0.63401</cdr:x>
      <cdr:y>0.16455</cdr:y>
    </cdr:to>
    <cdr:sp macro="" textlink="">
      <cdr:nvSpPr>
        <cdr:cNvPr id="8" name="Rectángulo 7">
          <a:extLst xmlns:a="http://schemas.openxmlformats.org/drawingml/2006/main">
            <a:ext uri="{FF2B5EF4-FFF2-40B4-BE49-F238E27FC236}">
              <a16:creationId xmlns:a16="http://schemas.microsoft.com/office/drawing/2014/main" id="{53727942-6AA2-463B-B13F-479DBA9C68CC}"/>
            </a:ext>
          </a:extLst>
        </cdr:cNvPr>
        <cdr:cNvSpPr/>
      </cdr:nvSpPr>
      <cdr:spPr>
        <a:xfrm xmlns:a="http://schemas.openxmlformats.org/drawingml/2006/main">
          <a:off x="2346325" y="384175"/>
          <a:ext cx="920750" cy="3555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a:ln w="0">
                <a:noFill/>
              </a:ln>
              <a:solidFill>
                <a:schemeClr val="tx1"/>
              </a:solidFill>
              <a:effectLst>
                <a:outerShdw blurRad="38100" dist="19050" dir="2700000" algn="tl" rotWithShape="0">
                  <a:schemeClr val="dk1">
                    <a:alpha val="40000"/>
                  </a:schemeClr>
                </a:outerShdw>
              </a:effectLst>
            </a:rPr>
            <a:t>P = cte</a:t>
          </a:r>
        </a:p>
      </cdr:txBody>
    </cdr:sp>
  </cdr:relSizeAnchor>
  <cdr:relSizeAnchor xmlns:cdr="http://schemas.openxmlformats.org/drawingml/2006/chartDrawing">
    <cdr:from>
      <cdr:x>0.1367</cdr:x>
      <cdr:y>0.1469</cdr:y>
    </cdr:from>
    <cdr:to>
      <cdr:x>0.23343</cdr:x>
      <cdr:y>0.21893</cdr:y>
    </cdr:to>
    <cdr:sp macro="" textlink="">
      <cdr:nvSpPr>
        <cdr:cNvPr id="16" name="Rectángulo 15">
          <a:extLst xmlns:a="http://schemas.openxmlformats.org/drawingml/2006/main">
            <a:ext uri="{FF2B5EF4-FFF2-40B4-BE49-F238E27FC236}">
              <a16:creationId xmlns:a16="http://schemas.microsoft.com/office/drawing/2014/main" id="{51748422-077B-4283-B0C2-05EF350D9236}"/>
            </a:ext>
          </a:extLst>
        </cdr:cNvPr>
        <cdr:cNvSpPr/>
      </cdr:nvSpPr>
      <cdr:spPr>
        <a:xfrm xmlns:a="http://schemas.openxmlformats.org/drawingml/2006/main">
          <a:off x="780163" y="702183"/>
          <a:ext cx="552061" cy="344304"/>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chemeClr val="tx1"/>
              </a:solidFill>
              <a:effectLst>
                <a:outerShdw blurRad="38100" dist="19050" dir="2700000" algn="tl" rotWithShape="0">
                  <a:schemeClr val="dk1">
                    <a:alpha val="40000"/>
                  </a:schemeClr>
                </a:outerShdw>
              </a:effectLst>
            </a:rPr>
            <a:t>T</a:t>
          </a:r>
          <a:r>
            <a:rPr lang="es-ES" sz="1600" b="0" cap="none" spc="0" baseline="-25000" dirty="0">
              <a:ln w="0">
                <a:noFill/>
              </a:ln>
              <a:solidFill>
                <a:schemeClr val="tx1"/>
              </a:solidFill>
              <a:effectLst>
                <a:outerShdw blurRad="38100" dist="19050" dir="2700000" algn="tl" rotWithShape="0">
                  <a:schemeClr val="dk1">
                    <a:alpha val="40000"/>
                  </a:schemeClr>
                </a:outerShdw>
              </a:effectLst>
            </a:rPr>
            <a:t>2</a:t>
          </a:r>
          <a:r>
            <a:rPr lang="es-ES" sz="1600" b="0" cap="none" spc="0" baseline="0" dirty="0">
              <a:ln w="0">
                <a:noFill/>
              </a:ln>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⁰</a:t>
          </a:r>
          <a:endParaRPr lang="es-ES" sz="1600" b="0" cap="none" spc="0" dirty="0">
            <a:ln w="0">
              <a:noFill/>
            </a:ln>
            <a:solidFill>
              <a:schemeClr val="tx1"/>
            </a:solidFill>
            <a:effectLst>
              <a:outerShdw blurRad="38100" dist="19050" dir="2700000" algn="tl" rotWithShape="0">
                <a:schemeClr val="dk1">
                  <a:alpha val="40000"/>
                </a:schemeClr>
              </a:outerShdw>
            </a:effectLst>
          </a:endParaRPr>
        </a:p>
      </cdr:txBody>
    </cdr:sp>
  </cdr:relSizeAnchor>
  <cdr:relSizeAnchor xmlns:cdr="http://schemas.openxmlformats.org/drawingml/2006/chartDrawing">
    <cdr:from>
      <cdr:x>0.91128</cdr:x>
      <cdr:y>0.67536</cdr:y>
    </cdr:from>
    <cdr:to>
      <cdr:x>1</cdr:x>
      <cdr:y>0.74739</cdr:y>
    </cdr:to>
    <cdr:sp macro="" textlink="">
      <cdr:nvSpPr>
        <cdr:cNvPr id="17" name="Rectángulo 16">
          <a:extLst xmlns:a="http://schemas.openxmlformats.org/drawingml/2006/main">
            <a:ext uri="{FF2B5EF4-FFF2-40B4-BE49-F238E27FC236}">
              <a16:creationId xmlns:a16="http://schemas.microsoft.com/office/drawing/2014/main" id="{451B927E-21BE-4AA5-A644-CC8D86FFF2BF}"/>
            </a:ext>
          </a:extLst>
        </cdr:cNvPr>
        <cdr:cNvSpPr/>
      </cdr:nvSpPr>
      <cdr:spPr>
        <a:xfrm xmlns:a="http://schemas.openxmlformats.org/drawingml/2006/main">
          <a:off x="5688957" y="3351753"/>
          <a:ext cx="553863" cy="35747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wrap="none"/>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es-ES" sz="1600" b="0" cap="none" spc="0" dirty="0">
              <a:ln w="0">
                <a:noFill/>
              </a:ln>
              <a:solidFill>
                <a:schemeClr val="tx1"/>
              </a:solidFill>
              <a:effectLst>
                <a:outerShdw blurRad="38100" dist="19050" dir="2700000" algn="tl" rotWithShape="0">
                  <a:schemeClr val="dk1">
                    <a:alpha val="40000"/>
                  </a:schemeClr>
                </a:outerShdw>
              </a:effectLst>
            </a:rPr>
            <a:t>T</a:t>
          </a:r>
          <a:r>
            <a:rPr lang="es-ES" sz="1600" b="0" cap="none" spc="0" baseline="-25000" dirty="0">
              <a:ln w="0">
                <a:noFill/>
              </a:ln>
              <a:solidFill>
                <a:schemeClr val="tx1"/>
              </a:solidFill>
              <a:effectLst>
                <a:outerShdw blurRad="38100" dist="19050" dir="2700000" algn="tl" rotWithShape="0">
                  <a:schemeClr val="dk1">
                    <a:alpha val="40000"/>
                  </a:schemeClr>
                </a:outerShdw>
              </a:effectLst>
            </a:rPr>
            <a:t>1</a:t>
          </a:r>
          <a:r>
            <a:rPr lang="es-ES" sz="1600" b="0" cap="none" spc="0" baseline="0" dirty="0">
              <a:ln w="0">
                <a:noFill/>
              </a:ln>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⁰</a:t>
          </a:r>
          <a:endParaRPr lang="es-ES" sz="1600" b="0" cap="none" spc="0" dirty="0">
            <a:ln w="0">
              <a:noFill/>
            </a:ln>
            <a:solidFill>
              <a:schemeClr val="tx1"/>
            </a:solidFill>
            <a:effectLst>
              <a:outerShdw blurRad="38100" dist="19050" dir="2700000" algn="tl" rotWithShape="0">
                <a:schemeClr val="dk1">
                  <a:alpha val="40000"/>
                </a:schemeClr>
              </a:outerShdw>
            </a:effectLst>
          </a:endParaRPr>
        </a:p>
      </cdr:txBody>
    </cdr:sp>
  </cdr:relSizeAnchor>
  <cdr:relSizeAnchor xmlns:cdr="http://schemas.openxmlformats.org/drawingml/2006/chartDrawing">
    <cdr:from>
      <cdr:x>0.10881</cdr:x>
      <cdr:y>0.76858</cdr:y>
    </cdr:from>
    <cdr:to>
      <cdr:x>0.17577</cdr:x>
      <cdr:y>0.85807</cdr:y>
    </cdr:to>
    <cdr:sp macro="" textlink="">
      <cdr:nvSpPr>
        <cdr:cNvPr id="4" name="Rectángulo 3"/>
        <cdr:cNvSpPr/>
      </cdr:nvSpPr>
      <cdr:spPr>
        <a:xfrm xmlns:a="http://schemas.openxmlformats.org/drawingml/2006/main">
          <a:off x="679267" y="3814354"/>
          <a:ext cx="418012" cy="444138"/>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ES"/>
        </a:p>
      </cdr:txBody>
    </cdr:sp>
  </cdr:relSizeAnchor>
  <cdr:relSizeAnchor xmlns:cdr="http://schemas.openxmlformats.org/drawingml/2006/chartDrawing">
    <cdr:from>
      <cdr:x>0.38611</cdr:x>
      <cdr:y>0.49204</cdr:y>
    </cdr:from>
    <cdr:to>
      <cdr:x>0.80585</cdr:x>
      <cdr:y>0.50921</cdr:y>
    </cdr:to>
    <cdr:grpSp>
      <cdr:nvGrpSpPr>
        <cdr:cNvPr id="19" name="Grupo 18">
          <a:extLst xmlns:a="http://schemas.openxmlformats.org/drawingml/2006/main">
            <a:ext uri="{FF2B5EF4-FFF2-40B4-BE49-F238E27FC236}">
              <a16:creationId xmlns:a16="http://schemas.microsoft.com/office/drawing/2014/main" id="{A00E1596-8E04-4B25-90FA-70DC66543CBE}"/>
            </a:ext>
          </a:extLst>
        </cdr:cNvPr>
        <cdr:cNvGrpSpPr/>
      </cdr:nvGrpSpPr>
      <cdr:grpSpPr>
        <a:xfrm xmlns:a="http://schemas.openxmlformats.org/drawingml/2006/main">
          <a:off x="2410415" y="2441939"/>
          <a:ext cx="2620361" cy="85213"/>
          <a:chOff x="2410388" y="2441938"/>
          <a:chExt cx="2620370" cy="85225"/>
        </a:xfrm>
      </cdr:grpSpPr>
      <cdr:cxnSp macro="">
        <cdr:nvCxnSpPr>
          <cdr:cNvPr id="11" name="Conector recto 10">
            <a:extLst xmlns:a="http://schemas.openxmlformats.org/drawingml/2006/main">
              <a:ext uri="{FF2B5EF4-FFF2-40B4-BE49-F238E27FC236}">
                <a16:creationId xmlns:a16="http://schemas.microsoft.com/office/drawing/2014/main" id="{C73CAFAD-6F72-455B-9186-D65358412DE7}"/>
              </a:ext>
            </a:extLst>
          </cdr:cNvPr>
          <cdr:cNvCxnSpPr/>
        </cdr:nvCxnSpPr>
        <cdr:spPr>
          <a:xfrm xmlns:a="http://schemas.openxmlformats.org/drawingml/2006/main">
            <a:off x="2410388" y="2481444"/>
            <a:ext cx="2620370" cy="0"/>
          </a:xfrm>
          <a:prstGeom xmlns:a="http://schemas.openxmlformats.org/drawingml/2006/main" prst="line">
            <a:avLst/>
          </a:prstGeom>
          <a:ln xmlns:a="http://schemas.openxmlformats.org/drawingml/2006/main" w="28575">
            <a:solidFill>
              <a:srgbClr val="FF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18" name="Elipse 17"/>
          <cdr:cNvSpPr/>
        </cdr:nvSpPr>
        <cdr:spPr>
          <a:xfrm xmlns:a="http://schemas.openxmlformats.org/drawingml/2006/main">
            <a:off x="3741472" y="2441938"/>
            <a:ext cx="76200" cy="8522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ES"/>
          </a:p>
        </cdr:txBody>
      </cdr:sp>
    </cdr:grpSp>
  </cdr:relSizeAnchor>
</c:userShapes>
</file>

<file path=ppt/drawings/drawing7.xml><?xml version="1.0" encoding="utf-8"?>
<c:userShapes xmlns:c="http://schemas.openxmlformats.org/drawingml/2006/chart">
  <cdr:relSizeAnchor xmlns:cdr="http://schemas.openxmlformats.org/drawingml/2006/chartDrawing">
    <cdr:from>
      <cdr:x>0.60444</cdr:x>
      <cdr:y>0.19704</cdr:y>
    </cdr:from>
    <cdr:to>
      <cdr:x>0.69131</cdr:x>
      <cdr:y>0.26907</cdr:y>
    </cdr:to>
    <cdr:sp macro="" textlink="">
      <cdr:nvSpPr>
        <cdr:cNvPr id="2" name="Rectángulo 1">
          <a:extLst xmlns:a="http://schemas.openxmlformats.org/drawingml/2006/main">
            <a:ext uri="{FF2B5EF4-FFF2-40B4-BE49-F238E27FC236}">
              <a16:creationId xmlns:a16="http://schemas.microsoft.com/office/drawing/2014/main" id="{DB40F905-F8BD-4C88-A861-6F3BDD1C60DD}"/>
            </a:ext>
          </a:extLst>
        </cdr:cNvPr>
        <cdr:cNvSpPr/>
      </cdr:nvSpPr>
      <cdr:spPr>
        <a:xfrm xmlns:a="http://schemas.openxmlformats.org/drawingml/2006/main">
          <a:off x="3114699" y="885842"/>
          <a:ext cx="447643" cy="32383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s-ES" sz="1600" b="1" cap="none" spc="0">
              <a:ln w="0">
                <a:noFill/>
              </a:ln>
              <a:solidFill>
                <a:schemeClr val="tx1"/>
              </a:solidFill>
              <a:effectLst>
                <a:outerShdw blurRad="38100" dist="19050" dir="2700000" algn="tl" rotWithShape="0">
                  <a:schemeClr val="dk1">
                    <a:alpha val="40000"/>
                  </a:schemeClr>
                </a:outerShdw>
              </a:effectLst>
            </a:rPr>
            <a:t>G</a:t>
          </a:r>
        </a:p>
      </cdr:txBody>
    </cdr:sp>
  </cdr:relSizeAnchor>
  <cdr:relSizeAnchor xmlns:cdr="http://schemas.openxmlformats.org/drawingml/2006/chartDrawing">
    <cdr:from>
      <cdr:x>0.52002</cdr:x>
      <cdr:y>0.69986</cdr:y>
    </cdr:from>
    <cdr:to>
      <cdr:x>0.6069</cdr:x>
      <cdr:y>0.77189</cdr:y>
    </cdr:to>
    <cdr:sp macro="" textlink="">
      <cdr:nvSpPr>
        <cdr:cNvPr id="3" name="Rectángulo 2">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2679700" y="3146425"/>
          <a:ext cx="447675" cy="32385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cap="none" spc="0">
              <a:ln w="0">
                <a:noFill/>
              </a:ln>
              <a:solidFill>
                <a:schemeClr val="tx1"/>
              </a:solidFill>
              <a:effectLst>
                <a:outerShdw blurRad="38100" dist="19050" dir="2700000" algn="tl" rotWithShape="0">
                  <a:schemeClr val="dk1">
                    <a:alpha val="40000"/>
                  </a:schemeClr>
                </a:outerShdw>
              </a:effectLst>
            </a:rPr>
            <a:t>L</a:t>
          </a:r>
        </a:p>
      </cdr:txBody>
    </cdr:sp>
  </cdr:relSizeAnchor>
  <cdr:relSizeAnchor xmlns:cdr="http://schemas.openxmlformats.org/drawingml/2006/chartDrawing">
    <cdr:from>
      <cdr:x>0.48429</cdr:x>
      <cdr:y>0.39266</cdr:y>
    </cdr:from>
    <cdr:to>
      <cdr:x>0.63647</cdr:x>
      <cdr:y>0.46469</cdr:y>
    </cdr:to>
    <cdr:sp macro="" textlink="">
      <cdr:nvSpPr>
        <cdr:cNvPr id="6" name="Rectángulo 5">
          <a:extLst xmlns:a="http://schemas.openxmlformats.org/drawingml/2006/main">
            <a:ext uri="{FF2B5EF4-FFF2-40B4-BE49-F238E27FC236}">
              <a16:creationId xmlns:a16="http://schemas.microsoft.com/office/drawing/2014/main" id="{953EF206-0020-4852-BE74-626C69C37ED9}"/>
            </a:ext>
          </a:extLst>
        </cdr:cNvPr>
        <cdr:cNvSpPr/>
      </cdr:nvSpPr>
      <cdr:spPr>
        <a:xfrm xmlns:a="http://schemas.openxmlformats.org/drawingml/2006/main">
          <a:off x="2495551" y="1765299"/>
          <a:ext cx="784200" cy="323833"/>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1" cap="none" spc="0">
              <a:ln w="0">
                <a:noFill/>
              </a:ln>
              <a:solidFill>
                <a:schemeClr val="tx1"/>
              </a:solidFill>
              <a:effectLst>
                <a:outerShdw blurRad="38100" dist="19050" dir="2700000" algn="tl" rotWithShape="0">
                  <a:schemeClr val="dk1">
                    <a:alpha val="40000"/>
                  </a:schemeClr>
                </a:outerShdw>
              </a:effectLst>
            </a:rPr>
            <a:t>L + G</a:t>
          </a:r>
        </a:p>
      </cdr:txBody>
    </cdr:sp>
  </cdr:relSizeAnchor>
  <cdr:relSizeAnchor xmlns:cdr="http://schemas.openxmlformats.org/drawingml/2006/chartDrawing">
    <cdr:from>
      <cdr:x>0.45533</cdr:x>
      <cdr:y>0.08545</cdr:y>
    </cdr:from>
    <cdr:to>
      <cdr:x>0.63401</cdr:x>
      <cdr:y>0.16455</cdr:y>
    </cdr:to>
    <cdr:sp macro="" textlink="">
      <cdr:nvSpPr>
        <cdr:cNvPr id="8" name="Rectángulo 7">
          <a:extLst xmlns:a="http://schemas.openxmlformats.org/drawingml/2006/main">
            <a:ext uri="{FF2B5EF4-FFF2-40B4-BE49-F238E27FC236}">
              <a16:creationId xmlns:a16="http://schemas.microsoft.com/office/drawing/2014/main" id="{53727942-6AA2-463B-B13F-479DBA9C68CC}"/>
            </a:ext>
          </a:extLst>
        </cdr:cNvPr>
        <cdr:cNvSpPr/>
      </cdr:nvSpPr>
      <cdr:spPr>
        <a:xfrm xmlns:a="http://schemas.openxmlformats.org/drawingml/2006/main">
          <a:off x="2346325" y="384175"/>
          <a:ext cx="920750" cy="3555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a:ln w="0">
                <a:noFill/>
              </a:ln>
              <a:solidFill>
                <a:schemeClr val="tx1"/>
              </a:solidFill>
              <a:effectLst>
                <a:outerShdw blurRad="38100" dist="19050" dir="2700000" algn="tl" rotWithShape="0">
                  <a:schemeClr val="dk1">
                    <a:alpha val="40000"/>
                  </a:schemeClr>
                </a:outerShdw>
              </a:effectLst>
            </a:rPr>
            <a:t>P = cte</a:t>
          </a:r>
        </a:p>
      </cdr:txBody>
    </cdr:sp>
  </cdr:relSizeAnchor>
  <cdr:relSizeAnchor xmlns:cdr="http://schemas.openxmlformats.org/drawingml/2006/chartDrawing">
    <cdr:from>
      <cdr:x>0.1367</cdr:x>
      <cdr:y>0.1469</cdr:y>
    </cdr:from>
    <cdr:to>
      <cdr:x>0.23343</cdr:x>
      <cdr:y>0.21893</cdr:y>
    </cdr:to>
    <cdr:sp macro="" textlink="">
      <cdr:nvSpPr>
        <cdr:cNvPr id="16" name="Rectángulo 15">
          <a:extLst xmlns:a="http://schemas.openxmlformats.org/drawingml/2006/main">
            <a:ext uri="{FF2B5EF4-FFF2-40B4-BE49-F238E27FC236}">
              <a16:creationId xmlns:a16="http://schemas.microsoft.com/office/drawing/2014/main" id="{51748422-077B-4283-B0C2-05EF350D9236}"/>
            </a:ext>
          </a:extLst>
        </cdr:cNvPr>
        <cdr:cNvSpPr/>
      </cdr:nvSpPr>
      <cdr:spPr>
        <a:xfrm xmlns:a="http://schemas.openxmlformats.org/drawingml/2006/main">
          <a:off x="780163" y="702183"/>
          <a:ext cx="552061" cy="344304"/>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s-ES" sz="1600" b="0" cap="none" spc="0" dirty="0">
              <a:ln w="0">
                <a:noFill/>
              </a:ln>
              <a:solidFill>
                <a:schemeClr val="tx1"/>
              </a:solidFill>
              <a:effectLst>
                <a:outerShdw blurRad="38100" dist="19050" dir="2700000" algn="tl" rotWithShape="0">
                  <a:schemeClr val="dk1">
                    <a:alpha val="40000"/>
                  </a:schemeClr>
                </a:outerShdw>
              </a:effectLst>
            </a:rPr>
            <a:t>T</a:t>
          </a:r>
          <a:r>
            <a:rPr lang="es-ES" sz="1600" b="0" cap="none" spc="0" baseline="-25000" dirty="0">
              <a:ln w="0">
                <a:noFill/>
              </a:ln>
              <a:solidFill>
                <a:schemeClr val="tx1"/>
              </a:solidFill>
              <a:effectLst>
                <a:outerShdw blurRad="38100" dist="19050" dir="2700000" algn="tl" rotWithShape="0">
                  <a:schemeClr val="dk1">
                    <a:alpha val="40000"/>
                  </a:schemeClr>
                </a:outerShdw>
              </a:effectLst>
            </a:rPr>
            <a:t>2</a:t>
          </a:r>
          <a:r>
            <a:rPr lang="es-ES" sz="1600" b="0" cap="none" spc="0" baseline="0" dirty="0">
              <a:ln w="0">
                <a:noFill/>
              </a:ln>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⁰</a:t>
          </a:r>
          <a:endParaRPr lang="es-ES" sz="1600" b="0" cap="none" spc="0" dirty="0">
            <a:ln w="0">
              <a:noFill/>
            </a:ln>
            <a:solidFill>
              <a:schemeClr val="tx1"/>
            </a:solidFill>
            <a:effectLst>
              <a:outerShdw blurRad="38100" dist="19050" dir="2700000" algn="tl" rotWithShape="0">
                <a:schemeClr val="dk1">
                  <a:alpha val="40000"/>
                </a:schemeClr>
              </a:outerShdw>
            </a:effectLst>
          </a:endParaRPr>
        </a:p>
      </cdr:txBody>
    </cdr:sp>
  </cdr:relSizeAnchor>
  <cdr:relSizeAnchor xmlns:cdr="http://schemas.openxmlformats.org/drawingml/2006/chartDrawing">
    <cdr:from>
      <cdr:x>0.91128</cdr:x>
      <cdr:y>0.67536</cdr:y>
    </cdr:from>
    <cdr:to>
      <cdr:x>1</cdr:x>
      <cdr:y>0.74739</cdr:y>
    </cdr:to>
    <cdr:sp macro="" textlink="">
      <cdr:nvSpPr>
        <cdr:cNvPr id="17" name="Rectángulo 16">
          <a:extLst xmlns:a="http://schemas.openxmlformats.org/drawingml/2006/main">
            <a:ext uri="{FF2B5EF4-FFF2-40B4-BE49-F238E27FC236}">
              <a16:creationId xmlns:a16="http://schemas.microsoft.com/office/drawing/2014/main" id="{451B927E-21BE-4AA5-A644-CC8D86FFF2BF}"/>
            </a:ext>
          </a:extLst>
        </cdr:cNvPr>
        <cdr:cNvSpPr/>
      </cdr:nvSpPr>
      <cdr:spPr>
        <a:xfrm xmlns:a="http://schemas.openxmlformats.org/drawingml/2006/main">
          <a:off x="5688957" y="3351753"/>
          <a:ext cx="553863" cy="35747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wrap="none"/>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es-ES" sz="1600" b="0" cap="none" spc="0" dirty="0">
              <a:ln w="0">
                <a:noFill/>
              </a:ln>
              <a:solidFill>
                <a:schemeClr val="tx1"/>
              </a:solidFill>
              <a:effectLst>
                <a:outerShdw blurRad="38100" dist="19050" dir="2700000" algn="tl" rotWithShape="0">
                  <a:schemeClr val="dk1">
                    <a:alpha val="40000"/>
                  </a:schemeClr>
                </a:outerShdw>
              </a:effectLst>
            </a:rPr>
            <a:t>T</a:t>
          </a:r>
          <a:r>
            <a:rPr lang="es-ES" sz="1600" b="0" cap="none" spc="0" baseline="-25000" dirty="0">
              <a:ln w="0">
                <a:noFill/>
              </a:ln>
              <a:solidFill>
                <a:schemeClr val="tx1"/>
              </a:solidFill>
              <a:effectLst>
                <a:outerShdw blurRad="38100" dist="19050" dir="2700000" algn="tl" rotWithShape="0">
                  <a:schemeClr val="dk1">
                    <a:alpha val="40000"/>
                  </a:schemeClr>
                </a:outerShdw>
              </a:effectLst>
            </a:rPr>
            <a:t>1</a:t>
          </a:r>
          <a:r>
            <a:rPr lang="es-ES" sz="1600" b="0" cap="none" spc="0" baseline="0" dirty="0">
              <a:ln w="0">
                <a:noFill/>
              </a:ln>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⁰</a:t>
          </a:r>
          <a:endParaRPr lang="es-ES" sz="1600" b="0" cap="none" spc="0" dirty="0">
            <a:ln w="0">
              <a:noFill/>
            </a:ln>
            <a:solidFill>
              <a:schemeClr val="tx1"/>
            </a:solidFill>
            <a:effectLst>
              <a:outerShdw blurRad="38100" dist="19050" dir="2700000" algn="tl" rotWithShape="0">
                <a:schemeClr val="dk1">
                  <a:alpha val="40000"/>
                </a:schemeClr>
              </a:outerShdw>
            </a:effectLst>
          </a:endParaRPr>
        </a:p>
      </cdr:txBody>
    </cdr:sp>
  </cdr:relSizeAnchor>
  <cdr:relSizeAnchor xmlns:cdr="http://schemas.openxmlformats.org/drawingml/2006/chartDrawing">
    <cdr:from>
      <cdr:x>0.10881</cdr:x>
      <cdr:y>0.76858</cdr:y>
    </cdr:from>
    <cdr:to>
      <cdr:x>0.17577</cdr:x>
      <cdr:y>0.85807</cdr:y>
    </cdr:to>
    <cdr:sp macro="" textlink="">
      <cdr:nvSpPr>
        <cdr:cNvPr id="4" name="Rectángulo 3"/>
        <cdr:cNvSpPr/>
      </cdr:nvSpPr>
      <cdr:spPr>
        <a:xfrm xmlns:a="http://schemas.openxmlformats.org/drawingml/2006/main">
          <a:off x="679267" y="3814354"/>
          <a:ext cx="418012" cy="444138"/>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s-E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7006AF96-727A-4002-9A6A-CF0AD7E60744}"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22501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006AF96-727A-4002-9A6A-CF0AD7E60744}"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401647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006AF96-727A-4002-9A6A-CF0AD7E60744}"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328193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006AF96-727A-4002-9A6A-CF0AD7E60744}"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25372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006AF96-727A-4002-9A6A-CF0AD7E60744}" type="datetimeFigureOut">
              <a:rPr lang="es-ES" smtClean="0"/>
              <a:t>08/06/2021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72214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7006AF96-727A-4002-9A6A-CF0AD7E60744}" type="datetimeFigureOut">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99282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7006AF96-727A-4002-9A6A-CF0AD7E60744}" type="datetimeFigureOut">
              <a:rPr lang="es-ES" smtClean="0"/>
              <a:t>08/06/2021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24801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7006AF96-727A-4002-9A6A-CF0AD7E60744}" type="datetimeFigureOut">
              <a:rPr lang="es-ES" smtClean="0"/>
              <a:t>08/06/2021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96642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006AF96-727A-4002-9A6A-CF0AD7E60744}" type="datetimeFigureOut">
              <a:rPr lang="es-ES" smtClean="0"/>
              <a:t>08/06/2021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314306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006AF96-727A-4002-9A6A-CF0AD7E60744}" type="datetimeFigureOut">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346411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006AF96-727A-4002-9A6A-CF0AD7E60744}" type="datetimeFigureOut">
              <a:rPr lang="es-ES" smtClean="0"/>
              <a:t>08/06/2021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7E40B26-6DCE-4D89-A9FD-6659C1BD0B5B}" type="slidenum">
              <a:rPr lang="es-ES" smtClean="0"/>
              <a:t>‹Nº›</a:t>
            </a:fld>
            <a:endParaRPr lang="es-ES"/>
          </a:p>
        </p:txBody>
      </p:sp>
    </p:spTree>
    <p:extLst>
      <p:ext uri="{BB962C8B-B14F-4D97-AF65-F5344CB8AC3E}">
        <p14:creationId xmlns:p14="http://schemas.microsoft.com/office/powerpoint/2010/main" val="100204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6AF96-727A-4002-9A6A-CF0AD7E60744}" type="datetimeFigureOut">
              <a:rPr lang="es-ES" smtClean="0"/>
              <a:t>08/06/2021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40B26-6DCE-4D89-A9FD-6659C1BD0B5B}" type="slidenum">
              <a:rPr lang="es-ES" smtClean="0"/>
              <a:t>‹Nº›</a:t>
            </a:fld>
            <a:endParaRPr lang="es-ES"/>
          </a:p>
        </p:txBody>
      </p:sp>
    </p:spTree>
    <p:extLst>
      <p:ext uri="{BB962C8B-B14F-4D97-AF65-F5344CB8AC3E}">
        <p14:creationId xmlns:p14="http://schemas.microsoft.com/office/powerpoint/2010/main" val="3030732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4200" dirty="0"/>
              <a:t>Soluciones de Dos Componentes Volátiles</a:t>
            </a:r>
            <a:br>
              <a:rPr lang="es-ES" sz="4200" dirty="0"/>
            </a:br>
            <a:r>
              <a:rPr lang="es-ES" sz="4200" dirty="0"/>
              <a:t>(Ideales)</a:t>
            </a:r>
          </a:p>
        </p:txBody>
      </p:sp>
      <p:sp>
        <p:nvSpPr>
          <p:cNvPr id="3" name="Subtítulo 2"/>
          <p:cNvSpPr>
            <a:spLocks noGrp="1"/>
          </p:cNvSpPr>
          <p:nvPr>
            <p:ph type="subTitle" idx="1"/>
          </p:nvPr>
        </p:nvSpPr>
        <p:spPr/>
        <p:txBody>
          <a:bodyPr/>
          <a:lstStyle/>
          <a:p>
            <a:r>
              <a:rPr lang="es-ES" dirty="0"/>
              <a:t>Química I - ITBA</a:t>
            </a:r>
          </a:p>
        </p:txBody>
      </p:sp>
    </p:spTree>
    <p:extLst>
      <p:ext uri="{BB962C8B-B14F-4D97-AF65-F5344CB8AC3E}">
        <p14:creationId xmlns:p14="http://schemas.microsoft.com/office/powerpoint/2010/main" val="1399212814"/>
      </p:ext>
    </p:extLst>
  </p:cSld>
  <p:clrMapOvr>
    <a:masterClrMapping/>
  </p:clrMapOvr>
  <mc:AlternateContent xmlns:mc="http://schemas.openxmlformats.org/markup-compatibility/2006" xmlns:p14="http://schemas.microsoft.com/office/powerpoint/2010/main">
    <mc:Choice Requires="p14">
      <p:transition spd="slow" p14:dur="2000" advTm="17268"/>
    </mc:Choice>
    <mc:Fallback xmlns="">
      <p:transition spd="slow" advTm="172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a:noFill/>
        </p:spPr>
        <p:txBody>
          <a:bodyPr/>
          <a:lstStyle/>
          <a:p>
            <a:pPr marL="0" indent="0">
              <a:buNone/>
            </a:pPr>
            <a:r>
              <a:rPr lang="es-ES" b="1" dirty="0">
                <a:solidFill>
                  <a:srgbClr val="FF0000"/>
                </a:solidFill>
              </a:rPr>
              <a:t>Regla de la palanca inversa</a:t>
            </a:r>
            <a:r>
              <a:rPr lang="es-ES" dirty="0"/>
              <a:t>: permite conocer la relación entre la cantidad de moles o la masa, según el diagrama, de cada fase y la cantidad total de la mezcla.</a:t>
            </a:r>
          </a:p>
          <a:p>
            <a:pPr marL="0" indent="0">
              <a:buNone/>
            </a:pPr>
            <a:endParaRPr lang="es-ES" dirty="0"/>
          </a:p>
          <a:p>
            <a:pPr marL="0" indent="0">
              <a:buNone/>
            </a:pPr>
            <a:r>
              <a:rPr lang="en-US" b="1" dirty="0">
                <a:solidFill>
                  <a:srgbClr val="FF0000"/>
                </a:solidFill>
              </a:rPr>
              <a:t>AB / AC = </a:t>
            </a:r>
            <a:r>
              <a:rPr lang="en-US" b="1" dirty="0" err="1">
                <a:solidFill>
                  <a:srgbClr val="FF0000"/>
                </a:solidFill>
              </a:rPr>
              <a:t>n</a:t>
            </a:r>
            <a:r>
              <a:rPr lang="en-US" b="1" baseline="-25000" dirty="0" err="1">
                <a:solidFill>
                  <a:srgbClr val="FF0000"/>
                </a:solidFill>
              </a:rPr>
              <a:t>G</a:t>
            </a:r>
            <a:r>
              <a:rPr lang="en-US" b="1" dirty="0">
                <a:solidFill>
                  <a:srgbClr val="FF0000"/>
                </a:solidFill>
              </a:rPr>
              <a:t> / </a:t>
            </a:r>
            <a:r>
              <a:rPr lang="en-US" b="1" dirty="0" err="1">
                <a:solidFill>
                  <a:srgbClr val="FF0000"/>
                </a:solidFill>
              </a:rPr>
              <a:t>n</a:t>
            </a:r>
            <a:r>
              <a:rPr lang="en-US" b="1" baseline="-25000" dirty="0" err="1">
                <a:solidFill>
                  <a:srgbClr val="FF0000"/>
                </a:solidFill>
              </a:rPr>
              <a:t>TOT</a:t>
            </a:r>
            <a:endParaRPr lang="es-ES" b="1" dirty="0">
              <a:solidFill>
                <a:srgbClr val="FF0000"/>
              </a:solidFill>
            </a:endParaRPr>
          </a:p>
          <a:p>
            <a:pPr marL="0" indent="0">
              <a:buNone/>
            </a:pPr>
            <a:endParaRPr lang="es-ES" dirty="0">
              <a:solidFill>
                <a:srgbClr val="FF0000"/>
              </a:solidFill>
            </a:endParaRPr>
          </a:p>
          <a:p>
            <a:pPr marL="0" indent="0">
              <a:buNone/>
            </a:pPr>
            <a:r>
              <a:rPr lang="en-US" b="1" dirty="0">
                <a:solidFill>
                  <a:srgbClr val="FF0000"/>
                </a:solidFill>
              </a:rPr>
              <a:t>BC / AC = </a:t>
            </a:r>
            <a:r>
              <a:rPr lang="en-US" b="1" dirty="0" err="1">
                <a:solidFill>
                  <a:srgbClr val="FF0000"/>
                </a:solidFill>
              </a:rPr>
              <a:t>n</a:t>
            </a:r>
            <a:r>
              <a:rPr lang="en-US" b="1" baseline="-25000" dirty="0" err="1">
                <a:solidFill>
                  <a:srgbClr val="FF0000"/>
                </a:solidFill>
              </a:rPr>
              <a:t>L</a:t>
            </a:r>
            <a:r>
              <a:rPr lang="en-US" b="1" dirty="0">
                <a:solidFill>
                  <a:srgbClr val="FF0000"/>
                </a:solidFill>
              </a:rPr>
              <a:t> / </a:t>
            </a:r>
            <a:r>
              <a:rPr lang="en-US" b="1" dirty="0" err="1">
                <a:solidFill>
                  <a:srgbClr val="FF0000"/>
                </a:solidFill>
              </a:rPr>
              <a:t>n</a:t>
            </a:r>
            <a:r>
              <a:rPr lang="en-US" b="1" baseline="-25000" dirty="0" err="1">
                <a:solidFill>
                  <a:srgbClr val="FF0000"/>
                </a:solidFill>
              </a:rPr>
              <a:t>TOT</a:t>
            </a:r>
            <a:endParaRPr lang="es-ES" b="1" dirty="0">
              <a:solidFill>
                <a:srgbClr val="FF0000"/>
              </a:solidFill>
            </a:endParaRPr>
          </a:p>
          <a:p>
            <a:endParaRPr lang="es-ES" dirty="0"/>
          </a:p>
        </p:txBody>
      </p:sp>
      <p:sp>
        <p:nvSpPr>
          <p:cNvPr id="2" name="Marcador de número de diapositiva 1"/>
          <p:cNvSpPr>
            <a:spLocks noGrp="1"/>
          </p:cNvSpPr>
          <p:nvPr>
            <p:ph type="sldNum" sz="quarter" idx="12"/>
          </p:nvPr>
        </p:nvSpPr>
        <p:spPr/>
        <p:txBody>
          <a:bodyPr/>
          <a:lstStyle/>
          <a:p>
            <a:fld id="{16ECA795-B93C-4015-8829-323C92BB691C}" type="slidenum">
              <a:rPr lang="es-ES" smtClean="0"/>
              <a:t>10</a:t>
            </a:fld>
            <a:endParaRPr lang="es-ES"/>
          </a:p>
        </p:txBody>
      </p:sp>
      <p:grpSp>
        <p:nvGrpSpPr>
          <p:cNvPr id="15" name="Grupo 14"/>
          <p:cNvGrpSpPr/>
          <p:nvPr/>
        </p:nvGrpSpPr>
        <p:grpSpPr>
          <a:xfrm>
            <a:off x="4774816" y="1393462"/>
            <a:ext cx="6242820" cy="4962888"/>
            <a:chOff x="5259654" y="1758587"/>
            <a:chExt cx="6242820" cy="4962888"/>
          </a:xfrm>
        </p:grpSpPr>
        <p:graphicFrame>
          <p:nvGraphicFramePr>
            <p:cNvPr id="6" name="Gráfico 5">
              <a:extLst>
                <a:ext uri="{FF2B5EF4-FFF2-40B4-BE49-F238E27FC236}">
                  <a16:creationId xmlns:a16="http://schemas.microsoft.com/office/drawing/2014/main" id="{367450DA-CAF7-47EB-A110-5FF9D2897126}"/>
                </a:ext>
              </a:extLst>
            </p:cNvPr>
            <p:cNvGraphicFramePr/>
            <p:nvPr>
              <p:extLst>
                <p:ext uri="{D42A27DB-BD31-4B8C-83A1-F6EECF244321}">
                  <p14:modId xmlns:p14="http://schemas.microsoft.com/office/powerpoint/2010/main" val="4002338906"/>
                </p:ext>
              </p:extLst>
            </p:nvPr>
          </p:nvGraphicFramePr>
          <p:xfrm>
            <a:off x="5259654" y="1758587"/>
            <a:ext cx="6242820" cy="4962888"/>
          </p:xfrm>
          <a:graphic>
            <a:graphicData uri="http://schemas.openxmlformats.org/drawingml/2006/chart">
              <c:chart xmlns:c="http://schemas.openxmlformats.org/drawingml/2006/chart" xmlns:r="http://schemas.openxmlformats.org/officeDocument/2006/relationships" r:id="rId2"/>
            </a:graphicData>
          </a:graphic>
        </p:graphicFrame>
        <p:sp>
          <p:nvSpPr>
            <p:cNvPr id="9" name="Elipse 8"/>
            <p:cNvSpPr/>
            <p:nvPr/>
          </p:nvSpPr>
          <p:spPr>
            <a:xfrm>
              <a:off x="7658100" y="4197418"/>
              <a:ext cx="76200" cy="852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ES"/>
            </a:p>
          </p:txBody>
        </p:sp>
        <p:sp>
          <p:nvSpPr>
            <p:cNvPr id="10" name="Elipse 9"/>
            <p:cNvSpPr/>
            <p:nvPr/>
          </p:nvSpPr>
          <p:spPr>
            <a:xfrm>
              <a:off x="10189896" y="4197417"/>
              <a:ext cx="76200" cy="8522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ES"/>
            </a:p>
          </p:txBody>
        </p:sp>
      </p:grpSp>
      <p:sp>
        <p:nvSpPr>
          <p:cNvPr id="11" name="Rectángulo 10"/>
          <p:cNvSpPr/>
          <p:nvPr/>
        </p:nvSpPr>
        <p:spPr>
          <a:xfrm>
            <a:off x="7030387" y="3871648"/>
            <a:ext cx="361950" cy="317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A</a:t>
            </a:r>
          </a:p>
        </p:txBody>
      </p:sp>
      <p:sp>
        <p:nvSpPr>
          <p:cNvPr id="12" name="Rectángulo 11"/>
          <p:cNvSpPr/>
          <p:nvPr/>
        </p:nvSpPr>
        <p:spPr>
          <a:xfrm>
            <a:off x="8378924" y="3922899"/>
            <a:ext cx="361950" cy="317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B</a:t>
            </a:r>
          </a:p>
        </p:txBody>
      </p:sp>
      <p:sp>
        <p:nvSpPr>
          <p:cNvPr id="13" name="Rectángulo 12"/>
          <p:cNvSpPr/>
          <p:nvPr/>
        </p:nvSpPr>
        <p:spPr>
          <a:xfrm>
            <a:off x="9600283" y="3879114"/>
            <a:ext cx="361950" cy="317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a:t>
            </a:r>
          </a:p>
        </p:txBody>
      </p:sp>
      <p:sp>
        <p:nvSpPr>
          <p:cNvPr id="4" name="Rectángulo 3"/>
          <p:cNvSpPr/>
          <p:nvPr/>
        </p:nvSpPr>
        <p:spPr>
          <a:xfrm>
            <a:off x="838200" y="2338251"/>
            <a:ext cx="2950029" cy="16981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3408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00B050"/>
                </a:solidFill>
              </a:rPr>
              <a:t>Destilación simple</a:t>
            </a:r>
            <a:endParaRPr lang="es-ES" dirty="0"/>
          </a:p>
        </p:txBody>
      </p:sp>
      <p:sp>
        <p:nvSpPr>
          <p:cNvPr id="3" name="Marcador de contenido 2"/>
          <p:cNvSpPr>
            <a:spLocks noGrp="1"/>
          </p:cNvSpPr>
          <p:nvPr>
            <p:ph idx="1"/>
          </p:nvPr>
        </p:nvSpPr>
        <p:spPr>
          <a:xfrm>
            <a:off x="7214081" y="1886743"/>
            <a:ext cx="4424345" cy="4351338"/>
          </a:xfrm>
        </p:spPr>
        <p:txBody>
          <a:bodyPr/>
          <a:lstStyle/>
          <a:p>
            <a:pPr marL="0" indent="0">
              <a:buNone/>
            </a:pPr>
            <a:r>
              <a:rPr lang="es-ES" dirty="0"/>
              <a:t>En la destilación simple a medida que se va obteniendo condensado, habría que volver a destilar, no es simple ni económico. La destilación simple se usa para separar un solvente de sustancias sólidas disueltas.</a:t>
            </a:r>
          </a:p>
        </p:txBody>
      </p:sp>
      <p:sp>
        <p:nvSpPr>
          <p:cNvPr id="4" name="Marcador de número de diapositiva 3"/>
          <p:cNvSpPr>
            <a:spLocks noGrp="1"/>
          </p:cNvSpPr>
          <p:nvPr>
            <p:ph type="sldNum" sz="quarter" idx="12"/>
          </p:nvPr>
        </p:nvSpPr>
        <p:spPr/>
        <p:txBody>
          <a:bodyPr/>
          <a:lstStyle/>
          <a:p>
            <a:fld id="{16ECA795-B93C-4015-8829-323C92BB691C}" type="slidenum">
              <a:rPr lang="es-ES" smtClean="0"/>
              <a:t>11</a:t>
            </a:fld>
            <a:endParaRPr lang="es-ES"/>
          </a:p>
        </p:txBody>
      </p:sp>
      <p:grpSp>
        <p:nvGrpSpPr>
          <p:cNvPr id="11" name="Grupo 10"/>
          <p:cNvGrpSpPr/>
          <p:nvPr/>
        </p:nvGrpSpPr>
        <p:grpSpPr>
          <a:xfrm>
            <a:off x="658419" y="1664227"/>
            <a:ext cx="6460838" cy="4512736"/>
            <a:chOff x="214282" y="1416594"/>
            <a:chExt cx="6460838" cy="4512736"/>
          </a:xfrm>
        </p:grpSpPr>
        <p:pic>
          <p:nvPicPr>
            <p:cNvPr id="12" name="Picture 2" descr="Image"/>
            <p:cNvPicPr>
              <a:picLocks noChangeAspect="1" noChangeArrowheads="1"/>
            </p:cNvPicPr>
            <p:nvPr/>
          </p:nvPicPr>
          <p:blipFill>
            <a:blip r:embed="rId2"/>
            <a:srcRect/>
            <a:stretch>
              <a:fillRect/>
            </a:stretch>
          </p:blipFill>
          <p:spPr bwMode="auto">
            <a:xfrm>
              <a:off x="214282" y="1700229"/>
              <a:ext cx="4638675" cy="4229101"/>
            </a:xfrm>
            <a:prstGeom prst="rect">
              <a:avLst/>
            </a:prstGeom>
            <a:noFill/>
          </p:spPr>
        </p:pic>
        <p:cxnSp>
          <p:nvCxnSpPr>
            <p:cNvPr id="13" name="6 Conector recto de flecha"/>
            <p:cNvCxnSpPr/>
            <p:nvPr/>
          </p:nvCxnSpPr>
          <p:spPr>
            <a:xfrm flipH="1">
              <a:off x="4611189" y="4000504"/>
              <a:ext cx="460877" cy="50618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7 CuadroTexto"/>
            <p:cNvSpPr txBox="1"/>
            <p:nvPr/>
          </p:nvSpPr>
          <p:spPr>
            <a:xfrm>
              <a:off x="4611189" y="3408686"/>
              <a:ext cx="2063931" cy="646331"/>
            </a:xfrm>
            <a:prstGeom prst="rect">
              <a:avLst/>
            </a:prstGeom>
            <a:noFill/>
          </p:spPr>
          <p:txBody>
            <a:bodyPr wrap="square" rtlCol="0">
              <a:spAutoFit/>
            </a:bodyPr>
            <a:lstStyle/>
            <a:p>
              <a:r>
                <a:rPr lang="es-AR" dirty="0"/>
                <a:t>Recipiente para recoger el destilado</a:t>
              </a:r>
            </a:p>
          </p:txBody>
        </p:sp>
        <p:cxnSp>
          <p:nvCxnSpPr>
            <p:cNvPr id="15" name="9 Conector recto de flecha"/>
            <p:cNvCxnSpPr/>
            <p:nvPr/>
          </p:nvCxnSpPr>
          <p:spPr>
            <a:xfrm rot="5400000">
              <a:off x="3286116" y="2786058"/>
              <a:ext cx="571504" cy="4286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10 CuadroTexto"/>
            <p:cNvSpPr txBox="1"/>
            <p:nvPr/>
          </p:nvSpPr>
          <p:spPr>
            <a:xfrm>
              <a:off x="3786182" y="2500306"/>
              <a:ext cx="1340688" cy="369332"/>
            </a:xfrm>
            <a:prstGeom prst="rect">
              <a:avLst/>
            </a:prstGeom>
            <a:noFill/>
          </p:spPr>
          <p:txBody>
            <a:bodyPr wrap="none" rtlCol="0">
              <a:spAutoFit/>
            </a:bodyPr>
            <a:lstStyle/>
            <a:p>
              <a:r>
                <a:rPr lang="es-AR" dirty="0"/>
                <a:t>Refrigerante</a:t>
              </a:r>
            </a:p>
          </p:txBody>
        </p:sp>
        <p:sp>
          <p:nvSpPr>
            <p:cNvPr id="17" name="11 CuadroTexto"/>
            <p:cNvSpPr txBox="1"/>
            <p:nvPr/>
          </p:nvSpPr>
          <p:spPr>
            <a:xfrm>
              <a:off x="1428728" y="1416594"/>
              <a:ext cx="2072042" cy="369332"/>
            </a:xfrm>
            <a:prstGeom prst="rect">
              <a:avLst/>
            </a:prstGeom>
            <a:noFill/>
          </p:spPr>
          <p:txBody>
            <a:bodyPr wrap="none" rtlCol="0">
              <a:spAutoFit/>
            </a:bodyPr>
            <a:lstStyle/>
            <a:p>
              <a:r>
                <a:rPr lang="es-AR" dirty="0"/>
                <a:t>Balón de destilación</a:t>
              </a:r>
            </a:p>
          </p:txBody>
        </p:sp>
        <p:cxnSp>
          <p:nvCxnSpPr>
            <p:cNvPr id="18" name="13 Conector recto de flecha"/>
            <p:cNvCxnSpPr/>
            <p:nvPr/>
          </p:nvCxnSpPr>
          <p:spPr>
            <a:xfrm rot="5400000">
              <a:off x="1071538" y="2000240"/>
              <a:ext cx="1285884" cy="8572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0" name="4 Rectángulo"/>
          <p:cNvSpPr/>
          <p:nvPr/>
        </p:nvSpPr>
        <p:spPr>
          <a:xfrm>
            <a:off x="-1" y="6356350"/>
            <a:ext cx="7994469" cy="261610"/>
          </a:xfrm>
          <a:prstGeom prst="rect">
            <a:avLst/>
          </a:prstGeom>
        </p:spPr>
        <p:txBody>
          <a:bodyPr wrap="square">
            <a:spAutoFit/>
          </a:bodyPr>
          <a:lstStyle/>
          <a:p>
            <a:r>
              <a:rPr lang="es-AR" sz="1100" dirty="0"/>
              <a:t>Imagen tomada de https://paolaosunafernandez.wordpress.com/2012/04/30/destilacion-simple-fraccionada-y-por-arrastre-de-vapor/</a:t>
            </a:r>
          </a:p>
        </p:txBody>
      </p:sp>
    </p:spTree>
    <p:extLst>
      <p:ext uri="{BB962C8B-B14F-4D97-AF65-F5344CB8AC3E}">
        <p14:creationId xmlns:p14="http://schemas.microsoft.com/office/powerpoint/2010/main" val="99867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00B050"/>
                </a:solidFill>
              </a:rPr>
              <a:t>Destilación fraccionada</a:t>
            </a:r>
            <a:endParaRPr lang="es-ES" dirty="0"/>
          </a:p>
        </p:txBody>
      </p:sp>
      <p:sp>
        <p:nvSpPr>
          <p:cNvPr id="3" name="Marcador de contenido 2"/>
          <p:cNvSpPr>
            <a:spLocks noGrp="1"/>
          </p:cNvSpPr>
          <p:nvPr>
            <p:ph idx="1"/>
          </p:nvPr>
        </p:nvSpPr>
        <p:spPr/>
        <p:txBody>
          <a:bodyPr/>
          <a:lstStyle/>
          <a:p>
            <a:pPr marL="0" indent="0">
              <a:buNone/>
            </a:pPr>
            <a:r>
              <a:rPr lang="es-ES" dirty="0"/>
              <a:t>Si se tienen dos sustancias volátiles, se separan por destilación fraccionada. Se emplea una columna donde sobre cada superficie condensa vapor, es como una sucesión de destilaciones simples. De esta manera, el condensado está muy concentrado en el componente más volátil.</a:t>
            </a:r>
          </a:p>
          <a:p>
            <a:pPr marL="0" indent="0">
              <a:buNone/>
            </a:pPr>
            <a:r>
              <a:rPr lang="es-ES" dirty="0"/>
              <a:t>Cuanto más cercanos sean los puntos de ebullición de los componentes puros, más alta tendrá que ser la columna.</a:t>
            </a:r>
          </a:p>
        </p:txBody>
      </p:sp>
      <p:sp>
        <p:nvSpPr>
          <p:cNvPr id="4" name="Marcador de número de diapositiva 3"/>
          <p:cNvSpPr>
            <a:spLocks noGrp="1"/>
          </p:cNvSpPr>
          <p:nvPr>
            <p:ph type="sldNum" sz="quarter" idx="12"/>
          </p:nvPr>
        </p:nvSpPr>
        <p:spPr/>
        <p:txBody>
          <a:bodyPr/>
          <a:lstStyle/>
          <a:p>
            <a:fld id="{16ECA795-B93C-4015-8829-323C92BB691C}" type="slidenum">
              <a:rPr lang="es-ES" smtClean="0"/>
              <a:t>12</a:t>
            </a:fld>
            <a:endParaRPr lang="es-ES"/>
          </a:p>
        </p:txBody>
      </p:sp>
    </p:spTree>
    <p:extLst>
      <p:ext uri="{BB962C8B-B14F-4D97-AF65-F5344CB8AC3E}">
        <p14:creationId xmlns:p14="http://schemas.microsoft.com/office/powerpoint/2010/main" val="266831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16ECA795-B93C-4015-8829-323C92BB691C}" type="slidenum">
              <a:rPr lang="es-ES" smtClean="0"/>
              <a:t>13</a:t>
            </a:fld>
            <a:endParaRPr lang="es-ES"/>
          </a:p>
        </p:txBody>
      </p:sp>
      <p:grpSp>
        <p:nvGrpSpPr>
          <p:cNvPr id="5" name="Grupo 4"/>
          <p:cNvGrpSpPr/>
          <p:nvPr/>
        </p:nvGrpSpPr>
        <p:grpSpPr>
          <a:xfrm>
            <a:off x="19407" y="1849474"/>
            <a:ext cx="5183097" cy="3231170"/>
            <a:chOff x="3448594" y="1483714"/>
            <a:chExt cx="5183097" cy="3231170"/>
          </a:xfrm>
        </p:grpSpPr>
        <p:pic>
          <p:nvPicPr>
            <p:cNvPr id="6" name="Picture 2" descr="https://euston96.b-cdn.net/wp-content/uploads/2018/12/Destilaci%C3%B3n-fraccionada-300x227.jpg"/>
            <p:cNvPicPr>
              <a:picLocks noChangeAspect="1" noChangeArrowheads="1"/>
            </p:cNvPicPr>
            <p:nvPr/>
          </p:nvPicPr>
          <p:blipFill>
            <a:blip r:embed="rId2"/>
            <a:srcRect/>
            <a:stretch>
              <a:fillRect/>
            </a:stretch>
          </p:blipFill>
          <p:spPr bwMode="auto">
            <a:xfrm>
              <a:off x="4572000" y="1643050"/>
              <a:ext cx="4059691" cy="3071834"/>
            </a:xfrm>
            <a:prstGeom prst="rect">
              <a:avLst/>
            </a:prstGeom>
            <a:noFill/>
          </p:spPr>
        </p:pic>
        <p:cxnSp>
          <p:nvCxnSpPr>
            <p:cNvPr id="7" name="6 Conector recto de flecha"/>
            <p:cNvCxnSpPr/>
            <p:nvPr/>
          </p:nvCxnSpPr>
          <p:spPr>
            <a:xfrm>
              <a:off x="4885509" y="1806879"/>
              <a:ext cx="972375" cy="4076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3448594" y="1483714"/>
              <a:ext cx="1737360" cy="646331"/>
            </a:xfrm>
            <a:prstGeom prst="rect">
              <a:avLst/>
            </a:prstGeom>
            <a:noFill/>
          </p:spPr>
          <p:txBody>
            <a:bodyPr wrap="square" rtlCol="0">
              <a:spAutoFit/>
            </a:bodyPr>
            <a:lstStyle/>
            <a:p>
              <a:r>
                <a:rPr lang="es-AR" dirty="0"/>
                <a:t>Columna de fraccionamiento</a:t>
              </a:r>
            </a:p>
          </p:txBody>
        </p:sp>
      </p:grpSp>
      <p:graphicFrame>
        <p:nvGraphicFramePr>
          <p:cNvPr id="16" name="Gráfico 15">
            <a:extLst>
              <a:ext uri="{FF2B5EF4-FFF2-40B4-BE49-F238E27FC236}">
                <a16:creationId xmlns:a16="http://schemas.microsoft.com/office/drawing/2014/main" id="{367450DA-CAF7-47EB-A110-5FF9D2897126}"/>
              </a:ext>
            </a:extLst>
          </p:cNvPr>
          <p:cNvGraphicFramePr/>
          <p:nvPr>
            <p:extLst>
              <p:ext uri="{D42A27DB-BD31-4B8C-83A1-F6EECF244321}">
                <p14:modId xmlns:p14="http://schemas.microsoft.com/office/powerpoint/2010/main" val="2504026809"/>
              </p:ext>
            </p:extLst>
          </p:nvPr>
        </p:nvGraphicFramePr>
        <p:xfrm>
          <a:off x="5225144" y="1358537"/>
          <a:ext cx="6242820" cy="4962888"/>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Conector recto 14"/>
          <p:cNvCxnSpPr/>
          <p:nvPr/>
        </p:nvCxnSpPr>
        <p:spPr>
          <a:xfrm>
            <a:off x="9042348" y="3709351"/>
            <a:ext cx="28575" cy="1781175"/>
          </a:xfrm>
          <a:prstGeom prst="line">
            <a:avLst/>
          </a:prstGeom>
          <a:ln w="28575">
            <a:solidFill>
              <a:srgbClr val="FF000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rot="5400000">
            <a:off x="9552291" y="3205351"/>
            <a:ext cx="0" cy="1008000"/>
          </a:xfrm>
          <a:prstGeom prst="line">
            <a:avLst/>
          </a:prstGeom>
          <a:ln w="28575">
            <a:solidFill>
              <a:srgbClr val="FF000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rot="10800000">
            <a:off x="10002368" y="3728055"/>
            <a:ext cx="28575" cy="792000"/>
          </a:xfrm>
          <a:prstGeom prst="line">
            <a:avLst/>
          </a:prstGeom>
          <a:ln w="28575">
            <a:solidFill>
              <a:srgbClr val="FF000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rot="5400000">
            <a:off x="10519526" y="3990012"/>
            <a:ext cx="0" cy="972000"/>
          </a:xfrm>
          <a:prstGeom prst="line">
            <a:avLst/>
          </a:prstGeom>
          <a:ln w="28575">
            <a:solidFill>
              <a:srgbClr val="FF000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2" name="4 Rectángulo"/>
          <p:cNvSpPr/>
          <p:nvPr/>
        </p:nvSpPr>
        <p:spPr>
          <a:xfrm>
            <a:off x="148151" y="5938394"/>
            <a:ext cx="4358534" cy="261610"/>
          </a:xfrm>
          <a:prstGeom prst="rect">
            <a:avLst/>
          </a:prstGeom>
        </p:spPr>
        <p:txBody>
          <a:bodyPr wrap="square">
            <a:spAutoFit/>
          </a:bodyPr>
          <a:lstStyle/>
          <a:p>
            <a:r>
              <a:rPr lang="es-AR" sz="1100" dirty="0"/>
              <a:t>Imagen tomada de https://www.euston96.com/destilacion-fraccionada/</a:t>
            </a:r>
          </a:p>
        </p:txBody>
      </p:sp>
    </p:spTree>
    <p:extLst>
      <p:ext uri="{BB962C8B-B14F-4D97-AF65-F5344CB8AC3E}">
        <p14:creationId xmlns:p14="http://schemas.microsoft.com/office/powerpoint/2010/main" val="28469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Ahora…</a:t>
            </a:r>
          </a:p>
        </p:txBody>
      </p:sp>
      <p:sp>
        <p:nvSpPr>
          <p:cNvPr id="3" name="Marcador de contenido 2"/>
          <p:cNvSpPr>
            <a:spLocks noGrp="1"/>
          </p:cNvSpPr>
          <p:nvPr>
            <p:ph idx="1"/>
          </p:nvPr>
        </p:nvSpPr>
        <p:spPr/>
        <p:txBody>
          <a:bodyPr/>
          <a:lstStyle/>
          <a:p>
            <a:pPr marL="0" indent="0">
              <a:buNone/>
            </a:pPr>
            <a:r>
              <a:rPr lang="es-ES" dirty="0"/>
              <a:t>¡A estudiar!</a:t>
            </a:r>
          </a:p>
          <a:p>
            <a:pPr marL="0" indent="0">
              <a:buNone/>
            </a:pPr>
            <a:r>
              <a:rPr lang="es-ES" dirty="0"/>
              <a:t>¡A hacer los ejercicios!</a:t>
            </a:r>
          </a:p>
        </p:txBody>
      </p:sp>
      <p:sp>
        <p:nvSpPr>
          <p:cNvPr id="4" name="Marcador de número de diapositiva 3"/>
          <p:cNvSpPr>
            <a:spLocks noGrp="1"/>
          </p:cNvSpPr>
          <p:nvPr>
            <p:ph type="sldNum" sz="quarter" idx="12"/>
          </p:nvPr>
        </p:nvSpPr>
        <p:spPr/>
        <p:txBody>
          <a:bodyPr/>
          <a:lstStyle/>
          <a:p>
            <a:fld id="{16ECA795-B93C-4015-8829-323C92BB691C}" type="slidenum">
              <a:rPr lang="es-ES" smtClean="0"/>
              <a:t>14</a:t>
            </a:fld>
            <a:endParaRPr lang="es-ES"/>
          </a:p>
        </p:txBody>
      </p:sp>
    </p:spTree>
    <p:extLst>
      <p:ext uri="{BB962C8B-B14F-4D97-AF65-F5344CB8AC3E}">
        <p14:creationId xmlns:p14="http://schemas.microsoft.com/office/powerpoint/2010/main" val="77430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p:spPr>
        <p:txBody>
          <a:bodyPr>
            <a:normAutofit lnSpcReduction="10000"/>
          </a:bodyPr>
          <a:lstStyle/>
          <a:p>
            <a:pPr marL="0" indent="0">
              <a:buNone/>
            </a:pPr>
            <a:r>
              <a:rPr lang="es-ES" b="1" dirty="0"/>
              <a:t>No electrolitos</a:t>
            </a:r>
            <a:r>
              <a:rPr lang="es-ES" dirty="0"/>
              <a:t> porque ambos son volátiles.</a:t>
            </a:r>
          </a:p>
          <a:p>
            <a:pPr marL="0" indent="0">
              <a:buNone/>
            </a:pPr>
            <a:r>
              <a:rPr lang="es-ES" dirty="0"/>
              <a:t>Los dos componentes están en la fase líquida y en la fase gaseosa.</a:t>
            </a:r>
          </a:p>
          <a:p>
            <a:pPr marL="0" indent="0">
              <a:buNone/>
            </a:pPr>
            <a:r>
              <a:rPr lang="es-ES" dirty="0"/>
              <a:t>Cuando se llega al equilibrio se tiene presión de vapor de ambos componentes.</a:t>
            </a:r>
          </a:p>
          <a:p>
            <a:pPr marL="0" indent="0">
              <a:buNone/>
            </a:pPr>
            <a:r>
              <a:rPr lang="es-ES" dirty="0"/>
              <a:t>Si las fuerzas intermoleculares son similares, se cumple la </a:t>
            </a:r>
            <a:r>
              <a:rPr lang="es-ES" b="1" dirty="0"/>
              <a:t>ley de </a:t>
            </a:r>
            <a:r>
              <a:rPr lang="es-ES" b="1" dirty="0" err="1"/>
              <a:t>Raoult</a:t>
            </a:r>
            <a:r>
              <a:rPr lang="es-ES" dirty="0"/>
              <a:t> y se tiene una </a:t>
            </a:r>
            <a:r>
              <a:rPr lang="es-ES" b="1" dirty="0"/>
              <a:t>solución ideal</a:t>
            </a:r>
            <a:r>
              <a:rPr lang="es-ES" dirty="0"/>
              <a:t>, para toda concentración.</a:t>
            </a:r>
          </a:p>
          <a:p>
            <a:pPr marL="0" indent="0">
              <a:buNone/>
            </a:pPr>
            <a:endParaRPr lang="es-ES" dirty="0"/>
          </a:p>
          <a:p>
            <a:pPr marL="0" indent="0">
              <a:buNone/>
            </a:pPr>
            <a:r>
              <a:rPr lang="es-ES" b="1" dirty="0"/>
              <a:t>p</a:t>
            </a:r>
            <a:r>
              <a:rPr lang="es-ES" b="1" baseline="-25000" dirty="0"/>
              <a:t>1</a:t>
            </a:r>
            <a:r>
              <a:rPr lang="es-ES" b="1" dirty="0"/>
              <a:t> = x</a:t>
            </a:r>
            <a:r>
              <a:rPr lang="es-ES" b="1" baseline="-25000" dirty="0"/>
              <a:t>1</a:t>
            </a:r>
            <a:r>
              <a:rPr lang="es-ES" b="1" dirty="0"/>
              <a:t> p</a:t>
            </a:r>
            <a:r>
              <a:rPr lang="es-ES" b="1" baseline="-25000" dirty="0"/>
              <a:t>1</a:t>
            </a:r>
            <a:r>
              <a:rPr lang="es-ES" b="1" dirty="0"/>
              <a:t>⁰		p</a:t>
            </a:r>
            <a:r>
              <a:rPr lang="es-ES" b="1" baseline="-25000" dirty="0"/>
              <a:t>2</a:t>
            </a:r>
            <a:r>
              <a:rPr lang="es-ES" b="1" dirty="0"/>
              <a:t> = x</a:t>
            </a:r>
            <a:r>
              <a:rPr lang="es-ES" b="1" baseline="-25000" dirty="0"/>
              <a:t>2</a:t>
            </a:r>
            <a:r>
              <a:rPr lang="es-ES" b="1" dirty="0"/>
              <a:t> p</a:t>
            </a:r>
            <a:r>
              <a:rPr lang="es-ES" b="1" baseline="-25000" dirty="0"/>
              <a:t>2</a:t>
            </a:r>
            <a:r>
              <a:rPr lang="es-ES" b="1" dirty="0"/>
              <a:t>⁰</a:t>
            </a:r>
            <a:endParaRPr lang="es-ES" dirty="0"/>
          </a:p>
          <a:p>
            <a:pPr marL="0" indent="0">
              <a:buNone/>
            </a:pPr>
            <a:endParaRPr lang="es-ES" dirty="0"/>
          </a:p>
          <a:p>
            <a:pPr marL="0" indent="0">
              <a:buNone/>
            </a:pPr>
            <a:r>
              <a:rPr lang="es-ES" dirty="0"/>
              <a:t>p</a:t>
            </a:r>
            <a:r>
              <a:rPr lang="es-ES" baseline="-25000" dirty="0"/>
              <a:t>i</a:t>
            </a:r>
            <a:r>
              <a:rPr lang="es-ES" dirty="0"/>
              <a:t>: presión parcial</a:t>
            </a:r>
          </a:p>
          <a:p>
            <a:pPr marL="0" indent="0">
              <a:buNone/>
            </a:pPr>
            <a:r>
              <a:rPr lang="es-ES" dirty="0"/>
              <a:t>p</a:t>
            </a:r>
            <a:r>
              <a:rPr lang="es-ES" baseline="-25000" dirty="0"/>
              <a:t>i</a:t>
            </a:r>
            <a:r>
              <a:rPr lang="es-ES" dirty="0"/>
              <a:t>⁰: presión parcial del componente puro</a:t>
            </a:r>
          </a:p>
          <a:p>
            <a:pPr marL="0" indent="0">
              <a:buNone/>
            </a:pPr>
            <a:r>
              <a:rPr lang="es-ES" dirty="0"/>
              <a:t>x</a:t>
            </a:r>
            <a:r>
              <a:rPr lang="es-ES" baseline="-25000" dirty="0"/>
              <a:t>i</a:t>
            </a:r>
            <a:r>
              <a:rPr lang="es-ES" dirty="0"/>
              <a:t>: fracción molar en la fase líquida</a:t>
            </a:r>
          </a:p>
          <a:p>
            <a:endParaRPr lang="es-ES" dirty="0"/>
          </a:p>
        </p:txBody>
      </p:sp>
      <p:sp>
        <p:nvSpPr>
          <p:cNvPr id="2" name="Marcador de número de diapositiva 1"/>
          <p:cNvSpPr>
            <a:spLocks noGrp="1"/>
          </p:cNvSpPr>
          <p:nvPr>
            <p:ph type="sldNum" sz="quarter" idx="12"/>
          </p:nvPr>
        </p:nvSpPr>
        <p:spPr/>
        <p:txBody>
          <a:bodyPr/>
          <a:lstStyle/>
          <a:p>
            <a:fld id="{16ECA795-B93C-4015-8829-323C92BB691C}" type="slidenum">
              <a:rPr lang="es-ES" smtClean="0"/>
              <a:t>2</a:t>
            </a:fld>
            <a:endParaRPr lang="es-ES"/>
          </a:p>
        </p:txBody>
      </p:sp>
    </p:spTree>
    <p:extLst>
      <p:ext uri="{BB962C8B-B14F-4D97-AF65-F5344CB8AC3E}">
        <p14:creationId xmlns:p14="http://schemas.microsoft.com/office/powerpoint/2010/main" val="405741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p:spPr>
        <p:txBody>
          <a:bodyPr/>
          <a:lstStyle/>
          <a:p>
            <a:pPr marL="0" indent="0">
              <a:buNone/>
            </a:pPr>
            <a:r>
              <a:rPr lang="es-ES" b="1" dirty="0"/>
              <a:t>P = p</a:t>
            </a:r>
            <a:r>
              <a:rPr lang="es-ES" b="1" baseline="-25000" dirty="0"/>
              <a:t>1</a:t>
            </a:r>
            <a:r>
              <a:rPr lang="es-ES" b="1" dirty="0"/>
              <a:t> + p</a:t>
            </a:r>
            <a:r>
              <a:rPr lang="es-ES" b="1" baseline="-25000" dirty="0"/>
              <a:t>2</a:t>
            </a:r>
            <a:r>
              <a:rPr lang="es-ES" dirty="0"/>
              <a:t>			P: presión total</a:t>
            </a:r>
          </a:p>
          <a:p>
            <a:pPr marL="0" indent="0">
              <a:buNone/>
            </a:pPr>
            <a:r>
              <a:rPr lang="es-ES" b="1" dirty="0">
                <a:solidFill>
                  <a:srgbClr val="FF0000"/>
                </a:solidFill>
              </a:rPr>
              <a:t>P = x</a:t>
            </a:r>
            <a:r>
              <a:rPr lang="es-ES" b="1" baseline="-25000" dirty="0">
                <a:solidFill>
                  <a:srgbClr val="FF0000"/>
                </a:solidFill>
              </a:rPr>
              <a:t>1</a:t>
            </a:r>
            <a:r>
              <a:rPr lang="es-ES" b="1" dirty="0">
                <a:solidFill>
                  <a:srgbClr val="FF0000"/>
                </a:solidFill>
              </a:rPr>
              <a:t> p</a:t>
            </a:r>
            <a:r>
              <a:rPr lang="es-ES" b="1" baseline="-25000" dirty="0">
                <a:solidFill>
                  <a:srgbClr val="FF0000"/>
                </a:solidFill>
              </a:rPr>
              <a:t>1</a:t>
            </a:r>
            <a:r>
              <a:rPr lang="es-ES" b="1" dirty="0">
                <a:solidFill>
                  <a:srgbClr val="FF0000"/>
                </a:solidFill>
              </a:rPr>
              <a:t>⁰ + x</a:t>
            </a:r>
            <a:r>
              <a:rPr lang="es-ES" b="1" baseline="-25000" dirty="0">
                <a:solidFill>
                  <a:srgbClr val="FF0000"/>
                </a:solidFill>
              </a:rPr>
              <a:t>2</a:t>
            </a:r>
            <a:r>
              <a:rPr lang="es-ES" b="1" dirty="0">
                <a:solidFill>
                  <a:srgbClr val="FF0000"/>
                </a:solidFill>
              </a:rPr>
              <a:t> p</a:t>
            </a:r>
            <a:r>
              <a:rPr lang="es-ES" b="1" baseline="-25000" dirty="0">
                <a:solidFill>
                  <a:srgbClr val="FF0000"/>
                </a:solidFill>
              </a:rPr>
              <a:t>2</a:t>
            </a:r>
            <a:r>
              <a:rPr lang="es-ES" b="1" dirty="0">
                <a:solidFill>
                  <a:srgbClr val="FF0000"/>
                </a:solidFill>
              </a:rPr>
              <a:t>⁰</a:t>
            </a:r>
          </a:p>
          <a:p>
            <a:pPr marL="0" indent="0">
              <a:buNone/>
            </a:pPr>
            <a:r>
              <a:rPr lang="es-ES" dirty="0"/>
              <a:t>P = x</a:t>
            </a:r>
            <a:r>
              <a:rPr lang="es-ES" baseline="-25000" dirty="0"/>
              <a:t>1</a:t>
            </a:r>
            <a:r>
              <a:rPr lang="es-ES" dirty="0"/>
              <a:t> p</a:t>
            </a:r>
            <a:r>
              <a:rPr lang="es-ES" baseline="-25000" dirty="0"/>
              <a:t>1</a:t>
            </a:r>
            <a:r>
              <a:rPr lang="es-ES" dirty="0"/>
              <a:t>⁰ + (1 – x</a:t>
            </a:r>
            <a:r>
              <a:rPr lang="es-ES" baseline="-25000" dirty="0"/>
              <a:t>1</a:t>
            </a:r>
            <a:r>
              <a:rPr lang="es-ES" dirty="0"/>
              <a:t>) p</a:t>
            </a:r>
            <a:r>
              <a:rPr lang="es-ES" baseline="-25000" dirty="0"/>
              <a:t>2</a:t>
            </a:r>
            <a:r>
              <a:rPr lang="es-ES" dirty="0"/>
              <a:t>⁰</a:t>
            </a:r>
          </a:p>
          <a:p>
            <a:pPr marL="0" indent="0">
              <a:buNone/>
            </a:pPr>
            <a:r>
              <a:rPr lang="es-ES" b="1" dirty="0"/>
              <a:t>P = p</a:t>
            </a:r>
            <a:r>
              <a:rPr lang="es-ES" b="1" baseline="-25000" dirty="0"/>
              <a:t>2</a:t>
            </a:r>
            <a:r>
              <a:rPr lang="es-ES" b="1" dirty="0"/>
              <a:t>⁰ + (p</a:t>
            </a:r>
            <a:r>
              <a:rPr lang="es-ES" b="1" baseline="-25000" dirty="0"/>
              <a:t>1</a:t>
            </a:r>
            <a:r>
              <a:rPr lang="es-ES" b="1" dirty="0"/>
              <a:t>⁰ - p</a:t>
            </a:r>
            <a:r>
              <a:rPr lang="es-ES" b="1" baseline="-25000" dirty="0"/>
              <a:t>2</a:t>
            </a:r>
            <a:r>
              <a:rPr lang="es-ES" b="1" dirty="0"/>
              <a:t>⁰) x</a:t>
            </a:r>
            <a:r>
              <a:rPr lang="es-ES" b="1" baseline="-25000" dirty="0"/>
              <a:t>1</a:t>
            </a:r>
            <a:r>
              <a:rPr lang="es-ES" dirty="0"/>
              <a:t>	a T = </a:t>
            </a:r>
            <a:r>
              <a:rPr lang="es-ES" dirty="0" err="1"/>
              <a:t>cte</a:t>
            </a:r>
            <a:endParaRPr lang="es-ES" dirty="0"/>
          </a:p>
        </p:txBody>
      </p:sp>
      <p:sp>
        <p:nvSpPr>
          <p:cNvPr id="2" name="Marcador de número de diapositiva 1"/>
          <p:cNvSpPr>
            <a:spLocks noGrp="1"/>
          </p:cNvSpPr>
          <p:nvPr>
            <p:ph type="sldNum" sz="quarter" idx="12"/>
          </p:nvPr>
        </p:nvSpPr>
        <p:spPr/>
        <p:txBody>
          <a:bodyPr/>
          <a:lstStyle/>
          <a:p>
            <a:fld id="{16ECA795-B93C-4015-8829-323C92BB691C}" type="slidenum">
              <a:rPr lang="es-ES" smtClean="0"/>
              <a:t>3</a:t>
            </a:fld>
            <a:endParaRPr lang="es-ES"/>
          </a:p>
        </p:txBody>
      </p:sp>
      <p:graphicFrame>
        <p:nvGraphicFramePr>
          <p:cNvPr id="4" name="Gráfico 3">
            <a:extLst>
              <a:ext uri="{FF2B5EF4-FFF2-40B4-BE49-F238E27FC236}">
                <a16:creationId xmlns:a16="http://schemas.microsoft.com/office/drawing/2014/main" id="{6D98001A-5E5E-4220-93DD-C37B4B5D25E2}"/>
              </a:ext>
            </a:extLst>
          </p:cNvPr>
          <p:cNvGraphicFramePr/>
          <p:nvPr>
            <p:extLst>
              <p:ext uri="{D42A27DB-BD31-4B8C-83A1-F6EECF244321}">
                <p14:modId xmlns:p14="http://schemas.microsoft.com/office/powerpoint/2010/main" val="1644228752"/>
              </p:ext>
            </p:extLst>
          </p:nvPr>
        </p:nvGraphicFramePr>
        <p:xfrm>
          <a:off x="838200" y="2955223"/>
          <a:ext cx="5090160" cy="3311434"/>
        </p:xfrm>
        <a:graphic>
          <a:graphicData uri="http://schemas.openxmlformats.org/drawingml/2006/chart">
            <c:chart xmlns:c="http://schemas.openxmlformats.org/drawingml/2006/chart" xmlns:r="http://schemas.openxmlformats.org/officeDocument/2006/relationships" r:id="rId2"/>
          </a:graphicData>
        </a:graphic>
      </p:graphicFrame>
      <p:sp>
        <p:nvSpPr>
          <p:cNvPr id="5" name="Marcador de contenido 2"/>
          <p:cNvSpPr txBox="1">
            <a:spLocks/>
          </p:cNvSpPr>
          <p:nvPr/>
        </p:nvSpPr>
        <p:spPr>
          <a:xfrm>
            <a:off x="6583680" y="2834640"/>
            <a:ext cx="5238206" cy="358702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Si para cada composición se suma p</a:t>
            </a:r>
            <a:r>
              <a:rPr lang="es-ES" baseline="-25000" dirty="0"/>
              <a:t>1</a:t>
            </a:r>
            <a:r>
              <a:rPr lang="es-ES" dirty="0"/>
              <a:t> + p</a:t>
            </a:r>
            <a:r>
              <a:rPr lang="es-ES" baseline="-25000" dirty="0"/>
              <a:t>2</a:t>
            </a:r>
            <a:r>
              <a:rPr lang="es-ES" dirty="0"/>
              <a:t>, se obtiene P.</a:t>
            </a:r>
          </a:p>
          <a:p>
            <a:pPr marL="0" indent="0">
              <a:buNone/>
            </a:pPr>
            <a:r>
              <a:rPr lang="es-ES" dirty="0"/>
              <a:t>Podemos observar que la presión del componente 1 cuando su fracción molar es 1 (está puro), es mayor que la presión del componente 2 cuando está puro. Por lo tanto 1 es más volátil que 2.</a:t>
            </a:r>
          </a:p>
          <a:p>
            <a:pPr marL="0" indent="0">
              <a:buFont typeface="Arial" panose="020B0604020202020204" pitchFamily="34" charset="0"/>
              <a:buNone/>
            </a:pPr>
            <a:r>
              <a:rPr lang="es-ES" dirty="0"/>
              <a:t>Si </a:t>
            </a:r>
            <a:r>
              <a:rPr lang="es-ES" dirty="0" err="1"/>
              <a:t>P</a:t>
            </a:r>
            <a:r>
              <a:rPr lang="es-ES" baseline="-25000" dirty="0" err="1"/>
              <a:t>ext</a:t>
            </a:r>
            <a:r>
              <a:rPr lang="es-ES" dirty="0"/>
              <a:t> = P, la temperatura es la temperatura de ebullición, se tiene el equilibrio líquido - vapor, se está sobre la recta. Si </a:t>
            </a:r>
            <a:r>
              <a:rPr lang="es-ES" dirty="0" err="1"/>
              <a:t>P</a:t>
            </a:r>
            <a:r>
              <a:rPr lang="es-ES" baseline="-25000" dirty="0" err="1"/>
              <a:t>ext</a:t>
            </a:r>
            <a:r>
              <a:rPr lang="es-ES" dirty="0"/>
              <a:t> &gt; P, se tiene líquido. Si </a:t>
            </a:r>
            <a:r>
              <a:rPr lang="es-ES" dirty="0" err="1"/>
              <a:t>P</a:t>
            </a:r>
            <a:r>
              <a:rPr lang="es-ES" baseline="-25000" dirty="0" err="1"/>
              <a:t>ext</a:t>
            </a:r>
            <a:r>
              <a:rPr lang="es-ES" dirty="0"/>
              <a:t> &lt; P, se tiene vapor.</a:t>
            </a:r>
          </a:p>
          <a:p>
            <a:pPr marL="0" indent="0">
              <a:buFont typeface="Arial" panose="020B0604020202020204" pitchFamily="34" charset="0"/>
              <a:buNone/>
            </a:pPr>
            <a:r>
              <a:rPr lang="es-ES" b="1" dirty="0">
                <a:solidFill>
                  <a:srgbClr val="FF0000"/>
                </a:solidFill>
              </a:rPr>
              <a:t>Las presiones de vapor de los componentes puros dependen de las fuerzas intermoleculares. El que tenga mayor presión de vapor será el más volátil y su temperatura de ebullición será menor.</a:t>
            </a:r>
          </a:p>
        </p:txBody>
      </p:sp>
      <p:sp>
        <p:nvSpPr>
          <p:cNvPr id="6" name="Rectángulo 5"/>
          <p:cNvSpPr/>
          <p:nvPr/>
        </p:nvSpPr>
        <p:spPr>
          <a:xfrm>
            <a:off x="838200" y="1058091"/>
            <a:ext cx="2688771" cy="5225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5091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p:spPr>
        <p:txBody>
          <a:bodyPr/>
          <a:lstStyle/>
          <a:p>
            <a:pPr marL="0" indent="0">
              <a:buNone/>
            </a:pPr>
            <a:r>
              <a:rPr lang="es-ES" b="1" dirty="0"/>
              <a:t>p</a:t>
            </a:r>
            <a:r>
              <a:rPr lang="es-ES" b="1" baseline="-25000" dirty="0"/>
              <a:t>1</a:t>
            </a:r>
            <a:r>
              <a:rPr lang="es-ES" b="1" dirty="0"/>
              <a:t> = y</a:t>
            </a:r>
            <a:r>
              <a:rPr lang="es-ES" b="1" baseline="-25000" dirty="0"/>
              <a:t>1</a:t>
            </a:r>
            <a:r>
              <a:rPr lang="es-ES" b="1" dirty="0"/>
              <a:t> P		p</a:t>
            </a:r>
            <a:r>
              <a:rPr lang="es-ES" b="1" baseline="-25000" dirty="0"/>
              <a:t>2</a:t>
            </a:r>
            <a:r>
              <a:rPr lang="es-ES" b="1" dirty="0"/>
              <a:t> = y</a:t>
            </a:r>
            <a:r>
              <a:rPr lang="es-ES" b="1" baseline="-25000" dirty="0"/>
              <a:t>2</a:t>
            </a:r>
            <a:r>
              <a:rPr lang="es-ES" b="1" dirty="0"/>
              <a:t> P</a:t>
            </a:r>
            <a:r>
              <a:rPr lang="es-ES" dirty="0"/>
              <a:t>		Ley de Dalton</a:t>
            </a:r>
          </a:p>
          <a:p>
            <a:pPr marL="0" indent="0">
              <a:buNone/>
            </a:pPr>
            <a:r>
              <a:rPr lang="es-ES" dirty="0"/>
              <a:t>						</a:t>
            </a:r>
            <a:r>
              <a:rPr lang="es-ES" dirty="0" err="1"/>
              <a:t>y</a:t>
            </a:r>
            <a:r>
              <a:rPr lang="es-ES" baseline="-25000" dirty="0" err="1"/>
              <a:t>i</a:t>
            </a:r>
            <a:r>
              <a:rPr lang="es-ES" dirty="0"/>
              <a:t>: fracción molar en la fase vapor</a:t>
            </a:r>
          </a:p>
          <a:p>
            <a:pPr marL="0" indent="0">
              <a:buNone/>
            </a:pPr>
            <a:endParaRPr lang="es-ES" dirty="0"/>
          </a:p>
          <a:p>
            <a:pPr marL="0" indent="0">
              <a:buNone/>
            </a:pPr>
            <a:r>
              <a:rPr lang="es-ES" b="1" dirty="0">
                <a:solidFill>
                  <a:srgbClr val="FF0000"/>
                </a:solidFill>
              </a:rPr>
              <a:t>p</a:t>
            </a:r>
            <a:r>
              <a:rPr lang="es-ES" b="1" baseline="-25000" dirty="0">
                <a:solidFill>
                  <a:srgbClr val="FF0000"/>
                </a:solidFill>
              </a:rPr>
              <a:t>1</a:t>
            </a:r>
            <a:r>
              <a:rPr lang="es-ES" b="1" dirty="0">
                <a:solidFill>
                  <a:srgbClr val="FF0000"/>
                </a:solidFill>
              </a:rPr>
              <a:t> = x</a:t>
            </a:r>
            <a:r>
              <a:rPr lang="es-ES" b="1" baseline="-25000" dirty="0">
                <a:solidFill>
                  <a:srgbClr val="FF0000"/>
                </a:solidFill>
              </a:rPr>
              <a:t>1</a:t>
            </a:r>
            <a:r>
              <a:rPr lang="es-ES" b="1" dirty="0">
                <a:solidFill>
                  <a:srgbClr val="FF0000"/>
                </a:solidFill>
              </a:rPr>
              <a:t> p</a:t>
            </a:r>
            <a:r>
              <a:rPr lang="es-ES" b="1" baseline="-25000" dirty="0">
                <a:solidFill>
                  <a:srgbClr val="FF0000"/>
                </a:solidFill>
              </a:rPr>
              <a:t>1</a:t>
            </a:r>
            <a:r>
              <a:rPr lang="es-ES" b="1" dirty="0">
                <a:solidFill>
                  <a:srgbClr val="FF0000"/>
                </a:solidFill>
              </a:rPr>
              <a:t>⁰ = y</a:t>
            </a:r>
            <a:r>
              <a:rPr lang="es-ES" b="1" baseline="-25000" dirty="0">
                <a:solidFill>
                  <a:srgbClr val="FF0000"/>
                </a:solidFill>
              </a:rPr>
              <a:t>1</a:t>
            </a:r>
            <a:r>
              <a:rPr lang="es-ES" b="1" dirty="0">
                <a:solidFill>
                  <a:srgbClr val="FF0000"/>
                </a:solidFill>
              </a:rPr>
              <a:t> P		p</a:t>
            </a:r>
            <a:r>
              <a:rPr lang="es-ES" b="1" baseline="-25000" dirty="0">
                <a:solidFill>
                  <a:srgbClr val="FF0000"/>
                </a:solidFill>
              </a:rPr>
              <a:t>2</a:t>
            </a:r>
            <a:r>
              <a:rPr lang="es-ES" b="1" dirty="0">
                <a:solidFill>
                  <a:srgbClr val="FF0000"/>
                </a:solidFill>
              </a:rPr>
              <a:t> = x</a:t>
            </a:r>
            <a:r>
              <a:rPr lang="es-ES" b="1" baseline="-25000" dirty="0">
                <a:solidFill>
                  <a:srgbClr val="FF0000"/>
                </a:solidFill>
              </a:rPr>
              <a:t>2</a:t>
            </a:r>
            <a:r>
              <a:rPr lang="es-ES" b="1" dirty="0">
                <a:solidFill>
                  <a:srgbClr val="FF0000"/>
                </a:solidFill>
              </a:rPr>
              <a:t> p</a:t>
            </a:r>
            <a:r>
              <a:rPr lang="es-ES" b="1" baseline="-25000" dirty="0">
                <a:solidFill>
                  <a:srgbClr val="FF0000"/>
                </a:solidFill>
              </a:rPr>
              <a:t>2</a:t>
            </a:r>
            <a:r>
              <a:rPr lang="es-ES" b="1" dirty="0">
                <a:solidFill>
                  <a:srgbClr val="FF0000"/>
                </a:solidFill>
              </a:rPr>
              <a:t>⁰ = y</a:t>
            </a:r>
            <a:r>
              <a:rPr lang="es-ES" b="1" baseline="-25000" dirty="0">
                <a:solidFill>
                  <a:srgbClr val="FF0000"/>
                </a:solidFill>
              </a:rPr>
              <a:t>2</a:t>
            </a:r>
            <a:r>
              <a:rPr lang="es-ES" b="1" dirty="0">
                <a:solidFill>
                  <a:srgbClr val="FF0000"/>
                </a:solidFill>
              </a:rPr>
              <a:t> P</a:t>
            </a:r>
            <a:endParaRPr lang="es-ES" dirty="0">
              <a:solidFill>
                <a:srgbClr val="FF0000"/>
              </a:solidFill>
            </a:endParaRPr>
          </a:p>
        </p:txBody>
      </p:sp>
      <p:sp>
        <p:nvSpPr>
          <p:cNvPr id="2" name="Marcador de número de diapositiva 1"/>
          <p:cNvSpPr>
            <a:spLocks noGrp="1"/>
          </p:cNvSpPr>
          <p:nvPr>
            <p:ph type="sldNum" sz="quarter" idx="12"/>
          </p:nvPr>
        </p:nvSpPr>
        <p:spPr/>
        <p:txBody>
          <a:bodyPr/>
          <a:lstStyle/>
          <a:p>
            <a:fld id="{16ECA795-B93C-4015-8829-323C92BB691C}" type="slidenum">
              <a:rPr lang="es-ES" smtClean="0"/>
              <a:t>4</a:t>
            </a:fld>
            <a:endParaRPr lang="es-ES"/>
          </a:p>
        </p:txBody>
      </p:sp>
      <p:graphicFrame>
        <p:nvGraphicFramePr>
          <p:cNvPr id="4" name="Gráfico 3">
            <a:extLst>
              <a:ext uri="{FF2B5EF4-FFF2-40B4-BE49-F238E27FC236}">
                <a16:creationId xmlns:a16="http://schemas.microsoft.com/office/drawing/2014/main" id="{E5F1439C-6CA2-4EA3-9DE4-667BE91FBFAE}"/>
              </a:ext>
            </a:extLst>
          </p:cNvPr>
          <p:cNvGraphicFramePr/>
          <p:nvPr>
            <p:extLst>
              <p:ext uri="{D42A27DB-BD31-4B8C-83A1-F6EECF244321}">
                <p14:modId xmlns:p14="http://schemas.microsoft.com/office/powerpoint/2010/main" val="3399431590"/>
              </p:ext>
            </p:extLst>
          </p:nvPr>
        </p:nvGraphicFramePr>
        <p:xfrm>
          <a:off x="5656217" y="3082834"/>
          <a:ext cx="5325291" cy="3456078"/>
        </p:xfrm>
        <a:graphic>
          <a:graphicData uri="http://schemas.openxmlformats.org/drawingml/2006/chart">
            <c:chart xmlns:c="http://schemas.openxmlformats.org/drawingml/2006/chart" xmlns:r="http://schemas.openxmlformats.org/officeDocument/2006/relationships" r:id="rId2"/>
          </a:graphicData>
        </a:graphic>
      </p:graphicFrame>
      <p:sp>
        <p:nvSpPr>
          <p:cNvPr id="5" name="Marcador de contenido 2"/>
          <p:cNvSpPr txBox="1">
            <a:spLocks/>
          </p:cNvSpPr>
          <p:nvPr/>
        </p:nvSpPr>
        <p:spPr>
          <a:xfrm>
            <a:off x="838200" y="3701006"/>
            <a:ext cx="4112623" cy="2403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a:t>Se puede obtener la expresión matemática de P en función de y</a:t>
            </a:r>
            <a:r>
              <a:rPr lang="es-ES" baseline="-25000"/>
              <a:t>1</a:t>
            </a:r>
            <a:r>
              <a:rPr lang="es-ES"/>
              <a:t> a T = cte (está en el apunte).</a:t>
            </a:r>
          </a:p>
          <a:p>
            <a:endParaRPr lang="es-ES" dirty="0"/>
          </a:p>
        </p:txBody>
      </p:sp>
      <p:sp>
        <p:nvSpPr>
          <p:cNvPr id="6" name="Rectángulo 5">
            <a:extLst>
              <a:ext uri="{FF2B5EF4-FFF2-40B4-BE49-F238E27FC236}">
                <a16:creationId xmlns:a16="http://schemas.microsoft.com/office/drawing/2014/main" id="{F43D90C2-0C9D-48D5-9253-51CF349F02E9}"/>
              </a:ext>
            </a:extLst>
          </p:cNvPr>
          <p:cNvSpPr/>
          <p:nvPr/>
        </p:nvSpPr>
        <p:spPr>
          <a:xfrm>
            <a:off x="5603961" y="4902788"/>
            <a:ext cx="626035" cy="383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s-ES" sz="1600" dirty="0">
                <a:ln>
                  <a:noFill/>
                </a:ln>
                <a:solidFill>
                  <a:sysClr val="windowText" lastClr="000000"/>
                </a:solidFill>
              </a:rPr>
              <a:t>p</a:t>
            </a:r>
            <a:r>
              <a:rPr lang="es-ES" sz="1600" baseline="-25000" dirty="0">
                <a:solidFill>
                  <a:sysClr val="windowText" lastClr="000000"/>
                </a:solidFill>
              </a:rPr>
              <a:t>2</a:t>
            </a:r>
            <a:r>
              <a:rPr lang="es-ES" sz="1600" baseline="0" dirty="0">
                <a:solidFill>
                  <a:sysClr val="windowText" lastClr="000000"/>
                </a:solidFill>
              </a:rPr>
              <a:t>◦</a:t>
            </a:r>
            <a:endParaRPr lang="es-ES" sz="1600" dirty="0">
              <a:solidFill>
                <a:sysClr val="windowText" lastClr="000000"/>
              </a:solidFill>
            </a:endParaRPr>
          </a:p>
        </p:txBody>
      </p:sp>
      <p:sp>
        <p:nvSpPr>
          <p:cNvPr id="8" name="Rectángulo 7"/>
          <p:cNvSpPr/>
          <p:nvPr/>
        </p:nvSpPr>
        <p:spPr>
          <a:xfrm>
            <a:off x="718457" y="2076994"/>
            <a:ext cx="6426926" cy="627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9602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587829"/>
                <a:ext cx="10515600" cy="5589134"/>
              </a:xfrm>
            </p:spPr>
            <p:txBody>
              <a:bodyPr>
                <a:normAutofit/>
              </a:bodyPr>
              <a:lstStyle/>
              <a:p>
                <a:pPr marL="0" indent="0">
                  <a:buNone/>
                </a:pPr>
                <a:r>
                  <a:rPr lang="es-ES" dirty="0"/>
                  <a:t>El diagrama de P vs x</a:t>
                </a:r>
                <a:r>
                  <a:rPr lang="es-ES" baseline="-25000" dirty="0"/>
                  <a:t>1</a:t>
                </a:r>
                <a:r>
                  <a:rPr lang="es-ES" dirty="0"/>
                  <a:t> no puede usarse si hay solamente vapor. El de P vs y</a:t>
                </a:r>
                <a:r>
                  <a:rPr lang="es-ES" baseline="-25000" dirty="0"/>
                  <a:t>1</a:t>
                </a:r>
                <a:r>
                  <a:rPr lang="es-ES" dirty="0"/>
                  <a:t> no puede usarse si hay solamente líquido.</a:t>
                </a:r>
              </a:p>
              <a:p>
                <a:pPr marL="0" indent="0">
                  <a:buNone/>
                </a:pPr>
                <a:endParaRPr lang="es-ES" dirty="0"/>
              </a:p>
              <a:p>
                <a:pPr marL="0" indent="0">
                  <a:buNone/>
                </a:pPr>
                <a:r>
                  <a:rPr lang="es-ES" dirty="0"/>
                  <a:t>Se define </a:t>
                </a:r>
                <a:r>
                  <a:rPr lang="es-ES" b="1" dirty="0"/>
                  <a:t>fracción molar total o global</a:t>
                </a:r>
                <a:r>
                  <a:rPr lang="es-ES" dirty="0"/>
                  <a:t>:</a:t>
                </a:r>
              </a:p>
              <a:p>
                <a:pPr marL="0" indent="0">
                  <a:buNone/>
                </a:pPr>
                <a:endParaRPr lang="es-ES" dirty="0"/>
              </a:p>
              <a:p>
                <a:pPr marL="0" indent="0">
                  <a:buNone/>
                </a:pPr>
                <a14:m>
                  <m:oMath xmlns:m="http://schemas.openxmlformats.org/officeDocument/2006/math">
                    <m:sSub>
                      <m:sSubPr>
                        <m:ctrlPr>
                          <a:rPr lang="es-ES" b="1" i="1" smtClean="0">
                            <a:solidFill>
                              <a:srgbClr val="FF0000"/>
                            </a:solidFill>
                            <a:latin typeface="Cambria Math" panose="02040503050406030204" pitchFamily="18" charset="0"/>
                          </a:rPr>
                        </m:ctrlPr>
                      </m:sSubPr>
                      <m:e>
                        <m:r>
                          <a:rPr lang="es-ES" b="1" i="0">
                            <a:solidFill>
                              <a:srgbClr val="FF0000"/>
                            </a:solidFill>
                            <a:latin typeface="Cambria Math" panose="02040503050406030204" pitchFamily="18" charset="0"/>
                          </a:rPr>
                          <m:t>𝐗</m:t>
                        </m:r>
                      </m:e>
                      <m:sub>
                        <m:r>
                          <a:rPr lang="es-ES" b="1" i="0">
                            <a:solidFill>
                              <a:srgbClr val="FF0000"/>
                            </a:solidFill>
                            <a:latin typeface="Cambria Math" panose="02040503050406030204" pitchFamily="18" charset="0"/>
                          </a:rPr>
                          <m:t>𝟏</m:t>
                        </m:r>
                      </m:sub>
                    </m:sSub>
                    <m:r>
                      <a:rPr lang="es-ES" b="1" i="0">
                        <a:solidFill>
                          <a:srgbClr val="FF0000"/>
                        </a:solidFill>
                        <a:latin typeface="Cambria Math" panose="02040503050406030204" pitchFamily="18" charset="0"/>
                      </a:rPr>
                      <m:t>=</m:t>
                    </m:r>
                    <m:f>
                      <m:fPr>
                        <m:ctrlPr>
                          <a:rPr lang="es-ES" b="1" i="1">
                            <a:solidFill>
                              <a:srgbClr val="FF0000"/>
                            </a:solidFill>
                            <a:latin typeface="Cambria Math" panose="02040503050406030204" pitchFamily="18" charset="0"/>
                          </a:rPr>
                        </m:ctrlPr>
                      </m:fPr>
                      <m:num>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𝟏</m:t>
                            </m:r>
                          </m:sub>
                          <m:sup>
                            <m:r>
                              <a:rPr lang="es-ES" b="1" i="0">
                                <a:solidFill>
                                  <a:srgbClr val="FF0000"/>
                                </a:solidFill>
                                <a:latin typeface="Cambria Math" panose="02040503050406030204" pitchFamily="18" charset="0"/>
                              </a:rPr>
                              <m:t>𝐋</m:t>
                            </m:r>
                          </m:sup>
                        </m:sSubSup>
                        <m:r>
                          <a:rPr lang="es-ES" b="1" i="0">
                            <a:solidFill>
                              <a:srgbClr val="FF0000"/>
                            </a:solidFill>
                            <a:latin typeface="Cambria Math" panose="02040503050406030204" pitchFamily="18" charset="0"/>
                          </a:rPr>
                          <m:t>+</m:t>
                        </m:r>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𝟏</m:t>
                            </m:r>
                          </m:sub>
                          <m:sup>
                            <m:r>
                              <a:rPr lang="es-ES" b="1" i="0">
                                <a:solidFill>
                                  <a:srgbClr val="FF0000"/>
                                </a:solidFill>
                                <a:latin typeface="Cambria Math" panose="02040503050406030204" pitchFamily="18" charset="0"/>
                              </a:rPr>
                              <m:t>𝐆</m:t>
                            </m:r>
                          </m:sup>
                        </m:sSubSup>
                      </m:num>
                      <m:den>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𝟏</m:t>
                            </m:r>
                          </m:sub>
                          <m:sup>
                            <m:r>
                              <a:rPr lang="es-ES" b="1" i="0">
                                <a:solidFill>
                                  <a:srgbClr val="FF0000"/>
                                </a:solidFill>
                                <a:latin typeface="Cambria Math" panose="02040503050406030204" pitchFamily="18" charset="0"/>
                              </a:rPr>
                              <m:t>𝐋</m:t>
                            </m:r>
                          </m:sup>
                        </m:sSubSup>
                        <m:r>
                          <a:rPr lang="es-ES" b="1" i="0">
                            <a:solidFill>
                              <a:srgbClr val="FF0000"/>
                            </a:solidFill>
                            <a:latin typeface="Cambria Math" panose="02040503050406030204" pitchFamily="18" charset="0"/>
                          </a:rPr>
                          <m:t>+</m:t>
                        </m:r>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𝟏</m:t>
                            </m:r>
                          </m:sub>
                          <m:sup>
                            <m:r>
                              <a:rPr lang="es-ES" b="1" i="0">
                                <a:solidFill>
                                  <a:srgbClr val="FF0000"/>
                                </a:solidFill>
                                <a:latin typeface="Cambria Math" panose="02040503050406030204" pitchFamily="18" charset="0"/>
                              </a:rPr>
                              <m:t>𝐆</m:t>
                            </m:r>
                          </m:sup>
                        </m:sSubSup>
                        <m:r>
                          <a:rPr lang="es-ES" b="1" i="0">
                            <a:solidFill>
                              <a:srgbClr val="FF0000"/>
                            </a:solidFill>
                            <a:latin typeface="Cambria Math" panose="02040503050406030204" pitchFamily="18" charset="0"/>
                          </a:rPr>
                          <m:t>+</m:t>
                        </m:r>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𝟐</m:t>
                            </m:r>
                          </m:sub>
                          <m:sup>
                            <m:r>
                              <a:rPr lang="es-ES" b="1" i="0">
                                <a:solidFill>
                                  <a:srgbClr val="FF0000"/>
                                </a:solidFill>
                                <a:latin typeface="Cambria Math" panose="02040503050406030204" pitchFamily="18" charset="0"/>
                              </a:rPr>
                              <m:t>𝐋</m:t>
                            </m:r>
                          </m:sup>
                        </m:sSubSup>
                        <m:r>
                          <a:rPr lang="es-ES" b="1" i="0">
                            <a:solidFill>
                              <a:srgbClr val="FF0000"/>
                            </a:solidFill>
                            <a:latin typeface="Cambria Math" panose="02040503050406030204" pitchFamily="18" charset="0"/>
                          </a:rPr>
                          <m:t>+</m:t>
                        </m:r>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𝟐</m:t>
                            </m:r>
                          </m:sub>
                          <m:sup>
                            <m:r>
                              <a:rPr lang="es-ES" b="1" i="0">
                                <a:solidFill>
                                  <a:srgbClr val="FF0000"/>
                                </a:solidFill>
                                <a:latin typeface="Cambria Math" panose="02040503050406030204" pitchFamily="18" charset="0"/>
                              </a:rPr>
                              <m:t>𝐆</m:t>
                            </m:r>
                          </m:sup>
                        </m:sSubSup>
                      </m:den>
                    </m:f>
                  </m:oMath>
                </a14:m>
                <a:r>
                  <a:rPr lang="es-ES" b="1" dirty="0">
                    <a:solidFill>
                      <a:srgbClr val="FF0000"/>
                    </a:solidFill>
                  </a:rPr>
                  <a:t>		</a:t>
                </a:r>
                <a14:m>
                  <m:oMath xmlns:m="http://schemas.openxmlformats.org/officeDocument/2006/math">
                    <m:sSub>
                      <m:sSubPr>
                        <m:ctrlPr>
                          <a:rPr lang="es-ES" b="1" i="1">
                            <a:solidFill>
                              <a:srgbClr val="FF0000"/>
                            </a:solidFill>
                            <a:latin typeface="Cambria Math" panose="02040503050406030204" pitchFamily="18" charset="0"/>
                          </a:rPr>
                        </m:ctrlPr>
                      </m:sSubPr>
                      <m:e>
                        <m:r>
                          <a:rPr lang="es-ES" b="1" i="0">
                            <a:solidFill>
                              <a:srgbClr val="FF0000"/>
                            </a:solidFill>
                            <a:latin typeface="Cambria Math" panose="02040503050406030204" pitchFamily="18" charset="0"/>
                          </a:rPr>
                          <m:t>𝐗</m:t>
                        </m:r>
                      </m:e>
                      <m:sub>
                        <m:r>
                          <a:rPr lang="es-ES" b="1" i="0">
                            <a:solidFill>
                              <a:srgbClr val="FF0000"/>
                            </a:solidFill>
                            <a:latin typeface="Cambria Math" panose="02040503050406030204" pitchFamily="18" charset="0"/>
                          </a:rPr>
                          <m:t>𝟐</m:t>
                        </m:r>
                      </m:sub>
                    </m:sSub>
                    <m:r>
                      <a:rPr lang="es-ES" b="1" i="0">
                        <a:solidFill>
                          <a:srgbClr val="FF0000"/>
                        </a:solidFill>
                        <a:latin typeface="Cambria Math" panose="02040503050406030204" pitchFamily="18" charset="0"/>
                      </a:rPr>
                      <m:t>=</m:t>
                    </m:r>
                    <m:f>
                      <m:fPr>
                        <m:ctrlPr>
                          <a:rPr lang="es-ES" b="1" i="1">
                            <a:solidFill>
                              <a:srgbClr val="FF0000"/>
                            </a:solidFill>
                            <a:latin typeface="Cambria Math" panose="02040503050406030204" pitchFamily="18" charset="0"/>
                          </a:rPr>
                        </m:ctrlPr>
                      </m:fPr>
                      <m:num>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𝟐</m:t>
                            </m:r>
                          </m:sub>
                          <m:sup>
                            <m:r>
                              <a:rPr lang="es-ES" b="1" i="0">
                                <a:solidFill>
                                  <a:srgbClr val="FF0000"/>
                                </a:solidFill>
                                <a:latin typeface="Cambria Math" panose="02040503050406030204" pitchFamily="18" charset="0"/>
                              </a:rPr>
                              <m:t>𝐋</m:t>
                            </m:r>
                          </m:sup>
                        </m:sSubSup>
                        <m:r>
                          <a:rPr lang="es-ES" b="1" i="0">
                            <a:solidFill>
                              <a:srgbClr val="FF0000"/>
                            </a:solidFill>
                            <a:latin typeface="Cambria Math" panose="02040503050406030204" pitchFamily="18" charset="0"/>
                          </a:rPr>
                          <m:t>+</m:t>
                        </m:r>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𝟐</m:t>
                            </m:r>
                          </m:sub>
                          <m:sup>
                            <m:r>
                              <a:rPr lang="es-ES" b="1" i="0">
                                <a:solidFill>
                                  <a:srgbClr val="FF0000"/>
                                </a:solidFill>
                                <a:latin typeface="Cambria Math" panose="02040503050406030204" pitchFamily="18" charset="0"/>
                              </a:rPr>
                              <m:t>𝐆</m:t>
                            </m:r>
                          </m:sup>
                        </m:sSubSup>
                      </m:num>
                      <m:den>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𝟏</m:t>
                            </m:r>
                          </m:sub>
                          <m:sup>
                            <m:r>
                              <a:rPr lang="es-ES" b="1" i="0">
                                <a:solidFill>
                                  <a:srgbClr val="FF0000"/>
                                </a:solidFill>
                                <a:latin typeface="Cambria Math" panose="02040503050406030204" pitchFamily="18" charset="0"/>
                              </a:rPr>
                              <m:t>𝐋</m:t>
                            </m:r>
                          </m:sup>
                        </m:sSubSup>
                        <m:r>
                          <a:rPr lang="es-ES" b="1" i="0">
                            <a:solidFill>
                              <a:srgbClr val="FF0000"/>
                            </a:solidFill>
                            <a:latin typeface="Cambria Math" panose="02040503050406030204" pitchFamily="18" charset="0"/>
                          </a:rPr>
                          <m:t>+</m:t>
                        </m:r>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𝟏</m:t>
                            </m:r>
                          </m:sub>
                          <m:sup>
                            <m:r>
                              <a:rPr lang="es-ES" b="1" i="0">
                                <a:solidFill>
                                  <a:srgbClr val="FF0000"/>
                                </a:solidFill>
                                <a:latin typeface="Cambria Math" panose="02040503050406030204" pitchFamily="18" charset="0"/>
                              </a:rPr>
                              <m:t>𝐆</m:t>
                            </m:r>
                          </m:sup>
                        </m:sSubSup>
                        <m:r>
                          <a:rPr lang="es-ES" b="1" i="0">
                            <a:solidFill>
                              <a:srgbClr val="FF0000"/>
                            </a:solidFill>
                            <a:latin typeface="Cambria Math" panose="02040503050406030204" pitchFamily="18" charset="0"/>
                          </a:rPr>
                          <m:t>+</m:t>
                        </m:r>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𝟐</m:t>
                            </m:r>
                          </m:sub>
                          <m:sup>
                            <m:r>
                              <a:rPr lang="es-ES" b="1" i="0">
                                <a:solidFill>
                                  <a:srgbClr val="FF0000"/>
                                </a:solidFill>
                                <a:latin typeface="Cambria Math" panose="02040503050406030204" pitchFamily="18" charset="0"/>
                              </a:rPr>
                              <m:t>𝐋</m:t>
                            </m:r>
                          </m:sup>
                        </m:sSubSup>
                        <m:r>
                          <a:rPr lang="es-ES" b="1" i="0">
                            <a:solidFill>
                              <a:srgbClr val="FF0000"/>
                            </a:solidFill>
                            <a:latin typeface="Cambria Math" panose="02040503050406030204" pitchFamily="18" charset="0"/>
                          </a:rPr>
                          <m:t>+</m:t>
                        </m:r>
                        <m:sSubSup>
                          <m:sSubSupPr>
                            <m:ctrlPr>
                              <a:rPr lang="es-ES" b="1" i="1">
                                <a:solidFill>
                                  <a:srgbClr val="FF0000"/>
                                </a:solidFill>
                                <a:latin typeface="Cambria Math" panose="02040503050406030204" pitchFamily="18" charset="0"/>
                              </a:rPr>
                            </m:ctrlPr>
                          </m:sSubSupPr>
                          <m:e>
                            <m:r>
                              <a:rPr lang="es-ES" b="1" i="0">
                                <a:solidFill>
                                  <a:srgbClr val="FF0000"/>
                                </a:solidFill>
                                <a:latin typeface="Cambria Math" panose="02040503050406030204" pitchFamily="18" charset="0"/>
                              </a:rPr>
                              <m:t>𝐧</m:t>
                            </m:r>
                          </m:e>
                          <m:sub>
                            <m:r>
                              <a:rPr lang="es-ES" b="1" i="0">
                                <a:solidFill>
                                  <a:srgbClr val="FF0000"/>
                                </a:solidFill>
                                <a:latin typeface="Cambria Math" panose="02040503050406030204" pitchFamily="18" charset="0"/>
                              </a:rPr>
                              <m:t>𝟐</m:t>
                            </m:r>
                          </m:sub>
                          <m:sup>
                            <m:r>
                              <a:rPr lang="es-ES" b="1" i="0">
                                <a:solidFill>
                                  <a:srgbClr val="FF0000"/>
                                </a:solidFill>
                                <a:latin typeface="Cambria Math" panose="02040503050406030204" pitchFamily="18" charset="0"/>
                              </a:rPr>
                              <m:t>𝐆</m:t>
                            </m:r>
                          </m:sup>
                        </m:sSubSup>
                      </m:den>
                    </m:f>
                  </m:oMath>
                </a14:m>
                <a:r>
                  <a:rPr lang="es-ES" dirty="0"/>
                  <a:t>		</a:t>
                </a:r>
                <a14:m>
                  <m:oMath xmlns:m="http://schemas.openxmlformats.org/officeDocument/2006/math">
                    <m:sSub>
                      <m:sSubPr>
                        <m:ctrlPr>
                          <a:rPr lang="es-ES" i="1">
                            <a:latin typeface="Cambria Math" panose="02040503050406030204" pitchFamily="18" charset="0"/>
                          </a:rPr>
                        </m:ctrlPr>
                      </m:sSubPr>
                      <m:e>
                        <m:r>
                          <m:rPr>
                            <m:sty m:val="p"/>
                          </m:rPr>
                          <a:rPr lang="es-ES">
                            <a:latin typeface="Cambria Math" panose="02040503050406030204" pitchFamily="18" charset="0"/>
                          </a:rPr>
                          <m:t>X</m:t>
                        </m:r>
                      </m:e>
                      <m:sub>
                        <m:r>
                          <a:rPr lang="es-ES">
                            <a:latin typeface="Cambria Math" panose="02040503050406030204" pitchFamily="18" charset="0"/>
                          </a:rPr>
                          <m:t>1</m:t>
                        </m:r>
                      </m:sub>
                    </m:sSub>
                    <m:r>
                      <a:rPr lang="es-ES">
                        <a:latin typeface="Cambria Math" panose="02040503050406030204" pitchFamily="18" charset="0"/>
                      </a:rPr>
                      <m:t>+</m:t>
                    </m:r>
                    <m:sSub>
                      <m:sSubPr>
                        <m:ctrlPr>
                          <a:rPr lang="es-ES" i="1">
                            <a:latin typeface="Cambria Math" panose="02040503050406030204" pitchFamily="18" charset="0"/>
                          </a:rPr>
                        </m:ctrlPr>
                      </m:sSubPr>
                      <m:e>
                        <m:r>
                          <m:rPr>
                            <m:sty m:val="p"/>
                          </m:rPr>
                          <a:rPr lang="es-ES">
                            <a:latin typeface="Cambria Math" panose="02040503050406030204" pitchFamily="18" charset="0"/>
                          </a:rPr>
                          <m:t>X</m:t>
                        </m:r>
                      </m:e>
                      <m:sub>
                        <m:r>
                          <a:rPr lang="es-ES">
                            <a:latin typeface="Cambria Math" panose="02040503050406030204" pitchFamily="18" charset="0"/>
                          </a:rPr>
                          <m:t>2</m:t>
                        </m:r>
                      </m:sub>
                    </m:sSub>
                    <m:r>
                      <a:rPr lang="es-ES">
                        <a:latin typeface="Cambria Math" panose="02040503050406030204" pitchFamily="18" charset="0"/>
                      </a:rPr>
                      <m:t>=1</m:t>
                    </m:r>
                  </m:oMath>
                </a14:m>
                <a:endParaRPr lang="es-ES" dirty="0"/>
              </a:p>
              <a:p>
                <a:pPr marL="0" indent="0">
                  <a:buNone/>
                </a:pPr>
                <a:endParaRPr lang="es-ES" dirty="0"/>
              </a:p>
              <a:p>
                <a:pPr marL="0" indent="0">
                  <a:buNone/>
                </a:pPr>
                <a:r>
                  <a:rPr lang="es-ES" dirty="0"/>
                  <a:t>Para un sistema X</a:t>
                </a:r>
                <a:r>
                  <a:rPr lang="es-ES" baseline="-25000" dirty="0"/>
                  <a:t>1</a:t>
                </a:r>
                <a:r>
                  <a:rPr lang="es-ES" dirty="0"/>
                  <a:t> = </a:t>
                </a:r>
                <a:r>
                  <a:rPr lang="es-ES" dirty="0" err="1"/>
                  <a:t>cte</a:t>
                </a:r>
                <a:r>
                  <a:rPr lang="es-ES" dirty="0"/>
                  <a:t> y X</a:t>
                </a:r>
                <a:r>
                  <a:rPr lang="es-ES" baseline="-25000" dirty="0"/>
                  <a:t>2</a:t>
                </a:r>
                <a:r>
                  <a:rPr lang="es-ES" dirty="0"/>
                  <a:t> = </a:t>
                </a:r>
                <a:r>
                  <a:rPr lang="es-ES" dirty="0" err="1"/>
                  <a:t>cte</a:t>
                </a:r>
                <a:r>
                  <a:rPr lang="es-ES" dirty="0"/>
                  <a:t> porque la suma de moles de cada componente no varía, sólo cambia si están en fase líquida o gaseosa.</a:t>
                </a:r>
              </a:p>
              <a:p>
                <a:pPr marL="0" indent="0">
                  <a:buNone/>
                </a:pPr>
                <a:r>
                  <a:rPr lang="es-ES" dirty="0"/>
                  <a:t>Si en el sistema hay sólo líquido, </a:t>
                </a:r>
                <a:r>
                  <a:rPr lang="es-ES"/>
                  <a:t>X</a:t>
                </a:r>
                <a:r>
                  <a:rPr lang="es-ES" baseline="-25000"/>
                  <a:t>1</a:t>
                </a:r>
                <a:r>
                  <a:rPr lang="es-ES"/>
                  <a:t> = x</a:t>
                </a:r>
                <a:r>
                  <a:rPr lang="es-ES" baseline="-25000"/>
                  <a:t>1</a:t>
                </a:r>
                <a:r>
                  <a:rPr lang="es-ES" dirty="0"/>
                  <a:t>. Si hay sólo vapor, X</a:t>
                </a:r>
                <a:r>
                  <a:rPr lang="es-ES" baseline="-25000" dirty="0"/>
                  <a:t>1</a:t>
                </a:r>
                <a:r>
                  <a:rPr lang="es-ES" dirty="0"/>
                  <a:t> = y</a:t>
                </a:r>
                <a:r>
                  <a:rPr lang="es-ES" baseline="-25000" dirty="0"/>
                  <a:t>1</a:t>
                </a:r>
                <a:r>
                  <a:rPr lang="es-ES" dirty="0"/>
                  <a:t>.</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587829"/>
                <a:ext cx="10515600" cy="5589134"/>
              </a:xfrm>
              <a:blipFill>
                <a:blip r:embed="rId2"/>
                <a:stretch>
                  <a:fillRect l="-1217" t="-1745"/>
                </a:stretch>
              </a:blipFill>
            </p:spPr>
            <p:txBody>
              <a:bodyPr/>
              <a:lstStyle/>
              <a:p>
                <a:r>
                  <a:rPr lang="es-ES">
                    <a:noFill/>
                  </a:rPr>
                  <a:t> </a:t>
                </a:r>
              </a:p>
            </p:txBody>
          </p:sp>
        </mc:Fallback>
      </mc:AlternateContent>
      <p:sp>
        <p:nvSpPr>
          <p:cNvPr id="2" name="Marcador de número de diapositiva 1"/>
          <p:cNvSpPr>
            <a:spLocks noGrp="1"/>
          </p:cNvSpPr>
          <p:nvPr>
            <p:ph type="sldNum" sz="quarter" idx="12"/>
          </p:nvPr>
        </p:nvSpPr>
        <p:spPr/>
        <p:txBody>
          <a:bodyPr/>
          <a:lstStyle/>
          <a:p>
            <a:fld id="{16ECA795-B93C-4015-8829-323C92BB691C}" type="slidenum">
              <a:rPr lang="es-ES" smtClean="0"/>
              <a:t>5</a:t>
            </a:fld>
            <a:endParaRPr lang="es-ES"/>
          </a:p>
        </p:txBody>
      </p:sp>
      <p:sp>
        <p:nvSpPr>
          <p:cNvPr id="4" name="Rectángulo 3"/>
          <p:cNvSpPr/>
          <p:nvPr/>
        </p:nvSpPr>
        <p:spPr>
          <a:xfrm>
            <a:off x="849086" y="2860766"/>
            <a:ext cx="6622868" cy="10711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1379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p:spPr>
        <p:txBody>
          <a:bodyPr/>
          <a:lstStyle/>
          <a:p>
            <a:pPr marL="0" indent="0">
              <a:buNone/>
            </a:pPr>
            <a:r>
              <a:rPr lang="es-ES" dirty="0"/>
              <a:t>Sumando los dos diagramas anteriores, en función de la fracción molar total:</a:t>
            </a:r>
          </a:p>
          <a:p>
            <a:pPr marL="0" indent="0">
              <a:buNone/>
            </a:pPr>
            <a:endParaRPr lang="es-ES" dirty="0"/>
          </a:p>
        </p:txBody>
      </p:sp>
      <p:sp>
        <p:nvSpPr>
          <p:cNvPr id="2" name="Marcador de número de diapositiva 1"/>
          <p:cNvSpPr>
            <a:spLocks noGrp="1"/>
          </p:cNvSpPr>
          <p:nvPr>
            <p:ph type="sldNum" sz="quarter" idx="12"/>
          </p:nvPr>
        </p:nvSpPr>
        <p:spPr/>
        <p:txBody>
          <a:bodyPr/>
          <a:lstStyle/>
          <a:p>
            <a:fld id="{16ECA795-B93C-4015-8829-323C92BB691C}" type="slidenum">
              <a:rPr lang="es-ES" smtClean="0"/>
              <a:t>6</a:t>
            </a:fld>
            <a:endParaRPr lang="es-ES"/>
          </a:p>
        </p:txBody>
      </p:sp>
      <p:grpSp>
        <p:nvGrpSpPr>
          <p:cNvPr id="10" name="Grupo 9"/>
          <p:cNvGrpSpPr/>
          <p:nvPr/>
        </p:nvGrpSpPr>
        <p:grpSpPr>
          <a:xfrm>
            <a:off x="6455436" y="2011678"/>
            <a:ext cx="5801609" cy="3559629"/>
            <a:chOff x="6455436" y="2011678"/>
            <a:chExt cx="5801609" cy="3559629"/>
          </a:xfrm>
        </p:grpSpPr>
        <p:graphicFrame>
          <p:nvGraphicFramePr>
            <p:cNvPr id="4" name="Gráfico 3">
              <a:extLst>
                <a:ext uri="{FF2B5EF4-FFF2-40B4-BE49-F238E27FC236}">
                  <a16:creationId xmlns:a16="http://schemas.microsoft.com/office/drawing/2014/main" id="{D1EA9EEE-F3A2-47A3-8129-65912D6EF1B3}"/>
                </a:ext>
              </a:extLst>
            </p:cNvPr>
            <p:cNvGraphicFramePr/>
            <p:nvPr>
              <p:extLst>
                <p:ext uri="{D42A27DB-BD31-4B8C-83A1-F6EECF244321}">
                  <p14:modId xmlns:p14="http://schemas.microsoft.com/office/powerpoint/2010/main" val="2391708434"/>
                </p:ext>
              </p:extLst>
            </p:nvPr>
          </p:nvGraphicFramePr>
          <p:xfrm>
            <a:off x="6513038" y="2011678"/>
            <a:ext cx="5296172" cy="355962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ángulo 7">
              <a:extLst>
                <a:ext uri="{FF2B5EF4-FFF2-40B4-BE49-F238E27FC236}">
                  <a16:creationId xmlns:a16="http://schemas.microsoft.com/office/drawing/2014/main" id="{2A1BF9DA-516C-4332-98CD-687B7138EAF8}"/>
                </a:ext>
              </a:extLst>
            </p:cNvPr>
            <p:cNvSpPr/>
            <p:nvPr/>
          </p:nvSpPr>
          <p:spPr>
            <a:xfrm>
              <a:off x="6455436" y="3907687"/>
              <a:ext cx="554244" cy="29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s-ES" sz="1600" dirty="0">
                  <a:ln>
                    <a:noFill/>
                  </a:ln>
                  <a:solidFill>
                    <a:sysClr val="windowText" lastClr="000000"/>
                  </a:solidFill>
                </a:rPr>
                <a:t>p</a:t>
              </a:r>
              <a:r>
                <a:rPr lang="es-ES" sz="1600" baseline="-25000" dirty="0">
                  <a:ln>
                    <a:noFill/>
                  </a:ln>
                  <a:solidFill>
                    <a:sysClr val="windowText" lastClr="000000"/>
                  </a:solidFill>
                </a:rPr>
                <a:t>2</a:t>
              </a:r>
              <a:r>
                <a:rPr lang="es-ES" sz="1600" baseline="0" dirty="0">
                  <a:solidFill>
                    <a:sysClr val="windowText" lastClr="000000"/>
                  </a:solidFill>
                </a:rPr>
                <a:t>◦</a:t>
              </a:r>
              <a:endParaRPr lang="es-ES" sz="1600" dirty="0">
                <a:solidFill>
                  <a:sysClr val="windowText" lastClr="000000"/>
                </a:solidFill>
              </a:endParaRPr>
            </a:p>
          </p:txBody>
        </p:sp>
        <p:sp>
          <p:nvSpPr>
            <p:cNvPr id="9" name="Rectángulo 8">
              <a:extLst>
                <a:ext uri="{FF2B5EF4-FFF2-40B4-BE49-F238E27FC236}">
                  <a16:creationId xmlns:a16="http://schemas.microsoft.com/office/drawing/2014/main" id="{F43D90C2-0C9D-48D5-9253-51CF349F02E9}"/>
                </a:ext>
              </a:extLst>
            </p:cNvPr>
            <p:cNvSpPr/>
            <p:nvPr/>
          </p:nvSpPr>
          <p:spPr>
            <a:xfrm>
              <a:off x="11641206" y="2301666"/>
              <a:ext cx="615839" cy="321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s-ES" sz="1600" dirty="0">
                  <a:ln>
                    <a:noFill/>
                  </a:ln>
                  <a:solidFill>
                    <a:sysClr val="windowText" lastClr="000000"/>
                  </a:solidFill>
                </a:rPr>
                <a:t>p</a:t>
              </a:r>
              <a:r>
                <a:rPr lang="es-ES" sz="1600" baseline="-25000" dirty="0">
                  <a:ln>
                    <a:noFill/>
                  </a:ln>
                  <a:solidFill>
                    <a:sysClr val="windowText" lastClr="000000"/>
                  </a:solidFill>
                </a:rPr>
                <a:t>1</a:t>
              </a:r>
              <a:r>
                <a:rPr lang="es-ES" sz="1600" baseline="0" dirty="0">
                  <a:solidFill>
                    <a:sysClr val="windowText" lastClr="000000"/>
                  </a:solidFill>
                </a:rPr>
                <a:t>◦</a:t>
              </a:r>
              <a:endParaRPr lang="es-ES" sz="1600" dirty="0">
                <a:solidFill>
                  <a:sysClr val="windowText" lastClr="000000"/>
                </a:solidFill>
              </a:endParaRPr>
            </a:p>
          </p:txBody>
        </p:sp>
      </p:grpSp>
      <p:sp>
        <p:nvSpPr>
          <p:cNvPr id="11" name="Marcador de contenido 2"/>
          <p:cNvSpPr txBox="1">
            <a:spLocks/>
          </p:cNvSpPr>
          <p:nvPr/>
        </p:nvSpPr>
        <p:spPr>
          <a:xfrm>
            <a:off x="838199" y="1825625"/>
            <a:ext cx="4595949"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La línea superior corresponde a la presión total del sistema en función de x</a:t>
            </a:r>
            <a:r>
              <a:rPr lang="es-ES" baseline="-25000" dirty="0"/>
              <a:t>1</a:t>
            </a:r>
            <a:r>
              <a:rPr lang="es-ES" dirty="0"/>
              <a:t>.</a:t>
            </a:r>
          </a:p>
          <a:p>
            <a:pPr marL="0" indent="0">
              <a:buNone/>
            </a:pPr>
            <a:r>
              <a:rPr lang="es-ES" dirty="0"/>
              <a:t>La línea inferior corresponde a la presión total del sistema en función de y</a:t>
            </a:r>
            <a:r>
              <a:rPr lang="es-ES" baseline="-25000" dirty="0"/>
              <a:t>1</a:t>
            </a:r>
            <a:r>
              <a:rPr lang="es-ES" dirty="0"/>
              <a:t>.</a:t>
            </a:r>
          </a:p>
          <a:p>
            <a:pPr marL="0" indent="0">
              <a:buNone/>
            </a:pPr>
            <a:r>
              <a:rPr lang="es-ES" dirty="0"/>
              <a:t>La fase vapor tiene una fracción molar de 1 mayor que la fase líquida, ya que éste es el componente más volátil.</a:t>
            </a:r>
          </a:p>
        </p:txBody>
      </p:sp>
    </p:spTree>
    <p:extLst>
      <p:ext uri="{BB962C8B-B14F-4D97-AF65-F5344CB8AC3E}">
        <p14:creationId xmlns:p14="http://schemas.microsoft.com/office/powerpoint/2010/main" val="20462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00B050"/>
                </a:solidFill>
              </a:rPr>
              <a:t>Diagrama de destilación</a:t>
            </a:r>
            <a:endParaRPr lang="es-ES" dirty="0"/>
          </a:p>
        </p:txBody>
      </p:sp>
      <p:sp>
        <p:nvSpPr>
          <p:cNvPr id="3" name="Marcador de contenido 2"/>
          <p:cNvSpPr>
            <a:spLocks noGrp="1"/>
          </p:cNvSpPr>
          <p:nvPr>
            <p:ph idx="1"/>
          </p:nvPr>
        </p:nvSpPr>
        <p:spPr>
          <a:xfrm>
            <a:off x="838200" y="1825625"/>
            <a:ext cx="4073434" cy="4351338"/>
          </a:xfrm>
        </p:spPr>
        <p:txBody>
          <a:bodyPr/>
          <a:lstStyle/>
          <a:p>
            <a:pPr marL="0" indent="0">
              <a:buNone/>
            </a:pPr>
            <a:r>
              <a:rPr lang="es-ES" dirty="0"/>
              <a:t>En la práctica se trabaja a P = </a:t>
            </a:r>
            <a:r>
              <a:rPr lang="es-ES" dirty="0" err="1"/>
              <a:t>cte</a:t>
            </a:r>
            <a:r>
              <a:rPr lang="es-ES" dirty="0"/>
              <a:t> variando la temperatura. De esta manera se pueden separar los componentes de una mezcla donde ambos son volátiles, siempre y cuando sus puntos de ebullición no sean muy similares.</a:t>
            </a:r>
          </a:p>
        </p:txBody>
      </p:sp>
      <p:sp>
        <p:nvSpPr>
          <p:cNvPr id="4" name="Marcador de número de diapositiva 3"/>
          <p:cNvSpPr>
            <a:spLocks noGrp="1"/>
          </p:cNvSpPr>
          <p:nvPr>
            <p:ph type="sldNum" sz="quarter" idx="12"/>
          </p:nvPr>
        </p:nvSpPr>
        <p:spPr/>
        <p:txBody>
          <a:bodyPr/>
          <a:lstStyle/>
          <a:p>
            <a:fld id="{16ECA795-B93C-4015-8829-323C92BB691C}" type="slidenum">
              <a:rPr lang="es-ES" smtClean="0"/>
              <a:t>7</a:t>
            </a:fld>
            <a:endParaRPr lang="es-ES"/>
          </a:p>
        </p:txBody>
      </p:sp>
      <p:grpSp>
        <p:nvGrpSpPr>
          <p:cNvPr id="14" name="Grupo 13"/>
          <p:cNvGrpSpPr/>
          <p:nvPr/>
        </p:nvGrpSpPr>
        <p:grpSpPr>
          <a:xfrm>
            <a:off x="5225144" y="1057525"/>
            <a:ext cx="6556330" cy="5263900"/>
            <a:chOff x="5225144" y="1057525"/>
            <a:chExt cx="6556330" cy="5263900"/>
          </a:xfrm>
        </p:grpSpPr>
        <p:graphicFrame>
          <p:nvGraphicFramePr>
            <p:cNvPr id="5" name="Gráfico 4">
              <a:extLst>
                <a:ext uri="{FF2B5EF4-FFF2-40B4-BE49-F238E27FC236}">
                  <a16:creationId xmlns:a16="http://schemas.microsoft.com/office/drawing/2014/main" id="{367450DA-CAF7-47EB-A110-5FF9D2897126}"/>
                </a:ext>
              </a:extLst>
            </p:cNvPr>
            <p:cNvGraphicFramePr/>
            <p:nvPr>
              <p:extLst>
                <p:ext uri="{D42A27DB-BD31-4B8C-83A1-F6EECF244321}">
                  <p14:modId xmlns:p14="http://schemas.microsoft.com/office/powerpoint/2010/main" val="2581869504"/>
                </p:ext>
              </p:extLst>
            </p:nvPr>
          </p:nvGraphicFramePr>
          <p:xfrm>
            <a:off x="5225144" y="1358537"/>
            <a:ext cx="6242820" cy="4962888"/>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ángulo 7"/>
            <p:cNvSpPr/>
            <p:nvPr/>
          </p:nvSpPr>
          <p:spPr>
            <a:xfrm>
              <a:off x="6858000" y="1057525"/>
              <a:ext cx="2286000" cy="467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Ninguna temperatura de la curva de gas supera T</a:t>
              </a:r>
              <a:r>
                <a:rPr lang="es-ES" sz="1400" baseline="-25000" dirty="0">
                  <a:solidFill>
                    <a:schemeClr val="tx1"/>
                  </a:solidFill>
                </a:rPr>
                <a:t>2</a:t>
              </a:r>
              <a:r>
                <a:rPr lang="es-ES" sz="1400" dirty="0">
                  <a:solidFill>
                    <a:schemeClr val="tx1"/>
                  </a:solidFill>
                </a:rPr>
                <a:t>⁰</a:t>
              </a:r>
            </a:p>
          </p:txBody>
        </p:sp>
        <p:sp>
          <p:nvSpPr>
            <p:cNvPr id="9" name="Rectángulo 8"/>
            <p:cNvSpPr/>
            <p:nvPr/>
          </p:nvSpPr>
          <p:spPr>
            <a:xfrm>
              <a:off x="9248503" y="1057525"/>
              <a:ext cx="2532971" cy="467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Ninguna temperatura de la curva de líquido es inferior a T</a:t>
              </a:r>
              <a:r>
                <a:rPr lang="es-ES" sz="1400" baseline="-25000" dirty="0">
                  <a:solidFill>
                    <a:schemeClr val="tx1"/>
                  </a:solidFill>
                </a:rPr>
                <a:t>1</a:t>
              </a:r>
              <a:r>
                <a:rPr lang="es-ES" sz="1400" dirty="0">
                  <a:solidFill>
                    <a:schemeClr val="tx1"/>
                  </a:solidFill>
                </a:rPr>
                <a:t>⁰</a:t>
              </a:r>
            </a:p>
          </p:txBody>
        </p:sp>
        <p:cxnSp>
          <p:nvCxnSpPr>
            <p:cNvPr id="11" name="Conector recto de flecha 10"/>
            <p:cNvCxnSpPr/>
            <p:nvPr/>
          </p:nvCxnSpPr>
          <p:spPr>
            <a:xfrm flipV="1">
              <a:off x="6492240" y="1532721"/>
              <a:ext cx="1306286" cy="674902"/>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10607040" y="1532721"/>
              <a:ext cx="600891" cy="31829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500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7829"/>
            <a:ext cx="10515600" cy="5589134"/>
          </a:xfrm>
        </p:spPr>
        <p:txBody>
          <a:bodyPr>
            <a:normAutofit fontScale="92500" lnSpcReduction="20000"/>
          </a:bodyPr>
          <a:lstStyle/>
          <a:p>
            <a:pPr marL="0" indent="0">
              <a:buNone/>
            </a:pPr>
            <a:r>
              <a:rPr lang="es-ES" dirty="0"/>
              <a:t>El componente puro que tenía menor presión de vapor es el que tiene mayor </a:t>
            </a:r>
            <a:r>
              <a:rPr lang="es-ES" b="1" dirty="0"/>
              <a:t>temperatura de ebullición</a:t>
            </a:r>
            <a:r>
              <a:rPr lang="es-ES" dirty="0"/>
              <a:t> y viceversa.</a:t>
            </a:r>
          </a:p>
          <a:p>
            <a:pPr marL="0" indent="0">
              <a:buNone/>
            </a:pPr>
            <a:r>
              <a:rPr lang="es-ES" dirty="0"/>
              <a:t>Sobre y dentro de las curvas hay </a:t>
            </a:r>
            <a:r>
              <a:rPr lang="es-ES" b="1" dirty="0"/>
              <a:t>equilibrio líquido - vapor</a:t>
            </a:r>
            <a:r>
              <a:rPr lang="es-ES" dirty="0"/>
              <a:t>. En realidad, entre las curvas no hay nada, todo está sobre las curvas, porque existen dos fases, una en cada curva. Por encima de la </a:t>
            </a:r>
            <a:r>
              <a:rPr lang="es-ES" b="1" dirty="0"/>
              <a:t>curva de gas</a:t>
            </a:r>
            <a:r>
              <a:rPr lang="es-ES" dirty="0"/>
              <a:t>, se tiene solamente </a:t>
            </a:r>
            <a:r>
              <a:rPr lang="es-ES" b="1" dirty="0"/>
              <a:t>gas</a:t>
            </a:r>
            <a:r>
              <a:rPr lang="es-ES" dirty="0"/>
              <a:t> y por debajo de la </a:t>
            </a:r>
            <a:r>
              <a:rPr lang="es-ES" b="1" dirty="0"/>
              <a:t>curva de líquido</a:t>
            </a:r>
            <a:r>
              <a:rPr lang="es-ES" dirty="0"/>
              <a:t> se tiene sólo </a:t>
            </a:r>
            <a:r>
              <a:rPr lang="es-ES" b="1" dirty="0"/>
              <a:t>líquido</a:t>
            </a:r>
            <a:r>
              <a:rPr lang="es-ES" dirty="0"/>
              <a:t>.</a:t>
            </a:r>
          </a:p>
          <a:p>
            <a:pPr marL="0" indent="0">
              <a:buNone/>
            </a:pPr>
            <a:r>
              <a:rPr lang="es-ES" dirty="0"/>
              <a:t>Si se tiene una mezcla líquida de una determinada composición (x</a:t>
            </a:r>
            <a:r>
              <a:rPr lang="es-ES" baseline="-25000" dirty="0"/>
              <a:t>i</a:t>
            </a:r>
            <a:r>
              <a:rPr lang="es-ES" dirty="0"/>
              <a:t> = X</a:t>
            </a:r>
            <a:r>
              <a:rPr lang="es-ES" baseline="-25000" dirty="0"/>
              <a:t>i</a:t>
            </a:r>
            <a:r>
              <a:rPr lang="es-ES" dirty="0"/>
              <a:t>) y se empieza a calentar, al llegar a la curva de líquido aparece la primera burbuja de vapor. Ésta es la </a:t>
            </a:r>
            <a:r>
              <a:rPr lang="es-ES" b="1" dirty="0"/>
              <a:t>temperatura de burbuja</a:t>
            </a:r>
            <a:r>
              <a:rPr lang="es-ES" dirty="0"/>
              <a:t>. Si se sigue calentando, cada vez se tendrá más cantidad de vapor y menos cantidad de líquido. Así, hasta llegar a la curva de gas, donde queda solamente la última gota de líquido. Ésta es la </a:t>
            </a:r>
            <a:r>
              <a:rPr lang="es-ES" b="1" dirty="0"/>
              <a:t>temperatura de rocío</a:t>
            </a:r>
            <a:r>
              <a:rPr lang="es-ES" dirty="0"/>
              <a:t>. A mayores temperaturas se tendrá toda la mezcla en fase vapor (</a:t>
            </a:r>
            <a:r>
              <a:rPr lang="es-ES" dirty="0" err="1"/>
              <a:t>y</a:t>
            </a:r>
            <a:r>
              <a:rPr lang="es-ES" baseline="-25000" dirty="0" err="1"/>
              <a:t>i</a:t>
            </a:r>
            <a:r>
              <a:rPr lang="es-ES" dirty="0"/>
              <a:t> = X</a:t>
            </a:r>
            <a:r>
              <a:rPr lang="es-ES" baseline="-25000" dirty="0"/>
              <a:t>i</a:t>
            </a:r>
            <a:r>
              <a:rPr lang="es-ES" dirty="0"/>
              <a:t>).</a:t>
            </a:r>
          </a:p>
          <a:p>
            <a:pPr marL="0" indent="0">
              <a:buNone/>
            </a:pPr>
            <a:r>
              <a:rPr lang="es-ES" dirty="0"/>
              <a:t>Si se </a:t>
            </a:r>
            <a:r>
              <a:rPr lang="es-ES" b="1" dirty="0"/>
              <a:t>varía la presión</a:t>
            </a:r>
            <a:r>
              <a:rPr lang="es-ES" dirty="0"/>
              <a:t>, cambiará el diagrama de destilación. Si la presión aumenta, aumentarán los puntos de ebullición, porque se necesitará mayor temperatura para que la presión de vapor alcance la presión externa, y así la curva se encontrará a mayores temperaturas.</a:t>
            </a:r>
          </a:p>
          <a:p>
            <a:endParaRPr lang="es-ES" dirty="0"/>
          </a:p>
        </p:txBody>
      </p:sp>
      <p:sp>
        <p:nvSpPr>
          <p:cNvPr id="2" name="Marcador de número de diapositiva 1"/>
          <p:cNvSpPr>
            <a:spLocks noGrp="1"/>
          </p:cNvSpPr>
          <p:nvPr>
            <p:ph type="sldNum" sz="quarter" idx="12"/>
          </p:nvPr>
        </p:nvSpPr>
        <p:spPr/>
        <p:txBody>
          <a:bodyPr/>
          <a:lstStyle/>
          <a:p>
            <a:fld id="{16ECA795-B93C-4015-8829-323C92BB691C}" type="slidenum">
              <a:rPr lang="es-ES" smtClean="0"/>
              <a:t>8</a:t>
            </a:fld>
            <a:endParaRPr lang="es-ES"/>
          </a:p>
        </p:txBody>
      </p:sp>
    </p:spTree>
    <p:extLst>
      <p:ext uri="{BB962C8B-B14F-4D97-AF65-F5344CB8AC3E}">
        <p14:creationId xmlns:p14="http://schemas.microsoft.com/office/powerpoint/2010/main" val="149040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1" y="587829"/>
            <a:ext cx="4687388" cy="5589134"/>
          </a:xfrm>
        </p:spPr>
        <p:txBody>
          <a:bodyPr>
            <a:normAutofit lnSpcReduction="10000"/>
          </a:bodyPr>
          <a:lstStyle/>
          <a:p>
            <a:pPr marL="0" indent="0">
              <a:buNone/>
            </a:pPr>
            <a:r>
              <a:rPr lang="es-ES" dirty="0"/>
              <a:t>Cuando se tiene un equilibrio de líquido y vapor, para conocer la </a:t>
            </a:r>
            <a:r>
              <a:rPr lang="es-ES" b="1" dirty="0"/>
              <a:t>composición de cada fase</a:t>
            </a:r>
            <a:r>
              <a:rPr lang="es-ES" dirty="0"/>
              <a:t>, habrá que moverse a T = </a:t>
            </a:r>
            <a:r>
              <a:rPr lang="es-ES" dirty="0" err="1"/>
              <a:t>cte</a:t>
            </a:r>
            <a:r>
              <a:rPr lang="es-ES" dirty="0"/>
              <a:t> hasta alcanzar la curva de líquido (porque ahí está todo el líquido) y se conocerá x</a:t>
            </a:r>
            <a:r>
              <a:rPr lang="es-ES" baseline="-25000" dirty="0"/>
              <a:t>i</a:t>
            </a:r>
            <a:r>
              <a:rPr lang="es-ES" dirty="0"/>
              <a:t> y hasta la curva de gas (porque ahí está todo el gas) para conocer </a:t>
            </a:r>
            <a:r>
              <a:rPr lang="es-ES" dirty="0" err="1"/>
              <a:t>y</a:t>
            </a:r>
            <a:r>
              <a:rPr lang="es-ES" baseline="-25000" dirty="0" err="1"/>
              <a:t>i</a:t>
            </a:r>
            <a:r>
              <a:rPr lang="es-ES" dirty="0"/>
              <a:t>.</a:t>
            </a:r>
          </a:p>
          <a:p>
            <a:pPr marL="0" indent="0">
              <a:buNone/>
            </a:pPr>
            <a:r>
              <a:rPr lang="es-ES" dirty="0"/>
              <a:t>La fase vapor es más rica en el componente</a:t>
            </a:r>
            <a:r>
              <a:rPr lang="es-ES" b="1" dirty="0"/>
              <a:t> más volátil</a:t>
            </a:r>
            <a:r>
              <a:rPr lang="es-ES" dirty="0"/>
              <a:t> y la fase líquida en el </a:t>
            </a:r>
            <a:r>
              <a:rPr lang="es-ES" b="1" dirty="0"/>
              <a:t>menos volátil</a:t>
            </a:r>
            <a:r>
              <a:rPr lang="es-ES" dirty="0"/>
              <a:t>.</a:t>
            </a:r>
          </a:p>
        </p:txBody>
      </p:sp>
      <p:sp>
        <p:nvSpPr>
          <p:cNvPr id="2" name="Marcador de número de diapositiva 1"/>
          <p:cNvSpPr>
            <a:spLocks noGrp="1"/>
          </p:cNvSpPr>
          <p:nvPr>
            <p:ph type="sldNum" sz="quarter" idx="12"/>
          </p:nvPr>
        </p:nvSpPr>
        <p:spPr/>
        <p:txBody>
          <a:bodyPr/>
          <a:lstStyle/>
          <a:p>
            <a:fld id="{16ECA795-B93C-4015-8829-323C92BB691C}" type="slidenum">
              <a:rPr lang="es-ES" smtClean="0"/>
              <a:t>9</a:t>
            </a:fld>
            <a:endParaRPr lang="es-ES"/>
          </a:p>
        </p:txBody>
      </p:sp>
      <p:grpSp>
        <p:nvGrpSpPr>
          <p:cNvPr id="11" name="Grupo 10"/>
          <p:cNvGrpSpPr/>
          <p:nvPr/>
        </p:nvGrpSpPr>
        <p:grpSpPr>
          <a:xfrm>
            <a:off x="5368836" y="900952"/>
            <a:ext cx="6242820" cy="4962888"/>
            <a:chOff x="5368836" y="900952"/>
            <a:chExt cx="6242820" cy="4962888"/>
          </a:xfrm>
        </p:grpSpPr>
        <p:graphicFrame>
          <p:nvGraphicFramePr>
            <p:cNvPr id="4" name="Gráfico 3">
              <a:extLst>
                <a:ext uri="{FF2B5EF4-FFF2-40B4-BE49-F238E27FC236}">
                  <a16:creationId xmlns:a16="http://schemas.microsoft.com/office/drawing/2014/main" id="{367450DA-CAF7-47EB-A110-5FF9D2897126}"/>
                </a:ext>
              </a:extLst>
            </p:cNvPr>
            <p:cNvGraphicFramePr/>
            <p:nvPr>
              <p:extLst>
                <p:ext uri="{D42A27DB-BD31-4B8C-83A1-F6EECF244321}">
                  <p14:modId xmlns:p14="http://schemas.microsoft.com/office/powerpoint/2010/main" val="3707167591"/>
                </p:ext>
              </p:extLst>
            </p:nvPr>
          </p:nvGraphicFramePr>
          <p:xfrm>
            <a:off x="5368836" y="900952"/>
            <a:ext cx="6242820" cy="4962888"/>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Conector recto 6"/>
            <p:cNvCxnSpPr/>
            <p:nvPr/>
          </p:nvCxnSpPr>
          <p:spPr>
            <a:xfrm>
              <a:off x="8872537" y="3252786"/>
              <a:ext cx="28575" cy="1781175"/>
            </a:xfrm>
            <a:prstGeom prst="line">
              <a:avLst/>
            </a:prstGeom>
            <a:ln w="28575">
              <a:solidFill>
                <a:srgbClr val="FF000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10129837" y="3271837"/>
              <a:ext cx="28575" cy="1781175"/>
            </a:xfrm>
            <a:prstGeom prst="line">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9" name="Rectángulo 8"/>
          <p:cNvSpPr/>
          <p:nvPr/>
        </p:nvSpPr>
        <p:spPr>
          <a:xfrm>
            <a:off x="9982200" y="5029201"/>
            <a:ext cx="438150" cy="402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s-ES" sz="1600" dirty="0">
                <a:solidFill>
                  <a:schemeClr val="tx1"/>
                </a:solidFill>
              </a:rPr>
              <a:t>y</a:t>
            </a:r>
            <a:r>
              <a:rPr lang="es-ES" sz="1600" baseline="-25000" dirty="0">
                <a:solidFill>
                  <a:schemeClr val="tx1"/>
                </a:solidFill>
              </a:rPr>
              <a:t>1</a:t>
            </a:r>
          </a:p>
        </p:txBody>
      </p:sp>
      <p:sp>
        <p:nvSpPr>
          <p:cNvPr id="10" name="Rectángulo 9"/>
          <p:cNvSpPr/>
          <p:nvPr/>
        </p:nvSpPr>
        <p:spPr>
          <a:xfrm>
            <a:off x="7497808" y="5029200"/>
            <a:ext cx="438150" cy="402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s-ES" sz="1600" dirty="0">
                <a:solidFill>
                  <a:schemeClr val="tx1"/>
                </a:solidFill>
              </a:rPr>
              <a:t>x</a:t>
            </a:r>
            <a:r>
              <a:rPr lang="es-ES" sz="1600" baseline="-25000" dirty="0">
                <a:solidFill>
                  <a:schemeClr val="tx1"/>
                </a:solidFill>
              </a:rPr>
              <a:t>1</a:t>
            </a:r>
          </a:p>
        </p:txBody>
      </p:sp>
    </p:spTree>
    <p:extLst>
      <p:ext uri="{BB962C8B-B14F-4D97-AF65-F5344CB8AC3E}">
        <p14:creationId xmlns:p14="http://schemas.microsoft.com/office/powerpoint/2010/main" val="39599341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1273</Words>
  <Application>Microsoft Office PowerPoint</Application>
  <PresentationFormat>Panorámica</PresentationFormat>
  <Paragraphs>154</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Cambria Math</vt:lpstr>
      <vt:lpstr>Symbol</vt:lpstr>
      <vt:lpstr>Tema de Office</vt:lpstr>
      <vt:lpstr>Soluciones de Dos Componentes Volátiles (Ideales)</vt:lpstr>
      <vt:lpstr>Presentación de PowerPoint</vt:lpstr>
      <vt:lpstr>Presentación de PowerPoint</vt:lpstr>
      <vt:lpstr>Presentación de PowerPoint</vt:lpstr>
      <vt:lpstr>Presentación de PowerPoint</vt:lpstr>
      <vt:lpstr>Presentación de PowerPoint</vt:lpstr>
      <vt:lpstr>Diagrama de destilación</vt:lpstr>
      <vt:lpstr>Presentación de PowerPoint</vt:lpstr>
      <vt:lpstr>Presentación de PowerPoint</vt:lpstr>
      <vt:lpstr>Presentación de PowerPoint</vt:lpstr>
      <vt:lpstr>Destilación simple</vt:lpstr>
      <vt:lpstr>Destilación fraccionada</vt:lpstr>
      <vt:lpstr>Presentación de PowerPoint</vt:lpstr>
      <vt:lpstr>Ahora…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Soluciones de Dos Componentes Volátiles (Ideales)</dc:title>
  <dc:creator>Guillermina Gentile</dc:creator>
  <cp:lastModifiedBy>CATERINA ANUSH STRIPEIKIS</cp:lastModifiedBy>
  <cp:revision>56</cp:revision>
  <dcterms:created xsi:type="dcterms:W3CDTF">2020-07-24T16:50:58Z</dcterms:created>
  <dcterms:modified xsi:type="dcterms:W3CDTF">2021-06-08T13:05:43Z</dcterms:modified>
</cp:coreProperties>
</file>