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8" r:id="rId3"/>
    <p:sldId id="276" r:id="rId4"/>
    <p:sldId id="275" r:id="rId5"/>
    <p:sldId id="277" r:id="rId6"/>
    <p:sldId id="282" r:id="rId7"/>
    <p:sldId id="281" r:id="rId8"/>
    <p:sldId id="260"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575E6E-B597-438B-B18B-5E49CDEBAD31}" type="datetimeFigureOut">
              <a:rPr lang="es-ES" smtClean="0"/>
              <a:t>08/06/2021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11ED1-C75C-4457-87DE-F609A28B43AF}" type="slidenum">
              <a:rPr lang="es-ES" smtClean="0"/>
              <a:t>‹Nº›</a:t>
            </a:fld>
            <a:endParaRPr lang="es-ES"/>
          </a:p>
        </p:txBody>
      </p:sp>
    </p:spTree>
    <p:extLst>
      <p:ext uri="{BB962C8B-B14F-4D97-AF65-F5344CB8AC3E}">
        <p14:creationId xmlns:p14="http://schemas.microsoft.com/office/powerpoint/2010/main" val="25157979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3933C-2E48-4DF5-9E63-E1B80821D6C3}" type="datetimeFigureOut">
              <a:rPr lang="es-ES" smtClean="0"/>
              <a:t>08/06/2021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0A54C-7C79-4619-9F28-809619A19E56}" type="slidenum">
              <a:rPr lang="es-ES" smtClean="0"/>
              <a:t>‹Nº›</a:t>
            </a:fld>
            <a:endParaRPr lang="es-ES"/>
          </a:p>
        </p:txBody>
      </p:sp>
    </p:spTree>
    <p:extLst>
      <p:ext uri="{BB962C8B-B14F-4D97-AF65-F5344CB8AC3E}">
        <p14:creationId xmlns:p14="http://schemas.microsoft.com/office/powerpoint/2010/main" val="19516410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84881A1F-B9D2-459E-B8A4-9DF938DB2C67}" type="datetime1">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22501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3E88F5F-ED0D-44AB-BCEA-AC3E6D3BE71F}" type="datetime1">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401647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1D8D8A8-1C43-4F3E-970A-25D41DEE0B5A}" type="datetime1">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28193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369757B-81AD-4CEC-8BB9-F8C49D1DDF6C}" type="datetime1">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25372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D466B44-F8A6-43A8-B16E-D15F5A0E0FB7}" type="datetime1">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72214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EC693FB4-6E0C-4E6B-B7A9-AFE7BB6078AE}" type="datetime1">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9928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E4A10781-7984-4D20-A1E9-E1F7782C47BC}" type="datetime1">
              <a:rPr lang="es-ES" smtClean="0"/>
              <a:t>08/06/2021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24801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D06F2D1-D1D8-4998-85AA-8AB7B07032F2}" type="datetime1">
              <a:rPr lang="es-ES" smtClean="0"/>
              <a:t>08/06/2021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96642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CFDC54-1590-4F65-8399-2020B83C9150}" type="datetime1">
              <a:rPr lang="es-ES" smtClean="0"/>
              <a:t>08/06/2021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14306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EDB4D84-CF8D-4F8E-852F-E3295F1AF581}" type="datetime1">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46411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5C2A958-8A9D-40DE-A266-F83281287F07}" type="datetime1">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00204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C4F48-DA43-4C3B-80C4-AE1E76D3B817}" type="datetime1">
              <a:rPr lang="es-ES" smtClean="0"/>
              <a:t>08/06/2021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40B26-6DCE-4D89-A9FD-6659C1BD0B5B}" type="slidenum">
              <a:rPr lang="es-ES" smtClean="0"/>
              <a:t>‹Nº›</a:t>
            </a:fld>
            <a:endParaRPr lang="es-ES"/>
          </a:p>
        </p:txBody>
      </p:sp>
    </p:spTree>
    <p:extLst>
      <p:ext uri="{BB962C8B-B14F-4D97-AF65-F5344CB8AC3E}">
        <p14:creationId xmlns:p14="http://schemas.microsoft.com/office/powerpoint/2010/main" val="303073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4200" dirty="0"/>
              <a:t>Soluciones de Dos Componentes Volátiles</a:t>
            </a:r>
            <a:br>
              <a:rPr lang="es-ES" sz="4200" dirty="0"/>
            </a:br>
            <a:r>
              <a:rPr lang="es-ES" sz="4200" dirty="0"/>
              <a:t>(No Ideales)</a:t>
            </a:r>
          </a:p>
        </p:txBody>
      </p:sp>
      <p:sp>
        <p:nvSpPr>
          <p:cNvPr id="3" name="Subtítulo 2"/>
          <p:cNvSpPr>
            <a:spLocks noGrp="1"/>
          </p:cNvSpPr>
          <p:nvPr>
            <p:ph type="subTitle" idx="1"/>
          </p:nvPr>
        </p:nvSpPr>
        <p:spPr/>
        <p:txBody>
          <a:bodyPr/>
          <a:lstStyle/>
          <a:p>
            <a:r>
              <a:rPr lang="es-ES" dirty="0"/>
              <a:t>Química I - ITBA</a:t>
            </a:r>
          </a:p>
        </p:txBody>
      </p:sp>
      <p:sp>
        <p:nvSpPr>
          <p:cNvPr id="4" name="Marcador de número de diapositiva 3"/>
          <p:cNvSpPr>
            <a:spLocks noGrp="1"/>
          </p:cNvSpPr>
          <p:nvPr>
            <p:ph type="sldNum" sz="quarter" idx="12"/>
          </p:nvPr>
        </p:nvSpPr>
        <p:spPr/>
        <p:txBody>
          <a:bodyPr/>
          <a:lstStyle/>
          <a:p>
            <a:fld id="{27E40B26-6DCE-4D89-A9FD-6659C1BD0B5B}" type="slidenum">
              <a:rPr lang="es-ES" smtClean="0"/>
              <a:t>1</a:t>
            </a:fld>
            <a:endParaRPr lang="es-ES"/>
          </a:p>
        </p:txBody>
      </p:sp>
    </p:spTree>
    <p:extLst>
      <p:ext uri="{BB962C8B-B14F-4D97-AF65-F5344CB8AC3E}">
        <p14:creationId xmlns:p14="http://schemas.microsoft.com/office/powerpoint/2010/main" val="1399212814"/>
      </p:ext>
    </p:extLst>
  </p:cSld>
  <p:clrMapOvr>
    <a:masterClrMapping/>
  </p:clrMapOvr>
  <mc:AlternateContent xmlns:mc="http://schemas.openxmlformats.org/markup-compatibility/2006" xmlns:p14="http://schemas.microsoft.com/office/powerpoint/2010/main">
    <mc:Choice Requires="p14">
      <p:transition spd="slow" p14:dur="2000" advTm="17268"/>
    </mc:Choice>
    <mc:Fallback xmlns="">
      <p:transition spd="slow" advTm="172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normAutofit/>
          </a:bodyPr>
          <a:lstStyle/>
          <a:p>
            <a:pPr marL="0" indent="0">
              <a:buNone/>
            </a:pPr>
            <a:r>
              <a:rPr lang="es-ES" dirty="0"/>
              <a:t>No se cumple la Ley de </a:t>
            </a:r>
            <a:r>
              <a:rPr lang="es-ES" dirty="0" err="1"/>
              <a:t>Raoult</a:t>
            </a:r>
            <a:r>
              <a:rPr lang="es-ES" dirty="0"/>
              <a:t>.</a:t>
            </a:r>
          </a:p>
          <a:p>
            <a:pPr marL="0" indent="0">
              <a:buNone/>
            </a:pPr>
            <a:r>
              <a:rPr lang="es-ES" dirty="0"/>
              <a:t>La desviación del comportamiento ideal depende de la composición de la mezcla. Si la solución es diluida en un componente, el comportamiento puede ser cercano al ideal o puede llegar a ser ideal.</a:t>
            </a:r>
          </a:p>
        </p:txBody>
      </p:sp>
      <p:sp>
        <p:nvSpPr>
          <p:cNvPr id="2" name="Marcador de número de diapositiva 1"/>
          <p:cNvSpPr>
            <a:spLocks noGrp="1"/>
          </p:cNvSpPr>
          <p:nvPr>
            <p:ph type="sldNum" sz="quarter" idx="12"/>
          </p:nvPr>
        </p:nvSpPr>
        <p:spPr/>
        <p:txBody>
          <a:bodyPr/>
          <a:lstStyle/>
          <a:p>
            <a:fld id="{16ECA795-B93C-4015-8829-323C92BB691C}" type="slidenum">
              <a:rPr lang="es-ES" smtClean="0"/>
              <a:t>2</a:t>
            </a:fld>
            <a:endParaRPr lang="es-ES"/>
          </a:p>
        </p:txBody>
      </p:sp>
    </p:spTree>
    <p:extLst>
      <p:ext uri="{BB962C8B-B14F-4D97-AF65-F5344CB8AC3E}">
        <p14:creationId xmlns:p14="http://schemas.microsoft.com/office/powerpoint/2010/main" val="16137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B050"/>
                </a:solidFill>
              </a:rPr>
              <a:t>Desviación negativa de la ley de </a:t>
            </a:r>
            <a:r>
              <a:rPr lang="es-ES" dirty="0" err="1">
                <a:solidFill>
                  <a:srgbClr val="00B050"/>
                </a:solidFill>
              </a:rPr>
              <a:t>Raoult</a:t>
            </a:r>
            <a:endParaRPr lang="es-ES" dirty="0"/>
          </a:p>
        </p:txBody>
      </p:sp>
      <p:sp>
        <p:nvSpPr>
          <p:cNvPr id="3" name="Marcador de contenido 2"/>
          <p:cNvSpPr>
            <a:spLocks noGrp="1"/>
          </p:cNvSpPr>
          <p:nvPr>
            <p:ph idx="1"/>
          </p:nvPr>
        </p:nvSpPr>
        <p:spPr>
          <a:xfrm>
            <a:off x="838200" y="1825625"/>
            <a:ext cx="4213471" cy="4320000"/>
          </a:xfrm>
        </p:spPr>
        <p:txBody>
          <a:bodyPr>
            <a:normAutofit fontScale="92500" lnSpcReduction="20000"/>
          </a:bodyPr>
          <a:lstStyle/>
          <a:p>
            <a:pPr marL="0" indent="0">
              <a:buNone/>
            </a:pPr>
            <a:r>
              <a:rPr lang="es-ES" dirty="0"/>
              <a:t>Las </a:t>
            </a:r>
            <a:r>
              <a:rPr lang="es-ES" b="1" dirty="0"/>
              <a:t>fuerzas intermoleculares son más fuertes</a:t>
            </a:r>
            <a:r>
              <a:rPr lang="es-ES" dirty="0"/>
              <a:t> de lo esperado.</a:t>
            </a:r>
          </a:p>
          <a:p>
            <a:pPr marL="0" indent="0">
              <a:buNone/>
            </a:pPr>
            <a:r>
              <a:rPr lang="es-ES" dirty="0"/>
              <a:t>La solución se evapora con más dificultad que una solución ideal.</a:t>
            </a:r>
          </a:p>
          <a:p>
            <a:pPr marL="0" indent="0">
              <a:buNone/>
            </a:pPr>
            <a:r>
              <a:rPr lang="es-ES" dirty="0"/>
              <a:t>La </a:t>
            </a:r>
            <a:r>
              <a:rPr lang="es-ES" b="1" dirty="0"/>
              <a:t>presión de vapor de la solución es menor</a:t>
            </a:r>
            <a:r>
              <a:rPr lang="es-ES" dirty="0"/>
              <a:t> que la de la solución ideal.</a:t>
            </a:r>
          </a:p>
          <a:p>
            <a:pPr marL="0" indent="0">
              <a:buNone/>
            </a:pPr>
            <a:r>
              <a:rPr lang="es-ES" dirty="0"/>
              <a:t>Un mínimo en la presión de vapor corresponde a un </a:t>
            </a:r>
            <a:r>
              <a:rPr lang="es-ES" b="1" dirty="0"/>
              <a:t>máximo en la temperatura de ebullición</a:t>
            </a:r>
            <a:r>
              <a:rPr lang="es-ES" dirty="0"/>
              <a:t>.</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3</a:t>
            </a:fld>
            <a:endParaRPr lang="es-ES" dirty="0"/>
          </a:p>
        </p:txBody>
      </p:sp>
      <p:grpSp>
        <p:nvGrpSpPr>
          <p:cNvPr id="5" name="Grupo 4"/>
          <p:cNvGrpSpPr/>
          <p:nvPr/>
        </p:nvGrpSpPr>
        <p:grpSpPr>
          <a:xfrm>
            <a:off x="5520745" y="1763986"/>
            <a:ext cx="3858387" cy="2201906"/>
            <a:chOff x="2580283" y="3143248"/>
            <a:chExt cx="6563717" cy="3343275"/>
          </a:xfrm>
        </p:grpSpPr>
        <p:pic>
          <p:nvPicPr>
            <p:cNvPr id="7" name="Picture 2"/>
            <p:cNvPicPr>
              <a:picLocks noChangeAspect="1" noChangeArrowheads="1"/>
            </p:cNvPicPr>
            <p:nvPr/>
          </p:nvPicPr>
          <p:blipFill>
            <a:blip r:embed="rId2"/>
            <a:srcRect/>
            <a:stretch>
              <a:fillRect/>
            </a:stretch>
          </p:blipFill>
          <p:spPr bwMode="auto">
            <a:xfrm>
              <a:off x="3771900" y="3143248"/>
              <a:ext cx="5372100" cy="3343275"/>
            </a:xfrm>
            <a:prstGeom prst="rect">
              <a:avLst/>
            </a:prstGeom>
            <a:noFill/>
            <a:ln w="9525">
              <a:noFill/>
              <a:miter lim="800000"/>
              <a:headEnd/>
              <a:tailEnd/>
            </a:ln>
            <a:effectLst/>
          </p:spPr>
        </p:pic>
        <p:sp>
          <p:nvSpPr>
            <p:cNvPr id="6" name="6 CuadroTexto"/>
            <p:cNvSpPr txBox="1"/>
            <p:nvPr/>
          </p:nvSpPr>
          <p:spPr>
            <a:xfrm>
              <a:off x="2580283" y="3898426"/>
              <a:ext cx="1920278" cy="887896"/>
            </a:xfrm>
            <a:prstGeom prst="rect">
              <a:avLst/>
            </a:prstGeom>
            <a:noFill/>
          </p:spPr>
          <p:txBody>
            <a:bodyPr wrap="square" rtlCol="0">
              <a:spAutoFit/>
            </a:bodyPr>
            <a:lstStyle/>
            <a:p>
              <a:r>
                <a:rPr lang="es-AR" sz="1600" dirty="0"/>
                <a:t>Desviación negativa</a:t>
              </a:r>
            </a:p>
          </p:txBody>
        </p:sp>
        <p:cxnSp>
          <p:nvCxnSpPr>
            <p:cNvPr id="8" name="5 Conector recto de flecha"/>
            <p:cNvCxnSpPr/>
            <p:nvPr/>
          </p:nvCxnSpPr>
          <p:spPr>
            <a:xfrm>
              <a:off x="3428992" y="4643446"/>
              <a:ext cx="2143140"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upo 8"/>
          <p:cNvGrpSpPr/>
          <p:nvPr/>
        </p:nvGrpSpPr>
        <p:grpSpPr>
          <a:xfrm>
            <a:off x="8469496" y="2752028"/>
            <a:ext cx="3467812" cy="3372776"/>
            <a:chOff x="3948145" y="389667"/>
            <a:chExt cx="5267325" cy="5396787"/>
          </a:xfrm>
        </p:grpSpPr>
        <p:pic>
          <p:nvPicPr>
            <p:cNvPr id="10" name="Picture 2"/>
            <p:cNvPicPr>
              <a:picLocks noChangeAspect="1" noChangeArrowheads="1"/>
            </p:cNvPicPr>
            <p:nvPr/>
          </p:nvPicPr>
          <p:blipFill>
            <a:blip r:embed="rId3"/>
            <a:srcRect/>
            <a:stretch>
              <a:fillRect/>
            </a:stretch>
          </p:blipFill>
          <p:spPr bwMode="auto">
            <a:xfrm>
              <a:off x="3948145" y="2652729"/>
              <a:ext cx="5267325" cy="3133725"/>
            </a:xfrm>
            <a:prstGeom prst="rect">
              <a:avLst/>
            </a:prstGeom>
            <a:noFill/>
            <a:ln w="9525">
              <a:noFill/>
              <a:miter lim="800000"/>
              <a:headEnd/>
              <a:tailEnd/>
            </a:ln>
            <a:effectLst/>
          </p:spPr>
        </p:pic>
        <p:cxnSp>
          <p:nvCxnSpPr>
            <p:cNvPr id="11" name="7 Conector recto de flecha"/>
            <p:cNvCxnSpPr/>
            <p:nvPr/>
          </p:nvCxnSpPr>
          <p:spPr>
            <a:xfrm flipH="1">
              <a:off x="6072197" y="2089497"/>
              <a:ext cx="321576" cy="1053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8 CuadroTexto"/>
            <p:cNvSpPr txBox="1"/>
            <p:nvPr/>
          </p:nvSpPr>
          <p:spPr>
            <a:xfrm>
              <a:off x="6393773" y="389667"/>
              <a:ext cx="2310818" cy="1518132"/>
            </a:xfrm>
            <a:prstGeom prst="rect">
              <a:avLst/>
            </a:prstGeom>
            <a:noFill/>
          </p:spPr>
          <p:txBody>
            <a:bodyPr wrap="square" rtlCol="0">
              <a:spAutoFit/>
            </a:bodyPr>
            <a:lstStyle/>
            <a:p>
              <a:r>
                <a:rPr lang="es-AR" sz="1600" dirty="0"/>
                <a:t>Punto </a:t>
              </a:r>
              <a:r>
                <a:rPr lang="es-AR" sz="1600" dirty="0" err="1"/>
                <a:t>azeotrópico</a:t>
              </a:r>
              <a:r>
                <a:rPr lang="es-AR" sz="1600" dirty="0"/>
                <a:t>: temperatura y concentración </a:t>
              </a:r>
              <a:r>
                <a:rPr lang="es-AR" sz="1600" dirty="0" err="1"/>
                <a:t>azeotrópicas</a:t>
              </a:r>
              <a:r>
                <a:rPr lang="es-AR" sz="1600" dirty="0"/>
                <a:t>.</a:t>
              </a:r>
            </a:p>
          </p:txBody>
        </p:sp>
      </p:grpSp>
    </p:spTree>
    <p:extLst>
      <p:ext uri="{BB962C8B-B14F-4D97-AF65-F5344CB8AC3E}">
        <p14:creationId xmlns:p14="http://schemas.microsoft.com/office/powerpoint/2010/main" val="336744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B050"/>
                </a:solidFill>
              </a:rPr>
              <a:t>Desviación positiva de la ley de </a:t>
            </a:r>
            <a:r>
              <a:rPr lang="es-ES" dirty="0" err="1">
                <a:solidFill>
                  <a:srgbClr val="00B050"/>
                </a:solidFill>
              </a:rPr>
              <a:t>Raoult</a:t>
            </a:r>
            <a:endParaRPr lang="es-ES" dirty="0"/>
          </a:p>
        </p:txBody>
      </p:sp>
      <p:sp>
        <p:nvSpPr>
          <p:cNvPr id="3" name="Marcador de contenido 2"/>
          <p:cNvSpPr>
            <a:spLocks noGrp="1"/>
          </p:cNvSpPr>
          <p:nvPr>
            <p:ph idx="1"/>
          </p:nvPr>
        </p:nvSpPr>
        <p:spPr>
          <a:xfrm>
            <a:off x="838200" y="1825625"/>
            <a:ext cx="4212000" cy="4320000"/>
          </a:xfrm>
        </p:spPr>
        <p:txBody>
          <a:bodyPr>
            <a:normAutofit fontScale="92500" lnSpcReduction="20000"/>
          </a:bodyPr>
          <a:lstStyle/>
          <a:p>
            <a:pPr marL="0" indent="0">
              <a:buNone/>
            </a:pPr>
            <a:r>
              <a:rPr lang="es-ES" dirty="0"/>
              <a:t>Las </a:t>
            </a:r>
            <a:r>
              <a:rPr lang="es-ES" b="1" dirty="0"/>
              <a:t>fuerzas intermoleculares son más débiles</a:t>
            </a:r>
            <a:r>
              <a:rPr lang="es-ES" dirty="0"/>
              <a:t> de lo esperado.</a:t>
            </a:r>
          </a:p>
          <a:p>
            <a:pPr marL="0" indent="0">
              <a:buNone/>
            </a:pPr>
            <a:r>
              <a:rPr lang="es-ES" dirty="0"/>
              <a:t>La solución se evapora más fácilmente que una solución ideal.</a:t>
            </a:r>
          </a:p>
          <a:p>
            <a:pPr marL="0" indent="0">
              <a:buNone/>
            </a:pPr>
            <a:r>
              <a:rPr lang="es-ES" dirty="0"/>
              <a:t>La </a:t>
            </a:r>
            <a:r>
              <a:rPr lang="es-ES" b="1" dirty="0"/>
              <a:t>presión de vapor de la solución es mayor</a:t>
            </a:r>
            <a:r>
              <a:rPr lang="es-ES" dirty="0"/>
              <a:t> que la de la solución ideal.</a:t>
            </a:r>
          </a:p>
          <a:p>
            <a:pPr marL="0" indent="0">
              <a:buNone/>
            </a:pPr>
            <a:r>
              <a:rPr lang="es-ES" dirty="0"/>
              <a:t>Un máximo en la presión de vapor corresponde a un </a:t>
            </a:r>
            <a:r>
              <a:rPr lang="es-ES" b="1" dirty="0"/>
              <a:t>mínimo en la temperatura de ebullición</a:t>
            </a:r>
            <a:r>
              <a:rPr lang="es-ES" dirty="0"/>
              <a:t>.</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4</a:t>
            </a:fld>
            <a:endParaRPr lang="es-ES"/>
          </a:p>
        </p:txBody>
      </p:sp>
      <p:grpSp>
        <p:nvGrpSpPr>
          <p:cNvPr id="5" name="Grupo 4"/>
          <p:cNvGrpSpPr/>
          <p:nvPr/>
        </p:nvGrpSpPr>
        <p:grpSpPr>
          <a:xfrm>
            <a:off x="5577840" y="1825625"/>
            <a:ext cx="4188899" cy="2349132"/>
            <a:chOff x="2015168" y="3000372"/>
            <a:chExt cx="6985988" cy="3476624"/>
          </a:xfrm>
        </p:grpSpPr>
        <p:pic>
          <p:nvPicPr>
            <p:cNvPr id="6" name="Picture 2"/>
            <p:cNvPicPr>
              <a:picLocks noChangeAspect="1" noChangeArrowheads="1"/>
            </p:cNvPicPr>
            <p:nvPr/>
          </p:nvPicPr>
          <p:blipFill>
            <a:blip r:embed="rId2"/>
            <a:srcRect/>
            <a:stretch>
              <a:fillRect/>
            </a:stretch>
          </p:blipFill>
          <p:spPr bwMode="auto">
            <a:xfrm>
              <a:off x="3838606" y="3000372"/>
              <a:ext cx="5162550" cy="3476624"/>
            </a:xfrm>
            <a:prstGeom prst="rect">
              <a:avLst/>
            </a:prstGeom>
            <a:noFill/>
            <a:ln w="9525">
              <a:noFill/>
              <a:miter lim="800000"/>
              <a:headEnd/>
              <a:tailEnd/>
            </a:ln>
            <a:effectLst/>
          </p:spPr>
        </p:pic>
        <p:cxnSp>
          <p:nvCxnSpPr>
            <p:cNvPr id="7" name="5 Conector recto de flecha"/>
            <p:cNvCxnSpPr/>
            <p:nvPr/>
          </p:nvCxnSpPr>
          <p:spPr>
            <a:xfrm>
              <a:off x="3527248" y="4115146"/>
              <a:ext cx="1759132" cy="3139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6 CuadroTexto"/>
            <p:cNvSpPr txBox="1"/>
            <p:nvPr/>
          </p:nvSpPr>
          <p:spPr>
            <a:xfrm>
              <a:off x="2015168" y="3587868"/>
              <a:ext cx="2256144" cy="835718"/>
            </a:xfrm>
            <a:prstGeom prst="rect">
              <a:avLst/>
            </a:prstGeom>
            <a:noFill/>
          </p:spPr>
          <p:txBody>
            <a:bodyPr wrap="square" rtlCol="0">
              <a:spAutoFit/>
            </a:bodyPr>
            <a:lstStyle/>
            <a:p>
              <a:r>
                <a:rPr lang="es-AR" dirty="0"/>
                <a:t>Desviación positiva</a:t>
              </a:r>
            </a:p>
          </p:txBody>
        </p:sp>
      </p:grpSp>
      <p:grpSp>
        <p:nvGrpSpPr>
          <p:cNvPr id="10" name="Grupo 9"/>
          <p:cNvGrpSpPr/>
          <p:nvPr/>
        </p:nvGrpSpPr>
        <p:grpSpPr>
          <a:xfrm>
            <a:off x="8145457" y="3228430"/>
            <a:ext cx="4025761" cy="3016129"/>
            <a:chOff x="3914775" y="204214"/>
            <a:chExt cx="6310537" cy="5367904"/>
          </a:xfrm>
        </p:grpSpPr>
        <p:pic>
          <p:nvPicPr>
            <p:cNvPr id="11" name="Picture 2"/>
            <p:cNvPicPr>
              <a:picLocks noChangeAspect="1" noChangeArrowheads="1"/>
            </p:cNvPicPr>
            <p:nvPr/>
          </p:nvPicPr>
          <p:blipFill>
            <a:blip r:embed="rId3"/>
            <a:srcRect/>
            <a:stretch>
              <a:fillRect/>
            </a:stretch>
          </p:blipFill>
          <p:spPr bwMode="auto">
            <a:xfrm>
              <a:off x="3914775" y="2428868"/>
              <a:ext cx="5229225" cy="3143250"/>
            </a:xfrm>
            <a:prstGeom prst="rect">
              <a:avLst/>
            </a:prstGeom>
            <a:noFill/>
            <a:ln w="9525">
              <a:noFill/>
              <a:miter lim="800000"/>
              <a:headEnd/>
              <a:tailEnd/>
            </a:ln>
            <a:effectLst/>
          </p:spPr>
        </p:pic>
        <p:cxnSp>
          <p:nvCxnSpPr>
            <p:cNvPr id="12" name="7 Conector recto de flecha"/>
            <p:cNvCxnSpPr/>
            <p:nvPr/>
          </p:nvCxnSpPr>
          <p:spPr>
            <a:xfrm flipH="1">
              <a:off x="6429389" y="2477463"/>
              <a:ext cx="1618505" cy="20945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8 CuadroTexto"/>
            <p:cNvSpPr txBox="1"/>
            <p:nvPr/>
          </p:nvSpPr>
          <p:spPr>
            <a:xfrm>
              <a:off x="7662643" y="204214"/>
              <a:ext cx="2562669" cy="830996"/>
            </a:xfrm>
            <a:prstGeom prst="rect">
              <a:avLst/>
            </a:prstGeom>
            <a:noFill/>
          </p:spPr>
          <p:txBody>
            <a:bodyPr wrap="square" rtlCol="0">
              <a:spAutoFit/>
            </a:bodyPr>
            <a:lstStyle/>
            <a:p>
              <a:r>
                <a:rPr lang="es-AR" sz="1600" dirty="0"/>
                <a:t>Punto </a:t>
              </a:r>
              <a:r>
                <a:rPr lang="es-AR" sz="1600" dirty="0" err="1"/>
                <a:t>azeotrópico</a:t>
              </a:r>
              <a:r>
                <a:rPr lang="es-AR" sz="1600" dirty="0"/>
                <a:t>: temperatura y concentración </a:t>
              </a:r>
              <a:r>
                <a:rPr lang="es-AR" sz="1600" dirty="0" err="1"/>
                <a:t>azeotrópicas</a:t>
              </a:r>
              <a:r>
                <a:rPr lang="es-AR" sz="1600" dirty="0"/>
                <a:t>.</a:t>
              </a:r>
            </a:p>
          </p:txBody>
        </p:sp>
      </p:grpSp>
    </p:spTree>
    <p:extLst>
      <p:ext uri="{BB962C8B-B14F-4D97-AF65-F5344CB8AC3E}">
        <p14:creationId xmlns:p14="http://schemas.microsoft.com/office/powerpoint/2010/main" val="266831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solidFill>
                  <a:srgbClr val="00B050"/>
                </a:solidFill>
              </a:rPr>
              <a:t>Azeótropo</a:t>
            </a:r>
            <a:endParaRPr lang="es-ES" dirty="0"/>
          </a:p>
        </p:txBody>
      </p:sp>
      <p:sp>
        <p:nvSpPr>
          <p:cNvPr id="3" name="Marcador de contenido 2"/>
          <p:cNvSpPr>
            <a:spLocks noGrp="1"/>
          </p:cNvSpPr>
          <p:nvPr>
            <p:ph idx="1"/>
          </p:nvPr>
        </p:nvSpPr>
        <p:spPr/>
        <p:txBody>
          <a:bodyPr>
            <a:normAutofit fontScale="85000" lnSpcReduction="20000"/>
          </a:bodyPr>
          <a:lstStyle/>
          <a:p>
            <a:pPr marL="0" indent="0">
              <a:buNone/>
            </a:pPr>
            <a:r>
              <a:rPr lang="es-ES" dirty="0"/>
              <a:t>La temperatura de burbuja es igual a la de rocío. La ebullición ocurre a una única temperatura. La composición del líquido y del gas son iguales (x</a:t>
            </a:r>
            <a:r>
              <a:rPr lang="es-ES" baseline="-25000" dirty="0"/>
              <a:t>i</a:t>
            </a:r>
            <a:r>
              <a:rPr lang="es-ES" dirty="0"/>
              <a:t> = </a:t>
            </a:r>
            <a:r>
              <a:rPr lang="es-ES" dirty="0" err="1"/>
              <a:t>y</a:t>
            </a:r>
            <a:r>
              <a:rPr lang="es-ES" baseline="-25000" dirty="0" err="1"/>
              <a:t>i</a:t>
            </a:r>
            <a:r>
              <a:rPr lang="es-ES" dirty="0"/>
              <a:t>).</a:t>
            </a:r>
          </a:p>
          <a:p>
            <a:pPr marL="0" indent="0">
              <a:buNone/>
            </a:pPr>
            <a:r>
              <a:rPr lang="es-ES" dirty="0"/>
              <a:t>No se pueden obtener ambos componentes puros por destilación.</a:t>
            </a:r>
          </a:p>
          <a:p>
            <a:pPr marL="0" indent="0">
              <a:buNone/>
            </a:pPr>
            <a:r>
              <a:rPr lang="es-ES" dirty="0"/>
              <a:t>En las soluciones con desviación </a:t>
            </a:r>
            <a:r>
              <a:rPr lang="es-ES" b="1" dirty="0"/>
              <a:t>negativa</a:t>
            </a:r>
            <a:r>
              <a:rPr lang="es-ES" dirty="0"/>
              <a:t> de la Ley de </a:t>
            </a:r>
            <a:r>
              <a:rPr lang="es-ES" dirty="0" err="1"/>
              <a:t>Raoult</a:t>
            </a:r>
            <a:r>
              <a:rPr lang="es-ES" dirty="0"/>
              <a:t>, se tiene un </a:t>
            </a:r>
            <a:r>
              <a:rPr lang="es-ES" b="1" dirty="0">
                <a:solidFill>
                  <a:srgbClr val="FF0000"/>
                </a:solidFill>
              </a:rPr>
              <a:t>azeótropo de máxima</a:t>
            </a:r>
            <a:r>
              <a:rPr lang="es-ES" dirty="0"/>
              <a:t> (temperatura de ebullición máxima). Por destilación fraccionada se obtiene un gas del componente puro que corresponda, según si la composición de la mezcla es a la derecha o a la izquierda de la composición azeotrópica, y un líquido de composición azeotrópica.</a:t>
            </a:r>
          </a:p>
          <a:p>
            <a:pPr marL="0" indent="0">
              <a:buNone/>
            </a:pPr>
            <a:r>
              <a:rPr lang="es-ES" dirty="0"/>
              <a:t>En las soluciones con desviación </a:t>
            </a:r>
            <a:r>
              <a:rPr lang="es-ES" b="1" dirty="0"/>
              <a:t>positiva</a:t>
            </a:r>
            <a:r>
              <a:rPr lang="es-ES" dirty="0"/>
              <a:t> de la Ley de </a:t>
            </a:r>
            <a:r>
              <a:rPr lang="es-ES" dirty="0" err="1"/>
              <a:t>Raoult</a:t>
            </a:r>
            <a:r>
              <a:rPr lang="es-ES" dirty="0"/>
              <a:t>, se tiene un </a:t>
            </a:r>
            <a:r>
              <a:rPr lang="es-ES" b="1" dirty="0">
                <a:solidFill>
                  <a:srgbClr val="FF0000"/>
                </a:solidFill>
              </a:rPr>
              <a:t>azeótropo de mínima</a:t>
            </a:r>
            <a:r>
              <a:rPr lang="es-ES" dirty="0"/>
              <a:t> (temperatura de ebullición mínima). Por destilación fraccionada se obtiene un líquido del componente puro que corresponda, según si la composición de la mezcla es a la derecha o a la izquierda de la composición azeotrópica, y un gas de composición azeotrópica. Por ejemplo: etanol y agua se separan hasta llegar a la composición de la mezcla azeotrópica (alrededor de 96 % de etanol y 4 % de agua).</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5</a:t>
            </a:fld>
            <a:endParaRPr lang="es-ES"/>
          </a:p>
        </p:txBody>
      </p:sp>
    </p:spTree>
    <p:extLst>
      <p:ext uri="{BB962C8B-B14F-4D97-AF65-F5344CB8AC3E}">
        <p14:creationId xmlns:p14="http://schemas.microsoft.com/office/powerpoint/2010/main" val="130400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22830" y="368490"/>
            <a:ext cx="6640252" cy="375009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5644280" y="3207223"/>
            <a:ext cx="6547720" cy="3466532"/>
          </a:xfrm>
          <a:prstGeom prst="rect">
            <a:avLst/>
          </a:prstGeom>
          <a:noFill/>
          <a:ln w="9525">
            <a:noFill/>
            <a:miter lim="800000"/>
            <a:headEnd/>
            <a:tailEnd/>
          </a:ln>
          <a:effectLst/>
        </p:spPr>
      </p:pic>
      <p:sp>
        <p:nvSpPr>
          <p:cNvPr id="10" name="Marcador de número de diapositiva 9"/>
          <p:cNvSpPr>
            <a:spLocks noGrp="1"/>
          </p:cNvSpPr>
          <p:nvPr>
            <p:ph type="sldNum" sz="quarter" idx="12"/>
          </p:nvPr>
        </p:nvSpPr>
        <p:spPr/>
        <p:txBody>
          <a:bodyPr/>
          <a:lstStyle/>
          <a:p>
            <a:fld id="{27E40B26-6DCE-4D89-A9FD-6659C1BD0B5B}" type="slidenum">
              <a:rPr lang="es-ES" smtClean="0"/>
              <a:t>6</a:t>
            </a:fld>
            <a:endParaRPr lang="es-ES"/>
          </a:p>
        </p:txBody>
      </p:sp>
    </p:spTree>
    <p:extLst>
      <p:ext uri="{BB962C8B-B14F-4D97-AF65-F5344CB8AC3E}">
        <p14:creationId xmlns:p14="http://schemas.microsoft.com/office/powerpoint/2010/main" val="291373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normAutofit fontScale="92500" lnSpcReduction="20000"/>
          </a:bodyPr>
          <a:lstStyle/>
          <a:p>
            <a:pPr marL="0" indent="0">
              <a:buNone/>
            </a:pPr>
            <a:r>
              <a:rPr lang="es-ES" dirty="0"/>
              <a:t>¿Cómo separar alcohol de agua?</a:t>
            </a:r>
          </a:p>
          <a:p>
            <a:pPr marL="0" indent="0">
              <a:buNone/>
            </a:pPr>
            <a:r>
              <a:rPr lang="es-ES" dirty="0"/>
              <a:t>Para que una composición azeotrópica pueda ser saltada, la mezcla debe cambiarse de presión. Primero, se destila hasta llegar a un 97 % de concentración de etanol, o en los laboratorios, se consigue destilar algo por debajo del 95,5 %. El alcohol a esta concentración es enviado a una columna de destilación a una presión distinta, disminuyendo la concentración azeotrópica a alrededor de 93 %. Debido a que ahora la mezcla se encuentra con una composición más alta que esta nueva composición azeotrópica para esta nueva presión, el alcohol puede ser nuevamente destilado y lograr a una composición más alta, incluso llegando a un etanol prácticamente puro.</a:t>
            </a:r>
          </a:p>
          <a:p>
            <a:pPr marL="0" indent="0">
              <a:buNone/>
            </a:pPr>
            <a:r>
              <a:rPr lang="es-ES" dirty="0"/>
              <a:t>Otro método, por ejemplo, para conseguir la concentración necesaria para que el etanol sea utilizado como aditivo en gasolinas, es utilizar por lo general, tamices moleculares para pasar la concentración azeotrópica. El alcohol se destila hasta llegar a un 95 %, luego se pasa por un tamiz </a:t>
            </a:r>
            <a:r>
              <a:rPr lang="es-ES"/>
              <a:t>de molecular </a:t>
            </a:r>
            <a:r>
              <a:rPr lang="es-ES" dirty="0"/>
              <a:t>que consigue absorber toda el agua de la mezcla azeotrópica, teniendo ya el alcohol con una concentración sobre el 95 %, lo cual permite realizar seguidas y posteriores destilaciones. Después, el tamiz se calienta con el fin de eliminar toda el agua y puede volver a ser utilizado.</a:t>
            </a:r>
          </a:p>
        </p:txBody>
      </p:sp>
      <p:sp>
        <p:nvSpPr>
          <p:cNvPr id="2" name="Marcador de número de diapositiva 1"/>
          <p:cNvSpPr>
            <a:spLocks noGrp="1"/>
          </p:cNvSpPr>
          <p:nvPr>
            <p:ph type="sldNum" sz="quarter" idx="12"/>
          </p:nvPr>
        </p:nvSpPr>
        <p:spPr/>
        <p:txBody>
          <a:bodyPr/>
          <a:lstStyle/>
          <a:p>
            <a:fld id="{16ECA795-B93C-4015-8829-323C92BB691C}" type="slidenum">
              <a:rPr lang="es-ES" smtClean="0"/>
              <a:t>7</a:t>
            </a:fld>
            <a:endParaRPr lang="es-ES"/>
          </a:p>
        </p:txBody>
      </p:sp>
    </p:spTree>
    <p:extLst>
      <p:ext uri="{BB962C8B-B14F-4D97-AF65-F5344CB8AC3E}">
        <p14:creationId xmlns:p14="http://schemas.microsoft.com/office/powerpoint/2010/main" val="305090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Ahora…</a:t>
            </a:r>
          </a:p>
        </p:txBody>
      </p:sp>
      <p:sp>
        <p:nvSpPr>
          <p:cNvPr id="3" name="Marcador de contenido 2"/>
          <p:cNvSpPr>
            <a:spLocks noGrp="1"/>
          </p:cNvSpPr>
          <p:nvPr>
            <p:ph idx="1"/>
          </p:nvPr>
        </p:nvSpPr>
        <p:spPr/>
        <p:txBody>
          <a:bodyPr/>
          <a:lstStyle/>
          <a:p>
            <a:pPr marL="0" indent="0">
              <a:buNone/>
            </a:pPr>
            <a:r>
              <a:rPr lang="es-ES" dirty="0"/>
              <a:t>¡A estudiar!</a:t>
            </a:r>
          </a:p>
          <a:p>
            <a:pPr marL="0" indent="0">
              <a:buNone/>
            </a:pPr>
            <a:r>
              <a:rPr lang="es-ES" dirty="0"/>
              <a:t>¡A hacer los ejercicios!</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8</a:t>
            </a:fld>
            <a:endParaRPr lang="es-ES"/>
          </a:p>
        </p:txBody>
      </p:sp>
    </p:spTree>
    <p:extLst>
      <p:ext uri="{BB962C8B-B14F-4D97-AF65-F5344CB8AC3E}">
        <p14:creationId xmlns:p14="http://schemas.microsoft.com/office/powerpoint/2010/main" val="7743020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652</Words>
  <Application>Microsoft Office PowerPoint</Application>
  <PresentationFormat>Panorámica</PresentationFormat>
  <Paragraphs>37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Soluciones de Dos Componentes Volátiles (No Ideales)</vt:lpstr>
      <vt:lpstr>Presentación de PowerPoint</vt:lpstr>
      <vt:lpstr>Desviación negativa de la ley de Raoult</vt:lpstr>
      <vt:lpstr>Desviación positiva de la ley de Raoult</vt:lpstr>
      <vt:lpstr>Azeótropo</vt:lpstr>
      <vt:lpstr>Presentación de PowerPoint</vt:lpstr>
      <vt:lpstr>Presentación de PowerPoint</vt:lpstr>
      <vt:lpstr>Ahora…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Soluciones de Dos Componentes Volátiles (Ideales)</dc:title>
  <dc:creator>Guillermina Gentile</dc:creator>
  <cp:lastModifiedBy>CATERINA ANUSH STRIPEIKIS</cp:lastModifiedBy>
  <cp:revision>66</cp:revision>
  <dcterms:created xsi:type="dcterms:W3CDTF">2020-07-24T16:50:58Z</dcterms:created>
  <dcterms:modified xsi:type="dcterms:W3CDTF">2021-06-08T13:06:32Z</dcterms:modified>
</cp:coreProperties>
</file>