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6" r:id="rId3"/>
    <p:sldId id="271" r:id="rId4"/>
    <p:sldId id="257" r:id="rId5"/>
    <p:sldId id="258" r:id="rId6"/>
    <p:sldId id="259" r:id="rId7"/>
    <p:sldId id="260" r:id="rId8"/>
    <p:sldId id="261" r:id="rId9"/>
    <p:sldId id="262" r:id="rId10"/>
    <p:sldId id="263" r:id="rId11"/>
    <p:sldId id="264" r:id="rId12"/>
    <p:sldId id="265" r:id="rId13"/>
    <p:sldId id="266" r:id="rId14"/>
    <p:sldId id="269"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0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A99C59-B3F4-43F5-92BC-82213D14B101}"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289564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99C59-B3F4-43F5-92BC-82213D14B101}"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377023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99C59-B3F4-43F5-92BC-82213D14B101}"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3559518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086F-F78B-461B-9E87-92195B7EDC9A}"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264642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086F-F78B-461B-9E87-92195B7EDC9A}"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98357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C5086F-F78B-461B-9E87-92195B7EDC9A}"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1797764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086F-F78B-461B-9E87-92195B7EDC9A}"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2146593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086F-F78B-461B-9E87-92195B7EDC9A}"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20019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086F-F78B-461B-9E87-92195B7EDC9A}"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225006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086F-F78B-461B-9E87-92195B7EDC9A}"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2590974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5086F-F78B-461B-9E87-92195B7EDC9A}"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158304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99C59-B3F4-43F5-92BC-82213D14B101}"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1400002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5086F-F78B-461B-9E87-92195B7EDC9A}"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401463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086F-F78B-461B-9E87-92195B7EDC9A}"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851432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086F-F78B-461B-9E87-92195B7EDC9A}"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919-B208-49CD-8E84-376C86631AAD}" type="slidenum">
              <a:rPr lang="en-US" smtClean="0"/>
              <a:t>‹#›</a:t>
            </a:fld>
            <a:endParaRPr lang="en-US"/>
          </a:p>
        </p:txBody>
      </p:sp>
    </p:spTree>
    <p:extLst>
      <p:ext uri="{BB962C8B-B14F-4D97-AF65-F5344CB8AC3E}">
        <p14:creationId xmlns:p14="http://schemas.microsoft.com/office/powerpoint/2010/main" val="351810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A99C59-B3F4-43F5-92BC-82213D14B101}"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237776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A99C59-B3F4-43F5-92BC-82213D14B101}"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399082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A99C59-B3F4-43F5-92BC-82213D14B101}"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159256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99C59-B3F4-43F5-92BC-82213D14B101}"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26855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99C59-B3F4-43F5-92BC-82213D14B101}"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92785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A99C59-B3F4-43F5-92BC-82213D14B101}"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93317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A99C59-B3F4-43F5-92BC-82213D14B101}"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87101-4826-4480-9DE9-496583D52182}" type="slidenum">
              <a:rPr lang="en-US" smtClean="0"/>
              <a:t>‹#›</a:t>
            </a:fld>
            <a:endParaRPr lang="en-US"/>
          </a:p>
        </p:txBody>
      </p:sp>
    </p:spTree>
    <p:extLst>
      <p:ext uri="{BB962C8B-B14F-4D97-AF65-F5344CB8AC3E}">
        <p14:creationId xmlns:p14="http://schemas.microsoft.com/office/powerpoint/2010/main" val="214779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99C59-B3F4-43F5-92BC-82213D14B101}" type="datetimeFigureOut">
              <a:rPr lang="en-US" smtClean="0"/>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87101-4826-4480-9DE9-496583D52182}" type="slidenum">
              <a:rPr lang="en-US" smtClean="0"/>
              <a:t>‹#›</a:t>
            </a:fld>
            <a:endParaRPr lang="en-US"/>
          </a:p>
        </p:txBody>
      </p:sp>
    </p:spTree>
    <p:extLst>
      <p:ext uri="{BB962C8B-B14F-4D97-AF65-F5344CB8AC3E}">
        <p14:creationId xmlns:p14="http://schemas.microsoft.com/office/powerpoint/2010/main" val="21402068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086F-F78B-461B-9E87-92195B7EDC9A}" type="datetimeFigureOut">
              <a:rPr lang="en-US" smtClean="0"/>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0A919-B208-49CD-8E84-376C86631AAD}" type="slidenum">
              <a:rPr lang="en-US" smtClean="0"/>
              <a:t>‹#›</a:t>
            </a:fld>
            <a:endParaRPr lang="en-US"/>
          </a:p>
        </p:txBody>
      </p:sp>
    </p:spTree>
    <p:extLst>
      <p:ext uri="{BB962C8B-B14F-4D97-AF65-F5344CB8AC3E}">
        <p14:creationId xmlns:p14="http://schemas.microsoft.com/office/powerpoint/2010/main" val="251024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2013"/>
            <a:ext cx="9144000" cy="1607419"/>
          </a:xfrm>
        </p:spPr>
        <p:txBody>
          <a:bodyPr>
            <a:normAutofit fontScale="90000"/>
          </a:bodyPr>
          <a:lstStyle/>
          <a:p>
            <a:r>
              <a:rPr lang="en-US" b="1" dirty="0" smtClean="0"/>
              <a:t>Multi-classification on Patient Care in Drug Treatment</a:t>
            </a:r>
            <a:endParaRPr lang="en-US" b="1" dirty="0"/>
          </a:p>
        </p:txBody>
      </p:sp>
      <p:sp>
        <p:nvSpPr>
          <p:cNvPr id="3" name="Subtitle 2"/>
          <p:cNvSpPr>
            <a:spLocks noGrp="1"/>
          </p:cNvSpPr>
          <p:nvPr>
            <p:ph type="subTitle" idx="1"/>
          </p:nvPr>
        </p:nvSpPr>
        <p:spPr>
          <a:xfrm>
            <a:off x="4957010" y="4030379"/>
            <a:ext cx="2277979" cy="972152"/>
          </a:xfrm>
        </p:spPr>
        <p:txBody>
          <a:bodyPr>
            <a:noAutofit/>
          </a:bodyPr>
          <a:lstStyle/>
          <a:p>
            <a:pPr>
              <a:lnSpc>
                <a:spcPct val="100000"/>
              </a:lnSpc>
              <a:spcBef>
                <a:spcPts val="0"/>
              </a:spcBef>
            </a:pPr>
            <a:endParaRPr lang="en-US" sz="1800" dirty="0" smtClean="0"/>
          </a:p>
          <a:p>
            <a:pPr>
              <a:lnSpc>
                <a:spcPct val="100000"/>
              </a:lnSpc>
              <a:spcBef>
                <a:spcPts val="0"/>
              </a:spcBef>
            </a:pPr>
            <a:r>
              <a:rPr lang="en-US" sz="1800" dirty="0" err="1" smtClean="0"/>
              <a:t>Agus</a:t>
            </a:r>
            <a:r>
              <a:rPr lang="en-US" sz="1800" dirty="0" smtClean="0"/>
              <a:t> </a:t>
            </a:r>
            <a:r>
              <a:rPr lang="en-US" sz="1800" dirty="0" err="1" smtClean="0"/>
              <a:t>Nursikuwagus</a:t>
            </a:r>
            <a:endParaRPr lang="en-US" sz="1800" dirty="0" smtClean="0"/>
          </a:p>
          <a:p>
            <a:pPr>
              <a:lnSpc>
                <a:spcPct val="100000"/>
              </a:lnSpc>
              <a:spcBef>
                <a:spcPts val="0"/>
              </a:spcBef>
            </a:pPr>
            <a:r>
              <a:rPr lang="en-US" sz="1800" dirty="0" smtClean="0"/>
              <a:t>NIM 33218302</a:t>
            </a:r>
          </a:p>
        </p:txBody>
      </p:sp>
      <p:sp>
        <p:nvSpPr>
          <p:cNvPr id="4" name="Rectangle 3"/>
          <p:cNvSpPr/>
          <p:nvPr/>
        </p:nvSpPr>
        <p:spPr>
          <a:xfrm>
            <a:off x="0" y="6025415"/>
            <a:ext cx="12192000" cy="832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PROGRAM DOKTORAL STEI ITB</a:t>
            </a:r>
          </a:p>
          <a:p>
            <a:pPr algn="ctr"/>
            <a:r>
              <a:rPr lang="en-US" sz="2800" b="1" dirty="0" smtClean="0"/>
              <a:t>APRIL 2019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9335" y="2408722"/>
            <a:ext cx="1233330" cy="1655746"/>
          </a:xfrm>
          <a:prstGeom prst="rect">
            <a:avLst/>
          </a:prstGeom>
        </p:spPr>
      </p:pic>
      <p:sp>
        <p:nvSpPr>
          <p:cNvPr id="6" name="TextBox 5"/>
          <p:cNvSpPr txBox="1"/>
          <p:nvPr/>
        </p:nvSpPr>
        <p:spPr>
          <a:xfrm>
            <a:off x="240632" y="5274644"/>
            <a:ext cx="4928134" cy="646331"/>
          </a:xfrm>
          <a:prstGeom prst="rect">
            <a:avLst/>
          </a:prstGeom>
          <a:noFill/>
        </p:spPr>
        <p:txBody>
          <a:bodyPr wrap="square" rtlCol="0">
            <a:spAutoFit/>
          </a:bodyPr>
          <a:lstStyle/>
          <a:p>
            <a:r>
              <a:rPr lang="en-US" dirty="0" smtClean="0"/>
              <a:t>Course subject : natural language processing</a:t>
            </a:r>
          </a:p>
          <a:p>
            <a:r>
              <a:rPr lang="en-US" dirty="0" err="1" smtClean="0"/>
              <a:t>Dosen</a:t>
            </a:r>
            <a:r>
              <a:rPr lang="en-US" dirty="0" smtClean="0"/>
              <a:t> : Dr. </a:t>
            </a:r>
            <a:r>
              <a:rPr lang="en-US" dirty="0" err="1" smtClean="0"/>
              <a:t>Ayu</a:t>
            </a:r>
            <a:r>
              <a:rPr lang="en-US" dirty="0" smtClean="0"/>
              <a:t> </a:t>
            </a:r>
            <a:r>
              <a:rPr lang="en-US" dirty="0" err="1" smtClean="0"/>
              <a:t>Purwarianti</a:t>
            </a:r>
            <a:endParaRPr lang="en-US" dirty="0"/>
          </a:p>
        </p:txBody>
      </p:sp>
    </p:spTree>
    <p:extLst>
      <p:ext uri="{BB962C8B-B14F-4D97-AF65-F5344CB8AC3E}">
        <p14:creationId xmlns:p14="http://schemas.microsoft.com/office/powerpoint/2010/main" val="11640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endParaRPr lang="en-US" dirty="0"/>
          </a:p>
        </p:txBody>
      </p:sp>
      <p:sp>
        <p:nvSpPr>
          <p:cNvPr id="3" name="Content Placeholder 2"/>
          <p:cNvSpPr>
            <a:spLocks noGrp="1"/>
          </p:cNvSpPr>
          <p:nvPr>
            <p:ph idx="1"/>
          </p:nvPr>
        </p:nvSpPr>
        <p:spPr>
          <a:xfrm>
            <a:off x="838200" y="1450239"/>
            <a:ext cx="10515600" cy="4351338"/>
          </a:xfrm>
        </p:spPr>
        <p:txBody>
          <a:bodyPr>
            <a:normAutofit fontScale="92500" lnSpcReduction="20000"/>
          </a:bodyPr>
          <a:lstStyle/>
          <a:p>
            <a:r>
              <a:rPr lang="en-US" dirty="0" err="1" smtClean="0"/>
              <a:t>Contoh</a:t>
            </a:r>
            <a:r>
              <a:rPr lang="en-US" dirty="0" smtClean="0"/>
              <a:t> sample sentence yang </a:t>
            </a:r>
            <a:r>
              <a:rPr lang="en-US" dirty="0" err="1" smtClean="0"/>
              <a:t>digunakan</a:t>
            </a:r>
            <a:r>
              <a:rPr lang="en-US" dirty="0" smtClean="0"/>
              <a:t> </a:t>
            </a:r>
            <a:r>
              <a:rPr lang="en-US" dirty="0" err="1" smtClean="0"/>
              <a:t>dalam</a:t>
            </a:r>
            <a:r>
              <a:rPr lang="en-US" dirty="0" smtClean="0"/>
              <a:t> </a:t>
            </a:r>
            <a:r>
              <a:rPr lang="en-US" dirty="0" err="1" smtClean="0"/>
              <a:t>tugas</a:t>
            </a:r>
            <a:r>
              <a:rPr lang="en-US" dirty="0" smtClean="0"/>
              <a:t> </a:t>
            </a:r>
            <a:r>
              <a:rPr lang="en-US" dirty="0" err="1" smtClean="0"/>
              <a:t>ini</a:t>
            </a:r>
            <a:endParaRPr lang="en-US" dirty="0" smtClean="0"/>
          </a:p>
          <a:p>
            <a:pPr marL="0" indent="0">
              <a:buNone/>
            </a:pPr>
            <a:r>
              <a:rPr lang="en-US" dirty="0" smtClean="0"/>
              <a:t>[</a:t>
            </a:r>
            <a:r>
              <a:rPr lang="en-US" dirty="0" err="1" smtClean="0"/>
              <a:t>PID,drugName,condition,review</a:t>
            </a:r>
            <a:r>
              <a:rPr lang="en-US" dirty="0" smtClean="0"/>
              <a:t>]</a:t>
            </a:r>
            <a:endParaRPr lang="en-US" dirty="0"/>
          </a:p>
          <a:p>
            <a:pPr marL="0" indent="0" algn="just">
              <a:buNone/>
            </a:pPr>
            <a:r>
              <a:rPr lang="en-US" dirty="0"/>
              <a:t>95260,Guanfacine,ADHD,"""My son is halfway through his fourth week of </a:t>
            </a:r>
            <a:r>
              <a:rPr lang="en-US" dirty="0" err="1"/>
              <a:t>Intuniv</a:t>
            </a:r>
            <a:r>
              <a:rPr lang="en-US" dirty="0"/>
              <a:t>. We became concerned when he began this last week, when he started taking the highest dose he will be on. For two days, he could hardly get out of bed, was very cranky, and slept for nearly 8 hours on a drive home from school vacation (very unusual for him.) I called his doctor on Monday morning and she said to stick it out a few days. See how he did at school, and with getting up in the morning. The last two days have been problem free. He is MUCH more agreeable than ever. He is less emotional (a good thing), less cranky. He is remembering all the things he should. Overall his behavior is better. </a:t>
            </a:r>
            <a:r>
              <a:rPr lang="en-US" dirty="0" smtClean="0"/>
              <a:t>We </a:t>
            </a:r>
            <a:r>
              <a:rPr lang="en-US" dirty="0"/>
              <a:t>have tried many different medications and so far this is the most effective."""</a:t>
            </a:r>
          </a:p>
        </p:txBody>
      </p:sp>
      <p:grpSp>
        <p:nvGrpSpPr>
          <p:cNvPr id="4" name="Group 3"/>
          <p:cNvGrpSpPr/>
          <p:nvPr/>
        </p:nvGrpSpPr>
        <p:grpSpPr>
          <a:xfrm>
            <a:off x="0" y="6176963"/>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2370345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237"/>
          </a:xfrm>
        </p:spPr>
        <p:txBody>
          <a:bodyPr/>
          <a:lstStyle/>
          <a:p>
            <a:r>
              <a:rPr lang="en-US" dirty="0" err="1"/>
              <a:t>Hasil</a:t>
            </a:r>
            <a:endParaRPr lang="en-US" dirty="0"/>
          </a:p>
        </p:txBody>
      </p:sp>
      <p:sp>
        <p:nvSpPr>
          <p:cNvPr id="3" name="Content Placeholder 2"/>
          <p:cNvSpPr>
            <a:spLocks noGrp="1"/>
          </p:cNvSpPr>
          <p:nvPr>
            <p:ph idx="1"/>
          </p:nvPr>
        </p:nvSpPr>
        <p:spPr>
          <a:xfrm>
            <a:off x="788465" y="1277304"/>
            <a:ext cx="10515600" cy="542190"/>
          </a:xfrm>
        </p:spPr>
        <p:txBody>
          <a:bodyPr>
            <a:normAutofit/>
          </a:bodyPr>
          <a:lstStyle/>
          <a:p>
            <a:r>
              <a:rPr lang="en-US" dirty="0" err="1" smtClean="0"/>
              <a:t>Skema</a:t>
            </a:r>
            <a:r>
              <a:rPr lang="en-US" dirty="0" smtClean="0"/>
              <a:t> </a:t>
            </a:r>
            <a:r>
              <a:rPr lang="en-US" dirty="0" err="1" smtClean="0"/>
              <a:t>penyelesaian</a:t>
            </a:r>
            <a:r>
              <a:rPr lang="en-US" dirty="0" smtClean="0"/>
              <a:t> multi-classification</a:t>
            </a:r>
            <a:endParaRPr lang="en-US" dirty="0"/>
          </a:p>
        </p:txBody>
      </p:sp>
      <p:grpSp>
        <p:nvGrpSpPr>
          <p:cNvPr id="5" name="Group 4"/>
          <p:cNvGrpSpPr/>
          <p:nvPr/>
        </p:nvGrpSpPr>
        <p:grpSpPr>
          <a:xfrm>
            <a:off x="0" y="6176963"/>
            <a:ext cx="12192000" cy="681037"/>
            <a:chOff x="0" y="6196212"/>
            <a:chExt cx="12192000" cy="681037"/>
          </a:xfrm>
        </p:grpSpPr>
        <p:sp>
          <p:nvSpPr>
            <p:cNvPr id="6" name="Rectangle 5"/>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grpSp>
        <p:nvGrpSpPr>
          <p:cNvPr id="75" name="Group 74"/>
          <p:cNvGrpSpPr/>
          <p:nvPr/>
        </p:nvGrpSpPr>
        <p:grpSpPr>
          <a:xfrm>
            <a:off x="635267" y="1530776"/>
            <a:ext cx="11158894" cy="3423344"/>
            <a:chOff x="115098" y="1925412"/>
            <a:chExt cx="11158894" cy="3423344"/>
          </a:xfrm>
        </p:grpSpPr>
        <p:sp>
          <p:nvSpPr>
            <p:cNvPr id="4" name="Flowchart: Multidocument 3"/>
            <p:cNvSpPr/>
            <p:nvPr/>
          </p:nvSpPr>
          <p:spPr>
            <a:xfrm>
              <a:off x="115098" y="3282211"/>
              <a:ext cx="1346734" cy="644893"/>
            </a:xfrm>
            <a:prstGeom prst="flowChartMulti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Corpus </a:t>
              </a:r>
              <a:endParaRPr lang="en-US" sz="1200" dirty="0"/>
            </a:p>
          </p:txBody>
        </p:sp>
        <p:sp>
          <p:nvSpPr>
            <p:cNvPr id="8" name="Rectangle 7"/>
            <p:cNvSpPr/>
            <p:nvPr/>
          </p:nvSpPr>
          <p:spPr>
            <a:xfrm>
              <a:off x="1932068" y="3301461"/>
              <a:ext cx="878509" cy="625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Tokenize</a:t>
              </a:r>
              <a:endParaRPr lang="en-US" sz="1200" dirty="0"/>
            </a:p>
          </p:txBody>
        </p:sp>
        <p:sp>
          <p:nvSpPr>
            <p:cNvPr id="9" name="Rectangle 8"/>
            <p:cNvSpPr/>
            <p:nvPr/>
          </p:nvSpPr>
          <p:spPr>
            <a:xfrm>
              <a:off x="3204410" y="3314906"/>
              <a:ext cx="892943" cy="6256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ysClr val="windowText" lastClr="000000"/>
                  </a:solidFill>
                </a:rPr>
                <a:t>Stopwords</a:t>
              </a:r>
              <a:endParaRPr lang="en-US" sz="1200" dirty="0">
                <a:solidFill>
                  <a:sysClr val="windowText" lastClr="000000"/>
                </a:solidFill>
              </a:endParaRPr>
            </a:p>
          </p:txBody>
        </p:sp>
        <p:sp>
          <p:nvSpPr>
            <p:cNvPr id="10" name="Flowchart: Document 9"/>
            <p:cNvSpPr/>
            <p:nvPr/>
          </p:nvSpPr>
          <p:spPr>
            <a:xfrm>
              <a:off x="3773827" y="4268800"/>
              <a:ext cx="962777" cy="616017"/>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ysClr val="windowText" lastClr="000000"/>
                  </a:solidFill>
                </a:rPr>
                <a:t>Stopwords</a:t>
              </a:r>
              <a:r>
                <a:rPr lang="en-US" sz="1200" dirty="0">
                  <a:solidFill>
                    <a:sysClr val="windowText" lastClr="000000"/>
                  </a:solidFill>
                </a:rPr>
                <a:t> </a:t>
              </a:r>
              <a:r>
                <a:rPr lang="en-US" sz="1200" dirty="0" smtClean="0">
                  <a:solidFill>
                    <a:sysClr val="windowText" lastClr="000000"/>
                  </a:solidFill>
                </a:rPr>
                <a:t>(‘English’)</a:t>
              </a:r>
              <a:endParaRPr lang="en-US" sz="1200" dirty="0">
                <a:solidFill>
                  <a:sysClr val="windowText" lastClr="000000"/>
                </a:solidFill>
              </a:endParaRPr>
            </a:p>
          </p:txBody>
        </p:sp>
        <p:sp>
          <p:nvSpPr>
            <p:cNvPr id="11" name="Rectangle 10"/>
            <p:cNvSpPr/>
            <p:nvPr/>
          </p:nvSpPr>
          <p:spPr>
            <a:xfrm>
              <a:off x="4413080" y="3309096"/>
              <a:ext cx="1179897" cy="6256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Stemming</a:t>
              </a:r>
              <a:endParaRPr lang="en-US" sz="1200" dirty="0">
                <a:solidFill>
                  <a:sysClr val="windowText" lastClr="000000"/>
                </a:solidFill>
              </a:endParaRPr>
            </a:p>
          </p:txBody>
        </p:sp>
        <p:cxnSp>
          <p:nvCxnSpPr>
            <p:cNvPr id="13" name="Elbow Connector 12"/>
            <p:cNvCxnSpPr>
              <a:stCxn id="10" idx="3"/>
              <a:endCxn id="11" idx="2"/>
            </p:cNvCxnSpPr>
            <p:nvPr/>
          </p:nvCxnSpPr>
          <p:spPr>
            <a:xfrm flipV="1">
              <a:off x="4736604" y="3934739"/>
              <a:ext cx="266425" cy="642070"/>
            </a:xfrm>
            <a:prstGeom prst="bentConnector2">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1"/>
              <a:endCxn id="9" idx="2"/>
            </p:cNvCxnSpPr>
            <p:nvPr/>
          </p:nvCxnSpPr>
          <p:spPr>
            <a:xfrm rot="10800000">
              <a:off x="3650883" y="3940549"/>
              <a:ext cx="122945" cy="636260"/>
            </a:xfrm>
            <a:prstGeom prst="bentConnector2">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60031" y="3311086"/>
              <a:ext cx="1272138" cy="6256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ysClr val="windowText" lastClr="000000"/>
                  </a:solidFill>
                </a:rPr>
                <a:t>Vectorize</a:t>
              </a:r>
              <a:endParaRPr lang="en-US" sz="1200" dirty="0" smtClean="0">
                <a:solidFill>
                  <a:sysClr val="windowText" lastClr="000000"/>
                </a:solidFill>
              </a:endParaRPr>
            </a:p>
            <a:p>
              <a:pPr algn="ctr"/>
              <a:r>
                <a:rPr lang="en-US" sz="1200" dirty="0" smtClean="0">
                  <a:solidFill>
                    <a:sysClr val="windowText" lastClr="000000"/>
                  </a:solidFill>
                </a:rPr>
                <a:t>TF-IDF</a:t>
              </a:r>
              <a:endParaRPr lang="en-US" sz="1200" dirty="0">
                <a:solidFill>
                  <a:sysClr val="windowText" lastClr="000000"/>
                </a:solidFill>
              </a:endParaRPr>
            </a:p>
          </p:txBody>
        </p:sp>
        <p:sp>
          <p:nvSpPr>
            <p:cNvPr id="17" name="Rectangle 16"/>
            <p:cNvSpPr/>
            <p:nvPr/>
          </p:nvSpPr>
          <p:spPr>
            <a:xfrm>
              <a:off x="6758185" y="2098304"/>
              <a:ext cx="1272138" cy="6256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BOW</a:t>
              </a:r>
              <a:endParaRPr lang="en-US" sz="1200" dirty="0">
                <a:solidFill>
                  <a:sysClr val="windowText" lastClr="000000"/>
                </a:solidFill>
              </a:endParaRPr>
            </a:p>
          </p:txBody>
        </p:sp>
        <p:sp>
          <p:nvSpPr>
            <p:cNvPr id="18" name="Rectangle 17"/>
            <p:cNvSpPr/>
            <p:nvPr/>
          </p:nvSpPr>
          <p:spPr>
            <a:xfrm>
              <a:off x="6758185" y="4723113"/>
              <a:ext cx="1272138" cy="6256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N-Gram</a:t>
              </a:r>
              <a:endParaRPr lang="en-US" sz="1200" dirty="0">
                <a:solidFill>
                  <a:sysClr val="windowText" lastClr="000000"/>
                </a:solidFill>
              </a:endParaRPr>
            </a:p>
          </p:txBody>
        </p:sp>
        <p:sp>
          <p:nvSpPr>
            <p:cNvPr id="20" name="Flowchart: Process 19"/>
            <p:cNvSpPr/>
            <p:nvPr/>
          </p:nvSpPr>
          <p:spPr>
            <a:xfrm>
              <a:off x="8666071" y="1925412"/>
              <a:ext cx="1074019" cy="3393012"/>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Learning :</a:t>
              </a:r>
            </a:p>
            <a:p>
              <a:pPr algn="ctr"/>
              <a:r>
                <a:rPr lang="en-US" sz="1200" dirty="0" smtClean="0">
                  <a:solidFill>
                    <a:sysClr val="windowText" lastClr="000000"/>
                  </a:solidFill>
                </a:rPr>
                <a:t>Naïve Bayes,</a:t>
              </a:r>
            </a:p>
            <a:p>
              <a:pPr algn="ctr"/>
              <a:r>
                <a:rPr lang="en-US" sz="1200" dirty="0" smtClean="0">
                  <a:solidFill>
                    <a:sysClr val="windowText" lastClr="000000"/>
                  </a:solidFill>
                </a:rPr>
                <a:t>DT,</a:t>
              </a:r>
            </a:p>
            <a:p>
              <a:pPr algn="ctr"/>
              <a:r>
                <a:rPr lang="en-US" sz="1200" dirty="0" err="1" smtClean="0">
                  <a:solidFill>
                    <a:sysClr val="windowText" lastClr="000000"/>
                  </a:solidFill>
                </a:rPr>
                <a:t>LogisticRegression</a:t>
              </a:r>
              <a:r>
                <a:rPr lang="en-US" sz="1200" dirty="0" smtClean="0">
                  <a:solidFill>
                    <a:sysClr val="windowText" lastClr="000000"/>
                  </a:solidFill>
                </a:rPr>
                <a:t>,</a:t>
              </a:r>
            </a:p>
            <a:p>
              <a:pPr algn="ctr"/>
              <a:r>
                <a:rPr lang="en-US" sz="1200" dirty="0" smtClean="0">
                  <a:solidFill>
                    <a:sysClr val="windowText" lastClr="000000"/>
                  </a:solidFill>
                </a:rPr>
                <a:t>K-NN, MLP</a:t>
              </a:r>
              <a:endParaRPr lang="en-US" sz="1200" dirty="0">
                <a:solidFill>
                  <a:sysClr val="windowText" lastClr="000000"/>
                </a:solidFill>
              </a:endParaRPr>
            </a:p>
          </p:txBody>
        </p:sp>
        <p:cxnSp>
          <p:nvCxnSpPr>
            <p:cNvPr id="26" name="Elbow Connector 25"/>
            <p:cNvCxnSpPr>
              <a:stCxn id="4" idx="3"/>
              <a:endCxn id="8" idx="1"/>
            </p:cNvCxnSpPr>
            <p:nvPr/>
          </p:nvCxnSpPr>
          <p:spPr>
            <a:xfrm>
              <a:off x="1461832" y="3604658"/>
              <a:ext cx="470236" cy="9625"/>
            </a:xfrm>
            <a:prstGeom prst="bentConnector3">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9" idx="1"/>
            </p:cNvCxnSpPr>
            <p:nvPr/>
          </p:nvCxnSpPr>
          <p:spPr>
            <a:xfrm>
              <a:off x="2810577" y="3614283"/>
              <a:ext cx="393833" cy="13445"/>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3"/>
              <a:endCxn id="11" idx="1"/>
            </p:cNvCxnSpPr>
            <p:nvPr/>
          </p:nvCxnSpPr>
          <p:spPr>
            <a:xfrm flipV="1">
              <a:off x="4097353" y="3621918"/>
              <a:ext cx="315727" cy="581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a:endCxn id="16" idx="1"/>
            </p:cNvCxnSpPr>
            <p:nvPr/>
          </p:nvCxnSpPr>
          <p:spPr>
            <a:xfrm>
              <a:off x="5592977" y="3621918"/>
              <a:ext cx="267054" cy="199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0"/>
              <a:endCxn id="17" idx="1"/>
            </p:cNvCxnSpPr>
            <p:nvPr/>
          </p:nvCxnSpPr>
          <p:spPr>
            <a:xfrm rot="5400000" flipH="1" flipV="1">
              <a:off x="6177162" y="2730064"/>
              <a:ext cx="899960" cy="262085"/>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2"/>
              <a:endCxn id="18" idx="1"/>
            </p:cNvCxnSpPr>
            <p:nvPr/>
          </p:nvCxnSpPr>
          <p:spPr>
            <a:xfrm rot="16200000" flipH="1">
              <a:off x="6077539" y="4355289"/>
              <a:ext cx="1099206" cy="262085"/>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 idx="3"/>
            </p:cNvCxnSpPr>
            <p:nvPr/>
          </p:nvCxnSpPr>
          <p:spPr>
            <a:xfrm flipV="1">
              <a:off x="8030323" y="2411125"/>
              <a:ext cx="681090" cy="1"/>
            </a:xfrm>
            <a:prstGeom prst="bentConnector3">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8" idx="3"/>
            </p:cNvCxnSpPr>
            <p:nvPr/>
          </p:nvCxnSpPr>
          <p:spPr>
            <a:xfrm flipV="1">
              <a:off x="8030323" y="5035934"/>
              <a:ext cx="681090" cy="1"/>
            </a:xfrm>
            <a:prstGeom prst="bentConnector3">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Flowchart: Process 68"/>
            <p:cNvSpPr/>
            <p:nvPr/>
          </p:nvSpPr>
          <p:spPr>
            <a:xfrm>
              <a:off x="10199973" y="3399987"/>
              <a:ext cx="1074019" cy="486626"/>
            </a:xfrm>
            <a:prstGeom prst="flowChartProcess">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ysClr val="windowText" lastClr="000000"/>
                  </a:solidFill>
                </a:rPr>
                <a:t>Akurasi</a:t>
              </a:r>
              <a:endParaRPr lang="en-US" sz="2000" dirty="0">
                <a:solidFill>
                  <a:sysClr val="windowText" lastClr="000000"/>
                </a:solidFill>
              </a:endParaRPr>
            </a:p>
          </p:txBody>
        </p:sp>
        <p:cxnSp>
          <p:nvCxnSpPr>
            <p:cNvPr id="71" name="Elbow Connector 70"/>
            <p:cNvCxnSpPr>
              <a:endCxn id="69" idx="0"/>
            </p:cNvCxnSpPr>
            <p:nvPr/>
          </p:nvCxnSpPr>
          <p:spPr>
            <a:xfrm>
              <a:off x="9740090" y="2502568"/>
              <a:ext cx="996893" cy="897419"/>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endCxn id="69" idx="2"/>
            </p:cNvCxnSpPr>
            <p:nvPr/>
          </p:nvCxnSpPr>
          <p:spPr>
            <a:xfrm flipV="1">
              <a:off x="9740090" y="3886613"/>
              <a:ext cx="996893" cy="766927"/>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5024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1" y="30323"/>
            <a:ext cx="10515600" cy="761031"/>
          </a:xfrm>
        </p:spPr>
        <p:txBody>
          <a:bodyPr/>
          <a:lstStyle/>
          <a:p>
            <a:r>
              <a:rPr lang="en-US" dirty="0" err="1"/>
              <a:t>Hasil</a:t>
            </a:r>
            <a:endParaRPr lang="en-US" dirty="0"/>
          </a:p>
        </p:txBody>
      </p:sp>
      <p:sp>
        <p:nvSpPr>
          <p:cNvPr id="4" name="Rectangle 3"/>
          <p:cNvSpPr/>
          <p:nvPr/>
        </p:nvSpPr>
        <p:spPr>
          <a:xfrm>
            <a:off x="328061" y="721184"/>
            <a:ext cx="6096000" cy="1569660"/>
          </a:xfrm>
          <a:prstGeom prst="rect">
            <a:avLst/>
          </a:prstGeom>
          <a:solidFill>
            <a:schemeClr val="accent6">
              <a:lumMod val="60000"/>
              <a:lumOff val="40000"/>
            </a:schemeClr>
          </a:solidFill>
        </p:spPr>
        <p:txBody>
          <a:bodyPr>
            <a:spAutoFit/>
          </a:bodyPr>
          <a:lstStyle/>
          <a:p>
            <a:r>
              <a:rPr lang="en-US" sz="1600" dirty="0"/>
              <a:t> Unnamed: 0  ...                                             review</a:t>
            </a:r>
          </a:p>
          <a:p>
            <a:r>
              <a:rPr lang="en-US" sz="1600" dirty="0"/>
              <a:t>0           0  ...  "My son is halfway through his fourth week of ...</a:t>
            </a:r>
          </a:p>
          <a:p>
            <a:r>
              <a:rPr lang="en-US" sz="1600" dirty="0"/>
              <a:t>1           1  ...  "I used to take another oral contraceptive, wh...</a:t>
            </a:r>
          </a:p>
          <a:p>
            <a:r>
              <a:rPr lang="en-US" sz="1600" dirty="0"/>
              <a:t>2           2  ...  "This is my first time using any form of birth...</a:t>
            </a:r>
          </a:p>
          <a:p>
            <a:r>
              <a:rPr lang="en-US" sz="1600" dirty="0"/>
              <a:t>3           3  ...  "</a:t>
            </a:r>
            <a:r>
              <a:rPr lang="en-US" sz="1600" dirty="0" err="1"/>
              <a:t>Suboxone</a:t>
            </a:r>
            <a:r>
              <a:rPr lang="en-US" sz="1600" dirty="0"/>
              <a:t> has completely turned my life around...</a:t>
            </a:r>
          </a:p>
          <a:p>
            <a:r>
              <a:rPr lang="en-US" sz="1600" dirty="0"/>
              <a:t>4           4  ...  "2nd day on 5mg started to work with rock hard...</a:t>
            </a:r>
          </a:p>
        </p:txBody>
      </p:sp>
      <p:sp>
        <p:nvSpPr>
          <p:cNvPr id="5" name="Rectangle 4"/>
          <p:cNvSpPr/>
          <p:nvPr/>
        </p:nvSpPr>
        <p:spPr>
          <a:xfrm>
            <a:off x="328062" y="2678236"/>
            <a:ext cx="3137034" cy="1600438"/>
          </a:xfrm>
          <a:prstGeom prst="rect">
            <a:avLst/>
          </a:prstGeom>
          <a:solidFill>
            <a:srgbClr val="00B050"/>
          </a:solidFill>
        </p:spPr>
        <p:txBody>
          <a:bodyPr wrap="square">
            <a:spAutoFit/>
          </a:bodyPr>
          <a:lstStyle/>
          <a:p>
            <a:pPr algn="just"/>
            <a:r>
              <a:rPr lang="en-US" sz="1400" dirty="0"/>
              <a:t>[5 rows x 5 columns]</a:t>
            </a:r>
          </a:p>
          <a:p>
            <a:pPr algn="just"/>
            <a:r>
              <a:rPr lang="en-US" sz="1400" dirty="0"/>
              <a:t>                    Product  ... </a:t>
            </a:r>
            <a:r>
              <a:rPr lang="en-US" sz="1400" dirty="0" err="1"/>
              <a:t>category_id</a:t>
            </a:r>
            <a:endParaRPr lang="en-US" sz="1400" dirty="0"/>
          </a:p>
          <a:p>
            <a:pPr algn="just"/>
            <a:r>
              <a:rPr lang="en-US" sz="1400" dirty="0"/>
              <a:t>0                </a:t>
            </a:r>
            <a:r>
              <a:rPr lang="en-US" sz="1400" dirty="0" err="1"/>
              <a:t>Guanfacine</a:t>
            </a:r>
            <a:r>
              <a:rPr lang="en-US" sz="1400" dirty="0"/>
              <a:t>  ...           0</a:t>
            </a:r>
          </a:p>
          <a:p>
            <a:pPr algn="just"/>
            <a:r>
              <a:rPr lang="en-US" sz="1400" dirty="0"/>
              <a:t>1                    </a:t>
            </a:r>
            <a:r>
              <a:rPr lang="en-US" sz="1400" dirty="0" err="1"/>
              <a:t>Lybrel</a:t>
            </a:r>
            <a:r>
              <a:rPr lang="en-US" sz="1400" dirty="0"/>
              <a:t>  ...           1</a:t>
            </a:r>
          </a:p>
          <a:p>
            <a:pPr algn="just"/>
            <a:r>
              <a:rPr lang="en-US" sz="1400" dirty="0"/>
              <a:t>2                Ortho </a:t>
            </a:r>
            <a:r>
              <a:rPr lang="en-US" sz="1400" dirty="0" err="1"/>
              <a:t>Evra</a:t>
            </a:r>
            <a:r>
              <a:rPr lang="en-US" sz="1400" dirty="0"/>
              <a:t>  ...           2</a:t>
            </a:r>
          </a:p>
          <a:p>
            <a:pPr algn="just"/>
            <a:r>
              <a:rPr lang="en-US" sz="1400" dirty="0"/>
              <a:t>3  Buprenorphine / naloxone  ...           3</a:t>
            </a:r>
          </a:p>
          <a:p>
            <a:pPr algn="just"/>
            <a:r>
              <a:rPr lang="en-US" sz="1400" dirty="0"/>
              <a:t>4                    Cialis  ...           4</a:t>
            </a:r>
          </a:p>
        </p:txBody>
      </p:sp>
      <p:sp>
        <p:nvSpPr>
          <p:cNvPr id="6" name="Rectangle 5"/>
          <p:cNvSpPr/>
          <p:nvPr/>
        </p:nvSpPr>
        <p:spPr>
          <a:xfrm>
            <a:off x="6884248" y="771169"/>
            <a:ext cx="3376061" cy="5078313"/>
          </a:xfrm>
          <a:prstGeom prst="rect">
            <a:avLst/>
          </a:prstGeom>
          <a:solidFill>
            <a:schemeClr val="accent4">
              <a:lumMod val="60000"/>
              <a:lumOff val="40000"/>
            </a:schemeClr>
          </a:solidFill>
        </p:spPr>
        <p:txBody>
          <a:bodyPr wrap="square">
            <a:spAutoFit/>
          </a:bodyPr>
          <a:lstStyle/>
          <a:p>
            <a:r>
              <a:rPr lang="en-US" dirty="0"/>
              <a:t># 'Accutane':</a:t>
            </a:r>
          </a:p>
          <a:p>
            <a:r>
              <a:rPr lang="en-US" dirty="0"/>
              <a:t>  . Most correlated unigrams:</a:t>
            </a:r>
          </a:p>
          <a:p>
            <a:r>
              <a:rPr lang="en-US" dirty="0"/>
              <a:t>. looking</a:t>
            </a:r>
          </a:p>
          <a:p>
            <a:r>
              <a:rPr lang="en-US" dirty="0"/>
              <a:t>. lips</a:t>
            </a:r>
          </a:p>
          <a:p>
            <a:r>
              <a:rPr lang="en-US" dirty="0"/>
              <a:t>  . Most correlated bigrams:</a:t>
            </a:r>
          </a:p>
          <a:p>
            <a:r>
              <a:rPr lang="en-US" dirty="0"/>
              <a:t>. 039 like</a:t>
            </a:r>
          </a:p>
          <a:p>
            <a:r>
              <a:rPr lang="en-US" dirty="0"/>
              <a:t>. months life</a:t>
            </a:r>
          </a:p>
          <a:p>
            <a:r>
              <a:rPr lang="en-US" dirty="0"/>
              <a:t># '</a:t>
            </a:r>
            <a:r>
              <a:rPr lang="en-US" dirty="0" err="1"/>
              <a:t>Acetaminop</a:t>
            </a:r>
            <a:r>
              <a:rPr lang="en-US" dirty="0"/>
              <a:t>':</a:t>
            </a:r>
          </a:p>
          <a:p>
            <a:r>
              <a:rPr lang="en-US" dirty="0"/>
              <a:t>  . Most correlated unigrams:</a:t>
            </a:r>
          </a:p>
          <a:p>
            <a:r>
              <a:rPr lang="en-US" dirty="0"/>
              <a:t>. minutes</a:t>
            </a:r>
          </a:p>
          <a:p>
            <a:r>
              <a:rPr lang="en-US" dirty="0"/>
              <a:t>. </a:t>
            </a:r>
            <a:r>
              <a:rPr lang="en-US" dirty="0" err="1"/>
              <a:t>excedrin</a:t>
            </a:r>
            <a:endParaRPr lang="en-US" dirty="0"/>
          </a:p>
          <a:p>
            <a:r>
              <a:rPr lang="en-US" dirty="0"/>
              <a:t>  . Most correlated bigrams:</a:t>
            </a:r>
          </a:p>
          <a:p>
            <a:r>
              <a:rPr lang="en-US" dirty="0"/>
              <a:t>. 20 minutes</a:t>
            </a:r>
          </a:p>
          <a:p>
            <a:r>
              <a:rPr lang="en-US" dirty="0"/>
              <a:t>. gone 20</a:t>
            </a:r>
          </a:p>
          <a:p>
            <a:r>
              <a:rPr lang="en-US" dirty="0"/>
              <a:t># '</a:t>
            </a:r>
            <a:r>
              <a:rPr lang="en-US" dirty="0" err="1"/>
              <a:t>Acetaminop</a:t>
            </a:r>
            <a:r>
              <a:rPr lang="en-US" dirty="0"/>
              <a:t>':</a:t>
            </a:r>
          </a:p>
          <a:p>
            <a:r>
              <a:rPr lang="en-US" dirty="0"/>
              <a:t>  . Most correlated unigrams:</a:t>
            </a:r>
          </a:p>
          <a:p>
            <a:r>
              <a:rPr lang="en-US" dirty="0"/>
              <a:t>. keeping</a:t>
            </a:r>
          </a:p>
          <a:p>
            <a:r>
              <a:rPr lang="en-US" dirty="0"/>
              <a:t>. allergies</a:t>
            </a:r>
          </a:p>
        </p:txBody>
      </p:sp>
      <p:sp>
        <p:nvSpPr>
          <p:cNvPr id="7" name="Rectangle 6"/>
          <p:cNvSpPr/>
          <p:nvPr/>
        </p:nvSpPr>
        <p:spPr>
          <a:xfrm>
            <a:off x="328061" y="4482690"/>
            <a:ext cx="4003307" cy="1569660"/>
          </a:xfrm>
          <a:prstGeom prst="rect">
            <a:avLst/>
          </a:prstGeom>
          <a:solidFill>
            <a:srgbClr val="92D050"/>
          </a:solidFill>
        </p:spPr>
        <p:txBody>
          <a:bodyPr wrap="square">
            <a:spAutoFit/>
          </a:bodyPr>
          <a:lstStyle/>
          <a:p>
            <a:r>
              <a:rPr lang="en-US" sz="1600" dirty="0" err="1"/>
              <a:t>MultinomialNB</a:t>
            </a:r>
            <a:r>
              <a:rPr lang="en-US" sz="1600" dirty="0"/>
              <a:t> = ['</a:t>
            </a:r>
            <a:r>
              <a:rPr lang="en-US" sz="1600" dirty="0" err="1"/>
              <a:t>Levonorgestrel</a:t>
            </a:r>
            <a:r>
              <a:rPr lang="en-US" sz="1600" dirty="0"/>
              <a:t>']</a:t>
            </a:r>
          </a:p>
          <a:p>
            <a:r>
              <a:rPr lang="en-US" sz="1600" dirty="0" err="1"/>
              <a:t>KNeighborsClassifier</a:t>
            </a:r>
            <a:r>
              <a:rPr lang="en-US" sz="1600" dirty="0"/>
              <a:t> =  ['</a:t>
            </a:r>
            <a:r>
              <a:rPr lang="en-US" sz="1600" dirty="0" err="1"/>
              <a:t>Daytrana</a:t>
            </a:r>
            <a:r>
              <a:rPr lang="en-US" sz="1600" dirty="0"/>
              <a:t>']</a:t>
            </a:r>
          </a:p>
          <a:p>
            <a:r>
              <a:rPr lang="en-US" sz="1600" dirty="0" err="1"/>
              <a:t>RandomForestClassifier</a:t>
            </a:r>
            <a:r>
              <a:rPr lang="en-US" sz="1600" dirty="0"/>
              <a:t> ['</a:t>
            </a:r>
            <a:r>
              <a:rPr lang="en-US" sz="1600" dirty="0" err="1"/>
              <a:t>Guanfacine</a:t>
            </a:r>
            <a:r>
              <a:rPr lang="en-US" sz="1600" dirty="0"/>
              <a:t>']</a:t>
            </a:r>
          </a:p>
          <a:p>
            <a:r>
              <a:rPr lang="en-US" sz="1600" dirty="0" err="1"/>
              <a:t>LogisticRegression</a:t>
            </a:r>
            <a:r>
              <a:rPr lang="en-US" sz="1600" dirty="0"/>
              <a:t> = ['</a:t>
            </a:r>
            <a:r>
              <a:rPr lang="en-US" sz="1600" dirty="0" err="1"/>
              <a:t>Guanfacine</a:t>
            </a:r>
            <a:r>
              <a:rPr lang="en-US" sz="1600" dirty="0"/>
              <a:t>']</a:t>
            </a:r>
          </a:p>
          <a:p>
            <a:r>
              <a:rPr lang="en-US" sz="1600" dirty="0"/>
              <a:t>SVM = ['</a:t>
            </a:r>
            <a:r>
              <a:rPr lang="en-US" sz="1600" dirty="0" err="1"/>
              <a:t>Levonorgestrel</a:t>
            </a:r>
            <a:r>
              <a:rPr lang="en-US" sz="1600" dirty="0"/>
              <a:t>']</a:t>
            </a:r>
          </a:p>
          <a:p>
            <a:r>
              <a:rPr lang="en-US" sz="1600" dirty="0" err="1"/>
              <a:t>MLPClassifier</a:t>
            </a:r>
            <a:r>
              <a:rPr lang="en-US" sz="1600" dirty="0"/>
              <a:t> = ['</a:t>
            </a:r>
            <a:r>
              <a:rPr lang="en-US" sz="1600" dirty="0" err="1"/>
              <a:t>Guanfacine</a:t>
            </a:r>
            <a:r>
              <a:rPr lang="en-US" sz="1600" dirty="0"/>
              <a:t>']</a:t>
            </a:r>
          </a:p>
        </p:txBody>
      </p:sp>
      <p:cxnSp>
        <p:nvCxnSpPr>
          <p:cNvPr id="12" name="Elbow Connector 11"/>
          <p:cNvCxnSpPr>
            <a:stCxn id="4" idx="2"/>
            <a:endCxn id="5" idx="0"/>
          </p:cNvCxnSpPr>
          <p:nvPr/>
        </p:nvCxnSpPr>
        <p:spPr>
          <a:xfrm rot="5400000">
            <a:off x="2442624" y="1744799"/>
            <a:ext cx="387392" cy="1479482"/>
          </a:xfrm>
          <a:prstGeom prst="bentConnector3">
            <a:avLst/>
          </a:prstGeom>
          <a:ln w="381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7" idx="0"/>
          </p:cNvCxnSpPr>
          <p:nvPr/>
        </p:nvCxnSpPr>
        <p:spPr>
          <a:xfrm flipH="1">
            <a:off x="2329715" y="3478455"/>
            <a:ext cx="1135381" cy="1004235"/>
          </a:xfrm>
          <a:prstGeom prst="bentConnector4">
            <a:avLst>
              <a:gd name="adj1" fmla="val -20134"/>
              <a:gd name="adj2" fmla="val 8984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3"/>
          </p:cNvCxnSpPr>
          <p:nvPr/>
        </p:nvCxnSpPr>
        <p:spPr>
          <a:xfrm flipV="1">
            <a:off x="4331368" y="3305679"/>
            <a:ext cx="2615942" cy="1961841"/>
          </a:xfrm>
          <a:prstGeom prst="bentConnector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789921" y="2572333"/>
            <a:ext cx="1250731" cy="1481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 and evaluation</a:t>
            </a:r>
            <a:endParaRPr lang="en-US" dirty="0"/>
          </a:p>
        </p:txBody>
      </p:sp>
      <p:cxnSp>
        <p:nvCxnSpPr>
          <p:cNvPr id="20" name="Elbow Connector 19"/>
          <p:cNvCxnSpPr>
            <a:stCxn id="6" idx="3"/>
            <a:endCxn id="18" idx="1"/>
          </p:cNvCxnSpPr>
          <p:nvPr/>
        </p:nvCxnSpPr>
        <p:spPr>
          <a:xfrm>
            <a:off x="10260309" y="3310326"/>
            <a:ext cx="529612" cy="29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0" y="6176963"/>
            <a:ext cx="12192000" cy="681037"/>
            <a:chOff x="0" y="6196212"/>
            <a:chExt cx="12192000" cy="681037"/>
          </a:xfrm>
        </p:grpSpPr>
        <p:sp>
          <p:nvSpPr>
            <p:cNvPr id="25" name="Rectangle 2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46992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8"/>
          </a:xfrm>
        </p:spPr>
        <p:txBody>
          <a:bodyPr/>
          <a:lstStyle/>
          <a:p>
            <a:r>
              <a:rPr lang="en-US" dirty="0" err="1"/>
              <a:t>Hasil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4413588"/>
              </p:ext>
            </p:extLst>
          </p:nvPr>
        </p:nvGraphicFramePr>
        <p:xfrm>
          <a:off x="2191152" y="1493810"/>
          <a:ext cx="7260855" cy="3338072"/>
        </p:xfrm>
        <a:graphic>
          <a:graphicData uri="http://schemas.openxmlformats.org/drawingml/2006/table">
            <a:tbl>
              <a:tblPr firstRow="1" bandRow="1">
                <a:tableStyleId>{5C22544A-7EE6-4342-B048-85BDC9FD1C3A}</a:tableStyleId>
              </a:tblPr>
              <a:tblGrid>
                <a:gridCol w="3082678">
                  <a:extLst>
                    <a:ext uri="{9D8B030D-6E8A-4147-A177-3AD203B41FA5}">
                      <a16:colId xmlns:a16="http://schemas.microsoft.com/office/drawing/2014/main" val="2693285166"/>
                    </a:ext>
                  </a:extLst>
                </a:gridCol>
                <a:gridCol w="1757892">
                  <a:extLst>
                    <a:ext uri="{9D8B030D-6E8A-4147-A177-3AD203B41FA5}">
                      <a16:colId xmlns:a16="http://schemas.microsoft.com/office/drawing/2014/main" val="1919598884"/>
                    </a:ext>
                  </a:extLst>
                </a:gridCol>
                <a:gridCol w="2420285">
                  <a:extLst>
                    <a:ext uri="{9D8B030D-6E8A-4147-A177-3AD203B41FA5}">
                      <a16:colId xmlns:a16="http://schemas.microsoft.com/office/drawing/2014/main" val="725646851"/>
                    </a:ext>
                  </a:extLst>
                </a:gridCol>
              </a:tblGrid>
              <a:tr h="417259">
                <a:tc>
                  <a:txBody>
                    <a:bodyPr/>
                    <a:lstStyle/>
                    <a:p>
                      <a:r>
                        <a:rPr lang="en-US" dirty="0" err="1" smtClean="0"/>
                        <a:t>Metode</a:t>
                      </a:r>
                      <a:endParaRPr lang="en-US" dirty="0"/>
                    </a:p>
                  </a:txBody>
                  <a:tcPr/>
                </a:tc>
                <a:tc>
                  <a:txBody>
                    <a:bodyPr/>
                    <a:lstStyle/>
                    <a:p>
                      <a:r>
                        <a:rPr lang="en-US" dirty="0" smtClean="0"/>
                        <a:t>BOW</a:t>
                      </a:r>
                      <a:endParaRPr lang="en-US" dirty="0"/>
                    </a:p>
                  </a:txBody>
                  <a:tcPr/>
                </a:tc>
                <a:tc>
                  <a:txBody>
                    <a:bodyPr/>
                    <a:lstStyle/>
                    <a:p>
                      <a:r>
                        <a:rPr lang="en-US" dirty="0" smtClean="0"/>
                        <a:t>N-GRAM</a:t>
                      </a:r>
                      <a:endParaRPr lang="en-US" dirty="0"/>
                    </a:p>
                  </a:txBody>
                  <a:tcPr/>
                </a:tc>
                <a:extLst>
                  <a:ext uri="{0D108BD9-81ED-4DB2-BD59-A6C34878D82A}">
                    <a16:rowId xmlns:a16="http://schemas.microsoft.com/office/drawing/2014/main" val="1185675301"/>
                  </a:ext>
                </a:extLst>
              </a:tr>
              <a:tr h="417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err="1" smtClean="0"/>
                        <a:t>MLPClassifier</a:t>
                      </a:r>
                      <a:endParaRPr lang="fr-FR" sz="1800" dirty="0" smtClean="0"/>
                    </a:p>
                  </a:txBody>
                  <a:tcPr/>
                </a:tc>
                <a:tc>
                  <a:txBody>
                    <a:bodyPr/>
                    <a:lstStyle/>
                    <a:p>
                      <a:r>
                        <a:rPr lang="en-US" dirty="0" smtClean="0"/>
                        <a:t>1.0</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215153211"/>
                  </a:ext>
                </a:extLst>
              </a:tr>
              <a:tr h="417259">
                <a:tc>
                  <a:txBody>
                    <a:bodyPr/>
                    <a:lstStyle/>
                    <a:p>
                      <a:r>
                        <a:rPr lang="fr-FR" sz="1800" dirty="0" smtClean="0"/>
                        <a:t>SVM</a:t>
                      </a:r>
                      <a:endParaRPr lang="en-US" dirty="0"/>
                    </a:p>
                  </a:txBody>
                  <a:tcPr/>
                </a:tc>
                <a:tc>
                  <a:txBody>
                    <a:bodyPr/>
                    <a:lstStyle/>
                    <a:p>
                      <a:r>
                        <a:rPr lang="en-US" dirty="0" smtClean="0"/>
                        <a:t>-</a:t>
                      </a:r>
                      <a:endParaRPr lang="en-US" dirty="0"/>
                    </a:p>
                  </a:txBody>
                  <a:tcPr/>
                </a:tc>
                <a:tc>
                  <a:txBody>
                    <a:bodyPr/>
                    <a:lstStyle/>
                    <a:p>
                      <a:r>
                        <a:rPr lang="en-US" dirty="0" smtClean="0"/>
                        <a:t>0.5093</a:t>
                      </a:r>
                      <a:endParaRPr lang="en-US" dirty="0"/>
                    </a:p>
                  </a:txBody>
                  <a:tcPr/>
                </a:tc>
                <a:extLst>
                  <a:ext uri="{0D108BD9-81ED-4DB2-BD59-A6C34878D82A}">
                    <a16:rowId xmlns:a16="http://schemas.microsoft.com/office/drawing/2014/main" val="2800294195"/>
                  </a:ext>
                </a:extLst>
              </a:tr>
              <a:tr h="417259">
                <a:tc>
                  <a:txBody>
                    <a:bodyPr/>
                    <a:lstStyle/>
                    <a:p>
                      <a:r>
                        <a:rPr lang="en-US" sz="1800" dirty="0" err="1" smtClean="0"/>
                        <a:t>LogisticRegression</a:t>
                      </a:r>
                      <a:endParaRPr lang="en-US" dirty="0"/>
                    </a:p>
                  </a:txBody>
                  <a:tcPr/>
                </a:tc>
                <a:tc>
                  <a:txBody>
                    <a:bodyPr/>
                    <a:lstStyle/>
                    <a:p>
                      <a:r>
                        <a:rPr lang="en-US" dirty="0" smtClean="0"/>
                        <a:t>0.1467</a:t>
                      </a:r>
                      <a:endParaRPr lang="en-US" dirty="0"/>
                    </a:p>
                  </a:txBody>
                  <a:tcPr/>
                </a:tc>
                <a:tc>
                  <a:txBody>
                    <a:bodyPr/>
                    <a:lstStyle/>
                    <a:p>
                      <a:r>
                        <a:rPr lang="en-US" dirty="0" smtClean="0"/>
                        <a:t>0.1733</a:t>
                      </a:r>
                      <a:endParaRPr lang="en-US" dirty="0"/>
                    </a:p>
                  </a:txBody>
                  <a:tcPr/>
                </a:tc>
                <a:extLst>
                  <a:ext uri="{0D108BD9-81ED-4DB2-BD59-A6C34878D82A}">
                    <a16:rowId xmlns:a16="http://schemas.microsoft.com/office/drawing/2014/main" val="2441252006"/>
                  </a:ext>
                </a:extLst>
              </a:tr>
              <a:tr h="417259">
                <a:tc>
                  <a:txBody>
                    <a:bodyPr/>
                    <a:lstStyle/>
                    <a:p>
                      <a:r>
                        <a:rPr lang="en-US" sz="1800" dirty="0" err="1" smtClean="0"/>
                        <a:t>RandomForestClassifier</a:t>
                      </a:r>
                      <a:endParaRPr lang="en-US" dirty="0"/>
                    </a:p>
                  </a:txBody>
                  <a:tcPr/>
                </a:tc>
                <a:tc>
                  <a:txBody>
                    <a:bodyPr/>
                    <a:lstStyle/>
                    <a:p>
                      <a:r>
                        <a:rPr lang="en-US" dirty="0" smtClean="0"/>
                        <a:t>0.136</a:t>
                      </a:r>
                      <a:endParaRPr lang="en-US" dirty="0"/>
                    </a:p>
                  </a:txBody>
                  <a:tcPr/>
                </a:tc>
                <a:tc>
                  <a:txBody>
                    <a:bodyPr/>
                    <a:lstStyle/>
                    <a:p>
                      <a:r>
                        <a:rPr lang="en-US" dirty="0" smtClean="0"/>
                        <a:t>0.1253</a:t>
                      </a:r>
                      <a:endParaRPr lang="en-US" dirty="0"/>
                    </a:p>
                  </a:txBody>
                  <a:tcPr/>
                </a:tc>
                <a:extLst>
                  <a:ext uri="{0D108BD9-81ED-4DB2-BD59-A6C34878D82A}">
                    <a16:rowId xmlns:a16="http://schemas.microsoft.com/office/drawing/2014/main" val="1075396912"/>
                  </a:ext>
                </a:extLst>
              </a:tr>
              <a:tr h="417259">
                <a:tc>
                  <a:txBody>
                    <a:bodyPr/>
                    <a:lstStyle/>
                    <a:p>
                      <a:r>
                        <a:rPr lang="en-US" sz="1800" dirty="0" err="1" smtClean="0"/>
                        <a:t>KNeighborsClassifier</a:t>
                      </a:r>
                      <a:endParaRPr lang="en-US" dirty="0"/>
                    </a:p>
                  </a:txBody>
                  <a:tcPr/>
                </a:tc>
                <a:tc>
                  <a:txBody>
                    <a:bodyPr/>
                    <a:lstStyle/>
                    <a:p>
                      <a:r>
                        <a:rPr lang="en-US" dirty="0" smtClean="0"/>
                        <a:t>0</a:t>
                      </a:r>
                      <a:r>
                        <a:rPr lang="en-US" dirty="0" smtClean="0"/>
                        <a:t>.3893</a:t>
                      </a:r>
                      <a:endParaRPr lang="en-US" dirty="0"/>
                    </a:p>
                  </a:txBody>
                  <a:tcPr/>
                </a:tc>
                <a:tc>
                  <a:txBody>
                    <a:bodyPr/>
                    <a:lstStyle/>
                    <a:p>
                      <a:r>
                        <a:rPr lang="en-US" dirty="0" smtClean="0"/>
                        <a:t>0.5627</a:t>
                      </a:r>
                      <a:endParaRPr lang="en-US" dirty="0"/>
                    </a:p>
                  </a:txBody>
                  <a:tcPr/>
                </a:tc>
                <a:extLst>
                  <a:ext uri="{0D108BD9-81ED-4DB2-BD59-A6C34878D82A}">
                    <a16:rowId xmlns:a16="http://schemas.microsoft.com/office/drawing/2014/main" val="2284962344"/>
                  </a:ext>
                </a:extLst>
              </a:tr>
              <a:tr h="417259">
                <a:tc>
                  <a:txBody>
                    <a:bodyPr/>
                    <a:lstStyle/>
                    <a:p>
                      <a:r>
                        <a:rPr lang="en-US" sz="1800" dirty="0" err="1" smtClean="0"/>
                        <a:t>MultinomialNB</a:t>
                      </a:r>
                      <a:endParaRPr lang="en-US" dirty="0"/>
                    </a:p>
                  </a:txBody>
                  <a:tcPr/>
                </a:tc>
                <a:tc>
                  <a:txBody>
                    <a:bodyPr/>
                    <a:lstStyle/>
                    <a:p>
                      <a:r>
                        <a:rPr lang="en-US" dirty="0" smtClean="0"/>
                        <a:t>0.072</a:t>
                      </a:r>
                      <a:endParaRPr lang="en-US" dirty="0"/>
                    </a:p>
                  </a:txBody>
                  <a:tcPr/>
                </a:tc>
                <a:tc>
                  <a:txBody>
                    <a:bodyPr/>
                    <a:lstStyle/>
                    <a:p>
                      <a:r>
                        <a:rPr lang="en-US" dirty="0" smtClean="0"/>
                        <a:t>0.0693</a:t>
                      </a:r>
                      <a:endParaRPr lang="en-US" dirty="0"/>
                    </a:p>
                  </a:txBody>
                  <a:tcPr/>
                </a:tc>
                <a:extLst>
                  <a:ext uri="{0D108BD9-81ED-4DB2-BD59-A6C34878D82A}">
                    <a16:rowId xmlns:a16="http://schemas.microsoft.com/office/drawing/2014/main" val="2494558090"/>
                  </a:ext>
                </a:extLst>
              </a:tr>
              <a:tr h="41725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46913429"/>
                  </a:ext>
                </a:extLst>
              </a:tr>
            </a:tbl>
          </a:graphicData>
        </a:graphic>
      </p:graphicFrame>
      <p:grpSp>
        <p:nvGrpSpPr>
          <p:cNvPr id="7" name="Group 6"/>
          <p:cNvGrpSpPr/>
          <p:nvPr/>
        </p:nvGrpSpPr>
        <p:grpSpPr>
          <a:xfrm>
            <a:off x="0" y="6126382"/>
            <a:ext cx="12192000" cy="681037"/>
            <a:chOff x="0" y="6196212"/>
            <a:chExt cx="12192000" cy="681037"/>
          </a:xfrm>
        </p:grpSpPr>
        <p:sp>
          <p:nvSpPr>
            <p:cNvPr id="8" name="Rectangle 7"/>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23267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027"/>
          </a:xfrm>
        </p:spPr>
        <p:txBody>
          <a:bodyPr>
            <a:normAutofit fontScale="90000"/>
          </a:bodyPr>
          <a:lstStyle/>
          <a:p>
            <a:r>
              <a:rPr lang="en-US" dirty="0" err="1" smtClean="0"/>
              <a:t>Hasil</a:t>
            </a:r>
            <a:r>
              <a:rPr lang="en-US" dirty="0" smtClean="0"/>
              <a:t> (run program </a:t>
            </a:r>
            <a:r>
              <a:rPr lang="en-US" dirty="0" err="1" smtClean="0"/>
              <a:t>metode</a:t>
            </a:r>
            <a:r>
              <a:rPr lang="en-US" dirty="0" smtClean="0"/>
              <a:t> N-gram)</a:t>
            </a:r>
            <a:endParaRPr lang="en-US" dirty="0"/>
          </a:p>
        </p:txBody>
      </p:sp>
      <p:sp>
        <p:nvSpPr>
          <p:cNvPr id="3" name="Content Placeholder 2"/>
          <p:cNvSpPr>
            <a:spLocks noGrp="1"/>
          </p:cNvSpPr>
          <p:nvPr>
            <p:ph idx="1"/>
          </p:nvPr>
        </p:nvSpPr>
        <p:spPr>
          <a:xfrm>
            <a:off x="713071" y="1424539"/>
            <a:ext cx="1827999" cy="3917482"/>
          </a:xfrm>
        </p:spPr>
        <p:txBody>
          <a:bodyPr>
            <a:normAutofit/>
          </a:bodyPr>
          <a:lstStyle/>
          <a:p>
            <a:pPr>
              <a:lnSpc>
                <a:spcPct val="100000"/>
              </a:lnSpc>
              <a:spcBef>
                <a:spcPts val="0"/>
              </a:spcBef>
            </a:pPr>
            <a:r>
              <a:rPr lang="fr-FR" sz="1600" dirty="0" err="1"/>
              <a:t>MLPClassifier</a:t>
            </a:r>
            <a:endParaRPr lang="fr-FR" sz="1600" dirty="0"/>
          </a:p>
          <a:p>
            <a:pPr>
              <a:lnSpc>
                <a:spcPct val="100000"/>
              </a:lnSpc>
              <a:spcBef>
                <a:spcPts val="0"/>
              </a:spcBef>
            </a:pPr>
            <a:r>
              <a:rPr lang="fr-FR" sz="1600" dirty="0" err="1"/>
              <a:t>Akurasi</a:t>
            </a:r>
            <a:r>
              <a:rPr lang="fr-FR" sz="1600" dirty="0"/>
              <a:t> =  1.0</a:t>
            </a:r>
          </a:p>
          <a:p>
            <a:pPr>
              <a:lnSpc>
                <a:spcPct val="100000"/>
              </a:lnSpc>
              <a:spcBef>
                <a:spcPts val="0"/>
              </a:spcBef>
            </a:pPr>
            <a:r>
              <a:rPr lang="fr-FR" sz="1600" dirty="0"/>
              <a:t>Matrix </a:t>
            </a:r>
            <a:r>
              <a:rPr lang="fr-FR" sz="1600" dirty="0" err="1"/>
              <a:t>Confussion</a:t>
            </a:r>
            <a:endParaRPr lang="fr-FR" sz="1600" dirty="0"/>
          </a:p>
          <a:p>
            <a:pPr>
              <a:lnSpc>
                <a:spcPct val="100000"/>
              </a:lnSpc>
              <a:spcBef>
                <a:spcPts val="0"/>
              </a:spcBef>
            </a:pPr>
            <a:r>
              <a:rPr lang="fr-FR" sz="1600" dirty="0"/>
              <a:t>[[2 0 0 ... 0 0 0]</a:t>
            </a:r>
          </a:p>
          <a:p>
            <a:pPr>
              <a:lnSpc>
                <a:spcPct val="100000"/>
              </a:lnSpc>
              <a:spcBef>
                <a:spcPts val="0"/>
              </a:spcBef>
            </a:pPr>
            <a:r>
              <a:rPr lang="fr-FR" sz="1600" dirty="0"/>
              <a:t> [0 1 0 ... 0 0 0]</a:t>
            </a:r>
          </a:p>
          <a:p>
            <a:pPr>
              <a:lnSpc>
                <a:spcPct val="100000"/>
              </a:lnSpc>
              <a:spcBef>
                <a:spcPts val="0"/>
              </a:spcBef>
            </a:pPr>
            <a:r>
              <a:rPr lang="fr-FR" sz="1600" dirty="0"/>
              <a:t> [0 0 1 ... 0 0 0]</a:t>
            </a:r>
          </a:p>
          <a:p>
            <a:pPr>
              <a:lnSpc>
                <a:spcPct val="100000"/>
              </a:lnSpc>
              <a:spcBef>
                <a:spcPts val="0"/>
              </a:spcBef>
            </a:pPr>
            <a:r>
              <a:rPr lang="fr-FR" sz="1600" dirty="0"/>
              <a:t> ...</a:t>
            </a:r>
          </a:p>
          <a:p>
            <a:pPr>
              <a:lnSpc>
                <a:spcPct val="100000"/>
              </a:lnSpc>
              <a:spcBef>
                <a:spcPts val="0"/>
              </a:spcBef>
            </a:pPr>
            <a:r>
              <a:rPr lang="fr-FR" sz="1600" dirty="0"/>
              <a:t> [0 0 0 ... 3 0 0]</a:t>
            </a:r>
          </a:p>
          <a:p>
            <a:pPr>
              <a:lnSpc>
                <a:spcPct val="100000"/>
              </a:lnSpc>
              <a:spcBef>
                <a:spcPts val="0"/>
              </a:spcBef>
            </a:pPr>
            <a:r>
              <a:rPr lang="fr-FR" sz="1600" dirty="0"/>
              <a:t> [0 0 0 ... 0 1 0]</a:t>
            </a:r>
          </a:p>
          <a:p>
            <a:pPr>
              <a:lnSpc>
                <a:spcPct val="100000"/>
              </a:lnSpc>
              <a:spcBef>
                <a:spcPts val="0"/>
              </a:spcBef>
            </a:pPr>
            <a:r>
              <a:rPr lang="fr-FR" sz="1600" dirty="0"/>
              <a:t> [0 0 0 ... 0 0 1]]</a:t>
            </a:r>
            <a:endParaRPr lang="en-US" sz="1600" dirty="0"/>
          </a:p>
        </p:txBody>
      </p:sp>
      <p:grpSp>
        <p:nvGrpSpPr>
          <p:cNvPr id="4" name="Group 3"/>
          <p:cNvGrpSpPr/>
          <p:nvPr/>
        </p:nvGrpSpPr>
        <p:grpSpPr>
          <a:xfrm>
            <a:off x="0" y="612638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
        <p:nvSpPr>
          <p:cNvPr id="8" name="TextBox 7"/>
          <p:cNvSpPr txBox="1"/>
          <p:nvPr/>
        </p:nvSpPr>
        <p:spPr>
          <a:xfrm>
            <a:off x="2330923" y="1135892"/>
            <a:ext cx="1587763" cy="3539430"/>
          </a:xfrm>
          <a:prstGeom prst="rect">
            <a:avLst/>
          </a:prstGeom>
          <a:noFill/>
        </p:spPr>
        <p:txBody>
          <a:bodyPr wrap="square" rtlCol="0">
            <a:spAutoFit/>
          </a:bodyPr>
          <a:lstStyle/>
          <a:p>
            <a:endParaRPr lang="fr-FR" sz="1600" dirty="0"/>
          </a:p>
          <a:p>
            <a:r>
              <a:rPr lang="fr-FR" sz="1600" dirty="0"/>
              <a:t>SVM</a:t>
            </a:r>
          </a:p>
          <a:p>
            <a:r>
              <a:rPr lang="fr-FR" sz="1600" dirty="0" err="1"/>
              <a:t>Akurasi</a:t>
            </a:r>
            <a:r>
              <a:rPr lang="fr-FR" sz="1600" dirty="0"/>
              <a:t> =  0.5093333333333333</a:t>
            </a:r>
          </a:p>
          <a:p>
            <a:r>
              <a:rPr lang="fr-FR" sz="1600" dirty="0"/>
              <a:t>Matrix </a:t>
            </a:r>
            <a:r>
              <a:rPr lang="fr-FR" sz="1600" dirty="0" err="1"/>
              <a:t>Confussion</a:t>
            </a:r>
            <a:endParaRPr lang="fr-FR" sz="1600" dirty="0"/>
          </a:p>
          <a:p>
            <a:r>
              <a:rPr lang="fr-FR" sz="1600" dirty="0"/>
              <a:t>[[2 0 0 ... 0 0 0]</a:t>
            </a:r>
          </a:p>
          <a:p>
            <a:r>
              <a:rPr lang="fr-FR" sz="1600" dirty="0"/>
              <a:t> [0 0 0 ... 0 0 0]</a:t>
            </a:r>
          </a:p>
          <a:p>
            <a:r>
              <a:rPr lang="fr-FR" sz="1600" dirty="0"/>
              <a:t> [0 0 0 ... 0 0 0]</a:t>
            </a:r>
          </a:p>
          <a:p>
            <a:r>
              <a:rPr lang="fr-FR" sz="1600" dirty="0"/>
              <a:t> ...</a:t>
            </a:r>
          </a:p>
          <a:p>
            <a:r>
              <a:rPr lang="fr-FR" sz="1600" dirty="0"/>
              <a:t> [0 0 0 ... 3 0 0]</a:t>
            </a:r>
          </a:p>
          <a:p>
            <a:r>
              <a:rPr lang="fr-FR" sz="1600" dirty="0"/>
              <a:t> [0 0 0 ... 0 0 0]</a:t>
            </a:r>
          </a:p>
          <a:p>
            <a:r>
              <a:rPr lang="fr-FR" sz="1600" dirty="0"/>
              <a:t> [0 0 0 ... 0 0 0]]</a:t>
            </a:r>
            <a:endParaRPr lang="en-US" sz="1600" dirty="0"/>
          </a:p>
        </p:txBody>
      </p:sp>
      <p:sp>
        <p:nvSpPr>
          <p:cNvPr id="9" name="Rectangle 8"/>
          <p:cNvSpPr/>
          <p:nvPr/>
        </p:nvSpPr>
        <p:spPr>
          <a:xfrm>
            <a:off x="3918686" y="1135892"/>
            <a:ext cx="1509963" cy="3785652"/>
          </a:xfrm>
          <a:prstGeom prst="rect">
            <a:avLst/>
          </a:prstGeom>
        </p:spPr>
        <p:txBody>
          <a:bodyPr wrap="square">
            <a:spAutoFit/>
          </a:bodyPr>
          <a:lstStyle/>
          <a:p>
            <a:endParaRPr lang="en-US" sz="1600" dirty="0"/>
          </a:p>
          <a:p>
            <a:r>
              <a:rPr lang="en-US" sz="1600" dirty="0" err="1"/>
              <a:t>LogisticRegression</a:t>
            </a:r>
            <a:endParaRPr lang="en-US" sz="1600" dirty="0"/>
          </a:p>
          <a:p>
            <a:r>
              <a:rPr lang="en-US" sz="1600" dirty="0" err="1"/>
              <a:t>Akurasi</a:t>
            </a:r>
            <a:r>
              <a:rPr lang="en-US" sz="1600" dirty="0"/>
              <a:t> =  0.17333333333333334</a:t>
            </a:r>
          </a:p>
          <a:p>
            <a:r>
              <a:rPr lang="en-US" sz="1600" dirty="0"/>
              <a:t>Matrix </a:t>
            </a:r>
            <a:r>
              <a:rPr lang="en-US" sz="1600" dirty="0" err="1"/>
              <a:t>Confussion</a:t>
            </a:r>
            <a:endParaRPr lang="en-US" sz="1600" dirty="0"/>
          </a:p>
          <a:p>
            <a:r>
              <a:rPr lang="en-US" sz="1600" dirty="0"/>
              <a:t>[[0 0 0 ... 0 0 0]</a:t>
            </a:r>
          </a:p>
          <a:p>
            <a:r>
              <a:rPr lang="en-US" sz="1600" dirty="0"/>
              <a:t> [0 0 0 ... 0 0 0]</a:t>
            </a:r>
          </a:p>
          <a:p>
            <a:r>
              <a:rPr lang="en-US" sz="1600" dirty="0"/>
              <a:t> [0 0 0 ... 0 0 0]</a:t>
            </a:r>
          </a:p>
          <a:p>
            <a:r>
              <a:rPr lang="en-US" sz="1600" dirty="0"/>
              <a:t> ...</a:t>
            </a:r>
          </a:p>
          <a:p>
            <a:r>
              <a:rPr lang="en-US" sz="1600" dirty="0"/>
              <a:t> [0 0 0 ... 0 0 0]</a:t>
            </a:r>
          </a:p>
          <a:p>
            <a:r>
              <a:rPr lang="en-US" sz="1600" dirty="0"/>
              <a:t> [0 0 0 ... 0 0 0]</a:t>
            </a:r>
          </a:p>
          <a:p>
            <a:r>
              <a:rPr lang="en-US" sz="1600" dirty="0"/>
              <a:t> [0 0 0 ... 0 0 0]]</a:t>
            </a:r>
          </a:p>
        </p:txBody>
      </p:sp>
      <p:sp>
        <p:nvSpPr>
          <p:cNvPr id="10" name="Rectangle 9"/>
          <p:cNvSpPr/>
          <p:nvPr/>
        </p:nvSpPr>
        <p:spPr>
          <a:xfrm>
            <a:off x="5506449" y="1135892"/>
            <a:ext cx="1635496" cy="3785652"/>
          </a:xfrm>
          <a:prstGeom prst="rect">
            <a:avLst/>
          </a:prstGeom>
        </p:spPr>
        <p:txBody>
          <a:bodyPr wrap="square">
            <a:spAutoFit/>
          </a:bodyPr>
          <a:lstStyle/>
          <a:p>
            <a:endParaRPr lang="en-US" sz="1600" dirty="0"/>
          </a:p>
          <a:p>
            <a:r>
              <a:rPr lang="en-US" sz="1600" dirty="0" err="1"/>
              <a:t>RandomForestClassifier</a:t>
            </a:r>
            <a:endParaRPr lang="en-US" sz="1600" dirty="0"/>
          </a:p>
          <a:p>
            <a:r>
              <a:rPr lang="en-US" sz="1600" dirty="0" err="1"/>
              <a:t>Akurasi</a:t>
            </a:r>
            <a:r>
              <a:rPr lang="en-US" sz="1600" dirty="0"/>
              <a:t> =  0.12533333333333332</a:t>
            </a:r>
          </a:p>
          <a:p>
            <a:r>
              <a:rPr lang="en-US" sz="1600" dirty="0"/>
              <a:t>Matrix </a:t>
            </a:r>
            <a:r>
              <a:rPr lang="en-US" sz="1600" dirty="0" err="1"/>
              <a:t>Confussion</a:t>
            </a:r>
            <a:endParaRPr lang="en-US" sz="1600" dirty="0"/>
          </a:p>
          <a:p>
            <a:r>
              <a:rPr lang="en-US" sz="1600" dirty="0"/>
              <a:t>[[0 0 0 ... 0 0 0]</a:t>
            </a:r>
          </a:p>
          <a:p>
            <a:r>
              <a:rPr lang="en-US" sz="1600" dirty="0"/>
              <a:t> [0 0 0 ... 0 0 0]</a:t>
            </a:r>
          </a:p>
          <a:p>
            <a:r>
              <a:rPr lang="en-US" sz="1600" dirty="0"/>
              <a:t> [0 0 0 ... 0 0 0]</a:t>
            </a:r>
          </a:p>
          <a:p>
            <a:r>
              <a:rPr lang="en-US" sz="1600" dirty="0"/>
              <a:t> ...</a:t>
            </a:r>
          </a:p>
          <a:p>
            <a:r>
              <a:rPr lang="en-US" sz="1600" dirty="0"/>
              <a:t> [0 0 0 ... 0 0 0]</a:t>
            </a:r>
          </a:p>
          <a:p>
            <a:r>
              <a:rPr lang="en-US" sz="1600" dirty="0"/>
              <a:t> [0 0 0 ... 0 0 0]</a:t>
            </a:r>
          </a:p>
          <a:p>
            <a:r>
              <a:rPr lang="en-US" sz="1600" dirty="0"/>
              <a:t> [0 0 0 ... 0 0 0]]</a:t>
            </a:r>
          </a:p>
        </p:txBody>
      </p:sp>
      <p:sp>
        <p:nvSpPr>
          <p:cNvPr id="11" name="Rectangle 10"/>
          <p:cNvSpPr/>
          <p:nvPr/>
        </p:nvSpPr>
        <p:spPr>
          <a:xfrm>
            <a:off x="7094219" y="1135892"/>
            <a:ext cx="2389472" cy="3385542"/>
          </a:xfrm>
          <a:prstGeom prst="rect">
            <a:avLst/>
          </a:prstGeom>
        </p:spPr>
        <p:txBody>
          <a:bodyPr wrap="square">
            <a:spAutoFit/>
          </a:bodyPr>
          <a:lstStyle/>
          <a:p>
            <a:endParaRPr lang="en-US" sz="1600" dirty="0"/>
          </a:p>
          <a:p>
            <a:r>
              <a:rPr lang="en-US" sz="1600" dirty="0" err="1"/>
              <a:t>KNeighborsClassifier</a:t>
            </a:r>
            <a:endParaRPr lang="en-US" sz="1600" dirty="0"/>
          </a:p>
          <a:p>
            <a:r>
              <a:rPr lang="en-US" sz="1600" dirty="0" err="1"/>
              <a:t>Akurasi</a:t>
            </a:r>
            <a:r>
              <a:rPr lang="en-US" sz="1600" dirty="0"/>
              <a:t> =  0.5626666666666666</a:t>
            </a:r>
          </a:p>
          <a:p>
            <a:r>
              <a:rPr lang="en-US" sz="1600" dirty="0"/>
              <a:t>Matrix </a:t>
            </a:r>
            <a:r>
              <a:rPr lang="en-US" sz="1600" dirty="0" err="1"/>
              <a:t>Confussion</a:t>
            </a:r>
            <a:endParaRPr lang="en-US" sz="1600" dirty="0"/>
          </a:p>
          <a:p>
            <a:r>
              <a:rPr lang="en-US" sz="1600" dirty="0"/>
              <a:t>[[2 0 0 ... 0 0 0]</a:t>
            </a:r>
          </a:p>
          <a:p>
            <a:r>
              <a:rPr lang="en-US" sz="1600" dirty="0"/>
              <a:t> [0 1 0 ... 0 0 0]</a:t>
            </a:r>
          </a:p>
          <a:p>
            <a:r>
              <a:rPr lang="en-US" sz="1600" dirty="0"/>
              <a:t> [0 0 1 ... 0 0 0]</a:t>
            </a:r>
          </a:p>
          <a:p>
            <a:r>
              <a:rPr lang="en-US" sz="1600" dirty="0"/>
              <a:t> ...</a:t>
            </a:r>
          </a:p>
          <a:p>
            <a:r>
              <a:rPr lang="en-US" sz="1600" dirty="0"/>
              <a:t> [0 0 0 ... 0 0 0]</a:t>
            </a:r>
          </a:p>
          <a:p>
            <a:r>
              <a:rPr lang="en-US" sz="1600" dirty="0"/>
              <a:t> [0 0 0 ... 0 0 0]</a:t>
            </a:r>
          </a:p>
          <a:p>
            <a:r>
              <a:rPr lang="en-US" sz="1600" dirty="0"/>
              <a:t> [0 0 0 ... 0 0 0]]</a:t>
            </a:r>
          </a:p>
          <a:p>
            <a:r>
              <a:rPr lang="en-US" sz="1600" dirty="0"/>
              <a:t> </a:t>
            </a:r>
          </a:p>
        </p:txBody>
      </p:sp>
      <p:sp>
        <p:nvSpPr>
          <p:cNvPr id="12" name="Rectangle 11"/>
          <p:cNvSpPr/>
          <p:nvPr/>
        </p:nvSpPr>
        <p:spPr>
          <a:xfrm>
            <a:off x="9108709" y="1335946"/>
            <a:ext cx="1633085" cy="3293209"/>
          </a:xfrm>
          <a:prstGeom prst="rect">
            <a:avLst/>
          </a:prstGeom>
        </p:spPr>
        <p:txBody>
          <a:bodyPr wrap="square">
            <a:spAutoFit/>
          </a:bodyPr>
          <a:lstStyle/>
          <a:p>
            <a:r>
              <a:rPr lang="en-US" sz="1600" dirty="0" err="1"/>
              <a:t>MultinomialNB</a:t>
            </a:r>
            <a:endParaRPr lang="en-US" sz="1600" dirty="0"/>
          </a:p>
          <a:p>
            <a:r>
              <a:rPr lang="en-US" sz="1600" dirty="0" err="1"/>
              <a:t>Akurasi</a:t>
            </a:r>
            <a:r>
              <a:rPr lang="en-US" sz="1600" dirty="0"/>
              <a:t> =  0.06933333333333333</a:t>
            </a:r>
          </a:p>
          <a:p>
            <a:r>
              <a:rPr lang="en-US" sz="1600" dirty="0"/>
              <a:t>Matrix </a:t>
            </a:r>
            <a:r>
              <a:rPr lang="en-US" sz="1600" dirty="0" err="1"/>
              <a:t>Confussion</a:t>
            </a:r>
            <a:endParaRPr lang="en-US" sz="1600" dirty="0"/>
          </a:p>
          <a:p>
            <a:r>
              <a:rPr lang="en-US" sz="1600" dirty="0"/>
              <a:t>[[0 0 0 ... 0 0 0]</a:t>
            </a:r>
          </a:p>
          <a:p>
            <a:r>
              <a:rPr lang="en-US" sz="1600" dirty="0"/>
              <a:t> [0 0 0 ... 0 0 0]</a:t>
            </a:r>
          </a:p>
          <a:p>
            <a:r>
              <a:rPr lang="en-US" sz="1600" dirty="0"/>
              <a:t> [0 0 0 ... 0 0 0]</a:t>
            </a:r>
          </a:p>
          <a:p>
            <a:r>
              <a:rPr lang="en-US" sz="1600" dirty="0"/>
              <a:t> ...</a:t>
            </a:r>
          </a:p>
          <a:p>
            <a:r>
              <a:rPr lang="en-US" sz="1600" dirty="0"/>
              <a:t> [0 0 0 ... 0 0 0]</a:t>
            </a:r>
          </a:p>
          <a:p>
            <a:r>
              <a:rPr lang="en-US" sz="1600" dirty="0"/>
              <a:t> [0 0 0 ... 0 0 0]</a:t>
            </a:r>
          </a:p>
          <a:p>
            <a:r>
              <a:rPr lang="en-US" sz="1600" dirty="0"/>
              <a:t> [0 0 0 ... 0 0 0]]</a:t>
            </a:r>
          </a:p>
        </p:txBody>
      </p:sp>
    </p:spTree>
    <p:extLst>
      <p:ext uri="{BB962C8B-B14F-4D97-AF65-F5344CB8AC3E}">
        <p14:creationId xmlns:p14="http://schemas.microsoft.com/office/powerpoint/2010/main" val="420488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558491" cy="530024"/>
          </a:xfrm>
        </p:spPr>
        <p:txBody>
          <a:bodyPr>
            <a:normAutofit fontScale="90000"/>
          </a:bodyPr>
          <a:lstStyle/>
          <a:p>
            <a:r>
              <a:rPr lang="en-US" dirty="0" err="1"/>
              <a:t>Hasil</a:t>
            </a:r>
            <a:endParaRPr lang="en-US" dirty="0"/>
          </a:p>
        </p:txBody>
      </p:sp>
      <p:sp>
        <p:nvSpPr>
          <p:cNvPr id="3" name="Content Placeholder 2"/>
          <p:cNvSpPr>
            <a:spLocks noGrp="1"/>
          </p:cNvSpPr>
          <p:nvPr>
            <p:ph idx="1"/>
          </p:nvPr>
        </p:nvSpPr>
        <p:spPr>
          <a:xfrm>
            <a:off x="1203960" y="1239526"/>
            <a:ext cx="2819400" cy="4351338"/>
          </a:xfrm>
        </p:spPr>
        <p:txBody>
          <a:bodyPr>
            <a:noAutofit/>
          </a:bodyPr>
          <a:lstStyle/>
          <a:p>
            <a:r>
              <a:rPr lang="fr-FR" sz="1800" dirty="0" err="1"/>
              <a:t>MLPClassifier</a:t>
            </a:r>
            <a:endParaRPr lang="fr-FR" sz="1800" dirty="0"/>
          </a:p>
          <a:p>
            <a:r>
              <a:rPr lang="fr-FR" sz="1800" dirty="0" err="1"/>
              <a:t>Akurasi</a:t>
            </a:r>
            <a:r>
              <a:rPr lang="fr-FR" sz="1800" dirty="0"/>
              <a:t> =  1.0</a:t>
            </a:r>
          </a:p>
          <a:p>
            <a:r>
              <a:rPr lang="fr-FR" sz="1800" dirty="0"/>
              <a:t>Matrix </a:t>
            </a:r>
            <a:r>
              <a:rPr lang="fr-FR" sz="1800" dirty="0" err="1"/>
              <a:t>Confussion</a:t>
            </a:r>
            <a:endParaRPr lang="fr-FR" sz="1800" dirty="0"/>
          </a:p>
          <a:p>
            <a:r>
              <a:rPr lang="fr-FR" sz="1800" dirty="0"/>
              <a:t>[[2 0 0 ... 0 0 0]</a:t>
            </a:r>
          </a:p>
          <a:p>
            <a:r>
              <a:rPr lang="fr-FR" sz="1800" dirty="0"/>
              <a:t> [0 1 0 ... 0 0 0]</a:t>
            </a:r>
          </a:p>
          <a:p>
            <a:r>
              <a:rPr lang="fr-FR" sz="1800" dirty="0"/>
              <a:t> [0 0 1 ... 0 0 0]</a:t>
            </a:r>
          </a:p>
          <a:p>
            <a:r>
              <a:rPr lang="fr-FR" sz="1800" dirty="0"/>
              <a:t> ...</a:t>
            </a:r>
          </a:p>
          <a:p>
            <a:r>
              <a:rPr lang="fr-FR" sz="1800" dirty="0"/>
              <a:t> [0 0 0 ... 2 0 0]</a:t>
            </a:r>
          </a:p>
          <a:p>
            <a:r>
              <a:rPr lang="fr-FR" sz="1800" dirty="0"/>
              <a:t> [0 0 0 ... 0 1 0]</a:t>
            </a:r>
          </a:p>
          <a:p>
            <a:r>
              <a:rPr lang="fr-FR" sz="1800" dirty="0"/>
              <a:t> [0 0 0 ... 0 0 1]]</a:t>
            </a:r>
            <a:endParaRPr lang="en-US" sz="1800" dirty="0"/>
          </a:p>
        </p:txBody>
      </p:sp>
      <p:sp>
        <p:nvSpPr>
          <p:cNvPr id="4" name="Rectangle 3"/>
          <p:cNvSpPr/>
          <p:nvPr/>
        </p:nvSpPr>
        <p:spPr>
          <a:xfrm>
            <a:off x="3108961" y="1172149"/>
            <a:ext cx="1976387" cy="3693319"/>
          </a:xfrm>
          <a:prstGeom prst="rect">
            <a:avLst/>
          </a:prstGeom>
        </p:spPr>
        <p:txBody>
          <a:bodyPr wrap="square">
            <a:spAutoFit/>
          </a:bodyPr>
          <a:lstStyle/>
          <a:p>
            <a:r>
              <a:rPr lang="en-US" dirty="0" err="1"/>
              <a:t>LogisticRegression</a:t>
            </a:r>
            <a:endParaRPr lang="en-US" dirty="0"/>
          </a:p>
          <a:p>
            <a:r>
              <a:rPr lang="en-US" dirty="0" err="1"/>
              <a:t>Akurasi</a:t>
            </a:r>
            <a:r>
              <a:rPr lang="en-US" dirty="0"/>
              <a:t> =  0.14666666666666667</a:t>
            </a:r>
          </a:p>
          <a:p>
            <a:r>
              <a:rPr lang="en-US" dirty="0"/>
              <a:t>Matrix </a:t>
            </a:r>
            <a:r>
              <a:rPr lang="en-US" dirty="0" err="1"/>
              <a:t>Confussion</a:t>
            </a:r>
            <a:endParaRPr lang="en-US" dirty="0"/>
          </a:p>
          <a:p>
            <a:r>
              <a:rPr lang="en-US" dirty="0"/>
              <a:t>[[0 0 0 ... 0 0 0]</a:t>
            </a:r>
          </a:p>
          <a:p>
            <a:r>
              <a:rPr lang="en-US" dirty="0"/>
              <a:t> [0 0 0 ... 0 0 0]</a:t>
            </a:r>
          </a:p>
          <a:p>
            <a:r>
              <a:rPr lang="en-US" dirty="0"/>
              <a:t> [0 0 0 ... 0 0 0]</a:t>
            </a:r>
          </a:p>
          <a:p>
            <a:r>
              <a:rPr lang="en-US" dirty="0"/>
              <a:t> ...</a:t>
            </a:r>
          </a:p>
          <a:p>
            <a:r>
              <a:rPr lang="en-US" dirty="0"/>
              <a:t> [0 0 0 ... 0 0 0]</a:t>
            </a:r>
          </a:p>
          <a:p>
            <a:r>
              <a:rPr lang="en-US" dirty="0"/>
              <a:t> [0 0 0 ... 0 0 0]</a:t>
            </a:r>
          </a:p>
          <a:p>
            <a:r>
              <a:rPr lang="en-US" dirty="0"/>
              <a:t> [0 0 0 ... 0 0 0]]</a:t>
            </a:r>
          </a:p>
          <a:p>
            <a:r>
              <a:rPr lang="en-US" dirty="0"/>
              <a:t> </a:t>
            </a:r>
          </a:p>
        </p:txBody>
      </p:sp>
      <p:sp>
        <p:nvSpPr>
          <p:cNvPr id="5" name="Rectangle 4"/>
          <p:cNvSpPr/>
          <p:nvPr/>
        </p:nvSpPr>
        <p:spPr>
          <a:xfrm>
            <a:off x="5004336" y="903918"/>
            <a:ext cx="1986013" cy="3693319"/>
          </a:xfrm>
          <a:prstGeom prst="rect">
            <a:avLst/>
          </a:prstGeom>
        </p:spPr>
        <p:txBody>
          <a:bodyPr wrap="square">
            <a:spAutoFit/>
          </a:bodyPr>
          <a:lstStyle/>
          <a:p>
            <a:endParaRPr lang="en-US" dirty="0"/>
          </a:p>
          <a:p>
            <a:r>
              <a:rPr lang="en-US" dirty="0" err="1"/>
              <a:t>RandomForestClassifier</a:t>
            </a:r>
            <a:endParaRPr lang="en-US" dirty="0"/>
          </a:p>
          <a:p>
            <a:r>
              <a:rPr lang="en-US" dirty="0" err="1"/>
              <a:t>Akurasi</a:t>
            </a:r>
            <a:r>
              <a:rPr lang="en-US" dirty="0"/>
              <a:t> =  0.136</a:t>
            </a:r>
          </a:p>
          <a:p>
            <a:r>
              <a:rPr lang="en-US" dirty="0"/>
              <a:t>Matrix </a:t>
            </a:r>
            <a:r>
              <a:rPr lang="en-US" dirty="0" err="1"/>
              <a:t>Confussion</a:t>
            </a:r>
            <a:endParaRPr lang="en-US" dirty="0"/>
          </a:p>
          <a:p>
            <a:r>
              <a:rPr lang="en-US" dirty="0"/>
              <a:t>[[0 0 0 ... 0 0 0]</a:t>
            </a:r>
          </a:p>
          <a:p>
            <a:r>
              <a:rPr lang="en-US" dirty="0"/>
              <a:t> [0 0 0 ... 0 0 0]</a:t>
            </a:r>
          </a:p>
          <a:p>
            <a:r>
              <a:rPr lang="en-US" dirty="0"/>
              <a:t> [0 0 0 ... 0 0 0]</a:t>
            </a:r>
          </a:p>
          <a:p>
            <a:r>
              <a:rPr lang="en-US" dirty="0"/>
              <a:t> ...</a:t>
            </a:r>
          </a:p>
          <a:p>
            <a:r>
              <a:rPr lang="en-US" dirty="0"/>
              <a:t> [0 0 0 ... 0 0 0]</a:t>
            </a:r>
          </a:p>
          <a:p>
            <a:r>
              <a:rPr lang="en-US" dirty="0"/>
              <a:t> [0 0 0 ... 0 0 0]</a:t>
            </a:r>
          </a:p>
          <a:p>
            <a:r>
              <a:rPr lang="en-US" dirty="0"/>
              <a:t> [0 0 0 ... 0 0 0]]</a:t>
            </a:r>
          </a:p>
          <a:p>
            <a:r>
              <a:rPr lang="en-US" dirty="0"/>
              <a:t> </a:t>
            </a:r>
          </a:p>
        </p:txBody>
      </p:sp>
      <p:sp>
        <p:nvSpPr>
          <p:cNvPr id="6" name="Rectangle 5"/>
          <p:cNvSpPr/>
          <p:nvPr/>
        </p:nvSpPr>
        <p:spPr>
          <a:xfrm>
            <a:off x="6980723" y="895150"/>
            <a:ext cx="1889760" cy="3970318"/>
          </a:xfrm>
          <a:prstGeom prst="rect">
            <a:avLst/>
          </a:prstGeom>
        </p:spPr>
        <p:txBody>
          <a:bodyPr wrap="square">
            <a:spAutoFit/>
          </a:bodyPr>
          <a:lstStyle/>
          <a:p>
            <a:endParaRPr lang="en-US" dirty="0"/>
          </a:p>
          <a:p>
            <a:r>
              <a:rPr lang="en-US" dirty="0" err="1"/>
              <a:t>KNeighborsClassifier</a:t>
            </a:r>
            <a:endParaRPr lang="en-US" dirty="0"/>
          </a:p>
          <a:p>
            <a:r>
              <a:rPr lang="en-US" dirty="0" err="1"/>
              <a:t>Akurasi</a:t>
            </a:r>
            <a:r>
              <a:rPr lang="en-US" dirty="0"/>
              <a:t> =  0.3893333333333333</a:t>
            </a:r>
          </a:p>
          <a:p>
            <a:r>
              <a:rPr lang="en-US" dirty="0"/>
              <a:t>Matrix </a:t>
            </a:r>
            <a:r>
              <a:rPr lang="en-US" dirty="0" err="1"/>
              <a:t>Confussion</a:t>
            </a:r>
            <a:endParaRPr lang="en-US" dirty="0"/>
          </a:p>
          <a:p>
            <a:r>
              <a:rPr lang="en-US" dirty="0"/>
              <a:t>[[1 0 0 ... 0 0 0]</a:t>
            </a:r>
          </a:p>
          <a:p>
            <a:r>
              <a:rPr lang="en-US" dirty="0"/>
              <a:t> [0 1 0 ... 0 0 0]</a:t>
            </a:r>
          </a:p>
          <a:p>
            <a:r>
              <a:rPr lang="en-US" dirty="0"/>
              <a:t> [0 0 1 ... 0 0 0]</a:t>
            </a:r>
          </a:p>
          <a:p>
            <a:r>
              <a:rPr lang="en-US" dirty="0"/>
              <a:t> ...</a:t>
            </a:r>
          </a:p>
          <a:p>
            <a:r>
              <a:rPr lang="en-US" dirty="0"/>
              <a:t> [0 0 0 ... 0 0 0]</a:t>
            </a:r>
          </a:p>
          <a:p>
            <a:r>
              <a:rPr lang="en-US" dirty="0"/>
              <a:t> [0 0 0 ... 0 0 0]</a:t>
            </a:r>
          </a:p>
          <a:p>
            <a:r>
              <a:rPr lang="en-US" dirty="0"/>
              <a:t> [0 0 0 ... 0 0 0]]</a:t>
            </a:r>
          </a:p>
        </p:txBody>
      </p:sp>
      <p:sp>
        <p:nvSpPr>
          <p:cNvPr id="7" name="Rectangle 6"/>
          <p:cNvSpPr/>
          <p:nvPr/>
        </p:nvSpPr>
        <p:spPr>
          <a:xfrm>
            <a:off x="8966736" y="1172149"/>
            <a:ext cx="2113549" cy="2862322"/>
          </a:xfrm>
          <a:prstGeom prst="rect">
            <a:avLst/>
          </a:prstGeom>
        </p:spPr>
        <p:txBody>
          <a:bodyPr wrap="square">
            <a:spAutoFit/>
          </a:bodyPr>
          <a:lstStyle/>
          <a:p>
            <a:r>
              <a:rPr lang="en-US" dirty="0" err="1"/>
              <a:t>MultinomialNB</a:t>
            </a:r>
            <a:endParaRPr lang="en-US" dirty="0"/>
          </a:p>
          <a:p>
            <a:r>
              <a:rPr lang="en-US" dirty="0" err="1"/>
              <a:t>Akurasi</a:t>
            </a:r>
            <a:r>
              <a:rPr lang="en-US" dirty="0"/>
              <a:t> =  0.072</a:t>
            </a:r>
          </a:p>
          <a:p>
            <a:r>
              <a:rPr lang="en-US" dirty="0"/>
              <a:t>Matrix </a:t>
            </a:r>
            <a:r>
              <a:rPr lang="en-US" dirty="0" err="1"/>
              <a:t>Confussion</a:t>
            </a:r>
            <a:endParaRPr lang="en-US" dirty="0"/>
          </a:p>
          <a:p>
            <a:r>
              <a:rPr lang="en-US" dirty="0"/>
              <a:t>[[0 0 0 ... 0 0 0]</a:t>
            </a:r>
          </a:p>
          <a:p>
            <a:r>
              <a:rPr lang="en-US" dirty="0"/>
              <a:t> [0 0 0 ... 0 0 0]</a:t>
            </a:r>
          </a:p>
          <a:p>
            <a:r>
              <a:rPr lang="en-US" dirty="0"/>
              <a:t> [0 0 0 ... 0 0 0]</a:t>
            </a:r>
          </a:p>
          <a:p>
            <a:r>
              <a:rPr lang="en-US" dirty="0"/>
              <a:t> ...</a:t>
            </a:r>
          </a:p>
          <a:p>
            <a:r>
              <a:rPr lang="en-US" dirty="0"/>
              <a:t> [0 0 0 ... 0 0 0]</a:t>
            </a:r>
          </a:p>
          <a:p>
            <a:r>
              <a:rPr lang="en-US" dirty="0"/>
              <a:t> [0 0 0 ... 0 0 0]</a:t>
            </a:r>
          </a:p>
          <a:p>
            <a:r>
              <a:rPr lang="en-US" dirty="0"/>
              <a:t> [0 0 0 ... 0 0 0]]</a:t>
            </a:r>
          </a:p>
        </p:txBody>
      </p:sp>
      <p:grpSp>
        <p:nvGrpSpPr>
          <p:cNvPr id="9" name="Group 8"/>
          <p:cNvGrpSpPr/>
          <p:nvPr/>
        </p:nvGrpSpPr>
        <p:grpSpPr>
          <a:xfrm>
            <a:off x="0" y="6126382"/>
            <a:ext cx="12192000" cy="681037"/>
            <a:chOff x="0" y="6196212"/>
            <a:chExt cx="12192000" cy="681037"/>
          </a:xfrm>
        </p:grpSpPr>
        <p:sp>
          <p:nvSpPr>
            <p:cNvPr id="10" name="Rectangle 9"/>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74978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a:xfrm>
            <a:off x="635267" y="1370784"/>
            <a:ext cx="10515600" cy="4351338"/>
          </a:xfrm>
        </p:spPr>
        <p:txBody>
          <a:bodyPr/>
          <a:lstStyle/>
          <a:p>
            <a:pPr algn="just"/>
            <a:r>
              <a:rPr lang="en-US" dirty="0" err="1" smtClean="0"/>
              <a:t>Bahwa</a:t>
            </a:r>
            <a:r>
              <a:rPr lang="en-US" dirty="0" smtClean="0"/>
              <a:t> </a:t>
            </a:r>
            <a:r>
              <a:rPr lang="en-US" dirty="0" err="1" smtClean="0"/>
              <a:t>hasil</a:t>
            </a:r>
            <a:r>
              <a:rPr lang="en-US" dirty="0" smtClean="0"/>
              <a:t> yang </a:t>
            </a:r>
            <a:r>
              <a:rPr lang="en-US" dirty="0" err="1" smtClean="0"/>
              <a:t>didapat</a:t>
            </a:r>
            <a:r>
              <a:rPr lang="en-US" dirty="0" smtClean="0"/>
              <a:t> </a:t>
            </a:r>
            <a:r>
              <a:rPr lang="en-US" dirty="0" err="1" smtClean="0"/>
              <a:t>belum</a:t>
            </a:r>
            <a:r>
              <a:rPr lang="en-US" dirty="0" smtClean="0"/>
              <a:t> </a:t>
            </a:r>
            <a:r>
              <a:rPr lang="en-US" dirty="0" err="1" smtClean="0"/>
              <a:t>mendapatkan</a:t>
            </a:r>
            <a:r>
              <a:rPr lang="en-US" dirty="0" smtClean="0"/>
              <a:t> </a:t>
            </a:r>
            <a:r>
              <a:rPr lang="en-US" dirty="0" err="1" smtClean="0"/>
              <a:t>akurasi</a:t>
            </a:r>
            <a:r>
              <a:rPr lang="en-US" dirty="0" smtClean="0"/>
              <a:t> yang </a:t>
            </a:r>
            <a:r>
              <a:rPr lang="en-US" dirty="0" err="1" smtClean="0"/>
              <a:t>baik</a:t>
            </a:r>
            <a:r>
              <a:rPr lang="en-US" dirty="0" smtClean="0"/>
              <a:t>, </a:t>
            </a:r>
            <a:r>
              <a:rPr lang="en-US" dirty="0" err="1" smtClean="0"/>
              <a:t>sehingga</a:t>
            </a:r>
            <a:r>
              <a:rPr lang="en-US" dirty="0" smtClean="0"/>
              <a:t> </a:t>
            </a:r>
            <a:r>
              <a:rPr lang="en-US" dirty="0" err="1" smtClean="0"/>
              <a:t>perlu</a:t>
            </a:r>
            <a:r>
              <a:rPr lang="en-US" dirty="0" smtClean="0"/>
              <a:t> </a:t>
            </a:r>
            <a:r>
              <a:rPr lang="en-US" dirty="0" err="1" smtClean="0"/>
              <a:t>dikaji</a:t>
            </a:r>
            <a:r>
              <a:rPr lang="en-US" dirty="0" smtClean="0"/>
              <a:t> </a:t>
            </a:r>
            <a:r>
              <a:rPr lang="en-US" dirty="0" err="1" smtClean="0"/>
              <a:t>kembali</a:t>
            </a:r>
            <a:r>
              <a:rPr lang="en-US" dirty="0" smtClean="0"/>
              <a:t> </a:t>
            </a:r>
            <a:r>
              <a:rPr lang="en-US" dirty="0" err="1" smtClean="0"/>
              <a:t>ketepatan</a:t>
            </a:r>
            <a:r>
              <a:rPr lang="en-US" dirty="0" smtClean="0"/>
              <a:t> machine </a:t>
            </a:r>
            <a:r>
              <a:rPr lang="en-US" dirty="0" err="1" smtClean="0"/>
              <a:t>learnig</a:t>
            </a:r>
            <a:r>
              <a:rPr lang="en-US" dirty="0" smtClean="0"/>
              <a:t> yang </a:t>
            </a:r>
            <a:r>
              <a:rPr lang="en-US" dirty="0" err="1" smtClean="0"/>
              <a:t>ada</a:t>
            </a:r>
            <a:r>
              <a:rPr lang="en-US" dirty="0" smtClean="0"/>
              <a:t>.</a:t>
            </a:r>
          </a:p>
          <a:p>
            <a:pPr algn="just"/>
            <a:r>
              <a:rPr lang="en-US" dirty="0" err="1" smtClean="0"/>
              <a:t>Mesin</a:t>
            </a:r>
            <a:r>
              <a:rPr lang="en-US" dirty="0" smtClean="0"/>
              <a:t> learning yang </a:t>
            </a:r>
            <a:r>
              <a:rPr lang="en-US" dirty="0" err="1" smtClean="0"/>
              <a:t>memberikan</a:t>
            </a:r>
            <a:r>
              <a:rPr lang="en-US" dirty="0" smtClean="0"/>
              <a:t> </a:t>
            </a:r>
            <a:r>
              <a:rPr lang="en-US" dirty="0" err="1" smtClean="0"/>
              <a:t>akurasi</a:t>
            </a:r>
            <a:r>
              <a:rPr lang="en-US" dirty="0" smtClean="0"/>
              <a:t> </a:t>
            </a:r>
            <a:r>
              <a:rPr lang="en-US" dirty="0" err="1" smtClean="0"/>
              <a:t>besar</a:t>
            </a:r>
            <a:r>
              <a:rPr lang="en-US" dirty="0" smtClean="0"/>
              <a:t> </a:t>
            </a:r>
            <a:r>
              <a:rPr lang="en-US" dirty="0" err="1" smtClean="0"/>
              <a:t>yaitu</a:t>
            </a:r>
            <a:r>
              <a:rPr lang="en-US" dirty="0" smtClean="0"/>
              <a:t> : MLP, K-NN </a:t>
            </a:r>
            <a:r>
              <a:rPr lang="en-US" dirty="0" err="1" smtClean="0"/>
              <a:t>dengan</a:t>
            </a:r>
            <a:r>
              <a:rPr lang="en-US" dirty="0" smtClean="0"/>
              <a:t> N-gram </a:t>
            </a:r>
            <a:r>
              <a:rPr lang="en-US" dirty="0" err="1" smtClean="0"/>
              <a:t>baik</a:t>
            </a:r>
            <a:r>
              <a:rPr lang="en-US" dirty="0" smtClean="0"/>
              <a:t> </a:t>
            </a:r>
            <a:r>
              <a:rPr lang="en-US" dirty="0" err="1" smtClean="0"/>
              <a:t>pada</a:t>
            </a:r>
            <a:r>
              <a:rPr lang="en-US" dirty="0" smtClean="0"/>
              <a:t> BOW </a:t>
            </a:r>
            <a:r>
              <a:rPr lang="en-US" dirty="0" err="1" smtClean="0"/>
              <a:t>dan</a:t>
            </a:r>
            <a:r>
              <a:rPr lang="en-US" dirty="0" smtClean="0"/>
              <a:t> N-gram</a:t>
            </a:r>
          </a:p>
          <a:p>
            <a:pPr algn="just"/>
            <a:r>
              <a:rPr lang="en-US" dirty="0" err="1" smtClean="0"/>
              <a:t>Terjadi</a:t>
            </a:r>
            <a:r>
              <a:rPr lang="en-US" dirty="0" smtClean="0"/>
              <a:t> </a:t>
            </a:r>
            <a:r>
              <a:rPr lang="en-US" dirty="0" err="1" smtClean="0"/>
              <a:t>nilai</a:t>
            </a:r>
            <a:r>
              <a:rPr lang="en-US" dirty="0" smtClean="0"/>
              <a:t> yang </a:t>
            </a:r>
            <a:r>
              <a:rPr lang="en-US" dirty="0" err="1" smtClean="0"/>
              <a:t>memiliki</a:t>
            </a:r>
            <a:r>
              <a:rPr lang="en-US" dirty="0" smtClean="0"/>
              <a:t> </a:t>
            </a:r>
            <a:r>
              <a:rPr lang="en-US" dirty="0" err="1" smtClean="0"/>
              <a:t>akurasi</a:t>
            </a:r>
            <a:r>
              <a:rPr lang="en-US" dirty="0" smtClean="0"/>
              <a:t> </a:t>
            </a:r>
            <a:r>
              <a:rPr lang="en-US" dirty="0" err="1" smtClean="0"/>
              <a:t>sempurna</a:t>
            </a:r>
            <a:r>
              <a:rPr lang="en-US" dirty="0" smtClean="0"/>
              <a:t> </a:t>
            </a:r>
            <a:r>
              <a:rPr lang="en-US" dirty="0" err="1" smtClean="0"/>
              <a:t>pada</a:t>
            </a:r>
            <a:r>
              <a:rPr lang="en-US" dirty="0" smtClean="0"/>
              <a:t> MLP, </a:t>
            </a:r>
            <a:r>
              <a:rPr lang="en-US" dirty="0" err="1" smtClean="0"/>
              <a:t>hal</a:t>
            </a:r>
            <a:r>
              <a:rPr lang="en-US" dirty="0" smtClean="0"/>
              <a:t> </a:t>
            </a:r>
            <a:r>
              <a:rPr lang="en-US" dirty="0" err="1" smtClean="0"/>
              <a:t>ini</a:t>
            </a:r>
            <a:r>
              <a:rPr lang="en-US" dirty="0" smtClean="0"/>
              <a:t> </a:t>
            </a:r>
            <a:r>
              <a:rPr lang="en-US" dirty="0" err="1" smtClean="0"/>
              <a:t>harus</a:t>
            </a:r>
            <a:r>
              <a:rPr lang="en-US" dirty="0" smtClean="0"/>
              <a:t> </a:t>
            </a:r>
            <a:r>
              <a:rPr lang="en-US" dirty="0" err="1" smtClean="0"/>
              <a:t>dipertanyakan</a:t>
            </a:r>
            <a:r>
              <a:rPr lang="en-US" dirty="0" smtClean="0"/>
              <a:t> </a:t>
            </a:r>
            <a:r>
              <a:rPr lang="en-US" dirty="0" err="1" smtClean="0"/>
              <a:t>karena</a:t>
            </a:r>
            <a:r>
              <a:rPr lang="en-US" dirty="0" smtClean="0"/>
              <a:t> </a:t>
            </a:r>
            <a:r>
              <a:rPr lang="en-US" dirty="0" err="1" smtClean="0"/>
              <a:t>hasilnya</a:t>
            </a:r>
            <a:r>
              <a:rPr lang="en-US" dirty="0" smtClean="0"/>
              <a:t> </a:t>
            </a:r>
            <a:r>
              <a:rPr lang="en-US" dirty="0" err="1" smtClean="0"/>
              <a:t>adalah</a:t>
            </a:r>
            <a:r>
              <a:rPr lang="en-US" dirty="0" smtClean="0"/>
              <a:t> 0</a:t>
            </a:r>
          </a:p>
          <a:p>
            <a:pPr algn="just"/>
            <a:r>
              <a:rPr lang="en-US" dirty="0" err="1" smtClean="0"/>
              <a:t>Perlu</a:t>
            </a:r>
            <a:r>
              <a:rPr lang="en-US" dirty="0" smtClean="0"/>
              <a:t> </a:t>
            </a:r>
            <a:r>
              <a:rPr lang="en-US" dirty="0" err="1" smtClean="0"/>
              <a:t>dikaji</a:t>
            </a:r>
            <a:r>
              <a:rPr lang="en-US" dirty="0" smtClean="0"/>
              <a:t> </a:t>
            </a:r>
            <a:r>
              <a:rPr lang="en-US" dirty="0" err="1" smtClean="0"/>
              <a:t>kembali</a:t>
            </a:r>
            <a:r>
              <a:rPr lang="en-US" dirty="0" smtClean="0"/>
              <a:t> model learning </a:t>
            </a:r>
            <a:r>
              <a:rPr lang="en-US" dirty="0" err="1" smtClean="0"/>
              <a:t>dan</a:t>
            </a:r>
            <a:r>
              <a:rPr lang="en-US" dirty="0" smtClean="0"/>
              <a:t> </a:t>
            </a:r>
            <a:r>
              <a:rPr lang="en-US" dirty="0" err="1" smtClean="0"/>
              <a:t>dokumen</a:t>
            </a:r>
            <a:r>
              <a:rPr lang="en-US" dirty="0" smtClean="0"/>
              <a:t> </a:t>
            </a:r>
            <a:r>
              <a:rPr lang="en-US" dirty="0" err="1" smtClean="0"/>
              <a:t>vektor</a:t>
            </a:r>
            <a:r>
              <a:rPr lang="en-US" dirty="0" smtClean="0"/>
              <a:t> yang </a:t>
            </a:r>
            <a:r>
              <a:rPr lang="en-US" dirty="0" err="1" smtClean="0"/>
              <a:t>tepat</a:t>
            </a:r>
            <a:r>
              <a:rPr lang="en-US" dirty="0" smtClean="0"/>
              <a:t> </a:t>
            </a:r>
            <a:r>
              <a:rPr lang="en-US" dirty="0" err="1" smtClean="0"/>
              <a:t>untuk</a:t>
            </a:r>
            <a:r>
              <a:rPr lang="en-US" dirty="0" smtClean="0"/>
              <a:t> </a:t>
            </a:r>
            <a:r>
              <a:rPr lang="en-US" dirty="0" err="1" smtClean="0"/>
              <a:t>kasus</a:t>
            </a:r>
            <a:r>
              <a:rPr lang="en-US" dirty="0" smtClean="0"/>
              <a:t> </a:t>
            </a:r>
            <a:r>
              <a:rPr lang="en-US" dirty="0" err="1" smtClean="0"/>
              <a:t>ini</a:t>
            </a:r>
            <a:r>
              <a:rPr lang="en-US" dirty="0" smtClean="0"/>
              <a:t>.</a:t>
            </a:r>
          </a:p>
          <a:p>
            <a:pPr algn="just"/>
            <a:endParaRPr lang="en-US" dirty="0" smtClean="0"/>
          </a:p>
          <a:p>
            <a:pPr algn="just"/>
            <a:endParaRPr lang="en-US" dirty="0" smtClean="0"/>
          </a:p>
          <a:p>
            <a:pPr algn="just"/>
            <a:endParaRPr lang="en-US" dirty="0"/>
          </a:p>
        </p:txBody>
      </p:sp>
      <p:grpSp>
        <p:nvGrpSpPr>
          <p:cNvPr id="4" name="Group 3"/>
          <p:cNvGrpSpPr/>
          <p:nvPr/>
        </p:nvGrpSpPr>
        <p:grpSpPr>
          <a:xfrm>
            <a:off x="0" y="612638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109184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a:xfrm>
            <a:off x="838200" y="1825625"/>
            <a:ext cx="6659880" cy="715444"/>
          </a:xfrm>
        </p:spPr>
        <p:txBody>
          <a:bodyPr/>
          <a:lstStyle/>
          <a:p>
            <a:r>
              <a:rPr lang="en-US" dirty="0"/>
              <a:t>https://github.com/agus235032/natural_lp</a:t>
            </a:r>
          </a:p>
        </p:txBody>
      </p:sp>
    </p:spTree>
    <p:extLst>
      <p:ext uri="{BB962C8B-B14F-4D97-AF65-F5344CB8AC3E}">
        <p14:creationId xmlns:p14="http://schemas.microsoft.com/office/powerpoint/2010/main" val="251213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6041"/>
          </a:xfrm>
        </p:spPr>
        <p:txBody>
          <a:bodyPr/>
          <a:lstStyle/>
          <a:p>
            <a:r>
              <a:rPr lang="en-US" dirty="0" err="1" smtClean="0"/>
              <a:t>Pendahuluan</a:t>
            </a:r>
            <a:endParaRPr lang="en-US" dirty="0"/>
          </a:p>
        </p:txBody>
      </p:sp>
      <p:sp>
        <p:nvSpPr>
          <p:cNvPr id="3" name="Content Placeholder 2"/>
          <p:cNvSpPr>
            <a:spLocks noGrp="1"/>
          </p:cNvSpPr>
          <p:nvPr>
            <p:ph idx="1"/>
          </p:nvPr>
        </p:nvSpPr>
        <p:spPr>
          <a:xfrm>
            <a:off x="741948" y="1411738"/>
            <a:ext cx="10515600" cy="4351338"/>
          </a:xfrm>
        </p:spPr>
        <p:txBody>
          <a:bodyPr>
            <a:normAutofit fontScale="92500" lnSpcReduction="10000"/>
          </a:bodyPr>
          <a:lstStyle/>
          <a:p>
            <a:pPr algn="just"/>
            <a:r>
              <a:rPr lang="en-US" dirty="0" err="1" smtClean="0">
                <a:latin typeface="Arial" panose="020B0604020202020204" pitchFamily="34" charset="0"/>
                <a:cs typeface="Arial" panose="020B0604020202020204" pitchFamily="34" charset="0"/>
              </a:rPr>
              <a:t>Setiap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persoalan</a:t>
            </a:r>
            <a:r>
              <a:rPr lang="en-US" dirty="0" smtClean="0">
                <a:latin typeface="Arial" panose="020B0604020202020204" pitchFamily="34" charset="0"/>
                <a:cs typeface="Arial" panose="020B0604020202020204" pitchFamily="34" charset="0"/>
              </a:rPr>
              <a:t> classification </a:t>
            </a:r>
            <a:r>
              <a:rPr lang="en-US" dirty="0" err="1" smtClean="0">
                <a:latin typeface="Arial" panose="020B0604020202020204" pitchFamily="34" charset="0"/>
                <a:cs typeface="Arial" panose="020B0604020202020204" pitchFamily="34" charset="0"/>
              </a:rPr>
              <a:t>tidak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hanya</a:t>
            </a:r>
            <a:r>
              <a:rPr lang="en-US" dirty="0" smtClean="0">
                <a:latin typeface="Arial" panose="020B0604020202020204" pitchFamily="34" charset="0"/>
                <a:cs typeface="Arial" panose="020B0604020202020204" pitchFamily="34" charset="0"/>
              </a:rPr>
              <a:t> bi-class, </a:t>
            </a:r>
            <a:r>
              <a:rPr lang="en-US" dirty="0" err="1" smtClean="0">
                <a:latin typeface="Arial" panose="020B0604020202020204" pitchFamily="34" charset="0"/>
                <a:cs typeface="Arial" panose="020B0604020202020204" pitchFamily="34" charset="0"/>
              </a:rPr>
              <a:t>tetapi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juga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terjadi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pada</a:t>
            </a:r>
            <a:r>
              <a:rPr lang="en-US" dirty="0" smtClean="0">
                <a:latin typeface="Arial" panose="020B0604020202020204" pitchFamily="34" charset="0"/>
                <a:cs typeface="Arial" panose="020B0604020202020204" pitchFamily="34" charset="0"/>
              </a:rPr>
              <a:t> multi-class</a:t>
            </a:r>
          </a:p>
          <a:p>
            <a:pPr algn="just"/>
            <a:r>
              <a:rPr lang="en-US" dirty="0" err="1" smtClean="0">
                <a:latin typeface="Arial" panose="020B0604020202020204" pitchFamily="34" charset="0"/>
                <a:cs typeface="Arial" panose="020B0604020202020204" pitchFamily="34" charset="0"/>
              </a:rPr>
              <a:t>Setiap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kalimat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atau</a:t>
            </a:r>
            <a:r>
              <a:rPr lang="en-US" dirty="0" smtClean="0">
                <a:latin typeface="Arial" panose="020B0604020202020204" pitchFamily="34" charset="0"/>
                <a:cs typeface="Arial" panose="020B0604020202020204" pitchFamily="34" charset="0"/>
              </a:rPr>
              <a:t> kata </a:t>
            </a:r>
            <a:r>
              <a:rPr lang="en-US" dirty="0" err="1" smtClean="0">
                <a:latin typeface="Arial" panose="020B0604020202020204" pitchFamily="34" charset="0"/>
                <a:cs typeface="Arial" panose="020B0604020202020204" pitchFamily="34" charset="0"/>
              </a:rPr>
              <a:t>dapat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menunjukan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hasil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kelas</a:t>
            </a:r>
            <a:r>
              <a:rPr lang="en-US" dirty="0" smtClean="0">
                <a:latin typeface="Arial" panose="020B0604020202020204" pitchFamily="34" charset="0"/>
                <a:cs typeface="Arial" panose="020B0604020202020204" pitchFamily="34" charset="0"/>
              </a:rPr>
              <a:t> label </a:t>
            </a:r>
            <a:r>
              <a:rPr lang="en-US" dirty="0" err="1" smtClean="0">
                <a:latin typeface="Arial" panose="020B0604020202020204" pitchFamily="34" charset="0"/>
                <a:cs typeface="Arial" panose="020B0604020202020204" pitchFamily="34" charset="0"/>
              </a:rPr>
              <a:t>pada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ranah</a:t>
            </a:r>
            <a:r>
              <a:rPr lang="en-US" dirty="0" smtClean="0">
                <a:latin typeface="Arial" panose="020B0604020202020204" pitchFamily="34" charset="0"/>
                <a:cs typeface="Arial" panose="020B0604020202020204" pitchFamily="34" charset="0"/>
              </a:rPr>
              <a:t> multi-class</a:t>
            </a:r>
          </a:p>
          <a:p>
            <a:pPr algn="just"/>
            <a:r>
              <a:rPr lang="en-US" dirty="0" smtClean="0">
                <a:latin typeface="Arial" panose="020B0604020202020204" pitchFamily="34" charset="0"/>
                <a:cs typeface="Arial" panose="020B0604020202020204" pitchFamily="34" charset="0"/>
              </a:rPr>
              <a:t>Multi-class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terjadi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ketika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adanya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penyajian</a:t>
            </a:r>
            <a:r>
              <a:rPr lang="en-US" dirty="0" smtClean="0">
                <a:latin typeface="Arial" panose="020B0604020202020204" pitchFamily="34" charset="0"/>
                <a:cs typeface="Arial" panose="020B0604020202020204" pitchFamily="34" charset="0"/>
              </a:rPr>
              <a:t> corpus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memiliki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banyak</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class / label yang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diperoleh</a:t>
            </a:r>
            <a:endParaRPr lang="en-US" dirty="0" smtClean="0">
              <a:latin typeface="Arial" panose="020B0604020202020204" pitchFamily="34" charset="0"/>
              <a:cs typeface="Arial" panose="020B0604020202020204" pitchFamily="34" charset="0"/>
            </a:endParaRPr>
          </a:p>
          <a:p>
            <a:pPr algn="just"/>
            <a:r>
              <a:rPr lang="en-US" dirty="0" err="1" smtClean="0">
                <a:latin typeface="Arial" panose="020B0604020202020204" pitchFamily="34" charset="0"/>
                <a:cs typeface="Arial" panose="020B0604020202020204" pitchFamily="34" charset="0"/>
              </a:rPr>
              <a:t>Persoalan</a:t>
            </a:r>
            <a:r>
              <a:rPr lang="en-US" dirty="0" smtClean="0">
                <a:latin typeface="Arial" panose="020B0604020202020204" pitchFamily="34" charset="0"/>
                <a:cs typeface="Arial" panose="020B0604020202020204" pitchFamily="34" charset="0"/>
              </a:rPr>
              <a:t> yang </a:t>
            </a:r>
            <a:r>
              <a:rPr lang="en-US" dirty="0" err="1" smtClean="0">
                <a:latin typeface="Arial" panose="020B0604020202020204" pitchFamily="34" charset="0"/>
                <a:cs typeface="Arial" panose="020B0604020202020204" pitchFamily="34" charset="0"/>
              </a:rPr>
              <a:t>dikaji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adalah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sebuah</a:t>
            </a:r>
            <a:r>
              <a:rPr lang="en-US" dirty="0" smtClean="0">
                <a:latin typeface="Arial" panose="020B0604020202020204" pitchFamily="34" charset="0"/>
                <a:cs typeface="Arial" panose="020B0604020202020204" pitchFamily="34" charset="0"/>
              </a:rPr>
              <a:t> corpus yang </a:t>
            </a:r>
            <a:r>
              <a:rPr lang="en-US" dirty="0" err="1" smtClean="0">
                <a:latin typeface="Arial" panose="020B0604020202020204" pitchFamily="34" charset="0"/>
                <a:cs typeface="Arial" panose="020B0604020202020204" pitchFamily="34" charset="0"/>
              </a:rPr>
              <a:t>diperoleh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hasil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tanggapan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pasien</a:t>
            </a:r>
            <a:r>
              <a:rPr lang="en-US" dirty="0" smtClean="0">
                <a:latin typeface="Arial" panose="020B0604020202020204" pitchFamily="34" charset="0"/>
                <a:cs typeface="Arial" panose="020B0604020202020204" pitchFamily="34" charset="0"/>
              </a:rPr>
              <a:t> yang </a:t>
            </a:r>
            <a:r>
              <a:rPr lang="en-US" dirty="0" err="1" smtClean="0">
                <a:latin typeface="Arial" panose="020B0604020202020204" pitchFamily="34" charset="0"/>
                <a:cs typeface="Arial" panose="020B0604020202020204" pitchFamily="34" charset="0"/>
              </a:rPr>
              <a:t>sedang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menjalani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perawatan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dengan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obat</a:t>
            </a:r>
            <a:endParaRPr lang="en-US" dirty="0" smtClean="0">
              <a:latin typeface="Arial" panose="020B0604020202020204" pitchFamily="34" charset="0"/>
              <a:cs typeface="Arial" panose="020B0604020202020204" pitchFamily="34" charset="0"/>
            </a:endParaRPr>
          </a:p>
          <a:p>
            <a:pPr algn="just"/>
            <a:r>
              <a:rPr lang="en-US" dirty="0" err="1" smtClean="0">
                <a:latin typeface="Arial" panose="020B0604020202020204" pitchFamily="34" charset="0"/>
                <a:cs typeface="Arial" panose="020B0604020202020204" pitchFamily="34" charset="0"/>
              </a:rPr>
              <a:t>Keluhan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penyakit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pasien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dicatat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sebagai</a:t>
            </a:r>
            <a:r>
              <a:rPr lang="en-US" dirty="0" smtClean="0">
                <a:latin typeface="Arial" panose="020B0604020202020204" pitchFamily="34" charset="0"/>
                <a:cs typeface="Arial" panose="020B0604020202020204" pitchFamily="34" charset="0"/>
              </a:rPr>
              <a:t> corpus yang </a:t>
            </a:r>
            <a:r>
              <a:rPr lang="en-US" dirty="0" err="1" smtClean="0">
                <a:latin typeface="Arial" panose="020B0604020202020204" pitchFamily="34" charset="0"/>
                <a:cs typeface="Arial" panose="020B0604020202020204" pitchFamily="34" charset="0"/>
              </a:rPr>
              <a:t>berupa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kalimat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bisa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mencapai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satu</a:t>
            </a:r>
            <a:r>
              <a:rPr lang="en-US" dirty="0" smtClean="0">
                <a:latin typeface="Arial" panose="020B0604020202020204" pitchFamily="34" charset="0"/>
                <a:cs typeface="Arial" panose="020B0604020202020204" pitchFamily="34" charset="0"/>
              </a:rPr>
              <a:t> paragraph.</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spTree>
    <p:extLst>
      <p:ext uri="{BB962C8B-B14F-4D97-AF65-F5344CB8AC3E}">
        <p14:creationId xmlns:p14="http://schemas.microsoft.com/office/powerpoint/2010/main" val="25231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en-US" dirty="0"/>
          </a:p>
        </p:txBody>
      </p:sp>
      <p:sp>
        <p:nvSpPr>
          <p:cNvPr id="3" name="Content Placeholder 2"/>
          <p:cNvSpPr>
            <a:spLocks noGrp="1"/>
          </p:cNvSpPr>
          <p:nvPr>
            <p:ph idx="1"/>
          </p:nvPr>
        </p:nvSpPr>
        <p:spPr/>
        <p:txBody>
          <a:bodyPr/>
          <a:lstStyle/>
          <a:p>
            <a:pPr algn="just"/>
            <a:r>
              <a:rPr lang="en-US" dirty="0" err="1" smtClean="0"/>
              <a:t>Pasien</a:t>
            </a:r>
            <a:r>
              <a:rPr lang="en-US" dirty="0" smtClean="0"/>
              <a:t> </a:t>
            </a:r>
            <a:r>
              <a:rPr lang="en-US" dirty="0" err="1" smtClean="0"/>
              <a:t>bisa</a:t>
            </a:r>
            <a:r>
              <a:rPr lang="en-US" dirty="0" smtClean="0"/>
              <a:t> </a:t>
            </a:r>
            <a:r>
              <a:rPr lang="en-US" dirty="0" err="1" smtClean="0"/>
              <a:t>mengungkapkan</a:t>
            </a:r>
            <a:r>
              <a:rPr lang="en-US" dirty="0" smtClean="0"/>
              <a:t> </a:t>
            </a:r>
            <a:r>
              <a:rPr lang="en-US" dirty="0" err="1" smtClean="0"/>
              <a:t>apa</a:t>
            </a:r>
            <a:r>
              <a:rPr lang="en-US" dirty="0" smtClean="0"/>
              <a:t> yang </a:t>
            </a:r>
            <a:r>
              <a:rPr lang="en-US" dirty="0" err="1" smtClean="0"/>
              <a:t>dirasakan</a:t>
            </a:r>
            <a:r>
              <a:rPr lang="en-US" dirty="0" smtClean="0"/>
              <a:t> </a:t>
            </a:r>
            <a:r>
              <a:rPr lang="en-US" dirty="0" err="1" smtClean="0"/>
              <a:t>mengenai</a:t>
            </a:r>
            <a:r>
              <a:rPr lang="en-US" dirty="0" smtClean="0"/>
              <a:t> </a:t>
            </a:r>
            <a:r>
              <a:rPr lang="en-US" dirty="0" err="1" smtClean="0"/>
              <a:t>obat</a:t>
            </a:r>
            <a:r>
              <a:rPr lang="en-US" dirty="0" smtClean="0"/>
              <a:t> yang </a:t>
            </a:r>
            <a:r>
              <a:rPr lang="en-US" dirty="0" err="1" smtClean="0"/>
              <a:t>digunakan</a:t>
            </a:r>
            <a:r>
              <a:rPr lang="en-US" dirty="0" smtClean="0"/>
              <a:t> </a:t>
            </a:r>
            <a:r>
              <a:rPr lang="en-US" dirty="0" err="1" smtClean="0"/>
              <a:t>serta</a:t>
            </a:r>
            <a:r>
              <a:rPr lang="en-US" dirty="0" smtClean="0"/>
              <a:t> </a:t>
            </a:r>
            <a:r>
              <a:rPr lang="en-US" dirty="0" err="1" smtClean="0"/>
              <a:t>penyakit</a:t>
            </a:r>
            <a:r>
              <a:rPr lang="en-US" dirty="0" smtClean="0"/>
              <a:t> yang </a:t>
            </a:r>
            <a:r>
              <a:rPr lang="en-US" dirty="0" err="1" smtClean="0"/>
              <a:t>diderita</a:t>
            </a:r>
            <a:r>
              <a:rPr lang="en-US" dirty="0" smtClean="0"/>
              <a:t>.</a:t>
            </a:r>
          </a:p>
          <a:p>
            <a:pPr algn="just"/>
            <a:r>
              <a:rPr lang="en-US" dirty="0" err="1" smtClean="0"/>
              <a:t>Pada</a:t>
            </a:r>
            <a:r>
              <a:rPr lang="en-US" dirty="0" smtClean="0"/>
              <a:t> corpus </a:t>
            </a:r>
            <a:r>
              <a:rPr lang="en-US" dirty="0" err="1" smtClean="0"/>
              <a:t>tersebut</a:t>
            </a:r>
            <a:r>
              <a:rPr lang="en-US" dirty="0" smtClean="0"/>
              <a:t> </a:t>
            </a:r>
            <a:r>
              <a:rPr lang="en-US" dirty="0" err="1" smtClean="0"/>
              <a:t>bisa</a:t>
            </a:r>
            <a:r>
              <a:rPr lang="en-US" dirty="0"/>
              <a:t> </a:t>
            </a:r>
            <a:r>
              <a:rPr lang="en-US" dirty="0" err="1" smtClean="0"/>
              <a:t>bisa</a:t>
            </a:r>
            <a:r>
              <a:rPr lang="en-US" dirty="0" smtClean="0"/>
              <a:t> </a:t>
            </a:r>
            <a:r>
              <a:rPr lang="en-US" dirty="0" err="1" smtClean="0"/>
              <a:t>berupa</a:t>
            </a:r>
            <a:r>
              <a:rPr lang="en-US" dirty="0" smtClean="0"/>
              <a:t> </a:t>
            </a:r>
            <a:r>
              <a:rPr lang="en-US" dirty="0" err="1" smtClean="0"/>
              <a:t>pernyataan</a:t>
            </a:r>
            <a:r>
              <a:rPr lang="en-US" dirty="0" smtClean="0"/>
              <a:t> </a:t>
            </a:r>
            <a:r>
              <a:rPr lang="en-US" dirty="0" err="1" smtClean="0"/>
              <a:t>keluhan</a:t>
            </a:r>
            <a:r>
              <a:rPr lang="en-US" dirty="0" smtClean="0"/>
              <a:t>, </a:t>
            </a:r>
            <a:r>
              <a:rPr lang="en-US" dirty="0" err="1" smtClean="0"/>
              <a:t>dosis</a:t>
            </a:r>
            <a:r>
              <a:rPr lang="en-US" dirty="0" smtClean="0"/>
              <a:t> </a:t>
            </a:r>
            <a:r>
              <a:rPr lang="en-US" dirty="0" err="1" smtClean="0"/>
              <a:t>obat</a:t>
            </a:r>
            <a:r>
              <a:rPr lang="en-US" dirty="0" smtClean="0"/>
              <a:t> yang </a:t>
            </a:r>
            <a:r>
              <a:rPr lang="en-US" dirty="0" err="1" smtClean="0"/>
              <a:t>digunakan</a:t>
            </a:r>
            <a:r>
              <a:rPr lang="en-US" dirty="0" smtClean="0"/>
              <a:t>, </a:t>
            </a:r>
            <a:r>
              <a:rPr lang="en-US" dirty="0" err="1" smtClean="0"/>
              <a:t>berapa</a:t>
            </a:r>
            <a:r>
              <a:rPr lang="en-US" dirty="0" smtClean="0"/>
              <a:t> lama </a:t>
            </a:r>
            <a:r>
              <a:rPr lang="en-US" dirty="0" err="1" smtClean="0"/>
              <a:t>untuk</a:t>
            </a:r>
            <a:r>
              <a:rPr lang="en-US" dirty="0" smtClean="0"/>
              <a:t> </a:t>
            </a:r>
            <a:r>
              <a:rPr lang="en-US" dirty="0" err="1" smtClean="0"/>
              <a:t>penggunaan</a:t>
            </a:r>
            <a:r>
              <a:rPr lang="en-US" dirty="0" smtClean="0"/>
              <a:t> </a:t>
            </a:r>
            <a:r>
              <a:rPr lang="en-US" dirty="0" err="1" smtClean="0"/>
              <a:t>obat</a:t>
            </a:r>
            <a:r>
              <a:rPr lang="en-US" dirty="0" smtClean="0"/>
              <a:t>.</a:t>
            </a:r>
          </a:p>
          <a:p>
            <a:pPr algn="just"/>
            <a:r>
              <a:rPr lang="en-US" dirty="0" err="1" smtClean="0"/>
              <a:t>Pada</a:t>
            </a:r>
            <a:r>
              <a:rPr lang="en-US" dirty="0" smtClean="0"/>
              <a:t> corpus yang </a:t>
            </a:r>
            <a:r>
              <a:rPr lang="en-US" dirty="0" err="1" smtClean="0"/>
              <a:t>diperoleh</a:t>
            </a:r>
            <a:r>
              <a:rPr lang="en-US" dirty="0" smtClean="0"/>
              <a:t> </a:t>
            </a:r>
            <a:r>
              <a:rPr lang="en-US" dirty="0" err="1" smtClean="0"/>
              <a:t>lebih</a:t>
            </a:r>
            <a:r>
              <a:rPr lang="en-US" dirty="0" smtClean="0"/>
              <a:t> </a:t>
            </a:r>
            <a:r>
              <a:rPr lang="en-US" dirty="0" err="1" smtClean="0"/>
              <a:t>dari</a:t>
            </a:r>
            <a:r>
              <a:rPr lang="en-US" dirty="0" smtClean="0"/>
              <a:t> 100000 </a:t>
            </a:r>
            <a:r>
              <a:rPr lang="en-US" dirty="0" err="1" smtClean="0"/>
              <a:t>sampel</a:t>
            </a:r>
            <a:r>
              <a:rPr lang="en-US" dirty="0" smtClean="0"/>
              <a:t> yang </a:t>
            </a:r>
            <a:r>
              <a:rPr lang="en-US" dirty="0" err="1" smtClean="0"/>
              <a:t>didalamnya</a:t>
            </a:r>
            <a:r>
              <a:rPr lang="en-US" dirty="0" smtClean="0"/>
              <a:t> </a:t>
            </a:r>
            <a:r>
              <a:rPr lang="en-US" dirty="0" err="1" smtClean="0"/>
              <a:t>terdapat</a:t>
            </a:r>
            <a:r>
              <a:rPr lang="en-US" dirty="0" smtClean="0"/>
              <a:t> </a:t>
            </a:r>
            <a:r>
              <a:rPr lang="en-US" dirty="0" err="1" smtClean="0"/>
              <a:t>obat</a:t>
            </a:r>
            <a:r>
              <a:rPr lang="en-US" dirty="0" smtClean="0"/>
              <a:t> yang </a:t>
            </a:r>
            <a:r>
              <a:rPr lang="en-US" dirty="0" err="1" smtClean="0"/>
              <a:t>digunakan</a:t>
            </a:r>
            <a:r>
              <a:rPr lang="en-US" dirty="0" smtClean="0"/>
              <a:t>, </a:t>
            </a:r>
            <a:r>
              <a:rPr lang="en-US" dirty="0" err="1" smtClean="0"/>
              <a:t>kondisi</a:t>
            </a:r>
            <a:r>
              <a:rPr lang="en-US" dirty="0" smtClean="0"/>
              <a:t> </a:t>
            </a:r>
            <a:r>
              <a:rPr lang="en-US" dirty="0" err="1" smtClean="0"/>
              <a:t>pasien</a:t>
            </a:r>
            <a:r>
              <a:rPr lang="en-US" dirty="0" smtClean="0"/>
              <a:t>, </a:t>
            </a:r>
            <a:r>
              <a:rPr lang="en-US" dirty="0" err="1" smtClean="0"/>
              <a:t>dan</a:t>
            </a:r>
            <a:r>
              <a:rPr lang="en-US" dirty="0" smtClean="0"/>
              <a:t> </a:t>
            </a:r>
            <a:r>
              <a:rPr lang="en-US" dirty="0" err="1" smtClean="0"/>
              <a:t>informasi</a:t>
            </a:r>
            <a:r>
              <a:rPr lang="en-US" dirty="0" smtClean="0"/>
              <a:t> yang </a:t>
            </a:r>
            <a:r>
              <a:rPr lang="en-US" dirty="0" err="1" smtClean="0"/>
              <a:t>diberikan</a:t>
            </a:r>
            <a:r>
              <a:rPr lang="en-US" dirty="0" smtClean="0"/>
              <a:t> </a:t>
            </a:r>
            <a:r>
              <a:rPr lang="en-US" dirty="0" err="1" smtClean="0"/>
              <a:t>oleh</a:t>
            </a:r>
            <a:r>
              <a:rPr lang="en-US" dirty="0" smtClean="0"/>
              <a:t> </a:t>
            </a:r>
            <a:r>
              <a:rPr lang="en-US" dirty="0" err="1" smtClean="0"/>
              <a:t>pasien</a:t>
            </a:r>
            <a:endParaRPr lang="en-US" dirty="0" smtClean="0"/>
          </a:p>
          <a:p>
            <a:pPr algn="just"/>
            <a:endParaRPr lang="en-US" dirty="0"/>
          </a:p>
        </p:txBody>
      </p:sp>
      <p:sp>
        <p:nvSpPr>
          <p:cNvPr id="4" name="Rectangle 3"/>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spTree>
    <p:extLst>
      <p:ext uri="{BB962C8B-B14F-4D97-AF65-F5344CB8AC3E}">
        <p14:creationId xmlns:p14="http://schemas.microsoft.com/office/powerpoint/2010/main" val="128291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3" name="Content Placeholder 2"/>
          <p:cNvSpPr>
            <a:spLocks noGrp="1"/>
          </p:cNvSpPr>
          <p:nvPr>
            <p:ph idx="1"/>
          </p:nvPr>
        </p:nvSpPr>
        <p:spPr/>
        <p:txBody>
          <a:bodyPr/>
          <a:lstStyle/>
          <a:p>
            <a:pPr algn="just"/>
            <a:r>
              <a:rPr lang="en-US" dirty="0" err="1" smtClean="0"/>
              <a:t>Berdasarkan</a:t>
            </a:r>
            <a:r>
              <a:rPr lang="en-US" dirty="0" smtClean="0"/>
              <a:t> corpus yang </a:t>
            </a:r>
            <a:r>
              <a:rPr lang="en-US" dirty="0" err="1" smtClean="0"/>
              <a:t>diperoleh</a:t>
            </a:r>
            <a:r>
              <a:rPr lang="en-US" dirty="0" smtClean="0"/>
              <a:t> </a:t>
            </a:r>
            <a:r>
              <a:rPr lang="en-US" dirty="0" err="1" smtClean="0"/>
              <a:t>dan</a:t>
            </a:r>
            <a:r>
              <a:rPr lang="en-US" dirty="0" smtClean="0"/>
              <a:t> </a:t>
            </a:r>
            <a:r>
              <a:rPr lang="en-US" dirty="0" err="1" smtClean="0"/>
              <a:t>kemungkinan</a:t>
            </a:r>
            <a:r>
              <a:rPr lang="en-US" dirty="0" smtClean="0"/>
              <a:t> </a:t>
            </a:r>
            <a:r>
              <a:rPr lang="en-US" dirty="0" err="1" smtClean="0"/>
              <a:t>persoalan</a:t>
            </a:r>
            <a:r>
              <a:rPr lang="en-US" dirty="0" smtClean="0"/>
              <a:t> yang </a:t>
            </a:r>
            <a:r>
              <a:rPr lang="en-US" dirty="0" err="1" smtClean="0"/>
              <a:t>dapat</a:t>
            </a:r>
            <a:r>
              <a:rPr lang="en-US" dirty="0" smtClean="0"/>
              <a:t> </a:t>
            </a:r>
            <a:r>
              <a:rPr lang="en-US" dirty="0" err="1" smtClean="0"/>
              <a:t>dikaji</a:t>
            </a:r>
            <a:r>
              <a:rPr lang="en-US" dirty="0" smtClean="0"/>
              <a:t>, </a:t>
            </a:r>
            <a:r>
              <a:rPr lang="en-US" dirty="0" err="1" smtClean="0"/>
              <a:t>maka</a:t>
            </a:r>
            <a:r>
              <a:rPr lang="en-US" dirty="0" smtClean="0"/>
              <a:t> </a:t>
            </a:r>
            <a:r>
              <a:rPr lang="en-US" dirty="0" err="1" smtClean="0"/>
              <a:t>persoalan</a:t>
            </a:r>
            <a:r>
              <a:rPr lang="en-US" dirty="0" smtClean="0"/>
              <a:t> yang </a:t>
            </a:r>
            <a:r>
              <a:rPr lang="en-US" dirty="0" err="1" smtClean="0"/>
              <a:t>diangkat</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menentukan</a:t>
            </a:r>
            <a:r>
              <a:rPr lang="en-US" dirty="0" smtClean="0"/>
              <a:t> </a:t>
            </a:r>
            <a:r>
              <a:rPr lang="en-US" dirty="0" err="1" smtClean="0"/>
              <a:t>perawatan</a:t>
            </a:r>
            <a:r>
              <a:rPr lang="en-US" dirty="0" smtClean="0"/>
              <a:t> </a:t>
            </a:r>
            <a:r>
              <a:rPr lang="en-US" dirty="0" err="1" smtClean="0"/>
              <a:t>obat</a:t>
            </a:r>
            <a:r>
              <a:rPr lang="en-US" dirty="0" smtClean="0"/>
              <a:t> yang </a:t>
            </a:r>
            <a:r>
              <a:rPr lang="en-US" dirty="0" err="1" smtClean="0"/>
              <a:t>harus</a:t>
            </a:r>
            <a:r>
              <a:rPr lang="en-US" dirty="0" smtClean="0"/>
              <a:t> </a:t>
            </a:r>
            <a:r>
              <a:rPr lang="en-US" dirty="0" err="1" smtClean="0"/>
              <a:t>digunakan</a:t>
            </a:r>
            <a:r>
              <a:rPr lang="en-US" dirty="0" smtClean="0"/>
              <a:t>.</a:t>
            </a:r>
          </a:p>
          <a:p>
            <a:pPr algn="just"/>
            <a:r>
              <a:rPr lang="en-US" dirty="0" err="1" smtClean="0"/>
              <a:t>Persoalan</a:t>
            </a:r>
            <a:r>
              <a:rPr lang="en-US" dirty="0" smtClean="0"/>
              <a:t> </a:t>
            </a:r>
            <a:r>
              <a:rPr lang="en-US" dirty="0" err="1" smtClean="0"/>
              <a:t>lainnya</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membuat</a:t>
            </a:r>
            <a:r>
              <a:rPr lang="en-US" dirty="0" smtClean="0"/>
              <a:t> </a:t>
            </a:r>
            <a:r>
              <a:rPr lang="en-US" dirty="0" err="1" smtClean="0"/>
              <a:t>suatu</a:t>
            </a:r>
            <a:r>
              <a:rPr lang="en-US" dirty="0" smtClean="0"/>
              <a:t> </a:t>
            </a:r>
            <a:r>
              <a:rPr lang="en-US" dirty="0" err="1" smtClean="0"/>
              <a:t>klasifikasi</a:t>
            </a:r>
            <a:r>
              <a:rPr lang="en-US" dirty="0" smtClean="0"/>
              <a:t> multi-class yang </a:t>
            </a:r>
            <a:r>
              <a:rPr lang="en-US" dirty="0" err="1" smtClean="0"/>
              <a:t>kemunginan</a:t>
            </a:r>
            <a:r>
              <a:rPr lang="en-US" dirty="0" smtClean="0"/>
              <a:t> </a:t>
            </a:r>
            <a:r>
              <a:rPr lang="en-US" dirty="0" err="1" smtClean="0"/>
              <a:t>pada</a:t>
            </a:r>
            <a:r>
              <a:rPr lang="en-US" dirty="0" smtClean="0"/>
              <a:t> </a:t>
            </a:r>
            <a:r>
              <a:rPr lang="en-US" dirty="0" err="1" smtClean="0"/>
              <a:t>pasien</a:t>
            </a:r>
            <a:r>
              <a:rPr lang="en-US" dirty="0" smtClean="0"/>
              <a:t> </a:t>
            </a:r>
            <a:r>
              <a:rPr lang="en-US" dirty="0" err="1" smtClean="0"/>
              <a:t>memiliki</a:t>
            </a:r>
            <a:r>
              <a:rPr lang="en-US" dirty="0" smtClean="0"/>
              <a:t> </a:t>
            </a:r>
            <a:r>
              <a:rPr lang="en-US" dirty="0" err="1" smtClean="0"/>
              <a:t>pernyataan</a:t>
            </a:r>
            <a:r>
              <a:rPr lang="en-US" dirty="0" smtClean="0"/>
              <a:t> yang </a:t>
            </a:r>
            <a:r>
              <a:rPr lang="en-US" dirty="0" err="1" smtClean="0"/>
              <a:t>hampir</a:t>
            </a:r>
            <a:r>
              <a:rPr lang="en-US" dirty="0" smtClean="0"/>
              <a:t> </a:t>
            </a:r>
            <a:r>
              <a:rPr lang="en-US" dirty="0" err="1" smtClean="0"/>
              <a:t>serupa</a:t>
            </a:r>
            <a:r>
              <a:rPr lang="en-US" dirty="0" smtClean="0"/>
              <a:t>. </a:t>
            </a:r>
          </a:p>
          <a:p>
            <a:pPr algn="just"/>
            <a:r>
              <a:rPr lang="en-US" dirty="0" err="1" smtClean="0"/>
              <a:t>Penentuan</a:t>
            </a:r>
            <a:r>
              <a:rPr lang="en-US" dirty="0" smtClean="0"/>
              <a:t> multi-class </a:t>
            </a:r>
            <a:r>
              <a:rPr lang="en-US" dirty="0" err="1" smtClean="0"/>
              <a:t>lainnya</a:t>
            </a:r>
            <a:r>
              <a:rPr lang="en-US" dirty="0" smtClean="0"/>
              <a:t> </a:t>
            </a:r>
            <a:r>
              <a:rPr lang="en-US" dirty="0" err="1" smtClean="0"/>
              <a:t>adalah</a:t>
            </a:r>
            <a:r>
              <a:rPr lang="en-US" dirty="0" smtClean="0"/>
              <a:t> </a:t>
            </a:r>
            <a:r>
              <a:rPr lang="en-US" dirty="0" err="1" smtClean="0"/>
              <a:t>perawatan</a:t>
            </a:r>
            <a:r>
              <a:rPr lang="en-US" dirty="0" smtClean="0"/>
              <a:t> </a:t>
            </a:r>
            <a:r>
              <a:rPr lang="en-US" dirty="0" err="1" smtClean="0"/>
              <a:t>dengan</a:t>
            </a:r>
            <a:r>
              <a:rPr lang="en-US" dirty="0" smtClean="0"/>
              <a:t> </a:t>
            </a:r>
            <a:r>
              <a:rPr lang="en-US" dirty="0" err="1" smtClean="0"/>
              <a:t>obat</a:t>
            </a:r>
            <a:r>
              <a:rPr lang="en-US" dirty="0" smtClean="0"/>
              <a:t> yang </a:t>
            </a:r>
            <a:r>
              <a:rPr lang="en-US" dirty="0" err="1" smtClean="0"/>
              <a:t>sama</a:t>
            </a:r>
            <a:r>
              <a:rPr lang="en-US" dirty="0" smtClean="0"/>
              <a:t> (</a:t>
            </a:r>
            <a:r>
              <a:rPr lang="en-US" dirty="0" err="1" smtClean="0"/>
              <a:t>kemungkinan</a:t>
            </a:r>
            <a:r>
              <a:rPr lang="en-US" dirty="0" smtClean="0"/>
              <a:t> </a:t>
            </a:r>
            <a:r>
              <a:rPr lang="en-US" dirty="0" err="1" smtClean="0"/>
              <a:t>kandungan</a:t>
            </a:r>
            <a:r>
              <a:rPr lang="en-US" dirty="0" smtClean="0"/>
              <a:t> </a:t>
            </a:r>
            <a:r>
              <a:rPr lang="en-US" dirty="0" err="1" smtClean="0"/>
              <a:t>obat</a:t>
            </a:r>
            <a:r>
              <a:rPr lang="en-US" dirty="0" smtClean="0"/>
              <a:t>) </a:t>
            </a:r>
            <a:r>
              <a:rPr lang="en-US" dirty="0" err="1" smtClean="0"/>
              <a:t>tetapi</a:t>
            </a:r>
            <a:r>
              <a:rPr lang="en-US" dirty="0" smtClean="0"/>
              <a:t> </a:t>
            </a:r>
            <a:r>
              <a:rPr lang="en-US" dirty="0" err="1" smtClean="0"/>
              <a:t>dengan</a:t>
            </a:r>
            <a:r>
              <a:rPr lang="en-US" dirty="0" smtClean="0"/>
              <a:t> </a:t>
            </a:r>
            <a:r>
              <a:rPr lang="en-US" dirty="0" err="1" smtClean="0"/>
              <a:t>pernyataan</a:t>
            </a:r>
            <a:r>
              <a:rPr lang="en-US" dirty="0" smtClean="0"/>
              <a:t> yang </a:t>
            </a:r>
            <a:r>
              <a:rPr lang="en-US" dirty="0" err="1" smtClean="0"/>
              <a:t>berbeda</a:t>
            </a:r>
            <a:r>
              <a:rPr lang="en-US" dirty="0" smtClean="0"/>
              <a:t>. </a:t>
            </a:r>
            <a:endParaRPr lang="en-US" dirty="0"/>
          </a:p>
        </p:txBody>
      </p:sp>
      <p:grpSp>
        <p:nvGrpSpPr>
          <p:cNvPr id="6" name="Group 5"/>
          <p:cNvGrpSpPr/>
          <p:nvPr/>
        </p:nvGrpSpPr>
        <p:grpSpPr>
          <a:xfrm>
            <a:off x="0" y="6196212"/>
            <a:ext cx="12192000" cy="681037"/>
            <a:chOff x="0" y="6196212"/>
            <a:chExt cx="12192000" cy="681037"/>
          </a:xfrm>
        </p:grpSpPr>
        <p:sp>
          <p:nvSpPr>
            <p:cNvPr id="4" name="Rectangle 3"/>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2893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Batasan</a:t>
            </a:r>
            <a:r>
              <a:rPr lang="en-US" dirty="0" smtClean="0"/>
              <a:t> </a:t>
            </a:r>
            <a:r>
              <a:rPr lang="en-US" dirty="0" err="1" smtClean="0"/>
              <a:t>Masalah</a:t>
            </a:r>
            <a:endParaRPr lang="en-US" dirty="0"/>
          </a:p>
        </p:txBody>
      </p:sp>
      <p:sp>
        <p:nvSpPr>
          <p:cNvPr id="3" name="Content Placeholder 2"/>
          <p:cNvSpPr>
            <a:spLocks noGrp="1"/>
          </p:cNvSpPr>
          <p:nvPr>
            <p:ph idx="1"/>
          </p:nvPr>
        </p:nvSpPr>
        <p:spPr>
          <a:xfrm>
            <a:off x="703446" y="1690688"/>
            <a:ext cx="10515600" cy="4351338"/>
          </a:xfrm>
        </p:spPr>
        <p:txBody>
          <a:bodyPr/>
          <a:lstStyle/>
          <a:p>
            <a:pPr algn="just"/>
            <a:r>
              <a:rPr lang="en-US" dirty="0" err="1" smtClean="0"/>
              <a:t>Penyelesaian</a:t>
            </a:r>
            <a:r>
              <a:rPr lang="en-US" dirty="0" smtClean="0"/>
              <a:t> </a:t>
            </a:r>
            <a:r>
              <a:rPr lang="en-US" dirty="0" err="1" smtClean="0"/>
              <a:t>topik</a:t>
            </a:r>
            <a:r>
              <a:rPr lang="en-US" dirty="0" smtClean="0"/>
              <a:t> </a:t>
            </a:r>
            <a:r>
              <a:rPr lang="en-US" dirty="0" err="1" smtClean="0"/>
              <a:t>ini</a:t>
            </a:r>
            <a:r>
              <a:rPr lang="en-US" dirty="0" smtClean="0"/>
              <a:t> </a:t>
            </a:r>
            <a:r>
              <a:rPr lang="en-US" dirty="0" err="1" smtClean="0"/>
              <a:t>membatasi</a:t>
            </a:r>
            <a:r>
              <a:rPr lang="en-US" dirty="0" smtClean="0"/>
              <a:t> </a:t>
            </a:r>
            <a:r>
              <a:rPr lang="en-US" dirty="0" err="1" smtClean="0"/>
              <a:t>dalam</a:t>
            </a:r>
            <a:r>
              <a:rPr lang="en-US" dirty="0" smtClean="0"/>
              <a:t> </a:t>
            </a:r>
            <a:r>
              <a:rPr lang="en-US" dirty="0" err="1" smtClean="0"/>
              <a:t>penggunaan</a:t>
            </a:r>
            <a:r>
              <a:rPr lang="en-US" dirty="0" smtClean="0"/>
              <a:t> corpus.</a:t>
            </a:r>
          </a:p>
          <a:p>
            <a:pPr algn="just"/>
            <a:r>
              <a:rPr lang="en-US" dirty="0" smtClean="0"/>
              <a:t>Corpus yang </a:t>
            </a:r>
            <a:r>
              <a:rPr lang="en-US" dirty="0" err="1" smtClean="0"/>
              <a:t>digunakan</a:t>
            </a:r>
            <a:r>
              <a:rPr lang="en-US" dirty="0" smtClean="0"/>
              <a:t> </a:t>
            </a:r>
            <a:r>
              <a:rPr lang="en-US" dirty="0" err="1" smtClean="0"/>
              <a:t>hanya</a:t>
            </a:r>
            <a:r>
              <a:rPr lang="en-US" dirty="0" smtClean="0"/>
              <a:t> </a:t>
            </a:r>
            <a:r>
              <a:rPr lang="en-US" dirty="0" err="1" smtClean="0"/>
              <a:t>pernyataan</a:t>
            </a:r>
            <a:r>
              <a:rPr lang="en-US" dirty="0" smtClean="0"/>
              <a:t> </a:t>
            </a:r>
            <a:r>
              <a:rPr lang="en-US" dirty="0" err="1" smtClean="0"/>
              <a:t>pasien</a:t>
            </a:r>
            <a:r>
              <a:rPr lang="en-US" dirty="0" smtClean="0"/>
              <a:t> </a:t>
            </a:r>
            <a:r>
              <a:rPr lang="en-US" dirty="0" err="1" smtClean="0"/>
              <a:t>dan</a:t>
            </a:r>
            <a:r>
              <a:rPr lang="en-US" dirty="0" smtClean="0"/>
              <a:t> </a:t>
            </a:r>
            <a:r>
              <a:rPr lang="en-US" dirty="0" err="1" smtClean="0"/>
              <a:t>nama</a:t>
            </a:r>
            <a:r>
              <a:rPr lang="en-US" dirty="0" smtClean="0"/>
              <a:t> </a:t>
            </a:r>
            <a:r>
              <a:rPr lang="en-US" dirty="0" err="1" smtClean="0"/>
              <a:t>obat</a:t>
            </a:r>
            <a:r>
              <a:rPr lang="en-US" dirty="0" smtClean="0"/>
              <a:t> yang </a:t>
            </a:r>
            <a:r>
              <a:rPr lang="en-US" dirty="0" err="1" smtClean="0"/>
              <a:t>digunakan</a:t>
            </a:r>
            <a:r>
              <a:rPr lang="en-US" dirty="0" smtClean="0"/>
              <a:t> </a:t>
            </a:r>
            <a:r>
              <a:rPr lang="en-US" dirty="0" err="1" smtClean="0"/>
              <a:t>oleh</a:t>
            </a:r>
            <a:r>
              <a:rPr lang="en-US" dirty="0" smtClean="0"/>
              <a:t> </a:t>
            </a:r>
            <a:r>
              <a:rPr lang="en-US" dirty="0" err="1" smtClean="0"/>
              <a:t>pasien</a:t>
            </a:r>
            <a:r>
              <a:rPr lang="en-US" dirty="0" smtClean="0"/>
              <a:t> </a:t>
            </a:r>
            <a:r>
              <a:rPr lang="en-US" dirty="0" err="1" smtClean="0"/>
              <a:t>tersebut</a:t>
            </a:r>
            <a:r>
              <a:rPr lang="en-US" dirty="0" smtClean="0"/>
              <a:t>.</a:t>
            </a:r>
          </a:p>
          <a:p>
            <a:pPr algn="just"/>
            <a:r>
              <a:rPr lang="en-US" dirty="0" err="1" smtClean="0"/>
              <a:t>Jumlah</a:t>
            </a:r>
            <a:r>
              <a:rPr lang="en-US" dirty="0" smtClean="0"/>
              <a:t> </a:t>
            </a:r>
            <a:r>
              <a:rPr lang="en-US" dirty="0" err="1" smtClean="0"/>
              <a:t>sampel</a:t>
            </a:r>
            <a:r>
              <a:rPr lang="en-US" dirty="0" smtClean="0"/>
              <a:t> yang </a:t>
            </a:r>
            <a:r>
              <a:rPr lang="en-US" dirty="0" err="1" smtClean="0"/>
              <a:t>digunakan</a:t>
            </a:r>
            <a:r>
              <a:rPr lang="en-US" dirty="0" smtClean="0"/>
              <a:t> </a:t>
            </a:r>
            <a:r>
              <a:rPr lang="en-US" dirty="0" err="1" smtClean="0"/>
              <a:t>hanya</a:t>
            </a:r>
            <a:r>
              <a:rPr lang="en-US" dirty="0" smtClean="0"/>
              <a:t> 5000 sample. </a:t>
            </a:r>
            <a:endParaRPr lang="en-US" dirty="0"/>
          </a:p>
        </p:txBody>
      </p:sp>
      <p:grpSp>
        <p:nvGrpSpPr>
          <p:cNvPr id="4" name="Group 3"/>
          <p:cNvGrpSpPr/>
          <p:nvPr/>
        </p:nvGrpSpPr>
        <p:grpSpPr>
          <a:xfrm>
            <a:off x="0" y="619621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306082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Objek</a:t>
            </a:r>
            <a:r>
              <a:rPr lang="en-US" dirty="0" smtClean="0"/>
              <a:t> </a:t>
            </a:r>
            <a:r>
              <a:rPr lang="en-US" dirty="0" err="1" smtClean="0"/>
              <a:t>Penelitian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Corpus </a:t>
            </a:r>
            <a:r>
              <a:rPr lang="en-US" dirty="0" err="1" smtClean="0"/>
              <a:t>diambil</a:t>
            </a:r>
            <a:r>
              <a:rPr lang="en-US" dirty="0" smtClean="0"/>
              <a:t> </a:t>
            </a:r>
            <a:r>
              <a:rPr lang="en-US" dirty="0" err="1" smtClean="0"/>
              <a:t>dari</a:t>
            </a:r>
            <a:r>
              <a:rPr lang="en-US" dirty="0"/>
              <a:t> </a:t>
            </a:r>
            <a:r>
              <a:rPr lang="en-US" dirty="0" smtClean="0"/>
              <a:t>situs </a:t>
            </a:r>
            <a:r>
              <a:rPr lang="en-US" dirty="0" err="1" smtClean="0"/>
              <a:t>kaggle</a:t>
            </a:r>
            <a:r>
              <a:rPr lang="en-US" dirty="0" smtClean="0"/>
              <a:t>, yang </a:t>
            </a:r>
            <a:r>
              <a:rPr lang="en-US" dirty="0" err="1" smtClean="0"/>
              <a:t>baru</a:t>
            </a:r>
            <a:r>
              <a:rPr lang="en-US" dirty="0" smtClean="0"/>
              <a:t> </a:t>
            </a:r>
            <a:r>
              <a:rPr lang="en-US" dirty="0" err="1" smtClean="0"/>
              <a:t>dikeluarkan</a:t>
            </a:r>
            <a:r>
              <a:rPr lang="en-US" dirty="0" smtClean="0"/>
              <a:t> </a:t>
            </a:r>
            <a:r>
              <a:rPr lang="en-US" dirty="0" err="1" smtClean="0"/>
              <a:t>pada</a:t>
            </a:r>
            <a:r>
              <a:rPr lang="en-US" dirty="0"/>
              <a:t> </a:t>
            </a:r>
            <a:r>
              <a:rPr lang="en-US" dirty="0" err="1" smtClean="0"/>
              <a:t>sekitar</a:t>
            </a:r>
            <a:r>
              <a:rPr lang="en-US" dirty="0" smtClean="0"/>
              <a:t> </a:t>
            </a:r>
            <a:r>
              <a:rPr lang="en-US" dirty="0" err="1" smtClean="0"/>
              <a:t>bulan</a:t>
            </a:r>
            <a:r>
              <a:rPr lang="en-US" dirty="0" smtClean="0"/>
              <a:t> September 2018.</a:t>
            </a:r>
          </a:p>
          <a:p>
            <a:pPr algn="just"/>
            <a:r>
              <a:rPr lang="en-US" dirty="0" smtClean="0"/>
              <a:t>Corpus </a:t>
            </a:r>
            <a:r>
              <a:rPr lang="en-US" dirty="0" err="1" smtClean="0"/>
              <a:t>berisikan</a:t>
            </a:r>
            <a:r>
              <a:rPr lang="en-US" dirty="0" smtClean="0"/>
              <a:t> </a:t>
            </a:r>
            <a:r>
              <a:rPr lang="en-US" dirty="0" err="1" smtClean="0"/>
              <a:t>sekumpulan</a:t>
            </a:r>
            <a:r>
              <a:rPr lang="en-US" dirty="0" smtClean="0"/>
              <a:t> text yang </a:t>
            </a:r>
            <a:r>
              <a:rPr lang="en-US" dirty="0" err="1" smtClean="0"/>
              <a:t>sudah</a:t>
            </a:r>
            <a:r>
              <a:rPr lang="en-US" dirty="0" smtClean="0"/>
              <a:t> </a:t>
            </a:r>
            <a:r>
              <a:rPr lang="en-US" dirty="0" err="1" smtClean="0"/>
              <a:t>disusun</a:t>
            </a:r>
            <a:r>
              <a:rPr lang="en-US" dirty="0" smtClean="0"/>
              <a:t> </a:t>
            </a:r>
            <a:r>
              <a:rPr lang="en-US" dirty="0" err="1" smtClean="0"/>
              <a:t>berbentuk</a:t>
            </a:r>
            <a:r>
              <a:rPr lang="en-US" dirty="0" smtClean="0"/>
              <a:t> tabular, </a:t>
            </a:r>
            <a:r>
              <a:rPr lang="en-US" dirty="0" err="1" smtClean="0"/>
              <a:t>dengan</a:t>
            </a:r>
            <a:r>
              <a:rPr lang="en-US" dirty="0" smtClean="0"/>
              <a:t> </a:t>
            </a:r>
            <a:r>
              <a:rPr lang="en-US" dirty="0" err="1" smtClean="0"/>
              <a:t>kolom</a:t>
            </a:r>
            <a:r>
              <a:rPr lang="en-US" dirty="0" smtClean="0"/>
              <a:t> </a:t>
            </a:r>
          </a:p>
          <a:p>
            <a:pPr lvl="1" algn="just"/>
            <a:r>
              <a:rPr lang="en-US" sz="2800" dirty="0"/>
              <a:t>[</a:t>
            </a:r>
            <a:r>
              <a:rPr lang="en-US" sz="2800" dirty="0" smtClean="0"/>
              <a:t>PID; </a:t>
            </a:r>
            <a:r>
              <a:rPr lang="en-US" sz="2800" dirty="0" err="1" smtClean="0"/>
              <a:t>drugName</a:t>
            </a:r>
            <a:r>
              <a:rPr lang="en-US" sz="2800" dirty="0" smtClean="0"/>
              <a:t>; condition; review; rating; date; </a:t>
            </a:r>
            <a:r>
              <a:rPr lang="en-US" sz="2800" dirty="0" err="1" smtClean="0"/>
              <a:t>usefulCount</a:t>
            </a:r>
            <a:r>
              <a:rPr lang="en-US" sz="2800" dirty="0" smtClean="0"/>
              <a:t>]</a:t>
            </a:r>
          </a:p>
          <a:p>
            <a:pPr algn="just"/>
            <a:r>
              <a:rPr lang="en-US" dirty="0" smtClean="0"/>
              <a:t>Corpus </a:t>
            </a:r>
            <a:r>
              <a:rPr lang="en-US" dirty="0" err="1" smtClean="0"/>
              <a:t>ini</a:t>
            </a:r>
            <a:r>
              <a:rPr lang="en-US" dirty="0" smtClean="0"/>
              <a:t> </a:t>
            </a:r>
            <a:r>
              <a:rPr lang="en-US" dirty="0" err="1" smtClean="0"/>
              <a:t>sudah</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penelitian</a:t>
            </a:r>
            <a:r>
              <a:rPr lang="en-US" dirty="0" smtClean="0"/>
              <a:t> </a:t>
            </a:r>
            <a:r>
              <a:rPr lang="en-US" dirty="0" err="1" smtClean="0"/>
              <a:t>Analisis</a:t>
            </a:r>
            <a:r>
              <a:rPr lang="en-US" dirty="0" smtClean="0"/>
              <a:t> Sentiment </a:t>
            </a:r>
            <a:r>
              <a:rPr lang="en-US" dirty="0" err="1" smtClean="0"/>
              <a:t>berbasis</a:t>
            </a:r>
            <a:r>
              <a:rPr lang="en-US" dirty="0" smtClean="0"/>
              <a:t> </a:t>
            </a:r>
            <a:r>
              <a:rPr lang="en-US" dirty="0" err="1" smtClean="0"/>
              <a:t>konten</a:t>
            </a:r>
            <a:r>
              <a:rPr lang="en-US" dirty="0" smtClean="0"/>
              <a:t> </a:t>
            </a:r>
            <a:r>
              <a:rPr lang="en-US" dirty="0" err="1" smtClean="0"/>
              <a:t>antara</a:t>
            </a:r>
            <a:r>
              <a:rPr lang="en-US" dirty="0" smtClean="0"/>
              <a:t> September – December 2019.</a:t>
            </a:r>
          </a:p>
          <a:p>
            <a:pPr algn="just"/>
            <a:r>
              <a:rPr lang="en-US" dirty="0" smtClean="0"/>
              <a:t>Ada </a:t>
            </a:r>
            <a:r>
              <a:rPr lang="en-US" dirty="0" err="1" smtClean="0"/>
              <a:t>dua</a:t>
            </a:r>
            <a:r>
              <a:rPr lang="en-US" dirty="0" smtClean="0"/>
              <a:t> file </a:t>
            </a:r>
            <a:r>
              <a:rPr lang="en-US" dirty="0" err="1" smtClean="0"/>
              <a:t>yaitu</a:t>
            </a:r>
            <a:r>
              <a:rPr lang="en-US" dirty="0" smtClean="0"/>
              <a:t> file training </a:t>
            </a:r>
            <a:r>
              <a:rPr lang="en-US" dirty="0" err="1" smtClean="0"/>
              <a:t>dan</a:t>
            </a:r>
            <a:r>
              <a:rPr lang="en-US" dirty="0" smtClean="0"/>
              <a:t> file </a:t>
            </a:r>
            <a:r>
              <a:rPr lang="en-US" dirty="0" err="1" smtClean="0"/>
              <a:t>uji</a:t>
            </a:r>
            <a:r>
              <a:rPr lang="en-US" dirty="0" smtClean="0"/>
              <a:t>, yang </a:t>
            </a:r>
            <a:r>
              <a:rPr lang="en-US" dirty="0" err="1" smtClean="0"/>
              <a:t>masing-masing</a:t>
            </a:r>
            <a:r>
              <a:rPr lang="en-US" dirty="0" smtClean="0"/>
              <a:t> </a:t>
            </a:r>
            <a:r>
              <a:rPr lang="en-US" dirty="0" err="1" smtClean="0"/>
              <a:t>besarnya</a:t>
            </a:r>
            <a:r>
              <a:rPr lang="en-US" dirty="0" smtClean="0"/>
              <a:t> </a:t>
            </a:r>
            <a:r>
              <a:rPr lang="en-US" dirty="0" err="1" smtClean="0"/>
              <a:t>ukuran</a:t>
            </a:r>
            <a:r>
              <a:rPr lang="en-US" dirty="0" smtClean="0"/>
              <a:t> file </a:t>
            </a:r>
            <a:r>
              <a:rPr lang="en-US" dirty="0" err="1" smtClean="0"/>
              <a:t>berbeda</a:t>
            </a:r>
            <a:r>
              <a:rPr lang="en-US" dirty="0" smtClean="0"/>
              <a:t>.</a:t>
            </a:r>
          </a:p>
          <a:p>
            <a:pPr algn="just"/>
            <a:r>
              <a:rPr lang="en-US" dirty="0" smtClean="0"/>
              <a:t>Corpus yang </a:t>
            </a:r>
            <a:r>
              <a:rPr lang="en-US" dirty="0" err="1" smtClean="0"/>
              <a:t>digunakan</a:t>
            </a:r>
            <a:r>
              <a:rPr lang="en-US" dirty="0" smtClean="0"/>
              <a:t> </a:t>
            </a:r>
            <a:r>
              <a:rPr lang="en-US" dirty="0" err="1" smtClean="0"/>
              <a:t>memiliki</a:t>
            </a:r>
            <a:r>
              <a:rPr lang="en-US" dirty="0" smtClean="0"/>
              <a:t> </a:t>
            </a:r>
            <a:r>
              <a:rPr lang="en-US" dirty="0" err="1" smtClean="0"/>
              <a:t>ukuran</a:t>
            </a:r>
            <a:r>
              <a:rPr lang="en-US" dirty="0" smtClean="0"/>
              <a:t> file 82 Mb, </a:t>
            </a:r>
            <a:r>
              <a:rPr lang="en-US" dirty="0" err="1" smtClean="0"/>
              <a:t>tetapi</a:t>
            </a:r>
            <a:r>
              <a:rPr lang="en-US" dirty="0" smtClean="0"/>
              <a:t> </a:t>
            </a:r>
            <a:r>
              <a:rPr lang="en-US" dirty="0" err="1" smtClean="0"/>
              <a:t>dipotong</a:t>
            </a:r>
            <a:r>
              <a:rPr lang="en-US" dirty="0" smtClean="0"/>
              <a:t> </a:t>
            </a:r>
            <a:r>
              <a:rPr lang="en-US" dirty="0" err="1" smtClean="0"/>
              <a:t>dan</a:t>
            </a:r>
            <a:r>
              <a:rPr lang="en-US" dirty="0" smtClean="0"/>
              <a:t> </a:t>
            </a:r>
            <a:r>
              <a:rPr lang="en-US" dirty="0" err="1" smtClean="0"/>
              <a:t>hanya</a:t>
            </a:r>
            <a:r>
              <a:rPr lang="en-US" dirty="0" smtClean="0"/>
              <a:t> </a:t>
            </a:r>
            <a:r>
              <a:rPr lang="en-US" dirty="0" err="1" smtClean="0"/>
              <a:t>diambil</a:t>
            </a:r>
            <a:r>
              <a:rPr lang="en-US" dirty="0" smtClean="0"/>
              <a:t> 5000 sample </a:t>
            </a:r>
            <a:r>
              <a:rPr lang="en-US" dirty="0" err="1" smtClean="0"/>
              <a:t>sehingga</a:t>
            </a:r>
            <a:r>
              <a:rPr lang="en-US" dirty="0" smtClean="0"/>
              <a:t> </a:t>
            </a:r>
            <a:r>
              <a:rPr lang="en-US" dirty="0" err="1" smtClean="0"/>
              <a:t>ukurannya</a:t>
            </a:r>
            <a:r>
              <a:rPr lang="en-US" dirty="0" smtClean="0"/>
              <a:t> </a:t>
            </a:r>
            <a:r>
              <a:rPr lang="en-US" dirty="0" err="1" smtClean="0"/>
              <a:t>menjadi</a:t>
            </a:r>
            <a:r>
              <a:rPr lang="en-US" dirty="0" smtClean="0"/>
              <a:t> 4,8 Mb.</a:t>
            </a:r>
          </a:p>
          <a:p>
            <a:pPr algn="just"/>
            <a:endParaRPr lang="en-US" dirty="0" smtClean="0"/>
          </a:p>
          <a:p>
            <a:pPr algn="just"/>
            <a:endParaRPr lang="en-US" dirty="0" smtClean="0"/>
          </a:p>
          <a:p>
            <a:pPr lvl="1" algn="just"/>
            <a:endParaRPr lang="en-US" sz="2800" dirty="0"/>
          </a:p>
          <a:p>
            <a:pPr algn="just"/>
            <a:endParaRPr lang="en-US" dirty="0"/>
          </a:p>
        </p:txBody>
      </p:sp>
      <p:grpSp>
        <p:nvGrpSpPr>
          <p:cNvPr id="4" name="Group 3"/>
          <p:cNvGrpSpPr/>
          <p:nvPr/>
        </p:nvGrpSpPr>
        <p:grpSpPr>
          <a:xfrm>
            <a:off x="0" y="619621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341950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Teori</a:t>
            </a:r>
            <a:endParaRPr lang="en-US" dirty="0"/>
          </a:p>
        </p:txBody>
      </p:sp>
      <p:sp>
        <p:nvSpPr>
          <p:cNvPr id="3" name="Content Placeholder 2"/>
          <p:cNvSpPr>
            <a:spLocks noGrp="1"/>
          </p:cNvSpPr>
          <p:nvPr>
            <p:ph idx="1"/>
          </p:nvPr>
        </p:nvSpPr>
        <p:spPr>
          <a:xfrm>
            <a:off x="838200" y="1559293"/>
            <a:ext cx="10515600" cy="4617670"/>
          </a:xfrm>
        </p:spPr>
        <p:txBody>
          <a:bodyPr>
            <a:normAutofit/>
          </a:bodyPr>
          <a:lstStyle/>
          <a:p>
            <a:pPr algn="just"/>
            <a:r>
              <a:rPr lang="en-US" sz="2400" dirty="0" smtClean="0"/>
              <a:t>Multi-class </a:t>
            </a:r>
            <a:r>
              <a:rPr lang="en-US" sz="2400" dirty="0" err="1" smtClean="0"/>
              <a:t>adalah</a:t>
            </a:r>
            <a:r>
              <a:rPr lang="en-US" sz="2400" dirty="0" smtClean="0"/>
              <a:t> </a:t>
            </a:r>
            <a:r>
              <a:rPr lang="en-US" sz="2400" dirty="0" err="1" smtClean="0"/>
              <a:t>pelabelan</a:t>
            </a:r>
            <a:r>
              <a:rPr lang="en-US" sz="2400" dirty="0" smtClean="0"/>
              <a:t> yang </a:t>
            </a:r>
            <a:r>
              <a:rPr lang="en-US" sz="2400" dirty="0" err="1" smtClean="0"/>
              <a:t>memiliki</a:t>
            </a:r>
            <a:r>
              <a:rPr lang="en-US" sz="2400" dirty="0" smtClean="0"/>
              <a:t> </a:t>
            </a:r>
            <a:r>
              <a:rPr lang="en-US" sz="2400" dirty="0" err="1" smtClean="0"/>
              <a:t>banyak</a:t>
            </a:r>
            <a:r>
              <a:rPr lang="en-US" sz="2400" dirty="0" smtClean="0"/>
              <a:t> class </a:t>
            </a:r>
            <a:r>
              <a:rPr lang="en-US" sz="2400" dirty="0" err="1" smtClean="0"/>
              <a:t>untuk</a:t>
            </a:r>
            <a:r>
              <a:rPr lang="en-US" sz="2400" dirty="0" smtClean="0"/>
              <a:t> </a:t>
            </a:r>
            <a:r>
              <a:rPr lang="en-US" sz="2400" dirty="0" err="1" smtClean="0"/>
              <a:t>suautu</a:t>
            </a:r>
            <a:r>
              <a:rPr lang="en-US" sz="2400" dirty="0" smtClean="0"/>
              <a:t> corpus </a:t>
            </a:r>
            <a:r>
              <a:rPr lang="en-US" sz="2400" dirty="0" err="1" smtClean="0"/>
              <a:t>tertentu</a:t>
            </a:r>
            <a:r>
              <a:rPr lang="en-US" sz="2400" dirty="0" smtClean="0"/>
              <a:t>. </a:t>
            </a:r>
            <a:r>
              <a:rPr lang="en-US" sz="2400" dirty="0" err="1" smtClean="0"/>
              <a:t>Sehingga</a:t>
            </a:r>
            <a:r>
              <a:rPr lang="en-US" sz="2400" dirty="0" smtClean="0"/>
              <a:t> </a:t>
            </a:r>
            <a:r>
              <a:rPr lang="en-US" sz="2400" dirty="0" err="1" smtClean="0"/>
              <a:t>memiliki</a:t>
            </a:r>
            <a:r>
              <a:rPr lang="en-US" sz="2400" dirty="0" smtClean="0"/>
              <a:t> </a:t>
            </a:r>
            <a:r>
              <a:rPr lang="en-US" sz="2400" dirty="0" err="1" smtClean="0"/>
              <a:t>kemungkinan</a:t>
            </a:r>
            <a:r>
              <a:rPr lang="en-US" sz="2400" dirty="0" smtClean="0"/>
              <a:t> :</a:t>
            </a:r>
          </a:p>
          <a:p>
            <a:pPr marL="971550" lvl="1" indent="-514350" algn="just">
              <a:buFont typeface="+mj-lt"/>
              <a:buAutoNum type="arabicPeriod"/>
            </a:pPr>
            <a:r>
              <a:rPr lang="en-US" dirty="0" err="1"/>
              <a:t>N</a:t>
            </a:r>
            <a:r>
              <a:rPr lang="en-US" dirty="0" err="1" smtClean="0"/>
              <a:t>ilai</a:t>
            </a:r>
            <a:r>
              <a:rPr lang="en-US" dirty="0" smtClean="0"/>
              <a:t> text yang </a:t>
            </a:r>
            <a:r>
              <a:rPr lang="en-US" dirty="0" err="1" smtClean="0"/>
              <a:t>memiliki</a:t>
            </a:r>
            <a:r>
              <a:rPr lang="en-US" dirty="0" smtClean="0"/>
              <a:t> </a:t>
            </a:r>
            <a:r>
              <a:rPr lang="en-US" dirty="0" err="1" smtClean="0"/>
              <a:t>fitur</a:t>
            </a:r>
            <a:r>
              <a:rPr lang="en-US" dirty="0" smtClean="0"/>
              <a:t> </a:t>
            </a:r>
            <a:r>
              <a:rPr lang="en-US" dirty="0" err="1" smtClean="0"/>
              <a:t>dengan</a:t>
            </a:r>
            <a:r>
              <a:rPr lang="en-US" dirty="0" smtClean="0"/>
              <a:t> </a:t>
            </a:r>
            <a:r>
              <a:rPr lang="en-US" dirty="0" err="1" smtClean="0"/>
              <a:t>kedekatan</a:t>
            </a:r>
            <a:r>
              <a:rPr lang="en-US" dirty="0" smtClean="0"/>
              <a:t> yang </a:t>
            </a:r>
            <a:r>
              <a:rPr lang="en-US" dirty="0" err="1" smtClean="0"/>
              <a:t>hampir</a:t>
            </a:r>
            <a:r>
              <a:rPr lang="en-US" dirty="0" smtClean="0"/>
              <a:t> </a:t>
            </a:r>
            <a:r>
              <a:rPr lang="en-US" dirty="0" err="1" smtClean="0"/>
              <a:t>serupa</a:t>
            </a:r>
            <a:r>
              <a:rPr lang="en-US" dirty="0" smtClean="0"/>
              <a:t> </a:t>
            </a:r>
            <a:r>
              <a:rPr lang="en-US" dirty="0" err="1" smtClean="0"/>
              <a:t>bisa</a:t>
            </a:r>
            <a:r>
              <a:rPr lang="en-US" dirty="0" smtClean="0"/>
              <a:t> </a:t>
            </a:r>
            <a:r>
              <a:rPr lang="en-US" dirty="0" err="1" smtClean="0"/>
              <a:t>memiliki</a:t>
            </a:r>
            <a:r>
              <a:rPr lang="en-US" dirty="0" smtClean="0"/>
              <a:t> </a:t>
            </a:r>
            <a:r>
              <a:rPr lang="en-US" dirty="0" err="1" smtClean="0"/>
              <a:t>kelas</a:t>
            </a:r>
            <a:r>
              <a:rPr lang="en-US" dirty="0" smtClean="0"/>
              <a:t> yang </a:t>
            </a:r>
            <a:r>
              <a:rPr lang="en-US" dirty="0" err="1" smtClean="0"/>
              <a:t>sama</a:t>
            </a:r>
            <a:endParaRPr lang="en-US" dirty="0" smtClean="0"/>
          </a:p>
          <a:p>
            <a:pPr marL="971550" lvl="1" indent="-514350" algn="just">
              <a:buFont typeface="+mj-lt"/>
              <a:buAutoNum type="arabicPeriod"/>
            </a:pPr>
            <a:r>
              <a:rPr lang="en-US" dirty="0" err="1" smtClean="0"/>
              <a:t>Nilai</a:t>
            </a:r>
            <a:r>
              <a:rPr lang="en-US" dirty="0" smtClean="0"/>
              <a:t> text yang </a:t>
            </a:r>
            <a:r>
              <a:rPr lang="en-US" dirty="0" err="1" smtClean="0"/>
              <a:t>memiliki</a:t>
            </a:r>
            <a:r>
              <a:rPr lang="en-US" dirty="0" smtClean="0"/>
              <a:t> </a:t>
            </a:r>
            <a:r>
              <a:rPr lang="en-US" dirty="0" err="1" smtClean="0"/>
              <a:t>fitur</a:t>
            </a:r>
            <a:r>
              <a:rPr lang="en-US" dirty="0" smtClean="0"/>
              <a:t> </a:t>
            </a:r>
            <a:r>
              <a:rPr lang="en-US" dirty="0" err="1" smtClean="0"/>
              <a:t>dengan</a:t>
            </a:r>
            <a:r>
              <a:rPr lang="en-US" dirty="0" smtClean="0"/>
              <a:t> </a:t>
            </a:r>
            <a:r>
              <a:rPr lang="en-US" dirty="0" err="1" smtClean="0"/>
              <a:t>kedekatan</a:t>
            </a:r>
            <a:r>
              <a:rPr lang="en-US" dirty="0" smtClean="0"/>
              <a:t> yang </a:t>
            </a:r>
            <a:r>
              <a:rPr lang="en-US" dirty="0" err="1" smtClean="0"/>
              <a:t>hampir</a:t>
            </a:r>
            <a:r>
              <a:rPr lang="en-US" dirty="0" smtClean="0"/>
              <a:t> </a:t>
            </a:r>
            <a:r>
              <a:rPr lang="en-US" dirty="0" err="1" smtClean="0"/>
              <a:t>serupa</a:t>
            </a:r>
            <a:r>
              <a:rPr lang="en-US" dirty="0" smtClean="0"/>
              <a:t> </a:t>
            </a:r>
            <a:r>
              <a:rPr lang="en-US" dirty="0" err="1" smtClean="0"/>
              <a:t>bisa</a:t>
            </a:r>
            <a:r>
              <a:rPr lang="en-US" dirty="0" smtClean="0"/>
              <a:t> </a:t>
            </a:r>
            <a:r>
              <a:rPr lang="en-US" dirty="0" err="1" smtClean="0"/>
              <a:t>memiliki</a:t>
            </a:r>
            <a:r>
              <a:rPr lang="en-US" dirty="0" smtClean="0"/>
              <a:t> </a:t>
            </a:r>
            <a:r>
              <a:rPr lang="en-US" dirty="0" err="1" smtClean="0"/>
              <a:t>kelas</a:t>
            </a:r>
            <a:r>
              <a:rPr lang="en-US" dirty="0" smtClean="0"/>
              <a:t> yang </a:t>
            </a:r>
            <a:r>
              <a:rPr lang="en-US" dirty="0" err="1" smtClean="0"/>
              <a:t>berbeda</a:t>
            </a:r>
            <a:endParaRPr lang="en-US" dirty="0" smtClean="0"/>
          </a:p>
          <a:p>
            <a:pPr marL="971550" lvl="1" indent="-514350" algn="just">
              <a:buFont typeface="+mj-lt"/>
              <a:buAutoNum type="arabicPeriod"/>
            </a:pPr>
            <a:endParaRPr lang="en-US" dirty="0"/>
          </a:p>
          <a:p>
            <a:pPr algn="just"/>
            <a:r>
              <a:rPr lang="en-US" sz="2400" dirty="0" smtClean="0"/>
              <a:t>Classification </a:t>
            </a:r>
            <a:r>
              <a:rPr lang="en-US" sz="2400" dirty="0" err="1" smtClean="0"/>
              <a:t>merupakan</a:t>
            </a:r>
            <a:r>
              <a:rPr lang="en-US" sz="2400" dirty="0" smtClean="0"/>
              <a:t> </a:t>
            </a:r>
            <a:r>
              <a:rPr lang="en-US" sz="2400" dirty="0" err="1" smtClean="0"/>
              <a:t>bagian</a:t>
            </a:r>
            <a:r>
              <a:rPr lang="en-US" sz="2400" dirty="0" smtClean="0"/>
              <a:t> </a:t>
            </a:r>
            <a:r>
              <a:rPr lang="en-US" sz="2400" dirty="0" err="1" smtClean="0"/>
              <a:t>dari</a:t>
            </a:r>
            <a:r>
              <a:rPr lang="en-US" sz="2400" dirty="0" smtClean="0"/>
              <a:t> NLP </a:t>
            </a:r>
            <a:r>
              <a:rPr lang="en-US" sz="2400" dirty="0" err="1" smtClean="0"/>
              <a:t>dengan</a:t>
            </a:r>
            <a:r>
              <a:rPr lang="en-US" sz="2400" dirty="0" smtClean="0"/>
              <a:t> </a:t>
            </a:r>
            <a:r>
              <a:rPr lang="en-US" sz="2400" dirty="0" err="1" smtClean="0"/>
              <a:t>ranah</a:t>
            </a:r>
            <a:r>
              <a:rPr lang="en-US" sz="2400" dirty="0"/>
              <a:t> </a:t>
            </a:r>
            <a:r>
              <a:rPr lang="en-US" sz="2400" dirty="0" err="1" smtClean="0"/>
              <a:t>pengkategorisasian</a:t>
            </a:r>
            <a:r>
              <a:rPr lang="en-US" sz="2400" dirty="0" smtClean="0"/>
              <a:t>. </a:t>
            </a:r>
            <a:r>
              <a:rPr lang="en-US" sz="2400" dirty="0" err="1" smtClean="0"/>
              <a:t>Beberapa</a:t>
            </a:r>
            <a:r>
              <a:rPr lang="en-US" sz="2400" dirty="0" smtClean="0"/>
              <a:t> </a:t>
            </a:r>
            <a:r>
              <a:rPr lang="en-US" sz="2400" dirty="0" err="1" smtClean="0"/>
              <a:t>penelitian</a:t>
            </a:r>
            <a:r>
              <a:rPr lang="en-US" sz="2400" dirty="0" smtClean="0"/>
              <a:t> </a:t>
            </a:r>
            <a:r>
              <a:rPr lang="en-US" sz="2400" dirty="0" err="1" smtClean="0"/>
              <a:t>sering</a:t>
            </a:r>
            <a:r>
              <a:rPr lang="en-US" sz="2400" dirty="0" smtClean="0"/>
              <a:t> </a:t>
            </a:r>
            <a:r>
              <a:rPr lang="en-US" sz="2400" dirty="0" err="1" smtClean="0"/>
              <a:t>mengenalnya</a:t>
            </a:r>
            <a:r>
              <a:rPr lang="en-US" sz="2400" dirty="0" smtClean="0"/>
              <a:t> </a:t>
            </a:r>
            <a:r>
              <a:rPr lang="en-US" sz="2400" dirty="0" err="1" smtClean="0"/>
              <a:t>dengan</a:t>
            </a:r>
            <a:r>
              <a:rPr lang="en-US" sz="2400" dirty="0" smtClean="0"/>
              <a:t> </a:t>
            </a:r>
            <a:r>
              <a:rPr lang="en-US" sz="2400" dirty="0" err="1" smtClean="0"/>
              <a:t>sebutan</a:t>
            </a:r>
            <a:r>
              <a:rPr lang="en-US" sz="2400" dirty="0" smtClean="0"/>
              <a:t> </a:t>
            </a:r>
            <a:r>
              <a:rPr lang="en-US" sz="2400" dirty="0" err="1" smtClean="0"/>
              <a:t>prediksi</a:t>
            </a:r>
            <a:r>
              <a:rPr lang="en-US" sz="2400" dirty="0" smtClean="0"/>
              <a:t>.</a:t>
            </a:r>
          </a:p>
          <a:p>
            <a:pPr algn="just"/>
            <a:r>
              <a:rPr lang="en-US" sz="2400" dirty="0" err="1" smtClean="0"/>
              <a:t>Untuk</a:t>
            </a:r>
            <a:r>
              <a:rPr lang="en-US" sz="2400" dirty="0" smtClean="0"/>
              <a:t> </a:t>
            </a:r>
            <a:r>
              <a:rPr lang="en-US" sz="2400" dirty="0" err="1" smtClean="0"/>
              <a:t>mengenali</a:t>
            </a:r>
            <a:r>
              <a:rPr lang="en-US" sz="2400" dirty="0" smtClean="0"/>
              <a:t> </a:t>
            </a:r>
            <a:r>
              <a:rPr lang="en-US" sz="2400" dirty="0" err="1" smtClean="0"/>
              <a:t>pengkelasan</a:t>
            </a:r>
            <a:r>
              <a:rPr lang="en-US" sz="2400" dirty="0" smtClean="0"/>
              <a:t> </a:t>
            </a:r>
            <a:r>
              <a:rPr lang="en-US" sz="2400" dirty="0" err="1" smtClean="0"/>
              <a:t>tersebut</a:t>
            </a:r>
            <a:r>
              <a:rPr lang="en-US" sz="2400" dirty="0" smtClean="0"/>
              <a:t>, </a:t>
            </a:r>
            <a:r>
              <a:rPr lang="en-US" sz="2400" dirty="0" err="1" smtClean="0"/>
              <a:t>maka</a:t>
            </a:r>
            <a:r>
              <a:rPr lang="en-US" sz="2400" dirty="0" smtClean="0"/>
              <a:t> </a:t>
            </a:r>
            <a:r>
              <a:rPr lang="en-US" sz="2400" dirty="0" err="1" smtClean="0"/>
              <a:t>digunakan</a:t>
            </a:r>
            <a:r>
              <a:rPr lang="en-US" sz="2400" dirty="0" smtClean="0"/>
              <a:t> </a:t>
            </a:r>
            <a:r>
              <a:rPr lang="en-US" sz="2400" dirty="0" err="1" smtClean="0"/>
              <a:t>mesin</a:t>
            </a:r>
            <a:r>
              <a:rPr lang="en-US" sz="2400" dirty="0" smtClean="0"/>
              <a:t> learning agar </a:t>
            </a:r>
            <a:r>
              <a:rPr lang="en-US" sz="2400" dirty="0" err="1" smtClean="0"/>
              <a:t>mendapatkan</a:t>
            </a:r>
            <a:r>
              <a:rPr lang="en-US" sz="2400" dirty="0" smtClean="0"/>
              <a:t> </a:t>
            </a:r>
            <a:r>
              <a:rPr lang="en-US" sz="2400" dirty="0" err="1" smtClean="0"/>
              <a:t>suatu</a:t>
            </a:r>
            <a:r>
              <a:rPr lang="en-US" sz="2400" dirty="0" smtClean="0"/>
              <a:t> </a:t>
            </a:r>
            <a:r>
              <a:rPr lang="en-US" sz="2400" dirty="0" err="1" smtClean="0"/>
              <a:t>klasifikasi</a:t>
            </a:r>
            <a:r>
              <a:rPr lang="en-US" sz="2400" dirty="0" smtClean="0"/>
              <a:t> yang paling </a:t>
            </a:r>
            <a:r>
              <a:rPr lang="en-US" sz="2400" dirty="0" err="1" smtClean="0"/>
              <a:t>baik</a:t>
            </a:r>
            <a:r>
              <a:rPr lang="en-US" sz="2400" dirty="0" smtClean="0"/>
              <a:t>.</a:t>
            </a:r>
          </a:p>
        </p:txBody>
      </p:sp>
      <p:grpSp>
        <p:nvGrpSpPr>
          <p:cNvPr id="4" name="Group 3"/>
          <p:cNvGrpSpPr/>
          <p:nvPr/>
        </p:nvGrpSpPr>
        <p:grpSpPr>
          <a:xfrm>
            <a:off x="0" y="619621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392556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Teori</a:t>
            </a:r>
            <a:endParaRPr lang="en-US" dirty="0"/>
          </a:p>
        </p:txBody>
      </p:sp>
      <p:sp>
        <p:nvSpPr>
          <p:cNvPr id="3" name="Content Placeholder 2"/>
          <p:cNvSpPr>
            <a:spLocks noGrp="1"/>
          </p:cNvSpPr>
          <p:nvPr>
            <p:ph idx="1"/>
          </p:nvPr>
        </p:nvSpPr>
        <p:spPr/>
        <p:txBody>
          <a:bodyPr>
            <a:normAutofit/>
          </a:bodyPr>
          <a:lstStyle/>
          <a:p>
            <a:r>
              <a:rPr lang="en-US" sz="2400" dirty="0" err="1" smtClean="0"/>
              <a:t>Mesin</a:t>
            </a:r>
            <a:r>
              <a:rPr lang="en-US" sz="2400" dirty="0" smtClean="0"/>
              <a:t> learning yang </a:t>
            </a:r>
            <a:r>
              <a:rPr lang="en-US" sz="2400" dirty="0" err="1" smtClean="0"/>
              <a:t>digunakan</a:t>
            </a:r>
            <a:r>
              <a:rPr lang="en-US" sz="2400" dirty="0" smtClean="0"/>
              <a:t> </a:t>
            </a:r>
            <a:r>
              <a:rPr lang="en-US" sz="2400" dirty="0" err="1" smtClean="0"/>
              <a:t>adalah</a:t>
            </a:r>
            <a:r>
              <a:rPr lang="en-US" sz="2400" dirty="0" smtClean="0"/>
              <a:t> </a:t>
            </a:r>
            <a:r>
              <a:rPr lang="en-US" sz="2400" dirty="0" err="1" smtClean="0"/>
              <a:t>mesin</a:t>
            </a:r>
            <a:r>
              <a:rPr lang="en-US" sz="2400" dirty="0" smtClean="0"/>
              <a:t> classifier.</a:t>
            </a:r>
          </a:p>
          <a:p>
            <a:r>
              <a:rPr lang="en-US" sz="2400" dirty="0" err="1" smtClean="0"/>
              <a:t>Mesin</a:t>
            </a:r>
            <a:r>
              <a:rPr lang="en-US" sz="2400" dirty="0" smtClean="0"/>
              <a:t> yang </a:t>
            </a:r>
            <a:r>
              <a:rPr lang="en-US" sz="2400" dirty="0" err="1" smtClean="0"/>
              <a:t>dicoba</a:t>
            </a:r>
            <a:r>
              <a:rPr lang="en-US" sz="2400" dirty="0" smtClean="0"/>
              <a:t> </a:t>
            </a:r>
            <a:r>
              <a:rPr lang="en-US" sz="2400" dirty="0" err="1" smtClean="0"/>
              <a:t>untuk</a:t>
            </a:r>
            <a:r>
              <a:rPr lang="en-US" sz="2400" dirty="0" smtClean="0"/>
              <a:t> </a:t>
            </a:r>
            <a:r>
              <a:rPr lang="en-US" sz="2400" dirty="0" err="1" smtClean="0"/>
              <a:t>menyelesaikan</a:t>
            </a:r>
            <a:r>
              <a:rPr lang="en-US" sz="2400" dirty="0" smtClean="0"/>
              <a:t>  multi-class </a:t>
            </a:r>
            <a:r>
              <a:rPr lang="en-US" sz="2400" dirty="0" err="1" smtClean="0"/>
              <a:t>ini</a:t>
            </a:r>
            <a:r>
              <a:rPr lang="en-US" sz="2400" dirty="0" smtClean="0"/>
              <a:t> </a:t>
            </a:r>
            <a:r>
              <a:rPr lang="en-US" sz="2400" dirty="0" err="1" smtClean="0"/>
              <a:t>adalah</a:t>
            </a:r>
            <a:r>
              <a:rPr lang="en-US" sz="2400" dirty="0" smtClean="0"/>
              <a:t>:</a:t>
            </a:r>
          </a:p>
          <a:p>
            <a:pPr lvl="1"/>
            <a:r>
              <a:rPr lang="en-US" dirty="0" smtClean="0"/>
              <a:t>Naïve-Bayes multinomial classifier (</a:t>
            </a:r>
            <a:r>
              <a:rPr lang="en-US" dirty="0" err="1" smtClean="0"/>
              <a:t>GaussianNB</a:t>
            </a:r>
            <a:r>
              <a:rPr lang="en-US" smtClean="0"/>
              <a:t>)</a:t>
            </a:r>
            <a:endParaRPr lang="en-US" dirty="0" smtClean="0"/>
          </a:p>
          <a:p>
            <a:pPr lvl="1"/>
            <a:r>
              <a:rPr lang="en-US" dirty="0" smtClean="0"/>
              <a:t>Support Vector Machine (SVM) </a:t>
            </a:r>
            <a:r>
              <a:rPr lang="en-US" dirty="0" err="1" smtClean="0"/>
              <a:t>dengan</a:t>
            </a:r>
            <a:r>
              <a:rPr lang="en-US" dirty="0" smtClean="0"/>
              <a:t> SVC (Support Vector Classifier)</a:t>
            </a:r>
          </a:p>
          <a:p>
            <a:pPr lvl="1"/>
            <a:r>
              <a:rPr lang="en-US" dirty="0" smtClean="0"/>
              <a:t>Logistic Regression Classifier</a:t>
            </a:r>
          </a:p>
          <a:p>
            <a:pPr lvl="1"/>
            <a:r>
              <a:rPr lang="en-US" dirty="0" smtClean="0"/>
              <a:t>Decision Tree Classifier</a:t>
            </a:r>
          </a:p>
          <a:p>
            <a:pPr lvl="1"/>
            <a:r>
              <a:rPr lang="en-US" dirty="0" smtClean="0"/>
              <a:t>MLP-Classifier</a:t>
            </a:r>
          </a:p>
          <a:p>
            <a:pPr lvl="1"/>
            <a:r>
              <a:rPr lang="en-US" dirty="0" err="1" smtClean="0"/>
              <a:t>RandomForest</a:t>
            </a:r>
            <a:r>
              <a:rPr lang="en-US" dirty="0" smtClean="0"/>
              <a:t>-Classifier</a:t>
            </a:r>
          </a:p>
          <a:p>
            <a:pPr lvl="1"/>
            <a:endParaRPr lang="en-US" dirty="0"/>
          </a:p>
        </p:txBody>
      </p:sp>
      <p:grpSp>
        <p:nvGrpSpPr>
          <p:cNvPr id="4" name="Group 3"/>
          <p:cNvGrpSpPr/>
          <p:nvPr/>
        </p:nvGrpSpPr>
        <p:grpSpPr>
          <a:xfrm>
            <a:off x="0" y="6196212"/>
            <a:ext cx="12192000" cy="681037"/>
            <a:chOff x="0" y="6196212"/>
            <a:chExt cx="12192000" cy="681037"/>
          </a:xfrm>
        </p:grpSpPr>
        <p:sp>
          <p:nvSpPr>
            <p:cNvPr id="5" name="Rectangle 4"/>
            <p:cNvSpPr/>
            <p:nvPr/>
          </p:nvSpPr>
          <p:spPr>
            <a:xfrm>
              <a:off x="0" y="6225089"/>
              <a:ext cx="12192000" cy="632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 DOKTORAL STEI ITB APRIL 2019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 y="6196212"/>
              <a:ext cx="632059" cy="681037"/>
            </a:xfrm>
            <a:prstGeom prst="rect">
              <a:avLst/>
            </a:prstGeom>
          </p:spPr>
        </p:pic>
      </p:grpSp>
    </p:spTree>
    <p:extLst>
      <p:ext uri="{BB962C8B-B14F-4D97-AF65-F5344CB8AC3E}">
        <p14:creationId xmlns:p14="http://schemas.microsoft.com/office/powerpoint/2010/main" val="3548531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1823</Words>
  <Application>Microsoft Office PowerPoint</Application>
  <PresentationFormat>Widescreen</PresentationFormat>
  <Paragraphs>276</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Office Theme</vt:lpstr>
      <vt:lpstr>Custom Design</vt:lpstr>
      <vt:lpstr>Multi-classification on Patient Care in Drug Treatment</vt:lpstr>
      <vt:lpstr>GITHUB</vt:lpstr>
      <vt:lpstr>Pendahuluan</vt:lpstr>
      <vt:lpstr>Pendahuluan</vt:lpstr>
      <vt:lpstr>Rumusan Masalah</vt:lpstr>
      <vt:lpstr>Batasan Masalah</vt:lpstr>
      <vt:lpstr>Objek Penelitian</vt:lpstr>
      <vt:lpstr>Teori</vt:lpstr>
      <vt:lpstr>Teori</vt:lpstr>
      <vt:lpstr>Hasil</vt:lpstr>
      <vt:lpstr>Hasil</vt:lpstr>
      <vt:lpstr>Hasil</vt:lpstr>
      <vt:lpstr>Hasil</vt:lpstr>
      <vt:lpstr>Hasil (run program metode N-gram)</vt:lpstr>
      <vt:lpstr>Hasil</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Multi-classification on Patient Reviewing in Drug Treatment</dc:title>
  <dc:creator>PA AGUS</dc:creator>
  <cp:lastModifiedBy>PA AGUS</cp:lastModifiedBy>
  <cp:revision>59</cp:revision>
  <dcterms:created xsi:type="dcterms:W3CDTF">2019-04-06T02:56:50Z</dcterms:created>
  <dcterms:modified xsi:type="dcterms:W3CDTF">2019-04-06T13:26:31Z</dcterms:modified>
</cp:coreProperties>
</file>