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57" r:id="rId4"/>
    <p:sldId id="273" r:id="rId5"/>
    <p:sldId id="274" r:id="rId6"/>
    <p:sldId id="275" r:id="rId7"/>
    <p:sldId id="276" r:id="rId8"/>
    <p:sldId id="271" r:id="rId9"/>
    <p:sldId id="277" r:id="rId10"/>
    <p:sldId id="278" r:id="rId11"/>
    <p:sldId id="281" r:id="rId12"/>
    <p:sldId id="279" r:id="rId13"/>
    <p:sldId id="280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82" r:id="rId24"/>
    <p:sldId id="292" r:id="rId25"/>
    <p:sldId id="296" r:id="rId26"/>
    <p:sldId id="295" r:id="rId27"/>
    <p:sldId id="297" r:id="rId28"/>
    <p:sldId id="298" r:id="rId29"/>
    <p:sldId id="293" r:id="rId30"/>
    <p:sldId id="294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270" r:id="rId39"/>
    <p:sldId id="3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760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E95EB-7D73-48CA-9580-57787482EFB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638C169F-F922-48B5-A547-55F305626567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C22AC073-ACBF-4CED-8629-4129ADB0F4F2}" type="parTrans" cxnId="{124D2B0F-9AC1-4A14-9605-41F3E99D24D3}">
      <dgm:prSet/>
      <dgm:spPr/>
      <dgm:t>
        <a:bodyPr/>
        <a:lstStyle/>
        <a:p>
          <a:endParaRPr lang="en-US"/>
        </a:p>
      </dgm:t>
    </dgm:pt>
    <dgm:pt modelId="{B565EFB6-28D2-449F-BFCC-679C00425BC8}" type="sibTrans" cxnId="{124D2B0F-9AC1-4A14-9605-41F3E99D24D3}">
      <dgm:prSet/>
      <dgm:spPr/>
      <dgm:t>
        <a:bodyPr/>
        <a:lstStyle/>
        <a:p>
          <a:endParaRPr lang="en-US"/>
        </a:p>
      </dgm:t>
    </dgm:pt>
    <dgm:pt modelId="{82352470-6975-4ABD-A5AB-B8883238F9C8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AE505BCE-3A80-470F-AFA0-73ACFCD00324}" type="parTrans" cxnId="{FDE27711-92E8-42A9-856C-8A8C06AC9513}">
      <dgm:prSet/>
      <dgm:spPr/>
      <dgm:t>
        <a:bodyPr/>
        <a:lstStyle/>
        <a:p>
          <a:endParaRPr lang="en-US"/>
        </a:p>
      </dgm:t>
    </dgm:pt>
    <dgm:pt modelId="{09AA58F5-4919-4003-83B6-C927DB8083EF}" type="sibTrans" cxnId="{FDE27711-92E8-42A9-856C-8A8C06AC9513}">
      <dgm:prSet/>
      <dgm:spPr/>
      <dgm:t>
        <a:bodyPr/>
        <a:lstStyle/>
        <a:p>
          <a:endParaRPr lang="en-US"/>
        </a:p>
      </dgm:t>
    </dgm:pt>
    <dgm:pt modelId="{C6123EC8-57E3-45DF-AE1A-9989E0E23AF4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389736F9-69B0-448D-993D-C87423098773}" type="parTrans" cxnId="{842633E8-2F4D-474F-9BAA-5AA9F4FA496E}">
      <dgm:prSet/>
      <dgm:spPr/>
      <dgm:t>
        <a:bodyPr/>
        <a:lstStyle/>
        <a:p>
          <a:endParaRPr lang="en-US"/>
        </a:p>
      </dgm:t>
    </dgm:pt>
    <dgm:pt modelId="{F316CCE9-CE6C-4961-BA56-7B88D7F6BD97}" type="sibTrans" cxnId="{842633E8-2F4D-474F-9BAA-5AA9F4FA496E}">
      <dgm:prSet/>
      <dgm:spPr/>
      <dgm:t>
        <a:bodyPr/>
        <a:lstStyle/>
        <a:p>
          <a:endParaRPr lang="en-US"/>
        </a:p>
      </dgm:t>
    </dgm:pt>
    <dgm:pt modelId="{BD67F1B1-C1AC-4264-96D1-C72D15526C56}">
      <dgm:prSet phldrT="[Text]"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07F0554F-43AA-48DB-A80A-BFA675186EC2}" type="parTrans" cxnId="{281AAE2E-61B1-4F39-88AC-59BE22C896A3}">
      <dgm:prSet/>
      <dgm:spPr/>
      <dgm:t>
        <a:bodyPr/>
        <a:lstStyle/>
        <a:p>
          <a:endParaRPr lang="en-US"/>
        </a:p>
      </dgm:t>
    </dgm:pt>
    <dgm:pt modelId="{3EF2BA6B-9DBE-4CC2-A2C3-C4054FFAC9C7}" type="sibTrans" cxnId="{281AAE2E-61B1-4F39-88AC-59BE22C896A3}">
      <dgm:prSet/>
      <dgm:spPr/>
      <dgm:t>
        <a:bodyPr/>
        <a:lstStyle/>
        <a:p>
          <a:endParaRPr lang="en-US"/>
        </a:p>
      </dgm:t>
    </dgm:pt>
    <dgm:pt modelId="{FA3C1F74-614D-4343-B96E-6E23783190F0}" type="pres">
      <dgm:prSet presAssocID="{58CE95EB-7D73-48CA-9580-57787482EFB7}" presName="Name0" presStyleCnt="0">
        <dgm:presLayoutVars>
          <dgm:dir/>
          <dgm:resizeHandles val="exact"/>
        </dgm:presLayoutVars>
      </dgm:prSet>
      <dgm:spPr/>
    </dgm:pt>
    <dgm:pt modelId="{F43572D6-BE40-4593-87CC-D8D544595C4D}" type="pres">
      <dgm:prSet presAssocID="{638C169F-F922-48B5-A547-55F3056265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2DF97-8686-4C3E-B419-3E72ACE3BF2B}" type="pres">
      <dgm:prSet presAssocID="{B565EFB6-28D2-449F-BFCC-679C00425BC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7990317-C0A9-40C4-B06D-A781666549FA}" type="pres">
      <dgm:prSet presAssocID="{B565EFB6-28D2-449F-BFCC-679C00425BC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38852E1-7F1B-4CE8-A5ED-3A4A6DD4B4AC}" type="pres">
      <dgm:prSet presAssocID="{82352470-6975-4ABD-A5AB-B8883238F9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792A5-8DE1-40B6-9354-6E4AE38DB2AA}" type="pres">
      <dgm:prSet presAssocID="{09AA58F5-4919-4003-83B6-C927DB8083E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AC024B2-B822-4693-9DFF-04D759F35A6F}" type="pres">
      <dgm:prSet presAssocID="{09AA58F5-4919-4003-83B6-C927DB8083E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70417E3-3F3A-46B1-930A-CC03198281C1}" type="pres">
      <dgm:prSet presAssocID="{C6123EC8-57E3-45DF-AE1A-9989E0E23AF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09646-3E10-4B5A-8948-38229B66FAB4}" type="pres">
      <dgm:prSet presAssocID="{F316CCE9-CE6C-4961-BA56-7B88D7F6BD9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4162161-C9B2-48CA-837E-6E27080EB640}" type="pres">
      <dgm:prSet presAssocID="{F316CCE9-CE6C-4961-BA56-7B88D7F6BD9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F8047D6-D0ED-45E4-BA7F-FEC033DD2FF2}" type="pres">
      <dgm:prSet presAssocID="{BD67F1B1-C1AC-4264-96D1-C72D15526C5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2633E8-2F4D-474F-9BAA-5AA9F4FA496E}" srcId="{58CE95EB-7D73-48CA-9580-57787482EFB7}" destId="{C6123EC8-57E3-45DF-AE1A-9989E0E23AF4}" srcOrd="2" destOrd="0" parTransId="{389736F9-69B0-448D-993D-C87423098773}" sibTransId="{F316CCE9-CE6C-4961-BA56-7B88D7F6BD97}"/>
    <dgm:cxn modelId="{85584C5D-7177-45C8-9885-C29A3DFA854F}" type="presOf" srcId="{F316CCE9-CE6C-4961-BA56-7B88D7F6BD97}" destId="{F4162161-C9B2-48CA-837E-6E27080EB640}" srcOrd="1" destOrd="0" presId="urn:microsoft.com/office/officeart/2005/8/layout/process1"/>
    <dgm:cxn modelId="{B6288A1D-848E-419B-8F4F-CA7F23597B5A}" type="presOf" srcId="{09AA58F5-4919-4003-83B6-C927DB8083EF}" destId="{AAC024B2-B822-4693-9DFF-04D759F35A6F}" srcOrd="1" destOrd="0" presId="urn:microsoft.com/office/officeart/2005/8/layout/process1"/>
    <dgm:cxn modelId="{124D2B0F-9AC1-4A14-9605-41F3E99D24D3}" srcId="{58CE95EB-7D73-48CA-9580-57787482EFB7}" destId="{638C169F-F922-48B5-A547-55F305626567}" srcOrd="0" destOrd="0" parTransId="{C22AC073-ACBF-4CED-8629-4129ADB0F4F2}" sibTransId="{B565EFB6-28D2-449F-BFCC-679C00425BC8}"/>
    <dgm:cxn modelId="{B5B003F2-80BE-4800-B565-952A938B668F}" type="presOf" srcId="{F316CCE9-CE6C-4961-BA56-7B88D7F6BD97}" destId="{F7E09646-3E10-4B5A-8948-38229B66FAB4}" srcOrd="0" destOrd="0" presId="urn:microsoft.com/office/officeart/2005/8/layout/process1"/>
    <dgm:cxn modelId="{E98F33A8-FEF1-479F-A33D-CBADEB5F2531}" type="presOf" srcId="{82352470-6975-4ABD-A5AB-B8883238F9C8}" destId="{738852E1-7F1B-4CE8-A5ED-3A4A6DD4B4AC}" srcOrd="0" destOrd="0" presId="urn:microsoft.com/office/officeart/2005/8/layout/process1"/>
    <dgm:cxn modelId="{42E5581B-6074-43DA-9B08-FCEE4C4B1D8F}" type="presOf" srcId="{BD67F1B1-C1AC-4264-96D1-C72D15526C56}" destId="{2F8047D6-D0ED-45E4-BA7F-FEC033DD2FF2}" srcOrd="0" destOrd="0" presId="urn:microsoft.com/office/officeart/2005/8/layout/process1"/>
    <dgm:cxn modelId="{D8DC6CBA-1433-4B0B-8D0B-909AC1F51645}" type="presOf" srcId="{C6123EC8-57E3-45DF-AE1A-9989E0E23AF4}" destId="{170417E3-3F3A-46B1-930A-CC03198281C1}" srcOrd="0" destOrd="0" presId="urn:microsoft.com/office/officeart/2005/8/layout/process1"/>
    <dgm:cxn modelId="{6C3B24FF-C2AD-4360-BD77-F4A46BA641D0}" type="presOf" srcId="{638C169F-F922-48B5-A547-55F305626567}" destId="{F43572D6-BE40-4593-87CC-D8D544595C4D}" srcOrd="0" destOrd="0" presId="urn:microsoft.com/office/officeart/2005/8/layout/process1"/>
    <dgm:cxn modelId="{3EF594B9-A04C-4995-BC4C-BF4DAF1CE2AA}" type="presOf" srcId="{B565EFB6-28D2-449F-BFCC-679C00425BC8}" destId="{B7990317-C0A9-40C4-B06D-A781666549FA}" srcOrd="1" destOrd="0" presId="urn:microsoft.com/office/officeart/2005/8/layout/process1"/>
    <dgm:cxn modelId="{F26189DE-57DB-4838-AE29-0B5099779374}" type="presOf" srcId="{B565EFB6-28D2-449F-BFCC-679C00425BC8}" destId="{FF62DF97-8686-4C3E-B419-3E72ACE3BF2B}" srcOrd="0" destOrd="0" presId="urn:microsoft.com/office/officeart/2005/8/layout/process1"/>
    <dgm:cxn modelId="{FDE27711-92E8-42A9-856C-8A8C06AC9513}" srcId="{58CE95EB-7D73-48CA-9580-57787482EFB7}" destId="{82352470-6975-4ABD-A5AB-B8883238F9C8}" srcOrd="1" destOrd="0" parTransId="{AE505BCE-3A80-470F-AFA0-73ACFCD00324}" sibTransId="{09AA58F5-4919-4003-83B6-C927DB8083EF}"/>
    <dgm:cxn modelId="{55D87D66-473C-47E8-9626-E4FEC7A0F96D}" type="presOf" srcId="{58CE95EB-7D73-48CA-9580-57787482EFB7}" destId="{FA3C1F74-614D-4343-B96E-6E23783190F0}" srcOrd="0" destOrd="0" presId="urn:microsoft.com/office/officeart/2005/8/layout/process1"/>
    <dgm:cxn modelId="{281AAE2E-61B1-4F39-88AC-59BE22C896A3}" srcId="{58CE95EB-7D73-48CA-9580-57787482EFB7}" destId="{BD67F1B1-C1AC-4264-96D1-C72D15526C56}" srcOrd="3" destOrd="0" parTransId="{07F0554F-43AA-48DB-A80A-BFA675186EC2}" sibTransId="{3EF2BA6B-9DBE-4CC2-A2C3-C4054FFAC9C7}"/>
    <dgm:cxn modelId="{F64B7911-5CDF-4D43-BBF5-DA37F8F0D998}" type="presOf" srcId="{09AA58F5-4919-4003-83B6-C927DB8083EF}" destId="{3AC792A5-8DE1-40B6-9354-6E4AE38DB2AA}" srcOrd="0" destOrd="0" presId="urn:microsoft.com/office/officeart/2005/8/layout/process1"/>
    <dgm:cxn modelId="{81BE47D9-6C7A-4AB6-BD61-0C4D31F5CC33}" type="presParOf" srcId="{FA3C1F74-614D-4343-B96E-6E23783190F0}" destId="{F43572D6-BE40-4593-87CC-D8D544595C4D}" srcOrd="0" destOrd="0" presId="urn:microsoft.com/office/officeart/2005/8/layout/process1"/>
    <dgm:cxn modelId="{C5B2E9C9-7FF8-49D3-AB2E-6A1AE73AE1F6}" type="presParOf" srcId="{FA3C1F74-614D-4343-B96E-6E23783190F0}" destId="{FF62DF97-8686-4C3E-B419-3E72ACE3BF2B}" srcOrd="1" destOrd="0" presId="urn:microsoft.com/office/officeart/2005/8/layout/process1"/>
    <dgm:cxn modelId="{8C9942BE-55D1-4168-AE5D-010E24AF9983}" type="presParOf" srcId="{FF62DF97-8686-4C3E-B419-3E72ACE3BF2B}" destId="{B7990317-C0A9-40C4-B06D-A781666549FA}" srcOrd="0" destOrd="0" presId="urn:microsoft.com/office/officeart/2005/8/layout/process1"/>
    <dgm:cxn modelId="{C5C3A073-70C3-4B25-B7BD-1D5F0F7B6287}" type="presParOf" srcId="{FA3C1F74-614D-4343-B96E-6E23783190F0}" destId="{738852E1-7F1B-4CE8-A5ED-3A4A6DD4B4AC}" srcOrd="2" destOrd="0" presId="urn:microsoft.com/office/officeart/2005/8/layout/process1"/>
    <dgm:cxn modelId="{320A4F38-8AE4-4466-85AD-D1979A9B006B}" type="presParOf" srcId="{FA3C1F74-614D-4343-B96E-6E23783190F0}" destId="{3AC792A5-8DE1-40B6-9354-6E4AE38DB2AA}" srcOrd="3" destOrd="0" presId="urn:microsoft.com/office/officeart/2005/8/layout/process1"/>
    <dgm:cxn modelId="{E7F98D2F-6EAE-4B27-869F-A6DC6BF4FED1}" type="presParOf" srcId="{3AC792A5-8DE1-40B6-9354-6E4AE38DB2AA}" destId="{AAC024B2-B822-4693-9DFF-04D759F35A6F}" srcOrd="0" destOrd="0" presId="urn:microsoft.com/office/officeart/2005/8/layout/process1"/>
    <dgm:cxn modelId="{6FCB16BA-4ACC-4590-AB7E-892273EBC9C6}" type="presParOf" srcId="{FA3C1F74-614D-4343-B96E-6E23783190F0}" destId="{170417E3-3F3A-46B1-930A-CC03198281C1}" srcOrd="4" destOrd="0" presId="urn:microsoft.com/office/officeart/2005/8/layout/process1"/>
    <dgm:cxn modelId="{BC1E3820-BBB6-4276-A563-C3F6B2D5DC84}" type="presParOf" srcId="{FA3C1F74-614D-4343-B96E-6E23783190F0}" destId="{F7E09646-3E10-4B5A-8948-38229B66FAB4}" srcOrd="5" destOrd="0" presId="urn:microsoft.com/office/officeart/2005/8/layout/process1"/>
    <dgm:cxn modelId="{69FE6170-3422-4C9B-AC77-A7A3191C1E4A}" type="presParOf" srcId="{F7E09646-3E10-4B5A-8948-38229B66FAB4}" destId="{F4162161-C9B2-48CA-837E-6E27080EB640}" srcOrd="0" destOrd="0" presId="urn:microsoft.com/office/officeart/2005/8/layout/process1"/>
    <dgm:cxn modelId="{3307554E-ECBE-4C22-84E6-CE6F40153D8C}" type="presParOf" srcId="{FA3C1F74-614D-4343-B96E-6E23783190F0}" destId="{2F8047D6-D0ED-45E4-BA7F-FEC033DD2FF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572D6-BE40-4593-87CC-D8D544595C4D}">
      <dsp:nvSpPr>
        <dsp:cNvPr id="0" name=""/>
        <dsp:cNvSpPr/>
      </dsp:nvSpPr>
      <dsp:spPr>
        <a:xfrm>
          <a:off x="3984" y="2320461"/>
          <a:ext cx="1741915" cy="10451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Preprocessing</a:t>
          </a:r>
          <a:endParaRPr lang="en-US" sz="2100" kern="1200" dirty="0"/>
        </a:p>
      </dsp:txBody>
      <dsp:txXfrm>
        <a:off x="34595" y="2351072"/>
        <a:ext cx="1680693" cy="983927"/>
      </dsp:txXfrm>
    </dsp:sp>
    <dsp:sp modelId="{FF62DF97-8686-4C3E-B419-3E72ACE3BF2B}">
      <dsp:nvSpPr>
        <dsp:cNvPr id="0" name=""/>
        <dsp:cNvSpPr/>
      </dsp:nvSpPr>
      <dsp:spPr>
        <a:xfrm>
          <a:off x="1920090" y="2627038"/>
          <a:ext cx="369286" cy="4319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20090" y="2713437"/>
        <a:ext cx="258500" cy="259197"/>
      </dsp:txXfrm>
    </dsp:sp>
    <dsp:sp modelId="{738852E1-7F1B-4CE8-A5ED-3A4A6DD4B4AC}">
      <dsp:nvSpPr>
        <dsp:cNvPr id="0" name=""/>
        <dsp:cNvSpPr/>
      </dsp:nvSpPr>
      <dsp:spPr>
        <a:xfrm>
          <a:off x="2442665" y="2320461"/>
          <a:ext cx="1741915" cy="1045149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Feature Extraction</a:t>
          </a:r>
          <a:endParaRPr lang="en-US" sz="2100" kern="1200" dirty="0"/>
        </a:p>
      </dsp:txBody>
      <dsp:txXfrm>
        <a:off x="2473276" y="2351072"/>
        <a:ext cx="1680693" cy="983927"/>
      </dsp:txXfrm>
    </dsp:sp>
    <dsp:sp modelId="{3AC792A5-8DE1-40B6-9354-6E4AE38DB2AA}">
      <dsp:nvSpPr>
        <dsp:cNvPr id="0" name=""/>
        <dsp:cNvSpPr/>
      </dsp:nvSpPr>
      <dsp:spPr>
        <a:xfrm>
          <a:off x="4358772" y="2627038"/>
          <a:ext cx="369286" cy="4319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358772" y="2713437"/>
        <a:ext cx="258500" cy="259197"/>
      </dsp:txXfrm>
    </dsp:sp>
    <dsp:sp modelId="{170417E3-3F3A-46B1-930A-CC03198281C1}">
      <dsp:nvSpPr>
        <dsp:cNvPr id="0" name=""/>
        <dsp:cNvSpPr/>
      </dsp:nvSpPr>
      <dsp:spPr>
        <a:xfrm>
          <a:off x="4881347" y="2320461"/>
          <a:ext cx="1741915" cy="1045149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Training</a:t>
          </a:r>
          <a:endParaRPr lang="en-US" sz="2100" kern="1200" dirty="0"/>
        </a:p>
      </dsp:txBody>
      <dsp:txXfrm>
        <a:off x="4911958" y="2351072"/>
        <a:ext cx="1680693" cy="983927"/>
      </dsp:txXfrm>
    </dsp:sp>
    <dsp:sp modelId="{F7E09646-3E10-4B5A-8948-38229B66FAB4}">
      <dsp:nvSpPr>
        <dsp:cNvPr id="0" name=""/>
        <dsp:cNvSpPr/>
      </dsp:nvSpPr>
      <dsp:spPr>
        <a:xfrm>
          <a:off x="6797453" y="2627038"/>
          <a:ext cx="369286" cy="4319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797453" y="2713437"/>
        <a:ext cx="258500" cy="259197"/>
      </dsp:txXfrm>
    </dsp:sp>
    <dsp:sp modelId="{2F8047D6-D0ED-45E4-BA7F-FEC033DD2FF2}">
      <dsp:nvSpPr>
        <dsp:cNvPr id="0" name=""/>
        <dsp:cNvSpPr/>
      </dsp:nvSpPr>
      <dsp:spPr>
        <a:xfrm>
          <a:off x="7320028" y="2320461"/>
          <a:ext cx="1741915" cy="104514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Accuracy</a:t>
          </a:r>
          <a:endParaRPr lang="en-US" sz="2100" kern="1200" dirty="0"/>
        </a:p>
      </dsp:txBody>
      <dsp:txXfrm>
        <a:off x="7350639" y="2351072"/>
        <a:ext cx="1680693" cy="983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3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93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63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4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2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2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9C59-B3F4-43F5-92BC-82213D14B101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7101-4826-4480-9DE9-496583D52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086F-F78B-461B-9E87-92195B7EDC9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A919-B208-49CD-8E84-376C86631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pecial:BookSources/978-0262018029" TargetMode="External"/><Relationship Id="rId4" Type="http://schemas.openxmlformats.org/officeDocument/2006/relationships/hyperlink" Target="https://en.wikipedia.org/wiki/International_Standard_Book_Numbe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014"/>
            <a:ext cx="9144000" cy="129941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SEQUENCE LABELING UNTUK TAGGER KALIMAT ABSTRAK DENGAN DEEP LEARNING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1642" y="3741822"/>
            <a:ext cx="3928713" cy="15330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latin typeface="Arial Monospaced" panose="020B0609020202030204" pitchFamily="49" charset="0"/>
              </a:rPr>
              <a:t>Agus</a:t>
            </a:r>
            <a:r>
              <a:rPr lang="en-US" sz="2000" dirty="0" smtClean="0">
                <a:latin typeface="Arial Monospaced" panose="020B0609020202030204" pitchFamily="49" charset="0"/>
              </a:rPr>
              <a:t> </a:t>
            </a:r>
            <a:r>
              <a:rPr lang="en-US" sz="2000" dirty="0" err="1" smtClean="0">
                <a:latin typeface="Arial Monospaced" panose="020B0609020202030204" pitchFamily="49" charset="0"/>
              </a:rPr>
              <a:t>Nursikuwagus</a:t>
            </a:r>
            <a:endParaRPr lang="en-US" sz="2000" dirty="0" smtClean="0">
              <a:latin typeface="Arial Monospaced" panose="020B0609020202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Arial Monospaced" panose="020B0609020202030204" pitchFamily="49" charset="0"/>
              </a:rPr>
              <a:t>NIM 33218302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 Monospaced" panose="020B0609020202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latin typeface="Arial Monospaced" panose="020B0609020202030204" pitchFamily="49" charset="0"/>
              </a:rPr>
              <a:t>Dosen</a:t>
            </a:r>
            <a:endParaRPr lang="en-US" sz="2000" dirty="0" smtClean="0">
              <a:latin typeface="Arial Monospaced" panose="020B0609020202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Arial Monospaced" panose="020B0609020202030204" pitchFamily="49" charset="0"/>
              </a:rPr>
              <a:t>Dr. </a:t>
            </a:r>
            <a:r>
              <a:rPr lang="en-US" sz="2000" dirty="0" err="1" smtClean="0">
                <a:latin typeface="Arial Monospaced" panose="020B0609020202030204" pitchFamily="49" charset="0"/>
              </a:rPr>
              <a:t>Ayu</a:t>
            </a:r>
            <a:r>
              <a:rPr lang="en-US" sz="2000" dirty="0" smtClean="0">
                <a:latin typeface="Arial Monospaced" panose="020B0609020202030204" pitchFamily="49" charset="0"/>
              </a:rPr>
              <a:t> </a:t>
            </a:r>
            <a:r>
              <a:rPr lang="en-US" sz="2000" dirty="0" err="1" smtClean="0">
                <a:latin typeface="Arial Monospaced" panose="020B0609020202030204" pitchFamily="49" charset="0"/>
              </a:rPr>
              <a:t>Purwarianti</a:t>
            </a:r>
            <a:endParaRPr lang="en-US" sz="2000" dirty="0" smtClean="0">
              <a:latin typeface="Arial Monospaced" panose="020B0609020202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69794"/>
            <a:ext cx="12192000" cy="6882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 Monospaced" panose="020B0609020202030204" pitchFamily="49" charset="0"/>
              </a:rPr>
              <a:t>PROGRAM DOKTORAL STEI ITB</a:t>
            </a:r>
          </a:p>
          <a:p>
            <a:pPr algn="ctr"/>
            <a:r>
              <a:rPr lang="en-US" sz="2400" b="1" dirty="0" smtClean="0">
                <a:latin typeface="Arial Monospaced" panose="020B0609020202030204" pitchFamily="49" charset="0"/>
              </a:rPr>
              <a:t>April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34" y="2068028"/>
            <a:ext cx="1233330" cy="16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65" y="0"/>
            <a:ext cx="10515600" cy="7221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Scheme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2065" y="1034216"/>
            <a:ext cx="6014520" cy="4619593"/>
            <a:chOff x="482065" y="1034216"/>
            <a:chExt cx="6014520" cy="4619593"/>
          </a:xfrm>
        </p:grpSpPr>
        <p:pic>
          <p:nvPicPr>
            <p:cNvPr id="4" name="Picture 2" descr="https://miro.medium.com/max/3519/1*6eNTqLzQ08AABo-STFNiB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30" y="1034216"/>
              <a:ext cx="5521693" cy="412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s://miro.medium.com/max/3681/1*qx5uUSVgL_QCvsJ_yM2pM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65" y="4673795"/>
              <a:ext cx="6014520" cy="980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161949" y="952845"/>
            <a:ext cx="281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GRU (Gate Recurrent Unit), towardsdatascience.com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225089"/>
            <a:ext cx="12192000" cy="6327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PROGRAM DOKTORAL STEI ITB APRIL 2020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" y="6196212"/>
            <a:ext cx="632059" cy="6810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964033" y="341517"/>
            <a:ext cx="3576658" cy="5514984"/>
            <a:chOff x="8719711" y="1059366"/>
            <a:chExt cx="2752725" cy="4907130"/>
          </a:xfrm>
        </p:grpSpPr>
        <p:pic>
          <p:nvPicPr>
            <p:cNvPr id="10" name="Picture 2" descr="https://miro.medium.com/max/578/0*NYqnYrLeC1J0Bon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9711" y="1059366"/>
              <a:ext cx="2752725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728075" y="5610486"/>
              <a:ext cx="2735995" cy="35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 Scheme, (medium.com)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1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26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Scheme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" y="6196212"/>
            <a:ext cx="632059" cy="6810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pic>
        <p:nvPicPr>
          <p:cNvPr id="6152" name="Picture 8" descr="https://www.kdnuggets.com/wp-content/uploads/generative-adversarial-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76" y="1094041"/>
            <a:ext cx="6148972" cy="41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99434" y="1161418"/>
            <a:ext cx="4254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Space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(discriminator)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classifier training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(G)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membangkitkan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sample random 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menyerupai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sample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929685" y="1029904"/>
            <a:ext cx="2204679" cy="18935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-10076"/>
            <a:ext cx="11540690" cy="1029904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Proses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</a:t>
            </a:r>
            <a:endParaRPr lang="en-US" sz="3600" dirty="0"/>
          </a:p>
        </p:txBody>
      </p:sp>
      <p:sp>
        <p:nvSpPr>
          <p:cNvPr id="22" name="Freeform 21"/>
          <p:cNvSpPr/>
          <p:nvPr/>
        </p:nvSpPr>
        <p:spPr>
          <a:xfrm>
            <a:off x="365761" y="1637268"/>
            <a:ext cx="15352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384560" y="1637268"/>
            <a:ext cx="1453365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25557"/>
              <a:satOff val="-1705"/>
              <a:lumOff val="-654"/>
              <a:alphaOff val="0"/>
            </a:schemeClr>
          </a:fillRef>
          <a:effectRef idx="0">
            <a:schemeClr val="accent5">
              <a:hueOff val="-1225557"/>
              <a:satOff val="-1705"/>
              <a:lumOff val="-6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004324" y="1899985"/>
            <a:ext cx="256298" cy="299821"/>
          </a:xfrm>
          <a:custGeom>
            <a:avLst/>
            <a:gdLst>
              <a:gd name="connsiteX0" fmla="*/ 0 w 256298"/>
              <a:gd name="connsiteY0" fmla="*/ 59964 h 299821"/>
              <a:gd name="connsiteX1" fmla="*/ 128149 w 256298"/>
              <a:gd name="connsiteY1" fmla="*/ 59964 h 299821"/>
              <a:gd name="connsiteX2" fmla="*/ 128149 w 256298"/>
              <a:gd name="connsiteY2" fmla="*/ 0 h 299821"/>
              <a:gd name="connsiteX3" fmla="*/ 256298 w 256298"/>
              <a:gd name="connsiteY3" fmla="*/ 149911 h 299821"/>
              <a:gd name="connsiteX4" fmla="*/ 128149 w 256298"/>
              <a:gd name="connsiteY4" fmla="*/ 299821 h 299821"/>
              <a:gd name="connsiteX5" fmla="*/ 128149 w 256298"/>
              <a:gd name="connsiteY5" fmla="*/ 239857 h 299821"/>
              <a:gd name="connsiteX6" fmla="*/ 0 w 256298"/>
              <a:gd name="connsiteY6" fmla="*/ 239857 h 299821"/>
              <a:gd name="connsiteX7" fmla="*/ 0 w 256298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298" h="299821">
                <a:moveTo>
                  <a:pt x="0" y="59964"/>
                </a:moveTo>
                <a:lnTo>
                  <a:pt x="128149" y="59964"/>
                </a:lnTo>
                <a:lnTo>
                  <a:pt x="128149" y="0"/>
                </a:lnTo>
                <a:lnTo>
                  <a:pt x="256298" y="149911"/>
                </a:lnTo>
                <a:lnTo>
                  <a:pt x="128149" y="299821"/>
                </a:lnTo>
                <a:lnTo>
                  <a:pt x="128149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70669"/>
              <a:satOff val="-2046"/>
              <a:lumOff val="-784"/>
              <a:alphaOff val="0"/>
            </a:schemeClr>
          </a:fillRef>
          <a:effectRef idx="0">
            <a:schemeClr val="accent5">
              <a:hueOff val="-1470669"/>
              <a:satOff val="-2046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4" rIns="76889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316585" y="1626226"/>
            <a:ext cx="1319392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Tagging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0306069" y="2454529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Word2Index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756794" y="1899984"/>
            <a:ext cx="248732" cy="299821"/>
          </a:xfrm>
          <a:custGeom>
            <a:avLst/>
            <a:gdLst>
              <a:gd name="connsiteX0" fmla="*/ 0 w 248732"/>
              <a:gd name="connsiteY0" fmla="*/ 59964 h 299821"/>
              <a:gd name="connsiteX1" fmla="*/ 124366 w 248732"/>
              <a:gd name="connsiteY1" fmla="*/ 59964 h 299821"/>
              <a:gd name="connsiteX2" fmla="*/ 124366 w 248732"/>
              <a:gd name="connsiteY2" fmla="*/ 0 h 299821"/>
              <a:gd name="connsiteX3" fmla="*/ 248732 w 248732"/>
              <a:gd name="connsiteY3" fmla="*/ 149911 h 299821"/>
              <a:gd name="connsiteX4" fmla="*/ 124366 w 248732"/>
              <a:gd name="connsiteY4" fmla="*/ 299821 h 299821"/>
              <a:gd name="connsiteX5" fmla="*/ 124366 w 248732"/>
              <a:gd name="connsiteY5" fmla="*/ 239857 h 299821"/>
              <a:gd name="connsiteX6" fmla="*/ 0 w 248732"/>
              <a:gd name="connsiteY6" fmla="*/ 239857 h 299821"/>
              <a:gd name="connsiteX7" fmla="*/ 0 w 248732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32" h="299821">
                <a:moveTo>
                  <a:pt x="0" y="59964"/>
                </a:moveTo>
                <a:lnTo>
                  <a:pt x="124366" y="59964"/>
                </a:lnTo>
                <a:lnTo>
                  <a:pt x="124366" y="0"/>
                </a:lnTo>
                <a:lnTo>
                  <a:pt x="248732" y="149911"/>
                </a:lnTo>
                <a:lnTo>
                  <a:pt x="124366" y="299821"/>
                </a:lnTo>
                <a:lnTo>
                  <a:pt x="1243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412007"/>
              <a:satOff val="-6137"/>
              <a:lumOff val="-2353"/>
              <a:alphaOff val="0"/>
            </a:schemeClr>
          </a:fillRef>
          <a:effectRef idx="0">
            <a:schemeClr val="accent5">
              <a:hueOff val="-4412007"/>
              <a:satOff val="-6137"/>
              <a:lumOff val="-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4" rIns="74620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7929685" y="5166938"/>
            <a:ext cx="1739955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spcBef>
                <a:spcPct val="0"/>
              </a:spcBef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  <a:p>
            <a:pPr lvl="0" algn="ctr" defTabSz="800100">
              <a:spcBef>
                <a:spcPct val="0"/>
              </a:spcBef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 rot="51656">
            <a:off x="1998595" y="1898947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936409" y="5200470"/>
            <a:ext cx="1654534" cy="801035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127787"/>
              <a:satOff val="-8523"/>
              <a:lumOff val="-3268"/>
              <a:alphaOff val="0"/>
            </a:schemeClr>
          </a:fillRef>
          <a:effectRef idx="0">
            <a:schemeClr val="accent5">
              <a:hueOff val="-6127787"/>
              <a:satOff val="-8523"/>
              <a:lumOff val="-326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131" tIns="85131" rIns="85131" bIns="8513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US" sz="16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sz="16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32"/>
          <p:cNvSpPr/>
          <p:nvPr/>
        </p:nvSpPr>
        <p:spPr>
          <a:xfrm rot="16254726" flipH="1">
            <a:off x="10816123" y="4842411"/>
            <a:ext cx="471018" cy="315806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34" name="Freeform 33"/>
          <p:cNvSpPr/>
          <p:nvPr/>
        </p:nvSpPr>
        <p:spPr>
          <a:xfrm>
            <a:off x="742634" y="5208344"/>
            <a:ext cx="1445972" cy="793161"/>
          </a:xfrm>
          <a:custGeom>
            <a:avLst/>
            <a:gdLst>
              <a:gd name="connsiteX0" fmla="*/ 0 w 1046001"/>
              <a:gd name="connsiteY0" fmla="*/ 91123 h 911229"/>
              <a:gd name="connsiteX1" fmla="*/ 91123 w 1046001"/>
              <a:gd name="connsiteY1" fmla="*/ 0 h 911229"/>
              <a:gd name="connsiteX2" fmla="*/ 954878 w 1046001"/>
              <a:gd name="connsiteY2" fmla="*/ 0 h 911229"/>
              <a:gd name="connsiteX3" fmla="*/ 1046001 w 1046001"/>
              <a:gd name="connsiteY3" fmla="*/ 91123 h 911229"/>
              <a:gd name="connsiteX4" fmla="*/ 1046001 w 1046001"/>
              <a:gd name="connsiteY4" fmla="*/ 820106 h 911229"/>
              <a:gd name="connsiteX5" fmla="*/ 954878 w 1046001"/>
              <a:gd name="connsiteY5" fmla="*/ 911229 h 911229"/>
              <a:gd name="connsiteX6" fmla="*/ 91123 w 1046001"/>
              <a:gd name="connsiteY6" fmla="*/ 911229 h 911229"/>
              <a:gd name="connsiteX7" fmla="*/ 0 w 1046001"/>
              <a:gd name="connsiteY7" fmla="*/ 820106 h 911229"/>
              <a:gd name="connsiteX8" fmla="*/ 0 w 1046001"/>
              <a:gd name="connsiteY8" fmla="*/ 91123 h 91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001" h="911229">
                <a:moveTo>
                  <a:pt x="0" y="91123"/>
                </a:moveTo>
                <a:cubicBezTo>
                  <a:pt x="0" y="40797"/>
                  <a:pt x="40797" y="0"/>
                  <a:pt x="91123" y="0"/>
                </a:cubicBezTo>
                <a:lnTo>
                  <a:pt x="954878" y="0"/>
                </a:lnTo>
                <a:cubicBezTo>
                  <a:pt x="1005204" y="0"/>
                  <a:pt x="1046001" y="40797"/>
                  <a:pt x="1046001" y="91123"/>
                </a:cubicBezTo>
                <a:lnTo>
                  <a:pt x="1046001" y="820106"/>
                </a:lnTo>
                <a:cubicBezTo>
                  <a:pt x="1046001" y="870432"/>
                  <a:pt x="1005204" y="911229"/>
                  <a:pt x="954878" y="911229"/>
                </a:cubicBezTo>
                <a:lnTo>
                  <a:pt x="91123" y="911229"/>
                </a:lnTo>
                <a:cubicBezTo>
                  <a:pt x="40797" y="911229"/>
                  <a:pt x="0" y="870432"/>
                  <a:pt x="0" y="820106"/>
                </a:cubicBezTo>
                <a:lnTo>
                  <a:pt x="0" y="9112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9" tIns="95269" rIns="95269" bIns="9526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Stored Data 15"/>
          <p:cNvSpPr/>
          <p:nvPr/>
        </p:nvSpPr>
        <p:spPr>
          <a:xfrm rot="10800000" flipV="1">
            <a:off x="2581462" y="781259"/>
            <a:ext cx="1876927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Indonesia Tagger Corpus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sp>
        <p:nvSpPr>
          <p:cNvPr id="37" name="Flowchart: Stored Data 36"/>
          <p:cNvSpPr/>
          <p:nvPr/>
        </p:nvSpPr>
        <p:spPr>
          <a:xfrm rot="10800000" flipV="1">
            <a:off x="8117254" y="1105467"/>
            <a:ext cx="1876927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8" name="Flowchart: Stored Data 37"/>
          <p:cNvSpPr/>
          <p:nvPr/>
        </p:nvSpPr>
        <p:spPr>
          <a:xfrm rot="10800000" flipV="1">
            <a:off x="8117254" y="2021998"/>
            <a:ext cx="1876927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1" name="Bent Arrow 40"/>
          <p:cNvSpPr/>
          <p:nvPr/>
        </p:nvSpPr>
        <p:spPr>
          <a:xfrm rot="5400000">
            <a:off x="10503059" y="1570235"/>
            <a:ext cx="554298" cy="9482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061489" y="1637268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4621006" y="972691"/>
            <a:ext cx="493334" cy="6063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>
            <a:off x="7683018" y="1341696"/>
            <a:ext cx="493334" cy="6063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flipV="1">
            <a:off x="7685464" y="2112603"/>
            <a:ext cx="490888" cy="5078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0306069" y="5233668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7456800" y="3101556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Tag2Index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319616" y="5183615"/>
            <a:ext cx="1540657" cy="825254"/>
          </a:xfrm>
          <a:custGeom>
            <a:avLst/>
            <a:gdLst>
              <a:gd name="connsiteX0" fmla="*/ 0 w 1046001"/>
              <a:gd name="connsiteY0" fmla="*/ 91123 h 911229"/>
              <a:gd name="connsiteX1" fmla="*/ 91123 w 1046001"/>
              <a:gd name="connsiteY1" fmla="*/ 0 h 911229"/>
              <a:gd name="connsiteX2" fmla="*/ 954878 w 1046001"/>
              <a:gd name="connsiteY2" fmla="*/ 0 h 911229"/>
              <a:gd name="connsiteX3" fmla="*/ 1046001 w 1046001"/>
              <a:gd name="connsiteY3" fmla="*/ 91123 h 911229"/>
              <a:gd name="connsiteX4" fmla="*/ 1046001 w 1046001"/>
              <a:gd name="connsiteY4" fmla="*/ 820106 h 911229"/>
              <a:gd name="connsiteX5" fmla="*/ 954878 w 1046001"/>
              <a:gd name="connsiteY5" fmla="*/ 911229 h 911229"/>
              <a:gd name="connsiteX6" fmla="*/ 91123 w 1046001"/>
              <a:gd name="connsiteY6" fmla="*/ 911229 h 911229"/>
              <a:gd name="connsiteX7" fmla="*/ 0 w 1046001"/>
              <a:gd name="connsiteY7" fmla="*/ 820106 h 911229"/>
              <a:gd name="connsiteX8" fmla="*/ 0 w 1046001"/>
              <a:gd name="connsiteY8" fmla="*/ 91123 h 91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001" h="911229">
                <a:moveTo>
                  <a:pt x="0" y="91123"/>
                </a:moveTo>
                <a:cubicBezTo>
                  <a:pt x="0" y="40797"/>
                  <a:pt x="40797" y="0"/>
                  <a:pt x="91123" y="0"/>
                </a:cubicBezTo>
                <a:lnTo>
                  <a:pt x="954878" y="0"/>
                </a:lnTo>
                <a:cubicBezTo>
                  <a:pt x="1005204" y="0"/>
                  <a:pt x="1046001" y="40797"/>
                  <a:pt x="1046001" y="91123"/>
                </a:cubicBezTo>
                <a:lnTo>
                  <a:pt x="1046001" y="820106"/>
                </a:lnTo>
                <a:cubicBezTo>
                  <a:pt x="1046001" y="870432"/>
                  <a:pt x="1005204" y="911229"/>
                  <a:pt x="954878" y="911229"/>
                </a:cubicBezTo>
                <a:lnTo>
                  <a:pt x="91123" y="911229"/>
                </a:lnTo>
                <a:cubicBezTo>
                  <a:pt x="40797" y="911229"/>
                  <a:pt x="0" y="870432"/>
                  <a:pt x="0" y="820106"/>
                </a:cubicBezTo>
                <a:lnTo>
                  <a:pt x="0" y="9112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69" tIns="95269" rIns="95269" bIns="95269" numCol="1" spcCol="1270" anchor="ctr" anchorCtr="0">
            <a:noAutofit/>
          </a:bodyPr>
          <a:lstStyle/>
          <a:p>
            <a:pPr lvl="0" algn="ctr" defTabSz="800100">
              <a:spcBef>
                <a:spcPct val="0"/>
              </a:spcBef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  <a:p>
            <a:pPr lvl="0" algn="ctr" defTabSz="800100">
              <a:spcBef>
                <a:spcPct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Bent Arrow 50"/>
          <p:cNvSpPr/>
          <p:nvPr/>
        </p:nvSpPr>
        <p:spPr>
          <a:xfrm rot="10800000">
            <a:off x="9015047" y="3070416"/>
            <a:ext cx="525490" cy="5996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 rot="5451656">
            <a:off x="10817182" y="3538076"/>
            <a:ext cx="459842" cy="307334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/>
          <p:cNvSpPr/>
          <p:nvPr/>
        </p:nvSpPr>
        <p:spPr>
          <a:xfrm rot="54726" flipH="1">
            <a:off x="4719771" y="5480785"/>
            <a:ext cx="471018" cy="315806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56" name="Freeform 55"/>
          <p:cNvSpPr/>
          <p:nvPr/>
        </p:nvSpPr>
        <p:spPr>
          <a:xfrm>
            <a:off x="5368497" y="3985250"/>
            <a:ext cx="15352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Tag Array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0306069" y="3887863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Word Array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reeform 58"/>
          <p:cNvSpPr/>
          <p:nvPr/>
        </p:nvSpPr>
        <p:spPr>
          <a:xfrm rot="54726" flipH="1">
            <a:off x="7096607" y="5429503"/>
            <a:ext cx="596744" cy="325307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60" name="Freeform 59"/>
          <p:cNvSpPr/>
          <p:nvPr/>
        </p:nvSpPr>
        <p:spPr>
          <a:xfrm rot="16254726" flipH="1">
            <a:off x="5938726" y="4884863"/>
            <a:ext cx="307341" cy="310444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62" name="Freeform 61"/>
          <p:cNvSpPr/>
          <p:nvPr/>
        </p:nvSpPr>
        <p:spPr>
          <a:xfrm rot="54726" flipH="1">
            <a:off x="2259002" y="5470392"/>
            <a:ext cx="596744" cy="325307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63" name="Freeform 62"/>
          <p:cNvSpPr/>
          <p:nvPr/>
        </p:nvSpPr>
        <p:spPr>
          <a:xfrm rot="54726" flipH="1">
            <a:off x="9753344" y="5428827"/>
            <a:ext cx="501775" cy="375031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64" name="Bent Arrow 63"/>
          <p:cNvSpPr/>
          <p:nvPr/>
        </p:nvSpPr>
        <p:spPr>
          <a:xfrm rot="5400000" flipV="1">
            <a:off x="6380069" y="3011759"/>
            <a:ext cx="525490" cy="12745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lowchart: Stored Data 64"/>
          <p:cNvSpPr/>
          <p:nvPr/>
        </p:nvSpPr>
        <p:spPr>
          <a:xfrm rot="10800000" flipV="1">
            <a:off x="365761" y="3032437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Abstrak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 rot="5400000" flipH="1">
            <a:off x="921122" y="2583777"/>
            <a:ext cx="471018" cy="315806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</p:spTree>
    <p:extLst>
      <p:ext uri="{BB962C8B-B14F-4D97-AF65-F5344CB8AC3E}">
        <p14:creationId xmlns:p14="http://schemas.microsoft.com/office/powerpoint/2010/main" val="210835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0" y="12031"/>
            <a:ext cx="10515600" cy="9150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Proses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337912" y="2291786"/>
            <a:ext cx="15352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56711" y="2291786"/>
            <a:ext cx="1453365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25557"/>
              <a:satOff val="-1705"/>
              <a:lumOff val="-654"/>
              <a:alphaOff val="0"/>
            </a:schemeClr>
          </a:fillRef>
          <a:effectRef idx="0">
            <a:schemeClr val="accent5">
              <a:hueOff val="-1225557"/>
              <a:satOff val="-1705"/>
              <a:lumOff val="-6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880008" y="2554503"/>
            <a:ext cx="352765" cy="313826"/>
          </a:xfrm>
          <a:custGeom>
            <a:avLst/>
            <a:gdLst>
              <a:gd name="connsiteX0" fmla="*/ 0 w 256298"/>
              <a:gd name="connsiteY0" fmla="*/ 59964 h 299821"/>
              <a:gd name="connsiteX1" fmla="*/ 128149 w 256298"/>
              <a:gd name="connsiteY1" fmla="*/ 59964 h 299821"/>
              <a:gd name="connsiteX2" fmla="*/ 128149 w 256298"/>
              <a:gd name="connsiteY2" fmla="*/ 0 h 299821"/>
              <a:gd name="connsiteX3" fmla="*/ 256298 w 256298"/>
              <a:gd name="connsiteY3" fmla="*/ 149911 h 299821"/>
              <a:gd name="connsiteX4" fmla="*/ 128149 w 256298"/>
              <a:gd name="connsiteY4" fmla="*/ 299821 h 299821"/>
              <a:gd name="connsiteX5" fmla="*/ 128149 w 256298"/>
              <a:gd name="connsiteY5" fmla="*/ 239857 h 299821"/>
              <a:gd name="connsiteX6" fmla="*/ 0 w 256298"/>
              <a:gd name="connsiteY6" fmla="*/ 239857 h 299821"/>
              <a:gd name="connsiteX7" fmla="*/ 0 w 256298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298" h="299821">
                <a:moveTo>
                  <a:pt x="0" y="59964"/>
                </a:moveTo>
                <a:lnTo>
                  <a:pt x="128149" y="59964"/>
                </a:lnTo>
                <a:lnTo>
                  <a:pt x="128149" y="0"/>
                </a:lnTo>
                <a:lnTo>
                  <a:pt x="256298" y="149911"/>
                </a:lnTo>
                <a:lnTo>
                  <a:pt x="128149" y="299821"/>
                </a:lnTo>
                <a:lnTo>
                  <a:pt x="128149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70669"/>
              <a:satOff val="-2046"/>
              <a:lumOff val="-784"/>
              <a:alphaOff val="0"/>
            </a:schemeClr>
          </a:fillRef>
          <a:effectRef idx="0">
            <a:schemeClr val="accent5">
              <a:hueOff val="-1470669"/>
              <a:satOff val="-2046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4" rIns="76889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243969" y="2280941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Word2Index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813095" y="2582049"/>
            <a:ext cx="400285" cy="272275"/>
          </a:xfrm>
          <a:custGeom>
            <a:avLst/>
            <a:gdLst>
              <a:gd name="connsiteX0" fmla="*/ 0 w 248732"/>
              <a:gd name="connsiteY0" fmla="*/ 59964 h 299821"/>
              <a:gd name="connsiteX1" fmla="*/ 124366 w 248732"/>
              <a:gd name="connsiteY1" fmla="*/ 59964 h 299821"/>
              <a:gd name="connsiteX2" fmla="*/ 124366 w 248732"/>
              <a:gd name="connsiteY2" fmla="*/ 0 h 299821"/>
              <a:gd name="connsiteX3" fmla="*/ 248732 w 248732"/>
              <a:gd name="connsiteY3" fmla="*/ 149911 h 299821"/>
              <a:gd name="connsiteX4" fmla="*/ 124366 w 248732"/>
              <a:gd name="connsiteY4" fmla="*/ 299821 h 299821"/>
              <a:gd name="connsiteX5" fmla="*/ 124366 w 248732"/>
              <a:gd name="connsiteY5" fmla="*/ 239857 h 299821"/>
              <a:gd name="connsiteX6" fmla="*/ 0 w 248732"/>
              <a:gd name="connsiteY6" fmla="*/ 239857 h 299821"/>
              <a:gd name="connsiteX7" fmla="*/ 0 w 248732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32" h="299821">
                <a:moveTo>
                  <a:pt x="0" y="59964"/>
                </a:moveTo>
                <a:lnTo>
                  <a:pt x="124366" y="59964"/>
                </a:lnTo>
                <a:lnTo>
                  <a:pt x="124366" y="0"/>
                </a:lnTo>
                <a:lnTo>
                  <a:pt x="248732" y="149911"/>
                </a:lnTo>
                <a:lnTo>
                  <a:pt x="124366" y="299821"/>
                </a:lnTo>
                <a:lnTo>
                  <a:pt x="1243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412007"/>
              <a:satOff val="-6137"/>
              <a:lumOff val="-2353"/>
              <a:alphaOff val="0"/>
            </a:schemeClr>
          </a:fillRef>
          <a:effectRef idx="0">
            <a:schemeClr val="accent5">
              <a:hueOff val="-4412007"/>
              <a:satOff val="-6137"/>
              <a:lumOff val="-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4" rIns="74620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 rot="51656">
            <a:off x="2970746" y="2553465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9284515" y="3660170"/>
            <a:ext cx="1500180" cy="801035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127787"/>
              <a:satOff val="-8523"/>
              <a:lumOff val="-3268"/>
              <a:alphaOff val="0"/>
            </a:schemeClr>
          </a:fillRef>
          <a:effectRef idx="0">
            <a:schemeClr val="accent5">
              <a:hueOff val="-6127787"/>
              <a:satOff val="-8523"/>
              <a:lumOff val="-326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131" tIns="85131" rIns="85131" bIns="85131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Tag</a:t>
            </a:r>
            <a:endParaRPr 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9284515" y="2280941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lowchart: Stored Data 36"/>
          <p:cNvSpPr/>
          <p:nvPr/>
        </p:nvSpPr>
        <p:spPr>
          <a:xfrm rot="10800000" flipV="1">
            <a:off x="1337912" y="3660170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Abstract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5400000" flipH="1">
            <a:off x="1893273" y="3228670"/>
            <a:ext cx="471018" cy="315806"/>
          </a:xfrm>
          <a:custGeom>
            <a:avLst/>
            <a:gdLst>
              <a:gd name="connsiteX0" fmla="*/ 0 w 256331"/>
              <a:gd name="connsiteY0" fmla="*/ 59964 h 299821"/>
              <a:gd name="connsiteX1" fmla="*/ 128166 w 256331"/>
              <a:gd name="connsiteY1" fmla="*/ 59964 h 299821"/>
              <a:gd name="connsiteX2" fmla="*/ 128166 w 256331"/>
              <a:gd name="connsiteY2" fmla="*/ 0 h 299821"/>
              <a:gd name="connsiteX3" fmla="*/ 256331 w 256331"/>
              <a:gd name="connsiteY3" fmla="*/ 149911 h 299821"/>
              <a:gd name="connsiteX4" fmla="*/ 128166 w 256331"/>
              <a:gd name="connsiteY4" fmla="*/ 299821 h 299821"/>
              <a:gd name="connsiteX5" fmla="*/ 128166 w 256331"/>
              <a:gd name="connsiteY5" fmla="*/ 239857 h 299821"/>
              <a:gd name="connsiteX6" fmla="*/ 0 w 256331"/>
              <a:gd name="connsiteY6" fmla="*/ 239857 h 299821"/>
              <a:gd name="connsiteX7" fmla="*/ 0 w 256331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331" h="299821">
                <a:moveTo>
                  <a:pt x="0" y="59964"/>
                </a:moveTo>
                <a:lnTo>
                  <a:pt x="128166" y="59964"/>
                </a:lnTo>
                <a:lnTo>
                  <a:pt x="128166" y="0"/>
                </a:lnTo>
                <a:lnTo>
                  <a:pt x="256331" y="149911"/>
                </a:lnTo>
                <a:lnTo>
                  <a:pt x="128166" y="299821"/>
                </a:lnTo>
                <a:lnTo>
                  <a:pt x="128166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3" rIns="76898" bIns="59964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/>
          </a:p>
        </p:txBody>
      </p:sp>
      <p:sp>
        <p:nvSpPr>
          <p:cNvPr id="39" name="Freeform 38"/>
          <p:cNvSpPr/>
          <p:nvPr/>
        </p:nvSpPr>
        <p:spPr>
          <a:xfrm>
            <a:off x="8824522" y="2582049"/>
            <a:ext cx="352765" cy="313826"/>
          </a:xfrm>
          <a:custGeom>
            <a:avLst/>
            <a:gdLst>
              <a:gd name="connsiteX0" fmla="*/ 0 w 256298"/>
              <a:gd name="connsiteY0" fmla="*/ 59964 h 299821"/>
              <a:gd name="connsiteX1" fmla="*/ 128149 w 256298"/>
              <a:gd name="connsiteY1" fmla="*/ 59964 h 299821"/>
              <a:gd name="connsiteX2" fmla="*/ 128149 w 256298"/>
              <a:gd name="connsiteY2" fmla="*/ 0 h 299821"/>
              <a:gd name="connsiteX3" fmla="*/ 256298 w 256298"/>
              <a:gd name="connsiteY3" fmla="*/ 149911 h 299821"/>
              <a:gd name="connsiteX4" fmla="*/ 128149 w 256298"/>
              <a:gd name="connsiteY4" fmla="*/ 299821 h 299821"/>
              <a:gd name="connsiteX5" fmla="*/ 128149 w 256298"/>
              <a:gd name="connsiteY5" fmla="*/ 239857 h 299821"/>
              <a:gd name="connsiteX6" fmla="*/ 0 w 256298"/>
              <a:gd name="connsiteY6" fmla="*/ 239857 h 299821"/>
              <a:gd name="connsiteX7" fmla="*/ 0 w 256298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298" h="299821">
                <a:moveTo>
                  <a:pt x="0" y="59964"/>
                </a:moveTo>
                <a:lnTo>
                  <a:pt x="128149" y="59964"/>
                </a:lnTo>
                <a:lnTo>
                  <a:pt x="128149" y="0"/>
                </a:lnTo>
                <a:lnTo>
                  <a:pt x="256298" y="149911"/>
                </a:lnTo>
                <a:lnTo>
                  <a:pt x="128149" y="299821"/>
                </a:lnTo>
                <a:lnTo>
                  <a:pt x="128149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70669"/>
              <a:satOff val="-2046"/>
              <a:lumOff val="-784"/>
              <a:alphaOff val="0"/>
            </a:schemeClr>
          </a:fillRef>
          <a:effectRef idx="0">
            <a:schemeClr val="accent5">
              <a:hueOff val="-1470669"/>
              <a:satOff val="-2046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4" rIns="76889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7217114" y="2280941"/>
            <a:ext cx="1500180" cy="825254"/>
          </a:xfrm>
          <a:custGeom>
            <a:avLst/>
            <a:gdLst>
              <a:gd name="connsiteX0" fmla="*/ 0 w 1208956"/>
              <a:gd name="connsiteY0" fmla="*/ 82525 h 825254"/>
              <a:gd name="connsiteX1" fmla="*/ 82525 w 1208956"/>
              <a:gd name="connsiteY1" fmla="*/ 0 h 825254"/>
              <a:gd name="connsiteX2" fmla="*/ 1126431 w 1208956"/>
              <a:gd name="connsiteY2" fmla="*/ 0 h 825254"/>
              <a:gd name="connsiteX3" fmla="*/ 1208956 w 1208956"/>
              <a:gd name="connsiteY3" fmla="*/ 82525 h 825254"/>
              <a:gd name="connsiteX4" fmla="*/ 1208956 w 1208956"/>
              <a:gd name="connsiteY4" fmla="*/ 742729 h 825254"/>
              <a:gd name="connsiteX5" fmla="*/ 1126431 w 1208956"/>
              <a:gd name="connsiteY5" fmla="*/ 825254 h 825254"/>
              <a:gd name="connsiteX6" fmla="*/ 82525 w 1208956"/>
              <a:gd name="connsiteY6" fmla="*/ 825254 h 825254"/>
              <a:gd name="connsiteX7" fmla="*/ 0 w 1208956"/>
              <a:gd name="connsiteY7" fmla="*/ 742729 h 825254"/>
              <a:gd name="connsiteX8" fmla="*/ 0 w 1208956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956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126431" y="0"/>
                </a:lnTo>
                <a:cubicBezTo>
                  <a:pt x="1172008" y="0"/>
                  <a:pt x="1208956" y="36948"/>
                  <a:pt x="1208956" y="82525"/>
                </a:cubicBezTo>
                <a:lnTo>
                  <a:pt x="1208956" y="742729"/>
                </a:lnTo>
                <a:cubicBezTo>
                  <a:pt x="1208956" y="788306"/>
                  <a:pt x="1172008" y="825254"/>
                  <a:pt x="1126431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Word Array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 rot="5451656">
            <a:off x="9858470" y="3243078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204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37" y="-615"/>
            <a:ext cx="10515600" cy="97215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sp>
        <p:nvSpPr>
          <p:cNvPr id="8" name="Flowchart: Stored Data 7"/>
          <p:cNvSpPr/>
          <p:nvPr/>
        </p:nvSpPr>
        <p:spPr>
          <a:xfrm rot="10800000" flipV="1">
            <a:off x="3022333" y="1147460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Abstrak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349252" y="1147460"/>
            <a:ext cx="15352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Punctuation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102829" y="1384674"/>
            <a:ext cx="256298" cy="299821"/>
          </a:xfrm>
          <a:custGeom>
            <a:avLst/>
            <a:gdLst>
              <a:gd name="connsiteX0" fmla="*/ 0 w 256298"/>
              <a:gd name="connsiteY0" fmla="*/ 59964 h 299821"/>
              <a:gd name="connsiteX1" fmla="*/ 128149 w 256298"/>
              <a:gd name="connsiteY1" fmla="*/ 59964 h 299821"/>
              <a:gd name="connsiteX2" fmla="*/ 128149 w 256298"/>
              <a:gd name="connsiteY2" fmla="*/ 0 h 299821"/>
              <a:gd name="connsiteX3" fmla="*/ 256298 w 256298"/>
              <a:gd name="connsiteY3" fmla="*/ 149911 h 299821"/>
              <a:gd name="connsiteX4" fmla="*/ 128149 w 256298"/>
              <a:gd name="connsiteY4" fmla="*/ 299821 h 299821"/>
              <a:gd name="connsiteX5" fmla="*/ 128149 w 256298"/>
              <a:gd name="connsiteY5" fmla="*/ 239857 h 299821"/>
              <a:gd name="connsiteX6" fmla="*/ 0 w 256298"/>
              <a:gd name="connsiteY6" fmla="*/ 239857 h 299821"/>
              <a:gd name="connsiteX7" fmla="*/ 0 w 256298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298" h="299821">
                <a:moveTo>
                  <a:pt x="0" y="59964"/>
                </a:moveTo>
                <a:lnTo>
                  <a:pt x="128149" y="59964"/>
                </a:lnTo>
                <a:lnTo>
                  <a:pt x="128149" y="0"/>
                </a:lnTo>
                <a:lnTo>
                  <a:pt x="256298" y="149911"/>
                </a:lnTo>
                <a:lnTo>
                  <a:pt x="128149" y="299821"/>
                </a:lnTo>
                <a:lnTo>
                  <a:pt x="128149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70669"/>
              <a:satOff val="-2046"/>
              <a:lumOff val="-784"/>
              <a:alphaOff val="0"/>
            </a:schemeClr>
          </a:fillRef>
          <a:effectRef idx="0">
            <a:schemeClr val="accent5">
              <a:hueOff val="-1470669"/>
              <a:satOff val="-2046"/>
              <a:lumOff val="-7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59964" rIns="76889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 rot="51656">
            <a:off x="4800527" y="1419403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5233" y="213275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Berkembangnya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teknologi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menyebabkan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bertambah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kompleknya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diolah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sehingga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beberapa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jaringan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dikenal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internet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semakin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diperlukan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Berbagai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tekhnologi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internet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seperti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Word Wide Web yang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mampu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mengolah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605148" y="2179139"/>
            <a:ext cx="517617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Berkembangnya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teknologi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menyebabkan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bertambah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kompleknya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diolah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beberapa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jaringan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dikenal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internet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semakin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diperlukan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Berbagai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tekhnologi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internet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seperti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Word Wide Web yang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mampu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mengolah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Flowchart: Stored Data 22"/>
          <p:cNvSpPr/>
          <p:nvPr/>
        </p:nvSpPr>
        <p:spPr>
          <a:xfrm rot="10800000" flipV="1">
            <a:off x="7542184" y="1198464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17" y="0"/>
            <a:ext cx="10515600" cy="91503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8950" y="2931459"/>
            <a:ext cx="1067409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Berkembangnya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teknologi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menyebabkan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bertambah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kompleknya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'yang',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diolah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beberapa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jaringan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'yang',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dikenal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'internet',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semakin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diperlukan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Berbagai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tekhnologi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'internet',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seperti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'Word', 'Wide', 'Web', 'yang',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mampu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mengolah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 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Stored Data 4"/>
          <p:cNvSpPr/>
          <p:nvPr/>
        </p:nvSpPr>
        <p:spPr>
          <a:xfrm rot="10800000" flipV="1">
            <a:off x="7623210" y="1374553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Tokens Word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5262626" y="1328930"/>
            <a:ext cx="17638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Word_Tokenize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 rot="51656">
            <a:off x="4713901" y="1600873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Stored Data 8"/>
          <p:cNvSpPr/>
          <p:nvPr/>
        </p:nvSpPr>
        <p:spPr>
          <a:xfrm rot="10800000" flipV="1">
            <a:off x="2911714" y="1350209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Text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51656">
            <a:off x="7222900" y="1597230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92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1" y="0"/>
            <a:ext cx="10515600" cy="91503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Tagging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Stored Data 3"/>
          <p:cNvSpPr/>
          <p:nvPr/>
        </p:nvSpPr>
        <p:spPr>
          <a:xfrm rot="10800000" flipV="1">
            <a:off x="7315200" y="1119776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Tag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954616" y="1074153"/>
            <a:ext cx="17638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ClassifierBasedPOSTagger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/>
          <p:cNvSpPr/>
          <p:nvPr/>
        </p:nvSpPr>
        <p:spPr>
          <a:xfrm rot="51656">
            <a:off x="4405891" y="1346096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Stored Data 6"/>
          <p:cNvSpPr/>
          <p:nvPr/>
        </p:nvSpPr>
        <p:spPr>
          <a:xfrm rot="10800000" flipV="1">
            <a:off x="2603704" y="1095432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Tokens Word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51656">
            <a:off x="6914890" y="1342453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Stored Data 8"/>
          <p:cNvSpPr/>
          <p:nvPr/>
        </p:nvSpPr>
        <p:spPr>
          <a:xfrm rot="10800000" flipV="1">
            <a:off x="4099774" y="2393455"/>
            <a:ext cx="3284216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Indonesian_Manually_Tagged_Corpus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rot="16251656">
            <a:off x="5565748" y="1996161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87654" y="3415017"/>
            <a:ext cx="1029903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Berkembangnya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'PRP'),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teknologi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'CC'),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'MD'),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menyebabkan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'VB'),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bertambah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'VB'),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kompleknya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'PRP'),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('yang', 'SC'),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'MD'),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'CC'),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'MD'),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diolah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'MD'),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sehingga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'SC'),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kebutuhan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beberapa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'CD'),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jaringan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('yang', 'SC'),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'RB'),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dikenal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'VB'),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'IN'),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('internet', 'NN'),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semakin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'RB'),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diperlukan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'VB'),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Berbagai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'CD'),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macam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tekhnologi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 ('internet', 'NN'),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'MD'),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digunakan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'VB'),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seperti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'IN'), ('Word', 'FW'), ('Wide', 'FW'), ('Web', 'FW'), ('yang', 'SC'),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mampu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'JJ'),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mengolah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'MD'), ('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'NN'),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…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4973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15" y="0"/>
            <a:ext cx="10515600" cy="10016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sp>
        <p:nvSpPr>
          <p:cNvPr id="8" name="Freeform 7"/>
          <p:cNvSpPr/>
          <p:nvPr/>
        </p:nvSpPr>
        <p:spPr>
          <a:xfrm>
            <a:off x="4425225" y="2562928"/>
            <a:ext cx="17638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 rot="51656">
            <a:off x="3876500" y="2834871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Stored Data 9"/>
          <p:cNvSpPr/>
          <p:nvPr/>
        </p:nvSpPr>
        <p:spPr>
          <a:xfrm rot="10800000" flipV="1">
            <a:off x="2074313" y="2584207"/>
            <a:ext cx="1581741" cy="774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Tag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51656">
            <a:off x="6385499" y="2831228"/>
            <a:ext cx="352268" cy="280206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24" y="2018165"/>
            <a:ext cx="2204679" cy="18935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/>
          <p:cNvSpPr/>
          <p:nvPr/>
        </p:nvSpPr>
        <p:spPr>
          <a:xfrm rot="10800000" flipV="1">
            <a:off x="7121793" y="2093728"/>
            <a:ext cx="1876927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Flowchart: Stored Data 16"/>
          <p:cNvSpPr/>
          <p:nvPr/>
        </p:nvSpPr>
        <p:spPr>
          <a:xfrm rot="10800000" flipV="1">
            <a:off x="7121793" y="3010259"/>
            <a:ext cx="1876927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70" y="0"/>
            <a:ext cx="10515600" cy="97278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Word2Index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Stored Data 3"/>
          <p:cNvSpPr/>
          <p:nvPr/>
        </p:nvSpPr>
        <p:spPr>
          <a:xfrm rot="10800000" flipV="1">
            <a:off x="1243160" y="972787"/>
            <a:ext cx="2156962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(Word Token)</a:t>
            </a:r>
            <a:endParaRPr lang="en-US" dirty="0"/>
          </a:p>
        </p:txBody>
      </p:sp>
      <p:sp>
        <p:nvSpPr>
          <p:cNvPr id="5" name="Flowchart: Stored Data 4"/>
          <p:cNvSpPr/>
          <p:nvPr/>
        </p:nvSpPr>
        <p:spPr>
          <a:xfrm rot="10800000" flipV="1">
            <a:off x="1243160" y="2327684"/>
            <a:ext cx="2156961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</a:p>
          <a:p>
            <a:pPr algn="ctr"/>
            <a:r>
              <a:rPr lang="en-US" dirty="0" smtClean="0"/>
              <a:t>(Word Token)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35881"/>
              </p:ext>
            </p:extLst>
          </p:nvPr>
        </p:nvGraphicFramePr>
        <p:xfrm>
          <a:off x="4011945" y="3042606"/>
          <a:ext cx="3125807" cy="3030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5549">
                  <a:extLst>
                    <a:ext uri="{9D8B030D-6E8A-4147-A177-3AD203B41FA5}">
                      <a16:colId xmlns:a16="http://schemas.microsoft.com/office/drawing/2014/main" val="2269073001"/>
                    </a:ext>
                  </a:extLst>
                </a:gridCol>
                <a:gridCol w="1000258">
                  <a:extLst>
                    <a:ext uri="{9D8B030D-6E8A-4147-A177-3AD203B41FA5}">
                      <a16:colId xmlns:a16="http://schemas.microsoft.com/office/drawing/2014/main" val="39911801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22638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deskriftif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30418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anakanak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9595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'anugra'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8437621"/>
                  </a:ext>
                </a:extLst>
              </a:tr>
              <a:tr h="278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'entity'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31994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'badan'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47935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'pelajarinya'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9372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'masingmasing'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1683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'kendaraan'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93573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'serta'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80083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'batas'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25432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436488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sp>
        <p:nvSpPr>
          <p:cNvPr id="12" name="Freeform 11"/>
          <p:cNvSpPr/>
          <p:nvPr/>
        </p:nvSpPr>
        <p:spPr>
          <a:xfrm>
            <a:off x="4539518" y="1710270"/>
            <a:ext cx="17638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(Word)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 rot="51656">
            <a:off x="3634688" y="1942584"/>
            <a:ext cx="754515" cy="313545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 rot="51656">
            <a:off x="6601655" y="1966123"/>
            <a:ext cx="754515" cy="313545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7546315" y="486393"/>
            <a:ext cx="4104270" cy="3447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[654, 116, 836, 654, 111, 182, 690, 552, 158, 43, 635, 182, 654, 116, 640, 91, 256, 758, 275, 552, 158, 43, 640, 91, 713, 843, 489, 428, 6, 432, 281, 374, 458, 182, 654, 116, 517, 281, 432, 361, 517, 698, 731, 319, 6, 843, 489, 441, 151, 118, 328, 666, 859, 72, 263, 506, 6, 283, 747, 666, 834, 697, 529, 601, 151, 772, 747, 208, 564, 424, 499, 332, 25, 328, 594, 32, 89, 293, 537, 19, 654, 116, 257, 153, 278, 39, 552, 182, 654, 116, 834, 396, 747, 537, 19, 654, 116, 257, 153, 94, 19, 654, 116, 151, 680, 332, 151, 104, 278, 369, 10, 13, 872, 182, 654, 116, 834, 812, 332, 211]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Freeform 16"/>
          <p:cNvSpPr/>
          <p:nvPr/>
        </p:nvSpPr>
        <p:spPr>
          <a:xfrm rot="16251656">
            <a:off x="5217957" y="2587696"/>
            <a:ext cx="510520" cy="379735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17" y="0"/>
            <a:ext cx="10515600" cy="8861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Tag2Index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sp>
        <p:nvSpPr>
          <p:cNvPr id="7" name="Flowchart: Stored Data 6"/>
          <p:cNvSpPr/>
          <p:nvPr/>
        </p:nvSpPr>
        <p:spPr>
          <a:xfrm rot="10800000" flipV="1">
            <a:off x="807617" y="839943"/>
            <a:ext cx="2156962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(Tags Token)</a:t>
            </a:r>
            <a:endParaRPr lang="en-US" dirty="0"/>
          </a:p>
        </p:txBody>
      </p:sp>
      <p:sp>
        <p:nvSpPr>
          <p:cNvPr id="8" name="Flowchart: Stored Data 7"/>
          <p:cNvSpPr/>
          <p:nvPr/>
        </p:nvSpPr>
        <p:spPr>
          <a:xfrm rot="10800000" flipV="1">
            <a:off x="807617" y="2194840"/>
            <a:ext cx="2156961" cy="810056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</a:p>
          <a:p>
            <a:pPr algn="ctr"/>
            <a:r>
              <a:rPr lang="en-US" dirty="0" smtClean="0"/>
              <a:t>(Tags Token)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03975" y="1577426"/>
            <a:ext cx="1763817" cy="825254"/>
          </a:xfrm>
          <a:custGeom>
            <a:avLst/>
            <a:gdLst>
              <a:gd name="connsiteX0" fmla="*/ 0 w 1535217"/>
              <a:gd name="connsiteY0" fmla="*/ 82525 h 825254"/>
              <a:gd name="connsiteX1" fmla="*/ 82525 w 1535217"/>
              <a:gd name="connsiteY1" fmla="*/ 0 h 825254"/>
              <a:gd name="connsiteX2" fmla="*/ 1452692 w 1535217"/>
              <a:gd name="connsiteY2" fmla="*/ 0 h 825254"/>
              <a:gd name="connsiteX3" fmla="*/ 1535217 w 1535217"/>
              <a:gd name="connsiteY3" fmla="*/ 82525 h 825254"/>
              <a:gd name="connsiteX4" fmla="*/ 1535217 w 1535217"/>
              <a:gd name="connsiteY4" fmla="*/ 742729 h 825254"/>
              <a:gd name="connsiteX5" fmla="*/ 1452692 w 1535217"/>
              <a:gd name="connsiteY5" fmla="*/ 825254 h 825254"/>
              <a:gd name="connsiteX6" fmla="*/ 82525 w 1535217"/>
              <a:gd name="connsiteY6" fmla="*/ 825254 h 825254"/>
              <a:gd name="connsiteX7" fmla="*/ 0 w 1535217"/>
              <a:gd name="connsiteY7" fmla="*/ 742729 h 825254"/>
              <a:gd name="connsiteX8" fmla="*/ 0 w 1535217"/>
              <a:gd name="connsiteY8" fmla="*/ 82525 h 82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217" h="825254">
                <a:moveTo>
                  <a:pt x="0" y="82525"/>
                </a:moveTo>
                <a:cubicBezTo>
                  <a:pt x="0" y="36948"/>
                  <a:pt x="36948" y="0"/>
                  <a:pt x="82525" y="0"/>
                </a:cubicBezTo>
                <a:lnTo>
                  <a:pt x="1452692" y="0"/>
                </a:lnTo>
                <a:cubicBezTo>
                  <a:pt x="1498269" y="0"/>
                  <a:pt x="1535217" y="36948"/>
                  <a:pt x="1535217" y="82525"/>
                </a:cubicBezTo>
                <a:lnTo>
                  <a:pt x="1535217" y="742729"/>
                </a:lnTo>
                <a:cubicBezTo>
                  <a:pt x="1535217" y="788306"/>
                  <a:pt x="1498269" y="825254"/>
                  <a:pt x="1452692" y="825254"/>
                </a:cubicBezTo>
                <a:lnTo>
                  <a:pt x="82525" y="825254"/>
                </a:lnTo>
                <a:cubicBezTo>
                  <a:pt x="36948" y="825254"/>
                  <a:pt x="0" y="788306"/>
                  <a:pt x="0" y="742729"/>
                </a:cubicBezTo>
                <a:lnTo>
                  <a:pt x="0" y="825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751" tIns="92751" rIns="92751" bIns="9275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(Tags)</a:t>
            </a:r>
            <a:endPara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 rot="51656">
            <a:off x="3232739" y="1833280"/>
            <a:ext cx="754515" cy="313545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 rot="51656">
            <a:off x="6166112" y="1833279"/>
            <a:ext cx="754515" cy="313545"/>
          </a:xfrm>
          <a:custGeom>
            <a:avLst/>
            <a:gdLst>
              <a:gd name="connsiteX0" fmla="*/ 0 w 263894"/>
              <a:gd name="connsiteY0" fmla="*/ 59964 h 299821"/>
              <a:gd name="connsiteX1" fmla="*/ 131947 w 263894"/>
              <a:gd name="connsiteY1" fmla="*/ 59964 h 299821"/>
              <a:gd name="connsiteX2" fmla="*/ 131947 w 263894"/>
              <a:gd name="connsiteY2" fmla="*/ 0 h 299821"/>
              <a:gd name="connsiteX3" fmla="*/ 263894 w 263894"/>
              <a:gd name="connsiteY3" fmla="*/ 149911 h 299821"/>
              <a:gd name="connsiteX4" fmla="*/ 131947 w 263894"/>
              <a:gd name="connsiteY4" fmla="*/ 299821 h 299821"/>
              <a:gd name="connsiteX5" fmla="*/ 131947 w 263894"/>
              <a:gd name="connsiteY5" fmla="*/ 239857 h 299821"/>
              <a:gd name="connsiteX6" fmla="*/ 0 w 263894"/>
              <a:gd name="connsiteY6" fmla="*/ 239857 h 299821"/>
              <a:gd name="connsiteX7" fmla="*/ 0 w 263894"/>
              <a:gd name="connsiteY7" fmla="*/ 59964 h 29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894" h="299821">
                <a:moveTo>
                  <a:pt x="0" y="59964"/>
                </a:moveTo>
                <a:lnTo>
                  <a:pt x="131947" y="59964"/>
                </a:lnTo>
                <a:lnTo>
                  <a:pt x="131947" y="0"/>
                </a:lnTo>
                <a:lnTo>
                  <a:pt x="263894" y="149911"/>
                </a:lnTo>
                <a:lnTo>
                  <a:pt x="131947" y="299821"/>
                </a:lnTo>
                <a:lnTo>
                  <a:pt x="131947" y="239857"/>
                </a:lnTo>
                <a:lnTo>
                  <a:pt x="0" y="239857"/>
                </a:lnTo>
                <a:lnTo>
                  <a:pt x="0" y="5996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882676"/>
              <a:satOff val="-8182"/>
              <a:lumOff val="-3138"/>
              <a:alphaOff val="0"/>
            </a:schemeClr>
          </a:fillRef>
          <a:effectRef idx="0">
            <a:schemeClr val="accent5">
              <a:hueOff val="-5882676"/>
              <a:satOff val="-8182"/>
              <a:lumOff val="-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59963" rIns="79168" bIns="59964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8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55334"/>
              </p:ext>
            </p:extLst>
          </p:nvPr>
        </p:nvGraphicFramePr>
        <p:xfrm>
          <a:off x="4003277" y="2678025"/>
          <a:ext cx="2532276" cy="3054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069">
                  <a:extLst>
                    <a:ext uri="{9D8B030D-6E8A-4147-A177-3AD203B41FA5}">
                      <a16:colId xmlns:a16="http://schemas.microsoft.com/office/drawing/2014/main" val="1568394152"/>
                    </a:ext>
                  </a:extLst>
                </a:gridCol>
                <a:gridCol w="633069">
                  <a:extLst>
                    <a:ext uri="{9D8B030D-6E8A-4147-A177-3AD203B41FA5}">
                      <a16:colId xmlns:a16="http://schemas.microsoft.com/office/drawing/2014/main" val="1130642960"/>
                    </a:ext>
                  </a:extLst>
                </a:gridCol>
                <a:gridCol w="633069">
                  <a:extLst>
                    <a:ext uri="{9D8B030D-6E8A-4147-A177-3AD203B41FA5}">
                      <a16:colId xmlns:a16="http://schemas.microsoft.com/office/drawing/2014/main" val="1055393702"/>
                    </a:ext>
                  </a:extLst>
                </a:gridCol>
                <a:gridCol w="633069">
                  <a:extLst>
                    <a:ext uri="{9D8B030D-6E8A-4147-A177-3AD203B41FA5}">
                      <a16:colId xmlns:a16="http://schemas.microsoft.com/office/drawing/2014/main" val="593599679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588823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'SC'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'NND'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580842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'NEG'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'PR'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146645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'JJ'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'RB'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257719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'NNP'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442705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'RP'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'VB'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523459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'MD'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89657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'OD'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'PRP'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475478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'SYM'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'CC'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641463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'FW'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'CD'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525735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'WH'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'IN'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38832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'DT'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'PAD'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2138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'UH'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'OVO'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340843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69214"/>
              </p:ext>
            </p:extLst>
          </p:nvPr>
        </p:nvGraphicFramePr>
        <p:xfrm>
          <a:off x="7454937" y="2402680"/>
          <a:ext cx="3768981" cy="17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151">
                  <a:extLst>
                    <a:ext uri="{9D8B030D-6E8A-4147-A177-3AD203B41FA5}">
                      <a16:colId xmlns:a16="http://schemas.microsoft.com/office/drawing/2014/main" val="2850870523"/>
                    </a:ext>
                  </a:extLst>
                </a:gridCol>
                <a:gridCol w="814915">
                  <a:extLst>
                    <a:ext uri="{9D8B030D-6E8A-4147-A177-3AD203B41FA5}">
                      <a16:colId xmlns:a16="http://schemas.microsoft.com/office/drawing/2014/main" val="3610772007"/>
                    </a:ext>
                  </a:extLst>
                </a:gridCol>
                <a:gridCol w="814915">
                  <a:extLst>
                    <a:ext uri="{9D8B030D-6E8A-4147-A177-3AD203B41FA5}">
                      <a16:colId xmlns:a16="http://schemas.microsoft.com/office/drawing/2014/main" val="17290106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Berkembangnya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'PRP')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061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teknologi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'NN')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0187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'CC')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83543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kebutuhan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42341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'MD')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6072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informasi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'NN')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4326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menyebabkan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'VB')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87993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454937" y="1786421"/>
            <a:ext cx="37689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[20, 7, 21, 7,19, 7, 18,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948" y="0"/>
            <a:ext cx="10515600" cy="953536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8" y="1056138"/>
            <a:ext cx="10515600" cy="4784474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NLP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kategorisasi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optimal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 optimal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berdekatan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kategorisasi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kata.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196212"/>
            <a:ext cx="12192000" cy="681037"/>
            <a:chOff x="0" y="6196212"/>
            <a:chExt cx="12192000" cy="681037"/>
          </a:xfrm>
        </p:grpSpPr>
        <p:sp>
          <p:nvSpPr>
            <p:cNvPr id="4" name="Rectangle 3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1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Word Array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Tag Array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00253"/>
              </p:ext>
            </p:extLst>
          </p:nvPr>
        </p:nvGraphicFramePr>
        <p:xfrm>
          <a:off x="240632" y="1087657"/>
          <a:ext cx="2057156" cy="153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156">
                  <a:extLst>
                    <a:ext uri="{9D8B030D-6E8A-4147-A177-3AD203B41FA5}">
                      <a16:colId xmlns:a16="http://schemas.microsoft.com/office/drawing/2014/main" val="29260040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</a:t>
                      </a:r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Berkembangnya</a:t>
                      </a:r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7351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teknologi</a:t>
                      </a:r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001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</a:t>
                      </a:r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120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kebutuhan</a:t>
                      </a:r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3692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akan</a:t>
                      </a:r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578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informasi</a:t>
                      </a:r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237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u="none" strike="noStrike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menyebabkan</a:t>
                      </a:r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6880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6005"/>
              </p:ext>
            </p:extLst>
          </p:nvPr>
        </p:nvGraphicFramePr>
        <p:xfrm>
          <a:off x="340739" y="2966332"/>
          <a:ext cx="1195859" cy="17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848">
                  <a:extLst>
                    <a:ext uri="{9D8B030D-6E8A-4147-A177-3AD203B41FA5}">
                      <a16:colId xmlns:a16="http://schemas.microsoft.com/office/drawing/2014/main" val="2850870523"/>
                    </a:ext>
                  </a:extLst>
                </a:gridCol>
                <a:gridCol w="359011">
                  <a:extLst>
                    <a:ext uri="{9D8B030D-6E8A-4147-A177-3AD203B41FA5}">
                      <a16:colId xmlns:a16="http://schemas.microsoft.com/office/drawing/2014/main" val="3610772007"/>
                    </a:ext>
                  </a:extLst>
                </a:gridCol>
              </a:tblGrid>
              <a:tr h="159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'PRP')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061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872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'CC')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3543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2341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'MD')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072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'NN')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326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'VB')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799303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8293408" y="3941498"/>
            <a:ext cx="3542421" cy="1957635"/>
          </a:xfrm>
          <a:prstGeom prst="cloudCallout">
            <a:avLst>
              <a:gd name="adj1" fmla="val -29495"/>
              <a:gd name="adj2" fmla="val -11879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561886" y="1241089"/>
            <a:ext cx="343408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[[ 1 92 94 ... 0 0 0] [ 1 92 94 ... 0 0 0] [ 1 836 850 ... 0 0 0] ... [ 1 1 1 ... 0 0 0] [ 1 88 1 ... 0 0 0] [300 666 1 ... 0 0 0]]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595957" y="4387807"/>
            <a:ext cx="37367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[[0. 0. 0. ... 0. 0. 0.] [0. 0. 0. ... 0. 0. 0.] [0. 0. 0. ... 0. 0. 0.] ... [1. 0. 0. ... 0. 0. 0.] [1. 0. 0. ... 0. 0. 0.] [1. 0. 0. ... 0. 0. 0.]]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367588" y="1333084"/>
            <a:ext cx="252592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[654, 116, 836, 654, 111, 182, 690, 552, 158, 43, 635, 182, 654, 116, 640, 91, 256, 758, 275, 552, 158, 43, 640, 91, 713, 843, 489, 428, 6, 432, 281, 374, 458, 182, 654, 116, 517, 281, 432, 361, 517, 698, 731, 319, 6, 843, 489, 441, 151, 118, 328, 666, 859, 72, 263, 506, 6, 283, 747, 666, 834, 697, 529, 601, 151, 772, 747, 208, 564, 424, 499, 332, 25, 328, 594, 32, 89, 293, 537, 19, 654, 116, 257, 153, 278, 39, 552, 182, 654, 116, 834, 396, 747, 537, 19, 654, 116, 257, 153, 94, 19, 654, 116, 151, 680, 332, 151, 104, 278, 369, 10, 13, 872, 182, 654, 116, 834, 812, 332, 211]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9210" y="3861753"/>
            <a:ext cx="37689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[20, 7, 21, 7,19, 7, 18,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987765" y="1681693"/>
            <a:ext cx="385619" cy="31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818526" y="1639543"/>
            <a:ext cx="479262" cy="306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/>
          <p:nvPr/>
        </p:nvSpPr>
        <p:spPr>
          <a:xfrm rot="5400000">
            <a:off x="1147505" y="3177329"/>
            <a:ext cx="593385" cy="5766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V="1">
            <a:off x="2477947" y="4387807"/>
            <a:ext cx="871428" cy="7594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41" y="0"/>
            <a:ext cx="10515600" cy="98177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Bi-LSTM Process + Dense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www.researchgate.net/profile/Abhyuday_Jagannatha/publication/317085608/figure/fig1/AS:632805600014336@1527884020252/Sequence-Labeling-model-for-LSTM-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211" y="938362"/>
            <a:ext cx="4042610" cy="463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236620" y="867956"/>
            <a:ext cx="7583906" cy="4709782"/>
            <a:chOff x="169243" y="911371"/>
            <a:chExt cx="7583906" cy="4709782"/>
          </a:xfrm>
        </p:grpSpPr>
        <p:sp>
          <p:nvSpPr>
            <p:cNvPr id="5" name="Rectangle 4"/>
            <p:cNvSpPr/>
            <p:nvPr/>
          </p:nvSpPr>
          <p:spPr>
            <a:xfrm>
              <a:off x="169243" y="5344154"/>
              <a:ext cx="75839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Berkembangnya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teknologi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dan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kebutuhan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akan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informasi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menyebabkan</a:t>
              </a:r>
              <a:r>
                <a: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10941" y="911371"/>
              <a:ext cx="6563627" cy="4504021"/>
              <a:chOff x="510941" y="911371"/>
              <a:chExt cx="6563627" cy="450402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914400" y="4865320"/>
                <a:ext cx="211756" cy="46920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1790299" y="4832228"/>
                <a:ext cx="391745" cy="55017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2463693" y="4818019"/>
                <a:ext cx="395010" cy="52414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566560" y="4848417"/>
                <a:ext cx="0" cy="45032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4203044" y="4890905"/>
                <a:ext cx="233042" cy="52448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4825392" y="4865320"/>
                <a:ext cx="519121" cy="4334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5310255" y="4813392"/>
                <a:ext cx="873556" cy="4853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Picture 2" descr="https://www.researchgate.net/profile/Abhyuday_Jagannatha/publication/317085608/figure/fig1/AS:632805600014336@1527884020252/Sequence-Labeling-model-for-LSTM-network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70021" y="2187689"/>
                <a:ext cx="5840919" cy="2085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1"/>
              <p:cNvSpPr>
                <a:spLocks noChangeArrowheads="1"/>
              </p:cNvSpPr>
              <p:nvPr/>
            </p:nvSpPr>
            <p:spPr bwMode="auto">
              <a:xfrm>
                <a:off x="510941" y="1731030"/>
                <a:ext cx="6563627" cy="2154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7.247669e-05 1.20141e-03 7.55010-03 ... 9.2589-03 7.9845e-02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2919" y="911371"/>
                <a:ext cx="5697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'PRP‘  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'NN‘  </a:t>
                </a:r>
                <a:r>
                  <a:rPr lang="en-US" dirty="0" smtClean="0"/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'CC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</a:t>
                </a:r>
                <a:r>
                  <a:rPr lang="en-US" dirty="0" smtClean="0"/>
                  <a:t>  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'NN’</a:t>
                </a:r>
                <a:r>
                  <a:rPr lang="en-US" dirty="0" smtClean="0"/>
                  <a:t>  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'MD‘  </a:t>
                </a:r>
                <a:r>
                  <a:rPr lang="en-US" dirty="0" smtClean="0"/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'NN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</a:t>
                </a:r>
                <a:r>
                  <a:rPr lang="en-US" dirty="0" smtClean="0"/>
                  <a:t>   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'VB'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337912" y="1151673"/>
                <a:ext cx="9625" cy="4557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2252312" y="1243239"/>
                <a:ext cx="0" cy="48779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3118584" y="1151673"/>
                <a:ext cx="0" cy="4557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3792754" y="1151674"/>
                <a:ext cx="0" cy="45574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4494998" y="1151673"/>
                <a:ext cx="9625" cy="45574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370897" y="1222992"/>
                <a:ext cx="0" cy="35415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117075" y="1243240"/>
                <a:ext cx="33468" cy="33108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ight Arrow 51"/>
          <p:cNvSpPr/>
          <p:nvPr/>
        </p:nvSpPr>
        <p:spPr>
          <a:xfrm flipH="1">
            <a:off x="7632834" y="5298744"/>
            <a:ext cx="375385" cy="31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flipH="1">
            <a:off x="7043177" y="4425462"/>
            <a:ext cx="375385" cy="31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flipH="1">
            <a:off x="7043177" y="3132030"/>
            <a:ext cx="375385" cy="31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flipH="1">
            <a:off x="7006982" y="2206629"/>
            <a:ext cx="375385" cy="31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flipH="1">
            <a:off x="7043177" y="938362"/>
            <a:ext cx="375385" cy="312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92314" y="4530274"/>
            <a:ext cx="631466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  1   92    94      ...   …    …  …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1" y="0"/>
            <a:ext cx="10515600" cy="90477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5517" y="933652"/>
            <a:ext cx="100102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Learning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Bi-LSTM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Labeling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Processor I5 memory 12Gb,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String, Pandas,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(Natural Language Tool Kit)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Word_Tokenize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Tagger Sequential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ClassifierBasedPOSTagger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Model_selection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validation_size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sequential()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 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(tag2index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return_sequences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(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168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84765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67" y="881942"/>
            <a:ext cx="5601101" cy="4912465"/>
          </a:xfrm>
        </p:spPr>
        <p:txBody>
          <a:bodyPr>
            <a:noAutofit/>
          </a:bodyPr>
          <a:lstStyle/>
          <a:p>
            <a:pPr marL="1428750" lvl="2" indent="-514350">
              <a:buFont typeface="+mj-lt"/>
              <a:buAutoNum type="romanLcPeriod" startAt="4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L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(word2index),512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L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(‘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LcPeriod" startAt="4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  <a:p>
            <a:pPr marL="971550" lvl="1" indent="-514350">
              <a:buFont typeface="+mj-lt"/>
              <a:buAutoNum type="alphaLcParenR" startAt="4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1550" lvl="1" indent="-514350">
              <a:buFont typeface="+mj-lt"/>
              <a:buAutoNum type="alphaLcParenR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‘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971550" lvl="1" indent="-514350">
              <a:buFont typeface="+mj-lt"/>
              <a:buAutoNum type="alphaLcParenR" startAt="4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= [‘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971550" lvl="1" indent="-514350">
              <a:buFont typeface="+mj-lt"/>
              <a:buAutoNum type="alphaLcParenR" startAt="4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>
              <a:buFont typeface="+mj-lt"/>
              <a:buAutoNum type="arabicPeriod" startAt="6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-452438">
              <a:buFont typeface="+mj-lt"/>
              <a:buAutoNum type="arabicPeriod" startAt="6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Training (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450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validation testing 50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Testing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5" name="Rectangle 4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sp>
        <p:nvSpPr>
          <p:cNvPr id="7" name="TextBox 6"/>
          <p:cNvSpPr txBox="1"/>
          <p:nvPr/>
        </p:nvSpPr>
        <p:spPr>
          <a:xfrm>
            <a:off x="6602931" y="241457"/>
            <a:ext cx="5091764" cy="56323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Setting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vektor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pad_sequence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model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Bi-LSTM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neuron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</a:p>
          <a:p>
            <a:pPr marL="342900" indent="-342900" algn="just"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Timedistributed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wrapping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embedding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word2index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 unit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aktivasi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rate=0.001,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(target focus 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position 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estimasi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target)</a:t>
            </a:r>
          </a:p>
          <a:p>
            <a:pPr marL="355600" indent="-355600" algn="just">
              <a:buAutoNum type="arabicPeriod" startAt="7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divergen-nya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actual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5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212725"/>
            <a:ext cx="10515600" cy="86496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2" y="942099"/>
            <a:ext cx="10515600" cy="9828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Indonesian_Manually_Tagged_Corpus.tsv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(266646 kata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TAG),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1433543"/>
            <a:ext cx="2971800" cy="452431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Kera</a:t>
            </a:r>
            <a:r>
              <a:rPr lang="en-US" dirty="0">
                <a:solidFill>
                  <a:schemeClr val="bg1"/>
                </a:solidFill>
              </a:rPr>
              <a:t>	NN</a:t>
            </a:r>
          </a:p>
          <a:p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	SC</a:t>
            </a:r>
          </a:p>
          <a:p>
            <a:r>
              <a:rPr lang="en-US" dirty="0" err="1">
                <a:solidFill>
                  <a:schemeClr val="bg1"/>
                </a:solidFill>
              </a:rPr>
              <a:t>amankan</a:t>
            </a:r>
            <a:r>
              <a:rPr lang="en-US" dirty="0">
                <a:solidFill>
                  <a:schemeClr val="bg1"/>
                </a:solidFill>
              </a:rPr>
              <a:t>	VB</a:t>
            </a:r>
          </a:p>
          <a:p>
            <a:r>
              <a:rPr lang="en-US" dirty="0" err="1">
                <a:solidFill>
                  <a:schemeClr val="bg1"/>
                </a:solidFill>
              </a:rPr>
              <a:t>pesta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olahraga</a:t>
            </a:r>
            <a:r>
              <a:rPr lang="en-US" dirty="0">
                <a:solidFill>
                  <a:schemeClr val="bg1"/>
                </a:solidFill>
              </a:rPr>
              <a:t>	NN</a:t>
            </a:r>
          </a:p>
          <a:p>
            <a:r>
              <a:rPr lang="en-US" dirty="0" err="1">
                <a:solidFill>
                  <a:schemeClr val="bg1"/>
                </a:solidFill>
              </a:rPr>
              <a:t>Pemerintah</a:t>
            </a:r>
            <a:r>
              <a:rPr lang="en-US" dirty="0">
                <a:solidFill>
                  <a:schemeClr val="bg1"/>
                </a:solidFill>
              </a:rPr>
              <a:t>	NNP</a:t>
            </a:r>
          </a:p>
          <a:p>
            <a:r>
              <a:rPr lang="en-US" dirty="0" err="1">
                <a:solidFill>
                  <a:schemeClr val="bg1"/>
                </a:solidFill>
              </a:rPr>
              <a:t>kota</a:t>
            </a:r>
            <a:r>
              <a:rPr lang="en-US" dirty="0">
                <a:solidFill>
                  <a:schemeClr val="bg1"/>
                </a:solidFill>
              </a:rPr>
              <a:t>	NNP</a:t>
            </a:r>
          </a:p>
          <a:p>
            <a:r>
              <a:rPr lang="en-US" dirty="0">
                <a:solidFill>
                  <a:schemeClr val="bg1"/>
                </a:solidFill>
              </a:rPr>
              <a:t>Delhi	NNP</a:t>
            </a:r>
          </a:p>
          <a:p>
            <a:r>
              <a:rPr lang="en-US" dirty="0" err="1">
                <a:solidFill>
                  <a:schemeClr val="bg1"/>
                </a:solidFill>
              </a:rPr>
              <a:t>mengerahkan</a:t>
            </a:r>
            <a:r>
              <a:rPr lang="en-US" dirty="0">
                <a:solidFill>
                  <a:schemeClr val="bg1"/>
                </a:solidFill>
              </a:rPr>
              <a:t>	VB</a:t>
            </a:r>
          </a:p>
          <a:p>
            <a:r>
              <a:rPr lang="en-US" dirty="0" err="1">
                <a:solidFill>
                  <a:schemeClr val="bg1"/>
                </a:solidFill>
              </a:rPr>
              <a:t>monyet</a:t>
            </a:r>
            <a:r>
              <a:rPr lang="en-US" dirty="0">
                <a:solidFill>
                  <a:schemeClr val="bg1"/>
                </a:solidFill>
              </a:rPr>
              <a:t>	NN</a:t>
            </a:r>
          </a:p>
          <a:p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	SC</a:t>
            </a:r>
          </a:p>
          <a:p>
            <a:r>
              <a:rPr lang="en-US" dirty="0" err="1">
                <a:solidFill>
                  <a:schemeClr val="bg1"/>
                </a:solidFill>
              </a:rPr>
              <a:t>mengusir</a:t>
            </a:r>
            <a:r>
              <a:rPr lang="en-US" dirty="0">
                <a:solidFill>
                  <a:schemeClr val="bg1"/>
                </a:solidFill>
              </a:rPr>
              <a:t>	VB</a:t>
            </a:r>
          </a:p>
          <a:p>
            <a:r>
              <a:rPr lang="en-US" dirty="0" err="1">
                <a:solidFill>
                  <a:schemeClr val="bg1"/>
                </a:solidFill>
              </a:rPr>
              <a:t>monyet-monyet</a:t>
            </a:r>
            <a:r>
              <a:rPr lang="en-US" dirty="0">
                <a:solidFill>
                  <a:schemeClr val="bg1"/>
                </a:solidFill>
              </a:rPr>
              <a:t>	NN</a:t>
            </a:r>
          </a:p>
          <a:p>
            <a:r>
              <a:rPr lang="en-US" dirty="0">
                <a:solidFill>
                  <a:schemeClr val="bg1"/>
                </a:solidFill>
              </a:rPr>
              <a:t>lain	JJ</a:t>
            </a:r>
          </a:p>
          <a:p>
            <a:r>
              <a:rPr lang="en-US" dirty="0">
                <a:solidFill>
                  <a:schemeClr val="bg1"/>
                </a:solidFill>
              </a:rPr>
              <a:t>yang	SC</a:t>
            </a:r>
          </a:p>
          <a:p>
            <a:r>
              <a:rPr lang="en-US" dirty="0" err="1">
                <a:solidFill>
                  <a:schemeClr val="bg1"/>
                </a:solidFill>
              </a:rPr>
              <a:t>berbadan</a:t>
            </a:r>
            <a:r>
              <a:rPr lang="en-US" dirty="0">
                <a:solidFill>
                  <a:schemeClr val="bg1"/>
                </a:solidFill>
              </a:rPr>
              <a:t>	VB</a:t>
            </a:r>
          </a:p>
          <a:p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	RB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7" name="Rectangle 6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402277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16" y="269507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763" y="2480675"/>
            <a:ext cx="10355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	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target TAG, M = 2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	: natural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logaritma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2175" indent="-892175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	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binary (0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label 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diobservasi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	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763" y="986887"/>
            <a:ext cx="262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formulasi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1778" y="1390014"/>
            <a:ext cx="5724175" cy="899085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3032" y="5170499"/>
            <a:ext cx="11367436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[0. 0. 0. ... 0. 0. 0.] [0. 0. 0. ... 0. 0. 0.] [0. 0. 0. ... 0. 0. 0.] ... [1. 0. 0. ... 0. 0. 0.] [1. 0. 0. ... 0. 0. 0.] [1. 0. 0. ... 0. 0. 0.]]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11" name="Rectangle 10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sp>
        <p:nvSpPr>
          <p:cNvPr id="13" name="TextBox 12"/>
          <p:cNvSpPr txBox="1"/>
          <p:nvPr/>
        </p:nvSpPr>
        <p:spPr>
          <a:xfrm>
            <a:off x="316029" y="4700410"/>
            <a:ext cx="488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TAG </a:t>
            </a:r>
            <a:r>
              <a:rPr lang="en-US" dirty="0" err="1" smtClean="0"/>
              <a:t>menjadi</a:t>
            </a:r>
            <a:r>
              <a:rPr lang="en-US" dirty="0" smtClean="0"/>
              <a:t> binary classification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25865" y="2227861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Murphy, Kevin (2012).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Machine Learning: A Probabilistic Perspective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MIT. </a:t>
            </a:r>
            <a:r>
              <a:rPr lang="en-US" sz="1050" dirty="0">
                <a:solidFill>
                  <a:srgbClr val="0B0080"/>
                </a:solidFill>
                <a:latin typeface="Arial" panose="020B0604020202020204" pitchFamily="34" charset="0"/>
                <a:hlinkClick r:id="rId4" tooltip="International Standard Book Number"/>
              </a:rPr>
              <a:t>ISBN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050" dirty="0">
                <a:solidFill>
                  <a:srgbClr val="0B0080"/>
                </a:solidFill>
                <a:latin typeface="Arial" panose="020B0604020202020204" pitchFamily="34" charset="0"/>
                <a:hlinkClick r:id="rId5" tooltip="Special:BookSources/978-0262018029"/>
              </a:rPr>
              <a:t>978-0262018029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6429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44" y="0"/>
            <a:ext cx="10515600" cy="9246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 Function Activation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444" y="924660"/>
            <a:ext cx="10515600" cy="1154397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softargmax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exponential function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vektor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090489" y="1849320"/>
                <a:ext cx="4139459" cy="1434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𝓏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4400" dirty="0"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 </a:t>
                </a:r>
                <a:endParaRPr lang="en-US" sz="44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89" y="1849320"/>
                <a:ext cx="4139459" cy="14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28079" y="3436839"/>
                <a:ext cx="89918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nilai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probabilitas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distribusi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TAG yang </a:t>
                </a:r>
                <a:r>
                  <a:rPr lang="en-US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diobservasi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9" y="3436839"/>
                <a:ext cx="899182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54171" y="3956604"/>
                <a:ext cx="57878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 smtClean="0"/>
                  <a:t> : </a:t>
                </a:r>
                <a:r>
                  <a:rPr lang="en-US" sz="2400" dirty="0" err="1" smtClean="0"/>
                  <a:t>nilai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epsilon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dari</a:t>
                </a:r>
                <a:r>
                  <a:rPr lang="en-US" sz="2400" dirty="0" smtClean="0"/>
                  <a:t> TAG class yang </a:t>
                </a:r>
                <a:r>
                  <a:rPr lang="en-US" sz="2400" dirty="0" err="1" smtClean="0"/>
                  <a:t>diamati</a:t>
                </a:r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71" y="3956604"/>
                <a:ext cx="5787803" cy="461665"/>
              </a:xfrm>
              <a:prstGeom prst="rect">
                <a:avLst/>
              </a:prstGeom>
              <a:blipFill>
                <a:blip r:embed="rId4"/>
                <a:stretch>
                  <a:fillRect t="-13158" r="-63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28079" y="4524926"/>
                <a:ext cx="6913111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𝑛𝑖𝑙𝑎𝑖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𝑗𝑢𝑚𝑙𝑎h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𝑒𝑝𝑠𝑖𝑙𝑜𝑛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𝑑𝑎𝑟𝑖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𝑇𝐴𝐺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𝑐𝑙𝑎𝑠𝑠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h𝑎𝑠𝑖𝑙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𝑝𝑟𝑒𝑑𝑖𝑘𝑠𝑖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79" y="4524926"/>
                <a:ext cx="6913111" cy="992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154171" y="5517570"/>
                <a:ext cx="4941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banyaknya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prediksi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TAG yang </a:t>
                </a:r>
                <a:r>
                  <a:rPr lang="en-US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dihasilkan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71" y="5517570"/>
                <a:ext cx="4941417" cy="400110"/>
              </a:xfrm>
              <a:prstGeom prst="rect">
                <a:avLst/>
              </a:prstGeom>
              <a:blipFill>
                <a:blip r:embed="rId6"/>
                <a:stretch>
                  <a:fillRect t="-7576" r="-61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14" name="Rectangle 13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sp>
        <p:nvSpPr>
          <p:cNvPr id="19" name="Rectangle 18"/>
          <p:cNvSpPr/>
          <p:nvPr/>
        </p:nvSpPr>
        <p:spPr>
          <a:xfrm>
            <a:off x="6542019" y="5882382"/>
            <a:ext cx="56499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Bishop, Christopher M. (2006).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Pattern Recognition and Machine Learning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Springer.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14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69" y="150195"/>
            <a:ext cx="10515600" cy="85728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197" y="1296236"/>
            <a:ext cx="10617989" cy="1779944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(domain D). 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5287" y="3106232"/>
            <a:ext cx="3436220" cy="98488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7.24766942e-05 1.20141415e-03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3500" y="3106232"/>
            <a:ext cx="1434164" cy="98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115159" y="3076180"/>
            <a:ext cx="1346475" cy="98488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62888" y="3455469"/>
            <a:ext cx="375386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402890" y="3455469"/>
            <a:ext cx="375386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06852" y="4742992"/>
                <a:ext cx="7254782" cy="6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52" y="4742992"/>
                <a:ext cx="7254782" cy="640303"/>
              </a:xfrm>
              <a:prstGeom prst="rect">
                <a:avLst/>
              </a:prstGeom>
              <a:blipFill>
                <a:blip r:embed="rId2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8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7658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924026"/>
            <a:ext cx="10381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LSTM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menggenerasi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fit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train_sentences_X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to_categorical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train_tags_y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(tag2index)),epochs=20,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=0.10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Train_sentences_X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pad_sequences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word2index kata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Train_tags_X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target TAG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sepanjang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Tag2Index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yang optimal</a:t>
            </a:r>
          </a:p>
          <a:p>
            <a:pPr marL="800100" lvl="1" indent="-342900" algn="just">
              <a:buFont typeface="+mj-lt"/>
              <a:buAutoNum type="alphaLcParenR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0.10,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mempersiapkan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test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model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10" name="Rectangle 9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04349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29" y="0"/>
            <a:ext cx="10515600" cy="789907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(Accuracy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 Entropy)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29" y="394953"/>
            <a:ext cx="6054291" cy="562302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8" name="Rectangle 7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6967"/>
              </p:ext>
            </p:extLst>
          </p:nvPr>
        </p:nvGraphicFramePr>
        <p:xfrm>
          <a:off x="859321" y="635068"/>
          <a:ext cx="4453823" cy="5253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098">
                  <a:extLst>
                    <a:ext uri="{9D8B030D-6E8A-4147-A177-3AD203B41FA5}">
                      <a16:colId xmlns:a16="http://schemas.microsoft.com/office/drawing/2014/main" val="3932361280"/>
                    </a:ext>
                  </a:extLst>
                </a:gridCol>
                <a:gridCol w="1593394">
                  <a:extLst>
                    <a:ext uri="{9D8B030D-6E8A-4147-A177-3AD203B41FA5}">
                      <a16:colId xmlns:a16="http://schemas.microsoft.com/office/drawing/2014/main" val="236896155"/>
                    </a:ext>
                  </a:extLst>
                </a:gridCol>
                <a:gridCol w="2073331">
                  <a:extLst>
                    <a:ext uri="{9D8B030D-6E8A-4147-A177-3AD203B41FA5}">
                      <a16:colId xmlns:a16="http://schemas.microsoft.com/office/drawing/2014/main" val="98905569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Epoch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Loss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Accuracy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0389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2.61779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0.310855848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78144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2.12162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0.47664731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46599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1.73219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0.484574604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69345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1.64879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0.484801815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08361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1.56879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0.508104012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09892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1.45485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0.55473366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1371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1.28072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0.636834135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88402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1.03547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0.735294114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89163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0.788551901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0.794420606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9808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0.524244836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0.874046943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8267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0.342065251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0.919313302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62677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0.217688658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0.948775564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65106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0.14009619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0.966574099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83027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0.090180743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0.98151982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86276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0.059400341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0.98863923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707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0.037643828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0.99389043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55644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0.024864057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0.996263573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333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0.01767796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0.997778339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064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0.01248825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0.998788179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8749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0.009386382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0.999419347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871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4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67" y="83766"/>
            <a:ext cx="10515600" cy="85728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7" y="886160"/>
            <a:ext cx="10515600" cy="4945928"/>
          </a:xfrm>
        </p:spPr>
        <p:txBody>
          <a:bodyPr>
            <a:normAutofit fontScale="92500"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Tagging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(Noun), VB (Verb), ADJ (Adjective), ADV (Adverb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Label Tab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Person, Organization, Location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Chunker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NLP Task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memisahkan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subconstituent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verb, and prepositional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Subconstituent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VP,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text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diamati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Label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(keyword Tag).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76963"/>
            <a:ext cx="12192000" cy="681037"/>
            <a:chOff x="0" y="6196212"/>
            <a:chExt cx="12192000" cy="681037"/>
          </a:xfrm>
        </p:grpSpPr>
        <p:sp>
          <p:nvSpPr>
            <p:cNvPr id="6" name="Rectangle 5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4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68" y="0"/>
            <a:ext cx="10515600" cy="88615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(Accuracy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Entropy)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3462" y="2227179"/>
            <a:ext cx="41302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0.999419347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8747" y="2227179"/>
            <a:ext cx="34854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Loss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Latih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0.009386382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068" y="949214"/>
            <a:ext cx="2527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epoch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9" name="Rectangle 8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sp>
        <p:nvSpPr>
          <p:cNvPr id="11" name="Rectangle 10"/>
          <p:cNvSpPr/>
          <p:nvPr/>
        </p:nvSpPr>
        <p:spPr>
          <a:xfrm>
            <a:off x="2003462" y="3189890"/>
            <a:ext cx="41302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0.00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8747" y="3189890"/>
            <a:ext cx="348541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Loss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validasi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1.00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1" y="249622"/>
            <a:ext cx="10515600" cy="809157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21" y="1058780"/>
            <a:ext cx="10515600" cy="13282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diujikan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814" y="2268655"/>
            <a:ext cx="102156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Hingga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teknologi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perubahan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berkembang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maupun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sukses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Chicken Level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adalah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diimplementasikan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teknologi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melakukan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sebagian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bisnisnya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konvensional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tanpa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bantuan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komputer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yang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proses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lama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efisien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Terlebih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lagi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tanpa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bantuan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backup data digital,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kehilangan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data yang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dimiliki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oleh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sangat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besar.Sistem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diimplementasikan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pendekatan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prototype,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mendengarkan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inginkan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membangun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program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kemudian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mengadakan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ketika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program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terpenuhi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oleh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Program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seluruh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terkomputerisasi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Bahasa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pemrograman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PHP.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Penulis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pendekatan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berorientasi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menggunakan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Unified Modeling Language Diagram(UML)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merancang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yang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terdiri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diagram use case,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skenario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 case, activity diagram, sequence diagram, class diagram, object diagram, component diagram,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deployment diagram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berdasarkan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data yang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didapat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melakukan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melakukan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wawancara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terhadap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pemilik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perusahaan.Penulis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berharap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dirancang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membantu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pihak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Chicken Level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meningkatkan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efisiensi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mempersingkat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waktu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transaksi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laporan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cepat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mudah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dibandingkan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sebelumnya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6" name="Rectangle 5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8248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96" y="134120"/>
            <a:ext cx="10515600" cy="75140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196" y="1029903"/>
            <a:ext cx="10630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903" y="1543612"/>
            <a:ext cx="6477864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kata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182 kata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padding 48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233 kata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9903" y="2492943"/>
            <a:ext cx="4758547" cy="707886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yang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berjumlah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198 kata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 yang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berjumlah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 35 kata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72788"/>
              </p:ext>
            </p:extLst>
          </p:nvPr>
        </p:nvGraphicFramePr>
        <p:xfrm>
          <a:off x="1029903" y="3532764"/>
          <a:ext cx="4148490" cy="93345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382830">
                  <a:extLst>
                    <a:ext uri="{9D8B030D-6E8A-4147-A177-3AD203B41FA5}">
                      <a16:colId xmlns:a16="http://schemas.microsoft.com/office/drawing/2014/main" val="3040273765"/>
                    </a:ext>
                  </a:extLst>
                </a:gridCol>
                <a:gridCol w="1382830">
                  <a:extLst>
                    <a:ext uri="{9D8B030D-6E8A-4147-A177-3AD203B41FA5}">
                      <a16:colId xmlns:a16="http://schemas.microsoft.com/office/drawing/2014/main" val="4118293484"/>
                    </a:ext>
                  </a:extLst>
                </a:gridCol>
                <a:gridCol w="1382830">
                  <a:extLst>
                    <a:ext uri="{9D8B030D-6E8A-4147-A177-3AD203B41FA5}">
                      <a16:colId xmlns:a16="http://schemas.microsoft.com/office/drawing/2014/main" val="33467896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0.849785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607739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0.150215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773518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9847813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9" name="Rectangle 8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sp>
        <p:nvSpPr>
          <p:cNvPr id="11" name="TextBox 10"/>
          <p:cNvSpPr txBox="1"/>
          <p:nvPr/>
        </p:nvSpPr>
        <p:spPr>
          <a:xfrm>
            <a:off x="1029903" y="4835975"/>
            <a:ext cx="933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0.849785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6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572" y="0"/>
            <a:ext cx="10515600" cy="1078029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11658"/>
              </p:ext>
            </p:extLst>
          </p:nvPr>
        </p:nvGraphicFramePr>
        <p:xfrm>
          <a:off x="632058" y="1078033"/>
          <a:ext cx="4941869" cy="4460371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2614336">
                  <a:extLst>
                    <a:ext uri="{9D8B030D-6E8A-4147-A177-3AD203B41FA5}">
                      <a16:colId xmlns:a16="http://schemas.microsoft.com/office/drawing/2014/main" val="2417780376"/>
                    </a:ext>
                  </a:extLst>
                </a:gridCol>
                <a:gridCol w="565049">
                  <a:extLst>
                    <a:ext uri="{9D8B030D-6E8A-4147-A177-3AD203B41FA5}">
                      <a16:colId xmlns:a16="http://schemas.microsoft.com/office/drawing/2014/main" val="1918165252"/>
                    </a:ext>
                  </a:extLst>
                </a:gridCol>
                <a:gridCol w="829405">
                  <a:extLst>
                    <a:ext uri="{9D8B030D-6E8A-4147-A177-3AD203B41FA5}">
                      <a16:colId xmlns:a16="http://schemas.microsoft.com/office/drawing/2014/main" val="1918457080"/>
                    </a:ext>
                  </a:extLst>
                </a:gridCol>
                <a:gridCol w="933079">
                  <a:extLst>
                    <a:ext uri="{9D8B030D-6E8A-4147-A177-3AD203B41FA5}">
                      <a16:colId xmlns:a16="http://schemas.microsoft.com/office/drawing/2014/main" val="1976606131"/>
                    </a:ext>
                  </a:extLst>
                </a:gridCol>
              </a:tblGrid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Sentence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Predict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472136686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[[('</a:t>
                      </a:r>
                      <a:r>
                        <a:rPr lang="en-US" sz="1200" u="none" strike="noStrike" dirty="0" err="1">
                          <a:effectLst/>
                        </a:rPr>
                        <a:t>Hingga</a:t>
                      </a:r>
                      <a:r>
                        <a:rPr lang="en-US" sz="1200" u="none" strike="noStrike" dirty="0">
                          <a:effectLst/>
                        </a:rPr>
                        <a:t>', 'IN'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38165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dunia</a:t>
                      </a:r>
                      <a:r>
                        <a:rPr lang="en-US" sz="1200" u="none" strike="noStrike" dirty="0">
                          <a:effectLst/>
                        </a:rPr>
                        <a:t>', 'NN'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922094674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perubahan</a:t>
                      </a:r>
                      <a:r>
                        <a:rPr lang="en-US" sz="1200" u="none" strike="noStrike" dirty="0">
                          <a:effectLst/>
                        </a:rPr>
                        <a:t>', 'NN'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269386520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berkembang</a:t>
                      </a:r>
                      <a:r>
                        <a:rPr lang="en-US" sz="1200" u="none" strike="noStrike" dirty="0">
                          <a:effectLst/>
                        </a:rPr>
                        <a:t>', 'VB'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VB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698495319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('sukses', 'JJ'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987398455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('Chicken', 'NNP'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NNP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12060280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('Level', 'FW'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4145773249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('sebagian', 'CD'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048240396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('bisnisnya', 'PRP'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4284681420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Terlebih</a:t>
                      </a:r>
                      <a:r>
                        <a:rPr lang="en-US" sz="1200" u="none" strike="noStrike" dirty="0">
                          <a:effectLst/>
                        </a:rPr>
                        <a:t>', 'RB'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313072663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lagi</a:t>
                      </a:r>
                      <a:r>
                        <a:rPr lang="en-US" sz="1200" u="none" strike="noStrike" dirty="0">
                          <a:effectLst/>
                        </a:rPr>
                        <a:t>', 'RB'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303511497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('backup', 'RB'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450742728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('digital', 'JJ'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218284825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('resiko', 'X'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509073361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('besarSistem', 'FW'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4064704066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diimplementasikan</a:t>
                      </a:r>
                      <a:r>
                        <a:rPr lang="en-US" sz="1200" u="none" strike="noStrike" dirty="0">
                          <a:effectLst/>
                        </a:rPr>
                        <a:t>', 'VB'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VB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673350018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mendengarkan</a:t>
                      </a:r>
                      <a:r>
                        <a:rPr lang="en-US" sz="1200" u="none" strike="noStrike" dirty="0">
                          <a:effectLst/>
                        </a:rPr>
                        <a:t>', 'VB'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884827785"/>
                  </a:ext>
                </a:extLst>
              </a:tr>
              <a:tr h="237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('apa', 'WH'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83355321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7" name="Rectangle 6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50775"/>
              </p:ext>
            </p:extLst>
          </p:nvPr>
        </p:nvGraphicFramePr>
        <p:xfrm>
          <a:off x="6009372" y="1078035"/>
          <a:ext cx="5477137" cy="4511111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723662">
                  <a:extLst>
                    <a:ext uri="{9D8B030D-6E8A-4147-A177-3AD203B41FA5}">
                      <a16:colId xmlns:a16="http://schemas.microsoft.com/office/drawing/2014/main" val="2417780376"/>
                    </a:ext>
                  </a:extLst>
                </a:gridCol>
                <a:gridCol w="800091">
                  <a:extLst>
                    <a:ext uri="{9D8B030D-6E8A-4147-A177-3AD203B41FA5}">
                      <a16:colId xmlns:a16="http://schemas.microsoft.com/office/drawing/2014/main" val="1918165252"/>
                    </a:ext>
                  </a:extLst>
                </a:gridCol>
                <a:gridCol w="919240">
                  <a:extLst>
                    <a:ext uri="{9D8B030D-6E8A-4147-A177-3AD203B41FA5}">
                      <a16:colId xmlns:a16="http://schemas.microsoft.com/office/drawing/2014/main" val="1918457080"/>
                    </a:ext>
                  </a:extLst>
                </a:gridCol>
                <a:gridCol w="1034144">
                  <a:extLst>
                    <a:ext uri="{9D8B030D-6E8A-4147-A177-3AD203B41FA5}">
                      <a16:colId xmlns:a16="http://schemas.microsoft.com/office/drawing/2014/main" val="1976606131"/>
                    </a:ext>
                  </a:extLst>
                </a:gridCol>
              </a:tblGrid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Sentence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Actual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Predict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472136686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klien</a:t>
                      </a:r>
                      <a:r>
                        <a:rPr lang="en-US" sz="1200" u="none" strike="noStrike" dirty="0">
                          <a:effectLst/>
                        </a:rPr>
                        <a:t>', 'MD'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21166059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('inginkan', 'VB'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13538978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('kemudian', 'CC'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482974712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mengadakan</a:t>
                      </a:r>
                      <a:r>
                        <a:rPr lang="en-US" sz="1200" u="none" strike="noStrike" dirty="0">
                          <a:effectLst/>
                        </a:rPr>
                        <a:t>', 'VB'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VB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SYM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59795426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('revisi', 'NN'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427974732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('ketika', 'SC'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654057029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('kondisi', 'NN'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759819811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('Bahasa', 'NNP'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471554260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('pemrograman', 'CC'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715027098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('Penulis', 'NNP'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928334426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('berorientasi', 'NN'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663630811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('diagram', 'NN'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4092404710"/>
                  </a:ext>
                </a:extLst>
              </a:tr>
              <a:tr h="296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</a:t>
                      </a:r>
                      <a:r>
                        <a:rPr lang="en-US" sz="1200" u="none" strike="noStrike" dirty="0" err="1">
                          <a:effectLst/>
                        </a:rPr>
                        <a:t>perusahaanPenulis</a:t>
                      </a:r>
                      <a:r>
                        <a:rPr lang="en-US" sz="1200" u="none" strike="noStrike" dirty="0">
                          <a:effectLst/>
                        </a:rPr>
                        <a:t>', 'NNP'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3478828455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('berharap', 'VB'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506311515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, ('Chicken', 'FW'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012330143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('mempersingkat', 'JJ'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FALSE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2173155228"/>
                  </a:ext>
                </a:extLst>
              </a:tr>
              <a:tr h="2479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, ('dibandingkan', 'VB'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VB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FALSE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805" marR="3805" marT="3805" marB="0" anchor="b"/>
                </a:tc>
                <a:extLst>
                  <a:ext uri="{0D108BD9-81ED-4DB2-BD59-A6C34878D82A}">
                    <a16:rowId xmlns:a16="http://schemas.microsoft.com/office/drawing/2014/main" val="123147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82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68" y="267128"/>
            <a:ext cx="10515600" cy="8575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68" y="1322191"/>
            <a:ext cx="10515600" cy="4351338"/>
          </a:xfrm>
        </p:spPr>
        <p:txBody>
          <a:bodyPr>
            <a:noAutofit/>
          </a:bodyPr>
          <a:lstStyle/>
          <a:p>
            <a:pPr font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kata-kata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'Chicken', 'NNP‘ , 'Level', 'FW‘,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 (Personal pronoun)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'Chicken', 'FW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Perbedaannya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“Chicken Level”,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Chicken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 font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preposisi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'IN‘, 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'NN‘ , 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'NN‘,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 (Personal pronoun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aktual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preposisi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noun (NN).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'RB‘, '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'RB‘ (adverb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 (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Partikel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>
              <a:lnSpc>
                <a:spcPct val="100000"/>
              </a:lnSpc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5" name="Rectangle 4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649052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8" y="118545"/>
            <a:ext cx="10515600" cy="9499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926" y="1332465"/>
            <a:ext cx="10515600" cy="4351338"/>
          </a:xfrm>
        </p:spPr>
        <p:txBody>
          <a:bodyPr>
            <a:normAutofit/>
          </a:bodyPr>
          <a:lstStyle/>
          <a:p>
            <a:pPr fontAlgn="b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(VB):</a:t>
            </a:r>
          </a:p>
          <a:p>
            <a:pPr lvl="1" fontAlgn="b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'VB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fontAlgn="b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mendengarkan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'VB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</a:t>
            </a:r>
          </a:p>
          <a:p>
            <a:pPr lvl="1" fontAlgn="b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mengadakan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'VB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fontAlgn="b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'VB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fontAlgn="b"/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">
              <a:buNone/>
            </a:pP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5" name="Rectangle 4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651661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81" y="0"/>
            <a:ext cx="10515600" cy="108353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81" y="1083531"/>
            <a:ext cx="10515600" cy="4996416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Indonesia_manually_tager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tag,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prasa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tag,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kelakuan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Tag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dikenali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(NN)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(VB)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lampau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memperngaruhi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di-tag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Seharusnya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susunan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Kata “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 (NNP) 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 (FW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)”,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Bi-LSTM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pengingat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kemunculan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Seharusnya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kata Chicken Level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tagger paling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menonjol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“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mengadakan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seharuskan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terdekat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ditelusuri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word2index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Tag2Index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seragam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46275"/>
            <a:ext cx="12191999" cy="681037"/>
            <a:chOff x="0" y="6146275"/>
            <a:chExt cx="12191999" cy="681037"/>
          </a:xfrm>
        </p:grpSpPr>
        <p:sp>
          <p:nvSpPr>
            <p:cNvPr id="5" name="Rectangle 4"/>
            <p:cNvSpPr/>
            <p:nvPr/>
          </p:nvSpPr>
          <p:spPr>
            <a:xfrm>
              <a:off x="632058" y="6194586"/>
              <a:ext cx="11559941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46275"/>
              <a:ext cx="632059" cy="6810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73896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52728"/>
            <a:ext cx="10515600" cy="1005659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898172"/>
            <a:ext cx="10515600" cy="52087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99%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 = 1%.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99%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1%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85% TAG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15% TAG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frasa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frasa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susnya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pasif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word2index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tag2index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SOFTMAX, ADAM,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ARGMAX. Hal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testing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parameter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126382"/>
            <a:ext cx="12192000" cy="681037"/>
            <a:chOff x="0" y="6196212"/>
            <a:chExt cx="12192000" cy="681037"/>
          </a:xfrm>
        </p:grpSpPr>
        <p:sp>
          <p:nvSpPr>
            <p:cNvPr id="5" name="Rectangle 4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2019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8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miro.medium.com/max/1446/1*dCVvIX13M7VCrhFC8vJtg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77" y="369870"/>
            <a:ext cx="9620401" cy="622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Up Ribbon 3"/>
          <p:cNvSpPr/>
          <p:nvPr/>
        </p:nvSpPr>
        <p:spPr>
          <a:xfrm>
            <a:off x="1321577" y="1314156"/>
            <a:ext cx="8876872" cy="2568539"/>
          </a:xfrm>
          <a:prstGeom prst="ellipseRibbon2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TERIMA KASIH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14" y="95618"/>
            <a:ext cx="5023586" cy="10347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endParaRPr lang="en-US" dirty="0"/>
          </a:p>
        </p:txBody>
      </p:sp>
      <p:pic>
        <p:nvPicPr>
          <p:cNvPr id="1026" name="Picture 2" descr="https://cdn-images-1.medium.com/max/800/1*WX93S6ZIJH2zZjnZrQYFr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98" y="904774"/>
            <a:ext cx="3943350" cy="49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6196212"/>
            <a:ext cx="12192000" cy="681037"/>
            <a:chOff x="0" y="6196212"/>
            <a:chExt cx="12192000" cy="681037"/>
          </a:xfrm>
        </p:grpSpPr>
        <p:sp>
          <p:nvSpPr>
            <p:cNvPr id="6" name="Rectangle 5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482290" y="5816696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NER Example, (</a:t>
            </a:r>
            <a:r>
              <a:rPr lang="en-US" dirty="0" err="1" smtClean="0">
                <a:solidFill>
                  <a:srgbClr val="FF0000"/>
                </a:solidFill>
              </a:rPr>
              <a:t>KDnuggets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355" y="399870"/>
            <a:ext cx="4766059" cy="5294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48454" y="5660723"/>
            <a:ext cx="419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NLP </a:t>
            </a:r>
            <a:r>
              <a:rPr lang="en-US" dirty="0">
                <a:solidFill>
                  <a:srgbClr val="FF0000"/>
                </a:solidFill>
              </a:rPr>
              <a:t>POS Tags | Brown/Penn Treebank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35" y="0"/>
            <a:ext cx="10515600" cy="93535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" y="6176963"/>
            <a:ext cx="632059" cy="6810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196212"/>
            <a:ext cx="12192000" cy="681037"/>
            <a:chOff x="0" y="6196212"/>
            <a:chExt cx="12192000" cy="681037"/>
          </a:xfrm>
        </p:grpSpPr>
        <p:sp>
          <p:nvSpPr>
            <p:cNvPr id="8" name="Rectangle 7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  <p:sp>
        <p:nvSpPr>
          <p:cNvPr id="10" name="AutoShape 4" descr="https://pcdn.piiojs.com/i/kqctmw/vw,671,vh,0,kc,1,r,1,pr,1.5,wp,1/https%3A%2F%2Fmonkeylearn.com%2Fstatic%2Fimg%2Fkeyword-extraction%2Fproduct-review-examp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911" y="377868"/>
            <a:ext cx="7460166" cy="346802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7975" y="3101283"/>
            <a:ext cx="6362700" cy="2614295"/>
            <a:chOff x="592455" y="1425575"/>
            <a:chExt cx="6362700" cy="2614295"/>
          </a:xfrm>
        </p:grpSpPr>
        <p:pic>
          <p:nvPicPr>
            <p:cNvPr id="2050" name="Picture 2" descr="https://media.geeksforgeeks.org/wp-content/uploads/chunk-rule-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55" y="1425575"/>
              <a:ext cx="6362700" cy="2124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2397760" y="3670538"/>
              <a:ext cx="259147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Chunking Phrase Example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03689" y="4039099"/>
            <a:ext cx="39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Keyword Extraction, (MonkeyLearn.com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69" y="2506159"/>
            <a:ext cx="3721990" cy="132556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Arai, </a:t>
            </a:r>
            <a:r>
              <a:rPr lang="en-US" sz="1800" dirty="0" err="1"/>
              <a:t>Kohei</a:t>
            </a:r>
            <a:r>
              <a:rPr lang="en-US" sz="1800" dirty="0"/>
              <a:t> &amp; </a:t>
            </a:r>
            <a:r>
              <a:rPr lang="en-US" sz="1800" dirty="0" err="1"/>
              <a:t>Handayani</a:t>
            </a:r>
            <a:r>
              <a:rPr lang="en-US" sz="1800" dirty="0"/>
              <a:t>, </a:t>
            </a:r>
            <a:r>
              <a:rPr lang="en-US" sz="1800" dirty="0" err="1"/>
              <a:t>Anik</a:t>
            </a:r>
            <a:r>
              <a:rPr lang="en-US" sz="1800" dirty="0"/>
              <a:t>. (2012). Question Answering System for an Effective Collaborative Learning. International Journal of Advanced Computer Science and Applications. 3. 10.14569/IJACSA.2012.030109.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70" y="1357274"/>
            <a:ext cx="4224454" cy="280213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 Answering (Answer Finder)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s://www.researchgate.net/profile/Kohei_Arai/publication/252067365/figure/fig1/AS:671525506138130@1537115565676/Question-Answering-Mechani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24" y="160919"/>
            <a:ext cx="6782791" cy="58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570" y="160918"/>
            <a:ext cx="24400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endParaRPr lang="en-U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" y="6196212"/>
            <a:ext cx="632059" cy="68103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6196212"/>
            <a:ext cx="12192000" cy="681037"/>
            <a:chOff x="0" y="6196212"/>
            <a:chExt cx="12192000" cy="681037"/>
          </a:xfrm>
        </p:grpSpPr>
        <p:sp>
          <p:nvSpPr>
            <p:cNvPr id="8" name="Rectangle 7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42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36624152"/>
              </p:ext>
            </p:extLst>
          </p:nvPr>
        </p:nvGraphicFramePr>
        <p:xfrm>
          <a:off x="1563036" y="365125"/>
          <a:ext cx="9065928" cy="568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225089"/>
            <a:ext cx="12192000" cy="6327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PROGRAM DOKTORAL STEI ITB APRIL 2020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" y="6196212"/>
            <a:ext cx="632059" cy="681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3036" y="5756412"/>
            <a:ext cx="367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Modul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kuliah</a:t>
            </a:r>
            <a:r>
              <a:rPr lang="en-US" dirty="0" smtClean="0">
                <a:solidFill>
                  <a:srgbClr val="FF0000"/>
                </a:solidFill>
              </a:rPr>
              <a:t> NLP, </a:t>
            </a:r>
            <a:r>
              <a:rPr lang="en-US" dirty="0" err="1" smtClean="0">
                <a:solidFill>
                  <a:srgbClr val="FF0000"/>
                </a:solidFill>
              </a:rPr>
              <a:t>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Ayu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Puwarianti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67" y="764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21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ANN 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(Recurrent Neural Network)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 (Gate Recurrent Unit)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 Neural Network)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GANs (Generative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196212"/>
            <a:ext cx="12192000" cy="681037"/>
            <a:chOff x="0" y="6196212"/>
            <a:chExt cx="12192000" cy="681037"/>
          </a:xfrm>
        </p:grpSpPr>
        <p:sp>
          <p:nvSpPr>
            <p:cNvPr id="7" name="Rectangle 6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2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2" y="136537"/>
            <a:ext cx="5505553" cy="7611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Scheme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" y="6196212"/>
            <a:ext cx="632059" cy="6810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196212"/>
            <a:ext cx="12192000" cy="681037"/>
            <a:chOff x="0" y="6196212"/>
            <a:chExt cx="12192000" cy="681037"/>
          </a:xfrm>
        </p:grpSpPr>
        <p:sp>
          <p:nvSpPr>
            <p:cNvPr id="9" name="Rectangle 8"/>
            <p:cNvSpPr/>
            <p:nvPr/>
          </p:nvSpPr>
          <p:spPr>
            <a:xfrm>
              <a:off x="0" y="6225089"/>
              <a:ext cx="12192000" cy="632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PROGRAM DOKTORAL STEI ITB APRIL 2020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" y="6196212"/>
              <a:ext cx="632059" cy="68103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00611" y="2194560"/>
            <a:ext cx="4889634" cy="3439073"/>
            <a:chOff x="635267" y="1088243"/>
            <a:chExt cx="7515225" cy="335564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267" y="1088243"/>
              <a:ext cx="7515225" cy="30384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714214" y="4043780"/>
              <a:ext cx="3357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RNN, scheme (wikimedia.org)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6" descr="Structure of the LSTM cell and equations that describe the gates of an LSTM cell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61" y="1207778"/>
            <a:ext cx="6004592" cy="244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893295" y="610352"/>
            <a:ext cx="5874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Varsamopoulos</a:t>
            </a:r>
            <a:r>
              <a:rPr lang="en-US" sz="1400" dirty="0"/>
              <a:t>, </a:t>
            </a:r>
            <a:r>
              <a:rPr lang="en-US" sz="1400" dirty="0" err="1"/>
              <a:t>Savvas</a:t>
            </a:r>
            <a:r>
              <a:rPr lang="en-US" sz="1400" dirty="0"/>
              <a:t> &amp; </a:t>
            </a:r>
            <a:r>
              <a:rPr lang="en-US" sz="1400" dirty="0" err="1"/>
              <a:t>Bertels</a:t>
            </a:r>
            <a:r>
              <a:rPr lang="en-US" sz="1400" dirty="0"/>
              <a:t>, Koen &amp; </a:t>
            </a:r>
            <a:r>
              <a:rPr lang="en-US" sz="1400" dirty="0" err="1"/>
              <a:t>Almudever</a:t>
            </a:r>
            <a:r>
              <a:rPr lang="en-US" sz="1400" dirty="0"/>
              <a:t>, Carmen. (2018). Designing neural network based decoders for surface codes. </a:t>
            </a:r>
          </a:p>
        </p:txBody>
      </p:sp>
    </p:spTree>
    <p:extLst>
      <p:ext uri="{BB962C8B-B14F-4D97-AF65-F5344CB8AC3E}">
        <p14:creationId xmlns:p14="http://schemas.microsoft.com/office/powerpoint/2010/main" val="19029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3737</Words>
  <Application>Microsoft Office PowerPoint</Application>
  <PresentationFormat>Widescreen</PresentationFormat>
  <Paragraphs>636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Monospaced</vt:lpstr>
      <vt:lpstr>Calibri</vt:lpstr>
      <vt:lpstr>Calibri Light</vt:lpstr>
      <vt:lpstr>Cambria Math</vt:lpstr>
      <vt:lpstr>Courier New</vt:lpstr>
      <vt:lpstr>Times New Roman</vt:lpstr>
      <vt:lpstr>Office Theme</vt:lpstr>
      <vt:lpstr>Custom Design</vt:lpstr>
      <vt:lpstr>SEQUENCE LABELING UNTUK TAGGER KALIMAT ABSTRAK DENGAN DEEP LEARNING</vt:lpstr>
      <vt:lpstr>Pengantar</vt:lpstr>
      <vt:lpstr>Pengantar</vt:lpstr>
      <vt:lpstr>Pengantar</vt:lpstr>
      <vt:lpstr>Pengantar</vt:lpstr>
      <vt:lpstr>Arai, Kohei &amp; Handayani, Anik. (2012). Question Answering System for an Effective Collaborative Learning. International Journal of Advanced Computer Science and Applications. 3. 10.14569/IJACSA.2012.030109.</vt:lpstr>
      <vt:lpstr>Skema Umum Sequence Labeling</vt:lpstr>
      <vt:lpstr>Deep Learning</vt:lpstr>
      <vt:lpstr>Deep Learning Scheme</vt:lpstr>
      <vt:lpstr>Deep Learning Scheme</vt:lpstr>
      <vt:lpstr>Deep Learning Scheme</vt:lpstr>
      <vt:lpstr>Pipeline Proses POSTag Deep Learning Model</vt:lpstr>
      <vt:lpstr>Pipeline Proses POSTag Testing</vt:lpstr>
      <vt:lpstr>Preprocessing Pipeline</vt:lpstr>
      <vt:lpstr>Tokenization Pipeline</vt:lpstr>
      <vt:lpstr>Word Tagging Pipeline</vt:lpstr>
      <vt:lpstr>Splitting Pipeline</vt:lpstr>
      <vt:lpstr>Word2Index Process</vt:lpstr>
      <vt:lpstr>Tag2Index Process</vt:lpstr>
      <vt:lpstr>Vector Word Array dan Vector Tag Array</vt:lpstr>
      <vt:lpstr>Bi-LSTM Process + Dense + Softmax Pipeline</vt:lpstr>
      <vt:lpstr>Eksperimen</vt:lpstr>
      <vt:lpstr>Eksperimen</vt:lpstr>
      <vt:lpstr>Eksperimen</vt:lpstr>
      <vt:lpstr>Loss Function (cross_entropy)</vt:lpstr>
      <vt:lpstr>SOFTMAX Function Activation</vt:lpstr>
      <vt:lpstr>Argmax Function</vt:lpstr>
      <vt:lpstr>Hasil</vt:lpstr>
      <vt:lpstr>Hasil (Accuracy dan Loss Entropy)</vt:lpstr>
      <vt:lpstr>Hasil (Accuracy dan Loss Entropy)</vt:lpstr>
      <vt:lpstr>Analisis Hasil</vt:lpstr>
      <vt:lpstr>Analisis Hasil</vt:lpstr>
      <vt:lpstr>Analisis Hasil</vt:lpstr>
      <vt:lpstr>Analisis Hasil</vt:lpstr>
      <vt:lpstr>Analisis Hasil</vt:lpstr>
      <vt:lpstr>Temuan Hasil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Multi-classification on Patient Reviewing in Drug Treatment</dc:title>
  <dc:creator>PA AGUS</dc:creator>
  <cp:lastModifiedBy>PA AGUS</cp:lastModifiedBy>
  <cp:revision>371</cp:revision>
  <dcterms:created xsi:type="dcterms:W3CDTF">2019-04-06T02:56:50Z</dcterms:created>
  <dcterms:modified xsi:type="dcterms:W3CDTF">2020-04-12T08:09:11Z</dcterms:modified>
</cp:coreProperties>
</file>