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2" r:id="rId3"/>
    <p:sldId id="257" r:id="rId4"/>
    <p:sldId id="258" r:id="rId5"/>
    <p:sldId id="259" r:id="rId6"/>
    <p:sldId id="275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6" r:id="rId20"/>
    <p:sldId id="267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 smtClean="0"/>
              <a:t>Penggunaan CPU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Komputer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87.5</c:v>
                </c:pt>
                <c:pt idx="1">
                  <c:v>94.5</c:v>
                </c:pt>
                <c:pt idx="2">
                  <c:v>96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Komputer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87.5</c:v>
                </c:pt>
                <c:pt idx="1">
                  <c:v>92</c:v>
                </c:pt>
                <c:pt idx="2">
                  <c:v>95.5</c:v>
                </c:pt>
                <c:pt idx="3">
                  <c:v>96.5</c:v>
                </c:pt>
                <c:pt idx="4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komputer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87.5</c:v>
                </c:pt>
                <c:pt idx="1">
                  <c:v>90.5</c:v>
                </c:pt>
                <c:pt idx="2">
                  <c:v>91</c:v>
                </c:pt>
                <c:pt idx="3">
                  <c:v>94</c:v>
                </c:pt>
                <c:pt idx="4">
                  <c:v>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334768"/>
        <c:axId val="347335552"/>
      </c:lineChart>
      <c:catAx>
        <c:axId val="34733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dirty="0" smtClean="0"/>
                  <a:t>Jumlah Thread</a:t>
                </a:r>
                <a:endParaRPr lang="id-ID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47335552"/>
        <c:crosses val="autoZero"/>
        <c:auto val="1"/>
        <c:lblAlgn val="ctr"/>
        <c:lblOffset val="100"/>
        <c:noMultiLvlLbl val="0"/>
      </c:catAx>
      <c:valAx>
        <c:axId val="34733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dirty="0" smtClean="0"/>
                  <a:t>Penggunaan CPU (%)</a:t>
                </a:r>
                <a:endParaRPr lang="id-ID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34733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 smtClean="0"/>
              <a:t>Kehilangan Data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Komputer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15.953333333333333</c:v>
                </c:pt>
                <c:pt idx="1">
                  <c:v>46.77</c:v>
                </c:pt>
                <c:pt idx="2">
                  <c:v>81.788888888888891</c:v>
                </c:pt>
                <c:pt idx="3">
                  <c:v>89.558333333333323</c:v>
                </c:pt>
                <c:pt idx="4">
                  <c:v>87.99466666666666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Komputer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3.1199999999999997</c:v>
                </c:pt>
                <c:pt idx="1">
                  <c:v>22.186666666666667</c:v>
                </c:pt>
                <c:pt idx="2">
                  <c:v>67.804444444444442</c:v>
                </c:pt>
                <c:pt idx="3">
                  <c:v>75.958333333333343</c:v>
                </c:pt>
                <c:pt idx="4">
                  <c:v>66.134666666666661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komputer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0.59333333333333327</c:v>
                </c:pt>
                <c:pt idx="1">
                  <c:v>17.440000000000001</c:v>
                </c:pt>
                <c:pt idx="2">
                  <c:v>33.817777777777778</c:v>
                </c:pt>
                <c:pt idx="3">
                  <c:v>53.718333333333334</c:v>
                </c:pt>
                <c:pt idx="4">
                  <c:v>48.090666666666664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676216"/>
        <c:axId val="404673472"/>
      </c:lineChart>
      <c:catAx>
        <c:axId val="404676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dirty="0" smtClean="0"/>
                  <a:t>Jumlah Thread</a:t>
                </a:r>
                <a:endParaRPr lang="id-ID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04673472"/>
        <c:crosses val="autoZero"/>
        <c:auto val="1"/>
        <c:lblAlgn val="ctr"/>
        <c:lblOffset val="100"/>
        <c:noMultiLvlLbl val="0"/>
      </c:catAx>
      <c:valAx>
        <c:axId val="404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dirty="0" smtClean="0"/>
                  <a:t>Data Hilang (%)</a:t>
                </a:r>
                <a:endParaRPr lang="id-ID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0467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32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44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17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699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1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79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4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44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1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98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2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256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98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0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BBAE-A9C1-4C2C-BE8F-6AB7FD98480B}" type="datetimeFigureOut">
              <a:rPr lang="id-ID" smtClean="0"/>
              <a:t>30/06/2016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71D134-9844-41A0-9A64-C37023BA64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7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65820" y="4648591"/>
            <a:ext cx="3333460" cy="16878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820" y="14270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id-ID" sz="3000" b="1" dirty="0"/>
              <a:t>RANCANG BANGUN SISTEM LOG SERVER BERBASIS</a:t>
            </a:r>
            <a:br>
              <a:rPr lang="id-ID" sz="3000" b="1" dirty="0"/>
            </a:br>
            <a:r>
              <a:rPr lang="it-IT" sz="3000" b="1" dirty="0"/>
              <a:t>SYSLOG DAN CASSANDRA UNTUK MONITORING</a:t>
            </a:r>
            <a:br>
              <a:rPr lang="it-IT" sz="3000" b="1" dirty="0"/>
            </a:br>
            <a:r>
              <a:rPr lang="id-ID" sz="3000" b="1" dirty="0"/>
              <a:t>PENGELOLAAN JARINGAN DI ITS</a:t>
            </a:r>
            <a:endParaRPr lang="id-ID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3152" y="4993751"/>
            <a:ext cx="2794156" cy="112628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Thiar Hasbiya Ditanaya</a:t>
            </a: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5112100083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22672" y="4648590"/>
            <a:ext cx="5640409" cy="16878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Royyana Muslim Ijtihadie, S.Kom, M.Kom, </a:t>
            </a:r>
            <a:r>
              <a:rPr lang="id-ID" dirty="0" smtClean="0"/>
              <a:t>PhD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/>
              <a:t>Ir. Muchammad Husni, M.Kom.</a:t>
            </a:r>
          </a:p>
        </p:txBody>
      </p:sp>
    </p:spTree>
    <p:extLst>
      <p:ext uri="{BB962C8B-B14F-4D97-AF65-F5344CB8AC3E}">
        <p14:creationId xmlns:p14="http://schemas.microsoft.com/office/powerpoint/2010/main" val="2819920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74" y="598352"/>
            <a:ext cx="8911687" cy="1280890"/>
          </a:xfrm>
        </p:spPr>
        <p:txBody>
          <a:bodyPr/>
          <a:lstStyle/>
          <a:p>
            <a:r>
              <a:rPr lang="id-ID" dirty="0" smtClean="0"/>
              <a:t>Pengujian Syslog Agen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28" y="752899"/>
            <a:ext cx="4586062" cy="585348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58074" y="1571223"/>
            <a:ext cx="5121520" cy="5035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d-ID" sz="2800" dirty="0" smtClean="0"/>
              <a:t>Pengujian dilakukan di Laboratorium Arsitektur dan Jaringan Komputer dengan Syslog agen:</a:t>
            </a:r>
          </a:p>
          <a:p>
            <a:r>
              <a:rPr lang="id-ID" sz="2800" dirty="0" smtClean="0"/>
              <a:t>5 server praktikum jarkom</a:t>
            </a:r>
          </a:p>
          <a:p>
            <a:pPr lvl="1"/>
            <a:r>
              <a:rPr lang="id-ID" sz="2600" dirty="0" smtClean="0"/>
              <a:t>Debian 8.3</a:t>
            </a:r>
          </a:p>
          <a:p>
            <a:r>
              <a:rPr lang="id-ID" sz="2800" dirty="0" smtClean="0"/>
              <a:t>2 server riset Laboratorium AJK</a:t>
            </a:r>
          </a:p>
          <a:p>
            <a:pPr lvl="1"/>
            <a:r>
              <a:rPr lang="id-ID" sz="2600" dirty="0" smtClean="0"/>
              <a:t>Ubuntu 14.04</a:t>
            </a:r>
          </a:p>
          <a:p>
            <a:r>
              <a:rPr lang="id-ID" sz="2800" dirty="0" smtClean="0"/>
              <a:t>1 server active directory</a:t>
            </a:r>
          </a:p>
          <a:p>
            <a:pPr lvl="1"/>
            <a:r>
              <a:rPr lang="id-ID" sz="2600" dirty="0" smtClean="0"/>
              <a:t>Windows server 2012</a:t>
            </a:r>
          </a:p>
          <a:p>
            <a:r>
              <a:rPr lang="id-ID" sz="2800" dirty="0" smtClean="0"/>
              <a:t>3 komputer workstation Laboratorium AJK</a:t>
            </a:r>
          </a:p>
          <a:p>
            <a:pPr lvl="1"/>
            <a:r>
              <a:rPr lang="id-ID" sz="2600" dirty="0" smtClean="0"/>
              <a:t>Windows 8.0 dan windows 8.1</a:t>
            </a:r>
          </a:p>
          <a:p>
            <a:r>
              <a:rPr lang="id-ID" sz="2800" dirty="0" smtClean="0"/>
              <a:t>1 Bridge Laboratorium AJK</a:t>
            </a:r>
          </a:p>
          <a:p>
            <a:pPr lvl="1"/>
            <a:r>
              <a:rPr lang="id-ID" sz="2600" dirty="0"/>
              <a:t>RouterOS v6.15</a:t>
            </a:r>
            <a:endParaRPr lang="id-ID" sz="2600" dirty="0" smtClean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9342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</a:t>
            </a:r>
            <a:r>
              <a:rPr lang="id-ID" dirty="0"/>
              <a:t>Pengujian Syslog Agen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440415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04"/>
                <a:gridCol w="4700789"/>
                <a:gridCol w="333940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Syslog Agen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Debian 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Ubuntu 14.04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Windows server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Windows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RouterOS v6.15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Berhasil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4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Skalabilitas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83" y="624110"/>
            <a:ext cx="4534652" cy="5942566"/>
          </a:xfrm>
        </p:spPr>
      </p:pic>
      <p:sp>
        <p:nvSpPr>
          <p:cNvPr id="5" name="TextBox 4"/>
          <p:cNvSpPr txBox="1"/>
          <p:nvPr/>
        </p:nvSpPr>
        <p:spPr>
          <a:xfrm>
            <a:off x="2592925" y="1905000"/>
            <a:ext cx="491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Pengujian dilakukan 3 kali </a:t>
            </a:r>
          </a:p>
          <a:p>
            <a:r>
              <a:rPr lang="id-ID" dirty="0" smtClean="0"/>
              <a:t>menggunakan jumlah pekerja 1,2 dan 3.</a:t>
            </a:r>
          </a:p>
          <a:p>
            <a:r>
              <a:rPr lang="id-ID" dirty="0" smtClean="0"/>
              <a:t>Setiap komputer penguji akan mengirimkan 25 permintaan per thread. Jumlah thread yang dikirimkan adalah 100, 200. </a:t>
            </a:r>
            <a:r>
              <a:rPr lang="id-ID" dirty="0" smtClean="0"/>
              <a:t>300, </a:t>
            </a:r>
            <a:r>
              <a:rPr lang="id-ID" dirty="0" smtClean="0"/>
              <a:t>400 dan 500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2715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Pengujian Skalabilitas</a:t>
            </a:r>
            <a:endParaRPr lang="id-ID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64444"/>
              </p:ext>
            </p:extLst>
          </p:nvPr>
        </p:nvGraphicFramePr>
        <p:xfrm>
          <a:off x="2241483" y="19050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59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Pengujian Skalabilitas</a:t>
            </a:r>
          </a:p>
        </p:txBody>
      </p:sp>
      <p:graphicFrame>
        <p:nvGraphicFramePr>
          <p:cNvPr id="4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484736"/>
              </p:ext>
            </p:extLst>
          </p:nvPr>
        </p:nvGraphicFramePr>
        <p:xfrm>
          <a:off x="2499060" y="1694645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45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Kelola Penyimpanan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94963"/>
            <a:ext cx="6611938" cy="3778250"/>
          </a:xfrm>
        </p:spPr>
      </p:pic>
    </p:spTree>
    <p:extLst>
      <p:ext uri="{BB962C8B-B14F-4D97-AF65-F5344CB8AC3E}">
        <p14:creationId xmlns:p14="http://schemas.microsoft.com/office/powerpoint/2010/main" val="28276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Lihat Log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6834410" cy="4395491"/>
          </a:xfrm>
        </p:spPr>
      </p:pic>
    </p:spTree>
    <p:extLst>
      <p:ext uri="{BB962C8B-B14F-4D97-AF65-F5344CB8AC3E}">
        <p14:creationId xmlns:p14="http://schemas.microsoft.com/office/powerpoint/2010/main" val="34891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Kejadian Syslog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854223" cy="3778250"/>
          </a:xfrm>
        </p:spPr>
      </p:pic>
    </p:spTree>
    <p:extLst>
      <p:ext uri="{BB962C8B-B14F-4D97-AF65-F5344CB8AC3E}">
        <p14:creationId xmlns:p14="http://schemas.microsoft.com/office/powerpoint/2010/main" val="215253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Fungsi Baru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6752451" cy="4418527"/>
          </a:xfrm>
        </p:spPr>
      </p:pic>
    </p:spTree>
    <p:extLst>
      <p:ext uri="{BB962C8B-B14F-4D97-AF65-F5344CB8AC3E}">
        <p14:creationId xmlns:p14="http://schemas.microsoft.com/office/powerpoint/2010/main" val="3841761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8955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Kesimpulan dan Saran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2486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8955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0077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Sistem dapat menyimpan Syslog dari berbagai </a:t>
            </a:r>
            <a:r>
              <a:rPr lang="id-ID" dirty="0" smtClean="0"/>
              <a:t>perangkat secara </a:t>
            </a:r>
            <a:r>
              <a:rPr lang="id-ID" dirty="0"/>
              <a:t>bersamaan. Sistem operasi yang digunakan </a:t>
            </a:r>
            <a:r>
              <a:rPr lang="id-ID" dirty="0" smtClean="0"/>
              <a:t>perangkat tidak </a:t>
            </a:r>
            <a:r>
              <a:rPr lang="id-ID" dirty="0"/>
              <a:t>berpengaruh terhadapap keberhasilan </a:t>
            </a:r>
            <a:r>
              <a:rPr lang="id-ID" dirty="0" smtClean="0"/>
              <a:t>pencatatan Syslog.</a:t>
            </a:r>
          </a:p>
          <a:p>
            <a:r>
              <a:rPr lang="id-ID" dirty="0" smtClean="0"/>
              <a:t>Sistem memiliki skalabilitas. Semakin banyak komputer pekerja yang digunakan. Sistem dapat menangani permintaan lebih banyak.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158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Bagaimana membangun sistem penyimpanan syslog secara terpusat </a:t>
            </a:r>
            <a:r>
              <a:rPr lang="id-ID" sz="2800" dirty="0" smtClean="0"/>
              <a:t>?</a:t>
            </a:r>
          </a:p>
          <a:p>
            <a:r>
              <a:rPr lang="sv-SE" sz="2800" dirty="0"/>
              <a:t>Bagaimana membangun sistem penyimpanan syslog yang memiliki ketersediaan tinggi </a:t>
            </a:r>
            <a:r>
              <a:rPr lang="sv-SE" sz="2800" dirty="0" smtClean="0"/>
              <a:t>?</a:t>
            </a:r>
            <a:endParaRPr lang="id-ID" sz="2800" dirty="0" smtClean="0"/>
          </a:p>
          <a:p>
            <a:r>
              <a:rPr lang="id-ID" sz="2800" dirty="0"/>
              <a:t>Bagaimana menyajikan data syslog dengan baik untuk keperluan analisis ?</a:t>
            </a:r>
          </a:p>
        </p:txBody>
      </p:sp>
    </p:spTree>
    <p:extLst>
      <p:ext uri="{BB962C8B-B14F-4D97-AF65-F5344CB8AC3E}">
        <p14:creationId xmlns:p14="http://schemas.microsoft.com/office/powerpoint/2010/main" val="3660468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Perangkat yang dapat ditangani adalah perangkat yang mendukung protokol syslog</a:t>
            </a:r>
            <a:r>
              <a:rPr lang="id-ID" sz="2800" dirty="0" smtClean="0"/>
              <a:t>.</a:t>
            </a:r>
          </a:p>
          <a:p>
            <a:r>
              <a:rPr lang="id-ID" sz="2800" dirty="0"/>
              <a:t>Perangkat di lingkungan jaringan ITS.</a:t>
            </a:r>
          </a:p>
        </p:txBody>
      </p:sp>
    </p:spTree>
    <p:extLst>
      <p:ext uri="{BB962C8B-B14F-4D97-AF65-F5344CB8AC3E}">
        <p14:creationId xmlns:p14="http://schemas.microsoft.com/office/powerpoint/2010/main" val="20911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Mampu mengimplementasikan sistem pencatatan syslog yang terpusat</a:t>
            </a:r>
            <a:r>
              <a:rPr lang="id-ID" sz="2800" dirty="0" smtClean="0"/>
              <a:t>.</a:t>
            </a:r>
          </a:p>
          <a:p>
            <a:r>
              <a:rPr lang="id-ID" sz="2800" dirty="0"/>
              <a:t>Mampu mengimplementasikan sistem pencatatan syslog yang memiliki ketersediaan tinggi</a:t>
            </a:r>
            <a:r>
              <a:rPr lang="id-ID" sz="2800" dirty="0" smtClean="0"/>
              <a:t>.</a:t>
            </a:r>
          </a:p>
          <a:p>
            <a:r>
              <a:rPr lang="id-ID" sz="2800" dirty="0"/>
              <a:t>Mampu menyajikan data syslog dengan baik untuk keperluan analisis.</a:t>
            </a:r>
          </a:p>
        </p:txBody>
      </p:sp>
    </p:spTree>
    <p:extLst>
      <p:ext uri="{BB962C8B-B14F-4D97-AF65-F5344CB8AC3E}">
        <p14:creationId xmlns:p14="http://schemas.microsoft.com/office/powerpoint/2010/main" val="300457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8955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Desain dan Implementasi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8305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Sistem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1" y="624110"/>
            <a:ext cx="4430333" cy="607830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92925" y="1774451"/>
            <a:ext cx="470023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Penyeimbang Beban</a:t>
            </a:r>
          </a:p>
          <a:p>
            <a:r>
              <a:rPr lang="id-ID" sz="2800" dirty="0" smtClean="0"/>
              <a:t>Syslog parser</a:t>
            </a:r>
          </a:p>
          <a:p>
            <a:r>
              <a:rPr lang="id-ID" sz="2800" dirty="0" smtClean="0"/>
              <a:t>Middleware</a:t>
            </a:r>
          </a:p>
          <a:p>
            <a:r>
              <a:rPr lang="id-ID" sz="2800" dirty="0" smtClean="0"/>
              <a:t>Klaster Cassandra</a:t>
            </a:r>
          </a:p>
          <a:p>
            <a:r>
              <a:rPr lang="id-ID" sz="2800" dirty="0" smtClean="0"/>
              <a:t>Dasbor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17277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8955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Pengujian dan Evaluasi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1971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dan Evaluasi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smtClean="0"/>
              <a:t>Pengujian pada sistem dilakukan untuk mengetahui</a:t>
            </a:r>
          </a:p>
          <a:p>
            <a:r>
              <a:rPr lang="id-ID" sz="2800" dirty="0" smtClean="0"/>
              <a:t>Keanekaragaman Syslog agen yang dapat ditangani</a:t>
            </a:r>
          </a:p>
          <a:p>
            <a:r>
              <a:rPr lang="id-ID" sz="2800" dirty="0" smtClean="0"/>
              <a:t>Kemampuan sistem menangani sejumlah besar pencatatan syslog</a:t>
            </a:r>
          </a:p>
          <a:p>
            <a:r>
              <a:rPr lang="id-ID" sz="2800" smtClean="0"/>
              <a:t>Fungsionalitas aplikasi dasbor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623633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338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RANCANG BANGUN SISTEM LOG SERVER BERBASIS SYSLOG DAN CASSANDRA UNTUK MONITORING PENGELOLAAN JARINGAN DI ITS</vt:lpstr>
      <vt:lpstr>Pendahuluan</vt:lpstr>
      <vt:lpstr>Rumusan Masalah</vt:lpstr>
      <vt:lpstr>Batasan Masalah</vt:lpstr>
      <vt:lpstr>Tujuan</vt:lpstr>
      <vt:lpstr>Desain dan Implementasi</vt:lpstr>
      <vt:lpstr>Arsitektur Sistem</vt:lpstr>
      <vt:lpstr>Pengujian dan Evaluasi</vt:lpstr>
      <vt:lpstr>Pengujian dan Evaluasi</vt:lpstr>
      <vt:lpstr>Pengujian Syslog Agen</vt:lpstr>
      <vt:lpstr>Hasil Pengujian Syslog Agen</vt:lpstr>
      <vt:lpstr>Pengujian Skalabilitas</vt:lpstr>
      <vt:lpstr>Hasil Pengujian Skalabilitas</vt:lpstr>
      <vt:lpstr>Hasil Pengujian Skalabilitas</vt:lpstr>
      <vt:lpstr>Kelola Penyimpanan</vt:lpstr>
      <vt:lpstr>Lihat Log Data</vt:lpstr>
      <vt:lpstr>Grafik Kejadian Syslog</vt:lpstr>
      <vt:lpstr>Membuat Fungsi Baru</vt:lpstr>
      <vt:lpstr>Kesimpulan dan Saran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LOG SERVER BERBASIS SYSLOG DAN CASSANDRA UNTUK MONITORING PENGELOLAAN JARINGAN DI ITS</dc:title>
  <dc:creator>admin</dc:creator>
  <cp:lastModifiedBy>admin</cp:lastModifiedBy>
  <cp:revision>33</cp:revision>
  <dcterms:created xsi:type="dcterms:W3CDTF">2016-06-29T21:59:50Z</dcterms:created>
  <dcterms:modified xsi:type="dcterms:W3CDTF">2016-06-30T03:32:00Z</dcterms:modified>
</cp:coreProperties>
</file>