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43"/>
  </p:notesMasterIdLst>
  <p:sldIdLst>
    <p:sldId id="256" r:id="rId2"/>
    <p:sldId id="257" r:id="rId3"/>
    <p:sldId id="267" r:id="rId4"/>
    <p:sldId id="293" r:id="rId5"/>
    <p:sldId id="269" r:id="rId6"/>
    <p:sldId id="270" r:id="rId7"/>
    <p:sldId id="271" r:id="rId8"/>
    <p:sldId id="260" r:id="rId9"/>
    <p:sldId id="261" r:id="rId10"/>
    <p:sldId id="294" r:id="rId11"/>
    <p:sldId id="263" r:id="rId12"/>
    <p:sldId id="264" r:id="rId13"/>
    <p:sldId id="262" r:id="rId14"/>
    <p:sldId id="273" r:id="rId15"/>
    <p:sldId id="274" r:id="rId16"/>
    <p:sldId id="275" r:id="rId17"/>
    <p:sldId id="276" r:id="rId18"/>
    <p:sldId id="277" r:id="rId19"/>
    <p:sldId id="278" r:id="rId20"/>
    <p:sldId id="279" r:id="rId21"/>
    <p:sldId id="280" r:id="rId22"/>
    <p:sldId id="272" r:id="rId23"/>
    <p:sldId id="284" r:id="rId24"/>
    <p:sldId id="286" r:id="rId25"/>
    <p:sldId id="285" r:id="rId26"/>
    <p:sldId id="288" r:id="rId27"/>
    <p:sldId id="289" r:id="rId28"/>
    <p:sldId id="290" r:id="rId29"/>
    <p:sldId id="291" r:id="rId30"/>
    <p:sldId id="292" r:id="rId31"/>
    <p:sldId id="295" r:id="rId32"/>
    <p:sldId id="300" r:id="rId33"/>
    <p:sldId id="298" r:id="rId34"/>
    <p:sldId id="296" r:id="rId35"/>
    <p:sldId id="305" r:id="rId36"/>
    <p:sldId id="297" r:id="rId37"/>
    <p:sldId id="299" r:id="rId38"/>
    <p:sldId id="301" r:id="rId39"/>
    <p:sldId id="302" r:id="rId40"/>
    <p:sldId id="303" r:id="rId41"/>
    <p:sldId id="30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BEC4"/>
    <a:srgbClr val="DBE5F1"/>
    <a:srgbClr val="DBDBDB"/>
    <a:srgbClr val="EDEDED"/>
    <a:srgbClr val="FADBDA"/>
    <a:srgbClr val="F7CAC9"/>
    <a:srgbClr val="F6C5A4"/>
    <a:srgbClr val="F9D6BF"/>
    <a:srgbClr val="FBE5D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78307" autoAdjust="0"/>
  </p:normalViewPr>
  <p:slideViewPr>
    <p:cSldViewPr snapToGrid="0">
      <p:cViewPr varScale="1">
        <p:scale>
          <a:sx n="72" d="100"/>
          <a:sy n="72" d="100"/>
        </p:scale>
        <p:origin x="53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F:\My%20Documents\SEMESTER%208\BUKU%20TA%20EVA\2%20JUNI%202016\Analisis%20(Autosav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My%20Documents\SEMESTER%208\BUKU%20TA%20EVA\2%20JUNI%202016\Analisis%20(Autosa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F:\My%20Documents\SEMESTER%208\BUKU%20TA%20EVA\2%20JUNI%202016\Analisi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F:\My%20Documents\SEMESTER%208\BUKU%20TA%20EVA\2%20JUNI%202016\Analisis%20(Autosa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https://d.docs.live.net/75403e8670787fd5/Dokumen/KULIAH/SEMESTER%208/BUKU%20TA%20EVA/BUKU%20TA%20EVA/3%20JUNI%202016/Uji%20Coba%202B.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75403e8670787fd5/Dokumen/KULIAH/SEMESTER%208/BUKU%20TA%20EVA/BUKU%20TA%20EVA/3%20JUNI%202016/Uji%20Coba%202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75403e8670787fd5/Dokumen/KULIAH/SEMESTER%208/BUKU%20TA%20EVA/BUKU%20TA%20EVA/HASIL%20UJCOBA/Hasil%20semuanya.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Waktu Eksekusi Sekuensial</a:t>
            </a:r>
            <a:endParaRPr lang="id-ID"/>
          </a:p>
        </c:rich>
      </c:tx>
      <c:layout>
        <c:manualLayout>
          <c:xMode val="edge"/>
          <c:yMode val="edge"/>
          <c:x val="0.28765860609956712"/>
          <c:y val="1.8156480988055682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autoTitleDeleted val="0"/>
    <c:plotArea>
      <c:layout>
        <c:manualLayout>
          <c:layoutTarget val="inner"/>
          <c:xMode val="edge"/>
          <c:yMode val="edge"/>
          <c:x val="0.16808316499704554"/>
          <c:y val="9.5966830825558749E-2"/>
          <c:w val="0.76672663409197017"/>
          <c:h val="0.55347065780430249"/>
        </c:manualLayout>
      </c:layout>
      <c:scatterChart>
        <c:scatterStyle val="lineMarker"/>
        <c:varyColors val="0"/>
        <c:ser>
          <c:idx val="0"/>
          <c:order val="0"/>
          <c:tx>
            <c:v>72660 Kunti</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'Uji Coba 1'!$J$2</c:f>
              <c:numCache>
                <c:formatCode>General</c:formatCode>
                <c:ptCount val="1"/>
                <c:pt idx="0">
                  <c:v>72660</c:v>
                </c:pt>
              </c:numCache>
            </c:numRef>
          </c:xVal>
          <c:yVal>
            <c:numRef>
              <c:f>'Uji Coba 1'!$K$2</c:f>
              <c:numCache>
                <c:formatCode>General</c:formatCode>
                <c:ptCount val="1"/>
                <c:pt idx="0">
                  <c:v>238.0574</c:v>
                </c:pt>
              </c:numCache>
            </c:numRef>
          </c:yVal>
          <c:smooth val="0"/>
        </c:ser>
        <c:ser>
          <c:idx val="1"/>
          <c:order val="1"/>
          <c:tx>
            <c:v>52150 Narasoma</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'Uji Coba 1'!$J$3</c:f>
              <c:numCache>
                <c:formatCode>General</c:formatCode>
                <c:ptCount val="1"/>
                <c:pt idx="0">
                  <c:v>52150</c:v>
                </c:pt>
              </c:numCache>
            </c:numRef>
          </c:xVal>
          <c:yVal>
            <c:numRef>
              <c:f>'Uji Coba 1'!$K$3</c:f>
              <c:numCache>
                <c:formatCode>General</c:formatCode>
                <c:ptCount val="1"/>
                <c:pt idx="0">
                  <c:v>108.31680000000001</c:v>
                </c:pt>
              </c:numCache>
            </c:numRef>
          </c:yVal>
          <c:smooth val="0"/>
        </c:ser>
        <c:ser>
          <c:idx val="2"/>
          <c:order val="2"/>
          <c:tx>
            <c:v>45080 Dhamarwulan</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'Uji Coba 1'!$J$4</c:f>
              <c:numCache>
                <c:formatCode>General</c:formatCode>
                <c:ptCount val="1"/>
                <c:pt idx="0">
                  <c:v>45080</c:v>
                </c:pt>
              </c:numCache>
            </c:numRef>
          </c:xVal>
          <c:yVal>
            <c:numRef>
              <c:f>'Uji Coba 1'!$K$4</c:f>
              <c:numCache>
                <c:formatCode>General</c:formatCode>
                <c:ptCount val="1"/>
                <c:pt idx="0">
                  <c:v>94.960560000000015</c:v>
                </c:pt>
              </c:numCache>
            </c:numRef>
          </c:yVal>
          <c:smooth val="0"/>
        </c:ser>
        <c:ser>
          <c:idx val="3"/>
          <c:order val="3"/>
          <c:tx>
            <c:v>40950 Sita</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'Uji Coba 1'!$J$5</c:f>
              <c:numCache>
                <c:formatCode>General</c:formatCode>
                <c:ptCount val="1"/>
                <c:pt idx="0">
                  <c:v>40950</c:v>
                </c:pt>
              </c:numCache>
            </c:numRef>
          </c:xVal>
          <c:yVal>
            <c:numRef>
              <c:f>'Uji Coba 1'!$K$5</c:f>
              <c:numCache>
                <c:formatCode>General</c:formatCode>
                <c:ptCount val="1"/>
                <c:pt idx="0">
                  <c:v>129.7758</c:v>
                </c:pt>
              </c:numCache>
            </c:numRef>
          </c:yVal>
          <c:smooth val="0"/>
        </c:ser>
        <c:ser>
          <c:idx val="4"/>
          <c:order val="4"/>
          <c:tx>
            <c:v>38220 Rahwana</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'Uji Coba 1'!$J$6</c:f>
              <c:numCache>
                <c:formatCode>General</c:formatCode>
                <c:ptCount val="1"/>
                <c:pt idx="0">
                  <c:v>38220</c:v>
                </c:pt>
              </c:numCache>
            </c:numRef>
          </c:xVal>
          <c:yVal>
            <c:numRef>
              <c:f>'Uji Coba 1'!$K$6</c:f>
              <c:numCache>
                <c:formatCode>General</c:formatCode>
                <c:ptCount val="1"/>
                <c:pt idx="0">
                  <c:v>63.559639999999987</c:v>
                </c:pt>
              </c:numCache>
            </c:numRef>
          </c:yVal>
          <c:smooth val="0"/>
        </c:ser>
        <c:ser>
          <c:idx val="5"/>
          <c:order val="5"/>
          <c:tx>
            <c:v>38080 Wisanggeni</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'Uji Coba 1'!$J$7</c:f>
              <c:numCache>
                <c:formatCode>General</c:formatCode>
                <c:ptCount val="1"/>
                <c:pt idx="0">
                  <c:v>38080</c:v>
                </c:pt>
              </c:numCache>
            </c:numRef>
          </c:xVal>
          <c:yVal>
            <c:numRef>
              <c:f>'Uji Coba 1'!$K$7</c:f>
              <c:numCache>
                <c:formatCode>General</c:formatCode>
                <c:ptCount val="1"/>
                <c:pt idx="0">
                  <c:v>57.72954</c:v>
                </c:pt>
              </c:numCache>
            </c:numRef>
          </c:yVal>
          <c:smooth val="0"/>
        </c:ser>
        <c:ser>
          <c:idx val="6"/>
          <c:order val="6"/>
          <c:tx>
            <c:v>36820 Wibisana</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'Uji Coba 1'!$J$8</c:f>
              <c:numCache>
                <c:formatCode>General</c:formatCode>
                <c:ptCount val="1"/>
                <c:pt idx="0">
                  <c:v>36820</c:v>
                </c:pt>
              </c:numCache>
            </c:numRef>
          </c:xVal>
          <c:yVal>
            <c:numRef>
              <c:f>'Uji Coba 1'!$K$8</c:f>
              <c:numCache>
                <c:formatCode>General</c:formatCode>
                <c:ptCount val="1"/>
                <c:pt idx="0">
                  <c:v>71.21538000000001</c:v>
                </c:pt>
              </c:numCache>
            </c:numRef>
          </c:yVal>
          <c:smooth val="0"/>
        </c:ser>
        <c:ser>
          <c:idx val="7"/>
          <c:order val="7"/>
          <c:tx>
            <c:v>36820 Megananda</c:v>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'Uji Coba 1'!$J$9</c:f>
              <c:numCache>
                <c:formatCode>General</c:formatCode>
                <c:ptCount val="1"/>
                <c:pt idx="0">
                  <c:v>36820</c:v>
                </c:pt>
              </c:numCache>
            </c:numRef>
          </c:xVal>
          <c:yVal>
            <c:numRef>
              <c:f>'Uji Coba 1'!$K$9</c:f>
              <c:numCache>
                <c:formatCode>General</c:formatCode>
                <c:ptCount val="1"/>
                <c:pt idx="0">
                  <c:v>59.421280000000003</c:v>
                </c:pt>
              </c:numCache>
            </c:numRef>
          </c:yVal>
          <c:smooth val="0"/>
        </c:ser>
        <c:ser>
          <c:idx val="8"/>
          <c:order val="8"/>
          <c:tx>
            <c:v>28280 Hanoman</c:v>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'Uji Coba 1'!$J$10</c:f>
              <c:numCache>
                <c:formatCode>General</c:formatCode>
                <c:ptCount val="1"/>
                <c:pt idx="0">
                  <c:v>28280</c:v>
                </c:pt>
              </c:numCache>
            </c:numRef>
          </c:xVal>
          <c:yVal>
            <c:numRef>
              <c:f>'Uji Coba 1'!$K$10</c:f>
              <c:numCache>
                <c:formatCode>General</c:formatCode>
                <c:ptCount val="1"/>
                <c:pt idx="0">
                  <c:v>34.750340000000001</c:v>
                </c:pt>
              </c:numCache>
            </c:numRef>
          </c:yVal>
          <c:smooth val="0"/>
        </c:ser>
        <c:ser>
          <c:idx val="9"/>
          <c:order val="9"/>
          <c:tx>
            <c:v>28280 Yuyutsu</c:v>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'Uji Coba 1'!$J$11</c:f>
              <c:numCache>
                <c:formatCode>General</c:formatCode>
                <c:ptCount val="1"/>
                <c:pt idx="0">
                  <c:v>28280</c:v>
                </c:pt>
              </c:numCache>
            </c:numRef>
          </c:xVal>
          <c:yVal>
            <c:numRef>
              <c:f>'Uji Coba 1'!$K$11</c:f>
              <c:numCache>
                <c:formatCode>General</c:formatCode>
                <c:ptCount val="1"/>
                <c:pt idx="0">
                  <c:v>32.222560000000001</c:v>
                </c:pt>
              </c:numCache>
            </c:numRef>
          </c:yVal>
          <c:smooth val="0"/>
        </c:ser>
        <c:ser>
          <c:idx val="10"/>
          <c:order val="10"/>
          <c:tx>
            <c:v>28280 Durna</c:v>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'Uji Coba 1'!$J$12</c:f>
              <c:numCache>
                <c:formatCode>General</c:formatCode>
                <c:ptCount val="1"/>
                <c:pt idx="0">
                  <c:v>28280</c:v>
                </c:pt>
              </c:numCache>
            </c:numRef>
          </c:xVal>
          <c:yVal>
            <c:numRef>
              <c:f>'Uji Coba 1'!$K$12</c:f>
              <c:numCache>
                <c:formatCode>General</c:formatCode>
                <c:ptCount val="1"/>
                <c:pt idx="0">
                  <c:v>32.107880000000002</c:v>
                </c:pt>
              </c:numCache>
            </c:numRef>
          </c:yVal>
          <c:smooth val="0"/>
        </c:ser>
        <c:ser>
          <c:idx val="11"/>
          <c:order val="11"/>
          <c:tx>
            <c:v>28210 Parikesit</c:v>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'Uji Coba 1'!$J$13</c:f>
              <c:numCache>
                <c:formatCode>General</c:formatCode>
                <c:ptCount val="1"/>
                <c:pt idx="0">
                  <c:v>28210</c:v>
                </c:pt>
              </c:numCache>
            </c:numRef>
          </c:xVal>
          <c:yVal>
            <c:numRef>
              <c:f>'Uji Coba 1'!$K$13</c:f>
              <c:numCache>
                <c:formatCode>General</c:formatCode>
                <c:ptCount val="1"/>
                <c:pt idx="0">
                  <c:v>32.359619999999993</c:v>
                </c:pt>
              </c:numCache>
            </c:numRef>
          </c:yVal>
          <c:smooth val="0"/>
        </c:ser>
        <c:ser>
          <c:idx val="12"/>
          <c:order val="12"/>
          <c:tx>
            <c:v>28210 Anggada</c:v>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'Uji Coba 1'!$J$14</c:f>
              <c:numCache>
                <c:formatCode>General</c:formatCode>
                <c:ptCount val="1"/>
                <c:pt idx="0">
                  <c:v>28210</c:v>
                </c:pt>
              </c:numCache>
            </c:numRef>
          </c:xVal>
          <c:yVal>
            <c:numRef>
              <c:f>'Uji Coba 1'!$K$14</c:f>
              <c:numCache>
                <c:formatCode>General</c:formatCode>
                <c:ptCount val="1"/>
                <c:pt idx="0">
                  <c:v>32.367319999999999</c:v>
                </c:pt>
              </c:numCache>
            </c:numRef>
          </c:yVal>
          <c:smooth val="0"/>
        </c:ser>
        <c:dLbls>
          <c:showLegendKey val="0"/>
          <c:showVal val="0"/>
          <c:showCatName val="0"/>
          <c:showSerName val="0"/>
          <c:showPercent val="0"/>
          <c:showBubbleSize val="0"/>
        </c:dLbls>
        <c:axId val="1439015168"/>
        <c:axId val="1439017888"/>
      </c:scatterChart>
      <c:valAx>
        <c:axId val="1439015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Panjang Karakter</a:t>
                </a:r>
                <a:endParaRPr lang="id-ID"/>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17888"/>
        <c:crosses val="autoZero"/>
        <c:crossBetween val="midCat"/>
      </c:valAx>
      <c:valAx>
        <c:axId val="1439017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Waktu Eksekusi (detik)</a:t>
                </a:r>
                <a:endParaRPr lang="id-ID"/>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15168"/>
        <c:crosses val="autoZero"/>
        <c:crossBetween val="midCat"/>
      </c:valAx>
      <c:spPr>
        <a:noFill/>
        <a:ln>
          <a:noFill/>
        </a:ln>
        <a:effectLst/>
      </c:spPr>
    </c:plotArea>
    <c:legend>
      <c:legendPos val="r"/>
      <c:layout>
        <c:manualLayout>
          <c:xMode val="edge"/>
          <c:yMode val="edge"/>
          <c:x val="1.866996232171634E-3"/>
          <c:y val="0.7653014789533561"/>
          <c:w val="0.98720802197613133"/>
          <c:h val="0.2326683567284464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legend>
    <c:plotVisOnly val="1"/>
    <c:dispBlanksAs val="gap"/>
    <c:showDLblsOverMax val="0"/>
  </c:chart>
  <c:spPr>
    <a:solidFill>
      <a:srgbClr val="EDEDED"/>
    </a:solidFill>
    <a:ln>
      <a:noFill/>
    </a:ln>
    <a:effectLst/>
  </c:spPr>
  <c:txPr>
    <a:bodyPr/>
    <a:lstStyle/>
    <a:p>
      <a:pPr>
        <a:defRPr sz="1200">
          <a:latin typeface="Times New Roman" panose="02020603050405020304" pitchFamily="18" charset="0"/>
          <a:cs typeface="Times New Roman" panose="02020603050405020304" pitchFamily="18" charset="0"/>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Waktu Eksekusi Paralel</a:t>
            </a:r>
            <a:endParaRPr lang="id-ID"/>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autoTitleDeleted val="0"/>
    <c:plotArea>
      <c:layout>
        <c:manualLayout>
          <c:layoutTarget val="inner"/>
          <c:xMode val="edge"/>
          <c:yMode val="edge"/>
          <c:x val="0.13499938642281806"/>
          <c:y val="8.8711712137031037E-2"/>
          <c:w val="0.82281293447669956"/>
          <c:h val="0.69551334391569608"/>
        </c:manualLayout>
      </c:layout>
      <c:scatterChart>
        <c:scatterStyle val="lineMarker"/>
        <c:varyColors val="0"/>
        <c:ser>
          <c:idx val="7"/>
          <c:order val="0"/>
          <c:tx>
            <c:v>28210 Anggada</c:v>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'Uji Coba 1'!$D$22:$D$28</c:f>
              <c:numCache>
                <c:formatCode>General</c:formatCode>
                <c:ptCount val="7"/>
                <c:pt idx="0">
                  <c:v>2</c:v>
                </c:pt>
                <c:pt idx="1">
                  <c:v>4</c:v>
                </c:pt>
                <c:pt idx="2">
                  <c:v>10</c:v>
                </c:pt>
                <c:pt idx="3">
                  <c:v>20</c:v>
                </c:pt>
                <c:pt idx="4">
                  <c:v>30</c:v>
                </c:pt>
                <c:pt idx="5">
                  <c:v>40</c:v>
                </c:pt>
                <c:pt idx="6">
                  <c:v>50</c:v>
                </c:pt>
              </c:numCache>
            </c:numRef>
          </c:xVal>
          <c:yVal>
            <c:numRef>
              <c:f>'Uji Coba 1'!$E$22:$E$28</c:f>
              <c:numCache>
                <c:formatCode>General</c:formatCode>
                <c:ptCount val="7"/>
                <c:pt idx="0">
                  <c:v>65.578954500000009</c:v>
                </c:pt>
                <c:pt idx="1">
                  <c:v>91.595929999999996</c:v>
                </c:pt>
                <c:pt idx="2">
                  <c:v>46.0065028</c:v>
                </c:pt>
                <c:pt idx="3">
                  <c:v>47.110567700000004</c:v>
                </c:pt>
                <c:pt idx="4">
                  <c:v>47.733998533333335</c:v>
                </c:pt>
                <c:pt idx="5">
                  <c:v>60.995702799999989</c:v>
                </c:pt>
                <c:pt idx="6">
                  <c:v>60.092113140000031</c:v>
                </c:pt>
              </c:numCache>
            </c:numRef>
          </c:yVal>
          <c:smooth val="0"/>
        </c:ser>
        <c:ser>
          <c:idx val="9"/>
          <c:order val="1"/>
          <c:tx>
            <c:v>28210 Parikesit</c:v>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'Uji Coba 1'!$D$40:$D$46</c:f>
              <c:numCache>
                <c:formatCode>General</c:formatCode>
                <c:ptCount val="7"/>
                <c:pt idx="0">
                  <c:v>2</c:v>
                </c:pt>
                <c:pt idx="1">
                  <c:v>4</c:v>
                </c:pt>
                <c:pt idx="2">
                  <c:v>10</c:v>
                </c:pt>
                <c:pt idx="3">
                  <c:v>20</c:v>
                </c:pt>
                <c:pt idx="4">
                  <c:v>30</c:v>
                </c:pt>
                <c:pt idx="5">
                  <c:v>40</c:v>
                </c:pt>
                <c:pt idx="6">
                  <c:v>50</c:v>
                </c:pt>
              </c:numCache>
            </c:numRef>
          </c:xVal>
          <c:yVal>
            <c:numRef>
              <c:f>'Uji Coba 1'!$E$40:$E$46</c:f>
              <c:numCache>
                <c:formatCode>General</c:formatCode>
                <c:ptCount val="7"/>
                <c:pt idx="0">
                  <c:v>68.721906499999989</c:v>
                </c:pt>
                <c:pt idx="1">
                  <c:v>51.257144000000004</c:v>
                </c:pt>
                <c:pt idx="2">
                  <c:v>44.973576599999994</c:v>
                </c:pt>
                <c:pt idx="3">
                  <c:v>57.777309949999982</c:v>
                </c:pt>
                <c:pt idx="4">
                  <c:v>57.21902009999998</c:v>
                </c:pt>
                <c:pt idx="5">
                  <c:v>79.637008474999988</c:v>
                </c:pt>
                <c:pt idx="6">
                  <c:v>84.998375559999999</c:v>
                </c:pt>
              </c:numCache>
            </c:numRef>
          </c:yVal>
          <c:smooth val="0"/>
        </c:ser>
        <c:ser>
          <c:idx val="2"/>
          <c:order val="2"/>
          <c:tx>
            <c:v>28280 Hanoman</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'Uji Coba 1'!$A$14:$A$20</c:f>
              <c:numCache>
                <c:formatCode>General</c:formatCode>
                <c:ptCount val="7"/>
                <c:pt idx="0">
                  <c:v>2</c:v>
                </c:pt>
                <c:pt idx="1">
                  <c:v>4</c:v>
                </c:pt>
                <c:pt idx="2">
                  <c:v>10</c:v>
                </c:pt>
                <c:pt idx="3">
                  <c:v>20</c:v>
                </c:pt>
                <c:pt idx="4">
                  <c:v>30</c:v>
                </c:pt>
                <c:pt idx="5">
                  <c:v>40</c:v>
                </c:pt>
                <c:pt idx="6">
                  <c:v>50</c:v>
                </c:pt>
              </c:numCache>
            </c:numRef>
          </c:xVal>
          <c:yVal>
            <c:numRef>
              <c:f>'Uji Coba 1'!$B$14:$B$20</c:f>
              <c:numCache>
                <c:formatCode>General</c:formatCode>
                <c:ptCount val="7"/>
                <c:pt idx="0">
                  <c:v>77.735158999999996</c:v>
                </c:pt>
                <c:pt idx="1">
                  <c:v>60.159203750000003</c:v>
                </c:pt>
                <c:pt idx="2">
                  <c:v>52.951979499999993</c:v>
                </c:pt>
                <c:pt idx="3">
                  <c:v>57.673735649999983</c:v>
                </c:pt>
                <c:pt idx="4">
                  <c:v>63.878162800000005</c:v>
                </c:pt>
                <c:pt idx="5">
                  <c:v>71.647278549999982</c:v>
                </c:pt>
                <c:pt idx="6">
                  <c:v>76.851432279999983</c:v>
                </c:pt>
              </c:numCache>
            </c:numRef>
          </c:yVal>
          <c:smooth val="0"/>
        </c:ser>
        <c:ser>
          <c:idx val="3"/>
          <c:order val="3"/>
          <c:tx>
            <c:v>28280 Yuyutsu</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'Uji Coba 1'!$A$25:$A$31</c:f>
              <c:numCache>
                <c:formatCode>General</c:formatCode>
                <c:ptCount val="7"/>
                <c:pt idx="0">
                  <c:v>2</c:v>
                </c:pt>
                <c:pt idx="1">
                  <c:v>4</c:v>
                </c:pt>
                <c:pt idx="2">
                  <c:v>10</c:v>
                </c:pt>
                <c:pt idx="3">
                  <c:v>20</c:v>
                </c:pt>
                <c:pt idx="4">
                  <c:v>30</c:v>
                </c:pt>
                <c:pt idx="5">
                  <c:v>40</c:v>
                </c:pt>
                <c:pt idx="6">
                  <c:v>50</c:v>
                </c:pt>
              </c:numCache>
            </c:numRef>
          </c:xVal>
          <c:yVal>
            <c:numRef>
              <c:f>'Uji Coba 1'!$B$25:$B$31</c:f>
              <c:numCache>
                <c:formatCode>General</c:formatCode>
                <c:ptCount val="7"/>
                <c:pt idx="0">
                  <c:v>103.00856300000001</c:v>
                </c:pt>
                <c:pt idx="1">
                  <c:v>81.985873249999997</c:v>
                </c:pt>
                <c:pt idx="2">
                  <c:v>60.210066600000005</c:v>
                </c:pt>
                <c:pt idx="3">
                  <c:v>56.656724100000005</c:v>
                </c:pt>
                <c:pt idx="4">
                  <c:v>70.369274466666653</c:v>
                </c:pt>
                <c:pt idx="5">
                  <c:v>125.40749889999999</c:v>
                </c:pt>
                <c:pt idx="6">
                  <c:v>92.00426311999999</c:v>
                </c:pt>
              </c:numCache>
            </c:numRef>
          </c:yVal>
          <c:smooth val="0"/>
        </c:ser>
        <c:ser>
          <c:idx val="10"/>
          <c:order val="4"/>
          <c:tx>
            <c:v>28280 Durna</c:v>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'Uji Coba 1'!$G$3:$G$9</c:f>
              <c:numCache>
                <c:formatCode>General</c:formatCode>
                <c:ptCount val="7"/>
                <c:pt idx="0">
                  <c:v>2</c:v>
                </c:pt>
                <c:pt idx="1">
                  <c:v>4</c:v>
                </c:pt>
                <c:pt idx="2">
                  <c:v>10</c:v>
                </c:pt>
                <c:pt idx="3">
                  <c:v>20</c:v>
                </c:pt>
                <c:pt idx="4">
                  <c:v>30</c:v>
                </c:pt>
                <c:pt idx="5">
                  <c:v>40</c:v>
                </c:pt>
                <c:pt idx="6">
                  <c:v>50</c:v>
                </c:pt>
              </c:numCache>
            </c:numRef>
          </c:xVal>
          <c:yVal>
            <c:numRef>
              <c:f>'Uji Coba 1'!$H$3:$H$9</c:f>
              <c:numCache>
                <c:formatCode>General</c:formatCode>
                <c:ptCount val="7"/>
                <c:pt idx="0">
                  <c:v>60.7430235</c:v>
                </c:pt>
                <c:pt idx="1">
                  <c:v>47.877569749999999</c:v>
                </c:pt>
                <c:pt idx="2">
                  <c:v>44.679012699999994</c:v>
                </c:pt>
                <c:pt idx="3">
                  <c:v>50.360178300000008</c:v>
                </c:pt>
                <c:pt idx="4">
                  <c:v>48.032064633333334</c:v>
                </c:pt>
                <c:pt idx="5">
                  <c:v>55.670192475000022</c:v>
                </c:pt>
                <c:pt idx="6">
                  <c:v>51.821851720000005</c:v>
                </c:pt>
              </c:numCache>
            </c:numRef>
          </c:yVal>
          <c:smooth val="0"/>
        </c:ser>
        <c:ser>
          <c:idx val="1"/>
          <c:order val="5"/>
          <c:tx>
            <c:v>36820 Wibisana</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'Uji Coba 1'!$A$3:$A$9</c:f>
              <c:numCache>
                <c:formatCode>General</c:formatCode>
                <c:ptCount val="7"/>
                <c:pt idx="0">
                  <c:v>2</c:v>
                </c:pt>
                <c:pt idx="1">
                  <c:v>4</c:v>
                </c:pt>
                <c:pt idx="2">
                  <c:v>10</c:v>
                </c:pt>
                <c:pt idx="3">
                  <c:v>20</c:v>
                </c:pt>
                <c:pt idx="4">
                  <c:v>30</c:v>
                </c:pt>
                <c:pt idx="5">
                  <c:v>40</c:v>
                </c:pt>
                <c:pt idx="6">
                  <c:v>49</c:v>
                </c:pt>
              </c:numCache>
            </c:numRef>
          </c:xVal>
          <c:yVal>
            <c:numRef>
              <c:f>'Uji Coba 1'!$B$3:$B$9</c:f>
              <c:numCache>
                <c:formatCode>General</c:formatCode>
                <c:ptCount val="7"/>
                <c:pt idx="0">
                  <c:v>177.07117449999998</c:v>
                </c:pt>
                <c:pt idx="1">
                  <c:v>133.5510975</c:v>
                </c:pt>
                <c:pt idx="2">
                  <c:v>105.0711431</c:v>
                </c:pt>
                <c:pt idx="3">
                  <c:v>108.50673875</c:v>
                </c:pt>
                <c:pt idx="4">
                  <c:v>116.60646923333334</c:v>
                </c:pt>
                <c:pt idx="5">
                  <c:v>128.700549825</c:v>
                </c:pt>
                <c:pt idx="6">
                  <c:v>131.93993518367344</c:v>
                </c:pt>
              </c:numCache>
            </c:numRef>
          </c:yVal>
          <c:smooth val="0"/>
        </c:ser>
        <c:ser>
          <c:idx val="12"/>
          <c:order val="6"/>
          <c:tx>
            <c:v>36820 Megananda</c:v>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'Uji Coba 1'!$G$36:$G$42</c:f>
              <c:numCache>
                <c:formatCode>General</c:formatCode>
                <c:ptCount val="7"/>
                <c:pt idx="0">
                  <c:v>2</c:v>
                </c:pt>
                <c:pt idx="1">
                  <c:v>4</c:v>
                </c:pt>
                <c:pt idx="2">
                  <c:v>10</c:v>
                </c:pt>
                <c:pt idx="3">
                  <c:v>20</c:v>
                </c:pt>
                <c:pt idx="4">
                  <c:v>30</c:v>
                </c:pt>
                <c:pt idx="5">
                  <c:v>40</c:v>
                </c:pt>
                <c:pt idx="6">
                  <c:v>50</c:v>
                </c:pt>
              </c:numCache>
            </c:numRef>
          </c:xVal>
          <c:yVal>
            <c:numRef>
              <c:f>'Uji Coba 1'!$H$36:$H$42</c:f>
              <c:numCache>
                <c:formatCode>General</c:formatCode>
                <c:ptCount val="7"/>
                <c:pt idx="0">
                  <c:v>103.41926749999999</c:v>
                </c:pt>
                <c:pt idx="1">
                  <c:v>90.072694999999996</c:v>
                </c:pt>
                <c:pt idx="2">
                  <c:v>83.688964499999997</c:v>
                </c:pt>
                <c:pt idx="3">
                  <c:v>104.86990824999998</c:v>
                </c:pt>
                <c:pt idx="4">
                  <c:v>122.93384346666667</c:v>
                </c:pt>
                <c:pt idx="5">
                  <c:v>216.80821867500003</c:v>
                </c:pt>
                <c:pt idx="6">
                  <c:v>225.12329444</c:v>
                </c:pt>
              </c:numCache>
            </c:numRef>
          </c:yVal>
          <c:smooth val="0"/>
        </c:ser>
        <c:ser>
          <c:idx val="4"/>
          <c:order val="7"/>
          <c:tx>
            <c:v>38080 Wisanggeni</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'Uji Coba 1'!$A$36:$A$39</c:f>
              <c:numCache>
                <c:formatCode>General</c:formatCode>
                <c:ptCount val="4"/>
                <c:pt idx="0">
                  <c:v>2</c:v>
                </c:pt>
                <c:pt idx="1">
                  <c:v>4</c:v>
                </c:pt>
                <c:pt idx="2">
                  <c:v>10</c:v>
                </c:pt>
                <c:pt idx="3">
                  <c:v>18</c:v>
                </c:pt>
              </c:numCache>
            </c:numRef>
          </c:xVal>
          <c:yVal>
            <c:numRef>
              <c:f>'Uji Coba 1'!$B$36:$B$39</c:f>
              <c:numCache>
                <c:formatCode>General</c:formatCode>
                <c:ptCount val="4"/>
                <c:pt idx="0">
                  <c:v>127.095461</c:v>
                </c:pt>
                <c:pt idx="1">
                  <c:v>110.26691975</c:v>
                </c:pt>
                <c:pt idx="2">
                  <c:v>79.137360799999996</c:v>
                </c:pt>
                <c:pt idx="3">
                  <c:v>95.460619666666659</c:v>
                </c:pt>
              </c:numCache>
            </c:numRef>
          </c:yVal>
          <c:smooth val="0"/>
        </c:ser>
        <c:ser>
          <c:idx val="5"/>
          <c:order val="8"/>
          <c:tx>
            <c:v>38220 Rahwana</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'Uji Coba 1'!$D$3:$D$6</c:f>
              <c:numCache>
                <c:formatCode>General</c:formatCode>
                <c:ptCount val="4"/>
                <c:pt idx="0">
                  <c:v>2</c:v>
                </c:pt>
                <c:pt idx="1">
                  <c:v>4</c:v>
                </c:pt>
                <c:pt idx="2">
                  <c:v>10</c:v>
                </c:pt>
                <c:pt idx="3">
                  <c:v>14</c:v>
                </c:pt>
              </c:numCache>
            </c:numRef>
          </c:xVal>
          <c:yVal>
            <c:numRef>
              <c:f>'Uji Coba 1'!$E$3:$E$6</c:f>
              <c:numCache>
                <c:formatCode>General</c:formatCode>
                <c:ptCount val="4"/>
                <c:pt idx="0">
                  <c:v>170.2201565</c:v>
                </c:pt>
                <c:pt idx="1">
                  <c:v>133.21331674999999</c:v>
                </c:pt>
                <c:pt idx="2">
                  <c:v>117.81296730000004</c:v>
                </c:pt>
                <c:pt idx="3">
                  <c:v>128.55993271428571</c:v>
                </c:pt>
              </c:numCache>
            </c:numRef>
          </c:yVal>
          <c:smooth val="0"/>
        </c:ser>
        <c:ser>
          <c:idx val="8"/>
          <c:order val="9"/>
          <c:tx>
            <c:v>40950 Sita</c:v>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'Uji Coba 1'!$D$33:$D$35</c:f>
              <c:numCache>
                <c:formatCode>General</c:formatCode>
                <c:ptCount val="3"/>
                <c:pt idx="0">
                  <c:v>2</c:v>
                </c:pt>
                <c:pt idx="1">
                  <c:v>4</c:v>
                </c:pt>
                <c:pt idx="2">
                  <c:v>7</c:v>
                </c:pt>
              </c:numCache>
            </c:numRef>
          </c:xVal>
          <c:yVal>
            <c:numRef>
              <c:f>'Uji Coba 1'!$E$33:$E$35</c:f>
              <c:numCache>
                <c:formatCode>General</c:formatCode>
                <c:ptCount val="3"/>
                <c:pt idx="0">
                  <c:v>287.76362799999998</c:v>
                </c:pt>
                <c:pt idx="1">
                  <c:v>261.98566575000001</c:v>
                </c:pt>
                <c:pt idx="2">
                  <c:v>603.50995599999999</c:v>
                </c:pt>
              </c:numCache>
            </c:numRef>
          </c:yVal>
          <c:smooth val="0"/>
        </c:ser>
        <c:ser>
          <c:idx val="0"/>
          <c:order val="10"/>
          <c:tx>
            <c:v>45080 Dhamarwulan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'Uji Coba 1'!$G$25:$G$31</c:f>
              <c:numCache>
                <c:formatCode>General</c:formatCode>
                <c:ptCount val="7"/>
                <c:pt idx="0">
                  <c:v>2</c:v>
                </c:pt>
                <c:pt idx="1">
                  <c:v>4</c:v>
                </c:pt>
                <c:pt idx="2">
                  <c:v>10</c:v>
                </c:pt>
                <c:pt idx="3">
                  <c:v>20</c:v>
                </c:pt>
                <c:pt idx="4">
                  <c:v>30</c:v>
                </c:pt>
                <c:pt idx="5">
                  <c:v>40</c:v>
                </c:pt>
                <c:pt idx="6">
                  <c:v>50</c:v>
                </c:pt>
              </c:numCache>
            </c:numRef>
          </c:xVal>
          <c:yVal>
            <c:numRef>
              <c:f>'Uji Coba 1'!$H$25:$H$31</c:f>
              <c:numCache>
                <c:formatCode>General</c:formatCode>
                <c:ptCount val="7"/>
                <c:pt idx="0">
                  <c:v>205.23041000000001</c:v>
                </c:pt>
                <c:pt idx="1">
                  <c:v>175.3151235</c:v>
                </c:pt>
                <c:pt idx="2">
                  <c:v>176.33015599999999</c:v>
                </c:pt>
                <c:pt idx="3">
                  <c:v>201.61848180000001</c:v>
                </c:pt>
                <c:pt idx="4">
                  <c:v>215.21113620000003</c:v>
                </c:pt>
                <c:pt idx="5">
                  <c:v>248.1043396</c:v>
                </c:pt>
                <c:pt idx="6">
                  <c:v>264.84877438000001</c:v>
                </c:pt>
              </c:numCache>
            </c:numRef>
          </c:yVal>
          <c:smooth val="0"/>
        </c:ser>
        <c:ser>
          <c:idx val="6"/>
          <c:order val="11"/>
          <c:tx>
            <c:v>52150 Narasoma</c:v>
          </c:tx>
          <c:spPr>
            <a:ln w="19050" cap="rnd">
              <a:solidFill>
                <a:schemeClr val="accent2">
                  <a:lumMod val="5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'Uji Coba 1'!$D$11:$D$17</c:f>
              <c:numCache>
                <c:formatCode>General</c:formatCode>
                <c:ptCount val="7"/>
                <c:pt idx="0">
                  <c:v>2</c:v>
                </c:pt>
                <c:pt idx="1">
                  <c:v>4</c:v>
                </c:pt>
                <c:pt idx="2">
                  <c:v>10</c:v>
                </c:pt>
                <c:pt idx="3">
                  <c:v>20</c:v>
                </c:pt>
                <c:pt idx="4">
                  <c:v>30</c:v>
                </c:pt>
                <c:pt idx="5">
                  <c:v>40</c:v>
                </c:pt>
                <c:pt idx="6">
                  <c:v>50</c:v>
                </c:pt>
              </c:numCache>
            </c:numRef>
          </c:xVal>
          <c:yVal>
            <c:numRef>
              <c:f>'Uji Coba 1'!$E$11:$E$17</c:f>
              <c:numCache>
                <c:formatCode>General</c:formatCode>
                <c:ptCount val="7"/>
                <c:pt idx="0">
                  <c:v>238.31666300000001</c:v>
                </c:pt>
                <c:pt idx="1">
                  <c:v>200.05611199999998</c:v>
                </c:pt>
                <c:pt idx="2">
                  <c:v>187.2381403</c:v>
                </c:pt>
                <c:pt idx="3">
                  <c:v>189.44164895</c:v>
                </c:pt>
                <c:pt idx="4">
                  <c:v>202.09908693333335</c:v>
                </c:pt>
                <c:pt idx="5">
                  <c:v>225.80632642499995</c:v>
                </c:pt>
                <c:pt idx="6">
                  <c:v>256.71024499999999</c:v>
                </c:pt>
              </c:numCache>
            </c:numRef>
          </c:yVal>
          <c:smooth val="0"/>
        </c:ser>
        <c:ser>
          <c:idx val="11"/>
          <c:order val="12"/>
          <c:tx>
            <c:v>72660 Kunti</c:v>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'Uji Coba 1'!$G$14:$G$20</c:f>
              <c:numCache>
                <c:formatCode>General</c:formatCode>
                <c:ptCount val="7"/>
                <c:pt idx="0">
                  <c:v>2</c:v>
                </c:pt>
                <c:pt idx="1">
                  <c:v>4</c:v>
                </c:pt>
                <c:pt idx="2">
                  <c:v>10</c:v>
                </c:pt>
                <c:pt idx="3">
                  <c:v>20</c:v>
                </c:pt>
                <c:pt idx="4">
                  <c:v>30</c:v>
                </c:pt>
                <c:pt idx="5">
                  <c:v>40</c:v>
                </c:pt>
                <c:pt idx="6">
                  <c:v>50</c:v>
                </c:pt>
              </c:numCache>
            </c:numRef>
          </c:xVal>
          <c:yVal>
            <c:numRef>
              <c:f>'Uji Coba 1'!$H$14:$H$20</c:f>
              <c:numCache>
                <c:formatCode>General</c:formatCode>
                <c:ptCount val="7"/>
                <c:pt idx="0">
                  <c:v>662.97950300000002</c:v>
                </c:pt>
                <c:pt idx="1">
                  <c:v>547.59200675</c:v>
                </c:pt>
                <c:pt idx="2">
                  <c:v>512.57659070000011</c:v>
                </c:pt>
                <c:pt idx="3">
                  <c:v>535.23913964999997</c:v>
                </c:pt>
                <c:pt idx="4">
                  <c:v>678.95913796666662</c:v>
                </c:pt>
                <c:pt idx="5">
                  <c:v>662.33864712499985</c:v>
                </c:pt>
                <c:pt idx="6">
                  <c:v>788.34908958000005</c:v>
                </c:pt>
              </c:numCache>
            </c:numRef>
          </c:yVal>
          <c:smooth val="0"/>
        </c:ser>
        <c:dLbls>
          <c:showLegendKey val="0"/>
          <c:showVal val="0"/>
          <c:showCatName val="0"/>
          <c:showSerName val="0"/>
          <c:showPercent val="0"/>
          <c:showBubbleSize val="0"/>
        </c:dLbls>
        <c:axId val="1439020608"/>
        <c:axId val="1439012448"/>
      </c:scatterChart>
      <c:valAx>
        <c:axId val="1439020608"/>
        <c:scaling>
          <c:orientation val="minMax"/>
          <c:max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Banyak </a:t>
                </a:r>
                <a:r>
                  <a:rPr lang="en-GB"/>
                  <a:t>Proses</a:t>
                </a:r>
                <a:endParaRPr lang="id-ID"/>
              </a:p>
            </c:rich>
          </c:tx>
          <c:layout>
            <c:manualLayout>
              <c:xMode val="edge"/>
              <c:yMode val="edge"/>
              <c:x val="0.40752137499052216"/>
              <c:y val="0.8184288709687637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12448"/>
        <c:crosses val="autoZero"/>
        <c:crossBetween val="midCat"/>
      </c:valAx>
      <c:valAx>
        <c:axId val="1439012448"/>
        <c:scaling>
          <c:orientation val="minMax"/>
          <c:max val="8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Waktu Eksekusi (detik)</a:t>
                </a:r>
                <a:endParaRPr lang="id-ID"/>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20608"/>
        <c:crosses val="autoZero"/>
        <c:crossBetween val="midCat"/>
      </c:valAx>
      <c:spPr>
        <a:noFill/>
        <a:ln>
          <a:noFill/>
        </a:ln>
        <a:effectLst/>
      </c:spPr>
    </c:plotArea>
    <c:legend>
      <c:legendPos val="b"/>
      <c:layout>
        <c:manualLayout>
          <c:xMode val="edge"/>
          <c:yMode val="edge"/>
          <c:x val="0"/>
          <c:y val="0.84984602186190927"/>
          <c:w val="0.98077465304596034"/>
          <c:h val="0.15015397813809075"/>
        </c:manualLayout>
      </c:layout>
      <c:overlay val="0"/>
      <c:spPr>
        <a:noFill/>
        <a:ln>
          <a:noFill/>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legend>
    <c:plotVisOnly val="1"/>
    <c:dispBlanksAs val="gap"/>
    <c:showDLblsOverMax val="0"/>
  </c:chart>
  <c:spPr>
    <a:solidFill>
      <a:srgbClr val="EDEDED"/>
    </a:solidFill>
    <a:ln>
      <a:noFill/>
    </a:ln>
    <a:effectLst/>
  </c:spPr>
  <c:txPr>
    <a:bodyPr/>
    <a:lstStyle/>
    <a:p>
      <a:pPr>
        <a:defRPr sz="1200">
          <a:latin typeface="Times New Roman" panose="02020603050405020304" pitchFamily="18" charset="0"/>
          <a:cs typeface="Times New Roman" panose="02020603050405020304" pitchFamily="18" charset="0"/>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Waktu Eksekusi Paralel Banyak Komputer dan Proses</a:t>
            </a:r>
          </a:p>
        </c:rich>
      </c:tx>
      <c:layout>
        <c:manualLayout>
          <c:xMode val="edge"/>
          <c:yMode val="edge"/>
          <c:x val="0.13254613848160446"/>
          <c:y val="2.3045093160242745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autoTitleDeleted val="0"/>
    <c:plotArea>
      <c:layout/>
      <c:barChart>
        <c:barDir val="col"/>
        <c:grouping val="clustered"/>
        <c:varyColors val="0"/>
        <c:ser>
          <c:idx val="4"/>
          <c:order val="0"/>
          <c:tx>
            <c:v>28210</c:v>
          </c:tx>
          <c:spPr>
            <a:solidFill>
              <a:schemeClr val="accent5"/>
            </a:solidFill>
            <a:ln>
              <a:noFill/>
            </a:ln>
            <a:effectLst/>
          </c:spPr>
          <c:invertIfNegative val="0"/>
          <c:cat>
            <c:numRef>
              <c:f>'Uji Coba 2a'!$B$35:$B$40</c:f>
              <c:numCache>
                <c:formatCode>General</c:formatCode>
                <c:ptCount val="6"/>
                <c:pt idx="0">
                  <c:v>9</c:v>
                </c:pt>
                <c:pt idx="1">
                  <c:v>18</c:v>
                </c:pt>
                <c:pt idx="2">
                  <c:v>27</c:v>
                </c:pt>
                <c:pt idx="3">
                  <c:v>36</c:v>
                </c:pt>
                <c:pt idx="4">
                  <c:v>45</c:v>
                </c:pt>
                <c:pt idx="5">
                  <c:v>54</c:v>
                </c:pt>
              </c:numCache>
            </c:numRef>
          </c:cat>
          <c:val>
            <c:numRef>
              <c:f>'Uji Coba 2a'!$C$35:$C$40</c:f>
              <c:numCache>
                <c:formatCode>General</c:formatCode>
                <c:ptCount val="6"/>
                <c:pt idx="0">
                  <c:v>7.0609235555555552</c:v>
                </c:pt>
                <c:pt idx="1">
                  <c:v>3.5878577777777778</c:v>
                </c:pt>
                <c:pt idx="2">
                  <c:v>3.0694932592592599</c:v>
                </c:pt>
                <c:pt idx="3">
                  <c:v>3.3273495</c:v>
                </c:pt>
                <c:pt idx="4">
                  <c:v>3.1195846888888892</c:v>
                </c:pt>
                <c:pt idx="5">
                  <c:v>2.6903135555555564</c:v>
                </c:pt>
              </c:numCache>
            </c:numRef>
          </c:val>
        </c:ser>
        <c:ser>
          <c:idx val="6"/>
          <c:order val="1"/>
          <c:tx>
            <c:v>28280</c:v>
          </c:tx>
          <c:spPr>
            <a:solidFill>
              <a:schemeClr val="accent1">
                <a:lumMod val="60000"/>
              </a:schemeClr>
            </a:solidFill>
            <a:ln>
              <a:noFill/>
            </a:ln>
            <a:effectLst/>
          </c:spPr>
          <c:invertIfNegative val="0"/>
          <c:cat>
            <c:numRef>
              <c:f>'Uji Coba 2a'!$B$51:$B$56</c:f>
              <c:numCache>
                <c:formatCode>General</c:formatCode>
                <c:ptCount val="6"/>
                <c:pt idx="0">
                  <c:v>9</c:v>
                </c:pt>
                <c:pt idx="1">
                  <c:v>18</c:v>
                </c:pt>
                <c:pt idx="2">
                  <c:v>27</c:v>
                </c:pt>
                <c:pt idx="3">
                  <c:v>36</c:v>
                </c:pt>
                <c:pt idx="4">
                  <c:v>45</c:v>
                </c:pt>
                <c:pt idx="5">
                  <c:v>54</c:v>
                </c:pt>
              </c:numCache>
            </c:numRef>
          </c:cat>
          <c:val>
            <c:numRef>
              <c:f>'Uji Coba 2a'!$C$51:$C$56</c:f>
              <c:numCache>
                <c:formatCode>General</c:formatCode>
                <c:ptCount val="6"/>
                <c:pt idx="0">
                  <c:v>7.080459444444446</c:v>
                </c:pt>
                <c:pt idx="1">
                  <c:v>3.5867711111111111</c:v>
                </c:pt>
                <c:pt idx="2">
                  <c:v>3.0308006666666669</c:v>
                </c:pt>
                <c:pt idx="3">
                  <c:v>3.3706658333333333</c:v>
                </c:pt>
                <c:pt idx="4">
                  <c:v>2.8813992000000002</c:v>
                </c:pt>
                <c:pt idx="5">
                  <c:v>2.5668410370370371</c:v>
                </c:pt>
              </c:numCache>
            </c:numRef>
          </c:val>
        </c:ser>
        <c:ser>
          <c:idx val="5"/>
          <c:order val="2"/>
          <c:tx>
            <c:v>36820</c:v>
          </c:tx>
          <c:spPr>
            <a:solidFill>
              <a:schemeClr val="accent6"/>
            </a:solidFill>
            <a:ln>
              <a:noFill/>
            </a:ln>
            <a:effectLst/>
          </c:spPr>
          <c:invertIfNegative val="0"/>
          <c:cat>
            <c:numRef>
              <c:f>'Uji Coba 2a'!$B$43:$B$48</c:f>
              <c:numCache>
                <c:formatCode>General</c:formatCode>
                <c:ptCount val="6"/>
                <c:pt idx="0">
                  <c:v>9</c:v>
                </c:pt>
                <c:pt idx="1">
                  <c:v>18</c:v>
                </c:pt>
                <c:pt idx="2">
                  <c:v>27</c:v>
                </c:pt>
                <c:pt idx="3">
                  <c:v>36</c:v>
                </c:pt>
                <c:pt idx="4">
                  <c:v>45</c:v>
                </c:pt>
                <c:pt idx="5">
                  <c:v>54</c:v>
                </c:pt>
              </c:numCache>
            </c:numRef>
          </c:cat>
          <c:val>
            <c:numRef>
              <c:f>'Uji Coba 2a'!$C$43:$C$48</c:f>
              <c:numCache>
                <c:formatCode>General</c:formatCode>
                <c:ptCount val="6"/>
                <c:pt idx="0">
                  <c:v>18.591978555555556</c:v>
                </c:pt>
                <c:pt idx="1">
                  <c:v>5.9544180555555561</c:v>
                </c:pt>
                <c:pt idx="2">
                  <c:v>5.0556939999999999</c:v>
                </c:pt>
                <c:pt idx="3">
                  <c:v>5.5928813888888884</c:v>
                </c:pt>
                <c:pt idx="4">
                  <c:v>4.6350808888888881</c:v>
                </c:pt>
                <c:pt idx="5">
                  <c:v>4.1185534629629643</c:v>
                </c:pt>
              </c:numCache>
            </c:numRef>
          </c:val>
        </c:ser>
        <c:ser>
          <c:idx val="3"/>
          <c:order val="3"/>
          <c:tx>
            <c:v>38080</c:v>
          </c:tx>
          <c:spPr>
            <a:solidFill>
              <a:schemeClr val="accent4"/>
            </a:solidFill>
            <a:ln>
              <a:noFill/>
            </a:ln>
            <a:effectLst/>
          </c:spPr>
          <c:invertIfNegative val="0"/>
          <c:cat>
            <c:numRef>
              <c:f>'Uji Coba 2a'!$B$27:$B$32</c:f>
              <c:numCache>
                <c:formatCode>General</c:formatCode>
                <c:ptCount val="6"/>
                <c:pt idx="0">
                  <c:v>9</c:v>
                </c:pt>
                <c:pt idx="1">
                  <c:v>18</c:v>
                </c:pt>
                <c:pt idx="2">
                  <c:v>27</c:v>
                </c:pt>
                <c:pt idx="3">
                  <c:v>36</c:v>
                </c:pt>
                <c:pt idx="4">
                  <c:v>45</c:v>
                </c:pt>
                <c:pt idx="5">
                  <c:v>54</c:v>
                </c:pt>
              </c:numCache>
            </c:numRef>
          </c:cat>
          <c:val>
            <c:numRef>
              <c:f>'Uji Coba 2a'!$C$27:$C$32</c:f>
              <c:numCache>
                <c:formatCode>General</c:formatCode>
                <c:ptCount val="6"/>
                <c:pt idx="0">
                  <c:v>21.629187666666667</c:v>
                </c:pt>
                <c:pt idx="1">
                  <c:v>6.3926855555555555</c:v>
                </c:pt>
                <c:pt idx="2">
                  <c:v>5.3575540000000013</c:v>
                </c:pt>
                <c:pt idx="3">
                  <c:v>6.0732020277777785</c:v>
                </c:pt>
                <c:pt idx="4">
                  <c:v>4.9824274666666666</c:v>
                </c:pt>
                <c:pt idx="5">
                  <c:v>4.3913187222222225</c:v>
                </c:pt>
              </c:numCache>
            </c:numRef>
          </c:val>
        </c:ser>
        <c:ser>
          <c:idx val="2"/>
          <c:order val="4"/>
          <c:tx>
            <c:v>40950</c:v>
          </c:tx>
          <c:spPr>
            <a:solidFill>
              <a:schemeClr val="accent3"/>
            </a:solidFill>
            <a:ln>
              <a:noFill/>
            </a:ln>
            <a:effectLst/>
          </c:spPr>
          <c:invertIfNegative val="0"/>
          <c:cat>
            <c:numRef>
              <c:f>'Uji Coba 2a'!$B$19:$B$24</c:f>
              <c:numCache>
                <c:formatCode>General</c:formatCode>
                <c:ptCount val="6"/>
                <c:pt idx="0">
                  <c:v>9</c:v>
                </c:pt>
                <c:pt idx="1">
                  <c:v>18</c:v>
                </c:pt>
                <c:pt idx="2">
                  <c:v>27</c:v>
                </c:pt>
                <c:pt idx="3">
                  <c:v>36</c:v>
                </c:pt>
                <c:pt idx="4">
                  <c:v>45</c:v>
                </c:pt>
                <c:pt idx="5">
                  <c:v>54</c:v>
                </c:pt>
              </c:numCache>
            </c:numRef>
          </c:cat>
          <c:val>
            <c:numRef>
              <c:f>'Uji Coba 2a'!$C$19:$C$24</c:f>
              <c:numCache>
                <c:formatCode>General</c:formatCode>
                <c:ptCount val="6"/>
                <c:pt idx="0">
                  <c:v>25.903680111111111</c:v>
                </c:pt>
                <c:pt idx="1">
                  <c:v>7.3245381111111119</c:v>
                </c:pt>
                <c:pt idx="2">
                  <c:v>6.1594926666666661</c:v>
                </c:pt>
                <c:pt idx="3">
                  <c:v>7.0566754166666676</c:v>
                </c:pt>
                <c:pt idx="4">
                  <c:v>5.7654569555555542</c:v>
                </c:pt>
                <c:pt idx="5">
                  <c:v>5.089563018518521</c:v>
                </c:pt>
              </c:numCache>
            </c:numRef>
          </c:val>
        </c:ser>
        <c:ser>
          <c:idx val="1"/>
          <c:order val="5"/>
          <c:tx>
            <c:v>45080</c:v>
          </c:tx>
          <c:spPr>
            <a:solidFill>
              <a:schemeClr val="accent2"/>
            </a:solidFill>
            <a:ln>
              <a:noFill/>
            </a:ln>
            <a:effectLst/>
          </c:spPr>
          <c:invertIfNegative val="0"/>
          <c:cat>
            <c:numRef>
              <c:f>'Uji Coba 2a'!$B$11:$B$16</c:f>
              <c:numCache>
                <c:formatCode>General</c:formatCode>
                <c:ptCount val="6"/>
                <c:pt idx="0">
                  <c:v>9</c:v>
                </c:pt>
                <c:pt idx="1">
                  <c:v>18</c:v>
                </c:pt>
                <c:pt idx="2">
                  <c:v>27</c:v>
                </c:pt>
                <c:pt idx="3">
                  <c:v>36</c:v>
                </c:pt>
                <c:pt idx="4">
                  <c:v>45</c:v>
                </c:pt>
                <c:pt idx="5">
                  <c:v>54</c:v>
                </c:pt>
              </c:numCache>
            </c:numRef>
          </c:cat>
          <c:val>
            <c:numRef>
              <c:f>'Uji Coba 2a'!$C$11:$C$16</c:f>
              <c:numCache>
                <c:formatCode>General</c:formatCode>
                <c:ptCount val="6"/>
                <c:pt idx="0">
                  <c:v>34.402654111111104</c:v>
                </c:pt>
                <c:pt idx="1">
                  <c:v>12.121876166666668</c:v>
                </c:pt>
                <c:pt idx="2">
                  <c:v>7.467865703703704</c:v>
                </c:pt>
                <c:pt idx="3">
                  <c:v>8.3847206388888882</c:v>
                </c:pt>
                <c:pt idx="4">
                  <c:v>6.8656697555555537</c:v>
                </c:pt>
                <c:pt idx="5">
                  <c:v>5.925848444444445</c:v>
                </c:pt>
              </c:numCache>
            </c:numRef>
          </c:val>
        </c:ser>
        <c:ser>
          <c:idx val="7"/>
          <c:order val="6"/>
          <c:tx>
            <c:v>52150</c:v>
          </c:tx>
          <c:spPr>
            <a:solidFill>
              <a:schemeClr val="accent2">
                <a:lumMod val="60000"/>
              </a:schemeClr>
            </a:solidFill>
            <a:ln>
              <a:noFill/>
            </a:ln>
            <a:effectLst/>
          </c:spPr>
          <c:invertIfNegative val="0"/>
          <c:cat>
            <c:numRef>
              <c:f>'Uji Coba 2a'!$B$59:$B$64</c:f>
              <c:numCache>
                <c:formatCode>General</c:formatCode>
                <c:ptCount val="6"/>
                <c:pt idx="0">
                  <c:v>9</c:v>
                </c:pt>
                <c:pt idx="1">
                  <c:v>18</c:v>
                </c:pt>
                <c:pt idx="2">
                  <c:v>27</c:v>
                </c:pt>
                <c:pt idx="3">
                  <c:v>36</c:v>
                </c:pt>
                <c:pt idx="4">
                  <c:v>45</c:v>
                </c:pt>
                <c:pt idx="5">
                  <c:v>54</c:v>
                </c:pt>
              </c:numCache>
            </c:numRef>
          </c:cat>
          <c:val>
            <c:numRef>
              <c:f>'Uji Coba 2a'!$C$59:$C$64</c:f>
              <c:numCache>
                <c:formatCode>General</c:formatCode>
                <c:ptCount val="6"/>
                <c:pt idx="0">
                  <c:v>53.407275333333331</c:v>
                </c:pt>
                <c:pt idx="1">
                  <c:v>19.472898888888889</c:v>
                </c:pt>
                <c:pt idx="2">
                  <c:v>9.8709870740740726</c:v>
                </c:pt>
                <c:pt idx="3">
                  <c:v>13.477311499999997</c:v>
                </c:pt>
                <c:pt idx="4">
                  <c:v>15.345862688888888</c:v>
                </c:pt>
                <c:pt idx="5">
                  <c:v>8.0842758333333311</c:v>
                </c:pt>
              </c:numCache>
            </c:numRef>
          </c:val>
        </c:ser>
        <c:ser>
          <c:idx val="0"/>
          <c:order val="7"/>
          <c:tx>
            <c:v>72660</c:v>
          </c:tx>
          <c:spPr>
            <a:solidFill>
              <a:schemeClr val="accent1"/>
            </a:solidFill>
            <a:ln>
              <a:noFill/>
            </a:ln>
            <a:effectLst/>
          </c:spPr>
          <c:invertIfNegative val="0"/>
          <c:cat>
            <c:numRef>
              <c:f>'Uji Coba 2a'!$B$3:$B$8</c:f>
              <c:numCache>
                <c:formatCode>General</c:formatCode>
                <c:ptCount val="6"/>
                <c:pt idx="0">
                  <c:v>9</c:v>
                </c:pt>
                <c:pt idx="1">
                  <c:v>18</c:v>
                </c:pt>
                <c:pt idx="2">
                  <c:v>27</c:v>
                </c:pt>
                <c:pt idx="3">
                  <c:v>36</c:v>
                </c:pt>
                <c:pt idx="4">
                  <c:v>45</c:v>
                </c:pt>
                <c:pt idx="5">
                  <c:v>54</c:v>
                </c:pt>
              </c:numCache>
            </c:numRef>
          </c:cat>
          <c:val>
            <c:numRef>
              <c:f>'Uji Coba 2a'!$C$3:$C$8</c:f>
              <c:numCache>
                <c:formatCode>General</c:formatCode>
                <c:ptCount val="6"/>
                <c:pt idx="0">
                  <c:v>142.1439994444444</c:v>
                </c:pt>
                <c:pt idx="1">
                  <c:v>58.470787888888886</c:v>
                </c:pt>
                <c:pt idx="2">
                  <c:v>32.419074814814813</c:v>
                </c:pt>
                <c:pt idx="3">
                  <c:v>37.230799777777776</c:v>
                </c:pt>
                <c:pt idx="4">
                  <c:v>41.692022800000004</c:v>
                </c:pt>
                <c:pt idx="5">
                  <c:v>32.538013962962971</c:v>
                </c:pt>
              </c:numCache>
            </c:numRef>
          </c:val>
        </c:ser>
        <c:dLbls>
          <c:showLegendKey val="0"/>
          <c:showVal val="0"/>
          <c:showCatName val="0"/>
          <c:showSerName val="0"/>
          <c:showPercent val="0"/>
          <c:showBubbleSize val="0"/>
        </c:dLbls>
        <c:gapWidth val="150"/>
        <c:axId val="1439021696"/>
        <c:axId val="1439010272"/>
      </c:barChart>
      <c:catAx>
        <c:axId val="143902169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Banyak Proses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10272"/>
        <c:crosses val="autoZero"/>
        <c:auto val="1"/>
        <c:lblAlgn val="ctr"/>
        <c:lblOffset val="100"/>
        <c:noMultiLvlLbl val="0"/>
      </c:catAx>
      <c:valAx>
        <c:axId val="1439010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Waktu Eksekusi (detik)</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216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legend>
    <c:plotVisOnly val="1"/>
    <c:dispBlanksAs val="gap"/>
    <c:showDLblsOverMax val="0"/>
  </c:chart>
  <c:spPr>
    <a:solidFill>
      <a:srgbClr val="A5A5A5">
        <a:lumMod val="20000"/>
        <a:lumOff val="80000"/>
      </a:srgbClr>
    </a:solidFill>
    <a:ln>
      <a:noFill/>
    </a:ln>
    <a:effectLst/>
  </c:spPr>
  <c:txPr>
    <a:bodyPr/>
    <a:lstStyle/>
    <a:p>
      <a:pPr>
        <a:defRPr sz="1400">
          <a:latin typeface="Times New Roman" panose="02020603050405020304" pitchFamily="18" charset="0"/>
          <a:cs typeface="Times New Roman" panose="02020603050405020304" pitchFamily="18" charset="0"/>
        </a:defRPr>
      </a:pPr>
      <a:endParaRPr lang="id-ID"/>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Waktu Eksekusi Sekuensial</a:t>
            </a:r>
            <a:endParaRPr lang="id-ID"/>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autoTitleDeleted val="0"/>
    <c:plotArea>
      <c:layout>
        <c:manualLayout>
          <c:layoutTarget val="inner"/>
          <c:xMode val="edge"/>
          <c:yMode val="edge"/>
          <c:x val="0.16808316499704554"/>
          <c:y val="9.0488535802245515E-2"/>
          <c:w val="0.768058263142125"/>
          <c:h val="0.59605264503349564"/>
        </c:manualLayout>
      </c:layout>
      <c:scatterChart>
        <c:scatterStyle val="lineMarker"/>
        <c:varyColors val="0"/>
        <c:ser>
          <c:idx val="0"/>
          <c:order val="0"/>
          <c:tx>
            <c:v>72660 Kunti</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'Uji Coba 1'!$J$2</c:f>
              <c:numCache>
                <c:formatCode>General</c:formatCode>
                <c:ptCount val="1"/>
                <c:pt idx="0">
                  <c:v>72660</c:v>
                </c:pt>
              </c:numCache>
            </c:numRef>
          </c:xVal>
          <c:yVal>
            <c:numRef>
              <c:f>'Uji Coba 1'!$K$2</c:f>
              <c:numCache>
                <c:formatCode>General</c:formatCode>
                <c:ptCount val="1"/>
                <c:pt idx="0">
                  <c:v>238.0574</c:v>
                </c:pt>
              </c:numCache>
            </c:numRef>
          </c:yVal>
          <c:smooth val="0"/>
        </c:ser>
        <c:ser>
          <c:idx val="1"/>
          <c:order val="1"/>
          <c:tx>
            <c:v>52150 Narasoma</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'Uji Coba 1'!$J$3</c:f>
              <c:numCache>
                <c:formatCode>General</c:formatCode>
                <c:ptCount val="1"/>
                <c:pt idx="0">
                  <c:v>52150</c:v>
                </c:pt>
              </c:numCache>
            </c:numRef>
          </c:xVal>
          <c:yVal>
            <c:numRef>
              <c:f>'Uji Coba 1'!$K$3</c:f>
              <c:numCache>
                <c:formatCode>General</c:formatCode>
                <c:ptCount val="1"/>
                <c:pt idx="0">
                  <c:v>108.31680000000001</c:v>
                </c:pt>
              </c:numCache>
            </c:numRef>
          </c:yVal>
          <c:smooth val="0"/>
        </c:ser>
        <c:ser>
          <c:idx val="2"/>
          <c:order val="2"/>
          <c:tx>
            <c:v>45080 Dhamarwulan</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'Uji Coba 1'!$J$4</c:f>
              <c:numCache>
                <c:formatCode>General</c:formatCode>
                <c:ptCount val="1"/>
                <c:pt idx="0">
                  <c:v>45080</c:v>
                </c:pt>
              </c:numCache>
            </c:numRef>
          </c:xVal>
          <c:yVal>
            <c:numRef>
              <c:f>'Uji Coba 1'!$K$4</c:f>
              <c:numCache>
                <c:formatCode>General</c:formatCode>
                <c:ptCount val="1"/>
                <c:pt idx="0">
                  <c:v>94.960560000000015</c:v>
                </c:pt>
              </c:numCache>
            </c:numRef>
          </c:yVal>
          <c:smooth val="0"/>
        </c:ser>
        <c:ser>
          <c:idx val="3"/>
          <c:order val="3"/>
          <c:tx>
            <c:v>40950 Sita</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'Uji Coba 1'!$J$5</c:f>
              <c:numCache>
                <c:formatCode>General</c:formatCode>
                <c:ptCount val="1"/>
                <c:pt idx="0">
                  <c:v>40950</c:v>
                </c:pt>
              </c:numCache>
            </c:numRef>
          </c:xVal>
          <c:yVal>
            <c:numRef>
              <c:f>'Uji Coba 1'!$K$5</c:f>
              <c:numCache>
                <c:formatCode>General</c:formatCode>
                <c:ptCount val="1"/>
                <c:pt idx="0">
                  <c:v>129.7758</c:v>
                </c:pt>
              </c:numCache>
            </c:numRef>
          </c:yVal>
          <c:smooth val="0"/>
        </c:ser>
        <c:ser>
          <c:idx val="4"/>
          <c:order val="4"/>
          <c:tx>
            <c:v>38220 Rahwana</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'Uji Coba 1'!$J$6</c:f>
              <c:numCache>
                <c:formatCode>General</c:formatCode>
                <c:ptCount val="1"/>
                <c:pt idx="0">
                  <c:v>38220</c:v>
                </c:pt>
              </c:numCache>
            </c:numRef>
          </c:xVal>
          <c:yVal>
            <c:numRef>
              <c:f>'Uji Coba 1'!$K$6</c:f>
              <c:numCache>
                <c:formatCode>General</c:formatCode>
                <c:ptCount val="1"/>
                <c:pt idx="0">
                  <c:v>63.559639999999987</c:v>
                </c:pt>
              </c:numCache>
            </c:numRef>
          </c:yVal>
          <c:smooth val="0"/>
        </c:ser>
        <c:ser>
          <c:idx val="5"/>
          <c:order val="5"/>
          <c:tx>
            <c:v>38080 Wisanggeni</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'Uji Coba 1'!$J$7</c:f>
              <c:numCache>
                <c:formatCode>General</c:formatCode>
                <c:ptCount val="1"/>
                <c:pt idx="0">
                  <c:v>38080</c:v>
                </c:pt>
              </c:numCache>
            </c:numRef>
          </c:xVal>
          <c:yVal>
            <c:numRef>
              <c:f>'Uji Coba 1'!$K$7</c:f>
              <c:numCache>
                <c:formatCode>General</c:formatCode>
                <c:ptCount val="1"/>
                <c:pt idx="0">
                  <c:v>57.72954</c:v>
                </c:pt>
              </c:numCache>
            </c:numRef>
          </c:yVal>
          <c:smooth val="0"/>
        </c:ser>
        <c:ser>
          <c:idx val="6"/>
          <c:order val="6"/>
          <c:tx>
            <c:v>36820 Wibisana</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'Uji Coba 1'!$J$8</c:f>
              <c:numCache>
                <c:formatCode>General</c:formatCode>
                <c:ptCount val="1"/>
                <c:pt idx="0">
                  <c:v>36820</c:v>
                </c:pt>
              </c:numCache>
            </c:numRef>
          </c:xVal>
          <c:yVal>
            <c:numRef>
              <c:f>'Uji Coba 1'!$K$8</c:f>
              <c:numCache>
                <c:formatCode>General</c:formatCode>
                <c:ptCount val="1"/>
                <c:pt idx="0">
                  <c:v>71.21538000000001</c:v>
                </c:pt>
              </c:numCache>
            </c:numRef>
          </c:yVal>
          <c:smooth val="0"/>
        </c:ser>
        <c:ser>
          <c:idx val="7"/>
          <c:order val="7"/>
          <c:tx>
            <c:v>36820 Megananda</c:v>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'Uji Coba 1'!$J$9</c:f>
              <c:numCache>
                <c:formatCode>General</c:formatCode>
                <c:ptCount val="1"/>
                <c:pt idx="0">
                  <c:v>36820</c:v>
                </c:pt>
              </c:numCache>
            </c:numRef>
          </c:xVal>
          <c:yVal>
            <c:numRef>
              <c:f>'Uji Coba 1'!$K$9</c:f>
              <c:numCache>
                <c:formatCode>General</c:formatCode>
                <c:ptCount val="1"/>
                <c:pt idx="0">
                  <c:v>59.421280000000003</c:v>
                </c:pt>
              </c:numCache>
            </c:numRef>
          </c:yVal>
          <c:smooth val="0"/>
        </c:ser>
        <c:ser>
          <c:idx val="8"/>
          <c:order val="8"/>
          <c:tx>
            <c:v>28280 Hanoman</c:v>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'Uji Coba 1'!$J$10</c:f>
              <c:numCache>
                <c:formatCode>General</c:formatCode>
                <c:ptCount val="1"/>
                <c:pt idx="0">
                  <c:v>28280</c:v>
                </c:pt>
              </c:numCache>
            </c:numRef>
          </c:xVal>
          <c:yVal>
            <c:numRef>
              <c:f>'Uji Coba 1'!$K$10</c:f>
              <c:numCache>
                <c:formatCode>General</c:formatCode>
                <c:ptCount val="1"/>
                <c:pt idx="0">
                  <c:v>34.750340000000001</c:v>
                </c:pt>
              </c:numCache>
            </c:numRef>
          </c:yVal>
          <c:smooth val="0"/>
        </c:ser>
        <c:ser>
          <c:idx val="9"/>
          <c:order val="9"/>
          <c:tx>
            <c:v>28280 Yuyutsu</c:v>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'Uji Coba 1'!$J$11</c:f>
              <c:numCache>
                <c:formatCode>General</c:formatCode>
                <c:ptCount val="1"/>
                <c:pt idx="0">
                  <c:v>28280</c:v>
                </c:pt>
              </c:numCache>
            </c:numRef>
          </c:xVal>
          <c:yVal>
            <c:numRef>
              <c:f>'Uji Coba 1'!$K$11</c:f>
              <c:numCache>
                <c:formatCode>General</c:formatCode>
                <c:ptCount val="1"/>
                <c:pt idx="0">
                  <c:v>32.222560000000001</c:v>
                </c:pt>
              </c:numCache>
            </c:numRef>
          </c:yVal>
          <c:smooth val="0"/>
        </c:ser>
        <c:ser>
          <c:idx val="10"/>
          <c:order val="10"/>
          <c:tx>
            <c:v>28280 Durna</c:v>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'Uji Coba 1'!$J$12</c:f>
              <c:numCache>
                <c:formatCode>General</c:formatCode>
                <c:ptCount val="1"/>
                <c:pt idx="0">
                  <c:v>28280</c:v>
                </c:pt>
              </c:numCache>
            </c:numRef>
          </c:xVal>
          <c:yVal>
            <c:numRef>
              <c:f>'Uji Coba 1'!$K$12</c:f>
              <c:numCache>
                <c:formatCode>General</c:formatCode>
                <c:ptCount val="1"/>
                <c:pt idx="0">
                  <c:v>32.107880000000002</c:v>
                </c:pt>
              </c:numCache>
            </c:numRef>
          </c:yVal>
          <c:smooth val="0"/>
        </c:ser>
        <c:ser>
          <c:idx val="11"/>
          <c:order val="11"/>
          <c:tx>
            <c:v>28210 Parikesit</c:v>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'Uji Coba 1'!$J$13</c:f>
              <c:numCache>
                <c:formatCode>General</c:formatCode>
                <c:ptCount val="1"/>
                <c:pt idx="0">
                  <c:v>28210</c:v>
                </c:pt>
              </c:numCache>
            </c:numRef>
          </c:xVal>
          <c:yVal>
            <c:numRef>
              <c:f>'Uji Coba 1'!$K$13</c:f>
              <c:numCache>
                <c:formatCode>General</c:formatCode>
                <c:ptCount val="1"/>
                <c:pt idx="0">
                  <c:v>32.359619999999993</c:v>
                </c:pt>
              </c:numCache>
            </c:numRef>
          </c:yVal>
          <c:smooth val="0"/>
        </c:ser>
        <c:ser>
          <c:idx val="12"/>
          <c:order val="12"/>
          <c:tx>
            <c:v>28210 Anggada</c:v>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'Uji Coba 1'!$J$14</c:f>
              <c:numCache>
                <c:formatCode>General</c:formatCode>
                <c:ptCount val="1"/>
                <c:pt idx="0">
                  <c:v>28210</c:v>
                </c:pt>
              </c:numCache>
            </c:numRef>
          </c:xVal>
          <c:yVal>
            <c:numRef>
              <c:f>'Uji Coba 1'!$K$14</c:f>
              <c:numCache>
                <c:formatCode>General</c:formatCode>
                <c:ptCount val="1"/>
                <c:pt idx="0">
                  <c:v>32.367319999999999</c:v>
                </c:pt>
              </c:numCache>
            </c:numRef>
          </c:yVal>
          <c:smooth val="0"/>
        </c:ser>
        <c:dLbls>
          <c:showLegendKey val="0"/>
          <c:showVal val="0"/>
          <c:showCatName val="0"/>
          <c:showSerName val="0"/>
          <c:showPercent val="0"/>
          <c:showBubbleSize val="0"/>
        </c:dLbls>
        <c:axId val="1439011360"/>
        <c:axId val="1439007552"/>
      </c:scatterChart>
      <c:valAx>
        <c:axId val="14390113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Panjang Karakter</a:t>
                </a:r>
                <a:endParaRPr lang="id-ID"/>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07552"/>
        <c:crosses val="autoZero"/>
        <c:crossBetween val="midCat"/>
      </c:valAx>
      <c:valAx>
        <c:axId val="1439007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Waktu Eksekusi (detik)</a:t>
                </a:r>
                <a:endParaRPr lang="id-ID"/>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11360"/>
        <c:crosses val="autoZero"/>
        <c:crossBetween val="midCat"/>
      </c:valAx>
      <c:spPr>
        <a:noFill/>
        <a:ln>
          <a:noFill/>
        </a:ln>
        <a:effectLst/>
      </c:spPr>
    </c:plotArea>
    <c:legend>
      <c:legendPos val="r"/>
      <c:layout>
        <c:manualLayout>
          <c:xMode val="edge"/>
          <c:yMode val="edge"/>
          <c:x val="1.866996232171634E-3"/>
          <c:y val="0.79081034553279017"/>
          <c:w val="0.97578962440089378"/>
          <c:h val="0.2071595361148523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legend>
    <c:plotVisOnly val="1"/>
    <c:dispBlanksAs val="gap"/>
    <c:showDLblsOverMax val="0"/>
  </c:chart>
  <c:spPr>
    <a:solidFill>
      <a:srgbClr val="EDEDED"/>
    </a:solidFill>
    <a:ln>
      <a:noFill/>
    </a:ln>
    <a:effectLst/>
  </c:spPr>
  <c:txPr>
    <a:bodyPr/>
    <a:lstStyle/>
    <a:p>
      <a:pPr>
        <a:defRPr sz="1200">
          <a:latin typeface="Times New Roman" panose="02020603050405020304" pitchFamily="18" charset="0"/>
          <a:cs typeface="Times New Roman" panose="02020603050405020304" pitchFamily="18" charset="0"/>
        </a:defRPr>
      </a:pPr>
      <a:endParaRPr lang="id-ID"/>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Waktu Eksekusi Paralel dengan 108 Proses</a:t>
            </a:r>
            <a:endParaRPr lang="id-ID"/>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autoTitleDeleted val="0"/>
    <c:plotArea>
      <c:layout/>
      <c:scatterChart>
        <c:scatterStyle val="lineMarker"/>
        <c:varyColors val="0"/>
        <c:ser>
          <c:idx val="0"/>
          <c:order val="0"/>
          <c:tx>
            <c:v>Paralel Beda Karakter</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'Uji Coba 2B'!$I$3:$I$9</c:f>
              <c:numCache>
                <c:formatCode>General</c:formatCode>
                <c:ptCount val="7"/>
                <c:pt idx="0">
                  <c:v>4830</c:v>
                </c:pt>
                <c:pt idx="1">
                  <c:v>25830</c:v>
                </c:pt>
                <c:pt idx="2">
                  <c:v>46830</c:v>
                </c:pt>
                <c:pt idx="3">
                  <c:v>67830</c:v>
                </c:pt>
                <c:pt idx="4">
                  <c:v>88830</c:v>
                </c:pt>
                <c:pt idx="5">
                  <c:v>109830</c:v>
                </c:pt>
                <c:pt idx="6">
                  <c:v>130830</c:v>
                </c:pt>
              </c:numCache>
            </c:numRef>
          </c:xVal>
          <c:yVal>
            <c:numRef>
              <c:f>'Uji Coba 2B'!$J$3:$J$9</c:f>
              <c:numCache>
                <c:formatCode>General</c:formatCode>
                <c:ptCount val="7"/>
                <c:pt idx="0">
                  <c:v>0.26149842592592587</c:v>
                </c:pt>
                <c:pt idx="1">
                  <c:v>2.8176718888888881</c:v>
                </c:pt>
                <c:pt idx="2">
                  <c:v>7.8121608611111082</c:v>
                </c:pt>
                <c:pt idx="3">
                  <c:v>37.397677305555561</c:v>
                </c:pt>
                <c:pt idx="4">
                  <c:v>93.02341368518519</c:v>
                </c:pt>
                <c:pt idx="5">
                  <c:v>135.3932136851852</c:v>
                </c:pt>
                <c:pt idx="6">
                  <c:v>194.093753175926</c:v>
                </c:pt>
              </c:numCache>
            </c:numRef>
          </c:yVal>
          <c:smooth val="0"/>
        </c:ser>
        <c:dLbls>
          <c:showLegendKey val="0"/>
          <c:showVal val="0"/>
          <c:showCatName val="0"/>
          <c:showSerName val="0"/>
          <c:showPercent val="0"/>
          <c:showBubbleSize val="0"/>
        </c:dLbls>
        <c:axId val="1637878144"/>
        <c:axId val="1637879776"/>
      </c:scatterChart>
      <c:valAx>
        <c:axId val="1637878144"/>
        <c:scaling>
          <c:orientation val="minMax"/>
          <c:max val="130830"/>
          <c:min val="48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Panjang Karakter</a:t>
                </a:r>
                <a:endParaRPr lang="id-ID"/>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637879776"/>
        <c:crosses val="autoZero"/>
        <c:crossBetween val="midCat"/>
        <c:majorUnit val="21000"/>
      </c:valAx>
      <c:valAx>
        <c:axId val="1637879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Waktu Eksekusi (detik)</a:t>
                </a:r>
                <a:endParaRPr lang="id-ID"/>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637878144"/>
        <c:crosses val="autoZero"/>
        <c:crossBetween val="midCat"/>
      </c:valAx>
      <c:spPr>
        <a:noFill/>
        <a:ln>
          <a:noFill/>
        </a:ln>
        <a:effectLst/>
      </c:spPr>
    </c:plotArea>
    <c:plotVisOnly val="1"/>
    <c:dispBlanksAs val="gap"/>
    <c:showDLblsOverMax val="0"/>
  </c:chart>
  <c:spPr>
    <a:solidFill>
      <a:srgbClr val="A5A5A5">
        <a:lumMod val="20000"/>
        <a:lumOff val="80000"/>
      </a:srgbClr>
    </a:solidFill>
    <a:ln>
      <a:noFill/>
    </a:ln>
    <a:effectLst/>
  </c:spPr>
  <c:txPr>
    <a:bodyPr/>
    <a:lstStyle/>
    <a:p>
      <a:pPr>
        <a:defRPr sz="1400">
          <a:latin typeface="Times New Roman" panose="02020603050405020304" pitchFamily="18" charset="0"/>
          <a:cs typeface="Times New Roman" panose="02020603050405020304" pitchFamily="18" charset="0"/>
        </a:defRPr>
      </a:pPr>
      <a:endParaRPr lang="id-ID"/>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Waktu Eksekusi Paralel dengan Panjang 130830 Karakter  </a:t>
            </a: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autoTitleDeleted val="0"/>
    <c:plotArea>
      <c:layout>
        <c:manualLayout>
          <c:layoutTarget val="inner"/>
          <c:xMode val="edge"/>
          <c:yMode val="edge"/>
          <c:x val="0.12591016358355936"/>
          <c:y val="0.22386730215482445"/>
          <c:w val="0.81624969199856068"/>
          <c:h val="0.54875495250849782"/>
        </c:manualLayout>
      </c:layout>
      <c:barChart>
        <c:barDir val="col"/>
        <c:grouping val="clustered"/>
        <c:varyColors val="0"/>
        <c:ser>
          <c:idx val="0"/>
          <c:order val="0"/>
          <c:tx>
            <c:v>0.125</c:v>
          </c:tx>
          <c:spPr>
            <a:solidFill>
              <a:schemeClr val="accent1"/>
            </a:solidFill>
            <a:ln>
              <a:noFill/>
            </a:ln>
            <a:effectLst/>
          </c:spPr>
          <c:invertIfNegative val="0"/>
          <c:cat>
            <c:numRef>
              <c:f>'[Uji Coba 2B.xlsx]Uji Coba 2C'!$A$2:$A$5</c:f>
              <c:numCache>
                <c:formatCode>General</c:formatCode>
                <c:ptCount val="4"/>
                <c:pt idx="0">
                  <c:v>27</c:v>
                </c:pt>
                <c:pt idx="1">
                  <c:v>54</c:v>
                </c:pt>
                <c:pt idx="2">
                  <c:v>81</c:v>
                </c:pt>
                <c:pt idx="3">
                  <c:v>108</c:v>
                </c:pt>
              </c:numCache>
            </c:numRef>
          </c:cat>
          <c:val>
            <c:numRef>
              <c:f>'[Uji Coba 2B.xlsx]Uji Coba 2C'!$B$2:$B$5</c:f>
              <c:numCache>
                <c:formatCode>General</c:formatCode>
                <c:ptCount val="4"/>
                <c:pt idx="0">
                  <c:v>192.867880592593</c:v>
                </c:pt>
                <c:pt idx="1">
                  <c:v>167.591664648148</c:v>
                </c:pt>
                <c:pt idx="2">
                  <c:v>187.47247498765401</c:v>
                </c:pt>
                <c:pt idx="3">
                  <c:v>194.093753175926</c:v>
                </c:pt>
              </c:numCache>
            </c:numRef>
          </c:val>
        </c:ser>
        <c:ser>
          <c:idx val="2"/>
          <c:order val="1"/>
          <c:tx>
            <c:v>0.25</c:v>
          </c:tx>
          <c:spPr>
            <a:solidFill>
              <a:schemeClr val="accent3"/>
            </a:solidFill>
            <a:ln>
              <a:noFill/>
            </a:ln>
            <a:effectLst/>
          </c:spPr>
          <c:invertIfNegative val="0"/>
          <c:cat>
            <c:numRef>
              <c:f>'[Uji Coba 2B.xlsx]Uji Coba 2C'!$A$14:$A$17</c:f>
              <c:numCache>
                <c:formatCode>General</c:formatCode>
                <c:ptCount val="4"/>
                <c:pt idx="0">
                  <c:v>27</c:v>
                </c:pt>
                <c:pt idx="1">
                  <c:v>54</c:v>
                </c:pt>
                <c:pt idx="2">
                  <c:v>81</c:v>
                </c:pt>
                <c:pt idx="3">
                  <c:v>108</c:v>
                </c:pt>
              </c:numCache>
            </c:numRef>
          </c:cat>
          <c:val>
            <c:numRef>
              <c:f>'[Uji Coba 2B.xlsx]Uji Coba 2C'!$B$14:$B$17</c:f>
              <c:numCache>
                <c:formatCode>General</c:formatCode>
                <c:ptCount val="4"/>
                <c:pt idx="0">
                  <c:v>195.049858925926</c:v>
                </c:pt>
                <c:pt idx="1">
                  <c:v>179.23051155555601</c:v>
                </c:pt>
                <c:pt idx="2">
                  <c:v>182.131289703704</c:v>
                </c:pt>
                <c:pt idx="3">
                  <c:v>257.39505610185199</c:v>
                </c:pt>
              </c:numCache>
            </c:numRef>
          </c:val>
        </c:ser>
        <c:ser>
          <c:idx val="1"/>
          <c:order val="2"/>
          <c:tx>
            <c:v>0.5</c:v>
          </c:tx>
          <c:spPr>
            <a:solidFill>
              <a:schemeClr val="accent2"/>
            </a:solidFill>
            <a:ln>
              <a:noFill/>
            </a:ln>
            <a:effectLst/>
          </c:spPr>
          <c:invertIfNegative val="0"/>
          <c:cat>
            <c:numRef>
              <c:f>'[Uji Coba 2B.xlsx]Uji Coba 2C'!$A$8:$A$11</c:f>
              <c:numCache>
                <c:formatCode>General</c:formatCode>
                <c:ptCount val="4"/>
                <c:pt idx="0">
                  <c:v>27</c:v>
                </c:pt>
                <c:pt idx="1">
                  <c:v>54</c:v>
                </c:pt>
                <c:pt idx="2">
                  <c:v>81</c:v>
                </c:pt>
                <c:pt idx="3">
                  <c:v>108</c:v>
                </c:pt>
              </c:numCache>
            </c:numRef>
          </c:cat>
          <c:val>
            <c:numRef>
              <c:f>'[Uji Coba 2B.xlsx]Uji Coba 2C'!$B$8:$B$11</c:f>
              <c:numCache>
                <c:formatCode>General</c:formatCode>
                <c:ptCount val="4"/>
                <c:pt idx="0">
                  <c:v>205.79037700000001</c:v>
                </c:pt>
                <c:pt idx="1">
                  <c:v>182.47736072222199</c:v>
                </c:pt>
                <c:pt idx="2">
                  <c:v>188.040708234568</c:v>
                </c:pt>
                <c:pt idx="3">
                  <c:v>199.591650407407</c:v>
                </c:pt>
              </c:numCache>
            </c:numRef>
          </c:val>
        </c:ser>
        <c:dLbls>
          <c:showLegendKey val="0"/>
          <c:showVal val="0"/>
          <c:showCatName val="0"/>
          <c:showSerName val="0"/>
          <c:showPercent val="0"/>
          <c:showBubbleSize val="0"/>
        </c:dLbls>
        <c:gapWidth val="150"/>
        <c:axId val="1637872704"/>
        <c:axId val="1637873248"/>
      </c:barChart>
      <c:catAx>
        <c:axId val="1637872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Banyak Proses</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637873248"/>
        <c:crosses val="autoZero"/>
        <c:auto val="1"/>
        <c:lblAlgn val="ctr"/>
        <c:lblOffset val="100"/>
        <c:noMultiLvlLbl val="0"/>
      </c:catAx>
      <c:valAx>
        <c:axId val="1637873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Waktu Eksekusi (detik)</a:t>
                </a:r>
              </a:p>
            </c:rich>
          </c:tx>
          <c:layout>
            <c:manualLayout>
              <c:xMode val="edge"/>
              <c:yMode val="edge"/>
              <c:x val="7.1334963803949243E-3"/>
              <c:y val="0.27779708007306808"/>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637872704"/>
        <c:crosses val="autoZero"/>
        <c:crossBetween val="between"/>
        <c:majorUnit val="50"/>
      </c:valAx>
      <c:spPr>
        <a:noFill/>
        <a:ln>
          <a:noFill/>
        </a:ln>
        <a:effectLst/>
      </c:spPr>
    </c:plotArea>
    <c:legend>
      <c:legendPos val="b"/>
      <c:layout>
        <c:manualLayout>
          <c:xMode val="edge"/>
          <c:yMode val="edge"/>
          <c:x val="5.8975894469724135E-4"/>
          <c:y val="0.90453969358193897"/>
          <c:w val="0.28418860911964472"/>
          <c:h val="8.4446277347911616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legend>
    <c:plotVisOnly val="1"/>
    <c:dispBlanksAs val="gap"/>
    <c:showDLblsOverMax val="0"/>
  </c:chart>
  <c:spPr>
    <a:solidFill>
      <a:schemeClr val="accent3">
        <a:lumMod val="20000"/>
        <a:lumOff val="80000"/>
      </a:schemeClr>
    </a:solidFill>
    <a:ln>
      <a:noFill/>
    </a:ln>
    <a:effectLst/>
  </c:spPr>
  <c:txPr>
    <a:bodyPr/>
    <a:lstStyle/>
    <a:p>
      <a:pPr>
        <a:defRPr sz="1600">
          <a:latin typeface="Times New Roman" panose="02020603050405020304" pitchFamily="18" charset="0"/>
          <a:cs typeface="Times New Roman" panose="02020603050405020304" pitchFamily="18" charset="0"/>
        </a:defRPr>
      </a:pPr>
      <a:endParaRPr lang="id-ID"/>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9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Waktu Eksekusi Terhadap Panjang Karakter</a:t>
            </a:r>
          </a:p>
        </c:rich>
      </c:tx>
      <c:layout/>
      <c:overlay val="0"/>
      <c:spPr>
        <a:noFill/>
        <a:ln>
          <a:noFill/>
        </a:ln>
        <a:effectLst/>
      </c:spPr>
      <c:txPr>
        <a:bodyPr rot="0" spcFirstLastPara="1" vertOverflow="ellipsis" vert="horz" wrap="square" anchor="ctr" anchorCtr="1"/>
        <a:lstStyle/>
        <a:p>
          <a:pPr algn="ctr">
            <a:defRPr sz="19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autoTitleDeleted val="0"/>
    <c:plotArea>
      <c:layout>
        <c:manualLayout>
          <c:layoutTarget val="inner"/>
          <c:xMode val="edge"/>
          <c:yMode val="edge"/>
          <c:x val="0.18438104056615812"/>
          <c:y val="0.16226372936929492"/>
          <c:w val="0.76664411639759567"/>
          <c:h val="0.63782317148731582"/>
        </c:manualLayout>
      </c:layout>
      <c:scatterChart>
        <c:scatterStyle val="lineMarker"/>
        <c:varyColors val="0"/>
        <c:ser>
          <c:idx val="0"/>
          <c:order val="0"/>
          <c:tx>
            <c:v>Sekuensial</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'[Hasil semuanya.xlsx]Sheet1'!$A$8:$A$20</c:f>
              <c:numCache>
                <c:formatCode>General</c:formatCode>
                <c:ptCount val="13"/>
                <c:pt idx="0">
                  <c:v>210</c:v>
                </c:pt>
                <c:pt idx="1">
                  <c:v>350</c:v>
                </c:pt>
                <c:pt idx="2">
                  <c:v>700</c:v>
                </c:pt>
                <c:pt idx="3">
                  <c:v>1050</c:v>
                </c:pt>
                <c:pt idx="4">
                  <c:v>1750</c:v>
                </c:pt>
                <c:pt idx="5">
                  <c:v>3500</c:v>
                </c:pt>
                <c:pt idx="6">
                  <c:v>7000</c:v>
                </c:pt>
                <c:pt idx="7">
                  <c:v>10500</c:v>
                </c:pt>
                <c:pt idx="8">
                  <c:v>14000</c:v>
                </c:pt>
                <c:pt idx="9">
                  <c:v>17500</c:v>
                </c:pt>
                <c:pt idx="10">
                  <c:v>21000</c:v>
                </c:pt>
                <c:pt idx="11">
                  <c:v>24500</c:v>
                </c:pt>
                <c:pt idx="12">
                  <c:v>28000</c:v>
                </c:pt>
              </c:numCache>
            </c:numRef>
          </c:xVal>
          <c:yVal>
            <c:numRef>
              <c:f>'[Hasil semuanya.xlsx]Sheet1'!$B$8:$B$20</c:f>
              <c:numCache>
                <c:formatCode>_-* #,##0.00000_-;\-* #,##0.00000_-;_-* "-"??_-;_-@_-</c:formatCode>
                <c:ptCount val="13"/>
                <c:pt idx="0">
                  <c:v>4.5469999999999998E-3</c:v>
                </c:pt>
                <c:pt idx="1">
                  <c:v>6.7070000000000003E-3</c:v>
                </c:pt>
                <c:pt idx="2">
                  <c:v>2.564E-2</c:v>
                </c:pt>
                <c:pt idx="3">
                  <c:v>5.2014999999999999E-2</c:v>
                </c:pt>
                <c:pt idx="4">
                  <c:v>0.118546</c:v>
                </c:pt>
                <c:pt idx="5">
                  <c:v>0.46863700000000003</c:v>
                </c:pt>
                <c:pt idx="6">
                  <c:v>1.8454299999999999</c:v>
                </c:pt>
                <c:pt idx="7">
                  <c:v>4.1502299999999996</c:v>
                </c:pt>
                <c:pt idx="8">
                  <c:v>7.3797499999999996</c:v>
                </c:pt>
                <c:pt idx="9">
                  <c:v>11.5161</c:v>
                </c:pt>
                <c:pt idx="10">
                  <c:v>16.5809</c:v>
                </c:pt>
                <c:pt idx="11">
                  <c:v>22.5382</c:v>
                </c:pt>
                <c:pt idx="12">
                  <c:v>29.433800000000002</c:v>
                </c:pt>
              </c:numCache>
            </c:numRef>
          </c:yVal>
          <c:smooth val="0"/>
        </c:ser>
        <c:ser>
          <c:idx val="1"/>
          <c:order val="1"/>
          <c:tx>
            <c:v>27 Proses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'[Hasil semuanya.xlsx]Sheet1'!$A$8:$A$20</c:f>
              <c:numCache>
                <c:formatCode>General</c:formatCode>
                <c:ptCount val="13"/>
                <c:pt idx="0">
                  <c:v>210</c:v>
                </c:pt>
                <c:pt idx="1">
                  <c:v>350</c:v>
                </c:pt>
                <c:pt idx="2">
                  <c:v>700</c:v>
                </c:pt>
                <c:pt idx="3">
                  <c:v>1050</c:v>
                </c:pt>
                <c:pt idx="4">
                  <c:v>1750</c:v>
                </c:pt>
                <c:pt idx="5">
                  <c:v>3500</c:v>
                </c:pt>
                <c:pt idx="6">
                  <c:v>7000</c:v>
                </c:pt>
                <c:pt idx="7">
                  <c:v>10500</c:v>
                </c:pt>
                <c:pt idx="8">
                  <c:v>14000</c:v>
                </c:pt>
                <c:pt idx="9">
                  <c:v>17500</c:v>
                </c:pt>
                <c:pt idx="10">
                  <c:v>21000</c:v>
                </c:pt>
                <c:pt idx="11">
                  <c:v>24500</c:v>
                </c:pt>
                <c:pt idx="12">
                  <c:v>28000</c:v>
                </c:pt>
              </c:numCache>
            </c:numRef>
          </c:xVal>
          <c:yVal>
            <c:numRef>
              <c:f>'[Hasil semuanya.xlsx]Sheet1'!$C$8:$C$20</c:f>
              <c:numCache>
                <c:formatCode>_-* #,##0.00000_-;\-* #,##0.00000_-;_-* "-"??_-;_-@_-</c:formatCode>
                <c:ptCount val="13"/>
                <c:pt idx="0">
                  <c:v>1.8173222222222219E-2</c:v>
                </c:pt>
                <c:pt idx="1">
                  <c:v>1.7856851851851856E-2</c:v>
                </c:pt>
                <c:pt idx="2">
                  <c:v>2.7026481481481485E-2</c:v>
                </c:pt>
                <c:pt idx="3">
                  <c:v>0.10290562962962962</c:v>
                </c:pt>
                <c:pt idx="4">
                  <c:v>0.19149377777777779</c:v>
                </c:pt>
                <c:pt idx="5">
                  <c:v>0.21367211111111106</c:v>
                </c:pt>
                <c:pt idx="6">
                  <c:v>0.39942322222222226</c:v>
                </c:pt>
                <c:pt idx="7">
                  <c:v>0.60782388888888894</c:v>
                </c:pt>
                <c:pt idx="8">
                  <c:v>0.80601285185185201</c:v>
                </c:pt>
                <c:pt idx="9">
                  <c:v>1.2652014444444446</c:v>
                </c:pt>
                <c:pt idx="10">
                  <c:v>1.7099204814814821</c:v>
                </c:pt>
                <c:pt idx="11">
                  <c:v>2.2694477037037037</c:v>
                </c:pt>
                <c:pt idx="12">
                  <c:v>3.1092026666666661</c:v>
                </c:pt>
              </c:numCache>
            </c:numRef>
          </c:yVal>
          <c:smooth val="0"/>
        </c:ser>
        <c:ser>
          <c:idx val="2"/>
          <c:order val="2"/>
          <c:tx>
            <c:v>54 Proses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'[Hasil semuanya.xlsx]Sheet1'!$A$8:$A$20</c:f>
              <c:numCache>
                <c:formatCode>General</c:formatCode>
                <c:ptCount val="13"/>
                <c:pt idx="0">
                  <c:v>210</c:v>
                </c:pt>
                <c:pt idx="1">
                  <c:v>350</c:v>
                </c:pt>
                <c:pt idx="2">
                  <c:v>700</c:v>
                </c:pt>
                <c:pt idx="3">
                  <c:v>1050</c:v>
                </c:pt>
                <c:pt idx="4">
                  <c:v>1750</c:v>
                </c:pt>
                <c:pt idx="5">
                  <c:v>3500</c:v>
                </c:pt>
                <c:pt idx="6">
                  <c:v>7000</c:v>
                </c:pt>
                <c:pt idx="7">
                  <c:v>10500</c:v>
                </c:pt>
                <c:pt idx="8">
                  <c:v>14000</c:v>
                </c:pt>
                <c:pt idx="9">
                  <c:v>17500</c:v>
                </c:pt>
                <c:pt idx="10">
                  <c:v>21000</c:v>
                </c:pt>
                <c:pt idx="11">
                  <c:v>24500</c:v>
                </c:pt>
                <c:pt idx="12">
                  <c:v>28000</c:v>
                </c:pt>
              </c:numCache>
            </c:numRef>
          </c:xVal>
          <c:yVal>
            <c:numRef>
              <c:f>'[Hasil semuanya.xlsx]Sheet1'!$D$8:$D$20</c:f>
              <c:numCache>
                <c:formatCode>_-* #,##0.00000_-;\-* #,##0.00000_-;_-* "-"??_-;_-@_-</c:formatCode>
                <c:ptCount val="13"/>
                <c:pt idx="0">
                  <c:v>3.1926537037037038E-2</c:v>
                </c:pt>
                <c:pt idx="1">
                  <c:v>3.1460925925925927E-2</c:v>
                </c:pt>
                <c:pt idx="2">
                  <c:v>4.7296870370370357E-2</c:v>
                </c:pt>
                <c:pt idx="3">
                  <c:v>3.9897407407407409E-2</c:v>
                </c:pt>
                <c:pt idx="4">
                  <c:v>8.2749222222222224E-2</c:v>
                </c:pt>
                <c:pt idx="5">
                  <c:v>0.17266757407407404</c:v>
                </c:pt>
                <c:pt idx="6">
                  <c:v>0.39913307407407406</c:v>
                </c:pt>
                <c:pt idx="7">
                  <c:v>0.61022198148148143</c:v>
                </c:pt>
                <c:pt idx="8">
                  <c:v>0.94336648148148172</c:v>
                </c:pt>
                <c:pt idx="9">
                  <c:v>1.1912925185185186</c:v>
                </c:pt>
                <c:pt idx="10">
                  <c:v>1.5010715185185186</c:v>
                </c:pt>
                <c:pt idx="11">
                  <c:v>1.9606483888888893</c:v>
                </c:pt>
                <c:pt idx="12">
                  <c:v>2.8174517222222222</c:v>
                </c:pt>
              </c:numCache>
            </c:numRef>
          </c:yVal>
          <c:smooth val="0"/>
        </c:ser>
        <c:ser>
          <c:idx val="3"/>
          <c:order val="3"/>
          <c:tx>
            <c:v>81 Proses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'[Hasil semuanya.xlsx]Sheet1'!$A$8:$A$20</c:f>
              <c:numCache>
                <c:formatCode>General</c:formatCode>
                <c:ptCount val="13"/>
                <c:pt idx="0">
                  <c:v>210</c:v>
                </c:pt>
                <c:pt idx="1">
                  <c:v>350</c:v>
                </c:pt>
                <c:pt idx="2">
                  <c:v>700</c:v>
                </c:pt>
                <c:pt idx="3">
                  <c:v>1050</c:v>
                </c:pt>
                <c:pt idx="4">
                  <c:v>1750</c:v>
                </c:pt>
                <c:pt idx="5">
                  <c:v>3500</c:v>
                </c:pt>
                <c:pt idx="6">
                  <c:v>7000</c:v>
                </c:pt>
                <c:pt idx="7">
                  <c:v>10500</c:v>
                </c:pt>
                <c:pt idx="8">
                  <c:v>14000</c:v>
                </c:pt>
                <c:pt idx="9">
                  <c:v>17500</c:v>
                </c:pt>
                <c:pt idx="10">
                  <c:v>21000</c:v>
                </c:pt>
                <c:pt idx="11">
                  <c:v>24500</c:v>
                </c:pt>
                <c:pt idx="12">
                  <c:v>28000</c:v>
                </c:pt>
              </c:numCache>
            </c:numRef>
          </c:xVal>
          <c:yVal>
            <c:numRef>
              <c:f>'[Hasil semuanya.xlsx]Sheet1'!$E$8:$E$20</c:f>
              <c:numCache>
                <c:formatCode>_-* #,##0.00000_-;\-* #,##0.00000_-;_-* "-"??_-;_-@_-</c:formatCode>
                <c:ptCount val="13"/>
                <c:pt idx="0">
                  <c:v>4.1442753086419752E-2</c:v>
                </c:pt>
                <c:pt idx="1">
                  <c:v>4.3366024691358043E-2</c:v>
                </c:pt>
                <c:pt idx="2">
                  <c:v>5.5630419753086434E-2</c:v>
                </c:pt>
                <c:pt idx="3">
                  <c:v>8.4315185185185201E-2</c:v>
                </c:pt>
                <c:pt idx="4">
                  <c:v>0.15923491358024697</c:v>
                </c:pt>
                <c:pt idx="5">
                  <c:v>0.26803475308641977</c:v>
                </c:pt>
                <c:pt idx="6">
                  <c:v>0.38936780246913594</c:v>
                </c:pt>
                <c:pt idx="7">
                  <c:v>0.73024070370370331</c:v>
                </c:pt>
                <c:pt idx="8">
                  <c:v>1.1172265555555556</c:v>
                </c:pt>
                <c:pt idx="9">
                  <c:v>1.5678559382716049</c:v>
                </c:pt>
                <c:pt idx="10">
                  <c:v>2.0765619629629617</c:v>
                </c:pt>
                <c:pt idx="11">
                  <c:v>2.4868414320987657</c:v>
                </c:pt>
                <c:pt idx="12">
                  <c:v>5.0921375555555546</c:v>
                </c:pt>
              </c:numCache>
            </c:numRef>
          </c:yVal>
          <c:smooth val="0"/>
        </c:ser>
        <c:ser>
          <c:idx val="4"/>
          <c:order val="4"/>
          <c:tx>
            <c:v>108 Proses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'[Hasil semuanya.xlsx]Sheet1'!$A$8:$A$20</c:f>
              <c:numCache>
                <c:formatCode>General</c:formatCode>
                <c:ptCount val="13"/>
                <c:pt idx="0">
                  <c:v>210</c:v>
                </c:pt>
                <c:pt idx="1">
                  <c:v>350</c:v>
                </c:pt>
                <c:pt idx="2">
                  <c:v>700</c:v>
                </c:pt>
                <c:pt idx="3">
                  <c:v>1050</c:v>
                </c:pt>
                <c:pt idx="4">
                  <c:v>1750</c:v>
                </c:pt>
                <c:pt idx="5">
                  <c:v>3500</c:v>
                </c:pt>
                <c:pt idx="6">
                  <c:v>7000</c:v>
                </c:pt>
                <c:pt idx="7">
                  <c:v>10500</c:v>
                </c:pt>
                <c:pt idx="8">
                  <c:v>14000</c:v>
                </c:pt>
                <c:pt idx="9">
                  <c:v>17500</c:v>
                </c:pt>
                <c:pt idx="10">
                  <c:v>21000</c:v>
                </c:pt>
                <c:pt idx="11">
                  <c:v>24500</c:v>
                </c:pt>
                <c:pt idx="12">
                  <c:v>28000</c:v>
                </c:pt>
              </c:numCache>
            </c:numRef>
          </c:xVal>
          <c:yVal>
            <c:numRef>
              <c:f>'[Hasil semuanya.xlsx]Sheet1'!$F$8:$F$20</c:f>
              <c:numCache>
                <c:formatCode>_-* #,##0.00000_-;\-* #,##0.00000_-;_-* "-"??_-;_-@_-</c:formatCode>
                <c:ptCount val="13"/>
                <c:pt idx="0">
                  <c:v>5.0636574074074077E-2</c:v>
                </c:pt>
                <c:pt idx="1">
                  <c:v>6.953363888888886E-2</c:v>
                </c:pt>
                <c:pt idx="2">
                  <c:v>8.0082074074074056E-2</c:v>
                </c:pt>
                <c:pt idx="3">
                  <c:v>8.2259000000000027E-2</c:v>
                </c:pt>
                <c:pt idx="4">
                  <c:v>0.13778107407407411</c:v>
                </c:pt>
                <c:pt idx="5">
                  <c:v>0.21486940740740745</c:v>
                </c:pt>
                <c:pt idx="6">
                  <c:v>0.45305025925925929</c:v>
                </c:pt>
                <c:pt idx="7">
                  <c:v>0.7556395185185184</c:v>
                </c:pt>
                <c:pt idx="8">
                  <c:v>1.2153607129629629</c:v>
                </c:pt>
                <c:pt idx="9">
                  <c:v>1.5744833888888889</c:v>
                </c:pt>
                <c:pt idx="10">
                  <c:v>2.1172509074074073</c:v>
                </c:pt>
                <c:pt idx="11">
                  <c:v>2.6156062685185191</c:v>
                </c:pt>
                <c:pt idx="12">
                  <c:v>3.0920962037037047</c:v>
                </c:pt>
              </c:numCache>
            </c:numRef>
          </c:yVal>
          <c:smooth val="0"/>
        </c:ser>
        <c:dLbls>
          <c:showLegendKey val="0"/>
          <c:showVal val="0"/>
          <c:showCatName val="0"/>
          <c:showSerName val="0"/>
          <c:showPercent val="0"/>
          <c:showBubbleSize val="0"/>
        </c:dLbls>
        <c:axId val="1439034832"/>
        <c:axId val="1439025040"/>
      </c:scatterChart>
      <c:valAx>
        <c:axId val="1439034832"/>
        <c:scaling>
          <c:orientation val="minMax"/>
          <c:max val="28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Panjang Karakter</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25040"/>
        <c:crosses val="autoZero"/>
        <c:crossBetween val="midCat"/>
        <c:majorUnit val="3500"/>
      </c:valAx>
      <c:valAx>
        <c:axId val="1439025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id-ID"/>
                  <a:t>Waktu Eksekusi (detik)</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title>
        <c:numFmt formatCode="#,##0.0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439034832"/>
        <c:crosses val="autoZero"/>
        <c:crossBetween val="midCat"/>
      </c:valAx>
      <c:spPr>
        <a:noFill/>
        <a:ln>
          <a:noFill/>
        </a:ln>
        <a:effectLst/>
      </c:spPr>
    </c:plotArea>
    <c:legend>
      <c:legendPos val="r"/>
      <c:layout>
        <c:manualLayout>
          <c:xMode val="edge"/>
          <c:yMode val="edge"/>
          <c:x val="2.6229228490255339E-4"/>
          <c:y val="0.89813726242732472"/>
          <c:w val="0.85228540643757089"/>
          <c:h val="9.5149741965772749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legend>
    <c:plotVisOnly val="1"/>
    <c:dispBlanksAs val="gap"/>
    <c:showDLblsOverMax val="0"/>
  </c:chart>
  <c:spPr>
    <a:solidFill>
      <a:schemeClr val="accent3">
        <a:lumMod val="20000"/>
        <a:lumOff val="80000"/>
      </a:schemeClr>
    </a:solidFill>
    <a:ln>
      <a:noFill/>
    </a:ln>
    <a:effectLst/>
  </c:spPr>
  <c:txPr>
    <a:bodyPr/>
    <a:lstStyle/>
    <a:p>
      <a:pPr>
        <a:defRPr sz="1600">
          <a:latin typeface="Times New Roman" panose="02020603050405020304" pitchFamily="18" charset="0"/>
          <a:cs typeface="Times New Roman" panose="02020603050405020304" pitchFamily="18" charset="0"/>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4250F-4256-4166-8D0D-07F574C4CA13}" type="datetimeFigureOut">
              <a:rPr lang="id-ID" smtClean="0"/>
              <a:t>23/06/2016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EDB44-24F3-49D2-AE1D-4D29911636AE}" type="slidenum">
              <a:rPr lang="id-ID" smtClean="0"/>
              <a:t>‹#›</a:t>
            </a:fld>
            <a:endParaRPr lang="id-ID"/>
          </a:p>
        </p:txBody>
      </p:sp>
    </p:spTree>
    <p:extLst>
      <p:ext uri="{BB962C8B-B14F-4D97-AF65-F5344CB8AC3E}">
        <p14:creationId xmlns:p14="http://schemas.microsoft.com/office/powerpoint/2010/main" val="2679765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L menyimpan nilai indeks LCS</a:t>
            </a:r>
          </a:p>
          <a:p>
            <a:r>
              <a:rPr lang="id-ID" dirty="0" smtClean="0"/>
              <a:t>Urutan X dan Y</a:t>
            </a:r>
          </a:p>
          <a:p>
            <a:r>
              <a:rPr lang="id-ID" dirty="0" smtClean="0"/>
              <a:t>K perulangan perhitungan</a:t>
            </a:r>
          </a:p>
          <a:p>
            <a:r>
              <a:rPr lang="id-ID" dirty="0" smtClean="0"/>
              <a:t>Alpha memengaruhi</a:t>
            </a:r>
            <a:r>
              <a:rPr lang="id-ID" baseline="0" dirty="0" smtClean="0"/>
              <a:t> jumlah karakter yang diproses pada urutan X tiap k</a:t>
            </a:r>
            <a:endParaRPr lang="id-ID" dirty="0"/>
          </a:p>
        </p:txBody>
      </p:sp>
      <p:sp>
        <p:nvSpPr>
          <p:cNvPr id="4" name="Slide Number Placeholder 3"/>
          <p:cNvSpPr>
            <a:spLocks noGrp="1"/>
          </p:cNvSpPr>
          <p:nvPr>
            <p:ph type="sldNum" sz="quarter" idx="10"/>
          </p:nvPr>
        </p:nvSpPr>
        <p:spPr/>
        <p:txBody>
          <a:bodyPr/>
          <a:lstStyle/>
          <a:p>
            <a:fld id="{B9BEDB44-24F3-49D2-AE1D-4D29911636AE}" type="slidenum">
              <a:rPr lang="id-ID" smtClean="0"/>
              <a:t>9</a:t>
            </a:fld>
            <a:endParaRPr lang="id-ID"/>
          </a:p>
        </p:txBody>
      </p:sp>
    </p:spTree>
    <p:extLst>
      <p:ext uri="{BB962C8B-B14F-4D97-AF65-F5344CB8AC3E}">
        <p14:creationId xmlns:p14="http://schemas.microsoft.com/office/powerpoint/2010/main" val="89743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Yang</a:t>
            </a:r>
            <a:r>
              <a:rPr lang="id-ID" baseline="0" dirty="0" smtClean="0"/>
              <a:t> dikirim ke proses sebelumnya:</a:t>
            </a:r>
          </a:p>
          <a:p>
            <a:r>
              <a:rPr lang="id-ID" baseline="0" dirty="0" smtClean="0"/>
              <a:t>Baris terakhir, kolom asli terakhir, kolom penyesuaian terakhir, dan nilai indeks lcs terakhir</a:t>
            </a:r>
          </a:p>
          <a:p>
            <a:r>
              <a:rPr lang="id-ID" baseline="0" dirty="0" smtClean="0"/>
              <a:t>Yang dikirim ke proses 0:</a:t>
            </a:r>
          </a:p>
          <a:p>
            <a:r>
              <a:rPr lang="id-ID" baseline="0" dirty="0" smtClean="0"/>
              <a:t>Proses akhir mengirim Indeks L[10][10] dan tiap proses mengirim karakter LCSnya</a:t>
            </a:r>
          </a:p>
        </p:txBody>
      </p:sp>
      <p:sp>
        <p:nvSpPr>
          <p:cNvPr id="4" name="Slide Number Placeholder 3"/>
          <p:cNvSpPr>
            <a:spLocks noGrp="1"/>
          </p:cNvSpPr>
          <p:nvPr>
            <p:ph type="sldNum" sz="quarter" idx="10"/>
          </p:nvPr>
        </p:nvSpPr>
        <p:spPr/>
        <p:txBody>
          <a:bodyPr/>
          <a:lstStyle/>
          <a:p>
            <a:fld id="{B9BEDB44-24F3-49D2-AE1D-4D29911636AE}" type="slidenum">
              <a:rPr lang="id-ID" smtClean="0"/>
              <a:t>13</a:t>
            </a:fld>
            <a:endParaRPr lang="id-ID"/>
          </a:p>
        </p:txBody>
      </p:sp>
    </p:spTree>
    <p:extLst>
      <p:ext uri="{BB962C8B-B14F-4D97-AF65-F5344CB8AC3E}">
        <p14:creationId xmlns:p14="http://schemas.microsoft.com/office/powerpoint/2010/main" val="352522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4BDF68E2-58F2-4D09-BE8B-E3BD06533059}"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457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E2D6473-DF6D-4702-B328-E0DD40540A4E}"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45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26F7E3A-B166-407D-9866-32884E7D5B37}"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3513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28FC5F6-F338-4AE4-BB23-26385BCFC423}"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72191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285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9AB4D41-86C1-4908-B66A-0B50CEB3BF29}" type="datetimeFigureOut">
              <a:rPr lang="en-US" smtClean="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061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6426E2C-56C1-4E0D-A793-0088A7FDD37E}" type="datetimeFigureOut">
              <a:rPr lang="en-US" smtClean="0"/>
              <a:t>6/23/2016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136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8C39B41-D8B5-4052-B551-9B5525EAA8B6}" type="datetimeFigureOut">
              <a:rPr lang="en-US" smtClean="0"/>
              <a:t>6/23/2016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612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765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2593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794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6/23/2016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49476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1.vsdx"/></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package" Target="../embeddings/Microsoft_Visio_Drawing2.vsdx"/><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blogs.cisco.com/performance/tree-based-launch-in-open-mpi"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2" name="Title 1"/>
          <p:cNvSpPr>
            <a:spLocks noGrp="1"/>
          </p:cNvSpPr>
          <p:nvPr>
            <p:ph type="ctrTitle"/>
          </p:nvPr>
        </p:nvSpPr>
        <p:spPr>
          <a:xfrm>
            <a:off x="1524000" y="1473092"/>
            <a:ext cx="9436274" cy="2334820"/>
          </a:xfrm>
        </p:spPr>
        <p:txBody>
          <a:bodyPr>
            <a:noAutofit/>
          </a:bodyPr>
          <a:lstStyle/>
          <a:p>
            <a:r>
              <a:rPr lang="id-ID" sz="3600" b="1" dirty="0" smtClean="0">
                <a:solidFill>
                  <a:schemeClr val="accent3">
                    <a:lumMod val="50000"/>
                  </a:schemeClr>
                </a:solidFill>
                <a:latin typeface="Helvetica" panose="020B0604020202020204" pitchFamily="34" charset="0"/>
                <a:cs typeface="Helvetica" panose="020B0604020202020204" pitchFamily="34" charset="0"/>
              </a:rPr>
              <a:t>Rancang Bangun Komputasi Paralel Pada Algoritma Longest Common Subsequence Untuk Perbandingan Genom Menggunakan Framework OpenMPI</a:t>
            </a:r>
            <a:endParaRPr lang="id-ID" sz="3600" b="1" dirty="0">
              <a:solidFill>
                <a:schemeClr val="accent3">
                  <a:lumMod val="50000"/>
                </a:schemeClr>
              </a:solidFill>
              <a:latin typeface="Helvetica" panose="020B0604020202020204" pitchFamily="34" charset="0"/>
              <a:cs typeface="Helvetica" panose="020B0604020202020204" pitchFamily="34" charset="0"/>
            </a:endParaRPr>
          </a:p>
        </p:txBody>
      </p:sp>
      <p:sp>
        <p:nvSpPr>
          <p:cNvPr id="3" name="Subtitle 2"/>
          <p:cNvSpPr>
            <a:spLocks noGrp="1"/>
          </p:cNvSpPr>
          <p:nvPr>
            <p:ph type="subTitle" idx="1"/>
          </p:nvPr>
        </p:nvSpPr>
        <p:spPr>
          <a:xfrm>
            <a:off x="1524000" y="4153183"/>
            <a:ext cx="9144000" cy="1655762"/>
          </a:xfrm>
        </p:spPr>
        <p:txBody>
          <a:bodyPr>
            <a:normAutofit/>
          </a:bodyPr>
          <a:lstStyle/>
          <a:p>
            <a:r>
              <a:rPr lang="id-ID" sz="1800" dirty="0" smtClean="0">
                <a:solidFill>
                  <a:schemeClr val="accent3">
                    <a:lumMod val="50000"/>
                  </a:schemeClr>
                </a:solidFill>
                <a:latin typeface="Helvetica" panose="020B0604020202020204" pitchFamily="34" charset="0"/>
                <a:cs typeface="Helvetica" panose="020B0604020202020204" pitchFamily="34" charset="0"/>
              </a:rPr>
              <a:t>Evaria Ayu Nurjana</a:t>
            </a:r>
          </a:p>
          <a:p>
            <a:r>
              <a:rPr lang="id-ID" sz="1800" dirty="0" smtClean="0">
                <a:solidFill>
                  <a:schemeClr val="accent3">
                    <a:lumMod val="50000"/>
                  </a:schemeClr>
                </a:solidFill>
                <a:latin typeface="Helvetica" panose="020B0604020202020204" pitchFamily="34" charset="0"/>
                <a:cs typeface="Helvetica" panose="020B0604020202020204" pitchFamily="34" charset="0"/>
              </a:rPr>
              <a:t>5112100060</a:t>
            </a:r>
          </a:p>
          <a:p>
            <a:r>
              <a:rPr lang="id-ID" sz="1800" dirty="0" smtClean="0">
                <a:solidFill>
                  <a:schemeClr val="accent3">
                    <a:lumMod val="50000"/>
                  </a:schemeClr>
                </a:solidFill>
                <a:latin typeface="Helvetica" panose="020B0604020202020204" pitchFamily="34" charset="0"/>
                <a:cs typeface="Helvetica" panose="020B0604020202020204" pitchFamily="34" charset="0"/>
              </a:rPr>
              <a:t>TEKNIK INFORMATIKA</a:t>
            </a:r>
          </a:p>
          <a:p>
            <a:r>
              <a:rPr lang="id-ID" sz="1800" dirty="0" smtClean="0">
                <a:solidFill>
                  <a:schemeClr val="accent3">
                    <a:lumMod val="50000"/>
                  </a:schemeClr>
                </a:solidFill>
                <a:latin typeface="Helvetica" panose="020B0604020202020204" pitchFamily="34" charset="0"/>
                <a:cs typeface="Helvetica" panose="020B0604020202020204" pitchFamily="34" charset="0"/>
              </a:rPr>
              <a:t>INSTITUT TEKNOLOGI SEPULUH NOPEMBER</a:t>
            </a:r>
            <a:endParaRPr lang="id-ID" sz="1800" dirty="0">
              <a:solidFill>
                <a:schemeClr val="accent3">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7940730"/>
      </p:ext>
    </p:extLst>
  </p:cSld>
  <p:clrMapOvr>
    <a:masterClrMapping/>
  </p:clrMapOvr>
  <mc:AlternateContent xmlns:mc="http://schemas.openxmlformats.org/markup-compatibility/2006" xmlns:p14="http://schemas.microsoft.com/office/powerpoint/2010/main">
    <mc:Choice Requires="p14">
      <p:transition spd="slow" p14:dur="2000" advTm="13195"/>
    </mc:Choice>
    <mc:Fallback xmlns="">
      <p:transition spd="slow" advTm="131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02082456"/>
              </p:ext>
            </p:extLst>
          </p:nvPr>
        </p:nvGraphicFramePr>
        <p:xfrm>
          <a:off x="3108788" y="751563"/>
          <a:ext cx="6398465" cy="5705761"/>
        </p:xfrm>
        <a:graphic>
          <a:graphicData uri="http://schemas.openxmlformats.org/drawingml/2006/table">
            <a:tbl>
              <a:tblPr>
                <a:solidFill>
                  <a:schemeClr val="bg2">
                    <a:lumMod val="75000"/>
                  </a:schemeClr>
                </a:solidFill>
              </a:tblPr>
              <a:tblGrid>
                <a:gridCol w="467838"/>
                <a:gridCol w="418017"/>
                <a:gridCol w="291238"/>
                <a:gridCol w="372022"/>
                <a:gridCol w="372022"/>
                <a:gridCol w="372022"/>
                <a:gridCol w="372022"/>
                <a:gridCol w="372022"/>
                <a:gridCol w="372022"/>
                <a:gridCol w="372022"/>
                <a:gridCol w="372022"/>
                <a:gridCol w="372022"/>
                <a:gridCol w="372022"/>
                <a:gridCol w="372022"/>
                <a:gridCol w="372022"/>
                <a:gridCol w="372022"/>
                <a:gridCol w="385086"/>
              </a:tblGrid>
              <a:tr h="253176">
                <a:tc gridSpan="5">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4 proses</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gridSpan="12">
                  <a:txBody>
                    <a:bodyPr/>
                    <a:lstStyle/>
                    <a:p>
                      <a:pPr algn="ctr">
                        <a:spcAft>
                          <a:spcPts val="0"/>
                        </a:spcAft>
                      </a:pPr>
                      <a:r>
                        <a:rPr lang="en-SG" sz="1300"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alpha</a:t>
                      </a: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=0.125</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335546">
                <a:tc rowSpan="2" gridSpan="2">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L</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id-ID"/>
                    </a:p>
                  </a:txBody>
                  <a:tcPr/>
                </a:tc>
                <a:tc rowSpan="2">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Y</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9</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r>
              <a:tr h="253176">
                <a:tc gridSpan="2" vMerge="1">
                  <a:txBody>
                    <a:bodyPr/>
                    <a:lstStyle/>
                    <a:p>
                      <a:endParaRPr lang="id-ID"/>
                    </a:p>
                  </a:txBody>
                  <a:tcPr/>
                </a:tc>
                <a:tc hMerge="1" vMerge="1">
                  <a:txBody>
                    <a:bodyPr/>
                    <a:lstStyle/>
                    <a:p>
                      <a:endParaRPr lang="id-ID"/>
                    </a:p>
                  </a:txBody>
                  <a:tcPr/>
                </a:tc>
                <a:tc vMerge="1">
                  <a:txBody>
                    <a:bodyPr/>
                    <a:lstStyle/>
                    <a:p>
                      <a:endParaRPr lang="id-ID"/>
                    </a:p>
                  </a:txBody>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53176">
                <a:tc>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k</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X</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C</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88">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371092">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323208">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336516">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13</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16</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20</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23</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26</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29</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9</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32</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6</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SG" sz="1300" b="1" dirty="0">
                          <a:effectLst/>
                          <a:latin typeface="Helvetica" panose="020B0604020202020204" pitchFamily="34" charset="0"/>
                          <a:ea typeface="Times New Roman" panose="02020603050405020304" pitchFamily="18" charset="0"/>
                          <a:cs typeface="Helvetica" panose="020B0604020202020204" pitchFamily="34" charset="0"/>
                        </a:rPr>
                        <a:t>6</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253176">
                <a:tc gridSpan="3">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Proses</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3">
                  <a:txBody>
                    <a:bodyPr/>
                    <a:lstStyle/>
                    <a:p>
                      <a:pPr algn="ctr">
                        <a:spcAft>
                          <a:spcPts val="0"/>
                        </a:spcAft>
                      </a:pPr>
                      <a:r>
                        <a:rPr lang="en-SG" sz="1300"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1300" baseline="-250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id-ID"/>
                    </a:p>
                  </a:txBody>
                  <a:tcPr/>
                </a:tc>
                <a:tc hMerge="1">
                  <a:txBody>
                    <a:bodyPr/>
                    <a:lstStyle/>
                    <a:p>
                      <a:endParaRPr lang="id-ID"/>
                    </a:p>
                  </a:txBody>
                  <a:tcPr/>
                </a:tc>
                <a:tc gridSpan="4">
                  <a:txBody>
                    <a:bodyPr/>
                    <a:lstStyle/>
                    <a:p>
                      <a:pPr algn="ctr">
                        <a:spcAft>
                          <a:spcPts val="0"/>
                        </a:spcAft>
                      </a:pPr>
                      <a:r>
                        <a:rPr lang="en-SG" sz="1300"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1300" baseline="-250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a:txBody>
                    <a:bodyPr/>
                    <a:lstStyle/>
                    <a:p>
                      <a:endParaRPr lang="id-ID"/>
                    </a:p>
                  </a:txBody>
                  <a:tcPr/>
                </a:tc>
                <a:tc hMerge="1">
                  <a:txBody>
                    <a:bodyPr/>
                    <a:lstStyle/>
                    <a:p>
                      <a:endParaRPr lang="id-ID"/>
                    </a:p>
                  </a:txBody>
                  <a:tcPr/>
                </a:tc>
                <a:tc hMerge="1">
                  <a:txBody>
                    <a:bodyPr/>
                    <a:lstStyle/>
                    <a:p>
                      <a:endParaRPr lang="id-ID" dirty="0"/>
                    </a:p>
                  </a:txBody>
                  <a:tcPr/>
                </a:tc>
                <a:tc gridSpan="3">
                  <a:txBody>
                    <a:bodyPr/>
                    <a:lstStyle/>
                    <a:p>
                      <a:pPr algn="ctr">
                        <a:spcAft>
                          <a:spcPts val="0"/>
                        </a:spcAft>
                      </a:pPr>
                      <a:r>
                        <a:rPr lang="en-SG" sz="1300"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1300" baseline="-250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id-ID"/>
                    </a:p>
                  </a:txBody>
                  <a:tcPr/>
                </a:tc>
                <a:tc hMerge="1">
                  <a:txBody>
                    <a:bodyPr/>
                    <a:lstStyle/>
                    <a:p>
                      <a:endParaRPr lang="id-ID"/>
                    </a:p>
                  </a:txBody>
                  <a:tcPr/>
                </a:tc>
                <a:tc gridSpan="4">
                  <a:txBody>
                    <a:bodyPr/>
                    <a:lstStyle/>
                    <a:p>
                      <a:pPr algn="ctr">
                        <a:spcAft>
                          <a:spcPts val="0"/>
                        </a:spcAft>
                      </a:pPr>
                      <a:r>
                        <a:rPr lang="en-SG" sz="1300"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1300" baseline="-250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sp>
        <p:nvSpPr>
          <p:cNvPr id="6" name="Rectangle 5"/>
          <p:cNvSpPr/>
          <p:nvPr/>
        </p:nvSpPr>
        <p:spPr>
          <a:xfrm>
            <a:off x="9720197" y="4860100"/>
            <a:ext cx="526093" cy="40083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9720197" y="5463437"/>
            <a:ext cx="526093" cy="3385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10255667" y="4860100"/>
            <a:ext cx="1723392" cy="338554"/>
          </a:xfrm>
          <a:prstGeom prst="rect">
            <a:avLst/>
          </a:prstGeom>
          <a:noFill/>
        </p:spPr>
        <p:txBody>
          <a:bodyPr wrap="square" rtlCol="0">
            <a:spAutoFit/>
          </a:bodyPr>
          <a:lstStyle/>
          <a:p>
            <a:r>
              <a:rPr lang="id-ID" sz="1600" dirty="0" smtClean="0">
                <a:solidFill>
                  <a:schemeClr val="accent3">
                    <a:lumMod val="50000"/>
                  </a:schemeClr>
                </a:solidFill>
                <a:latin typeface="Helvetica" panose="020B0604020202020204" pitchFamily="34" charset="0"/>
                <a:cs typeface="Helvetica" panose="020B0604020202020204" pitchFamily="34" charset="0"/>
              </a:rPr>
              <a:t>Indeks asli</a:t>
            </a:r>
            <a:endParaRPr lang="id-ID" sz="1600" dirty="0">
              <a:solidFill>
                <a:schemeClr val="accent3">
                  <a:lumMod val="50000"/>
                </a:schemeClr>
              </a:solidFill>
              <a:latin typeface="Helvetica" panose="020B0604020202020204" pitchFamily="34" charset="0"/>
              <a:cs typeface="Helvetica" panose="020B0604020202020204" pitchFamily="34" charset="0"/>
            </a:endParaRPr>
          </a:p>
        </p:txBody>
      </p:sp>
      <p:sp>
        <p:nvSpPr>
          <p:cNvPr id="10" name="TextBox 9"/>
          <p:cNvSpPr txBox="1"/>
          <p:nvPr/>
        </p:nvSpPr>
        <p:spPr>
          <a:xfrm>
            <a:off x="10243139" y="5463437"/>
            <a:ext cx="2007315" cy="338554"/>
          </a:xfrm>
          <a:prstGeom prst="rect">
            <a:avLst/>
          </a:prstGeom>
          <a:noFill/>
        </p:spPr>
        <p:txBody>
          <a:bodyPr wrap="square" rtlCol="0">
            <a:spAutoFit/>
          </a:bodyPr>
          <a:lstStyle/>
          <a:p>
            <a:r>
              <a:rPr lang="id-ID" sz="1600" dirty="0" smtClean="0">
                <a:solidFill>
                  <a:schemeClr val="accent3">
                    <a:lumMod val="50000"/>
                  </a:schemeClr>
                </a:solidFill>
                <a:latin typeface="Helvetica" panose="020B0604020202020204" pitchFamily="34" charset="0"/>
                <a:cs typeface="Helvetica" panose="020B0604020202020204" pitchFamily="34" charset="0"/>
              </a:rPr>
              <a:t>Indeks penyesuaian</a:t>
            </a:r>
            <a:endParaRPr lang="id-ID" sz="1600" dirty="0">
              <a:solidFill>
                <a:schemeClr val="accent3">
                  <a:lumMod val="50000"/>
                </a:schemeClr>
              </a:solidFill>
              <a:latin typeface="Helvetica" panose="020B0604020202020204" pitchFamily="34" charset="0"/>
              <a:cs typeface="Helvetica" panose="020B0604020202020204" pitchFamily="34" charset="0"/>
            </a:endParaRPr>
          </a:p>
        </p:txBody>
      </p:sp>
      <p:sp>
        <p:nvSpPr>
          <p:cNvPr id="13" name="TextBox 12"/>
          <p:cNvSpPr txBox="1"/>
          <p:nvPr/>
        </p:nvSpPr>
        <p:spPr>
          <a:xfrm>
            <a:off x="275572" y="245459"/>
            <a:ext cx="2392471" cy="1569660"/>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Perhitungan</a:t>
            </a:r>
            <a:r>
              <a:rPr lang="id-ID" sz="2400" dirty="0" smtClean="0">
                <a:solidFill>
                  <a:schemeClr val="accent3">
                    <a:lumMod val="50000"/>
                  </a:schemeClr>
                </a:solidFill>
                <a:latin typeface="Helvetica" panose="020B0604020202020204" pitchFamily="34" charset="0"/>
                <a:cs typeface="Helvetica" panose="020B0604020202020204" pitchFamily="34" charset="0"/>
              </a:rPr>
              <a:t> </a:t>
            </a:r>
            <a:r>
              <a:rPr lang="id-ID" sz="3200" i="1" dirty="0" smtClean="0">
                <a:solidFill>
                  <a:schemeClr val="accent3">
                    <a:lumMod val="50000"/>
                  </a:schemeClr>
                </a:solidFill>
                <a:latin typeface="Helvetica" panose="020B0604020202020204" pitchFamily="34" charset="0"/>
                <a:cs typeface="Helvetica" panose="020B0604020202020204" pitchFamily="34" charset="0"/>
              </a:rPr>
              <a:t>LCS</a:t>
            </a:r>
            <a:r>
              <a:rPr lang="id-ID" sz="3200" dirty="0" smtClean="0">
                <a:solidFill>
                  <a:schemeClr val="accent3">
                    <a:lumMod val="50000"/>
                  </a:schemeClr>
                </a:solidFill>
                <a:latin typeface="Helvetica" panose="020B0604020202020204" pitchFamily="34" charset="0"/>
                <a:cs typeface="Helvetica" panose="020B0604020202020204" pitchFamily="34" charset="0"/>
              </a:rPr>
              <a:t> secara Paralel</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162838" y="245459"/>
            <a:ext cx="112734" cy="156966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83733063"/>
      </p:ext>
    </p:extLst>
  </p:cSld>
  <p:clrMapOvr>
    <a:masterClrMapping/>
  </p:clrMapOvr>
  <mc:AlternateContent xmlns:mc="http://schemas.openxmlformats.org/markup-compatibility/2006" xmlns:p14="http://schemas.microsoft.com/office/powerpoint/2010/main">
    <mc:Choice Requires="p14">
      <p:transition spd="slow" p14:dur="2000" advTm="12547"/>
    </mc:Choice>
    <mc:Fallback xmlns="">
      <p:transition spd="slow" advTm="1254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63046" y="245459"/>
            <a:ext cx="3181613" cy="1077218"/>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Menghitung Indeks </a:t>
            </a:r>
            <a:r>
              <a:rPr lang="id-ID" sz="3200" i="1" dirty="0" smtClean="0">
                <a:solidFill>
                  <a:schemeClr val="accent3">
                    <a:lumMod val="50000"/>
                  </a:schemeClr>
                </a:solidFill>
                <a:latin typeface="Helvetica" panose="020B0604020202020204" pitchFamily="34" charset="0"/>
                <a:cs typeface="Helvetica" panose="020B0604020202020204" pitchFamily="34" charset="0"/>
              </a:rPr>
              <a:t>LCS</a:t>
            </a:r>
            <a:r>
              <a:rPr lang="id-ID" sz="3200" dirty="0" smtClean="0">
                <a:solidFill>
                  <a:schemeClr val="accent3">
                    <a:lumMod val="50000"/>
                  </a:schemeClr>
                </a:solidFill>
                <a:latin typeface="Helvetica" panose="020B0604020202020204" pitchFamily="34" charset="0"/>
                <a:cs typeface="Helvetica" panose="020B0604020202020204" pitchFamily="34" charset="0"/>
              </a:rPr>
              <a:t> (1) </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9" name="Rectangle 18"/>
          <p:cNvSpPr/>
          <p:nvPr/>
        </p:nvSpPr>
        <p:spPr>
          <a:xfrm>
            <a:off x="162838" y="245459"/>
            <a:ext cx="100208" cy="10772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4" name="Table 3"/>
          <p:cNvGraphicFramePr>
            <a:graphicFrameLocks noGrp="1"/>
          </p:cNvGraphicFramePr>
          <p:nvPr>
            <p:extLst>
              <p:ext uri="{D42A27DB-BD31-4B8C-83A1-F6EECF244321}">
                <p14:modId xmlns:p14="http://schemas.microsoft.com/office/powerpoint/2010/main" val="3015966990"/>
              </p:ext>
            </p:extLst>
          </p:nvPr>
        </p:nvGraphicFramePr>
        <p:xfrm>
          <a:off x="542666" y="1931477"/>
          <a:ext cx="6206317" cy="1287134"/>
        </p:xfrm>
        <a:graphic>
          <a:graphicData uri="http://schemas.openxmlformats.org/drawingml/2006/table">
            <a:tbl>
              <a:tblPr>
                <a:solidFill>
                  <a:schemeClr val="accent3">
                    <a:lumMod val="20000"/>
                    <a:lumOff val="80000"/>
                  </a:schemeClr>
                </a:solidFill>
              </a:tblPr>
              <a:tblGrid>
                <a:gridCol w="477409"/>
                <a:gridCol w="477409"/>
                <a:gridCol w="477409"/>
                <a:gridCol w="477409"/>
                <a:gridCol w="477409"/>
                <a:gridCol w="477409"/>
                <a:gridCol w="477409"/>
                <a:gridCol w="477409"/>
                <a:gridCol w="477409"/>
                <a:gridCol w="477409"/>
                <a:gridCol w="477409"/>
                <a:gridCol w="477409"/>
                <a:gridCol w="477409"/>
              </a:tblGrid>
              <a:tr h="559398">
                <a:tc>
                  <a:txBody>
                    <a:bodyPr/>
                    <a:lstStyle/>
                    <a:p>
                      <a:pPr algn="ctr">
                        <a:spcAft>
                          <a:spcPts val="0"/>
                        </a:spcAft>
                      </a:pPr>
                      <a:r>
                        <a:rPr lang="en-SG" sz="1400" b="1" i="1" dirty="0" smtClean="0">
                          <a:effectLst/>
                          <a:latin typeface="Helvetica" panose="020B0604020202020204" pitchFamily="34" charset="0"/>
                          <a:ea typeface="Times New Roman" panose="02020603050405020304" pitchFamily="18" charset="0"/>
                          <a:cs typeface="Helvetica" panose="020B0604020202020204" pitchFamily="34" charset="0"/>
                        </a:rPr>
                        <a:t>F</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Y</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9</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804">
                <a:tc>
                  <a:txBody>
                    <a:bodyPr/>
                    <a:lstStyle/>
                    <a:p>
                      <a:pPr algn="ctr">
                        <a:spcAft>
                          <a:spcPts val="0"/>
                        </a:spcAft>
                      </a:pPr>
                      <a:r>
                        <a:rPr lang="en-SG" sz="1400" b="1"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X</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i="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C</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932">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a:spcAft>
                          <a:spcPts val="0"/>
                        </a:spcAft>
                      </a:pPr>
                      <a:r>
                        <a:rPr lang="en-SG"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22270637"/>
              </p:ext>
            </p:extLst>
          </p:nvPr>
        </p:nvGraphicFramePr>
        <p:xfrm>
          <a:off x="536499" y="3597993"/>
          <a:ext cx="6213948" cy="1570245"/>
        </p:xfrm>
        <a:graphic>
          <a:graphicData uri="http://schemas.openxmlformats.org/drawingml/2006/table">
            <a:tbl>
              <a:tblPr>
                <a:tableStyleId>{5C22544A-7EE6-4342-B048-85BDC9FD1C3A}</a:tableStyleId>
              </a:tblPr>
              <a:tblGrid>
                <a:gridCol w="477996"/>
                <a:gridCol w="477996"/>
                <a:gridCol w="477996"/>
                <a:gridCol w="477996"/>
                <a:gridCol w="477996"/>
                <a:gridCol w="477996"/>
                <a:gridCol w="477996"/>
                <a:gridCol w="477996"/>
                <a:gridCol w="477996"/>
                <a:gridCol w="477996"/>
                <a:gridCol w="477996"/>
                <a:gridCol w="477996"/>
                <a:gridCol w="477996"/>
              </a:tblGrid>
              <a:tr h="387715">
                <a:tc>
                  <a:txBody>
                    <a:bodyPr/>
                    <a:lstStyle/>
                    <a:p>
                      <a:pPr algn="ctr">
                        <a:spcAft>
                          <a:spcPts val="0"/>
                        </a:spcAft>
                      </a:pPr>
                      <a:r>
                        <a:rPr lang="en-SG" sz="1400" b="1" i="1" dirty="0" smtClean="0">
                          <a:effectLst/>
                          <a:latin typeface="Helvetica" panose="020B0604020202020204" pitchFamily="34" charset="0"/>
                          <a:cs typeface="Helvetica" panose="020B0604020202020204" pitchFamily="34" charset="0"/>
                        </a:rPr>
                        <a:t>F</a:t>
                      </a:r>
                      <a:endParaRPr lang="id-ID" sz="1400" b="1" i="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i="1" dirty="0">
                          <a:effectLst/>
                          <a:latin typeface="Helvetica" panose="020B0604020202020204" pitchFamily="34" charset="0"/>
                          <a:cs typeface="Helvetica" panose="020B0604020202020204" pitchFamily="34" charset="0"/>
                        </a:rPr>
                        <a:t>Y</a:t>
                      </a:r>
                      <a:endParaRPr lang="id-ID" sz="1400" b="1" i="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0</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1</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2</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3</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4</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5</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6</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7</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8</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9</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10</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87715">
                <a:tc>
                  <a:txBody>
                    <a:bodyPr/>
                    <a:lstStyle/>
                    <a:p>
                      <a:pPr algn="ctr">
                        <a:spcAft>
                          <a:spcPts val="0"/>
                        </a:spcAft>
                      </a:pPr>
                      <a:r>
                        <a:rPr lang="en-SG" sz="1400" b="1" i="1" dirty="0">
                          <a:effectLst/>
                          <a:latin typeface="Helvetica" panose="020B0604020202020204" pitchFamily="34" charset="0"/>
                          <a:cs typeface="Helvetica" panose="020B0604020202020204" pitchFamily="34" charset="0"/>
                        </a:rPr>
                        <a:t>X</a:t>
                      </a:r>
                      <a:endParaRPr lang="id-ID" sz="1400" b="1" i="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i="1" dirty="0">
                          <a:effectLst/>
                          <a:latin typeface="Helvetica" panose="020B0604020202020204" pitchFamily="34" charset="0"/>
                          <a:cs typeface="Helvetica" panose="020B0604020202020204" pitchFamily="34" charset="0"/>
                        </a:rPr>
                        <a:t> </a:t>
                      </a:r>
                      <a:endParaRPr lang="id-ID" sz="1400" b="1" i="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effectLst/>
                          <a:latin typeface="Helvetica" panose="020B0604020202020204" pitchFamily="34" charset="0"/>
                          <a:cs typeface="Helvetica" panose="020B0604020202020204" pitchFamily="34" charset="0"/>
                        </a:rPr>
                        <a:t>A</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effectLst/>
                          <a:latin typeface="Helvetica" panose="020B0604020202020204" pitchFamily="34" charset="0"/>
                          <a:cs typeface="Helvetica" panose="020B0604020202020204" pitchFamily="34" charset="0"/>
                        </a:rPr>
                        <a:t>A</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effectLst/>
                          <a:latin typeface="Helvetica" panose="020B0604020202020204" pitchFamily="34" charset="0"/>
                          <a:cs typeface="Helvetica" panose="020B0604020202020204" pitchFamily="34" charset="0"/>
                        </a:rPr>
                        <a:t>A</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effectLst/>
                          <a:latin typeface="Helvetica" panose="020B0604020202020204" pitchFamily="34" charset="0"/>
                          <a:cs typeface="Helvetica" panose="020B0604020202020204" pitchFamily="34" charset="0"/>
                        </a:rPr>
                        <a:t>C</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effectLst/>
                          <a:latin typeface="Helvetica" panose="020B0604020202020204" pitchFamily="34" charset="0"/>
                          <a:cs typeface="Helvetica" panose="020B0604020202020204" pitchFamily="34" charset="0"/>
                        </a:rPr>
                        <a:t>A</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effectLst/>
                          <a:latin typeface="Helvetica" panose="020B0604020202020204" pitchFamily="34" charset="0"/>
                          <a:cs typeface="Helvetica" panose="020B0604020202020204" pitchFamily="34" charset="0"/>
                        </a:rPr>
                        <a:t>G</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effectLst/>
                          <a:latin typeface="Helvetica" panose="020B0604020202020204" pitchFamily="34" charset="0"/>
                          <a:cs typeface="Helvetica" panose="020B0604020202020204" pitchFamily="34" charset="0"/>
                        </a:rPr>
                        <a:t>T</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effectLst/>
                          <a:latin typeface="Helvetica" panose="020B0604020202020204" pitchFamily="34" charset="0"/>
                          <a:cs typeface="Helvetica" panose="020B0604020202020204" pitchFamily="34" charset="0"/>
                        </a:rPr>
                        <a:t>A</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effectLst/>
                          <a:latin typeface="Helvetica" panose="020B0604020202020204" pitchFamily="34" charset="0"/>
                          <a:cs typeface="Helvetica" panose="020B0604020202020204" pitchFamily="34" charset="0"/>
                        </a:rPr>
                        <a:t>A</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 </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407100">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0</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T</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87715">
                <a:tc>
                  <a:txBody>
                    <a:bodyPr/>
                    <a:lstStyle/>
                    <a:p>
                      <a:pPr algn="ctr">
                        <a:spcAft>
                          <a:spcPts val="0"/>
                        </a:spcAft>
                      </a:pPr>
                      <a:r>
                        <a:rPr lang="en-SG" sz="1400" b="1">
                          <a:effectLst/>
                          <a:latin typeface="Helvetica" panose="020B0604020202020204" pitchFamily="34" charset="0"/>
                          <a:cs typeface="Helvetica" panose="020B0604020202020204" pitchFamily="34" charset="0"/>
                        </a:rPr>
                        <a:t>1</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effectLst/>
                          <a:latin typeface="Helvetica" panose="020B0604020202020204" pitchFamily="34"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dirty="0">
                          <a:solidFill>
                            <a:schemeClr val="bg1"/>
                          </a:solidFill>
                          <a:effectLst/>
                          <a:latin typeface="Helvetica" panose="020B0604020202020204" pitchFamily="34" charset="0"/>
                          <a:cs typeface="Helvetica" panose="020B0604020202020204" pitchFamily="34" charset="0"/>
                        </a:rPr>
                        <a:t>0</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spcAft>
                          <a:spcPts val="0"/>
                        </a:spcAft>
                      </a:pPr>
                      <a:r>
                        <a:rPr lang="en-SG" sz="1400" dirty="0">
                          <a:effectLst/>
                          <a:latin typeface="Helvetica" panose="020B0604020202020204" pitchFamily="34" charset="0"/>
                          <a:cs typeface="Helvetica" panose="020B0604020202020204" pitchFamily="34" charset="0"/>
                        </a:rPr>
                        <a:t>0</a:t>
                      </a:r>
                      <a:endParaRPr lang="id-ID" sz="14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dirty="0">
                          <a:solidFill>
                            <a:schemeClr val="bg1"/>
                          </a:solidFill>
                          <a:effectLst/>
                          <a:latin typeface="Helvetica" panose="020B0604020202020204" pitchFamily="34" charset="0"/>
                          <a:cs typeface="Helvetica" panose="020B0604020202020204" pitchFamily="34" charset="0"/>
                        </a:rPr>
                        <a:t>1</a:t>
                      </a:r>
                      <a:endParaRPr lang="id-ID" sz="14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dirty="0">
                          <a:effectLst/>
                          <a:latin typeface="Helvetica" panose="020B0604020202020204" pitchFamily="34" charset="0"/>
                          <a:cs typeface="Helvetica" panose="020B0604020202020204" pitchFamily="34" charset="0"/>
                        </a:rPr>
                        <a:t>1</a:t>
                      </a:r>
                      <a:endParaRPr lang="id-ID" sz="14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3" name="Object 2"/>
          <p:cNvGraphicFramePr>
            <a:graphicFrameLocks noChangeAspect="1"/>
          </p:cNvGraphicFramePr>
          <p:nvPr>
            <p:extLst>
              <p:ext uri="{D42A27DB-BD31-4B8C-83A1-F6EECF244321}">
                <p14:modId xmlns:p14="http://schemas.microsoft.com/office/powerpoint/2010/main" val="3909276805"/>
              </p:ext>
            </p:extLst>
          </p:nvPr>
        </p:nvGraphicFramePr>
        <p:xfrm>
          <a:off x="7906042" y="245459"/>
          <a:ext cx="4178105" cy="6396568"/>
        </p:xfrm>
        <a:graphic>
          <a:graphicData uri="http://schemas.openxmlformats.org/presentationml/2006/ole">
            <mc:AlternateContent xmlns:mc="http://schemas.openxmlformats.org/markup-compatibility/2006">
              <mc:Choice xmlns:v="urn:schemas-microsoft-com:vml" Requires="v">
                <p:oleObj spid="_x0000_s1076" name="Visio" r:id="rId4" imgW="3562276" imgH="5543576" progId="Visio.Drawing.15">
                  <p:embed/>
                </p:oleObj>
              </mc:Choice>
              <mc:Fallback>
                <p:oleObj name="Visio" r:id="rId4" imgW="3562276" imgH="554357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6042" y="245459"/>
                        <a:ext cx="4178105" cy="6396568"/>
                      </a:xfrm>
                      <a:prstGeom prst="rect">
                        <a:avLst/>
                      </a:prstGeom>
                      <a:noFill/>
                    </p:spPr>
                  </p:pic>
                </p:oleObj>
              </mc:Fallback>
            </mc:AlternateContent>
          </a:graphicData>
        </a:graphic>
      </p:graphicFrame>
    </p:spTree>
    <p:extLst>
      <p:ext uri="{BB962C8B-B14F-4D97-AF65-F5344CB8AC3E}">
        <p14:creationId xmlns:p14="http://schemas.microsoft.com/office/powerpoint/2010/main" val="269003013"/>
      </p:ext>
    </p:extLst>
  </p:cSld>
  <p:clrMapOvr>
    <a:masterClrMapping/>
  </p:clrMapOvr>
  <mc:AlternateContent xmlns:mc="http://schemas.openxmlformats.org/markup-compatibility/2006" xmlns:p14="http://schemas.microsoft.com/office/powerpoint/2010/main">
    <mc:Choice Requires="p14">
      <p:transition spd="slow" p14:dur="2000" advTm="89470"/>
    </mc:Choice>
    <mc:Fallback xmlns="">
      <p:transition spd="slow" advTm="8947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63046" y="239127"/>
            <a:ext cx="3181613" cy="1077218"/>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Menghitung Indeks </a:t>
            </a:r>
            <a:r>
              <a:rPr lang="id-ID" sz="3200" i="1" dirty="0" smtClean="0">
                <a:solidFill>
                  <a:schemeClr val="accent3">
                    <a:lumMod val="50000"/>
                  </a:schemeClr>
                </a:solidFill>
                <a:latin typeface="Helvetica" panose="020B0604020202020204" pitchFamily="34" charset="0"/>
                <a:cs typeface="Helvetica" panose="020B0604020202020204" pitchFamily="34" charset="0"/>
              </a:rPr>
              <a:t>LCS</a:t>
            </a:r>
            <a:r>
              <a:rPr lang="id-ID" sz="3200" dirty="0" smtClean="0">
                <a:solidFill>
                  <a:schemeClr val="accent3">
                    <a:lumMod val="50000"/>
                  </a:schemeClr>
                </a:solidFill>
                <a:latin typeface="Helvetica" panose="020B0604020202020204" pitchFamily="34" charset="0"/>
                <a:cs typeface="Helvetica" panose="020B0604020202020204" pitchFamily="34" charset="0"/>
              </a:rPr>
              <a:t> (2) </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9" name="Rectangle 18"/>
          <p:cNvSpPr/>
          <p:nvPr/>
        </p:nvSpPr>
        <p:spPr>
          <a:xfrm>
            <a:off x="162838" y="245459"/>
            <a:ext cx="100208" cy="10772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3" name="Table 2"/>
          <p:cNvGraphicFramePr>
            <a:graphicFrameLocks noGrp="1"/>
          </p:cNvGraphicFramePr>
          <p:nvPr>
            <p:extLst>
              <p:ext uri="{D42A27DB-BD31-4B8C-83A1-F6EECF244321}">
                <p14:modId xmlns:p14="http://schemas.microsoft.com/office/powerpoint/2010/main" val="1279805625"/>
              </p:ext>
            </p:extLst>
          </p:nvPr>
        </p:nvGraphicFramePr>
        <p:xfrm>
          <a:off x="3655784" y="1322677"/>
          <a:ext cx="5989256" cy="5215904"/>
        </p:xfrm>
        <a:graphic>
          <a:graphicData uri="http://schemas.openxmlformats.org/drawingml/2006/table">
            <a:tbl>
              <a:tblPr/>
              <a:tblGrid>
                <a:gridCol w="460712"/>
                <a:gridCol w="460712"/>
                <a:gridCol w="460712"/>
                <a:gridCol w="460712"/>
                <a:gridCol w="460712"/>
                <a:gridCol w="460712"/>
                <a:gridCol w="460712"/>
                <a:gridCol w="460712"/>
                <a:gridCol w="460712"/>
                <a:gridCol w="460712"/>
                <a:gridCol w="460712"/>
                <a:gridCol w="460712"/>
                <a:gridCol w="460712"/>
              </a:tblGrid>
              <a:tr h="531521">
                <a:tc>
                  <a:txBody>
                    <a:bodyPr/>
                    <a:lstStyle/>
                    <a:p>
                      <a:pPr algn="ctr">
                        <a:spcAft>
                          <a:spcPts val="0"/>
                        </a:spcAft>
                      </a:pPr>
                      <a:r>
                        <a:rPr lang="en-SG" sz="1400" b="1" i="1" dirty="0">
                          <a:effectLst/>
                          <a:latin typeface="Helvetica" panose="020B0604020202020204" pitchFamily="34" charset="0"/>
                          <a:ea typeface="Times New Roman" panose="02020603050405020304" pitchFamily="18" charset="0"/>
                          <a:cs typeface="Helvetica" panose="020B0604020202020204" pitchFamily="34" charset="0"/>
                        </a:rPr>
                        <a:t>F</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Y</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9</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X</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C</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92686">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9</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r h="364837">
                <a:tc>
                  <a:txBody>
                    <a:bodyPr/>
                    <a:lstStyle/>
                    <a:p>
                      <a:pPr algn="ctr">
                        <a:spcAft>
                          <a:spcPts val="0"/>
                        </a:spcAft>
                      </a:pPr>
                      <a:r>
                        <a:rPr lang="en-SG" sz="14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4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4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c>
                  <a:txBody>
                    <a:bodyPr/>
                    <a:lstStyle/>
                    <a:p>
                      <a:pPr algn="ctr">
                        <a:spcAft>
                          <a:spcPts val="0"/>
                        </a:spcAft>
                      </a:pPr>
                      <a:r>
                        <a:rPr lang="en-SG" sz="14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4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tr>
            </a:tbl>
          </a:graphicData>
        </a:graphic>
      </p:graphicFrame>
    </p:spTree>
    <p:extLst>
      <p:ext uri="{BB962C8B-B14F-4D97-AF65-F5344CB8AC3E}">
        <p14:creationId xmlns:p14="http://schemas.microsoft.com/office/powerpoint/2010/main" val="935065113"/>
      </p:ext>
    </p:extLst>
  </p:cSld>
  <p:clrMapOvr>
    <a:masterClrMapping/>
  </p:clrMapOvr>
  <mc:AlternateContent xmlns:mc="http://schemas.openxmlformats.org/markup-compatibility/2006" xmlns:p14="http://schemas.microsoft.com/office/powerpoint/2010/main">
    <mc:Choice Requires="p14">
      <p:transition spd="slow" p14:dur="2000" advTm="6044"/>
    </mc:Choice>
    <mc:Fallback xmlns="">
      <p:transition spd="slow" advTm="604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3368925"/>
            <a:ext cx="526093" cy="40083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1" y="4015243"/>
            <a:ext cx="526093" cy="3578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876823" y="2492102"/>
            <a:ext cx="45719" cy="369332"/>
          </a:xfrm>
          <a:prstGeom prst="rect">
            <a:avLst/>
          </a:prstGeom>
          <a:noFill/>
        </p:spPr>
        <p:txBody>
          <a:bodyPr wrap="square" rtlCol="0">
            <a:spAutoFit/>
          </a:bodyPr>
          <a:lstStyle/>
          <a:p>
            <a:endParaRPr lang="id-ID" dirty="0"/>
          </a:p>
        </p:txBody>
      </p:sp>
      <p:sp>
        <p:nvSpPr>
          <p:cNvPr id="9" name="TextBox 8"/>
          <p:cNvSpPr txBox="1"/>
          <p:nvPr/>
        </p:nvSpPr>
        <p:spPr>
          <a:xfrm>
            <a:off x="563672" y="3368925"/>
            <a:ext cx="1540701" cy="338554"/>
          </a:xfrm>
          <a:prstGeom prst="rect">
            <a:avLst/>
          </a:prstGeom>
          <a:noFill/>
        </p:spPr>
        <p:txBody>
          <a:bodyPr wrap="square" rtlCol="0">
            <a:spAutoFit/>
          </a:bodyPr>
          <a:lstStyle/>
          <a:p>
            <a:r>
              <a:rPr lang="id-ID" sz="1600" dirty="0">
                <a:solidFill>
                  <a:schemeClr val="accent3">
                    <a:lumMod val="50000"/>
                  </a:schemeClr>
                </a:solidFill>
                <a:latin typeface="Helvetica" panose="020B0604020202020204" pitchFamily="34" charset="0"/>
                <a:cs typeface="Helvetica" panose="020B0604020202020204" pitchFamily="34" charset="0"/>
              </a:rPr>
              <a:t>Indeks asli</a:t>
            </a:r>
          </a:p>
        </p:txBody>
      </p:sp>
      <p:sp>
        <p:nvSpPr>
          <p:cNvPr id="10" name="TextBox 9"/>
          <p:cNvSpPr txBox="1"/>
          <p:nvPr/>
        </p:nvSpPr>
        <p:spPr>
          <a:xfrm>
            <a:off x="563671" y="3972263"/>
            <a:ext cx="2029218" cy="338554"/>
          </a:xfrm>
          <a:prstGeom prst="rect">
            <a:avLst/>
          </a:prstGeom>
          <a:noFill/>
        </p:spPr>
        <p:txBody>
          <a:bodyPr wrap="square" rtlCol="0">
            <a:spAutoFit/>
          </a:bodyPr>
          <a:lstStyle/>
          <a:p>
            <a:r>
              <a:rPr lang="id-ID" sz="1600" dirty="0">
                <a:solidFill>
                  <a:schemeClr val="accent3">
                    <a:lumMod val="50000"/>
                  </a:schemeClr>
                </a:solidFill>
                <a:latin typeface="Helvetica" panose="020B0604020202020204" pitchFamily="34" charset="0"/>
                <a:cs typeface="Helvetica" panose="020B0604020202020204" pitchFamily="34" charset="0"/>
              </a:rPr>
              <a:t>Indeks penyesuaian</a:t>
            </a:r>
          </a:p>
        </p:txBody>
      </p:sp>
      <p:sp>
        <p:nvSpPr>
          <p:cNvPr id="13" name="TextBox 12"/>
          <p:cNvSpPr txBox="1"/>
          <p:nvPr/>
        </p:nvSpPr>
        <p:spPr>
          <a:xfrm>
            <a:off x="263046" y="245459"/>
            <a:ext cx="2668044" cy="1569660"/>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Mencetak </a:t>
            </a:r>
            <a:r>
              <a:rPr lang="id-ID" sz="3200" i="1" dirty="0" smtClean="0">
                <a:solidFill>
                  <a:schemeClr val="accent3">
                    <a:lumMod val="50000"/>
                  </a:schemeClr>
                </a:solidFill>
                <a:latin typeface="Helvetica" panose="020B0604020202020204" pitchFamily="34" charset="0"/>
                <a:cs typeface="Helvetica" panose="020B0604020202020204" pitchFamily="34" charset="0"/>
              </a:rPr>
              <a:t>LCS</a:t>
            </a:r>
            <a:r>
              <a:rPr lang="id-ID" sz="3200" dirty="0" smtClean="0">
                <a:solidFill>
                  <a:schemeClr val="accent3">
                    <a:lumMod val="50000"/>
                  </a:schemeClr>
                </a:solidFill>
                <a:latin typeface="Helvetica" panose="020B0604020202020204" pitchFamily="34" charset="0"/>
                <a:cs typeface="Helvetica" panose="020B0604020202020204" pitchFamily="34" charset="0"/>
              </a:rPr>
              <a:t> (</a:t>
            </a:r>
            <a:r>
              <a:rPr lang="id-ID" sz="3200" i="1" dirty="0" smtClean="0">
                <a:solidFill>
                  <a:schemeClr val="accent3">
                    <a:lumMod val="50000"/>
                  </a:schemeClr>
                </a:solidFill>
                <a:latin typeface="Helvetica" panose="020B0604020202020204" pitchFamily="34" charset="0"/>
                <a:cs typeface="Helvetica" panose="020B0604020202020204" pitchFamily="34" charset="0"/>
              </a:rPr>
              <a:t>backtrack</a:t>
            </a:r>
            <a:r>
              <a:rPr lang="id-ID" sz="3200" dirty="0" smtClean="0">
                <a:solidFill>
                  <a:schemeClr val="accent3">
                    <a:lumMod val="50000"/>
                  </a:schemeClr>
                </a:solidFill>
                <a:latin typeface="Helvetica" panose="020B0604020202020204" pitchFamily="34" charset="0"/>
                <a:cs typeface="Helvetica" panose="020B0604020202020204" pitchFamily="34" charset="0"/>
              </a:rPr>
              <a:t>)</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822940397"/>
              </p:ext>
            </p:extLst>
          </p:nvPr>
        </p:nvGraphicFramePr>
        <p:xfrm>
          <a:off x="2516835" y="638827"/>
          <a:ext cx="5977804" cy="5775224"/>
        </p:xfrm>
        <a:graphic>
          <a:graphicData uri="http://schemas.openxmlformats.org/drawingml/2006/table">
            <a:tbl>
              <a:tblPr>
                <a:solidFill>
                  <a:schemeClr val="bg2">
                    <a:lumMod val="75000"/>
                  </a:schemeClr>
                </a:solidFill>
              </a:tblPr>
              <a:tblGrid>
                <a:gridCol w="448666"/>
                <a:gridCol w="339980"/>
                <a:gridCol w="339980"/>
                <a:gridCol w="339980"/>
                <a:gridCol w="339980"/>
                <a:gridCol w="339980"/>
                <a:gridCol w="339980"/>
                <a:gridCol w="339980"/>
                <a:gridCol w="339980"/>
                <a:gridCol w="339980"/>
                <a:gridCol w="339980"/>
                <a:gridCol w="339980"/>
                <a:gridCol w="339980"/>
                <a:gridCol w="339980"/>
                <a:gridCol w="339980"/>
                <a:gridCol w="346745"/>
                <a:gridCol w="422673"/>
              </a:tblGrid>
              <a:tr h="286341">
                <a:tc gridSpan="4">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rank 4</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gridSpan="13">
                  <a:txBody>
                    <a:bodyPr/>
                    <a:lstStyle/>
                    <a:p>
                      <a:pPr algn="ctr">
                        <a:spcAft>
                          <a:spcPts val="0"/>
                        </a:spcAft>
                      </a:pPr>
                      <a:r>
                        <a:rPr lang="en-SG" sz="1300"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alpha</a:t>
                      </a: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=0.125</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286341">
                <a:tc rowSpan="2" gridSpan="2">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L</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id-ID"/>
                    </a:p>
                  </a:txBody>
                  <a:tcPr/>
                </a:tc>
                <a:tc rowSpan="2">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Y</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9</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r>
              <a:tr h="286341">
                <a:tc gridSpan="2" vMerge="1">
                  <a:txBody>
                    <a:bodyPr/>
                    <a:lstStyle/>
                    <a:p>
                      <a:endParaRPr lang="id-ID"/>
                    </a:p>
                  </a:txBody>
                  <a:tcPr/>
                </a:tc>
                <a:tc hMerge="1" vMerge="1">
                  <a:txBody>
                    <a:bodyPr/>
                    <a:lstStyle/>
                    <a:p>
                      <a:endParaRPr lang="id-ID"/>
                    </a:p>
                  </a:txBody>
                  <a:tcPr/>
                </a:tc>
                <a:tc vMerge="1">
                  <a:txBody>
                    <a:bodyPr/>
                    <a:lstStyle/>
                    <a:p>
                      <a:endParaRPr lang="id-ID"/>
                    </a:p>
                  </a:txBody>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6341">
                <a:tc>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k</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X</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r>
                        <a:rPr lang="id-ID" sz="1300" b="1" dirty="0" smtClean="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C</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r>
                        <a:rPr lang="id-ID" sz="1300" b="1" dirty="0" smtClean="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r>
                        <a:rPr lang="en-SG" sz="1300" b="1" dirty="0" smtClean="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smtClean="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341">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286341">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b="1" dirty="0">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7BEC4"/>
                    </a:solidFill>
                  </a:tcPr>
                </a:tc>
                <a:tc>
                  <a:txBody>
                    <a:bodyPr/>
                    <a:lstStyle/>
                    <a:p>
                      <a:pPr algn="ctr">
                        <a:spcAft>
                          <a:spcPts val="0"/>
                        </a:spcAft>
                      </a:pPr>
                      <a:r>
                        <a:rPr lang="en-SG" sz="1300" b="1" dirty="0">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286341">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b="1" dirty="0">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b="1">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435562">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b="1" dirty="0">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7BEC4"/>
                    </a:solidFill>
                  </a:tcPr>
                </a:tc>
                <a:tc>
                  <a:txBody>
                    <a:bodyPr/>
                    <a:lstStyle/>
                    <a:p>
                      <a:pPr algn="ctr">
                        <a:spcAft>
                          <a:spcPts val="0"/>
                        </a:spcAft>
                      </a:pPr>
                      <a:r>
                        <a:rPr lang="en-SG" sz="1300" b="1">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dirty="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435562">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13</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b="1">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435562">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16</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b="1" dirty="0">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435562">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20</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b="1" dirty="0">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7BEC4"/>
                    </a:solidFill>
                  </a:tcPr>
                </a:tc>
                <a:tc>
                  <a:txBody>
                    <a:bodyPr/>
                    <a:lstStyle/>
                    <a:p>
                      <a:pPr algn="ctr">
                        <a:spcAft>
                          <a:spcPts val="0"/>
                        </a:spcAft>
                      </a:pPr>
                      <a:r>
                        <a:rPr lang="en-SG" sz="1300" b="1" dirty="0">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435562">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23</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b="1">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435562">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26</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b="1">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435562">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29</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9</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b="1">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b="1" dirty="0">
                          <a:solidFill>
                            <a:srgbClr val="8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435562">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32</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5D6"/>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a:spcAft>
                          <a:spcPts val="0"/>
                        </a:spcAft>
                      </a:pPr>
                      <a:r>
                        <a:rPr lang="en-SG" sz="13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286341">
                <a:tc gridSpan="3">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Proses</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3">
                  <a:txBody>
                    <a:bodyPr/>
                    <a:lstStyle/>
                    <a:p>
                      <a:pPr algn="ctr">
                        <a:spcAft>
                          <a:spcPts val="0"/>
                        </a:spcAft>
                      </a:pPr>
                      <a:r>
                        <a:rPr lang="en-SG" sz="1300" i="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1300" baseline="-250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hMerge="1">
                  <a:txBody>
                    <a:bodyPr/>
                    <a:lstStyle/>
                    <a:p>
                      <a:endParaRPr lang="id-ID"/>
                    </a:p>
                  </a:txBody>
                  <a:tcPr/>
                </a:tc>
                <a:tc hMerge="1">
                  <a:txBody>
                    <a:bodyPr/>
                    <a:lstStyle/>
                    <a:p>
                      <a:endParaRPr lang="id-ID"/>
                    </a:p>
                  </a:txBody>
                  <a:tcPr/>
                </a:tc>
                <a:tc gridSpan="4">
                  <a:txBody>
                    <a:bodyPr/>
                    <a:lstStyle/>
                    <a:p>
                      <a:pPr algn="ctr">
                        <a:spcAft>
                          <a:spcPts val="0"/>
                        </a:spcAft>
                      </a:pPr>
                      <a:r>
                        <a:rPr lang="en-SG" sz="1300" i="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1300" baseline="-250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hMerge="1">
                  <a:txBody>
                    <a:bodyPr/>
                    <a:lstStyle/>
                    <a:p>
                      <a:endParaRPr lang="id-ID"/>
                    </a:p>
                  </a:txBody>
                  <a:tcPr/>
                </a:tc>
                <a:tc hMerge="1">
                  <a:txBody>
                    <a:bodyPr/>
                    <a:lstStyle/>
                    <a:p>
                      <a:endParaRPr lang="id-ID"/>
                    </a:p>
                  </a:txBody>
                  <a:tcPr/>
                </a:tc>
                <a:tc hMerge="1">
                  <a:txBody>
                    <a:bodyPr/>
                    <a:lstStyle/>
                    <a:p>
                      <a:endParaRPr lang="id-ID"/>
                    </a:p>
                  </a:txBody>
                  <a:tcPr/>
                </a:tc>
                <a:tc gridSpan="3">
                  <a:txBody>
                    <a:bodyPr/>
                    <a:lstStyle/>
                    <a:p>
                      <a:pPr algn="ctr">
                        <a:spcAft>
                          <a:spcPts val="0"/>
                        </a:spcAft>
                      </a:pPr>
                      <a:r>
                        <a:rPr lang="en-SG" sz="1300" i="1">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1300" baseline="-2500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hMerge="1">
                  <a:txBody>
                    <a:bodyPr/>
                    <a:lstStyle/>
                    <a:p>
                      <a:endParaRPr lang="id-ID"/>
                    </a:p>
                  </a:txBody>
                  <a:tcPr/>
                </a:tc>
                <a:tc hMerge="1">
                  <a:txBody>
                    <a:bodyPr/>
                    <a:lstStyle/>
                    <a:p>
                      <a:endParaRPr lang="id-ID"/>
                    </a:p>
                  </a:txBody>
                  <a:tcPr/>
                </a:tc>
                <a:tc gridSpan="4">
                  <a:txBody>
                    <a:bodyPr/>
                    <a:lstStyle/>
                    <a:p>
                      <a:pPr algn="ctr">
                        <a:spcAft>
                          <a:spcPts val="0"/>
                        </a:spcAft>
                      </a:pPr>
                      <a:r>
                        <a:rPr lang="en-SG" sz="1300"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1300" baseline="-250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sp>
        <p:nvSpPr>
          <p:cNvPr id="15" name="Rectangle 14"/>
          <p:cNvSpPr/>
          <p:nvPr/>
        </p:nvSpPr>
        <p:spPr>
          <a:xfrm>
            <a:off x="0" y="2692157"/>
            <a:ext cx="526094" cy="4312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Box 15"/>
          <p:cNvSpPr txBox="1"/>
          <p:nvPr/>
        </p:nvSpPr>
        <p:spPr>
          <a:xfrm>
            <a:off x="563671" y="2692157"/>
            <a:ext cx="1540701" cy="338554"/>
          </a:xfrm>
          <a:prstGeom prst="rect">
            <a:avLst/>
          </a:prstGeom>
          <a:noFill/>
        </p:spPr>
        <p:txBody>
          <a:bodyPr wrap="square" rtlCol="0">
            <a:spAutoFit/>
          </a:bodyPr>
          <a:lstStyle/>
          <a:p>
            <a:r>
              <a:rPr lang="id-ID" sz="1600" dirty="0" smtClean="0">
                <a:solidFill>
                  <a:schemeClr val="accent3">
                    <a:lumMod val="50000"/>
                  </a:schemeClr>
                </a:solidFill>
                <a:latin typeface="Helvetica" panose="020B0604020202020204" pitchFamily="34" charset="0"/>
                <a:cs typeface="Helvetica" panose="020B0604020202020204" pitchFamily="34" charset="0"/>
              </a:rPr>
              <a:t>Karakter </a:t>
            </a:r>
            <a:r>
              <a:rPr lang="id-ID" sz="1600" i="1" dirty="0" smtClean="0">
                <a:solidFill>
                  <a:schemeClr val="accent3">
                    <a:lumMod val="50000"/>
                  </a:schemeClr>
                </a:solidFill>
                <a:latin typeface="Helvetica" panose="020B0604020202020204" pitchFamily="34" charset="0"/>
                <a:cs typeface="Helvetica" panose="020B0604020202020204" pitchFamily="34" charset="0"/>
              </a:rPr>
              <a:t>LCS</a:t>
            </a:r>
            <a:endParaRPr lang="id-ID" sz="1600" i="1" dirty="0">
              <a:solidFill>
                <a:schemeClr val="accent3">
                  <a:lumMod val="50000"/>
                </a:schemeClr>
              </a:solidFill>
              <a:latin typeface="Helvetica" panose="020B0604020202020204" pitchFamily="34" charset="0"/>
              <a:cs typeface="Helvetica" panose="020B0604020202020204" pitchFamily="34" charset="0"/>
            </a:endParaRPr>
          </a:p>
        </p:txBody>
      </p:sp>
      <p:sp>
        <p:nvSpPr>
          <p:cNvPr id="19" name="Rectangle 18"/>
          <p:cNvSpPr/>
          <p:nvPr/>
        </p:nvSpPr>
        <p:spPr>
          <a:xfrm>
            <a:off x="162838" y="245459"/>
            <a:ext cx="100208" cy="156966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2"/>
          <p:cNvSpPr>
            <a:spLocks noChangeArrowheads="1"/>
          </p:cNvSpPr>
          <p:nvPr/>
        </p:nvSpPr>
        <p:spPr bwMode="auto">
          <a:xfrm>
            <a:off x="4235759" y="14922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4" name="Rectangle 26"/>
          <p:cNvSpPr>
            <a:spLocks noChangeArrowheads="1"/>
          </p:cNvSpPr>
          <p:nvPr/>
        </p:nvSpPr>
        <p:spPr bwMode="auto">
          <a:xfrm>
            <a:off x="8746435"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457634258"/>
              </p:ext>
            </p:extLst>
          </p:nvPr>
        </p:nvGraphicFramePr>
        <p:xfrm>
          <a:off x="8460060" y="40252"/>
          <a:ext cx="3731939" cy="6657345"/>
        </p:xfrm>
        <a:graphic>
          <a:graphicData uri="http://schemas.openxmlformats.org/presentationml/2006/ole">
            <mc:AlternateContent xmlns:mc="http://schemas.openxmlformats.org/markup-compatibility/2006">
              <mc:Choice xmlns:v="urn:schemas-microsoft-com:vml" Requires="v">
                <p:oleObj spid="_x0000_s2115" name="Visio" r:id="rId5" imgW="4105460" imgH="5543576" progId="Visio.Drawing.15">
                  <p:embed/>
                </p:oleObj>
              </mc:Choice>
              <mc:Fallback>
                <p:oleObj name="Visio" r:id="rId5" imgW="4105460" imgH="5543576" progId="Visio.Drawing.15">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0060" y="40252"/>
                        <a:ext cx="3731939" cy="6657345"/>
                      </a:xfrm>
                      <a:prstGeom prst="rect">
                        <a:avLst/>
                      </a:prstGeom>
                      <a:noFill/>
                    </p:spPr>
                  </p:pic>
                </p:oleObj>
              </mc:Fallback>
            </mc:AlternateContent>
          </a:graphicData>
        </a:graphic>
      </p:graphicFrame>
    </p:spTree>
    <p:extLst>
      <p:ext uri="{BB962C8B-B14F-4D97-AF65-F5344CB8AC3E}">
        <p14:creationId xmlns:p14="http://schemas.microsoft.com/office/powerpoint/2010/main" val="752882069"/>
      </p:ext>
    </p:extLst>
  </p:cSld>
  <p:clrMapOvr>
    <a:masterClrMapping/>
  </p:clrMapOvr>
  <mc:AlternateContent xmlns:mc="http://schemas.openxmlformats.org/markup-compatibility/2006" xmlns:p14="http://schemas.microsoft.com/office/powerpoint/2010/main">
    <mc:Choice Requires="p14">
      <p:transition spd="slow" p14:dur="2000" advTm="135787"/>
    </mc:Choice>
    <mc:Fallback xmlns="">
      <p:transition spd="slow" advTm="13578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b="1" dirty="0" smtClean="0">
                <a:solidFill>
                  <a:schemeClr val="accent3">
                    <a:lumMod val="50000"/>
                  </a:schemeClr>
                </a:solidFill>
                <a:latin typeface="Helvetica" panose="020B0604020202020204" pitchFamily="34" charset="0"/>
                <a:cs typeface="Helvetica" panose="020B0604020202020204" pitchFamily="34" charset="0"/>
              </a:rPr>
              <a:t>Uji Coba dan Evaluasi</a:t>
            </a:r>
            <a:endParaRPr lang="id-ID" sz="4800" b="1" dirty="0">
              <a:solidFill>
                <a:schemeClr val="accent3">
                  <a:lumMod val="50000"/>
                </a:schemeClr>
              </a:solidFill>
              <a:latin typeface="Helvetica" panose="020B0604020202020204" pitchFamily="34" charset="0"/>
              <a:cs typeface="Helvetica" panose="020B0604020202020204" pitchFamily="34" charset="0"/>
            </a:endParaRPr>
          </a:p>
        </p:txBody>
      </p:sp>
      <p:sp>
        <p:nvSpPr>
          <p:cNvPr id="3" name="Text Placeholder 2"/>
          <p:cNvSpPr>
            <a:spLocks noGrp="1"/>
          </p:cNvSpPr>
          <p:nvPr>
            <p:ph type="body" idx="1"/>
          </p:nvPr>
        </p:nvSpPr>
        <p:spPr/>
        <p:txBody>
          <a:bodyPr/>
          <a:lstStyle/>
          <a:p>
            <a:endParaRPr lang="id-ID"/>
          </a:p>
        </p:txBody>
      </p:sp>
      <p:sp>
        <p:nvSpPr>
          <p:cNvPr id="4" name="Rectangle 3"/>
          <p:cNvSpPr/>
          <p:nvPr/>
        </p:nvSpPr>
        <p:spPr>
          <a:xfrm>
            <a:off x="831850" y="4567169"/>
            <a:ext cx="8166376" cy="12410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58240883"/>
      </p:ext>
    </p:extLst>
  </p:cSld>
  <p:clrMapOvr>
    <a:masterClrMapping/>
  </p:clrMapOvr>
  <mc:AlternateContent xmlns:mc="http://schemas.openxmlformats.org/markup-compatibility/2006" xmlns:p14="http://schemas.microsoft.com/office/powerpoint/2010/main">
    <mc:Choice Requires="p14">
      <p:transition spd="slow" p14:dur="2000" advTm="25"/>
    </mc:Choice>
    <mc:Fallback xmlns="">
      <p:transition spd="slow" advTm="2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082547"/>
            <a:ext cx="4910205"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Skenario Pengujian</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4" y="1030289"/>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801664" y="2124514"/>
            <a:ext cx="9773571" cy="5078313"/>
          </a:xfrm>
          <a:prstGeom prst="rect">
            <a:avLst/>
          </a:prstGeom>
          <a:noFill/>
        </p:spPr>
        <p:txBody>
          <a:bodyPr wrap="square" rtlCol="0">
            <a:spAutoFit/>
          </a:bodyPr>
          <a:lstStyle/>
          <a:p>
            <a:pPr marL="342900" lvl="0" indent="-342900">
              <a:buFont typeface="+mj-lt"/>
              <a:buAutoNum type="arabicPeriod"/>
            </a:pPr>
            <a:r>
              <a:rPr lang="id-ID" dirty="0" smtClean="0">
                <a:solidFill>
                  <a:schemeClr val="accent3">
                    <a:lumMod val="50000"/>
                  </a:schemeClr>
                </a:solidFill>
                <a:latin typeface="Helvetica" panose="020B0604020202020204" pitchFamily="34" charset="0"/>
                <a:cs typeface="Helvetica" panose="020B0604020202020204" pitchFamily="34" charset="0"/>
              </a:rPr>
              <a:t>Skenario tes waktu eksekusi panjang karakter maksimal sekuensial dan paralel satu komputer banyak proses (2, 4, 10, 20, 30, 40, dan 50 proses).</a:t>
            </a:r>
          </a:p>
          <a:p>
            <a:pPr marL="342900" lvl="0" indent="-342900">
              <a:buFont typeface="+mj-lt"/>
              <a:buAutoNum type="arabicPeriod"/>
            </a:pP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tabLst>
                <a:tab pos="622300"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a. Skenario panjang karakter maksimal sekuensial dan paralel banyak komputer banyak 	proses (9, 18, 27, 36, 45 dan 54 proses).</a:t>
            </a:r>
          </a:p>
          <a:p>
            <a:pPr marL="342900" lvl="0" indent="-342900">
              <a:buFont typeface="+mj-lt"/>
              <a:buAutoNum type="arabicPeriod"/>
            </a:pP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lvl="0" defTabSz="207963">
              <a:tabLst>
                <a:tab pos="363538" algn="l"/>
                <a:tab pos="622300"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	b. Skenario mencari panjang karakter maksimal secara paralel banyak komputer dengan 			108 proses</a:t>
            </a:r>
          </a:p>
          <a:p>
            <a:pPr lvl="0">
              <a:tabLst>
                <a:tab pos="363538" algn="l"/>
              </a:tabLst>
            </a:pP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defTabSz="311150">
              <a:tabLst>
                <a:tab pos="357188"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	c. Skenario tes waktu eksekusi paralel banyak komputer dengan panjang karakter 					maksimal dengan 108 proses dan </a:t>
            </a:r>
            <a:r>
              <a:rPr lang="id-ID" i="1" dirty="0" smtClean="0">
                <a:solidFill>
                  <a:schemeClr val="accent3">
                    <a:lumMod val="50000"/>
                  </a:schemeClr>
                </a:solidFill>
                <a:latin typeface="Helvetica" panose="020B0604020202020204" pitchFamily="34" charset="0"/>
                <a:cs typeface="Helvetica" panose="020B0604020202020204" pitchFamily="34" charset="0"/>
              </a:rPr>
              <a:t>alpha</a:t>
            </a:r>
            <a:r>
              <a:rPr lang="id-ID" dirty="0" smtClean="0">
                <a:solidFill>
                  <a:schemeClr val="accent3">
                    <a:lumMod val="50000"/>
                  </a:schemeClr>
                </a:solidFill>
                <a:latin typeface="Helvetica" panose="020B0604020202020204" pitchFamily="34" charset="0"/>
                <a:cs typeface="Helvetica" panose="020B0604020202020204" pitchFamily="34" charset="0"/>
              </a:rPr>
              <a:t> yang berbeda (0.125, 0.25, dan 0.5)</a:t>
            </a:r>
          </a:p>
          <a:p>
            <a:pPr>
              <a:tabLst>
                <a:tab pos="363538" algn="l"/>
              </a:tabLst>
            </a:pP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defTabSz="623888">
              <a:tabLst>
                <a:tab pos="363538"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	d.	Skenario mencoba maksimal proses pada satu komputer</a:t>
            </a:r>
          </a:p>
          <a:p>
            <a:pPr defTabSz="623888">
              <a:tabLst>
                <a:tab pos="363538" algn="l"/>
              </a:tabLst>
            </a:pP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defTabSz="623888">
              <a:tabLst>
                <a:tab pos="363538"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	e</a:t>
            </a:r>
            <a:r>
              <a:rPr lang="id-ID" dirty="0">
                <a:solidFill>
                  <a:schemeClr val="accent3">
                    <a:lumMod val="50000"/>
                  </a:schemeClr>
                </a:solidFill>
                <a:latin typeface="Helvetica" panose="020B0604020202020204" pitchFamily="34" charset="0"/>
                <a:cs typeface="Helvetica" panose="020B0604020202020204" pitchFamily="34" charset="0"/>
              </a:rPr>
              <a:t>.	Skenario tes waktu eksekusi untuk mencari waktu eksekusi paralel lebih lambat </a:t>
            </a:r>
            <a:r>
              <a:rPr lang="id-ID" dirty="0" smtClean="0">
                <a:solidFill>
                  <a:schemeClr val="accent3">
                    <a:lumMod val="50000"/>
                  </a:schemeClr>
                </a:solidFill>
                <a:latin typeface="Helvetica" panose="020B0604020202020204" pitchFamily="34" charset="0"/>
                <a:cs typeface="Helvetica" panose="020B0604020202020204" pitchFamily="34" charset="0"/>
              </a:rPr>
              <a:t>	dari 			sekuensial</a:t>
            </a:r>
            <a:r>
              <a:rPr lang="id-ID" dirty="0">
                <a:solidFill>
                  <a:schemeClr val="accent3">
                    <a:lumMod val="50000"/>
                  </a:schemeClr>
                </a:solidFill>
                <a:latin typeface="Helvetica" panose="020B0604020202020204" pitchFamily="34" charset="0"/>
                <a:cs typeface="Helvetica" panose="020B0604020202020204" pitchFamily="34" charset="0"/>
              </a:rPr>
              <a:t>.</a:t>
            </a:r>
          </a:p>
          <a:p>
            <a:pPr defTabSz="623888">
              <a:tabLst>
                <a:tab pos="363538" algn="l"/>
              </a:tabLst>
            </a:pP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a:tabLst>
                <a:tab pos="363538" algn="l"/>
              </a:tabLst>
            </a:pPr>
            <a:endParaRPr lang="id-ID" dirty="0">
              <a:solidFill>
                <a:schemeClr val="accent3">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28920518"/>
      </p:ext>
    </p:extLst>
  </p:cSld>
  <p:clrMapOvr>
    <a:masterClrMapping/>
  </p:clrMapOvr>
  <mc:AlternateContent xmlns:mc="http://schemas.openxmlformats.org/markup-compatibility/2006" xmlns:p14="http://schemas.microsoft.com/office/powerpoint/2010/main">
    <mc:Choice Requires="p14">
      <p:transition spd="slow" p14:dur="2000" advTm="49921"/>
    </mc:Choice>
    <mc:Fallback xmlns="">
      <p:transition spd="slow" advTm="499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5572" y="245458"/>
            <a:ext cx="2392471" cy="584775"/>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Uji Coba 1</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sp>
        <p:nvSpPr>
          <p:cNvPr id="16" name="Rectangle 15"/>
          <p:cNvSpPr/>
          <p:nvPr/>
        </p:nvSpPr>
        <p:spPr>
          <a:xfrm>
            <a:off x="162838" y="245459"/>
            <a:ext cx="112734" cy="584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3" name="Table 2"/>
          <p:cNvGraphicFramePr>
            <a:graphicFrameLocks noGrp="1"/>
          </p:cNvGraphicFramePr>
          <p:nvPr>
            <p:extLst>
              <p:ext uri="{D42A27DB-BD31-4B8C-83A1-F6EECF244321}">
                <p14:modId xmlns:p14="http://schemas.microsoft.com/office/powerpoint/2010/main" val="2114252936"/>
              </p:ext>
            </p:extLst>
          </p:nvPr>
        </p:nvGraphicFramePr>
        <p:xfrm>
          <a:off x="10031879" y="1999279"/>
          <a:ext cx="1913612" cy="3094032"/>
        </p:xfrm>
        <a:graphic>
          <a:graphicData uri="http://schemas.openxmlformats.org/drawingml/2006/table">
            <a:tbl>
              <a:tblPr>
                <a:tableStyleId>{073A0DAA-6AF3-43AB-8588-CEC1D06C72B9}</a:tableStyleId>
              </a:tblPr>
              <a:tblGrid>
                <a:gridCol w="1135194"/>
                <a:gridCol w="778418"/>
              </a:tblGrid>
              <a:tr h="378137">
                <a:tc>
                  <a:txBody>
                    <a:bodyPr/>
                    <a:lstStyle/>
                    <a:p>
                      <a:pPr algn="ctr" fontAlgn="b"/>
                      <a:r>
                        <a:rPr lang="id-ID" sz="1100" b="0" i="0" u="none" strike="noStrike" dirty="0" smtClean="0">
                          <a:solidFill>
                            <a:srgbClr val="000000"/>
                          </a:solidFill>
                          <a:effectLst/>
                          <a:latin typeface="Helvetica" panose="020B0604020202020204" pitchFamily="34" charset="0"/>
                          <a:cs typeface="Helvetica" panose="020B0604020202020204" pitchFamily="34" charset="0"/>
                        </a:rPr>
                        <a:t>Nama Komputer</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b="0" i="0" u="none" strike="noStrike" dirty="0" smtClean="0">
                          <a:solidFill>
                            <a:srgbClr val="000000"/>
                          </a:solidFill>
                          <a:effectLst/>
                          <a:latin typeface="Helvetica" panose="020B0604020202020204" pitchFamily="34" charset="0"/>
                          <a:cs typeface="Helvetica" panose="020B0604020202020204" pitchFamily="34" charset="0"/>
                        </a:rPr>
                        <a:t>Panjang Karakter</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dirty="0">
                          <a:effectLst/>
                        </a:rPr>
                        <a:t>kunti</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a:effectLst/>
                        </a:rPr>
                        <a:t>72660</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dirty="0">
                          <a:effectLst/>
                        </a:rPr>
                        <a:t>narasoma</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52150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dhamarwulan</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45080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sita</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40950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dirty="0">
                          <a:effectLst/>
                        </a:rPr>
                        <a:t>rahwana</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38220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wisanggeni</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38080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wibisana</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36820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megananda</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36820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hanoman</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28280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yuyutsu</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28280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durna</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28280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parikesit</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28210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208915">
                <a:tc>
                  <a:txBody>
                    <a:bodyPr/>
                    <a:lstStyle/>
                    <a:p>
                      <a:pPr algn="ctr" fontAlgn="b"/>
                      <a:r>
                        <a:rPr lang="id-ID" sz="1100" u="none" strike="noStrike">
                          <a:effectLst/>
                        </a:rPr>
                        <a:t>anggada</a:t>
                      </a:r>
                      <a:endParaRPr lang="id-ID" sz="11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100" u="none" strike="noStrike" dirty="0">
                          <a:effectLst/>
                        </a:rPr>
                        <a:t>28210</a:t>
                      </a:r>
                      <a:endParaRPr lang="id-ID" sz="11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bl>
          </a:graphicData>
        </a:graphic>
      </p:graphicFrame>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graphicFrame>
        <p:nvGraphicFramePr>
          <p:cNvPr id="8" name="Chart 7"/>
          <p:cNvGraphicFramePr/>
          <p:nvPr>
            <p:extLst>
              <p:ext uri="{D42A27DB-BD31-4B8C-83A1-F6EECF244321}">
                <p14:modId xmlns:p14="http://schemas.microsoft.com/office/powerpoint/2010/main" val="912596674"/>
              </p:ext>
            </p:extLst>
          </p:nvPr>
        </p:nvGraphicFramePr>
        <p:xfrm>
          <a:off x="162838" y="1030289"/>
          <a:ext cx="4091110" cy="55957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417039791"/>
              </p:ext>
            </p:extLst>
          </p:nvPr>
        </p:nvGraphicFramePr>
        <p:xfrm>
          <a:off x="4321630" y="280562"/>
          <a:ext cx="5551240" cy="63587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12830593"/>
      </p:ext>
    </p:extLst>
  </p:cSld>
  <p:clrMapOvr>
    <a:masterClrMapping/>
  </p:clrMapOvr>
  <mc:AlternateContent xmlns:mc="http://schemas.openxmlformats.org/markup-compatibility/2006" xmlns:p14="http://schemas.microsoft.com/office/powerpoint/2010/main">
    <mc:Choice Requires="p14">
      <p:transition spd="slow" p14:dur="2000" advTm="25964"/>
    </mc:Choice>
    <mc:Fallback xmlns="">
      <p:transition spd="slow" advTm="2596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5572" y="245458"/>
            <a:ext cx="2392471" cy="584775"/>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Uji Coba 2a</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162838" y="245459"/>
            <a:ext cx="112734" cy="584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7" name="Chart 6"/>
          <p:cNvGraphicFramePr>
            <a:graphicFrameLocks noChangeAspect="1"/>
          </p:cNvGraphicFramePr>
          <p:nvPr>
            <p:extLst>
              <p:ext uri="{D42A27DB-BD31-4B8C-83A1-F6EECF244321}">
                <p14:modId xmlns:p14="http://schemas.microsoft.com/office/powerpoint/2010/main" val="1417067233"/>
              </p:ext>
            </p:extLst>
          </p:nvPr>
        </p:nvGraphicFramePr>
        <p:xfrm>
          <a:off x="4913863" y="499454"/>
          <a:ext cx="5554745" cy="60620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3016256264"/>
              </p:ext>
            </p:extLst>
          </p:nvPr>
        </p:nvGraphicFramePr>
        <p:xfrm>
          <a:off x="275572" y="1030289"/>
          <a:ext cx="4448919" cy="54765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18706471"/>
      </p:ext>
    </p:extLst>
  </p:cSld>
  <p:clrMapOvr>
    <a:masterClrMapping/>
  </p:clrMapOvr>
  <mc:AlternateContent xmlns:mc="http://schemas.openxmlformats.org/markup-compatibility/2006" xmlns:p14="http://schemas.microsoft.com/office/powerpoint/2010/main">
    <mc:Choice Requires="p14">
      <p:transition spd="slow" p14:dur="2000" advTm="26744"/>
    </mc:Choice>
    <mc:Fallback xmlns="">
      <p:transition spd="slow" advTm="26744"/>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5572" y="245458"/>
            <a:ext cx="2392471" cy="584775"/>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Uji Coba 2b</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162838" y="245459"/>
            <a:ext cx="112734" cy="584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6" name="Chart 5"/>
          <p:cNvGraphicFramePr>
            <a:graphicFrameLocks noChangeAspect="1"/>
          </p:cNvGraphicFramePr>
          <p:nvPr>
            <p:extLst>
              <p:ext uri="{D42A27DB-BD31-4B8C-83A1-F6EECF244321}">
                <p14:modId xmlns:p14="http://schemas.microsoft.com/office/powerpoint/2010/main" val="1624785242"/>
              </p:ext>
            </p:extLst>
          </p:nvPr>
        </p:nvGraphicFramePr>
        <p:xfrm>
          <a:off x="2396816" y="1487179"/>
          <a:ext cx="7445445" cy="40401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4582704"/>
      </p:ext>
    </p:extLst>
  </p:cSld>
  <p:clrMapOvr>
    <a:masterClrMapping/>
  </p:clrMapOvr>
  <mc:AlternateContent xmlns:mc="http://schemas.openxmlformats.org/markup-compatibility/2006" xmlns:p14="http://schemas.microsoft.com/office/powerpoint/2010/main">
    <mc:Choice Requires="p14">
      <p:transition spd="slow" p14:dur="2000" advTm="31411"/>
    </mc:Choice>
    <mc:Fallback xmlns="">
      <p:transition spd="slow" advTm="3141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5572" y="245458"/>
            <a:ext cx="2392471" cy="584775"/>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Uji Coba 2c</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162838" y="245459"/>
            <a:ext cx="112734" cy="584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7" name="Chart 6"/>
          <p:cNvGraphicFramePr/>
          <p:nvPr>
            <p:extLst>
              <p:ext uri="{D42A27DB-BD31-4B8C-83A1-F6EECF244321}">
                <p14:modId xmlns:p14="http://schemas.microsoft.com/office/powerpoint/2010/main" val="2430083605"/>
              </p:ext>
            </p:extLst>
          </p:nvPr>
        </p:nvGraphicFramePr>
        <p:xfrm>
          <a:off x="2377424" y="1329452"/>
          <a:ext cx="7558145" cy="46482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6551163"/>
      </p:ext>
    </p:extLst>
  </p:cSld>
  <p:clrMapOvr>
    <a:masterClrMapping/>
  </p:clrMapOvr>
  <mc:AlternateContent xmlns:mc="http://schemas.openxmlformats.org/markup-compatibility/2006" xmlns:p14="http://schemas.microsoft.com/office/powerpoint/2010/main">
    <mc:Choice Requires="p14">
      <p:transition spd="slow" p14:dur="2000" advTm="37432"/>
    </mc:Choice>
    <mc:Fallback xmlns="">
      <p:transition spd="slow" advTm="3743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b="1" dirty="0" smtClean="0">
                <a:solidFill>
                  <a:schemeClr val="accent3">
                    <a:lumMod val="50000"/>
                  </a:schemeClr>
                </a:solidFill>
                <a:latin typeface="Helvetica" panose="020B0604020202020204" pitchFamily="34" charset="0"/>
                <a:cs typeface="Helvetica" panose="020B0604020202020204" pitchFamily="34" charset="0"/>
              </a:rPr>
              <a:t>Pendahuluan</a:t>
            </a:r>
            <a:endParaRPr lang="id-ID" sz="4800" b="1" dirty="0">
              <a:solidFill>
                <a:schemeClr val="accent3">
                  <a:lumMod val="50000"/>
                </a:schemeClr>
              </a:solidFill>
              <a:latin typeface="Helvetica" panose="020B0604020202020204" pitchFamily="34" charset="0"/>
              <a:cs typeface="Helvetica" panose="020B0604020202020204" pitchFamily="34" charset="0"/>
            </a:endParaRPr>
          </a:p>
        </p:txBody>
      </p:sp>
      <p:sp>
        <p:nvSpPr>
          <p:cNvPr id="3" name="Text Placeholder 2"/>
          <p:cNvSpPr>
            <a:spLocks noGrp="1"/>
          </p:cNvSpPr>
          <p:nvPr>
            <p:ph type="body" idx="1"/>
          </p:nvPr>
        </p:nvSpPr>
        <p:spPr/>
        <p:txBody>
          <a:bodyPr/>
          <a:lstStyle/>
          <a:p>
            <a:endParaRPr lang="id-ID"/>
          </a:p>
        </p:txBody>
      </p:sp>
      <p:sp>
        <p:nvSpPr>
          <p:cNvPr id="4" name="Rectangle 3"/>
          <p:cNvSpPr/>
          <p:nvPr/>
        </p:nvSpPr>
        <p:spPr>
          <a:xfrm>
            <a:off x="831850" y="4567169"/>
            <a:ext cx="8166376" cy="12410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744606519"/>
      </p:ext>
    </p:extLst>
  </p:cSld>
  <p:clrMapOvr>
    <a:masterClrMapping/>
  </p:clrMapOvr>
  <mc:AlternateContent xmlns:mc="http://schemas.openxmlformats.org/markup-compatibility/2006" xmlns:p14="http://schemas.microsoft.com/office/powerpoint/2010/main">
    <mc:Choice Requires="p14">
      <p:transition spd="slow" p14:dur="2000" advTm="4"/>
    </mc:Choice>
    <mc:Fallback xmlns="">
      <p:transition spd="slow" advTm="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5572" y="245458"/>
            <a:ext cx="2392471" cy="584775"/>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Uji Coba 2d</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162838" y="245459"/>
            <a:ext cx="112734" cy="584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p:cNvSpPr txBox="1"/>
          <p:nvPr/>
        </p:nvSpPr>
        <p:spPr>
          <a:xfrm>
            <a:off x="275572" y="1282890"/>
            <a:ext cx="1815152" cy="461665"/>
          </a:xfrm>
          <a:prstGeom prst="rect">
            <a:avLst/>
          </a:prstGeom>
          <a:noFill/>
        </p:spPr>
        <p:txBody>
          <a:bodyPr wrap="square" rtlCol="0">
            <a:spAutoFit/>
          </a:bodyPr>
          <a:lstStyle/>
          <a:p>
            <a:r>
              <a:rPr lang="id-ID" sz="2400" b="1" dirty="0" smtClean="0">
                <a:solidFill>
                  <a:srgbClr val="27BEC4"/>
                </a:solidFill>
              </a:rPr>
              <a:t>86 Proses</a:t>
            </a:r>
            <a:endParaRPr lang="id-ID" sz="2400" b="1" dirty="0">
              <a:solidFill>
                <a:srgbClr val="27BEC4"/>
              </a:solidFill>
            </a:endParaRPr>
          </a:p>
        </p:txBody>
      </p:sp>
      <p:pic>
        <p:nvPicPr>
          <p:cNvPr id="8" name="Picture 7" descr="41 Dhamarwulan_87proses"/>
          <p:cNvPicPr/>
          <p:nvPr/>
        </p:nvPicPr>
        <p:blipFill>
          <a:blip r:embed="rId3">
            <a:extLst>
              <a:ext uri="{28A0092B-C50C-407E-A947-70E740481C1C}">
                <a14:useLocalDpi xmlns:a14="http://schemas.microsoft.com/office/drawing/2010/main" val="0"/>
              </a:ext>
            </a:extLst>
          </a:blip>
          <a:srcRect t="68657" r="35725"/>
          <a:stretch>
            <a:fillRect/>
          </a:stretch>
        </p:blipFill>
        <p:spPr bwMode="auto">
          <a:xfrm>
            <a:off x="4766236" y="1641512"/>
            <a:ext cx="7240232" cy="3481359"/>
          </a:xfrm>
          <a:prstGeom prst="rect">
            <a:avLst/>
          </a:prstGeom>
          <a:noFill/>
          <a:ln>
            <a:noFill/>
          </a:ln>
        </p:spPr>
      </p:pic>
      <p:graphicFrame>
        <p:nvGraphicFramePr>
          <p:cNvPr id="3" name="Table 2"/>
          <p:cNvGraphicFramePr>
            <a:graphicFrameLocks noGrp="1"/>
          </p:cNvGraphicFramePr>
          <p:nvPr>
            <p:extLst>
              <p:ext uri="{D42A27DB-BD31-4B8C-83A1-F6EECF244321}">
                <p14:modId xmlns:p14="http://schemas.microsoft.com/office/powerpoint/2010/main" val="2982050045"/>
              </p:ext>
            </p:extLst>
          </p:nvPr>
        </p:nvGraphicFramePr>
        <p:xfrm>
          <a:off x="219205" y="2397655"/>
          <a:ext cx="4322932" cy="1280160"/>
        </p:xfrm>
        <a:graphic>
          <a:graphicData uri="http://schemas.openxmlformats.org/drawingml/2006/table">
            <a:tbl>
              <a:tblPr>
                <a:tableStyleId>{5C22544A-7EE6-4342-B048-85BDC9FD1C3A}</a:tableStyleId>
              </a:tblPr>
              <a:tblGrid>
                <a:gridCol w="1386548"/>
                <a:gridCol w="1401493"/>
                <a:gridCol w="1534891"/>
              </a:tblGrid>
              <a:tr h="160655">
                <a:tc>
                  <a:txBody>
                    <a:bodyPr/>
                    <a:lstStyle/>
                    <a:p>
                      <a:pPr marL="92075" indent="0" algn="ctr">
                        <a:spcAft>
                          <a:spcPts val="0"/>
                        </a:spcAft>
                        <a:tabLst/>
                      </a:pPr>
                      <a:r>
                        <a:rPr lang="id-ID" sz="1400" dirty="0">
                          <a:effectLst/>
                          <a:latin typeface="Helvetica" panose="020B0604020202020204" pitchFamily="34" charset="0"/>
                          <a:cs typeface="Helvetica" panose="020B0604020202020204" pitchFamily="34" charset="0"/>
                        </a:rPr>
                        <a:t>Nama Komputer</a:t>
                      </a:r>
                      <a:endParaRPr lang="id-ID" sz="14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solidFill>
                      <a:schemeClr val="accent3">
                        <a:lumMod val="40000"/>
                        <a:lumOff val="60000"/>
                      </a:schemeClr>
                    </a:solidFill>
                  </a:tcPr>
                </a:tc>
                <a:tc>
                  <a:txBody>
                    <a:bodyPr/>
                    <a:lstStyle/>
                    <a:p>
                      <a:pPr marL="185738" indent="0" algn="ctr">
                        <a:spcAft>
                          <a:spcPts val="0"/>
                        </a:spcAft>
                      </a:pPr>
                      <a:r>
                        <a:rPr lang="id-ID" sz="1400" dirty="0">
                          <a:effectLst/>
                          <a:latin typeface="Helvetica" panose="020B0604020202020204" pitchFamily="34" charset="0"/>
                          <a:cs typeface="Helvetica" panose="020B0604020202020204" pitchFamily="34" charset="0"/>
                        </a:rPr>
                        <a:t>Prosesor</a:t>
                      </a:r>
                      <a:endParaRPr lang="id-ID" sz="14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solidFill>
                      <a:schemeClr val="accent3">
                        <a:lumMod val="40000"/>
                        <a:lumOff val="60000"/>
                      </a:schemeClr>
                    </a:solidFill>
                  </a:tcPr>
                </a:tc>
                <a:tc>
                  <a:txBody>
                    <a:bodyPr/>
                    <a:lstStyle/>
                    <a:p>
                      <a:pPr marL="0" indent="0" algn="ctr">
                        <a:spcAft>
                          <a:spcPts val="0"/>
                        </a:spcAft>
                      </a:pPr>
                      <a:r>
                        <a:rPr lang="id-ID" sz="1400" dirty="0">
                          <a:effectLst/>
                          <a:latin typeface="Helvetica" panose="020B0604020202020204" pitchFamily="34" charset="0"/>
                          <a:cs typeface="Helvetica" panose="020B0604020202020204" pitchFamily="34" charset="0"/>
                        </a:rPr>
                        <a:t>Memory (RAM/Swap)</a:t>
                      </a:r>
                      <a:endParaRPr lang="id-ID" sz="14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solidFill>
                      <a:schemeClr val="accent3">
                        <a:lumMod val="40000"/>
                        <a:lumOff val="60000"/>
                      </a:schemeClr>
                    </a:solidFill>
                  </a:tcPr>
                </a:tc>
              </a:tr>
              <a:tr h="247015">
                <a:tc>
                  <a:txBody>
                    <a:bodyPr/>
                    <a:lstStyle/>
                    <a:p>
                      <a:pPr marL="92075" indent="0" algn="ctr">
                        <a:spcAft>
                          <a:spcPts val="0"/>
                        </a:spcAft>
                      </a:pPr>
                      <a:r>
                        <a:rPr lang="id-ID" sz="1400" dirty="0">
                          <a:effectLst/>
                          <a:latin typeface="Helvetica" panose="020B0604020202020204" pitchFamily="34" charset="0"/>
                          <a:cs typeface="Helvetica" panose="020B0604020202020204" pitchFamily="34" charset="0"/>
                        </a:rPr>
                        <a:t>Dhamarwulan</a:t>
                      </a:r>
                    </a:p>
                    <a:p>
                      <a:pPr marL="92075" indent="0" algn="ctr">
                        <a:spcAft>
                          <a:spcPts val="0"/>
                        </a:spcAft>
                      </a:pPr>
                      <a:r>
                        <a:rPr lang="id-ID" sz="1400" dirty="0">
                          <a:effectLst/>
                          <a:latin typeface="Helvetica" panose="020B0604020202020204" pitchFamily="34" charset="0"/>
                          <a:cs typeface="Helvetica" panose="020B0604020202020204" pitchFamily="34" charset="0"/>
                        </a:rPr>
                        <a:t>10.151.36.41</a:t>
                      </a:r>
                      <a:endParaRPr lang="id-ID" sz="14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solidFill>
                      <a:schemeClr val="accent3">
                        <a:lumMod val="40000"/>
                        <a:lumOff val="60000"/>
                      </a:schemeClr>
                    </a:solidFill>
                  </a:tcPr>
                </a:tc>
                <a:tc>
                  <a:txBody>
                    <a:bodyPr/>
                    <a:lstStyle/>
                    <a:p>
                      <a:pPr marL="92075" indent="0" algn="ctr">
                        <a:spcAft>
                          <a:spcPts val="0"/>
                        </a:spcAft>
                      </a:pPr>
                      <a:r>
                        <a:rPr lang="id-ID" sz="1400" dirty="0">
                          <a:effectLst/>
                          <a:latin typeface="Helvetica" panose="020B0604020202020204" pitchFamily="34" charset="0"/>
                          <a:cs typeface="Helvetica" panose="020B0604020202020204" pitchFamily="34" charset="0"/>
                        </a:rPr>
                        <a:t>Intel® Core™ 2 Duo CPU E4600 @ 2.40GHz x 2</a:t>
                      </a:r>
                      <a:endParaRPr lang="id-ID" sz="14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solidFill>
                      <a:schemeClr val="accent3">
                        <a:lumMod val="40000"/>
                        <a:lumOff val="60000"/>
                      </a:schemeClr>
                    </a:solidFill>
                  </a:tcPr>
                </a:tc>
                <a:tc>
                  <a:txBody>
                    <a:bodyPr/>
                    <a:lstStyle/>
                    <a:p>
                      <a:pPr marL="0" indent="0" algn="ctr">
                        <a:spcAft>
                          <a:spcPts val="0"/>
                        </a:spcAft>
                      </a:pPr>
                      <a:r>
                        <a:rPr lang="id-ID" sz="1400" dirty="0">
                          <a:effectLst/>
                          <a:latin typeface="Helvetica" panose="020B0604020202020204" pitchFamily="34" charset="0"/>
                          <a:cs typeface="Helvetica" panose="020B0604020202020204" pitchFamily="34" charset="0"/>
                        </a:rPr>
                        <a:t>1989MB/6673MB</a:t>
                      </a:r>
                      <a:endParaRPr lang="id-ID" sz="14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2249000131"/>
      </p:ext>
    </p:extLst>
  </p:cSld>
  <p:clrMapOvr>
    <a:masterClrMapping/>
  </p:clrMapOvr>
  <mc:AlternateContent xmlns:mc="http://schemas.openxmlformats.org/markup-compatibility/2006" xmlns:p14="http://schemas.microsoft.com/office/powerpoint/2010/main">
    <mc:Choice Requires="p14">
      <p:transition spd="slow" p14:dur="2000" advTm="32459"/>
    </mc:Choice>
    <mc:Fallback xmlns="">
      <p:transition spd="slow" advTm="3245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5572" y="245458"/>
            <a:ext cx="2392471" cy="584775"/>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Uji Coba 2e</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162838" y="245459"/>
            <a:ext cx="112734" cy="584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7" name="Chart 6"/>
          <p:cNvGraphicFramePr/>
          <p:nvPr>
            <p:extLst>
              <p:ext uri="{D42A27DB-BD31-4B8C-83A1-F6EECF244321}">
                <p14:modId xmlns:p14="http://schemas.microsoft.com/office/powerpoint/2010/main" val="3418509256"/>
              </p:ext>
            </p:extLst>
          </p:nvPr>
        </p:nvGraphicFramePr>
        <p:xfrm>
          <a:off x="2894460" y="823291"/>
          <a:ext cx="7122997" cy="56457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1205636"/>
      </p:ext>
    </p:extLst>
  </p:cSld>
  <p:clrMapOvr>
    <a:masterClrMapping/>
  </p:clrMapOvr>
  <mc:AlternateContent xmlns:mc="http://schemas.openxmlformats.org/markup-compatibility/2006" xmlns:p14="http://schemas.microsoft.com/office/powerpoint/2010/main">
    <mc:Choice Requires="p14">
      <p:transition spd="slow" p14:dur="2000" advTm="25433"/>
    </mc:Choice>
    <mc:Fallback xmlns="">
      <p:transition spd="slow" advTm="2543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b="1" dirty="0" smtClean="0">
                <a:solidFill>
                  <a:schemeClr val="accent3">
                    <a:lumMod val="50000"/>
                  </a:schemeClr>
                </a:solidFill>
                <a:latin typeface="Helvetica" panose="020B0604020202020204" pitchFamily="34" charset="0"/>
                <a:cs typeface="Helvetica" panose="020B0604020202020204" pitchFamily="34" charset="0"/>
              </a:rPr>
              <a:t>Kesimpulan dan Saran</a:t>
            </a:r>
            <a:endParaRPr lang="id-ID" sz="4800" b="1" dirty="0">
              <a:solidFill>
                <a:schemeClr val="accent3">
                  <a:lumMod val="50000"/>
                </a:schemeClr>
              </a:solidFill>
              <a:latin typeface="Helvetica" panose="020B0604020202020204" pitchFamily="34" charset="0"/>
              <a:cs typeface="Helvetica" panose="020B0604020202020204" pitchFamily="34" charset="0"/>
            </a:endParaRPr>
          </a:p>
        </p:txBody>
      </p:sp>
      <p:sp>
        <p:nvSpPr>
          <p:cNvPr id="3" name="Text Placeholder 2"/>
          <p:cNvSpPr>
            <a:spLocks noGrp="1"/>
          </p:cNvSpPr>
          <p:nvPr>
            <p:ph type="body" idx="1"/>
          </p:nvPr>
        </p:nvSpPr>
        <p:spPr/>
        <p:txBody>
          <a:bodyPr/>
          <a:lstStyle/>
          <a:p>
            <a:endParaRPr lang="id-ID"/>
          </a:p>
        </p:txBody>
      </p:sp>
      <p:sp>
        <p:nvSpPr>
          <p:cNvPr id="4" name="Rectangle 3"/>
          <p:cNvSpPr/>
          <p:nvPr/>
        </p:nvSpPr>
        <p:spPr>
          <a:xfrm>
            <a:off x="831850" y="4567169"/>
            <a:ext cx="8166376" cy="12410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270259428"/>
      </p:ext>
    </p:extLst>
  </p:cSld>
  <p:clrMapOvr>
    <a:masterClrMapping/>
  </p:clrMapOvr>
  <mc:AlternateContent xmlns:mc="http://schemas.openxmlformats.org/markup-compatibility/2006" xmlns:p14="http://schemas.microsoft.com/office/powerpoint/2010/main">
    <mc:Choice Requires="p14">
      <p:transition spd="slow" p14:dur="2000" advTm="896"/>
    </mc:Choice>
    <mc:Fallback xmlns="">
      <p:transition spd="slow" advTm="89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455167"/>
            <a:ext cx="4910205"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Kesimpulan</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3" y="1402908"/>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801663" y="2522226"/>
            <a:ext cx="11071889" cy="2585323"/>
          </a:xfrm>
          <a:prstGeom prst="rect">
            <a:avLst/>
          </a:prstGeom>
          <a:noFill/>
        </p:spPr>
        <p:txBody>
          <a:bodyPr wrap="square" rtlCol="0">
            <a:spAutoFit/>
          </a:bodyPr>
          <a:lstStyle/>
          <a:p>
            <a:pPr marL="342900" lvl="0" indent="-342900">
              <a:buFont typeface="+mj-lt"/>
              <a:buAutoNum type="arabicPeriod"/>
            </a:pPr>
            <a:r>
              <a:rPr lang="id-ID" dirty="0">
                <a:solidFill>
                  <a:schemeClr val="accent3">
                    <a:lumMod val="50000"/>
                  </a:schemeClr>
                </a:solidFill>
                <a:latin typeface="Helvetica" panose="020B0604020202020204" pitchFamily="34" charset="0"/>
                <a:cs typeface="Helvetica" panose="020B0604020202020204" pitchFamily="34" charset="0"/>
              </a:rPr>
              <a:t>Waktu eksekusi paralel </a:t>
            </a:r>
            <a:r>
              <a:rPr lang="id-ID" i="1" dirty="0">
                <a:solidFill>
                  <a:schemeClr val="accent3">
                    <a:lumMod val="50000"/>
                  </a:schemeClr>
                </a:solidFill>
                <a:latin typeface="Helvetica" panose="020B0604020202020204" pitchFamily="34" charset="0"/>
                <a:cs typeface="Helvetica" panose="020B0604020202020204" pitchFamily="34" charset="0"/>
              </a:rPr>
              <a:t>LCS</a:t>
            </a:r>
            <a:r>
              <a:rPr lang="id-ID" dirty="0">
                <a:solidFill>
                  <a:schemeClr val="accent3">
                    <a:lumMod val="50000"/>
                  </a:schemeClr>
                </a:solidFill>
                <a:latin typeface="Helvetica" panose="020B0604020202020204" pitchFamily="34" charset="0"/>
                <a:cs typeface="Helvetica" panose="020B0604020202020204" pitchFamily="34" charset="0"/>
              </a:rPr>
              <a:t> lebih cepat dari sekuensial ketika panjang karakter dimulai dari 3500 karakter pada semua proses (27, 54, 81, dan 108 proses).</a:t>
            </a: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r>
              <a:rPr lang="id-ID" dirty="0">
                <a:solidFill>
                  <a:schemeClr val="accent3">
                    <a:lumMod val="50000"/>
                  </a:schemeClr>
                </a:solidFill>
                <a:latin typeface="Helvetica" panose="020B0604020202020204" pitchFamily="34" charset="0"/>
                <a:cs typeface="Helvetica" panose="020B0604020202020204" pitchFamily="34" charset="0"/>
              </a:rPr>
              <a:t>Semakin banyak proses maka waktu eksekusi paralel </a:t>
            </a:r>
            <a:r>
              <a:rPr lang="id-ID" i="1" dirty="0">
                <a:solidFill>
                  <a:schemeClr val="accent3">
                    <a:lumMod val="50000"/>
                  </a:schemeClr>
                </a:solidFill>
                <a:latin typeface="Helvetica" panose="020B0604020202020204" pitchFamily="34" charset="0"/>
                <a:cs typeface="Helvetica" panose="020B0604020202020204" pitchFamily="34" charset="0"/>
              </a:rPr>
              <a:t>LCS</a:t>
            </a:r>
            <a:r>
              <a:rPr lang="id-ID" dirty="0">
                <a:solidFill>
                  <a:schemeClr val="accent3">
                    <a:lumMod val="50000"/>
                  </a:schemeClr>
                </a:solidFill>
                <a:latin typeface="Helvetica" panose="020B0604020202020204" pitchFamily="34" charset="0"/>
                <a:cs typeface="Helvetica" panose="020B0604020202020204" pitchFamily="34" charset="0"/>
              </a:rPr>
              <a:t> pada satu komputer semakin lama.</a:t>
            </a: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r>
              <a:rPr lang="id-ID" dirty="0">
                <a:solidFill>
                  <a:schemeClr val="accent3">
                    <a:lumMod val="50000"/>
                  </a:schemeClr>
                </a:solidFill>
                <a:latin typeface="Helvetica" panose="020B0604020202020204" pitchFamily="34" charset="0"/>
                <a:cs typeface="Helvetica" panose="020B0604020202020204" pitchFamily="34" charset="0"/>
              </a:rPr>
              <a:t>Penggunaan 13 komputer belum dapat mengeksekusi seluruh karakter pada dataset dengan masing – masing panjang karakter yaitu </a:t>
            </a:r>
            <a:r>
              <a:rPr lang="en-GB" dirty="0">
                <a:solidFill>
                  <a:schemeClr val="accent3">
                    <a:lumMod val="50000"/>
                  </a:schemeClr>
                </a:solidFill>
                <a:latin typeface="Helvetica" panose="020B0604020202020204" pitchFamily="34" charset="0"/>
                <a:cs typeface="Helvetica" panose="020B0604020202020204" pitchFamily="34" charset="0"/>
              </a:rPr>
              <a:t>777079 </a:t>
            </a:r>
            <a:r>
              <a:rPr lang="en-GB" dirty="0" err="1">
                <a:solidFill>
                  <a:schemeClr val="accent3">
                    <a:lumMod val="50000"/>
                  </a:schemeClr>
                </a:solidFill>
                <a:latin typeface="Helvetica" panose="020B0604020202020204" pitchFamily="34" charset="0"/>
                <a:cs typeface="Helvetica" panose="020B0604020202020204" pitchFamily="34" charset="0"/>
              </a:rPr>
              <a:t>dan</a:t>
            </a:r>
            <a:r>
              <a:rPr lang="en-GB" dirty="0">
                <a:solidFill>
                  <a:schemeClr val="accent3">
                    <a:lumMod val="50000"/>
                  </a:schemeClr>
                </a:solidFill>
                <a:latin typeface="Helvetica" panose="020B0604020202020204" pitchFamily="34" charset="0"/>
                <a:cs typeface="Helvetica" panose="020B0604020202020204" pitchFamily="34" charset="0"/>
              </a:rPr>
              <a:t> 580076 </a:t>
            </a:r>
            <a:r>
              <a:rPr lang="en-GB" dirty="0" err="1">
                <a:solidFill>
                  <a:schemeClr val="accent3">
                    <a:lumMod val="50000"/>
                  </a:schemeClr>
                </a:solidFill>
                <a:latin typeface="Helvetica" panose="020B0604020202020204" pitchFamily="34" charset="0"/>
                <a:cs typeface="Helvetica" panose="020B0604020202020204" pitchFamily="34" charset="0"/>
              </a:rPr>
              <a:t>karakter</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Maksimal</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karakter</a:t>
            </a:r>
            <a:r>
              <a:rPr lang="en-GB" dirty="0">
                <a:solidFill>
                  <a:schemeClr val="accent3">
                    <a:lumMod val="50000"/>
                  </a:schemeClr>
                </a:solidFill>
                <a:latin typeface="Helvetica" panose="020B0604020202020204" pitchFamily="34" charset="0"/>
                <a:cs typeface="Helvetica" panose="020B0604020202020204" pitchFamily="34" charset="0"/>
              </a:rPr>
              <a:t> yang </a:t>
            </a:r>
            <a:r>
              <a:rPr lang="en-GB" dirty="0" err="1">
                <a:solidFill>
                  <a:schemeClr val="accent3">
                    <a:lumMod val="50000"/>
                  </a:schemeClr>
                </a:solidFill>
                <a:latin typeface="Helvetica" panose="020B0604020202020204" pitchFamily="34" charset="0"/>
                <a:cs typeface="Helvetica" panose="020B0604020202020204" pitchFamily="34" charset="0"/>
              </a:rPr>
              <a:t>dapat</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dieksekusi</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yaitu</a:t>
            </a:r>
            <a:r>
              <a:rPr lang="en-GB" dirty="0">
                <a:solidFill>
                  <a:schemeClr val="accent3">
                    <a:lumMod val="50000"/>
                  </a:schemeClr>
                </a:solidFill>
                <a:latin typeface="Helvetica" panose="020B0604020202020204" pitchFamily="34" charset="0"/>
                <a:cs typeface="Helvetica" panose="020B0604020202020204" pitchFamily="34" charset="0"/>
              </a:rPr>
              <a:t> </a:t>
            </a:r>
            <a:r>
              <a:rPr lang="id-ID" dirty="0">
                <a:solidFill>
                  <a:schemeClr val="accent3">
                    <a:lumMod val="50000"/>
                  </a:schemeClr>
                </a:solidFill>
                <a:latin typeface="Helvetica" panose="020B0604020202020204" pitchFamily="34" charset="0"/>
                <a:cs typeface="Helvetica" panose="020B0604020202020204" pitchFamily="34" charset="0"/>
              </a:rPr>
              <a:t>130830</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karakter</a:t>
            </a:r>
            <a:r>
              <a:rPr lang="en-GB" dirty="0">
                <a:solidFill>
                  <a:schemeClr val="accent3">
                    <a:lumMod val="50000"/>
                  </a:schemeClr>
                </a:solidFill>
                <a:latin typeface="Helvetica" panose="020B0604020202020204" pitchFamily="34" charset="0"/>
                <a:cs typeface="Helvetica" panose="020B0604020202020204" pitchFamily="34" charset="0"/>
              </a:rPr>
              <a:t>.</a:t>
            </a:r>
            <a:endParaRPr lang="id-ID" dirty="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85453081"/>
      </p:ext>
    </p:extLst>
  </p:cSld>
  <p:clrMapOvr>
    <a:masterClrMapping/>
  </p:clrMapOvr>
  <mc:AlternateContent xmlns:mc="http://schemas.openxmlformats.org/markup-compatibility/2006" xmlns:p14="http://schemas.microsoft.com/office/powerpoint/2010/main">
    <mc:Choice Requires="p14">
      <p:transition spd="slow" p14:dur="2000" advTm="31565"/>
    </mc:Choice>
    <mc:Fallback xmlns="">
      <p:transition spd="slow" advTm="315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455167"/>
            <a:ext cx="4910205"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Kesimpulan (lanj.)</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3" y="1402908"/>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801663" y="2522226"/>
            <a:ext cx="11071889" cy="3416320"/>
          </a:xfrm>
          <a:prstGeom prst="rect">
            <a:avLst/>
          </a:prstGeom>
          <a:noFill/>
        </p:spPr>
        <p:txBody>
          <a:bodyPr wrap="square" rtlCol="0">
            <a:spAutoFit/>
          </a:bodyPr>
          <a:lstStyle/>
          <a:p>
            <a:pPr lvl="0">
              <a:tabLst>
                <a:tab pos="273050"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4. Waktu </a:t>
            </a:r>
            <a:r>
              <a:rPr lang="id-ID" dirty="0">
                <a:solidFill>
                  <a:schemeClr val="accent3">
                    <a:lumMod val="50000"/>
                  </a:schemeClr>
                </a:solidFill>
                <a:latin typeface="Helvetica" panose="020B0604020202020204" pitchFamily="34" charset="0"/>
                <a:cs typeface="Helvetica" panose="020B0604020202020204" pitchFamily="34" charset="0"/>
              </a:rPr>
              <a:t>eksekusi sekuensial lebih cepat ketika program </a:t>
            </a:r>
            <a:r>
              <a:rPr lang="id-ID" i="1" dirty="0">
                <a:solidFill>
                  <a:schemeClr val="accent3">
                    <a:lumMod val="50000"/>
                  </a:schemeClr>
                </a:solidFill>
                <a:latin typeface="Helvetica" panose="020B0604020202020204" pitchFamily="34" charset="0"/>
                <a:cs typeface="Helvetica" panose="020B0604020202020204" pitchFamily="34" charset="0"/>
              </a:rPr>
              <a:t>LCS</a:t>
            </a:r>
            <a:r>
              <a:rPr lang="id-ID" dirty="0">
                <a:solidFill>
                  <a:schemeClr val="accent3">
                    <a:lumMod val="50000"/>
                  </a:schemeClr>
                </a:solidFill>
                <a:latin typeface="Helvetica" panose="020B0604020202020204" pitchFamily="34" charset="0"/>
                <a:cs typeface="Helvetica" panose="020B0604020202020204" pitchFamily="34" charset="0"/>
              </a:rPr>
              <a:t> dijalankan dengan banyak proses pada satu </a:t>
            </a:r>
            <a:r>
              <a:rPr lang="id-ID" dirty="0" smtClean="0">
                <a:solidFill>
                  <a:schemeClr val="accent3">
                    <a:lumMod val="50000"/>
                  </a:schemeClr>
                </a:solidFill>
                <a:latin typeface="Helvetica" panose="020B0604020202020204" pitchFamily="34" charset="0"/>
                <a:cs typeface="Helvetica" panose="020B0604020202020204" pitchFamily="34" charset="0"/>
              </a:rPr>
              <a:t>	komputer</a:t>
            </a:r>
            <a:r>
              <a:rPr lang="id-ID" dirty="0">
                <a:solidFill>
                  <a:schemeClr val="accent3">
                    <a:lumMod val="50000"/>
                  </a:schemeClr>
                </a:solidFill>
                <a:latin typeface="Helvetica" panose="020B0604020202020204" pitchFamily="34" charset="0"/>
                <a:cs typeface="Helvetica" panose="020B0604020202020204" pitchFamily="34" charset="0"/>
              </a:rPr>
              <a:t>.</a:t>
            </a:r>
          </a:p>
          <a:p>
            <a:pPr lvl="0"/>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lvl="0">
              <a:tabLst>
                <a:tab pos="273050"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5. Waktu </a:t>
            </a:r>
            <a:r>
              <a:rPr lang="id-ID" dirty="0">
                <a:solidFill>
                  <a:schemeClr val="accent3">
                    <a:lumMod val="50000"/>
                  </a:schemeClr>
                </a:solidFill>
                <a:latin typeface="Helvetica" panose="020B0604020202020204" pitchFamily="34" charset="0"/>
                <a:cs typeface="Helvetica" panose="020B0604020202020204" pitchFamily="34" charset="0"/>
              </a:rPr>
              <a:t>eksekusi paralel </a:t>
            </a:r>
            <a:r>
              <a:rPr lang="id-ID" i="1" dirty="0">
                <a:solidFill>
                  <a:schemeClr val="accent3">
                    <a:lumMod val="50000"/>
                  </a:schemeClr>
                </a:solidFill>
                <a:latin typeface="Helvetica" panose="020B0604020202020204" pitchFamily="34" charset="0"/>
                <a:cs typeface="Helvetica" panose="020B0604020202020204" pitchFamily="34" charset="0"/>
              </a:rPr>
              <a:t>LCS</a:t>
            </a:r>
            <a:r>
              <a:rPr lang="id-ID" dirty="0">
                <a:solidFill>
                  <a:schemeClr val="accent3">
                    <a:lumMod val="50000"/>
                  </a:schemeClr>
                </a:solidFill>
                <a:latin typeface="Helvetica" panose="020B0604020202020204" pitchFamily="34" charset="0"/>
                <a:cs typeface="Helvetica" panose="020B0604020202020204" pitchFamily="34" charset="0"/>
              </a:rPr>
              <a:t> tercepat ketika program dieksekusi menggunakan 2 kali lipat jumlah </a:t>
            </a:r>
            <a:r>
              <a:rPr lang="id-ID" i="1" dirty="0">
                <a:solidFill>
                  <a:schemeClr val="accent3">
                    <a:lumMod val="50000"/>
                  </a:schemeClr>
                </a:solidFill>
                <a:latin typeface="Helvetica" panose="020B0604020202020204" pitchFamily="34" charset="0"/>
                <a:cs typeface="Helvetica" panose="020B0604020202020204" pitchFamily="34" charset="0"/>
              </a:rPr>
              <a:t>cores</a:t>
            </a:r>
            <a:r>
              <a:rPr lang="id-ID" dirty="0">
                <a:solidFill>
                  <a:schemeClr val="accent3">
                    <a:lumMod val="50000"/>
                  </a:schemeClr>
                </a:solidFill>
                <a:latin typeface="Helvetica" panose="020B0604020202020204" pitchFamily="34" charset="0"/>
                <a:cs typeface="Helvetica" panose="020B0604020202020204" pitchFamily="34" charset="0"/>
              </a:rPr>
              <a:t> </a:t>
            </a:r>
            <a:r>
              <a:rPr lang="id-ID" dirty="0" smtClean="0">
                <a:solidFill>
                  <a:schemeClr val="accent3">
                    <a:lumMod val="50000"/>
                  </a:schemeClr>
                </a:solidFill>
                <a:latin typeface="Helvetica" panose="020B0604020202020204" pitchFamily="34" charset="0"/>
                <a:cs typeface="Helvetica" panose="020B0604020202020204" pitchFamily="34" charset="0"/>
              </a:rPr>
              <a:t>	yaitu 54 </a:t>
            </a:r>
            <a:r>
              <a:rPr lang="id-ID" dirty="0">
                <a:solidFill>
                  <a:schemeClr val="accent3">
                    <a:lumMod val="50000"/>
                  </a:schemeClr>
                </a:solidFill>
                <a:latin typeface="Helvetica" panose="020B0604020202020204" pitchFamily="34" charset="0"/>
                <a:cs typeface="Helvetica" panose="020B0604020202020204" pitchFamily="34" charset="0"/>
              </a:rPr>
              <a:t>proses dan </a:t>
            </a:r>
            <a:r>
              <a:rPr lang="id-ID" i="1" dirty="0">
                <a:solidFill>
                  <a:schemeClr val="accent3">
                    <a:lumMod val="50000"/>
                  </a:schemeClr>
                </a:solidFill>
                <a:latin typeface="Helvetica" panose="020B0604020202020204" pitchFamily="34" charset="0"/>
                <a:cs typeface="Helvetica" panose="020B0604020202020204" pitchFamily="34" charset="0"/>
              </a:rPr>
              <a:t>alpha</a:t>
            </a:r>
            <a:r>
              <a:rPr lang="id-ID" dirty="0">
                <a:solidFill>
                  <a:schemeClr val="accent3">
                    <a:lumMod val="50000"/>
                  </a:schemeClr>
                </a:solidFill>
                <a:latin typeface="Helvetica" panose="020B0604020202020204" pitchFamily="34" charset="0"/>
                <a:cs typeface="Helvetica" panose="020B0604020202020204" pitchFamily="34" charset="0"/>
              </a:rPr>
              <a:t>=0.125.</a:t>
            </a:r>
          </a:p>
          <a:p>
            <a:pPr lvl="0"/>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lvl="0">
              <a:tabLst>
                <a:tab pos="273050"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6. Semakin </a:t>
            </a:r>
            <a:r>
              <a:rPr lang="id-ID" dirty="0">
                <a:solidFill>
                  <a:schemeClr val="accent3">
                    <a:lumMod val="50000"/>
                  </a:schemeClr>
                </a:solidFill>
                <a:latin typeface="Helvetica" panose="020B0604020202020204" pitchFamily="34" charset="0"/>
                <a:cs typeface="Helvetica" panose="020B0604020202020204" pitchFamily="34" charset="0"/>
              </a:rPr>
              <a:t>banyak proses semakin lama waktu program untuk berhenti hingga muncul tulisan pada </a:t>
            </a:r>
            <a:r>
              <a:rPr lang="id-ID" dirty="0" smtClean="0">
                <a:solidFill>
                  <a:schemeClr val="accent3">
                    <a:lumMod val="50000"/>
                  </a:schemeClr>
                </a:solidFill>
                <a:latin typeface="Helvetica" panose="020B0604020202020204" pitchFamily="34" charset="0"/>
                <a:cs typeface="Helvetica" panose="020B0604020202020204" pitchFamily="34" charset="0"/>
              </a:rPr>
              <a:t>	terminal</a:t>
            </a:r>
            <a:r>
              <a:rPr lang="id-ID" dirty="0">
                <a:solidFill>
                  <a:schemeClr val="accent3">
                    <a:lumMod val="50000"/>
                  </a:schemeClr>
                </a:solidFill>
                <a:latin typeface="Helvetica" panose="020B0604020202020204" pitchFamily="34" charset="0"/>
                <a:cs typeface="Helvetica" panose="020B0604020202020204" pitchFamily="34" charset="0"/>
              </a:rPr>
              <a:t>.</a:t>
            </a:r>
          </a:p>
          <a:p>
            <a:pPr lvl="0"/>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lvl="0">
              <a:tabLst>
                <a:tab pos="273050"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7. Semakin </a:t>
            </a:r>
            <a:r>
              <a:rPr lang="id-ID" dirty="0">
                <a:solidFill>
                  <a:schemeClr val="accent3">
                    <a:lumMod val="50000"/>
                  </a:schemeClr>
                </a:solidFill>
                <a:latin typeface="Helvetica" panose="020B0604020202020204" pitchFamily="34" charset="0"/>
                <a:cs typeface="Helvetica" panose="020B0604020202020204" pitchFamily="34" charset="0"/>
              </a:rPr>
              <a:t>banyak proses yang digunakan pada program </a:t>
            </a:r>
            <a:r>
              <a:rPr lang="id-ID" i="1" dirty="0">
                <a:solidFill>
                  <a:schemeClr val="accent3">
                    <a:lumMod val="50000"/>
                  </a:schemeClr>
                </a:solidFill>
                <a:latin typeface="Helvetica" panose="020B0604020202020204" pitchFamily="34" charset="0"/>
                <a:cs typeface="Helvetica" panose="020B0604020202020204" pitchFamily="34" charset="0"/>
              </a:rPr>
              <a:t>LCS</a:t>
            </a:r>
            <a:r>
              <a:rPr lang="id-ID" dirty="0">
                <a:solidFill>
                  <a:schemeClr val="accent3">
                    <a:lumMod val="50000"/>
                  </a:schemeClr>
                </a:solidFill>
                <a:latin typeface="Helvetica" panose="020B0604020202020204" pitchFamily="34" charset="0"/>
                <a:cs typeface="Helvetica" panose="020B0604020202020204" pitchFamily="34" charset="0"/>
              </a:rPr>
              <a:t> paralel semakin banyak memori yang </a:t>
            </a:r>
            <a:r>
              <a:rPr lang="id-ID" dirty="0" smtClean="0">
                <a:solidFill>
                  <a:schemeClr val="accent3">
                    <a:lumMod val="50000"/>
                  </a:schemeClr>
                </a:solidFill>
                <a:latin typeface="Helvetica" panose="020B0604020202020204" pitchFamily="34" charset="0"/>
                <a:cs typeface="Helvetica" panose="020B0604020202020204" pitchFamily="34" charset="0"/>
              </a:rPr>
              <a:t>	digunakan</a:t>
            </a:r>
            <a:r>
              <a:rPr lang="id-ID" dirty="0">
                <a:solidFill>
                  <a:schemeClr val="accent3">
                    <a:lumMod val="50000"/>
                  </a:schemeClr>
                </a:solidFill>
                <a:latin typeface="Helvetica" panose="020B0604020202020204" pitchFamily="34" charset="0"/>
                <a:cs typeface="Helvetica" panose="020B0604020202020204" pitchFamily="34" charset="0"/>
              </a:rPr>
              <a:t>.</a:t>
            </a: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28877545"/>
      </p:ext>
    </p:extLst>
  </p:cSld>
  <p:clrMapOvr>
    <a:masterClrMapping/>
  </p:clrMapOvr>
  <mc:AlternateContent xmlns:mc="http://schemas.openxmlformats.org/markup-compatibility/2006" xmlns:p14="http://schemas.microsoft.com/office/powerpoint/2010/main">
    <mc:Choice Requires="p14">
      <p:transition spd="slow" p14:dur="2000" advTm="28898"/>
    </mc:Choice>
    <mc:Fallback xmlns="">
      <p:transition spd="slow" advTm="28898"/>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455167"/>
            <a:ext cx="4910205"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Saran</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3" y="1402908"/>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801663" y="2522226"/>
            <a:ext cx="11071889" cy="1477328"/>
          </a:xfrm>
          <a:prstGeom prst="rect">
            <a:avLst/>
          </a:prstGeom>
          <a:noFill/>
        </p:spPr>
        <p:txBody>
          <a:bodyPr wrap="square" rtlCol="0">
            <a:spAutoFit/>
          </a:bodyPr>
          <a:lstStyle/>
          <a:p>
            <a:pPr marL="342900" lvl="0" indent="-342900">
              <a:buFont typeface="+mj-lt"/>
              <a:buAutoNum type="arabicPeriod"/>
            </a:pPr>
            <a:r>
              <a:rPr lang="en-GB" dirty="0" err="1">
                <a:solidFill>
                  <a:schemeClr val="accent3">
                    <a:lumMod val="50000"/>
                  </a:schemeClr>
                </a:solidFill>
                <a:latin typeface="Helvetica" panose="020B0604020202020204" pitchFamily="34" charset="0"/>
                <a:cs typeface="Helvetica" panose="020B0604020202020204" pitchFamily="34" charset="0"/>
              </a:rPr>
              <a:t>Untuk</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dapat</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memproses</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karakter</a:t>
            </a:r>
            <a:r>
              <a:rPr lang="en-GB" dirty="0">
                <a:solidFill>
                  <a:schemeClr val="accent3">
                    <a:lumMod val="50000"/>
                  </a:schemeClr>
                </a:solidFill>
                <a:latin typeface="Helvetica" panose="020B0604020202020204" pitchFamily="34" charset="0"/>
                <a:cs typeface="Helvetica" panose="020B0604020202020204" pitchFamily="34" charset="0"/>
              </a:rPr>
              <a:t> yang </a:t>
            </a:r>
            <a:r>
              <a:rPr lang="en-GB" dirty="0" err="1">
                <a:solidFill>
                  <a:schemeClr val="accent3">
                    <a:lumMod val="50000"/>
                  </a:schemeClr>
                </a:solidFill>
                <a:latin typeface="Helvetica" panose="020B0604020202020204" pitchFamily="34" charset="0"/>
                <a:cs typeface="Helvetica" panose="020B0604020202020204" pitchFamily="34" charset="0"/>
              </a:rPr>
              <a:t>lebih</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banyak</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dibutuhkan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komputer</a:t>
            </a:r>
            <a:r>
              <a:rPr lang="en-GB" dirty="0">
                <a:solidFill>
                  <a:schemeClr val="accent3">
                    <a:lumMod val="50000"/>
                  </a:schemeClr>
                </a:solidFill>
                <a:latin typeface="Helvetica" panose="020B0604020202020204" pitchFamily="34" charset="0"/>
                <a:cs typeface="Helvetica" panose="020B0604020202020204" pitchFamily="34" charset="0"/>
              </a:rPr>
              <a:t> yang </a:t>
            </a:r>
            <a:r>
              <a:rPr lang="en-GB" dirty="0" err="1">
                <a:solidFill>
                  <a:schemeClr val="accent3">
                    <a:lumMod val="50000"/>
                  </a:schemeClr>
                </a:solidFill>
                <a:latin typeface="Helvetica" panose="020B0604020202020204" pitchFamily="34" charset="0"/>
                <a:cs typeface="Helvetica" panose="020B0604020202020204" pitchFamily="34" charset="0"/>
              </a:rPr>
              <a:t>lebih</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banyak</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memori</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serta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i="1" dirty="0">
                <a:solidFill>
                  <a:schemeClr val="accent3">
                    <a:lumMod val="50000"/>
                  </a:schemeClr>
                </a:solidFill>
                <a:latin typeface="Helvetica" panose="020B0604020202020204" pitchFamily="34" charset="0"/>
                <a:cs typeface="Helvetica" panose="020B0604020202020204" pitchFamily="34" charset="0"/>
              </a:rPr>
              <a:t>swap</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dengan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kapasitas</a:t>
            </a:r>
            <a:r>
              <a:rPr lang="en-GB" dirty="0">
                <a:solidFill>
                  <a:schemeClr val="accent3">
                    <a:lumMod val="50000"/>
                  </a:schemeClr>
                </a:solidFill>
                <a:latin typeface="Helvetica" panose="020B0604020202020204" pitchFamily="34" charset="0"/>
                <a:cs typeface="Helvetica" panose="020B0604020202020204" pitchFamily="34" charset="0"/>
              </a:rPr>
              <a:t> yang </a:t>
            </a:r>
            <a:r>
              <a:rPr lang="en-GB" dirty="0" err="1">
                <a:solidFill>
                  <a:schemeClr val="accent3">
                    <a:lumMod val="50000"/>
                  </a:schemeClr>
                </a:solidFill>
                <a:latin typeface="Helvetica" panose="020B0604020202020204" pitchFamily="34" charset="0"/>
                <a:cs typeface="Helvetica" panose="020B0604020202020204" pitchFamily="34" charset="0"/>
              </a:rPr>
              <a:t>besar</a:t>
            </a:r>
            <a:r>
              <a:rPr lang="en-GB" dirty="0">
                <a:solidFill>
                  <a:schemeClr val="accent3">
                    <a:lumMod val="50000"/>
                  </a:schemeClr>
                </a:solidFill>
                <a:latin typeface="Helvetica" panose="020B0604020202020204" pitchFamily="34" charset="0"/>
                <a:cs typeface="Helvetica" panose="020B0604020202020204" pitchFamily="34" charset="0"/>
              </a:rPr>
              <a:t>.</a:t>
            </a:r>
            <a:endParaRPr lang="id-ID" dirty="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r>
              <a:rPr lang="en-GB" dirty="0" err="1">
                <a:solidFill>
                  <a:schemeClr val="accent3">
                    <a:lumMod val="50000"/>
                  </a:schemeClr>
                </a:solidFill>
                <a:latin typeface="Helvetica" panose="020B0604020202020204" pitchFamily="34" charset="0"/>
                <a:cs typeface="Helvetica" panose="020B0604020202020204" pitchFamily="34" charset="0"/>
              </a:rPr>
              <a:t>Paralel</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menggunakan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OpenMPI</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disarankan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menggunakan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banyak</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komputer</a:t>
            </a:r>
            <a:r>
              <a:rPr lang="en-GB" dirty="0">
                <a:solidFill>
                  <a:schemeClr val="accent3">
                    <a:lumMod val="50000"/>
                  </a:schemeClr>
                </a:solidFill>
                <a:latin typeface="Helvetica" panose="020B0604020202020204" pitchFamily="34" charset="0"/>
                <a:cs typeface="Helvetica" panose="020B0604020202020204" pitchFamily="34" charset="0"/>
              </a:rPr>
              <a:t> yang </a:t>
            </a:r>
            <a:r>
              <a:rPr lang="en-GB" dirty="0" err="1">
                <a:solidFill>
                  <a:schemeClr val="accent3">
                    <a:lumMod val="50000"/>
                  </a:schemeClr>
                </a:solidFill>
                <a:latin typeface="Helvetica" panose="020B0604020202020204" pitchFamily="34" charset="0"/>
                <a:cs typeface="Helvetica" panose="020B0604020202020204" pitchFamily="34" charset="0"/>
              </a:rPr>
              <a:t>seragam</a:t>
            </a:r>
            <a:r>
              <a:rPr lang="en-GB" dirty="0">
                <a:solidFill>
                  <a:schemeClr val="accent3">
                    <a:lumMod val="50000"/>
                  </a:schemeClr>
                </a:solidFill>
                <a:latin typeface="Helvetica" panose="020B0604020202020204" pitchFamily="34" charset="0"/>
                <a:cs typeface="Helvetica" panose="020B0604020202020204" pitchFamily="34" charset="0"/>
              </a:rPr>
              <a:t> agar </a:t>
            </a:r>
            <a:r>
              <a:rPr lang="en-GB" dirty="0" err="1">
                <a:solidFill>
                  <a:schemeClr val="accent3">
                    <a:lumMod val="50000"/>
                  </a:schemeClr>
                </a:solidFill>
                <a:latin typeface="Helvetica" panose="020B0604020202020204" pitchFamily="34" charset="0"/>
                <a:cs typeface="Helvetica" panose="020B0604020202020204" pitchFamily="34" charset="0"/>
              </a:rPr>
              <a:t>tidak</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adanya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ketimpangan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pada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memori</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i="1" dirty="0">
                <a:solidFill>
                  <a:schemeClr val="accent3">
                    <a:lumMod val="50000"/>
                  </a:schemeClr>
                </a:solidFill>
                <a:latin typeface="Helvetica" panose="020B0604020202020204" pitchFamily="34" charset="0"/>
                <a:cs typeface="Helvetica" panose="020B0604020202020204" pitchFamily="34" charset="0"/>
              </a:rPr>
              <a:t>swap</a:t>
            </a:r>
            <a:r>
              <a:rPr lang="en-GB" dirty="0">
                <a:solidFill>
                  <a:schemeClr val="accent3">
                    <a:lumMod val="50000"/>
                  </a:schemeClr>
                </a:solidFill>
                <a:latin typeface="Helvetica" panose="020B0604020202020204" pitchFamily="34" charset="0"/>
                <a:cs typeface="Helvetica" panose="020B0604020202020204" pitchFamily="34" charset="0"/>
              </a:rPr>
              <a:t>.</a:t>
            </a:r>
            <a:endParaRPr lang="id-ID" dirty="0">
              <a:solidFill>
                <a:schemeClr val="accent3">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68158260"/>
      </p:ext>
    </p:extLst>
  </p:cSld>
  <p:clrMapOvr>
    <a:masterClrMapping/>
  </p:clrMapOvr>
  <mc:AlternateContent xmlns:mc="http://schemas.openxmlformats.org/markup-compatibility/2006" xmlns:p14="http://schemas.microsoft.com/office/powerpoint/2010/main">
    <mc:Choice Requires="p14">
      <p:transition spd="slow" p14:dur="2000" advTm="17552"/>
    </mc:Choice>
    <mc:Fallback xmlns="">
      <p:transition spd="slow" advTm="1755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b="1" dirty="0" smtClean="0">
                <a:solidFill>
                  <a:schemeClr val="accent3">
                    <a:lumMod val="50000"/>
                  </a:schemeClr>
                </a:solidFill>
                <a:latin typeface="Helvetica" panose="020B0604020202020204" pitchFamily="34" charset="0"/>
                <a:cs typeface="Helvetica" panose="020B0604020202020204" pitchFamily="34" charset="0"/>
              </a:rPr>
              <a:t>Daftar Pustaka</a:t>
            </a:r>
            <a:endParaRPr lang="id-ID" sz="4800" b="1" dirty="0">
              <a:solidFill>
                <a:schemeClr val="accent3">
                  <a:lumMod val="50000"/>
                </a:schemeClr>
              </a:solidFill>
              <a:latin typeface="Helvetica" panose="020B0604020202020204" pitchFamily="34" charset="0"/>
              <a:cs typeface="Helvetica" panose="020B0604020202020204" pitchFamily="34" charset="0"/>
            </a:endParaRPr>
          </a:p>
        </p:txBody>
      </p:sp>
      <p:sp>
        <p:nvSpPr>
          <p:cNvPr id="3" name="Text Placeholder 2"/>
          <p:cNvSpPr>
            <a:spLocks noGrp="1"/>
          </p:cNvSpPr>
          <p:nvPr>
            <p:ph type="body" idx="1"/>
          </p:nvPr>
        </p:nvSpPr>
        <p:spPr/>
        <p:txBody>
          <a:bodyPr/>
          <a:lstStyle/>
          <a:p>
            <a:endParaRPr lang="id-ID"/>
          </a:p>
        </p:txBody>
      </p:sp>
      <p:sp>
        <p:nvSpPr>
          <p:cNvPr id="4" name="Rectangle 3"/>
          <p:cNvSpPr/>
          <p:nvPr/>
        </p:nvSpPr>
        <p:spPr>
          <a:xfrm>
            <a:off x="831850" y="4567169"/>
            <a:ext cx="8166376" cy="12410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609166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455167"/>
            <a:ext cx="4910205"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Daftar Pustaka</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3" y="1402908"/>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801663" y="2522226"/>
            <a:ext cx="11071889" cy="3693319"/>
          </a:xfrm>
          <a:prstGeom prst="rect">
            <a:avLst/>
          </a:prstGeom>
          <a:noFill/>
        </p:spPr>
        <p:txBody>
          <a:bodyPr wrap="square" rtlCol="0">
            <a:spAutoFit/>
          </a:bodyPr>
          <a:lstStyle/>
          <a:p>
            <a:pPr fontAlgn="t"/>
            <a:r>
              <a:rPr lang="id-ID" dirty="0">
                <a:solidFill>
                  <a:schemeClr val="accent3">
                    <a:lumMod val="50000"/>
                  </a:schemeClr>
                </a:solidFill>
                <a:latin typeface="Helvetica" panose="020B0604020202020204" pitchFamily="34" charset="0"/>
                <a:cs typeface="Helvetica" panose="020B0604020202020204" pitchFamily="34" charset="0"/>
              </a:rPr>
              <a:t>[1] </a:t>
            </a:r>
            <a:r>
              <a:rPr lang="id-ID" dirty="0" smtClean="0">
                <a:solidFill>
                  <a:schemeClr val="accent3">
                    <a:lumMod val="50000"/>
                  </a:schemeClr>
                </a:solidFill>
                <a:latin typeface="Helvetica" panose="020B0604020202020204" pitchFamily="34" charset="0"/>
                <a:cs typeface="Helvetica" panose="020B0604020202020204" pitchFamily="34" charset="0"/>
              </a:rPr>
              <a:t>	N</a:t>
            </a:r>
            <a:r>
              <a:rPr lang="id-ID" dirty="0">
                <a:solidFill>
                  <a:schemeClr val="accent3">
                    <a:lumMod val="50000"/>
                  </a:schemeClr>
                </a:solidFill>
                <a:latin typeface="Helvetica" panose="020B0604020202020204" pitchFamily="34" charset="0"/>
                <a:cs typeface="Helvetica" panose="020B0604020202020204" pitchFamily="34" charset="0"/>
              </a:rPr>
              <a:t>. F. Almeida Jr, E. N. Caceres, C. E. R. Alves dan S. W. Song, “</a:t>
            </a:r>
            <a:r>
              <a:rPr lang="id-ID" b="1" dirty="0">
                <a:solidFill>
                  <a:schemeClr val="accent3">
                    <a:lumMod val="50000"/>
                  </a:schemeClr>
                </a:solidFill>
                <a:latin typeface="Helvetica" panose="020B0604020202020204" pitchFamily="34" charset="0"/>
                <a:cs typeface="Helvetica" panose="020B0604020202020204" pitchFamily="34" charset="0"/>
              </a:rPr>
              <a:t>Comparison of Genomes using </a:t>
            </a:r>
            <a:r>
              <a:rPr lang="id-ID" b="1" dirty="0" smtClean="0">
                <a:solidFill>
                  <a:schemeClr val="accent3">
                    <a:lumMod val="50000"/>
                  </a:schemeClr>
                </a:solidFill>
                <a:latin typeface="Helvetica" panose="020B0604020202020204" pitchFamily="34" charset="0"/>
                <a:cs typeface="Helvetica" panose="020B0604020202020204" pitchFamily="34" charset="0"/>
              </a:rPr>
              <a:t>	High Performance </a:t>
            </a:r>
            <a:r>
              <a:rPr lang="id-ID" b="1" dirty="0">
                <a:solidFill>
                  <a:schemeClr val="accent3">
                    <a:lumMod val="50000"/>
                  </a:schemeClr>
                </a:solidFill>
                <a:latin typeface="Helvetica" panose="020B0604020202020204" pitchFamily="34" charset="0"/>
                <a:cs typeface="Helvetica" panose="020B0604020202020204" pitchFamily="34" charset="0"/>
              </a:rPr>
              <a:t>Parallel Computing</a:t>
            </a:r>
            <a:r>
              <a:rPr lang="id-ID" dirty="0">
                <a:solidFill>
                  <a:schemeClr val="accent3">
                    <a:lumMod val="50000"/>
                  </a:schemeClr>
                </a:solidFill>
                <a:latin typeface="Helvetica" panose="020B0604020202020204" pitchFamily="34" charset="0"/>
                <a:cs typeface="Helvetica" panose="020B0604020202020204" pitchFamily="34" charset="0"/>
              </a:rPr>
              <a:t>,” dalam Proceedings of the 15th Symposium on Computer </a:t>
            </a:r>
            <a:r>
              <a:rPr lang="id-ID" dirty="0" smtClean="0">
                <a:solidFill>
                  <a:schemeClr val="accent3">
                    <a:lumMod val="50000"/>
                  </a:schemeClr>
                </a:solidFill>
                <a:latin typeface="Helvetica" panose="020B0604020202020204" pitchFamily="34" charset="0"/>
                <a:cs typeface="Helvetica" panose="020B0604020202020204" pitchFamily="34" charset="0"/>
              </a:rPr>
              <a:t>	Architecture </a:t>
            </a:r>
            <a:r>
              <a:rPr lang="id-ID" dirty="0">
                <a:solidFill>
                  <a:schemeClr val="accent3">
                    <a:lumMod val="50000"/>
                  </a:schemeClr>
                </a:solidFill>
                <a:latin typeface="Helvetica" panose="020B0604020202020204" pitchFamily="34" charset="0"/>
                <a:cs typeface="Helvetica" panose="020B0604020202020204" pitchFamily="34" charset="0"/>
              </a:rPr>
              <a:t>and High Performance Computing, 2003. </a:t>
            </a: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fontAlgn="t"/>
            <a:r>
              <a:rPr lang="id-ID" dirty="0">
                <a:solidFill>
                  <a:schemeClr val="accent3">
                    <a:lumMod val="50000"/>
                  </a:schemeClr>
                </a:solidFill>
                <a:latin typeface="Helvetica" panose="020B0604020202020204" pitchFamily="34" charset="0"/>
                <a:cs typeface="Helvetica" panose="020B0604020202020204" pitchFamily="34" charset="0"/>
              </a:rPr>
              <a:t>[2</a:t>
            </a:r>
            <a:r>
              <a:rPr lang="id-ID" dirty="0" smtClean="0">
                <a:solidFill>
                  <a:schemeClr val="accent3">
                    <a:lumMod val="50000"/>
                  </a:schemeClr>
                </a:solidFill>
                <a:latin typeface="Helvetica" panose="020B0604020202020204" pitchFamily="34" charset="0"/>
                <a:cs typeface="Helvetica" panose="020B0604020202020204" pitchFamily="34" charset="0"/>
              </a:rPr>
              <a:t>]	 A</a:t>
            </a:r>
            <a:r>
              <a:rPr lang="id-ID" dirty="0">
                <a:solidFill>
                  <a:schemeClr val="accent3">
                    <a:lumMod val="50000"/>
                  </a:schemeClr>
                </a:solidFill>
                <a:latin typeface="Helvetica" panose="020B0604020202020204" pitchFamily="34" charset="0"/>
                <a:cs typeface="Helvetica" panose="020B0604020202020204" pitchFamily="34" charset="0"/>
              </a:rPr>
              <a:t>. Levitin, “</a:t>
            </a:r>
            <a:r>
              <a:rPr lang="id-ID" b="1" dirty="0">
                <a:solidFill>
                  <a:schemeClr val="accent3">
                    <a:lumMod val="50000"/>
                  </a:schemeClr>
                </a:solidFill>
                <a:latin typeface="Helvetica" panose="020B0604020202020204" pitchFamily="34" charset="0"/>
                <a:cs typeface="Helvetica" panose="020B0604020202020204" pitchFamily="34" charset="0"/>
              </a:rPr>
              <a:t>Dynamic Programming</a:t>
            </a:r>
            <a:r>
              <a:rPr lang="id-ID" dirty="0">
                <a:solidFill>
                  <a:schemeClr val="accent3">
                    <a:lumMod val="50000"/>
                  </a:schemeClr>
                </a:solidFill>
                <a:latin typeface="Helvetica" panose="020B0604020202020204" pitchFamily="34" charset="0"/>
                <a:cs typeface="Helvetica" panose="020B0604020202020204" pitchFamily="34" charset="0"/>
              </a:rPr>
              <a:t>,” dalam Introduction to The Design and Analysis of Algorithms 3rd </a:t>
            </a:r>
            <a:r>
              <a:rPr lang="id-ID" dirty="0" smtClean="0">
                <a:solidFill>
                  <a:schemeClr val="accent3">
                    <a:lumMod val="50000"/>
                  </a:schemeClr>
                </a:solidFill>
                <a:latin typeface="Helvetica" panose="020B0604020202020204" pitchFamily="34" charset="0"/>
                <a:cs typeface="Helvetica" panose="020B0604020202020204" pitchFamily="34" charset="0"/>
              </a:rPr>
              <a:t>	Edition</a:t>
            </a:r>
            <a:r>
              <a:rPr lang="id-ID" dirty="0">
                <a:solidFill>
                  <a:schemeClr val="accent3">
                    <a:lumMod val="50000"/>
                  </a:schemeClr>
                </a:solidFill>
                <a:latin typeface="Helvetica" panose="020B0604020202020204" pitchFamily="34" charset="0"/>
                <a:cs typeface="Helvetica" panose="020B0604020202020204" pitchFamily="34" charset="0"/>
              </a:rPr>
              <a:t>, </a:t>
            </a:r>
            <a:r>
              <a:rPr lang="id-ID" dirty="0" smtClean="0">
                <a:solidFill>
                  <a:schemeClr val="accent3">
                    <a:lumMod val="50000"/>
                  </a:schemeClr>
                </a:solidFill>
                <a:latin typeface="Helvetica" panose="020B0604020202020204" pitchFamily="34" charset="0"/>
                <a:cs typeface="Helvetica" panose="020B0604020202020204" pitchFamily="34" charset="0"/>
              </a:rPr>
              <a:t>	United </a:t>
            </a:r>
            <a:r>
              <a:rPr lang="id-ID" dirty="0">
                <a:solidFill>
                  <a:schemeClr val="accent3">
                    <a:lumMod val="50000"/>
                  </a:schemeClr>
                </a:solidFill>
                <a:latin typeface="Helvetica" panose="020B0604020202020204" pitchFamily="34" charset="0"/>
                <a:cs typeface="Helvetica" panose="020B0604020202020204" pitchFamily="34" charset="0"/>
              </a:rPr>
              <a:t>States of America, Pearson Education, Inc., 2012, p. 311.</a:t>
            </a:r>
          </a:p>
          <a:p>
            <a:pPr fontAlgn="t"/>
            <a:r>
              <a:rPr lang="id-ID" dirty="0">
                <a:solidFill>
                  <a:schemeClr val="accent3">
                    <a:lumMod val="50000"/>
                  </a:schemeClr>
                </a:solidFill>
                <a:latin typeface="Helvetica" panose="020B0604020202020204" pitchFamily="34" charset="0"/>
                <a:cs typeface="Helvetica" panose="020B0604020202020204" pitchFamily="34" charset="0"/>
              </a:rPr>
              <a:t>[3] </a:t>
            </a:r>
            <a:r>
              <a:rPr lang="id-ID" dirty="0" smtClean="0">
                <a:solidFill>
                  <a:schemeClr val="accent3">
                    <a:lumMod val="50000"/>
                  </a:schemeClr>
                </a:solidFill>
                <a:latin typeface="Helvetica" panose="020B0604020202020204" pitchFamily="34" charset="0"/>
                <a:cs typeface="Helvetica" panose="020B0604020202020204" pitchFamily="34" charset="0"/>
              </a:rPr>
              <a:t>	D</a:t>
            </a:r>
            <a:r>
              <a:rPr lang="id-ID" dirty="0">
                <a:solidFill>
                  <a:schemeClr val="accent3">
                    <a:lumMod val="50000"/>
                  </a:schemeClr>
                </a:solidFill>
                <a:latin typeface="Helvetica" panose="020B0604020202020204" pitchFamily="34" charset="0"/>
                <a:cs typeface="Helvetica" panose="020B0604020202020204" pitchFamily="34" charset="0"/>
              </a:rPr>
              <a:t>. Abraham dan N. S. Raj, “</a:t>
            </a:r>
            <a:r>
              <a:rPr lang="id-ID" b="1" dirty="0">
                <a:solidFill>
                  <a:schemeClr val="accent3">
                    <a:lumMod val="50000"/>
                  </a:schemeClr>
                </a:solidFill>
                <a:latin typeface="Helvetica" panose="020B0604020202020204" pitchFamily="34" charset="0"/>
                <a:cs typeface="Helvetica" panose="020B0604020202020204" pitchFamily="34" charset="0"/>
              </a:rPr>
              <a:t>Approximate String Matching Algorithm for Phishing Detection</a:t>
            </a:r>
            <a:r>
              <a:rPr lang="id-ID" dirty="0">
                <a:solidFill>
                  <a:schemeClr val="accent3">
                    <a:lumMod val="50000"/>
                  </a:schemeClr>
                </a:solidFill>
                <a:latin typeface="Helvetica" panose="020B0604020202020204" pitchFamily="34" charset="0"/>
                <a:cs typeface="Helvetica" panose="020B0604020202020204" pitchFamily="34" charset="0"/>
              </a:rPr>
              <a:t>,” </a:t>
            </a:r>
            <a:r>
              <a:rPr lang="id-ID" dirty="0" smtClean="0">
                <a:solidFill>
                  <a:schemeClr val="accent3">
                    <a:lumMod val="50000"/>
                  </a:schemeClr>
                </a:solidFill>
                <a:latin typeface="Helvetica" panose="020B0604020202020204" pitchFamily="34" charset="0"/>
                <a:cs typeface="Helvetica" panose="020B0604020202020204" pitchFamily="34" charset="0"/>
              </a:rPr>
              <a:t>	dalam 	International Conference </a:t>
            </a:r>
            <a:r>
              <a:rPr lang="id-ID" dirty="0">
                <a:solidFill>
                  <a:schemeClr val="accent3">
                    <a:lumMod val="50000"/>
                  </a:schemeClr>
                </a:solidFill>
                <a:latin typeface="Helvetica" panose="020B0604020202020204" pitchFamily="34" charset="0"/>
                <a:cs typeface="Helvetica" panose="020B0604020202020204" pitchFamily="34" charset="0"/>
              </a:rPr>
              <a:t>on Advances in Computing, Communications and Informatics </a:t>
            </a:r>
            <a:r>
              <a:rPr lang="id-ID" dirty="0" smtClean="0">
                <a:solidFill>
                  <a:schemeClr val="accent3">
                    <a:lumMod val="50000"/>
                  </a:schemeClr>
                </a:solidFill>
                <a:latin typeface="Helvetica" panose="020B0604020202020204" pitchFamily="34" charset="0"/>
                <a:cs typeface="Helvetica" panose="020B0604020202020204" pitchFamily="34" charset="0"/>
              </a:rPr>
              <a:t>	(</a:t>
            </a:r>
            <a:r>
              <a:rPr lang="id-ID" dirty="0">
                <a:solidFill>
                  <a:schemeClr val="accent3">
                    <a:lumMod val="50000"/>
                  </a:schemeClr>
                </a:solidFill>
                <a:latin typeface="Helvetica" panose="020B0604020202020204" pitchFamily="34" charset="0"/>
                <a:cs typeface="Helvetica" panose="020B0604020202020204" pitchFamily="34" charset="0"/>
              </a:rPr>
              <a:t>ICACCI), New Delhi, </a:t>
            </a:r>
            <a:r>
              <a:rPr lang="id-ID" dirty="0" smtClean="0">
                <a:solidFill>
                  <a:schemeClr val="accent3">
                    <a:lumMod val="50000"/>
                  </a:schemeClr>
                </a:solidFill>
                <a:latin typeface="Helvetica" panose="020B0604020202020204" pitchFamily="34" charset="0"/>
                <a:cs typeface="Helvetica" panose="020B0604020202020204" pitchFamily="34" charset="0"/>
              </a:rPr>
              <a:t>	2014</a:t>
            </a:r>
            <a:r>
              <a:rPr lang="id-ID" dirty="0">
                <a:solidFill>
                  <a:schemeClr val="accent3">
                    <a:lumMod val="50000"/>
                  </a:schemeClr>
                </a:solidFill>
                <a:latin typeface="Helvetica" panose="020B0604020202020204" pitchFamily="34" charset="0"/>
                <a:cs typeface="Helvetica" panose="020B0604020202020204" pitchFamily="34" charset="0"/>
              </a:rPr>
              <a:t>. </a:t>
            </a:r>
          </a:p>
          <a:p>
            <a:pPr fontAlgn="t"/>
            <a:r>
              <a:rPr lang="id-ID" dirty="0" smtClean="0">
                <a:solidFill>
                  <a:schemeClr val="accent3">
                    <a:lumMod val="50000"/>
                  </a:schemeClr>
                </a:solidFill>
                <a:latin typeface="Helvetica" panose="020B0604020202020204" pitchFamily="34" charset="0"/>
                <a:cs typeface="Helvetica" panose="020B0604020202020204" pitchFamily="34" charset="0"/>
              </a:rPr>
              <a:t>[4] 	M. Elhadi dan A. Al-Tobi, “</a:t>
            </a:r>
            <a:r>
              <a:rPr lang="id-ID" b="1" dirty="0" smtClean="0">
                <a:solidFill>
                  <a:schemeClr val="accent3">
                    <a:lumMod val="50000"/>
                  </a:schemeClr>
                </a:solidFill>
                <a:latin typeface="Helvetica" panose="020B0604020202020204" pitchFamily="34" charset="0"/>
                <a:cs typeface="Helvetica" panose="020B0604020202020204" pitchFamily="34" charset="0"/>
              </a:rPr>
              <a:t>Duplicate Detection in Documents and WebPages using Improved 	Longest Common 	Subsequence and Documents Syntactical Structures</a:t>
            </a:r>
            <a:r>
              <a:rPr lang="id-ID" dirty="0" smtClean="0">
                <a:solidFill>
                  <a:schemeClr val="accent3">
                    <a:lumMod val="50000"/>
                  </a:schemeClr>
                </a:solidFill>
                <a:latin typeface="Helvetica" panose="020B0604020202020204" pitchFamily="34" charset="0"/>
                <a:cs typeface="Helvetica" panose="020B0604020202020204" pitchFamily="34" charset="0"/>
              </a:rPr>
              <a:t>,” dalam Fourth 	International Conference on Computer 	Sciences and Convergence Information Technology, Seoul, 	2009.</a:t>
            </a: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583749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Box 12"/>
          <p:cNvSpPr txBox="1"/>
          <p:nvPr/>
        </p:nvSpPr>
        <p:spPr>
          <a:xfrm>
            <a:off x="914397" y="1455166"/>
            <a:ext cx="5791202"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Daftar Pustaka (lanj.)</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3" y="1402908"/>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2" name="Table 1"/>
          <p:cNvGraphicFramePr>
            <a:graphicFrameLocks noGrp="1"/>
          </p:cNvGraphicFramePr>
          <p:nvPr>
            <p:extLst>
              <p:ext uri="{D42A27DB-BD31-4B8C-83A1-F6EECF244321}">
                <p14:modId xmlns:p14="http://schemas.microsoft.com/office/powerpoint/2010/main" val="2074485152"/>
              </p:ext>
            </p:extLst>
          </p:nvPr>
        </p:nvGraphicFramePr>
        <p:xfrm>
          <a:off x="801662" y="2398108"/>
          <a:ext cx="10316911" cy="3697893"/>
        </p:xfrm>
        <a:graphic>
          <a:graphicData uri="http://schemas.openxmlformats.org/drawingml/2006/table">
            <a:tbl>
              <a:tblPr firstRow="1" firstCol="1" bandRow="1">
                <a:noFill/>
                <a:tableStyleId>{5C22544A-7EE6-4342-B048-85BDC9FD1C3A}</a:tableStyleId>
              </a:tblPr>
              <a:tblGrid>
                <a:gridCol w="603068"/>
                <a:gridCol w="9713843"/>
              </a:tblGrid>
              <a:tr h="566332">
                <a:tc>
                  <a:txBody>
                    <a:bodyPr/>
                    <a:lstStyle/>
                    <a:p>
                      <a:pPr algn="just">
                        <a:spcAft>
                          <a:spcPts val="0"/>
                        </a:spcAft>
                      </a:pPr>
                      <a:r>
                        <a:rPr lang="id-ID" sz="1800" b="0" dirty="0">
                          <a:solidFill>
                            <a:schemeClr val="accent3">
                              <a:lumMod val="50000"/>
                            </a:schemeClr>
                          </a:solidFill>
                          <a:effectLst/>
                          <a:latin typeface="Helvetica" panose="020B0604020202020204" pitchFamily="34" charset="0"/>
                          <a:cs typeface="Helvetica" panose="020B0604020202020204" pitchFamily="34" charset="0"/>
                        </a:rPr>
                        <a:t>[5] </a:t>
                      </a:r>
                      <a:endParaRPr lang="id-ID" sz="1800" b="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a:spcAft>
                          <a:spcPts val="0"/>
                        </a:spcAft>
                      </a:pPr>
                      <a:r>
                        <a:rPr lang="id-ID" sz="1800" b="0" dirty="0">
                          <a:solidFill>
                            <a:schemeClr val="accent3">
                              <a:lumMod val="50000"/>
                            </a:schemeClr>
                          </a:solidFill>
                          <a:effectLst/>
                          <a:latin typeface="Helvetica" panose="020B0604020202020204" pitchFamily="34" charset="0"/>
                          <a:cs typeface="Helvetica" panose="020B0604020202020204" pitchFamily="34" charset="0"/>
                        </a:rPr>
                        <a:t>A. Grama, A. Gupta, G. Karypis dan V. Kumar, </a:t>
                      </a:r>
                      <a:r>
                        <a:rPr lang="id-ID" sz="1800" b="1" dirty="0">
                          <a:solidFill>
                            <a:schemeClr val="accent3">
                              <a:lumMod val="50000"/>
                            </a:schemeClr>
                          </a:solidFill>
                          <a:effectLst/>
                          <a:latin typeface="Helvetica" panose="020B0604020202020204" pitchFamily="34" charset="0"/>
                          <a:cs typeface="Helvetica" panose="020B0604020202020204" pitchFamily="34" charset="0"/>
                        </a:rPr>
                        <a:t>Introduction to Parallel Computing</a:t>
                      </a:r>
                      <a:r>
                        <a:rPr lang="id-ID" sz="1800" b="0" dirty="0">
                          <a:solidFill>
                            <a:schemeClr val="accent3">
                              <a:lumMod val="50000"/>
                            </a:schemeClr>
                          </a:solidFill>
                          <a:effectLst/>
                          <a:latin typeface="Helvetica" panose="020B0604020202020204" pitchFamily="34" charset="0"/>
                          <a:cs typeface="Helvetica" panose="020B0604020202020204" pitchFamily="34" charset="0"/>
                        </a:rPr>
                        <a:t>, Second Edition, Addison Wesley, 2003, p. 534.</a:t>
                      </a:r>
                      <a:endParaRPr lang="id-ID" sz="1800" b="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43443">
                <a:tc>
                  <a:txBody>
                    <a:bodyPr/>
                    <a:lstStyle/>
                    <a:p>
                      <a:pPr algn="just">
                        <a:spcAft>
                          <a:spcPts val="0"/>
                        </a:spcAft>
                      </a:pPr>
                      <a:r>
                        <a:rPr lang="id-ID" sz="1800" b="0" dirty="0">
                          <a:solidFill>
                            <a:schemeClr val="accent3">
                              <a:lumMod val="50000"/>
                            </a:schemeClr>
                          </a:solidFill>
                          <a:effectLst/>
                          <a:latin typeface="Helvetica" panose="020B0604020202020204" pitchFamily="34" charset="0"/>
                          <a:cs typeface="Helvetica" panose="020B0604020202020204" pitchFamily="34" charset="0"/>
                        </a:rPr>
                        <a:t>[6] </a:t>
                      </a:r>
                      <a:endParaRPr lang="id-ID" sz="1800" b="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dirty="0">
                          <a:solidFill>
                            <a:schemeClr val="accent3">
                              <a:lumMod val="50000"/>
                            </a:schemeClr>
                          </a:solidFill>
                          <a:effectLst/>
                          <a:latin typeface="Helvetica" panose="020B0604020202020204" pitchFamily="34" charset="0"/>
                          <a:cs typeface="Helvetica" panose="020B0604020202020204" pitchFamily="34" charset="0"/>
                        </a:rPr>
                        <a:t>C. E. R. Alves, E. N. Cáceres, F. Dehne dan S. W. Song, “</a:t>
                      </a:r>
                      <a:r>
                        <a:rPr lang="id-ID" sz="1800" b="1" dirty="0">
                          <a:solidFill>
                            <a:schemeClr val="accent3">
                              <a:lumMod val="50000"/>
                            </a:schemeClr>
                          </a:solidFill>
                          <a:effectLst/>
                          <a:latin typeface="Helvetica" panose="020B0604020202020204" pitchFamily="34" charset="0"/>
                          <a:cs typeface="Helvetica" panose="020B0604020202020204" pitchFamily="34" charset="0"/>
                        </a:rPr>
                        <a:t>A Parallel Wavefront Algorithm for Efficient</a:t>
                      </a:r>
                      <a:r>
                        <a:rPr lang="id-ID" sz="1800" dirty="0">
                          <a:solidFill>
                            <a:schemeClr val="accent3">
                              <a:lumMod val="50000"/>
                            </a:schemeClr>
                          </a:solidFill>
                          <a:effectLst/>
                          <a:latin typeface="Helvetica" panose="020B0604020202020204" pitchFamily="34" charset="0"/>
                          <a:cs typeface="Helvetica" panose="020B0604020202020204" pitchFamily="34" charset="0"/>
                        </a:rPr>
                        <a:t>,” dalam International Conference on Computational Science and Applications 2003, Canada, 2003. </a:t>
                      </a:r>
                      <a:endParaRPr lang="id-ID" sz="180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583782">
                <a:tc>
                  <a:txBody>
                    <a:bodyPr/>
                    <a:lstStyle/>
                    <a:p>
                      <a:pPr algn="just">
                        <a:spcAft>
                          <a:spcPts val="0"/>
                        </a:spcAft>
                      </a:pPr>
                      <a:r>
                        <a:rPr lang="id-ID" sz="1800" b="0">
                          <a:solidFill>
                            <a:schemeClr val="accent3">
                              <a:lumMod val="50000"/>
                            </a:schemeClr>
                          </a:solidFill>
                          <a:effectLst/>
                          <a:latin typeface="Helvetica" panose="020B0604020202020204" pitchFamily="34" charset="0"/>
                          <a:cs typeface="Helvetica" panose="020B0604020202020204" pitchFamily="34" charset="0"/>
                        </a:rPr>
                        <a:t>[7] </a:t>
                      </a:r>
                      <a:endParaRPr lang="id-ID" sz="1800" b="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dirty="0">
                          <a:solidFill>
                            <a:schemeClr val="accent3">
                              <a:lumMod val="50000"/>
                            </a:schemeClr>
                          </a:solidFill>
                          <a:effectLst/>
                          <a:latin typeface="Helvetica" panose="020B0604020202020204" pitchFamily="34" charset="0"/>
                          <a:cs typeface="Helvetica" panose="020B0604020202020204" pitchFamily="34" charset="0"/>
                        </a:rPr>
                        <a:t>“</a:t>
                      </a:r>
                      <a:r>
                        <a:rPr lang="id-ID" sz="1800" b="1" dirty="0">
                          <a:solidFill>
                            <a:schemeClr val="accent3">
                              <a:lumMod val="50000"/>
                            </a:schemeClr>
                          </a:solidFill>
                          <a:effectLst/>
                          <a:latin typeface="Helvetica" panose="020B0604020202020204" pitchFamily="34" charset="0"/>
                          <a:cs typeface="Helvetica" panose="020B0604020202020204" pitchFamily="34" charset="0"/>
                        </a:rPr>
                        <a:t>Genetics Home Reference</a:t>
                      </a:r>
                      <a:r>
                        <a:rPr lang="id-ID" sz="1800" dirty="0">
                          <a:solidFill>
                            <a:schemeClr val="accent3">
                              <a:lumMod val="50000"/>
                            </a:schemeClr>
                          </a:solidFill>
                          <a:effectLst/>
                          <a:latin typeface="Helvetica" panose="020B0604020202020204" pitchFamily="34" charset="0"/>
                          <a:cs typeface="Helvetica" panose="020B0604020202020204" pitchFamily="34" charset="0"/>
                        </a:rPr>
                        <a:t>,” National Library of Medicine (US), 14 June 2016. [Online]. Available: https://ghr.nlm.nih.gov/primer/hgp/genome. [Diakses 16 June 2016].</a:t>
                      </a:r>
                      <a:endParaRPr lang="id-ID" sz="180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83782">
                <a:tc>
                  <a:txBody>
                    <a:bodyPr/>
                    <a:lstStyle/>
                    <a:p>
                      <a:pPr algn="just">
                        <a:spcAft>
                          <a:spcPts val="0"/>
                        </a:spcAft>
                      </a:pPr>
                      <a:r>
                        <a:rPr lang="id-ID" sz="1800" b="0">
                          <a:solidFill>
                            <a:schemeClr val="accent3">
                              <a:lumMod val="50000"/>
                            </a:schemeClr>
                          </a:solidFill>
                          <a:effectLst/>
                          <a:latin typeface="Helvetica" panose="020B0604020202020204" pitchFamily="34" charset="0"/>
                          <a:cs typeface="Helvetica" panose="020B0604020202020204" pitchFamily="34" charset="0"/>
                        </a:rPr>
                        <a:t>[8] </a:t>
                      </a:r>
                      <a:endParaRPr lang="id-ID" sz="1800" b="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dirty="0">
                          <a:solidFill>
                            <a:schemeClr val="accent3">
                              <a:lumMod val="50000"/>
                            </a:schemeClr>
                          </a:solidFill>
                          <a:effectLst/>
                          <a:latin typeface="Helvetica" panose="020B0604020202020204" pitchFamily="34" charset="0"/>
                          <a:cs typeface="Helvetica" panose="020B0604020202020204" pitchFamily="34" charset="0"/>
                        </a:rPr>
                        <a:t>“</a:t>
                      </a:r>
                      <a:r>
                        <a:rPr lang="id-ID" sz="1800" b="1" dirty="0">
                          <a:solidFill>
                            <a:schemeClr val="accent3">
                              <a:lumMod val="50000"/>
                            </a:schemeClr>
                          </a:solidFill>
                          <a:effectLst/>
                          <a:latin typeface="Helvetica" panose="020B0604020202020204" pitchFamily="34" charset="0"/>
                          <a:cs typeface="Helvetica" panose="020B0604020202020204" pitchFamily="34" charset="0"/>
                        </a:rPr>
                        <a:t>What is DNA</a:t>
                      </a:r>
                      <a:r>
                        <a:rPr lang="id-ID" sz="1800" dirty="0">
                          <a:solidFill>
                            <a:schemeClr val="accent3">
                              <a:lumMod val="50000"/>
                            </a:schemeClr>
                          </a:solidFill>
                          <a:effectLst/>
                          <a:latin typeface="Helvetica" panose="020B0604020202020204" pitchFamily="34" charset="0"/>
                          <a:cs typeface="Helvetica" panose="020B0604020202020204" pitchFamily="34" charset="0"/>
                        </a:rPr>
                        <a:t>?,” National Library Medicine (US), 14 June 2016. [Online]. Available: http://ghr.nlm.nih.gov/handbook/basics/dna. [Diakses 15 June 2016].</a:t>
                      </a:r>
                      <a:endParaRPr lang="id-ID" sz="180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120554">
                <a:tc>
                  <a:txBody>
                    <a:bodyPr/>
                    <a:lstStyle/>
                    <a:p>
                      <a:pPr algn="just">
                        <a:spcAft>
                          <a:spcPts val="0"/>
                        </a:spcAft>
                      </a:pPr>
                      <a:r>
                        <a:rPr lang="id-ID" sz="1800" b="0" dirty="0">
                          <a:solidFill>
                            <a:schemeClr val="accent3">
                              <a:lumMod val="50000"/>
                            </a:schemeClr>
                          </a:solidFill>
                          <a:effectLst/>
                          <a:latin typeface="Helvetica" panose="020B0604020202020204" pitchFamily="34" charset="0"/>
                          <a:cs typeface="Helvetica" panose="020B0604020202020204" pitchFamily="34" charset="0"/>
                        </a:rPr>
                        <a:t>[9] </a:t>
                      </a:r>
                      <a:endParaRPr lang="id-ID" sz="1800" b="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dirty="0">
                          <a:solidFill>
                            <a:schemeClr val="accent3">
                              <a:lumMod val="50000"/>
                            </a:schemeClr>
                          </a:solidFill>
                          <a:effectLst/>
                          <a:latin typeface="Helvetica" panose="020B0604020202020204" pitchFamily="34" charset="0"/>
                          <a:cs typeface="Helvetica" panose="020B0604020202020204" pitchFamily="34" charset="0"/>
                        </a:rPr>
                        <a:t>“</a:t>
                      </a:r>
                      <a:r>
                        <a:rPr lang="id-ID" sz="1800" b="1" dirty="0">
                          <a:solidFill>
                            <a:schemeClr val="accent3">
                              <a:lumMod val="50000"/>
                            </a:schemeClr>
                          </a:solidFill>
                          <a:effectLst/>
                          <a:latin typeface="Helvetica" panose="020B0604020202020204" pitchFamily="34" charset="0"/>
                          <a:cs typeface="Helvetica" panose="020B0604020202020204" pitchFamily="34" charset="0"/>
                        </a:rPr>
                        <a:t>The Science Behind the Human Genome Project: Understanding the Basics</a:t>
                      </a:r>
                      <a:r>
                        <a:rPr lang="id-ID" sz="1800" dirty="0">
                          <a:solidFill>
                            <a:schemeClr val="accent3">
                              <a:lumMod val="50000"/>
                            </a:schemeClr>
                          </a:solidFill>
                          <a:effectLst/>
                          <a:latin typeface="Helvetica" panose="020B0604020202020204" pitchFamily="34" charset="0"/>
                          <a:cs typeface="Helvetica" panose="020B0604020202020204" pitchFamily="34" charset="0"/>
                        </a:rPr>
                        <a:t>,” U.S. Department of Energy Human Genome Project, [Online]. Available: http://web.ornl.gov/sci/techresources/Human_Genome/project/info.shtml. [Diakses 15 June 2015].</a:t>
                      </a:r>
                      <a:endParaRPr lang="id-ID" sz="180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673023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Box 12"/>
          <p:cNvSpPr txBox="1"/>
          <p:nvPr/>
        </p:nvSpPr>
        <p:spPr>
          <a:xfrm>
            <a:off x="914397" y="1455166"/>
            <a:ext cx="5791202"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Daftar Pustaka (lanj.)</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3" y="1402908"/>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2" name="Table 1"/>
          <p:cNvGraphicFramePr>
            <a:graphicFrameLocks noGrp="1"/>
          </p:cNvGraphicFramePr>
          <p:nvPr>
            <p:extLst>
              <p:ext uri="{D42A27DB-BD31-4B8C-83A1-F6EECF244321}">
                <p14:modId xmlns:p14="http://schemas.microsoft.com/office/powerpoint/2010/main" val="128680730"/>
              </p:ext>
            </p:extLst>
          </p:nvPr>
        </p:nvGraphicFramePr>
        <p:xfrm>
          <a:off x="801663" y="2504658"/>
          <a:ext cx="10343415" cy="3697359"/>
        </p:xfrm>
        <a:graphic>
          <a:graphicData uri="http://schemas.openxmlformats.org/drawingml/2006/table">
            <a:tbl>
              <a:tblPr firstRow="1" firstCol="1" bandRow="1">
                <a:noFill/>
                <a:tableStyleId>{5C22544A-7EE6-4342-B048-85BDC9FD1C3A}</a:tableStyleId>
              </a:tblPr>
              <a:tblGrid>
                <a:gridCol w="603067"/>
                <a:gridCol w="9740348"/>
              </a:tblGrid>
              <a:tr h="649500">
                <a:tc>
                  <a:txBody>
                    <a:bodyPr/>
                    <a:lstStyle/>
                    <a:p>
                      <a:pPr algn="just">
                        <a:spcAft>
                          <a:spcPts val="0"/>
                        </a:spcAft>
                      </a:pPr>
                      <a:r>
                        <a:rPr lang="id-ID" sz="1800" b="0" dirty="0">
                          <a:solidFill>
                            <a:schemeClr val="accent3">
                              <a:lumMod val="50000"/>
                            </a:schemeClr>
                          </a:solidFill>
                          <a:effectLst/>
                          <a:latin typeface="Helvetica" panose="020B0604020202020204" pitchFamily="34" charset="0"/>
                          <a:cs typeface="Helvetica" panose="020B0604020202020204" pitchFamily="34" charset="0"/>
                        </a:rPr>
                        <a:t>[10] </a:t>
                      </a:r>
                      <a:endParaRPr lang="id-ID" sz="1800" b="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b="0" dirty="0">
                          <a:solidFill>
                            <a:schemeClr val="accent3">
                              <a:lumMod val="50000"/>
                            </a:schemeClr>
                          </a:solidFill>
                          <a:effectLst/>
                          <a:latin typeface="Helvetica" panose="020B0604020202020204" pitchFamily="34" charset="0"/>
                          <a:cs typeface="Helvetica" panose="020B0604020202020204" pitchFamily="34" charset="0"/>
                        </a:rPr>
                        <a:t>“</a:t>
                      </a:r>
                      <a:r>
                        <a:rPr lang="id-ID" sz="1800" b="1" dirty="0">
                          <a:solidFill>
                            <a:schemeClr val="accent3">
                              <a:lumMod val="50000"/>
                            </a:schemeClr>
                          </a:solidFill>
                          <a:effectLst/>
                          <a:latin typeface="Helvetica" panose="020B0604020202020204" pitchFamily="34" charset="0"/>
                          <a:cs typeface="Helvetica" panose="020B0604020202020204" pitchFamily="34" charset="0"/>
                        </a:rPr>
                        <a:t>What is a gene?</a:t>
                      </a:r>
                      <a:r>
                        <a:rPr lang="id-ID" sz="1800" b="0" dirty="0">
                          <a:solidFill>
                            <a:schemeClr val="accent3">
                              <a:lumMod val="50000"/>
                            </a:schemeClr>
                          </a:solidFill>
                          <a:effectLst/>
                          <a:latin typeface="Helvetica" panose="020B0604020202020204" pitchFamily="34" charset="0"/>
                          <a:cs typeface="Helvetica" panose="020B0604020202020204" pitchFamily="34" charset="0"/>
                        </a:rPr>
                        <a:t>,” National Library of Medicine (US), 14 June 2016. [Online]. Available: https://ghr.nlm.nih.gov/primer/basics/gene. [Diakses 15 June 2016].</a:t>
                      </a:r>
                      <a:endParaRPr lang="id-ID" sz="1800" b="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49500">
                <a:tc>
                  <a:txBody>
                    <a:bodyPr/>
                    <a:lstStyle/>
                    <a:p>
                      <a:pPr algn="just">
                        <a:spcAft>
                          <a:spcPts val="0"/>
                        </a:spcAft>
                      </a:pPr>
                      <a:r>
                        <a:rPr lang="id-ID" sz="1800" b="0">
                          <a:solidFill>
                            <a:schemeClr val="accent3">
                              <a:lumMod val="50000"/>
                            </a:schemeClr>
                          </a:solidFill>
                          <a:effectLst/>
                          <a:latin typeface="Helvetica" panose="020B0604020202020204" pitchFamily="34" charset="0"/>
                          <a:cs typeface="Helvetica" panose="020B0604020202020204" pitchFamily="34" charset="0"/>
                        </a:rPr>
                        <a:t>[11] </a:t>
                      </a:r>
                      <a:endParaRPr lang="id-ID" sz="1800" b="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dirty="0">
                          <a:solidFill>
                            <a:schemeClr val="accent3">
                              <a:lumMod val="50000"/>
                            </a:schemeClr>
                          </a:solidFill>
                          <a:effectLst/>
                          <a:latin typeface="Helvetica" panose="020B0604020202020204" pitchFamily="34" charset="0"/>
                          <a:cs typeface="Helvetica" panose="020B0604020202020204" pitchFamily="34" charset="0"/>
                        </a:rPr>
                        <a:t>“</a:t>
                      </a:r>
                      <a:r>
                        <a:rPr lang="id-ID" sz="1800" b="1" dirty="0">
                          <a:solidFill>
                            <a:schemeClr val="accent3">
                              <a:lumMod val="50000"/>
                            </a:schemeClr>
                          </a:solidFill>
                          <a:effectLst/>
                          <a:latin typeface="Helvetica" panose="020B0604020202020204" pitchFamily="34" charset="0"/>
                          <a:cs typeface="Helvetica" panose="020B0604020202020204" pitchFamily="34" charset="0"/>
                        </a:rPr>
                        <a:t>What is Heredity?</a:t>
                      </a:r>
                      <a:r>
                        <a:rPr lang="id-ID" sz="1800" dirty="0">
                          <a:solidFill>
                            <a:schemeClr val="accent3">
                              <a:lumMod val="50000"/>
                            </a:schemeClr>
                          </a:solidFill>
                          <a:effectLst/>
                          <a:latin typeface="Helvetica" panose="020B0604020202020204" pitchFamily="34" charset="0"/>
                          <a:cs typeface="Helvetica" panose="020B0604020202020204" pitchFamily="34" charset="0"/>
                        </a:rPr>
                        <a:t>,” Genetic Science Learning Center, 22 June 2014. [Online]. Available: http://learn.genetics.utah.edu/content/inheritance/intro/. [Diakses 15 June 2016].</a:t>
                      </a:r>
                      <a:endParaRPr lang="id-ID" sz="180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62361">
                <a:tc>
                  <a:txBody>
                    <a:bodyPr/>
                    <a:lstStyle/>
                    <a:p>
                      <a:pPr algn="just">
                        <a:spcAft>
                          <a:spcPts val="0"/>
                        </a:spcAft>
                      </a:pPr>
                      <a:r>
                        <a:rPr lang="id-ID" sz="1800" b="0" dirty="0">
                          <a:solidFill>
                            <a:schemeClr val="accent3">
                              <a:lumMod val="50000"/>
                            </a:schemeClr>
                          </a:solidFill>
                          <a:effectLst/>
                          <a:latin typeface="Helvetica" panose="020B0604020202020204" pitchFamily="34" charset="0"/>
                          <a:cs typeface="Helvetica" panose="020B0604020202020204" pitchFamily="34" charset="0"/>
                        </a:rPr>
                        <a:t>[12] </a:t>
                      </a:r>
                      <a:endParaRPr lang="id-ID" sz="1800" b="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dirty="0">
                          <a:solidFill>
                            <a:schemeClr val="accent3">
                              <a:lumMod val="50000"/>
                            </a:schemeClr>
                          </a:solidFill>
                          <a:effectLst/>
                          <a:latin typeface="Helvetica" panose="020B0604020202020204" pitchFamily="34" charset="0"/>
                          <a:cs typeface="Helvetica" panose="020B0604020202020204" pitchFamily="34" charset="0"/>
                        </a:rPr>
                        <a:t>“</a:t>
                      </a:r>
                      <a:r>
                        <a:rPr lang="id-ID" sz="1800" b="1" dirty="0">
                          <a:solidFill>
                            <a:schemeClr val="accent3">
                              <a:lumMod val="50000"/>
                            </a:schemeClr>
                          </a:solidFill>
                          <a:effectLst/>
                          <a:latin typeface="Helvetica" panose="020B0604020202020204" pitchFamily="34" charset="0"/>
                          <a:cs typeface="Helvetica" panose="020B0604020202020204" pitchFamily="34" charset="0"/>
                        </a:rPr>
                        <a:t>NCBI National Center for Biotechnology Information</a:t>
                      </a:r>
                      <a:r>
                        <a:rPr lang="id-ID" sz="1800" dirty="0">
                          <a:solidFill>
                            <a:schemeClr val="accent3">
                              <a:lumMod val="50000"/>
                            </a:schemeClr>
                          </a:solidFill>
                          <a:effectLst/>
                          <a:latin typeface="Helvetica" panose="020B0604020202020204" pitchFamily="34" charset="0"/>
                          <a:cs typeface="Helvetica" panose="020B0604020202020204" pitchFamily="34" charset="0"/>
                        </a:rPr>
                        <a:t>,” [Online]. Available: http://www.ncbi.nlm.nih.gov/. [Diakses 21 June 2015].</a:t>
                      </a:r>
                      <a:endParaRPr lang="id-ID" sz="180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62361">
                <a:tc>
                  <a:txBody>
                    <a:bodyPr/>
                    <a:lstStyle/>
                    <a:p>
                      <a:pPr algn="just">
                        <a:spcAft>
                          <a:spcPts val="0"/>
                        </a:spcAft>
                      </a:pPr>
                      <a:r>
                        <a:rPr lang="id-ID" sz="1800" b="0">
                          <a:solidFill>
                            <a:schemeClr val="accent3">
                              <a:lumMod val="50000"/>
                            </a:schemeClr>
                          </a:solidFill>
                          <a:effectLst/>
                          <a:latin typeface="Helvetica" panose="020B0604020202020204" pitchFamily="34" charset="0"/>
                          <a:cs typeface="Helvetica" panose="020B0604020202020204" pitchFamily="34" charset="0"/>
                        </a:rPr>
                        <a:t>[13] </a:t>
                      </a:r>
                      <a:endParaRPr lang="id-ID" sz="1800" b="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dirty="0">
                          <a:solidFill>
                            <a:schemeClr val="accent3">
                              <a:lumMod val="50000"/>
                            </a:schemeClr>
                          </a:solidFill>
                          <a:effectLst/>
                          <a:latin typeface="Helvetica" panose="020B0604020202020204" pitchFamily="34" charset="0"/>
                          <a:cs typeface="Helvetica" panose="020B0604020202020204" pitchFamily="34" charset="0"/>
                        </a:rPr>
                        <a:t>“</a:t>
                      </a:r>
                      <a:r>
                        <a:rPr lang="id-ID" sz="1800" b="1" dirty="0">
                          <a:solidFill>
                            <a:schemeClr val="accent3">
                              <a:lumMod val="50000"/>
                            </a:schemeClr>
                          </a:solidFill>
                          <a:effectLst/>
                          <a:latin typeface="Helvetica" panose="020B0604020202020204" pitchFamily="34" charset="0"/>
                          <a:cs typeface="Helvetica" panose="020B0604020202020204" pitchFamily="34" charset="0"/>
                        </a:rPr>
                        <a:t>Open MPI: Open Source High Performance Computing</a:t>
                      </a:r>
                      <a:r>
                        <a:rPr lang="id-ID" sz="1800" dirty="0">
                          <a:solidFill>
                            <a:schemeClr val="accent3">
                              <a:lumMod val="50000"/>
                            </a:schemeClr>
                          </a:solidFill>
                          <a:effectLst/>
                          <a:latin typeface="Helvetica" panose="020B0604020202020204" pitchFamily="34" charset="0"/>
                          <a:cs typeface="Helvetica" panose="020B0604020202020204" pitchFamily="34" charset="0"/>
                        </a:rPr>
                        <a:t>,” [Online]. Available: http://www.open-mpi.org/. [Diakses 21 June 2015].</a:t>
                      </a:r>
                      <a:endParaRPr lang="id-ID" sz="180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36108">
                <a:tc>
                  <a:txBody>
                    <a:bodyPr/>
                    <a:lstStyle/>
                    <a:p>
                      <a:pPr algn="just">
                        <a:spcAft>
                          <a:spcPts val="0"/>
                        </a:spcAft>
                      </a:pPr>
                      <a:r>
                        <a:rPr lang="id-ID" sz="1800" b="0">
                          <a:solidFill>
                            <a:schemeClr val="accent3">
                              <a:lumMod val="50000"/>
                            </a:schemeClr>
                          </a:solidFill>
                          <a:effectLst/>
                          <a:latin typeface="Helvetica" panose="020B0604020202020204" pitchFamily="34" charset="0"/>
                          <a:cs typeface="Helvetica" panose="020B0604020202020204" pitchFamily="34" charset="0"/>
                        </a:rPr>
                        <a:t>[14] </a:t>
                      </a:r>
                      <a:endParaRPr lang="id-ID" sz="1800" b="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dirty="0">
                          <a:solidFill>
                            <a:schemeClr val="accent3">
                              <a:lumMod val="50000"/>
                            </a:schemeClr>
                          </a:solidFill>
                          <a:effectLst/>
                          <a:latin typeface="Helvetica" panose="020B0604020202020204" pitchFamily="34" charset="0"/>
                          <a:cs typeface="Helvetica" panose="020B0604020202020204" pitchFamily="34" charset="0"/>
                        </a:rPr>
                        <a:t>“</a:t>
                      </a:r>
                      <a:r>
                        <a:rPr lang="id-ID" sz="1800" b="1" dirty="0">
                          <a:solidFill>
                            <a:schemeClr val="accent3">
                              <a:lumMod val="50000"/>
                            </a:schemeClr>
                          </a:solidFill>
                          <a:effectLst/>
                          <a:latin typeface="Helvetica" panose="020B0604020202020204" pitchFamily="34" charset="0"/>
                          <a:cs typeface="Helvetica" panose="020B0604020202020204" pitchFamily="34" charset="0"/>
                        </a:rPr>
                        <a:t>MPI: A Message-Passing Interface Standard</a:t>
                      </a:r>
                      <a:r>
                        <a:rPr lang="id-ID" sz="1800" dirty="0">
                          <a:solidFill>
                            <a:schemeClr val="accent3">
                              <a:lumMod val="50000"/>
                            </a:schemeClr>
                          </a:solidFill>
                          <a:effectLst/>
                          <a:latin typeface="Helvetica" panose="020B0604020202020204" pitchFamily="34" charset="0"/>
                          <a:cs typeface="Helvetica" panose="020B0604020202020204" pitchFamily="34" charset="0"/>
                        </a:rPr>
                        <a:t>,” University of Tennessee, Knoxville, 2015.</a:t>
                      </a:r>
                      <a:endParaRPr lang="id-ID" sz="180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837529">
                <a:tc>
                  <a:txBody>
                    <a:bodyPr/>
                    <a:lstStyle/>
                    <a:p>
                      <a:pPr algn="just">
                        <a:spcAft>
                          <a:spcPts val="0"/>
                        </a:spcAft>
                      </a:pPr>
                      <a:r>
                        <a:rPr lang="id-ID" sz="1800" b="0" dirty="0">
                          <a:solidFill>
                            <a:schemeClr val="accent3">
                              <a:lumMod val="50000"/>
                            </a:schemeClr>
                          </a:solidFill>
                          <a:effectLst/>
                          <a:latin typeface="Helvetica" panose="020B0604020202020204" pitchFamily="34" charset="0"/>
                          <a:cs typeface="Helvetica" panose="020B0604020202020204" pitchFamily="34" charset="0"/>
                        </a:rPr>
                        <a:t>[15] </a:t>
                      </a:r>
                      <a:endParaRPr lang="id-ID" sz="1800" b="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spcAft>
                          <a:spcPts val="0"/>
                        </a:spcAft>
                      </a:pPr>
                      <a:r>
                        <a:rPr lang="id-ID" sz="1800" dirty="0">
                          <a:solidFill>
                            <a:schemeClr val="accent3">
                              <a:lumMod val="50000"/>
                            </a:schemeClr>
                          </a:solidFill>
                          <a:effectLst/>
                          <a:latin typeface="Helvetica" panose="020B0604020202020204" pitchFamily="34" charset="0"/>
                          <a:cs typeface="Helvetica" panose="020B0604020202020204" pitchFamily="34" charset="0"/>
                        </a:rPr>
                        <a:t>GeeksforGeeks, “</a:t>
                      </a:r>
                      <a:r>
                        <a:rPr lang="id-ID" sz="1800" b="1" dirty="0">
                          <a:solidFill>
                            <a:schemeClr val="accent3">
                              <a:lumMod val="50000"/>
                            </a:schemeClr>
                          </a:solidFill>
                          <a:effectLst/>
                          <a:latin typeface="Helvetica" panose="020B0604020202020204" pitchFamily="34" charset="0"/>
                          <a:cs typeface="Helvetica" panose="020B0604020202020204" pitchFamily="34" charset="0"/>
                        </a:rPr>
                        <a:t>Printing Longest Common Subsequence</a:t>
                      </a:r>
                      <a:r>
                        <a:rPr lang="id-ID" sz="1800" dirty="0">
                          <a:solidFill>
                            <a:schemeClr val="accent3">
                              <a:lumMod val="50000"/>
                            </a:schemeClr>
                          </a:solidFill>
                          <a:effectLst/>
                          <a:latin typeface="Helvetica" panose="020B0604020202020204" pitchFamily="34" charset="0"/>
                          <a:cs typeface="Helvetica" panose="020B0604020202020204" pitchFamily="34" charset="0"/>
                        </a:rPr>
                        <a:t>,” [Online]. Available: http://www.geeksforgeeks.org/printing-longest-common-subsequence/. [Diakses 11 May 2016].</a:t>
                      </a:r>
                      <a:endParaRPr lang="id-ID" sz="1800" dirty="0">
                        <a:solidFill>
                          <a:schemeClr val="accent3">
                            <a:lumMod val="50000"/>
                          </a:schemeClr>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5994" marR="5994" marT="5994" marB="599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670045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082547"/>
            <a:ext cx="3845492"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Latar Belakang</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4" y="1030289"/>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46" name="Picture 2" descr="https://cdn0.iconfinder.com/data/icons/medicine-and-medical-equipment/512/dna_helix_gene_spiral_research_science_genetic_genome_code_flat_design_icon-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24" y="2453022"/>
            <a:ext cx="1380830" cy="13808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597" y="3987090"/>
            <a:ext cx="2254685" cy="1354217"/>
          </a:xfrm>
          <a:prstGeom prst="rect">
            <a:avLst/>
          </a:prstGeom>
          <a:noFill/>
        </p:spPr>
        <p:txBody>
          <a:bodyPr wrap="square" rtlCol="0">
            <a:spAutoFit/>
          </a:bodyPr>
          <a:lstStyle/>
          <a:p>
            <a:pPr algn="ctr"/>
            <a:r>
              <a:rPr lang="id-ID" sz="1600" dirty="0">
                <a:solidFill>
                  <a:schemeClr val="accent3">
                    <a:lumMod val="50000"/>
                  </a:schemeClr>
                </a:solidFill>
                <a:latin typeface="Helvetica" panose="020B0604020202020204" pitchFamily="34" charset="0"/>
                <a:cs typeface="Helvetica" panose="020B0604020202020204" pitchFamily="34" charset="0"/>
              </a:rPr>
              <a:t>Perbandingan </a:t>
            </a:r>
            <a:r>
              <a:rPr lang="id-ID" sz="1600" dirty="0" smtClean="0">
                <a:solidFill>
                  <a:schemeClr val="accent3">
                    <a:lumMod val="50000"/>
                  </a:schemeClr>
                </a:solidFill>
                <a:latin typeface="Helvetica" panose="020B0604020202020204" pitchFamily="34" charset="0"/>
                <a:cs typeface="Helvetica" panose="020B0604020202020204" pitchFamily="34" charset="0"/>
              </a:rPr>
              <a:t>genom merupakan </a:t>
            </a:r>
            <a:r>
              <a:rPr lang="id-ID" sz="1600" dirty="0">
                <a:solidFill>
                  <a:schemeClr val="accent3">
                    <a:lumMod val="50000"/>
                  </a:schemeClr>
                </a:solidFill>
                <a:latin typeface="Helvetica" panose="020B0604020202020204" pitchFamily="34" charset="0"/>
                <a:cs typeface="Helvetica" panose="020B0604020202020204" pitchFamily="34" charset="0"/>
              </a:rPr>
              <a:t>salah satu permasalahan di bioinformatika</a:t>
            </a:r>
            <a:endParaRPr lang="id-ID" sz="1600" i="1" dirty="0">
              <a:solidFill>
                <a:schemeClr val="accent3">
                  <a:lumMod val="50000"/>
                </a:schemeClr>
              </a:solidFill>
              <a:latin typeface="Helvetica" panose="020B0604020202020204" pitchFamily="34" charset="0"/>
              <a:cs typeface="Helvetica" panose="020B0604020202020204" pitchFamily="34" charset="0"/>
            </a:endParaRPr>
          </a:p>
          <a:p>
            <a:pPr algn="ctr"/>
            <a:endParaRPr lang="id-ID" sz="1600" dirty="0"/>
          </a:p>
        </p:txBody>
      </p:sp>
      <p:sp>
        <p:nvSpPr>
          <p:cNvPr id="4" name="Cross 3"/>
          <p:cNvSpPr/>
          <p:nvPr/>
        </p:nvSpPr>
        <p:spPr>
          <a:xfrm>
            <a:off x="2386888" y="2852270"/>
            <a:ext cx="557414" cy="587737"/>
          </a:xfrm>
          <a:prstGeom prst="plus">
            <a:avLst>
              <a:gd name="adj" fmla="val 36765"/>
            </a:avLst>
          </a:prstGeom>
          <a:solidFill>
            <a:srgbClr val="27B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3053556" y="2728841"/>
            <a:ext cx="2229634" cy="830997"/>
          </a:xfrm>
          <a:prstGeom prst="rect">
            <a:avLst/>
          </a:prstGeom>
          <a:noFill/>
        </p:spPr>
        <p:txBody>
          <a:bodyPr wrap="square" rtlCol="0">
            <a:spAutoFit/>
          </a:bodyPr>
          <a:lstStyle/>
          <a:p>
            <a:r>
              <a:rPr lang="id-ID" sz="4800" b="1" dirty="0" smtClean="0">
                <a:solidFill>
                  <a:srgbClr val="27BEC4"/>
                </a:solidFill>
                <a:latin typeface="Helvetica" panose="020B0604020202020204" pitchFamily="34" charset="0"/>
                <a:cs typeface="Helvetica" panose="020B0604020202020204" pitchFamily="34" charset="0"/>
              </a:rPr>
              <a:t>TTAGT</a:t>
            </a:r>
            <a:endParaRPr lang="id-ID" sz="1100" b="1" dirty="0">
              <a:solidFill>
                <a:srgbClr val="27BEC4"/>
              </a:solidFill>
              <a:latin typeface="Helvetica" panose="020B0604020202020204" pitchFamily="34" charset="0"/>
              <a:cs typeface="Helvetica" panose="020B0604020202020204" pitchFamily="34" charset="0"/>
            </a:endParaRPr>
          </a:p>
        </p:txBody>
      </p:sp>
      <p:sp>
        <p:nvSpPr>
          <p:cNvPr id="11" name="TextBox 10"/>
          <p:cNvSpPr txBox="1"/>
          <p:nvPr/>
        </p:nvSpPr>
        <p:spPr>
          <a:xfrm>
            <a:off x="3141238" y="3987089"/>
            <a:ext cx="1828801" cy="861774"/>
          </a:xfrm>
          <a:prstGeom prst="rect">
            <a:avLst/>
          </a:prstGeom>
          <a:noFill/>
        </p:spPr>
        <p:txBody>
          <a:bodyPr wrap="square" rtlCol="0">
            <a:spAutoFit/>
          </a:bodyPr>
          <a:lstStyle/>
          <a:p>
            <a:pPr algn="ctr"/>
            <a:r>
              <a:rPr lang="id-ID" sz="1600" dirty="0" smtClean="0">
                <a:solidFill>
                  <a:schemeClr val="accent3">
                    <a:lumMod val="50000"/>
                  </a:schemeClr>
                </a:solidFill>
                <a:latin typeface="Helvetica" panose="020B0604020202020204" pitchFamily="34" charset="0"/>
                <a:cs typeface="Helvetica" panose="020B0604020202020204" pitchFamily="34" charset="0"/>
              </a:rPr>
              <a:t>Data genom yang besar</a:t>
            </a:r>
            <a:endParaRPr lang="id-ID" sz="1600" i="1" dirty="0">
              <a:solidFill>
                <a:schemeClr val="accent3">
                  <a:lumMod val="50000"/>
                </a:schemeClr>
              </a:solidFill>
              <a:latin typeface="Helvetica" panose="020B0604020202020204" pitchFamily="34" charset="0"/>
              <a:cs typeface="Helvetica" panose="020B0604020202020204" pitchFamily="34" charset="0"/>
            </a:endParaRPr>
          </a:p>
          <a:p>
            <a:pPr algn="ctr"/>
            <a:endParaRPr lang="id-ID" sz="1600" dirty="0"/>
          </a:p>
        </p:txBody>
      </p:sp>
    </p:spTree>
    <p:extLst>
      <p:ext uri="{BB962C8B-B14F-4D97-AF65-F5344CB8AC3E}">
        <p14:creationId xmlns:p14="http://schemas.microsoft.com/office/powerpoint/2010/main" val="4097390229"/>
      </p:ext>
    </p:extLst>
  </p:cSld>
  <p:clrMapOvr>
    <a:masterClrMapping/>
  </p:clrMapOvr>
  <mc:AlternateContent xmlns:mc="http://schemas.openxmlformats.org/markup-compatibility/2006" xmlns:p14="http://schemas.microsoft.com/office/powerpoint/2010/main">
    <mc:Choice Requires="p14">
      <p:transition spd="slow" p14:dur="2000" advTm="40291"/>
    </mc:Choice>
    <mc:Fallback xmlns="">
      <p:transition spd="slow" advTm="4029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b="1" smtClean="0">
                <a:solidFill>
                  <a:schemeClr val="accent3">
                    <a:lumMod val="50000"/>
                  </a:schemeClr>
                </a:solidFill>
                <a:latin typeface="Helvetica" panose="020B0604020202020204" pitchFamily="34" charset="0"/>
                <a:cs typeface="Helvetica" panose="020B0604020202020204" pitchFamily="34" charset="0"/>
              </a:rPr>
              <a:t>Terima Kasih</a:t>
            </a:r>
            <a:endParaRPr lang="id-ID" sz="4800" b="1" dirty="0">
              <a:solidFill>
                <a:schemeClr val="accent3">
                  <a:lumMod val="50000"/>
                </a:schemeClr>
              </a:solidFill>
              <a:latin typeface="Helvetica" panose="020B0604020202020204" pitchFamily="34" charset="0"/>
              <a:cs typeface="Helvetica" panose="020B0604020202020204" pitchFamily="34" charset="0"/>
            </a:endParaRPr>
          </a:p>
        </p:txBody>
      </p:sp>
      <p:sp>
        <p:nvSpPr>
          <p:cNvPr id="3" name="Text Placeholder 2"/>
          <p:cNvSpPr>
            <a:spLocks noGrp="1"/>
          </p:cNvSpPr>
          <p:nvPr>
            <p:ph type="body" idx="1"/>
          </p:nvPr>
        </p:nvSpPr>
        <p:spPr/>
        <p:txBody>
          <a:bodyPr/>
          <a:lstStyle/>
          <a:p>
            <a:endParaRPr lang="id-ID"/>
          </a:p>
        </p:txBody>
      </p:sp>
      <p:sp>
        <p:nvSpPr>
          <p:cNvPr id="4" name="Rectangle 3"/>
          <p:cNvSpPr/>
          <p:nvPr/>
        </p:nvSpPr>
        <p:spPr>
          <a:xfrm>
            <a:off x="831850" y="4567169"/>
            <a:ext cx="8166376" cy="12410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194004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39558855"/>
              </p:ext>
            </p:extLst>
          </p:nvPr>
        </p:nvGraphicFramePr>
        <p:xfrm>
          <a:off x="6781896" y="986110"/>
          <a:ext cx="5077168" cy="4866048"/>
        </p:xfrm>
        <a:graphic>
          <a:graphicData uri="http://schemas.openxmlformats.org/drawingml/2006/table">
            <a:tbl>
              <a:tblPr>
                <a:solidFill>
                  <a:schemeClr val="accent3">
                    <a:lumMod val="40000"/>
                    <a:lumOff val="60000"/>
                  </a:schemeClr>
                </a:solidFill>
              </a:tblPr>
              <a:tblGrid>
                <a:gridCol w="383527"/>
                <a:gridCol w="383527"/>
                <a:gridCol w="292211"/>
                <a:gridCol w="292211"/>
                <a:gridCol w="292211"/>
                <a:gridCol w="292211"/>
                <a:gridCol w="255685"/>
                <a:gridCol w="273948"/>
                <a:gridCol w="292211"/>
                <a:gridCol w="292211"/>
                <a:gridCol w="255685"/>
                <a:gridCol w="255685"/>
                <a:gridCol w="292211"/>
                <a:gridCol w="255685"/>
                <a:gridCol w="292211"/>
                <a:gridCol w="292211"/>
                <a:gridCol w="383527"/>
              </a:tblGrid>
              <a:tr h="304128">
                <a:tc gridSpan="3">
                  <a:txBody>
                    <a:bodyPr/>
                    <a:lstStyle/>
                    <a:p>
                      <a:pPr algn="ctr" fontAlgn="ctr"/>
                      <a:r>
                        <a:rPr lang="id-ID" sz="1600" b="0" i="0" u="none" strike="noStrike" dirty="0">
                          <a:solidFill>
                            <a:srgbClr val="000000"/>
                          </a:solidFill>
                          <a:effectLst/>
                          <a:latin typeface="Helvetica" panose="020B0604020202020204" pitchFamily="34" charset="0"/>
                          <a:cs typeface="Helvetica" panose="020B0604020202020204" pitchFamily="34" charset="0"/>
                        </a:rPr>
                        <a:t>rank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14">
                  <a:txBody>
                    <a:bodyPr/>
                    <a:lstStyle/>
                    <a:p>
                      <a:pPr algn="ctr" fontAlgn="ctr"/>
                      <a:r>
                        <a:rPr lang="id-ID" sz="1600" b="0" i="1" u="none" strike="noStrike" dirty="0" smtClean="0">
                          <a:solidFill>
                            <a:srgbClr val="000000"/>
                          </a:solidFill>
                          <a:effectLst/>
                          <a:latin typeface="Helvetica" panose="020B0604020202020204" pitchFamily="34" charset="0"/>
                          <a:cs typeface="Helvetica" panose="020B0604020202020204" pitchFamily="34" charset="0"/>
                        </a:rPr>
                        <a:t>alpha</a:t>
                      </a:r>
                      <a:r>
                        <a:rPr lang="id-ID" sz="1600" b="0" i="0" u="none" strike="noStrike" dirty="0" smtClean="0">
                          <a:solidFill>
                            <a:srgbClr val="000000"/>
                          </a:solidFill>
                          <a:effectLst/>
                          <a:latin typeface="Helvetica" panose="020B0604020202020204" pitchFamily="34" charset="0"/>
                          <a:cs typeface="Helvetica" panose="020B0604020202020204" pitchFamily="34" charset="0"/>
                        </a:rPr>
                        <a:t>=0.5</a:t>
                      </a:r>
                      <a:endParaRPr lang="id-ID" sz="16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304128">
                <a:tc rowSpan="2" gridSpan="2">
                  <a:txBody>
                    <a:bodyPr/>
                    <a:lstStyle/>
                    <a:p>
                      <a:pPr algn="ctr" fontAlgn="ctr"/>
                      <a:r>
                        <a:rPr lang="id-ID" sz="1600" b="0" i="1" u="none" strike="noStrike">
                          <a:solidFill>
                            <a:srgbClr val="000000"/>
                          </a:solidFill>
                          <a:effectLst/>
                          <a:latin typeface="Helvetica" panose="020B0604020202020204" pitchFamily="34" charset="0"/>
                          <a:cs typeface="Helvetica" panose="020B060402020202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id-ID"/>
                    </a:p>
                  </a:txBody>
                  <a:tcPr/>
                </a:tc>
                <a:tc rowSpan="2">
                  <a:txBody>
                    <a:bodyPr/>
                    <a:lstStyle/>
                    <a:p>
                      <a:pPr algn="ctr" fontAlgn="ctr"/>
                      <a:r>
                        <a:rPr lang="id-ID" sz="1600" b="0" i="1" u="none" strike="noStrike">
                          <a:solidFill>
                            <a:srgbClr val="000000"/>
                          </a:solidFill>
                          <a:effectLst/>
                          <a:latin typeface="Helvetica" panose="020B0604020202020204" pitchFamily="34" charset="0"/>
                          <a:cs typeface="Helvetica" panose="020B060402020202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128">
                <a:tc gridSpan="2" vMerge="1">
                  <a:txBody>
                    <a:bodyPr/>
                    <a:lstStyle/>
                    <a:p>
                      <a:endParaRPr lang="id-ID"/>
                    </a:p>
                  </a:txBody>
                  <a:tcPr/>
                </a:tc>
                <a:tc hMerge="1" vMerge="1">
                  <a:txBody>
                    <a:bodyPr/>
                    <a:lstStyle/>
                    <a:p>
                      <a:endParaRPr lang="id-ID"/>
                    </a:p>
                  </a:txBody>
                  <a:tcPr/>
                </a:tc>
                <a:tc vMerge="1">
                  <a:txBody>
                    <a:bodyPr/>
                    <a:lstStyle/>
                    <a:p>
                      <a:endParaRPr lang="id-ID"/>
                    </a:p>
                  </a:txBody>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128">
                <a:tc>
                  <a:txBody>
                    <a:bodyPr/>
                    <a:lstStyle/>
                    <a:p>
                      <a:pPr algn="ctr" fontAlgn="ctr"/>
                      <a:r>
                        <a:rPr lang="id-ID" sz="1600" b="0" i="1" u="none" strike="noStrike">
                          <a:solidFill>
                            <a:srgbClr val="000000"/>
                          </a:solidFill>
                          <a:effectLst/>
                          <a:latin typeface="Helvetica" panose="020B0604020202020204" pitchFamily="34" charset="0"/>
                          <a:cs typeface="Helvetica" panose="020B0604020202020204" pitchFamily="34" charset="0"/>
                        </a:rPr>
                        <a:t>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1" u="none" strike="noStrike">
                          <a:solidFill>
                            <a:srgbClr val="000000"/>
                          </a:solidFill>
                          <a:effectLst/>
                          <a:latin typeface="Helvetica" panose="020B0604020202020204" pitchFamily="34" charset="0"/>
                          <a:cs typeface="Helvetica" panose="020B0604020202020204" pitchFamily="34"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dirty="0">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dirty="0">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dirty="0">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dirty="0">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dirty="0">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tr>
              <a:tr h="304128">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6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tr>
              <a:tr h="304128">
                <a:tc gridSpan="3">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Process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3">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4">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gridSpan="3">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4">
                  <a:txBody>
                    <a:bodyPr/>
                    <a:lstStyle/>
                    <a:p>
                      <a:pPr algn="ctr" fontAlgn="b"/>
                      <a:r>
                        <a:rPr lang="id-ID" sz="1600" b="0" i="0" u="none" strike="noStrike" dirty="0">
                          <a:solidFill>
                            <a:srgbClr val="000000"/>
                          </a:solidFill>
                          <a:effectLst/>
                          <a:latin typeface="Helvetica" panose="020B0604020202020204" pitchFamily="34" charset="0"/>
                          <a:cs typeface="Helvetica"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40224542"/>
              </p:ext>
            </p:extLst>
          </p:nvPr>
        </p:nvGraphicFramePr>
        <p:xfrm>
          <a:off x="1450243" y="986119"/>
          <a:ext cx="5063098" cy="4851968"/>
        </p:xfrm>
        <a:graphic>
          <a:graphicData uri="http://schemas.openxmlformats.org/drawingml/2006/table">
            <a:tbl>
              <a:tblPr>
                <a:solidFill>
                  <a:schemeClr val="accent3">
                    <a:lumMod val="40000"/>
                    <a:lumOff val="60000"/>
                  </a:schemeClr>
                </a:solidFill>
              </a:tblPr>
              <a:tblGrid>
                <a:gridCol w="382464"/>
                <a:gridCol w="382464"/>
                <a:gridCol w="291401"/>
                <a:gridCol w="291401"/>
                <a:gridCol w="291401"/>
                <a:gridCol w="291401"/>
                <a:gridCol w="254977"/>
                <a:gridCol w="273189"/>
                <a:gridCol w="291401"/>
                <a:gridCol w="291401"/>
                <a:gridCol w="254977"/>
                <a:gridCol w="254977"/>
                <a:gridCol w="291401"/>
                <a:gridCol w="254977"/>
                <a:gridCol w="291401"/>
                <a:gridCol w="291401"/>
                <a:gridCol w="382464"/>
              </a:tblGrid>
              <a:tr h="303248">
                <a:tc gridSpan="3">
                  <a:txBody>
                    <a:bodyPr/>
                    <a:lstStyle/>
                    <a:p>
                      <a:pPr algn="ctr" fontAlgn="ctr"/>
                      <a:r>
                        <a:rPr lang="id-ID" sz="1600" b="0" i="0" u="none" strike="noStrike" dirty="0">
                          <a:solidFill>
                            <a:srgbClr val="000000"/>
                          </a:solidFill>
                          <a:effectLst/>
                          <a:latin typeface="Helvetica" panose="020B0604020202020204" pitchFamily="34" charset="0"/>
                          <a:cs typeface="Helvetica" panose="020B0604020202020204" pitchFamily="34" charset="0"/>
                        </a:rPr>
                        <a:t>rank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14">
                  <a:txBody>
                    <a:bodyPr/>
                    <a:lstStyle/>
                    <a:p>
                      <a:pPr algn="ctr" fontAlgn="ctr"/>
                      <a:r>
                        <a:rPr lang="id-ID" sz="1600" b="0" i="1" u="none" strike="noStrike" dirty="0">
                          <a:solidFill>
                            <a:srgbClr val="000000"/>
                          </a:solidFill>
                          <a:effectLst/>
                          <a:latin typeface="Helvetica" panose="020B0604020202020204" pitchFamily="34" charset="0"/>
                          <a:cs typeface="Helvetica" panose="020B0604020202020204" pitchFamily="34" charset="0"/>
                        </a:rPr>
                        <a:t>alpha</a:t>
                      </a:r>
                      <a:r>
                        <a:rPr lang="id-ID" sz="1600" b="0" i="0" u="none" strike="noStrike" dirty="0">
                          <a:solidFill>
                            <a:srgbClr val="000000"/>
                          </a:solidFill>
                          <a:effectLst/>
                          <a:latin typeface="Helvetica" panose="020B0604020202020204" pitchFamily="34" charset="0"/>
                          <a:cs typeface="Helvetica" panose="020B0604020202020204" pitchFamily="34" charset="0"/>
                        </a:rPr>
                        <a:t>=0.25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303248">
                <a:tc rowSpan="2" gridSpan="2">
                  <a:txBody>
                    <a:bodyPr/>
                    <a:lstStyle/>
                    <a:p>
                      <a:pPr algn="ctr" fontAlgn="ctr"/>
                      <a:r>
                        <a:rPr lang="id-ID" sz="1600" b="0" i="1" u="none" strike="noStrike">
                          <a:solidFill>
                            <a:srgbClr val="000000"/>
                          </a:solidFill>
                          <a:effectLst/>
                          <a:latin typeface="Helvetica" panose="020B0604020202020204" pitchFamily="34" charset="0"/>
                          <a:cs typeface="Helvetica" panose="020B060402020202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id-ID"/>
                    </a:p>
                  </a:txBody>
                  <a:tcPr/>
                </a:tc>
                <a:tc rowSpan="2">
                  <a:txBody>
                    <a:bodyPr/>
                    <a:lstStyle/>
                    <a:p>
                      <a:pPr algn="ctr" fontAlgn="ctr"/>
                      <a:r>
                        <a:rPr lang="id-ID" sz="1600" b="0" i="1" u="none" strike="noStrike">
                          <a:solidFill>
                            <a:srgbClr val="000000"/>
                          </a:solidFill>
                          <a:effectLst/>
                          <a:latin typeface="Helvetica" panose="020B0604020202020204" pitchFamily="34" charset="0"/>
                          <a:cs typeface="Helvetica" panose="020B060402020202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dirty="0">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248">
                <a:tc gridSpan="2" vMerge="1">
                  <a:txBody>
                    <a:bodyPr/>
                    <a:lstStyle/>
                    <a:p>
                      <a:endParaRPr lang="id-ID"/>
                    </a:p>
                  </a:txBody>
                  <a:tcPr/>
                </a:tc>
                <a:tc hMerge="1" vMerge="1">
                  <a:txBody>
                    <a:bodyPr/>
                    <a:lstStyle/>
                    <a:p>
                      <a:endParaRPr lang="id-ID"/>
                    </a:p>
                  </a:txBody>
                  <a:tcPr/>
                </a:tc>
                <a:tc vMerge="1">
                  <a:txBody>
                    <a:bodyPr/>
                    <a:lstStyle/>
                    <a:p>
                      <a:endParaRPr lang="id-ID"/>
                    </a:p>
                  </a:txBody>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248">
                <a:tc>
                  <a:txBody>
                    <a:bodyPr/>
                    <a:lstStyle/>
                    <a:p>
                      <a:pPr algn="ctr" fontAlgn="ctr"/>
                      <a:r>
                        <a:rPr lang="id-ID" sz="1600" b="0" i="1" u="none" strike="noStrike">
                          <a:solidFill>
                            <a:srgbClr val="000000"/>
                          </a:solidFill>
                          <a:effectLst/>
                          <a:latin typeface="Helvetica" panose="020B0604020202020204" pitchFamily="34" charset="0"/>
                          <a:cs typeface="Helvetica" panose="020B0604020202020204" pitchFamily="34" charset="0"/>
                        </a:rPr>
                        <a:t>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600" b="0" i="1" u="none" strike="noStrike">
                          <a:solidFill>
                            <a:srgbClr val="000000"/>
                          </a:solidFill>
                          <a:effectLst/>
                          <a:latin typeface="Helvetica" panose="020B0604020202020204" pitchFamily="34" charset="0"/>
                          <a:cs typeface="Helvetica" panose="020B0604020202020204" pitchFamily="34"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dirty="0">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dirty="0">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D6"/>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303248">
                <a:tc gridSpan="3">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Process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3">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4">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gridSpan="3">
                  <a:txBody>
                    <a:bodyPr/>
                    <a:lstStyle/>
                    <a:p>
                      <a:pPr algn="ctr" fontAlgn="b"/>
                      <a:r>
                        <a:rPr lang="id-ID" sz="16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4">
                  <a:txBody>
                    <a:bodyPr/>
                    <a:lstStyle/>
                    <a:p>
                      <a:pPr algn="ctr" fontAlgn="b"/>
                      <a:r>
                        <a:rPr lang="id-ID" sz="1600" b="0" i="0" u="none" strike="noStrike" dirty="0">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sp>
        <p:nvSpPr>
          <p:cNvPr id="8" name="TextBox 7"/>
          <p:cNvSpPr txBox="1"/>
          <p:nvPr/>
        </p:nvSpPr>
        <p:spPr>
          <a:xfrm>
            <a:off x="275572" y="245458"/>
            <a:ext cx="3227283" cy="584776"/>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Pengaruh </a:t>
            </a:r>
            <a:r>
              <a:rPr lang="id-ID" sz="3200" i="1" dirty="0" smtClean="0">
                <a:solidFill>
                  <a:schemeClr val="accent3">
                    <a:lumMod val="50000"/>
                  </a:schemeClr>
                </a:solidFill>
                <a:latin typeface="Helvetica" panose="020B0604020202020204" pitchFamily="34" charset="0"/>
                <a:cs typeface="Helvetica" panose="020B0604020202020204" pitchFamily="34" charset="0"/>
              </a:rPr>
              <a:t>alpha</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sp>
        <p:nvSpPr>
          <p:cNvPr id="9" name="Rectangle 8"/>
          <p:cNvSpPr/>
          <p:nvPr/>
        </p:nvSpPr>
        <p:spPr>
          <a:xfrm>
            <a:off x="162838" y="245459"/>
            <a:ext cx="112734" cy="584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0845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Box 7"/>
          <p:cNvSpPr txBox="1"/>
          <p:nvPr/>
        </p:nvSpPr>
        <p:spPr>
          <a:xfrm>
            <a:off x="275572" y="245458"/>
            <a:ext cx="3227283" cy="584776"/>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Pengaruh </a:t>
            </a:r>
            <a:r>
              <a:rPr lang="id-ID" sz="3200" i="1" dirty="0" smtClean="0">
                <a:solidFill>
                  <a:schemeClr val="accent3">
                    <a:lumMod val="50000"/>
                  </a:schemeClr>
                </a:solidFill>
                <a:latin typeface="Helvetica" panose="020B0604020202020204" pitchFamily="34" charset="0"/>
                <a:cs typeface="Helvetica" panose="020B0604020202020204" pitchFamily="34" charset="0"/>
              </a:rPr>
              <a:t>alpha</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sp>
        <p:nvSpPr>
          <p:cNvPr id="9" name="Rectangle 8"/>
          <p:cNvSpPr/>
          <p:nvPr/>
        </p:nvSpPr>
        <p:spPr>
          <a:xfrm>
            <a:off x="162838" y="245459"/>
            <a:ext cx="112734" cy="584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6" name="Table 5"/>
          <p:cNvGraphicFramePr>
            <a:graphicFrameLocks noGrp="1"/>
          </p:cNvGraphicFramePr>
          <p:nvPr>
            <p:extLst>
              <p:ext uri="{D42A27DB-BD31-4B8C-83A1-F6EECF244321}">
                <p14:modId xmlns:p14="http://schemas.microsoft.com/office/powerpoint/2010/main" val="1125978856"/>
              </p:ext>
            </p:extLst>
          </p:nvPr>
        </p:nvGraphicFramePr>
        <p:xfrm>
          <a:off x="3220276" y="830236"/>
          <a:ext cx="5579171" cy="5915120"/>
        </p:xfrm>
        <a:graphic>
          <a:graphicData uri="http://schemas.openxmlformats.org/drawingml/2006/table">
            <a:tbl>
              <a:tblPr>
                <a:solidFill>
                  <a:schemeClr val="accent3">
                    <a:lumMod val="40000"/>
                    <a:lumOff val="60000"/>
                  </a:schemeClr>
                </a:solidFill>
              </a:tblPr>
              <a:tblGrid>
                <a:gridCol w="421447"/>
                <a:gridCol w="421447"/>
                <a:gridCol w="321104"/>
                <a:gridCol w="321104"/>
                <a:gridCol w="321104"/>
                <a:gridCol w="321104"/>
                <a:gridCol w="280965"/>
                <a:gridCol w="301034"/>
                <a:gridCol w="321104"/>
                <a:gridCol w="321104"/>
                <a:gridCol w="280965"/>
                <a:gridCol w="280965"/>
                <a:gridCol w="321104"/>
                <a:gridCol w="280965"/>
                <a:gridCol w="321104"/>
                <a:gridCol w="321104"/>
                <a:gridCol w="421447"/>
              </a:tblGrid>
              <a:tr h="369695">
                <a:tc gridSpan="3">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rank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14">
                  <a:txBody>
                    <a:bodyPr/>
                    <a:lstStyle/>
                    <a:p>
                      <a:pPr algn="ctr" fontAlgn="ctr"/>
                      <a:r>
                        <a:rPr lang="id-ID" sz="1400" b="0" i="1" u="none" strike="noStrike">
                          <a:solidFill>
                            <a:srgbClr val="000000"/>
                          </a:solidFill>
                          <a:effectLst/>
                          <a:latin typeface="Helvetica" panose="020B0604020202020204" pitchFamily="34" charset="0"/>
                          <a:cs typeface="Helvetica" panose="020B0604020202020204" pitchFamily="34" charset="0"/>
                        </a:rPr>
                        <a:t>alpha</a:t>
                      </a: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369695">
                <a:tc rowSpan="2" gridSpan="2">
                  <a:txBody>
                    <a:bodyPr/>
                    <a:lstStyle/>
                    <a:p>
                      <a:pPr algn="ctr" fontAlgn="ctr"/>
                      <a:r>
                        <a:rPr lang="id-ID" sz="1400" b="0" i="1" u="none" strike="noStrike">
                          <a:solidFill>
                            <a:srgbClr val="000000"/>
                          </a:solidFill>
                          <a:effectLst/>
                          <a:latin typeface="Helvetica" panose="020B0604020202020204" pitchFamily="34" charset="0"/>
                          <a:cs typeface="Helvetica" panose="020B060402020202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id-ID"/>
                    </a:p>
                  </a:txBody>
                  <a:tcPr/>
                </a:tc>
                <a:tc rowSpan="2">
                  <a:txBody>
                    <a:bodyPr/>
                    <a:lstStyle/>
                    <a:p>
                      <a:pPr algn="ctr" fontAlgn="ctr"/>
                      <a:r>
                        <a:rPr lang="id-ID" sz="1400" b="0" i="1" u="none" strike="noStrike">
                          <a:solidFill>
                            <a:srgbClr val="000000"/>
                          </a:solidFill>
                          <a:effectLst/>
                          <a:latin typeface="Helvetica" panose="020B0604020202020204" pitchFamily="34" charset="0"/>
                          <a:cs typeface="Helvetica" panose="020B060402020202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695">
                <a:tc gridSpan="2" vMerge="1">
                  <a:txBody>
                    <a:bodyPr/>
                    <a:lstStyle/>
                    <a:p>
                      <a:endParaRPr lang="id-ID"/>
                    </a:p>
                  </a:txBody>
                  <a:tcPr/>
                </a:tc>
                <a:tc hMerge="1" vMerge="1">
                  <a:txBody>
                    <a:bodyPr/>
                    <a:lstStyle/>
                    <a:p>
                      <a:endParaRPr lang="id-ID"/>
                    </a:p>
                  </a:txBody>
                  <a:tcPr/>
                </a:tc>
                <a:tc vMerge="1">
                  <a:txBody>
                    <a:bodyPr/>
                    <a:lstStyle/>
                    <a:p>
                      <a:endParaRPr lang="id-ID"/>
                    </a:p>
                  </a:txBody>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695">
                <a:tc>
                  <a:txBody>
                    <a:bodyPr/>
                    <a:lstStyle/>
                    <a:p>
                      <a:pPr algn="ctr" fontAlgn="ctr"/>
                      <a:r>
                        <a:rPr lang="id-ID" sz="1400" b="0" i="1" u="none" strike="noStrike">
                          <a:solidFill>
                            <a:srgbClr val="000000"/>
                          </a:solidFill>
                          <a:effectLst/>
                          <a:latin typeface="Helvetica" panose="020B0604020202020204" pitchFamily="34" charset="0"/>
                          <a:cs typeface="Helvetica" panose="020B0604020202020204" pitchFamily="34" charset="0"/>
                        </a:rPr>
                        <a:t>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1" u="none" strike="noStrike">
                          <a:solidFill>
                            <a:srgbClr val="000000"/>
                          </a:solidFill>
                          <a:effectLst/>
                          <a:latin typeface="Helvetica" panose="020B0604020202020204" pitchFamily="34" charset="0"/>
                          <a:cs typeface="Helvetica" panose="020B0604020202020204" pitchFamily="34"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a:noFill/>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a:noFill/>
                    </a:lnL>
                    <a:lnR>
                      <a:noFill/>
                    </a:lnR>
                    <a:lnT>
                      <a:noFill/>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a:noFill/>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a:noFill/>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a:noFill/>
                    </a:lnT>
                    <a:lnB>
                      <a:noFill/>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0CECE"/>
                    </a:solidFill>
                  </a:tcPr>
                </a:tc>
              </a:tr>
              <a:tr h="369695">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BE5D6"/>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F0D9"/>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id-ID" sz="1400" b="0" i="0" u="none" strike="noStrike">
                          <a:solidFill>
                            <a:srgbClr val="000000"/>
                          </a:solidFill>
                          <a:effectLst/>
                          <a:latin typeface="Helvetica" panose="020B0604020202020204" pitchFamily="34" charset="0"/>
                          <a:cs typeface="Helvetica" panose="020B0604020202020204" pitchFamily="34" charset="0"/>
                        </a:rPr>
                        <a:t>6</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tr>
              <a:tr h="369695">
                <a:tc gridSpan="3">
                  <a:txBody>
                    <a:bodyPr/>
                    <a:lstStyle/>
                    <a:p>
                      <a:pPr algn="ctr" fontAlgn="b"/>
                      <a:r>
                        <a:rPr lang="id-ID" sz="1400" b="0" i="0" u="none" strike="noStrike">
                          <a:solidFill>
                            <a:srgbClr val="000000"/>
                          </a:solidFill>
                          <a:effectLst/>
                          <a:latin typeface="Helvetica" panose="020B0604020202020204" pitchFamily="34" charset="0"/>
                          <a:cs typeface="Helvetica" panose="020B0604020202020204" pitchFamily="34" charset="0"/>
                        </a:rPr>
                        <a:t>Process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3">
                  <a:txBody>
                    <a:bodyPr/>
                    <a:lstStyle/>
                    <a:p>
                      <a:pPr algn="ctr" fontAlgn="b"/>
                      <a:r>
                        <a:rPr lang="id-ID" sz="1400" b="0" i="0" u="none" strike="noStrike">
                          <a:solidFill>
                            <a:srgbClr val="000000"/>
                          </a:solidFill>
                          <a:effectLst/>
                          <a:latin typeface="Helvetica" panose="020B0604020202020204" pitchFamily="34" charset="0"/>
                          <a:cs typeface="Helvetica"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4">
                  <a:txBody>
                    <a:bodyPr/>
                    <a:lstStyle/>
                    <a:p>
                      <a:pPr algn="ctr" fontAlgn="b"/>
                      <a:r>
                        <a:rPr lang="id-ID" sz="1400" b="0" i="0" u="none" strike="noStrike">
                          <a:solidFill>
                            <a:srgbClr val="000000"/>
                          </a:solidFill>
                          <a:effectLst/>
                          <a:latin typeface="Helvetica" panose="020B0604020202020204" pitchFamily="34" charset="0"/>
                          <a:cs typeface="Helvetica"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gridSpan="3">
                  <a:txBody>
                    <a:bodyPr/>
                    <a:lstStyle/>
                    <a:p>
                      <a:pPr algn="ctr" fontAlgn="b"/>
                      <a:r>
                        <a:rPr lang="id-ID" sz="1400" b="0" i="0" u="none" strike="noStrike">
                          <a:solidFill>
                            <a:srgbClr val="000000"/>
                          </a:solidFill>
                          <a:effectLst/>
                          <a:latin typeface="Helvetica" panose="020B0604020202020204" pitchFamily="34" charset="0"/>
                          <a:cs typeface="Helvetica"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4">
                  <a:txBody>
                    <a:bodyPr/>
                    <a:lstStyle/>
                    <a:p>
                      <a:pPr algn="ctr" fontAlgn="b"/>
                      <a:r>
                        <a:rPr lang="id-ID" sz="1400" b="0" i="0" u="none" strike="noStrike" dirty="0">
                          <a:solidFill>
                            <a:srgbClr val="000000"/>
                          </a:solidFill>
                          <a:effectLst/>
                          <a:latin typeface="Helvetica" panose="020B0604020202020204" pitchFamily="34" charset="0"/>
                          <a:cs typeface="Helvetica"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spTree>
    <p:extLst>
      <p:ext uri="{BB962C8B-B14F-4D97-AF65-F5344CB8AC3E}">
        <p14:creationId xmlns:p14="http://schemas.microsoft.com/office/powerpoint/2010/main" val="1334968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r="49243" b="59151"/>
          <a:stretch/>
        </p:blipFill>
        <p:spPr bwMode="auto">
          <a:xfrm>
            <a:off x="2488149" y="1618566"/>
            <a:ext cx="7598386" cy="4036646"/>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275572" y="245458"/>
            <a:ext cx="8038434" cy="584776"/>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Proses berjalannya dan pengaruh </a:t>
            </a:r>
            <a:r>
              <a:rPr lang="id-ID" sz="3200" i="1" dirty="0" smtClean="0">
                <a:solidFill>
                  <a:schemeClr val="accent3">
                    <a:lumMod val="50000"/>
                  </a:schemeClr>
                </a:solidFill>
                <a:latin typeface="Helvetica" panose="020B0604020202020204" pitchFamily="34" charset="0"/>
                <a:cs typeface="Helvetica" panose="020B0604020202020204" pitchFamily="34" charset="0"/>
              </a:rPr>
              <a:t>alpha</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sp>
        <p:nvSpPr>
          <p:cNvPr id="4" name="Rectangle 3"/>
          <p:cNvSpPr/>
          <p:nvPr/>
        </p:nvSpPr>
        <p:spPr>
          <a:xfrm>
            <a:off x="162838" y="245459"/>
            <a:ext cx="112734" cy="584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620088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39210730"/>
              </p:ext>
            </p:extLst>
          </p:nvPr>
        </p:nvGraphicFramePr>
        <p:xfrm>
          <a:off x="3541521" y="80502"/>
          <a:ext cx="2732671" cy="6679022"/>
        </p:xfrm>
        <a:graphic>
          <a:graphicData uri="http://schemas.openxmlformats.org/drawingml/2006/table">
            <a:tbl>
              <a:tblPr>
                <a:tableStyleId>{0505E3EF-67EA-436B-97B2-0124C06EBD24}</a:tableStyleId>
              </a:tblPr>
              <a:tblGrid>
                <a:gridCol w="379538"/>
                <a:gridCol w="713531"/>
                <a:gridCol w="667987"/>
                <a:gridCol w="971615"/>
              </a:tblGrid>
              <a:tr h="263351">
                <a:tc gridSpan="4">
                  <a:txBody>
                    <a:bodyPr/>
                    <a:lstStyle/>
                    <a:p>
                      <a:pPr algn="ctr" fontAlgn="b"/>
                      <a:r>
                        <a:rPr lang="id-ID" sz="1200" u="none" strike="noStrike" dirty="0" smtClean="0">
                          <a:effectLst/>
                        </a:rPr>
                        <a:t>alpha =0.125</a:t>
                      </a:r>
                      <a:endParaRPr lang="id-ID" sz="1200" b="0" i="0" u="none" strike="noStrike" dirty="0">
                        <a:solidFill>
                          <a:srgbClr val="000000"/>
                        </a:solidFill>
                        <a:effectLst/>
                        <a:latin typeface="Calibri" panose="020F0502020204030204" pitchFamily="34" charset="0"/>
                      </a:endParaRPr>
                    </a:p>
                  </a:txBody>
                  <a:tcPr marL="6399" marR="6399" marT="6399" marB="0" anchor="ctr"/>
                </a:tc>
                <a:tc hMerge="1">
                  <a:txBody>
                    <a:bodyPr/>
                    <a:lstStyle/>
                    <a:p>
                      <a:pPr algn="ctr" fontAlgn="b"/>
                      <a:endParaRPr lang="id-ID" sz="1200" b="0" i="0" u="none" strike="noStrike" dirty="0">
                        <a:solidFill>
                          <a:srgbClr val="000000"/>
                        </a:solidFill>
                        <a:effectLst/>
                        <a:latin typeface="Calibri" panose="020F0502020204030204" pitchFamily="34" charset="0"/>
                      </a:endParaRPr>
                    </a:p>
                  </a:txBody>
                  <a:tcPr marL="6399" marR="6399" marT="6399" marB="0" anchor="ctr"/>
                </a:tc>
                <a:tc hMerge="1">
                  <a:txBody>
                    <a:bodyPr/>
                    <a:lstStyle/>
                    <a:p>
                      <a:pPr algn="ctr" fontAlgn="b"/>
                      <a:endParaRPr lang="id-ID" sz="1200" b="0" i="0" u="none" strike="noStrike">
                        <a:solidFill>
                          <a:srgbClr val="000000"/>
                        </a:solidFill>
                        <a:effectLst/>
                        <a:latin typeface="Calibri" panose="020F0502020204030204" pitchFamily="34" charset="0"/>
                      </a:endParaRPr>
                    </a:p>
                  </a:txBody>
                  <a:tcPr marL="6399" marR="6399" marT="6399" marB="0" anchor="ctr"/>
                </a:tc>
                <a:tc hMerge="1">
                  <a:txBody>
                    <a:bodyPr/>
                    <a:lstStyle/>
                    <a:p>
                      <a:pPr algn="ctr" fontAlgn="b"/>
                      <a:endParaRPr lang="id-ID" sz="1200" b="0" i="0" u="none" strike="noStrike" dirty="0">
                        <a:solidFill>
                          <a:srgbClr val="000000"/>
                        </a:solidFill>
                        <a:effectLst/>
                        <a:latin typeface="Calibri" panose="020F0502020204030204" pitchFamily="34" charset="0"/>
                      </a:endParaRPr>
                    </a:p>
                  </a:txBody>
                  <a:tcPr marL="6399" marR="6399" marT="6399" marB="0" anchor="ctr"/>
                </a:tc>
              </a:tr>
              <a:tr h="358743">
                <a:tc>
                  <a:txBody>
                    <a:bodyPr/>
                    <a:lstStyle/>
                    <a:p>
                      <a:pPr algn="ctr" fontAlgn="b"/>
                      <a:r>
                        <a:rPr lang="id-ID" sz="1200" u="none" strike="noStrike">
                          <a:effectLst/>
                        </a:rPr>
                        <a:t>k</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row start</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row end</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rowendprev</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0</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9</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2</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13</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14</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3</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16</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17</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4</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18</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19</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5</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23</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24</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6</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25</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26</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27</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7</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28</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29</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9</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30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9</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9</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8</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31</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9</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9</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9</a:t>
                      </a:r>
                      <a:endParaRPr lang="id-ID" sz="1200" b="0" i="0" u="none" strike="noStrike">
                        <a:solidFill>
                          <a:srgbClr val="000000"/>
                        </a:solidFill>
                        <a:effectLst/>
                        <a:latin typeface="Calibri" panose="020F0502020204030204" pitchFamily="34" charset="0"/>
                      </a:endParaRPr>
                    </a:p>
                  </a:txBody>
                  <a:tcPr marL="6399" marR="6399" marT="6399" marB="0" anchor="ctr"/>
                </a:tc>
              </a:tr>
              <a:tr h="186492">
                <a:tc>
                  <a:txBody>
                    <a:bodyPr/>
                    <a:lstStyle/>
                    <a:p>
                      <a:pPr algn="ctr" fontAlgn="b"/>
                      <a:r>
                        <a:rPr lang="id-ID" sz="1200" u="none" strike="noStrike">
                          <a:effectLst/>
                        </a:rPr>
                        <a:t>32</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9</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a:effectLst/>
                        </a:rPr>
                        <a:t>10</a:t>
                      </a:r>
                      <a:endParaRPr lang="id-ID" sz="1200" b="0" i="0" u="none" strike="noStrike">
                        <a:solidFill>
                          <a:srgbClr val="000000"/>
                        </a:solidFill>
                        <a:effectLst/>
                        <a:latin typeface="Calibri" panose="020F0502020204030204" pitchFamily="34" charset="0"/>
                      </a:endParaRPr>
                    </a:p>
                  </a:txBody>
                  <a:tcPr marL="6399" marR="6399" marT="6399" marB="0" anchor="ctr"/>
                </a:tc>
                <a:tc>
                  <a:txBody>
                    <a:bodyPr/>
                    <a:lstStyle/>
                    <a:p>
                      <a:pPr algn="ctr" fontAlgn="b"/>
                      <a:r>
                        <a:rPr lang="id-ID" sz="1200" u="none" strike="noStrike" dirty="0">
                          <a:effectLst/>
                        </a:rPr>
                        <a:t>9</a:t>
                      </a:r>
                      <a:endParaRPr lang="id-ID" sz="1200" b="0" i="0" u="none" strike="noStrike" dirty="0">
                        <a:solidFill>
                          <a:srgbClr val="000000"/>
                        </a:solidFill>
                        <a:effectLst/>
                        <a:latin typeface="Calibri" panose="020F0502020204030204" pitchFamily="34" charset="0"/>
                      </a:endParaRPr>
                    </a:p>
                  </a:txBody>
                  <a:tcPr marL="6399" marR="6399" marT="6399" marB="0" anchor="ctr"/>
                </a:tc>
              </a:tr>
            </a:tbl>
          </a:graphicData>
        </a:graphic>
      </p:graphicFrame>
      <p:pic>
        <p:nvPicPr>
          <p:cNvPr id="4" name="Picture 3"/>
          <p:cNvPicPr>
            <a:picLocks noChangeAspect="1"/>
          </p:cNvPicPr>
          <p:nvPr/>
        </p:nvPicPr>
        <p:blipFill>
          <a:blip r:embed="rId2"/>
          <a:stretch>
            <a:fillRect/>
          </a:stretch>
        </p:blipFill>
        <p:spPr>
          <a:xfrm>
            <a:off x="6595828" y="815758"/>
            <a:ext cx="4058568" cy="3910986"/>
          </a:xfrm>
          <a:prstGeom prst="rect">
            <a:avLst/>
          </a:prstGeom>
        </p:spPr>
      </p:pic>
      <p:sp>
        <p:nvSpPr>
          <p:cNvPr id="5" name="TextBox 4"/>
          <p:cNvSpPr txBox="1"/>
          <p:nvPr/>
        </p:nvSpPr>
        <p:spPr>
          <a:xfrm>
            <a:off x="275572" y="245459"/>
            <a:ext cx="3227283" cy="1077218"/>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Kenapa </a:t>
            </a:r>
            <a:r>
              <a:rPr lang="id-ID" sz="3200" i="1" dirty="0" smtClean="0">
                <a:solidFill>
                  <a:schemeClr val="accent3">
                    <a:lumMod val="50000"/>
                  </a:schemeClr>
                </a:solidFill>
                <a:latin typeface="Helvetica" panose="020B0604020202020204" pitchFamily="34" charset="0"/>
                <a:cs typeface="Helvetica" panose="020B0604020202020204" pitchFamily="34" charset="0"/>
              </a:rPr>
              <a:t>k</a:t>
            </a:r>
            <a:r>
              <a:rPr lang="id-ID" sz="3200" dirty="0">
                <a:solidFill>
                  <a:schemeClr val="accent3">
                    <a:lumMod val="50000"/>
                  </a:schemeClr>
                </a:solidFill>
                <a:latin typeface="Helvetica" panose="020B0604020202020204" pitchFamily="34" charset="0"/>
                <a:cs typeface="Helvetica" panose="020B0604020202020204" pitchFamily="34" charset="0"/>
              </a:rPr>
              <a:t>-</a:t>
            </a:r>
            <a:r>
              <a:rPr lang="id-ID" sz="3200" dirty="0" smtClean="0">
                <a:solidFill>
                  <a:schemeClr val="accent3">
                    <a:lumMod val="50000"/>
                  </a:schemeClr>
                </a:solidFill>
                <a:latin typeface="Helvetica" panose="020B0604020202020204" pitchFamily="34" charset="0"/>
                <a:cs typeface="Helvetica" panose="020B0604020202020204" pitchFamily="34" charset="0"/>
              </a:rPr>
              <a:t>nya tidak berurutan</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sp>
        <p:nvSpPr>
          <p:cNvPr id="6" name="Rectangle 5"/>
          <p:cNvSpPr/>
          <p:nvPr/>
        </p:nvSpPr>
        <p:spPr>
          <a:xfrm>
            <a:off x="162838" y="245459"/>
            <a:ext cx="112734" cy="10772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957613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6276" y="276741"/>
            <a:ext cx="7269370" cy="6137312"/>
          </a:xfrm>
          <a:prstGeom prst="rect">
            <a:avLst/>
          </a:prstGeom>
        </p:spPr>
      </p:pic>
    </p:spTree>
    <p:extLst>
      <p:ext uri="{BB962C8B-B14F-4D97-AF65-F5344CB8AC3E}">
        <p14:creationId xmlns:p14="http://schemas.microsoft.com/office/powerpoint/2010/main" val="572654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75681143"/>
              </p:ext>
            </p:extLst>
          </p:nvPr>
        </p:nvGraphicFramePr>
        <p:xfrm>
          <a:off x="3502855" y="349934"/>
          <a:ext cx="4009487" cy="5671044"/>
        </p:xfrm>
        <a:graphic>
          <a:graphicData uri="http://schemas.openxmlformats.org/drawingml/2006/table">
            <a:tbl>
              <a:tblPr>
                <a:tableStyleId>{D7AC3CCA-C797-4891-BE02-D94E43425B78}</a:tableStyleId>
              </a:tblPr>
              <a:tblGrid>
                <a:gridCol w="562341"/>
                <a:gridCol w="1057200"/>
                <a:gridCol w="989719"/>
                <a:gridCol w="1400227"/>
              </a:tblGrid>
              <a:tr h="315058">
                <a:tc gridSpan="4">
                  <a:txBody>
                    <a:bodyPr/>
                    <a:lstStyle/>
                    <a:p>
                      <a:pPr algn="ctr" fontAlgn="b"/>
                      <a:r>
                        <a:rPr lang="id-ID" sz="1600" u="none" strike="noStrike" dirty="0" smtClean="0">
                          <a:effectLst/>
                        </a:rPr>
                        <a:t>alpha=0.25</a:t>
                      </a:r>
                      <a:endParaRPr lang="id-ID" sz="16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b"/>
                      <a:endParaRPr lang="id-ID" sz="16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b"/>
                      <a:endParaRPr lang="id-ID" sz="16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b"/>
                      <a:endParaRPr lang="id-ID" sz="1600" b="0" i="0" u="none" strike="noStrike" dirty="0">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k</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row start</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row end</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rowendprev</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1</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dirty="0">
                          <a:effectLst/>
                        </a:rPr>
                        <a:t>0</a:t>
                      </a:r>
                      <a:endParaRPr lang="id-ID"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0</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-1</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2</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0</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1</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0</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3</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1</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1</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dirty="0">
                          <a:effectLst/>
                        </a:rPr>
                        <a:t>0</a:t>
                      </a:r>
                      <a:endParaRPr lang="id-ID" sz="1600" b="0" i="0" u="none" strike="noStrike" dirty="0">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4</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1</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2</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1</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5</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2</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3</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1</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6</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3</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3</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2</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7</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3</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4</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3</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8</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4</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5</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3</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9</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5</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5</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4</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10</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5</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6</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5</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11</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6</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6</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5</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12</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6</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7</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6</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13</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7</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8</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6</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14</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8</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8</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7</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15</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8</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9</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8</a:t>
                      </a:r>
                      <a:endParaRPr lang="id-ID" sz="1600" b="0" i="0" u="none" strike="noStrike">
                        <a:solidFill>
                          <a:srgbClr val="000000"/>
                        </a:solidFill>
                        <a:effectLst/>
                        <a:latin typeface="Calibri" panose="020F0502020204030204" pitchFamily="34" charset="0"/>
                      </a:endParaRPr>
                    </a:p>
                  </a:txBody>
                  <a:tcPr marL="9525" marR="9525" marT="9525" marB="0" anchor="ctr"/>
                </a:tc>
              </a:tr>
              <a:tr h="315058">
                <a:tc>
                  <a:txBody>
                    <a:bodyPr/>
                    <a:lstStyle/>
                    <a:p>
                      <a:pPr algn="ctr" fontAlgn="b"/>
                      <a:r>
                        <a:rPr lang="id-ID" sz="1600" u="none" strike="noStrike">
                          <a:effectLst/>
                        </a:rPr>
                        <a:t>16</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9</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a:effectLst/>
                        </a:rPr>
                        <a:t>10</a:t>
                      </a:r>
                      <a:endParaRPr lang="id-ID"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1600" u="none" strike="noStrike" dirty="0">
                          <a:effectLst/>
                        </a:rPr>
                        <a:t>8</a:t>
                      </a:r>
                      <a:endParaRPr lang="id-ID"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3" name="TextBox 2"/>
          <p:cNvSpPr txBox="1"/>
          <p:nvPr/>
        </p:nvSpPr>
        <p:spPr>
          <a:xfrm>
            <a:off x="275572" y="245459"/>
            <a:ext cx="3227283" cy="1569660"/>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Kenapa </a:t>
            </a:r>
            <a:r>
              <a:rPr lang="id-ID" sz="3200" i="1" dirty="0" smtClean="0">
                <a:solidFill>
                  <a:schemeClr val="accent3">
                    <a:lumMod val="50000"/>
                  </a:schemeClr>
                </a:solidFill>
                <a:latin typeface="Helvetica" panose="020B0604020202020204" pitchFamily="34" charset="0"/>
                <a:cs typeface="Helvetica" panose="020B0604020202020204" pitchFamily="34" charset="0"/>
              </a:rPr>
              <a:t>k</a:t>
            </a:r>
            <a:r>
              <a:rPr lang="id-ID" sz="3200" dirty="0">
                <a:solidFill>
                  <a:schemeClr val="accent3">
                    <a:lumMod val="50000"/>
                  </a:schemeClr>
                </a:solidFill>
                <a:latin typeface="Helvetica" panose="020B0604020202020204" pitchFamily="34" charset="0"/>
                <a:cs typeface="Helvetica" panose="020B0604020202020204" pitchFamily="34" charset="0"/>
              </a:rPr>
              <a:t>-</a:t>
            </a:r>
            <a:r>
              <a:rPr lang="id-ID" sz="3200" dirty="0" smtClean="0">
                <a:solidFill>
                  <a:schemeClr val="accent3">
                    <a:lumMod val="50000"/>
                  </a:schemeClr>
                </a:solidFill>
                <a:latin typeface="Helvetica" panose="020B0604020202020204" pitchFamily="34" charset="0"/>
                <a:cs typeface="Helvetica" panose="020B0604020202020204" pitchFamily="34" charset="0"/>
              </a:rPr>
              <a:t>nya tidak berurutan (lanj.)</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sp>
        <p:nvSpPr>
          <p:cNvPr id="4" name="Rectangle 3"/>
          <p:cNvSpPr/>
          <p:nvPr/>
        </p:nvSpPr>
        <p:spPr>
          <a:xfrm>
            <a:off x="162838" y="245459"/>
            <a:ext cx="112734" cy="156966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stretch>
            <a:fillRect/>
          </a:stretch>
        </p:blipFill>
        <p:spPr>
          <a:xfrm>
            <a:off x="7834219" y="1322677"/>
            <a:ext cx="4225484" cy="3178985"/>
          </a:xfrm>
          <a:prstGeom prst="rect">
            <a:avLst/>
          </a:prstGeom>
        </p:spPr>
      </p:pic>
    </p:spTree>
    <p:extLst>
      <p:ext uri="{BB962C8B-B14F-4D97-AF65-F5344CB8AC3E}">
        <p14:creationId xmlns:p14="http://schemas.microsoft.com/office/powerpoint/2010/main" val="249791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75572" y="245459"/>
            <a:ext cx="3227283" cy="1569660"/>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Kenapa </a:t>
            </a:r>
            <a:r>
              <a:rPr lang="id-ID" sz="3200" i="1" dirty="0" smtClean="0">
                <a:solidFill>
                  <a:schemeClr val="accent3">
                    <a:lumMod val="50000"/>
                  </a:schemeClr>
                </a:solidFill>
                <a:latin typeface="Helvetica" panose="020B0604020202020204" pitchFamily="34" charset="0"/>
                <a:cs typeface="Helvetica" panose="020B0604020202020204" pitchFamily="34" charset="0"/>
              </a:rPr>
              <a:t>k</a:t>
            </a:r>
            <a:r>
              <a:rPr lang="id-ID" sz="3200" dirty="0">
                <a:solidFill>
                  <a:schemeClr val="accent3">
                    <a:lumMod val="50000"/>
                  </a:schemeClr>
                </a:solidFill>
                <a:latin typeface="Helvetica" panose="020B0604020202020204" pitchFamily="34" charset="0"/>
                <a:cs typeface="Helvetica" panose="020B0604020202020204" pitchFamily="34" charset="0"/>
              </a:rPr>
              <a:t>-</a:t>
            </a:r>
            <a:r>
              <a:rPr lang="id-ID" sz="3200" dirty="0" smtClean="0">
                <a:solidFill>
                  <a:schemeClr val="accent3">
                    <a:lumMod val="50000"/>
                  </a:schemeClr>
                </a:solidFill>
                <a:latin typeface="Helvetica" panose="020B0604020202020204" pitchFamily="34" charset="0"/>
                <a:cs typeface="Helvetica" panose="020B0604020202020204" pitchFamily="34" charset="0"/>
              </a:rPr>
              <a:t>nya tidak berurutan (lanj.)</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sp>
        <p:nvSpPr>
          <p:cNvPr id="4" name="Rectangle 3"/>
          <p:cNvSpPr/>
          <p:nvPr/>
        </p:nvSpPr>
        <p:spPr>
          <a:xfrm>
            <a:off x="162838" y="245459"/>
            <a:ext cx="112734" cy="156966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p:cNvPicPr>
            <a:picLocks noChangeAspect="1"/>
          </p:cNvPicPr>
          <p:nvPr/>
        </p:nvPicPr>
        <p:blipFill>
          <a:blip r:embed="rId2"/>
          <a:stretch>
            <a:fillRect/>
          </a:stretch>
        </p:blipFill>
        <p:spPr>
          <a:xfrm>
            <a:off x="8108264" y="1252410"/>
            <a:ext cx="2934873" cy="3322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468003787"/>
              </p:ext>
            </p:extLst>
          </p:nvPr>
        </p:nvGraphicFramePr>
        <p:xfrm>
          <a:off x="3615589" y="1030289"/>
          <a:ext cx="4093893" cy="3877620"/>
        </p:xfrm>
        <a:graphic>
          <a:graphicData uri="http://schemas.openxmlformats.org/drawingml/2006/table">
            <a:tbl>
              <a:tblPr>
                <a:tableStyleId>{D7AC3CCA-C797-4891-BE02-D94E43425B78}</a:tableStyleId>
              </a:tblPr>
              <a:tblGrid>
                <a:gridCol w="574179"/>
                <a:gridCol w="1079456"/>
                <a:gridCol w="1010554"/>
                <a:gridCol w="1429704"/>
              </a:tblGrid>
              <a:tr h="387762">
                <a:tc gridSpan="4">
                  <a:txBody>
                    <a:bodyPr/>
                    <a:lstStyle/>
                    <a:p>
                      <a:pPr algn="ctr" fontAlgn="b"/>
                      <a:r>
                        <a:rPr lang="id-ID" sz="1400" i="1" u="none" strike="noStrike" dirty="0" smtClean="0">
                          <a:effectLst/>
                          <a:latin typeface="Helvetica" panose="020B0604020202020204" pitchFamily="34" charset="0"/>
                          <a:cs typeface="Helvetica" panose="020B0604020202020204" pitchFamily="34" charset="0"/>
                        </a:rPr>
                        <a:t>alpa</a:t>
                      </a:r>
                      <a:r>
                        <a:rPr lang="id-ID" sz="1400" u="none" strike="noStrike" dirty="0" smtClean="0">
                          <a:effectLst/>
                          <a:latin typeface="Helvetica" panose="020B0604020202020204" pitchFamily="34" charset="0"/>
                          <a:cs typeface="Helvetica" panose="020B0604020202020204" pitchFamily="34" charset="0"/>
                        </a:rPr>
                        <a:t>=0.5</a:t>
                      </a:r>
                      <a:endParaRPr lang="id-ID" sz="14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hMerge="1">
                  <a:txBody>
                    <a:bodyPr/>
                    <a:lstStyle/>
                    <a:p>
                      <a:pPr algn="ctr" fontAlgn="b"/>
                      <a:endParaRPr lang="id-ID" sz="14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hMerge="1">
                  <a:txBody>
                    <a:bodyPr/>
                    <a:lstStyle/>
                    <a:p>
                      <a:pPr algn="ctr" fontAlgn="b"/>
                      <a:endParaRPr lang="id-ID" sz="14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hMerge="1">
                  <a:txBody>
                    <a:bodyPr/>
                    <a:lstStyle/>
                    <a:p>
                      <a:pPr algn="ctr" fontAlgn="b"/>
                      <a:endParaRPr lang="id-ID" sz="14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387762">
                <a:tc>
                  <a:txBody>
                    <a:bodyPr/>
                    <a:lstStyle/>
                    <a:p>
                      <a:pPr algn="ctr" fontAlgn="b"/>
                      <a:r>
                        <a:rPr lang="id-ID" sz="1400" u="none" strike="noStrike">
                          <a:effectLst/>
                          <a:latin typeface="Helvetica" panose="020B0604020202020204" pitchFamily="34" charset="0"/>
                          <a:cs typeface="Helvetica" panose="020B0604020202020204" pitchFamily="34" charset="0"/>
                        </a:rPr>
                        <a:t>k</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row start</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row end</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rowendprev</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387762">
                <a:tc>
                  <a:txBody>
                    <a:bodyPr/>
                    <a:lstStyle/>
                    <a:p>
                      <a:pPr algn="ctr" fontAlgn="b"/>
                      <a:r>
                        <a:rPr lang="id-ID" sz="1400" u="none" strike="noStrike">
                          <a:effectLst/>
                          <a:latin typeface="Helvetica" panose="020B0604020202020204" pitchFamily="34" charset="0"/>
                          <a:cs typeface="Helvetica" panose="020B0604020202020204" pitchFamily="34" charset="0"/>
                        </a:rPr>
                        <a:t>1</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0</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1</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-2</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387762">
                <a:tc>
                  <a:txBody>
                    <a:bodyPr/>
                    <a:lstStyle/>
                    <a:p>
                      <a:pPr algn="ctr" fontAlgn="b"/>
                      <a:r>
                        <a:rPr lang="id-ID" sz="1400" u="none" strike="noStrike">
                          <a:effectLst/>
                          <a:latin typeface="Helvetica" panose="020B0604020202020204" pitchFamily="34" charset="0"/>
                          <a:cs typeface="Helvetica" panose="020B0604020202020204" pitchFamily="34" charset="0"/>
                        </a:rPr>
                        <a:t>2</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1</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2</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0</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387762">
                <a:tc>
                  <a:txBody>
                    <a:bodyPr/>
                    <a:lstStyle/>
                    <a:p>
                      <a:pPr algn="ctr" fontAlgn="b"/>
                      <a:r>
                        <a:rPr lang="id-ID" sz="1400" u="none" strike="noStrike">
                          <a:effectLst/>
                          <a:latin typeface="Helvetica" panose="020B0604020202020204" pitchFamily="34" charset="0"/>
                          <a:cs typeface="Helvetica" panose="020B0604020202020204" pitchFamily="34" charset="0"/>
                        </a:rPr>
                        <a:t>3</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2</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3</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1</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387762">
                <a:tc>
                  <a:txBody>
                    <a:bodyPr/>
                    <a:lstStyle/>
                    <a:p>
                      <a:pPr algn="ctr" fontAlgn="b"/>
                      <a:r>
                        <a:rPr lang="id-ID" sz="1400" u="none" strike="noStrike">
                          <a:effectLst/>
                          <a:latin typeface="Helvetica" panose="020B0604020202020204" pitchFamily="34" charset="0"/>
                          <a:cs typeface="Helvetica" panose="020B0604020202020204" pitchFamily="34" charset="0"/>
                        </a:rPr>
                        <a:t>4</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3</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5</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2</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387762">
                <a:tc>
                  <a:txBody>
                    <a:bodyPr/>
                    <a:lstStyle/>
                    <a:p>
                      <a:pPr algn="ctr" fontAlgn="b"/>
                      <a:r>
                        <a:rPr lang="id-ID" sz="1400" u="none" strike="noStrike">
                          <a:effectLst/>
                          <a:latin typeface="Helvetica" panose="020B0604020202020204" pitchFamily="34" charset="0"/>
                          <a:cs typeface="Helvetica" panose="020B0604020202020204" pitchFamily="34" charset="0"/>
                        </a:rPr>
                        <a:t>5</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5</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6</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3</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387762">
                <a:tc>
                  <a:txBody>
                    <a:bodyPr/>
                    <a:lstStyle/>
                    <a:p>
                      <a:pPr algn="ctr" fontAlgn="b"/>
                      <a:r>
                        <a:rPr lang="id-ID" sz="1400" u="none" strike="noStrike">
                          <a:effectLst/>
                          <a:latin typeface="Helvetica" panose="020B0604020202020204" pitchFamily="34" charset="0"/>
                          <a:cs typeface="Helvetica" panose="020B0604020202020204" pitchFamily="34" charset="0"/>
                        </a:rPr>
                        <a:t>6</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6</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7</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5</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387762">
                <a:tc>
                  <a:txBody>
                    <a:bodyPr/>
                    <a:lstStyle/>
                    <a:p>
                      <a:pPr algn="ctr" fontAlgn="b"/>
                      <a:r>
                        <a:rPr lang="id-ID" sz="1400" u="none" strike="noStrike">
                          <a:effectLst/>
                          <a:latin typeface="Helvetica" panose="020B0604020202020204" pitchFamily="34" charset="0"/>
                          <a:cs typeface="Helvetica" panose="020B0604020202020204" pitchFamily="34" charset="0"/>
                        </a:rPr>
                        <a:t>7</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7</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8</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6</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r h="387762">
                <a:tc>
                  <a:txBody>
                    <a:bodyPr/>
                    <a:lstStyle/>
                    <a:p>
                      <a:pPr algn="ctr" fontAlgn="b"/>
                      <a:r>
                        <a:rPr lang="id-ID" sz="1400" u="none" strike="noStrike">
                          <a:effectLst/>
                          <a:latin typeface="Helvetica" panose="020B0604020202020204" pitchFamily="34" charset="0"/>
                          <a:cs typeface="Helvetica" panose="020B0604020202020204" pitchFamily="34" charset="0"/>
                        </a:rPr>
                        <a:t>8</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8</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a:effectLst/>
                          <a:latin typeface="Helvetica" panose="020B0604020202020204" pitchFamily="34" charset="0"/>
                          <a:cs typeface="Helvetica" panose="020B0604020202020204" pitchFamily="34" charset="0"/>
                        </a:rPr>
                        <a:t>10</a:t>
                      </a:r>
                      <a:endParaRPr lang="id-ID" sz="14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ctr"/>
                </a:tc>
                <a:tc>
                  <a:txBody>
                    <a:bodyPr/>
                    <a:lstStyle/>
                    <a:p>
                      <a:pPr algn="ctr" fontAlgn="b"/>
                      <a:r>
                        <a:rPr lang="id-ID" sz="1400" u="none" strike="noStrike" dirty="0">
                          <a:effectLst/>
                          <a:latin typeface="Helvetica" panose="020B0604020202020204" pitchFamily="34" charset="0"/>
                          <a:cs typeface="Helvetica" panose="020B0604020202020204" pitchFamily="34" charset="0"/>
                        </a:rPr>
                        <a:t>7</a:t>
                      </a:r>
                      <a:endParaRPr lang="id-ID" sz="14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307531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62838" y="245459"/>
            <a:ext cx="112734" cy="10772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p:cNvSpPr txBox="1"/>
          <p:nvPr/>
        </p:nvSpPr>
        <p:spPr>
          <a:xfrm>
            <a:off x="503582" y="2160105"/>
            <a:ext cx="7540487" cy="646331"/>
          </a:xfrm>
          <a:prstGeom prst="rect">
            <a:avLst/>
          </a:prstGeom>
          <a:noFill/>
        </p:spPr>
        <p:txBody>
          <a:bodyPr wrap="square" rtlCol="0">
            <a:spAutoFit/>
          </a:bodyPr>
          <a:lstStyle/>
          <a:p>
            <a:r>
              <a:rPr lang="id-ID" dirty="0">
                <a:hlinkClick r:id="rId2"/>
              </a:rPr>
              <a:t>http://</a:t>
            </a:r>
            <a:r>
              <a:rPr lang="id-ID" dirty="0" smtClean="0">
                <a:hlinkClick r:id="rId2"/>
              </a:rPr>
              <a:t>blogs.cisco.com/performance/tree-based-launch-in-open-mpi</a:t>
            </a:r>
            <a:endParaRPr lang="id-ID" dirty="0" smtClean="0"/>
          </a:p>
          <a:p>
            <a:r>
              <a:rPr lang="id-ID" dirty="0"/>
              <a:t>http://blogs.cisco.com/performance/tree-based-launch-in-open-mpi-part-2</a:t>
            </a:r>
          </a:p>
        </p:txBody>
      </p:sp>
      <p:pic>
        <p:nvPicPr>
          <p:cNvPr id="5" name="Picture 4"/>
          <p:cNvPicPr>
            <a:picLocks noChangeAspect="1"/>
          </p:cNvPicPr>
          <p:nvPr/>
        </p:nvPicPr>
        <p:blipFill>
          <a:blip r:embed="rId3"/>
          <a:stretch>
            <a:fillRect/>
          </a:stretch>
        </p:blipFill>
        <p:spPr>
          <a:xfrm>
            <a:off x="503582" y="2994370"/>
            <a:ext cx="10734675" cy="2486025"/>
          </a:xfrm>
          <a:prstGeom prst="rect">
            <a:avLst/>
          </a:prstGeom>
        </p:spPr>
      </p:pic>
    </p:spTree>
    <p:extLst>
      <p:ext uri="{BB962C8B-B14F-4D97-AF65-F5344CB8AC3E}">
        <p14:creationId xmlns:p14="http://schemas.microsoft.com/office/powerpoint/2010/main" val="964034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62838" y="245459"/>
            <a:ext cx="112734" cy="10772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2"/>
          <p:cNvPicPr>
            <a:picLocks noChangeAspect="1"/>
          </p:cNvPicPr>
          <p:nvPr/>
        </p:nvPicPr>
        <p:blipFill>
          <a:blip r:embed="rId2"/>
          <a:stretch>
            <a:fillRect/>
          </a:stretch>
        </p:blipFill>
        <p:spPr>
          <a:xfrm>
            <a:off x="436080" y="1461467"/>
            <a:ext cx="10763250" cy="5048250"/>
          </a:xfrm>
          <a:prstGeom prst="rect">
            <a:avLst/>
          </a:prstGeom>
        </p:spPr>
      </p:pic>
    </p:spTree>
    <p:extLst>
      <p:ext uri="{BB962C8B-B14F-4D97-AF65-F5344CB8AC3E}">
        <p14:creationId xmlns:p14="http://schemas.microsoft.com/office/powerpoint/2010/main" val="1139903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082547"/>
            <a:ext cx="3845492"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Latar Belakang</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4" y="1030289"/>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46" name="Picture 2" descr="https://cdn0.iconfinder.com/data/icons/medicine-and-medical-equipment/512/dna_helix_gene_spiral_research_science_genetic_genome_code_flat_design_icon-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24" y="2453022"/>
            <a:ext cx="1380830" cy="13808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597" y="3987090"/>
            <a:ext cx="2254685" cy="1354217"/>
          </a:xfrm>
          <a:prstGeom prst="rect">
            <a:avLst/>
          </a:prstGeom>
          <a:noFill/>
        </p:spPr>
        <p:txBody>
          <a:bodyPr wrap="square" rtlCol="0">
            <a:spAutoFit/>
          </a:bodyPr>
          <a:lstStyle/>
          <a:p>
            <a:pPr algn="ctr"/>
            <a:r>
              <a:rPr lang="id-ID" sz="1600" dirty="0">
                <a:solidFill>
                  <a:schemeClr val="accent3">
                    <a:lumMod val="50000"/>
                  </a:schemeClr>
                </a:solidFill>
                <a:latin typeface="Helvetica" panose="020B0604020202020204" pitchFamily="34" charset="0"/>
                <a:cs typeface="Helvetica" panose="020B0604020202020204" pitchFamily="34" charset="0"/>
              </a:rPr>
              <a:t>Perbandingan </a:t>
            </a:r>
            <a:r>
              <a:rPr lang="id-ID" sz="1600" dirty="0" smtClean="0">
                <a:solidFill>
                  <a:schemeClr val="accent3">
                    <a:lumMod val="50000"/>
                  </a:schemeClr>
                </a:solidFill>
                <a:latin typeface="Helvetica" panose="020B0604020202020204" pitchFamily="34" charset="0"/>
                <a:cs typeface="Helvetica" panose="020B0604020202020204" pitchFamily="34" charset="0"/>
              </a:rPr>
              <a:t>genom merupakan </a:t>
            </a:r>
            <a:r>
              <a:rPr lang="id-ID" sz="1600" dirty="0">
                <a:solidFill>
                  <a:schemeClr val="accent3">
                    <a:lumMod val="50000"/>
                  </a:schemeClr>
                </a:solidFill>
                <a:latin typeface="Helvetica" panose="020B0604020202020204" pitchFamily="34" charset="0"/>
                <a:cs typeface="Helvetica" panose="020B0604020202020204" pitchFamily="34" charset="0"/>
              </a:rPr>
              <a:t>salah satu permasalahan di bioinformatika</a:t>
            </a:r>
            <a:endParaRPr lang="id-ID" sz="1600" i="1" dirty="0">
              <a:solidFill>
                <a:schemeClr val="accent3">
                  <a:lumMod val="50000"/>
                </a:schemeClr>
              </a:solidFill>
              <a:latin typeface="Helvetica" panose="020B0604020202020204" pitchFamily="34" charset="0"/>
              <a:cs typeface="Helvetica" panose="020B0604020202020204" pitchFamily="34" charset="0"/>
            </a:endParaRPr>
          </a:p>
          <a:p>
            <a:pPr algn="ctr"/>
            <a:endParaRPr lang="id-ID" sz="1600" dirty="0"/>
          </a:p>
        </p:txBody>
      </p:sp>
      <p:sp>
        <p:nvSpPr>
          <p:cNvPr id="4" name="Cross 3"/>
          <p:cNvSpPr/>
          <p:nvPr/>
        </p:nvSpPr>
        <p:spPr>
          <a:xfrm>
            <a:off x="2386888" y="2852270"/>
            <a:ext cx="557414" cy="587737"/>
          </a:xfrm>
          <a:prstGeom prst="plus">
            <a:avLst>
              <a:gd name="adj" fmla="val 36765"/>
            </a:avLst>
          </a:prstGeom>
          <a:solidFill>
            <a:srgbClr val="27B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3053556" y="2728841"/>
            <a:ext cx="2229634" cy="830997"/>
          </a:xfrm>
          <a:prstGeom prst="rect">
            <a:avLst/>
          </a:prstGeom>
          <a:noFill/>
        </p:spPr>
        <p:txBody>
          <a:bodyPr wrap="square" rtlCol="0">
            <a:spAutoFit/>
          </a:bodyPr>
          <a:lstStyle/>
          <a:p>
            <a:r>
              <a:rPr lang="id-ID" sz="4800" b="1" dirty="0" smtClean="0">
                <a:solidFill>
                  <a:srgbClr val="27BEC4"/>
                </a:solidFill>
                <a:latin typeface="Helvetica" panose="020B0604020202020204" pitchFamily="34" charset="0"/>
                <a:cs typeface="Helvetica" panose="020B0604020202020204" pitchFamily="34" charset="0"/>
              </a:rPr>
              <a:t>TTAGT</a:t>
            </a:r>
            <a:endParaRPr lang="id-ID" sz="1100" b="1" dirty="0">
              <a:solidFill>
                <a:srgbClr val="27BEC4"/>
              </a:solidFill>
              <a:latin typeface="Helvetica" panose="020B0604020202020204" pitchFamily="34" charset="0"/>
              <a:cs typeface="Helvetica" panose="020B0604020202020204" pitchFamily="34" charset="0"/>
            </a:endParaRPr>
          </a:p>
        </p:txBody>
      </p:sp>
      <p:sp>
        <p:nvSpPr>
          <p:cNvPr id="11" name="TextBox 10"/>
          <p:cNvSpPr txBox="1"/>
          <p:nvPr/>
        </p:nvSpPr>
        <p:spPr>
          <a:xfrm>
            <a:off x="3141238" y="3987089"/>
            <a:ext cx="1828801" cy="861774"/>
          </a:xfrm>
          <a:prstGeom prst="rect">
            <a:avLst/>
          </a:prstGeom>
          <a:noFill/>
        </p:spPr>
        <p:txBody>
          <a:bodyPr wrap="square" rtlCol="0">
            <a:spAutoFit/>
          </a:bodyPr>
          <a:lstStyle/>
          <a:p>
            <a:pPr algn="ctr"/>
            <a:r>
              <a:rPr lang="id-ID" sz="1600" dirty="0" smtClean="0">
                <a:solidFill>
                  <a:schemeClr val="accent3">
                    <a:lumMod val="50000"/>
                  </a:schemeClr>
                </a:solidFill>
                <a:latin typeface="Helvetica" panose="020B0604020202020204" pitchFamily="34" charset="0"/>
                <a:cs typeface="Helvetica" panose="020B0604020202020204" pitchFamily="34" charset="0"/>
              </a:rPr>
              <a:t>Data genom yang besar</a:t>
            </a:r>
            <a:endParaRPr lang="id-ID" sz="1600" i="1" dirty="0">
              <a:solidFill>
                <a:schemeClr val="accent3">
                  <a:lumMod val="50000"/>
                </a:schemeClr>
              </a:solidFill>
              <a:latin typeface="Helvetica" panose="020B0604020202020204" pitchFamily="34" charset="0"/>
              <a:cs typeface="Helvetica" panose="020B0604020202020204" pitchFamily="34" charset="0"/>
            </a:endParaRPr>
          </a:p>
          <a:p>
            <a:pPr algn="ctr"/>
            <a:endParaRPr lang="id-ID" sz="1600" dirty="0"/>
          </a:p>
        </p:txBody>
      </p:sp>
      <p:sp>
        <p:nvSpPr>
          <p:cNvPr id="9" name="Right Arrow 8"/>
          <p:cNvSpPr/>
          <p:nvPr/>
        </p:nvSpPr>
        <p:spPr>
          <a:xfrm>
            <a:off x="5451960" y="3012932"/>
            <a:ext cx="1180577" cy="261016"/>
          </a:xfrm>
          <a:prstGeom prst="rightArrow">
            <a:avLst/>
          </a:prstGeom>
          <a:solidFill>
            <a:srgbClr val="27BEC4"/>
          </a:solidFill>
          <a:ln>
            <a:solidFill>
              <a:srgbClr val="27BE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Box 14"/>
          <p:cNvSpPr txBox="1"/>
          <p:nvPr/>
        </p:nvSpPr>
        <p:spPr>
          <a:xfrm>
            <a:off x="6801307" y="2728841"/>
            <a:ext cx="1703540" cy="830997"/>
          </a:xfrm>
          <a:prstGeom prst="rect">
            <a:avLst/>
          </a:prstGeom>
          <a:noFill/>
        </p:spPr>
        <p:txBody>
          <a:bodyPr wrap="square" rtlCol="0">
            <a:spAutoFit/>
          </a:bodyPr>
          <a:lstStyle/>
          <a:p>
            <a:r>
              <a:rPr lang="id-ID" sz="4800" b="1" dirty="0" smtClean="0">
                <a:solidFill>
                  <a:srgbClr val="27BEC4"/>
                </a:solidFill>
                <a:latin typeface="Helvetica" panose="020B0604020202020204" pitchFamily="34" charset="0"/>
                <a:cs typeface="Helvetica" panose="020B0604020202020204" pitchFamily="34" charset="0"/>
              </a:rPr>
              <a:t>LCS</a:t>
            </a:r>
            <a:endParaRPr lang="id-ID" sz="1100" b="1" dirty="0">
              <a:solidFill>
                <a:srgbClr val="27BEC4"/>
              </a:solidFill>
              <a:latin typeface="Helvetica" panose="020B0604020202020204" pitchFamily="34" charset="0"/>
              <a:cs typeface="Helvetica" panose="020B0604020202020204" pitchFamily="34" charset="0"/>
            </a:endParaRPr>
          </a:p>
        </p:txBody>
      </p:sp>
      <p:sp>
        <p:nvSpPr>
          <p:cNvPr id="18" name="TextBox 17"/>
          <p:cNvSpPr txBox="1"/>
          <p:nvPr/>
        </p:nvSpPr>
        <p:spPr>
          <a:xfrm>
            <a:off x="6353168" y="3987089"/>
            <a:ext cx="2254685" cy="1107996"/>
          </a:xfrm>
          <a:prstGeom prst="rect">
            <a:avLst/>
          </a:prstGeom>
          <a:noFill/>
        </p:spPr>
        <p:txBody>
          <a:bodyPr wrap="square" rtlCol="0">
            <a:spAutoFit/>
          </a:bodyPr>
          <a:lstStyle/>
          <a:p>
            <a:pPr algn="ctr"/>
            <a:r>
              <a:rPr lang="id-ID" sz="1600" dirty="0" smtClean="0">
                <a:solidFill>
                  <a:schemeClr val="accent3">
                    <a:lumMod val="50000"/>
                  </a:schemeClr>
                </a:solidFill>
                <a:latin typeface="Helvetica" panose="020B0604020202020204" pitchFamily="34" charset="0"/>
                <a:cs typeface="Helvetica" panose="020B0604020202020204" pitchFamily="34" charset="0"/>
              </a:rPr>
              <a:t>Mencari </a:t>
            </a:r>
            <a:r>
              <a:rPr lang="id-ID" sz="1600" i="1" dirty="0" smtClean="0">
                <a:solidFill>
                  <a:schemeClr val="accent3">
                    <a:lumMod val="50000"/>
                  </a:schemeClr>
                </a:solidFill>
                <a:latin typeface="Helvetica" panose="020B0604020202020204" pitchFamily="34" charset="0"/>
                <a:cs typeface="Helvetica" panose="020B0604020202020204" pitchFamily="34" charset="0"/>
              </a:rPr>
              <a:t>global alignment</a:t>
            </a:r>
            <a:r>
              <a:rPr lang="id-ID" sz="1600" dirty="0" smtClean="0">
                <a:solidFill>
                  <a:schemeClr val="accent3">
                    <a:lumMod val="50000"/>
                  </a:schemeClr>
                </a:solidFill>
                <a:latin typeface="Helvetica" panose="020B0604020202020204" pitchFamily="34" charset="0"/>
                <a:cs typeface="Helvetica" panose="020B0604020202020204" pitchFamily="34" charset="0"/>
              </a:rPr>
              <a:t> dari dua genom</a:t>
            </a:r>
            <a:endParaRPr lang="id-ID" sz="1600" i="1" dirty="0">
              <a:solidFill>
                <a:schemeClr val="accent3">
                  <a:lumMod val="50000"/>
                </a:schemeClr>
              </a:solidFill>
              <a:latin typeface="Helvetica" panose="020B0604020202020204" pitchFamily="34" charset="0"/>
              <a:cs typeface="Helvetica" panose="020B0604020202020204" pitchFamily="34" charset="0"/>
            </a:endParaRPr>
          </a:p>
          <a:p>
            <a:pPr algn="ctr"/>
            <a:endParaRPr lang="id-ID" sz="1600" dirty="0"/>
          </a:p>
        </p:txBody>
      </p:sp>
      <p:sp>
        <p:nvSpPr>
          <p:cNvPr id="19" name="TextBox 18"/>
          <p:cNvSpPr txBox="1"/>
          <p:nvPr/>
        </p:nvSpPr>
        <p:spPr>
          <a:xfrm>
            <a:off x="8952324" y="2728839"/>
            <a:ext cx="2835383" cy="829199"/>
          </a:xfrm>
          <a:prstGeom prst="rect">
            <a:avLst/>
          </a:prstGeom>
          <a:noFill/>
        </p:spPr>
        <p:txBody>
          <a:bodyPr wrap="square" rtlCol="0">
            <a:spAutoFit/>
          </a:bodyPr>
          <a:lstStyle/>
          <a:p>
            <a:r>
              <a:rPr lang="id-ID" sz="4800" b="1" dirty="0" smtClean="0">
                <a:solidFill>
                  <a:srgbClr val="27BEC4"/>
                </a:solidFill>
                <a:latin typeface="Helvetica" panose="020B0604020202020204" pitchFamily="34" charset="0"/>
                <a:cs typeface="Helvetica" panose="020B0604020202020204" pitchFamily="34" charset="0"/>
              </a:rPr>
              <a:t>OpenMPI</a:t>
            </a:r>
            <a:endParaRPr lang="id-ID" sz="1100" b="1" dirty="0">
              <a:solidFill>
                <a:srgbClr val="27BEC4"/>
              </a:solidFill>
              <a:latin typeface="Helvetica" panose="020B0604020202020204" pitchFamily="34" charset="0"/>
              <a:cs typeface="Helvetica" panose="020B0604020202020204" pitchFamily="34" charset="0"/>
            </a:endParaRPr>
          </a:p>
        </p:txBody>
      </p:sp>
      <p:sp>
        <p:nvSpPr>
          <p:cNvPr id="20" name="Cross 19"/>
          <p:cNvSpPr/>
          <p:nvPr/>
        </p:nvSpPr>
        <p:spPr>
          <a:xfrm>
            <a:off x="8394910" y="2849571"/>
            <a:ext cx="557414" cy="587737"/>
          </a:xfrm>
          <a:prstGeom prst="plus">
            <a:avLst>
              <a:gd name="adj" fmla="val 36765"/>
            </a:avLst>
          </a:prstGeom>
          <a:solidFill>
            <a:srgbClr val="27B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TextBox 20"/>
          <p:cNvSpPr txBox="1"/>
          <p:nvPr/>
        </p:nvSpPr>
        <p:spPr>
          <a:xfrm>
            <a:off x="9100344" y="3987089"/>
            <a:ext cx="2254685" cy="1354217"/>
          </a:xfrm>
          <a:prstGeom prst="rect">
            <a:avLst/>
          </a:prstGeom>
          <a:noFill/>
        </p:spPr>
        <p:txBody>
          <a:bodyPr wrap="square" rtlCol="0">
            <a:spAutoFit/>
          </a:bodyPr>
          <a:lstStyle/>
          <a:p>
            <a:pPr algn="ctr"/>
            <a:r>
              <a:rPr lang="id-ID" sz="1600" dirty="0" smtClean="0">
                <a:solidFill>
                  <a:schemeClr val="accent3">
                    <a:lumMod val="50000"/>
                  </a:schemeClr>
                </a:solidFill>
                <a:latin typeface="Helvetica" panose="020B0604020202020204" pitchFamily="34" charset="0"/>
                <a:cs typeface="Helvetica" panose="020B0604020202020204" pitchFamily="34" charset="0"/>
              </a:rPr>
              <a:t>Komputasi secara paralel untuk mengurangi waktu eksekusi</a:t>
            </a:r>
            <a:endParaRPr lang="id-ID" sz="1600" i="1" dirty="0">
              <a:solidFill>
                <a:schemeClr val="accent3">
                  <a:lumMod val="50000"/>
                </a:schemeClr>
              </a:solidFill>
              <a:latin typeface="Helvetica" panose="020B0604020202020204" pitchFamily="34" charset="0"/>
              <a:cs typeface="Helvetica" panose="020B0604020202020204" pitchFamily="34" charset="0"/>
            </a:endParaRPr>
          </a:p>
          <a:p>
            <a:pPr algn="ctr"/>
            <a:endParaRPr lang="id-ID" sz="1600" dirty="0"/>
          </a:p>
        </p:txBody>
      </p:sp>
    </p:spTree>
    <p:extLst>
      <p:ext uri="{BB962C8B-B14F-4D97-AF65-F5344CB8AC3E}">
        <p14:creationId xmlns:p14="http://schemas.microsoft.com/office/powerpoint/2010/main" val="1413034027"/>
      </p:ext>
    </p:extLst>
  </p:cSld>
  <p:clrMapOvr>
    <a:masterClrMapping/>
  </p:clrMapOvr>
  <mc:AlternateContent xmlns:mc="http://schemas.openxmlformats.org/markup-compatibility/2006" xmlns:p14="http://schemas.microsoft.com/office/powerpoint/2010/main">
    <mc:Choice Requires="p14">
      <p:transition spd="slow" p14:dur="2000" advTm="21889"/>
    </mc:Choice>
    <mc:Fallback xmlns="">
      <p:transition spd="slow" advTm="21889"/>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662608" y="1078253"/>
            <a:ext cx="10283687" cy="369332"/>
          </a:xfrm>
          <a:prstGeom prst="rect">
            <a:avLst/>
          </a:prstGeom>
        </p:spPr>
        <p:txBody>
          <a:bodyPr wrap="square">
            <a:spAutoFit/>
          </a:bodyPr>
          <a:lstStyle/>
          <a:p>
            <a:r>
              <a:rPr lang="en-US" b="1" dirty="0">
                <a:solidFill>
                  <a:srgbClr val="000000"/>
                </a:solidFill>
                <a:latin typeface="Helvetica" panose="020B0604020202020204" pitchFamily="34" charset="0"/>
                <a:cs typeface="Helvetica" panose="020B0604020202020204" pitchFamily="34" charset="0"/>
              </a:rPr>
              <a:t>Pipelining</a:t>
            </a:r>
            <a:r>
              <a:rPr lang="en-US" dirty="0">
                <a:solidFill>
                  <a:srgbClr val="000000"/>
                </a:solidFill>
                <a:latin typeface="Helvetica" panose="020B0604020202020204" pitchFamily="34" charset="0"/>
                <a:cs typeface="Helvetica" panose="020B0604020202020204" pitchFamily="34" charset="0"/>
              </a:rPr>
              <a:t> is an implementation technique where multiple instructions are overlapped in execution.</a:t>
            </a:r>
            <a:endParaRPr lang="id-ID" dirty="0">
              <a:latin typeface="Helvetica" panose="020B0604020202020204" pitchFamily="34" charset="0"/>
              <a:cs typeface="Helvetica" panose="020B0604020202020204" pitchFamily="34" charset="0"/>
            </a:endParaRPr>
          </a:p>
        </p:txBody>
      </p:sp>
      <p:pic>
        <p:nvPicPr>
          <p:cNvPr id="3" name="Picture 2"/>
          <p:cNvPicPr>
            <a:picLocks noChangeAspect="1"/>
          </p:cNvPicPr>
          <p:nvPr/>
        </p:nvPicPr>
        <p:blipFill>
          <a:blip r:embed="rId2"/>
          <a:stretch>
            <a:fillRect/>
          </a:stretch>
        </p:blipFill>
        <p:spPr>
          <a:xfrm>
            <a:off x="662608" y="1614695"/>
            <a:ext cx="7466698" cy="4256018"/>
          </a:xfrm>
          <a:prstGeom prst="rect">
            <a:avLst/>
          </a:prstGeom>
        </p:spPr>
      </p:pic>
      <p:sp>
        <p:nvSpPr>
          <p:cNvPr id="4" name="Rectangle 3"/>
          <p:cNvSpPr/>
          <p:nvPr/>
        </p:nvSpPr>
        <p:spPr>
          <a:xfrm>
            <a:off x="662608" y="6037823"/>
            <a:ext cx="5023298" cy="369332"/>
          </a:xfrm>
          <a:prstGeom prst="rect">
            <a:avLst/>
          </a:prstGeom>
        </p:spPr>
        <p:txBody>
          <a:bodyPr wrap="none">
            <a:spAutoFit/>
          </a:bodyPr>
          <a:lstStyle/>
          <a:p>
            <a:r>
              <a:rPr lang="id-ID" dirty="0"/>
              <a:t>https://computing.llnl.gov/tutorials/parallel_comp/</a:t>
            </a:r>
          </a:p>
        </p:txBody>
      </p:sp>
    </p:spTree>
    <p:extLst>
      <p:ext uri="{BB962C8B-B14F-4D97-AF65-F5344CB8AC3E}">
        <p14:creationId xmlns:p14="http://schemas.microsoft.com/office/powerpoint/2010/main" val="2948399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192695" y="1073571"/>
            <a:ext cx="6096000" cy="1477328"/>
          </a:xfrm>
          <a:prstGeom prst="rect">
            <a:avLst/>
          </a:prstGeom>
        </p:spPr>
        <p:txBody>
          <a:bodyPr>
            <a:spAutoFit/>
          </a:bodyPr>
          <a:lstStyle/>
          <a:p>
            <a:r>
              <a:rPr lang="id-ID" dirty="0">
                <a:solidFill>
                  <a:srgbClr val="4B4F56"/>
                </a:solidFill>
                <a:latin typeface="helvetica" panose="020B0604020202020204" pitchFamily="34" charset="0"/>
              </a:rPr>
              <a:t>salah satu hipotesa penyebab 54 lebih cepat daripada 27 adalah pada saat skenario tersebut jumlah data yang datang ke dalam satu komputer memiliki jumlah yang sesuai sehingga process swithcing menyebabkan eksekusi program menjadi semakin efisien</a:t>
            </a:r>
            <a:endParaRPr lang="id-ID" dirty="0"/>
          </a:p>
        </p:txBody>
      </p:sp>
      <p:sp>
        <p:nvSpPr>
          <p:cNvPr id="3" name="Rectangle 2"/>
          <p:cNvSpPr/>
          <p:nvPr/>
        </p:nvSpPr>
        <p:spPr>
          <a:xfrm>
            <a:off x="1192695" y="2731390"/>
            <a:ext cx="6096000" cy="2031325"/>
          </a:xfrm>
          <a:prstGeom prst="rect">
            <a:avLst/>
          </a:prstGeom>
        </p:spPr>
        <p:txBody>
          <a:bodyPr>
            <a:spAutoFit/>
          </a:bodyPr>
          <a:lstStyle/>
          <a:p>
            <a:r>
              <a:rPr lang="id-ID" smtClean="0">
                <a:solidFill>
                  <a:srgbClr val="4B4F56"/>
                </a:solidFill>
                <a:latin typeface="inherit"/>
              </a:rPr>
              <a:t>efisiensi dari eksekusi program adalah : Jumlah data yang berada pada satu komputer pada satu waktu, delay komunikasi antar core processor, delay network antar komputer dan delay dari process switching dalam processor</a:t>
            </a:r>
          </a:p>
          <a:p>
            <a:r>
              <a:rPr lang="id-ID" smtClean="0">
                <a:solidFill>
                  <a:srgbClr val="4B4F56"/>
                </a:solidFill>
                <a:latin typeface="inherit"/>
              </a:rPr>
              <a:t/>
            </a:r>
            <a:br>
              <a:rPr lang="id-ID" smtClean="0">
                <a:solidFill>
                  <a:srgbClr val="4B4F56"/>
                </a:solidFill>
                <a:latin typeface="inherit"/>
              </a:rPr>
            </a:br>
            <a:endParaRPr lang="id-ID" dirty="0"/>
          </a:p>
        </p:txBody>
      </p:sp>
      <p:sp>
        <p:nvSpPr>
          <p:cNvPr id="4" name="Rectangle 3"/>
          <p:cNvSpPr/>
          <p:nvPr/>
        </p:nvSpPr>
        <p:spPr>
          <a:xfrm>
            <a:off x="1192695" y="4481541"/>
            <a:ext cx="6096000" cy="923330"/>
          </a:xfrm>
          <a:prstGeom prst="rect">
            <a:avLst/>
          </a:prstGeom>
        </p:spPr>
        <p:txBody>
          <a:bodyPr>
            <a:spAutoFit/>
          </a:bodyPr>
          <a:lstStyle/>
          <a:p>
            <a:r>
              <a:rPr lang="id-ID" dirty="0">
                <a:solidFill>
                  <a:srgbClr val="4B4F56"/>
                </a:solidFill>
                <a:latin typeface="helvetica" panose="020B0604020202020204" pitchFamily="34" charset="0"/>
              </a:rPr>
              <a:t>dengan x komputer dan y core berapa proses yang diperlukan untuk mendapatkan eksekusi yang paling efisien</a:t>
            </a:r>
            <a:endParaRPr lang="id-ID" dirty="0"/>
          </a:p>
        </p:txBody>
      </p:sp>
    </p:spTree>
    <p:extLst>
      <p:ext uri="{BB962C8B-B14F-4D97-AF65-F5344CB8AC3E}">
        <p14:creationId xmlns:p14="http://schemas.microsoft.com/office/powerpoint/2010/main" val="818371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082547"/>
            <a:ext cx="4910205"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Rumusan Masalah</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4" y="1030289"/>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801665" y="2534070"/>
            <a:ext cx="8880954" cy="3416320"/>
          </a:xfrm>
          <a:prstGeom prst="rect">
            <a:avLst/>
          </a:prstGeom>
          <a:noFill/>
        </p:spPr>
        <p:txBody>
          <a:bodyPr wrap="square" rtlCol="0">
            <a:spAutoFit/>
          </a:bodyPr>
          <a:lstStyle/>
          <a:p>
            <a:pPr marL="342900" lvl="0" indent="-342900">
              <a:buFont typeface="+mj-lt"/>
              <a:buAutoNum type="arabicPeriod"/>
            </a:pPr>
            <a:r>
              <a:rPr lang="id-ID" dirty="0">
                <a:solidFill>
                  <a:schemeClr val="accent3">
                    <a:lumMod val="50000"/>
                  </a:schemeClr>
                </a:solidFill>
                <a:latin typeface="Helvetica" panose="020B0604020202020204" pitchFamily="34" charset="0"/>
                <a:cs typeface="Helvetica" panose="020B0604020202020204" pitchFamily="34" charset="0"/>
              </a:rPr>
              <a:t>Bagaimana </a:t>
            </a:r>
            <a:r>
              <a:rPr lang="en-GB" dirty="0" err="1">
                <a:solidFill>
                  <a:schemeClr val="accent3">
                    <a:lumMod val="50000"/>
                  </a:schemeClr>
                </a:solidFill>
                <a:latin typeface="Helvetica" panose="020B0604020202020204" pitchFamily="34" charset="0"/>
                <a:cs typeface="Helvetica" panose="020B0604020202020204" pitchFamily="34" charset="0"/>
              </a:rPr>
              <a:t>mengimplementasikan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algoritma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i="1" dirty="0">
                <a:solidFill>
                  <a:schemeClr val="accent3">
                    <a:lumMod val="50000"/>
                  </a:schemeClr>
                </a:solidFill>
                <a:latin typeface="Helvetica" panose="020B0604020202020204" pitchFamily="34" charset="0"/>
                <a:cs typeface="Helvetica" panose="020B0604020202020204" pitchFamily="34" charset="0"/>
              </a:rPr>
              <a:t>longest common </a:t>
            </a:r>
            <a:r>
              <a:rPr lang="en-GB" i="1" dirty="0" smtClean="0">
                <a:solidFill>
                  <a:schemeClr val="accent3">
                    <a:lumMod val="50000"/>
                  </a:schemeClr>
                </a:solidFill>
                <a:latin typeface="Helvetica" panose="020B0604020202020204" pitchFamily="34" charset="0"/>
                <a:cs typeface="Helvetica" panose="020B0604020202020204" pitchFamily="34" charset="0"/>
              </a:rPr>
              <a:t>subsequence</a:t>
            </a:r>
            <a:r>
              <a:rPr lang="id-ID" i="1" dirty="0" smtClean="0">
                <a:solidFill>
                  <a:schemeClr val="accent3">
                    <a:lumMod val="50000"/>
                  </a:schemeClr>
                </a:solidFill>
                <a:latin typeface="Helvetica" panose="020B0604020202020204" pitchFamily="34" charset="0"/>
                <a:cs typeface="Helvetica" panose="020B0604020202020204" pitchFamily="34" charset="0"/>
              </a:rPr>
              <a:t> </a:t>
            </a:r>
            <a:r>
              <a:rPr lang="id-ID" dirty="0" smtClean="0">
                <a:solidFill>
                  <a:schemeClr val="accent3">
                    <a:lumMod val="50000"/>
                  </a:schemeClr>
                </a:solidFill>
                <a:latin typeface="Helvetica" panose="020B0604020202020204" pitchFamily="34" charset="0"/>
                <a:cs typeface="Helvetica" panose="020B0604020202020204" pitchFamily="34" charset="0"/>
              </a:rPr>
              <a:t>(</a:t>
            </a:r>
            <a:r>
              <a:rPr lang="id-ID" i="1" dirty="0" smtClean="0">
                <a:solidFill>
                  <a:schemeClr val="accent3">
                    <a:lumMod val="50000"/>
                  </a:schemeClr>
                </a:solidFill>
                <a:latin typeface="Helvetica" panose="020B0604020202020204" pitchFamily="34" charset="0"/>
                <a:cs typeface="Helvetica" panose="020B0604020202020204" pitchFamily="34" charset="0"/>
              </a:rPr>
              <a:t>LCS</a:t>
            </a:r>
            <a:r>
              <a:rPr lang="id-ID" dirty="0" smtClean="0">
                <a:solidFill>
                  <a:schemeClr val="accent3">
                    <a:lumMod val="50000"/>
                  </a:schemeClr>
                </a:solidFill>
                <a:latin typeface="Helvetica" panose="020B0604020202020204" pitchFamily="34" charset="0"/>
                <a:cs typeface="Helvetica" panose="020B0604020202020204" pitchFamily="34" charset="0"/>
              </a:rPr>
              <a:t>)</a:t>
            </a:r>
            <a:r>
              <a:rPr lang="en-GB" dirty="0" smtClean="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pada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komputasi</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paralel</a:t>
            </a:r>
            <a:r>
              <a:rPr lang="id-ID" dirty="0" smtClean="0">
                <a:solidFill>
                  <a:schemeClr val="accent3">
                    <a:lumMod val="50000"/>
                  </a:schemeClr>
                </a:solidFill>
                <a:latin typeface="Helvetica" panose="020B0604020202020204" pitchFamily="34" charset="0"/>
                <a:cs typeface="Helvetica" panose="020B0604020202020204" pitchFamily="34" charset="0"/>
              </a:rPr>
              <a:t>?</a:t>
            </a: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r>
              <a:rPr lang="en-GB" dirty="0" err="1">
                <a:solidFill>
                  <a:schemeClr val="accent3">
                    <a:lumMod val="50000"/>
                  </a:schemeClr>
                </a:solidFill>
                <a:latin typeface="Helvetica" panose="020B0604020202020204" pitchFamily="34" charset="0"/>
                <a:cs typeface="Helvetica" panose="020B0604020202020204" pitchFamily="34" charset="0"/>
              </a:rPr>
              <a:t>Bagaimana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mendapatkan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i="1" dirty="0">
                <a:solidFill>
                  <a:schemeClr val="accent3">
                    <a:lumMod val="50000"/>
                  </a:schemeClr>
                </a:solidFill>
                <a:latin typeface="Helvetica" panose="020B0604020202020204" pitchFamily="34" charset="0"/>
                <a:cs typeface="Helvetica" panose="020B0604020202020204" pitchFamily="34" charset="0"/>
              </a:rPr>
              <a:t>global alignment</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dari</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dua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genom</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menggunakan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algoritma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i="1" dirty="0">
                <a:solidFill>
                  <a:schemeClr val="accent3">
                    <a:lumMod val="50000"/>
                  </a:schemeClr>
                </a:solidFill>
                <a:latin typeface="Helvetica" panose="020B0604020202020204" pitchFamily="34" charset="0"/>
                <a:cs typeface="Helvetica" panose="020B0604020202020204" pitchFamily="34" charset="0"/>
              </a:rPr>
              <a:t>longest common </a:t>
            </a:r>
            <a:r>
              <a:rPr lang="en-GB" i="1" dirty="0" smtClean="0">
                <a:solidFill>
                  <a:schemeClr val="accent3">
                    <a:lumMod val="50000"/>
                  </a:schemeClr>
                </a:solidFill>
                <a:latin typeface="Helvetica" panose="020B0604020202020204" pitchFamily="34" charset="0"/>
                <a:cs typeface="Helvetica" panose="020B0604020202020204" pitchFamily="34" charset="0"/>
              </a:rPr>
              <a:t>subsequence</a:t>
            </a:r>
            <a:r>
              <a:rPr lang="id-ID" i="1" dirty="0" smtClean="0">
                <a:solidFill>
                  <a:schemeClr val="accent3">
                    <a:lumMod val="50000"/>
                  </a:schemeClr>
                </a:solidFill>
                <a:latin typeface="Helvetica" panose="020B0604020202020204" pitchFamily="34" charset="0"/>
                <a:cs typeface="Helvetica" panose="020B0604020202020204" pitchFamily="34" charset="0"/>
              </a:rPr>
              <a:t> </a:t>
            </a:r>
            <a:r>
              <a:rPr lang="id-ID" dirty="0">
                <a:solidFill>
                  <a:schemeClr val="accent3">
                    <a:lumMod val="50000"/>
                  </a:schemeClr>
                </a:solidFill>
                <a:latin typeface="Helvetica" panose="020B0604020202020204" pitchFamily="34" charset="0"/>
                <a:cs typeface="Helvetica" panose="020B0604020202020204" pitchFamily="34" charset="0"/>
              </a:rPr>
              <a:t>(</a:t>
            </a:r>
            <a:r>
              <a:rPr lang="id-ID" i="1" dirty="0">
                <a:solidFill>
                  <a:schemeClr val="accent3">
                    <a:lumMod val="50000"/>
                  </a:schemeClr>
                </a:solidFill>
                <a:latin typeface="Helvetica" panose="020B0604020202020204" pitchFamily="34" charset="0"/>
                <a:cs typeface="Helvetica" panose="020B0604020202020204" pitchFamily="34" charset="0"/>
              </a:rPr>
              <a:t>LCS</a:t>
            </a:r>
            <a:r>
              <a:rPr lang="id-ID" dirty="0">
                <a:solidFill>
                  <a:schemeClr val="accent3">
                    <a:lumMod val="50000"/>
                  </a:schemeClr>
                </a:solidFill>
                <a:latin typeface="Helvetica" panose="020B0604020202020204" pitchFamily="34" charset="0"/>
                <a:cs typeface="Helvetica" panose="020B0604020202020204" pitchFamily="34" charset="0"/>
              </a:rPr>
              <a:t>)</a:t>
            </a:r>
            <a:r>
              <a:rPr lang="en-GB" dirty="0" smtClean="0">
                <a:solidFill>
                  <a:schemeClr val="accent3">
                    <a:lumMod val="50000"/>
                  </a:schemeClr>
                </a:solidFill>
                <a:latin typeface="Helvetica" panose="020B0604020202020204" pitchFamily="34" charset="0"/>
                <a:cs typeface="Helvetica" panose="020B0604020202020204" pitchFamily="34" charset="0"/>
              </a:rPr>
              <a:t>?</a:t>
            </a: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r>
              <a:rPr lang="en-GB" dirty="0" err="1">
                <a:solidFill>
                  <a:schemeClr val="accent3">
                    <a:lumMod val="50000"/>
                  </a:schemeClr>
                </a:solidFill>
                <a:latin typeface="Helvetica" panose="020B0604020202020204" pitchFamily="34" charset="0"/>
                <a:cs typeface="Helvetica" panose="020B0604020202020204" pitchFamily="34" charset="0"/>
              </a:rPr>
              <a:t>Bagaimana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pengaruh</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panjang</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karakter</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dan</a:t>
            </a:r>
            <a:r>
              <a:rPr lang="en-GB" dirty="0">
                <a:solidFill>
                  <a:schemeClr val="accent3">
                    <a:lumMod val="50000"/>
                  </a:schemeClr>
                </a:solidFill>
                <a:latin typeface="Helvetica" panose="020B0604020202020204" pitchFamily="34" charset="0"/>
                <a:cs typeface="Helvetica" panose="020B0604020202020204" pitchFamily="34" charset="0"/>
              </a:rPr>
              <a:t> variable </a:t>
            </a:r>
            <a:r>
              <a:rPr lang="en-GB" i="1" dirty="0">
                <a:solidFill>
                  <a:schemeClr val="accent3">
                    <a:lumMod val="50000"/>
                  </a:schemeClr>
                </a:solidFill>
                <a:latin typeface="Helvetica" panose="020B0604020202020204" pitchFamily="34" charset="0"/>
                <a:cs typeface="Helvetica" panose="020B0604020202020204" pitchFamily="34" charset="0"/>
              </a:rPr>
              <a:t>alpha</a:t>
            </a:r>
            <a:r>
              <a:rPr lang="en-GB" dirty="0">
                <a:solidFill>
                  <a:schemeClr val="accent3">
                    <a:lumMod val="50000"/>
                  </a:schemeClr>
                </a:solidFill>
                <a:latin typeface="Helvetica" panose="020B0604020202020204" pitchFamily="34" charset="0"/>
                <a:cs typeface="Helvetica" panose="020B0604020202020204" pitchFamily="34" charset="0"/>
              </a:rPr>
              <a:t> yang </a:t>
            </a:r>
            <a:r>
              <a:rPr lang="en-GB" dirty="0" err="1">
                <a:solidFill>
                  <a:schemeClr val="accent3">
                    <a:lumMod val="50000"/>
                  </a:schemeClr>
                </a:solidFill>
                <a:latin typeface="Helvetica" panose="020B0604020202020204" pitchFamily="34" charset="0"/>
                <a:cs typeface="Helvetica" panose="020B0604020202020204" pitchFamily="34" charset="0"/>
              </a:rPr>
              <a:t>digunakan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terhadap</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smtClean="0">
                <a:solidFill>
                  <a:schemeClr val="accent3">
                    <a:lumMod val="50000"/>
                  </a:schemeClr>
                </a:solidFill>
                <a:latin typeface="Helvetica" panose="020B0604020202020204" pitchFamily="34" charset="0"/>
                <a:cs typeface="Helvetica" panose="020B0604020202020204" pitchFamily="34" charset="0"/>
              </a:rPr>
              <a:t>lamanya</a:t>
            </a:r>
            <a:r>
              <a:rPr lang="en-GB" dirty="0" smtClean="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waktu</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eksekusi</a:t>
            </a:r>
            <a:r>
              <a:rPr lang="en-GB" dirty="0">
                <a:solidFill>
                  <a:schemeClr val="accent3">
                    <a:lumMod val="50000"/>
                  </a:schemeClr>
                </a:solidFill>
                <a:latin typeface="Helvetica" panose="020B0604020202020204" pitchFamily="34" charset="0"/>
                <a:cs typeface="Helvetica" panose="020B0604020202020204" pitchFamily="34" charset="0"/>
              </a:rPr>
              <a:t> program</a:t>
            </a:r>
            <a:r>
              <a:rPr lang="en-GB" dirty="0" smtClean="0">
                <a:solidFill>
                  <a:schemeClr val="accent3">
                    <a:lumMod val="50000"/>
                  </a:schemeClr>
                </a:solidFill>
                <a:latin typeface="Helvetica" panose="020B0604020202020204" pitchFamily="34" charset="0"/>
                <a:cs typeface="Helvetica" panose="020B0604020202020204" pitchFamily="34" charset="0"/>
              </a:rPr>
              <a:t>?</a:t>
            </a: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r>
              <a:rPr lang="en-GB" dirty="0" err="1">
                <a:solidFill>
                  <a:schemeClr val="accent3">
                    <a:lumMod val="50000"/>
                  </a:schemeClr>
                </a:solidFill>
                <a:latin typeface="Helvetica" panose="020B0604020202020204" pitchFamily="34" charset="0"/>
                <a:cs typeface="Helvetica" panose="020B0604020202020204" pitchFamily="34" charset="0"/>
              </a:rPr>
              <a:t>Bagaimana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perbandingan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kinerja</a:t>
            </a:r>
            <a:r>
              <a:rPr lang="en-GB" dirty="0">
                <a:solidFill>
                  <a:schemeClr val="accent3">
                    <a:lumMod val="50000"/>
                  </a:schemeClr>
                </a:solidFill>
                <a:latin typeface="Helvetica" panose="020B0604020202020204" pitchFamily="34" charset="0"/>
                <a:cs typeface="Helvetica" panose="020B0604020202020204" pitchFamily="34" charset="0"/>
              </a:rPr>
              <a:t> program yang </a:t>
            </a:r>
            <a:r>
              <a:rPr lang="en-GB" dirty="0" err="1">
                <a:solidFill>
                  <a:schemeClr val="accent3">
                    <a:lumMod val="50000"/>
                  </a:schemeClr>
                </a:solidFill>
                <a:latin typeface="Helvetica" panose="020B0604020202020204" pitchFamily="34" charset="0"/>
                <a:cs typeface="Helvetica" panose="020B0604020202020204" pitchFamily="34" charset="0"/>
              </a:rPr>
              <a:t>dilakukan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secara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sekuensial</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paralel</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pada</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satu</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komputer</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dengan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banyak</a:t>
            </a:r>
            <a:r>
              <a:rPr lang="en-GB" dirty="0">
                <a:solidFill>
                  <a:schemeClr val="accent3">
                    <a:lumMod val="50000"/>
                  </a:schemeClr>
                </a:solidFill>
                <a:latin typeface="Helvetica" panose="020B0604020202020204" pitchFamily="34" charset="0"/>
                <a:cs typeface="Helvetica" panose="020B0604020202020204" pitchFamily="34" charset="0"/>
              </a:rPr>
              <a:t> proses, </a:t>
            </a:r>
            <a:r>
              <a:rPr lang="en-GB" dirty="0" err="1">
                <a:solidFill>
                  <a:schemeClr val="accent3">
                    <a:lumMod val="50000"/>
                  </a:schemeClr>
                </a:solidFill>
                <a:latin typeface="Helvetica" panose="020B0604020202020204" pitchFamily="34" charset="0"/>
                <a:cs typeface="Helvetica" panose="020B0604020202020204" pitchFamily="34" charset="0"/>
              </a:rPr>
              <a:t>dan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paralel</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banyak</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komputer</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dengan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banyak</a:t>
            </a:r>
            <a:r>
              <a:rPr lang="en-GB" dirty="0">
                <a:solidFill>
                  <a:schemeClr val="accent3">
                    <a:lumMod val="50000"/>
                  </a:schemeClr>
                </a:solidFill>
                <a:latin typeface="Helvetica" panose="020B0604020202020204" pitchFamily="34" charset="0"/>
                <a:cs typeface="Helvetica" panose="020B0604020202020204" pitchFamily="34" charset="0"/>
              </a:rPr>
              <a:t> proses?</a:t>
            </a:r>
            <a:endParaRPr lang="id-ID" dirty="0">
              <a:solidFill>
                <a:schemeClr val="accent3">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34018620"/>
      </p:ext>
    </p:extLst>
  </p:cSld>
  <p:clrMapOvr>
    <a:masterClrMapping/>
  </p:clrMapOvr>
  <mc:AlternateContent xmlns:mc="http://schemas.openxmlformats.org/markup-compatibility/2006" xmlns:p14="http://schemas.microsoft.com/office/powerpoint/2010/main">
    <mc:Choice Requires="p14">
      <p:transition spd="slow" p14:dur="2000" advTm="23665"/>
    </mc:Choice>
    <mc:Fallback xmlns="">
      <p:transition spd="slow" advTm="2366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082547"/>
            <a:ext cx="4910205"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Batasan Masalah</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4" y="1030289"/>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801665" y="2534070"/>
            <a:ext cx="8880954" cy="2862322"/>
          </a:xfrm>
          <a:prstGeom prst="rect">
            <a:avLst/>
          </a:prstGeom>
          <a:noFill/>
        </p:spPr>
        <p:txBody>
          <a:bodyPr wrap="square" rtlCol="0">
            <a:spAutoFit/>
          </a:bodyPr>
          <a:lstStyle/>
          <a:p>
            <a:pPr marL="342900" lvl="0" indent="-342900">
              <a:buFont typeface="+mj-lt"/>
              <a:buAutoNum type="arabicPeriod"/>
            </a:pPr>
            <a:r>
              <a:rPr lang="id-ID" dirty="0" smtClean="0">
                <a:solidFill>
                  <a:schemeClr val="accent3">
                    <a:lumMod val="50000"/>
                  </a:schemeClr>
                </a:solidFill>
                <a:latin typeface="Helvetica" panose="020B0604020202020204" pitchFamily="34" charset="0"/>
                <a:cs typeface="Helvetica" panose="020B0604020202020204" pitchFamily="34" charset="0"/>
              </a:rPr>
              <a:t>Banyak </a:t>
            </a:r>
            <a:r>
              <a:rPr lang="id-ID" dirty="0">
                <a:solidFill>
                  <a:schemeClr val="accent3">
                    <a:lumMod val="50000"/>
                  </a:schemeClr>
                </a:solidFill>
                <a:latin typeface="Helvetica" panose="020B0604020202020204" pitchFamily="34" charset="0"/>
                <a:cs typeface="Helvetica" panose="020B0604020202020204" pitchFamily="34" charset="0"/>
              </a:rPr>
              <a:t>node yang digunakan maksimal sebanyak 13 komputer</a:t>
            </a:r>
            <a:r>
              <a:rPr lang="id-ID" dirty="0" smtClean="0">
                <a:solidFill>
                  <a:schemeClr val="accent3">
                    <a:lumMod val="50000"/>
                  </a:schemeClr>
                </a:solidFill>
                <a:latin typeface="Helvetica" panose="020B0604020202020204" pitchFamily="34" charset="0"/>
                <a:cs typeface="Helvetica" panose="020B0604020202020204" pitchFamily="34" charset="0"/>
              </a:rPr>
              <a:t>.</a:t>
            </a:r>
          </a:p>
          <a:p>
            <a:pPr marL="342900" lvl="0" indent="-342900">
              <a:buFont typeface="+mj-lt"/>
              <a:buAutoNum type="arabicPeriod"/>
            </a:pPr>
            <a:endParaRPr lang="id-ID" dirty="0">
              <a:solidFill>
                <a:schemeClr val="accent3">
                  <a:lumMod val="50000"/>
                </a:schemeClr>
              </a:solidFill>
              <a:latin typeface="Helvetica" panose="020B0604020202020204" pitchFamily="34" charset="0"/>
              <a:cs typeface="Helvetica" panose="020B0604020202020204" pitchFamily="34" charset="0"/>
            </a:endParaRPr>
          </a:p>
          <a:p>
            <a:pPr marL="342900" lvl="0" indent="-342900">
              <a:buFont typeface="+mj-lt"/>
              <a:buAutoNum type="arabicPeriod"/>
            </a:pPr>
            <a:r>
              <a:rPr lang="en-GB" dirty="0" smtClean="0">
                <a:solidFill>
                  <a:schemeClr val="accent3">
                    <a:lumMod val="50000"/>
                  </a:schemeClr>
                </a:solidFill>
                <a:latin typeface="Helvetica" panose="020B0604020202020204" pitchFamily="34" charset="0"/>
                <a:cs typeface="Helvetica" panose="020B0604020202020204" pitchFamily="34" charset="0"/>
              </a:rPr>
              <a:t>Dataset </a:t>
            </a:r>
            <a:r>
              <a:rPr lang="en-GB" dirty="0">
                <a:solidFill>
                  <a:schemeClr val="accent3">
                    <a:lumMod val="50000"/>
                  </a:schemeClr>
                </a:solidFill>
                <a:latin typeface="Helvetica" panose="020B0604020202020204" pitchFamily="34" charset="0"/>
                <a:cs typeface="Helvetica" panose="020B0604020202020204" pitchFamily="34" charset="0"/>
              </a:rPr>
              <a:t>yang </a:t>
            </a:r>
            <a:r>
              <a:rPr lang="en-GB" dirty="0" err="1">
                <a:solidFill>
                  <a:schemeClr val="accent3">
                    <a:lumMod val="50000"/>
                  </a:schemeClr>
                </a:solidFill>
                <a:latin typeface="Helvetica" panose="020B0604020202020204" pitchFamily="34" charset="0"/>
                <a:cs typeface="Helvetica" panose="020B0604020202020204" pitchFamily="34" charset="0"/>
              </a:rPr>
              <a:t>digunakan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sebagai</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berikut</a:t>
            </a:r>
            <a:r>
              <a:rPr lang="en-GB" dirty="0">
                <a:solidFill>
                  <a:schemeClr val="accent3">
                    <a:lumMod val="50000"/>
                  </a:schemeClr>
                </a:solidFill>
                <a:latin typeface="Helvetica" panose="020B0604020202020204" pitchFamily="34" charset="0"/>
                <a:cs typeface="Helvetica" panose="020B0604020202020204" pitchFamily="34" charset="0"/>
              </a:rPr>
              <a:t>:</a:t>
            </a:r>
          </a:p>
          <a:p>
            <a:pPr lvl="0" defTabSz="179388"/>
            <a:r>
              <a:rPr lang="id-ID" dirty="0">
                <a:solidFill>
                  <a:schemeClr val="accent3">
                    <a:lumMod val="50000"/>
                  </a:schemeClr>
                </a:solidFill>
                <a:latin typeface="Helvetica" panose="020B0604020202020204" pitchFamily="34" charset="0"/>
                <a:cs typeface="Helvetica" panose="020B0604020202020204" pitchFamily="34" charset="0"/>
              </a:rPr>
              <a:t>	</a:t>
            </a:r>
            <a:r>
              <a:rPr lang="id-ID" dirty="0" smtClean="0">
                <a:solidFill>
                  <a:schemeClr val="accent3">
                    <a:lumMod val="50000"/>
                  </a:schemeClr>
                </a:solidFill>
                <a:latin typeface="Helvetica" panose="020B0604020202020204" pitchFamily="34" charset="0"/>
                <a:cs typeface="Helvetica" panose="020B0604020202020204" pitchFamily="34" charset="0"/>
              </a:rPr>
              <a:t>	a</a:t>
            </a:r>
            <a:r>
              <a:rPr lang="id-ID" dirty="0">
                <a:solidFill>
                  <a:schemeClr val="accent3">
                    <a:lumMod val="50000"/>
                  </a:schemeClr>
                </a:solidFill>
                <a:latin typeface="Helvetica" panose="020B0604020202020204" pitchFamily="34" charset="0"/>
                <a:cs typeface="Helvetica" panose="020B0604020202020204" pitchFamily="34" charset="0"/>
              </a:rPr>
              <a:t>.</a:t>
            </a:r>
            <a:r>
              <a:rPr lang="en-GB" dirty="0">
                <a:solidFill>
                  <a:schemeClr val="accent3">
                    <a:lumMod val="50000"/>
                  </a:schemeClr>
                </a:solidFill>
                <a:latin typeface="Helvetica" panose="020B0604020202020204" pitchFamily="34" charset="0"/>
                <a:cs typeface="Helvetica" panose="020B0604020202020204" pitchFamily="34" charset="0"/>
              </a:rPr>
              <a:t>	Mycoplasma </a:t>
            </a:r>
            <a:r>
              <a:rPr lang="en-GB" dirty="0" err="1">
                <a:solidFill>
                  <a:schemeClr val="accent3">
                    <a:lumMod val="50000"/>
                  </a:schemeClr>
                </a:solidFill>
                <a:latin typeface="Helvetica" panose="020B0604020202020204" pitchFamily="34" charset="0"/>
                <a:cs typeface="Helvetica" panose="020B0604020202020204" pitchFamily="34" charset="0"/>
              </a:rPr>
              <a:t>genitaloum</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dengan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jumlah</a:t>
            </a:r>
            <a:r>
              <a:rPr lang="en-GB" dirty="0">
                <a:solidFill>
                  <a:schemeClr val="accent3">
                    <a:lumMod val="50000"/>
                  </a:schemeClr>
                </a:solidFill>
                <a:latin typeface="Helvetica" panose="020B0604020202020204" pitchFamily="34" charset="0"/>
                <a:cs typeface="Helvetica" panose="020B0604020202020204" pitchFamily="34" charset="0"/>
              </a:rPr>
              <a:t> 580076 base pairs. File </a:t>
            </a:r>
            <a:r>
              <a:rPr lang="en-GB" dirty="0" err="1">
                <a:solidFill>
                  <a:schemeClr val="accent3">
                    <a:lumMod val="50000"/>
                  </a:schemeClr>
                </a:solidFill>
                <a:latin typeface="Helvetica" panose="020B0604020202020204" pitchFamily="34" charset="0"/>
                <a:cs typeface="Helvetica" panose="020B0604020202020204" pitchFamily="34" charset="0"/>
              </a:rPr>
              <a:t>utama</a:t>
            </a:r>
            <a:r>
              <a:rPr lang="en-GB" dirty="0">
                <a:solidFill>
                  <a:schemeClr val="accent3">
                    <a:lumMod val="50000"/>
                  </a:schemeClr>
                </a:solidFill>
                <a:latin typeface="Helvetica" panose="020B0604020202020204" pitchFamily="34" charset="0"/>
                <a:cs typeface="Helvetica" panose="020B0604020202020204" pitchFamily="34" charset="0"/>
              </a:rPr>
              <a:t> yang </a:t>
            </a:r>
            <a:r>
              <a:rPr lang="id-ID" dirty="0">
                <a:solidFill>
                  <a:schemeClr val="accent3">
                    <a:lumMod val="50000"/>
                  </a:schemeClr>
                </a:solidFill>
                <a:latin typeface="Helvetica" panose="020B0604020202020204" pitchFamily="34" charset="0"/>
                <a:cs typeface="Helvetica" panose="020B0604020202020204" pitchFamily="34" charset="0"/>
              </a:rPr>
              <a:t>			</a:t>
            </a:r>
            <a:r>
              <a:rPr lang="id-ID" dirty="0" smtClean="0">
                <a:solidFill>
                  <a:schemeClr val="accent3">
                    <a:lumMod val="50000"/>
                  </a:schemeClr>
                </a:solidFill>
                <a:latin typeface="Helvetica" panose="020B0604020202020204" pitchFamily="34" charset="0"/>
                <a:cs typeface="Helvetica" panose="020B0604020202020204" pitchFamily="34" charset="0"/>
              </a:rPr>
              <a:t>		</a:t>
            </a:r>
            <a:r>
              <a:rPr lang="en-GB" dirty="0" err="1" smtClean="0">
                <a:solidFill>
                  <a:schemeClr val="accent3">
                    <a:lumMod val="50000"/>
                  </a:schemeClr>
                </a:solidFill>
                <a:latin typeface="Helvetica" panose="020B0604020202020204" pitchFamily="34" charset="0"/>
                <a:cs typeface="Helvetica" panose="020B0604020202020204" pitchFamily="34" charset="0"/>
              </a:rPr>
              <a:t>digunakan</a:t>
            </a:r>
            <a:r>
              <a:rPr lang="en-GB" dirty="0" smtClean="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adalah</a:t>
            </a:r>
            <a:r>
              <a:rPr lang="en-GB" dirty="0">
                <a:solidFill>
                  <a:schemeClr val="accent3">
                    <a:lumMod val="50000"/>
                  </a:schemeClr>
                </a:solidFill>
                <a:latin typeface="Helvetica" panose="020B0604020202020204" pitchFamily="34" charset="0"/>
                <a:cs typeface="Helvetica" panose="020B0604020202020204" pitchFamily="34" charset="0"/>
              </a:rPr>
              <a:t> NC 000908.fna.</a:t>
            </a:r>
            <a:endParaRPr lang="id-ID" dirty="0">
              <a:solidFill>
                <a:schemeClr val="accent3">
                  <a:lumMod val="50000"/>
                </a:schemeClr>
              </a:solidFill>
              <a:latin typeface="Helvetica" panose="020B0604020202020204" pitchFamily="34" charset="0"/>
              <a:cs typeface="Helvetica" panose="020B0604020202020204" pitchFamily="34" charset="0"/>
            </a:endParaRPr>
          </a:p>
          <a:p>
            <a:pPr lvl="0" defTabSz="715963">
              <a:tabLst>
                <a:tab pos="357188" algn="l"/>
                <a:tab pos="622300" algn="l"/>
              </a:tabLst>
            </a:pPr>
            <a:r>
              <a:rPr lang="id-ID" dirty="0" smtClean="0">
                <a:solidFill>
                  <a:schemeClr val="accent3">
                    <a:lumMod val="50000"/>
                  </a:schemeClr>
                </a:solidFill>
                <a:latin typeface="Helvetica" panose="020B0604020202020204" pitchFamily="34" charset="0"/>
                <a:cs typeface="Helvetica" panose="020B0604020202020204" pitchFamily="34" charset="0"/>
              </a:rPr>
              <a:t>	</a:t>
            </a:r>
            <a:r>
              <a:rPr lang="en-GB" dirty="0" smtClean="0">
                <a:solidFill>
                  <a:schemeClr val="accent3">
                    <a:lumMod val="50000"/>
                  </a:schemeClr>
                </a:solidFill>
                <a:latin typeface="Helvetica" panose="020B0604020202020204" pitchFamily="34" charset="0"/>
                <a:cs typeface="Helvetica" panose="020B0604020202020204" pitchFamily="34" charset="0"/>
              </a:rPr>
              <a:t>b</a:t>
            </a:r>
            <a:r>
              <a:rPr lang="en-GB" dirty="0">
                <a:solidFill>
                  <a:schemeClr val="accent3">
                    <a:lumMod val="50000"/>
                  </a:schemeClr>
                </a:solidFill>
                <a:latin typeface="Helvetica" panose="020B0604020202020204" pitchFamily="34" charset="0"/>
                <a:cs typeface="Helvetica" panose="020B0604020202020204" pitchFamily="34" charset="0"/>
              </a:rPr>
              <a:t>.	</a:t>
            </a:r>
            <a:r>
              <a:rPr lang="id-ID" dirty="0" smtClean="0">
                <a:solidFill>
                  <a:schemeClr val="accent3">
                    <a:lumMod val="50000"/>
                  </a:schemeClr>
                </a:solidFill>
                <a:latin typeface="Helvetica" panose="020B0604020202020204" pitchFamily="34" charset="0"/>
                <a:cs typeface="Helvetica" panose="020B0604020202020204" pitchFamily="34" charset="0"/>
              </a:rPr>
              <a:t>	</a:t>
            </a:r>
            <a:r>
              <a:rPr lang="en-GB" dirty="0" smtClean="0">
                <a:solidFill>
                  <a:schemeClr val="accent3">
                    <a:lumMod val="50000"/>
                  </a:schemeClr>
                </a:solidFill>
                <a:latin typeface="Helvetica" panose="020B0604020202020204" pitchFamily="34" charset="0"/>
                <a:cs typeface="Helvetica" panose="020B0604020202020204" pitchFamily="34" charset="0"/>
              </a:rPr>
              <a:t>Mycoplasma </a:t>
            </a:r>
            <a:r>
              <a:rPr lang="en-GB" dirty="0">
                <a:solidFill>
                  <a:schemeClr val="accent3">
                    <a:lumMod val="50000"/>
                  </a:schemeClr>
                </a:solidFill>
                <a:latin typeface="Helvetica" panose="020B0604020202020204" pitchFamily="34" charset="0"/>
                <a:cs typeface="Helvetica" panose="020B0604020202020204" pitchFamily="34" charset="0"/>
              </a:rPr>
              <a:t>mobile </a:t>
            </a:r>
            <a:r>
              <a:rPr lang="en-GB" dirty="0" err="1">
                <a:solidFill>
                  <a:schemeClr val="accent3">
                    <a:lumMod val="50000"/>
                  </a:schemeClr>
                </a:solidFill>
                <a:latin typeface="Helvetica" panose="020B0604020202020204" pitchFamily="34" charset="0"/>
                <a:cs typeface="Helvetica" panose="020B0604020202020204" pitchFamily="34" charset="0"/>
              </a:rPr>
              <a:t>dengan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jumlah</a:t>
            </a:r>
            <a:r>
              <a:rPr lang="en-GB" dirty="0">
                <a:solidFill>
                  <a:schemeClr val="accent3">
                    <a:lumMod val="50000"/>
                  </a:schemeClr>
                </a:solidFill>
                <a:latin typeface="Helvetica" panose="020B0604020202020204" pitchFamily="34" charset="0"/>
                <a:cs typeface="Helvetica" panose="020B0604020202020204" pitchFamily="34" charset="0"/>
              </a:rPr>
              <a:t> 777079 base pairs. File </a:t>
            </a:r>
            <a:r>
              <a:rPr lang="en-GB" dirty="0" err="1">
                <a:solidFill>
                  <a:schemeClr val="accent3">
                    <a:lumMod val="50000"/>
                  </a:schemeClr>
                </a:solidFill>
                <a:latin typeface="Helvetica" panose="020B0604020202020204" pitchFamily="34" charset="0"/>
                <a:cs typeface="Helvetica" panose="020B0604020202020204" pitchFamily="34" charset="0"/>
              </a:rPr>
              <a:t>utama</a:t>
            </a:r>
            <a:r>
              <a:rPr lang="en-GB" dirty="0">
                <a:solidFill>
                  <a:schemeClr val="accent3">
                    <a:lumMod val="50000"/>
                  </a:schemeClr>
                </a:solidFill>
                <a:latin typeface="Helvetica" panose="020B0604020202020204" pitchFamily="34" charset="0"/>
                <a:cs typeface="Helvetica" panose="020B0604020202020204" pitchFamily="34" charset="0"/>
              </a:rPr>
              <a:t> yang </a:t>
            </a:r>
            <a:r>
              <a:rPr lang="id-ID" dirty="0" smtClean="0">
                <a:solidFill>
                  <a:schemeClr val="accent3">
                    <a:lumMod val="50000"/>
                  </a:schemeClr>
                </a:solidFill>
                <a:latin typeface="Helvetica" panose="020B0604020202020204" pitchFamily="34" charset="0"/>
                <a:cs typeface="Helvetica" panose="020B0604020202020204" pitchFamily="34" charset="0"/>
              </a:rPr>
              <a:t>				</a:t>
            </a:r>
            <a:r>
              <a:rPr lang="en-GB" dirty="0" err="1" smtClean="0">
                <a:solidFill>
                  <a:schemeClr val="accent3">
                    <a:lumMod val="50000"/>
                  </a:schemeClr>
                </a:solidFill>
                <a:latin typeface="Helvetica" panose="020B0604020202020204" pitchFamily="34" charset="0"/>
                <a:cs typeface="Helvetica" panose="020B0604020202020204" pitchFamily="34" charset="0"/>
              </a:rPr>
              <a:t>digunakan</a:t>
            </a:r>
            <a:r>
              <a:rPr lang="en-GB" dirty="0" smtClean="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adalah</a:t>
            </a:r>
            <a:r>
              <a:rPr lang="en-GB" dirty="0">
                <a:solidFill>
                  <a:schemeClr val="accent3">
                    <a:lumMod val="50000"/>
                  </a:schemeClr>
                </a:solidFill>
                <a:latin typeface="Helvetica" panose="020B0604020202020204" pitchFamily="34" charset="0"/>
                <a:cs typeface="Helvetica" panose="020B0604020202020204" pitchFamily="34" charset="0"/>
              </a:rPr>
              <a:t> NC 006908.fna.</a:t>
            </a:r>
          </a:p>
          <a:p>
            <a:pPr marL="342900" lvl="0" indent="-342900">
              <a:buFont typeface="+mj-lt"/>
              <a:buAutoNum type="arabicPeriod"/>
            </a:pPr>
            <a:endParaRPr lang="id-ID" dirty="0" smtClean="0">
              <a:solidFill>
                <a:schemeClr val="accent3">
                  <a:lumMod val="50000"/>
                </a:schemeClr>
              </a:solidFill>
              <a:latin typeface="Helvetica" panose="020B0604020202020204" pitchFamily="34" charset="0"/>
              <a:cs typeface="Helvetica" panose="020B0604020202020204" pitchFamily="34" charset="0"/>
            </a:endParaRPr>
          </a:p>
          <a:p>
            <a:pPr lvl="0" defTabSz="357188"/>
            <a:r>
              <a:rPr lang="en-GB" dirty="0">
                <a:solidFill>
                  <a:schemeClr val="accent3">
                    <a:lumMod val="50000"/>
                  </a:schemeClr>
                </a:solidFill>
                <a:latin typeface="Helvetica" panose="020B0604020202020204" pitchFamily="34" charset="0"/>
                <a:cs typeface="Helvetica" panose="020B0604020202020204" pitchFamily="34" charset="0"/>
              </a:rPr>
              <a:t>3.	</a:t>
            </a:r>
            <a:r>
              <a:rPr lang="en-GB" dirty="0" err="1">
                <a:solidFill>
                  <a:schemeClr val="accent3">
                    <a:lumMod val="50000"/>
                  </a:schemeClr>
                </a:solidFill>
                <a:latin typeface="Helvetica" panose="020B0604020202020204" pitchFamily="34" charset="0"/>
                <a:cs typeface="Helvetica" panose="020B0604020202020204" pitchFamily="34" charset="0"/>
              </a:rPr>
              <a:t>Metode</a:t>
            </a:r>
            <a:r>
              <a:rPr lang="en-GB" dirty="0">
                <a:solidFill>
                  <a:schemeClr val="accent3">
                    <a:lumMod val="50000"/>
                  </a:schemeClr>
                </a:solidFill>
                <a:latin typeface="Helvetica" panose="020B0604020202020204" pitchFamily="34" charset="0"/>
                <a:cs typeface="Helvetica" panose="020B0604020202020204" pitchFamily="34" charset="0"/>
              </a:rPr>
              <a:t> yang </a:t>
            </a:r>
            <a:r>
              <a:rPr lang="en-GB" dirty="0" err="1">
                <a:solidFill>
                  <a:schemeClr val="accent3">
                    <a:lumMod val="50000"/>
                  </a:schemeClr>
                </a:solidFill>
                <a:latin typeface="Helvetica" panose="020B0604020202020204" pitchFamily="34" charset="0"/>
                <a:cs typeface="Helvetica" panose="020B0604020202020204" pitchFamily="34" charset="0"/>
              </a:rPr>
              <a:t>digunakan</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dirty="0" err="1">
                <a:solidFill>
                  <a:schemeClr val="accent3">
                    <a:lumMod val="50000"/>
                  </a:schemeClr>
                </a:solidFill>
                <a:latin typeface="Helvetica" panose="020B0604020202020204" pitchFamily="34" charset="0"/>
                <a:cs typeface="Helvetica" panose="020B0604020202020204" pitchFamily="34" charset="0"/>
              </a:rPr>
              <a:t>adalah</a:t>
            </a:r>
            <a:r>
              <a:rPr lang="en-GB" dirty="0">
                <a:solidFill>
                  <a:schemeClr val="accent3">
                    <a:lumMod val="50000"/>
                  </a:schemeClr>
                </a:solidFill>
                <a:latin typeface="Helvetica" panose="020B0604020202020204" pitchFamily="34" charset="0"/>
                <a:cs typeface="Helvetica" panose="020B0604020202020204" pitchFamily="34" charset="0"/>
              </a:rPr>
              <a:t> </a:t>
            </a:r>
            <a:r>
              <a:rPr lang="en-GB" i="1" dirty="0">
                <a:solidFill>
                  <a:schemeClr val="accent3">
                    <a:lumMod val="50000"/>
                  </a:schemeClr>
                </a:solidFill>
                <a:latin typeface="Helvetica" panose="020B0604020202020204" pitchFamily="34" charset="0"/>
                <a:cs typeface="Helvetica" panose="020B0604020202020204" pitchFamily="34" charset="0"/>
              </a:rPr>
              <a:t>longest common </a:t>
            </a:r>
            <a:r>
              <a:rPr lang="en-GB" i="1" dirty="0" smtClean="0">
                <a:solidFill>
                  <a:schemeClr val="accent3">
                    <a:lumMod val="50000"/>
                  </a:schemeClr>
                </a:solidFill>
                <a:latin typeface="Helvetica" panose="020B0604020202020204" pitchFamily="34" charset="0"/>
                <a:cs typeface="Helvetica" panose="020B0604020202020204" pitchFamily="34" charset="0"/>
              </a:rPr>
              <a:t>subsequence</a:t>
            </a:r>
            <a:r>
              <a:rPr lang="id-ID" i="1" dirty="0" smtClean="0">
                <a:solidFill>
                  <a:schemeClr val="accent3">
                    <a:lumMod val="50000"/>
                  </a:schemeClr>
                </a:solidFill>
                <a:latin typeface="Helvetica" panose="020B0604020202020204" pitchFamily="34" charset="0"/>
                <a:cs typeface="Helvetica" panose="020B0604020202020204" pitchFamily="34" charset="0"/>
              </a:rPr>
              <a:t> </a:t>
            </a:r>
            <a:r>
              <a:rPr lang="id-ID" dirty="0">
                <a:solidFill>
                  <a:schemeClr val="accent3">
                    <a:lumMod val="50000"/>
                  </a:schemeClr>
                </a:solidFill>
                <a:latin typeface="Helvetica" panose="020B0604020202020204" pitchFamily="34" charset="0"/>
                <a:cs typeface="Helvetica" panose="020B0604020202020204" pitchFamily="34" charset="0"/>
              </a:rPr>
              <a:t>(</a:t>
            </a:r>
            <a:r>
              <a:rPr lang="id-ID" i="1" dirty="0">
                <a:solidFill>
                  <a:schemeClr val="accent3">
                    <a:lumMod val="50000"/>
                  </a:schemeClr>
                </a:solidFill>
                <a:latin typeface="Helvetica" panose="020B0604020202020204" pitchFamily="34" charset="0"/>
                <a:cs typeface="Helvetica" panose="020B0604020202020204" pitchFamily="34" charset="0"/>
              </a:rPr>
              <a:t>LCS</a:t>
            </a:r>
            <a:r>
              <a:rPr lang="id-ID" dirty="0">
                <a:solidFill>
                  <a:schemeClr val="accent3">
                    <a:lumMod val="50000"/>
                  </a:schemeClr>
                </a:solidFill>
                <a:latin typeface="Helvetica" panose="020B0604020202020204" pitchFamily="34" charset="0"/>
                <a:cs typeface="Helvetica" panose="020B0604020202020204" pitchFamily="34" charset="0"/>
              </a:rPr>
              <a:t>)</a:t>
            </a:r>
            <a:r>
              <a:rPr lang="en-GB" dirty="0" smtClean="0">
                <a:solidFill>
                  <a:schemeClr val="accent3">
                    <a:lumMod val="50000"/>
                  </a:schemeClr>
                </a:solidFill>
                <a:latin typeface="Helvetica" panose="020B0604020202020204" pitchFamily="34" charset="0"/>
                <a:cs typeface="Helvetica" panose="020B0604020202020204" pitchFamily="34" charset="0"/>
              </a:rPr>
              <a:t> </a:t>
            </a:r>
            <a:r>
              <a:rPr lang="en-GB" dirty="0">
                <a:solidFill>
                  <a:schemeClr val="accent3">
                    <a:lumMod val="50000"/>
                  </a:schemeClr>
                </a:solidFill>
                <a:latin typeface="Helvetica" panose="020B0604020202020204" pitchFamily="34" charset="0"/>
                <a:cs typeface="Helvetica" panose="020B0604020202020204" pitchFamily="34" charset="0"/>
              </a:rPr>
              <a:t>yang </a:t>
            </a:r>
            <a:r>
              <a:rPr lang="id-ID" dirty="0" smtClean="0">
                <a:solidFill>
                  <a:schemeClr val="accent3">
                    <a:lumMod val="50000"/>
                  </a:schemeClr>
                </a:solidFill>
                <a:latin typeface="Helvetica" panose="020B0604020202020204" pitchFamily="34" charset="0"/>
                <a:cs typeface="Helvetica" panose="020B0604020202020204" pitchFamily="34" charset="0"/>
              </a:rPr>
              <a:t>	</a:t>
            </a:r>
            <a:r>
              <a:rPr lang="en-GB" dirty="0" err="1" smtClean="0">
                <a:solidFill>
                  <a:schemeClr val="accent3">
                    <a:lumMod val="50000"/>
                  </a:schemeClr>
                </a:solidFill>
                <a:latin typeface="Helvetica" panose="020B0604020202020204" pitchFamily="34" charset="0"/>
                <a:cs typeface="Helvetica" panose="020B0604020202020204" pitchFamily="34" charset="0"/>
              </a:rPr>
              <a:t>diparalelkan</a:t>
            </a:r>
            <a:r>
              <a:rPr lang="id-ID" dirty="0" smtClean="0">
                <a:solidFill>
                  <a:schemeClr val="accent3">
                    <a:lumMod val="50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16746696"/>
      </p:ext>
    </p:extLst>
  </p:cSld>
  <p:clrMapOvr>
    <a:masterClrMapping/>
  </p:clrMapOvr>
  <mc:AlternateContent xmlns:mc="http://schemas.openxmlformats.org/markup-compatibility/2006" xmlns:p14="http://schemas.microsoft.com/office/powerpoint/2010/main">
    <mc:Choice Requires="p14">
      <p:transition spd="slow" p14:dur="2000" advTm="17543"/>
    </mc:Choice>
    <mc:Fallback xmlns="">
      <p:transition spd="slow" advTm="1754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398" y="1082547"/>
            <a:ext cx="4910205" cy="707886"/>
          </a:xfrm>
          <a:prstGeom prst="rect">
            <a:avLst/>
          </a:prstGeom>
          <a:noFill/>
        </p:spPr>
        <p:txBody>
          <a:bodyPr wrap="square" rtlCol="0">
            <a:spAutoFit/>
          </a:bodyPr>
          <a:lstStyle/>
          <a:p>
            <a:r>
              <a:rPr lang="id-ID" sz="4000" dirty="0" smtClean="0">
                <a:solidFill>
                  <a:schemeClr val="accent3">
                    <a:lumMod val="50000"/>
                  </a:schemeClr>
                </a:solidFill>
                <a:latin typeface="Helvetica" panose="020B0604020202020204" pitchFamily="34" charset="0"/>
                <a:cs typeface="Helvetica" panose="020B0604020202020204" pitchFamily="34" charset="0"/>
              </a:rPr>
              <a:t>Tujuan dan Manfaat</a:t>
            </a:r>
            <a:endParaRPr lang="id-ID" sz="40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801664" y="1030289"/>
            <a:ext cx="112734" cy="81240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801665" y="2534070"/>
            <a:ext cx="8880954" cy="1200329"/>
          </a:xfrm>
          <a:prstGeom prst="rect">
            <a:avLst/>
          </a:prstGeom>
          <a:noFill/>
        </p:spPr>
        <p:txBody>
          <a:bodyPr wrap="square" rtlCol="0">
            <a:spAutoFit/>
          </a:bodyPr>
          <a:lstStyle/>
          <a:p>
            <a:pPr lvl="0"/>
            <a:r>
              <a:rPr lang="id-ID" dirty="0">
                <a:solidFill>
                  <a:schemeClr val="accent3">
                    <a:lumMod val="50000"/>
                  </a:schemeClr>
                </a:solidFill>
                <a:latin typeface="Helvetica" panose="020B0604020202020204" pitchFamily="34" charset="0"/>
                <a:cs typeface="Helvetica" panose="020B0604020202020204" pitchFamily="34" charset="0"/>
              </a:rPr>
              <a:t>Tujuan tugas akhir ini adalah mengimplementasikan metode </a:t>
            </a:r>
            <a:r>
              <a:rPr lang="id-ID" i="1" dirty="0">
                <a:solidFill>
                  <a:schemeClr val="accent3">
                    <a:lumMod val="50000"/>
                  </a:schemeClr>
                </a:solidFill>
                <a:latin typeface="Helvetica" panose="020B0604020202020204" pitchFamily="34" charset="0"/>
                <a:cs typeface="Helvetica" panose="020B0604020202020204" pitchFamily="34" charset="0"/>
              </a:rPr>
              <a:t>longest common subsequence</a:t>
            </a:r>
            <a:r>
              <a:rPr lang="id-ID" dirty="0">
                <a:solidFill>
                  <a:schemeClr val="accent3">
                    <a:lumMod val="50000"/>
                  </a:schemeClr>
                </a:solidFill>
                <a:latin typeface="Helvetica" panose="020B0604020202020204" pitchFamily="34" charset="0"/>
                <a:cs typeface="Helvetica" panose="020B0604020202020204" pitchFamily="34" charset="0"/>
              </a:rPr>
              <a:t> (</a:t>
            </a:r>
            <a:r>
              <a:rPr lang="id-ID" i="1" dirty="0">
                <a:solidFill>
                  <a:schemeClr val="accent3">
                    <a:lumMod val="50000"/>
                  </a:schemeClr>
                </a:solidFill>
                <a:latin typeface="Helvetica" panose="020B0604020202020204" pitchFamily="34" charset="0"/>
                <a:cs typeface="Helvetica" panose="020B0604020202020204" pitchFamily="34" charset="0"/>
              </a:rPr>
              <a:t>LCS</a:t>
            </a:r>
            <a:r>
              <a:rPr lang="id-ID" dirty="0">
                <a:solidFill>
                  <a:schemeClr val="accent3">
                    <a:lumMod val="50000"/>
                  </a:schemeClr>
                </a:solidFill>
                <a:latin typeface="Helvetica" panose="020B0604020202020204" pitchFamily="34" charset="0"/>
                <a:cs typeface="Helvetica" panose="020B0604020202020204" pitchFamily="34" charset="0"/>
              </a:rPr>
              <a:t>) pada komputasi </a:t>
            </a:r>
            <a:r>
              <a:rPr lang="id-ID" dirty="0" smtClean="0">
                <a:solidFill>
                  <a:schemeClr val="accent3">
                    <a:lumMod val="50000"/>
                  </a:schemeClr>
                </a:solidFill>
                <a:latin typeface="Helvetica" panose="020B0604020202020204" pitchFamily="34" charset="0"/>
                <a:cs typeface="Helvetica" panose="020B0604020202020204" pitchFamily="34" charset="0"/>
              </a:rPr>
              <a:t>paralel dan membandingkan kinerja algoritma </a:t>
            </a:r>
            <a:r>
              <a:rPr lang="id-ID" i="1" dirty="0" smtClean="0">
                <a:solidFill>
                  <a:schemeClr val="accent3">
                    <a:lumMod val="50000"/>
                  </a:schemeClr>
                </a:solidFill>
                <a:latin typeface="Helvetica" panose="020B0604020202020204" pitchFamily="34" charset="0"/>
                <a:cs typeface="Helvetica" panose="020B0604020202020204" pitchFamily="34" charset="0"/>
              </a:rPr>
              <a:t>LCS</a:t>
            </a:r>
            <a:r>
              <a:rPr lang="id-ID" dirty="0" smtClean="0">
                <a:solidFill>
                  <a:schemeClr val="accent3">
                    <a:lumMod val="50000"/>
                  </a:schemeClr>
                </a:solidFill>
                <a:latin typeface="Helvetica" panose="020B0604020202020204" pitchFamily="34" charset="0"/>
                <a:cs typeface="Helvetica" panose="020B0604020202020204" pitchFamily="34" charset="0"/>
              </a:rPr>
              <a:t> secara sekuensial dan paralel sehingga dapat diketahui </a:t>
            </a:r>
            <a:r>
              <a:rPr lang="id-ID" i="1" dirty="0">
                <a:solidFill>
                  <a:schemeClr val="accent3">
                    <a:lumMod val="50000"/>
                  </a:schemeClr>
                </a:solidFill>
                <a:latin typeface="Helvetica" panose="020B0604020202020204" pitchFamily="34" charset="0"/>
                <a:cs typeface="Helvetica" panose="020B0604020202020204" pitchFamily="34" charset="0"/>
              </a:rPr>
              <a:t>global alignment</a:t>
            </a:r>
            <a:r>
              <a:rPr lang="id-ID" dirty="0">
                <a:solidFill>
                  <a:schemeClr val="accent3">
                    <a:lumMod val="50000"/>
                  </a:schemeClr>
                </a:solidFill>
                <a:latin typeface="Helvetica" panose="020B0604020202020204" pitchFamily="34" charset="0"/>
                <a:cs typeface="Helvetica" panose="020B0604020202020204" pitchFamily="34" charset="0"/>
              </a:rPr>
              <a:t> dari dua urutan </a:t>
            </a:r>
            <a:r>
              <a:rPr lang="id-ID" dirty="0" smtClean="0">
                <a:solidFill>
                  <a:schemeClr val="accent3">
                    <a:lumMod val="50000"/>
                  </a:schemeClr>
                </a:solidFill>
                <a:latin typeface="Helvetica" panose="020B0604020202020204" pitchFamily="34" charset="0"/>
                <a:cs typeface="Helvetica" panose="020B0604020202020204" pitchFamily="34" charset="0"/>
              </a:rPr>
              <a:t>genom dan kinerja algoritma </a:t>
            </a:r>
            <a:r>
              <a:rPr lang="id-ID" i="1" dirty="0" smtClean="0">
                <a:solidFill>
                  <a:schemeClr val="accent3">
                    <a:lumMod val="50000"/>
                  </a:schemeClr>
                </a:solidFill>
                <a:latin typeface="Helvetica" panose="020B0604020202020204" pitchFamily="34" charset="0"/>
                <a:cs typeface="Helvetica" panose="020B0604020202020204" pitchFamily="34" charset="0"/>
              </a:rPr>
              <a:t>LCS</a:t>
            </a:r>
            <a:r>
              <a:rPr lang="id-ID" dirty="0" smtClean="0">
                <a:solidFill>
                  <a:schemeClr val="accent3">
                    <a:lumMod val="50000"/>
                  </a:schemeClr>
                </a:solidFill>
                <a:latin typeface="Helvetica" panose="020B0604020202020204" pitchFamily="34" charset="0"/>
                <a:cs typeface="Helvetica" panose="020B0604020202020204" pitchFamily="34" charset="0"/>
              </a:rPr>
              <a:t> secara sekuensial dan paralel</a:t>
            </a:r>
          </a:p>
        </p:txBody>
      </p:sp>
    </p:spTree>
    <p:extLst>
      <p:ext uri="{BB962C8B-B14F-4D97-AF65-F5344CB8AC3E}">
        <p14:creationId xmlns:p14="http://schemas.microsoft.com/office/powerpoint/2010/main" val="1284609617"/>
      </p:ext>
    </p:extLst>
  </p:cSld>
  <p:clrMapOvr>
    <a:masterClrMapping/>
  </p:clrMapOvr>
  <mc:AlternateContent xmlns:mc="http://schemas.openxmlformats.org/markup-compatibility/2006" xmlns:p14="http://schemas.microsoft.com/office/powerpoint/2010/main">
    <mc:Choice Requires="p14">
      <p:transition spd="slow" p14:dur="2000" advTm="15790"/>
    </mc:Choice>
    <mc:Fallback xmlns="">
      <p:transition spd="slow" advTm="1579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id-ID" sz="4800" b="1" dirty="0" smtClean="0">
                <a:solidFill>
                  <a:schemeClr val="accent3">
                    <a:lumMod val="50000"/>
                  </a:schemeClr>
                </a:solidFill>
                <a:latin typeface="Helvetica" panose="020B0604020202020204" pitchFamily="34" charset="0"/>
                <a:cs typeface="Helvetica" panose="020B0604020202020204" pitchFamily="34" charset="0"/>
              </a:rPr>
              <a:t>Analisis dan Perancangan</a:t>
            </a:r>
            <a:endParaRPr lang="id-ID" sz="4800" b="1" dirty="0">
              <a:solidFill>
                <a:schemeClr val="accent3">
                  <a:lumMod val="50000"/>
                </a:schemeClr>
              </a:solidFill>
              <a:latin typeface="Helvetica" panose="020B0604020202020204" pitchFamily="34" charset="0"/>
              <a:cs typeface="Helvetica" panose="020B0604020202020204" pitchFamily="34" charset="0"/>
            </a:endParaRPr>
          </a:p>
        </p:txBody>
      </p:sp>
      <p:sp>
        <p:nvSpPr>
          <p:cNvPr id="5" name="Text Placeholder 4"/>
          <p:cNvSpPr>
            <a:spLocks noGrp="1"/>
          </p:cNvSpPr>
          <p:nvPr>
            <p:ph type="body" idx="1"/>
          </p:nvPr>
        </p:nvSpPr>
        <p:spPr/>
        <p:txBody>
          <a:bodyPr/>
          <a:lstStyle/>
          <a:p>
            <a:endParaRPr lang="id-ID" dirty="0"/>
          </a:p>
        </p:txBody>
      </p:sp>
      <p:sp>
        <p:nvSpPr>
          <p:cNvPr id="6" name="Rectangle 5"/>
          <p:cNvSpPr/>
          <p:nvPr/>
        </p:nvSpPr>
        <p:spPr>
          <a:xfrm>
            <a:off x="831850" y="4567169"/>
            <a:ext cx="8166376" cy="12410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724793573"/>
      </p:ext>
    </p:extLst>
  </p:cSld>
  <p:clrMapOvr>
    <a:masterClrMapping/>
  </p:clrMapOvr>
  <mc:AlternateContent xmlns:mc="http://schemas.openxmlformats.org/markup-compatibility/2006" xmlns:p14="http://schemas.microsoft.com/office/powerpoint/2010/main">
    <mc:Choice Requires="p14">
      <p:transition spd="slow" p14:dur="2000" advTm="887"/>
    </mc:Choice>
    <mc:Fallback xmlns="">
      <p:transition spd="slow" advTm="88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59880761"/>
              </p:ext>
            </p:extLst>
          </p:nvPr>
        </p:nvGraphicFramePr>
        <p:xfrm>
          <a:off x="3108788" y="751563"/>
          <a:ext cx="6398465" cy="5705761"/>
        </p:xfrm>
        <a:graphic>
          <a:graphicData uri="http://schemas.openxmlformats.org/drawingml/2006/table">
            <a:tbl>
              <a:tblPr>
                <a:solidFill>
                  <a:schemeClr val="bg2">
                    <a:lumMod val="75000"/>
                  </a:schemeClr>
                </a:solidFill>
              </a:tblPr>
              <a:tblGrid>
                <a:gridCol w="467838"/>
                <a:gridCol w="418017"/>
                <a:gridCol w="291238"/>
                <a:gridCol w="372022"/>
                <a:gridCol w="372022"/>
                <a:gridCol w="372022"/>
                <a:gridCol w="372022"/>
                <a:gridCol w="372022"/>
                <a:gridCol w="372022"/>
                <a:gridCol w="372022"/>
                <a:gridCol w="372022"/>
                <a:gridCol w="372022"/>
                <a:gridCol w="372022"/>
                <a:gridCol w="372022"/>
                <a:gridCol w="372022"/>
                <a:gridCol w="372022"/>
                <a:gridCol w="385086"/>
              </a:tblGrid>
              <a:tr h="253176">
                <a:tc gridSpan="5">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4 proses</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gridSpan="12">
                  <a:txBody>
                    <a:bodyPr/>
                    <a:lstStyle/>
                    <a:p>
                      <a:pPr algn="ctr">
                        <a:spcAft>
                          <a:spcPts val="0"/>
                        </a:spcAft>
                      </a:pPr>
                      <a:r>
                        <a:rPr lang="en-SG" sz="1300"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alpha</a:t>
                      </a: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=0.125</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335546">
                <a:tc rowSpan="2" gridSpan="2">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L</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id-ID"/>
                    </a:p>
                  </a:txBody>
                  <a:tcPr/>
                </a:tc>
                <a:tc rowSpan="2">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Y</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9</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r>
              <a:tr h="253176">
                <a:tc gridSpan="2" vMerge="1">
                  <a:txBody>
                    <a:bodyPr/>
                    <a:lstStyle/>
                    <a:p>
                      <a:endParaRPr lang="id-ID"/>
                    </a:p>
                  </a:txBody>
                  <a:tcPr/>
                </a:tc>
                <a:tc hMerge="1" vMerge="1">
                  <a:txBody>
                    <a:bodyPr/>
                    <a:lstStyle/>
                    <a:p>
                      <a:endParaRPr lang="id-ID"/>
                    </a:p>
                  </a:txBody>
                  <a:tcPr/>
                </a:tc>
                <a:tc vMerge="1">
                  <a:txBody>
                    <a:bodyPr/>
                    <a:lstStyle/>
                    <a:p>
                      <a:endParaRPr lang="id-ID"/>
                    </a:p>
                  </a:txBody>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SG" sz="1300" b="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53176">
                <a:tc>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k</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i="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X</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C</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 </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88">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gridSpan="3">
                  <a:txBody>
                    <a:bodyPr/>
                    <a:lstStyle/>
                    <a:p>
                      <a:pPr algn="ctr">
                        <a:spcAft>
                          <a:spcPts val="0"/>
                        </a:spcAft>
                      </a:pPr>
                      <a:r>
                        <a:rPr lang="en-SG" sz="2800" i="1" dirty="0" smtClean="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2800" baseline="-250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0</a:t>
                      </a:r>
                      <a:endParaRPr lang="id-ID" sz="28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rowSpan="12" h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rowSpan="12" h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rowSpan="12" gridSpan="4">
                  <a:txBody>
                    <a:bodyPr/>
                    <a:lstStyle/>
                    <a:p>
                      <a:pPr algn="ctr">
                        <a:spcAft>
                          <a:spcPts val="0"/>
                        </a:spcAft>
                      </a:pPr>
                      <a:r>
                        <a:rPr lang="en-SG" sz="2800" i="1" dirty="0" smtClean="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2800" baseline="-25000" dirty="0" smtClean="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28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rowSpan="12" h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rowSpan="12" h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rowSpan="12" h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rowSpan="12" gridSpan="3">
                  <a:txBody>
                    <a:bodyPr/>
                    <a:lstStyle/>
                    <a:p>
                      <a:pPr algn="ctr">
                        <a:spcAft>
                          <a:spcPts val="0"/>
                        </a:spcAft>
                      </a:pPr>
                      <a:r>
                        <a:rPr lang="en-SG" sz="2800"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2800" baseline="-250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28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rowSpan="12" h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rowSpan="12" h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rowSpan="12" gridSpan="4">
                  <a:txBody>
                    <a:bodyPr/>
                    <a:lstStyle/>
                    <a:p>
                      <a:pPr algn="ctr">
                        <a:spcAft>
                          <a:spcPts val="0"/>
                        </a:spcAft>
                      </a:pPr>
                      <a:r>
                        <a:rPr lang="en-SG" sz="2800" i="1"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P</a:t>
                      </a:r>
                      <a:r>
                        <a:rPr lang="id-ID" sz="2800" baseline="-250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28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rowSpan="12" h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rowSpan="12" h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rowSpan="12" h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371092">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323208">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336516">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3</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G</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13</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4</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16</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5</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20</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6</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23</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7</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26</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8</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T</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29</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9</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A</a:t>
                      </a: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426401">
                <a:tc>
                  <a:txBody>
                    <a:bodyPr/>
                    <a:lstStyle/>
                    <a:p>
                      <a:pPr algn="ctr">
                        <a:spcAft>
                          <a:spcPts val="0"/>
                        </a:spcAft>
                      </a:pPr>
                      <a:r>
                        <a:rPr lang="en-SG"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32</a:t>
                      </a:r>
                      <a:endParaRPr lang="id-ID" sz="130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SG"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10</a:t>
                      </a: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id-ID" sz="1300" b="1"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dirty="0" smtClean="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gridSpan="4"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C9"/>
                    </a:solidFill>
                  </a:tcPr>
                </a:tc>
                <a:tc gridSpan="3"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vMerge="1">
                  <a:txBody>
                    <a:bodyPr/>
                    <a:lstStyle/>
                    <a:p>
                      <a:pPr algn="ctr">
                        <a:spcAft>
                          <a:spcPts val="0"/>
                        </a:spcAft>
                      </a:pPr>
                      <a:endParaRPr lang="id-ID" sz="130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pPr algn="ctr">
                        <a:spcAft>
                          <a:spcPts val="0"/>
                        </a:spcAft>
                      </a:pPr>
                      <a:endParaRPr lang="id-ID" sz="1300" b="1"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253176">
                <a:tc gridSpan="3">
                  <a:txBody>
                    <a:bodyPr/>
                    <a:lstStyle/>
                    <a:p>
                      <a:pPr algn="ctr">
                        <a:spcAft>
                          <a:spcPts val="0"/>
                        </a:spcAft>
                      </a:pPr>
                      <a:endParaRPr lang="id-ID" sz="13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gridSpan="3"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vMerge="1">
                  <a:txBody>
                    <a:bodyPr/>
                    <a:lstStyle/>
                    <a:p>
                      <a:endParaRPr lang="id-ID"/>
                    </a:p>
                  </a:txBody>
                  <a:tcPr/>
                </a:tc>
                <a:tc hMerge="1" vMerge="1">
                  <a:txBody>
                    <a:bodyPr/>
                    <a:lstStyle/>
                    <a:p>
                      <a:endParaRPr lang="id-ID"/>
                    </a:p>
                  </a:txBody>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BDA"/>
                    </a:solidFill>
                  </a:tcPr>
                </a:tc>
                <a:tc hMerge="1" vMerge="1">
                  <a:txBody>
                    <a:bodyPr/>
                    <a:lstStyle/>
                    <a:p>
                      <a:endParaRPr lang="id-ID"/>
                    </a:p>
                  </a:txBody>
                  <a:tcPr/>
                </a:tc>
                <a:tc hMerge="1" vMerge="1">
                  <a:txBody>
                    <a:bodyPr/>
                    <a:lstStyle/>
                    <a:p>
                      <a:endParaRPr lang="id-ID"/>
                    </a:p>
                  </a:txBody>
                  <a:tcPr/>
                </a:tc>
                <a:tc hMerge="1" vMerge="1">
                  <a:txBody>
                    <a:bodyPr/>
                    <a:lstStyle/>
                    <a:p>
                      <a:endParaRPr lang="id-ID" dirty="0"/>
                    </a:p>
                  </a:txBody>
                  <a:tcPr/>
                </a:tc>
                <a:tc gridSpan="3"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vMerge="1">
                  <a:txBody>
                    <a:bodyPr/>
                    <a:lstStyle/>
                    <a:p>
                      <a:endParaRPr lang="id-ID"/>
                    </a:p>
                  </a:txBody>
                  <a:tcPr/>
                </a:tc>
                <a:tc hMerge="1" vMerge="1">
                  <a:txBody>
                    <a:bodyPr/>
                    <a:lstStyle/>
                    <a:p>
                      <a:endParaRPr lang="id-ID"/>
                    </a:p>
                  </a:txBody>
                  <a:tcPr/>
                </a:tc>
                <a:tc gridSpan="4" vMerge="1">
                  <a:txBody>
                    <a:bodyPr/>
                    <a:lstStyle/>
                    <a:p>
                      <a:pPr algn="ctr">
                        <a:spcAft>
                          <a:spcPts val="0"/>
                        </a:spcAft>
                      </a:pPr>
                      <a:endParaRPr lang="id-ID" sz="1300" dirty="0">
                        <a:effectLst/>
                        <a:latin typeface="Helvetica" panose="020B0604020202020204" pitchFamily="34" charset="0"/>
                        <a:ea typeface="Times New Roman" panose="02020603050405020304" pitchFamily="18" charset="0"/>
                        <a:cs typeface="Helvetica"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r>
            </a:tbl>
          </a:graphicData>
        </a:graphic>
      </p:graphicFrame>
      <p:sp>
        <p:nvSpPr>
          <p:cNvPr id="6" name="Rectangle 5"/>
          <p:cNvSpPr/>
          <p:nvPr/>
        </p:nvSpPr>
        <p:spPr>
          <a:xfrm>
            <a:off x="10046257" y="4846032"/>
            <a:ext cx="422350" cy="3077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10046257" y="5449369"/>
            <a:ext cx="422350" cy="3385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10468608" y="4846032"/>
            <a:ext cx="1723392" cy="307777"/>
          </a:xfrm>
          <a:prstGeom prst="rect">
            <a:avLst/>
          </a:prstGeom>
          <a:noFill/>
        </p:spPr>
        <p:txBody>
          <a:bodyPr wrap="square" rtlCol="0">
            <a:spAutoFit/>
          </a:bodyPr>
          <a:lstStyle/>
          <a:p>
            <a:r>
              <a:rPr lang="id-ID" sz="1400" dirty="0" smtClean="0">
                <a:solidFill>
                  <a:schemeClr val="accent3">
                    <a:lumMod val="50000"/>
                  </a:schemeClr>
                </a:solidFill>
                <a:latin typeface="Helvetica" panose="020B0604020202020204" pitchFamily="34" charset="0"/>
                <a:cs typeface="Helvetica" panose="020B0604020202020204" pitchFamily="34" charset="0"/>
              </a:rPr>
              <a:t>Indeks asli</a:t>
            </a:r>
            <a:endParaRPr lang="id-ID" sz="1400" dirty="0">
              <a:solidFill>
                <a:schemeClr val="accent3">
                  <a:lumMod val="50000"/>
                </a:schemeClr>
              </a:solidFill>
              <a:latin typeface="Helvetica" panose="020B0604020202020204" pitchFamily="34" charset="0"/>
              <a:cs typeface="Helvetica" panose="020B0604020202020204" pitchFamily="34" charset="0"/>
            </a:endParaRPr>
          </a:p>
        </p:txBody>
      </p:sp>
      <p:sp>
        <p:nvSpPr>
          <p:cNvPr id="10" name="TextBox 9"/>
          <p:cNvSpPr txBox="1"/>
          <p:nvPr/>
        </p:nvSpPr>
        <p:spPr>
          <a:xfrm>
            <a:off x="10456081" y="5449369"/>
            <a:ext cx="1948859" cy="307777"/>
          </a:xfrm>
          <a:prstGeom prst="rect">
            <a:avLst/>
          </a:prstGeom>
          <a:noFill/>
        </p:spPr>
        <p:txBody>
          <a:bodyPr wrap="square" rtlCol="0">
            <a:spAutoFit/>
          </a:bodyPr>
          <a:lstStyle/>
          <a:p>
            <a:r>
              <a:rPr lang="id-ID" sz="1400" dirty="0" smtClean="0">
                <a:solidFill>
                  <a:schemeClr val="accent3">
                    <a:lumMod val="50000"/>
                  </a:schemeClr>
                </a:solidFill>
                <a:latin typeface="Helvetica" panose="020B0604020202020204" pitchFamily="34" charset="0"/>
                <a:cs typeface="Helvetica" panose="020B0604020202020204" pitchFamily="34" charset="0"/>
              </a:rPr>
              <a:t>Indeks penyesuaian</a:t>
            </a:r>
            <a:endParaRPr lang="id-ID" sz="1600" dirty="0">
              <a:solidFill>
                <a:schemeClr val="accent3">
                  <a:lumMod val="50000"/>
                </a:schemeClr>
              </a:solidFill>
              <a:latin typeface="Helvetica" panose="020B0604020202020204" pitchFamily="34" charset="0"/>
              <a:cs typeface="Helvetica" panose="020B0604020202020204" pitchFamily="34" charset="0"/>
            </a:endParaRPr>
          </a:p>
        </p:txBody>
      </p:sp>
      <p:sp>
        <p:nvSpPr>
          <p:cNvPr id="13" name="TextBox 12"/>
          <p:cNvSpPr txBox="1"/>
          <p:nvPr/>
        </p:nvSpPr>
        <p:spPr>
          <a:xfrm>
            <a:off x="275572" y="245459"/>
            <a:ext cx="2392471" cy="1569660"/>
          </a:xfrm>
          <a:prstGeom prst="rect">
            <a:avLst/>
          </a:prstGeom>
          <a:noFill/>
        </p:spPr>
        <p:txBody>
          <a:bodyPr wrap="square" rtlCol="0">
            <a:spAutoFit/>
          </a:bodyPr>
          <a:lstStyle/>
          <a:p>
            <a:r>
              <a:rPr lang="id-ID" sz="3200" dirty="0" smtClean="0">
                <a:solidFill>
                  <a:schemeClr val="accent3">
                    <a:lumMod val="50000"/>
                  </a:schemeClr>
                </a:solidFill>
                <a:latin typeface="Helvetica" panose="020B0604020202020204" pitchFamily="34" charset="0"/>
                <a:cs typeface="Helvetica" panose="020B0604020202020204" pitchFamily="34" charset="0"/>
              </a:rPr>
              <a:t>Perhitungan</a:t>
            </a:r>
            <a:r>
              <a:rPr lang="id-ID" sz="2400" dirty="0" smtClean="0">
                <a:solidFill>
                  <a:schemeClr val="accent3">
                    <a:lumMod val="50000"/>
                  </a:schemeClr>
                </a:solidFill>
                <a:latin typeface="Helvetica" panose="020B0604020202020204" pitchFamily="34" charset="0"/>
                <a:cs typeface="Helvetica" panose="020B0604020202020204" pitchFamily="34" charset="0"/>
              </a:rPr>
              <a:t> </a:t>
            </a:r>
            <a:r>
              <a:rPr lang="id-ID" sz="3200" i="1" dirty="0" smtClean="0">
                <a:solidFill>
                  <a:schemeClr val="accent3">
                    <a:lumMod val="50000"/>
                  </a:schemeClr>
                </a:solidFill>
                <a:latin typeface="Helvetica" panose="020B0604020202020204" pitchFamily="34" charset="0"/>
                <a:cs typeface="Helvetica" panose="020B0604020202020204" pitchFamily="34" charset="0"/>
              </a:rPr>
              <a:t>LCS</a:t>
            </a:r>
            <a:r>
              <a:rPr lang="id-ID" sz="3200" dirty="0" smtClean="0">
                <a:solidFill>
                  <a:schemeClr val="accent3">
                    <a:lumMod val="50000"/>
                  </a:schemeClr>
                </a:solidFill>
                <a:latin typeface="Helvetica" panose="020B0604020202020204" pitchFamily="34" charset="0"/>
                <a:cs typeface="Helvetica" panose="020B0604020202020204" pitchFamily="34" charset="0"/>
              </a:rPr>
              <a:t> secara Paralel</a:t>
            </a:r>
            <a:endParaRPr lang="id-ID" sz="3200" dirty="0">
              <a:solidFill>
                <a:schemeClr val="accent3">
                  <a:lumMod val="50000"/>
                </a:schemeClr>
              </a:solidFill>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8608" y="1"/>
            <a:ext cx="1723391" cy="1030288"/>
          </a:xfrm>
          <a:prstGeom prst="rect">
            <a:avLst/>
          </a:prstGeom>
        </p:spPr>
      </p:pic>
      <p:sp>
        <p:nvSpPr>
          <p:cNvPr id="16" name="Rectangle 15"/>
          <p:cNvSpPr/>
          <p:nvPr/>
        </p:nvSpPr>
        <p:spPr>
          <a:xfrm>
            <a:off x="162838" y="245459"/>
            <a:ext cx="112734" cy="156966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1827337"/>
      </p:ext>
    </p:extLst>
  </p:cSld>
  <p:clrMapOvr>
    <a:masterClrMapping/>
  </p:clrMapOvr>
  <mc:AlternateContent xmlns:mc="http://schemas.openxmlformats.org/markup-compatibility/2006" xmlns:p14="http://schemas.microsoft.com/office/powerpoint/2010/main">
    <mc:Choice Requires="p14">
      <p:transition spd="slow" p14:dur="2000" advTm="144140"/>
    </mc:Choice>
    <mc:Fallback xmlns="">
      <p:transition spd="slow" advTm="14414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3116</TotalTime>
  <Words>2923</Words>
  <Application>Microsoft Office PowerPoint</Application>
  <PresentationFormat>Widescreen</PresentationFormat>
  <Paragraphs>1986</Paragraphs>
  <Slides>41</Slides>
  <Notes>2</Notes>
  <HiddenSlides>14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0" baseType="lpstr">
      <vt:lpstr>inherit</vt:lpstr>
      <vt:lpstr>Arial</vt:lpstr>
      <vt:lpstr>Calibri</vt:lpstr>
      <vt:lpstr>Calibri Light</vt:lpstr>
      <vt:lpstr>Helvetica</vt:lpstr>
      <vt:lpstr>Helvetica</vt:lpstr>
      <vt:lpstr>Times New Roman</vt:lpstr>
      <vt:lpstr>Office Theme</vt:lpstr>
      <vt:lpstr>Visio</vt:lpstr>
      <vt:lpstr>Rancang Bangun Komputasi Paralel Pada Algoritma Longest Common Subsequence Untuk Perbandingan Genom Menggunakan Framework OpenMPI</vt:lpstr>
      <vt:lpstr>Pendahuluan</vt:lpstr>
      <vt:lpstr>PowerPoint Presentation</vt:lpstr>
      <vt:lpstr>PowerPoint Presentation</vt:lpstr>
      <vt:lpstr>PowerPoint Presentation</vt:lpstr>
      <vt:lpstr>PowerPoint Presentation</vt:lpstr>
      <vt:lpstr>PowerPoint Presentation</vt:lpstr>
      <vt:lpstr>Analisis dan Perancangan</vt:lpstr>
      <vt:lpstr>PowerPoint Presentation</vt:lpstr>
      <vt:lpstr>PowerPoint Presentation</vt:lpstr>
      <vt:lpstr>PowerPoint Presentation</vt:lpstr>
      <vt:lpstr>PowerPoint Presentation</vt:lpstr>
      <vt:lpstr>PowerPoint Presentation</vt:lpstr>
      <vt:lpstr>Uji Coba dan Evaluasi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Kesimpulan dan Saran</vt:lpstr>
      <vt:lpstr>PowerPoint Presentation</vt:lpstr>
      <vt:lpstr>PowerPoint Presentation</vt:lpstr>
      <vt:lpstr>PowerPoint Presentation</vt:lpstr>
      <vt:lpstr>Daftar Pustaka</vt:lpstr>
      <vt:lpstr>PowerPoint Presentation</vt:lpstr>
      <vt:lpstr>PowerPoint Presentation</vt:lpstr>
      <vt:lpstr>PowerPoint Presentation</vt:lpstr>
      <vt:lpstr>Terima Kasih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Institut Teknologi Sepuluh Nopember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KOMPUTASI PARALEL PADA ALGORITMA LONGEST COMMON SUBSEQUENCE UNTUK PERBANDINGAN GENOM MENGGUNAKAN FRAMEWORK OPENMPI</dc:title>
  <dc:creator>Evaria Ayu Nurjana</dc:creator>
  <cp:lastModifiedBy>Evaria Ayu Nurjana</cp:lastModifiedBy>
  <cp:revision>163</cp:revision>
  <dcterms:created xsi:type="dcterms:W3CDTF">2016-06-15T02:23:49Z</dcterms:created>
  <dcterms:modified xsi:type="dcterms:W3CDTF">2016-06-23T08:51:40Z</dcterms:modified>
</cp:coreProperties>
</file>