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  <p:sldMasterId id="2147483677" r:id="rId3"/>
  </p:sldMasterIdLst>
  <p:notesMasterIdLst>
    <p:notesMasterId r:id="rId29"/>
  </p:notesMasterIdLst>
  <p:sldIdLst>
    <p:sldId id="256" r:id="rId4"/>
    <p:sldId id="257" r:id="rId5"/>
    <p:sldId id="261" r:id="rId6"/>
    <p:sldId id="262" r:id="rId7"/>
    <p:sldId id="263" r:id="rId8"/>
    <p:sldId id="258" r:id="rId9"/>
    <p:sldId id="272" r:id="rId10"/>
    <p:sldId id="266" r:id="rId11"/>
    <p:sldId id="276" r:id="rId12"/>
    <p:sldId id="267" r:id="rId13"/>
    <p:sldId id="268" r:id="rId14"/>
    <p:sldId id="289" r:id="rId15"/>
    <p:sldId id="259" r:id="rId16"/>
    <p:sldId id="269" r:id="rId17"/>
    <p:sldId id="271" r:id="rId18"/>
    <p:sldId id="273" r:id="rId19"/>
    <p:sldId id="275" r:id="rId20"/>
    <p:sldId id="270" r:id="rId21"/>
    <p:sldId id="290" r:id="rId22"/>
    <p:sldId id="274" r:id="rId23"/>
    <p:sldId id="277" r:id="rId24"/>
    <p:sldId id="260" r:id="rId25"/>
    <p:sldId id="281" r:id="rId26"/>
    <p:sldId id="282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9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3-4C97-A246-205D31B9A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3-4C97-A246-205D31B9A8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99.3</c:v>
                </c:pt>
                <c:pt idx="2">
                  <c:v>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3-4C97-A246-205D31B9A8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99.3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3-4C97-A246-205D31B9A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0719"/>
        <c:axId val="648361551"/>
      </c:barChart>
      <c:catAx>
        <c:axId val="64836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1551"/>
        <c:crosses val="autoZero"/>
        <c:auto val="1"/>
        <c:lblAlgn val="ctr"/>
        <c:lblOffset val="100"/>
        <c:noMultiLvlLbl val="0"/>
      </c:catAx>
      <c:valAx>
        <c:axId val="6483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Load CPU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64836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/>
              <a:t>Utilis</a:t>
            </a:r>
            <a:r>
              <a:rPr lang="en-US" b="1"/>
              <a:t>asi</a:t>
            </a:r>
            <a:r>
              <a:rPr lang="id-ID" b="1"/>
              <a:t> 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318</c:v>
                </c:pt>
                <c:pt idx="1">
                  <c:v>3880</c:v>
                </c:pt>
                <c:pt idx="2">
                  <c:v>6890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EF8-97F2-D0C22FA2A3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Swap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Training</c:v>
                </c:pt>
                <c:pt idx="2">
                  <c:v>Identifikasi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1-4EF8-97F2-D0C22FA2A3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5524479"/>
        <c:axId val="785526143"/>
      </c:barChart>
      <c:catAx>
        <c:axId val="78552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Proses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6143"/>
        <c:crosses val="autoZero"/>
        <c:auto val="1"/>
        <c:lblAlgn val="ctr"/>
        <c:lblOffset val="100"/>
        <c:noMultiLvlLbl val="0"/>
      </c:catAx>
      <c:valAx>
        <c:axId val="78552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id-ID"/>
                  <a:t>Penggunaan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78552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b="1"/>
              <a:t>Waktu akses halaman web</a:t>
            </a:r>
            <a:endParaRPr lang="id-ID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 (kondisi jaringan normal dan sistem tidak dijalankan)</c:v>
                </c:pt>
                <c:pt idx="1">
                  <c:v>Skenario 2 (kondisi jaringan normal dan aplikasi pendeteksian dijalankan)</c:v>
                </c:pt>
                <c:pt idx="2">
                  <c:v>Skenario 3 (kondisi komputer target diserang dan aplikasi pendeteksian dijalankan)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34.51</c:v>
                </c:pt>
                <c:pt idx="1">
                  <c:v>34.75</c:v>
                </c:pt>
                <c:pt idx="2">
                  <c:v>34.89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A-46B9-B854-1D963A4305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848207"/>
        <c:axId val="1846845295"/>
      </c:barChart>
      <c:catAx>
        <c:axId val="184684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5295"/>
        <c:crosses val="autoZero"/>
        <c:auto val="1"/>
        <c:lblAlgn val="ctr"/>
        <c:lblOffset val="100"/>
        <c:noMultiLvlLbl val="0"/>
      </c:catAx>
      <c:valAx>
        <c:axId val="18468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Waktu akses (milidetik)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id-ID"/>
          </a:p>
        </c:txPr>
        <c:crossAx val="184684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id-ID" b="1">
                <a:latin typeface="Helvetica" panose="020B0604020202020204" pitchFamily="34" charset="0"/>
                <a:cs typeface="Helvetica" panose="020B0604020202020204" pitchFamily="34" charset="0"/>
              </a:rPr>
              <a:t>Durasi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 Pendeteksian</a:t>
            </a:r>
            <a:endParaRPr lang="id-ID" b="1">
              <a:latin typeface="Helvetica" panose="020B0604020202020204" pitchFamily="34" charset="0"/>
              <a:cs typeface="Helvetica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Skenario 1 (1000 paket)</c:v>
                </c:pt>
                <c:pt idx="1">
                  <c:v>Skenario 2 (1500 paket)</c:v>
                </c:pt>
                <c:pt idx="2">
                  <c:v>Skenario 3 (2000 paket)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45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D-4D34-897F-A1ED9A5BA8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7786495"/>
        <c:axId val="1757786911"/>
      </c:barChart>
      <c:catAx>
        <c:axId val="175778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Skenario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911"/>
        <c:crosses val="autoZero"/>
        <c:auto val="1"/>
        <c:lblAlgn val="ctr"/>
        <c:lblOffset val="100"/>
        <c:noMultiLvlLbl val="0"/>
      </c:catAx>
      <c:valAx>
        <c:axId val="175778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Durasi</a:t>
                </a:r>
                <a:r>
                  <a:rPr lang="en-US" baseline="0"/>
                  <a:t> (detik)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778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BBC5-6EA7-4C97-989C-994532D7BCA7}" type="datetimeFigureOut">
              <a:rPr lang="id-ID" smtClean="0"/>
              <a:t>01/08/2016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6650-50B9-4771-9139-DE76D2880F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3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jaringan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ApacheBench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pendeteksian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11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1000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6650-50B9-4771-9139-DE76D2880F02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4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8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13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6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1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5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9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5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6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8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9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52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8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061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89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3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3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4242" y="305760"/>
            <a:ext cx="9270371" cy="27479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EVALUASI SISTEM PENDETEKSI INTRUSI</a:t>
            </a:r>
            <a:r>
              <a:rPr lang="en-US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 ANOMALI DENGAN N-GRAM DAN </a:t>
            </a:r>
            <a:b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endParaRPr lang="id-ID" sz="4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241" y="3553254"/>
            <a:ext cx="3528203" cy="122660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Made Agus Adi Wirawan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5112 100 036</a:t>
            </a:r>
            <a:endParaRPr lang="id-ID" sz="20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73541" y="3173278"/>
            <a:ext cx="5431071" cy="1986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Royyana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uslim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Ijtihadie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Ph.D.</a:t>
            </a:r>
          </a:p>
          <a:p>
            <a:r>
              <a:rPr lang="id-ID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NIP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id-ID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19770824 202624 1 001</a:t>
            </a:r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Baskoro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Pratomo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20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M.Kom</a:t>
            </a:r>
            <a:r>
              <a:rPr lang="en-US" sz="20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id-ID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NIP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id-ID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19870218 201404 1 001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4241" y="5279365"/>
            <a:ext cx="9270371" cy="117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TEKNIK INFORMATIKA</a:t>
            </a:r>
          </a:p>
          <a:p>
            <a:pPr algn="ctr"/>
            <a:r>
              <a:rPr lang="en-US" sz="33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 TEKNOLOGI SEPULUH NOPEMBER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6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Penangkapan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5925059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Pilih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input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Menyimpan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informasi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7" y="624110"/>
            <a:ext cx="1552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Identifikasi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377762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Masukkan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Menghitung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Membandingkan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threshold</a:t>
            </a:r>
          </a:p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Menulis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log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133600"/>
            <a:ext cx="3585563" cy="37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5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Mahalnobis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id-ID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/(</m:t>
                          </m:r>
                          <m:bar>
                            <m:barPr>
                              <m:pos m:val="top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=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jarak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mahalanobis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variable ke-i dari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payload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baru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rata-rata 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dari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model data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standar deviasi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variable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ke-i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dari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 </a:t>
                </a:r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d-ID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= </a:t>
                </a:r>
                <a:r>
                  <a:rPr lang="id-ID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smoothing factor</a:t>
                </a:r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id-ID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3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PENGUJIAN DAN EVALUASI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582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75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Performa (2)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4014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35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 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1593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81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Kecepatan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11621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1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25252"/>
              </p:ext>
            </p:extLst>
          </p:nvPr>
        </p:nvGraphicFramePr>
        <p:xfrm>
          <a:off x="2402425" y="2098970"/>
          <a:ext cx="5290434" cy="17068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584516183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4034703987"/>
                    </a:ext>
                  </a:extLst>
                </a:gridCol>
                <a:gridCol w="700722">
                  <a:extLst>
                    <a:ext uri="{9D8B030D-6E8A-4147-A177-3AD203B41FA5}">
                      <a16:colId xmlns:a16="http://schemas.microsoft.com/office/drawing/2014/main" val="4058124302"/>
                    </a:ext>
                  </a:extLst>
                </a:gridCol>
                <a:gridCol w="700722">
                  <a:extLst>
                    <a:ext uri="{9D8B030D-6E8A-4147-A177-3AD203B41FA5}">
                      <a16:colId xmlns:a16="http://schemas.microsoft.com/office/drawing/2014/main" val="998573450"/>
                    </a:ext>
                  </a:extLst>
                </a:gridCol>
                <a:gridCol w="700722">
                  <a:extLst>
                    <a:ext uri="{9D8B030D-6E8A-4147-A177-3AD203B41FA5}">
                      <a16:colId xmlns:a16="http://schemas.microsoft.com/office/drawing/2014/main" val="1980763742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409665031"/>
                    </a:ext>
                  </a:extLst>
                </a:gridCol>
                <a:gridCol w="876743">
                  <a:extLst>
                    <a:ext uri="{9D8B030D-6E8A-4147-A177-3AD203B41FA5}">
                      <a16:colId xmlns:a16="http://schemas.microsoft.com/office/drawing/2014/main" val="10859098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600" dirty="0">
                          <a:effectLst/>
                        </a:rPr>
                        <a:t>No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600" dirty="0">
                          <a:effectLst/>
                        </a:rPr>
                        <a:t>Window size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600" dirty="0" err="1">
                          <a:effectLst/>
                        </a:rPr>
                        <a:t>Jarak</a:t>
                      </a:r>
                      <a:r>
                        <a:rPr lang="en-US" sz="1600" b="1" kern="1600" dirty="0">
                          <a:effectLst/>
                        </a:rPr>
                        <a:t> Port TCP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600" dirty="0" err="1">
                          <a:effectLst/>
                        </a:rPr>
                        <a:t>Jarak</a:t>
                      </a:r>
                      <a:r>
                        <a:rPr lang="en-US" sz="1600" b="1" kern="1600" dirty="0">
                          <a:effectLst/>
                        </a:rPr>
                        <a:t> Port UDP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26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21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 dirty="0">
                          <a:effectLst/>
                        </a:rPr>
                        <a:t>23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 dirty="0">
                          <a:effectLst/>
                        </a:rPr>
                        <a:t>25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80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53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 dirty="0">
                          <a:effectLst/>
                        </a:rPr>
                        <a:t>10000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26.46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25.66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3.44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4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2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 dirty="0">
                          <a:effectLst/>
                        </a:rPr>
                        <a:t>15000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26.46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22.52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5.41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8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20000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26.46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22.52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12.3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6.7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619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2303"/>
              </p:ext>
            </p:extLst>
          </p:nvPr>
        </p:nvGraphicFramePr>
        <p:xfrm>
          <a:off x="2402425" y="4563461"/>
          <a:ext cx="5273819" cy="17068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val="399028272"/>
                    </a:ext>
                  </a:extLst>
                </a:gridCol>
                <a:gridCol w="1011872">
                  <a:extLst>
                    <a:ext uri="{9D8B030D-6E8A-4147-A177-3AD203B41FA5}">
                      <a16:colId xmlns:a16="http://schemas.microsoft.com/office/drawing/2014/main" val="3991441369"/>
                    </a:ext>
                  </a:extLst>
                </a:gridCol>
                <a:gridCol w="700722">
                  <a:extLst>
                    <a:ext uri="{9D8B030D-6E8A-4147-A177-3AD203B41FA5}">
                      <a16:colId xmlns:a16="http://schemas.microsoft.com/office/drawing/2014/main" val="439160896"/>
                    </a:ext>
                  </a:extLst>
                </a:gridCol>
                <a:gridCol w="700722">
                  <a:extLst>
                    <a:ext uri="{9D8B030D-6E8A-4147-A177-3AD203B41FA5}">
                      <a16:colId xmlns:a16="http://schemas.microsoft.com/office/drawing/2014/main" val="725581071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1328757815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1964633510"/>
                    </a:ext>
                  </a:extLst>
                </a:gridCol>
                <a:gridCol w="812079">
                  <a:extLst>
                    <a:ext uri="{9D8B030D-6E8A-4147-A177-3AD203B41FA5}">
                      <a16:colId xmlns:a16="http://schemas.microsoft.com/office/drawing/2014/main" val="41538846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No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600" dirty="0">
                          <a:effectLst/>
                        </a:rPr>
                        <a:t>Window size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Jarak</a:t>
                      </a:r>
                      <a:r>
                        <a:rPr lang="en-US" sz="1600" b="1" dirty="0">
                          <a:effectLst/>
                        </a:rPr>
                        <a:t> Port TCP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Jarak</a:t>
                      </a:r>
                      <a:r>
                        <a:rPr lang="en-US" sz="1600" b="1" dirty="0">
                          <a:effectLst/>
                        </a:rPr>
                        <a:t> Port UDP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960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6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10000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80.13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426.68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156.91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85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15000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80.13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426.68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210.08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3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600">
                          <a:effectLst/>
                        </a:rPr>
                        <a:t>20000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80.13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29.06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426.68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253.59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4797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01312" y="1690459"/>
            <a:ext cx="7164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sz="2000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sz="2000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minimum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intrusi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312" y="4143283"/>
            <a:ext cx="7462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sz="2000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Hasil</a:t>
            </a:r>
            <a:r>
              <a:rPr lang="en-US" sz="2000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Uji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</a:t>
            </a:r>
            <a:r>
              <a:rPr lang="en-US" sz="2000" i="1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Training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maksimum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jarak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data normal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78430"/>
              </p:ext>
            </p:extLst>
          </p:nvPr>
        </p:nvGraphicFramePr>
        <p:xfrm>
          <a:off x="2589212" y="3245980"/>
          <a:ext cx="483186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6410">
                  <a:extLst>
                    <a:ext uri="{9D8B030D-6E8A-4147-A177-3AD203B41FA5}">
                      <a16:colId xmlns:a16="http://schemas.microsoft.com/office/drawing/2014/main" val="4007604396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698311870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911814563"/>
                    </a:ext>
                  </a:extLst>
                </a:gridCol>
                <a:gridCol w="983298">
                  <a:extLst>
                    <a:ext uri="{9D8B030D-6E8A-4147-A177-3AD203B41FA5}">
                      <a16:colId xmlns:a16="http://schemas.microsoft.com/office/drawing/2014/main" val="348624313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35029857"/>
                    </a:ext>
                  </a:extLst>
                </a:gridCol>
                <a:gridCol w="944713">
                  <a:extLst>
                    <a:ext uri="{9D8B030D-6E8A-4147-A177-3AD203B41FA5}">
                      <a16:colId xmlns:a16="http://schemas.microsoft.com/office/drawing/2014/main" val="225984268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id-ID" sz="2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Threshold</a:t>
                      </a:r>
                      <a:endParaRPr lang="id-ID" sz="2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6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Jarak</a:t>
                      </a:r>
                      <a:r>
                        <a:rPr lang="en-US" sz="2000" b="1" dirty="0">
                          <a:effectLst/>
                        </a:rPr>
                        <a:t> Port TCP</a:t>
                      </a:r>
                      <a:endParaRPr lang="id-ID" sz="2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Port UDP</a:t>
                      </a:r>
                      <a:endParaRPr lang="id-ID" sz="28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43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62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53.30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25.79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219.49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0.00</a:t>
                      </a:r>
                      <a:endParaRPr lang="id-ID" sz="2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128.52</a:t>
                      </a:r>
                      <a:endParaRPr lang="id-ID" sz="2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0196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89212" y="2489735"/>
            <a:ext cx="5024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Tabel</a:t>
            </a:r>
            <a:r>
              <a:rPr lang="en-US" sz="2000" dirty="0" smtClean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Threshold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masing-masing</a:t>
            </a:r>
            <a:r>
              <a:rPr lang="en-US" sz="2000" dirty="0"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port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PENDAHULUAN</a:t>
            </a:r>
            <a:endParaRPr lang="id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0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63152"/>
              </p:ext>
            </p:extLst>
          </p:nvPr>
        </p:nvGraphicFramePr>
        <p:xfrm>
          <a:off x="2592925" y="3003984"/>
          <a:ext cx="635260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1010">
                  <a:extLst>
                    <a:ext uri="{9D8B030D-6E8A-4147-A177-3AD203B41FA5}">
                      <a16:colId xmlns:a16="http://schemas.microsoft.com/office/drawing/2014/main" val="591402014"/>
                    </a:ext>
                  </a:extLst>
                </a:gridCol>
                <a:gridCol w="1826514">
                  <a:extLst>
                    <a:ext uri="{9D8B030D-6E8A-4147-A177-3AD203B41FA5}">
                      <a16:colId xmlns:a16="http://schemas.microsoft.com/office/drawing/2014/main" val="1473903618"/>
                    </a:ext>
                  </a:extLst>
                </a:gridCol>
                <a:gridCol w="1224598">
                  <a:extLst>
                    <a:ext uri="{9D8B030D-6E8A-4147-A177-3AD203B41FA5}">
                      <a16:colId xmlns:a16="http://schemas.microsoft.com/office/drawing/2014/main" val="4032571812"/>
                    </a:ext>
                  </a:extLst>
                </a:gridCol>
                <a:gridCol w="1320483">
                  <a:extLst>
                    <a:ext uri="{9D8B030D-6E8A-4147-A177-3AD203B41FA5}">
                      <a16:colId xmlns:a16="http://schemas.microsoft.com/office/drawing/2014/main" val="699186635"/>
                    </a:ext>
                  </a:extLst>
                </a:gridCol>
              </a:tblGrid>
              <a:tr h="180340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Tanpa</a:t>
                      </a: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Proses Incremental Learning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PREDICTED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08805"/>
                  </a:ext>
                </a:extLst>
              </a:tr>
              <a:tr h="180340"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INTRUSI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NORMAL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223259"/>
                  </a:ext>
                </a:extLst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ACTUAL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INTRUSI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355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744072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NORMAL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4935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870364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93.07%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1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Uji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Coba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374146"/>
              </p:ext>
            </p:extLst>
          </p:nvPr>
        </p:nvGraphicFramePr>
        <p:xfrm>
          <a:off x="2592925" y="3234991"/>
          <a:ext cx="7059976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6077">
                  <a:extLst>
                    <a:ext uri="{9D8B030D-6E8A-4147-A177-3AD203B41FA5}">
                      <a16:colId xmlns:a16="http://schemas.microsoft.com/office/drawing/2014/main" val="834430116"/>
                    </a:ext>
                  </a:extLst>
                </a:gridCol>
                <a:gridCol w="1944303">
                  <a:extLst>
                    <a:ext uri="{9D8B030D-6E8A-4147-A177-3AD203B41FA5}">
                      <a16:colId xmlns:a16="http://schemas.microsoft.com/office/drawing/2014/main" val="1061180321"/>
                    </a:ext>
                  </a:extLst>
                </a:gridCol>
                <a:gridCol w="1832916">
                  <a:extLst>
                    <a:ext uri="{9D8B030D-6E8A-4147-A177-3AD203B41FA5}">
                      <a16:colId xmlns:a16="http://schemas.microsoft.com/office/drawing/2014/main" val="773111155"/>
                    </a:ext>
                  </a:extLst>
                </a:gridCol>
                <a:gridCol w="1226680">
                  <a:extLst>
                    <a:ext uri="{9D8B030D-6E8A-4147-A177-3AD203B41FA5}">
                      <a16:colId xmlns:a16="http://schemas.microsoft.com/office/drawing/2014/main" val="2838110054"/>
                    </a:ext>
                  </a:extLst>
                </a:gridCol>
              </a:tblGrid>
              <a:tr h="180340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Dengan</a:t>
                      </a: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Proses Incremental Learning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PREDICTED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032"/>
                  </a:ext>
                </a:extLst>
              </a:tr>
              <a:tr h="180340"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INTRUSI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NORMAL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9561083"/>
                  </a:ext>
                </a:extLst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ACTUAL</a:t>
                      </a:r>
                      <a:endParaRPr lang="id-ID" sz="2000" b="1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INTRUSI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187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174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75388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NORMAL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3564</a:t>
                      </a:r>
                      <a:endParaRPr lang="id-ID" sz="2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1403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450391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Akurasi</a:t>
                      </a: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(AC)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29.84%</a:t>
                      </a:r>
                      <a:endParaRPr lang="id-ID" sz="2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01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 DAN 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4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Kesimpulan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264794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mengklasifikasikan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antara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HTTP.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dihasilkan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bernilai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0.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dibedakan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id-ID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93%,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persentase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kebenaran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sekitar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20%. Dari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tambahan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incremental learning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mangurangi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tingkat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Saran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Adapun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saran-saran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diberikan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kurang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dibandingkan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tanpa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</a:t>
            </a:r>
            <a:r>
              <a:rPr lang="en-US" sz="2000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leraning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dikarenakan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menambahkan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learning,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rata-rata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standar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model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tetapi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diperbaharui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akurat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mendeteksi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Perlu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lain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membantu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keakuratan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pendeteksian</a:t>
            </a:r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0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TERIMA KASIH</a:t>
            </a:r>
            <a:endParaRPr lang="id-ID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Rumusan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01164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membaca data set dari DARPA IDS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 sistem deteksi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yang dapat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menangkap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paket data dari </a:t>
            </a:r>
            <a:r>
              <a:rPr lang="id-ID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interface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suatu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komputer?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n-gram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konten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data?</a:t>
            </a:r>
            <a:endParaRPr lang="en-US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 </a:t>
            </a:r>
            <a:r>
              <a:rPr lang="id-ID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cara mengklasifikasikan paket data menjadi dua kelompok, yaitu paket data normal dan paket data yang berupa intrusi dengan menggunakan metode Mahalanobis </a:t>
            </a:r>
            <a:r>
              <a:rPr lang="id-ID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distance?</a:t>
            </a:r>
            <a:endParaRPr lang="en-US" sz="22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Bagaimana</a:t>
            </a:r>
            <a:r>
              <a:rPr lang="en-US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membangun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deteksi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menerapkan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incremental learning</a:t>
            </a: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id-ID" sz="2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7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Batasan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Masalah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set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DARPA IDS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tahun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1999.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protokol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diperiksa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FTP(21), Telnet(23), SMTP(25), HTTP(80)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UDP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port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DNS Server(53).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Tujuan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pendeteksi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mengenali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serangan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lintas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Mahalanobis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Distance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berbasis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anomali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nantinya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mampu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normal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intrusi</a:t>
            </a:r>
            <a:r>
              <a:rPr 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8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 DAN IMPLEMENTASI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783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Desain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Arsitektur</a:t>
            </a:r>
            <a:r>
              <a:rPr lang="en-US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pengakses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komputer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penyerang</a:t>
            </a:r>
            <a:endParaRPr lang="id-ID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8" y="3390900"/>
            <a:ext cx="6224364" cy="22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Proses Training Data Set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5554124" cy="37776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Membaca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file data set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Rekonstruksi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paket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</a:p>
          <a:p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Membuat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 data training</a:t>
            </a:r>
            <a:endParaRPr lang="id-ID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12" y="1326041"/>
            <a:ext cx="171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Implementasi</a:t>
            </a:r>
            <a:r>
              <a:rPr lang="en-US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Proses N-Gram</a:t>
            </a:r>
            <a:endParaRPr lang="id-ID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Terima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menggunakan fungsi Ngram()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Deklarasi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double[] n = new doublbe[256];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Konversi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konten paket data menjadi unsign integer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Tambahkan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1 ke n setiap konten paket yang sesuai</a:t>
            </a: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813</Words>
  <Application>Microsoft Office PowerPoint</Application>
  <PresentationFormat>Widescreen</PresentationFormat>
  <Paragraphs>199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Gothic</vt:lpstr>
      <vt:lpstr>Courier New</vt:lpstr>
      <vt:lpstr>Helvetica</vt:lpstr>
      <vt:lpstr>Times New Roman</vt:lpstr>
      <vt:lpstr>Wingdings 3</vt:lpstr>
      <vt:lpstr>Wisp</vt:lpstr>
      <vt:lpstr>Office Theme</vt:lpstr>
      <vt:lpstr>1_Wisp</vt:lpstr>
      <vt:lpstr>EVALUASI SISTEM PENDETEKSI INTRUSI BERBASIS ANOMALI DENGAN N-GRAM DAN  INCREMENTAL LEARNING</vt:lpstr>
      <vt:lpstr>PENDAHULUAN</vt:lpstr>
      <vt:lpstr>Rumusan Masalah  </vt:lpstr>
      <vt:lpstr>Batasan Masalah</vt:lpstr>
      <vt:lpstr>Tujuan </vt:lpstr>
      <vt:lpstr>DESAIN DAN IMPLEMENTASI</vt:lpstr>
      <vt:lpstr>Desain Arsitektur Jaringan</vt:lpstr>
      <vt:lpstr>Proses Training Data Set</vt:lpstr>
      <vt:lpstr>Implementasi Proses N-Gram</vt:lpstr>
      <vt:lpstr>Proses Penangkapan Paket</vt:lpstr>
      <vt:lpstr>Proses Identifikasi</vt:lpstr>
      <vt:lpstr>Mahalnobis Distance</vt:lpstr>
      <vt:lpstr>PENGUJIAN DAN EVALUASI</vt:lpstr>
      <vt:lpstr>Uji Coba Performa</vt:lpstr>
      <vt:lpstr>Uji Coba Performa (2)</vt:lpstr>
      <vt:lpstr>Uji Coba Performa (3)</vt:lpstr>
      <vt:lpstr>Uji Coba Kecepatan</vt:lpstr>
      <vt:lpstr>Uji Coba Akurasi</vt:lpstr>
      <vt:lpstr>Threshold</vt:lpstr>
      <vt:lpstr>Uji Coba Tanpa Proses Incremental Learning</vt:lpstr>
      <vt:lpstr>Uji Coba Dengan Proses Incremental Learning</vt:lpstr>
      <vt:lpstr>KESIMPULAN DAN SARAN</vt:lpstr>
      <vt:lpstr>Kesimpulan </vt:lpstr>
      <vt:lpstr>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SEERANGAN BERBASIS N-GRAM DAN INCREMENTAL LEARNNING</dc:title>
  <dc:creator>Agus Adi Wirawan</dc:creator>
  <cp:lastModifiedBy>Agus Adi Wirawan</cp:lastModifiedBy>
  <cp:revision>61</cp:revision>
  <dcterms:created xsi:type="dcterms:W3CDTF">2016-07-16T11:46:58Z</dcterms:created>
  <dcterms:modified xsi:type="dcterms:W3CDTF">2016-07-31T18:13:31Z</dcterms:modified>
</cp:coreProperties>
</file>