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  <p:sldMasterId id="2147483677" r:id="rId3"/>
  </p:sldMasterIdLst>
  <p:notesMasterIdLst>
    <p:notesMasterId r:id="rId39"/>
  </p:notesMasterIdLst>
  <p:sldIdLst>
    <p:sldId id="256" r:id="rId4"/>
    <p:sldId id="257" r:id="rId5"/>
    <p:sldId id="261" r:id="rId6"/>
    <p:sldId id="262" r:id="rId7"/>
    <p:sldId id="263" r:id="rId8"/>
    <p:sldId id="258" r:id="rId9"/>
    <p:sldId id="272" r:id="rId10"/>
    <p:sldId id="266" r:id="rId11"/>
    <p:sldId id="276" r:id="rId12"/>
    <p:sldId id="283" r:id="rId13"/>
    <p:sldId id="284" r:id="rId14"/>
    <p:sldId id="267" r:id="rId15"/>
    <p:sldId id="286" r:id="rId16"/>
    <p:sldId id="268" r:id="rId17"/>
    <p:sldId id="289" r:id="rId18"/>
    <p:sldId id="285" r:id="rId19"/>
    <p:sldId id="290" r:id="rId20"/>
    <p:sldId id="259" r:id="rId21"/>
    <p:sldId id="269" r:id="rId22"/>
    <p:sldId id="271" r:id="rId23"/>
    <p:sldId id="273" r:id="rId24"/>
    <p:sldId id="275" r:id="rId25"/>
    <p:sldId id="270" r:id="rId26"/>
    <p:sldId id="274" r:id="rId27"/>
    <p:sldId id="277" r:id="rId28"/>
    <p:sldId id="260" r:id="rId29"/>
    <p:sldId id="281" r:id="rId30"/>
    <p:sldId id="282" r:id="rId31"/>
    <p:sldId id="264" r:id="rId32"/>
    <p:sldId id="278" r:id="rId33"/>
    <p:sldId id="279" r:id="rId34"/>
    <p:sldId id="280" r:id="rId35"/>
    <p:sldId id="287" r:id="rId36"/>
    <p:sldId id="288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419" autoAdjust="0"/>
  </p:normalViewPr>
  <p:slideViewPr>
    <p:cSldViewPr snapToGrid="0">
      <p:cViewPr varScale="1">
        <p:scale>
          <a:sx n="104" d="100"/>
          <a:sy n="104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id-ID" b="1"/>
              <a:t>Utilis</a:t>
            </a:r>
            <a:r>
              <a:rPr lang="en-US" b="1"/>
              <a:t>asi</a:t>
            </a:r>
            <a:r>
              <a:rPr lang="id-ID" b="1"/>
              <a:t> CPU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99.3</c:v>
                </c:pt>
                <c:pt idx="2">
                  <c:v>52.7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83-4C97-A246-205D31B9A8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Core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99.3</c:v>
                </c:pt>
                <c:pt idx="2">
                  <c:v>52.8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83-4C97-A246-205D31B9A8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Core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</c:v>
                </c:pt>
                <c:pt idx="1">
                  <c:v>99.3</c:v>
                </c:pt>
                <c:pt idx="2">
                  <c:v>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83-4C97-A246-205D31B9A8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Core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</c:v>
                </c:pt>
                <c:pt idx="1">
                  <c:v>99.3</c:v>
                </c:pt>
                <c:pt idx="2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83-4C97-A246-205D31B9A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360719"/>
        <c:axId val="648361551"/>
      </c:barChart>
      <c:catAx>
        <c:axId val="648360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id-ID"/>
                  <a:t>Proses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648361551"/>
        <c:crosses val="autoZero"/>
        <c:auto val="1"/>
        <c:lblAlgn val="ctr"/>
        <c:lblOffset val="100"/>
        <c:noMultiLvlLbl val="0"/>
      </c:catAx>
      <c:valAx>
        <c:axId val="64836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id-ID"/>
                  <a:t>Load CPU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648360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id-ID" b="1"/>
              <a:t>Utilis</a:t>
            </a:r>
            <a:r>
              <a:rPr lang="en-US" b="1"/>
              <a:t>asi</a:t>
            </a:r>
            <a:r>
              <a:rPr lang="id-ID" b="1"/>
              <a:t> 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318</c:v>
                </c:pt>
                <c:pt idx="1">
                  <c:v>3880</c:v>
                </c:pt>
                <c:pt idx="2">
                  <c:v>6890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D1-4EF8-97F2-D0C22FA2A3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Swap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D1-4EF8-97F2-D0C22FA2A3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85524479"/>
        <c:axId val="785526143"/>
      </c:barChart>
      <c:catAx>
        <c:axId val="7855244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id-ID"/>
                  <a:t>Proses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785526143"/>
        <c:crosses val="autoZero"/>
        <c:auto val="1"/>
        <c:lblAlgn val="ctr"/>
        <c:lblOffset val="100"/>
        <c:noMultiLvlLbl val="0"/>
      </c:catAx>
      <c:valAx>
        <c:axId val="78552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id-ID"/>
                  <a:t>Penggunaan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78552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en-US" b="1"/>
              <a:t>Waktu akses halaman web</a:t>
            </a:r>
            <a:endParaRPr lang="id-ID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Skenario 1</c:v>
                </c:pt>
                <c:pt idx="1">
                  <c:v>Skenario 2</c:v>
                </c:pt>
                <c:pt idx="2">
                  <c:v>Skenario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34.51</c:v>
                </c:pt>
                <c:pt idx="1">
                  <c:v>34.75</c:v>
                </c:pt>
                <c:pt idx="2">
                  <c:v>34.89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6A-46B9-B854-1D963A4305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46848207"/>
        <c:axId val="1846845295"/>
      </c:barChart>
      <c:catAx>
        <c:axId val="1846848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/>
                  <a:t>Skenario</a:t>
                </a:r>
                <a:endParaRPr lang="id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1846845295"/>
        <c:crosses val="autoZero"/>
        <c:auto val="1"/>
        <c:lblAlgn val="ctr"/>
        <c:lblOffset val="100"/>
        <c:noMultiLvlLbl val="0"/>
      </c:catAx>
      <c:valAx>
        <c:axId val="184684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/>
                  <a:t>Waktu akses (milidetik)</a:t>
                </a:r>
                <a:endParaRPr lang="id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1846848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id-ID" b="1">
                <a:latin typeface="Helvetica" panose="020B0604020202020204" pitchFamily="34" charset="0"/>
                <a:cs typeface="Helvetica" panose="020B0604020202020204" pitchFamily="34" charset="0"/>
              </a:rPr>
              <a:t>Durasi</a:t>
            </a:r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 Pendeteksian</a:t>
            </a:r>
            <a:endParaRPr lang="id-ID" b="1">
              <a:latin typeface="Helvetica" panose="020B0604020202020204" pitchFamily="34" charset="0"/>
              <a:cs typeface="Helvetica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Durasi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Skenario 1</c:v>
                </c:pt>
                <c:pt idx="1">
                  <c:v>Skenario 2</c:v>
                </c:pt>
                <c:pt idx="2">
                  <c:v>Skenario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</c:v>
                </c:pt>
                <c:pt idx="1">
                  <c:v>45</c:v>
                </c:pt>
                <c:pt idx="2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7D-4D34-897F-A1ED9A5BA8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57786495"/>
        <c:axId val="1757786911"/>
      </c:barChart>
      <c:catAx>
        <c:axId val="1757786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Skenario</a:t>
                </a:r>
                <a:endParaRPr lang="id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757786911"/>
        <c:crosses val="autoZero"/>
        <c:auto val="1"/>
        <c:lblAlgn val="ctr"/>
        <c:lblOffset val="100"/>
        <c:noMultiLvlLbl val="0"/>
      </c:catAx>
      <c:valAx>
        <c:axId val="175778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Durasi</a:t>
                </a:r>
                <a:r>
                  <a:rPr lang="en-US" baseline="0"/>
                  <a:t> (detik)</a:t>
                </a:r>
                <a:endParaRPr lang="id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757786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7BBC5-6EA7-4C97-989C-994532D7BCA7}" type="datetimeFigureOut">
              <a:rPr lang="id-ID" smtClean="0"/>
              <a:t>19/07/2016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B6650-50B9-4771-9139-DE76D2880F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631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ApacheBench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jaringan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ApacheBench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jaringan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pendeteksian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ApacheBench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komputer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target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pendeteksian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B6650-50B9-4771-9139-DE76D2880F02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411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1000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B6650-50B9-4771-9139-DE76D2880F02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876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41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15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2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05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38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59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8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78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13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962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716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58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6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154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799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855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162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38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90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528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487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0613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7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589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533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737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9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81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4242" y="305760"/>
            <a:ext cx="9270371" cy="274799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 PENDETEKSI SERANGAN </a:t>
            </a:r>
            <a:b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BERBASIS ANOMALI DENGAN </a:t>
            </a:r>
            <a:b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N-GRAM DAN </a:t>
            </a:r>
            <a:b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</a:t>
            </a:r>
            <a:endParaRPr lang="id-ID" sz="4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4241" y="3759460"/>
            <a:ext cx="3528203" cy="1226607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 Made Agus Adi Wirawan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5112 100 036</a:t>
            </a:r>
            <a:endParaRPr lang="id-ID" sz="2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392174" y="3759460"/>
            <a:ext cx="5112438" cy="12266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Royyana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uslim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Ijtihadie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Ph.D.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Baskoro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Pratomo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34241" y="5279365"/>
            <a:ext cx="9270371" cy="117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3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TEKNIK INFORMATIKA</a:t>
            </a:r>
          </a:p>
          <a:p>
            <a:pPr algn="ctr"/>
            <a:r>
              <a:rPr lang="en-US" sz="33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INSTITUT TEKNOLOGI SEPULUH NOPEMBER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16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N-Gram (2)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6608225" cy="46980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2924" y="2263774"/>
            <a:ext cx="6608225" cy="7727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592924" y="3498912"/>
            <a:ext cx="6608224" cy="180186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592923" y="5804947"/>
            <a:ext cx="6608225" cy="79814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2592925" y="1875472"/>
            <a:ext cx="2455326" cy="2771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592924" y="3105562"/>
            <a:ext cx="2455326" cy="298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2592923" y="5402918"/>
            <a:ext cx="2455327" cy="273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1830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embuatan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Model Data Training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5" y="2114550"/>
            <a:ext cx="7435966" cy="4324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73182" y="3409314"/>
            <a:ext cx="7435966" cy="88646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573182" y="4413249"/>
            <a:ext cx="7475452" cy="85407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573182" y="2378075"/>
            <a:ext cx="7435966" cy="8664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2573182" y="5384799"/>
            <a:ext cx="7435966" cy="1051243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9574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Proses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Penangkapan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2133600"/>
            <a:ext cx="5925059" cy="377762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Pilih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input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Menangkap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Menyimpan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informasi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lang="id-ID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037" y="624110"/>
            <a:ext cx="15525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5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Sniffing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5848876" cy="44070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592925" y="1889124"/>
            <a:ext cx="5848876" cy="138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592925" y="2113280"/>
            <a:ext cx="5848876" cy="114119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592924" y="5144770"/>
            <a:ext cx="5848877" cy="118313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2592925" y="3560444"/>
            <a:ext cx="5848876" cy="129476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592925" y="3340416"/>
            <a:ext cx="5848876" cy="135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2592925" y="4939665"/>
            <a:ext cx="5848876" cy="120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2004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Proses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Identifikasi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2133600"/>
            <a:ext cx="5329837" cy="3777622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Masukkan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Menghitung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jarak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Membandingkan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jarak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nilai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threshold</a:t>
            </a:r>
          </a:p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Menulis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hasil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perhitungan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ke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file log</a:t>
            </a:r>
            <a:endParaRPr lang="id-ID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49" y="2133600"/>
            <a:ext cx="3585563" cy="37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54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Mahalnobis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Distance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id-ID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/(</m:t>
                          </m:r>
                          <m:bar>
                            <m:barPr>
                              <m:pos m:val="top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=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jarak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mahalanobis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	= variable ke-i dari </a:t>
                </a:r>
                <a:r>
                  <a:rPr lang="id-ID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payload</a:t>
                </a:r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baru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	=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rata-rata variable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ke-i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dari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model data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training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	= standar deviasi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variable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ke-i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dari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model </a:t>
                </a:r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data </a:t>
                </a:r>
                <a:r>
                  <a:rPr lang="id-ID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training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	= </a:t>
                </a:r>
                <a:r>
                  <a:rPr lang="id-ID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smoothing factor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630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Identifikasi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19325"/>
            <a:ext cx="4318919" cy="37782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17"/>
          <a:stretch/>
        </p:blipFill>
        <p:spPr bwMode="auto">
          <a:xfrm>
            <a:off x="7048768" y="2219325"/>
            <a:ext cx="4908099" cy="3778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5631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Incremental Learning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012110"/>
            <a:ext cx="4510519" cy="249507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72" y="3968811"/>
            <a:ext cx="4314540" cy="255879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344076" y="2133600"/>
            <a:ext cx="4160536" cy="41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Model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sebelum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incremental learning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29536" y="5925304"/>
            <a:ext cx="4160536" cy="444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Model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setelah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incremental learning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05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PENGUJIAN DAN EVALUASI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692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Performa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25824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9756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PENDAHULUAN</a:t>
            </a:r>
            <a:endParaRPr lang="id-ID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1007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Performa (2)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40144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0359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Performa 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(3)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92269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7818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Kecepatan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81728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717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Akurasi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155098"/>
              </p:ext>
            </p:extLst>
          </p:nvPr>
        </p:nvGraphicFramePr>
        <p:xfrm>
          <a:off x="2402425" y="2098970"/>
          <a:ext cx="5076123" cy="12801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22910">
                  <a:extLst>
                    <a:ext uri="{9D8B030D-6E8A-4147-A177-3AD203B41FA5}">
                      <a16:colId xmlns:a16="http://schemas.microsoft.com/office/drawing/2014/main" val="3584516183"/>
                    </a:ext>
                  </a:extLst>
                </a:gridCol>
                <a:gridCol w="1011872">
                  <a:extLst>
                    <a:ext uri="{9D8B030D-6E8A-4147-A177-3AD203B41FA5}">
                      <a16:colId xmlns:a16="http://schemas.microsoft.com/office/drawing/2014/main" val="4034703987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4058124302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998573450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1980763742"/>
                    </a:ext>
                  </a:extLst>
                </a:gridCol>
                <a:gridCol w="876743">
                  <a:extLst>
                    <a:ext uri="{9D8B030D-6E8A-4147-A177-3AD203B41FA5}">
                      <a16:colId xmlns:a16="http://schemas.microsoft.com/office/drawing/2014/main" val="409665031"/>
                    </a:ext>
                  </a:extLst>
                </a:gridCol>
                <a:gridCol w="876743">
                  <a:extLst>
                    <a:ext uri="{9D8B030D-6E8A-4147-A177-3AD203B41FA5}">
                      <a16:colId xmlns:a16="http://schemas.microsoft.com/office/drawing/2014/main" val="108590980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effectLst/>
                        </a:rPr>
                        <a:t>No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effectLst/>
                        </a:rPr>
                        <a:t>Window size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600" dirty="0" err="1">
                          <a:effectLst/>
                        </a:rPr>
                        <a:t>Jarak</a:t>
                      </a:r>
                      <a:r>
                        <a:rPr lang="en-US" sz="1400" b="1" kern="1600" dirty="0">
                          <a:effectLst/>
                        </a:rPr>
                        <a:t> Port TCP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600" dirty="0" err="1">
                          <a:effectLst/>
                        </a:rPr>
                        <a:t>Jarak</a:t>
                      </a:r>
                      <a:r>
                        <a:rPr lang="en-US" sz="1400" b="1" kern="1600" dirty="0">
                          <a:effectLst/>
                        </a:rPr>
                        <a:t> Port UDP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4269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21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 dirty="0">
                          <a:effectLst/>
                        </a:rPr>
                        <a:t>23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 dirty="0">
                          <a:effectLst/>
                        </a:rPr>
                        <a:t>25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80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619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 dirty="0">
                          <a:effectLst/>
                        </a:rPr>
                        <a:t>10000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26.46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25.66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13.51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3.44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47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2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 dirty="0">
                          <a:effectLst/>
                        </a:rPr>
                        <a:t>15000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26.46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22.52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13.51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5.41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785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20000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26.46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22.52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12.3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0.00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6.7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61968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037046"/>
              </p:ext>
            </p:extLst>
          </p:nvPr>
        </p:nvGraphicFramePr>
        <p:xfrm>
          <a:off x="2402425" y="4880826"/>
          <a:ext cx="5045220" cy="1493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22910">
                  <a:extLst>
                    <a:ext uri="{9D8B030D-6E8A-4147-A177-3AD203B41FA5}">
                      <a16:colId xmlns:a16="http://schemas.microsoft.com/office/drawing/2014/main" val="399028272"/>
                    </a:ext>
                  </a:extLst>
                </a:gridCol>
                <a:gridCol w="1011872">
                  <a:extLst>
                    <a:ext uri="{9D8B030D-6E8A-4147-A177-3AD203B41FA5}">
                      <a16:colId xmlns:a16="http://schemas.microsoft.com/office/drawing/2014/main" val="3991441369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439160896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725581071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1328757815"/>
                    </a:ext>
                  </a:extLst>
                </a:gridCol>
                <a:gridCol w="812079">
                  <a:extLst>
                    <a:ext uri="{9D8B030D-6E8A-4147-A177-3AD203B41FA5}">
                      <a16:colId xmlns:a16="http://schemas.microsoft.com/office/drawing/2014/main" val="1964633510"/>
                    </a:ext>
                  </a:extLst>
                </a:gridCol>
                <a:gridCol w="812079">
                  <a:extLst>
                    <a:ext uri="{9D8B030D-6E8A-4147-A177-3AD203B41FA5}">
                      <a16:colId xmlns:a16="http://schemas.microsoft.com/office/drawing/2014/main" val="415388465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No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effectLst/>
                        </a:rPr>
                        <a:t>Window size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Jarak</a:t>
                      </a:r>
                      <a:r>
                        <a:rPr lang="en-US" sz="1400" b="1" dirty="0">
                          <a:effectLst/>
                        </a:rPr>
                        <a:t> Port TCP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Jarak</a:t>
                      </a:r>
                      <a:r>
                        <a:rPr lang="en-US" sz="1400" b="1" dirty="0">
                          <a:effectLst/>
                        </a:rPr>
                        <a:t> Port UDP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3960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061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10000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80.13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426.68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156.91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859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15000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80.13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426.68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210.08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33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20000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80.13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29.06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426.68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253.59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479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00726"/>
              </p:ext>
            </p:extLst>
          </p:nvPr>
        </p:nvGraphicFramePr>
        <p:xfrm>
          <a:off x="7795188" y="3082135"/>
          <a:ext cx="4043680" cy="10668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400760439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698311870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911814563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348624313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4135029857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25984268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No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Threshold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26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Jarak</a:t>
                      </a:r>
                      <a:r>
                        <a:rPr lang="en-US" sz="1400" b="1" dirty="0">
                          <a:effectLst/>
                        </a:rPr>
                        <a:t> Port TCP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Port UDP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434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621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53.30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25.79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219.49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128.52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20196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301312" y="1690459"/>
            <a:ext cx="6003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Tabel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Uji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Training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minimum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jarak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paket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intrusi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2301312" y="4433136"/>
            <a:ext cx="6195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Tabel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Uji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Training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maksimum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jarak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paket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 normal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7673369" y="2634445"/>
            <a:ext cx="416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Tabel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Threshold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masing-masing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port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2707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Tanpa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Incremental Learning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72681"/>
              </p:ext>
            </p:extLst>
          </p:nvPr>
        </p:nvGraphicFramePr>
        <p:xfrm>
          <a:off x="7225383" y="2589668"/>
          <a:ext cx="4604667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66042">
                  <a:extLst>
                    <a:ext uri="{9D8B030D-6E8A-4147-A177-3AD203B41FA5}">
                      <a16:colId xmlns:a16="http://schemas.microsoft.com/office/drawing/2014/main" val="2857438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2803883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314800439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6454303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605810662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Window size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connection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Paket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normal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Paket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serangan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10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10000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5328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5308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152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20000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8515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8478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37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15425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0422"/>
              </p:ext>
            </p:extLst>
          </p:nvPr>
        </p:nvGraphicFramePr>
        <p:xfrm>
          <a:off x="2592925" y="2589668"/>
          <a:ext cx="3389850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34975">
                  <a:extLst>
                    <a:ext uri="{9D8B030D-6E8A-4147-A177-3AD203B41FA5}">
                      <a16:colId xmlns:a16="http://schemas.microsoft.com/office/drawing/2014/main" val="809780677"/>
                    </a:ext>
                  </a:extLst>
                </a:gridCol>
                <a:gridCol w="734475">
                  <a:extLst>
                    <a:ext uri="{9D8B030D-6E8A-4147-A177-3AD203B41FA5}">
                      <a16:colId xmlns:a16="http://schemas.microsoft.com/office/drawing/2014/main" val="17382271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688912448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5690566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4063210476"/>
                    </a:ext>
                  </a:extLst>
                </a:gridCol>
                <a:gridCol w="667825">
                  <a:extLst>
                    <a:ext uri="{9D8B030D-6E8A-4147-A177-3AD203B41FA5}">
                      <a16:colId xmlns:a16="http://schemas.microsoft.com/office/drawing/2014/main" val="165585623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Window size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Kelas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602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310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10000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355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4935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481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20000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552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22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7926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3859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26084"/>
              </p:ext>
            </p:extLst>
          </p:nvPr>
        </p:nvGraphicFramePr>
        <p:xfrm>
          <a:off x="7225384" y="4608611"/>
          <a:ext cx="3737891" cy="2011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7985">
                  <a:extLst>
                    <a:ext uri="{9D8B030D-6E8A-4147-A177-3AD203B41FA5}">
                      <a16:colId xmlns:a16="http://schemas.microsoft.com/office/drawing/2014/main" val="1435625658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449413924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1205450119"/>
                    </a:ext>
                  </a:extLst>
                </a:gridCol>
                <a:gridCol w="992151">
                  <a:extLst>
                    <a:ext uri="{9D8B030D-6E8A-4147-A177-3AD203B41FA5}">
                      <a16:colId xmlns:a16="http://schemas.microsoft.com/office/drawing/2014/main" val="2323879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Jenis</a:t>
                      </a: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Penilaian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Nilai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Persentase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022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Akurasi</a:t>
                      </a: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(AC)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0.9324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93.26%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803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positive rate (TP)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0.0265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2.65%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negative rate (FN)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0.9375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97.35%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939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positive rate (FP)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0.0028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0.28%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44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negative rate (TN)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0.9972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99.82%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432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Presisi</a:t>
                      </a: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(P)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0.4054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40.54%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23439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306903"/>
              </p:ext>
            </p:extLst>
          </p:nvPr>
        </p:nvGraphicFramePr>
        <p:xfrm>
          <a:off x="2592925" y="4608611"/>
          <a:ext cx="3741200" cy="2011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7985">
                  <a:extLst>
                    <a:ext uri="{9D8B030D-6E8A-4147-A177-3AD203B41FA5}">
                      <a16:colId xmlns:a16="http://schemas.microsoft.com/office/drawing/2014/main" val="750259533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119842222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260660697"/>
                    </a:ext>
                  </a:extLst>
                </a:gridCol>
                <a:gridCol w="995460">
                  <a:extLst>
                    <a:ext uri="{9D8B030D-6E8A-4147-A177-3AD203B41FA5}">
                      <a16:colId xmlns:a16="http://schemas.microsoft.com/office/drawing/2014/main" val="1972338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Jenis Penilaian</a:t>
                      </a:r>
                      <a:endParaRPr lang="id-ID" sz="1600" b="1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Nilai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Persentase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603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Akurasi</a:t>
                      </a: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(AC)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0.9307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93.07%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836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positive rate (TP)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0.0166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1.66%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9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negative rate (FN)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0.9834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98.34%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701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positive rate (FP)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0.0028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0.28%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806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negative rate (TN)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0.9972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99.72%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608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Presisi (P)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0.3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30.0%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08125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92925" y="3849229"/>
            <a:ext cx="4314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penilaian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percobaan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dengan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</a:p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ukuran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window 10000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2925" y="2062668"/>
            <a:ext cx="3506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i="1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Confussion</a:t>
            </a:r>
            <a:r>
              <a:rPr lang="en-US" i="1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matrix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coba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25384" y="2062668"/>
            <a:ext cx="4279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</a:t>
            </a:r>
            <a:r>
              <a:rPr lang="en-US" i="1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Testing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minggu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ke-5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48768" y="3849228"/>
            <a:ext cx="4314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penilaian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percobaan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dengan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endParaRPr lang="en-US" dirty="0" smtClean="0"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ukuran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window 20000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Incremental Learning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727445"/>
              </p:ext>
            </p:extLst>
          </p:nvPr>
        </p:nvGraphicFramePr>
        <p:xfrm>
          <a:off x="7404552" y="2538922"/>
          <a:ext cx="4153434" cy="914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56747">
                  <a:extLst>
                    <a:ext uri="{9D8B030D-6E8A-4147-A177-3AD203B41FA5}">
                      <a16:colId xmlns:a16="http://schemas.microsoft.com/office/drawing/2014/main" val="994587741"/>
                    </a:ext>
                  </a:extLst>
                </a:gridCol>
                <a:gridCol w="776309">
                  <a:extLst>
                    <a:ext uri="{9D8B030D-6E8A-4147-A177-3AD203B41FA5}">
                      <a16:colId xmlns:a16="http://schemas.microsoft.com/office/drawing/2014/main" val="3428865024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3573503600"/>
                    </a:ext>
                  </a:extLst>
                </a:gridCol>
                <a:gridCol w="1020101">
                  <a:extLst>
                    <a:ext uri="{9D8B030D-6E8A-4147-A177-3AD203B41FA5}">
                      <a16:colId xmlns:a16="http://schemas.microsoft.com/office/drawing/2014/main" val="1328611813"/>
                    </a:ext>
                  </a:extLst>
                </a:gridCol>
                <a:gridCol w="989624">
                  <a:extLst>
                    <a:ext uri="{9D8B030D-6E8A-4147-A177-3AD203B41FA5}">
                      <a16:colId xmlns:a16="http://schemas.microsoft.com/office/drawing/2014/main" val="2112480934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Window size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connection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Paket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normal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Paket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serangan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432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10000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5328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1577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3751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676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20000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8515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6711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1804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00482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83557"/>
              </p:ext>
            </p:extLst>
          </p:nvPr>
        </p:nvGraphicFramePr>
        <p:xfrm>
          <a:off x="2592925" y="2507953"/>
          <a:ext cx="3413239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34975">
                  <a:extLst>
                    <a:ext uri="{9D8B030D-6E8A-4147-A177-3AD203B41FA5}">
                      <a16:colId xmlns:a16="http://schemas.microsoft.com/office/drawing/2014/main" val="3897789885"/>
                    </a:ext>
                  </a:extLst>
                </a:gridCol>
                <a:gridCol w="793329">
                  <a:extLst>
                    <a:ext uri="{9D8B030D-6E8A-4147-A177-3AD203B41FA5}">
                      <a16:colId xmlns:a16="http://schemas.microsoft.com/office/drawing/2014/main" val="477358196"/>
                    </a:ext>
                  </a:extLst>
                </a:gridCol>
                <a:gridCol w="739243">
                  <a:extLst>
                    <a:ext uri="{9D8B030D-6E8A-4147-A177-3AD203B41FA5}">
                      <a16:colId xmlns:a16="http://schemas.microsoft.com/office/drawing/2014/main" val="2588059379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1284258334"/>
                    </a:ext>
                  </a:extLst>
                </a:gridCol>
                <a:gridCol w="516573">
                  <a:extLst>
                    <a:ext uri="{9D8B030D-6E8A-4147-A177-3AD203B41FA5}">
                      <a16:colId xmlns:a16="http://schemas.microsoft.com/office/drawing/2014/main" val="4114415424"/>
                    </a:ext>
                  </a:extLst>
                </a:gridCol>
                <a:gridCol w="511289">
                  <a:extLst>
                    <a:ext uri="{9D8B030D-6E8A-4147-A177-3AD203B41FA5}">
                      <a16:colId xmlns:a16="http://schemas.microsoft.com/office/drawing/2014/main" val="420064202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Window size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Kelas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424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4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10000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187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174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3564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1403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511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20000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314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253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6397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1551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1944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18417"/>
              </p:ext>
            </p:extLst>
          </p:nvPr>
        </p:nvGraphicFramePr>
        <p:xfrm>
          <a:off x="2592925" y="4604285"/>
          <a:ext cx="3759749" cy="2011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7985">
                  <a:extLst>
                    <a:ext uri="{9D8B030D-6E8A-4147-A177-3AD203B41FA5}">
                      <a16:colId xmlns:a16="http://schemas.microsoft.com/office/drawing/2014/main" val="1730707275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826378937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1031397843"/>
                    </a:ext>
                  </a:extLst>
                </a:gridCol>
                <a:gridCol w="1014009">
                  <a:extLst>
                    <a:ext uri="{9D8B030D-6E8A-4147-A177-3AD203B41FA5}">
                      <a16:colId xmlns:a16="http://schemas.microsoft.com/office/drawing/2014/main" val="2797898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Jenis</a:t>
                      </a: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Penilaian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Nilai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Persentase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68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Akurasi</a:t>
                      </a: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(AC)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0.2984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29.84%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90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positive rate (TP)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0.518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51.58%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47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negative rate (FN)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0.482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48.2%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826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positive rate (FP)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0.7175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71.75%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956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negative rate (TN)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0.2825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28.25%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10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Presisi (P)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0.0499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4.99%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2895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26073"/>
              </p:ext>
            </p:extLst>
          </p:nvPr>
        </p:nvGraphicFramePr>
        <p:xfrm>
          <a:off x="7529213" y="4604285"/>
          <a:ext cx="3818972" cy="2011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7985">
                  <a:extLst>
                    <a:ext uri="{9D8B030D-6E8A-4147-A177-3AD203B41FA5}">
                      <a16:colId xmlns:a16="http://schemas.microsoft.com/office/drawing/2014/main" val="1491240718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3377493600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70223473"/>
                    </a:ext>
                  </a:extLst>
                </a:gridCol>
                <a:gridCol w="1073232">
                  <a:extLst>
                    <a:ext uri="{9D8B030D-6E8A-4147-A177-3AD203B41FA5}">
                      <a16:colId xmlns:a16="http://schemas.microsoft.com/office/drawing/2014/main" val="3862033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Jenis</a:t>
                      </a: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Penilaian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Nilai</a:t>
                      </a:r>
                      <a:endParaRPr lang="id-ID" sz="1200" b="1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Persentase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856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Akurasi</a:t>
                      </a: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(AC)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0.219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21.9%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630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positive rate (TP)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0.5538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55.38%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11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negative rate (FN)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0.4462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44.62%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407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positive rate (FP)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0.8049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80.49%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044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negative rate (TN)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0.1951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19.51%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01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Presisi (P)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0.0468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4.68%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03262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92925" y="2013725"/>
            <a:ext cx="3506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i="1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Confussion</a:t>
            </a:r>
            <a:r>
              <a:rPr lang="en-US" i="1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matrix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coba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25385" y="2037295"/>
            <a:ext cx="4279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</a:t>
            </a:r>
            <a:r>
              <a:rPr lang="en-US" i="1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Testing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minggu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ke-5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2925" y="3924984"/>
            <a:ext cx="4314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penilaian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percobaan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dengan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</a:p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ukuran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window 10000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97189" y="3924983"/>
            <a:ext cx="4314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penilaian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percobaan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dengan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endParaRPr lang="en-US" dirty="0" smtClean="0"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ukuran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window 20000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9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KESIMPULAN DAN SARAN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042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Kesimpulan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membangun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sebuah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deteksi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membaca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data set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DARPA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serta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menangkap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data 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network interface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secara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real-time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Distance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mengklasifikasikan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antara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data yang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berupa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namun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tidak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berlaku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protokol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HTTP.</a:t>
            </a:r>
            <a:endParaRPr lang="id-ID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dibuat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pendeteksi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serangan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Distance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tanpa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incremental learning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mendeteksi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serangan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persentase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kebenaran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93%,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tambahan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incremental learning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mendeteksi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serangan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persentase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kebenaran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20%.</a:t>
            </a:r>
            <a:endParaRPr lang="id-ID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44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Saran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Adapun</a:t>
            </a:r>
            <a:r>
              <a:rPr lang="en-US" sz="2000" dirty="0">
                <a:solidFill>
                  <a:schemeClr val="tx1"/>
                </a:solidFill>
              </a:rPr>
              <a:t> saran-saran yang </a:t>
            </a:r>
            <a:r>
              <a:rPr lang="en-US" sz="2000" dirty="0" err="1">
                <a:solidFill>
                  <a:schemeClr val="tx1"/>
                </a:solidFill>
              </a:rPr>
              <a:t>diberikan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pengembangan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selanjutnya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adalah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karena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membedakan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paket</a:t>
            </a:r>
            <a:r>
              <a:rPr lang="en-US" sz="2000" dirty="0">
                <a:solidFill>
                  <a:schemeClr val="tx1"/>
                </a:solidFill>
              </a:rPr>
              <a:t> data normal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paket</a:t>
            </a:r>
            <a:r>
              <a:rPr lang="en-US" sz="2000" dirty="0">
                <a:solidFill>
                  <a:schemeClr val="tx1"/>
                </a:solidFill>
              </a:rPr>
              <a:t> data </a:t>
            </a:r>
            <a:r>
              <a:rPr lang="en-US" sz="2000" dirty="0" err="1">
                <a:solidFill>
                  <a:schemeClr val="tx1"/>
                </a:solidFill>
              </a:rPr>
              <a:t>serangan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menggunakan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metode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mahalanobis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distanc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proses </a:t>
            </a:r>
            <a:r>
              <a:rPr lang="en-US" sz="2000" i="1" dirty="0">
                <a:solidFill>
                  <a:schemeClr val="tx1"/>
                </a:solidFill>
              </a:rPr>
              <a:t>incremental learning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kurang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akurat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dibandingkan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tanpa</a:t>
            </a:r>
            <a:r>
              <a:rPr lang="en-US" sz="2000" dirty="0">
                <a:solidFill>
                  <a:schemeClr val="tx1"/>
                </a:solidFill>
              </a:rPr>
              <a:t> proses </a:t>
            </a:r>
            <a:r>
              <a:rPr lang="en-US" sz="2000" i="1" dirty="0">
                <a:solidFill>
                  <a:schemeClr val="tx1"/>
                </a:solidFill>
              </a:rPr>
              <a:t>incremental </a:t>
            </a:r>
            <a:r>
              <a:rPr lang="en-US" sz="2000" i="1" dirty="0" err="1">
                <a:solidFill>
                  <a:schemeClr val="tx1"/>
                </a:solidFill>
              </a:rPr>
              <a:t>leraning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Perlu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implementasi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metode</a:t>
            </a:r>
            <a:r>
              <a:rPr lang="en-US" sz="2000" dirty="0">
                <a:solidFill>
                  <a:schemeClr val="tx1"/>
                </a:solidFill>
              </a:rPr>
              <a:t> lain </a:t>
            </a:r>
            <a:r>
              <a:rPr lang="en-US" sz="2000" dirty="0" err="1">
                <a:solidFill>
                  <a:schemeClr val="tx1"/>
                </a:solidFill>
              </a:rPr>
              <a:t>sehingga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membantu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meningkatkan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keakuratan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pendeteksian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serangan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id-ID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32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TERIMA KASIH</a:t>
            </a:r>
            <a:endParaRPr lang="id-ID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32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Rumusan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Masalah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membangun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deteksi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membaca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set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DARPA IDS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tahun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1999 data set?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membangun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deteksi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menangkap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network interface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suatu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komputer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mengklasifikasikan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menjadi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kelompok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yaitu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berupa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Distance?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75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Confussion</a:t>
            </a:r>
            <a:r>
              <a:rPr lang="en-US" dirty="0" smtClean="0"/>
              <a:t> matrix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995198"/>
              </p:ext>
            </p:extLst>
          </p:nvPr>
        </p:nvGraphicFramePr>
        <p:xfrm>
          <a:off x="838200" y="1690688"/>
          <a:ext cx="2160270" cy="15367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2801852676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744305267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26263940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4137425516"/>
                    </a:ext>
                  </a:extLst>
                </a:gridCol>
              </a:tblGrid>
              <a:tr h="215900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PREDIKSI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3062"/>
                  </a:ext>
                </a:extLst>
              </a:tr>
              <a:tr h="180340">
                <a:tc gridSpan="2"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TRUE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FALSE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952198"/>
                  </a:ext>
                </a:extLst>
              </a:tr>
              <a:tr h="487680"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REALITAS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TRUE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221925"/>
                  </a:ext>
                </a:extLst>
              </a:tr>
              <a:tr h="43942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FALSE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958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7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Mahalanobis</a:t>
            </a:r>
            <a:r>
              <a:rPr lang="en-US" dirty="0" smtClean="0"/>
              <a:t> Distance (format data </a:t>
            </a:r>
            <a:r>
              <a:rPr lang="en-US" dirty="0" err="1" smtClean="0"/>
              <a:t>kasar</a:t>
            </a:r>
            <a:r>
              <a:rPr lang="en-US" dirty="0" smtClean="0"/>
              <a:t>)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9002858"/>
                  </p:ext>
                </p:extLst>
              </p:nvPr>
            </p:nvGraphicFramePr>
            <p:xfrm>
              <a:off x="2735063" y="2133994"/>
              <a:ext cx="6510118" cy="3217164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056005">
                      <a:extLst>
                        <a:ext uri="{9D8B030D-6E8A-4147-A177-3AD203B41FA5}">
                          <a16:colId xmlns:a16="http://schemas.microsoft.com/office/drawing/2014/main" val="1949220294"/>
                        </a:ext>
                      </a:extLst>
                    </a:gridCol>
                    <a:gridCol w="779159">
                      <a:extLst>
                        <a:ext uri="{9D8B030D-6E8A-4147-A177-3AD203B41FA5}">
                          <a16:colId xmlns:a16="http://schemas.microsoft.com/office/drawing/2014/main" val="2889453419"/>
                        </a:ext>
                      </a:extLst>
                    </a:gridCol>
                    <a:gridCol w="779159">
                      <a:extLst>
                        <a:ext uri="{9D8B030D-6E8A-4147-A177-3AD203B41FA5}">
                          <a16:colId xmlns:a16="http://schemas.microsoft.com/office/drawing/2014/main" val="2157338934"/>
                        </a:ext>
                      </a:extLst>
                    </a:gridCol>
                    <a:gridCol w="779159">
                      <a:extLst>
                        <a:ext uri="{9D8B030D-6E8A-4147-A177-3AD203B41FA5}">
                          <a16:colId xmlns:a16="http://schemas.microsoft.com/office/drawing/2014/main" val="836006953"/>
                        </a:ext>
                      </a:extLst>
                    </a:gridCol>
                    <a:gridCol w="779159">
                      <a:extLst>
                        <a:ext uri="{9D8B030D-6E8A-4147-A177-3AD203B41FA5}">
                          <a16:colId xmlns:a16="http://schemas.microsoft.com/office/drawing/2014/main" val="2986338259"/>
                        </a:ext>
                      </a:extLst>
                    </a:gridCol>
                    <a:gridCol w="779159">
                      <a:extLst>
                        <a:ext uri="{9D8B030D-6E8A-4147-A177-3AD203B41FA5}">
                          <a16:colId xmlns:a16="http://schemas.microsoft.com/office/drawing/2014/main" val="3345014820"/>
                        </a:ext>
                      </a:extLst>
                    </a:gridCol>
                    <a:gridCol w="779159">
                      <a:extLst>
                        <a:ext uri="{9D8B030D-6E8A-4147-A177-3AD203B41FA5}">
                          <a16:colId xmlns:a16="http://schemas.microsoft.com/office/drawing/2014/main" val="274664935"/>
                        </a:ext>
                      </a:extLst>
                    </a:gridCol>
                    <a:gridCol w="779159">
                      <a:extLst>
                        <a:ext uri="{9D8B030D-6E8A-4147-A177-3AD203B41FA5}">
                          <a16:colId xmlns:a16="http://schemas.microsoft.com/office/drawing/2014/main" val="1807597093"/>
                        </a:ext>
                      </a:extLst>
                    </a:gridCol>
                  </a:tblGrid>
                  <a:tr h="1803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 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 dirty="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Variabel (karakteristik)</a:t>
                          </a:r>
                          <a:endParaRPr lang="id-ID" sz="16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27570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Object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47320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1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45538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2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58692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3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8344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57650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388211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48788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K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789896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46914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955420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409803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N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41767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Average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id-ID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id-ID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id-ID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id-ID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id-ID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id-ID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id-ID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id-ID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id-ID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id-ID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id-ID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51093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Standar deviation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37294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9002858"/>
                  </p:ext>
                </p:extLst>
              </p:nvPr>
            </p:nvGraphicFramePr>
            <p:xfrm>
              <a:off x="2735063" y="2133994"/>
              <a:ext cx="6510118" cy="3226308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056005">
                      <a:extLst>
                        <a:ext uri="{9D8B030D-6E8A-4147-A177-3AD203B41FA5}">
                          <a16:colId xmlns:a16="http://schemas.microsoft.com/office/drawing/2014/main" val="1949220294"/>
                        </a:ext>
                      </a:extLst>
                    </a:gridCol>
                    <a:gridCol w="779159">
                      <a:extLst>
                        <a:ext uri="{9D8B030D-6E8A-4147-A177-3AD203B41FA5}">
                          <a16:colId xmlns:a16="http://schemas.microsoft.com/office/drawing/2014/main" val="2889453419"/>
                        </a:ext>
                      </a:extLst>
                    </a:gridCol>
                    <a:gridCol w="779159">
                      <a:extLst>
                        <a:ext uri="{9D8B030D-6E8A-4147-A177-3AD203B41FA5}">
                          <a16:colId xmlns:a16="http://schemas.microsoft.com/office/drawing/2014/main" val="2157338934"/>
                        </a:ext>
                      </a:extLst>
                    </a:gridCol>
                    <a:gridCol w="779159">
                      <a:extLst>
                        <a:ext uri="{9D8B030D-6E8A-4147-A177-3AD203B41FA5}">
                          <a16:colId xmlns:a16="http://schemas.microsoft.com/office/drawing/2014/main" val="836006953"/>
                        </a:ext>
                      </a:extLst>
                    </a:gridCol>
                    <a:gridCol w="779159">
                      <a:extLst>
                        <a:ext uri="{9D8B030D-6E8A-4147-A177-3AD203B41FA5}">
                          <a16:colId xmlns:a16="http://schemas.microsoft.com/office/drawing/2014/main" val="2986338259"/>
                        </a:ext>
                      </a:extLst>
                    </a:gridCol>
                    <a:gridCol w="779159">
                      <a:extLst>
                        <a:ext uri="{9D8B030D-6E8A-4147-A177-3AD203B41FA5}">
                          <a16:colId xmlns:a16="http://schemas.microsoft.com/office/drawing/2014/main" val="3345014820"/>
                        </a:ext>
                      </a:extLst>
                    </a:gridCol>
                    <a:gridCol w="779159">
                      <a:extLst>
                        <a:ext uri="{9D8B030D-6E8A-4147-A177-3AD203B41FA5}">
                          <a16:colId xmlns:a16="http://schemas.microsoft.com/office/drawing/2014/main" val="274664935"/>
                        </a:ext>
                      </a:extLst>
                    </a:gridCol>
                    <a:gridCol w="779159">
                      <a:extLst>
                        <a:ext uri="{9D8B030D-6E8A-4147-A177-3AD203B41FA5}">
                          <a16:colId xmlns:a16="http://schemas.microsoft.com/office/drawing/2014/main" val="1807597093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 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 dirty="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Variabel (karakteristik)</a:t>
                          </a:r>
                          <a:endParaRPr lang="id-ID" sz="16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2757061"/>
                      </a:ext>
                    </a:extLst>
                  </a:tr>
                  <a:tr h="25793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Object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5938" t="-92857" r="-601563" b="-11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5938" t="-92857" r="-501563" b="-11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5938" t="-92857" r="-301563" b="-11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35938" t="-92857" r="-101563" b="-11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5938" t="-92857" r="-1563" b="-11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73201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1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455382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2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586920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3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83441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576508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388211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4878811"/>
                      </a:ext>
                    </a:extLst>
                  </a:tr>
                  <a:tr h="25793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K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5938" t="-623810" r="-601563" b="-5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5938" t="-623810" r="-501563" b="-5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5938" t="-623810" r="-301563" b="-5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35938" t="-623810" r="-101563" b="-5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5938" t="-623810" r="-1563" b="-59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989658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469148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9554200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.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40980309"/>
                      </a:ext>
                    </a:extLst>
                  </a:tr>
                  <a:tr h="25793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N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5938" t="-916279" r="-601563" b="-2697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5938" t="-916279" r="-501563" b="-2697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5938" t="-916279" r="-301563" b="-2697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35938" t="-916279" r="-101563" b="-2697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5938" t="-916279" r="-1563" b="-2697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4176775"/>
                      </a:ext>
                    </a:extLst>
                  </a:tr>
                  <a:tr h="25793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Average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5938" t="-1040476" r="-601563" b="-1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5938" t="-1040476" r="-501563" b="-1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5938" t="-1040476" r="-301563" b="-1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35938" t="-1040476" r="-101563" b="-1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5938" t="-1040476" r="-1563" b="-17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1093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Standar deviation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5938" t="-798333" r="-601563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5938" t="-798333" r="-501563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5938" t="-798333" r="-301563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…</a:t>
                          </a:r>
                          <a:endParaRPr lang="id-ID" sz="160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35938" t="-798333" r="-101563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5938" t="-798333" r="-1563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37294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8497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</a:t>
            </a:r>
            <a:r>
              <a:rPr lang="en-US" dirty="0" smtClean="0"/>
              <a:t> 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id-ID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bar>
                          </m:e>
                        </m:d>
                        <m:r>
                          <a:rPr lang="id-ID" i="1">
                            <a:latin typeface="Cambria Math" panose="02040503050406030204" pitchFamily="18" charset="0"/>
                          </a:rPr>
                          <m:t>/(</m:t>
                        </m:r>
                        <m:bar>
                          <m:barPr>
                            <m:pos m:val="top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	= </a:t>
                </a:r>
                <a:r>
                  <a:rPr lang="en-US" dirty="0" err="1"/>
                  <a:t>jarak</a:t>
                </a:r>
                <a:r>
                  <a:rPr lang="en-US" dirty="0"/>
                  <a:t> </a:t>
                </a:r>
                <a:r>
                  <a:rPr lang="en-US" dirty="0" err="1"/>
                  <a:t>mahalanobis</a:t>
                </a:r>
                <a:endParaRPr lang="id-ID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dirty="0"/>
                  <a:t> 	= variable ke-i dari </a:t>
                </a:r>
                <a:r>
                  <a:rPr lang="id-ID" i="1" dirty="0"/>
                  <a:t>payload</a:t>
                </a:r>
                <a:r>
                  <a:rPr lang="id-ID" dirty="0"/>
                  <a:t> </a:t>
                </a:r>
                <a:r>
                  <a:rPr lang="en-US" dirty="0" err="1"/>
                  <a:t>baru</a:t>
                </a:r>
                <a:endParaRPr lang="id-ID" dirty="0"/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id-ID" dirty="0"/>
                  <a:t> 	= </a:t>
                </a:r>
                <a:r>
                  <a:rPr lang="en-US" dirty="0"/>
                  <a:t>rata-rata variable </a:t>
                </a:r>
                <a:r>
                  <a:rPr lang="en-US" dirty="0" err="1"/>
                  <a:t>ke-i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model data </a:t>
                </a:r>
                <a:r>
                  <a:rPr lang="en-US" i="1" dirty="0"/>
                  <a:t>training</a:t>
                </a:r>
                <a:endParaRPr lang="id-ID" dirty="0"/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id-ID" dirty="0"/>
                  <a:t> 	= standar deviasi </a:t>
                </a:r>
                <a:r>
                  <a:rPr lang="en-US" dirty="0"/>
                  <a:t>variable </a:t>
                </a:r>
                <a:r>
                  <a:rPr lang="en-US" dirty="0" err="1"/>
                  <a:t>ke-i</a:t>
                </a:r>
                <a:r>
                  <a:rPr lang="en-US" dirty="0"/>
                  <a:t> </a:t>
                </a:r>
                <a:r>
                  <a:rPr lang="id-ID" dirty="0"/>
                  <a:t>dari </a:t>
                </a:r>
                <a:r>
                  <a:rPr lang="en-US" dirty="0"/>
                  <a:t>model </a:t>
                </a:r>
                <a:r>
                  <a:rPr lang="id-ID" dirty="0"/>
                  <a:t>data </a:t>
                </a:r>
                <a:r>
                  <a:rPr lang="id-ID" i="1" dirty="0"/>
                  <a:t>training</a:t>
                </a:r>
                <a:endParaRPr lang="id-ID" dirty="0"/>
              </a:p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d-ID" dirty="0"/>
                  <a:t> 	= </a:t>
                </a:r>
                <a:r>
                  <a:rPr lang="id-ID" i="1" dirty="0"/>
                  <a:t>smoothing factor</a:t>
                </a:r>
                <a:endParaRPr lang="id-ID" dirty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9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Stnadar</a:t>
            </a:r>
            <a:r>
              <a:rPr lang="en-US" dirty="0" smtClean="0"/>
              <a:t> </a:t>
            </a:r>
            <a:r>
              <a:rPr lang="en-US" dirty="0" err="1" smtClean="0"/>
              <a:t>deviasi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𝑘𝑖</m:t>
                                        </m:r>
                                      </m:sub>
                                    </m:sSub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dirty="0"/>
                  <a:t>	</a:t>
                </a:r>
                <a:r>
                  <a:rPr lang="en-US" dirty="0"/>
                  <a:t>= </a:t>
                </a:r>
                <a:r>
                  <a:rPr lang="en-US" dirty="0" err="1"/>
                  <a:t>standar</a:t>
                </a:r>
                <a:r>
                  <a:rPr lang="en-US" dirty="0"/>
                  <a:t> </a:t>
                </a:r>
                <a:r>
                  <a:rPr lang="en-US" dirty="0" err="1"/>
                  <a:t>deviasi</a:t>
                </a:r>
                <a:r>
                  <a:rPr lang="en-US" dirty="0"/>
                  <a:t> </a:t>
                </a: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:r>
                  <a:rPr lang="en-US" dirty="0" err="1"/>
                  <a:t>ke-i</a:t>
                </a:r>
                <a:endParaRPr lang="id-ID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id-ID" dirty="0"/>
                  <a:t>	</a:t>
                </a:r>
                <a:r>
                  <a:rPr lang="en-US" dirty="0"/>
                  <a:t>=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:r>
                  <a:rPr lang="en-US" dirty="0" err="1"/>
                  <a:t>ke-i</a:t>
                </a:r>
                <a:endParaRPr lang="id-ID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dirty="0"/>
                  <a:t>	</a:t>
                </a:r>
                <a:r>
                  <a:rPr lang="en-US" dirty="0"/>
                  <a:t>= rata-rata </a:t>
                </a: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:r>
                  <a:rPr lang="en-US" dirty="0" err="1"/>
                  <a:t>ke-i</a:t>
                </a:r>
                <a:endParaRPr lang="id-ID" dirty="0"/>
              </a:p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d-ID" dirty="0"/>
                  <a:t>	</a:t>
                </a:r>
                <a:r>
                  <a:rPr lang="en-US" dirty="0"/>
                  <a:t>= </a:t>
                </a:r>
                <a:r>
                  <a:rPr lang="en-US" dirty="0" err="1"/>
                  <a:t>jumlah</a:t>
                </a:r>
                <a:r>
                  <a:rPr lang="en-US" dirty="0"/>
                  <a:t> object model</a:t>
                </a: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8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deviasi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id-ID" b="1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d-ID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d-ID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id-ID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d-ID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d-ID" b="1" i="1">
                                <a:latin typeface="Cambria Math" panose="02040503050406030204" pitchFamily="18" charset="0"/>
                              </a:rPr>
                              <m:t>)×</m:t>
                            </m:r>
                            <m:sSup>
                              <m:sSupPr>
                                <m:ctrlPr>
                                  <a:rPr lang="id-ID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id-ID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id-ID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id-ID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id-ID" b="1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id-ID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id-ID" b="1" i="1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id-ID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d-ID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d-ID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b="1" i="1"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id-ID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  <m:r>
                                      <a:rPr lang="id-ID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d-ID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d-ID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id-ID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d-ID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id-ID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id-ID" b="1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p>
                              <m:sSupPr>
                                <m:ctrlPr>
                                  <a:rPr lang="id-ID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d-ID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id-ID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id-ID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id-ID" b="1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id-ID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id-ID" b="1" i="1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id-ID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d-ID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id-ID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id-ID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id-ID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d-ID" b="1" i="1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  <m:r>
                                          <a:rPr lang="id-ID" b="1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id-ID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id-ID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id-ID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d-ID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id-ID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d-ID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d-ID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id-ID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dirty="0"/>
                  <a:t>	</a:t>
                </a:r>
                <a:r>
                  <a:rPr lang="en-US" dirty="0" smtClean="0"/>
                  <a:t>	= </a:t>
                </a:r>
                <a:r>
                  <a:rPr lang="en-US" dirty="0" err="1"/>
                  <a:t>standar</a:t>
                </a:r>
                <a:r>
                  <a:rPr lang="en-US" dirty="0"/>
                  <a:t> </a:t>
                </a:r>
                <a:r>
                  <a:rPr lang="en-US" dirty="0" err="1"/>
                  <a:t>deviasi</a:t>
                </a:r>
                <a:r>
                  <a:rPr lang="en-US" dirty="0"/>
                  <a:t> </a:t>
                </a: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:r>
                  <a:rPr lang="en-US" dirty="0" err="1"/>
                  <a:t>ke-i</a:t>
                </a:r>
                <a:endParaRPr lang="id-ID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dirty="0"/>
                  <a:t>	</a:t>
                </a:r>
                <a:r>
                  <a:rPr lang="en-US" dirty="0" smtClean="0"/>
                  <a:t>	=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:r>
                  <a:rPr lang="en-US" dirty="0" err="1"/>
                  <a:t>ke-i</a:t>
                </a:r>
                <a:endParaRPr lang="id-ID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d-ID" dirty="0"/>
                  <a:t>	</a:t>
                </a:r>
                <a:r>
                  <a:rPr lang="en-US" dirty="0"/>
                  <a:t>=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variabel</a:t>
                </a:r>
                <a:r>
                  <a:rPr lang="en-US" dirty="0"/>
                  <a:t> yang </a:t>
                </a:r>
                <a:r>
                  <a:rPr lang="en-US" dirty="0" err="1"/>
                  <a:t>baru</a:t>
                </a:r>
                <a:endParaRPr lang="id-ID" dirty="0"/>
              </a:p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/>
                  <a:t>	</a:t>
                </a:r>
                <a:r>
                  <a:rPr lang="en-US" dirty="0" smtClean="0"/>
                  <a:t>	= </a:t>
                </a:r>
                <a:r>
                  <a:rPr lang="en-US" dirty="0" err="1"/>
                  <a:t>jumlah</a:t>
                </a:r>
                <a:r>
                  <a:rPr lang="en-US" dirty="0"/>
                  <a:t> object model</a:t>
                </a:r>
                <a:endParaRPr lang="id-ID" dirty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7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 </a:t>
            </a:r>
            <a:r>
              <a:rPr lang="en-US" dirty="0" err="1" smtClean="0"/>
              <a:t>simpang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8940"/>
            <a:ext cx="7373914" cy="166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Batasan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Masalah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set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DARPA IDS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tahun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1999.</a:t>
            </a:r>
          </a:p>
          <a:p>
            <a:pPr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Jenis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protokol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diperiksa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TCP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port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FTP(21), Telnet(23), SMTP(25), HTTP(80)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UDP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port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DNS Server(53).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28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Tujuan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Membuat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pendeteksi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mampu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mengenali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serangan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lalu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lintas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jaringan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Distance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berbasis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anomali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nantinya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mampu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membedakan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maupun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berupa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82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DESAIN DAN IMPLEMENTASI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27830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Desain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Arsitektur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Jaringan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router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komputer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target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komputer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pengakses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normal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komputer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penyerang</a:t>
            </a:r>
            <a:endParaRPr lang="id-ID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128" y="3390900"/>
            <a:ext cx="6224364" cy="223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32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Proses Training Data Set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2133600"/>
            <a:ext cx="5554124" cy="377762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Membaca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file data set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Rekonstruksi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Membuat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model data training</a:t>
            </a:r>
            <a:endParaRPr lang="id-ID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12" y="1326041"/>
            <a:ext cx="17145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12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N-Gram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Terima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konten paket menggunakan fungsi Ngram()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Deklarasi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double[] n = new doublbe[256];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Baca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konten paket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Konversi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konten paket data menjadi unsign integer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Tambahkan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1 ke n setiap konten paket yang sesuai</a:t>
            </a:r>
          </a:p>
          <a:p>
            <a:pPr marL="0" indent="0">
              <a:spcBef>
                <a:spcPts val="0"/>
              </a:spcBef>
              <a:buNone/>
            </a:pP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03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1208</Words>
  <Application>Microsoft Office PowerPoint</Application>
  <PresentationFormat>Widescreen</PresentationFormat>
  <Paragraphs>522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Century Gothic</vt:lpstr>
      <vt:lpstr>Courier New</vt:lpstr>
      <vt:lpstr>Helvetica</vt:lpstr>
      <vt:lpstr>Times New Roman</vt:lpstr>
      <vt:lpstr>Wingdings 3</vt:lpstr>
      <vt:lpstr>Wisp</vt:lpstr>
      <vt:lpstr>Office Theme</vt:lpstr>
      <vt:lpstr>1_Wisp</vt:lpstr>
      <vt:lpstr>SISTEM PENDETEKSI SERANGAN  BERBASIS ANOMALI DENGAN  N-GRAM DAN  INCREMENTAL LEARNING</vt:lpstr>
      <vt:lpstr>PENDAHULUAN</vt:lpstr>
      <vt:lpstr>Rumusan Masalah  </vt:lpstr>
      <vt:lpstr>Batasan Masalah</vt:lpstr>
      <vt:lpstr>Tujuan </vt:lpstr>
      <vt:lpstr>DESAIN DAN IMPLEMENTASI</vt:lpstr>
      <vt:lpstr>Desain Arsitektur Jaringan</vt:lpstr>
      <vt:lpstr>Proses Training Data Set</vt:lpstr>
      <vt:lpstr>Implementasi Proses N-Gram</vt:lpstr>
      <vt:lpstr>Implementasi Proses N-Gram (2)</vt:lpstr>
      <vt:lpstr>Implementasi Pembuatan Model Data Training</vt:lpstr>
      <vt:lpstr>Proses Penangkapan Paket</vt:lpstr>
      <vt:lpstr>Implementasi Proses Sniffing</vt:lpstr>
      <vt:lpstr>Proses Identifikasi</vt:lpstr>
      <vt:lpstr>Mahalnobis Distance</vt:lpstr>
      <vt:lpstr>Implementasi Proses Identifikasi</vt:lpstr>
      <vt:lpstr>Implementasi Proses Incremental Learning</vt:lpstr>
      <vt:lpstr>PENGUJIAN DAN EVALUASI</vt:lpstr>
      <vt:lpstr>Uji Coba Performa</vt:lpstr>
      <vt:lpstr>Uji Coba Performa (2)</vt:lpstr>
      <vt:lpstr>Uji Coba Performa (3)</vt:lpstr>
      <vt:lpstr>Uji Coba Kecepatan</vt:lpstr>
      <vt:lpstr>Uji Coba Akurasi</vt:lpstr>
      <vt:lpstr>Uji Coba Tanpa Proses Incremental Learning</vt:lpstr>
      <vt:lpstr>Uji Coba Dengan Proses Incremental Learning</vt:lpstr>
      <vt:lpstr>KESIMPULAN DAN SARAN</vt:lpstr>
      <vt:lpstr>Kesimpulan </vt:lpstr>
      <vt:lpstr>Saran</vt:lpstr>
      <vt:lpstr>PowerPoint Presentation</vt:lpstr>
      <vt:lpstr>Confussion matrix</vt:lpstr>
      <vt:lpstr>Mahalanobis Distance (format data kasar)</vt:lpstr>
      <vt:lpstr>Rumus </vt:lpstr>
      <vt:lpstr>Stnadar deviasi</vt:lpstr>
      <vt:lpstr>New standar deviasi</vt:lpstr>
      <vt:lpstr>SD simpang baku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PENDETEKSI SEERANGAN BERBASIS N-GRAM DAN INCREMENTAL LEARNNING</dc:title>
  <dc:creator>Agus Adi Wirawan</dc:creator>
  <cp:lastModifiedBy>Agus Adi Wirawan</cp:lastModifiedBy>
  <cp:revision>47</cp:revision>
  <dcterms:created xsi:type="dcterms:W3CDTF">2016-07-16T11:46:58Z</dcterms:created>
  <dcterms:modified xsi:type="dcterms:W3CDTF">2016-07-19T02:46:17Z</dcterms:modified>
</cp:coreProperties>
</file>