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  <p:sldMasterId id="2147483677" r:id="rId3"/>
  </p:sldMasterIdLst>
  <p:notesMasterIdLst>
    <p:notesMasterId r:id="rId33"/>
  </p:notesMasterIdLst>
  <p:sldIdLst>
    <p:sldId id="256" r:id="rId4"/>
    <p:sldId id="257" r:id="rId5"/>
    <p:sldId id="261" r:id="rId6"/>
    <p:sldId id="262" r:id="rId7"/>
    <p:sldId id="263" r:id="rId8"/>
    <p:sldId id="258" r:id="rId9"/>
    <p:sldId id="272" r:id="rId10"/>
    <p:sldId id="266" r:id="rId11"/>
    <p:sldId id="276" r:id="rId12"/>
    <p:sldId id="283" r:id="rId13"/>
    <p:sldId id="284" r:id="rId14"/>
    <p:sldId id="267" r:id="rId15"/>
    <p:sldId id="286" r:id="rId16"/>
    <p:sldId id="268" r:id="rId17"/>
    <p:sldId id="289" r:id="rId18"/>
    <p:sldId id="285" r:id="rId19"/>
    <p:sldId id="290" r:id="rId20"/>
    <p:sldId id="259" r:id="rId21"/>
    <p:sldId id="269" r:id="rId22"/>
    <p:sldId id="271" r:id="rId23"/>
    <p:sldId id="273" r:id="rId24"/>
    <p:sldId id="275" r:id="rId25"/>
    <p:sldId id="270" r:id="rId26"/>
    <p:sldId id="274" r:id="rId27"/>
    <p:sldId id="277" r:id="rId28"/>
    <p:sldId id="260" r:id="rId29"/>
    <p:sldId id="281" r:id="rId30"/>
    <p:sldId id="282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9" autoAdjust="0"/>
  </p:normalViewPr>
  <p:slideViewPr>
    <p:cSldViewPr snapToGrid="0">
      <p:cViewPr varScale="1">
        <p:scale>
          <a:sx n="99" d="100"/>
          <a:sy n="99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CPU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3-4C97-A246-205D31B9A8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83-4C97-A246-205D31B9A8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</c:v>
                </c:pt>
                <c:pt idx="1">
                  <c:v>99.3</c:v>
                </c:pt>
                <c:pt idx="2">
                  <c:v>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83-4C97-A246-205D31B9A8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83-4C97-A246-205D31B9A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60719"/>
        <c:axId val="648361551"/>
      </c:barChart>
      <c:catAx>
        <c:axId val="648360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1551"/>
        <c:crosses val="autoZero"/>
        <c:auto val="1"/>
        <c:lblAlgn val="ctr"/>
        <c:lblOffset val="100"/>
        <c:noMultiLvlLbl val="0"/>
      </c:catAx>
      <c:valAx>
        <c:axId val="64836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Load CPU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RAM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318</c:v>
                </c:pt>
                <c:pt idx="1">
                  <c:v>3880</c:v>
                </c:pt>
                <c:pt idx="2">
                  <c:v>6890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EF8-97F2-D0C22FA2A3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D1-4EF8-97F2-D0C22FA2A3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5524479"/>
        <c:axId val="785526143"/>
      </c:barChart>
      <c:catAx>
        <c:axId val="785524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6143"/>
        <c:crosses val="autoZero"/>
        <c:auto val="1"/>
        <c:lblAlgn val="ctr"/>
        <c:lblOffset val="100"/>
        <c:noMultiLvlLbl val="0"/>
      </c:catAx>
      <c:valAx>
        <c:axId val="78552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Penggunaan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b="1"/>
              <a:t>Waktu akses halaman web</a:t>
            </a:r>
            <a:endParaRPr lang="id-ID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34.51</c:v>
                </c:pt>
                <c:pt idx="1">
                  <c:v>34.75</c:v>
                </c:pt>
                <c:pt idx="2">
                  <c:v>34.89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A-46B9-B854-1D963A4305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6848207"/>
        <c:axId val="1846845295"/>
      </c:barChart>
      <c:catAx>
        <c:axId val="184684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5295"/>
        <c:crosses val="autoZero"/>
        <c:auto val="1"/>
        <c:lblAlgn val="ctr"/>
        <c:lblOffset val="100"/>
        <c:noMultiLvlLbl val="0"/>
      </c:catAx>
      <c:valAx>
        <c:axId val="18468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Waktu akses (milidetik)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>
                <a:latin typeface="Helvetica" panose="020B0604020202020204" pitchFamily="34" charset="0"/>
                <a:cs typeface="Helvetica" panose="020B0604020202020204" pitchFamily="34" charset="0"/>
              </a:rPr>
              <a:t>Durasi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Pendeteksian</a:t>
            </a:r>
            <a:endParaRPr lang="id-ID" b="1"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Durasi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45</c:v>
                </c:pt>
                <c:pt idx="2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7D-4D34-897F-A1ED9A5BA8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7786495"/>
        <c:axId val="1757786911"/>
      </c:barChart>
      <c:catAx>
        <c:axId val="175778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911"/>
        <c:crosses val="autoZero"/>
        <c:auto val="1"/>
        <c:lblAlgn val="ctr"/>
        <c:lblOffset val="100"/>
        <c:noMultiLvlLbl val="0"/>
      </c:catAx>
      <c:valAx>
        <c:axId val="175778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Durasi</a:t>
                </a:r>
                <a:r>
                  <a:rPr lang="en-US" baseline="0"/>
                  <a:t> (detik)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BBC5-6EA7-4C97-989C-994532D7BCA7}" type="datetimeFigureOut">
              <a:rPr lang="id-ID" smtClean="0"/>
              <a:t>29/07/2016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6650-50B9-4771-9139-DE76D2880F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3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komputer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411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1000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7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8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3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96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1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8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5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79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85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6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38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90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528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8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061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589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533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73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242" y="305760"/>
            <a:ext cx="9270371" cy="274799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EVALUASI SISTEM PENDETEKSI INTRUSI</a:t>
            </a: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 ANOMALI DENGAN N-GRAM DAN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endParaRPr lang="id-ID" sz="4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4241" y="3759460"/>
            <a:ext cx="3528203" cy="122660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Made Agus Adi Wirawan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5112 100 036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92174" y="3759460"/>
            <a:ext cx="5112438" cy="1226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Royyana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uslim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Ijtihadie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Ph.D.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Baskoro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Pratomo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4241" y="5279365"/>
            <a:ext cx="9270371" cy="11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TEKNIK INFORMATIKA</a:t>
            </a:r>
          </a:p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INSTITUT TEKNOLOGI SEPULUH NOPEMBER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6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 (2)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608225" cy="4698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2924" y="2263774"/>
            <a:ext cx="6608225" cy="7727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92924" y="3498912"/>
            <a:ext cx="6608224" cy="18018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92923" y="5804947"/>
            <a:ext cx="6608225" cy="7981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92925" y="1875472"/>
            <a:ext cx="2455326" cy="277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592924" y="3105562"/>
            <a:ext cx="2455326" cy="298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592923" y="5402918"/>
            <a:ext cx="2455327" cy="273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83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embuatan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2114550"/>
            <a:ext cx="7435966" cy="4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73182" y="3409314"/>
            <a:ext cx="7435966" cy="88646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73182" y="4413249"/>
            <a:ext cx="7475452" cy="8540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73182" y="2378075"/>
            <a:ext cx="7435966" cy="866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73182" y="5384799"/>
            <a:ext cx="7435966" cy="105124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57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Penangkapan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5925059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Pilih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input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Menyimpan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informasi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37" y="624110"/>
            <a:ext cx="1552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Sniffing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5848876" cy="44070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92925" y="1889124"/>
            <a:ext cx="5848876" cy="138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92925" y="2113280"/>
            <a:ext cx="5848876" cy="11411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92924" y="5144770"/>
            <a:ext cx="5848877" cy="11831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92925" y="3560444"/>
            <a:ext cx="5848876" cy="129476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592925" y="3340416"/>
            <a:ext cx="5848876" cy="135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592925" y="4939665"/>
            <a:ext cx="5848876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00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5329837" cy="377762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Masukkan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Menghitung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Membandingkan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threshold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Menulis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log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9" y="2133600"/>
            <a:ext cx="3585563" cy="37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Mahalnobis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id-ID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/(</m:t>
                          </m:r>
                          <m:bar>
                            <m:barPr>
                              <m:pos m:val="top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=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jarak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mahalanobis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variable ke-i dari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payload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baru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rata-rata 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dari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model data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standar deviasi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dari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model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data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smoothing factor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30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19325"/>
            <a:ext cx="4318919" cy="37782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17"/>
          <a:stretch/>
        </p:blipFill>
        <p:spPr bwMode="auto">
          <a:xfrm>
            <a:off x="7048768" y="2219325"/>
            <a:ext cx="4908099" cy="3778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5631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12110"/>
            <a:ext cx="4510519" cy="24950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2" y="3968811"/>
            <a:ext cx="4314540" cy="255879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44076" y="2133600"/>
            <a:ext cx="4160536" cy="4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sebelum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incremental learning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9536" y="5925304"/>
            <a:ext cx="4160536" cy="44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setelah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incremental learning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0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PENGUJIAN DAN EVALUASI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9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2582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75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PENDAHULUAN</a:t>
            </a:r>
            <a:endParaRPr lang="id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00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Performa (2)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0144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35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226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781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Kecepatan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1728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71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55098"/>
              </p:ext>
            </p:extLst>
          </p:nvPr>
        </p:nvGraphicFramePr>
        <p:xfrm>
          <a:off x="2402425" y="2098970"/>
          <a:ext cx="5076123" cy="1280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584516183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4034703987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4058124302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99857345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1980763742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409665031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10859098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Window size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 err="1">
                          <a:effectLst/>
                        </a:rPr>
                        <a:t>Jarak</a:t>
                      </a:r>
                      <a:r>
                        <a:rPr lang="en-US" sz="1400" b="1" kern="1600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 err="1">
                          <a:effectLst/>
                        </a:rPr>
                        <a:t>Jarak</a:t>
                      </a:r>
                      <a:r>
                        <a:rPr lang="en-US" sz="1400" b="1" kern="1600" dirty="0">
                          <a:effectLst/>
                        </a:rPr>
                        <a:t> 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26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25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1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10000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25.66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13.51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3.44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4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15000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13.51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8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6.7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619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37046"/>
              </p:ext>
            </p:extLst>
          </p:nvPr>
        </p:nvGraphicFramePr>
        <p:xfrm>
          <a:off x="2402425" y="4880826"/>
          <a:ext cx="5045220" cy="1493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99028272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3991441369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439160896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725581071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1328757815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1964633510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41538846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Window size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960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61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80.13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156.91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85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15000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80.13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210.08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3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80.13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29.06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253.59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479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00726"/>
              </p:ext>
            </p:extLst>
          </p:nvPr>
        </p:nvGraphicFramePr>
        <p:xfrm>
          <a:off x="7795188" y="3082135"/>
          <a:ext cx="4043680" cy="1066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400760439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69831187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911814563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348624313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13502985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25984268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Threshold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26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43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62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53.30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25.79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219.49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128.52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0196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01312" y="1690459"/>
            <a:ext cx="646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Training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minimum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jarak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paket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intrusi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1312" y="4433136"/>
            <a:ext cx="673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Training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maksimum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jarak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paket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normal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73369" y="2634445"/>
            <a:ext cx="4540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Threshold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masing-masing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port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0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72681"/>
              </p:ext>
            </p:extLst>
          </p:nvPr>
        </p:nvGraphicFramePr>
        <p:xfrm>
          <a:off x="7225383" y="2589668"/>
          <a:ext cx="4604667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6042">
                  <a:extLst>
                    <a:ext uri="{9D8B030D-6E8A-4147-A177-3AD203B41FA5}">
                      <a16:colId xmlns:a16="http://schemas.microsoft.com/office/drawing/2014/main" val="2857438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2803883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14800439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454303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605810662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connection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normal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serangan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5328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5308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15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8515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8478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37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542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0422"/>
              </p:ext>
            </p:extLst>
          </p:nvPr>
        </p:nvGraphicFramePr>
        <p:xfrm>
          <a:off x="2592925" y="2589668"/>
          <a:ext cx="3389850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809780677"/>
                    </a:ext>
                  </a:extLst>
                </a:gridCol>
                <a:gridCol w="734475">
                  <a:extLst>
                    <a:ext uri="{9D8B030D-6E8A-4147-A177-3AD203B41FA5}">
                      <a16:colId xmlns:a16="http://schemas.microsoft.com/office/drawing/2014/main" val="1738227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68891244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5690566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063210476"/>
                    </a:ext>
                  </a:extLst>
                </a:gridCol>
                <a:gridCol w="667825">
                  <a:extLst>
                    <a:ext uri="{9D8B030D-6E8A-4147-A177-3AD203B41FA5}">
                      <a16:colId xmlns:a16="http://schemas.microsoft.com/office/drawing/2014/main" val="16558562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Kelas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60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10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355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4935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8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552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7926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859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26084"/>
              </p:ext>
            </p:extLst>
          </p:nvPr>
        </p:nvGraphicFramePr>
        <p:xfrm>
          <a:off x="7225384" y="4608611"/>
          <a:ext cx="3737891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435625658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449413924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1205450119"/>
                    </a:ext>
                  </a:extLst>
                </a:gridCol>
                <a:gridCol w="992151">
                  <a:extLst>
                    <a:ext uri="{9D8B030D-6E8A-4147-A177-3AD203B41FA5}">
                      <a16:colId xmlns:a16="http://schemas.microsoft.com/office/drawing/2014/main" val="2323879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2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0.9324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93.26%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80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0.0265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2.65%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0.9375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97.35%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93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0.0028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44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0.9972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99.82%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3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0.4054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40.54%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2343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06903"/>
              </p:ext>
            </p:extLst>
          </p:nvPr>
        </p:nvGraphicFramePr>
        <p:xfrm>
          <a:off x="2592925" y="4608611"/>
          <a:ext cx="3741200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750259533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119842222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60660697"/>
                    </a:ext>
                  </a:extLst>
                </a:gridCol>
                <a:gridCol w="995460">
                  <a:extLst>
                    <a:ext uri="{9D8B030D-6E8A-4147-A177-3AD203B41FA5}">
                      <a16:colId xmlns:a16="http://schemas.microsoft.com/office/drawing/2014/main" val="1972338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 Penilaian</a:t>
                      </a:r>
                      <a:endParaRPr lang="id-ID" sz="16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0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0.9307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93.07%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836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0.0166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1.66%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9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0.9834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98.34%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701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0.0028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806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0.9972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99.72%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60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30.0%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812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2925" y="3849229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window 10000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2925" y="2062668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i="1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Confussion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matrix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coba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384" y="2062668"/>
            <a:ext cx="4279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Testing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minggu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ke-5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8768" y="3849228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window 20000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727445"/>
              </p:ext>
            </p:extLst>
          </p:nvPr>
        </p:nvGraphicFramePr>
        <p:xfrm>
          <a:off x="7404552" y="2538922"/>
          <a:ext cx="4153434" cy="914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6747">
                  <a:extLst>
                    <a:ext uri="{9D8B030D-6E8A-4147-A177-3AD203B41FA5}">
                      <a16:colId xmlns:a16="http://schemas.microsoft.com/office/drawing/2014/main" val="994587741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3428865024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3573503600"/>
                    </a:ext>
                  </a:extLst>
                </a:gridCol>
                <a:gridCol w="1020101">
                  <a:extLst>
                    <a:ext uri="{9D8B030D-6E8A-4147-A177-3AD203B41FA5}">
                      <a16:colId xmlns:a16="http://schemas.microsoft.com/office/drawing/2014/main" val="1328611813"/>
                    </a:ext>
                  </a:extLst>
                </a:gridCol>
                <a:gridCol w="989624">
                  <a:extLst>
                    <a:ext uri="{9D8B030D-6E8A-4147-A177-3AD203B41FA5}">
                      <a16:colId xmlns:a16="http://schemas.microsoft.com/office/drawing/2014/main" val="2112480934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connection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normal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serangan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32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5328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1577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3751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7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8515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6711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1804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048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83557"/>
              </p:ext>
            </p:extLst>
          </p:nvPr>
        </p:nvGraphicFramePr>
        <p:xfrm>
          <a:off x="2592925" y="2507953"/>
          <a:ext cx="3413239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3897789885"/>
                    </a:ext>
                  </a:extLst>
                </a:gridCol>
                <a:gridCol w="793329">
                  <a:extLst>
                    <a:ext uri="{9D8B030D-6E8A-4147-A177-3AD203B41FA5}">
                      <a16:colId xmlns:a16="http://schemas.microsoft.com/office/drawing/2014/main" val="477358196"/>
                    </a:ext>
                  </a:extLst>
                </a:gridCol>
                <a:gridCol w="739243">
                  <a:extLst>
                    <a:ext uri="{9D8B030D-6E8A-4147-A177-3AD203B41FA5}">
                      <a16:colId xmlns:a16="http://schemas.microsoft.com/office/drawing/2014/main" val="2588059379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1284258334"/>
                    </a:ext>
                  </a:extLst>
                </a:gridCol>
                <a:gridCol w="516573">
                  <a:extLst>
                    <a:ext uri="{9D8B030D-6E8A-4147-A177-3AD203B41FA5}">
                      <a16:colId xmlns:a16="http://schemas.microsoft.com/office/drawing/2014/main" val="4114415424"/>
                    </a:ext>
                  </a:extLst>
                </a:gridCol>
                <a:gridCol w="511289">
                  <a:extLst>
                    <a:ext uri="{9D8B030D-6E8A-4147-A177-3AD203B41FA5}">
                      <a16:colId xmlns:a16="http://schemas.microsoft.com/office/drawing/2014/main" val="42006420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Kelas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24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187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174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3564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1403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511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253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6397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1551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944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18417"/>
              </p:ext>
            </p:extLst>
          </p:nvPr>
        </p:nvGraphicFramePr>
        <p:xfrm>
          <a:off x="2592925" y="4604285"/>
          <a:ext cx="3759749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730707275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826378937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1031397843"/>
                    </a:ext>
                  </a:extLst>
                </a:gridCol>
                <a:gridCol w="1014009">
                  <a:extLst>
                    <a:ext uri="{9D8B030D-6E8A-4147-A177-3AD203B41FA5}">
                      <a16:colId xmlns:a16="http://schemas.microsoft.com/office/drawing/2014/main" val="2797898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6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0.2984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29.84%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9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0.518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51.58%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0.482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48.2%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26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0.7175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71.75%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95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0.2825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28.25%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0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0.0499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4.99%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2895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26073"/>
              </p:ext>
            </p:extLst>
          </p:nvPr>
        </p:nvGraphicFramePr>
        <p:xfrm>
          <a:off x="7529213" y="4604285"/>
          <a:ext cx="3818972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491240718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3377493600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70223473"/>
                    </a:ext>
                  </a:extLst>
                </a:gridCol>
                <a:gridCol w="1073232">
                  <a:extLst>
                    <a:ext uri="{9D8B030D-6E8A-4147-A177-3AD203B41FA5}">
                      <a16:colId xmlns:a16="http://schemas.microsoft.com/office/drawing/2014/main" val="386203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2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85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0.219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21.9%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630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0.5538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55.38%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1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0.4462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44.62%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0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0.8049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80.49%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4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0.1951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19.51%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01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0.0468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4.68%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03262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2925" y="2013725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i="1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Confussion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matrix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coba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5385" y="2037295"/>
            <a:ext cx="4279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Testing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minggu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ke-5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2925" y="3924984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window 10000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7189" y="3924983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window 20000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9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 DAN 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04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mengklasifikasikan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antara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namun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berlaku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HTTP.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dibuat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incremental learning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sekitar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93%,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namun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tambahan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hanya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sekitar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20%. Dari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tersebut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tambahan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mangurangi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tingkat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pendeteksian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4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Adapun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saran-saran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diberikan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selanjutnya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karena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kurang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dibandingkan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</a:t>
            </a:r>
            <a:r>
              <a:rPr lang="en-US" sz="2000" i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leraning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Hal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dikarenakan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menambahkan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learning,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rata-rata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standar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diperbaharui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tetapi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diperbaharui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Perlu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lain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membantu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meningkatkan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keakuratan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TERIMA KASIH</a:t>
            </a:r>
            <a:endParaRPr lang="id-ID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Rumusan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01164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membangun sistem deteksi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yang dapat membaca data set dari DARPA IDS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 sistem deteksi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yang dapat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paket data dari </a:t>
            </a:r>
            <a:r>
              <a:rPr lang="id-ID" sz="22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interface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suatu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komputer?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menerapkan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n-gram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konten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data?</a:t>
            </a:r>
            <a:endParaRPr lang="en-US" sz="2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 mengklasifikasikan paket data menjadi dua kelompok, yaitu paket data normal dan paket data yang berupa intrusi dengan menggunakan metode Mahalanobis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menerapkan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id-ID" sz="2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7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Batasan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set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1999.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diperiksa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TCP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FTP(21), Telnet(23), SMTP(25), HTTP(80)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UDP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DNS Server(53).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mengenali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lalu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lintas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anomali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82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 DAN IMPLEMENTASI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27830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Arsitektur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router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pengakses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penyerang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28" y="3390900"/>
            <a:ext cx="6224364" cy="22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Training Data Set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600"/>
            <a:ext cx="5554124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data set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Rekonstruksi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12" y="1326041"/>
            <a:ext cx="17145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N-Gram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Terima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menggunakan fungsi Ngram()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Deklarasi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double[] n = new doublbe[256];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Konversi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data menjadi unsign integer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Tambahkan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1 ke n setiap konten paket yang sesuai</a:t>
            </a: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03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1142</Words>
  <Application>Microsoft Office PowerPoint</Application>
  <PresentationFormat>Widescreen</PresentationFormat>
  <Paragraphs>373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Century Gothic</vt:lpstr>
      <vt:lpstr>Courier New</vt:lpstr>
      <vt:lpstr>Helvetica</vt:lpstr>
      <vt:lpstr>Times New Roman</vt:lpstr>
      <vt:lpstr>Wingdings 3</vt:lpstr>
      <vt:lpstr>Wisp</vt:lpstr>
      <vt:lpstr>Office Theme</vt:lpstr>
      <vt:lpstr>1_Wisp</vt:lpstr>
      <vt:lpstr>EVALUASI SISTEM PENDETEKSI INTRUSI BERBASIS ANOMALI DENGAN N-GRAM DAN  INCREMENTAL LEARNING</vt:lpstr>
      <vt:lpstr>PENDAHULUAN</vt:lpstr>
      <vt:lpstr>Rumusan Masalah  </vt:lpstr>
      <vt:lpstr>Batasan Masalah</vt:lpstr>
      <vt:lpstr>Tujuan </vt:lpstr>
      <vt:lpstr>DESAIN DAN IMPLEMENTASI</vt:lpstr>
      <vt:lpstr>Desain Arsitektur Jaringan</vt:lpstr>
      <vt:lpstr>Proses Training Data Set</vt:lpstr>
      <vt:lpstr>Implementasi Proses N-Gram</vt:lpstr>
      <vt:lpstr>Implementasi Proses N-Gram (2)</vt:lpstr>
      <vt:lpstr>Implementasi Pembuatan Model Data Training</vt:lpstr>
      <vt:lpstr>Proses Penangkapan Paket</vt:lpstr>
      <vt:lpstr>Implementasi Proses Sniffing</vt:lpstr>
      <vt:lpstr>Proses Identifikasi</vt:lpstr>
      <vt:lpstr>Mahalnobis Distance</vt:lpstr>
      <vt:lpstr>Implementasi Proses Identifikasi</vt:lpstr>
      <vt:lpstr>Implementasi Proses Incremental Learning</vt:lpstr>
      <vt:lpstr>PENGUJIAN DAN EVALUASI</vt:lpstr>
      <vt:lpstr>Uji Coba Performa</vt:lpstr>
      <vt:lpstr>Uji Coba Performa (2)</vt:lpstr>
      <vt:lpstr>Uji Coba Performa (3)</vt:lpstr>
      <vt:lpstr>Uji Coba Kecepatan</vt:lpstr>
      <vt:lpstr>Uji Coba Akurasi</vt:lpstr>
      <vt:lpstr>Uji Coba Tanpa Proses Incremental Learning</vt:lpstr>
      <vt:lpstr>Uji Coba Dengan Proses Incremental Learning</vt:lpstr>
      <vt:lpstr>KESIMPULAN DAN SARAN</vt:lpstr>
      <vt:lpstr>Kesimpulan </vt:lpstr>
      <vt:lpstr>Saran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SEERANGAN BERBASIS N-GRAM DAN INCREMENTAL LEARNNING</dc:title>
  <dc:creator>Agus Adi Wirawan</dc:creator>
  <cp:lastModifiedBy>Agus Adi Wirawan</cp:lastModifiedBy>
  <cp:revision>53</cp:revision>
  <dcterms:created xsi:type="dcterms:W3CDTF">2016-07-16T11:46:58Z</dcterms:created>
  <dcterms:modified xsi:type="dcterms:W3CDTF">2016-07-29T04:31:22Z</dcterms:modified>
</cp:coreProperties>
</file>