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75" r:id="rId15"/>
    <p:sldId id="276" r:id="rId16"/>
    <p:sldId id="277" r:id="rId17"/>
    <p:sldId id="267" r:id="rId18"/>
    <p:sldId id="271" r:id="rId19"/>
    <p:sldId id="278" r:id="rId20"/>
    <p:sldId id="279" r:id="rId21"/>
    <p:sldId id="280" r:id="rId22"/>
    <p:sldId id="281" r:id="rId23"/>
    <p:sldId id="282" r:id="rId24"/>
    <p:sldId id="283" r:id="rId25"/>
    <p:sldId id="284" r:id="rId26"/>
    <p:sldId id="285" r:id="rId27"/>
    <p:sldId id="28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3"/>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9/28/19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9/28/19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9/28/19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p:txBody>
          <a:bodyPr/>
          <a:lstStyle/>
          <a:p>
            <a:r>
              <a:rPr lang="es-AR" dirty="0"/>
              <a:t>HABLEMOS DE REST</a:t>
            </a:r>
          </a:p>
        </p:txBody>
      </p:sp>
    </p:spTree>
    <p:extLst>
      <p:ext uri="{BB962C8B-B14F-4D97-AF65-F5344CB8AC3E}">
        <p14:creationId xmlns:p14="http://schemas.microsoft.com/office/powerpoint/2010/main" val="409053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114096" y="1103587"/>
            <a:ext cx="10152993" cy="1153990"/>
          </a:xfrm>
        </p:spPr>
        <p:txBody>
          <a:bodyPr/>
          <a:lstStyle/>
          <a:p>
            <a:r>
              <a:rPr lang="es-AR" sz="4800" dirty="0"/>
              <a:t>Uri </a:t>
            </a:r>
            <a:br>
              <a:rPr lang="es-AR" sz="4800" dirty="0"/>
            </a:br>
            <a:r>
              <a:rPr lang="es-AR" sz="4800" dirty="0"/>
              <a:t>(uniform resource identifier)</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334814" y="2343807"/>
            <a:ext cx="7546427" cy="830997"/>
          </a:xfrm>
          <a:prstGeom prst="rect">
            <a:avLst/>
          </a:prstGeom>
          <a:noFill/>
        </p:spPr>
        <p:txBody>
          <a:bodyPr wrap="square" rtlCol="0">
            <a:spAutoFit/>
          </a:bodyPr>
          <a:lstStyle/>
          <a:p>
            <a:r>
              <a:rPr lang="es-AR" sz="2400" dirty="0"/>
              <a:t>Son usadas para indicar un recurso en una interacción y estan compuestas por las siguientes partes. </a:t>
            </a:r>
            <a:endParaRPr lang="es-AR" sz="3600" dirty="0"/>
          </a:p>
        </p:txBody>
      </p:sp>
      <p:pic>
        <p:nvPicPr>
          <p:cNvPr id="4" name="Imagen 3">
            <a:extLst>
              <a:ext uri="{FF2B5EF4-FFF2-40B4-BE49-F238E27FC236}">
                <a16:creationId xmlns:a16="http://schemas.microsoft.com/office/drawing/2014/main" id="{49242AA9-795C-6F45-89BC-9EA293914FC6}"/>
              </a:ext>
            </a:extLst>
          </p:cNvPr>
          <p:cNvPicPr/>
          <p:nvPr/>
        </p:nvPicPr>
        <p:blipFill rotWithShape="1">
          <a:blip r:embed="rId2"/>
          <a:srcRect r="34192"/>
          <a:stretch/>
        </p:blipFill>
        <p:spPr bwMode="auto">
          <a:xfrm>
            <a:off x="1334814" y="3365458"/>
            <a:ext cx="9007365" cy="11539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756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8540835-41AF-F34B-B22F-CD71555AF7D7}"/>
              </a:ext>
            </a:extLst>
          </p:cNvPr>
          <p:cNvSpPr txBox="1"/>
          <p:nvPr/>
        </p:nvSpPr>
        <p:spPr>
          <a:xfrm>
            <a:off x="1208690" y="1187669"/>
            <a:ext cx="7672551" cy="4524315"/>
          </a:xfrm>
          <a:prstGeom prst="rect">
            <a:avLst/>
          </a:prstGeom>
          <a:noFill/>
        </p:spPr>
        <p:txBody>
          <a:bodyPr wrap="square" rtlCol="0">
            <a:spAutoFit/>
          </a:bodyPr>
          <a:lstStyle/>
          <a:p>
            <a:pPr marL="285750" indent="-285750">
              <a:buFont typeface="Arial" panose="020B0604020202020204" pitchFamily="34" charset="0"/>
              <a:buChar char="•"/>
            </a:pPr>
            <a:r>
              <a:rPr lang="es-AR" sz="2400" dirty="0"/>
              <a:t>El </a:t>
            </a:r>
            <a:r>
              <a:rPr lang="es-AR" sz="2400" b="1" u="sng" dirty="0"/>
              <a:t>schema</a:t>
            </a:r>
            <a:r>
              <a:rPr lang="es-AR" sz="2400" dirty="0"/>
              <a:t> se refiere a un espacio de nombres para los recursos que define como los componentes identificaran a uno dentro del mismo.</a:t>
            </a:r>
          </a:p>
          <a:p>
            <a:pPr marL="285750" indent="-285750">
              <a:buFont typeface="Arial" panose="020B0604020202020204" pitchFamily="34" charset="0"/>
              <a:buChar char="•"/>
            </a:pPr>
            <a:r>
              <a:rPr lang="es-AR" sz="2400" dirty="0"/>
              <a:t>La </a:t>
            </a:r>
            <a:r>
              <a:rPr lang="es-AR" sz="2400" b="1" u="sng" dirty="0"/>
              <a:t>autoridad</a:t>
            </a:r>
            <a:r>
              <a:rPr lang="es-AR" sz="2400" dirty="0"/>
              <a:t> identifica a la entidad que gobierna una parte del espacio de nombre, un server basicamente, al cual accedes por su host name.</a:t>
            </a:r>
          </a:p>
          <a:p>
            <a:pPr marL="285750" indent="-285750">
              <a:buFont typeface="Arial" panose="020B0604020202020204" pitchFamily="34" charset="0"/>
              <a:buChar char="•"/>
            </a:pPr>
            <a:r>
              <a:rPr lang="es-AR" sz="2400" dirty="0"/>
              <a:t>El </a:t>
            </a:r>
            <a:r>
              <a:rPr lang="es-AR" sz="2400" b="1" u="sng" dirty="0"/>
              <a:t>path y la query </a:t>
            </a:r>
            <a:r>
              <a:rPr lang="es-AR" sz="2400" dirty="0"/>
              <a:t>se usan para mandar información orientada a la identifiacion de un recurso dentro del contexto que se consulta</a:t>
            </a:r>
          </a:p>
          <a:p>
            <a:pPr marL="285750" indent="-285750">
              <a:buFont typeface="Arial" panose="020B0604020202020204" pitchFamily="34" charset="0"/>
              <a:buChar char="•"/>
            </a:pPr>
            <a:r>
              <a:rPr lang="es-AR" sz="2400" dirty="0"/>
              <a:t>El </a:t>
            </a:r>
            <a:r>
              <a:rPr lang="es-AR" sz="2400" b="1" u="sng" dirty="0"/>
              <a:t>fragmento</a:t>
            </a:r>
            <a:r>
              <a:rPr lang="es-AR" sz="2400" dirty="0"/>
              <a:t> nos permite referenciar una parte especifica del recurso una vez devuelta la informacion solicitada.</a:t>
            </a:r>
          </a:p>
        </p:txBody>
      </p:sp>
    </p:spTree>
    <p:extLst>
      <p:ext uri="{BB962C8B-B14F-4D97-AF65-F5344CB8AC3E}">
        <p14:creationId xmlns:p14="http://schemas.microsoft.com/office/powerpoint/2010/main" val="33771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762000" y="1355835"/>
            <a:ext cx="10668000" cy="1153990"/>
          </a:xfrm>
        </p:spPr>
        <p:txBody>
          <a:bodyPr/>
          <a:lstStyle/>
          <a:p>
            <a:r>
              <a:rPr lang="es-AR" sz="4800" dirty="0"/>
              <a:t>Pero, cómo llamo a estos recursos?</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334814" y="2343807"/>
            <a:ext cx="7546427" cy="1200329"/>
          </a:xfrm>
          <a:prstGeom prst="rect">
            <a:avLst/>
          </a:prstGeom>
          <a:noFill/>
        </p:spPr>
        <p:txBody>
          <a:bodyPr wrap="square" rtlCol="0">
            <a:spAutoFit/>
          </a:bodyPr>
          <a:lstStyle/>
          <a:p>
            <a:r>
              <a:rPr lang="es-AR" sz="2400" dirty="0"/>
              <a:t>Los verbos HTTP son usados para las llamadas a los recursos, a continuación explicamos un poquito sobre cada uno.</a:t>
            </a:r>
            <a:endParaRPr lang="es-AR" sz="3600" dirty="0"/>
          </a:p>
        </p:txBody>
      </p:sp>
    </p:spTree>
    <p:extLst>
      <p:ext uri="{BB962C8B-B14F-4D97-AF65-F5344CB8AC3E}">
        <p14:creationId xmlns:p14="http://schemas.microsoft.com/office/powerpoint/2010/main" val="420359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89186" y="924910"/>
            <a:ext cx="3242441" cy="996335"/>
          </a:xfrm>
        </p:spPr>
        <p:txBody>
          <a:bodyPr/>
          <a:lstStyle/>
          <a:p>
            <a:r>
              <a:rPr lang="es-AR" sz="4800" dirty="0"/>
              <a:t>GET</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208690" y="1921245"/>
            <a:ext cx="9774620" cy="3108543"/>
          </a:xfrm>
          <a:prstGeom prst="rect">
            <a:avLst/>
          </a:prstGeom>
          <a:noFill/>
        </p:spPr>
        <p:txBody>
          <a:bodyPr wrap="square" rtlCol="0">
            <a:spAutoFit/>
          </a:bodyPr>
          <a:lstStyle/>
          <a:p>
            <a:pPr marL="457200" indent="-457200">
              <a:buFont typeface="Arial" panose="020B0604020202020204" pitchFamily="34" charset="0"/>
              <a:buChar char="•"/>
            </a:pPr>
            <a:r>
              <a:rPr lang="es-AR" sz="2800" dirty="0"/>
              <a:t>El metodo get pide una representacion en el momento actual del recurso pedido. </a:t>
            </a:r>
          </a:p>
          <a:p>
            <a:pPr marL="457200" indent="-457200">
              <a:buFont typeface="Arial" panose="020B0604020202020204" pitchFamily="34" charset="0"/>
              <a:buChar char="•"/>
            </a:pPr>
            <a:r>
              <a:rPr lang="es-AR" sz="2800" dirty="0"/>
              <a:t>El payload de un recurso GET no tiene reglas semanticas definidas.</a:t>
            </a:r>
          </a:p>
          <a:p>
            <a:pPr marL="457200" indent="-457200">
              <a:buFont typeface="Arial" panose="020B0604020202020204" pitchFamily="34" charset="0"/>
              <a:buChar char="•"/>
            </a:pPr>
            <a:r>
              <a:rPr lang="es-AR" sz="2800" dirty="0"/>
              <a:t>El metodo GET es seguro, porque es de lectura, y es idempotente.</a:t>
            </a:r>
          </a:p>
          <a:p>
            <a:pPr marL="457200" indent="-457200">
              <a:buFont typeface="Arial" panose="020B0604020202020204" pitchFamily="34" charset="0"/>
              <a:buChar char="•"/>
            </a:pPr>
            <a:endParaRPr lang="es-AR" sz="2800" dirty="0"/>
          </a:p>
        </p:txBody>
      </p:sp>
    </p:spTree>
    <p:extLst>
      <p:ext uri="{BB962C8B-B14F-4D97-AF65-F5344CB8AC3E}">
        <p14:creationId xmlns:p14="http://schemas.microsoft.com/office/powerpoint/2010/main" val="108642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0" y="970544"/>
            <a:ext cx="4062248" cy="870211"/>
          </a:xfrm>
        </p:spPr>
        <p:txBody>
          <a:bodyPr/>
          <a:lstStyle/>
          <a:p>
            <a:r>
              <a:rPr lang="es-AR" sz="4800" dirty="0"/>
              <a:t>POST</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187670" y="1874728"/>
            <a:ext cx="9438289" cy="3108543"/>
          </a:xfrm>
          <a:prstGeom prst="rect">
            <a:avLst/>
          </a:prstGeom>
          <a:noFill/>
        </p:spPr>
        <p:txBody>
          <a:bodyPr wrap="square" rtlCol="0">
            <a:spAutoFit/>
          </a:bodyPr>
          <a:lstStyle/>
          <a:p>
            <a:pPr marL="457200" indent="-457200">
              <a:buFont typeface="Arial" panose="020B0604020202020204" pitchFamily="34" charset="0"/>
              <a:buChar char="•"/>
            </a:pPr>
            <a:r>
              <a:rPr lang="es-AR" sz="2800" dirty="0"/>
              <a:t>El metodo POST hace una solicitud a un recurso para que procese la representacion encerrada dentro de la petición, teniendo en cuenta la semantica que define el recurso a ser consumido. </a:t>
            </a:r>
          </a:p>
          <a:p>
            <a:pPr marL="457200" indent="-457200">
              <a:buFont typeface="Arial" panose="020B0604020202020204" pitchFamily="34" charset="0"/>
              <a:buChar char="•"/>
            </a:pPr>
            <a:r>
              <a:rPr lang="es-AR" sz="2800" dirty="0"/>
              <a:t>Si el recurso fue creado exitosamente, se debera devolver un codigo HTTP 201.</a:t>
            </a:r>
          </a:p>
          <a:p>
            <a:pPr marL="457200" indent="-457200">
              <a:buFont typeface="Arial" panose="020B0604020202020204" pitchFamily="34" charset="0"/>
              <a:buChar char="•"/>
            </a:pPr>
            <a:r>
              <a:rPr lang="es-AR" sz="2800" dirty="0"/>
              <a:t>POST no es ni seguro ni idempotente. </a:t>
            </a:r>
          </a:p>
        </p:txBody>
      </p:sp>
    </p:spTree>
    <p:extLst>
      <p:ext uri="{BB962C8B-B14F-4D97-AF65-F5344CB8AC3E}">
        <p14:creationId xmlns:p14="http://schemas.microsoft.com/office/powerpoint/2010/main" val="118771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0" y="970544"/>
            <a:ext cx="4062248" cy="870211"/>
          </a:xfrm>
        </p:spPr>
        <p:txBody>
          <a:bodyPr/>
          <a:lstStyle/>
          <a:p>
            <a:r>
              <a:rPr lang="es-AR" sz="4800" dirty="0"/>
              <a:t>PUT</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187670" y="1874728"/>
            <a:ext cx="9438289" cy="3970318"/>
          </a:xfrm>
          <a:prstGeom prst="rect">
            <a:avLst/>
          </a:prstGeom>
          <a:noFill/>
        </p:spPr>
        <p:txBody>
          <a:bodyPr wrap="square" rtlCol="0">
            <a:spAutoFit/>
          </a:bodyPr>
          <a:lstStyle/>
          <a:p>
            <a:pPr marL="285750" indent="-285750">
              <a:buFont typeface="Arial" panose="020B0604020202020204" pitchFamily="34" charset="0"/>
              <a:buChar char="•"/>
            </a:pPr>
            <a:r>
              <a:rPr lang="es-AR" sz="2800" dirty="0"/>
              <a:t>El PUT se usa para crear o reemplazar la representacion de un recurso con lo contentido dentro de la petición. </a:t>
            </a:r>
          </a:p>
          <a:p>
            <a:pPr marL="285750" indent="-285750">
              <a:buFont typeface="Arial" panose="020B0604020202020204" pitchFamily="34" charset="0"/>
              <a:buChar char="•"/>
            </a:pPr>
            <a:r>
              <a:rPr lang="es-AR" sz="2800" dirty="0"/>
              <a:t>Se podria decir que un PUT y un POST son bastante similares, pero la diferencia radica en que intencion se tiene al usuarlos, cuando se hace un POST lo que se busca es que el recurso maneje el estado contetenido en la peticion basandonos en la semantica del recurso, mientras que, PUT se usa para reemplazar estados.</a:t>
            </a:r>
          </a:p>
          <a:p>
            <a:pPr marL="285750" indent="-285750">
              <a:buFont typeface="Arial" panose="020B0604020202020204" pitchFamily="34" charset="0"/>
              <a:buChar char="•"/>
            </a:pPr>
            <a:r>
              <a:rPr lang="es-AR" sz="2800" dirty="0"/>
              <a:t>PUT es idempotente pero no seguro.</a:t>
            </a:r>
          </a:p>
        </p:txBody>
      </p:sp>
    </p:spTree>
    <p:extLst>
      <p:ext uri="{BB962C8B-B14F-4D97-AF65-F5344CB8AC3E}">
        <p14:creationId xmlns:p14="http://schemas.microsoft.com/office/powerpoint/2010/main" val="236617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231227" y="1004517"/>
            <a:ext cx="4062248" cy="870211"/>
          </a:xfrm>
        </p:spPr>
        <p:txBody>
          <a:bodyPr/>
          <a:lstStyle/>
          <a:p>
            <a:r>
              <a:rPr lang="es-AR" sz="4800" dirty="0"/>
              <a:t>DELETE</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187670" y="1874728"/>
            <a:ext cx="9438289" cy="1631216"/>
          </a:xfrm>
          <a:prstGeom prst="rect">
            <a:avLst/>
          </a:prstGeom>
          <a:noFill/>
        </p:spPr>
        <p:txBody>
          <a:bodyPr wrap="square" rtlCol="0">
            <a:spAutoFit/>
          </a:bodyPr>
          <a:lstStyle/>
          <a:p>
            <a:pPr marL="457200" indent="-457200">
              <a:buFont typeface="Arial" panose="020B0604020202020204" pitchFamily="34" charset="0"/>
              <a:buChar char="•"/>
            </a:pPr>
            <a:r>
              <a:rPr lang="es-AR" sz="2800" dirty="0"/>
              <a:t>Buscar borrar una asociacion de un recurso.</a:t>
            </a:r>
          </a:p>
          <a:p>
            <a:pPr marL="457200" indent="-457200">
              <a:buFont typeface="Arial" panose="020B0604020202020204" pitchFamily="34" charset="0"/>
              <a:buChar char="•"/>
            </a:pPr>
            <a:r>
              <a:rPr lang="es-AR" sz="2800" dirty="0"/>
              <a:t>Este metodo no es seguro pero si idempotente.</a:t>
            </a:r>
          </a:p>
          <a:p>
            <a:pPr marL="457200" indent="-457200">
              <a:buFont typeface="Arial" panose="020B0604020202020204" pitchFamily="34" charset="0"/>
              <a:buChar char="•"/>
            </a:pPr>
            <a:endParaRPr lang="es-AR" sz="4000" dirty="0"/>
          </a:p>
        </p:txBody>
      </p:sp>
    </p:spTree>
    <p:extLst>
      <p:ext uri="{BB962C8B-B14F-4D97-AF65-F5344CB8AC3E}">
        <p14:creationId xmlns:p14="http://schemas.microsoft.com/office/powerpoint/2010/main" val="324992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108841" y="2852005"/>
            <a:ext cx="9974317" cy="1153990"/>
          </a:xfrm>
        </p:spPr>
        <p:txBody>
          <a:bodyPr/>
          <a:lstStyle/>
          <a:p>
            <a:r>
              <a:rPr lang="es-AR" sz="6000" dirty="0"/>
              <a:t>Pero como nombramos las cosas?</a:t>
            </a:r>
          </a:p>
        </p:txBody>
      </p:sp>
    </p:spTree>
    <p:extLst>
      <p:ext uri="{BB962C8B-B14F-4D97-AF65-F5344CB8AC3E}">
        <p14:creationId xmlns:p14="http://schemas.microsoft.com/office/powerpoint/2010/main" val="218444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114096" y="1103587"/>
            <a:ext cx="10152993" cy="1153990"/>
          </a:xfrm>
        </p:spPr>
        <p:txBody>
          <a:bodyPr/>
          <a:lstStyle/>
          <a:p>
            <a:r>
              <a:rPr lang="es-AR" sz="4800" dirty="0"/>
              <a:t>Definiciones de recursos</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492469" y="2598003"/>
            <a:ext cx="7546427" cy="2308324"/>
          </a:xfrm>
          <a:prstGeom prst="rect">
            <a:avLst/>
          </a:prstGeom>
          <a:noFill/>
        </p:spPr>
        <p:txBody>
          <a:bodyPr wrap="square" rtlCol="0">
            <a:spAutoFit/>
          </a:bodyPr>
          <a:lstStyle/>
          <a:p>
            <a:r>
              <a:rPr lang="es-AR" sz="3600" dirty="0"/>
              <a:t>Recursos especificos</a:t>
            </a:r>
          </a:p>
          <a:p>
            <a:r>
              <a:rPr lang="es-AR" sz="3600" dirty="0"/>
              <a:t>/cliente</a:t>
            </a:r>
          </a:p>
          <a:p>
            <a:r>
              <a:rPr lang="es-AR" sz="3600" dirty="0"/>
              <a:t>Colecciones de recursos</a:t>
            </a:r>
          </a:p>
          <a:p>
            <a:r>
              <a:rPr lang="es-AR" sz="3600" dirty="0"/>
              <a:t>/clientes</a:t>
            </a:r>
          </a:p>
        </p:txBody>
      </p:sp>
    </p:spTree>
    <p:extLst>
      <p:ext uri="{BB962C8B-B14F-4D97-AF65-F5344CB8AC3E}">
        <p14:creationId xmlns:p14="http://schemas.microsoft.com/office/powerpoint/2010/main" val="2980290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114096" y="1103587"/>
            <a:ext cx="10152993" cy="1153990"/>
          </a:xfrm>
        </p:spPr>
        <p:txBody>
          <a:bodyPr/>
          <a:lstStyle/>
          <a:p>
            <a:r>
              <a:rPr lang="es-AR" sz="4800" b="1" dirty="0"/>
              <a:t>Uso de sustantivos</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492469" y="2598003"/>
            <a:ext cx="7546427" cy="1384995"/>
          </a:xfrm>
          <a:prstGeom prst="rect">
            <a:avLst/>
          </a:prstGeom>
          <a:noFill/>
        </p:spPr>
        <p:txBody>
          <a:bodyPr wrap="square" rtlCol="0">
            <a:spAutoFit/>
          </a:bodyPr>
          <a:lstStyle/>
          <a:p>
            <a:r>
              <a:rPr lang="es-AR" sz="2800" dirty="0"/>
              <a:t>Los recursos REST deben ser referenciados como sustantivos debido a que los sustantivos tienen propiedades que los verbos no.</a:t>
            </a:r>
          </a:p>
        </p:txBody>
      </p:sp>
    </p:spTree>
    <p:extLst>
      <p:ext uri="{BB962C8B-B14F-4D97-AF65-F5344CB8AC3E}">
        <p14:creationId xmlns:p14="http://schemas.microsoft.com/office/powerpoint/2010/main" val="99121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0" y="1072056"/>
            <a:ext cx="8361229" cy="1153990"/>
          </a:xfrm>
        </p:spPr>
        <p:txBody>
          <a:bodyPr/>
          <a:lstStyle/>
          <a:p>
            <a:r>
              <a:rPr lang="es-AR" dirty="0"/>
              <a:t>Qué es rest?</a:t>
            </a:r>
          </a:p>
        </p:txBody>
      </p:sp>
      <p:sp>
        <p:nvSpPr>
          <p:cNvPr id="3" name="CuadroTexto 2">
            <a:extLst>
              <a:ext uri="{FF2B5EF4-FFF2-40B4-BE49-F238E27FC236}">
                <a16:creationId xmlns:a16="http://schemas.microsoft.com/office/drawing/2014/main" id="{33286E54-6C88-3642-B4BF-69611EEF6895}"/>
              </a:ext>
            </a:extLst>
          </p:cNvPr>
          <p:cNvSpPr txBox="1"/>
          <p:nvPr/>
        </p:nvSpPr>
        <p:spPr>
          <a:xfrm>
            <a:off x="1502979" y="2322786"/>
            <a:ext cx="8671035" cy="1938992"/>
          </a:xfrm>
          <a:prstGeom prst="rect">
            <a:avLst/>
          </a:prstGeom>
          <a:noFill/>
        </p:spPr>
        <p:txBody>
          <a:bodyPr wrap="square" rtlCol="0">
            <a:spAutoFit/>
          </a:bodyPr>
          <a:lstStyle/>
          <a:p>
            <a:r>
              <a:rPr lang="es-AR" sz="2400" dirty="0"/>
              <a:t>REST es un conjunto de siglas que significan Representational State Transfer, que significa transferencia de estado representacional. REST es un conjunto de guias y mejores practicas para sistemas orientados a hipermedia, que es una extesion hipertexto, incluyendo sonido y video.</a:t>
            </a:r>
          </a:p>
        </p:txBody>
      </p:sp>
    </p:spTree>
    <p:extLst>
      <p:ext uri="{BB962C8B-B14F-4D97-AF65-F5344CB8AC3E}">
        <p14:creationId xmlns:p14="http://schemas.microsoft.com/office/powerpoint/2010/main" val="166202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114096" y="1444013"/>
            <a:ext cx="10152993" cy="1153990"/>
          </a:xfrm>
        </p:spPr>
        <p:txBody>
          <a:bodyPr/>
          <a:lstStyle/>
          <a:p>
            <a:r>
              <a:rPr lang="es-AR" sz="4800" b="1" dirty="0"/>
              <a:t>Division de nomenclaturas en base a tipo de recurso</a:t>
            </a:r>
          </a:p>
        </p:txBody>
      </p:sp>
    </p:spTree>
    <p:extLst>
      <p:ext uri="{BB962C8B-B14F-4D97-AF65-F5344CB8AC3E}">
        <p14:creationId xmlns:p14="http://schemas.microsoft.com/office/powerpoint/2010/main" val="1460461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019503" y="1296869"/>
            <a:ext cx="10152993" cy="1153990"/>
          </a:xfrm>
        </p:spPr>
        <p:txBody>
          <a:bodyPr/>
          <a:lstStyle/>
          <a:p>
            <a:r>
              <a:rPr lang="es-AR" sz="3600" b="1" dirty="0"/>
              <a:t>Documento</a:t>
            </a:r>
            <a:br>
              <a:rPr lang="es-AR" sz="1000" b="1" dirty="0"/>
            </a:br>
            <a:r>
              <a:rPr lang="es-AR" sz="1800" dirty="0"/>
              <a:t>Un documento es una representacion singular que se asemeja por ejemplo a un registro de la base de datos. Generalemente esta dentro de una colección de objetos.</a:t>
            </a:r>
            <a:br>
              <a:rPr lang="es-AR" sz="1800" dirty="0"/>
            </a:br>
            <a:endParaRPr lang="es-AR" sz="1000" dirty="0"/>
          </a:p>
        </p:txBody>
      </p:sp>
      <p:sp>
        <p:nvSpPr>
          <p:cNvPr id="5" name="CuadroTexto 4">
            <a:extLst>
              <a:ext uri="{FF2B5EF4-FFF2-40B4-BE49-F238E27FC236}">
                <a16:creationId xmlns:a16="http://schemas.microsoft.com/office/drawing/2014/main" id="{08540835-41AF-F34B-B22F-CD71555AF7D7}"/>
              </a:ext>
            </a:extLst>
          </p:cNvPr>
          <p:cNvSpPr txBox="1"/>
          <p:nvPr/>
        </p:nvSpPr>
        <p:spPr>
          <a:xfrm>
            <a:off x="1492469" y="2598003"/>
            <a:ext cx="7546427" cy="523220"/>
          </a:xfrm>
          <a:prstGeom prst="rect">
            <a:avLst/>
          </a:prstGeom>
          <a:noFill/>
        </p:spPr>
        <p:txBody>
          <a:bodyPr wrap="square" rtlCol="0">
            <a:spAutoFit/>
          </a:bodyPr>
          <a:lstStyle/>
          <a:p>
            <a:endParaRPr lang="es-AR" sz="2800" dirty="0"/>
          </a:p>
        </p:txBody>
      </p:sp>
      <p:pic>
        <p:nvPicPr>
          <p:cNvPr id="6" name="Imagen 5">
            <a:extLst>
              <a:ext uri="{FF2B5EF4-FFF2-40B4-BE49-F238E27FC236}">
                <a16:creationId xmlns:a16="http://schemas.microsoft.com/office/drawing/2014/main" id="{6FBB1DFE-DE1C-2444-9884-29AD79333348}"/>
              </a:ext>
            </a:extLst>
          </p:cNvPr>
          <p:cNvPicPr/>
          <p:nvPr/>
        </p:nvPicPr>
        <p:blipFill>
          <a:blip r:embed="rId2"/>
          <a:stretch>
            <a:fillRect/>
          </a:stretch>
        </p:blipFill>
        <p:spPr>
          <a:xfrm>
            <a:off x="1250950" y="2665610"/>
            <a:ext cx="7420084" cy="1594388"/>
          </a:xfrm>
          <a:prstGeom prst="rect">
            <a:avLst/>
          </a:prstGeom>
        </p:spPr>
      </p:pic>
    </p:spTree>
    <p:extLst>
      <p:ext uri="{BB962C8B-B14F-4D97-AF65-F5344CB8AC3E}">
        <p14:creationId xmlns:p14="http://schemas.microsoft.com/office/powerpoint/2010/main" val="37308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019503" y="1805610"/>
            <a:ext cx="10152993" cy="1153990"/>
          </a:xfrm>
        </p:spPr>
        <p:txBody>
          <a:bodyPr/>
          <a:lstStyle/>
          <a:p>
            <a:r>
              <a:rPr lang="es-AR" sz="4800" b="1" dirty="0"/>
              <a:t>Colección</a:t>
            </a:r>
            <a:br>
              <a:rPr lang="es-AR" dirty="0"/>
            </a:br>
            <a:br>
              <a:rPr lang="es-AR" sz="1000" b="1" dirty="0"/>
            </a:br>
            <a:r>
              <a:rPr lang="es-AR" sz="1800" dirty="0"/>
              <a:t>Es un conjunto de recursos que estan manejados del lado del servidor, los cuales pueden llegar a ser editables, permitiendo agregar, sacar y modificar las unidades individuales que integran esa colección.</a:t>
            </a:r>
            <a:br>
              <a:rPr lang="es-AR" dirty="0"/>
            </a:br>
            <a:endParaRPr lang="es-AR" sz="1000" dirty="0"/>
          </a:p>
        </p:txBody>
      </p:sp>
      <p:sp>
        <p:nvSpPr>
          <p:cNvPr id="5" name="CuadroTexto 4">
            <a:extLst>
              <a:ext uri="{FF2B5EF4-FFF2-40B4-BE49-F238E27FC236}">
                <a16:creationId xmlns:a16="http://schemas.microsoft.com/office/drawing/2014/main" id="{08540835-41AF-F34B-B22F-CD71555AF7D7}"/>
              </a:ext>
            </a:extLst>
          </p:cNvPr>
          <p:cNvSpPr txBox="1"/>
          <p:nvPr/>
        </p:nvSpPr>
        <p:spPr>
          <a:xfrm>
            <a:off x="1492469" y="2598003"/>
            <a:ext cx="7546427" cy="523220"/>
          </a:xfrm>
          <a:prstGeom prst="rect">
            <a:avLst/>
          </a:prstGeom>
          <a:noFill/>
        </p:spPr>
        <p:txBody>
          <a:bodyPr wrap="square" rtlCol="0">
            <a:spAutoFit/>
          </a:bodyPr>
          <a:lstStyle/>
          <a:p>
            <a:endParaRPr lang="es-AR" sz="2800" dirty="0"/>
          </a:p>
        </p:txBody>
      </p:sp>
      <p:pic>
        <p:nvPicPr>
          <p:cNvPr id="7" name="Imagen 6">
            <a:extLst>
              <a:ext uri="{FF2B5EF4-FFF2-40B4-BE49-F238E27FC236}">
                <a16:creationId xmlns:a16="http://schemas.microsoft.com/office/drawing/2014/main" id="{03DC8051-AD86-1D4B-A6F5-6BF0AA4AB93D}"/>
              </a:ext>
            </a:extLst>
          </p:cNvPr>
          <p:cNvPicPr/>
          <p:nvPr/>
        </p:nvPicPr>
        <p:blipFill>
          <a:blip r:embed="rId2"/>
          <a:stretch>
            <a:fillRect/>
          </a:stretch>
        </p:blipFill>
        <p:spPr>
          <a:xfrm>
            <a:off x="1419115" y="3121223"/>
            <a:ext cx="9280416" cy="1153990"/>
          </a:xfrm>
          <a:prstGeom prst="rect">
            <a:avLst/>
          </a:prstGeom>
        </p:spPr>
      </p:pic>
    </p:spTree>
    <p:extLst>
      <p:ext uri="{BB962C8B-B14F-4D97-AF65-F5344CB8AC3E}">
        <p14:creationId xmlns:p14="http://schemas.microsoft.com/office/powerpoint/2010/main" val="2628611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250950" y="1967233"/>
            <a:ext cx="9827173" cy="1153990"/>
          </a:xfrm>
        </p:spPr>
        <p:txBody>
          <a:bodyPr/>
          <a:lstStyle/>
          <a:p>
            <a:pPr algn="just">
              <a:spcBef>
                <a:spcPts val="600"/>
              </a:spcBef>
              <a:spcAft>
                <a:spcPts val="600"/>
              </a:spcAft>
            </a:pPr>
            <a:r>
              <a:rPr lang="es-AR" sz="3600" b="1" dirty="0">
                <a:latin typeface="Arial" panose="020B0604020202020204" pitchFamily="34" charset="0"/>
                <a:ea typeface="Calibri" panose="020F0502020204030204" pitchFamily="34" charset="0"/>
                <a:cs typeface="Times New Roman" panose="02020603050405020304" pitchFamily="18" charset="0"/>
              </a:rPr>
              <a:t>Repositorio</a:t>
            </a:r>
            <a:br>
              <a:rPr lang="es-AR" sz="3600" dirty="0">
                <a:latin typeface="Arial" panose="020B0604020202020204" pitchFamily="34" charset="0"/>
                <a:ea typeface="Calibri" panose="020F0502020204030204" pitchFamily="34" charset="0"/>
                <a:cs typeface="Times New Roman" panose="02020603050405020304" pitchFamily="18" charset="0"/>
              </a:rPr>
            </a:br>
            <a:br>
              <a:rPr lang="es-AR" sz="1000" b="1" dirty="0"/>
            </a:br>
            <a:r>
              <a:rPr lang="es-AR" sz="1800" dirty="0">
                <a:latin typeface="Arial" panose="020B0604020202020204" pitchFamily="34" charset="0"/>
                <a:ea typeface="Calibri" panose="020F0502020204030204" pitchFamily="34" charset="0"/>
                <a:cs typeface="Times New Roman" panose="02020603050405020304" pitchFamily="18" charset="0"/>
              </a:rPr>
              <a:t>Un repositorio es un conjunto de recursos que permiten guardar y manipular informacion que luego podra o no ser borrada, generalmente en un nivel jerarquico inferior a un objeto que lo contiene.</a:t>
            </a:r>
            <a:br>
              <a:rPr lang="es-AR" sz="1800" dirty="0">
                <a:latin typeface="Arial" panose="020B0604020202020204" pitchFamily="34" charset="0"/>
                <a:ea typeface="Calibri" panose="020F0502020204030204" pitchFamily="34" charset="0"/>
                <a:cs typeface="Times New Roman" panose="02020603050405020304" pitchFamily="18" charset="0"/>
              </a:rPr>
            </a:br>
            <a:endParaRPr lang="es-AR" sz="1000" dirty="0"/>
          </a:p>
        </p:txBody>
      </p:sp>
      <p:sp>
        <p:nvSpPr>
          <p:cNvPr id="5" name="CuadroTexto 4">
            <a:extLst>
              <a:ext uri="{FF2B5EF4-FFF2-40B4-BE49-F238E27FC236}">
                <a16:creationId xmlns:a16="http://schemas.microsoft.com/office/drawing/2014/main" id="{08540835-41AF-F34B-B22F-CD71555AF7D7}"/>
              </a:ext>
            </a:extLst>
          </p:cNvPr>
          <p:cNvSpPr txBox="1"/>
          <p:nvPr/>
        </p:nvSpPr>
        <p:spPr>
          <a:xfrm>
            <a:off x="1492469" y="2598003"/>
            <a:ext cx="7546427" cy="523220"/>
          </a:xfrm>
          <a:prstGeom prst="rect">
            <a:avLst/>
          </a:prstGeom>
          <a:noFill/>
        </p:spPr>
        <p:txBody>
          <a:bodyPr wrap="square" rtlCol="0">
            <a:spAutoFit/>
          </a:bodyPr>
          <a:lstStyle/>
          <a:p>
            <a:endParaRPr lang="es-AR" sz="2800" dirty="0"/>
          </a:p>
        </p:txBody>
      </p:sp>
      <p:pic>
        <p:nvPicPr>
          <p:cNvPr id="7" name="Imagen 6">
            <a:extLst>
              <a:ext uri="{FF2B5EF4-FFF2-40B4-BE49-F238E27FC236}">
                <a16:creationId xmlns:a16="http://schemas.microsoft.com/office/drawing/2014/main" id="{59B47469-7768-884B-AEA4-B39B27421004}"/>
              </a:ext>
            </a:extLst>
          </p:cNvPr>
          <p:cNvPicPr/>
          <p:nvPr/>
        </p:nvPicPr>
        <p:blipFill>
          <a:blip r:embed="rId2"/>
          <a:stretch>
            <a:fillRect/>
          </a:stretch>
        </p:blipFill>
        <p:spPr>
          <a:xfrm>
            <a:off x="1250950" y="3256890"/>
            <a:ext cx="6673850" cy="990205"/>
          </a:xfrm>
          <a:prstGeom prst="rect">
            <a:avLst/>
          </a:prstGeom>
        </p:spPr>
      </p:pic>
    </p:spTree>
    <p:extLst>
      <p:ext uri="{BB962C8B-B14F-4D97-AF65-F5344CB8AC3E}">
        <p14:creationId xmlns:p14="http://schemas.microsoft.com/office/powerpoint/2010/main" val="250672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2007695" y="2440387"/>
            <a:ext cx="7924581" cy="382839"/>
          </a:xfrm>
        </p:spPr>
        <p:txBody>
          <a:bodyPr/>
          <a:lstStyle/>
          <a:p>
            <a:pPr algn="just">
              <a:spcBef>
                <a:spcPts val="600"/>
              </a:spcBef>
              <a:spcAft>
                <a:spcPts val="600"/>
              </a:spcAft>
            </a:pPr>
            <a:r>
              <a:rPr lang="es-AR" sz="3600" b="1" dirty="0">
                <a:latin typeface="Arial" panose="020B0604020202020204" pitchFamily="34" charset="0"/>
                <a:ea typeface="Calibri" panose="020F0502020204030204" pitchFamily="34" charset="0"/>
                <a:cs typeface="Times New Roman" panose="02020603050405020304" pitchFamily="18" charset="0"/>
              </a:rPr>
              <a:t>Controlador</a:t>
            </a:r>
            <a:br>
              <a:rPr lang="es-AR" sz="3600" dirty="0">
                <a:latin typeface="Arial" panose="020B0604020202020204" pitchFamily="34" charset="0"/>
                <a:ea typeface="Calibri" panose="020F0502020204030204" pitchFamily="34" charset="0"/>
                <a:cs typeface="Times New Roman" panose="02020603050405020304" pitchFamily="18" charset="0"/>
              </a:rPr>
            </a:br>
            <a:br>
              <a:rPr lang="es-AR" sz="1000" b="1" dirty="0"/>
            </a:br>
            <a:r>
              <a:rPr lang="es-AR" sz="1800" dirty="0">
                <a:latin typeface="Arial" panose="020B0604020202020204" pitchFamily="34" charset="0"/>
                <a:ea typeface="Calibri" panose="020F0502020204030204" pitchFamily="34" charset="0"/>
                <a:cs typeface="Times New Roman" panose="02020603050405020304" pitchFamily="18" charset="0"/>
              </a:rPr>
              <a:t>Un controlador esta relacionado con funciones ejecutables que tienen parametros y retorno. En estos casos si se justifica llegar a usar un verbo en la URI.</a:t>
            </a:r>
            <a:br>
              <a:rPr lang="es-AR" sz="1800" dirty="0">
                <a:latin typeface="Arial" panose="020B0604020202020204" pitchFamily="34" charset="0"/>
                <a:ea typeface="Calibri" panose="020F0502020204030204" pitchFamily="34" charset="0"/>
                <a:cs typeface="Times New Roman" panose="02020603050405020304" pitchFamily="18" charset="0"/>
              </a:rPr>
            </a:br>
            <a:endParaRPr lang="es-AR" sz="1000" dirty="0"/>
          </a:p>
        </p:txBody>
      </p:sp>
      <p:sp>
        <p:nvSpPr>
          <p:cNvPr id="5" name="CuadroTexto 4">
            <a:extLst>
              <a:ext uri="{FF2B5EF4-FFF2-40B4-BE49-F238E27FC236}">
                <a16:creationId xmlns:a16="http://schemas.microsoft.com/office/drawing/2014/main" id="{08540835-41AF-F34B-B22F-CD71555AF7D7}"/>
              </a:ext>
            </a:extLst>
          </p:cNvPr>
          <p:cNvSpPr txBox="1"/>
          <p:nvPr/>
        </p:nvSpPr>
        <p:spPr>
          <a:xfrm>
            <a:off x="1492469" y="2598003"/>
            <a:ext cx="7546427" cy="523220"/>
          </a:xfrm>
          <a:prstGeom prst="rect">
            <a:avLst/>
          </a:prstGeom>
          <a:noFill/>
        </p:spPr>
        <p:txBody>
          <a:bodyPr wrap="square" rtlCol="0">
            <a:spAutoFit/>
          </a:bodyPr>
          <a:lstStyle/>
          <a:p>
            <a:endParaRPr lang="es-AR" sz="2800" dirty="0"/>
          </a:p>
        </p:txBody>
      </p:sp>
      <p:pic>
        <p:nvPicPr>
          <p:cNvPr id="7" name="Imagen 6">
            <a:extLst>
              <a:ext uri="{FF2B5EF4-FFF2-40B4-BE49-F238E27FC236}">
                <a16:creationId xmlns:a16="http://schemas.microsoft.com/office/drawing/2014/main" id="{2A98350F-DFA3-2248-AEEC-246F42B46DF4}"/>
              </a:ext>
            </a:extLst>
          </p:cNvPr>
          <p:cNvPicPr/>
          <p:nvPr/>
        </p:nvPicPr>
        <p:blipFill>
          <a:blip r:embed="rId2"/>
          <a:stretch>
            <a:fillRect/>
          </a:stretch>
        </p:blipFill>
        <p:spPr>
          <a:xfrm>
            <a:off x="2007695" y="3054350"/>
            <a:ext cx="6642100" cy="749300"/>
          </a:xfrm>
          <a:prstGeom prst="rect">
            <a:avLst/>
          </a:prstGeom>
        </p:spPr>
      </p:pic>
    </p:spTree>
    <p:extLst>
      <p:ext uri="{BB962C8B-B14F-4D97-AF65-F5344CB8AC3E}">
        <p14:creationId xmlns:p14="http://schemas.microsoft.com/office/powerpoint/2010/main" val="3536609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2406980" y="2262352"/>
            <a:ext cx="7556828" cy="749300"/>
          </a:xfrm>
        </p:spPr>
        <p:txBody>
          <a:bodyPr/>
          <a:lstStyle/>
          <a:p>
            <a:pPr algn="just">
              <a:spcBef>
                <a:spcPts val="1200"/>
              </a:spcBef>
              <a:spcAft>
                <a:spcPts val="0"/>
              </a:spcAft>
            </a:pPr>
            <a:r>
              <a:rPr lang="es-AR" sz="3600" b="1"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Comparación entre REST y SOAP (Diferencias Claves)</a:t>
            </a:r>
            <a:br>
              <a:rPr lang="es-AR" sz="3600" b="1"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br>
              <a:rPr lang="es-AR" sz="3600" dirty="0">
                <a:latin typeface="Arial" panose="020B0604020202020204" pitchFamily="34" charset="0"/>
                <a:ea typeface="Calibri" panose="020F0502020204030204" pitchFamily="34" charset="0"/>
                <a:cs typeface="Times New Roman" panose="02020603050405020304" pitchFamily="18" charset="0"/>
              </a:rPr>
            </a:br>
            <a:endParaRPr lang="es-AR" sz="1000" dirty="0"/>
          </a:p>
        </p:txBody>
      </p:sp>
      <p:sp>
        <p:nvSpPr>
          <p:cNvPr id="3" name="CuadroTexto 2">
            <a:extLst>
              <a:ext uri="{FF2B5EF4-FFF2-40B4-BE49-F238E27FC236}">
                <a16:creationId xmlns:a16="http://schemas.microsoft.com/office/drawing/2014/main" id="{97C7FE16-7627-224A-BFA0-831137FB2AA6}"/>
              </a:ext>
            </a:extLst>
          </p:cNvPr>
          <p:cNvSpPr txBox="1"/>
          <p:nvPr/>
        </p:nvSpPr>
        <p:spPr>
          <a:xfrm>
            <a:off x="1355835" y="2262352"/>
            <a:ext cx="8021363" cy="2092881"/>
          </a:xfrm>
          <a:prstGeom prst="rect">
            <a:avLst/>
          </a:prstGeom>
          <a:noFill/>
        </p:spPr>
        <p:txBody>
          <a:bodyPr wrap="none" rtlCol="0">
            <a:spAutoFit/>
          </a:bodyPr>
          <a:lstStyle/>
          <a:p>
            <a:r>
              <a:rPr lang="es-ES" sz="2000" b="1" dirty="0"/>
              <a:t>Protocolo Usado</a:t>
            </a:r>
            <a:endParaRPr lang="es-AR" b="1" dirty="0"/>
          </a:p>
          <a:p>
            <a:r>
              <a:rPr lang="es-ES" dirty="0"/>
              <a:t>Ambos corren sobre HTTP.</a:t>
            </a:r>
            <a:endParaRPr lang="es-AR" dirty="0"/>
          </a:p>
          <a:p>
            <a:r>
              <a:rPr lang="es-ES" sz="2000" b="1" dirty="0"/>
              <a:t>Formato de Datos</a:t>
            </a:r>
            <a:endParaRPr lang="es-AR" sz="2000" b="1" dirty="0"/>
          </a:p>
          <a:p>
            <a:r>
              <a:rPr lang="es-ES" dirty="0"/>
              <a:t>SOAP solo usa XML para sus servicios de mensajería.</a:t>
            </a:r>
            <a:endParaRPr lang="es-AR" dirty="0"/>
          </a:p>
          <a:p>
            <a:r>
              <a:rPr lang="es-ES" dirty="0"/>
              <a:t>REST puede usar un conjunto mas variado de estructuras, </a:t>
            </a:r>
          </a:p>
          <a:p>
            <a:r>
              <a:rPr lang="es-ES" dirty="0"/>
              <a:t>permitiendo pasar .CSV, JSON y RSS, permitiendo un mayor grado de flexibilidad.</a:t>
            </a:r>
            <a:endParaRPr lang="es-AR" dirty="0"/>
          </a:p>
          <a:p>
            <a:endParaRPr lang="es-AR" dirty="0"/>
          </a:p>
        </p:txBody>
      </p:sp>
    </p:spTree>
    <p:extLst>
      <p:ext uri="{BB962C8B-B14F-4D97-AF65-F5344CB8AC3E}">
        <p14:creationId xmlns:p14="http://schemas.microsoft.com/office/powerpoint/2010/main" val="2018710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2406980" y="2262352"/>
            <a:ext cx="7556828" cy="749300"/>
          </a:xfrm>
        </p:spPr>
        <p:txBody>
          <a:bodyPr/>
          <a:lstStyle/>
          <a:p>
            <a:pPr algn="just">
              <a:spcBef>
                <a:spcPts val="1200"/>
              </a:spcBef>
              <a:spcAft>
                <a:spcPts val="0"/>
              </a:spcAft>
            </a:pPr>
            <a:r>
              <a:rPr lang="es-AR" sz="3600" b="1"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Comparación entre REST y SOAP (Diferencias Claves)</a:t>
            </a:r>
            <a:br>
              <a:rPr lang="es-AR" sz="3600" b="1"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br>
              <a:rPr lang="es-AR" sz="3600" dirty="0">
                <a:latin typeface="Arial" panose="020B0604020202020204" pitchFamily="34" charset="0"/>
                <a:ea typeface="Calibri" panose="020F0502020204030204" pitchFamily="34" charset="0"/>
                <a:cs typeface="Times New Roman" panose="02020603050405020304" pitchFamily="18" charset="0"/>
              </a:rPr>
            </a:br>
            <a:endParaRPr lang="es-AR" sz="1000" dirty="0"/>
          </a:p>
        </p:txBody>
      </p:sp>
      <p:sp>
        <p:nvSpPr>
          <p:cNvPr id="3" name="CuadroTexto 2">
            <a:extLst>
              <a:ext uri="{FF2B5EF4-FFF2-40B4-BE49-F238E27FC236}">
                <a16:creationId xmlns:a16="http://schemas.microsoft.com/office/drawing/2014/main" id="{97C7FE16-7627-224A-BFA0-831137FB2AA6}"/>
              </a:ext>
            </a:extLst>
          </p:cNvPr>
          <p:cNvSpPr txBox="1"/>
          <p:nvPr/>
        </p:nvSpPr>
        <p:spPr>
          <a:xfrm>
            <a:off x="1312286" y="2553687"/>
            <a:ext cx="9567427" cy="2646878"/>
          </a:xfrm>
          <a:prstGeom prst="rect">
            <a:avLst/>
          </a:prstGeom>
          <a:noFill/>
        </p:spPr>
        <p:txBody>
          <a:bodyPr wrap="none" rtlCol="0">
            <a:spAutoFit/>
          </a:bodyPr>
          <a:lstStyle/>
          <a:p>
            <a:r>
              <a:rPr lang="es-ES" sz="2000" b="1" dirty="0"/>
              <a:t>Manejo de estado.</a:t>
            </a:r>
            <a:endParaRPr lang="es-AR" sz="2000" b="1" dirty="0"/>
          </a:p>
          <a:p>
            <a:r>
              <a:rPr lang="es-AR" dirty="0"/>
              <a:t>REST, por definicion, no maneja estado.</a:t>
            </a:r>
          </a:p>
          <a:p>
            <a:r>
              <a:rPr lang="es-ES" dirty="0"/>
              <a:t>SOAP, generalmente lo es, pero el estándar no lo obliga de todos modos,</a:t>
            </a:r>
          </a:p>
          <a:p>
            <a:r>
              <a:rPr lang="es-ES" dirty="0"/>
              <a:t> y se puede usar estado si así uno lo desea.</a:t>
            </a:r>
            <a:endParaRPr lang="es-AR" dirty="0"/>
          </a:p>
          <a:p>
            <a:r>
              <a:rPr lang="es-ES" sz="2000" b="1" dirty="0"/>
              <a:t>Uso de Caches</a:t>
            </a:r>
            <a:endParaRPr lang="es-AR" sz="2000" b="1" dirty="0"/>
          </a:p>
          <a:p>
            <a:r>
              <a:rPr lang="es-ES" dirty="0"/>
              <a:t>REST facilita mucho mas el cacheo de datos cuando se obtienen a través de métodos GET,</a:t>
            </a:r>
          </a:p>
          <a:p>
            <a:r>
              <a:rPr lang="es-ES" dirty="0"/>
              <a:t> permitiendo marcar las respuestas como </a:t>
            </a:r>
            <a:r>
              <a:rPr lang="es-ES" dirty="0" err="1"/>
              <a:t>cacheables</a:t>
            </a:r>
            <a:r>
              <a:rPr lang="es-ES" dirty="0"/>
              <a:t> o no.</a:t>
            </a:r>
            <a:endParaRPr lang="es-AR" dirty="0"/>
          </a:p>
          <a:p>
            <a:r>
              <a:rPr lang="es-ES" dirty="0"/>
              <a:t>SOAP, al usar todos métodos POST, </a:t>
            </a:r>
          </a:p>
          <a:p>
            <a:r>
              <a:rPr lang="es-ES" dirty="0"/>
              <a:t>no permite usar el mecanismo de cacheo, debido a que los </a:t>
            </a:r>
            <a:r>
              <a:rPr lang="es-ES" dirty="0" err="1"/>
              <a:t>posts</a:t>
            </a:r>
            <a:r>
              <a:rPr lang="es-ES" dirty="0"/>
              <a:t> no garantizan la </a:t>
            </a:r>
            <a:r>
              <a:rPr lang="es-ES" dirty="0" err="1"/>
              <a:t>idempotencia</a:t>
            </a:r>
            <a:r>
              <a:rPr lang="es-ES" dirty="0"/>
              <a:t>.</a:t>
            </a:r>
            <a:endParaRPr lang="es-AR" dirty="0"/>
          </a:p>
        </p:txBody>
      </p:sp>
    </p:spTree>
    <p:extLst>
      <p:ext uri="{BB962C8B-B14F-4D97-AF65-F5344CB8AC3E}">
        <p14:creationId xmlns:p14="http://schemas.microsoft.com/office/powerpoint/2010/main" val="898484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313904" y="1221828"/>
            <a:ext cx="7556828" cy="749300"/>
          </a:xfrm>
        </p:spPr>
        <p:txBody>
          <a:bodyPr/>
          <a:lstStyle/>
          <a:p>
            <a:pPr algn="just">
              <a:spcBef>
                <a:spcPts val="1200"/>
              </a:spcBef>
              <a:spcAft>
                <a:spcPts val="0"/>
              </a:spcAft>
            </a:pPr>
            <a:r>
              <a:rPr lang="es-AR" sz="3600" b="1"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VEAMOS UN POCO DE CÓDIGO!</a:t>
            </a:r>
            <a:endParaRPr lang="es-AR" sz="1000" dirty="0"/>
          </a:p>
        </p:txBody>
      </p:sp>
      <p:pic>
        <p:nvPicPr>
          <p:cNvPr id="5" name="Imagen 4">
            <a:extLst>
              <a:ext uri="{FF2B5EF4-FFF2-40B4-BE49-F238E27FC236}">
                <a16:creationId xmlns:a16="http://schemas.microsoft.com/office/drawing/2014/main" id="{0EBCAE26-F3E3-C540-BE54-B7E413AA32AC}"/>
              </a:ext>
            </a:extLst>
          </p:cNvPr>
          <p:cNvPicPr>
            <a:picLocks noChangeAspect="1"/>
          </p:cNvPicPr>
          <p:nvPr/>
        </p:nvPicPr>
        <p:blipFill>
          <a:blip r:embed="rId2"/>
          <a:stretch>
            <a:fillRect/>
          </a:stretch>
        </p:blipFill>
        <p:spPr>
          <a:xfrm>
            <a:off x="3570016" y="1971128"/>
            <a:ext cx="5300716" cy="3505200"/>
          </a:xfrm>
          <a:prstGeom prst="rect">
            <a:avLst/>
          </a:prstGeom>
        </p:spPr>
      </p:pic>
    </p:spTree>
    <p:extLst>
      <p:ext uri="{BB962C8B-B14F-4D97-AF65-F5344CB8AC3E}">
        <p14:creationId xmlns:p14="http://schemas.microsoft.com/office/powerpoint/2010/main" val="3834519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313904" y="1221828"/>
            <a:ext cx="7556828" cy="749300"/>
          </a:xfrm>
        </p:spPr>
        <p:txBody>
          <a:bodyPr/>
          <a:lstStyle/>
          <a:p>
            <a:pPr algn="just">
              <a:spcBef>
                <a:spcPts val="1200"/>
              </a:spcBef>
              <a:spcAft>
                <a:spcPts val="0"/>
              </a:spcAft>
            </a:pPr>
            <a:r>
              <a:rPr lang="es-AR" sz="3600" b="1"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VEAMOS UN POCO DE CÓDIGO!</a:t>
            </a:r>
            <a:endParaRPr lang="es-AR" sz="1000" dirty="0"/>
          </a:p>
        </p:txBody>
      </p:sp>
      <p:pic>
        <p:nvPicPr>
          <p:cNvPr id="5" name="Imagen 4">
            <a:extLst>
              <a:ext uri="{FF2B5EF4-FFF2-40B4-BE49-F238E27FC236}">
                <a16:creationId xmlns:a16="http://schemas.microsoft.com/office/drawing/2014/main" id="{0EBCAE26-F3E3-C540-BE54-B7E413AA32AC}"/>
              </a:ext>
            </a:extLst>
          </p:cNvPr>
          <p:cNvPicPr>
            <a:picLocks noChangeAspect="1"/>
          </p:cNvPicPr>
          <p:nvPr/>
        </p:nvPicPr>
        <p:blipFill>
          <a:blip r:embed="rId2"/>
          <a:stretch>
            <a:fillRect/>
          </a:stretch>
        </p:blipFill>
        <p:spPr>
          <a:xfrm>
            <a:off x="3570016" y="1971128"/>
            <a:ext cx="5300716" cy="3505200"/>
          </a:xfrm>
          <a:prstGeom prst="rect">
            <a:avLst/>
          </a:prstGeom>
        </p:spPr>
      </p:pic>
    </p:spTree>
    <p:extLst>
      <p:ext uri="{BB962C8B-B14F-4D97-AF65-F5344CB8AC3E}">
        <p14:creationId xmlns:p14="http://schemas.microsoft.com/office/powerpoint/2010/main" val="48131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662151" y="1639614"/>
            <a:ext cx="10195034" cy="3352799"/>
          </a:xfrm>
        </p:spPr>
        <p:txBody>
          <a:bodyPr/>
          <a:lstStyle/>
          <a:p>
            <a:r>
              <a:rPr lang="es-AR" b="1" dirty="0"/>
              <a:t>¿Cuáles son los principios que lo rigen?</a:t>
            </a:r>
          </a:p>
        </p:txBody>
      </p:sp>
    </p:spTree>
    <p:extLst>
      <p:ext uri="{BB962C8B-B14F-4D97-AF65-F5344CB8AC3E}">
        <p14:creationId xmlns:p14="http://schemas.microsoft.com/office/powerpoint/2010/main" val="71181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882869" y="1082566"/>
            <a:ext cx="8361229" cy="1153990"/>
          </a:xfrm>
        </p:spPr>
        <p:txBody>
          <a:bodyPr/>
          <a:lstStyle/>
          <a:p>
            <a:r>
              <a:rPr lang="es-AR" dirty="0"/>
              <a:t>Cliente serviror</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334814" y="2343807"/>
            <a:ext cx="7546427" cy="1815882"/>
          </a:xfrm>
          <a:prstGeom prst="rect">
            <a:avLst/>
          </a:prstGeom>
          <a:noFill/>
        </p:spPr>
        <p:txBody>
          <a:bodyPr wrap="square" rtlCol="0">
            <a:spAutoFit/>
          </a:bodyPr>
          <a:lstStyle/>
          <a:p>
            <a:r>
              <a:rPr lang="es-AR" sz="2800" dirty="0"/>
              <a:t>Separando la interfaz de usuario de donde guardamos los datos mejoramos la portabilidad de la interfaz de usuario en muchas plataformas y mejoramos la escalabilidad de las plataformas </a:t>
            </a:r>
          </a:p>
        </p:txBody>
      </p:sp>
    </p:spTree>
    <p:extLst>
      <p:ext uri="{BB962C8B-B14F-4D97-AF65-F5344CB8AC3E}">
        <p14:creationId xmlns:p14="http://schemas.microsoft.com/office/powerpoint/2010/main" val="22453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441434" y="1082566"/>
            <a:ext cx="11309131" cy="1153990"/>
          </a:xfrm>
        </p:spPr>
        <p:txBody>
          <a:bodyPr/>
          <a:lstStyle/>
          <a:p>
            <a:r>
              <a:rPr lang="es-AR" dirty="0"/>
              <a:t>Stateless (Sin Estado) </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334814" y="2343807"/>
            <a:ext cx="7546427" cy="2246769"/>
          </a:xfrm>
          <a:prstGeom prst="rect">
            <a:avLst/>
          </a:prstGeom>
          <a:noFill/>
        </p:spPr>
        <p:txBody>
          <a:bodyPr wrap="square" rtlCol="0">
            <a:spAutoFit/>
          </a:bodyPr>
          <a:lstStyle/>
          <a:p>
            <a:r>
              <a:rPr lang="es-AR" sz="2800" dirty="0"/>
              <a:t>Cada peticion tiene que tener toda la información necesaria para ser llevada a cabo y no puede guardar ningun tipo de información de sesion del lado del servidor. Solo se puede almacenar del lado del cliente. </a:t>
            </a:r>
          </a:p>
        </p:txBody>
      </p:sp>
    </p:spTree>
    <p:extLst>
      <p:ext uri="{BB962C8B-B14F-4D97-AF65-F5344CB8AC3E}">
        <p14:creationId xmlns:p14="http://schemas.microsoft.com/office/powerpoint/2010/main" val="8236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525517" y="1093077"/>
            <a:ext cx="8361229" cy="1153990"/>
          </a:xfrm>
        </p:spPr>
        <p:txBody>
          <a:bodyPr/>
          <a:lstStyle/>
          <a:p>
            <a:r>
              <a:rPr lang="es-AR" dirty="0"/>
              <a:t>Cacheable </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334814" y="2343807"/>
            <a:ext cx="7546427" cy="954107"/>
          </a:xfrm>
          <a:prstGeom prst="rect">
            <a:avLst/>
          </a:prstGeom>
          <a:noFill/>
        </p:spPr>
        <p:txBody>
          <a:bodyPr wrap="square" rtlCol="0">
            <a:spAutoFit/>
          </a:bodyPr>
          <a:lstStyle/>
          <a:p>
            <a:r>
              <a:rPr lang="es-AR" sz="2800" dirty="0"/>
              <a:t>Se tiene que especificar si la informacion contenida en una respuesta es cacheable o no. </a:t>
            </a:r>
          </a:p>
        </p:txBody>
      </p:sp>
    </p:spTree>
    <p:extLst>
      <p:ext uri="{BB962C8B-B14F-4D97-AF65-F5344CB8AC3E}">
        <p14:creationId xmlns:p14="http://schemas.microsoft.com/office/powerpoint/2010/main" val="384251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1114096" y="1082566"/>
            <a:ext cx="8361229" cy="1153990"/>
          </a:xfrm>
        </p:spPr>
        <p:txBody>
          <a:bodyPr/>
          <a:lstStyle/>
          <a:p>
            <a:r>
              <a:rPr lang="es-AR" dirty="0"/>
              <a:t>Sistema por capas</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334814" y="2343807"/>
            <a:ext cx="7546427" cy="954107"/>
          </a:xfrm>
          <a:prstGeom prst="rect">
            <a:avLst/>
          </a:prstGeom>
          <a:noFill/>
        </p:spPr>
        <p:txBody>
          <a:bodyPr wrap="square" rtlCol="0">
            <a:spAutoFit/>
          </a:bodyPr>
          <a:lstStyle/>
          <a:p>
            <a:r>
              <a:rPr lang="es-AR" sz="2800" dirty="0"/>
              <a:t>Cada componente no puede ver mas alla de la capa en la que esta. </a:t>
            </a:r>
          </a:p>
        </p:txBody>
      </p:sp>
    </p:spTree>
    <p:extLst>
      <p:ext uri="{BB962C8B-B14F-4D97-AF65-F5344CB8AC3E}">
        <p14:creationId xmlns:p14="http://schemas.microsoft.com/office/powerpoint/2010/main" val="69987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977462" y="1093077"/>
            <a:ext cx="9974317" cy="1153990"/>
          </a:xfrm>
        </p:spPr>
        <p:txBody>
          <a:bodyPr/>
          <a:lstStyle/>
          <a:p>
            <a:r>
              <a:rPr lang="es-AR" dirty="0"/>
              <a:t>Código bajo demanda </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334814" y="2343807"/>
            <a:ext cx="7546427" cy="1384995"/>
          </a:xfrm>
          <a:prstGeom prst="rect">
            <a:avLst/>
          </a:prstGeom>
          <a:noFill/>
        </p:spPr>
        <p:txBody>
          <a:bodyPr wrap="square" rtlCol="0">
            <a:spAutoFit/>
          </a:bodyPr>
          <a:lstStyle/>
          <a:p>
            <a:r>
              <a:rPr lang="es-AR" sz="2800" dirty="0"/>
              <a:t>Mediante la implementación de applets o scripts se puede extender la funcionalidad del lado del cliente. (Deprecado)</a:t>
            </a:r>
          </a:p>
        </p:txBody>
      </p:sp>
    </p:spTree>
    <p:extLst>
      <p:ext uri="{BB962C8B-B14F-4D97-AF65-F5344CB8AC3E}">
        <p14:creationId xmlns:p14="http://schemas.microsoft.com/office/powerpoint/2010/main" val="72922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A48FA-E373-1A4D-9C0E-15E2F6ED82FD}"/>
              </a:ext>
            </a:extLst>
          </p:cNvPr>
          <p:cNvSpPr>
            <a:spLocks noGrp="1"/>
          </p:cNvSpPr>
          <p:nvPr>
            <p:ph type="ctrTitle"/>
          </p:nvPr>
        </p:nvSpPr>
        <p:spPr>
          <a:xfrm>
            <a:off x="977462" y="1093077"/>
            <a:ext cx="9974317" cy="1153990"/>
          </a:xfrm>
        </p:spPr>
        <p:txBody>
          <a:bodyPr/>
          <a:lstStyle/>
          <a:p>
            <a:r>
              <a:rPr lang="es-AR" dirty="0"/>
              <a:t>RECURSO</a:t>
            </a:r>
          </a:p>
        </p:txBody>
      </p:sp>
      <p:sp>
        <p:nvSpPr>
          <p:cNvPr id="5" name="CuadroTexto 4">
            <a:extLst>
              <a:ext uri="{FF2B5EF4-FFF2-40B4-BE49-F238E27FC236}">
                <a16:creationId xmlns:a16="http://schemas.microsoft.com/office/drawing/2014/main" id="{08540835-41AF-F34B-B22F-CD71555AF7D7}"/>
              </a:ext>
            </a:extLst>
          </p:cNvPr>
          <p:cNvSpPr txBox="1"/>
          <p:nvPr/>
        </p:nvSpPr>
        <p:spPr>
          <a:xfrm>
            <a:off x="1334814" y="2343807"/>
            <a:ext cx="9616965" cy="3539430"/>
          </a:xfrm>
          <a:prstGeom prst="rect">
            <a:avLst/>
          </a:prstGeom>
          <a:noFill/>
        </p:spPr>
        <p:txBody>
          <a:bodyPr wrap="square" rtlCol="0">
            <a:spAutoFit/>
          </a:bodyPr>
          <a:lstStyle/>
          <a:p>
            <a:r>
              <a:rPr lang="es-AR" sz="2800" dirty="0"/>
              <a:t>Un recurso es la abstraccion clave de REST mediante la cual se representa la información. REST usa un idenfiticador de recursos para distinguir los recursos que participan en una interacción.</a:t>
            </a:r>
          </a:p>
          <a:p>
            <a:r>
              <a:rPr lang="es-AR" sz="2800" dirty="0"/>
              <a:t>El estado de un recurso en un espacio determinado de tiempo es la </a:t>
            </a:r>
            <a:r>
              <a:rPr lang="es-AR" sz="2800" b="1" dirty="0"/>
              <a:t>representación del recurso</a:t>
            </a:r>
            <a:r>
              <a:rPr lang="es-AR" sz="2800" dirty="0"/>
              <a:t>. Una representacion esta compuesta por metadata y datos.</a:t>
            </a:r>
          </a:p>
          <a:p>
            <a:endParaRPr lang="es-AR" sz="2800" dirty="0"/>
          </a:p>
        </p:txBody>
      </p:sp>
    </p:spTree>
    <p:extLst>
      <p:ext uri="{BB962C8B-B14F-4D97-AF65-F5344CB8AC3E}">
        <p14:creationId xmlns:p14="http://schemas.microsoft.com/office/powerpoint/2010/main" val="2494928258"/>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47</TotalTime>
  <Words>824</Words>
  <Application>Microsoft Macintosh PowerPoint</Application>
  <PresentationFormat>Panorámica</PresentationFormat>
  <Paragraphs>72</Paragraphs>
  <Slides>28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Franklin Gothic Book</vt:lpstr>
      <vt:lpstr>Recorte</vt:lpstr>
      <vt:lpstr>HABLEMOS DE REST</vt:lpstr>
      <vt:lpstr>Qué es rest?</vt:lpstr>
      <vt:lpstr>¿Cuáles son los principios que lo rigen?</vt:lpstr>
      <vt:lpstr>Cliente serviror</vt:lpstr>
      <vt:lpstr>Stateless (Sin Estado) </vt:lpstr>
      <vt:lpstr>Cacheable </vt:lpstr>
      <vt:lpstr>Sistema por capas</vt:lpstr>
      <vt:lpstr>Código bajo demanda </vt:lpstr>
      <vt:lpstr>RECURSO</vt:lpstr>
      <vt:lpstr>Uri  (uniform resource identifier)</vt:lpstr>
      <vt:lpstr>Presentación de PowerPoint</vt:lpstr>
      <vt:lpstr>Pero, cómo llamo a estos recursos?</vt:lpstr>
      <vt:lpstr>GET</vt:lpstr>
      <vt:lpstr>POST</vt:lpstr>
      <vt:lpstr>PUT</vt:lpstr>
      <vt:lpstr>DELETE</vt:lpstr>
      <vt:lpstr>Pero como nombramos las cosas?</vt:lpstr>
      <vt:lpstr>Definiciones de recursos</vt:lpstr>
      <vt:lpstr>Uso de sustantivos</vt:lpstr>
      <vt:lpstr>Division de nomenclaturas en base a tipo de recurso</vt:lpstr>
      <vt:lpstr>Documento Un documento es una representacion singular que se asemeja por ejemplo a un registro de la base de datos. Generalemente esta dentro de una colección de objetos. </vt:lpstr>
      <vt:lpstr>Colección  Es un conjunto de recursos que estan manejados del lado del servidor, los cuales pueden llegar a ser editables, permitiendo agregar, sacar y modificar las unidades individuales que integran esa colección. </vt:lpstr>
      <vt:lpstr>Repositorio  Un repositorio es un conjunto de recursos que permiten guardar y manipular informacion que luego podra o no ser borrada, generalmente en un nivel jerarquico inferior a un objeto que lo contiene. </vt:lpstr>
      <vt:lpstr>Controlador  Un controlador esta relacionado con funciones ejecutables que tienen parametros y retorno. En estos casos si se justifica llegar a usar un verbo en la URI. </vt:lpstr>
      <vt:lpstr>Comparación entre REST y SOAP (Diferencias Claves)  </vt:lpstr>
      <vt:lpstr>Comparación entre REST y SOAP (Diferencias Claves)  </vt:lpstr>
      <vt:lpstr>VEAMOS UN POCO DE CÓDIGO!</vt:lpstr>
      <vt:lpstr>VEAMOS UN POCO DE CÓDIGO!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HABLEMOS DE REST</dc:title>
  <dc:creator>Microsoft Office User</dc:creator>
  <cp:lastModifiedBy>Microsoft Office User</cp:lastModifiedBy>
  <cp:revision>5</cp:revision>
  <dcterms:created xsi:type="dcterms:W3CDTF">2019-09-28T23:49:10Z</dcterms:created>
  <dcterms:modified xsi:type="dcterms:W3CDTF">2019-09-29T00:36:59Z</dcterms:modified>
</cp:coreProperties>
</file>