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88106"/>
  </p:normalViewPr>
  <p:slideViewPr>
    <p:cSldViewPr snapToGrid="0" snapToObjects="1">
      <p:cViewPr varScale="1">
        <p:scale>
          <a:sx n="102" d="100"/>
          <a:sy n="102" d="100"/>
        </p:scale>
        <p:origin x="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81011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59952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95696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64006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37294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45025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254A6F-4062-6A4B-99CC-A2FA0C9CEF1A}" type="datetimeFigureOut">
              <a:rPr lang="en-US" smtClean="0"/>
              <a:t>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89797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254A6F-4062-6A4B-99CC-A2FA0C9CEF1A}" type="datetimeFigureOut">
              <a:rPr lang="en-US" smtClean="0"/>
              <a:t>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51055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54A6F-4062-6A4B-99CC-A2FA0C9CEF1A}" type="datetimeFigureOut">
              <a:rPr lang="en-US" smtClean="0"/>
              <a:t>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70817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77857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636486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54A6F-4062-6A4B-99CC-A2FA0C9CEF1A}" type="datetimeFigureOut">
              <a:rPr lang="en-US" smtClean="0"/>
              <a:t>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7F4A7-6325-744B-9000-EE548DA479BC}" type="slidenum">
              <a:rPr lang="en-US" smtClean="0"/>
              <a:t>‹#›</a:t>
            </a:fld>
            <a:endParaRPr lang="en-US"/>
          </a:p>
        </p:txBody>
      </p:sp>
    </p:spTree>
    <p:extLst>
      <p:ext uri="{BB962C8B-B14F-4D97-AF65-F5344CB8AC3E}">
        <p14:creationId xmlns:p14="http://schemas.microsoft.com/office/powerpoint/2010/main" val="9485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5459"/>
            <a:ext cx="12186552" cy="6462541"/>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5" name="TextBox 6"/>
          <p:cNvSpPr txBox="1">
            <a:spLocks noChangeArrowheads="1"/>
          </p:cNvSpPr>
          <p:nvPr/>
        </p:nvSpPr>
        <p:spPr bwMode="auto">
          <a:xfrm>
            <a:off x="1853289" y="486379"/>
            <a:ext cx="1013949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90000"/>
              </a:lnSpc>
              <a:spcBef>
                <a:spcPct val="0"/>
              </a:spcBef>
              <a:buFontTx/>
              <a:buNone/>
            </a:pPr>
            <a:r>
              <a:rPr lang="en-US" altLang="en-US" sz="6000" dirty="0" smtClean="0">
                <a:solidFill>
                  <a:srgbClr val="FFFFFF"/>
                </a:solidFill>
                <a:latin typeface="Arial Rounded MT Bold" charset="0"/>
              </a:rPr>
              <a:t>The making of a good sleep habit?</a:t>
            </a:r>
            <a:endParaRPr lang="en-US" altLang="en-US" sz="6000" dirty="0">
              <a:solidFill>
                <a:srgbClr val="FFFFFF"/>
              </a:solidFill>
              <a:latin typeface="Arial Rounded MT Bold" charset="0"/>
            </a:endParaRPr>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062"/>
            <a:ext cx="12186552" cy="36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3125729" y="2382241"/>
            <a:ext cx="886705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just" eaLnBrk="1" hangingPunct="1">
              <a:lnSpc>
                <a:spcPct val="110000"/>
              </a:lnSpc>
              <a:spcBef>
                <a:spcPct val="0"/>
              </a:spcBef>
              <a:buFontTx/>
              <a:buNone/>
            </a:pPr>
            <a:r>
              <a:rPr lang="en-US" altLang="en-US" sz="1600" b="1" dirty="0" smtClean="0">
                <a:solidFill>
                  <a:srgbClr val="FFFFFF"/>
                </a:solidFill>
                <a:latin typeface="Century Gothic" charset="0"/>
              </a:rPr>
              <a:t>The NHS report showed that a poor night’s sleep can be associated with both intermediate mental problems (loss focus &amp; short temper) and long-term health problems (diabetes &amp; heart stroke) *</a:t>
            </a:r>
            <a:endParaRPr lang="en-US" altLang="en-US" sz="1600" b="1" dirty="0">
              <a:solidFill>
                <a:srgbClr val="FFFFFF"/>
              </a:solidFill>
              <a:latin typeface="Century Gothic" charset="0"/>
            </a:endParaRPr>
          </a:p>
        </p:txBody>
      </p:sp>
      <p:sp>
        <p:nvSpPr>
          <p:cNvPr id="8" name="Rectangle 7"/>
          <p:cNvSpPr/>
          <p:nvPr/>
        </p:nvSpPr>
        <p:spPr>
          <a:xfrm>
            <a:off x="347441" y="178732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9" name="TextBox 102"/>
          <p:cNvSpPr txBox="1">
            <a:spLocks noChangeArrowheads="1"/>
          </p:cNvSpPr>
          <p:nvPr/>
        </p:nvSpPr>
        <p:spPr bwMode="auto">
          <a:xfrm>
            <a:off x="641294" y="193394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10" name="TextBox 103"/>
          <p:cNvSpPr txBox="1">
            <a:spLocks noChangeArrowheads="1"/>
          </p:cNvSpPr>
          <p:nvPr/>
        </p:nvSpPr>
        <p:spPr bwMode="auto">
          <a:xfrm>
            <a:off x="5009287" y="181712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11" name="TextBox 14341"/>
          <p:cNvSpPr txBox="1">
            <a:spLocks noChangeArrowheads="1"/>
          </p:cNvSpPr>
          <p:nvPr/>
        </p:nvSpPr>
        <p:spPr bwMode="auto">
          <a:xfrm>
            <a:off x="656553" y="181406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12" name="TextBox 105"/>
          <p:cNvSpPr txBox="1">
            <a:spLocks noChangeArrowheads="1"/>
          </p:cNvSpPr>
          <p:nvPr/>
        </p:nvSpPr>
        <p:spPr bwMode="auto">
          <a:xfrm>
            <a:off x="5030148" y="186643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19" name="Rectangle 18"/>
          <p:cNvSpPr/>
          <p:nvPr/>
        </p:nvSpPr>
        <p:spPr>
          <a:xfrm>
            <a:off x="499841" y="180256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0" name="TextBox 102"/>
          <p:cNvSpPr txBox="1">
            <a:spLocks noChangeArrowheads="1"/>
          </p:cNvSpPr>
          <p:nvPr/>
        </p:nvSpPr>
        <p:spPr bwMode="auto">
          <a:xfrm>
            <a:off x="793694" y="194918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21" name="TextBox 103"/>
          <p:cNvSpPr txBox="1">
            <a:spLocks noChangeArrowheads="1"/>
          </p:cNvSpPr>
          <p:nvPr/>
        </p:nvSpPr>
        <p:spPr bwMode="auto">
          <a:xfrm>
            <a:off x="5161687" y="183236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22" name="TextBox 14341"/>
          <p:cNvSpPr txBox="1">
            <a:spLocks noChangeArrowheads="1"/>
          </p:cNvSpPr>
          <p:nvPr/>
        </p:nvSpPr>
        <p:spPr bwMode="auto">
          <a:xfrm>
            <a:off x="808953" y="182930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23" name="TextBox 105"/>
          <p:cNvSpPr txBox="1">
            <a:spLocks noChangeArrowheads="1"/>
          </p:cNvSpPr>
          <p:nvPr/>
        </p:nvSpPr>
        <p:spPr bwMode="auto">
          <a:xfrm>
            <a:off x="5182548" y="188167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24" name="Rectangle 23"/>
          <p:cNvSpPr/>
          <p:nvPr/>
        </p:nvSpPr>
        <p:spPr>
          <a:xfrm>
            <a:off x="652241" y="181780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5" name="Rectangle 24"/>
          <p:cNvSpPr/>
          <p:nvPr/>
        </p:nvSpPr>
        <p:spPr>
          <a:xfrm>
            <a:off x="5057571" y="181604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6" name="TextBox 102"/>
          <p:cNvSpPr txBox="1">
            <a:spLocks noChangeArrowheads="1"/>
          </p:cNvSpPr>
          <p:nvPr/>
        </p:nvSpPr>
        <p:spPr bwMode="auto">
          <a:xfrm>
            <a:off x="946094" y="196442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27" name="TextBox 103"/>
          <p:cNvSpPr txBox="1">
            <a:spLocks noChangeArrowheads="1"/>
          </p:cNvSpPr>
          <p:nvPr/>
        </p:nvSpPr>
        <p:spPr bwMode="auto">
          <a:xfrm>
            <a:off x="5314087" y="184760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28" name="TextBox 14341"/>
          <p:cNvSpPr txBox="1">
            <a:spLocks noChangeArrowheads="1"/>
          </p:cNvSpPr>
          <p:nvPr/>
        </p:nvSpPr>
        <p:spPr bwMode="auto">
          <a:xfrm>
            <a:off x="961353" y="184454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29" name="TextBox 105"/>
          <p:cNvSpPr txBox="1">
            <a:spLocks noChangeArrowheads="1"/>
          </p:cNvSpPr>
          <p:nvPr/>
        </p:nvSpPr>
        <p:spPr bwMode="auto">
          <a:xfrm>
            <a:off x="5334948" y="189691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30" name="Rectangle 29"/>
          <p:cNvSpPr/>
          <p:nvPr/>
        </p:nvSpPr>
        <p:spPr>
          <a:xfrm>
            <a:off x="804641" y="183304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1" name="Rectangle 30"/>
          <p:cNvSpPr/>
          <p:nvPr/>
        </p:nvSpPr>
        <p:spPr>
          <a:xfrm>
            <a:off x="5209971" y="183128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2" name="TextBox 102"/>
          <p:cNvSpPr txBox="1">
            <a:spLocks noChangeArrowheads="1"/>
          </p:cNvSpPr>
          <p:nvPr/>
        </p:nvSpPr>
        <p:spPr bwMode="auto">
          <a:xfrm>
            <a:off x="1098494" y="197966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33" name="TextBox 103"/>
          <p:cNvSpPr txBox="1">
            <a:spLocks noChangeArrowheads="1"/>
          </p:cNvSpPr>
          <p:nvPr/>
        </p:nvSpPr>
        <p:spPr bwMode="auto">
          <a:xfrm>
            <a:off x="5466487" y="186284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34" name="TextBox 14341"/>
          <p:cNvSpPr txBox="1">
            <a:spLocks noChangeArrowheads="1"/>
          </p:cNvSpPr>
          <p:nvPr/>
        </p:nvSpPr>
        <p:spPr bwMode="auto">
          <a:xfrm>
            <a:off x="1113753" y="185978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35" name="TextBox 105"/>
          <p:cNvSpPr txBox="1">
            <a:spLocks noChangeArrowheads="1"/>
          </p:cNvSpPr>
          <p:nvPr/>
        </p:nvSpPr>
        <p:spPr bwMode="auto">
          <a:xfrm>
            <a:off x="5487348" y="191215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36" name="Rectangle 35"/>
          <p:cNvSpPr/>
          <p:nvPr/>
        </p:nvSpPr>
        <p:spPr>
          <a:xfrm>
            <a:off x="957041" y="184828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7" name="Rectangle 36"/>
          <p:cNvSpPr/>
          <p:nvPr/>
        </p:nvSpPr>
        <p:spPr>
          <a:xfrm>
            <a:off x="5362371" y="184652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8" name="TextBox 102"/>
          <p:cNvSpPr txBox="1">
            <a:spLocks noChangeArrowheads="1"/>
          </p:cNvSpPr>
          <p:nvPr/>
        </p:nvSpPr>
        <p:spPr bwMode="auto">
          <a:xfrm>
            <a:off x="1250894" y="199490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39" name="TextBox 103"/>
          <p:cNvSpPr txBox="1">
            <a:spLocks noChangeArrowheads="1"/>
          </p:cNvSpPr>
          <p:nvPr/>
        </p:nvSpPr>
        <p:spPr bwMode="auto">
          <a:xfrm>
            <a:off x="5618887" y="187808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40" name="TextBox 14341"/>
          <p:cNvSpPr txBox="1">
            <a:spLocks noChangeArrowheads="1"/>
          </p:cNvSpPr>
          <p:nvPr/>
        </p:nvSpPr>
        <p:spPr bwMode="auto">
          <a:xfrm>
            <a:off x="1266153" y="187502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41" name="TextBox 105"/>
          <p:cNvSpPr txBox="1">
            <a:spLocks noChangeArrowheads="1"/>
          </p:cNvSpPr>
          <p:nvPr/>
        </p:nvSpPr>
        <p:spPr bwMode="auto">
          <a:xfrm>
            <a:off x="5639748" y="192739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46" name="Rectangle 45"/>
          <p:cNvSpPr/>
          <p:nvPr/>
        </p:nvSpPr>
        <p:spPr>
          <a:xfrm>
            <a:off x="4752771" y="178556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48" name="Rectangle 47"/>
          <p:cNvSpPr/>
          <p:nvPr/>
        </p:nvSpPr>
        <p:spPr>
          <a:xfrm>
            <a:off x="4905171" y="180080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49" name="Rectangle 48"/>
          <p:cNvSpPr/>
          <p:nvPr/>
        </p:nvSpPr>
        <p:spPr>
          <a:xfrm>
            <a:off x="5057571" y="18160408"/>
            <a:ext cx="3564000" cy="2178050"/>
          </a:xfrm>
          <a:prstGeom prst="rect">
            <a:avLst/>
          </a:prstGeom>
          <a:solidFill>
            <a:srgbClr val="D9332D"/>
          </a:solidFill>
          <a:ln w="9525" cap="flat" cmpd="sng" algn="ctr">
            <a:solidFill>
              <a:sysClr val="window" lastClr="FFFFFF"/>
            </a:solidFill>
            <a:prstDash val="solid"/>
          </a:ln>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CED3D4"/>
              </a:solidFill>
              <a:effectLst/>
              <a:uLnTx/>
              <a:uFillTx/>
              <a:latin typeface="Calibri"/>
              <a:ea typeface=""/>
              <a:cs typeface=""/>
            </a:endParaRPr>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441" y="964101"/>
            <a:ext cx="1142922" cy="1080807"/>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173" y="1516217"/>
            <a:ext cx="1197262" cy="113219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1112" y="3626729"/>
            <a:ext cx="2344146" cy="2057400"/>
          </a:xfrm>
          <a:prstGeom prst="rect">
            <a:avLst/>
          </a:prstGeom>
        </p:spPr>
      </p:pic>
    </p:spTree>
    <p:extLst>
      <p:ext uri="{BB962C8B-B14F-4D97-AF65-F5344CB8AC3E}">
        <p14:creationId xmlns:p14="http://schemas.microsoft.com/office/powerpoint/2010/main" val="48538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4" y="-63604"/>
            <a:ext cx="12183196" cy="6858000"/>
          </a:xfrm>
          <a:prstGeom prst="rect">
            <a:avLst/>
          </a:prstGeom>
          <a:solidFill>
            <a:srgbClr val="28394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5" name="TextBox 14"/>
          <p:cNvSpPr txBox="1">
            <a:spLocks noChangeArrowheads="1"/>
          </p:cNvSpPr>
          <p:nvPr/>
        </p:nvSpPr>
        <p:spPr bwMode="auto">
          <a:xfrm>
            <a:off x="503238" y="13970000"/>
            <a:ext cx="2668587"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a:solidFill>
                  <a:srgbClr val="FFFFFF"/>
                </a:solidFill>
              </a:rPr>
              <a:t>Conclusion or summary of your infographic should live here. Nunc vel justo cursus, porttitor nibh vitae, aliquam quam. Praesent finibus nibh eget viverra ultrices. Integer mattis finibus nibh, quis condimentum dolor porta malesuada. Vivamus sed lacus pharetra, auctor nulla.</a:t>
            </a:r>
          </a:p>
        </p:txBody>
      </p:sp>
      <p:sp>
        <p:nvSpPr>
          <p:cNvPr id="6" name="Rectangle 17"/>
          <p:cNvSpPr>
            <a:spLocks noChangeArrowheads="1"/>
          </p:cNvSpPr>
          <p:nvPr/>
        </p:nvSpPr>
        <p:spPr bwMode="auto">
          <a:xfrm>
            <a:off x="1712913" y="16536988"/>
            <a:ext cx="5334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20000"/>
              </a:lnSpc>
              <a:spcBef>
                <a:spcPct val="0"/>
              </a:spcBef>
              <a:buFontTx/>
              <a:buNone/>
            </a:pPr>
            <a:r>
              <a:rPr lang="en-US" altLang="en-US" sz="1200" b="1">
                <a:solidFill>
                  <a:srgbClr val="FFFFFF"/>
                </a:solidFill>
              </a:rPr>
              <a:t>Want to learn more or get more details? Great! How about a nice - </a:t>
            </a:r>
          </a:p>
        </p:txBody>
      </p:sp>
      <p:sp>
        <p:nvSpPr>
          <p:cNvPr id="7" name="TextBox 14"/>
          <p:cNvSpPr txBox="1">
            <a:spLocks noChangeArrowheads="1"/>
          </p:cNvSpPr>
          <p:nvPr/>
        </p:nvSpPr>
        <p:spPr bwMode="auto">
          <a:xfrm>
            <a:off x="683419" y="4106818"/>
            <a:ext cx="2668587"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smtClean="0">
                <a:solidFill>
                  <a:srgbClr val="FFFFFF"/>
                </a:solidFill>
              </a:rPr>
              <a:t>We’ve all been told that drinking makes you have a worse nights sleep and it turns out that it’s true! Being an alcoholic is the very strongest predictor of a bad nights sleep.</a:t>
            </a:r>
            <a:endParaRPr lang="en-US" altLang="en-US" sz="1400" dirty="0">
              <a:solidFill>
                <a:srgbClr val="FFFFFF"/>
              </a:solidFill>
            </a:endParaRPr>
          </a:p>
        </p:txBody>
      </p:sp>
      <p:cxnSp>
        <p:nvCxnSpPr>
          <p:cNvPr id="8" name="Straight Connector 7"/>
          <p:cNvCxnSpPr/>
          <p:nvPr/>
        </p:nvCxnSpPr>
        <p:spPr>
          <a:xfrm>
            <a:off x="1715293" y="10292465"/>
            <a:ext cx="0" cy="2270125"/>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426862" y="4115549"/>
            <a:ext cx="31750" cy="24193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090987" y="266609"/>
            <a:ext cx="3630613" cy="3344863"/>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Freeform 10"/>
          <p:cNvSpPr/>
          <p:nvPr/>
        </p:nvSpPr>
        <p:spPr>
          <a:xfrm flipH="1">
            <a:off x="6241976" y="750268"/>
            <a:ext cx="5282412" cy="898190"/>
          </a:xfrm>
          <a:custGeom>
            <a:avLst/>
            <a:gdLst>
              <a:gd name="connsiteX0" fmla="*/ 1676400 w 1676400"/>
              <a:gd name="connsiteY0" fmla="*/ 0 h 1320800"/>
              <a:gd name="connsiteX1" fmla="*/ 1676400 w 1676400"/>
              <a:gd name="connsiteY1" fmla="*/ 1117600 h 1320800"/>
              <a:gd name="connsiteX2" fmla="*/ 0 w 1676400"/>
              <a:gd name="connsiteY2" fmla="*/ 1100667 h 1320800"/>
              <a:gd name="connsiteX3" fmla="*/ 0 w 1676400"/>
              <a:gd name="connsiteY3" fmla="*/ 1320800 h 1320800"/>
            </a:gdLst>
            <a:ahLst/>
            <a:cxnLst>
              <a:cxn ang="0">
                <a:pos x="connsiteX0" y="connsiteY0"/>
              </a:cxn>
              <a:cxn ang="0">
                <a:pos x="connsiteX1" y="connsiteY1"/>
              </a:cxn>
              <a:cxn ang="0">
                <a:pos x="connsiteX2" y="connsiteY2"/>
              </a:cxn>
              <a:cxn ang="0">
                <a:pos x="connsiteX3" y="connsiteY3"/>
              </a:cxn>
            </a:cxnLst>
            <a:rect l="l" t="t" r="r" b="b"/>
            <a:pathLst>
              <a:path w="1676400" h="1320800">
                <a:moveTo>
                  <a:pt x="1676400" y="0"/>
                </a:moveTo>
                <a:lnTo>
                  <a:pt x="1676400" y="1117600"/>
                </a:lnTo>
                <a:lnTo>
                  <a:pt x="0" y="1100667"/>
                </a:lnTo>
                <a:lnTo>
                  <a:pt x="0" y="1320800"/>
                </a:lnTo>
              </a:path>
            </a:pathLst>
          </a:custGeom>
          <a:ln>
            <a:solidFill>
              <a:srgbClr val="FFFFFF"/>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sp>
        <p:nvSpPr>
          <p:cNvPr id="15" name="Freeform 14"/>
          <p:cNvSpPr/>
          <p:nvPr/>
        </p:nvSpPr>
        <p:spPr>
          <a:xfrm>
            <a:off x="5975733" y="3365396"/>
            <a:ext cx="1248186" cy="1107789"/>
          </a:xfrm>
          <a:custGeom>
            <a:avLst/>
            <a:gdLst>
              <a:gd name="connsiteX0" fmla="*/ 0 w 1100667"/>
              <a:gd name="connsiteY0" fmla="*/ 0 h 1975556"/>
              <a:gd name="connsiteX1" fmla="*/ 14111 w 1100667"/>
              <a:gd name="connsiteY1" fmla="*/ 1651000 h 1975556"/>
              <a:gd name="connsiteX2" fmla="*/ 1100667 w 1100667"/>
              <a:gd name="connsiteY2" fmla="*/ 1651000 h 1975556"/>
              <a:gd name="connsiteX3" fmla="*/ 1100667 w 1100667"/>
              <a:gd name="connsiteY3" fmla="*/ 1975556 h 1975556"/>
            </a:gdLst>
            <a:ahLst/>
            <a:cxnLst>
              <a:cxn ang="0">
                <a:pos x="connsiteX0" y="connsiteY0"/>
              </a:cxn>
              <a:cxn ang="0">
                <a:pos x="connsiteX1" y="connsiteY1"/>
              </a:cxn>
              <a:cxn ang="0">
                <a:pos x="connsiteX2" y="connsiteY2"/>
              </a:cxn>
              <a:cxn ang="0">
                <a:pos x="connsiteX3" y="connsiteY3"/>
              </a:cxn>
            </a:cxnLst>
            <a:rect l="l" t="t" r="r" b="b"/>
            <a:pathLst>
              <a:path w="1100667" h="1975556">
                <a:moveTo>
                  <a:pt x="0" y="0"/>
                </a:moveTo>
                <a:lnTo>
                  <a:pt x="14111" y="1651000"/>
                </a:lnTo>
                <a:lnTo>
                  <a:pt x="1100667" y="1651000"/>
                </a:lnTo>
                <a:lnTo>
                  <a:pt x="1100667" y="1975556"/>
                </a:lnTo>
              </a:path>
            </a:pathLst>
          </a:custGeom>
          <a:ln>
            <a:solidFill>
              <a:srgbClr val="FFFFFF"/>
            </a:solidFill>
          </a:ln>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sp>
        <p:nvSpPr>
          <p:cNvPr id="16" name="Freeform 15"/>
          <p:cNvSpPr/>
          <p:nvPr/>
        </p:nvSpPr>
        <p:spPr>
          <a:xfrm flipH="1">
            <a:off x="4479698" y="3371428"/>
            <a:ext cx="1073311" cy="1101758"/>
          </a:xfrm>
          <a:custGeom>
            <a:avLst/>
            <a:gdLst>
              <a:gd name="connsiteX0" fmla="*/ 0 w 1100667"/>
              <a:gd name="connsiteY0" fmla="*/ 0 h 1975556"/>
              <a:gd name="connsiteX1" fmla="*/ 14111 w 1100667"/>
              <a:gd name="connsiteY1" fmla="*/ 1651000 h 1975556"/>
              <a:gd name="connsiteX2" fmla="*/ 1100667 w 1100667"/>
              <a:gd name="connsiteY2" fmla="*/ 1651000 h 1975556"/>
              <a:gd name="connsiteX3" fmla="*/ 1100667 w 1100667"/>
              <a:gd name="connsiteY3" fmla="*/ 1975556 h 1975556"/>
            </a:gdLst>
            <a:ahLst/>
            <a:cxnLst>
              <a:cxn ang="0">
                <a:pos x="connsiteX0" y="connsiteY0"/>
              </a:cxn>
              <a:cxn ang="0">
                <a:pos x="connsiteX1" y="connsiteY1"/>
              </a:cxn>
              <a:cxn ang="0">
                <a:pos x="connsiteX2" y="connsiteY2"/>
              </a:cxn>
              <a:cxn ang="0">
                <a:pos x="connsiteX3" y="connsiteY3"/>
              </a:cxn>
            </a:cxnLst>
            <a:rect l="l" t="t" r="r" b="b"/>
            <a:pathLst>
              <a:path w="1100667" h="1975556">
                <a:moveTo>
                  <a:pt x="0" y="0"/>
                </a:moveTo>
                <a:lnTo>
                  <a:pt x="14111" y="1651000"/>
                </a:lnTo>
                <a:lnTo>
                  <a:pt x="1100667" y="1651000"/>
                </a:lnTo>
                <a:lnTo>
                  <a:pt x="1100667" y="1975556"/>
                </a:lnTo>
              </a:path>
            </a:pathLst>
          </a:custGeom>
          <a:ln>
            <a:solidFill>
              <a:srgbClr val="FFFFFF"/>
            </a:solidFill>
          </a:ln>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grpSp>
        <p:nvGrpSpPr>
          <p:cNvPr id="12" name="Group 5"/>
          <p:cNvGrpSpPr>
            <a:grpSpLocks/>
          </p:cNvGrpSpPr>
          <p:nvPr/>
        </p:nvGrpSpPr>
        <p:grpSpPr bwMode="auto">
          <a:xfrm>
            <a:off x="4454525" y="563407"/>
            <a:ext cx="2903537" cy="2605087"/>
            <a:chOff x="4310991" y="7579667"/>
            <a:chExt cx="2903537" cy="2604794"/>
          </a:xfrm>
        </p:grpSpPr>
        <p:sp>
          <p:nvSpPr>
            <p:cNvPr id="13" name="Oval 12"/>
            <p:cNvSpPr/>
            <p:nvPr/>
          </p:nvSpPr>
          <p:spPr>
            <a:xfrm>
              <a:off x="4310991" y="7579667"/>
              <a:ext cx="2903537" cy="2604794"/>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TextBox 7"/>
            <p:cNvSpPr txBox="1">
              <a:spLocks noChangeArrowheads="1"/>
            </p:cNvSpPr>
            <p:nvPr/>
          </p:nvSpPr>
          <p:spPr bwMode="auto">
            <a:xfrm>
              <a:off x="4797957" y="8301652"/>
              <a:ext cx="19756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2000" b="1" i="1" dirty="0">
                  <a:solidFill>
                    <a:schemeClr val="bg1"/>
                  </a:solidFill>
                  <a:latin typeface="Century Gothic" charset="0"/>
                </a:rPr>
                <a:t>Factors Contribute to Sleep Quality</a:t>
              </a:r>
            </a:p>
          </p:txBody>
        </p:sp>
      </p:grpSp>
      <p:sp>
        <p:nvSpPr>
          <p:cNvPr id="17" name="TextBox 14"/>
          <p:cNvSpPr txBox="1">
            <a:spLocks noChangeArrowheads="1"/>
          </p:cNvSpPr>
          <p:nvPr/>
        </p:nvSpPr>
        <p:spPr bwMode="auto">
          <a:xfrm>
            <a:off x="427817" y="1936531"/>
            <a:ext cx="335925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smtClean="0">
                <a:solidFill>
                  <a:srgbClr val="FFFFFF"/>
                </a:solidFill>
              </a:rPr>
              <a:t>Having a social life filled </a:t>
            </a:r>
            <a:r>
              <a:rPr lang="en-US" altLang="en-US" sz="1400" dirty="0" smtClean="0">
                <a:solidFill>
                  <a:srgbClr val="FFFFFF"/>
                </a:solidFill>
              </a:rPr>
              <a:t>with outdoor habits such as hiking, skiing, and exercise greatly increases your chance of getting a good night’s sleep. In fact, it’s as good for your sleep as alcoholism is bad.</a:t>
            </a:r>
            <a:endParaRPr lang="en-US" altLang="en-US" sz="1400" dirty="0">
              <a:solidFill>
                <a:srgbClr val="FFFFFF"/>
              </a:solidFill>
            </a:endParaRPr>
          </a:p>
        </p:txBody>
      </p:sp>
      <p:cxnSp>
        <p:nvCxnSpPr>
          <p:cNvPr id="18" name="Straight Connector 17"/>
          <p:cNvCxnSpPr/>
          <p:nvPr/>
        </p:nvCxnSpPr>
        <p:spPr>
          <a:xfrm>
            <a:off x="334540" y="1451207"/>
            <a:ext cx="15875" cy="22161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a:spLocks noChangeArrowheads="1"/>
          </p:cNvSpPr>
          <p:nvPr/>
        </p:nvSpPr>
        <p:spPr bwMode="auto">
          <a:xfrm>
            <a:off x="8351611" y="1929155"/>
            <a:ext cx="333237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smtClean="0">
                <a:solidFill>
                  <a:srgbClr val="FFFFFF"/>
                </a:solidFill>
              </a:rPr>
              <a:t>Being an outgoing person – i.e. having an active social life will make for a better night’s sleep.</a:t>
            </a:r>
          </a:p>
        </p:txBody>
      </p:sp>
      <p:cxnSp>
        <p:nvCxnSpPr>
          <p:cNvPr id="21" name="Straight Connector 20"/>
          <p:cNvCxnSpPr/>
          <p:nvPr/>
        </p:nvCxnSpPr>
        <p:spPr>
          <a:xfrm flipH="1">
            <a:off x="7968554" y="4133011"/>
            <a:ext cx="6350" cy="2401888"/>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1903550" y="1648683"/>
            <a:ext cx="0" cy="2351088"/>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23" name="TextBox 14"/>
          <p:cNvSpPr txBox="1">
            <a:spLocks noChangeArrowheads="1"/>
          </p:cNvSpPr>
          <p:nvPr/>
        </p:nvSpPr>
        <p:spPr bwMode="auto">
          <a:xfrm>
            <a:off x="8325238" y="4301825"/>
            <a:ext cx="332880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smtClean="0">
                <a:solidFill>
                  <a:srgbClr val="FFFFFF"/>
                </a:solidFill>
              </a:rPr>
              <a:t>Another chronic habit that many people have is smoking. It turns out that this habit isn’t only bad for your lungs. Smoking is the second best predictor for having a bad nights sleep.</a:t>
            </a:r>
            <a:endParaRPr lang="en-US" altLang="en-US" sz="1400" dirty="0">
              <a:solidFill>
                <a:srgbClr val="FFFFFF"/>
              </a:solidFill>
            </a:endParaRPr>
          </a:p>
        </p:txBody>
      </p:sp>
      <p:cxnSp>
        <p:nvCxnSpPr>
          <p:cNvPr id="24" name="Straight Connector 23"/>
          <p:cNvCxnSpPr/>
          <p:nvPr/>
        </p:nvCxnSpPr>
        <p:spPr>
          <a:xfrm>
            <a:off x="6838156" y="10327390"/>
            <a:ext cx="0" cy="24193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9903618" y="10346440"/>
            <a:ext cx="11113" cy="240030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pic>
        <p:nvPicPr>
          <p:cNvPr id="26"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32719" y="807915"/>
            <a:ext cx="123983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5491" y="3731475"/>
            <a:ext cx="1061316" cy="105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22140" y="3733850"/>
            <a:ext cx="1119188" cy="105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7"/>
          <p:cNvSpPr txBox="1">
            <a:spLocks noChangeArrowheads="1"/>
          </p:cNvSpPr>
          <p:nvPr/>
        </p:nvSpPr>
        <p:spPr bwMode="auto">
          <a:xfrm>
            <a:off x="2056607" y="846530"/>
            <a:ext cx="19415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Outdoor Habits – Social Life</a:t>
            </a:r>
          </a:p>
        </p:txBody>
      </p:sp>
      <p:sp>
        <p:nvSpPr>
          <p:cNvPr id="39" name="TextBox 7"/>
          <p:cNvSpPr txBox="1">
            <a:spLocks noChangeArrowheads="1"/>
          </p:cNvSpPr>
          <p:nvPr/>
        </p:nvSpPr>
        <p:spPr bwMode="auto">
          <a:xfrm>
            <a:off x="7942660" y="846530"/>
            <a:ext cx="19415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a:solidFill>
                  <a:schemeClr val="bg1"/>
                </a:solidFill>
                <a:latin typeface="Century Gothic" charset="0"/>
              </a:rPr>
              <a:t>Outgoing Social Life Indicator</a:t>
            </a:r>
          </a:p>
        </p:txBody>
      </p:sp>
      <p:sp>
        <p:nvSpPr>
          <p:cNvPr id="40" name="TextBox 7"/>
          <p:cNvSpPr txBox="1">
            <a:spLocks noChangeArrowheads="1"/>
          </p:cNvSpPr>
          <p:nvPr/>
        </p:nvSpPr>
        <p:spPr bwMode="auto">
          <a:xfrm>
            <a:off x="2159793" y="854939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41" name="TextBox 7"/>
          <p:cNvSpPr txBox="1">
            <a:spLocks noChangeArrowheads="1"/>
          </p:cNvSpPr>
          <p:nvPr/>
        </p:nvSpPr>
        <p:spPr bwMode="auto">
          <a:xfrm>
            <a:off x="7481093" y="868432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cxnSp>
        <p:nvCxnSpPr>
          <p:cNvPr id="42" name="Straight Connector 41"/>
          <p:cNvCxnSpPr/>
          <p:nvPr/>
        </p:nvCxnSpPr>
        <p:spPr>
          <a:xfrm>
            <a:off x="398463" y="570304"/>
            <a:ext cx="2628900" cy="0"/>
          </a:xfrm>
          <a:prstGeom prst="line">
            <a:avLst/>
          </a:prstGeom>
          <a:ln>
            <a:solidFill>
              <a:srgbClr val="56A2C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8773318" y="570304"/>
            <a:ext cx="2965450" cy="0"/>
          </a:xfrm>
          <a:prstGeom prst="line">
            <a:avLst/>
          </a:prstGeom>
          <a:ln>
            <a:solidFill>
              <a:srgbClr val="56A2C3"/>
            </a:solidFill>
          </a:ln>
          <a:effectLst/>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flipH="1">
            <a:off x="1643405" y="1423947"/>
            <a:ext cx="2831977" cy="54520"/>
          </a:xfrm>
          <a:custGeom>
            <a:avLst/>
            <a:gdLst>
              <a:gd name="connsiteX0" fmla="*/ 1676400 w 1676400"/>
              <a:gd name="connsiteY0" fmla="*/ 0 h 1320800"/>
              <a:gd name="connsiteX1" fmla="*/ 1676400 w 1676400"/>
              <a:gd name="connsiteY1" fmla="*/ 1117600 h 1320800"/>
              <a:gd name="connsiteX2" fmla="*/ 0 w 1676400"/>
              <a:gd name="connsiteY2" fmla="*/ 1100667 h 1320800"/>
              <a:gd name="connsiteX3" fmla="*/ 0 w 1676400"/>
              <a:gd name="connsiteY3" fmla="*/ 1320800 h 1320800"/>
            </a:gdLst>
            <a:ahLst/>
            <a:cxnLst>
              <a:cxn ang="0">
                <a:pos x="connsiteX0" y="connsiteY0"/>
              </a:cxn>
              <a:cxn ang="0">
                <a:pos x="connsiteX1" y="connsiteY1"/>
              </a:cxn>
              <a:cxn ang="0">
                <a:pos x="connsiteX2" y="connsiteY2"/>
              </a:cxn>
              <a:cxn ang="0">
                <a:pos x="connsiteX3" y="connsiteY3"/>
              </a:cxn>
            </a:cxnLst>
            <a:rect l="l" t="t" r="r" b="b"/>
            <a:pathLst>
              <a:path w="1676400" h="1320800">
                <a:moveTo>
                  <a:pt x="1676400" y="0"/>
                </a:moveTo>
                <a:lnTo>
                  <a:pt x="1676400" y="1117600"/>
                </a:lnTo>
                <a:lnTo>
                  <a:pt x="0" y="1100667"/>
                </a:lnTo>
                <a:lnTo>
                  <a:pt x="0" y="1320800"/>
                </a:lnTo>
              </a:path>
            </a:pathLst>
          </a:custGeom>
          <a:ln>
            <a:solidFill>
              <a:srgbClr val="FFFFFF"/>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pic>
        <p:nvPicPr>
          <p:cNvPr id="27" name="Picture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6943" y="736290"/>
            <a:ext cx="12128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7"/>
          <p:cNvSpPr txBox="1">
            <a:spLocks noChangeArrowheads="1"/>
          </p:cNvSpPr>
          <p:nvPr/>
        </p:nvSpPr>
        <p:spPr bwMode="auto">
          <a:xfrm>
            <a:off x="825500" y="1219200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52" name="TextBox 7"/>
          <p:cNvSpPr txBox="1">
            <a:spLocks noChangeArrowheads="1"/>
          </p:cNvSpPr>
          <p:nvPr/>
        </p:nvSpPr>
        <p:spPr bwMode="auto">
          <a:xfrm>
            <a:off x="6146800" y="1232693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sp>
        <p:nvSpPr>
          <p:cNvPr id="53" name="TextBox 7"/>
          <p:cNvSpPr txBox="1">
            <a:spLocks noChangeArrowheads="1"/>
          </p:cNvSpPr>
          <p:nvPr/>
        </p:nvSpPr>
        <p:spPr bwMode="auto">
          <a:xfrm>
            <a:off x="977900" y="1234440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54" name="TextBox 7"/>
          <p:cNvSpPr txBox="1">
            <a:spLocks noChangeArrowheads="1"/>
          </p:cNvSpPr>
          <p:nvPr/>
        </p:nvSpPr>
        <p:spPr bwMode="auto">
          <a:xfrm>
            <a:off x="6299200" y="1247933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sp>
        <p:nvSpPr>
          <p:cNvPr id="55" name="TextBox 7"/>
          <p:cNvSpPr txBox="1">
            <a:spLocks noChangeArrowheads="1"/>
          </p:cNvSpPr>
          <p:nvPr/>
        </p:nvSpPr>
        <p:spPr bwMode="auto">
          <a:xfrm>
            <a:off x="3581717" y="4973971"/>
            <a:ext cx="194151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smtClean="0">
                <a:solidFill>
                  <a:schemeClr val="bg1"/>
                </a:solidFill>
                <a:latin typeface="Century Gothic" charset="0"/>
              </a:rPr>
              <a:t>Alcoholic Profile</a:t>
            </a:r>
            <a:endParaRPr lang="en-US" altLang="en-US" sz="1600" b="1" i="1" dirty="0">
              <a:solidFill>
                <a:schemeClr val="bg1"/>
              </a:solidFill>
              <a:latin typeface="Century Gothic" charset="0"/>
            </a:endParaRPr>
          </a:p>
        </p:txBody>
      </p:sp>
      <p:sp>
        <p:nvSpPr>
          <p:cNvPr id="56" name="TextBox 7"/>
          <p:cNvSpPr txBox="1">
            <a:spLocks noChangeArrowheads="1"/>
          </p:cNvSpPr>
          <p:nvPr/>
        </p:nvSpPr>
        <p:spPr bwMode="auto">
          <a:xfrm>
            <a:off x="6017062" y="4939978"/>
            <a:ext cx="194151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smtClean="0">
                <a:solidFill>
                  <a:schemeClr val="bg1"/>
                </a:solidFill>
                <a:latin typeface="Century Gothic" charset="0"/>
              </a:rPr>
              <a:t>Smoking Habits</a:t>
            </a:r>
            <a:endParaRPr lang="en-US" altLang="en-US" sz="1600" b="1" i="1" dirty="0">
              <a:solidFill>
                <a:schemeClr val="bg1"/>
              </a:solidFill>
              <a:latin typeface="Century Gothic" charset="0"/>
            </a:endParaRPr>
          </a:p>
        </p:txBody>
      </p:sp>
    </p:spTree>
    <p:extLst>
      <p:ext uri="{BB962C8B-B14F-4D97-AF65-F5344CB8AC3E}">
        <p14:creationId xmlns:p14="http://schemas.microsoft.com/office/powerpoint/2010/main" val="82093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308" y="740776"/>
            <a:ext cx="5579692" cy="42351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14" y="740776"/>
            <a:ext cx="5947070" cy="3618282"/>
          </a:xfrm>
          <a:prstGeom prst="rect">
            <a:avLst/>
          </a:prstGeom>
        </p:spPr>
      </p:pic>
    </p:spTree>
    <p:extLst>
      <p:ext uri="{BB962C8B-B14F-4D97-AF65-F5344CB8AC3E}">
        <p14:creationId xmlns:p14="http://schemas.microsoft.com/office/powerpoint/2010/main" val="211522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479</Words>
  <Application>Microsoft Macintosh PowerPoint</Application>
  <PresentationFormat>Widescreen</PresentationFormat>
  <Paragraphs>39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Calibri Light</vt:lpstr>
      <vt:lpstr>ＭＳ Ｐゴシック</vt:lpstr>
      <vt:lpstr>Arial</vt:lpstr>
      <vt:lpstr>Arial Rounded MT Bold</vt:lpstr>
      <vt:lpstr>Calibri</vt:lpstr>
      <vt:lpstr>Century Gothic</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Budyanto, Hermawan</dc:creator>
  <cp:lastModifiedBy>Microsoft Office User</cp:lastModifiedBy>
  <cp:revision>7</cp:revision>
  <dcterms:created xsi:type="dcterms:W3CDTF">2016-02-07T10:47:08Z</dcterms:created>
  <dcterms:modified xsi:type="dcterms:W3CDTF">2016-02-07T11:41:55Z</dcterms:modified>
</cp:coreProperties>
</file>