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sldIdLst>
    <p:sldId id="260" r:id="rId2"/>
    <p:sldId id="259" r:id="rId3"/>
    <p:sldId id="261"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06"/>
    <p:restoredTop sz="88112"/>
  </p:normalViewPr>
  <p:slideViewPr>
    <p:cSldViewPr snapToGrid="0" snapToObjects="1">
      <p:cViewPr varScale="1">
        <p:scale>
          <a:sx n="85" d="100"/>
          <a:sy n="85" d="100"/>
        </p:scale>
        <p:origin x="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4254A6F-4062-6A4B-99CC-A2FA0C9CEF1A}" type="datetimeFigureOut">
              <a:rPr lang="en-US" smtClean="0"/>
              <a:t>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2342625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33938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295815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3959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04251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4254A6F-4062-6A4B-99CC-A2FA0C9CEF1A}" type="datetimeFigureOut">
              <a:rPr lang="en-US" smtClean="0"/>
              <a:t>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464837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4254A6F-4062-6A4B-99CC-A2FA0C9CEF1A}" type="datetimeFigureOut">
              <a:rPr lang="en-US" smtClean="0"/>
              <a:t>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704841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16423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6378401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266222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9956848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60970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254A6F-4062-6A4B-99CC-A2FA0C9CEF1A}" type="datetimeFigureOut">
              <a:rPr lang="en-US" smtClean="0"/>
              <a:t>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079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254A6F-4062-6A4B-99CC-A2FA0C9CEF1A}" type="datetimeFigureOut">
              <a:rPr lang="en-US" smtClean="0"/>
              <a:t>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4480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54A6F-4062-6A4B-99CC-A2FA0C9CEF1A}" type="datetimeFigureOut">
              <a:rPr lang="en-US" smtClean="0"/>
              <a:t>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02962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83813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1994205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4254A6F-4062-6A4B-99CC-A2FA0C9CEF1A}" type="datetimeFigureOut">
              <a:rPr lang="en-US" smtClean="0"/>
              <a:t>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9F7F4A7-6325-744B-9000-EE548DA479BC}" type="slidenum">
              <a:rPr lang="en-US" smtClean="0"/>
              <a:t>‹#›</a:t>
            </a:fld>
            <a:endParaRPr lang="en-US"/>
          </a:p>
        </p:txBody>
      </p:sp>
    </p:spTree>
    <p:extLst>
      <p:ext uri="{BB962C8B-B14F-4D97-AF65-F5344CB8AC3E}">
        <p14:creationId xmlns:p14="http://schemas.microsoft.com/office/powerpoint/2010/main" val="1076919591"/>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95459"/>
            <a:ext cx="12186552" cy="6462541"/>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5" name="TextBox 6"/>
          <p:cNvSpPr txBox="1">
            <a:spLocks noChangeArrowheads="1"/>
          </p:cNvSpPr>
          <p:nvPr/>
        </p:nvSpPr>
        <p:spPr bwMode="auto">
          <a:xfrm>
            <a:off x="2586641" y="489239"/>
            <a:ext cx="920461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90000"/>
              </a:lnSpc>
              <a:spcBef>
                <a:spcPct val="0"/>
              </a:spcBef>
              <a:buFontTx/>
              <a:buNone/>
            </a:pPr>
            <a:r>
              <a:rPr lang="en-US" altLang="en-US" sz="6000" smtClean="0">
                <a:solidFill>
                  <a:srgbClr val="FFFFFF"/>
                </a:solidFill>
                <a:latin typeface="Arial Rounded MT Bold" charset="0"/>
              </a:rPr>
              <a:t>What Makes a </a:t>
            </a:r>
            <a:r>
              <a:rPr lang="en-US" altLang="en-US" sz="6000" dirty="0" smtClean="0">
                <a:solidFill>
                  <a:srgbClr val="FFFFFF"/>
                </a:solidFill>
                <a:latin typeface="Arial Rounded MT Bold" charset="0"/>
              </a:rPr>
              <a:t>Good </a:t>
            </a:r>
            <a:r>
              <a:rPr lang="en-US" altLang="en-US" sz="6000" dirty="0">
                <a:solidFill>
                  <a:srgbClr val="FFFFFF"/>
                </a:solidFill>
                <a:latin typeface="Arial Rounded MT Bold" charset="0"/>
              </a:rPr>
              <a:t>S</a:t>
            </a:r>
            <a:r>
              <a:rPr lang="en-US" altLang="en-US" sz="6000" dirty="0" smtClean="0">
                <a:solidFill>
                  <a:srgbClr val="FFFFFF"/>
                </a:solidFill>
                <a:latin typeface="Arial Rounded MT Bold" charset="0"/>
              </a:rPr>
              <a:t>leep Habit</a:t>
            </a:r>
            <a:endParaRPr lang="en-US" altLang="en-US" sz="6000" dirty="0">
              <a:solidFill>
                <a:srgbClr val="FFFFFF"/>
              </a:solidFill>
              <a:latin typeface="Arial Rounded MT Bold" charset="0"/>
            </a:endParaRPr>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062"/>
            <a:ext cx="12186552" cy="36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1250893" y="2419373"/>
            <a:ext cx="503761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just" eaLnBrk="1" hangingPunct="1">
              <a:lnSpc>
                <a:spcPct val="110000"/>
              </a:lnSpc>
              <a:spcBef>
                <a:spcPct val="0"/>
              </a:spcBef>
              <a:buFontTx/>
              <a:buNone/>
            </a:pPr>
            <a:r>
              <a:rPr lang="en-US" altLang="en-US" sz="2000" b="1" dirty="0" smtClean="0">
                <a:solidFill>
                  <a:srgbClr val="FFFFFF"/>
                </a:solidFill>
                <a:latin typeface="Century Gothic" charset="0"/>
              </a:rPr>
              <a:t>How much does alcohol consumption hurt our sleep?</a:t>
            </a:r>
            <a:endParaRPr lang="en-US" altLang="en-US" sz="2000" b="1" dirty="0">
              <a:solidFill>
                <a:srgbClr val="FFFFFF"/>
              </a:solidFill>
              <a:latin typeface="Century Gothic" charset="0"/>
            </a:endParaRPr>
          </a:p>
        </p:txBody>
      </p:sp>
      <p:sp>
        <p:nvSpPr>
          <p:cNvPr id="8" name="Rectangle 7"/>
          <p:cNvSpPr/>
          <p:nvPr/>
        </p:nvSpPr>
        <p:spPr>
          <a:xfrm>
            <a:off x="347441" y="178732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9" name="TextBox 102"/>
          <p:cNvSpPr txBox="1">
            <a:spLocks noChangeArrowheads="1"/>
          </p:cNvSpPr>
          <p:nvPr/>
        </p:nvSpPr>
        <p:spPr bwMode="auto">
          <a:xfrm>
            <a:off x="641294" y="193394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10" name="TextBox 103"/>
          <p:cNvSpPr txBox="1">
            <a:spLocks noChangeArrowheads="1"/>
          </p:cNvSpPr>
          <p:nvPr/>
        </p:nvSpPr>
        <p:spPr bwMode="auto">
          <a:xfrm>
            <a:off x="5009287" y="181712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11" name="TextBox 14341"/>
          <p:cNvSpPr txBox="1">
            <a:spLocks noChangeArrowheads="1"/>
          </p:cNvSpPr>
          <p:nvPr/>
        </p:nvSpPr>
        <p:spPr bwMode="auto">
          <a:xfrm>
            <a:off x="656553" y="181406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12" name="TextBox 105"/>
          <p:cNvSpPr txBox="1">
            <a:spLocks noChangeArrowheads="1"/>
          </p:cNvSpPr>
          <p:nvPr/>
        </p:nvSpPr>
        <p:spPr bwMode="auto">
          <a:xfrm>
            <a:off x="5030148" y="186643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19" name="Rectangle 18"/>
          <p:cNvSpPr/>
          <p:nvPr/>
        </p:nvSpPr>
        <p:spPr>
          <a:xfrm>
            <a:off x="499841" y="180256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0" name="TextBox 102"/>
          <p:cNvSpPr txBox="1">
            <a:spLocks noChangeArrowheads="1"/>
          </p:cNvSpPr>
          <p:nvPr/>
        </p:nvSpPr>
        <p:spPr bwMode="auto">
          <a:xfrm>
            <a:off x="793694" y="194918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21" name="TextBox 103"/>
          <p:cNvSpPr txBox="1">
            <a:spLocks noChangeArrowheads="1"/>
          </p:cNvSpPr>
          <p:nvPr/>
        </p:nvSpPr>
        <p:spPr bwMode="auto">
          <a:xfrm>
            <a:off x="5161687" y="183236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22" name="TextBox 14341"/>
          <p:cNvSpPr txBox="1">
            <a:spLocks noChangeArrowheads="1"/>
          </p:cNvSpPr>
          <p:nvPr/>
        </p:nvSpPr>
        <p:spPr bwMode="auto">
          <a:xfrm>
            <a:off x="808953" y="182930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23" name="TextBox 105"/>
          <p:cNvSpPr txBox="1">
            <a:spLocks noChangeArrowheads="1"/>
          </p:cNvSpPr>
          <p:nvPr/>
        </p:nvSpPr>
        <p:spPr bwMode="auto">
          <a:xfrm>
            <a:off x="5182548" y="188167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24" name="Rectangle 23"/>
          <p:cNvSpPr/>
          <p:nvPr/>
        </p:nvSpPr>
        <p:spPr>
          <a:xfrm>
            <a:off x="652241" y="181780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5" name="Rectangle 24"/>
          <p:cNvSpPr/>
          <p:nvPr/>
        </p:nvSpPr>
        <p:spPr>
          <a:xfrm>
            <a:off x="5057571" y="181604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6" name="TextBox 102"/>
          <p:cNvSpPr txBox="1">
            <a:spLocks noChangeArrowheads="1"/>
          </p:cNvSpPr>
          <p:nvPr/>
        </p:nvSpPr>
        <p:spPr bwMode="auto">
          <a:xfrm>
            <a:off x="946094" y="196442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27" name="TextBox 103"/>
          <p:cNvSpPr txBox="1">
            <a:spLocks noChangeArrowheads="1"/>
          </p:cNvSpPr>
          <p:nvPr/>
        </p:nvSpPr>
        <p:spPr bwMode="auto">
          <a:xfrm>
            <a:off x="5314087" y="184760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28" name="TextBox 14341"/>
          <p:cNvSpPr txBox="1">
            <a:spLocks noChangeArrowheads="1"/>
          </p:cNvSpPr>
          <p:nvPr/>
        </p:nvSpPr>
        <p:spPr bwMode="auto">
          <a:xfrm>
            <a:off x="961353" y="184454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29" name="TextBox 105"/>
          <p:cNvSpPr txBox="1">
            <a:spLocks noChangeArrowheads="1"/>
          </p:cNvSpPr>
          <p:nvPr/>
        </p:nvSpPr>
        <p:spPr bwMode="auto">
          <a:xfrm>
            <a:off x="5334948" y="189691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30" name="Rectangle 29"/>
          <p:cNvSpPr/>
          <p:nvPr/>
        </p:nvSpPr>
        <p:spPr>
          <a:xfrm>
            <a:off x="804641" y="183304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1" name="Rectangle 30"/>
          <p:cNvSpPr/>
          <p:nvPr/>
        </p:nvSpPr>
        <p:spPr>
          <a:xfrm>
            <a:off x="5209971" y="183128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2" name="TextBox 102"/>
          <p:cNvSpPr txBox="1">
            <a:spLocks noChangeArrowheads="1"/>
          </p:cNvSpPr>
          <p:nvPr/>
        </p:nvSpPr>
        <p:spPr bwMode="auto">
          <a:xfrm>
            <a:off x="1098494" y="197966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33" name="TextBox 103"/>
          <p:cNvSpPr txBox="1">
            <a:spLocks noChangeArrowheads="1"/>
          </p:cNvSpPr>
          <p:nvPr/>
        </p:nvSpPr>
        <p:spPr bwMode="auto">
          <a:xfrm>
            <a:off x="5466487" y="186284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34" name="TextBox 14341"/>
          <p:cNvSpPr txBox="1">
            <a:spLocks noChangeArrowheads="1"/>
          </p:cNvSpPr>
          <p:nvPr/>
        </p:nvSpPr>
        <p:spPr bwMode="auto">
          <a:xfrm>
            <a:off x="1113753" y="185978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35" name="TextBox 105"/>
          <p:cNvSpPr txBox="1">
            <a:spLocks noChangeArrowheads="1"/>
          </p:cNvSpPr>
          <p:nvPr/>
        </p:nvSpPr>
        <p:spPr bwMode="auto">
          <a:xfrm>
            <a:off x="5487348" y="191215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36" name="Rectangle 35"/>
          <p:cNvSpPr/>
          <p:nvPr/>
        </p:nvSpPr>
        <p:spPr>
          <a:xfrm>
            <a:off x="957041" y="184828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7" name="Rectangle 36"/>
          <p:cNvSpPr/>
          <p:nvPr/>
        </p:nvSpPr>
        <p:spPr>
          <a:xfrm>
            <a:off x="5362371" y="184652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8" name="TextBox 102"/>
          <p:cNvSpPr txBox="1">
            <a:spLocks noChangeArrowheads="1"/>
          </p:cNvSpPr>
          <p:nvPr/>
        </p:nvSpPr>
        <p:spPr bwMode="auto">
          <a:xfrm>
            <a:off x="1250894" y="199490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39" name="TextBox 103"/>
          <p:cNvSpPr txBox="1">
            <a:spLocks noChangeArrowheads="1"/>
          </p:cNvSpPr>
          <p:nvPr/>
        </p:nvSpPr>
        <p:spPr bwMode="auto">
          <a:xfrm>
            <a:off x="5618887" y="187808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40" name="TextBox 14341"/>
          <p:cNvSpPr txBox="1">
            <a:spLocks noChangeArrowheads="1"/>
          </p:cNvSpPr>
          <p:nvPr/>
        </p:nvSpPr>
        <p:spPr bwMode="auto">
          <a:xfrm>
            <a:off x="1266153" y="187502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41" name="TextBox 105"/>
          <p:cNvSpPr txBox="1">
            <a:spLocks noChangeArrowheads="1"/>
          </p:cNvSpPr>
          <p:nvPr/>
        </p:nvSpPr>
        <p:spPr bwMode="auto">
          <a:xfrm>
            <a:off x="5639748" y="192739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46" name="Rectangle 45"/>
          <p:cNvSpPr/>
          <p:nvPr/>
        </p:nvSpPr>
        <p:spPr>
          <a:xfrm>
            <a:off x="4752771" y="178556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48" name="Rectangle 47"/>
          <p:cNvSpPr/>
          <p:nvPr/>
        </p:nvSpPr>
        <p:spPr>
          <a:xfrm>
            <a:off x="4905171" y="180080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49" name="Rectangle 48"/>
          <p:cNvSpPr/>
          <p:nvPr/>
        </p:nvSpPr>
        <p:spPr>
          <a:xfrm>
            <a:off x="5057571" y="18160408"/>
            <a:ext cx="3564000" cy="2178050"/>
          </a:xfrm>
          <a:prstGeom prst="rect">
            <a:avLst/>
          </a:prstGeom>
          <a:solidFill>
            <a:srgbClr val="D9332D"/>
          </a:solidFill>
          <a:ln w="9525" cap="flat" cmpd="sng" algn="ctr">
            <a:solidFill>
              <a:sysClr val="window" lastClr="FFFFFF"/>
            </a:solidFill>
            <a:prstDash val="solid"/>
          </a:ln>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CED3D4"/>
              </a:solidFill>
              <a:effectLst/>
              <a:uLnTx/>
              <a:uFillTx/>
              <a:latin typeface="Calibri"/>
              <a:ea typeface=""/>
              <a:cs typeface=""/>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97" y="3175480"/>
            <a:ext cx="621257" cy="587493"/>
          </a:xfrm>
          <a:prstGeom prst="rect">
            <a:avLst/>
          </a:prstGeom>
        </p:spPr>
      </p:pic>
      <p:sp>
        <p:nvSpPr>
          <p:cNvPr id="73" name="TextBox 7"/>
          <p:cNvSpPr txBox="1">
            <a:spLocks noChangeArrowheads="1"/>
          </p:cNvSpPr>
          <p:nvPr/>
        </p:nvSpPr>
        <p:spPr bwMode="auto">
          <a:xfrm>
            <a:off x="1208701" y="3169775"/>
            <a:ext cx="501152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just" eaLnBrk="1" hangingPunct="1">
              <a:lnSpc>
                <a:spcPct val="110000"/>
              </a:lnSpc>
              <a:spcBef>
                <a:spcPct val="0"/>
              </a:spcBef>
              <a:buFontTx/>
              <a:buNone/>
            </a:pPr>
            <a:r>
              <a:rPr lang="en-US" altLang="en-US" sz="2000" b="1" dirty="0" smtClean="0">
                <a:solidFill>
                  <a:srgbClr val="FFFFFF"/>
                </a:solidFill>
                <a:latin typeface="Century Gothic" charset="0"/>
              </a:rPr>
              <a:t>Does what we eat affecting the quality of our sleep?</a:t>
            </a:r>
            <a:endParaRPr lang="en-US" altLang="en-US" sz="2000" b="1" dirty="0">
              <a:solidFill>
                <a:srgbClr val="FFFFFF"/>
              </a:solidFill>
              <a:latin typeface="Century Gothic" charset="0"/>
            </a:endParaRPr>
          </a:p>
        </p:txBody>
      </p:sp>
      <p:sp>
        <p:nvSpPr>
          <p:cNvPr id="74" name="TextBox 7"/>
          <p:cNvSpPr txBox="1">
            <a:spLocks noChangeArrowheads="1"/>
          </p:cNvSpPr>
          <p:nvPr/>
        </p:nvSpPr>
        <p:spPr bwMode="auto">
          <a:xfrm>
            <a:off x="1208701" y="3877475"/>
            <a:ext cx="714602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just" eaLnBrk="1" hangingPunct="1">
              <a:lnSpc>
                <a:spcPct val="110000"/>
              </a:lnSpc>
              <a:spcBef>
                <a:spcPct val="0"/>
              </a:spcBef>
              <a:buFontTx/>
              <a:buNone/>
            </a:pPr>
            <a:r>
              <a:rPr lang="en-US" altLang="en-US" sz="2000" b="1" dirty="0" smtClean="0">
                <a:solidFill>
                  <a:srgbClr val="FFFFFF"/>
                </a:solidFill>
                <a:latin typeface="Century Gothic" charset="0"/>
              </a:rPr>
              <a:t>Is spending your time doing workout activities (hiking, running) help to improve the quality of our sleep?</a:t>
            </a:r>
            <a:endParaRPr lang="en-US" altLang="en-US" sz="2000" b="1" dirty="0">
              <a:solidFill>
                <a:srgbClr val="FFFFFF"/>
              </a:solidFill>
              <a:latin typeface="Century Gothic" charset="0"/>
            </a:endParaRPr>
          </a:p>
        </p:txBody>
      </p:sp>
      <p:sp>
        <p:nvSpPr>
          <p:cNvPr id="75" name="TextBox 7"/>
          <p:cNvSpPr txBox="1">
            <a:spLocks noChangeArrowheads="1"/>
          </p:cNvSpPr>
          <p:nvPr/>
        </p:nvSpPr>
        <p:spPr bwMode="auto">
          <a:xfrm>
            <a:off x="1185359" y="4769388"/>
            <a:ext cx="675435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just" eaLnBrk="1" hangingPunct="1">
              <a:lnSpc>
                <a:spcPct val="110000"/>
              </a:lnSpc>
              <a:spcBef>
                <a:spcPct val="0"/>
              </a:spcBef>
              <a:buFontTx/>
              <a:buNone/>
            </a:pPr>
            <a:r>
              <a:rPr lang="en-US" altLang="en-US" sz="2000" b="1" dirty="0" smtClean="0">
                <a:solidFill>
                  <a:srgbClr val="FFFFFF"/>
                </a:solidFill>
                <a:latin typeface="Century Gothic" charset="0"/>
              </a:rPr>
              <a:t>Does your social life affect your sleep quality?</a:t>
            </a:r>
            <a:endParaRPr lang="en-US" altLang="en-US" sz="2000" b="1" dirty="0">
              <a:solidFill>
                <a:srgbClr val="FFFFFF"/>
              </a:solidFill>
              <a:latin typeface="Century Gothic" charset="0"/>
            </a:endParaRPr>
          </a:p>
        </p:txBody>
      </p:sp>
      <p:sp>
        <p:nvSpPr>
          <p:cNvPr id="76" name="TextBox 7"/>
          <p:cNvSpPr txBox="1">
            <a:spLocks noChangeArrowheads="1"/>
          </p:cNvSpPr>
          <p:nvPr/>
        </p:nvSpPr>
        <p:spPr bwMode="auto">
          <a:xfrm>
            <a:off x="1144694" y="5387925"/>
            <a:ext cx="61344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just" eaLnBrk="1" hangingPunct="1">
              <a:lnSpc>
                <a:spcPct val="110000"/>
              </a:lnSpc>
              <a:spcBef>
                <a:spcPct val="0"/>
              </a:spcBef>
              <a:buFontTx/>
              <a:buNone/>
            </a:pPr>
            <a:r>
              <a:rPr lang="en-US" altLang="en-US" sz="2000" b="1" dirty="0" smtClean="0">
                <a:solidFill>
                  <a:srgbClr val="FFFFFF"/>
                </a:solidFill>
                <a:latin typeface="Century Gothic" charset="0"/>
              </a:rPr>
              <a:t>Does more sleep mean better sleep?</a:t>
            </a:r>
            <a:endParaRPr lang="en-US" altLang="en-US" sz="2000" b="1" dirty="0">
              <a:solidFill>
                <a:srgbClr val="FFFFFF"/>
              </a:solidFill>
              <a:latin typeface="Century Gothic" charset="0"/>
            </a:endParaRPr>
          </a:p>
        </p:txBody>
      </p:sp>
      <p:pic>
        <p:nvPicPr>
          <p:cNvPr id="77" name="Picture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96" y="3909620"/>
            <a:ext cx="621257" cy="587493"/>
          </a:xfrm>
          <a:prstGeom prst="rect">
            <a:avLst/>
          </a:prstGeom>
        </p:spPr>
      </p:pic>
      <p:pic>
        <p:nvPicPr>
          <p:cNvPr id="78" name="Picture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95" y="4630617"/>
            <a:ext cx="621257" cy="587493"/>
          </a:xfrm>
          <a:prstGeom prst="rect">
            <a:avLst/>
          </a:prstGeom>
        </p:spPr>
      </p:pic>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96" y="5305416"/>
            <a:ext cx="621257" cy="587493"/>
          </a:xfrm>
          <a:prstGeom prst="rect">
            <a:avLst/>
          </a:prstGeom>
        </p:spPr>
      </p:pic>
      <p:pic>
        <p:nvPicPr>
          <p:cNvPr id="80" name="Picture 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45" y="2465515"/>
            <a:ext cx="621257" cy="587493"/>
          </a:xfrm>
          <a:prstGeom prst="rect">
            <a:avLst/>
          </a:prstGeom>
        </p:spPr>
      </p:pic>
      <p:pic>
        <p:nvPicPr>
          <p:cNvPr id="81" name="Picture 8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63" y="642983"/>
            <a:ext cx="2949663" cy="1578932"/>
          </a:xfrm>
          <a:prstGeom prst="rect">
            <a:avLst/>
          </a:prstGeom>
        </p:spPr>
      </p:pic>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6917" y="3212721"/>
            <a:ext cx="3187900" cy="2797942"/>
          </a:xfrm>
          <a:prstGeom prst="rect">
            <a:avLst/>
          </a:prstGeom>
        </p:spPr>
      </p:pic>
    </p:spTree>
    <p:extLst>
      <p:ext uri="{BB962C8B-B14F-4D97-AF65-F5344CB8AC3E}">
        <p14:creationId xmlns:p14="http://schemas.microsoft.com/office/powerpoint/2010/main" val="854155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p:cNvSpPr txBox="1"/>
          <p:nvPr/>
        </p:nvSpPr>
        <p:spPr>
          <a:xfrm>
            <a:off x="3183245" y="107945"/>
            <a:ext cx="6275973" cy="769441"/>
          </a:xfrm>
          <a:prstGeom prst="rect">
            <a:avLst/>
          </a:prstGeom>
          <a:noFill/>
        </p:spPr>
        <p:txBody>
          <a:bodyPr wrap="square" rtlCol="0">
            <a:spAutoFit/>
          </a:bodyPr>
          <a:lstStyle/>
          <a:p>
            <a:pPr algn="ctr"/>
            <a:r>
              <a:rPr lang="en-GB" sz="4400" b="1" dirty="0" smtClean="0"/>
              <a:t>Modelling Process</a:t>
            </a:r>
            <a:endParaRPr lang="en-GB" sz="4400" b="1" dirty="0"/>
          </a:p>
        </p:txBody>
      </p:sp>
      <p:sp>
        <p:nvSpPr>
          <p:cNvPr id="2" name="Rectangle 1"/>
          <p:cNvSpPr/>
          <p:nvPr/>
        </p:nvSpPr>
        <p:spPr>
          <a:xfrm>
            <a:off x="6297338" y="1174703"/>
            <a:ext cx="5748844" cy="5145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Immagine 6"/>
          <p:cNvPicPr>
            <a:picLocks noChangeAspect="1"/>
          </p:cNvPicPr>
          <p:nvPr/>
        </p:nvPicPr>
        <p:blipFill>
          <a:blip r:embed="rId2"/>
          <a:stretch>
            <a:fillRect/>
          </a:stretch>
        </p:blipFill>
        <p:spPr>
          <a:xfrm>
            <a:off x="6321232" y="1174703"/>
            <a:ext cx="5724950" cy="4925845"/>
          </a:xfrm>
          <a:prstGeom prst="rect">
            <a:avLst/>
          </a:prstGeom>
          <a:noFill/>
          <a:ln>
            <a:noFill/>
          </a:ln>
        </p:spPr>
      </p:pic>
      <p:sp>
        <p:nvSpPr>
          <p:cNvPr id="4" name="TextBox 3"/>
          <p:cNvSpPr txBox="1"/>
          <p:nvPr/>
        </p:nvSpPr>
        <p:spPr>
          <a:xfrm>
            <a:off x="874767" y="954824"/>
            <a:ext cx="4326341" cy="1631216"/>
          </a:xfrm>
          <a:prstGeom prst="rect">
            <a:avLst/>
          </a:prstGeom>
          <a:noFill/>
        </p:spPr>
        <p:txBody>
          <a:bodyPr wrap="square" rtlCol="0">
            <a:spAutoFit/>
          </a:bodyPr>
          <a:lstStyle/>
          <a:p>
            <a:r>
              <a:rPr lang="en-US" sz="2800" b="1" u="sng" dirty="0" smtClean="0"/>
              <a:t>Models Tested</a:t>
            </a:r>
          </a:p>
          <a:p>
            <a:pPr marL="285750" indent="-285750">
              <a:buFont typeface="Wingdings" charset="2"/>
              <a:buChar char="§"/>
            </a:pPr>
            <a:r>
              <a:rPr lang="en-US" dirty="0" smtClean="0"/>
              <a:t>Elastic net</a:t>
            </a:r>
          </a:p>
          <a:p>
            <a:pPr marL="285750" indent="-285750">
              <a:buFont typeface="Wingdings" charset="2"/>
              <a:buChar char="§"/>
            </a:pPr>
            <a:r>
              <a:rPr lang="en-US" dirty="0" smtClean="0"/>
              <a:t>Neural Network</a:t>
            </a:r>
          </a:p>
          <a:p>
            <a:pPr marL="285750" indent="-285750">
              <a:buFont typeface="Wingdings" charset="2"/>
              <a:buChar char="§"/>
            </a:pPr>
            <a:r>
              <a:rPr lang="en-US" dirty="0" smtClean="0"/>
              <a:t>Decision Forest</a:t>
            </a:r>
          </a:p>
          <a:p>
            <a:pPr marL="285750" indent="-285750">
              <a:buFont typeface="Wingdings" charset="2"/>
              <a:buChar char="§"/>
            </a:pPr>
            <a:r>
              <a:rPr lang="en-US" dirty="0" smtClean="0"/>
              <a:t>Boosted Decision Trees</a:t>
            </a:r>
          </a:p>
        </p:txBody>
      </p:sp>
      <p:grpSp>
        <p:nvGrpSpPr>
          <p:cNvPr id="11" name="Group 10"/>
          <p:cNvGrpSpPr/>
          <p:nvPr/>
        </p:nvGrpSpPr>
        <p:grpSpPr>
          <a:xfrm>
            <a:off x="204716" y="1252997"/>
            <a:ext cx="655093" cy="573206"/>
            <a:chOff x="3875964" y="2279176"/>
            <a:chExt cx="655093" cy="573206"/>
          </a:xfrm>
        </p:grpSpPr>
        <p:sp>
          <p:nvSpPr>
            <p:cNvPr id="5" name="Oval 4"/>
            <p:cNvSpPr/>
            <p:nvPr/>
          </p:nvSpPr>
          <p:spPr>
            <a:xfrm>
              <a:off x="3875964" y="2279176"/>
              <a:ext cx="655093" cy="57320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78322" y="2334946"/>
              <a:ext cx="450376" cy="461665"/>
            </a:xfrm>
            <a:prstGeom prst="rect">
              <a:avLst/>
            </a:prstGeom>
            <a:noFill/>
          </p:spPr>
          <p:txBody>
            <a:bodyPr wrap="square" rtlCol="0">
              <a:spAutoFit/>
            </a:bodyPr>
            <a:lstStyle/>
            <a:p>
              <a:pPr algn="ctr"/>
              <a:r>
                <a:rPr lang="en-US" sz="2400" b="1" dirty="0" smtClean="0">
                  <a:latin typeface="Cambria Math" charset="0"/>
                  <a:ea typeface="Cambria Math" charset="0"/>
                  <a:cs typeface="Cambria Math" charset="0"/>
                </a:rPr>
                <a:t>1</a:t>
              </a:r>
              <a:endParaRPr lang="en-US" b="1" dirty="0">
                <a:latin typeface="Cambria Math" charset="0"/>
                <a:ea typeface="Cambria Math" charset="0"/>
                <a:cs typeface="Cambria Math" charset="0"/>
              </a:endParaRPr>
            </a:p>
          </p:txBody>
        </p:sp>
      </p:grpSp>
      <p:sp>
        <p:nvSpPr>
          <p:cNvPr id="8" name="TextBox 7"/>
          <p:cNvSpPr txBox="1"/>
          <p:nvPr/>
        </p:nvSpPr>
        <p:spPr>
          <a:xfrm>
            <a:off x="1261429" y="2663478"/>
            <a:ext cx="4338523" cy="1846659"/>
          </a:xfrm>
          <a:prstGeom prst="rect">
            <a:avLst/>
          </a:prstGeom>
          <a:noFill/>
        </p:spPr>
        <p:txBody>
          <a:bodyPr wrap="square" rtlCol="0">
            <a:spAutoFit/>
          </a:bodyPr>
          <a:lstStyle/>
          <a:p>
            <a:r>
              <a:rPr lang="en-US" sz="2400" b="1" u="sng" dirty="0"/>
              <a:t>Training Process</a:t>
            </a:r>
            <a:endParaRPr lang="en-US" sz="2400" b="1" dirty="0"/>
          </a:p>
          <a:p>
            <a:pPr marL="285750" indent="-285750">
              <a:buFont typeface="Wingdings" charset="2"/>
              <a:buChar char="§"/>
            </a:pPr>
            <a:r>
              <a:rPr lang="en-US" dirty="0"/>
              <a:t>- 10-fold cross validation on</a:t>
            </a:r>
          </a:p>
          <a:p>
            <a:pPr marL="285750" indent="-285750">
              <a:buFont typeface="Wingdings" charset="2"/>
              <a:buChar char="§"/>
            </a:pPr>
            <a:r>
              <a:rPr lang="en-US" dirty="0"/>
              <a:t>Azure for initial screening and</a:t>
            </a:r>
          </a:p>
          <a:p>
            <a:pPr marL="285750" indent="-285750">
              <a:buFont typeface="Wingdings" charset="2"/>
              <a:buChar char="§"/>
            </a:pPr>
            <a:r>
              <a:rPr lang="en-US" dirty="0"/>
              <a:t>parameter testing</a:t>
            </a:r>
          </a:p>
          <a:p>
            <a:pPr marL="285750" indent="-285750">
              <a:buFont typeface="Wingdings" charset="2"/>
              <a:buChar char="§"/>
            </a:pPr>
            <a:r>
              <a:rPr lang="en-US" dirty="0"/>
              <a:t>Linear models turned out to </a:t>
            </a:r>
          </a:p>
          <a:p>
            <a:pPr marL="285750" indent="-285750">
              <a:buFont typeface="Wingdings" charset="2"/>
              <a:buChar char="§"/>
            </a:pPr>
            <a:r>
              <a:rPr lang="en-US" dirty="0"/>
              <a:t>be the </a:t>
            </a:r>
            <a:r>
              <a:rPr lang="en-US" dirty="0" smtClean="0"/>
              <a:t>best</a:t>
            </a:r>
            <a:endParaRPr lang="en-US" dirty="0"/>
          </a:p>
        </p:txBody>
      </p:sp>
      <p:sp>
        <p:nvSpPr>
          <p:cNvPr id="10" name="TextBox 9"/>
          <p:cNvSpPr txBox="1"/>
          <p:nvPr/>
        </p:nvSpPr>
        <p:spPr>
          <a:xfrm>
            <a:off x="1793522" y="4587575"/>
            <a:ext cx="5105776" cy="2123658"/>
          </a:xfrm>
          <a:prstGeom prst="rect">
            <a:avLst/>
          </a:prstGeom>
          <a:noFill/>
        </p:spPr>
        <p:txBody>
          <a:bodyPr wrap="square" rtlCol="0">
            <a:spAutoFit/>
          </a:bodyPr>
          <a:lstStyle/>
          <a:p>
            <a:r>
              <a:rPr lang="en-US" sz="2400" b="1" u="sng" dirty="0"/>
              <a:t>Final Test</a:t>
            </a:r>
            <a:endParaRPr lang="en-US" sz="2400" b="1" dirty="0"/>
          </a:p>
          <a:p>
            <a:pPr marL="285750" indent="-285750">
              <a:buFont typeface="Wingdings" charset="2"/>
              <a:buChar char="§"/>
            </a:pPr>
            <a:r>
              <a:rPr lang="en-US" dirty="0"/>
              <a:t>Trained linear models in R and </a:t>
            </a:r>
          </a:p>
          <a:p>
            <a:pPr marL="285750" indent="-285750">
              <a:buFont typeface="Wingdings" charset="2"/>
              <a:buChar char="§"/>
            </a:pPr>
            <a:r>
              <a:rPr lang="en-US" dirty="0"/>
              <a:t>on Azure with Q1 data and predicted</a:t>
            </a:r>
          </a:p>
          <a:p>
            <a:pPr marL="285750" indent="-285750">
              <a:buFont typeface="Wingdings" charset="2"/>
              <a:buChar char="§"/>
            </a:pPr>
            <a:r>
              <a:rPr lang="en-US" dirty="0"/>
              <a:t>Q2 results.</a:t>
            </a:r>
          </a:p>
          <a:p>
            <a:pPr marL="285750" indent="-285750">
              <a:buFont typeface="Wingdings" charset="2"/>
              <a:buChar char="§"/>
            </a:pPr>
            <a:r>
              <a:rPr lang="en-US" dirty="0"/>
              <a:t>0.3195427 Q2 MAE on Q2 data regression</a:t>
            </a:r>
          </a:p>
          <a:p>
            <a:pPr marL="285750" indent="-285750">
              <a:buFont typeface="Wingdings" charset="2"/>
              <a:buChar char="§"/>
            </a:pPr>
            <a:r>
              <a:rPr lang="en-US" dirty="0"/>
              <a:t>0.755113 Accuracy on binary classification</a:t>
            </a:r>
          </a:p>
          <a:p>
            <a:endParaRPr lang="en-US" dirty="0"/>
          </a:p>
        </p:txBody>
      </p:sp>
      <p:grpSp>
        <p:nvGrpSpPr>
          <p:cNvPr id="14" name="Group 13"/>
          <p:cNvGrpSpPr/>
          <p:nvPr/>
        </p:nvGrpSpPr>
        <p:grpSpPr>
          <a:xfrm>
            <a:off x="439909" y="3019439"/>
            <a:ext cx="655093" cy="573206"/>
            <a:chOff x="3875964" y="2279176"/>
            <a:chExt cx="655093" cy="573206"/>
          </a:xfrm>
        </p:grpSpPr>
        <p:sp>
          <p:nvSpPr>
            <p:cNvPr id="15" name="Oval 14"/>
            <p:cNvSpPr/>
            <p:nvPr/>
          </p:nvSpPr>
          <p:spPr>
            <a:xfrm>
              <a:off x="3875964" y="2279176"/>
              <a:ext cx="655093" cy="57320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978322" y="2334946"/>
              <a:ext cx="450376" cy="461665"/>
            </a:xfrm>
            <a:prstGeom prst="rect">
              <a:avLst/>
            </a:prstGeom>
            <a:noFill/>
          </p:spPr>
          <p:txBody>
            <a:bodyPr wrap="square" rtlCol="0">
              <a:spAutoFit/>
            </a:bodyPr>
            <a:lstStyle/>
            <a:p>
              <a:pPr algn="ctr"/>
              <a:r>
                <a:rPr lang="en-US" sz="2400" b="1" dirty="0">
                  <a:latin typeface="Cambria Math" charset="0"/>
                  <a:ea typeface="Cambria Math" charset="0"/>
                  <a:cs typeface="Cambria Math" charset="0"/>
                </a:rPr>
                <a:t>2</a:t>
              </a:r>
              <a:endParaRPr lang="en-US" b="1" dirty="0">
                <a:latin typeface="Cambria Math" charset="0"/>
                <a:ea typeface="Cambria Math" charset="0"/>
                <a:cs typeface="Cambria Math" charset="0"/>
              </a:endParaRPr>
            </a:p>
          </p:txBody>
        </p:sp>
      </p:grpSp>
      <p:grpSp>
        <p:nvGrpSpPr>
          <p:cNvPr id="17" name="Group 16"/>
          <p:cNvGrpSpPr/>
          <p:nvPr/>
        </p:nvGrpSpPr>
        <p:grpSpPr>
          <a:xfrm>
            <a:off x="933883" y="4785881"/>
            <a:ext cx="655093" cy="573206"/>
            <a:chOff x="3875964" y="2279176"/>
            <a:chExt cx="655093" cy="573206"/>
          </a:xfrm>
        </p:grpSpPr>
        <p:sp>
          <p:nvSpPr>
            <p:cNvPr id="18" name="Oval 17"/>
            <p:cNvSpPr/>
            <p:nvPr/>
          </p:nvSpPr>
          <p:spPr>
            <a:xfrm>
              <a:off x="3875964" y="2279176"/>
              <a:ext cx="655093" cy="57320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978322" y="2334946"/>
              <a:ext cx="450376" cy="461665"/>
            </a:xfrm>
            <a:prstGeom prst="rect">
              <a:avLst/>
            </a:prstGeom>
            <a:noFill/>
          </p:spPr>
          <p:txBody>
            <a:bodyPr wrap="square" rtlCol="0">
              <a:spAutoFit/>
            </a:bodyPr>
            <a:lstStyle/>
            <a:p>
              <a:pPr algn="ctr"/>
              <a:r>
                <a:rPr lang="en-US" sz="2400" b="1" dirty="0">
                  <a:latin typeface="Cambria Math" charset="0"/>
                  <a:ea typeface="Cambria Math" charset="0"/>
                  <a:cs typeface="Cambria Math" charset="0"/>
                </a:rPr>
                <a:t>3</a:t>
              </a:r>
              <a:endParaRPr lang="en-US" b="1" dirty="0">
                <a:latin typeface="Cambria Math" charset="0"/>
                <a:ea typeface="Cambria Math" charset="0"/>
                <a:cs typeface="Cambria Math" charset="0"/>
              </a:endParaRPr>
            </a:p>
          </p:txBody>
        </p:sp>
      </p:grpSp>
      <p:cxnSp>
        <p:nvCxnSpPr>
          <p:cNvPr id="20" name="Straight Connector 19"/>
          <p:cNvCxnSpPr/>
          <p:nvPr/>
        </p:nvCxnSpPr>
        <p:spPr>
          <a:xfrm flipV="1">
            <a:off x="2295502" y="822276"/>
            <a:ext cx="7517238" cy="0"/>
          </a:xfrm>
          <a:prstGeom prst="line">
            <a:avLst/>
          </a:prstGeom>
          <a:ln w="38100">
            <a:solidFill>
              <a:srgbClr val="56A2C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095002" y="2642885"/>
            <a:ext cx="4320000" cy="2059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69268" y="4539097"/>
            <a:ext cx="4362792" cy="2681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609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06" y="313899"/>
            <a:ext cx="7313127" cy="6196083"/>
          </a:xfrm>
          <a:prstGeom prst="rect">
            <a:avLst/>
          </a:prstGeom>
        </p:spPr>
      </p:pic>
      <p:sp>
        <p:nvSpPr>
          <p:cNvPr id="6" name="TextBox 7"/>
          <p:cNvSpPr txBox="1">
            <a:spLocks noChangeArrowheads="1"/>
          </p:cNvSpPr>
          <p:nvPr/>
        </p:nvSpPr>
        <p:spPr bwMode="auto">
          <a:xfrm>
            <a:off x="8208927" y="3313291"/>
            <a:ext cx="3623682"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smtClean="0">
                <a:latin typeface="Century Gothic" charset="0"/>
              </a:rPr>
              <a:t>Linear Regression, Boosted Decision Tree, Binary Logistics Regression (done in R and Azure)</a:t>
            </a:r>
            <a:endParaRPr lang="en-US" altLang="en-US" sz="1600" b="1" i="1" dirty="0">
              <a:latin typeface="Century Gothic" charset="0"/>
            </a:endParaRPr>
          </a:p>
        </p:txBody>
      </p:sp>
      <p:sp>
        <p:nvSpPr>
          <p:cNvPr id="2" name="Down Arrow 1"/>
          <p:cNvSpPr/>
          <p:nvPr/>
        </p:nvSpPr>
        <p:spPr>
          <a:xfrm>
            <a:off x="9317907" y="914229"/>
            <a:ext cx="1160059" cy="8871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7"/>
          <p:cNvSpPr txBox="1">
            <a:spLocks noChangeArrowheads="1"/>
          </p:cNvSpPr>
          <p:nvPr/>
        </p:nvSpPr>
        <p:spPr bwMode="auto">
          <a:xfrm>
            <a:off x="8086097" y="17576"/>
            <a:ext cx="3623682"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smtClean="0">
                <a:latin typeface="Century Gothic" charset="0"/>
              </a:rPr>
              <a:t>Data Manipulation and Data Organization (done </a:t>
            </a:r>
            <a:r>
              <a:rPr lang="en-US" altLang="en-US" sz="1600" b="1" i="1" smtClean="0">
                <a:latin typeface="Century Gothic" charset="0"/>
              </a:rPr>
              <a:t>in </a:t>
            </a:r>
            <a:r>
              <a:rPr lang="en-US" altLang="en-US" sz="1600" b="1" i="1" smtClean="0">
                <a:latin typeface="Century Gothic" charset="0"/>
              </a:rPr>
              <a:t>R and Azure)</a:t>
            </a:r>
            <a:endParaRPr lang="en-US" altLang="en-US" sz="1600" b="1" i="1" dirty="0">
              <a:latin typeface="Century Gothic" charset="0"/>
            </a:endParaRPr>
          </a:p>
        </p:txBody>
      </p:sp>
      <p:sp>
        <p:nvSpPr>
          <p:cNvPr id="8" name="TextBox 7"/>
          <p:cNvSpPr txBox="1">
            <a:spLocks noChangeArrowheads="1"/>
          </p:cNvSpPr>
          <p:nvPr/>
        </p:nvSpPr>
        <p:spPr bwMode="auto">
          <a:xfrm>
            <a:off x="8086097" y="1899952"/>
            <a:ext cx="3623682"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smtClean="0">
                <a:latin typeface="Century Gothic" charset="0"/>
              </a:rPr>
              <a:t>Feature Selection (done in Azure)</a:t>
            </a:r>
            <a:endParaRPr lang="en-US" altLang="en-US" sz="1600" b="1" i="1" dirty="0">
              <a:latin typeface="Century Gothic" charset="0"/>
            </a:endParaRPr>
          </a:p>
        </p:txBody>
      </p:sp>
      <p:sp>
        <p:nvSpPr>
          <p:cNvPr id="9" name="Down Arrow 8"/>
          <p:cNvSpPr/>
          <p:nvPr/>
        </p:nvSpPr>
        <p:spPr>
          <a:xfrm>
            <a:off x="9317907" y="2344657"/>
            <a:ext cx="1160059" cy="8871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9317907" y="4376705"/>
            <a:ext cx="1160059" cy="8871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a:spLocks noChangeArrowheads="1"/>
          </p:cNvSpPr>
          <p:nvPr/>
        </p:nvSpPr>
        <p:spPr bwMode="auto">
          <a:xfrm>
            <a:off x="8208927" y="5494559"/>
            <a:ext cx="3623682"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smtClean="0">
                <a:latin typeface="Century Gothic" charset="0"/>
              </a:rPr>
              <a:t>10-Fold Cross Validation (done in Azure and validate with R)</a:t>
            </a:r>
            <a:endParaRPr lang="en-US" altLang="en-US" sz="1600" b="1" i="1" dirty="0">
              <a:latin typeface="Century Gothic" charset="0"/>
            </a:endParaRPr>
          </a:p>
        </p:txBody>
      </p:sp>
    </p:spTree>
    <p:extLst>
      <p:ext uri="{BB962C8B-B14F-4D97-AF65-F5344CB8AC3E}">
        <p14:creationId xmlns:p14="http://schemas.microsoft.com/office/powerpoint/2010/main" val="186125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04" y="-63604"/>
            <a:ext cx="12183196" cy="6921604"/>
          </a:xfrm>
          <a:prstGeom prst="rect">
            <a:avLst/>
          </a:prstGeom>
          <a:solidFill>
            <a:srgbClr val="28394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5" name="TextBox 14"/>
          <p:cNvSpPr txBox="1">
            <a:spLocks noChangeArrowheads="1"/>
          </p:cNvSpPr>
          <p:nvPr/>
        </p:nvSpPr>
        <p:spPr bwMode="auto">
          <a:xfrm>
            <a:off x="503238" y="13970000"/>
            <a:ext cx="2668587"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a:solidFill>
                  <a:srgbClr val="FFFFFF"/>
                </a:solidFill>
              </a:rPr>
              <a:t>Conclusion or summary of your infographic should live here. Nunc vel justo cursus, porttitor nibh vitae, aliquam quam. Praesent finibus nibh eget viverra ultrices. Integer mattis finibus nibh, quis condimentum dolor porta malesuada. Vivamus sed lacus pharetra, auctor nulla.</a:t>
            </a:r>
          </a:p>
        </p:txBody>
      </p:sp>
      <p:sp>
        <p:nvSpPr>
          <p:cNvPr id="6" name="Rectangle 17"/>
          <p:cNvSpPr>
            <a:spLocks noChangeArrowheads="1"/>
          </p:cNvSpPr>
          <p:nvPr/>
        </p:nvSpPr>
        <p:spPr bwMode="auto">
          <a:xfrm>
            <a:off x="1712913" y="16536988"/>
            <a:ext cx="5334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20000"/>
              </a:lnSpc>
              <a:spcBef>
                <a:spcPct val="0"/>
              </a:spcBef>
              <a:buFontTx/>
              <a:buNone/>
            </a:pPr>
            <a:r>
              <a:rPr lang="en-US" altLang="en-US" sz="1200" b="1">
                <a:solidFill>
                  <a:srgbClr val="FFFFFF"/>
                </a:solidFill>
              </a:rPr>
              <a:t>Want to learn more or get more details? Great! How about a nice - </a:t>
            </a:r>
          </a:p>
        </p:txBody>
      </p:sp>
      <p:sp>
        <p:nvSpPr>
          <p:cNvPr id="7" name="TextBox 14"/>
          <p:cNvSpPr txBox="1">
            <a:spLocks noChangeArrowheads="1"/>
          </p:cNvSpPr>
          <p:nvPr/>
        </p:nvSpPr>
        <p:spPr bwMode="auto">
          <a:xfrm>
            <a:off x="217086" y="4259909"/>
            <a:ext cx="3080997"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just" eaLnBrk="1" hangingPunct="1">
              <a:lnSpc>
                <a:spcPct val="120000"/>
              </a:lnSpc>
              <a:spcBef>
                <a:spcPct val="0"/>
              </a:spcBef>
              <a:buFontTx/>
              <a:buNone/>
            </a:pPr>
            <a:r>
              <a:rPr lang="en-US" altLang="en-US" sz="1800" dirty="0" smtClean="0">
                <a:solidFill>
                  <a:srgbClr val="FFFFFF"/>
                </a:solidFill>
              </a:rPr>
              <a:t>We’ve all been told that drinking makes you have a worse nights sleep and it turns out that it’s true! Being an alcoholic is the very strongest predictor of a bad nights sleep.</a:t>
            </a:r>
            <a:endParaRPr lang="en-US" altLang="en-US" sz="1800" dirty="0">
              <a:solidFill>
                <a:srgbClr val="FFFFFF"/>
              </a:solidFill>
            </a:endParaRPr>
          </a:p>
        </p:txBody>
      </p:sp>
      <p:cxnSp>
        <p:nvCxnSpPr>
          <p:cNvPr id="8" name="Straight Connector 7"/>
          <p:cNvCxnSpPr/>
          <p:nvPr/>
        </p:nvCxnSpPr>
        <p:spPr>
          <a:xfrm>
            <a:off x="1715293" y="10292465"/>
            <a:ext cx="0" cy="2270125"/>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426862" y="4115549"/>
            <a:ext cx="31750" cy="24193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090987" y="266609"/>
            <a:ext cx="3630613" cy="3344863"/>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Freeform 10"/>
          <p:cNvSpPr/>
          <p:nvPr/>
        </p:nvSpPr>
        <p:spPr>
          <a:xfrm flipH="1">
            <a:off x="6241976" y="750268"/>
            <a:ext cx="5282412" cy="898190"/>
          </a:xfrm>
          <a:custGeom>
            <a:avLst/>
            <a:gdLst>
              <a:gd name="connsiteX0" fmla="*/ 1676400 w 1676400"/>
              <a:gd name="connsiteY0" fmla="*/ 0 h 1320800"/>
              <a:gd name="connsiteX1" fmla="*/ 1676400 w 1676400"/>
              <a:gd name="connsiteY1" fmla="*/ 1117600 h 1320800"/>
              <a:gd name="connsiteX2" fmla="*/ 0 w 1676400"/>
              <a:gd name="connsiteY2" fmla="*/ 1100667 h 1320800"/>
              <a:gd name="connsiteX3" fmla="*/ 0 w 1676400"/>
              <a:gd name="connsiteY3" fmla="*/ 1320800 h 1320800"/>
            </a:gdLst>
            <a:ahLst/>
            <a:cxnLst>
              <a:cxn ang="0">
                <a:pos x="connsiteX0" y="connsiteY0"/>
              </a:cxn>
              <a:cxn ang="0">
                <a:pos x="connsiteX1" y="connsiteY1"/>
              </a:cxn>
              <a:cxn ang="0">
                <a:pos x="connsiteX2" y="connsiteY2"/>
              </a:cxn>
              <a:cxn ang="0">
                <a:pos x="connsiteX3" y="connsiteY3"/>
              </a:cxn>
            </a:cxnLst>
            <a:rect l="l" t="t" r="r" b="b"/>
            <a:pathLst>
              <a:path w="1676400" h="1320800">
                <a:moveTo>
                  <a:pt x="1676400" y="0"/>
                </a:moveTo>
                <a:lnTo>
                  <a:pt x="1676400" y="1117600"/>
                </a:lnTo>
                <a:lnTo>
                  <a:pt x="0" y="1100667"/>
                </a:lnTo>
                <a:lnTo>
                  <a:pt x="0" y="1320800"/>
                </a:lnTo>
              </a:path>
            </a:pathLst>
          </a:custGeom>
          <a:ln>
            <a:solidFill>
              <a:srgbClr val="FFFFFF"/>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sp>
        <p:nvSpPr>
          <p:cNvPr id="15" name="Freeform 14"/>
          <p:cNvSpPr/>
          <p:nvPr/>
        </p:nvSpPr>
        <p:spPr>
          <a:xfrm>
            <a:off x="5975733" y="3365396"/>
            <a:ext cx="1248186" cy="1107789"/>
          </a:xfrm>
          <a:custGeom>
            <a:avLst/>
            <a:gdLst>
              <a:gd name="connsiteX0" fmla="*/ 0 w 1100667"/>
              <a:gd name="connsiteY0" fmla="*/ 0 h 1975556"/>
              <a:gd name="connsiteX1" fmla="*/ 14111 w 1100667"/>
              <a:gd name="connsiteY1" fmla="*/ 1651000 h 1975556"/>
              <a:gd name="connsiteX2" fmla="*/ 1100667 w 1100667"/>
              <a:gd name="connsiteY2" fmla="*/ 1651000 h 1975556"/>
              <a:gd name="connsiteX3" fmla="*/ 1100667 w 1100667"/>
              <a:gd name="connsiteY3" fmla="*/ 1975556 h 1975556"/>
            </a:gdLst>
            <a:ahLst/>
            <a:cxnLst>
              <a:cxn ang="0">
                <a:pos x="connsiteX0" y="connsiteY0"/>
              </a:cxn>
              <a:cxn ang="0">
                <a:pos x="connsiteX1" y="connsiteY1"/>
              </a:cxn>
              <a:cxn ang="0">
                <a:pos x="connsiteX2" y="connsiteY2"/>
              </a:cxn>
              <a:cxn ang="0">
                <a:pos x="connsiteX3" y="connsiteY3"/>
              </a:cxn>
            </a:cxnLst>
            <a:rect l="l" t="t" r="r" b="b"/>
            <a:pathLst>
              <a:path w="1100667" h="1975556">
                <a:moveTo>
                  <a:pt x="0" y="0"/>
                </a:moveTo>
                <a:lnTo>
                  <a:pt x="14111" y="1651000"/>
                </a:lnTo>
                <a:lnTo>
                  <a:pt x="1100667" y="1651000"/>
                </a:lnTo>
                <a:lnTo>
                  <a:pt x="1100667" y="1975556"/>
                </a:lnTo>
              </a:path>
            </a:pathLst>
          </a:custGeom>
          <a:ln>
            <a:solidFill>
              <a:srgbClr val="FFFFFF"/>
            </a:solidFill>
          </a:ln>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sp>
        <p:nvSpPr>
          <p:cNvPr id="16" name="Freeform 15"/>
          <p:cNvSpPr/>
          <p:nvPr/>
        </p:nvSpPr>
        <p:spPr>
          <a:xfrm flipH="1">
            <a:off x="4479698" y="3371428"/>
            <a:ext cx="1073311" cy="1101758"/>
          </a:xfrm>
          <a:custGeom>
            <a:avLst/>
            <a:gdLst>
              <a:gd name="connsiteX0" fmla="*/ 0 w 1100667"/>
              <a:gd name="connsiteY0" fmla="*/ 0 h 1975556"/>
              <a:gd name="connsiteX1" fmla="*/ 14111 w 1100667"/>
              <a:gd name="connsiteY1" fmla="*/ 1651000 h 1975556"/>
              <a:gd name="connsiteX2" fmla="*/ 1100667 w 1100667"/>
              <a:gd name="connsiteY2" fmla="*/ 1651000 h 1975556"/>
              <a:gd name="connsiteX3" fmla="*/ 1100667 w 1100667"/>
              <a:gd name="connsiteY3" fmla="*/ 1975556 h 1975556"/>
            </a:gdLst>
            <a:ahLst/>
            <a:cxnLst>
              <a:cxn ang="0">
                <a:pos x="connsiteX0" y="connsiteY0"/>
              </a:cxn>
              <a:cxn ang="0">
                <a:pos x="connsiteX1" y="connsiteY1"/>
              </a:cxn>
              <a:cxn ang="0">
                <a:pos x="connsiteX2" y="connsiteY2"/>
              </a:cxn>
              <a:cxn ang="0">
                <a:pos x="connsiteX3" y="connsiteY3"/>
              </a:cxn>
            </a:cxnLst>
            <a:rect l="l" t="t" r="r" b="b"/>
            <a:pathLst>
              <a:path w="1100667" h="1975556">
                <a:moveTo>
                  <a:pt x="0" y="0"/>
                </a:moveTo>
                <a:lnTo>
                  <a:pt x="14111" y="1651000"/>
                </a:lnTo>
                <a:lnTo>
                  <a:pt x="1100667" y="1651000"/>
                </a:lnTo>
                <a:lnTo>
                  <a:pt x="1100667" y="1975556"/>
                </a:lnTo>
              </a:path>
            </a:pathLst>
          </a:custGeom>
          <a:ln>
            <a:solidFill>
              <a:srgbClr val="FFFFFF"/>
            </a:solidFill>
          </a:ln>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grpSp>
        <p:nvGrpSpPr>
          <p:cNvPr id="12" name="Group 5"/>
          <p:cNvGrpSpPr>
            <a:grpSpLocks/>
          </p:cNvGrpSpPr>
          <p:nvPr/>
        </p:nvGrpSpPr>
        <p:grpSpPr bwMode="auto">
          <a:xfrm>
            <a:off x="4454525" y="563407"/>
            <a:ext cx="2903537" cy="2605087"/>
            <a:chOff x="4310991" y="7579667"/>
            <a:chExt cx="2903537" cy="2604794"/>
          </a:xfrm>
        </p:grpSpPr>
        <p:sp>
          <p:nvSpPr>
            <p:cNvPr id="13" name="Oval 12"/>
            <p:cNvSpPr/>
            <p:nvPr/>
          </p:nvSpPr>
          <p:spPr>
            <a:xfrm>
              <a:off x="4310991" y="7579667"/>
              <a:ext cx="2903537" cy="2604794"/>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TextBox 7"/>
            <p:cNvSpPr txBox="1">
              <a:spLocks noChangeArrowheads="1"/>
            </p:cNvSpPr>
            <p:nvPr/>
          </p:nvSpPr>
          <p:spPr bwMode="auto">
            <a:xfrm>
              <a:off x="4796369" y="8084779"/>
              <a:ext cx="1975644" cy="171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2400" b="1" i="1" dirty="0">
                  <a:latin typeface="Century Gothic" charset="0"/>
                </a:rPr>
                <a:t>Factors </a:t>
              </a:r>
              <a:r>
                <a:rPr lang="en-US" altLang="en-US" sz="2400" b="1" i="1" dirty="0" smtClean="0">
                  <a:latin typeface="Century Gothic" charset="0"/>
                </a:rPr>
                <a:t>that Contribute </a:t>
              </a:r>
              <a:r>
                <a:rPr lang="en-US" altLang="en-US" sz="2400" b="1" i="1" dirty="0">
                  <a:latin typeface="Century Gothic" charset="0"/>
                </a:rPr>
                <a:t>to Sleep Quality</a:t>
              </a:r>
            </a:p>
          </p:txBody>
        </p:sp>
      </p:grpSp>
      <p:sp>
        <p:nvSpPr>
          <p:cNvPr id="17" name="TextBox 14"/>
          <p:cNvSpPr txBox="1">
            <a:spLocks noChangeArrowheads="1"/>
          </p:cNvSpPr>
          <p:nvPr/>
        </p:nvSpPr>
        <p:spPr bwMode="auto">
          <a:xfrm>
            <a:off x="252683" y="1865950"/>
            <a:ext cx="3760536"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800" dirty="0" smtClean="0">
                <a:solidFill>
                  <a:srgbClr val="FFFFFF"/>
                </a:solidFill>
              </a:rPr>
              <a:t>Having a social life filled with outdoor habits such as hiking, skiing, and exercise greatly increases your chance of getting a good night’s sleep. In fact, it’s as good for your sleep as alcoholism is bad.</a:t>
            </a:r>
            <a:endParaRPr lang="en-US" altLang="en-US" sz="1800" dirty="0">
              <a:solidFill>
                <a:srgbClr val="FFFFFF"/>
              </a:solidFill>
            </a:endParaRPr>
          </a:p>
        </p:txBody>
      </p:sp>
      <p:cxnSp>
        <p:nvCxnSpPr>
          <p:cNvPr id="18" name="Straight Connector 17"/>
          <p:cNvCxnSpPr/>
          <p:nvPr/>
        </p:nvCxnSpPr>
        <p:spPr>
          <a:xfrm>
            <a:off x="201211" y="1700100"/>
            <a:ext cx="15875" cy="22161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a:spLocks noChangeArrowheads="1"/>
          </p:cNvSpPr>
          <p:nvPr/>
        </p:nvSpPr>
        <p:spPr bwMode="auto">
          <a:xfrm>
            <a:off x="8248544" y="1930349"/>
            <a:ext cx="3332373"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800" dirty="0" smtClean="0">
                <a:solidFill>
                  <a:srgbClr val="FFFFFF"/>
                </a:solidFill>
              </a:rPr>
              <a:t>Being an outgoing person – i.e. having an active social life will make for a better night’s sleep.</a:t>
            </a:r>
          </a:p>
        </p:txBody>
      </p:sp>
      <p:cxnSp>
        <p:nvCxnSpPr>
          <p:cNvPr id="21" name="Straight Connector 20"/>
          <p:cNvCxnSpPr/>
          <p:nvPr/>
        </p:nvCxnSpPr>
        <p:spPr>
          <a:xfrm flipH="1">
            <a:off x="7831651" y="3878987"/>
            <a:ext cx="6350" cy="2401888"/>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1738768" y="1884766"/>
            <a:ext cx="0" cy="2351088"/>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23" name="TextBox 14"/>
          <p:cNvSpPr txBox="1">
            <a:spLocks noChangeArrowheads="1"/>
          </p:cNvSpPr>
          <p:nvPr/>
        </p:nvSpPr>
        <p:spPr bwMode="auto">
          <a:xfrm>
            <a:off x="7938765" y="4112196"/>
            <a:ext cx="3328809"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800" dirty="0" smtClean="0">
                <a:solidFill>
                  <a:srgbClr val="FFFFFF"/>
                </a:solidFill>
              </a:rPr>
              <a:t>Another chronic habit that many people have is smoking. It turns out that this habit isn’t only bad for your lungs. Smoking is the second best predictor for having a bad nights sleep.</a:t>
            </a:r>
            <a:endParaRPr lang="en-US" altLang="en-US" sz="1800" dirty="0">
              <a:solidFill>
                <a:srgbClr val="FFFFFF"/>
              </a:solidFill>
            </a:endParaRPr>
          </a:p>
        </p:txBody>
      </p:sp>
      <p:cxnSp>
        <p:nvCxnSpPr>
          <p:cNvPr id="24" name="Straight Connector 23"/>
          <p:cNvCxnSpPr/>
          <p:nvPr/>
        </p:nvCxnSpPr>
        <p:spPr>
          <a:xfrm>
            <a:off x="6838156" y="10327390"/>
            <a:ext cx="0" cy="24193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9903618" y="10346440"/>
            <a:ext cx="11113" cy="240030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pic>
        <p:nvPicPr>
          <p:cNvPr id="26"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79076" y="796187"/>
            <a:ext cx="1239837"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5491" y="3731475"/>
            <a:ext cx="1061316" cy="105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22140" y="3733850"/>
            <a:ext cx="1119188" cy="105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7"/>
          <p:cNvSpPr txBox="1">
            <a:spLocks noChangeArrowheads="1"/>
          </p:cNvSpPr>
          <p:nvPr/>
        </p:nvSpPr>
        <p:spPr bwMode="auto">
          <a:xfrm>
            <a:off x="2056607" y="846530"/>
            <a:ext cx="19415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a:solidFill>
                  <a:schemeClr val="tx2">
                    <a:lumMod val="40000"/>
                    <a:lumOff val="60000"/>
                  </a:schemeClr>
                </a:solidFill>
                <a:latin typeface="Century Gothic" charset="0"/>
              </a:rPr>
              <a:t>Outdoor Habits – Social Life</a:t>
            </a:r>
          </a:p>
        </p:txBody>
      </p:sp>
      <p:sp>
        <p:nvSpPr>
          <p:cNvPr id="39" name="TextBox 7"/>
          <p:cNvSpPr txBox="1">
            <a:spLocks noChangeArrowheads="1"/>
          </p:cNvSpPr>
          <p:nvPr/>
        </p:nvSpPr>
        <p:spPr bwMode="auto">
          <a:xfrm>
            <a:off x="7942660" y="846530"/>
            <a:ext cx="19415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a:solidFill>
                  <a:schemeClr val="tx2">
                    <a:lumMod val="40000"/>
                    <a:lumOff val="60000"/>
                  </a:schemeClr>
                </a:solidFill>
                <a:latin typeface="Century Gothic" charset="0"/>
              </a:rPr>
              <a:t>Outgoing Social Life Indicator</a:t>
            </a:r>
          </a:p>
        </p:txBody>
      </p:sp>
      <p:sp>
        <p:nvSpPr>
          <p:cNvPr id="40" name="TextBox 7"/>
          <p:cNvSpPr txBox="1">
            <a:spLocks noChangeArrowheads="1"/>
          </p:cNvSpPr>
          <p:nvPr/>
        </p:nvSpPr>
        <p:spPr bwMode="auto">
          <a:xfrm>
            <a:off x="2159793" y="854939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41" name="TextBox 7"/>
          <p:cNvSpPr txBox="1">
            <a:spLocks noChangeArrowheads="1"/>
          </p:cNvSpPr>
          <p:nvPr/>
        </p:nvSpPr>
        <p:spPr bwMode="auto">
          <a:xfrm>
            <a:off x="7481093" y="868432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cxnSp>
        <p:nvCxnSpPr>
          <p:cNvPr id="42" name="Straight Connector 41"/>
          <p:cNvCxnSpPr/>
          <p:nvPr/>
        </p:nvCxnSpPr>
        <p:spPr>
          <a:xfrm>
            <a:off x="398463" y="570304"/>
            <a:ext cx="2628900" cy="0"/>
          </a:xfrm>
          <a:prstGeom prst="line">
            <a:avLst/>
          </a:prstGeom>
          <a:ln>
            <a:solidFill>
              <a:srgbClr val="56A2C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8773318" y="570304"/>
            <a:ext cx="2965450" cy="0"/>
          </a:xfrm>
          <a:prstGeom prst="line">
            <a:avLst/>
          </a:prstGeom>
          <a:ln>
            <a:solidFill>
              <a:srgbClr val="56A2C3"/>
            </a:solidFill>
          </a:ln>
          <a:effectLst/>
        </p:spPr>
        <p:style>
          <a:lnRef idx="2">
            <a:schemeClr val="accent1"/>
          </a:lnRef>
          <a:fillRef idx="0">
            <a:schemeClr val="accent1"/>
          </a:fillRef>
          <a:effectRef idx="1">
            <a:schemeClr val="accent1"/>
          </a:effectRef>
          <a:fontRef idx="minor">
            <a:schemeClr val="tx1"/>
          </a:fontRef>
        </p:style>
      </p:cxnSp>
      <p:sp>
        <p:nvSpPr>
          <p:cNvPr id="49" name="Freeform 48"/>
          <p:cNvSpPr/>
          <p:nvPr/>
        </p:nvSpPr>
        <p:spPr>
          <a:xfrm flipH="1">
            <a:off x="1397048" y="1423947"/>
            <a:ext cx="3078333" cy="45719"/>
          </a:xfrm>
          <a:custGeom>
            <a:avLst/>
            <a:gdLst>
              <a:gd name="connsiteX0" fmla="*/ 1676400 w 1676400"/>
              <a:gd name="connsiteY0" fmla="*/ 0 h 1320800"/>
              <a:gd name="connsiteX1" fmla="*/ 1676400 w 1676400"/>
              <a:gd name="connsiteY1" fmla="*/ 1117600 h 1320800"/>
              <a:gd name="connsiteX2" fmla="*/ 0 w 1676400"/>
              <a:gd name="connsiteY2" fmla="*/ 1100667 h 1320800"/>
              <a:gd name="connsiteX3" fmla="*/ 0 w 1676400"/>
              <a:gd name="connsiteY3" fmla="*/ 1320800 h 1320800"/>
            </a:gdLst>
            <a:ahLst/>
            <a:cxnLst>
              <a:cxn ang="0">
                <a:pos x="connsiteX0" y="connsiteY0"/>
              </a:cxn>
              <a:cxn ang="0">
                <a:pos x="connsiteX1" y="connsiteY1"/>
              </a:cxn>
              <a:cxn ang="0">
                <a:pos x="connsiteX2" y="connsiteY2"/>
              </a:cxn>
              <a:cxn ang="0">
                <a:pos x="connsiteX3" y="connsiteY3"/>
              </a:cxn>
            </a:cxnLst>
            <a:rect l="l" t="t" r="r" b="b"/>
            <a:pathLst>
              <a:path w="1676400" h="1320800">
                <a:moveTo>
                  <a:pt x="1676400" y="0"/>
                </a:moveTo>
                <a:lnTo>
                  <a:pt x="1676400" y="1117600"/>
                </a:lnTo>
                <a:lnTo>
                  <a:pt x="0" y="1100667"/>
                </a:lnTo>
                <a:lnTo>
                  <a:pt x="0" y="1320800"/>
                </a:lnTo>
              </a:path>
            </a:pathLst>
          </a:custGeom>
          <a:ln>
            <a:solidFill>
              <a:srgbClr val="FFFFFF"/>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pic>
        <p:nvPicPr>
          <p:cNvPr id="27" name="Picture 2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0516" y="721363"/>
            <a:ext cx="12128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7"/>
          <p:cNvSpPr txBox="1">
            <a:spLocks noChangeArrowheads="1"/>
          </p:cNvSpPr>
          <p:nvPr/>
        </p:nvSpPr>
        <p:spPr bwMode="auto">
          <a:xfrm>
            <a:off x="825500" y="1219200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52" name="TextBox 7"/>
          <p:cNvSpPr txBox="1">
            <a:spLocks noChangeArrowheads="1"/>
          </p:cNvSpPr>
          <p:nvPr/>
        </p:nvSpPr>
        <p:spPr bwMode="auto">
          <a:xfrm>
            <a:off x="6146800" y="1232693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sp>
        <p:nvSpPr>
          <p:cNvPr id="53" name="TextBox 7"/>
          <p:cNvSpPr txBox="1">
            <a:spLocks noChangeArrowheads="1"/>
          </p:cNvSpPr>
          <p:nvPr/>
        </p:nvSpPr>
        <p:spPr bwMode="auto">
          <a:xfrm>
            <a:off x="977900" y="1234440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54" name="TextBox 7"/>
          <p:cNvSpPr txBox="1">
            <a:spLocks noChangeArrowheads="1"/>
          </p:cNvSpPr>
          <p:nvPr/>
        </p:nvSpPr>
        <p:spPr bwMode="auto">
          <a:xfrm>
            <a:off x="6299200" y="1247933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sp>
        <p:nvSpPr>
          <p:cNvPr id="55" name="TextBox 7"/>
          <p:cNvSpPr txBox="1">
            <a:spLocks noChangeArrowheads="1"/>
          </p:cNvSpPr>
          <p:nvPr/>
        </p:nvSpPr>
        <p:spPr bwMode="auto">
          <a:xfrm>
            <a:off x="3581717" y="4973971"/>
            <a:ext cx="1941512"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smtClean="0">
                <a:latin typeface="Century Gothic" charset="0"/>
              </a:rPr>
              <a:t>Alcoholic Profile</a:t>
            </a:r>
            <a:endParaRPr lang="en-US" altLang="en-US" sz="1600" b="1" i="1" dirty="0">
              <a:latin typeface="Century Gothic" charset="0"/>
            </a:endParaRPr>
          </a:p>
        </p:txBody>
      </p:sp>
      <p:sp>
        <p:nvSpPr>
          <p:cNvPr id="56" name="TextBox 7"/>
          <p:cNvSpPr txBox="1">
            <a:spLocks noChangeArrowheads="1"/>
          </p:cNvSpPr>
          <p:nvPr/>
        </p:nvSpPr>
        <p:spPr bwMode="auto">
          <a:xfrm>
            <a:off x="6017062" y="4939978"/>
            <a:ext cx="1941512"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smtClean="0">
                <a:latin typeface="Century Gothic" charset="0"/>
              </a:rPr>
              <a:t>Smoking Habits</a:t>
            </a:r>
            <a:endParaRPr lang="en-US" altLang="en-US" sz="1600" b="1" i="1" dirty="0">
              <a:latin typeface="Century Gothic" charset="0"/>
            </a:endParaRPr>
          </a:p>
        </p:txBody>
      </p:sp>
      <p:sp>
        <p:nvSpPr>
          <p:cNvPr id="2" name="TextBox 1"/>
          <p:cNvSpPr txBox="1"/>
          <p:nvPr/>
        </p:nvSpPr>
        <p:spPr>
          <a:xfrm>
            <a:off x="3782920" y="5387793"/>
            <a:ext cx="1343209" cy="646331"/>
          </a:xfrm>
          <a:prstGeom prst="rect">
            <a:avLst/>
          </a:prstGeom>
          <a:noFill/>
        </p:spPr>
        <p:txBody>
          <a:bodyPr wrap="square" rtlCol="0">
            <a:spAutoFit/>
          </a:bodyPr>
          <a:lstStyle/>
          <a:p>
            <a:r>
              <a:rPr lang="en-US" dirty="0" smtClean="0"/>
              <a:t>Coefficient: -</a:t>
            </a:r>
            <a:r>
              <a:rPr lang="en-US" b="1" dirty="0" smtClean="0"/>
              <a:t>0.48270</a:t>
            </a:r>
            <a:endParaRPr lang="en-US" b="1" dirty="0"/>
          </a:p>
        </p:txBody>
      </p:sp>
      <p:sp>
        <p:nvSpPr>
          <p:cNvPr id="45" name="TextBox 44"/>
          <p:cNvSpPr txBox="1"/>
          <p:nvPr/>
        </p:nvSpPr>
        <p:spPr>
          <a:xfrm>
            <a:off x="6372465" y="5458384"/>
            <a:ext cx="1343209" cy="646331"/>
          </a:xfrm>
          <a:prstGeom prst="rect">
            <a:avLst/>
          </a:prstGeom>
          <a:noFill/>
        </p:spPr>
        <p:txBody>
          <a:bodyPr wrap="square" rtlCol="0">
            <a:spAutoFit/>
          </a:bodyPr>
          <a:lstStyle/>
          <a:p>
            <a:r>
              <a:rPr lang="en-US" dirty="0" smtClean="0"/>
              <a:t>Coefficient: </a:t>
            </a:r>
            <a:r>
              <a:rPr lang="en-US" b="1" dirty="0" smtClean="0"/>
              <a:t>-0.24373</a:t>
            </a:r>
            <a:endParaRPr lang="en-US" b="1" dirty="0"/>
          </a:p>
        </p:txBody>
      </p:sp>
      <p:sp>
        <p:nvSpPr>
          <p:cNvPr id="46" name="TextBox 45"/>
          <p:cNvSpPr txBox="1"/>
          <p:nvPr/>
        </p:nvSpPr>
        <p:spPr>
          <a:xfrm>
            <a:off x="2061264" y="1515434"/>
            <a:ext cx="2229695" cy="369332"/>
          </a:xfrm>
          <a:prstGeom prst="rect">
            <a:avLst/>
          </a:prstGeom>
          <a:noFill/>
        </p:spPr>
        <p:txBody>
          <a:bodyPr wrap="square" rtlCol="0">
            <a:spAutoFit/>
          </a:bodyPr>
          <a:lstStyle/>
          <a:p>
            <a:r>
              <a:rPr lang="en-US" dirty="0" smtClean="0"/>
              <a:t>Coefficient: </a:t>
            </a:r>
            <a:r>
              <a:rPr lang="en-US" b="1" dirty="0" smtClean="0"/>
              <a:t>0.49024</a:t>
            </a:r>
            <a:endParaRPr lang="en-US" b="1" dirty="0"/>
          </a:p>
        </p:txBody>
      </p:sp>
      <p:sp>
        <p:nvSpPr>
          <p:cNvPr id="47" name="TextBox 46"/>
          <p:cNvSpPr txBox="1"/>
          <p:nvPr/>
        </p:nvSpPr>
        <p:spPr>
          <a:xfrm>
            <a:off x="8208566" y="1577792"/>
            <a:ext cx="2372473" cy="369332"/>
          </a:xfrm>
          <a:prstGeom prst="rect">
            <a:avLst/>
          </a:prstGeom>
          <a:noFill/>
        </p:spPr>
        <p:txBody>
          <a:bodyPr wrap="square" rtlCol="0">
            <a:spAutoFit/>
          </a:bodyPr>
          <a:lstStyle/>
          <a:p>
            <a:r>
              <a:rPr lang="en-US" dirty="0" smtClean="0"/>
              <a:t>Coefficient: </a:t>
            </a:r>
            <a:r>
              <a:rPr lang="en-US" b="1" dirty="0" smtClean="0"/>
              <a:t>0.24549</a:t>
            </a:r>
            <a:endParaRPr lang="en-US" b="1" dirty="0"/>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088" y="20478750"/>
            <a:ext cx="91614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p:cNvCxnSpPr/>
          <p:nvPr/>
        </p:nvCxnSpPr>
        <p:spPr>
          <a:xfrm>
            <a:off x="398463" y="4046440"/>
            <a:ext cx="266093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072273" y="3916250"/>
            <a:ext cx="3452115"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934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1610</TotalTime>
  <Words>630</Words>
  <Application>Microsoft Macintosh PowerPoint</Application>
  <PresentationFormat>Widescreen</PresentationFormat>
  <Paragraphs>72</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 Rounded MT Bold</vt:lpstr>
      <vt:lpstr>Calibri</vt:lpstr>
      <vt:lpstr>Cambria Math</vt:lpstr>
      <vt:lpstr>Century Gothic</vt:lpstr>
      <vt:lpstr>Corbel</vt:lpstr>
      <vt:lpstr>ＭＳ Ｐゴシック</vt:lpstr>
      <vt:lpstr>Wingdings</vt:lpstr>
      <vt:lpstr>Arial</vt:lpstr>
      <vt:lpstr>Depth</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Budyanto, Hermawan</dc:creator>
  <cp:lastModifiedBy>Budyanto, Hermawan</cp:lastModifiedBy>
  <cp:revision>20</cp:revision>
  <dcterms:created xsi:type="dcterms:W3CDTF">2016-02-07T10:47:08Z</dcterms:created>
  <dcterms:modified xsi:type="dcterms:W3CDTF">2016-02-08T13:47:17Z</dcterms:modified>
</cp:coreProperties>
</file>