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handoutMasterIdLst>
    <p:handoutMasterId r:id="rId50"/>
  </p:handoutMasterIdLst>
  <p:sldIdLst>
    <p:sldId id="312" r:id="rId3"/>
    <p:sldId id="313" r:id="rId4"/>
    <p:sldId id="324" r:id="rId5"/>
    <p:sldId id="325" r:id="rId6"/>
    <p:sldId id="322" r:id="rId7"/>
    <p:sldId id="314" r:id="rId8"/>
    <p:sldId id="315" r:id="rId9"/>
    <p:sldId id="316" r:id="rId10"/>
    <p:sldId id="317" r:id="rId11"/>
    <p:sldId id="318" r:id="rId12"/>
    <p:sldId id="319" r:id="rId13"/>
    <p:sldId id="320" r:id="rId14"/>
    <p:sldId id="321" r:id="rId15"/>
    <p:sldId id="323" r:id="rId16"/>
    <p:sldId id="326" r:id="rId17"/>
    <p:sldId id="327" r:id="rId18"/>
    <p:sldId id="328" r:id="rId19"/>
    <p:sldId id="329"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Lst>
  <p:sldSz cx="9144000" cy="6858000" type="screen4x3"/>
  <p:notesSz cx="6858000" cy="9296400"/>
  <p:defaultTextStyle>
    <a:defPPr>
      <a:defRPr lang="es-A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RNANDO BOETTNER" initials="FB" lastIdx="7" clrIdx="0">
    <p:extLst>
      <p:ext uri="{19B8F6BF-5375-455C-9EA6-DF929625EA0E}">
        <p15:presenceInfo xmlns:p15="http://schemas.microsoft.com/office/powerpoint/2012/main" userId="FERNANDO BOETTNER" providerId="None"/>
      </p:ext>
    </p:extLst>
  </p:cmAuthor>
  <p:cmAuthor id="2" name="GUIDO GARIUP" initials="GG" lastIdx="17" clrIdx="1">
    <p:extLst>
      <p:ext uri="{19B8F6BF-5375-455C-9EA6-DF929625EA0E}">
        <p15:presenceInfo xmlns:p15="http://schemas.microsoft.com/office/powerpoint/2012/main" userId="S::ggariup@unlam.edu.ar::76e08b80-3e38-46f6-b2f8-e8cb0e7bc9c6" providerId="AD"/>
      </p:ext>
    </p:extLst>
  </p:cmAuthor>
  <p:cmAuthor id="3" name="Alexis Villamayor" initials="AV" lastIdx="11" clrIdx="2">
    <p:extLst>
      <p:ext uri="{19B8F6BF-5375-455C-9EA6-DF929625EA0E}">
        <p15:presenceInfo xmlns:p15="http://schemas.microsoft.com/office/powerpoint/2012/main" userId="S::avillamayor@unlam.edu.ar::1ae08d78-cf63-4b1c-b2de-e4f0479c9050" providerId="AD"/>
      </p:ext>
    </p:extLst>
  </p:cmAuthor>
  <p:cmAuthor id="4" name="Catalano Leonardo Omar" initials="CO" lastIdx="5" clrIdx="3">
    <p:extLst>
      <p:ext uri="{19B8F6BF-5375-455C-9EA6-DF929625EA0E}">
        <p15:presenceInfo xmlns:p15="http://schemas.microsoft.com/office/powerpoint/2012/main" userId="S::locatalano@unlam.edu.ar::07f9aaf9-e21b-4df4-91b2-3b8066d40e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402FE1-5776-4472-898A-7B2417A86A9F}" v="1" dt="2022-04-10T00:31:59.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BOETTNER" userId="51c65860-38bd-4843-af85-cbcf96abdc27" providerId="ADAL" clId="{331D445E-684D-4E38-A7E3-E29478FCBD67}"/>
    <pc:docChg chg="custSel modSld">
      <pc:chgData name="FERNANDO BOETTNER" userId="51c65860-38bd-4843-af85-cbcf96abdc27" providerId="ADAL" clId="{331D445E-684D-4E38-A7E3-E29478FCBD67}" dt="2019-09-03T20:08:09.350" v="2" actId="14100"/>
      <pc:docMkLst>
        <pc:docMk/>
      </pc:docMkLst>
      <pc:sldChg chg="addCm modCm">
        <pc:chgData name="FERNANDO BOETTNER" userId="51c65860-38bd-4843-af85-cbcf96abdc27" providerId="ADAL" clId="{331D445E-684D-4E38-A7E3-E29478FCBD67}" dt="2019-09-03T19:18:31.562" v="1" actId="1589"/>
        <pc:sldMkLst>
          <pc:docMk/>
          <pc:sldMk cId="170510722" sldId="326"/>
        </pc:sldMkLst>
      </pc:sldChg>
      <pc:sldChg chg="modSp">
        <pc:chgData name="FERNANDO BOETTNER" userId="51c65860-38bd-4843-af85-cbcf96abdc27" providerId="ADAL" clId="{331D445E-684D-4E38-A7E3-E29478FCBD67}" dt="2019-09-03T20:08:09.350" v="2" actId="14100"/>
        <pc:sldMkLst>
          <pc:docMk/>
          <pc:sldMk cId="2057853658" sldId="358"/>
        </pc:sldMkLst>
        <pc:picChg chg="mod">
          <ac:chgData name="FERNANDO BOETTNER" userId="51c65860-38bd-4843-af85-cbcf96abdc27" providerId="ADAL" clId="{331D445E-684D-4E38-A7E3-E29478FCBD67}" dt="2019-09-03T20:08:09.350" v="2" actId="14100"/>
          <ac:picMkLst>
            <pc:docMk/>
            <pc:sldMk cId="2057853658" sldId="358"/>
            <ac:picMk id="4" creationId="{D6E0B758-D024-4D73-98CB-16BEFD460DA3}"/>
          </ac:picMkLst>
        </pc:picChg>
      </pc:sldChg>
    </pc:docChg>
  </pc:docChgLst>
  <pc:docChgLst>
    <pc:chgData name="FERNANDO BOETTNER" userId="51c65860-38bd-4843-af85-cbcf96abdc27" providerId="ADAL" clId="{7E402FE1-5776-4472-898A-7B2417A86A9F}"/>
    <pc:docChg chg="modSld">
      <pc:chgData name="FERNANDO BOETTNER" userId="51c65860-38bd-4843-af85-cbcf96abdc27" providerId="ADAL" clId="{7E402FE1-5776-4472-898A-7B2417A86A9F}" dt="2022-04-10T00:31:59.211" v="50" actId="14100"/>
      <pc:docMkLst>
        <pc:docMk/>
      </pc:docMkLst>
      <pc:sldChg chg="modSp mod">
        <pc:chgData name="FERNANDO BOETTNER" userId="51c65860-38bd-4843-af85-cbcf96abdc27" providerId="ADAL" clId="{7E402FE1-5776-4472-898A-7B2417A86A9F}" dt="2022-04-10T00:31:30.618" v="48" actId="20577"/>
        <pc:sldMkLst>
          <pc:docMk/>
          <pc:sldMk cId="1346484816" sldId="317"/>
        </pc:sldMkLst>
        <pc:spChg chg="mod">
          <ac:chgData name="FERNANDO BOETTNER" userId="51c65860-38bd-4843-af85-cbcf96abdc27" providerId="ADAL" clId="{7E402FE1-5776-4472-898A-7B2417A86A9F}" dt="2022-04-10T00:31:30.618" v="48" actId="20577"/>
          <ac:spMkLst>
            <pc:docMk/>
            <pc:sldMk cId="1346484816" sldId="317"/>
            <ac:spMk id="3" creationId="{9DA843DC-76CB-4AB1-889A-A70CE50192F7}"/>
          </ac:spMkLst>
        </pc:spChg>
      </pc:sldChg>
      <pc:sldChg chg="modSp mod">
        <pc:chgData name="FERNANDO BOETTNER" userId="51c65860-38bd-4843-af85-cbcf96abdc27" providerId="ADAL" clId="{7E402FE1-5776-4472-898A-7B2417A86A9F}" dt="2022-04-10T00:30:18.365" v="3" actId="20577"/>
        <pc:sldMkLst>
          <pc:docMk/>
          <pc:sldMk cId="2484980268" sldId="321"/>
        </pc:sldMkLst>
        <pc:spChg chg="mod">
          <ac:chgData name="FERNANDO BOETTNER" userId="51c65860-38bd-4843-af85-cbcf96abdc27" providerId="ADAL" clId="{7E402FE1-5776-4472-898A-7B2417A86A9F}" dt="2022-04-10T00:30:18.365" v="3" actId="20577"/>
          <ac:spMkLst>
            <pc:docMk/>
            <pc:sldMk cId="2484980268" sldId="321"/>
            <ac:spMk id="3" creationId="{9DA843DC-76CB-4AB1-889A-A70CE50192F7}"/>
          </ac:spMkLst>
        </pc:spChg>
      </pc:sldChg>
      <pc:sldChg chg="modSp mod">
        <pc:chgData name="FERNANDO BOETTNER" userId="51c65860-38bd-4843-af85-cbcf96abdc27" providerId="ADAL" clId="{7E402FE1-5776-4472-898A-7B2417A86A9F}" dt="2022-04-10T00:31:59.211" v="50" actId="14100"/>
        <pc:sldMkLst>
          <pc:docMk/>
          <pc:sldMk cId="3582619871" sldId="331"/>
        </pc:sldMkLst>
        <pc:spChg chg="mod">
          <ac:chgData name="FERNANDO BOETTNER" userId="51c65860-38bd-4843-af85-cbcf96abdc27" providerId="ADAL" clId="{7E402FE1-5776-4472-898A-7B2417A86A9F}" dt="2022-04-10T00:31:59.211" v="50" actId="14100"/>
          <ac:spMkLst>
            <pc:docMk/>
            <pc:sldMk cId="3582619871" sldId="331"/>
            <ac:spMk id="5" creationId="{6CC7F568-38C6-4188-B08E-192814FEAE29}"/>
          </ac:spMkLst>
        </pc:spChg>
      </pc:sldChg>
    </pc:docChg>
  </pc:docChgLst>
  <pc:docChgLst>
    <pc:chgData name="Catalano Leonardo Omar" userId="07f9aaf9-e21b-4df4-91b2-3b8066d40e21" providerId="ADAL" clId="{BC82F9C8-C312-42E3-9431-205E3E6DFBDF}"/>
    <pc:docChg chg="custSel">
      <pc:chgData name="Catalano Leonardo Omar" userId="07f9aaf9-e21b-4df4-91b2-3b8066d40e21" providerId="ADAL" clId="{BC82F9C8-C312-42E3-9431-205E3E6DFBDF}" dt="2020-03-25T12:33:25.790" v="12" actId="1592"/>
      <pc:docMkLst>
        <pc:docMk/>
      </pc:docMkLst>
      <pc:sldChg chg="delCm">
        <pc:chgData name="Catalano Leonardo Omar" userId="07f9aaf9-e21b-4df4-91b2-3b8066d40e21" providerId="ADAL" clId="{BC82F9C8-C312-42E3-9431-205E3E6DFBDF}" dt="2020-03-25T12:26:37.775" v="4" actId="1592"/>
        <pc:sldMkLst>
          <pc:docMk/>
          <pc:sldMk cId="1667262267" sldId="314"/>
        </pc:sldMkLst>
      </pc:sldChg>
      <pc:sldChg chg="delCm">
        <pc:chgData name="Catalano Leonardo Omar" userId="07f9aaf9-e21b-4df4-91b2-3b8066d40e21" providerId="ADAL" clId="{BC82F9C8-C312-42E3-9431-205E3E6DFBDF}" dt="2020-03-25T12:29:22.543" v="5" actId="1592"/>
        <pc:sldMkLst>
          <pc:docMk/>
          <pc:sldMk cId="273398570" sldId="316"/>
        </pc:sldMkLst>
      </pc:sldChg>
      <pc:sldChg chg="delCm">
        <pc:chgData name="Catalano Leonardo Omar" userId="07f9aaf9-e21b-4df4-91b2-3b8066d40e21" providerId="ADAL" clId="{BC82F9C8-C312-42E3-9431-205E3E6DFBDF}" dt="2020-03-25T12:29:31.436" v="6" actId="1592"/>
        <pc:sldMkLst>
          <pc:docMk/>
          <pc:sldMk cId="245124256" sldId="318"/>
        </pc:sldMkLst>
      </pc:sldChg>
      <pc:sldChg chg="delCm">
        <pc:chgData name="Catalano Leonardo Omar" userId="07f9aaf9-e21b-4df4-91b2-3b8066d40e21" providerId="ADAL" clId="{BC82F9C8-C312-42E3-9431-205E3E6DFBDF}" dt="2020-03-25T12:30:14.802" v="7" actId="1592"/>
        <pc:sldMkLst>
          <pc:docMk/>
          <pc:sldMk cId="1318317504" sldId="320"/>
        </pc:sldMkLst>
      </pc:sldChg>
      <pc:sldChg chg="delCm">
        <pc:chgData name="Catalano Leonardo Omar" userId="07f9aaf9-e21b-4df4-91b2-3b8066d40e21" providerId="ADAL" clId="{BC82F9C8-C312-42E3-9431-205E3E6DFBDF}" dt="2020-03-25T12:30:20.243" v="8" actId="1592"/>
        <pc:sldMkLst>
          <pc:docMk/>
          <pc:sldMk cId="2484980268" sldId="321"/>
        </pc:sldMkLst>
      </pc:sldChg>
      <pc:sldChg chg="delCm">
        <pc:chgData name="Catalano Leonardo Omar" userId="07f9aaf9-e21b-4df4-91b2-3b8066d40e21" providerId="ADAL" clId="{BC82F9C8-C312-42E3-9431-205E3E6DFBDF}" dt="2020-03-25T12:26:29.024" v="2" actId="1592"/>
        <pc:sldMkLst>
          <pc:docMk/>
          <pc:sldMk cId="3230873323" sldId="322"/>
        </pc:sldMkLst>
      </pc:sldChg>
      <pc:sldChg chg="delCm">
        <pc:chgData name="Catalano Leonardo Omar" userId="07f9aaf9-e21b-4df4-91b2-3b8066d40e21" providerId="ADAL" clId="{BC82F9C8-C312-42E3-9431-205E3E6DFBDF}" dt="2020-03-25T12:30:25.213" v="9" actId="1592"/>
        <pc:sldMkLst>
          <pc:docMk/>
          <pc:sldMk cId="2713305359" sldId="323"/>
        </pc:sldMkLst>
      </pc:sldChg>
      <pc:sldChg chg="delCm">
        <pc:chgData name="Catalano Leonardo Omar" userId="07f9aaf9-e21b-4df4-91b2-3b8066d40e21" providerId="ADAL" clId="{BC82F9C8-C312-42E3-9431-205E3E6DFBDF}" dt="2020-03-25T12:26:15.394" v="0" actId="1592"/>
        <pc:sldMkLst>
          <pc:docMk/>
          <pc:sldMk cId="2706098896" sldId="325"/>
        </pc:sldMkLst>
      </pc:sldChg>
      <pc:sldChg chg="delCm">
        <pc:chgData name="Catalano Leonardo Omar" userId="07f9aaf9-e21b-4df4-91b2-3b8066d40e21" providerId="ADAL" clId="{BC82F9C8-C312-42E3-9431-205E3E6DFBDF}" dt="2020-03-25T12:30:36.580" v="10" actId="1592"/>
        <pc:sldMkLst>
          <pc:docMk/>
          <pc:sldMk cId="170510722" sldId="326"/>
        </pc:sldMkLst>
      </pc:sldChg>
      <pc:sldChg chg="delCm">
        <pc:chgData name="Catalano Leonardo Omar" userId="07f9aaf9-e21b-4df4-91b2-3b8066d40e21" providerId="ADAL" clId="{BC82F9C8-C312-42E3-9431-205E3E6DFBDF}" dt="2020-03-25T12:30:56.662" v="11" actId="1592"/>
        <pc:sldMkLst>
          <pc:docMk/>
          <pc:sldMk cId="3847294411" sldId="332"/>
        </pc:sldMkLst>
      </pc:sldChg>
      <pc:sldChg chg="delCm">
        <pc:chgData name="Catalano Leonardo Omar" userId="07f9aaf9-e21b-4df4-91b2-3b8066d40e21" providerId="ADAL" clId="{BC82F9C8-C312-42E3-9431-205E3E6DFBDF}" dt="2020-03-25T12:33:25.790" v="12" actId="1592"/>
        <pc:sldMkLst>
          <pc:docMk/>
          <pc:sldMk cId="4224514768" sldId="353"/>
        </pc:sldMkLst>
      </pc:sldChg>
    </pc:docChg>
  </pc:docChgLst>
  <pc:docChgLst>
    <pc:chgData name="Alexis Villamayor" userId="S::avillamayor@unlam.edu.ar::1ae08d78-cf63-4b1c-b2de-e4f0479c9050" providerId="AD" clId="Web-{707EF7EE-47DC-33CE-E735-3E79B91A9420}"/>
    <pc:docChg chg="modSld">
      <pc:chgData name="Alexis Villamayor" userId="S::avillamayor@unlam.edu.ar::1ae08d78-cf63-4b1c-b2de-e4f0479c9050" providerId="AD" clId="Web-{707EF7EE-47DC-33CE-E735-3E79B91A9420}" dt="2019-09-02T00:07:37.193" v="16" actId="1076"/>
      <pc:docMkLst>
        <pc:docMk/>
      </pc:docMkLst>
      <pc:sldChg chg="modSp">
        <pc:chgData name="Alexis Villamayor" userId="S::avillamayor@unlam.edu.ar::1ae08d78-cf63-4b1c-b2de-e4f0479c9050" providerId="AD" clId="Web-{707EF7EE-47DC-33CE-E735-3E79B91A9420}" dt="2019-09-01T22:39:02.358" v="2" actId="20577"/>
        <pc:sldMkLst>
          <pc:docMk/>
          <pc:sldMk cId="668408120" sldId="315"/>
        </pc:sldMkLst>
        <pc:spChg chg="mod">
          <ac:chgData name="Alexis Villamayor" userId="S::avillamayor@unlam.edu.ar::1ae08d78-cf63-4b1c-b2de-e4f0479c9050" providerId="AD" clId="Web-{707EF7EE-47DC-33CE-E735-3E79B91A9420}" dt="2019-09-01T22:39:02.358" v="2" actId="20577"/>
          <ac:spMkLst>
            <pc:docMk/>
            <pc:sldMk cId="668408120" sldId="315"/>
            <ac:spMk id="3" creationId="{9DA843DC-76CB-4AB1-889A-A70CE50192F7}"/>
          </ac:spMkLst>
        </pc:spChg>
      </pc:sldChg>
      <pc:sldChg chg="modSp">
        <pc:chgData name="Alexis Villamayor" userId="S::avillamayor@unlam.edu.ar::1ae08d78-cf63-4b1c-b2de-e4f0479c9050" providerId="AD" clId="Web-{707EF7EE-47DC-33CE-E735-3E79B91A9420}" dt="2019-09-01T22:56:08.708" v="11" actId="20577"/>
        <pc:sldMkLst>
          <pc:docMk/>
          <pc:sldMk cId="245124256" sldId="318"/>
        </pc:sldMkLst>
        <pc:spChg chg="mod">
          <ac:chgData name="Alexis Villamayor" userId="S::avillamayor@unlam.edu.ar::1ae08d78-cf63-4b1c-b2de-e4f0479c9050" providerId="AD" clId="Web-{707EF7EE-47DC-33CE-E735-3E79B91A9420}" dt="2019-09-01T22:56:08.708" v="11" actId="20577"/>
          <ac:spMkLst>
            <pc:docMk/>
            <pc:sldMk cId="245124256" sldId="318"/>
            <ac:spMk id="3" creationId="{9DA843DC-76CB-4AB1-889A-A70CE50192F7}"/>
          </ac:spMkLst>
        </pc:spChg>
      </pc:sldChg>
      <pc:sldChg chg="addCm">
        <pc:chgData name="Alexis Villamayor" userId="S::avillamayor@unlam.edu.ar::1ae08d78-cf63-4b1c-b2de-e4f0479c9050" providerId="AD" clId="Web-{707EF7EE-47DC-33CE-E735-3E79B91A9420}" dt="2019-09-01T23:41:06.908" v="15"/>
        <pc:sldMkLst>
          <pc:docMk/>
          <pc:sldMk cId="2484980268" sldId="321"/>
        </pc:sldMkLst>
      </pc:sldChg>
      <pc:sldChg chg="addCm">
        <pc:chgData name="Alexis Villamayor" userId="S::avillamayor@unlam.edu.ar::1ae08d78-cf63-4b1c-b2de-e4f0479c9050" providerId="AD" clId="Web-{707EF7EE-47DC-33CE-E735-3E79B91A9420}" dt="2019-09-01T23:18:02.518" v="14"/>
        <pc:sldMkLst>
          <pc:docMk/>
          <pc:sldMk cId="170510722" sldId="326"/>
        </pc:sldMkLst>
      </pc:sldChg>
      <pc:sldChg chg="modSp">
        <pc:chgData name="Alexis Villamayor" userId="S::avillamayor@unlam.edu.ar::1ae08d78-cf63-4b1c-b2de-e4f0479c9050" providerId="AD" clId="Web-{707EF7EE-47DC-33CE-E735-3E79B91A9420}" dt="2019-09-02T00:07:37.193" v="16" actId="1076"/>
        <pc:sldMkLst>
          <pc:docMk/>
          <pc:sldMk cId="2057853658" sldId="358"/>
        </pc:sldMkLst>
        <pc:picChg chg="mod">
          <ac:chgData name="Alexis Villamayor" userId="S::avillamayor@unlam.edu.ar::1ae08d78-cf63-4b1c-b2de-e4f0479c9050" providerId="AD" clId="Web-{707EF7EE-47DC-33CE-E735-3E79B91A9420}" dt="2019-09-02T00:07:37.193" v="16" actId="1076"/>
          <ac:picMkLst>
            <pc:docMk/>
            <pc:sldMk cId="2057853658" sldId="358"/>
            <ac:picMk id="4" creationId="{D6E0B758-D024-4D73-98CB-16BEFD460DA3}"/>
          </ac:picMkLst>
        </pc:picChg>
      </pc:sldChg>
    </pc:docChg>
  </pc:docChgLst>
  <pc:docChgLst>
    <pc:chgData name="Alexis Villamayor" userId="S::avillamayor@unlam.edu.ar::1ae08d78-cf63-4b1c-b2de-e4f0479c9050" providerId="AD" clId="Web-{C70FF78C-34E1-EBBC-0433-55791DDE9D8A}"/>
    <pc:docChg chg="modSld">
      <pc:chgData name="Alexis Villamayor" userId="S::avillamayor@unlam.edu.ar::1ae08d78-cf63-4b1c-b2de-e4f0479c9050" providerId="AD" clId="Web-{C70FF78C-34E1-EBBC-0433-55791DDE9D8A}" dt="2020-09-11T18:31:58.163" v="4" actId="20577"/>
      <pc:docMkLst>
        <pc:docMk/>
      </pc:docMkLst>
      <pc:sldChg chg="modSp">
        <pc:chgData name="Alexis Villamayor" userId="S::avillamayor@unlam.edu.ar::1ae08d78-cf63-4b1c-b2de-e4f0479c9050" providerId="AD" clId="Web-{C70FF78C-34E1-EBBC-0433-55791DDE9D8A}" dt="2020-09-11T13:16:41.915" v="1" actId="20577"/>
        <pc:sldMkLst>
          <pc:docMk/>
          <pc:sldMk cId="1414056010" sldId="313"/>
        </pc:sldMkLst>
        <pc:spChg chg="mod">
          <ac:chgData name="Alexis Villamayor" userId="S::avillamayor@unlam.edu.ar::1ae08d78-cf63-4b1c-b2de-e4f0479c9050" providerId="AD" clId="Web-{C70FF78C-34E1-EBBC-0433-55791DDE9D8A}" dt="2020-09-11T13:16:41.915" v="1" actId="20577"/>
          <ac:spMkLst>
            <pc:docMk/>
            <pc:sldMk cId="1414056010" sldId="313"/>
            <ac:spMk id="3" creationId="{9DA843DC-76CB-4AB1-889A-A70CE50192F7}"/>
          </ac:spMkLst>
        </pc:spChg>
      </pc:sldChg>
      <pc:sldChg chg="modSp">
        <pc:chgData name="Alexis Villamayor" userId="S::avillamayor@unlam.edu.ar::1ae08d78-cf63-4b1c-b2de-e4f0479c9050" providerId="AD" clId="Web-{C70FF78C-34E1-EBBC-0433-55791DDE9D8A}" dt="2020-09-11T18:31:58.163" v="4" actId="20577"/>
        <pc:sldMkLst>
          <pc:docMk/>
          <pc:sldMk cId="2193260262" sldId="346"/>
        </pc:sldMkLst>
        <pc:spChg chg="mod">
          <ac:chgData name="Alexis Villamayor" userId="S::avillamayor@unlam.edu.ar::1ae08d78-cf63-4b1c-b2de-e4f0479c9050" providerId="AD" clId="Web-{C70FF78C-34E1-EBBC-0433-55791DDE9D8A}" dt="2020-09-11T18:31:58.163" v="4" actId="20577"/>
          <ac:spMkLst>
            <pc:docMk/>
            <pc:sldMk cId="2193260262" sldId="346"/>
            <ac:spMk id="5" creationId="{6CC7F568-38C6-4188-B08E-192814FEAE29}"/>
          </ac:spMkLst>
        </pc:spChg>
      </pc:sldChg>
    </pc:docChg>
  </pc:docChgLst>
  <pc:docChgLst>
    <pc:chgData name="FERNANDO BOETTNER" userId="51c65860-38bd-4843-af85-cbcf96abdc27" providerId="ADAL" clId="{661799C3-DC59-4A95-A4F8-4C9D1E708BF7}"/>
    <pc:docChg chg="modSld">
      <pc:chgData name="FERNANDO BOETTNER" userId="51c65860-38bd-4843-af85-cbcf96abdc27" providerId="ADAL" clId="{661799C3-DC59-4A95-A4F8-4C9D1E708BF7}" dt="2021-09-05T23:43:12.303" v="97" actId="20577"/>
      <pc:docMkLst>
        <pc:docMk/>
      </pc:docMkLst>
      <pc:sldChg chg="modSp mod">
        <pc:chgData name="FERNANDO BOETTNER" userId="51c65860-38bd-4843-af85-cbcf96abdc27" providerId="ADAL" clId="{661799C3-DC59-4A95-A4F8-4C9D1E708BF7}" dt="2021-09-05T23:43:12.303" v="97" actId="20577"/>
        <pc:sldMkLst>
          <pc:docMk/>
          <pc:sldMk cId="1667262267" sldId="314"/>
        </pc:sldMkLst>
        <pc:spChg chg="mod">
          <ac:chgData name="FERNANDO BOETTNER" userId="51c65860-38bd-4843-af85-cbcf96abdc27" providerId="ADAL" clId="{661799C3-DC59-4A95-A4F8-4C9D1E708BF7}" dt="2021-09-05T23:43:12.303" v="97" actId="20577"/>
          <ac:spMkLst>
            <pc:docMk/>
            <pc:sldMk cId="1667262267" sldId="314"/>
            <ac:spMk id="3" creationId="{9DA843DC-76CB-4AB1-889A-A70CE50192F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0A2C08B-E533-4FCB-9AD9-EC844D6BE700}"/>
              </a:ext>
            </a:extLst>
          </p:cNvPr>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AR"/>
          </a:p>
        </p:txBody>
      </p:sp>
      <p:sp>
        <p:nvSpPr>
          <p:cNvPr id="33795" name="Rectangle 3">
            <a:extLst>
              <a:ext uri="{FF2B5EF4-FFF2-40B4-BE49-F238E27FC236}">
                <a16:creationId xmlns:a16="http://schemas.microsoft.com/office/drawing/2014/main" id="{66C4915F-E602-45D0-BD1B-EDBB09CC9CAC}"/>
              </a:ext>
            </a:extLst>
          </p:cNvPr>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AR"/>
          </a:p>
        </p:txBody>
      </p:sp>
      <p:sp>
        <p:nvSpPr>
          <p:cNvPr id="33796" name="Rectangle 4">
            <a:extLst>
              <a:ext uri="{FF2B5EF4-FFF2-40B4-BE49-F238E27FC236}">
                <a16:creationId xmlns:a16="http://schemas.microsoft.com/office/drawing/2014/main" id="{0EDB011D-70EC-4618-93B9-7323A5FAE1E1}"/>
              </a:ext>
            </a:extLst>
          </p:cNvPr>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AR"/>
          </a:p>
        </p:txBody>
      </p:sp>
      <p:sp>
        <p:nvSpPr>
          <p:cNvPr id="33797" name="Rectangle 5">
            <a:extLst>
              <a:ext uri="{FF2B5EF4-FFF2-40B4-BE49-F238E27FC236}">
                <a16:creationId xmlns:a16="http://schemas.microsoft.com/office/drawing/2014/main" id="{BCA26799-FF1E-42AF-8B4D-8BEC5A1BDBFE}"/>
              </a:ext>
            </a:extLst>
          </p:cNvPr>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06A544E-01C2-4999-B611-443544987200}" type="slidenum">
              <a:rPr lang="es-AR" altLang="es-ES"/>
              <a:pPr/>
              <a:t>‹Nº›</a:t>
            </a:fld>
            <a:endParaRPr lang="es-AR" alt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A63D9B36-89D1-4B9F-B3CC-134DA0438A21}" type="datetimeFigureOut">
              <a:rPr lang="es-AR" smtClean="0"/>
              <a:t>9/4/2022</a:t>
            </a:fld>
            <a:endParaRPr lang="es-AR"/>
          </a:p>
        </p:txBody>
      </p:sp>
      <p:sp>
        <p:nvSpPr>
          <p:cNvPr id="4" name="Marcador de imagen de diapositiva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A8EC786F-3A11-4C6C-BD52-6CADC6BDF5EA}" type="slidenum">
              <a:rPr lang="es-AR" smtClean="0"/>
              <a:t>‹Nº›</a:t>
            </a:fld>
            <a:endParaRPr lang="es-AR"/>
          </a:p>
        </p:txBody>
      </p:sp>
    </p:spTree>
    <p:extLst>
      <p:ext uri="{BB962C8B-B14F-4D97-AF65-F5344CB8AC3E}">
        <p14:creationId xmlns:p14="http://schemas.microsoft.com/office/powerpoint/2010/main" val="263965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55AE4D0E-FCD7-4DDE-B4D7-A9A822EF4E34}"/>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87393005-DF4E-42FF-80D6-DAC541D50C4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a:extLst>
              <a:ext uri="{FF2B5EF4-FFF2-40B4-BE49-F238E27FC236}">
                <a16:creationId xmlns:a16="http://schemas.microsoft.com/office/drawing/2014/main" id="{9B2FD003-7BDB-4B49-9918-6975EDC6D2D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B43E23-3C59-4924-80B3-1DA3A36CD9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E821337-5A1F-4B2E-90B3-9B13E2655C1F}"/>
              </a:ext>
            </a:extLst>
          </p:cNvPr>
          <p:cNvSpPr>
            <a:spLocks noGrp="1" noChangeArrowheads="1"/>
          </p:cNvSpPr>
          <p:nvPr>
            <p:ph type="sldNum" sz="quarter" idx="12"/>
          </p:nvPr>
        </p:nvSpPr>
        <p:spPr>
          <a:ln/>
        </p:spPr>
        <p:txBody>
          <a:bodyPr/>
          <a:lstStyle>
            <a:lvl1pPr>
              <a:defRPr/>
            </a:lvl1pPr>
          </a:lstStyle>
          <a:p>
            <a:fld id="{6CD8C8B1-B0BC-4F2F-B81A-2F498AE48D25}" type="slidenum">
              <a:rPr lang="en-US" altLang="es-ES"/>
              <a:pPr/>
              <a:t>‹Nº›</a:t>
            </a:fld>
            <a:endParaRPr lang="en-US" altLang="es-ES"/>
          </a:p>
        </p:txBody>
      </p:sp>
    </p:spTree>
    <p:extLst>
      <p:ext uri="{BB962C8B-B14F-4D97-AF65-F5344CB8AC3E}">
        <p14:creationId xmlns:p14="http://schemas.microsoft.com/office/powerpoint/2010/main" val="1780874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022C3DBA-67FF-4B71-92D6-75754FE643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860D77D-E961-4C9C-AA04-0E6A0EE565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B78DADA-5FA3-43F9-B45F-005C2FD96BC6}"/>
              </a:ext>
            </a:extLst>
          </p:cNvPr>
          <p:cNvSpPr>
            <a:spLocks noGrp="1" noChangeArrowheads="1"/>
          </p:cNvSpPr>
          <p:nvPr>
            <p:ph type="sldNum" sz="quarter" idx="12"/>
          </p:nvPr>
        </p:nvSpPr>
        <p:spPr>
          <a:ln/>
        </p:spPr>
        <p:txBody>
          <a:bodyPr/>
          <a:lstStyle>
            <a:lvl1pPr>
              <a:defRPr/>
            </a:lvl1pPr>
          </a:lstStyle>
          <a:p>
            <a:fld id="{C37C7AA8-857A-4E85-8F27-09857B71F264}" type="slidenum">
              <a:rPr lang="en-US" altLang="es-ES"/>
              <a:pPr/>
              <a:t>‹Nº›</a:t>
            </a:fld>
            <a:endParaRPr lang="en-US" altLang="es-ES"/>
          </a:p>
        </p:txBody>
      </p:sp>
    </p:spTree>
    <p:extLst>
      <p:ext uri="{BB962C8B-B14F-4D97-AF65-F5344CB8AC3E}">
        <p14:creationId xmlns:p14="http://schemas.microsoft.com/office/powerpoint/2010/main" val="357757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B4BA35F2-4EB9-43C4-B046-54C3164052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629E8D-0D35-4744-8DA7-E370A99D1A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CE94BFB-670F-4239-9157-4F1D1F769B07}"/>
              </a:ext>
            </a:extLst>
          </p:cNvPr>
          <p:cNvSpPr>
            <a:spLocks noGrp="1" noChangeArrowheads="1"/>
          </p:cNvSpPr>
          <p:nvPr>
            <p:ph type="sldNum" sz="quarter" idx="12"/>
          </p:nvPr>
        </p:nvSpPr>
        <p:spPr>
          <a:ln/>
        </p:spPr>
        <p:txBody>
          <a:bodyPr/>
          <a:lstStyle>
            <a:lvl1pPr>
              <a:defRPr/>
            </a:lvl1pPr>
          </a:lstStyle>
          <a:p>
            <a:fld id="{0F53444B-FC73-4A33-BD8B-159B54510546}" type="slidenum">
              <a:rPr lang="en-US" altLang="es-ES"/>
              <a:pPr/>
              <a:t>‹Nº›</a:t>
            </a:fld>
            <a:endParaRPr lang="en-US" altLang="es-ES"/>
          </a:p>
        </p:txBody>
      </p:sp>
    </p:spTree>
    <p:extLst>
      <p:ext uri="{BB962C8B-B14F-4D97-AF65-F5344CB8AC3E}">
        <p14:creationId xmlns:p14="http://schemas.microsoft.com/office/powerpoint/2010/main" val="164870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770E-9D9A-4904-88ED-61549C70C533}" type="slidenum">
              <a:rPr lang="es-ES" altLang="es-ES"/>
              <a:pPr/>
              <a:t>‹Nº›</a:t>
            </a:fld>
            <a:endParaRPr lang="es-ES" altLang="es-ES"/>
          </a:p>
        </p:txBody>
      </p:sp>
    </p:spTree>
    <p:extLst>
      <p:ext uri="{BB962C8B-B14F-4D97-AF65-F5344CB8AC3E}">
        <p14:creationId xmlns:p14="http://schemas.microsoft.com/office/powerpoint/2010/main" val="1953495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26CE4-5517-447E-94B6-81330D7EFCE2}" type="slidenum">
              <a:rPr lang="es-ES" altLang="es-ES"/>
              <a:pPr/>
              <a:t>‹Nº›</a:t>
            </a:fld>
            <a:endParaRPr lang="es-ES" altLang="es-ES"/>
          </a:p>
        </p:txBody>
      </p:sp>
    </p:spTree>
    <p:extLst>
      <p:ext uri="{BB962C8B-B14F-4D97-AF65-F5344CB8AC3E}">
        <p14:creationId xmlns:p14="http://schemas.microsoft.com/office/powerpoint/2010/main" val="4244964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AD5D8-5070-479A-AF07-D1B294C620E9}" type="slidenum">
              <a:rPr lang="es-ES" altLang="es-ES"/>
              <a:pPr/>
              <a:t>‹Nº›</a:t>
            </a:fld>
            <a:endParaRPr lang="es-ES" altLang="es-ES"/>
          </a:p>
        </p:txBody>
      </p:sp>
    </p:spTree>
    <p:extLst>
      <p:ext uri="{BB962C8B-B14F-4D97-AF65-F5344CB8AC3E}">
        <p14:creationId xmlns:p14="http://schemas.microsoft.com/office/powerpoint/2010/main" val="4170527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48FD1-B33E-4745-BE96-701CDC5E6686}" type="slidenum">
              <a:rPr lang="es-ES" altLang="es-ES"/>
              <a:pPr/>
              <a:t>‹Nº›</a:t>
            </a:fld>
            <a:endParaRPr lang="es-ES" altLang="es-ES"/>
          </a:p>
        </p:txBody>
      </p:sp>
    </p:spTree>
    <p:extLst>
      <p:ext uri="{BB962C8B-B14F-4D97-AF65-F5344CB8AC3E}">
        <p14:creationId xmlns:p14="http://schemas.microsoft.com/office/powerpoint/2010/main" val="270591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F5C4D-B63A-4C03-8E01-A4047A9E99F5}" type="slidenum">
              <a:rPr lang="es-ES" altLang="es-ES"/>
              <a:pPr/>
              <a:t>‹Nº›</a:t>
            </a:fld>
            <a:endParaRPr lang="es-ES" altLang="es-ES"/>
          </a:p>
        </p:txBody>
      </p:sp>
    </p:spTree>
    <p:extLst>
      <p:ext uri="{BB962C8B-B14F-4D97-AF65-F5344CB8AC3E}">
        <p14:creationId xmlns:p14="http://schemas.microsoft.com/office/powerpoint/2010/main" val="37810455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7400A-B5C4-4A72-86BD-B5687AD4B243}" type="slidenum">
              <a:rPr lang="es-ES" altLang="es-ES"/>
              <a:pPr/>
              <a:t>‹Nº›</a:t>
            </a:fld>
            <a:endParaRPr lang="es-ES" altLang="es-ES"/>
          </a:p>
        </p:txBody>
      </p:sp>
    </p:spTree>
    <p:extLst>
      <p:ext uri="{BB962C8B-B14F-4D97-AF65-F5344CB8AC3E}">
        <p14:creationId xmlns:p14="http://schemas.microsoft.com/office/powerpoint/2010/main" val="2365747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A2B0E-DDD5-4C1C-BE6E-D909326ED600}" type="slidenum">
              <a:rPr lang="es-ES" altLang="es-ES"/>
              <a:pPr/>
              <a:t>‹Nº›</a:t>
            </a:fld>
            <a:endParaRPr lang="es-ES" altLang="es-ES"/>
          </a:p>
        </p:txBody>
      </p:sp>
    </p:spTree>
    <p:extLst>
      <p:ext uri="{BB962C8B-B14F-4D97-AF65-F5344CB8AC3E}">
        <p14:creationId xmlns:p14="http://schemas.microsoft.com/office/powerpoint/2010/main" val="399462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475E-8246-4070-A867-70119B8AE4CF}" type="slidenum">
              <a:rPr lang="es-ES" altLang="es-ES"/>
              <a:pPr/>
              <a:t>‹Nº›</a:t>
            </a:fld>
            <a:endParaRPr lang="es-ES" altLang="es-ES"/>
          </a:p>
        </p:txBody>
      </p:sp>
    </p:spTree>
    <p:extLst>
      <p:ext uri="{BB962C8B-B14F-4D97-AF65-F5344CB8AC3E}">
        <p14:creationId xmlns:p14="http://schemas.microsoft.com/office/powerpoint/2010/main" val="112508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55168532-0A50-4909-A98A-DD35B6A633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C5BD082-44F7-4C73-B98D-2EDD5A5406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9FC7D54-234C-4744-AA16-A6A10F6E8BCD}"/>
              </a:ext>
            </a:extLst>
          </p:cNvPr>
          <p:cNvSpPr>
            <a:spLocks noGrp="1" noChangeArrowheads="1"/>
          </p:cNvSpPr>
          <p:nvPr>
            <p:ph type="sldNum" sz="quarter" idx="12"/>
          </p:nvPr>
        </p:nvSpPr>
        <p:spPr>
          <a:ln/>
        </p:spPr>
        <p:txBody>
          <a:bodyPr/>
          <a:lstStyle>
            <a:lvl1pPr>
              <a:defRPr/>
            </a:lvl1pPr>
          </a:lstStyle>
          <a:p>
            <a:fld id="{CE7546A5-DBC3-4855-9697-C35816488B47}" type="slidenum">
              <a:rPr lang="en-US" altLang="es-ES"/>
              <a:pPr/>
              <a:t>‹Nº›</a:t>
            </a:fld>
            <a:endParaRPr lang="en-US" altLang="es-ES"/>
          </a:p>
        </p:txBody>
      </p:sp>
    </p:spTree>
    <p:extLst>
      <p:ext uri="{BB962C8B-B14F-4D97-AF65-F5344CB8AC3E}">
        <p14:creationId xmlns:p14="http://schemas.microsoft.com/office/powerpoint/2010/main" val="125854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AE1F7-28EB-41F9-8B33-A5C9EC250020}" type="slidenum">
              <a:rPr lang="es-ES" altLang="es-ES"/>
              <a:pPr/>
              <a:t>‹Nº›</a:t>
            </a:fld>
            <a:endParaRPr lang="es-ES" altLang="es-ES"/>
          </a:p>
        </p:txBody>
      </p:sp>
    </p:spTree>
    <p:extLst>
      <p:ext uri="{BB962C8B-B14F-4D97-AF65-F5344CB8AC3E}">
        <p14:creationId xmlns:p14="http://schemas.microsoft.com/office/powerpoint/2010/main" val="3298517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19F37-2B65-48D5-B4FE-52C21619370E}" type="slidenum">
              <a:rPr lang="es-ES" altLang="es-ES"/>
              <a:pPr/>
              <a:t>‹Nº›</a:t>
            </a:fld>
            <a:endParaRPr lang="es-ES" altLang="es-ES"/>
          </a:p>
        </p:txBody>
      </p:sp>
    </p:spTree>
    <p:extLst>
      <p:ext uri="{BB962C8B-B14F-4D97-AF65-F5344CB8AC3E}">
        <p14:creationId xmlns:p14="http://schemas.microsoft.com/office/powerpoint/2010/main" val="1434526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6D79-EC34-4840-BBCB-B39C0CF00CFB}" type="slidenum">
              <a:rPr lang="es-ES" altLang="es-ES"/>
              <a:pPr/>
              <a:t>‹Nº›</a:t>
            </a:fld>
            <a:endParaRPr lang="es-ES" altLang="es-ES"/>
          </a:p>
        </p:txBody>
      </p:sp>
    </p:spTree>
    <p:extLst>
      <p:ext uri="{BB962C8B-B14F-4D97-AF65-F5344CB8AC3E}">
        <p14:creationId xmlns:p14="http://schemas.microsoft.com/office/powerpoint/2010/main" val="219825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A7F74BFA-5BC8-4391-A49F-0EF4BD2833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B5A61CB-0D64-4573-B076-B4334E6D4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63B0D1F-A62B-4D76-8FAC-3350FADFC532}"/>
              </a:ext>
            </a:extLst>
          </p:cNvPr>
          <p:cNvSpPr>
            <a:spLocks noGrp="1" noChangeArrowheads="1"/>
          </p:cNvSpPr>
          <p:nvPr>
            <p:ph type="sldNum" sz="quarter" idx="12"/>
          </p:nvPr>
        </p:nvSpPr>
        <p:spPr>
          <a:ln/>
        </p:spPr>
        <p:txBody>
          <a:bodyPr/>
          <a:lstStyle>
            <a:lvl1pPr>
              <a:defRPr/>
            </a:lvl1pPr>
          </a:lstStyle>
          <a:p>
            <a:fld id="{1EA16553-25A1-4CC3-B793-7DEC50809F34}" type="slidenum">
              <a:rPr lang="en-US" altLang="es-ES"/>
              <a:pPr/>
              <a:t>‹Nº›</a:t>
            </a:fld>
            <a:endParaRPr lang="en-US" altLang="es-ES"/>
          </a:p>
        </p:txBody>
      </p:sp>
    </p:spTree>
    <p:extLst>
      <p:ext uri="{BB962C8B-B14F-4D97-AF65-F5344CB8AC3E}">
        <p14:creationId xmlns:p14="http://schemas.microsoft.com/office/powerpoint/2010/main" val="404401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a:ext uri="{FF2B5EF4-FFF2-40B4-BE49-F238E27FC236}">
                <a16:creationId xmlns:a16="http://schemas.microsoft.com/office/drawing/2014/main" id="{CD068102-A326-4656-938A-3D6FE74234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B23B487-6D38-4624-BE23-B3A37EEE2FA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8A81B6B-8499-49DF-A90E-E337327EE755}"/>
              </a:ext>
            </a:extLst>
          </p:cNvPr>
          <p:cNvSpPr>
            <a:spLocks noGrp="1" noChangeArrowheads="1"/>
          </p:cNvSpPr>
          <p:nvPr>
            <p:ph type="sldNum" sz="quarter" idx="12"/>
          </p:nvPr>
        </p:nvSpPr>
        <p:spPr>
          <a:ln/>
        </p:spPr>
        <p:txBody>
          <a:bodyPr/>
          <a:lstStyle>
            <a:lvl1pPr>
              <a:defRPr/>
            </a:lvl1pPr>
          </a:lstStyle>
          <a:p>
            <a:fld id="{1C9F4B68-3FAB-48C7-B8BB-8E39B47AA6EB}" type="slidenum">
              <a:rPr lang="en-US" altLang="es-ES"/>
              <a:pPr/>
              <a:t>‹Nº›</a:t>
            </a:fld>
            <a:endParaRPr lang="en-US" altLang="es-ES"/>
          </a:p>
        </p:txBody>
      </p:sp>
    </p:spTree>
    <p:extLst>
      <p:ext uri="{BB962C8B-B14F-4D97-AF65-F5344CB8AC3E}">
        <p14:creationId xmlns:p14="http://schemas.microsoft.com/office/powerpoint/2010/main" val="3426307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a:extLst>
              <a:ext uri="{FF2B5EF4-FFF2-40B4-BE49-F238E27FC236}">
                <a16:creationId xmlns:a16="http://schemas.microsoft.com/office/drawing/2014/main" id="{A6247BD0-7418-4471-8946-F4B09E93221F}"/>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0301364-9411-451A-B280-AAB5C446EB9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CCB38E1-17C1-4B2C-A73F-75AB7A9B15B2}"/>
              </a:ext>
            </a:extLst>
          </p:cNvPr>
          <p:cNvSpPr>
            <a:spLocks noGrp="1" noChangeArrowheads="1"/>
          </p:cNvSpPr>
          <p:nvPr>
            <p:ph type="sldNum" sz="quarter" idx="12"/>
          </p:nvPr>
        </p:nvSpPr>
        <p:spPr>
          <a:ln/>
        </p:spPr>
        <p:txBody>
          <a:bodyPr/>
          <a:lstStyle>
            <a:lvl1pPr>
              <a:defRPr/>
            </a:lvl1pPr>
          </a:lstStyle>
          <a:p>
            <a:fld id="{BDB22414-59FC-4376-BC6C-96B8197AB14D}" type="slidenum">
              <a:rPr lang="en-US" altLang="es-ES"/>
              <a:pPr/>
              <a:t>‹Nº›</a:t>
            </a:fld>
            <a:endParaRPr lang="en-US" altLang="es-ES"/>
          </a:p>
        </p:txBody>
      </p:sp>
    </p:spTree>
    <p:extLst>
      <p:ext uri="{BB962C8B-B14F-4D97-AF65-F5344CB8AC3E}">
        <p14:creationId xmlns:p14="http://schemas.microsoft.com/office/powerpoint/2010/main" val="393968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a:extLst>
              <a:ext uri="{FF2B5EF4-FFF2-40B4-BE49-F238E27FC236}">
                <a16:creationId xmlns:a16="http://schemas.microsoft.com/office/drawing/2014/main" id="{6226D909-A624-4DF9-9F70-021A3174864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4D0B2AC-C5F1-409C-81BD-F8E6175B91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D6DEB44-C5C2-4245-AFA4-164DBF4CE05D}"/>
              </a:ext>
            </a:extLst>
          </p:cNvPr>
          <p:cNvSpPr>
            <a:spLocks noGrp="1" noChangeArrowheads="1"/>
          </p:cNvSpPr>
          <p:nvPr>
            <p:ph type="sldNum" sz="quarter" idx="12"/>
          </p:nvPr>
        </p:nvSpPr>
        <p:spPr>
          <a:ln/>
        </p:spPr>
        <p:txBody>
          <a:bodyPr/>
          <a:lstStyle>
            <a:lvl1pPr>
              <a:defRPr/>
            </a:lvl1pPr>
          </a:lstStyle>
          <a:p>
            <a:fld id="{D6A9D28B-181D-4FDE-A738-8184A8A4F28F}" type="slidenum">
              <a:rPr lang="en-US" altLang="es-ES"/>
              <a:pPr/>
              <a:t>‹Nº›</a:t>
            </a:fld>
            <a:endParaRPr lang="en-US" altLang="es-ES"/>
          </a:p>
        </p:txBody>
      </p:sp>
    </p:spTree>
    <p:extLst>
      <p:ext uri="{BB962C8B-B14F-4D97-AF65-F5344CB8AC3E}">
        <p14:creationId xmlns:p14="http://schemas.microsoft.com/office/powerpoint/2010/main" val="2366270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1CFACF8-6783-4DA2-95E9-71935EA0D55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36E2F1F-3768-4213-8811-7F8349815A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46D0403-3410-48C6-81B1-E1B1FD0CB238}"/>
              </a:ext>
            </a:extLst>
          </p:cNvPr>
          <p:cNvSpPr>
            <a:spLocks noGrp="1" noChangeArrowheads="1"/>
          </p:cNvSpPr>
          <p:nvPr>
            <p:ph type="sldNum" sz="quarter" idx="12"/>
          </p:nvPr>
        </p:nvSpPr>
        <p:spPr>
          <a:ln/>
        </p:spPr>
        <p:txBody>
          <a:bodyPr/>
          <a:lstStyle>
            <a:lvl1pPr>
              <a:defRPr/>
            </a:lvl1pPr>
          </a:lstStyle>
          <a:p>
            <a:fld id="{0EAE49A1-03EB-43F4-B38F-9A8E3DBBA45B}" type="slidenum">
              <a:rPr lang="en-US" altLang="es-ES"/>
              <a:pPr/>
              <a:t>‹Nº›</a:t>
            </a:fld>
            <a:endParaRPr lang="en-US" altLang="es-ES"/>
          </a:p>
        </p:txBody>
      </p:sp>
    </p:spTree>
    <p:extLst>
      <p:ext uri="{BB962C8B-B14F-4D97-AF65-F5344CB8AC3E}">
        <p14:creationId xmlns:p14="http://schemas.microsoft.com/office/powerpoint/2010/main" val="1332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EB0D485E-7417-4582-B753-0FF679F899B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3F1902E-CEA7-44F6-84DE-50F5D264FAD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7CBF8A5-21C8-43C9-BCBB-C35CCCDCEC4A}"/>
              </a:ext>
            </a:extLst>
          </p:cNvPr>
          <p:cNvSpPr>
            <a:spLocks noGrp="1" noChangeArrowheads="1"/>
          </p:cNvSpPr>
          <p:nvPr>
            <p:ph type="sldNum" sz="quarter" idx="12"/>
          </p:nvPr>
        </p:nvSpPr>
        <p:spPr>
          <a:ln/>
        </p:spPr>
        <p:txBody>
          <a:bodyPr/>
          <a:lstStyle>
            <a:lvl1pPr>
              <a:defRPr/>
            </a:lvl1pPr>
          </a:lstStyle>
          <a:p>
            <a:fld id="{7DEBA305-6846-4D5B-9B50-CA4C3CA84DE2}" type="slidenum">
              <a:rPr lang="en-US" altLang="es-ES"/>
              <a:pPr/>
              <a:t>‹Nº›</a:t>
            </a:fld>
            <a:endParaRPr lang="en-US" altLang="es-ES"/>
          </a:p>
        </p:txBody>
      </p:sp>
    </p:spTree>
    <p:extLst>
      <p:ext uri="{BB962C8B-B14F-4D97-AF65-F5344CB8AC3E}">
        <p14:creationId xmlns:p14="http://schemas.microsoft.com/office/powerpoint/2010/main" val="192097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1DDBD01D-E475-4003-8CC4-99D5D2B209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509E38F-4FBD-4936-90CC-DDFA40E072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B446430-D2EA-4A71-A186-A6A565566051}"/>
              </a:ext>
            </a:extLst>
          </p:cNvPr>
          <p:cNvSpPr>
            <a:spLocks noGrp="1" noChangeArrowheads="1"/>
          </p:cNvSpPr>
          <p:nvPr>
            <p:ph type="sldNum" sz="quarter" idx="12"/>
          </p:nvPr>
        </p:nvSpPr>
        <p:spPr>
          <a:ln/>
        </p:spPr>
        <p:txBody>
          <a:bodyPr/>
          <a:lstStyle>
            <a:lvl1pPr>
              <a:defRPr/>
            </a:lvl1pPr>
          </a:lstStyle>
          <a:p>
            <a:fld id="{508C9D7F-5AB0-4586-B650-555BC029DAE3}" type="slidenum">
              <a:rPr lang="en-US" altLang="es-ES"/>
              <a:pPr/>
              <a:t>‹Nº›</a:t>
            </a:fld>
            <a:endParaRPr lang="en-US" altLang="es-ES"/>
          </a:p>
        </p:txBody>
      </p:sp>
    </p:spTree>
    <p:extLst>
      <p:ext uri="{BB962C8B-B14F-4D97-AF65-F5344CB8AC3E}">
        <p14:creationId xmlns:p14="http://schemas.microsoft.com/office/powerpoint/2010/main" val="40117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989F5B8-67ED-477F-952E-49C9D5A05704}"/>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7" name="Rectangle 3">
            <a:extLst>
              <a:ext uri="{FF2B5EF4-FFF2-40B4-BE49-F238E27FC236}">
                <a16:creationId xmlns:a16="http://schemas.microsoft.com/office/drawing/2014/main" id="{CCCD501B-4597-44AE-9212-049955B1F3C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1028" name="Rectangle 4">
            <a:extLst>
              <a:ext uri="{FF2B5EF4-FFF2-40B4-BE49-F238E27FC236}">
                <a16:creationId xmlns:a16="http://schemas.microsoft.com/office/drawing/2014/main" id="{C90368E6-D53F-45E6-98EB-36843FD99E83}"/>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366FD4FB-C6B1-4375-971C-DF2335A1001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786A05CF-03B7-44AC-A8BF-8111E697F0B3}"/>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A9D7016-4567-4A26-8274-D284567D25F7}" type="slidenum">
              <a:rPr lang="en-US" altLang="es-ES"/>
              <a:pPr/>
              <a:t>‹Nº›</a:t>
            </a:fld>
            <a:endParaRPr lang="en-US"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4/9/2022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56710-41F0-4F7B-A973-A7C2FEE7F757}" type="slidenum">
              <a:rPr lang="es-ES" altLang="es-ES"/>
              <a:pPr/>
              <a:t>‹Nº›</a:t>
            </a:fld>
            <a:endParaRPr lang="es-ES" altLang="es-ES"/>
          </a:p>
        </p:txBody>
      </p:sp>
    </p:spTree>
    <p:extLst>
      <p:ext uri="{BB962C8B-B14F-4D97-AF65-F5344CB8AC3E}">
        <p14:creationId xmlns:p14="http://schemas.microsoft.com/office/powerpoint/2010/main" val="827084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193" y="-479"/>
            <a:ext cx="7101526"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6993732"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3" name="Text Box 1">
            <a:extLst>
              <a:ext uri="{FF2B5EF4-FFF2-40B4-BE49-F238E27FC236}">
                <a16:creationId xmlns:a16="http://schemas.microsoft.com/office/drawing/2014/main" id="{3424980D-4116-4E52-9B3A-EC5EDD7E54FE}"/>
              </a:ext>
            </a:extLst>
          </p:cNvPr>
          <p:cNvSpPr txBox="1">
            <a:spLocks noChangeArrowheads="1"/>
          </p:cNvSpPr>
          <p:nvPr/>
        </p:nvSpPr>
        <p:spPr bwMode="auto">
          <a:xfrm>
            <a:off x="603503" y="2600324"/>
            <a:ext cx="5013036" cy="32779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s-ES" sz="4000" b="1" i="0" u="none" strike="noStrike" kern="1200" cap="none" spc="0" normalizeH="0" baseline="0" noProof="0" err="1">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Módulo</a:t>
            </a:r>
            <a:r>
              <a:rPr kumimoji="0" lang="en-US" altLang="es-ES" sz="4000" b="1" i="0" u="none" strike="noStrike" kern="1200" cap="none" spc="0" normalizeH="0" baseline="0" noProof="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 3</a:t>
            </a:r>
            <a:br>
              <a:rPr kumimoji="0" lang="en-US" altLang="es-ES" sz="4000" b="1" i="0" u="none" strike="noStrike" kern="1200" cap="none" spc="0" normalizeH="0" baseline="0" noProof="0">
                <a:ln>
                  <a:noFill/>
                </a:ln>
                <a:solidFill>
                  <a:srgbClr val="000000"/>
                </a:solidFill>
                <a:effectLst/>
                <a:uLnTx/>
                <a:uFillTx/>
                <a:latin typeface="Calibri Light" panose="020F0302020204030204"/>
                <a:ea typeface="Microsoft YaHei" panose="020B0503020204020204" pitchFamily="34" charset="-122"/>
                <a:cs typeface="Arial" panose="020B0604020202020204" pitchFamily="34" charset="0"/>
              </a:rPr>
            </a:br>
            <a:br>
              <a:rPr kumimoji="0" lang="en-US" altLang="es-ES" sz="4000" b="1" i="0" u="none" strike="noStrike" kern="1200" cap="none" spc="0" normalizeH="0" baseline="0" noProof="0">
                <a:ln>
                  <a:noFill/>
                </a:ln>
                <a:solidFill>
                  <a:srgbClr val="000000"/>
                </a:solidFill>
                <a:effectLst/>
                <a:uLnTx/>
                <a:uFillTx/>
                <a:latin typeface="Calibri Light" panose="020F0302020204030204"/>
                <a:ea typeface="Microsoft YaHei" panose="020B0503020204020204" pitchFamily="34" charset="-122"/>
                <a:cs typeface="Arial" panose="020B0604020202020204" pitchFamily="34" charset="0"/>
              </a:rPr>
            </a:br>
            <a:endParaRPr kumimoji="0" lang="en-US" altLang="es-ES" sz="4000" b="1" i="0" u="none" strike="noStrike" kern="1200" cap="none" spc="0" normalizeH="0" baseline="0" noProof="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endParaRPr>
          </a:p>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s-ES" sz="4000" b="1" i="0" u="none" strike="noStrike" kern="1200" cap="none" spc="0" normalizeH="0" baseline="0" noProof="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PLANIFICACIÓN DE PROCESOS</a:t>
            </a: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29255"/>
          </a:xfrm>
        </p:spPr>
        <p:txBody>
          <a:bodyPr/>
          <a:lstStyle/>
          <a:p>
            <a:r>
              <a:rPr lang="es-ES">
                <a:latin typeface="Corbel"/>
                <a:cs typeface="Times New Roman"/>
              </a:rPr>
              <a:t>Métricas Utilizadas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445560"/>
          </a:xfrm>
        </p:spPr>
        <p:txBody>
          <a:bodyPr/>
          <a:lstStyle/>
          <a:p>
            <a:pPr marL="0" indent="0">
              <a:buNone/>
            </a:pPr>
            <a:r>
              <a:rPr lang="es-ES" sz="2000" dirty="0">
                <a:solidFill>
                  <a:srgbClr val="000000"/>
                </a:solidFill>
                <a:latin typeface="Corbel"/>
                <a:cs typeface="Times New Roman"/>
              </a:rPr>
              <a:t>Para un proceso </a:t>
            </a:r>
            <a:r>
              <a:rPr lang="es-ES" sz="2000" i="1" dirty="0">
                <a:solidFill>
                  <a:srgbClr val="000000"/>
                </a:solidFill>
                <a:latin typeface="Corbel"/>
                <a:cs typeface="Times New Roman"/>
              </a:rPr>
              <a:t>p</a:t>
            </a:r>
            <a:r>
              <a:rPr lang="es-ES" sz="2000" dirty="0">
                <a:solidFill>
                  <a:srgbClr val="000000"/>
                </a:solidFill>
                <a:latin typeface="Corbel"/>
                <a:cs typeface="Times New Roman"/>
              </a:rPr>
              <a:t> que requiere de un</a:t>
            </a:r>
            <a:r>
              <a:rPr lang="es-ES" sz="2000" dirty="0">
                <a:solidFill>
                  <a:srgbClr val="002060"/>
                </a:solidFill>
                <a:latin typeface="Corbel"/>
                <a:cs typeface="Times New Roman"/>
              </a:rPr>
              <a:t> </a:t>
            </a:r>
            <a:r>
              <a:rPr lang="es-ES" sz="2000" b="1" dirty="0">
                <a:solidFill>
                  <a:schemeClr val="accent2"/>
                </a:solidFill>
                <a:latin typeface="Corbel"/>
                <a:cs typeface="Times New Roman"/>
              </a:rPr>
              <a:t>tiempo </a:t>
            </a:r>
            <a:r>
              <a:rPr lang="es-ES" sz="2000" b="1" i="1" dirty="0">
                <a:solidFill>
                  <a:schemeClr val="accent2"/>
                </a:solidFill>
                <a:latin typeface="Corbel"/>
                <a:cs typeface="Times New Roman"/>
              </a:rPr>
              <a:t>t </a:t>
            </a:r>
            <a:r>
              <a:rPr lang="es-ES" sz="2000" b="1" dirty="0">
                <a:solidFill>
                  <a:schemeClr val="accent2"/>
                </a:solidFill>
                <a:latin typeface="Corbel"/>
                <a:cs typeface="Times New Roman"/>
              </a:rPr>
              <a:t>de ejecución</a:t>
            </a:r>
            <a:r>
              <a:rPr lang="es-ES" sz="2000" dirty="0">
                <a:solidFill>
                  <a:srgbClr val="000000"/>
                </a:solidFill>
                <a:latin typeface="Corbel"/>
                <a:cs typeface="Times New Roman"/>
              </a:rPr>
              <a:t>:</a:t>
            </a:r>
          </a:p>
          <a:p>
            <a:pPr marL="0" indent="0">
              <a:buNone/>
            </a:pPr>
            <a:endParaRPr lang="es-ES" sz="2000">
              <a:solidFill>
                <a:srgbClr val="000000"/>
              </a:solidFill>
              <a:latin typeface="Corbel"/>
              <a:cs typeface="Times New Roman"/>
            </a:endParaRPr>
          </a:p>
          <a:p>
            <a:pPr>
              <a:buFont typeface="Arial"/>
              <a:buChar char="•"/>
            </a:pPr>
            <a:r>
              <a:rPr lang="es-ES" sz="2000" b="1" dirty="0">
                <a:solidFill>
                  <a:schemeClr val="accent6"/>
                </a:solidFill>
                <a:latin typeface="Corbel"/>
                <a:cs typeface="Times New Roman"/>
              </a:rPr>
              <a:t>Tiempo de respuesta (T)</a:t>
            </a:r>
            <a:r>
              <a:rPr lang="es-ES" sz="2000" dirty="0">
                <a:solidFill>
                  <a:schemeClr val="accent6"/>
                </a:solidFill>
                <a:latin typeface="Corbel"/>
                <a:cs typeface="Times New Roman"/>
              </a:rPr>
              <a:t>:</a:t>
            </a:r>
            <a:r>
              <a:rPr lang="es-ES" sz="2000" dirty="0">
                <a:latin typeface="Corbel"/>
                <a:cs typeface="Times New Roman"/>
              </a:rPr>
              <a:t> Tiempo total necesario para completar el trabajo pendiente de un proceso </a:t>
            </a:r>
            <a:r>
              <a:rPr lang="es-ES" sz="2000" i="1" dirty="0">
                <a:latin typeface="Corbel"/>
                <a:cs typeface="Times New Roman"/>
              </a:rPr>
              <a:t>p</a:t>
            </a:r>
            <a:r>
              <a:rPr lang="es-ES" sz="2000" dirty="0">
                <a:latin typeface="Corbel"/>
                <a:cs typeface="Times New Roman"/>
              </a:rPr>
              <a:t>, incluyendo el tiempo que está inactivo esperando </a:t>
            </a:r>
            <a:r>
              <a:rPr lang="es-ES" sz="2000" dirty="0" err="1">
                <a:latin typeface="Corbel"/>
                <a:cs typeface="Times New Roman"/>
              </a:rPr>
              <a:t>ejecución</a:t>
            </a:r>
            <a:r>
              <a:rPr lang="es-ES" sz="2000" dirty="0">
                <a:latin typeface="Corbel"/>
                <a:cs typeface="Times New Roman"/>
              </a:rPr>
              <a:t> (pero está en la cola de procesos listos). </a:t>
            </a:r>
          </a:p>
          <a:p>
            <a:pPr>
              <a:buFont typeface="Arial"/>
              <a:buChar char="•"/>
            </a:pPr>
            <a:r>
              <a:rPr lang="es-ES" sz="2000" b="1" dirty="0">
                <a:solidFill>
                  <a:schemeClr val="accent6"/>
                </a:solidFill>
                <a:latin typeface="Corbel"/>
                <a:cs typeface="Times New Roman"/>
              </a:rPr>
              <a:t>Tiempo en espera (</a:t>
            </a:r>
            <a:r>
              <a:rPr lang="es-ES" sz="2000" b="1" i="1" dirty="0">
                <a:solidFill>
                  <a:schemeClr val="accent6"/>
                </a:solidFill>
                <a:latin typeface="Corbel"/>
                <a:cs typeface="Times New Roman"/>
              </a:rPr>
              <a:t>E </a:t>
            </a:r>
            <a:r>
              <a:rPr lang="es-ES" sz="2000" b="1" dirty="0">
                <a:solidFill>
                  <a:schemeClr val="accent6"/>
                </a:solidFill>
                <a:latin typeface="Corbel"/>
                <a:cs typeface="Times New Roman"/>
              </a:rPr>
              <a:t>= </a:t>
            </a:r>
            <a:r>
              <a:rPr lang="es-ES" sz="2000" b="1" i="1" dirty="0">
                <a:solidFill>
                  <a:schemeClr val="accent6"/>
                </a:solidFill>
                <a:latin typeface="Corbel"/>
                <a:cs typeface="Times New Roman"/>
              </a:rPr>
              <a:t>T </a:t>
            </a:r>
            <a:r>
              <a:rPr lang="es-ES" sz="2000" b="1" dirty="0">
                <a:solidFill>
                  <a:schemeClr val="accent6"/>
                </a:solidFill>
                <a:latin typeface="Corbel"/>
                <a:cs typeface="Times New Roman"/>
              </a:rPr>
              <a:t>− </a:t>
            </a:r>
            <a:r>
              <a:rPr lang="es-ES" sz="2000" b="1" i="1" dirty="0">
                <a:solidFill>
                  <a:schemeClr val="accent6"/>
                </a:solidFill>
                <a:latin typeface="Corbel"/>
                <a:cs typeface="Times New Roman"/>
              </a:rPr>
              <a:t>t</a:t>
            </a:r>
            <a:r>
              <a:rPr lang="es-ES" sz="2000" b="1" dirty="0">
                <a:solidFill>
                  <a:schemeClr val="accent6"/>
                </a:solidFill>
                <a:latin typeface="Corbel"/>
                <a:cs typeface="Times New Roman"/>
              </a:rPr>
              <a:t>):</a:t>
            </a:r>
            <a:r>
              <a:rPr lang="es-ES" sz="2000" b="1" dirty="0">
                <a:latin typeface="Corbel"/>
                <a:cs typeface="Times New Roman"/>
              </a:rPr>
              <a:t> </a:t>
            </a:r>
            <a:r>
              <a:rPr lang="es-ES" sz="2000" dirty="0">
                <a:latin typeface="Corbel"/>
                <a:cs typeface="Times New Roman"/>
              </a:rPr>
              <a:t>También </a:t>
            </a:r>
            <a:r>
              <a:rPr lang="es-ES" sz="2000" i="1" dirty="0">
                <a:latin typeface="Corbel"/>
                <a:cs typeface="Times New Roman"/>
              </a:rPr>
              <a:t>tiempo perdido</a:t>
            </a:r>
            <a:r>
              <a:rPr lang="es-ES" sz="2000" dirty="0">
                <a:latin typeface="Corbel"/>
                <a:cs typeface="Times New Roman"/>
              </a:rPr>
              <a:t>. Del tiempo de respuesta total, </a:t>
            </a:r>
            <a:r>
              <a:rPr lang="es-ES" sz="2000" dirty="0" err="1">
                <a:latin typeface="Corbel"/>
                <a:cs typeface="Times New Roman"/>
              </a:rPr>
              <a:t>cuánto</a:t>
            </a:r>
            <a:r>
              <a:rPr lang="es-ES" sz="2000" dirty="0">
                <a:latin typeface="Corbel"/>
                <a:cs typeface="Times New Roman"/>
              </a:rPr>
              <a:t> tiempo </a:t>
            </a:r>
            <a:r>
              <a:rPr lang="es-ES" sz="2000" i="1" dirty="0">
                <a:latin typeface="Corbel"/>
                <a:cs typeface="Times New Roman"/>
              </a:rPr>
              <a:t>p </a:t>
            </a:r>
            <a:r>
              <a:rPr lang="es-ES" sz="2000" dirty="0">
                <a:latin typeface="Corbel"/>
                <a:cs typeface="Times New Roman"/>
              </a:rPr>
              <a:t>está listo y esperando ejecutar. Desde la </a:t>
            </a:r>
            <a:r>
              <a:rPr lang="es-ES" sz="2000" dirty="0" err="1">
                <a:latin typeface="Corbel"/>
                <a:cs typeface="Times New Roman"/>
              </a:rPr>
              <a:t>óptica</a:t>
            </a:r>
            <a:r>
              <a:rPr lang="es-ES" sz="2000" dirty="0">
                <a:latin typeface="Corbel"/>
                <a:cs typeface="Times New Roman"/>
              </a:rPr>
              <a:t> de </a:t>
            </a:r>
            <a:r>
              <a:rPr lang="es-ES" sz="2000" i="1" dirty="0">
                <a:latin typeface="Corbel"/>
                <a:cs typeface="Times New Roman"/>
              </a:rPr>
              <a:t>p</a:t>
            </a:r>
            <a:r>
              <a:rPr lang="es-ES" sz="2000" dirty="0">
                <a:latin typeface="Corbel"/>
                <a:cs typeface="Times New Roman"/>
              </a:rPr>
              <a:t>, se </a:t>
            </a:r>
            <a:r>
              <a:rPr lang="es-ES" sz="2000" dirty="0" err="1">
                <a:latin typeface="Corbel"/>
                <a:cs typeface="Times New Roman"/>
              </a:rPr>
              <a:t>desearía</a:t>
            </a:r>
            <a:r>
              <a:rPr lang="es-ES" sz="2000" dirty="0">
                <a:latin typeface="Corbel"/>
                <a:cs typeface="Times New Roman"/>
              </a:rPr>
              <a:t> que </a:t>
            </a:r>
            <a:r>
              <a:rPr lang="es-ES" sz="2000" i="1" dirty="0" err="1">
                <a:latin typeface="Corbel"/>
                <a:cs typeface="Times New Roman"/>
              </a:rPr>
              <a:t>Ep</a:t>
            </a:r>
            <a:r>
              <a:rPr lang="es-ES" sz="2000" i="1" dirty="0">
                <a:latin typeface="Corbel"/>
                <a:cs typeface="Times New Roman"/>
              </a:rPr>
              <a:t> </a:t>
            </a:r>
            <a:r>
              <a:rPr lang="es-ES" sz="2000" dirty="0">
                <a:latin typeface="Corbel"/>
                <a:cs typeface="Times New Roman"/>
              </a:rPr>
              <a:t>→ 0</a:t>
            </a:r>
          </a:p>
          <a:p>
            <a:pPr>
              <a:buFont typeface="Arial"/>
              <a:buChar char="•"/>
            </a:pPr>
            <a:r>
              <a:rPr lang="es-ES" sz="2000" b="1" dirty="0" err="1">
                <a:solidFill>
                  <a:schemeClr val="accent6"/>
                </a:solidFill>
                <a:latin typeface="Corbel"/>
                <a:cs typeface="Times New Roman"/>
              </a:rPr>
              <a:t>Proporción</a:t>
            </a:r>
            <a:r>
              <a:rPr lang="es-ES" sz="2000" b="1" dirty="0">
                <a:solidFill>
                  <a:schemeClr val="accent6"/>
                </a:solidFill>
                <a:latin typeface="Corbel"/>
                <a:cs typeface="Times New Roman"/>
              </a:rPr>
              <a:t> de </a:t>
            </a:r>
            <a:r>
              <a:rPr lang="es-ES" sz="2000" b="1" dirty="0" err="1">
                <a:solidFill>
                  <a:schemeClr val="accent6"/>
                </a:solidFill>
                <a:latin typeface="Corbel"/>
                <a:cs typeface="Times New Roman"/>
              </a:rPr>
              <a:t>penalización</a:t>
            </a:r>
            <a:r>
              <a:rPr lang="es-ES" sz="2000" dirty="0">
                <a:solidFill>
                  <a:schemeClr val="accent6"/>
                </a:solidFill>
                <a:latin typeface="Corbel"/>
                <a:cs typeface="Times New Roman"/>
              </a:rPr>
              <a:t>                   :</a:t>
            </a:r>
            <a:r>
              <a:rPr lang="es-ES" sz="2000" b="1" dirty="0">
                <a:latin typeface="Corbel"/>
                <a:cs typeface="Times New Roman"/>
              </a:rPr>
              <a:t> </a:t>
            </a:r>
            <a:r>
              <a:rPr lang="es-ES" sz="2000" dirty="0" err="1">
                <a:latin typeface="Corbel"/>
                <a:cs typeface="Times New Roman"/>
              </a:rPr>
              <a:t>Proporción</a:t>
            </a:r>
            <a:r>
              <a:rPr lang="es-ES" sz="2000" dirty="0">
                <a:latin typeface="Corbel"/>
                <a:cs typeface="Times New Roman"/>
              </a:rPr>
              <a:t> del tiempo de respuesta en </a:t>
            </a:r>
            <a:r>
              <a:rPr lang="es-ES" sz="2000" dirty="0" err="1">
                <a:latin typeface="Corbel"/>
                <a:cs typeface="Times New Roman"/>
              </a:rPr>
              <a:t>relación</a:t>
            </a:r>
            <a:r>
              <a:rPr lang="es-ES" sz="2000" dirty="0">
                <a:latin typeface="Corbel"/>
                <a:cs typeface="Times New Roman"/>
              </a:rPr>
              <a:t> al tiempo de uso del procesador (en qué </a:t>
            </a:r>
            <a:r>
              <a:rPr lang="es-ES" sz="2000" dirty="0" err="1">
                <a:latin typeface="Corbel"/>
                <a:cs typeface="Times New Roman"/>
              </a:rPr>
              <a:t>proporción</a:t>
            </a:r>
            <a:r>
              <a:rPr lang="es-ES" sz="2000" dirty="0">
                <a:latin typeface="Corbel"/>
                <a:cs typeface="Times New Roman"/>
              </a:rPr>
              <a:t> fue penalizado el proceso). </a:t>
            </a:r>
            <a:endParaRPr lang="es-ES" dirty="0"/>
          </a:p>
          <a:p>
            <a:pPr>
              <a:buFont typeface="Arial"/>
              <a:buChar char="•"/>
            </a:pPr>
            <a:r>
              <a:rPr lang="es-ES" sz="2000" b="1" dirty="0" err="1">
                <a:solidFill>
                  <a:schemeClr val="accent6"/>
                </a:solidFill>
                <a:latin typeface="Corbel"/>
                <a:cs typeface="Times New Roman"/>
              </a:rPr>
              <a:t>Proporción</a:t>
            </a:r>
            <a:r>
              <a:rPr lang="es-ES" sz="2000" b="1" dirty="0">
                <a:solidFill>
                  <a:schemeClr val="accent6"/>
                </a:solidFill>
                <a:latin typeface="Corbel"/>
                <a:cs typeface="Times New Roman"/>
              </a:rPr>
              <a:t> de respuesta </a:t>
            </a:r>
            <a:r>
              <a:rPr lang="es-ES" sz="2000" dirty="0">
                <a:solidFill>
                  <a:schemeClr val="accent6"/>
                </a:solidFill>
                <a:latin typeface="Corbel"/>
                <a:cs typeface="Times New Roman"/>
              </a:rPr>
              <a:t>                : </a:t>
            </a:r>
            <a:r>
              <a:rPr lang="es-ES" sz="2000" dirty="0">
                <a:latin typeface="Corbel"/>
                <a:cs typeface="Times New Roman"/>
              </a:rPr>
              <a:t>Inverso de </a:t>
            </a:r>
            <a:r>
              <a:rPr lang="es-ES" sz="2000" i="1" dirty="0">
                <a:latin typeface="Corbel"/>
                <a:cs typeface="Times New Roman"/>
              </a:rPr>
              <a:t>P</a:t>
            </a:r>
            <a:r>
              <a:rPr lang="es-ES" sz="2000" dirty="0">
                <a:latin typeface="Corbel"/>
                <a:cs typeface="Times New Roman"/>
              </a:rPr>
              <a:t>. </a:t>
            </a:r>
            <a:r>
              <a:rPr lang="es-ES" sz="2000" dirty="0" err="1">
                <a:latin typeface="Corbel"/>
                <a:cs typeface="Times New Roman"/>
              </a:rPr>
              <a:t>Fracción</a:t>
            </a:r>
            <a:r>
              <a:rPr lang="es-ES" sz="2000" dirty="0">
                <a:latin typeface="Corbel"/>
                <a:cs typeface="Times New Roman"/>
              </a:rPr>
              <a:t> del tiempo de respuesta durante la cual </a:t>
            </a:r>
            <a:r>
              <a:rPr lang="es-ES" sz="2000" i="1" dirty="0">
                <a:latin typeface="Corbel"/>
                <a:cs typeface="Times New Roman"/>
              </a:rPr>
              <a:t>p </a:t>
            </a:r>
            <a:r>
              <a:rPr lang="es-ES" sz="2000" dirty="0">
                <a:latin typeface="Corbel"/>
                <a:cs typeface="Times New Roman"/>
              </a:rPr>
              <a:t>pudo ejecutarse.</a:t>
            </a:r>
            <a:br>
              <a:rPr lang="es-ES" sz="2000" dirty="0">
                <a:latin typeface="Corbel"/>
                <a:cs typeface="Times New Roman"/>
              </a:rPr>
            </a:br>
            <a:r>
              <a:rPr lang="es-ES" sz="2000" dirty="0">
                <a:latin typeface="Corbel"/>
                <a:cs typeface="Times New Roman"/>
              </a:rPr>
              <a:t> </a:t>
            </a:r>
            <a:endParaRPr lang="es-ES" dirty="0"/>
          </a:p>
          <a:p>
            <a:pPr lvl="1">
              <a:buFont typeface="Arial"/>
              <a:buChar char="•"/>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pic>
        <p:nvPicPr>
          <p:cNvPr id="4" name="Imagen 4" descr="Imagen que contiene objeto, reloj&#10;&#10;Descripción generada con confianza muy alta">
            <a:extLst>
              <a:ext uri="{FF2B5EF4-FFF2-40B4-BE49-F238E27FC236}">
                <a16:creationId xmlns:a16="http://schemas.microsoft.com/office/drawing/2014/main" id="{5A367F80-B586-4102-97DD-E0054EFD30D8}"/>
              </a:ext>
            </a:extLst>
          </p:cNvPr>
          <p:cNvPicPr>
            <a:picLocks noChangeAspect="1"/>
          </p:cNvPicPr>
          <p:nvPr/>
        </p:nvPicPr>
        <p:blipFill>
          <a:blip r:embed="rId2"/>
          <a:stretch>
            <a:fillRect/>
          </a:stretch>
        </p:blipFill>
        <p:spPr>
          <a:xfrm>
            <a:off x="4141756" y="4019197"/>
            <a:ext cx="860488" cy="388471"/>
          </a:xfrm>
          <a:prstGeom prst="rect">
            <a:avLst/>
          </a:prstGeom>
        </p:spPr>
      </p:pic>
      <p:pic>
        <p:nvPicPr>
          <p:cNvPr id="5" name="Imagen 5" descr="Imagen que contiene objeto, reloj&#10;&#10;Descripción generada con confianza muy alta">
            <a:extLst>
              <a:ext uri="{FF2B5EF4-FFF2-40B4-BE49-F238E27FC236}">
                <a16:creationId xmlns:a16="http://schemas.microsoft.com/office/drawing/2014/main" id="{6649AE1F-F672-4EB3-9AA7-2F94DC8BEE23}"/>
              </a:ext>
            </a:extLst>
          </p:cNvPr>
          <p:cNvPicPr>
            <a:picLocks noChangeAspect="1"/>
          </p:cNvPicPr>
          <p:nvPr/>
        </p:nvPicPr>
        <p:blipFill>
          <a:blip r:embed="rId3"/>
          <a:stretch>
            <a:fillRect/>
          </a:stretch>
        </p:blipFill>
        <p:spPr>
          <a:xfrm>
            <a:off x="3788584" y="5004422"/>
            <a:ext cx="864596" cy="370292"/>
          </a:xfrm>
          <a:prstGeom prst="rect">
            <a:avLst/>
          </a:prstGeom>
        </p:spPr>
      </p:pic>
    </p:spTree>
    <p:extLst>
      <p:ext uri="{BB962C8B-B14F-4D97-AF65-F5344CB8AC3E}">
        <p14:creationId xmlns:p14="http://schemas.microsoft.com/office/powerpoint/2010/main" val="24512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Métricas Utilizadas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a:buFont typeface="Arial"/>
              <a:buChar char="•"/>
            </a:pPr>
            <a:r>
              <a:rPr lang="es-ES" sz="2000" b="1">
                <a:solidFill>
                  <a:schemeClr val="accent6"/>
                </a:solidFill>
                <a:latin typeface="Corbel"/>
                <a:cs typeface="Times New Roman"/>
              </a:rPr>
              <a:t>Tiempo </a:t>
            </a:r>
            <a:r>
              <a:rPr lang="es-ES" sz="2000" b="1" err="1">
                <a:solidFill>
                  <a:schemeClr val="accent6"/>
                </a:solidFill>
                <a:latin typeface="Corbel"/>
                <a:cs typeface="Times New Roman"/>
              </a:rPr>
              <a:t>núcleo</a:t>
            </a:r>
            <a:r>
              <a:rPr lang="es-ES" sz="2000" b="1">
                <a:solidFill>
                  <a:schemeClr val="accent6"/>
                </a:solidFill>
                <a:latin typeface="Corbel"/>
                <a:cs typeface="Times New Roman"/>
              </a:rPr>
              <a:t> o </a:t>
            </a:r>
            <a:r>
              <a:rPr lang="es-ES" sz="2000" b="1" i="1" err="1">
                <a:solidFill>
                  <a:schemeClr val="accent6"/>
                </a:solidFill>
                <a:latin typeface="Corbel"/>
                <a:cs typeface="Times New Roman"/>
              </a:rPr>
              <a:t>kernel</a:t>
            </a:r>
            <a:r>
              <a:rPr lang="es-ES" sz="2000" b="1" i="1">
                <a:solidFill>
                  <a:schemeClr val="accent6"/>
                </a:solidFill>
                <a:latin typeface="Corbel"/>
                <a:cs typeface="Times New Roman"/>
              </a:rPr>
              <a:t>:</a:t>
            </a:r>
            <a:r>
              <a:rPr lang="es-ES" sz="2000" i="1">
                <a:solidFill>
                  <a:schemeClr val="accent6"/>
                </a:solidFill>
                <a:latin typeface="Corbel"/>
                <a:cs typeface="Times New Roman"/>
              </a:rPr>
              <a:t> </a:t>
            </a:r>
            <a:r>
              <a:rPr lang="es-ES" sz="2000">
                <a:latin typeface="Corbel"/>
                <a:cs typeface="Times New Roman"/>
              </a:rPr>
              <a:t>Tiempo que pasa el sistema en espacio de </a:t>
            </a:r>
            <a:r>
              <a:rPr lang="es-ES" sz="2000" err="1">
                <a:latin typeface="Corbel"/>
                <a:cs typeface="Times New Roman"/>
              </a:rPr>
              <a:t>núcleo</a:t>
            </a:r>
            <a:r>
              <a:rPr lang="es-ES" sz="2000">
                <a:latin typeface="Corbel"/>
                <a:cs typeface="Times New Roman"/>
              </a:rPr>
              <a:t>, incluyendo entre otras funciones el empleado en decidir e implementar la </a:t>
            </a:r>
            <a:r>
              <a:rPr lang="es-ES" sz="2000" err="1">
                <a:latin typeface="Corbel"/>
                <a:cs typeface="Times New Roman"/>
              </a:rPr>
              <a:t>política</a:t>
            </a:r>
            <a:r>
              <a:rPr lang="es-ES" sz="2000">
                <a:latin typeface="Corbel"/>
                <a:cs typeface="Times New Roman"/>
              </a:rPr>
              <a:t> de </a:t>
            </a:r>
            <a:r>
              <a:rPr lang="es-ES" sz="2000" err="1">
                <a:latin typeface="Corbel"/>
                <a:cs typeface="Times New Roman"/>
              </a:rPr>
              <a:t>planificación</a:t>
            </a:r>
            <a:r>
              <a:rPr lang="es-ES" sz="2000">
                <a:latin typeface="Corbel"/>
                <a:cs typeface="Times New Roman"/>
              </a:rPr>
              <a:t> y los cambios de contexto. Este tiempo no se contabiliza cuando se calcula el tiempo del CPU utilizado por un proceso </a:t>
            </a:r>
            <a:endParaRPr lang="es-ES">
              <a:latin typeface="Times New Roman"/>
              <a:cs typeface="Times New Roman"/>
            </a:endParaRPr>
          </a:p>
          <a:p>
            <a:pPr>
              <a:buFont typeface="Arial"/>
              <a:buChar char="•"/>
            </a:pPr>
            <a:r>
              <a:rPr lang="es-ES" sz="2000" b="1">
                <a:solidFill>
                  <a:schemeClr val="accent6"/>
                </a:solidFill>
                <a:latin typeface="Corbel"/>
                <a:cs typeface="Times New Roman"/>
              </a:rPr>
              <a:t>Tiempo de sistema:</a:t>
            </a:r>
            <a:r>
              <a:rPr lang="es-ES" sz="2000">
                <a:latin typeface="Corbel"/>
                <a:cs typeface="Times New Roman"/>
              </a:rPr>
              <a:t> Tiempo que pasa un proceso en espacio núcleo atendiendo el pedido de un proceso (</a:t>
            </a:r>
            <a:r>
              <a:rPr lang="es-ES" sz="2000" err="1">
                <a:latin typeface="Corbel"/>
                <a:cs typeface="Times New Roman"/>
              </a:rPr>
              <a:t>syscall</a:t>
            </a:r>
            <a:r>
              <a:rPr lang="es-ES" sz="2000">
                <a:latin typeface="Corbel"/>
                <a:cs typeface="Times New Roman"/>
              </a:rPr>
              <a:t>). Se incluye dentro del tiempo de uso del CPU de un proceso y suele discriminarse del tiempo de usuario</a:t>
            </a:r>
            <a:endParaRPr lang="es-ES">
              <a:latin typeface="Times New Roman"/>
              <a:cs typeface="Times New Roman"/>
            </a:endParaRPr>
          </a:p>
          <a:p>
            <a:pPr>
              <a:buFont typeface="Arial"/>
              <a:buChar char="•"/>
            </a:pPr>
            <a:r>
              <a:rPr lang="es-ES" sz="2000" b="1">
                <a:solidFill>
                  <a:schemeClr val="accent6"/>
                </a:solidFill>
                <a:latin typeface="Corbel"/>
                <a:cs typeface="Times New Roman"/>
              </a:rPr>
              <a:t>Tiempo de usuario:</a:t>
            </a:r>
            <a:r>
              <a:rPr lang="es-ES" sz="2000" b="1">
                <a:latin typeface="Corbel"/>
                <a:cs typeface="Times New Roman"/>
              </a:rPr>
              <a:t> </a:t>
            </a:r>
            <a:r>
              <a:rPr lang="es-ES" sz="2000">
                <a:latin typeface="Corbel"/>
                <a:cs typeface="Times New Roman"/>
              </a:rPr>
              <a:t>Tiempo que pasa un proceso en modo usuario, es decir, ejecutando las instrucciones que forman parte </a:t>
            </a:r>
            <a:r>
              <a:rPr lang="es-ES" sz="2000" err="1">
                <a:latin typeface="Corbel"/>
                <a:cs typeface="Times New Roman"/>
              </a:rPr>
              <a:t>explícita</a:t>
            </a:r>
            <a:r>
              <a:rPr lang="es-ES" sz="2000">
                <a:latin typeface="Corbel"/>
                <a:cs typeface="Times New Roman"/>
              </a:rPr>
              <a:t> y directamente del programa </a:t>
            </a:r>
            <a:endParaRPr lang="es-ES">
              <a:solidFill>
                <a:schemeClr val="accent6"/>
              </a:solidFill>
              <a:latin typeface="Times New Roman"/>
              <a:cs typeface="Times New Roman"/>
            </a:endParaRPr>
          </a:p>
          <a:p>
            <a:pPr>
              <a:buFont typeface="Arial"/>
              <a:buChar char="•"/>
            </a:pPr>
            <a:r>
              <a:rPr lang="es-ES" sz="2000" b="1">
                <a:solidFill>
                  <a:schemeClr val="accent6"/>
                </a:solidFill>
                <a:latin typeface="Corbel"/>
                <a:cs typeface="Times New Roman"/>
              </a:rPr>
              <a:t>Tiempo de uso del procesador:</a:t>
            </a:r>
            <a:r>
              <a:rPr lang="es-ES" sz="2000" b="1">
                <a:latin typeface="Corbel"/>
                <a:cs typeface="Times New Roman"/>
              </a:rPr>
              <a:t> </a:t>
            </a:r>
            <a:r>
              <a:rPr lang="es-ES" sz="2000">
                <a:latin typeface="Corbel"/>
                <a:cs typeface="Times New Roman"/>
              </a:rPr>
              <a:t>Tiempo durante el cual el procesador ejecutó instrucciones por cuenta de un proceso (sean en modo usuario o en modo </a:t>
            </a:r>
            <a:r>
              <a:rPr lang="es-ES" sz="2000" err="1">
                <a:latin typeface="Corbel"/>
                <a:cs typeface="Times New Roman"/>
              </a:rPr>
              <a:t>núcleo</a:t>
            </a:r>
            <a:r>
              <a:rPr lang="es-ES" sz="2000">
                <a:latin typeface="Corbel"/>
                <a:cs typeface="Times New Roman"/>
              </a:rPr>
              <a:t>) </a:t>
            </a:r>
            <a:endParaRPr lang="es-ES">
              <a:latin typeface="Times New Roman"/>
              <a:cs typeface="Times New Roman"/>
            </a:endParaRPr>
          </a:p>
          <a:p>
            <a:pPr>
              <a:buFont typeface="Arial"/>
              <a:buChar char="•"/>
            </a:pPr>
            <a:r>
              <a:rPr lang="es-ES" sz="2000" b="1">
                <a:solidFill>
                  <a:schemeClr val="accent6"/>
                </a:solidFill>
                <a:latin typeface="Corbel"/>
                <a:cs typeface="Times New Roman"/>
              </a:rPr>
              <a:t>Tiempo desocupado (</a:t>
            </a:r>
            <a:r>
              <a:rPr lang="es-ES" sz="2000" b="1" i="1">
                <a:solidFill>
                  <a:schemeClr val="accent6"/>
                </a:solidFill>
                <a:latin typeface="Corbel"/>
                <a:cs typeface="Times New Roman"/>
              </a:rPr>
              <a:t>idle</a:t>
            </a:r>
            <a:r>
              <a:rPr lang="es-ES" sz="2000" b="1">
                <a:solidFill>
                  <a:schemeClr val="accent6"/>
                </a:solidFill>
                <a:latin typeface="Corbel"/>
                <a:cs typeface="Times New Roman"/>
              </a:rPr>
              <a:t>):</a:t>
            </a:r>
            <a:r>
              <a:rPr lang="es-ES" sz="2000" b="1">
                <a:latin typeface="Corbel"/>
                <a:cs typeface="Times New Roman"/>
              </a:rPr>
              <a:t> </a:t>
            </a:r>
            <a:r>
              <a:rPr lang="es-ES" sz="2000">
                <a:latin typeface="Corbel"/>
                <a:cs typeface="Times New Roman"/>
              </a:rPr>
              <a:t>Tiempo en que la cola de procesos listos está </a:t>
            </a:r>
            <a:r>
              <a:rPr lang="es-ES" sz="2000" err="1">
                <a:latin typeface="Corbel"/>
                <a:cs typeface="Times New Roman"/>
              </a:rPr>
              <a:t>vacía</a:t>
            </a:r>
            <a:r>
              <a:rPr lang="es-ES" sz="2000">
                <a:latin typeface="Corbel"/>
                <a:cs typeface="Times New Roman"/>
              </a:rPr>
              <a:t> y no puede realizarse </a:t>
            </a:r>
            <a:r>
              <a:rPr lang="es-ES" sz="2000" err="1">
                <a:latin typeface="Corbel"/>
                <a:cs typeface="Times New Roman"/>
              </a:rPr>
              <a:t>ningún</a:t>
            </a:r>
            <a:r>
              <a:rPr lang="es-ES" sz="2000">
                <a:latin typeface="Corbel"/>
                <a:cs typeface="Times New Roman"/>
              </a:rPr>
              <a:t> trabajo </a:t>
            </a:r>
            <a:endParaRPr lang="es-ES">
              <a:latin typeface="Times New Roman"/>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Tree>
    <p:extLst>
      <p:ext uri="{BB962C8B-B14F-4D97-AF65-F5344CB8AC3E}">
        <p14:creationId xmlns:p14="http://schemas.microsoft.com/office/powerpoint/2010/main" val="367105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Métricas Utilizadas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a:buFont typeface="Arial"/>
              <a:buChar char="•"/>
            </a:pPr>
            <a:r>
              <a:rPr lang="es-ES" sz="2000" b="1" err="1">
                <a:solidFill>
                  <a:schemeClr val="accent6"/>
                </a:solidFill>
                <a:latin typeface="Corbel"/>
                <a:cs typeface="Times New Roman"/>
              </a:rPr>
              <a:t>Utilización</a:t>
            </a:r>
            <a:r>
              <a:rPr lang="es-ES" sz="2000" b="1">
                <a:solidFill>
                  <a:schemeClr val="accent6"/>
                </a:solidFill>
                <a:latin typeface="Corbel"/>
                <a:cs typeface="Times New Roman"/>
              </a:rPr>
              <a:t> del CPU:</a:t>
            </a:r>
            <a:r>
              <a:rPr lang="es-ES" sz="2000" b="1">
                <a:latin typeface="Corbel"/>
                <a:cs typeface="Times New Roman"/>
              </a:rPr>
              <a:t> </a:t>
            </a:r>
            <a:r>
              <a:rPr lang="es-ES" sz="2000">
                <a:latin typeface="Corbel"/>
                <a:cs typeface="Times New Roman"/>
              </a:rPr>
              <a:t>Porcentaje del tiempo en que el CPU está realizando </a:t>
            </a:r>
            <a:r>
              <a:rPr lang="es-ES" sz="2000" i="1">
                <a:latin typeface="Corbel"/>
                <a:cs typeface="Times New Roman"/>
              </a:rPr>
              <a:t>trabajo </a:t>
            </a:r>
            <a:r>
              <a:rPr lang="es-ES" sz="2000" i="1" err="1">
                <a:latin typeface="Corbel"/>
                <a:cs typeface="Times New Roman"/>
              </a:rPr>
              <a:t>útil</a:t>
            </a:r>
            <a:r>
              <a:rPr lang="es-ES" sz="2000" i="1">
                <a:latin typeface="Corbel"/>
                <a:cs typeface="Times New Roman"/>
              </a:rPr>
              <a:t> </a:t>
            </a:r>
            <a:endParaRPr lang="es-ES">
              <a:solidFill>
                <a:srgbClr val="000000"/>
              </a:solidFill>
              <a:latin typeface="Times New Roman"/>
              <a:cs typeface="Times New Roman"/>
            </a:endParaRPr>
          </a:p>
          <a:p>
            <a:pPr>
              <a:buFont typeface="Arial"/>
              <a:buChar char="•"/>
            </a:pPr>
            <a:r>
              <a:rPr lang="es-ES" sz="2000" b="1">
                <a:solidFill>
                  <a:schemeClr val="accent6"/>
                </a:solidFill>
                <a:latin typeface="Corbel"/>
                <a:cs typeface="Times New Roman"/>
              </a:rPr>
              <a:t>Valor de saturación:</a:t>
            </a:r>
            <a:r>
              <a:rPr lang="es-ES" sz="2000" b="1">
                <a:latin typeface="Corbel"/>
                <a:cs typeface="Times New Roman"/>
              </a:rPr>
              <a:t> </a:t>
            </a:r>
            <a:r>
              <a:rPr lang="es-ES" sz="2000">
                <a:latin typeface="Corbel"/>
                <a:cs typeface="Times New Roman"/>
              </a:rPr>
              <a:t>Relación entre la </a:t>
            </a:r>
            <a:r>
              <a:rPr lang="es-ES" sz="2000" i="1">
                <a:latin typeface="Corbel"/>
                <a:cs typeface="Times New Roman"/>
              </a:rPr>
              <a:t>frecuencia α de llegada </a:t>
            </a:r>
            <a:r>
              <a:rPr lang="es-ES" sz="2000">
                <a:latin typeface="Corbel"/>
                <a:cs typeface="Times New Roman"/>
              </a:rPr>
              <a:t>promedio de nuevos procesos y el </a:t>
            </a:r>
            <a:r>
              <a:rPr lang="es-ES" sz="2000" i="1">
                <a:latin typeface="Corbel"/>
                <a:cs typeface="Times New Roman"/>
              </a:rPr>
              <a:t>tiempo de servicio requerido </a:t>
            </a:r>
            <a:r>
              <a:rPr lang="es-ES" sz="2000">
                <a:latin typeface="Corbel"/>
                <a:cs typeface="Times New Roman"/>
              </a:rPr>
              <a:t>promedio </a:t>
            </a:r>
            <a:r>
              <a:rPr lang="es-ES" sz="2000" i="1">
                <a:latin typeface="Corbel"/>
                <a:cs typeface="Times New Roman"/>
              </a:rPr>
              <a:t>β </a:t>
            </a:r>
            <a:r>
              <a:rPr lang="es-ES" sz="2000">
                <a:latin typeface="Corbel"/>
                <a:cs typeface="Times New Roman"/>
              </a:rPr>
              <a:t>(letra griega beta)</a:t>
            </a:r>
            <a:r>
              <a:rPr lang="es-ES" sz="2000" i="1">
                <a:latin typeface="Corbel"/>
                <a:cs typeface="Times New Roman"/>
              </a:rPr>
              <a:t>.</a:t>
            </a:r>
            <a:r>
              <a:rPr lang="es-ES" sz="2000">
                <a:latin typeface="Corbel"/>
                <a:cs typeface="Times New Roman"/>
              </a:rPr>
              <a:t> Se define el </a:t>
            </a:r>
            <a:r>
              <a:rPr lang="es-ES" sz="2000" i="1">
                <a:latin typeface="Corbel"/>
                <a:cs typeface="Times New Roman"/>
              </a:rPr>
              <a:t>valor de </a:t>
            </a:r>
            <a:r>
              <a:rPr lang="es-ES" sz="2000" i="1" err="1">
                <a:latin typeface="Corbel"/>
                <a:cs typeface="Times New Roman"/>
              </a:rPr>
              <a:t>saturación</a:t>
            </a:r>
            <a:r>
              <a:rPr lang="es-ES" sz="2000" i="1">
                <a:latin typeface="Corbel"/>
                <a:cs typeface="Times New Roman"/>
              </a:rPr>
              <a:t> ρ </a:t>
            </a:r>
            <a:r>
              <a:rPr lang="es-ES" sz="2000">
                <a:latin typeface="Corbel"/>
                <a:cs typeface="Times New Roman"/>
              </a:rPr>
              <a:t>como </a:t>
            </a:r>
            <a:r>
              <a:rPr lang="es-ES" sz="2000" i="1">
                <a:latin typeface="Corbel"/>
                <a:cs typeface="Times New Roman"/>
              </a:rPr>
              <a:t>ρ </a:t>
            </a:r>
            <a:r>
              <a:rPr lang="es-ES" sz="2000">
                <a:latin typeface="Corbel"/>
                <a:cs typeface="Times New Roman"/>
              </a:rPr>
              <a:t>= </a:t>
            </a:r>
            <a:r>
              <a:rPr lang="es-ES" sz="2000" i="1">
                <a:latin typeface="Corbel"/>
                <a:cs typeface="Times New Roman"/>
              </a:rPr>
              <a:t>α/ β.</a:t>
            </a:r>
            <a:br>
              <a:rPr lang="es-ES" sz="2000" i="1">
                <a:latin typeface="Corbel"/>
                <a:cs typeface="Times New Roman"/>
              </a:rPr>
            </a:br>
            <a:r>
              <a:rPr lang="es-ES" sz="2000">
                <a:latin typeface="Corbel"/>
                <a:cs typeface="Times New Roman"/>
              </a:rPr>
              <a:t>Cuando </a:t>
            </a:r>
            <a:r>
              <a:rPr lang="es-ES" sz="2000" i="1">
                <a:latin typeface="Corbel"/>
                <a:cs typeface="Times New Roman"/>
              </a:rPr>
              <a:t>ρ </a:t>
            </a:r>
            <a:r>
              <a:rPr lang="es-ES" sz="2000">
                <a:latin typeface="Corbel"/>
                <a:cs typeface="Times New Roman"/>
              </a:rPr>
              <a:t>= 0 nunca llegan procesos nuevos. Sistema desocupado.</a:t>
            </a:r>
            <a:br>
              <a:rPr lang="es-ES" sz="2000">
                <a:latin typeface="Corbel"/>
                <a:cs typeface="Times New Roman"/>
              </a:rPr>
            </a:br>
            <a:r>
              <a:rPr lang="es-ES" sz="2000">
                <a:latin typeface="Corbel"/>
                <a:cs typeface="Times New Roman"/>
              </a:rPr>
              <a:t>Cuando </a:t>
            </a:r>
            <a:r>
              <a:rPr lang="es-ES" sz="2000" i="1">
                <a:latin typeface="Corbel"/>
                <a:cs typeface="Times New Roman"/>
              </a:rPr>
              <a:t>ρ </a:t>
            </a:r>
            <a:r>
              <a:rPr lang="es-ES" sz="2000">
                <a:latin typeface="Corbel"/>
                <a:cs typeface="Times New Roman"/>
              </a:rPr>
              <a:t>= 1 los procesos se despachan al ritmo que van llegando.</a:t>
            </a:r>
          </a:p>
          <a:p>
            <a:pPr>
              <a:buFont typeface="Arial"/>
              <a:buChar char="•"/>
            </a:pPr>
            <a:r>
              <a:rPr lang="es-ES" sz="2000">
                <a:latin typeface="Corbel"/>
                <a:cs typeface="Times New Roman"/>
              </a:rPr>
              <a:t>Cuando </a:t>
            </a:r>
            <a:r>
              <a:rPr lang="es-ES" sz="2000" i="1">
                <a:latin typeface="Corbel"/>
                <a:cs typeface="Times New Roman"/>
              </a:rPr>
              <a:t>ρ &gt;</a:t>
            </a:r>
            <a:r>
              <a:rPr lang="es-ES" sz="2000">
                <a:latin typeface="Corbel"/>
                <a:cs typeface="Times New Roman"/>
              </a:rPr>
              <a:t> 1 el sistema estará saturado. La cola de </a:t>
            </a:r>
            <a:r>
              <a:rPr lang="es-ES" sz="2000" i="1">
                <a:latin typeface="Corbel"/>
                <a:cs typeface="Times New Roman"/>
              </a:rPr>
              <a:t>listos</a:t>
            </a:r>
            <a:r>
              <a:rPr lang="es-ES" sz="2000">
                <a:latin typeface="Corbel"/>
                <a:cs typeface="Times New Roman"/>
              </a:rPr>
              <a:t> comenzará a crecer y la calidad de servicio, proporción de respuesta R para cada proceso se decrementará</a:t>
            </a:r>
          </a:p>
          <a:p>
            <a:pPr>
              <a:buFont typeface="Arial"/>
              <a:buChar char="•"/>
            </a:pPr>
            <a:endParaRPr lang="es-ES" sz="2000">
              <a:latin typeface="Corbel"/>
              <a:cs typeface="Times New Roman"/>
            </a:endParaRPr>
          </a:p>
          <a:p>
            <a:pPr>
              <a:buFont typeface="Arial"/>
              <a:buChar char="•"/>
            </a:pPr>
            <a:endParaRPr lang="es-ES" sz="2000">
              <a:latin typeface="Corbel"/>
              <a:cs typeface="Times New Roman"/>
            </a:endParaRPr>
          </a:p>
          <a:p>
            <a:pPr>
              <a:buFont typeface="Arial"/>
              <a:buChar char="•"/>
            </a:pPr>
            <a:endParaRPr lang="es-ES" sz="2000" i="1">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Tree>
    <p:extLst>
      <p:ext uri="{BB962C8B-B14F-4D97-AF65-F5344CB8AC3E}">
        <p14:creationId xmlns:p14="http://schemas.microsoft.com/office/powerpoint/2010/main" val="131831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Algoritmos de Planificación</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0" indent="0">
              <a:buNone/>
            </a:pPr>
            <a:r>
              <a:rPr lang="es-ES" sz="2000" dirty="0">
                <a:solidFill>
                  <a:srgbClr val="000000"/>
                </a:solidFill>
                <a:latin typeface="Corbel"/>
                <a:cs typeface="Times New Roman"/>
              </a:rPr>
              <a:t>Dos tipos de sistemas o de planificación:</a:t>
            </a:r>
          </a:p>
          <a:p>
            <a:pPr marL="0" indent="0">
              <a:buNone/>
            </a:pPr>
            <a:endParaRPr lang="es-ES" sz="2000" dirty="0">
              <a:latin typeface="Corbel"/>
              <a:cs typeface="Times New Roman"/>
            </a:endParaRPr>
          </a:p>
          <a:p>
            <a:pPr>
              <a:buFont typeface="Arial"/>
              <a:buChar char="•"/>
            </a:pPr>
            <a:r>
              <a:rPr lang="es-ES" sz="2000" b="1" dirty="0">
                <a:solidFill>
                  <a:schemeClr val="accent6"/>
                </a:solidFill>
                <a:latin typeface="Corbel"/>
                <a:cs typeface="Times New Roman"/>
              </a:rPr>
              <a:t>Sistemas </a:t>
            </a:r>
            <a:r>
              <a:rPr lang="es-ES" sz="2000" b="1" i="1" dirty="0">
                <a:solidFill>
                  <a:schemeClr val="accent6"/>
                </a:solidFill>
                <a:latin typeface="Corbel"/>
                <a:cs typeface="Times New Roman"/>
              </a:rPr>
              <a:t>Cooperativos, no </a:t>
            </a:r>
            <a:r>
              <a:rPr lang="es-ES" sz="2000" b="1" i="1" dirty="0" err="1">
                <a:solidFill>
                  <a:schemeClr val="accent6"/>
                </a:solidFill>
                <a:latin typeface="Corbel"/>
                <a:cs typeface="Times New Roman"/>
              </a:rPr>
              <a:t>expropiativos</a:t>
            </a:r>
            <a:r>
              <a:rPr lang="es-ES" sz="2000" b="1" i="1" dirty="0">
                <a:solidFill>
                  <a:schemeClr val="accent6"/>
                </a:solidFill>
                <a:latin typeface="Corbel"/>
                <a:cs typeface="Times New Roman"/>
              </a:rPr>
              <a:t> o Non-</a:t>
            </a:r>
            <a:r>
              <a:rPr lang="es-ES" sz="2000" b="1" i="1" dirty="0" err="1">
                <a:solidFill>
                  <a:schemeClr val="accent6"/>
                </a:solidFill>
                <a:latin typeface="Corbel"/>
                <a:cs typeface="Times New Roman"/>
              </a:rPr>
              <a:t>Preemptive</a:t>
            </a:r>
            <a:r>
              <a:rPr lang="es-ES" sz="2000" b="1" i="1" dirty="0">
                <a:solidFill>
                  <a:schemeClr val="accent6"/>
                </a:solidFill>
                <a:latin typeface="Corbel"/>
                <a:cs typeface="Times New Roman"/>
              </a:rPr>
              <a:t>:</a:t>
            </a:r>
            <a:r>
              <a:rPr lang="es-ES" sz="2000" dirty="0">
                <a:latin typeface="Corbel"/>
                <a:cs typeface="Times New Roman"/>
              </a:rPr>
              <a:t> Son aquellos en donde el SO </a:t>
            </a:r>
            <a:r>
              <a:rPr lang="es-ES" sz="2000" b="1" u="sng" dirty="0">
                <a:latin typeface="Corbel"/>
                <a:cs typeface="Times New Roman"/>
              </a:rPr>
              <a:t>NO</a:t>
            </a:r>
            <a:r>
              <a:rPr lang="es-ES" sz="2000" dirty="0">
                <a:latin typeface="Corbel"/>
                <a:cs typeface="Times New Roman"/>
              </a:rPr>
              <a:t> interrumpe al proceso en ejecución. Es éste el que cede el uso del procesador, o bien a través de una instrucción </a:t>
            </a:r>
            <a:r>
              <a:rPr lang="es-ES" sz="2000" i="1" dirty="0" err="1">
                <a:latin typeface="Corbel"/>
                <a:cs typeface="Times New Roman"/>
              </a:rPr>
              <a:t>Yield</a:t>
            </a:r>
            <a:r>
              <a:rPr lang="es-ES" sz="2000" dirty="0">
                <a:latin typeface="Corbel"/>
                <a:cs typeface="Times New Roman"/>
              </a:rPr>
              <a:t> (ceder paso) o debido a un </a:t>
            </a:r>
            <a:r>
              <a:rPr lang="es-ES" sz="2000" i="1" dirty="0" err="1">
                <a:latin typeface="Corbel"/>
                <a:cs typeface="Times New Roman"/>
              </a:rPr>
              <a:t>Syscall</a:t>
            </a:r>
            <a:r>
              <a:rPr lang="es-ES" sz="2000" dirty="0">
                <a:latin typeface="Corbel"/>
                <a:cs typeface="Times New Roman"/>
              </a:rPr>
              <a:t> (llamada al sistema)</a:t>
            </a:r>
            <a:endParaRPr lang="es-ES" sz="2000" u="sng" dirty="0">
              <a:latin typeface="Corbel"/>
              <a:cs typeface="Times New Roman"/>
            </a:endParaRPr>
          </a:p>
          <a:p>
            <a:pPr>
              <a:buFont typeface="Arial"/>
              <a:buChar char="•"/>
            </a:pPr>
            <a:r>
              <a:rPr lang="es-ES" sz="2000" b="1" dirty="0">
                <a:solidFill>
                  <a:schemeClr val="accent6"/>
                </a:solidFill>
                <a:latin typeface="Corbel"/>
                <a:cs typeface="Times New Roman"/>
              </a:rPr>
              <a:t>Sistemas </a:t>
            </a:r>
            <a:r>
              <a:rPr lang="es-ES" sz="2000" b="1" i="1" dirty="0" err="1">
                <a:solidFill>
                  <a:schemeClr val="accent6"/>
                </a:solidFill>
                <a:latin typeface="Corbel"/>
                <a:cs typeface="Times New Roman"/>
              </a:rPr>
              <a:t>expropiativos</a:t>
            </a:r>
            <a:r>
              <a:rPr lang="es-ES" sz="2000" b="1" i="1" dirty="0">
                <a:solidFill>
                  <a:schemeClr val="accent6"/>
                </a:solidFill>
                <a:latin typeface="Corbel"/>
                <a:cs typeface="Times New Roman"/>
              </a:rPr>
              <a:t> o </a:t>
            </a:r>
            <a:r>
              <a:rPr lang="es-ES" sz="2000" b="1" i="1" dirty="0" err="1">
                <a:solidFill>
                  <a:schemeClr val="accent6"/>
                </a:solidFill>
                <a:latin typeface="Corbel"/>
                <a:cs typeface="Times New Roman"/>
              </a:rPr>
              <a:t>Preemptive</a:t>
            </a:r>
            <a:r>
              <a:rPr lang="es-ES" sz="2000" b="1" i="1" dirty="0">
                <a:latin typeface="Corbel"/>
                <a:cs typeface="Times New Roman"/>
              </a:rPr>
              <a:t>: </a:t>
            </a:r>
            <a:r>
              <a:rPr lang="es-ES" sz="2000" dirty="0">
                <a:latin typeface="Corbel"/>
                <a:cs typeface="Times New Roman"/>
              </a:rPr>
              <a:t>Son aquellos donde el reloj (</a:t>
            </a:r>
            <a:r>
              <a:rPr lang="es-ES" sz="2000" i="1" dirty="0" err="1">
                <a:latin typeface="Corbel"/>
                <a:cs typeface="Times New Roman"/>
              </a:rPr>
              <a:t>timer</a:t>
            </a:r>
            <a:r>
              <a:rPr lang="es-ES" sz="2000" dirty="0">
                <a:latin typeface="Corbel"/>
                <a:cs typeface="Times New Roman"/>
              </a:rPr>
              <a:t>) del sistema interrumpe periódicamente al proceso en ejecución para devolver el control al SO y que éste decida qué proceso será el próximo en ejecutarse</a:t>
            </a:r>
          </a:p>
          <a:p>
            <a:pPr>
              <a:buFont typeface="Arial"/>
              <a:buChar char="•"/>
            </a:pPr>
            <a:endParaRPr lang="es-ES" sz="2000" dirty="0">
              <a:latin typeface="Corbel"/>
              <a:cs typeface="Times New Roman"/>
            </a:endParaRPr>
          </a:p>
          <a:p>
            <a:pPr marL="0" indent="0">
              <a:buNone/>
            </a:pPr>
            <a:br>
              <a:rPr lang="es-ES" sz="2000" dirty="0">
                <a:latin typeface="Corbel"/>
                <a:cs typeface="Times New Roman"/>
              </a:rPr>
            </a:br>
            <a:r>
              <a:rPr lang="es-ES" sz="2000" dirty="0">
                <a:latin typeface="Corbel"/>
                <a:cs typeface="Times New Roman"/>
              </a:rPr>
              <a:t> </a:t>
            </a:r>
            <a:endParaRPr lang="es-ES" dirty="0">
              <a:cs typeface="Times New Roman"/>
            </a:endParaRPr>
          </a:p>
          <a:p>
            <a:pPr marL="457200" lvl="1" indent="0">
              <a:buNone/>
            </a:pPr>
            <a:endParaRPr lang="es-ES" sz="2000" i="1" dirty="0">
              <a:latin typeface="Corbel"/>
              <a:cs typeface="Times New Roman"/>
            </a:endParaRPr>
          </a:p>
          <a:p>
            <a:pPr lvl="1">
              <a:buFont typeface="Arial"/>
              <a:buChar char="•"/>
            </a:pPr>
            <a:endParaRPr lang="es-ES" sz="2000" i="1" dirty="0">
              <a:latin typeface="Corbel"/>
              <a:cs typeface="Times New Roman"/>
            </a:endParaRPr>
          </a:p>
          <a:p>
            <a:pPr lvl="1">
              <a:buFont typeface="Arial"/>
              <a:buChar char="•"/>
            </a:pPr>
            <a:endParaRPr lang="es-ES" sz="20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lvl="1">
              <a:buFont typeface="Arial"/>
              <a:buChar char="–"/>
            </a:pPr>
            <a:endParaRPr lang="es-ES" sz="2000" dirty="0">
              <a:latin typeface="Corbel"/>
              <a:cs typeface="Times New Roman"/>
            </a:endParaRPr>
          </a:p>
        </p:txBody>
      </p:sp>
    </p:spTree>
    <p:extLst>
      <p:ext uri="{BB962C8B-B14F-4D97-AF65-F5344CB8AC3E}">
        <p14:creationId xmlns:p14="http://schemas.microsoft.com/office/powerpoint/2010/main" val="248498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sz="4000">
                <a:latin typeface="Corbel"/>
                <a:cs typeface="Times New Roman"/>
              </a:rPr>
              <a:t>Algoritmos de Planificación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0" indent="0">
              <a:buNone/>
            </a:pPr>
            <a:r>
              <a:rPr lang="es-ES" sz="2400">
                <a:solidFill>
                  <a:srgbClr val="000000"/>
                </a:solidFill>
                <a:latin typeface="Corbel"/>
                <a:cs typeface="Times New Roman"/>
              </a:rPr>
              <a:t>¿Cuándo se ejecuta el planificador de corto plazo?</a:t>
            </a:r>
          </a:p>
          <a:p>
            <a:pPr marL="0" indent="0">
              <a:buNone/>
            </a:pPr>
            <a:endParaRPr lang="es-ES" sz="2000">
              <a:latin typeface="Corbel"/>
              <a:cs typeface="Times New Roman"/>
            </a:endParaRPr>
          </a:p>
          <a:p>
            <a:pPr marL="457200" indent="-457200">
              <a:buAutoNum type="arabicPeriod"/>
            </a:pPr>
            <a:r>
              <a:rPr lang="es-ES" sz="2000">
                <a:latin typeface="Corbel"/>
                <a:cs typeface="Times New Roman"/>
              </a:rPr>
              <a:t>Cuando el proceso pasa de </a:t>
            </a:r>
            <a:r>
              <a:rPr lang="es-ES" sz="2000" i="1">
                <a:latin typeface="Corbel"/>
                <a:cs typeface="Times New Roman"/>
              </a:rPr>
              <a:t>ejecutando </a:t>
            </a:r>
            <a:r>
              <a:rPr lang="es-ES" sz="2000">
                <a:latin typeface="Corbel"/>
                <a:cs typeface="Times New Roman"/>
              </a:rPr>
              <a:t>a </a:t>
            </a:r>
            <a:r>
              <a:rPr lang="es-ES" sz="2000" i="1">
                <a:latin typeface="Corbel"/>
                <a:cs typeface="Times New Roman"/>
              </a:rPr>
              <a:t>bloqueado</a:t>
            </a:r>
            <a:r>
              <a:rPr lang="es-ES" sz="2000">
                <a:latin typeface="Corbel"/>
                <a:cs typeface="Times New Roman"/>
              </a:rPr>
              <a:t> (ej. </a:t>
            </a:r>
            <a:r>
              <a:rPr lang="es-ES" sz="2000" err="1">
                <a:latin typeface="Corbel"/>
                <a:cs typeface="Times New Roman"/>
              </a:rPr>
              <a:t>Syscall</a:t>
            </a:r>
            <a:r>
              <a:rPr lang="es-ES" sz="2000">
                <a:latin typeface="Corbel"/>
                <a:cs typeface="Times New Roman"/>
              </a:rPr>
              <a:t>)</a:t>
            </a:r>
          </a:p>
          <a:p>
            <a:pPr marL="457200" indent="-457200">
              <a:buAutoNum type="arabicPeriod"/>
            </a:pPr>
            <a:r>
              <a:rPr lang="es-ES" sz="2000">
                <a:latin typeface="Corbel"/>
                <a:cs typeface="Times New Roman"/>
              </a:rPr>
              <a:t>Cuando el proceso pasa de </a:t>
            </a:r>
            <a:r>
              <a:rPr lang="es-ES" sz="2000" i="1">
                <a:latin typeface="Corbel"/>
                <a:cs typeface="Times New Roman"/>
              </a:rPr>
              <a:t>ejecutando</a:t>
            </a:r>
            <a:r>
              <a:rPr lang="es-ES" sz="2000">
                <a:latin typeface="Corbel"/>
                <a:cs typeface="Times New Roman"/>
              </a:rPr>
              <a:t> a </a:t>
            </a:r>
            <a:r>
              <a:rPr lang="es-ES" sz="2000" i="1">
                <a:latin typeface="Corbel"/>
                <a:cs typeface="Times New Roman"/>
              </a:rPr>
              <a:t>listos</a:t>
            </a:r>
            <a:r>
              <a:rPr lang="es-ES" sz="2000">
                <a:latin typeface="Corbel"/>
                <a:cs typeface="Times New Roman"/>
              </a:rPr>
              <a:t> (ej. Interrupción por Quantum)</a:t>
            </a:r>
          </a:p>
          <a:p>
            <a:pPr marL="457200" indent="-457200">
              <a:buFontTx/>
              <a:buAutoNum type="arabicPeriod"/>
            </a:pPr>
            <a:r>
              <a:rPr lang="es-ES" sz="2000">
                <a:latin typeface="Corbel"/>
                <a:cs typeface="Times New Roman"/>
              </a:rPr>
              <a:t>Cuando el proceso pasa de </a:t>
            </a:r>
            <a:r>
              <a:rPr lang="es-ES" sz="2000" i="1">
                <a:latin typeface="Corbel"/>
                <a:cs typeface="Times New Roman"/>
              </a:rPr>
              <a:t>bloqueado</a:t>
            </a:r>
            <a:r>
              <a:rPr lang="es-ES" sz="2000">
                <a:latin typeface="Corbel"/>
                <a:cs typeface="Times New Roman"/>
              </a:rPr>
              <a:t> a </a:t>
            </a:r>
            <a:r>
              <a:rPr lang="es-ES" sz="2000" i="1">
                <a:latin typeface="Corbel"/>
                <a:cs typeface="Times New Roman"/>
              </a:rPr>
              <a:t>listos</a:t>
            </a:r>
            <a:r>
              <a:rPr lang="es-ES" sz="2000">
                <a:latin typeface="Corbel"/>
                <a:cs typeface="Times New Roman"/>
              </a:rPr>
              <a:t> (ej. Interrupción de finalización de E/S)</a:t>
            </a:r>
          </a:p>
          <a:p>
            <a:pPr marL="457200" indent="-457200">
              <a:buFontTx/>
              <a:buAutoNum type="arabicPeriod"/>
            </a:pPr>
            <a:r>
              <a:rPr lang="es-ES" sz="2000">
                <a:latin typeface="Corbel"/>
                <a:cs typeface="Times New Roman"/>
              </a:rPr>
              <a:t>Cuando el proceso pasa de </a:t>
            </a:r>
            <a:r>
              <a:rPr lang="es-ES" sz="2000" i="1">
                <a:latin typeface="Corbel"/>
                <a:cs typeface="Times New Roman"/>
              </a:rPr>
              <a:t>ejecutando</a:t>
            </a:r>
            <a:r>
              <a:rPr lang="es-ES" sz="2000">
                <a:latin typeface="Corbel"/>
                <a:cs typeface="Times New Roman"/>
              </a:rPr>
              <a:t> a </a:t>
            </a:r>
            <a:r>
              <a:rPr lang="es-ES" sz="2000" i="1">
                <a:latin typeface="Corbel"/>
                <a:cs typeface="Times New Roman"/>
              </a:rPr>
              <a:t>terminado</a:t>
            </a:r>
            <a:r>
              <a:rPr lang="es-ES" sz="2000">
                <a:latin typeface="Corbel"/>
                <a:cs typeface="Times New Roman"/>
              </a:rPr>
              <a:t> (ej. </a:t>
            </a:r>
            <a:r>
              <a:rPr lang="es-ES" sz="2000" err="1">
                <a:latin typeface="Corbel"/>
                <a:cs typeface="Times New Roman"/>
              </a:rPr>
              <a:t>exit</a:t>
            </a:r>
            <a:r>
              <a:rPr lang="es-ES" sz="2000">
                <a:latin typeface="Corbel"/>
                <a:cs typeface="Times New Roman"/>
              </a:rPr>
              <a:t>())</a:t>
            </a:r>
          </a:p>
          <a:p>
            <a:pPr marL="457200" indent="-457200">
              <a:buFontTx/>
              <a:buAutoNum type="arabicPeriod"/>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Tree>
    <p:extLst>
      <p:ext uri="{BB962C8B-B14F-4D97-AF65-F5344CB8AC3E}">
        <p14:creationId xmlns:p14="http://schemas.microsoft.com/office/powerpoint/2010/main" val="271330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784413"/>
          </a:xfrm>
        </p:spPr>
        <p:txBody>
          <a:bodyPr/>
          <a:lstStyle/>
          <a:p>
            <a:r>
              <a:rPr lang="es-ES" sz="4000">
                <a:latin typeface="Corbel"/>
                <a:cs typeface="Times New Roman"/>
              </a:rPr>
              <a:t>Primero en llegar, primero servido (FCFS)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r>
              <a:rPr lang="es-ES" sz="2000">
                <a:latin typeface="Corbel"/>
                <a:cs typeface="Times New Roman"/>
              </a:rPr>
              <a:t>Utiliza multitarea </a:t>
            </a:r>
            <a:r>
              <a:rPr lang="es-ES" sz="2000" i="1">
                <a:latin typeface="Corbel"/>
                <a:cs typeface="Times New Roman"/>
              </a:rPr>
              <a:t>no </a:t>
            </a:r>
            <a:r>
              <a:rPr lang="es-ES" sz="2000" i="1" err="1">
                <a:latin typeface="Corbel"/>
                <a:cs typeface="Times New Roman"/>
              </a:rPr>
              <a:t>apropiativa</a:t>
            </a:r>
            <a:r>
              <a:rPr lang="es-ES" sz="2000">
                <a:latin typeface="Corbel"/>
                <a:cs typeface="Times New Roman"/>
              </a:rPr>
              <a:t> o </a:t>
            </a:r>
            <a:r>
              <a:rPr lang="es-ES" sz="2000" i="1">
                <a:latin typeface="Corbel"/>
                <a:cs typeface="Times New Roman"/>
              </a:rPr>
              <a:t>non-</a:t>
            </a:r>
            <a:r>
              <a:rPr lang="es-ES" sz="2000" i="1" err="1">
                <a:latin typeface="Corbel"/>
                <a:cs typeface="Times New Roman"/>
              </a:rPr>
              <a:t>preemtive</a:t>
            </a:r>
            <a:endParaRPr lang="es-ES" sz="2000" i="1">
              <a:latin typeface="Corbel"/>
              <a:cs typeface="Times New Roman"/>
            </a:endParaRPr>
          </a:p>
          <a:p>
            <a:pPr marL="457200" indent="-457200">
              <a:buFont typeface="Arial"/>
              <a:buChar char="•"/>
            </a:pPr>
            <a:r>
              <a:rPr lang="es-ES" sz="2000">
                <a:latin typeface="Corbel"/>
                <a:cs typeface="Times New Roman"/>
              </a:rPr>
              <a:t>Es el algoritmo más simple. El primero que llega a la cola de listos es el primero en ser atendido (</a:t>
            </a:r>
            <a:r>
              <a:rPr lang="es-ES" sz="2000" i="1" err="1">
                <a:latin typeface="Corbel"/>
                <a:cs typeface="Times New Roman"/>
              </a:rPr>
              <a:t>First</a:t>
            </a:r>
            <a:r>
              <a:rPr lang="es-ES" sz="2000" i="1">
                <a:latin typeface="Corbel"/>
                <a:cs typeface="Times New Roman"/>
              </a:rPr>
              <a:t> Come, </a:t>
            </a:r>
            <a:r>
              <a:rPr lang="es-ES" sz="2000" i="1" err="1">
                <a:latin typeface="Corbel"/>
                <a:cs typeface="Times New Roman"/>
              </a:rPr>
              <a:t>First</a:t>
            </a:r>
            <a:r>
              <a:rPr lang="es-ES" sz="2000" i="1">
                <a:latin typeface="Corbel"/>
                <a:cs typeface="Times New Roman"/>
              </a:rPr>
              <a:t> Serve</a:t>
            </a:r>
            <a:r>
              <a:rPr lang="es-ES" sz="2000">
                <a:latin typeface="Corbel"/>
                <a:cs typeface="Times New Roman"/>
              </a:rPr>
              <a:t>)</a:t>
            </a:r>
            <a:endParaRPr lang="es-ES"/>
          </a:p>
          <a:p>
            <a:pPr marL="457200" indent="-457200">
              <a:buFont typeface="Arial"/>
              <a:buChar char="•"/>
            </a:pPr>
            <a:r>
              <a:rPr lang="es-ES" sz="2000">
                <a:latin typeface="Corbel"/>
                <a:cs typeface="Times New Roman"/>
              </a:rPr>
              <a:t>Reduce al mínimo la sobrecarga administrativa (</a:t>
            </a:r>
            <a:r>
              <a:rPr lang="es-ES" sz="2000" err="1">
                <a:latin typeface="Corbel"/>
                <a:cs typeface="Times New Roman"/>
              </a:rPr>
              <a:t>overhead</a:t>
            </a:r>
            <a:r>
              <a:rPr lang="es-ES" sz="2000">
                <a:latin typeface="Corbel"/>
                <a:cs typeface="Times New Roman"/>
              </a:rPr>
              <a:t>) ya que es muy simple de implementar</a:t>
            </a:r>
          </a:p>
          <a:p>
            <a:pPr marL="457200" indent="-457200">
              <a:buFont typeface="Arial"/>
              <a:buChar char="•"/>
            </a:pPr>
            <a:r>
              <a:rPr lang="es-ES" sz="2000">
                <a:latin typeface="Corbel"/>
                <a:cs typeface="Times New Roman"/>
              </a:rPr>
              <a:t>El rendimiento percibido por los últimos procesos en llegar resulta muchas veces inaceptable</a:t>
            </a:r>
          </a:p>
          <a:p>
            <a:pPr>
              <a:buFont typeface="Arial"/>
              <a:buChar char="•"/>
            </a:pPr>
            <a:r>
              <a:rPr lang="es-ES" sz="2000">
                <a:latin typeface="Corbel"/>
                <a:cs typeface="Times New Roman"/>
              </a:rPr>
              <a:t>Este algoritmo da salida a todos los procesos siempre que </a:t>
            </a:r>
            <a:r>
              <a:rPr lang="es-ES" sz="2000" i="1">
                <a:latin typeface="Corbel"/>
                <a:cs typeface="Times New Roman"/>
              </a:rPr>
              <a:t>ρ </a:t>
            </a:r>
            <a:r>
              <a:rPr lang="es-ES" sz="2000">
                <a:latin typeface="Corbel"/>
                <a:cs typeface="Times New Roman"/>
              </a:rPr>
              <a:t>≤ 1.</a:t>
            </a:r>
            <a:br>
              <a:rPr lang="es-ES" sz="2000">
                <a:latin typeface="Corbel"/>
                <a:cs typeface="Times New Roman"/>
              </a:rPr>
            </a:br>
            <a:r>
              <a:rPr lang="es-ES" sz="2000">
                <a:latin typeface="Corbel"/>
                <a:cs typeface="Times New Roman"/>
              </a:rPr>
              <a:t>Si </a:t>
            </a:r>
            <a:r>
              <a:rPr lang="es-ES" sz="2000" i="1">
                <a:latin typeface="Corbel"/>
                <a:cs typeface="Times New Roman"/>
              </a:rPr>
              <a:t>ρ &gt;</a:t>
            </a:r>
            <a:r>
              <a:rPr lang="es-ES" sz="2000">
                <a:latin typeface="Corbel"/>
                <a:cs typeface="Times New Roman"/>
              </a:rPr>
              <a:t> 1 la demora en iniciar a los nuevos procesos aumentará cada vez produciéndose inanición </a:t>
            </a: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Tree>
    <p:extLst>
      <p:ext uri="{BB962C8B-B14F-4D97-AF65-F5344CB8AC3E}">
        <p14:creationId xmlns:p14="http://schemas.microsoft.com/office/powerpoint/2010/main" val="17051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784413"/>
          </a:xfrm>
        </p:spPr>
        <p:txBody>
          <a:bodyPr/>
          <a:lstStyle/>
          <a:p>
            <a:r>
              <a:rPr lang="es-ES" sz="3400">
                <a:latin typeface="Corbel"/>
                <a:cs typeface="Times New Roman"/>
              </a:rPr>
              <a:t>Primero en llegar, primero servido (FCFS)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0" indent="0">
              <a:buNone/>
            </a:pPr>
            <a:r>
              <a:rPr lang="es-ES" sz="2000" dirty="0">
                <a:latin typeface="Corbel"/>
                <a:cs typeface="Times New Roman"/>
              </a:rPr>
              <a:t>Ejemplo:</a:t>
            </a:r>
          </a:p>
          <a:p>
            <a:pPr marL="0" indent="0">
              <a:buNone/>
            </a:pPr>
            <a:endParaRPr lang="es-ES" sz="2000" dirty="0">
              <a:latin typeface="Corbel"/>
              <a:cs typeface="Times New Roman"/>
            </a:endParaRPr>
          </a:p>
          <a:p>
            <a:pPr marL="0" indent="0">
              <a:buNone/>
            </a:pPr>
            <a:endParaRPr lang="es-ES" sz="2000" dirty="0">
              <a:latin typeface="Corbel"/>
              <a:cs typeface="Times New Roman"/>
            </a:endParaRPr>
          </a:p>
          <a:p>
            <a:pPr marL="0" indent="0">
              <a:buNone/>
            </a:pPr>
            <a:endParaRPr lang="es-ES" sz="2000" dirty="0">
              <a:latin typeface="Corbel"/>
              <a:cs typeface="Times New Roman"/>
            </a:endParaRPr>
          </a:p>
          <a:p>
            <a:pPr marL="0" indent="0">
              <a:buNone/>
            </a:pPr>
            <a:endParaRPr lang="es-ES" sz="2000" dirty="0">
              <a:latin typeface="Corbel"/>
              <a:cs typeface="Times New Roman"/>
            </a:endParaRPr>
          </a:p>
          <a:p>
            <a:pPr>
              <a:buFont typeface="Arial"/>
              <a:buChar char="•"/>
            </a:pPr>
            <a:endParaRPr lang="es-ES" sz="2000" dirty="0">
              <a:latin typeface="Corbel"/>
              <a:cs typeface="Times New Roman"/>
            </a:endParaRPr>
          </a:p>
          <a:p>
            <a:pPr marL="457200" indent="-457200">
              <a:buFont typeface="Arial"/>
              <a:buChar char="•"/>
            </a:pPr>
            <a:endParaRPr lang="es-ES" sz="2000" dirty="0">
              <a:latin typeface="Corbel"/>
              <a:cs typeface="Times New Roman"/>
            </a:endParaRPr>
          </a:p>
          <a:p>
            <a:pPr marL="0" indent="0">
              <a:buNone/>
            </a:pPr>
            <a:endParaRPr lang="es-ES" sz="2000" dirty="0">
              <a:latin typeface="Corbel"/>
              <a:cs typeface="Times New Roman"/>
            </a:endParaRPr>
          </a:p>
          <a:p>
            <a:pPr marL="0" indent="0">
              <a:buNone/>
            </a:pPr>
            <a:endParaRPr lang="es-ES" sz="2000" dirty="0">
              <a:latin typeface="Corbel"/>
              <a:cs typeface="Times New Roman"/>
            </a:endParaRPr>
          </a:p>
          <a:p>
            <a:pPr marL="0" indent="0">
              <a:buNone/>
            </a:pPr>
            <a:endParaRPr lang="es-ES" sz="2000" dirty="0">
              <a:latin typeface="Corbel"/>
              <a:cs typeface="Times New Roman"/>
            </a:endParaRPr>
          </a:p>
          <a:p>
            <a:pPr marL="0" indent="0">
              <a:buNone/>
            </a:pPr>
            <a:br>
              <a:rPr lang="es-ES" sz="2000" dirty="0">
                <a:latin typeface="Corbel"/>
                <a:cs typeface="Times New Roman"/>
              </a:rPr>
            </a:br>
            <a:r>
              <a:rPr lang="es-ES" sz="2000" dirty="0">
                <a:latin typeface="Corbel"/>
                <a:cs typeface="Times New Roman"/>
              </a:rPr>
              <a:t> </a:t>
            </a:r>
            <a:endParaRPr lang="es-ES" dirty="0">
              <a:cs typeface="Times New Roman"/>
            </a:endParaRPr>
          </a:p>
          <a:p>
            <a:pPr marL="457200" lvl="1" indent="0">
              <a:buNone/>
            </a:pPr>
            <a:endParaRPr lang="es-ES" sz="2000" i="1" dirty="0">
              <a:latin typeface="Corbel"/>
              <a:cs typeface="Times New Roman"/>
            </a:endParaRPr>
          </a:p>
          <a:p>
            <a:pPr lvl="1">
              <a:buFont typeface="Arial"/>
              <a:buChar char="•"/>
            </a:pPr>
            <a:r>
              <a:rPr lang="es-ES" sz="2000" i="1" dirty="0">
                <a:latin typeface="Corbel"/>
                <a:cs typeface="Times New Roman"/>
              </a:rPr>
              <a:t>Notar qué malo es para los procesos interactivos (proceso C), donde la proporción de respuesta R es muy mala</a:t>
            </a:r>
          </a:p>
          <a:p>
            <a:pPr lvl="1">
              <a:buFont typeface="Arial"/>
              <a:buChar char="•"/>
            </a:pPr>
            <a:endParaRPr lang="es-ES" sz="20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lvl="1">
              <a:buFont typeface="Arial"/>
              <a:buChar char="–"/>
            </a:pPr>
            <a:endParaRPr lang="es-ES" sz="2000" dirty="0">
              <a:latin typeface="Corbel"/>
              <a:cs typeface="Times New Roman"/>
            </a:endParaRPr>
          </a:p>
        </p:txBody>
      </p:sp>
      <p:pic>
        <p:nvPicPr>
          <p:cNvPr id="4" name="Imagen 4">
            <a:extLst>
              <a:ext uri="{FF2B5EF4-FFF2-40B4-BE49-F238E27FC236}">
                <a16:creationId xmlns:a16="http://schemas.microsoft.com/office/drawing/2014/main" id="{C2FC48B2-4169-415D-AB40-981F018181AB}"/>
              </a:ext>
            </a:extLst>
          </p:cNvPr>
          <p:cNvPicPr>
            <a:picLocks noChangeAspect="1"/>
          </p:cNvPicPr>
          <p:nvPr/>
        </p:nvPicPr>
        <p:blipFill>
          <a:blip r:embed="rId2"/>
          <a:stretch>
            <a:fillRect/>
          </a:stretch>
        </p:blipFill>
        <p:spPr>
          <a:xfrm>
            <a:off x="1477184" y="1411542"/>
            <a:ext cx="5796180" cy="2217074"/>
          </a:xfrm>
          <a:prstGeom prst="rect">
            <a:avLst/>
          </a:prstGeom>
        </p:spPr>
      </p:pic>
      <p:pic>
        <p:nvPicPr>
          <p:cNvPr id="8" name="Imagen 8" descr="Imagen que contiene captura de pantalla&#10;&#10;Descripción generada con confianza alta">
            <a:extLst>
              <a:ext uri="{FF2B5EF4-FFF2-40B4-BE49-F238E27FC236}">
                <a16:creationId xmlns:a16="http://schemas.microsoft.com/office/drawing/2014/main" id="{666CA4ED-FCD1-455D-9687-3EF4AC56C9A0}"/>
              </a:ext>
            </a:extLst>
          </p:cNvPr>
          <p:cNvPicPr>
            <a:picLocks noChangeAspect="1"/>
          </p:cNvPicPr>
          <p:nvPr/>
        </p:nvPicPr>
        <p:blipFill>
          <a:blip r:embed="rId3"/>
          <a:stretch>
            <a:fillRect/>
          </a:stretch>
        </p:blipFill>
        <p:spPr>
          <a:xfrm>
            <a:off x="929341" y="3806348"/>
            <a:ext cx="7424768" cy="1845070"/>
          </a:xfrm>
          <a:prstGeom prst="rect">
            <a:avLst/>
          </a:prstGeom>
        </p:spPr>
      </p:pic>
    </p:spTree>
    <p:extLst>
      <p:ext uri="{BB962C8B-B14F-4D97-AF65-F5344CB8AC3E}">
        <p14:creationId xmlns:p14="http://schemas.microsoft.com/office/powerpoint/2010/main" val="229346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784413"/>
          </a:xfrm>
        </p:spPr>
        <p:txBody>
          <a:bodyPr/>
          <a:lstStyle/>
          <a:p>
            <a:r>
              <a:rPr lang="es-ES">
                <a:latin typeface="Corbel"/>
                <a:cs typeface="Times New Roman"/>
              </a:rPr>
              <a:t>Ronda (</a:t>
            </a:r>
            <a:r>
              <a:rPr lang="es-ES" i="1">
                <a:latin typeface="Corbel"/>
                <a:cs typeface="Times New Roman"/>
              </a:rPr>
              <a:t>Round Robin</a:t>
            </a:r>
            <a:r>
              <a:rPr lang="es-ES">
                <a:latin typeface="Corbel"/>
                <a:cs typeface="Times New Roman"/>
              </a:rPr>
              <a: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107640"/>
            <a:ext cx="7772400" cy="570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indent="-457200">
              <a:buFont typeface="Arial"/>
              <a:buChar char="•"/>
            </a:pPr>
            <a:r>
              <a:rPr lang="es-ES" sz="2000" kern="0">
                <a:latin typeface="Corbel"/>
                <a:cs typeface="Times New Roman"/>
              </a:rPr>
              <a:t>Emplea multitarea </a:t>
            </a:r>
            <a:r>
              <a:rPr lang="es-ES" sz="2000" i="1" kern="0">
                <a:latin typeface="Corbel"/>
                <a:cs typeface="Times New Roman"/>
              </a:rPr>
              <a:t>apropiativa</a:t>
            </a:r>
            <a:r>
              <a:rPr lang="es-ES" sz="2000" kern="0">
                <a:latin typeface="Corbel"/>
                <a:cs typeface="Times New Roman"/>
              </a:rPr>
              <a:t> o </a:t>
            </a:r>
            <a:r>
              <a:rPr lang="es-ES" sz="2000" i="1" kern="0" err="1">
                <a:latin typeface="Corbel"/>
                <a:cs typeface="Times New Roman"/>
              </a:rPr>
              <a:t>preemptive</a:t>
            </a:r>
            <a:endParaRPr lang="es-ES" i="1" err="1"/>
          </a:p>
          <a:p>
            <a:pPr marL="457200" indent="-457200">
              <a:buFont typeface="Arial"/>
              <a:buChar char="•"/>
            </a:pPr>
            <a:r>
              <a:rPr lang="es-ES" sz="2000" kern="0">
                <a:latin typeface="Corbel"/>
                <a:cs typeface="Times New Roman"/>
              </a:rPr>
              <a:t>Busca dar una relación de respuesta buena para los procesos largos y cortos</a:t>
            </a:r>
            <a:endParaRPr lang="es-ES" sz="2000" i="1" kern="0">
              <a:latin typeface="Corbel"/>
              <a:cs typeface="Times New Roman"/>
            </a:endParaRPr>
          </a:p>
          <a:p>
            <a:pPr marL="457200" indent="-457200">
              <a:buFont typeface="Arial"/>
              <a:buChar char="•"/>
            </a:pPr>
            <a:r>
              <a:rPr lang="es-ES" sz="2000" kern="0">
                <a:latin typeface="Corbel"/>
                <a:cs typeface="Times New Roman"/>
              </a:rPr>
              <a:t>Cada proceso listo a ejecutarse puede hacerlo por un solo quantum</a:t>
            </a:r>
            <a:endParaRPr lang="es-ES" sz="2000" i="1" kern="0">
              <a:latin typeface="Corbel"/>
              <a:cs typeface="Times New Roman"/>
            </a:endParaRPr>
          </a:p>
          <a:p>
            <a:pPr marL="457200" indent="-457200">
              <a:buFont typeface="Arial"/>
              <a:buChar char="•"/>
            </a:pPr>
            <a:r>
              <a:rPr lang="es-ES" sz="2000" kern="0">
                <a:latin typeface="Corbel"/>
                <a:cs typeface="Times New Roman"/>
              </a:rPr>
              <a:t>Si un proceso no ha concluido dentro de su quantum se lo expulsará y será puesto al final en la cola de listos donde deberá esperar su turno nuevamente</a:t>
            </a:r>
            <a:endParaRPr lang="es-ES" sz="2000" i="1" kern="0">
              <a:latin typeface="Corbel"/>
              <a:cs typeface="Times New Roman"/>
            </a:endParaRPr>
          </a:p>
          <a:p>
            <a:pPr marL="457200" indent="-457200">
              <a:buFont typeface="Arial"/>
              <a:buChar char="•"/>
            </a:pPr>
            <a:r>
              <a:rPr lang="es-ES" sz="2000" kern="0">
                <a:latin typeface="Corbel"/>
                <a:cs typeface="Times New Roman"/>
              </a:rPr>
              <a:t>Los procesos que son despertados de estado de suspensión son también puestos al final de la cola de listos</a:t>
            </a:r>
            <a:endParaRPr lang="es-ES" sz="2000" i="1"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buFontTx/>
              <a:buNone/>
            </a:pPr>
            <a:br>
              <a:rPr lang="es-ES" sz="20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2007356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784413"/>
          </a:xfrm>
        </p:spPr>
        <p:txBody>
          <a:bodyPr/>
          <a:lstStyle/>
          <a:p>
            <a:r>
              <a:rPr lang="es-ES">
                <a:latin typeface="Corbel"/>
                <a:cs typeface="Times New Roman"/>
              </a:rPr>
              <a:t>Ronda (</a:t>
            </a:r>
            <a:r>
              <a:rPr lang="es-ES" i="1">
                <a:latin typeface="Corbel"/>
                <a:cs typeface="Times New Roman"/>
              </a:rPr>
              <a:t>Round Robin</a:t>
            </a:r>
            <a:r>
              <a:rPr lang="es-ES">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107640"/>
            <a:ext cx="7772400" cy="570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Ejemplo:</a:t>
            </a:r>
            <a:endParaRPr lang="es-ES" sz="2000" i="1" kern="0">
              <a:latin typeface="Corbel"/>
              <a:cs typeface="Times New Roman"/>
            </a:endParaRPr>
          </a:p>
          <a:p>
            <a:pPr marL="0" indent="0">
              <a:buNone/>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r>
              <a:rPr lang="es-ES" sz="1600" kern="0">
                <a:latin typeface="Corbel"/>
                <a:cs typeface="Times New Roman"/>
              </a:rPr>
              <a:t>Ejemplo de Round Robin con quantum de 1 tick</a:t>
            </a: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Imagen 5">
            <a:extLst>
              <a:ext uri="{FF2B5EF4-FFF2-40B4-BE49-F238E27FC236}">
                <a16:creationId xmlns:a16="http://schemas.microsoft.com/office/drawing/2014/main" id="{335F37A4-C632-4C7C-AB49-11A1E9ED968D}"/>
              </a:ext>
            </a:extLst>
          </p:cNvPr>
          <p:cNvPicPr>
            <a:picLocks noChangeAspect="1"/>
          </p:cNvPicPr>
          <p:nvPr/>
        </p:nvPicPr>
        <p:blipFill>
          <a:blip r:embed="rId2"/>
          <a:stretch>
            <a:fillRect/>
          </a:stretch>
        </p:blipFill>
        <p:spPr>
          <a:xfrm>
            <a:off x="1890556" y="1451512"/>
            <a:ext cx="5293161" cy="2037524"/>
          </a:xfrm>
          <a:prstGeom prst="rect">
            <a:avLst/>
          </a:prstGeom>
        </p:spPr>
      </p:pic>
      <p:pic>
        <p:nvPicPr>
          <p:cNvPr id="7" name="Imagen 7">
            <a:extLst>
              <a:ext uri="{FF2B5EF4-FFF2-40B4-BE49-F238E27FC236}">
                <a16:creationId xmlns:a16="http://schemas.microsoft.com/office/drawing/2014/main" id="{EFD85064-DA44-4EC4-848E-CEDFAE32A4F0}"/>
              </a:ext>
            </a:extLst>
          </p:cNvPr>
          <p:cNvPicPr>
            <a:picLocks noChangeAspect="1"/>
          </p:cNvPicPr>
          <p:nvPr/>
        </p:nvPicPr>
        <p:blipFill>
          <a:blip r:embed="rId3"/>
          <a:stretch>
            <a:fillRect/>
          </a:stretch>
        </p:blipFill>
        <p:spPr>
          <a:xfrm>
            <a:off x="1243107" y="3872645"/>
            <a:ext cx="6528297" cy="1772241"/>
          </a:xfrm>
          <a:prstGeom prst="rect">
            <a:avLst/>
          </a:prstGeom>
        </p:spPr>
      </p:pic>
    </p:spTree>
    <p:extLst>
      <p:ext uri="{BB962C8B-B14F-4D97-AF65-F5344CB8AC3E}">
        <p14:creationId xmlns:p14="http://schemas.microsoft.com/office/powerpoint/2010/main" val="4128450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784413"/>
          </a:xfrm>
        </p:spPr>
        <p:txBody>
          <a:bodyPr/>
          <a:lstStyle/>
          <a:p>
            <a:r>
              <a:rPr lang="es-ES">
                <a:latin typeface="Corbel"/>
                <a:cs typeface="Times New Roman"/>
              </a:rPr>
              <a:t>Ronda (</a:t>
            </a:r>
            <a:r>
              <a:rPr lang="es-ES" i="1">
                <a:latin typeface="Corbel"/>
                <a:cs typeface="Times New Roman"/>
              </a:rPr>
              <a:t>Round Robin</a:t>
            </a:r>
            <a:r>
              <a:rPr lang="es-ES">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107640"/>
            <a:ext cx="7772400" cy="5703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Ejemplo:</a:t>
            </a:r>
            <a:endParaRPr lang="es-ES" sz="2000" i="1" kern="0">
              <a:latin typeface="Corbel"/>
              <a:cs typeface="Times New Roman"/>
            </a:endParaRPr>
          </a:p>
          <a:p>
            <a:pPr marL="0" indent="0">
              <a:buNone/>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r>
              <a:rPr lang="es-ES" sz="1600" kern="0">
                <a:latin typeface="Corbel"/>
                <a:cs typeface="Times New Roman"/>
              </a:rPr>
              <a:t>Ejemplo de Round Robin con quantum de 4 ticks</a:t>
            </a: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6" name="Imagen 7">
            <a:extLst>
              <a:ext uri="{FF2B5EF4-FFF2-40B4-BE49-F238E27FC236}">
                <a16:creationId xmlns:a16="http://schemas.microsoft.com/office/drawing/2014/main" id="{0EC7A64F-65AF-4C31-BF61-64ED497ED681}"/>
              </a:ext>
            </a:extLst>
          </p:cNvPr>
          <p:cNvPicPr>
            <a:picLocks noChangeAspect="1"/>
          </p:cNvPicPr>
          <p:nvPr/>
        </p:nvPicPr>
        <p:blipFill>
          <a:blip r:embed="rId2"/>
          <a:stretch>
            <a:fillRect/>
          </a:stretch>
        </p:blipFill>
        <p:spPr>
          <a:xfrm>
            <a:off x="1795929" y="1560181"/>
            <a:ext cx="5930650" cy="2313247"/>
          </a:xfrm>
          <a:prstGeom prst="rect">
            <a:avLst/>
          </a:prstGeom>
        </p:spPr>
      </p:pic>
      <p:pic>
        <p:nvPicPr>
          <p:cNvPr id="9" name="Imagen 9">
            <a:extLst>
              <a:ext uri="{FF2B5EF4-FFF2-40B4-BE49-F238E27FC236}">
                <a16:creationId xmlns:a16="http://schemas.microsoft.com/office/drawing/2014/main" id="{AD754C21-71E2-4A20-A389-D4B3A7605E35}"/>
              </a:ext>
            </a:extLst>
          </p:cNvPr>
          <p:cNvPicPr>
            <a:picLocks noChangeAspect="1"/>
          </p:cNvPicPr>
          <p:nvPr/>
        </p:nvPicPr>
        <p:blipFill>
          <a:blip r:embed="rId3"/>
          <a:stretch>
            <a:fillRect/>
          </a:stretch>
        </p:blipFill>
        <p:spPr>
          <a:xfrm>
            <a:off x="1367616" y="3715076"/>
            <a:ext cx="6787278" cy="1863259"/>
          </a:xfrm>
          <a:prstGeom prst="rect">
            <a:avLst/>
          </a:prstGeom>
        </p:spPr>
      </p:pic>
    </p:spTree>
    <p:extLst>
      <p:ext uri="{BB962C8B-B14F-4D97-AF65-F5344CB8AC3E}">
        <p14:creationId xmlns:p14="http://schemas.microsoft.com/office/powerpoint/2010/main" val="1886267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576855"/>
          </a:xfrm>
        </p:spPr>
        <p:txBody>
          <a:bodyPr/>
          <a:lstStyle/>
          <a:p>
            <a:r>
              <a:rPr lang="es-ES">
                <a:latin typeface="Corbel"/>
                <a:cs typeface="Times New Roman"/>
              </a:rPr>
              <a:t>Concepto de Planificación</a:t>
            </a:r>
            <a:endParaRPr lang="es-ES">
              <a:latin typeface="Corbel"/>
            </a:endParaRP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569073"/>
          </a:xfrm>
        </p:spPr>
        <p:txBody>
          <a:bodyPr/>
          <a:lstStyle/>
          <a:p>
            <a:pPr marL="0" indent="0">
              <a:buNone/>
            </a:pPr>
            <a:r>
              <a:rPr lang="es-ES" sz="2000" dirty="0">
                <a:latin typeface="Corbel"/>
                <a:cs typeface="Times New Roman"/>
              </a:rPr>
              <a:t>La </a:t>
            </a:r>
            <a:r>
              <a:rPr lang="es-ES" sz="2000" i="1" err="1">
                <a:latin typeface="Corbel"/>
                <a:cs typeface="Times New Roman"/>
              </a:rPr>
              <a:t>planificación</a:t>
            </a:r>
            <a:r>
              <a:rPr lang="es-ES" sz="2000" dirty="0">
                <a:latin typeface="Corbel"/>
                <a:cs typeface="Times New Roman"/>
              </a:rPr>
              <a:t> de procesos se refiere a </a:t>
            </a:r>
            <a:r>
              <a:rPr lang="es-ES" sz="2000" err="1">
                <a:latin typeface="Corbel"/>
                <a:cs typeface="Times New Roman"/>
              </a:rPr>
              <a:t>cómo</a:t>
            </a:r>
            <a:r>
              <a:rPr lang="es-ES" sz="2000" dirty="0">
                <a:latin typeface="Corbel"/>
                <a:cs typeface="Times New Roman"/>
              </a:rPr>
              <a:t> determina el sistema operativo al orden en que irá cediendo el uso del procesador a los procesos que lo vayan solicitando, y a las </a:t>
            </a:r>
            <a:r>
              <a:rPr lang="es-ES" sz="2000">
                <a:latin typeface="Corbel"/>
                <a:cs typeface="Times New Roman"/>
              </a:rPr>
              <a:t>políticas</a:t>
            </a:r>
            <a:r>
              <a:rPr lang="es-ES" sz="2000" dirty="0">
                <a:latin typeface="Corbel"/>
                <a:cs typeface="Times New Roman"/>
              </a:rPr>
              <a:t> que empleará para que el uso que den a dicho tiempo no sea excesivo respecto al uso esperado del sistema.</a:t>
            </a:r>
            <a:endParaRPr lang="es-ES" sz="2000" dirty="0">
              <a:latin typeface="Corbel"/>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pPr>
            <a:endParaRPr lang="es-ES" sz="2000">
              <a:latin typeface="Corbel"/>
              <a:cs typeface="Times New Roman"/>
            </a:endParaRPr>
          </a:p>
        </p:txBody>
      </p:sp>
    </p:spTree>
    <p:extLst>
      <p:ext uri="{BB962C8B-B14F-4D97-AF65-F5344CB8AC3E}">
        <p14:creationId xmlns:p14="http://schemas.microsoft.com/office/powerpoint/2010/main" val="1414056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784413"/>
          </a:xfrm>
        </p:spPr>
        <p:txBody>
          <a:bodyPr/>
          <a:lstStyle/>
          <a:p>
            <a:r>
              <a:rPr lang="es-ES">
                <a:latin typeface="Corbel"/>
                <a:cs typeface="Times New Roman"/>
              </a:rPr>
              <a:t>Ronda (</a:t>
            </a:r>
            <a:r>
              <a:rPr lang="es-ES" i="1">
                <a:latin typeface="Corbel"/>
                <a:cs typeface="Times New Roman"/>
              </a:rPr>
              <a:t>Round Robin</a:t>
            </a:r>
            <a:r>
              <a:rPr lang="es-ES">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107640"/>
            <a:ext cx="7772400" cy="495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b="1" kern="0" dirty="0">
                <a:latin typeface="Corbel"/>
                <a:cs typeface="Times New Roman"/>
              </a:rPr>
              <a:t>Conclusiones:</a:t>
            </a:r>
            <a:endParaRPr lang="es-ES" sz="2000" i="1" kern="0" dirty="0">
              <a:latin typeface="Corbel"/>
              <a:cs typeface="Times New Roman"/>
            </a:endParaRPr>
          </a:p>
          <a:p>
            <a:pPr marL="0" indent="0">
              <a:buNone/>
            </a:pPr>
            <a:endParaRPr lang="es-ES" sz="2000" b="1" kern="0" dirty="0">
              <a:latin typeface="Corbel"/>
              <a:cs typeface="Times New Roman"/>
            </a:endParaRPr>
          </a:p>
          <a:p>
            <a:pPr>
              <a:buFont typeface="Arial"/>
              <a:buChar char="•"/>
            </a:pPr>
            <a:r>
              <a:rPr lang="es-ES" sz="2000" kern="0" dirty="0">
                <a:latin typeface="Corbel"/>
                <a:cs typeface="Times New Roman"/>
              </a:rPr>
              <a:t>La ronda puede ajustarse modificando la duración del quantum</a:t>
            </a:r>
          </a:p>
          <a:p>
            <a:pPr>
              <a:buFont typeface="Arial"/>
              <a:buChar char="•"/>
            </a:pPr>
            <a:r>
              <a:rPr lang="es-ES" sz="2000" kern="0" dirty="0">
                <a:latin typeface="Corbel"/>
                <a:cs typeface="Times New Roman"/>
              </a:rPr>
              <a:t>Cuando más grande es el quantum, más se parece a </a:t>
            </a:r>
            <a:r>
              <a:rPr lang="es-ES" sz="2000" i="1" kern="0" dirty="0">
                <a:latin typeface="Corbel"/>
                <a:cs typeface="Times New Roman"/>
              </a:rPr>
              <a:t>FCFS</a:t>
            </a:r>
          </a:p>
          <a:p>
            <a:pPr>
              <a:buFont typeface="Arial"/>
              <a:buChar char="•"/>
            </a:pPr>
            <a:r>
              <a:rPr lang="es-ES" sz="2000" kern="0" dirty="0">
                <a:latin typeface="Corbel"/>
                <a:cs typeface="Times New Roman"/>
              </a:rPr>
              <a:t>Se puede observar que aumentar el quantum mejora los tiempos promedios de respuestas, pero penaliza a los procesos cortos pudiendo llevar a la inanición (si </a:t>
            </a:r>
            <a:r>
              <a:rPr lang="es-ES" sz="2000" i="1" kern="0" dirty="0">
                <a:latin typeface="Corbel"/>
                <a:cs typeface="Times New Roman"/>
              </a:rPr>
              <a:t>ρ </a:t>
            </a:r>
            <a:r>
              <a:rPr lang="es-ES" sz="2000" kern="0" dirty="0">
                <a:latin typeface="Corbel"/>
                <a:cs typeface="Times New Roman"/>
              </a:rPr>
              <a:t>&gt; 1)</a:t>
            </a:r>
          </a:p>
          <a:p>
            <a:pPr>
              <a:buFont typeface="Arial"/>
              <a:buChar char="•"/>
            </a:pPr>
            <a:r>
              <a:rPr lang="es-ES" sz="2000" kern="0" dirty="0">
                <a:latin typeface="Corbel"/>
                <a:cs typeface="Times New Roman"/>
              </a:rPr>
              <a:t>Mediciones estadísticas indican que el quantum debería mantenerse por debajo al 80% a la duración promedio de los procesos (</a:t>
            </a:r>
            <a:r>
              <a:rPr lang="es-ES" sz="2000" i="1" kern="0" dirty="0" err="1">
                <a:latin typeface="Corbel"/>
                <a:cs typeface="Times New Roman"/>
              </a:rPr>
              <a:t>Silberschatz</a:t>
            </a:r>
            <a:r>
              <a:rPr lang="es-ES" sz="2000" i="1" kern="0" dirty="0">
                <a:latin typeface="Corbel"/>
                <a:cs typeface="Times New Roman"/>
              </a:rPr>
              <a:t>, </a:t>
            </a:r>
            <a:r>
              <a:rPr lang="es-ES" sz="2000" i="1" kern="0" dirty="0" err="1">
                <a:latin typeface="Corbel"/>
                <a:cs typeface="Times New Roman"/>
              </a:rPr>
              <a:t>Galvin</a:t>
            </a:r>
            <a:r>
              <a:rPr lang="es-ES" sz="2000" i="1" kern="0" dirty="0">
                <a:latin typeface="Corbel"/>
                <a:cs typeface="Times New Roman"/>
              </a:rPr>
              <a:t> y </a:t>
            </a:r>
            <a:r>
              <a:rPr lang="es-ES" sz="2000" i="1" kern="0" dirty="0" err="1">
                <a:latin typeface="Corbel"/>
                <a:cs typeface="Times New Roman"/>
              </a:rPr>
              <a:t>Gagne</a:t>
            </a:r>
            <a:r>
              <a:rPr lang="es-ES" sz="2000" i="1" kern="0" dirty="0">
                <a:latin typeface="Corbel"/>
                <a:cs typeface="Times New Roman"/>
              </a:rPr>
              <a:t> 2010: 188</a:t>
            </a:r>
            <a:r>
              <a:rPr lang="es-ES" sz="2000" kern="0" dirty="0">
                <a:latin typeface="Corbel"/>
                <a:cs typeface="Times New Roman"/>
              </a:rPr>
              <a:t>)</a:t>
            </a:r>
          </a:p>
          <a:p>
            <a:pPr marL="0" indent="0">
              <a:buNone/>
            </a:pPr>
            <a:br>
              <a:rPr lang="es-ES" sz="2000" kern="0" dirty="0">
                <a:latin typeface="Corbel"/>
                <a:cs typeface="Times New Roman"/>
              </a:rPr>
            </a:br>
            <a:endParaRPr lang="es-ES" sz="2000" kern="0" dirty="0">
              <a:latin typeface="Corbel"/>
              <a:cs typeface="Times New Roman"/>
            </a:endParaRPr>
          </a:p>
          <a:p>
            <a:pPr marL="0" indent="0">
              <a:buNone/>
            </a:pPr>
            <a:br>
              <a:rPr lang="es-ES" sz="2000" kern="0" dirty="0">
                <a:latin typeface="Corbel"/>
                <a:cs typeface="Times New Roman"/>
              </a:rPr>
            </a:br>
            <a:endParaRPr lang="es-ES" sz="2000" i="1" kern="0" dirty="0">
              <a:latin typeface="Corbel"/>
              <a:cs typeface="Times New Roman"/>
            </a:endParaRPr>
          </a:p>
          <a:p>
            <a:pPr marL="457200" indent="-457200">
              <a:buFont typeface="Arial"/>
              <a:buChar char="•"/>
            </a:pPr>
            <a:endParaRPr lang="es-ES" sz="2000" kern="0" dirty="0">
              <a:latin typeface="Corbel"/>
              <a:cs typeface="Times New Roman"/>
            </a:endParaRPr>
          </a:p>
          <a:p>
            <a:pPr marL="0" indent="0">
              <a:buNone/>
            </a:pPr>
            <a:endParaRPr lang="es-ES" sz="2000" kern="0" dirty="0">
              <a:latin typeface="Corbel"/>
              <a:cs typeface="Times New Roman"/>
            </a:endParaRPr>
          </a:p>
          <a:p>
            <a:pPr marL="0" indent="0">
              <a:buNone/>
            </a:pPr>
            <a:endParaRPr lang="es-ES" sz="2000" kern="0" dirty="0">
              <a:latin typeface="Corbel"/>
              <a:cs typeface="Times New Roman"/>
            </a:endParaRPr>
          </a:p>
          <a:p>
            <a:pPr>
              <a:buFont typeface="Arial"/>
              <a:buChar char="•"/>
            </a:pPr>
            <a:endParaRPr lang="es-ES" sz="2000" kern="0" dirty="0">
              <a:latin typeface="Corbel"/>
              <a:cs typeface="Times New Roman"/>
            </a:endParaRPr>
          </a:p>
          <a:p>
            <a:pPr marL="457200" indent="-457200">
              <a:buFont typeface="Arial"/>
              <a:buChar char="•"/>
            </a:pPr>
            <a:endParaRPr lang="es-ES" sz="2000" kern="0" dirty="0">
              <a:latin typeface="Corbel"/>
              <a:cs typeface="Times New Roman"/>
            </a:endParaRPr>
          </a:p>
          <a:p>
            <a:pPr marL="0" indent="0">
              <a:buNone/>
            </a:pPr>
            <a:endParaRPr lang="es-ES" sz="2000" kern="0" dirty="0">
              <a:latin typeface="Corbel"/>
              <a:cs typeface="Times New Roman"/>
            </a:endParaRPr>
          </a:p>
          <a:p>
            <a:pPr>
              <a:buFont typeface="Arial"/>
              <a:buChar char="•"/>
            </a:pPr>
            <a:endParaRPr lang="es-ES" sz="2000" kern="0" dirty="0">
              <a:latin typeface="Corbel"/>
              <a:cs typeface="Times New Roman"/>
            </a:endParaRPr>
          </a:p>
          <a:p>
            <a:pPr marL="0" indent="0" algn="ctr">
              <a:buNone/>
            </a:pPr>
            <a:endParaRPr lang="es-ES" sz="1600" kern="0" dirty="0">
              <a:latin typeface="Corbel"/>
              <a:cs typeface="Times New Roman"/>
            </a:endParaRPr>
          </a:p>
          <a:p>
            <a:pPr marL="0" indent="0" algn="ctr">
              <a:buNone/>
            </a:pPr>
            <a:endParaRPr lang="es-ES" sz="1600" kern="0" dirty="0">
              <a:latin typeface="Corbel"/>
              <a:cs typeface="Times New Roman"/>
            </a:endParaRPr>
          </a:p>
          <a:p>
            <a:pPr marL="0" indent="0" algn="ctr">
              <a:buNone/>
            </a:pPr>
            <a:br>
              <a:rPr lang="es-ES" sz="1600" kern="0" dirty="0">
                <a:latin typeface="Corbel"/>
                <a:cs typeface="Times New Roman"/>
              </a:rPr>
            </a:br>
            <a:r>
              <a:rPr lang="es-ES" sz="2000" kern="0" dirty="0">
                <a:latin typeface="Corbel"/>
                <a:cs typeface="Times New Roman"/>
              </a:rPr>
              <a:t> </a:t>
            </a:r>
            <a:endParaRPr lang="es-ES" kern="0" dirty="0">
              <a:cs typeface="Times New Roman"/>
            </a:endParaRPr>
          </a:p>
          <a:p>
            <a:pPr marL="457200" lvl="1" indent="0">
              <a:buFontTx/>
              <a:buNone/>
            </a:pPr>
            <a:endParaRPr lang="es-ES" sz="2000" i="1" kern="0" dirty="0">
              <a:latin typeface="Corbel"/>
              <a:cs typeface="Times New Roman"/>
            </a:endParaRPr>
          </a:p>
          <a:p>
            <a:pPr lvl="1">
              <a:buFont typeface="Arial"/>
              <a:buChar char="•"/>
            </a:pPr>
            <a:endParaRPr lang="es-ES" sz="2000" i="1" kern="0" dirty="0">
              <a:latin typeface="Corbel"/>
              <a:cs typeface="Times New Roman"/>
            </a:endParaRPr>
          </a:p>
          <a:p>
            <a:pPr lvl="1">
              <a:buFont typeface="Arial"/>
              <a:buChar char="•"/>
            </a:pPr>
            <a:endParaRPr lang="es-ES" sz="2000" kern="0" dirty="0">
              <a:latin typeface="Corbel"/>
              <a:cs typeface="Times New Roman"/>
            </a:endParaRPr>
          </a:p>
          <a:p>
            <a:pPr>
              <a:buFont typeface="Arial"/>
              <a:buChar char="•"/>
            </a:pPr>
            <a:endParaRPr lang="es-ES" sz="2400" kern="0" dirty="0">
              <a:latin typeface="Corbel"/>
              <a:cs typeface="Times New Roman"/>
            </a:endParaRPr>
          </a:p>
          <a:p>
            <a:pPr>
              <a:buFont typeface="Arial"/>
              <a:buChar char="•"/>
            </a:pPr>
            <a:endParaRPr lang="es-ES" sz="2400" kern="0" dirty="0">
              <a:latin typeface="Corbel"/>
              <a:cs typeface="Times New Roman"/>
            </a:endParaRPr>
          </a:p>
          <a:p>
            <a:pPr>
              <a:buFont typeface="Arial"/>
              <a:buChar char="•"/>
            </a:pPr>
            <a:endParaRPr lang="es-ES" sz="2400" kern="0" dirty="0">
              <a:latin typeface="Corbel"/>
              <a:cs typeface="Times New Roman"/>
            </a:endParaRPr>
          </a:p>
          <a:p>
            <a:pPr lvl="1">
              <a:buFont typeface="Arial"/>
              <a:buChar char="–"/>
            </a:pPr>
            <a:endParaRPr lang="es-ES" sz="2000" kern="0" dirty="0">
              <a:latin typeface="Corbel"/>
              <a:cs typeface="Times New Roman"/>
            </a:endParaRPr>
          </a:p>
        </p:txBody>
      </p:sp>
    </p:spTree>
    <p:extLst>
      <p:ext uri="{BB962C8B-B14F-4D97-AF65-F5344CB8AC3E}">
        <p14:creationId xmlns:p14="http://schemas.microsoft.com/office/powerpoint/2010/main" val="3582619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1058333"/>
          </a:xfrm>
        </p:spPr>
        <p:txBody>
          <a:bodyPr/>
          <a:lstStyle/>
          <a:p>
            <a:r>
              <a:rPr lang="es-ES" sz="3600">
                <a:latin typeface="Corbel"/>
                <a:cs typeface="Times New Roman"/>
              </a:rPr>
              <a:t>El proceso más corto a continuación </a:t>
            </a:r>
            <a:br>
              <a:rPr lang="es-ES" sz="3600">
                <a:latin typeface="Corbel"/>
                <a:cs typeface="Times New Roman"/>
              </a:rPr>
            </a:br>
            <a:r>
              <a:rPr lang="es-ES" sz="3600">
                <a:latin typeface="Corbel"/>
                <a:cs typeface="Times New Roman"/>
              </a:rPr>
              <a:t>(</a:t>
            </a:r>
            <a:r>
              <a:rPr lang="es-ES" sz="3600" i="1">
                <a:latin typeface="Corbel"/>
                <a:cs typeface="Times New Roman"/>
              </a:rPr>
              <a:t>SPN, Shortest Process Next</a:t>
            </a:r>
            <a:r>
              <a:rPr lang="es-ES" sz="3600">
                <a:latin typeface="Corbel"/>
                <a:cs typeface="Times New Roman"/>
              </a:rPr>
              <a: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247091"/>
            <a:ext cx="7772400" cy="5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a:buChar char="•"/>
            </a:pPr>
            <a:r>
              <a:rPr lang="es-ES" sz="2000" kern="0">
                <a:latin typeface="Corbel"/>
                <a:cs typeface="Times New Roman"/>
              </a:rPr>
              <a:t>Utiliza multitarea no </a:t>
            </a:r>
            <a:r>
              <a:rPr lang="es-ES" sz="2000" i="1" kern="0">
                <a:latin typeface="Corbel"/>
                <a:cs typeface="Times New Roman"/>
              </a:rPr>
              <a:t>apropiativa</a:t>
            </a:r>
            <a:r>
              <a:rPr lang="es-ES" sz="2000" kern="0">
                <a:latin typeface="Corbel"/>
                <a:cs typeface="Times New Roman"/>
              </a:rPr>
              <a:t> o </a:t>
            </a:r>
            <a:r>
              <a:rPr lang="es-ES" sz="2000" i="1" kern="0">
                <a:latin typeface="Corbel"/>
                <a:cs typeface="Times New Roman"/>
              </a:rPr>
              <a:t>non-</a:t>
            </a:r>
            <a:r>
              <a:rPr lang="es-ES" sz="2000" i="1" kern="0" err="1">
                <a:latin typeface="Corbel"/>
                <a:cs typeface="Times New Roman"/>
              </a:rPr>
              <a:t>preemtive</a:t>
            </a:r>
            <a:endParaRPr lang="es-ES" sz="2000" i="1" kern="0">
              <a:latin typeface="Corbel"/>
              <a:cs typeface="Times New Roman"/>
            </a:endParaRPr>
          </a:p>
          <a:p>
            <a:pPr>
              <a:buFont typeface="Arial"/>
              <a:buChar char="•"/>
            </a:pPr>
            <a:r>
              <a:rPr lang="es-ES" sz="2000" kern="0">
                <a:latin typeface="Corbel"/>
                <a:cs typeface="Times New Roman"/>
              </a:rPr>
              <a:t>Se necesita información por adelantado acerca del tiempo requerido por cada proceso</a:t>
            </a:r>
          </a:p>
          <a:p>
            <a:pPr>
              <a:buFont typeface="Arial"/>
              <a:buChar char="•"/>
            </a:pPr>
            <a:r>
              <a:rPr lang="es-ES" sz="2000" kern="0">
                <a:latin typeface="Corbel"/>
                <a:cs typeface="Times New Roman"/>
              </a:rPr>
              <a:t>Es más justo que FCFS</a:t>
            </a:r>
          </a:p>
          <a:p>
            <a:pPr>
              <a:buFont typeface="Arial"/>
              <a:buChar char="•"/>
            </a:pPr>
            <a:r>
              <a:rPr lang="es-ES" sz="2000" kern="0">
                <a:latin typeface="Corbel"/>
                <a:cs typeface="Times New Roman"/>
              </a:rPr>
              <a:t>Como es difícil contar con la duración del proceso, se tiende a caracterizar sus necesidades. Para eso se nutre de la información de contabilidad del propio proceso (examina las ráfagas pasadas y concluye si es un proceso tendiendo a I/O </a:t>
            </a:r>
            <a:r>
              <a:rPr lang="es-ES" sz="2000" kern="0" err="1">
                <a:latin typeface="Corbel"/>
                <a:cs typeface="Times New Roman"/>
              </a:rPr>
              <a:t>Bound</a:t>
            </a:r>
            <a:r>
              <a:rPr lang="es-ES" sz="2000" kern="0">
                <a:latin typeface="Corbel"/>
                <a:cs typeface="Times New Roman"/>
              </a:rPr>
              <a:t> o CPU </a:t>
            </a:r>
            <a:r>
              <a:rPr lang="es-ES" sz="2000" kern="0" err="1">
                <a:latin typeface="Corbel"/>
                <a:cs typeface="Times New Roman"/>
              </a:rPr>
              <a:t>Bound</a:t>
            </a:r>
            <a:r>
              <a:rPr lang="es-ES" sz="2000" kern="0">
                <a:latin typeface="Corbel"/>
                <a:cs typeface="Times New Roman"/>
              </a:rPr>
              <a:t>)</a:t>
            </a:r>
          </a:p>
          <a:p>
            <a:pPr>
              <a:buFont typeface="Arial"/>
              <a:buChar char="•"/>
            </a:pPr>
            <a:r>
              <a:rPr lang="es-ES_tradnl" sz="2000" kern="0">
                <a:latin typeface="Corbel"/>
                <a:cs typeface="Times New Roman"/>
              </a:rPr>
              <a:t>Para la estimación de la próxima ejecución se utiliza el promedio exponencial  </a:t>
            </a:r>
            <a:r>
              <a:rPr lang="es-ES_tradnl" sz="2000" i="1" kern="0" err="1">
                <a:latin typeface="Corbel"/>
                <a:cs typeface="Times New Roman"/>
              </a:rPr>
              <a:t>e</a:t>
            </a:r>
            <a:r>
              <a:rPr lang="es-ES_tradnl" sz="2000" i="1" kern="0" baseline="-25000" err="1">
                <a:latin typeface="Corbel"/>
                <a:cs typeface="Times New Roman"/>
              </a:rPr>
              <a:t>p</a:t>
            </a:r>
            <a:r>
              <a:rPr lang="es-ES_tradnl" sz="2000" kern="0" baseline="-25000">
                <a:latin typeface="Corbel"/>
                <a:cs typeface="Times New Roman"/>
              </a:rPr>
              <a:t> </a:t>
            </a:r>
            <a:r>
              <a:rPr lang="es-ES_tradnl" sz="2000" kern="0">
                <a:latin typeface="Corbel"/>
                <a:cs typeface="Times New Roman"/>
              </a:rPr>
              <a:t>. Además, se define un factor atenuante  </a:t>
            </a:r>
            <a:r>
              <a:rPr lang="es-ES_tradnl" sz="2000" i="1">
                <a:solidFill>
                  <a:srgbClr val="000000"/>
                </a:solidFill>
                <a:latin typeface="Corbel"/>
              </a:rPr>
              <a:t>0 ≤ f ≤ 1</a:t>
            </a:r>
            <a:r>
              <a:rPr lang="es-ES_tradnl" sz="2000">
                <a:solidFill>
                  <a:srgbClr val="000000"/>
                </a:solidFill>
                <a:latin typeface="Corbel"/>
              </a:rPr>
              <a:t> que indica cuán reactivo será dicho promedio a la última ráfaga de ejecución.  Si por ejemplo el proceso </a:t>
            </a:r>
            <a:r>
              <a:rPr lang="es-ES_tradnl" sz="2000" i="1">
                <a:solidFill>
                  <a:srgbClr val="000000"/>
                </a:solidFill>
                <a:latin typeface="Corbel"/>
              </a:rPr>
              <a:t>p</a:t>
            </a:r>
            <a:r>
              <a:rPr lang="es-ES_tradnl" sz="2000">
                <a:solidFill>
                  <a:srgbClr val="000000"/>
                </a:solidFill>
                <a:latin typeface="Corbel"/>
              </a:rPr>
              <a:t> empleó </a:t>
            </a:r>
            <a:r>
              <a:rPr lang="es-ES_tradnl" sz="2000" i="1">
                <a:solidFill>
                  <a:srgbClr val="000000"/>
                </a:solidFill>
                <a:latin typeface="Corbel"/>
              </a:rPr>
              <a:t>q</a:t>
            </a:r>
            <a:r>
              <a:rPr lang="es-ES_tradnl" sz="2000">
                <a:solidFill>
                  <a:srgbClr val="000000"/>
                </a:solidFill>
                <a:latin typeface="Corbel"/>
              </a:rPr>
              <a:t> quantums en su última ráfaga de ejecución:</a:t>
            </a:r>
            <a:br>
              <a:rPr lang="es-ES_tradnl" sz="2000">
                <a:latin typeface="Corbel" panose="020B0503020204020204" pitchFamily="34" charset="0"/>
              </a:rPr>
            </a:br>
            <a:r>
              <a:rPr lang="es-ES_tradnl" sz="2000">
                <a:solidFill>
                  <a:srgbClr val="000000"/>
                </a:solidFill>
                <a:latin typeface="Corbel"/>
              </a:rPr>
              <a:t>                                            </a:t>
            </a:r>
            <a:r>
              <a:rPr lang="es-ES_tradnl" sz="2000" i="1">
                <a:solidFill>
                  <a:srgbClr val="000000"/>
                </a:solidFill>
                <a:latin typeface="Corbel"/>
              </a:rPr>
              <a:t>    </a:t>
            </a:r>
            <a:r>
              <a:rPr lang="es-ES_tradnl" sz="2000" i="1" err="1">
                <a:solidFill>
                  <a:srgbClr val="000000"/>
                </a:solidFill>
                <a:latin typeface="Corbel"/>
              </a:rPr>
              <a:t>e′</a:t>
            </a:r>
            <a:r>
              <a:rPr lang="es-ES_tradnl" sz="2000" i="1" baseline="-25000" err="1">
                <a:solidFill>
                  <a:srgbClr val="000000"/>
                </a:solidFill>
                <a:latin typeface="Corbel"/>
              </a:rPr>
              <a:t>p</a:t>
            </a:r>
            <a:r>
              <a:rPr lang="es-ES_tradnl" sz="2000" i="1">
                <a:solidFill>
                  <a:srgbClr val="000000"/>
                </a:solidFill>
                <a:latin typeface="Corbel"/>
              </a:rPr>
              <a:t> = f e </a:t>
            </a:r>
            <a:r>
              <a:rPr lang="es-ES_tradnl" sz="2000" i="1" baseline="-25000">
                <a:solidFill>
                  <a:srgbClr val="000000"/>
                </a:solidFill>
                <a:latin typeface="Corbel"/>
              </a:rPr>
              <a:t>p</a:t>
            </a:r>
            <a:r>
              <a:rPr lang="es-ES_tradnl" sz="2000" i="1">
                <a:solidFill>
                  <a:srgbClr val="000000"/>
                </a:solidFill>
                <a:latin typeface="Corbel"/>
              </a:rPr>
              <a:t> + ( 1 − f ) q</a:t>
            </a:r>
            <a:br>
              <a:rPr lang="es-ES_tradnl" sz="2000" i="1">
                <a:latin typeface="Corbel" panose="020B0503020204020204" pitchFamily="34" charset="0"/>
              </a:rPr>
            </a:br>
            <a:br>
              <a:rPr lang="es-ES_tradnl" sz="2000" i="1">
                <a:latin typeface="Corbel" panose="020B0503020204020204" pitchFamily="34" charset="0"/>
              </a:rPr>
            </a:br>
            <a:r>
              <a:rPr lang="es-ES_tradnl" sz="2000">
                <a:solidFill>
                  <a:srgbClr val="000000"/>
                </a:solidFill>
                <a:latin typeface="Corbel"/>
              </a:rPr>
              <a:t>Para el primer </a:t>
            </a:r>
            <a:r>
              <a:rPr lang="es-ES_tradnl" sz="2000" err="1">
                <a:solidFill>
                  <a:srgbClr val="000000"/>
                </a:solidFill>
                <a:latin typeface="Corbel"/>
              </a:rPr>
              <a:t>e</a:t>
            </a:r>
            <a:r>
              <a:rPr lang="es-ES_tradnl" sz="2000" baseline="-25000" err="1">
                <a:solidFill>
                  <a:srgbClr val="000000"/>
                </a:solidFill>
                <a:latin typeface="Corbel"/>
              </a:rPr>
              <a:t>p</a:t>
            </a:r>
            <a:r>
              <a:rPr lang="es-ES_tradnl" sz="2000">
                <a:solidFill>
                  <a:srgbClr val="000000"/>
                </a:solidFill>
                <a:latin typeface="Corbel"/>
              </a:rPr>
              <a:t> (semilla) se puede tomar el </a:t>
            </a:r>
            <a:r>
              <a:rPr lang="es-ES_tradnl" sz="2000" err="1">
                <a:solidFill>
                  <a:srgbClr val="000000"/>
                </a:solidFill>
                <a:latin typeface="Corbel"/>
              </a:rPr>
              <a:t>e</a:t>
            </a:r>
            <a:r>
              <a:rPr lang="es-ES_tradnl" sz="2000" baseline="-25000" err="1">
                <a:solidFill>
                  <a:srgbClr val="000000"/>
                </a:solidFill>
                <a:latin typeface="Corbel"/>
              </a:rPr>
              <a:t>p</a:t>
            </a:r>
            <a:r>
              <a:rPr lang="es-ES_tradnl" sz="2000">
                <a:solidFill>
                  <a:srgbClr val="000000"/>
                </a:solidFill>
                <a:latin typeface="Corbel"/>
              </a:rPr>
              <a:t> de los procesos actualmente en ejecución.</a:t>
            </a:r>
            <a:endParaRPr lang="es-ES_tradnl" sz="2000" i="1" kern="0">
              <a:latin typeface="Corbel"/>
              <a:cs typeface="Times New Roman"/>
            </a:endParaRPr>
          </a:p>
          <a:p>
            <a:pPr marL="0" indent="0">
              <a:buNone/>
            </a:pPr>
            <a:endParaRPr lang="es-ES" sz="2000" kern="0">
              <a:latin typeface="Corbel"/>
              <a:cs typeface="Times New Roman"/>
            </a:endParaRPr>
          </a:p>
          <a:p>
            <a:pPr>
              <a:buNone/>
            </a:pPr>
            <a:endParaRPr lang="es-ES" sz="2000" kern="0">
              <a:latin typeface="Corbel"/>
              <a:cs typeface="Times New Roman"/>
            </a:endParaRPr>
          </a:p>
          <a:p>
            <a:pPr marL="0" indent="0">
              <a:buNone/>
            </a:pP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384729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1058333"/>
          </a:xfrm>
        </p:spPr>
        <p:txBody>
          <a:bodyPr/>
          <a:lstStyle/>
          <a:p>
            <a:r>
              <a:rPr lang="es-ES" sz="3600">
                <a:latin typeface="Corbel"/>
                <a:cs typeface="Times New Roman"/>
              </a:rPr>
              <a:t>El proceso más corto a continuación </a:t>
            </a:r>
            <a:br>
              <a:rPr lang="es-ES" sz="3600">
                <a:latin typeface="Corbel"/>
                <a:cs typeface="Times New Roman"/>
              </a:rPr>
            </a:br>
            <a:r>
              <a:rPr lang="es-ES" sz="3600">
                <a:latin typeface="Corbel"/>
                <a:cs typeface="Times New Roman"/>
              </a:rPr>
              <a:t>(</a:t>
            </a:r>
            <a:r>
              <a:rPr lang="es-ES" sz="3600" i="1">
                <a:latin typeface="Corbel"/>
                <a:cs typeface="Times New Roman"/>
              </a:rPr>
              <a:t>SPN, </a:t>
            </a:r>
            <a:r>
              <a:rPr lang="es-ES" sz="3600" i="1" err="1">
                <a:latin typeface="Corbel"/>
                <a:cs typeface="Times New Roman"/>
              </a:rPr>
              <a:t>Shortest</a:t>
            </a:r>
            <a:r>
              <a:rPr lang="es-ES" sz="3600" i="1">
                <a:latin typeface="Corbel"/>
                <a:cs typeface="Times New Roman"/>
              </a:rPr>
              <a:t> </a:t>
            </a:r>
            <a:r>
              <a:rPr lang="es-ES" sz="3600" i="1" err="1">
                <a:latin typeface="Corbel"/>
                <a:cs typeface="Times New Roman"/>
              </a:rPr>
              <a:t>Process</a:t>
            </a:r>
            <a:r>
              <a:rPr lang="es-ES" sz="3600" i="1">
                <a:latin typeface="Corbel"/>
                <a:cs typeface="Times New Roman"/>
              </a:rPr>
              <a:t> Next</a:t>
            </a:r>
            <a:r>
              <a:rPr lang="es-ES" sz="36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247091"/>
            <a:ext cx="7772400" cy="551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Ejemplo:</a:t>
            </a:r>
          </a:p>
          <a:p>
            <a:pPr marL="0" indent="0">
              <a:buNone/>
            </a:pPr>
            <a:endParaRPr lang="es-ES" sz="2000" kern="0">
              <a:latin typeface="Corbel"/>
              <a:cs typeface="Times New Roman"/>
            </a:endParaRPr>
          </a:p>
          <a:p>
            <a:pPr>
              <a:buNone/>
            </a:pPr>
            <a:endParaRPr lang="es-ES" sz="2000" kern="0">
              <a:latin typeface="Corbel"/>
              <a:cs typeface="Times New Roman"/>
            </a:endParaRPr>
          </a:p>
          <a:p>
            <a:pPr marL="0" indent="0">
              <a:buNone/>
            </a:pP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Picture 3">
            <a:extLst>
              <a:ext uri="{FF2B5EF4-FFF2-40B4-BE49-F238E27FC236}">
                <a16:creationId xmlns:a16="http://schemas.microsoft.com/office/drawing/2014/main" id="{38DBBF4D-F493-724C-A99B-468BA4E8A9B6}"/>
              </a:ext>
            </a:extLst>
          </p:cNvPr>
          <p:cNvPicPr>
            <a:picLocks noChangeAspect="1"/>
          </p:cNvPicPr>
          <p:nvPr/>
        </p:nvPicPr>
        <p:blipFill>
          <a:blip r:embed="rId2"/>
          <a:stretch>
            <a:fillRect/>
          </a:stretch>
        </p:blipFill>
        <p:spPr>
          <a:xfrm>
            <a:off x="1685647" y="1745342"/>
            <a:ext cx="5772706" cy="2229891"/>
          </a:xfrm>
          <a:prstGeom prst="rect">
            <a:avLst/>
          </a:prstGeom>
        </p:spPr>
      </p:pic>
      <p:pic>
        <p:nvPicPr>
          <p:cNvPr id="6" name="Picture 5">
            <a:extLst>
              <a:ext uri="{FF2B5EF4-FFF2-40B4-BE49-F238E27FC236}">
                <a16:creationId xmlns:a16="http://schemas.microsoft.com/office/drawing/2014/main" id="{5FD18FC0-06C1-E447-8176-7DEC1334246D}"/>
              </a:ext>
            </a:extLst>
          </p:cNvPr>
          <p:cNvPicPr>
            <a:picLocks noChangeAspect="1"/>
          </p:cNvPicPr>
          <p:nvPr/>
        </p:nvPicPr>
        <p:blipFill>
          <a:blip r:embed="rId3"/>
          <a:stretch>
            <a:fillRect/>
          </a:stretch>
        </p:blipFill>
        <p:spPr>
          <a:xfrm>
            <a:off x="1467242" y="4067706"/>
            <a:ext cx="6080025" cy="1621944"/>
          </a:xfrm>
          <a:prstGeom prst="rect">
            <a:avLst/>
          </a:prstGeom>
        </p:spPr>
      </p:pic>
    </p:spTree>
    <p:extLst>
      <p:ext uri="{BB962C8B-B14F-4D97-AF65-F5344CB8AC3E}">
        <p14:creationId xmlns:p14="http://schemas.microsoft.com/office/powerpoint/2010/main" val="315350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1058333"/>
          </a:xfrm>
        </p:spPr>
        <p:txBody>
          <a:bodyPr/>
          <a:lstStyle/>
          <a:p>
            <a:r>
              <a:rPr lang="es-ES" sz="3600">
                <a:latin typeface="Corbel"/>
                <a:cs typeface="Times New Roman"/>
              </a:rPr>
              <a:t>El proceso más corto a continuación </a:t>
            </a:r>
            <a:br>
              <a:rPr lang="es-ES" sz="3600">
                <a:latin typeface="Corbel"/>
                <a:cs typeface="Times New Roman"/>
              </a:rPr>
            </a:br>
            <a:r>
              <a:rPr lang="es-ES" sz="3600">
                <a:latin typeface="Corbel"/>
                <a:cs typeface="Times New Roman"/>
              </a:rPr>
              <a:t>(</a:t>
            </a:r>
            <a:r>
              <a:rPr lang="es-ES" sz="3600" i="1">
                <a:latin typeface="Corbel"/>
                <a:cs typeface="Times New Roman"/>
              </a:rPr>
              <a:t>SPN, </a:t>
            </a:r>
            <a:r>
              <a:rPr lang="es-ES" sz="3600" i="1" err="1">
                <a:latin typeface="Corbel"/>
                <a:cs typeface="Times New Roman"/>
              </a:rPr>
              <a:t>Shortest</a:t>
            </a:r>
            <a:r>
              <a:rPr lang="es-ES" sz="3600" i="1">
                <a:latin typeface="Corbel"/>
                <a:cs typeface="Times New Roman"/>
              </a:rPr>
              <a:t> </a:t>
            </a:r>
            <a:r>
              <a:rPr lang="es-ES" sz="3600" i="1" err="1">
                <a:latin typeface="Corbel"/>
                <a:cs typeface="Times New Roman"/>
              </a:rPr>
              <a:t>Process</a:t>
            </a:r>
            <a:r>
              <a:rPr lang="es-ES" sz="3600" i="1">
                <a:latin typeface="Corbel"/>
                <a:cs typeface="Times New Roman"/>
              </a:rPr>
              <a:t> Next</a:t>
            </a:r>
            <a:r>
              <a:rPr lang="es-ES" sz="36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247091"/>
            <a:ext cx="7772400" cy="551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b="1" kern="0">
                <a:latin typeface="Corbel"/>
                <a:cs typeface="Times New Roman"/>
              </a:rPr>
              <a:t>Conclusiones:</a:t>
            </a:r>
          </a:p>
          <a:p>
            <a:pPr>
              <a:buNone/>
            </a:pPr>
            <a:endParaRPr lang="es-ES" sz="2000" kern="0">
              <a:latin typeface="Corbel"/>
              <a:cs typeface="Times New Roman"/>
            </a:endParaRPr>
          </a:p>
          <a:p>
            <a:r>
              <a:rPr lang="es-ES" sz="2000" i="1" kern="0">
                <a:latin typeface="Corbel"/>
                <a:cs typeface="Times New Roman"/>
              </a:rPr>
              <a:t>SPN</a:t>
            </a:r>
            <a:r>
              <a:rPr lang="es-ES" sz="2000" kern="0">
                <a:latin typeface="Corbel"/>
                <a:cs typeface="Times New Roman"/>
              </a:rPr>
              <a:t> favorece a los procesos cortos</a:t>
            </a:r>
          </a:p>
          <a:p>
            <a:r>
              <a:rPr lang="es-ES" sz="2000" kern="0">
                <a:latin typeface="Corbel"/>
                <a:cs typeface="Times New Roman"/>
              </a:rPr>
              <a:t>Un proceso largo puede esperar mucho para su ejecución, especialmente con un </a:t>
            </a:r>
            <a:r>
              <a:rPr lang="es-ES" sz="2000" i="1" err="1">
                <a:latin typeface="Corbel"/>
                <a:cs typeface="Times New Roman"/>
              </a:rPr>
              <a:t>ρ</a:t>
            </a:r>
            <a:r>
              <a:rPr lang="es-ES" sz="2000" i="1">
                <a:latin typeface="Corbel"/>
                <a:cs typeface="Times New Roman"/>
              </a:rPr>
              <a:t> = 1 </a:t>
            </a:r>
            <a:r>
              <a:rPr lang="es-ES" sz="2000" i="1" err="1">
                <a:latin typeface="Corbel"/>
                <a:cs typeface="Times New Roman"/>
              </a:rPr>
              <a:t>ó</a:t>
            </a:r>
            <a:r>
              <a:rPr lang="es-ES" sz="2000" i="1">
                <a:latin typeface="Corbel"/>
                <a:cs typeface="Times New Roman"/>
              </a:rPr>
              <a:t> superior</a:t>
            </a:r>
          </a:p>
          <a:p>
            <a:r>
              <a:rPr lang="es-ES" sz="2000" kern="0">
                <a:latin typeface="Corbel"/>
                <a:cs typeface="Times New Roman"/>
              </a:rPr>
              <a:t>Un proceso más largo que el promedio está predispuesto a sufrir inanición</a:t>
            </a:r>
          </a:p>
          <a:p>
            <a:r>
              <a:rPr lang="es-ES" sz="2000" kern="0">
                <a:latin typeface="Corbel"/>
                <a:cs typeface="Times New Roman"/>
              </a:rPr>
              <a:t>En un sistema poco ocupado, con una cola de </a:t>
            </a:r>
            <a:r>
              <a:rPr lang="es-ES" sz="2000" i="1" kern="0">
                <a:latin typeface="Corbel"/>
                <a:cs typeface="Times New Roman"/>
              </a:rPr>
              <a:t>listos </a:t>
            </a:r>
            <a:r>
              <a:rPr lang="es-ES" sz="2000" kern="0">
                <a:latin typeface="Corbel"/>
                <a:cs typeface="Times New Roman"/>
              </a:rPr>
              <a:t>corta, </a:t>
            </a:r>
            <a:r>
              <a:rPr lang="es-ES" sz="2000" i="1" kern="0">
                <a:latin typeface="Corbel"/>
                <a:cs typeface="Times New Roman"/>
              </a:rPr>
              <a:t>SPN</a:t>
            </a:r>
            <a:r>
              <a:rPr lang="es-ES" sz="2000" kern="0">
                <a:latin typeface="Corbel"/>
                <a:cs typeface="Times New Roman"/>
              </a:rPr>
              <a:t> tiende a arrojar resultados similares a </a:t>
            </a:r>
            <a:r>
              <a:rPr lang="es-ES" sz="2000" i="1" kern="0">
                <a:latin typeface="Corbel"/>
                <a:cs typeface="Times New Roman"/>
              </a:rPr>
              <a:t>FCFS</a:t>
            </a: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2377626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1058333"/>
          </a:xfrm>
        </p:spPr>
        <p:txBody>
          <a:bodyPr/>
          <a:lstStyle/>
          <a:p>
            <a:r>
              <a:rPr lang="es-ES" sz="3600">
                <a:latin typeface="Corbel"/>
                <a:cs typeface="Times New Roman"/>
              </a:rPr>
              <a:t>SPN </a:t>
            </a:r>
            <a:r>
              <a:rPr lang="es-ES" sz="3600" err="1">
                <a:latin typeface="Corbel"/>
                <a:cs typeface="Times New Roman"/>
              </a:rPr>
              <a:t>apropiativo</a:t>
            </a:r>
            <a:r>
              <a:rPr lang="es-ES" sz="3600">
                <a:latin typeface="Corbel"/>
                <a:cs typeface="Times New Roman"/>
              </a:rPr>
              <a:t> </a:t>
            </a:r>
            <a:br>
              <a:rPr lang="es-ES" sz="3600">
                <a:latin typeface="Corbel"/>
                <a:cs typeface="Times New Roman"/>
              </a:rPr>
            </a:br>
            <a:r>
              <a:rPr lang="es-ES" sz="3600">
                <a:latin typeface="Corbel"/>
                <a:cs typeface="Times New Roman"/>
              </a:rPr>
              <a:t>(P</a:t>
            </a:r>
            <a:r>
              <a:rPr lang="es-ES" sz="3600" i="1">
                <a:latin typeface="Corbel"/>
                <a:cs typeface="Times New Roman"/>
              </a:rPr>
              <a:t>SPN, </a:t>
            </a:r>
            <a:r>
              <a:rPr lang="es-ES" sz="3600" i="1" err="1">
                <a:latin typeface="Corbel"/>
                <a:cs typeface="Times New Roman"/>
              </a:rPr>
              <a:t>Preemptive</a:t>
            </a:r>
            <a:r>
              <a:rPr lang="es-ES" sz="3600" i="1">
                <a:latin typeface="Corbel"/>
                <a:cs typeface="Times New Roman"/>
              </a:rPr>
              <a:t> </a:t>
            </a:r>
            <a:r>
              <a:rPr lang="es-ES" sz="3600" i="1" err="1">
                <a:latin typeface="Corbel"/>
                <a:cs typeface="Times New Roman"/>
              </a:rPr>
              <a:t>Shortest</a:t>
            </a:r>
            <a:r>
              <a:rPr lang="es-ES" sz="3600" i="1">
                <a:latin typeface="Corbel"/>
                <a:cs typeface="Times New Roman"/>
              </a:rPr>
              <a:t> </a:t>
            </a:r>
            <a:r>
              <a:rPr lang="es-ES" sz="3600" i="1" err="1">
                <a:latin typeface="Corbel"/>
                <a:cs typeface="Times New Roman"/>
              </a:rPr>
              <a:t>Process</a:t>
            </a:r>
            <a:r>
              <a:rPr lang="es-ES" sz="3600" i="1">
                <a:latin typeface="Corbel"/>
                <a:cs typeface="Times New Roman"/>
              </a:rPr>
              <a:t> </a:t>
            </a:r>
            <a:r>
              <a:rPr lang="es-ES" sz="3600" i="1" err="1">
                <a:latin typeface="Corbel"/>
                <a:cs typeface="Times New Roman"/>
              </a:rPr>
              <a:t>Next</a:t>
            </a:r>
            <a:r>
              <a:rPr lang="es-ES" sz="3600">
                <a:latin typeface="Corbel"/>
                <a:cs typeface="Times New Roman"/>
              </a:rPr>
              <a: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247091"/>
            <a:ext cx="7772400" cy="551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s-ES" sz="2000" kern="0">
                <a:latin typeface="Corbel"/>
                <a:cs typeface="Times New Roman"/>
              </a:rPr>
              <a:t>Combina las estrategias de </a:t>
            </a:r>
            <a:r>
              <a:rPr lang="es-ES" sz="2000" i="1" kern="0">
                <a:latin typeface="Corbel"/>
                <a:cs typeface="Times New Roman"/>
              </a:rPr>
              <a:t>SPN</a:t>
            </a:r>
            <a:r>
              <a:rPr lang="es-ES" sz="2000" kern="0">
                <a:latin typeface="Corbel"/>
                <a:cs typeface="Times New Roman"/>
              </a:rPr>
              <a:t> con un esquema </a:t>
            </a:r>
            <a:r>
              <a:rPr lang="es-ES" sz="2000" kern="0" err="1">
                <a:latin typeface="Corbel"/>
                <a:cs typeface="Times New Roman"/>
              </a:rPr>
              <a:t>apropiativo</a:t>
            </a:r>
            <a:endParaRPr lang="es-ES" sz="2000" kern="0">
              <a:latin typeface="Corbel"/>
              <a:cs typeface="Times New Roman"/>
            </a:endParaRPr>
          </a:p>
          <a:p>
            <a:r>
              <a:rPr lang="es-ES" sz="2000" kern="0">
                <a:latin typeface="Corbel"/>
                <a:cs typeface="Times New Roman"/>
              </a:rPr>
              <a:t>El comportamiento obtenido es similar para la amplia mayoría de los procesos</a:t>
            </a:r>
          </a:p>
          <a:p>
            <a:r>
              <a:rPr lang="es-ES" sz="2000" kern="0">
                <a:latin typeface="Corbel"/>
                <a:cs typeface="Times New Roman"/>
              </a:rPr>
              <a:t>A los procesos muy largos no los penaliza mucho más que el </a:t>
            </a:r>
            <a:r>
              <a:rPr lang="es-ES" sz="2000" i="1" kern="0">
                <a:latin typeface="Corbel"/>
                <a:cs typeface="Times New Roman"/>
              </a:rPr>
              <a:t>Round </a:t>
            </a:r>
            <a:r>
              <a:rPr lang="es-ES" sz="2000" i="1" kern="0" err="1">
                <a:latin typeface="Corbel"/>
                <a:cs typeface="Times New Roman"/>
              </a:rPr>
              <a:t>Robin</a:t>
            </a:r>
            <a:endParaRPr lang="es-ES" sz="2000" kern="0">
              <a:latin typeface="Corbel"/>
              <a:cs typeface="Times New Roman"/>
            </a:endParaRPr>
          </a:p>
          <a:p>
            <a:r>
              <a:rPr lang="es-ES" sz="2000" kern="0">
                <a:latin typeface="Corbel"/>
                <a:cs typeface="Times New Roman"/>
              </a:rPr>
              <a:t>Obtiene mejores promedios en forma consistente debido a que mantiene la cola más corta por despachar a los procesos más cortos primeros</a:t>
            </a: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82708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1058333"/>
          </a:xfrm>
        </p:spPr>
        <p:txBody>
          <a:bodyPr/>
          <a:lstStyle/>
          <a:p>
            <a:r>
              <a:rPr lang="es-ES" sz="3600">
                <a:latin typeface="Corbel"/>
                <a:cs typeface="Times New Roman"/>
              </a:rPr>
              <a:t>El más penalizado a continuación </a:t>
            </a:r>
            <a:br>
              <a:rPr lang="es-ES" sz="3600">
                <a:latin typeface="Corbel"/>
                <a:cs typeface="Times New Roman"/>
              </a:rPr>
            </a:br>
            <a:r>
              <a:rPr lang="es-ES" sz="3600">
                <a:latin typeface="Corbel"/>
                <a:cs typeface="Times New Roman"/>
              </a:rPr>
              <a:t>(</a:t>
            </a:r>
            <a:r>
              <a:rPr lang="es-ES" sz="3600" i="1">
                <a:latin typeface="Corbel"/>
                <a:cs typeface="Times New Roman"/>
              </a:rPr>
              <a:t>HPRN, </a:t>
            </a:r>
            <a:r>
              <a:rPr lang="es-ES" sz="3600" i="1" err="1">
                <a:latin typeface="Corbel"/>
                <a:cs typeface="Times New Roman"/>
              </a:rPr>
              <a:t>Highest</a:t>
            </a:r>
            <a:r>
              <a:rPr lang="es-ES" sz="3600" i="1">
                <a:latin typeface="Corbel"/>
                <a:cs typeface="Times New Roman"/>
              </a:rPr>
              <a:t> </a:t>
            </a:r>
            <a:r>
              <a:rPr lang="es-ES" sz="3600" i="1" err="1">
                <a:latin typeface="Corbel"/>
                <a:cs typeface="Times New Roman"/>
              </a:rPr>
              <a:t>Penalty</a:t>
            </a:r>
            <a:r>
              <a:rPr lang="es-ES" sz="3600" i="1">
                <a:latin typeface="Corbel"/>
                <a:cs typeface="Times New Roman"/>
              </a:rPr>
              <a:t> Ratio Next</a:t>
            </a:r>
            <a:r>
              <a:rPr lang="es-ES" sz="3600">
                <a:latin typeface="Corbel"/>
                <a:cs typeface="Times New Roman"/>
              </a:rPr>
              <a: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247091"/>
            <a:ext cx="7772400" cy="551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s-ES" sz="2000" kern="0">
                <a:latin typeface="Corbel"/>
                <a:cs typeface="Times New Roman"/>
              </a:rPr>
              <a:t>Trabaja con esquemas </a:t>
            </a:r>
            <a:r>
              <a:rPr lang="es-ES" sz="2000" i="1" kern="0">
                <a:latin typeface="Corbel"/>
                <a:cs typeface="Times New Roman"/>
              </a:rPr>
              <a:t>No </a:t>
            </a:r>
            <a:r>
              <a:rPr lang="es-ES" sz="2000" i="1" kern="0" err="1">
                <a:latin typeface="Corbel"/>
                <a:cs typeface="Times New Roman"/>
              </a:rPr>
              <a:t>Apropiativos</a:t>
            </a:r>
            <a:r>
              <a:rPr lang="es-ES" sz="2000" kern="0">
                <a:latin typeface="Corbel"/>
                <a:cs typeface="Times New Roman"/>
              </a:rPr>
              <a:t> o </a:t>
            </a:r>
            <a:r>
              <a:rPr lang="es-ES" sz="2000" i="1" kern="0">
                <a:latin typeface="Corbel"/>
                <a:cs typeface="Times New Roman"/>
              </a:rPr>
              <a:t>Non-</a:t>
            </a:r>
            <a:r>
              <a:rPr lang="es-ES" sz="2000" i="1" kern="0" err="1">
                <a:latin typeface="Corbel"/>
                <a:cs typeface="Times New Roman"/>
              </a:rPr>
              <a:t>Preemptive</a:t>
            </a:r>
            <a:endParaRPr lang="es-ES" sz="2000" kern="0">
              <a:latin typeface="Corbel"/>
              <a:cs typeface="Times New Roman"/>
            </a:endParaRPr>
          </a:p>
          <a:p>
            <a:r>
              <a:rPr lang="es-ES" sz="2000" kern="0">
                <a:latin typeface="Corbel"/>
                <a:cs typeface="Times New Roman"/>
              </a:rPr>
              <a:t>Intenta situarse en un nivel de justicia entre el </a:t>
            </a:r>
            <a:r>
              <a:rPr lang="es-ES" sz="2000" i="1" kern="0">
                <a:latin typeface="Corbel"/>
                <a:cs typeface="Times New Roman"/>
              </a:rPr>
              <a:t>FCFS</a:t>
            </a:r>
            <a:r>
              <a:rPr lang="es-ES" sz="2000" kern="0">
                <a:latin typeface="Corbel"/>
                <a:cs typeface="Times New Roman"/>
              </a:rPr>
              <a:t> (que favorece a los procesos largos) y </a:t>
            </a:r>
            <a:r>
              <a:rPr lang="es-ES" sz="2000" i="1" kern="0">
                <a:latin typeface="Corbel"/>
                <a:cs typeface="Times New Roman"/>
              </a:rPr>
              <a:t>SPN</a:t>
            </a:r>
            <a:r>
              <a:rPr lang="es-ES" sz="2000" kern="0">
                <a:latin typeface="Corbel"/>
                <a:cs typeface="Times New Roman"/>
              </a:rPr>
              <a:t> (que favores a los procesos cortos)</a:t>
            </a:r>
          </a:p>
          <a:p>
            <a:r>
              <a:rPr lang="es-ES" sz="2000" kern="0">
                <a:latin typeface="Corbel"/>
                <a:cs typeface="Times New Roman"/>
              </a:rPr>
              <a:t>Al comienzo todos los procesos tienen una penalización </a:t>
            </a:r>
            <a:r>
              <a:rPr lang="es-ES" sz="2000" i="1" kern="0">
                <a:latin typeface="Corbel"/>
                <a:cs typeface="Times New Roman"/>
              </a:rPr>
              <a:t>P</a:t>
            </a:r>
            <a:r>
              <a:rPr lang="es-ES" sz="2000" kern="0">
                <a:latin typeface="Corbel"/>
                <a:cs typeface="Times New Roman"/>
              </a:rPr>
              <a:t> = 1. Cada vez que un proceso espera un tiempo </a:t>
            </a:r>
            <a:r>
              <a:rPr lang="es-ES" sz="2000" i="1" kern="0">
                <a:latin typeface="Corbel"/>
                <a:cs typeface="Times New Roman"/>
              </a:rPr>
              <a:t>w</a:t>
            </a:r>
            <a:r>
              <a:rPr lang="es-ES" sz="2000" kern="0">
                <a:latin typeface="Corbel"/>
                <a:cs typeface="Times New Roman"/>
              </a:rPr>
              <a:t>, la penalización del mismo se ajusta por </a:t>
            </a:r>
            <a:r>
              <a:rPr lang="es-ES" sz="2000" i="1" kern="0">
                <a:latin typeface="Corbel"/>
                <a:cs typeface="Times New Roman"/>
              </a:rPr>
              <a:t>P = (w + t) / t. </a:t>
            </a:r>
            <a:r>
              <a:rPr lang="es-ES" sz="2000" kern="0">
                <a:latin typeface="Corbel"/>
                <a:cs typeface="Times New Roman"/>
              </a:rPr>
              <a:t>El proceso que se elige como el próximo será el que tenga mayor </a:t>
            </a:r>
            <a:r>
              <a:rPr lang="es-ES" sz="2000" i="1" kern="0">
                <a:latin typeface="Corbel"/>
                <a:cs typeface="Times New Roman"/>
              </a:rPr>
              <a:t>P</a:t>
            </a:r>
            <a:endParaRPr lang="es-ES" sz="2000" kern="0">
              <a:latin typeface="Corbel"/>
              <a:cs typeface="Times New Roman"/>
            </a:endParaRPr>
          </a:p>
          <a:p>
            <a:r>
              <a:rPr lang="es-ES" sz="2000" kern="0">
                <a:latin typeface="Corbel"/>
                <a:cs typeface="Times New Roman"/>
              </a:rPr>
              <a:t>Mientras que </a:t>
            </a:r>
            <a:r>
              <a:rPr lang="es-ES" sz="2000" i="1" err="1">
                <a:latin typeface="Corbel"/>
                <a:cs typeface="Times New Roman"/>
              </a:rPr>
              <a:t>ρ</a:t>
            </a:r>
            <a:r>
              <a:rPr lang="es-ES" sz="2000" i="1">
                <a:latin typeface="Corbel"/>
                <a:cs typeface="Times New Roman"/>
              </a:rPr>
              <a:t> &lt; 1 </a:t>
            </a:r>
            <a:r>
              <a:rPr lang="es-ES" sz="2000">
                <a:latin typeface="Corbel"/>
                <a:cs typeface="Times New Roman"/>
              </a:rPr>
              <a:t>este algoritmo incluso evita que los procesos más largos sufran inanición</a:t>
            </a:r>
          </a:p>
          <a:p>
            <a:r>
              <a:rPr lang="es-ES" sz="2000" kern="0">
                <a:latin typeface="Corbel"/>
                <a:cs typeface="Times New Roman"/>
              </a:rPr>
              <a:t>Se han realizado experimentos (</a:t>
            </a:r>
            <a:r>
              <a:rPr lang="es-ES" sz="2000" i="1" kern="0" err="1">
                <a:latin typeface="Corbel"/>
                <a:cs typeface="Times New Roman"/>
              </a:rPr>
              <a:t>Finkel</a:t>
            </a:r>
            <a:r>
              <a:rPr lang="es-ES" sz="2000" kern="0">
                <a:latin typeface="Corbel"/>
                <a:cs typeface="Times New Roman"/>
              </a:rPr>
              <a:t>) y los resultados siempre arrojan que este algoritmo se sitúa entre </a:t>
            </a:r>
            <a:r>
              <a:rPr lang="es-ES" sz="2000" i="1" kern="0">
                <a:latin typeface="Corbel"/>
                <a:cs typeface="Times New Roman"/>
              </a:rPr>
              <a:t>FCFS</a:t>
            </a:r>
            <a:r>
              <a:rPr lang="es-ES" sz="2000" kern="0">
                <a:latin typeface="Corbel"/>
                <a:cs typeface="Times New Roman"/>
              </a:rPr>
              <a:t> y </a:t>
            </a:r>
            <a:r>
              <a:rPr lang="es-ES" sz="2000" i="1" kern="0">
                <a:latin typeface="Corbel"/>
                <a:cs typeface="Times New Roman"/>
              </a:rPr>
              <a:t>SPN</a:t>
            </a:r>
          </a:p>
          <a:p>
            <a:r>
              <a:rPr lang="es-ES" sz="2000" kern="0">
                <a:latin typeface="Corbel"/>
                <a:cs typeface="Times New Roman"/>
              </a:rPr>
              <a:t>Su principal desventaja se presenta cuando la cola de listos es muy larga ya que el planificador tiene que calcular </a:t>
            </a:r>
            <a:r>
              <a:rPr lang="es-ES" sz="2000" i="1" kern="0">
                <a:latin typeface="Corbel"/>
                <a:cs typeface="Times New Roman"/>
              </a:rPr>
              <a:t>P</a:t>
            </a:r>
            <a:r>
              <a:rPr lang="es-ES" sz="2000" kern="0">
                <a:latin typeface="Corbel"/>
                <a:cs typeface="Times New Roman"/>
              </a:rPr>
              <a:t> para cada uno de los procesos cada vez que se ejecuta</a:t>
            </a: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2897518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Ronda Egoísta (</a:t>
            </a:r>
            <a:r>
              <a:rPr lang="es-ES" sz="3600" i="1">
                <a:latin typeface="Corbel"/>
                <a:cs typeface="Times New Roman"/>
              </a:rPr>
              <a:t>SRR, </a:t>
            </a:r>
            <a:r>
              <a:rPr lang="es-ES" sz="3600" i="1" err="1">
                <a:latin typeface="Corbel"/>
                <a:cs typeface="Times New Roman"/>
              </a:rPr>
              <a:t>Selfish</a:t>
            </a:r>
            <a:r>
              <a:rPr lang="es-ES" sz="3600" i="1">
                <a:latin typeface="Corbel"/>
                <a:cs typeface="Times New Roman"/>
              </a:rPr>
              <a:t> Round Robin</a:t>
            </a:r>
            <a:r>
              <a:rPr lang="es-ES" sz="3600">
                <a:latin typeface="Corbel"/>
                <a:cs typeface="Times New Roman"/>
              </a:rPr>
              <a: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s-ES" sz="2000" kern="0">
                <a:latin typeface="Corbel"/>
                <a:cs typeface="Times New Roman"/>
              </a:rPr>
              <a:t>Intenta favorecer a los procesos que ya han pasado tiempo ejecutando sobre los que recién llegan al sistema</a:t>
            </a:r>
          </a:p>
          <a:p>
            <a:r>
              <a:rPr lang="es-ES" sz="2000" kern="0">
                <a:latin typeface="Corbel"/>
                <a:cs typeface="Times New Roman"/>
              </a:rPr>
              <a:t>Los procesos nuevos entran en una cola de </a:t>
            </a:r>
            <a:r>
              <a:rPr lang="es-ES" sz="2000" i="1" kern="0">
                <a:latin typeface="Corbel"/>
                <a:cs typeface="Times New Roman"/>
              </a:rPr>
              <a:t>Procesos Nuevos</a:t>
            </a:r>
            <a:r>
              <a:rPr lang="es-ES" sz="2000" kern="0">
                <a:latin typeface="Corbel"/>
                <a:cs typeface="Times New Roman"/>
              </a:rPr>
              <a:t> y sólo se avanza con la ejecución de los procesos en la cola </a:t>
            </a:r>
            <a:r>
              <a:rPr lang="es-ES" sz="2000" i="1" kern="0">
                <a:latin typeface="Corbel"/>
                <a:cs typeface="Times New Roman"/>
              </a:rPr>
              <a:t>Procesos Aceptados</a:t>
            </a:r>
            <a:endParaRPr lang="es-ES" sz="2000" kern="0">
              <a:latin typeface="Corbel"/>
              <a:cs typeface="Times New Roman"/>
            </a:endParaRPr>
          </a:p>
          <a:p>
            <a:r>
              <a:rPr lang="es-ES" sz="2000" kern="0">
                <a:latin typeface="Corbel"/>
                <a:cs typeface="Times New Roman"/>
              </a:rPr>
              <a:t>Trabaja con dos parámetros principales. El parámetro </a:t>
            </a:r>
            <a:r>
              <a:rPr lang="es-ES" sz="2000" i="1" kern="0">
                <a:latin typeface="Corbel"/>
                <a:cs typeface="Times New Roman"/>
              </a:rPr>
              <a:t>a </a:t>
            </a:r>
            <a:r>
              <a:rPr lang="es-ES" sz="2000" kern="0">
                <a:latin typeface="Corbel"/>
                <a:cs typeface="Times New Roman"/>
              </a:rPr>
              <a:t>indica cómo se incrementará la prioridad de los procesos en la cola </a:t>
            </a:r>
            <a:r>
              <a:rPr lang="es-ES" sz="2000" i="1" kern="0">
                <a:latin typeface="Corbel"/>
                <a:cs typeface="Times New Roman"/>
              </a:rPr>
              <a:t>Procesos Nuevos</a:t>
            </a:r>
            <a:r>
              <a:rPr lang="es-ES" sz="2000" kern="0">
                <a:latin typeface="Corbel"/>
                <a:cs typeface="Times New Roman"/>
              </a:rPr>
              <a:t>.</a:t>
            </a:r>
            <a:br>
              <a:rPr lang="es-ES" sz="2000" kern="0">
                <a:latin typeface="Corbel"/>
                <a:cs typeface="Times New Roman"/>
              </a:rPr>
            </a:br>
            <a:r>
              <a:rPr lang="es-ES" sz="2000" kern="0">
                <a:latin typeface="Corbel"/>
                <a:cs typeface="Times New Roman"/>
              </a:rPr>
              <a:t>El parámetro </a:t>
            </a:r>
            <a:r>
              <a:rPr lang="es-ES" sz="2000" i="1" kern="0">
                <a:latin typeface="Corbel"/>
                <a:cs typeface="Times New Roman"/>
              </a:rPr>
              <a:t>b</a:t>
            </a:r>
            <a:r>
              <a:rPr lang="es-ES" sz="2000" kern="0">
                <a:latin typeface="Corbel"/>
                <a:cs typeface="Times New Roman"/>
              </a:rPr>
              <a:t> indica cómo se incrementa la prioridad de los procesos </a:t>
            </a:r>
            <a:r>
              <a:rPr lang="es-ES" sz="2000" i="1" kern="0">
                <a:latin typeface="Corbel"/>
                <a:cs typeface="Times New Roman"/>
              </a:rPr>
              <a:t>aceptados</a:t>
            </a:r>
            <a:endParaRPr lang="es-ES" sz="2000" kern="0">
              <a:latin typeface="Corbel"/>
              <a:cs typeface="Times New Roman"/>
            </a:endParaRPr>
          </a:p>
          <a:p>
            <a:r>
              <a:rPr lang="es-ES" sz="2000" kern="0">
                <a:latin typeface="Corbel"/>
                <a:cs typeface="Times New Roman"/>
              </a:rPr>
              <a:t>Cuando la prioridad de un proceso </a:t>
            </a:r>
            <a:r>
              <a:rPr lang="es-ES" sz="2000" i="1" kern="0">
                <a:latin typeface="Corbel"/>
                <a:cs typeface="Times New Roman"/>
              </a:rPr>
              <a:t>nuevo</a:t>
            </a:r>
            <a:r>
              <a:rPr lang="es-ES" sz="2000" kern="0">
                <a:latin typeface="Corbel"/>
                <a:cs typeface="Times New Roman"/>
              </a:rPr>
              <a:t> alcanza la prioridad de un proceso </a:t>
            </a:r>
            <a:r>
              <a:rPr lang="es-ES" sz="2000" i="1" kern="0">
                <a:latin typeface="Corbel"/>
                <a:cs typeface="Times New Roman"/>
              </a:rPr>
              <a:t>aceptado</a:t>
            </a:r>
            <a:r>
              <a:rPr lang="es-ES" sz="2000" kern="0">
                <a:latin typeface="Corbel"/>
                <a:cs typeface="Times New Roman"/>
              </a:rPr>
              <a:t> el proceso </a:t>
            </a:r>
            <a:r>
              <a:rPr lang="es-ES" sz="2000" i="1" kern="0">
                <a:latin typeface="Corbel"/>
                <a:cs typeface="Times New Roman"/>
              </a:rPr>
              <a:t>nuevo</a:t>
            </a:r>
            <a:r>
              <a:rPr lang="es-ES" sz="2000" kern="0">
                <a:latin typeface="Corbel"/>
                <a:cs typeface="Times New Roman"/>
              </a:rPr>
              <a:t> se convierte en </a:t>
            </a:r>
            <a:r>
              <a:rPr lang="es-ES" sz="2000" i="1" kern="0">
                <a:latin typeface="Corbel"/>
                <a:cs typeface="Times New Roman"/>
              </a:rPr>
              <a:t>aceptado</a:t>
            </a:r>
            <a:endParaRPr lang="es-ES" sz="2000" kern="0">
              <a:latin typeface="Corbel"/>
              <a:cs typeface="Times New Roman"/>
            </a:endParaRPr>
          </a:p>
          <a:p>
            <a:r>
              <a:rPr lang="es-ES" sz="2000" kern="0">
                <a:latin typeface="Corbel"/>
                <a:cs typeface="Times New Roman"/>
              </a:rPr>
              <a:t>Si la cola de procesos </a:t>
            </a:r>
            <a:r>
              <a:rPr lang="es-ES" sz="2000" i="1" kern="0">
                <a:latin typeface="Corbel"/>
                <a:cs typeface="Times New Roman"/>
              </a:rPr>
              <a:t>aceptados</a:t>
            </a:r>
            <a:r>
              <a:rPr lang="es-ES" sz="2000" kern="0">
                <a:latin typeface="Corbel"/>
                <a:cs typeface="Times New Roman"/>
              </a:rPr>
              <a:t> queda vacía se acepta el proceso </a:t>
            </a:r>
            <a:r>
              <a:rPr lang="es-ES" sz="2000" i="1" kern="0">
                <a:latin typeface="Corbel"/>
                <a:cs typeface="Times New Roman"/>
              </a:rPr>
              <a:t>nuevo</a:t>
            </a:r>
            <a:r>
              <a:rPr lang="es-ES" sz="2000" kern="0">
                <a:latin typeface="Corbel"/>
                <a:cs typeface="Times New Roman"/>
              </a:rPr>
              <a:t> con mayor prioridad</a:t>
            </a: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3952666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400">
                <a:latin typeface="Corbel"/>
                <a:cs typeface="Times New Roman"/>
              </a:rPr>
              <a:t>Ronda Egoísta (</a:t>
            </a:r>
            <a:r>
              <a:rPr lang="es-ES" sz="3400" i="1">
                <a:latin typeface="Corbel"/>
                <a:cs typeface="Times New Roman"/>
              </a:rPr>
              <a:t>SRR, </a:t>
            </a:r>
            <a:r>
              <a:rPr lang="es-ES" sz="3400" i="1" err="1">
                <a:latin typeface="Corbel"/>
                <a:cs typeface="Times New Roman"/>
              </a:rPr>
              <a:t>Selfish</a:t>
            </a:r>
            <a:r>
              <a:rPr lang="es-ES" sz="3400" i="1">
                <a:latin typeface="Corbel"/>
                <a:cs typeface="Times New Roman"/>
              </a:rPr>
              <a:t> Round Robin</a:t>
            </a:r>
            <a:r>
              <a:rPr lang="es-ES" sz="34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Ejemplo:</a:t>
            </a:r>
          </a:p>
          <a:p>
            <a:pPr marL="0" indent="0">
              <a:buNone/>
            </a:pP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r>
              <a:rPr lang="es-ES" sz="1600" i="1" kern="0">
                <a:latin typeface="Corbel"/>
                <a:cs typeface="Times New Roman"/>
              </a:rPr>
              <a:t>Ronda Egoísta con a = 2 y b = 1</a:t>
            </a: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Imagen 5">
            <a:extLst>
              <a:ext uri="{FF2B5EF4-FFF2-40B4-BE49-F238E27FC236}">
                <a16:creationId xmlns:a16="http://schemas.microsoft.com/office/drawing/2014/main" id="{9FD7C42C-B46C-424C-86E9-4AC114527B96}"/>
              </a:ext>
            </a:extLst>
          </p:cNvPr>
          <p:cNvPicPr>
            <a:picLocks noChangeAspect="1"/>
          </p:cNvPicPr>
          <p:nvPr/>
        </p:nvPicPr>
        <p:blipFill>
          <a:blip r:embed="rId2"/>
          <a:stretch>
            <a:fillRect/>
          </a:stretch>
        </p:blipFill>
        <p:spPr>
          <a:xfrm>
            <a:off x="1342714" y="1236604"/>
            <a:ext cx="6463552" cy="2452399"/>
          </a:xfrm>
          <a:prstGeom prst="rect">
            <a:avLst/>
          </a:prstGeom>
        </p:spPr>
      </p:pic>
      <p:pic>
        <p:nvPicPr>
          <p:cNvPr id="7" name="Imagen 7">
            <a:extLst>
              <a:ext uri="{FF2B5EF4-FFF2-40B4-BE49-F238E27FC236}">
                <a16:creationId xmlns:a16="http://schemas.microsoft.com/office/drawing/2014/main" id="{B6B9AFEC-144F-47D2-B6F6-1873CA607CA2}"/>
              </a:ext>
            </a:extLst>
          </p:cNvPr>
          <p:cNvPicPr>
            <a:picLocks noChangeAspect="1"/>
          </p:cNvPicPr>
          <p:nvPr/>
        </p:nvPicPr>
        <p:blipFill>
          <a:blip r:embed="rId3"/>
          <a:stretch>
            <a:fillRect/>
          </a:stretch>
        </p:blipFill>
        <p:spPr>
          <a:xfrm>
            <a:off x="964204" y="3734514"/>
            <a:ext cx="7086101" cy="1919011"/>
          </a:xfrm>
          <a:prstGeom prst="rect">
            <a:avLst/>
          </a:prstGeom>
        </p:spPr>
      </p:pic>
    </p:spTree>
    <p:extLst>
      <p:ext uri="{BB962C8B-B14F-4D97-AF65-F5344CB8AC3E}">
        <p14:creationId xmlns:p14="http://schemas.microsoft.com/office/powerpoint/2010/main" val="2442423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400">
                <a:latin typeface="Corbel"/>
                <a:cs typeface="Times New Roman"/>
              </a:rPr>
              <a:t>Ronda Egoísta (</a:t>
            </a:r>
            <a:r>
              <a:rPr lang="es-ES" sz="3400" i="1">
                <a:latin typeface="Corbel"/>
                <a:cs typeface="Times New Roman"/>
              </a:rPr>
              <a:t>SRR, </a:t>
            </a:r>
            <a:r>
              <a:rPr lang="es-ES" sz="3400" i="1" err="1">
                <a:latin typeface="Corbel"/>
                <a:cs typeface="Times New Roman"/>
              </a:rPr>
              <a:t>Selfish</a:t>
            </a:r>
            <a:r>
              <a:rPr lang="es-ES" sz="3400" i="1">
                <a:latin typeface="Corbel"/>
                <a:cs typeface="Times New Roman"/>
              </a:rPr>
              <a:t> Round Robin</a:t>
            </a:r>
            <a:r>
              <a:rPr lang="es-ES" sz="34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b="1" kern="0">
                <a:latin typeface="Corbel"/>
                <a:cs typeface="Times New Roman"/>
              </a:rPr>
              <a:t>Conclusiones:</a:t>
            </a:r>
            <a:endParaRPr lang="es-ES" sz="2000" kern="0">
              <a:latin typeface="Corbel"/>
              <a:cs typeface="Times New Roman"/>
            </a:endParaRPr>
          </a:p>
          <a:p>
            <a:pPr>
              <a:buFont typeface="Arial"/>
              <a:buChar char="•"/>
            </a:pPr>
            <a:r>
              <a:rPr lang="es-ES" sz="2000" kern="0">
                <a:latin typeface="Corbel"/>
                <a:cs typeface="Times New Roman"/>
              </a:rPr>
              <a:t>Mientras que </a:t>
            </a:r>
            <a:r>
              <a:rPr lang="es-ES" sz="2000" i="1" kern="0">
                <a:latin typeface="Corbel"/>
                <a:cs typeface="Times New Roman"/>
              </a:rPr>
              <a:t>b/a &lt; 1</a:t>
            </a:r>
            <a:r>
              <a:rPr lang="es-ES" sz="2000" kern="0">
                <a:latin typeface="Corbel"/>
                <a:cs typeface="Times New Roman"/>
              </a:rPr>
              <a:t> la prioridad de un </a:t>
            </a:r>
            <a:r>
              <a:rPr lang="es-ES" sz="2000" i="1" kern="0">
                <a:latin typeface="Corbel"/>
                <a:cs typeface="Times New Roman"/>
              </a:rPr>
              <a:t>proceso nuevo</a:t>
            </a:r>
            <a:r>
              <a:rPr lang="es-ES" sz="2000" kern="0">
                <a:latin typeface="Corbel"/>
                <a:cs typeface="Times New Roman"/>
              </a:rPr>
              <a:t> eventualmente alcanzará a la de los </a:t>
            </a:r>
            <a:r>
              <a:rPr lang="es-ES" sz="2000" i="1" kern="0">
                <a:latin typeface="Corbel"/>
                <a:cs typeface="Times New Roman"/>
              </a:rPr>
              <a:t>procesos aceptados</a:t>
            </a:r>
            <a:endParaRPr lang="es-ES" sz="2000" kern="0">
              <a:latin typeface="Corbel"/>
              <a:cs typeface="Times New Roman"/>
            </a:endParaRPr>
          </a:p>
          <a:p>
            <a:pPr>
              <a:buFont typeface="Arial"/>
              <a:buChar char="•"/>
            </a:pPr>
            <a:r>
              <a:rPr lang="es-ES" sz="2000" kern="0">
                <a:latin typeface="Corbel"/>
                <a:cs typeface="Times New Roman"/>
              </a:rPr>
              <a:t>Si </a:t>
            </a:r>
            <a:r>
              <a:rPr lang="es-ES" sz="2000" i="1" kern="0">
                <a:latin typeface="Corbel"/>
                <a:cs typeface="Times New Roman"/>
              </a:rPr>
              <a:t>b/a </a:t>
            </a:r>
            <a:r>
              <a:rPr lang="es-ES" sz="2000" kern="0">
                <a:latin typeface="Corbel"/>
                <a:cs typeface="Times New Roman"/>
              </a:rPr>
              <a:t>≥ 1 el proceso en ejecución termina y el </a:t>
            </a:r>
            <a:r>
              <a:rPr lang="es-ES" sz="2000" i="1" kern="0">
                <a:latin typeface="Corbel"/>
                <a:cs typeface="Times New Roman"/>
              </a:rPr>
              <a:t>nuevo</a:t>
            </a:r>
            <a:r>
              <a:rPr lang="es-ES" sz="2000" kern="0">
                <a:latin typeface="Corbel"/>
                <a:cs typeface="Times New Roman"/>
              </a:rPr>
              <a:t> es aceptado y pasa a ejecutarse. En este caso el algoritmo se convierte en </a:t>
            </a:r>
            <a:r>
              <a:rPr lang="es-ES" sz="2000" i="1" kern="0">
                <a:latin typeface="Corbel"/>
                <a:cs typeface="Times New Roman"/>
              </a:rPr>
              <a:t>FCFS</a:t>
            </a:r>
            <a:endParaRPr lang="es-ES" sz="2000" kern="0">
              <a:latin typeface="Corbel"/>
              <a:cs typeface="Times New Roman"/>
            </a:endParaRPr>
          </a:p>
          <a:p>
            <a:pPr>
              <a:buFont typeface="Arial"/>
              <a:buChar char="•"/>
            </a:pPr>
            <a:r>
              <a:rPr lang="es-ES" sz="2000" kern="0">
                <a:latin typeface="Corbel"/>
                <a:cs typeface="Times New Roman"/>
              </a:rPr>
              <a:t>Si </a:t>
            </a:r>
            <a:r>
              <a:rPr lang="es-ES" sz="2000" i="1" kern="0">
                <a:latin typeface="Corbel"/>
                <a:cs typeface="Times New Roman"/>
              </a:rPr>
              <a:t>b/a = 0</a:t>
            </a:r>
            <a:r>
              <a:rPr lang="es-ES" sz="2000" kern="0">
                <a:latin typeface="Corbel"/>
                <a:cs typeface="Times New Roman"/>
              </a:rPr>
              <a:t> los procesos </a:t>
            </a:r>
            <a:r>
              <a:rPr lang="es-ES" sz="2000" i="1" kern="0">
                <a:latin typeface="Corbel"/>
                <a:cs typeface="Times New Roman"/>
              </a:rPr>
              <a:t>nuevos</a:t>
            </a:r>
            <a:r>
              <a:rPr lang="es-ES" sz="2000" kern="0">
                <a:latin typeface="Corbel"/>
                <a:cs typeface="Times New Roman"/>
              </a:rPr>
              <a:t> serán aceptados inmediatamente </a:t>
            </a:r>
            <a:r>
              <a:rPr lang="es-ES" sz="2000" kern="0" err="1">
                <a:latin typeface="Corbel"/>
                <a:cs typeface="Times New Roman"/>
              </a:rPr>
              <a:t>conviertiéndose</a:t>
            </a:r>
            <a:r>
              <a:rPr lang="es-ES" sz="2000" kern="0">
                <a:latin typeface="Corbel"/>
                <a:cs typeface="Times New Roman"/>
              </a:rPr>
              <a:t> en un </a:t>
            </a:r>
            <a:r>
              <a:rPr lang="es-ES" sz="2000" i="1" kern="0">
                <a:latin typeface="Corbel"/>
                <a:cs typeface="Times New Roman"/>
              </a:rPr>
              <a:t>Round Robin </a:t>
            </a:r>
            <a:r>
              <a:rPr lang="es-ES" sz="2000" kern="0">
                <a:latin typeface="Corbel"/>
                <a:cs typeface="Times New Roman"/>
              </a:rPr>
              <a:t>normal.</a:t>
            </a:r>
          </a:p>
          <a:p>
            <a:pPr>
              <a:buFont typeface="Arial"/>
              <a:buChar char="•"/>
            </a:pPr>
            <a:r>
              <a:rPr lang="es-ES" sz="2000" kern="0">
                <a:latin typeface="Corbel"/>
                <a:cs typeface="Times New Roman"/>
              </a:rPr>
              <a:t>Mientras que </a:t>
            </a:r>
            <a:r>
              <a:rPr lang="es-ES" sz="2000" i="1" kern="0">
                <a:latin typeface="Corbel"/>
                <a:cs typeface="Times New Roman"/>
              </a:rPr>
              <a:t>0 &lt; b/a &lt; 1</a:t>
            </a:r>
            <a:r>
              <a:rPr lang="es-ES" sz="2000" kern="0">
                <a:latin typeface="Corbel"/>
                <a:cs typeface="Times New Roman"/>
              </a:rPr>
              <a:t> la ronda se comporta relativamente en forma egoísta aceptando a los procesos </a:t>
            </a:r>
            <a:r>
              <a:rPr lang="es-ES" sz="2000" i="1" kern="0">
                <a:latin typeface="Corbel"/>
                <a:cs typeface="Times New Roman"/>
              </a:rPr>
              <a:t>nuevos</a:t>
            </a:r>
            <a:r>
              <a:rPr lang="es-ES" sz="2000" kern="0">
                <a:latin typeface="Corbel"/>
                <a:cs typeface="Times New Roman"/>
              </a:rPr>
              <a:t> incluso si los que llevan mucho tiempo ejecutando son muy largos (y por ende con mucha prioridad)</a:t>
            </a: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1217962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Algoritmos con múltiples colas de </a:t>
            </a:r>
            <a:r>
              <a:rPr lang="es-ES" sz="3600" i="1">
                <a:latin typeface="Corbel"/>
                <a:cs typeface="Times New Roman"/>
              </a:rPr>
              <a:t>listos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Para poder entender el próximo algoritmo, </a:t>
            </a:r>
            <a:r>
              <a:rPr lang="es-ES" sz="2000" i="1" kern="0">
                <a:latin typeface="Corbel"/>
                <a:cs typeface="Times New Roman"/>
              </a:rPr>
              <a:t>multilevel feedback</a:t>
            </a:r>
            <a:r>
              <a:rPr lang="es-ES" sz="2000" kern="0">
                <a:latin typeface="Corbel"/>
                <a:cs typeface="Times New Roman"/>
              </a:rPr>
              <a:t>), primero se analiza cómo funciona típicamente un sistema con múltiples colas de </a:t>
            </a:r>
            <a:r>
              <a:rPr lang="es-ES" sz="2000" i="1" kern="0">
                <a:latin typeface="Corbel"/>
                <a:cs typeface="Times New Roman"/>
              </a:rPr>
              <a:t>listos</a:t>
            </a:r>
            <a:r>
              <a:rPr lang="es-ES" sz="2000" kern="0">
                <a:latin typeface="Corbel"/>
                <a:cs typeface="Times New Roman"/>
              </a:rPr>
              <a:t>.</a:t>
            </a:r>
          </a:p>
          <a:p>
            <a:pPr marL="0" indent="0">
              <a:buNone/>
            </a:pPr>
            <a:br>
              <a:rPr lang="es-ES" sz="2000" kern="0">
                <a:latin typeface="Corbel"/>
                <a:cs typeface="Times New Roman"/>
              </a:rPr>
            </a:b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r>
              <a:rPr lang="es-ES" sz="2000" kern="0">
                <a:latin typeface="Corbel"/>
                <a:cs typeface="Times New Roman"/>
              </a:rPr>
              <a:t>Se definen múltiples colas (en el ejemplo 5) cada una con una prioridad</a:t>
            </a:r>
          </a:p>
          <a:p>
            <a:pPr>
              <a:buFont typeface="Arial"/>
              <a:buChar char="•"/>
            </a:pPr>
            <a:r>
              <a:rPr lang="es-ES" sz="2000" kern="0">
                <a:latin typeface="Corbel"/>
                <a:cs typeface="Times New Roman"/>
              </a:rPr>
              <a:t>Se atienden sólo los procesos de la cola de más prioridad hasta que ésta se vacía (por terminación de sus procesos o porque los mismos fueron migrados a una de menor prioridad). Luego se pasa a ejecutar los procesos de la cola siguiente</a:t>
            </a:r>
          </a:p>
          <a:p>
            <a:pPr>
              <a:buFont typeface="Arial"/>
              <a:buChar char="•"/>
            </a:pPr>
            <a:r>
              <a:rPr lang="es-ES" sz="2000" kern="0">
                <a:latin typeface="Corbel"/>
                <a:cs typeface="Times New Roman"/>
              </a:rPr>
              <a:t>Puede haber colas vacías</a:t>
            </a: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Imagen 5">
            <a:extLst>
              <a:ext uri="{FF2B5EF4-FFF2-40B4-BE49-F238E27FC236}">
                <a16:creationId xmlns:a16="http://schemas.microsoft.com/office/drawing/2014/main" id="{857F986A-A3DB-4AB5-B72A-3CD331933BA3}"/>
              </a:ext>
            </a:extLst>
          </p:cNvPr>
          <p:cNvPicPr>
            <a:picLocks noChangeAspect="1"/>
          </p:cNvPicPr>
          <p:nvPr/>
        </p:nvPicPr>
        <p:blipFill>
          <a:blip r:embed="rId2"/>
          <a:stretch>
            <a:fillRect/>
          </a:stretch>
        </p:blipFill>
        <p:spPr>
          <a:xfrm>
            <a:off x="2871694" y="2016711"/>
            <a:ext cx="3271121" cy="2002812"/>
          </a:xfrm>
          <a:prstGeom prst="rect">
            <a:avLst/>
          </a:prstGeom>
        </p:spPr>
      </p:pic>
    </p:spTree>
    <p:extLst>
      <p:ext uri="{BB962C8B-B14F-4D97-AF65-F5344CB8AC3E}">
        <p14:creationId xmlns:p14="http://schemas.microsoft.com/office/powerpoint/2010/main" val="2446612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Objetivos de la planificación</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380999" y="955240"/>
            <a:ext cx="8277225" cy="5569073"/>
          </a:xfrm>
        </p:spPr>
        <p:txBody>
          <a:bodyPr/>
          <a:lstStyle/>
          <a:p>
            <a:pPr>
              <a:buFont typeface="Arial"/>
              <a:buChar char="•"/>
            </a:pPr>
            <a:r>
              <a:rPr lang="es-ES" sz="2000" b="1">
                <a:solidFill>
                  <a:schemeClr val="accent6"/>
                </a:solidFill>
                <a:latin typeface="Corbel"/>
                <a:cs typeface="Times New Roman"/>
              </a:rPr>
              <a:t>Ser justo</a:t>
            </a:r>
            <a:r>
              <a:rPr lang="es-ES" sz="2000" b="1">
                <a:latin typeface="Corbel"/>
                <a:cs typeface="Times New Roman"/>
              </a:rPr>
              <a:t>:</a:t>
            </a:r>
            <a:r>
              <a:rPr lang="es-ES" sz="2000">
                <a:latin typeface="Corbel"/>
                <a:cs typeface="Times New Roman"/>
              </a:rPr>
              <a:t> Debe tratarse de igual manera a todos los procesos que compartan las mismas características, y nunca postergar indefinidamente uno de ellos (</a:t>
            </a:r>
            <a:r>
              <a:rPr lang="es-ES" sz="2000" i="1">
                <a:latin typeface="Corbel"/>
                <a:cs typeface="Times New Roman"/>
              </a:rPr>
              <a:t>inanición</a:t>
            </a:r>
            <a:r>
              <a:rPr lang="es-ES" sz="2000">
                <a:latin typeface="Corbel"/>
                <a:cs typeface="Times New Roman"/>
              </a:rPr>
              <a:t> o </a:t>
            </a:r>
            <a:r>
              <a:rPr lang="es-ES" sz="2000" i="1" err="1">
                <a:latin typeface="Corbel"/>
                <a:cs typeface="Times New Roman"/>
              </a:rPr>
              <a:t>starvation</a:t>
            </a:r>
            <a:r>
              <a:rPr lang="es-ES" sz="2000">
                <a:latin typeface="Corbel"/>
                <a:cs typeface="Times New Roman"/>
              </a:rPr>
              <a:t>)</a:t>
            </a:r>
          </a:p>
          <a:p>
            <a:pPr>
              <a:buFont typeface="Arial"/>
              <a:buChar char="•"/>
            </a:pPr>
            <a:r>
              <a:rPr lang="es-ES" sz="2000" b="1">
                <a:solidFill>
                  <a:schemeClr val="accent6"/>
                </a:solidFill>
                <a:latin typeface="Corbel"/>
                <a:cs typeface="Times New Roman"/>
              </a:rPr>
              <a:t>Maximizar el rendimiento</a:t>
            </a:r>
            <a:r>
              <a:rPr lang="es-ES" sz="2000" b="1">
                <a:latin typeface="Corbel"/>
                <a:cs typeface="Times New Roman"/>
              </a:rPr>
              <a:t>:</a:t>
            </a:r>
            <a:r>
              <a:rPr lang="es-ES" sz="2000">
                <a:latin typeface="Corbel"/>
                <a:cs typeface="Times New Roman"/>
              </a:rPr>
              <a:t> Dar servicio a la mayor parte de procesos por unidad de tiempo</a:t>
            </a:r>
          </a:p>
          <a:p>
            <a:pPr>
              <a:buFont typeface="Arial"/>
              <a:buChar char="•"/>
            </a:pPr>
            <a:r>
              <a:rPr lang="es-ES" sz="2000" b="1">
                <a:solidFill>
                  <a:schemeClr val="accent6"/>
                </a:solidFill>
                <a:latin typeface="Corbel"/>
                <a:cs typeface="Times New Roman"/>
              </a:rPr>
              <a:t>Ser predecible</a:t>
            </a:r>
            <a:r>
              <a:rPr lang="es-ES" sz="2000">
                <a:latin typeface="Corbel"/>
                <a:cs typeface="Times New Roman"/>
              </a:rPr>
              <a:t>: Un mismo trabajo debe tomar aproximadamente la misma cantidad de tiempo en completarse independientemente de la carga del sistema</a:t>
            </a:r>
          </a:p>
          <a:p>
            <a:pPr>
              <a:buFont typeface="Arial"/>
              <a:buChar char="•"/>
            </a:pPr>
            <a:r>
              <a:rPr lang="es-ES" sz="2000" b="1">
                <a:solidFill>
                  <a:schemeClr val="accent6"/>
                </a:solidFill>
                <a:latin typeface="Corbel"/>
                <a:cs typeface="Times New Roman"/>
              </a:rPr>
              <a:t>Minimizar la sobrecarga</a:t>
            </a:r>
            <a:r>
              <a:rPr lang="es-ES" sz="2000">
                <a:latin typeface="Corbel"/>
                <a:cs typeface="Times New Roman"/>
              </a:rPr>
              <a:t>: El tiempo que el algoritmo pierda en burocracia (</a:t>
            </a:r>
            <a:r>
              <a:rPr lang="es-ES" sz="2000" i="1" err="1">
                <a:latin typeface="Corbel"/>
                <a:cs typeface="Times New Roman"/>
              </a:rPr>
              <a:t>overhead</a:t>
            </a:r>
            <a:r>
              <a:rPr lang="es-ES" sz="2000">
                <a:latin typeface="Corbel"/>
                <a:cs typeface="Times New Roman"/>
              </a:rPr>
              <a:t>) debe mantenerse al mínimo, dado que </a:t>
            </a:r>
            <a:r>
              <a:rPr lang="es-ES" sz="2000" err="1">
                <a:latin typeface="Corbel"/>
                <a:cs typeface="Times New Roman"/>
              </a:rPr>
              <a:t>éste</a:t>
            </a:r>
            <a:r>
              <a:rPr lang="es-ES" sz="2000">
                <a:latin typeface="Corbel"/>
                <a:cs typeface="Times New Roman"/>
              </a:rPr>
              <a:t> es tiempo de procesamiento útil perdido</a:t>
            </a:r>
          </a:p>
          <a:p>
            <a:pPr>
              <a:buFont typeface="Arial"/>
              <a:buChar char="•"/>
            </a:pPr>
            <a:r>
              <a:rPr lang="es-ES" sz="2000" b="1">
                <a:solidFill>
                  <a:schemeClr val="accent6"/>
                </a:solidFill>
                <a:latin typeface="Corbel"/>
                <a:cs typeface="Times New Roman"/>
              </a:rPr>
              <a:t>Equilibrar el uso de recursos</a:t>
            </a:r>
            <a:r>
              <a:rPr lang="es-ES" sz="2000">
                <a:latin typeface="Corbel"/>
                <a:cs typeface="Times New Roman"/>
              </a:rPr>
              <a:t>: Favorecer a los procesos que empleen recursos subutilizados, penalizar a los que peleen por un recurso </a:t>
            </a:r>
            <a:r>
              <a:rPr lang="es-ES" sz="2000" err="1">
                <a:latin typeface="Corbel"/>
                <a:cs typeface="Times New Roman"/>
              </a:rPr>
              <a:t>sobreutilizado</a:t>
            </a:r>
            <a:r>
              <a:rPr lang="es-ES" sz="2000">
                <a:latin typeface="Corbel"/>
                <a:cs typeface="Times New Roman"/>
              </a:rPr>
              <a:t> causando contención en el sistema</a:t>
            </a:r>
          </a:p>
          <a:p>
            <a:pPr>
              <a:buFont typeface="Arial"/>
              <a:buChar char="•"/>
            </a:pPr>
            <a:r>
              <a:rPr lang="es-ES" sz="2000" b="1">
                <a:solidFill>
                  <a:schemeClr val="accent6"/>
                </a:solidFill>
                <a:latin typeface="Corbel"/>
                <a:cs typeface="Times New Roman"/>
              </a:rPr>
              <a:t>Evitar la postergación indefinida </a:t>
            </a:r>
            <a:r>
              <a:rPr lang="es-ES" sz="2000" b="1" i="1">
                <a:solidFill>
                  <a:schemeClr val="accent6"/>
                </a:solidFill>
                <a:latin typeface="Corbel"/>
                <a:cs typeface="Times New Roman"/>
              </a:rPr>
              <a:t>(</a:t>
            </a:r>
            <a:r>
              <a:rPr lang="es-ES" sz="2000" b="1" i="1" err="1">
                <a:solidFill>
                  <a:schemeClr val="accent6"/>
                </a:solidFill>
                <a:latin typeface="Corbel"/>
                <a:cs typeface="Times New Roman"/>
              </a:rPr>
              <a:t>starvation</a:t>
            </a:r>
            <a:r>
              <a:rPr lang="es-ES" sz="2000" b="1" i="1">
                <a:solidFill>
                  <a:schemeClr val="accent6"/>
                </a:solidFill>
                <a:latin typeface="Corbel"/>
                <a:cs typeface="Times New Roman"/>
              </a:rPr>
              <a:t>)</a:t>
            </a:r>
            <a:r>
              <a:rPr lang="es-ES" sz="2000" i="1">
                <a:latin typeface="Corbel"/>
                <a:cs typeface="Times New Roman"/>
              </a:rPr>
              <a:t>:</a:t>
            </a:r>
            <a:r>
              <a:rPr lang="es-ES" sz="2000">
                <a:latin typeface="Corbel"/>
                <a:cs typeface="Times New Roman"/>
              </a:rPr>
              <a:t> Aumentar la prioridad de los procesos </a:t>
            </a:r>
            <a:r>
              <a:rPr lang="es-ES" sz="2000" err="1">
                <a:latin typeface="Corbel"/>
                <a:cs typeface="Times New Roman"/>
              </a:rPr>
              <a:t>más</a:t>
            </a:r>
            <a:r>
              <a:rPr lang="es-ES" sz="2000">
                <a:latin typeface="Corbel"/>
                <a:cs typeface="Times New Roman"/>
              </a:rPr>
              <a:t> viejos, para favorecer que alcancen a obtener algún recurso por el cual estén esperando</a:t>
            </a:r>
          </a:p>
          <a:p>
            <a:pPr marL="0" indent="0">
              <a:buNone/>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pPr>
            <a:endParaRPr lang="es-ES" sz="2000">
              <a:latin typeface="Corbel"/>
              <a:cs typeface="Times New Roman"/>
            </a:endParaRPr>
          </a:p>
        </p:txBody>
      </p:sp>
    </p:spTree>
    <p:extLst>
      <p:ext uri="{BB962C8B-B14F-4D97-AF65-F5344CB8AC3E}">
        <p14:creationId xmlns:p14="http://schemas.microsoft.com/office/powerpoint/2010/main" val="1179585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58272" y="1991"/>
            <a:ext cx="8897967" cy="1008528"/>
          </a:xfrm>
        </p:spPr>
        <p:txBody>
          <a:bodyPr/>
          <a:lstStyle/>
          <a:p>
            <a:r>
              <a:rPr lang="es-ES" sz="3600">
                <a:latin typeface="Corbel"/>
                <a:cs typeface="Times New Roman"/>
              </a:rPr>
              <a:t>Retroalimentación multinivel </a:t>
            </a:r>
            <a:br>
              <a:rPr lang="es-ES" sz="3600">
                <a:latin typeface="Corbel"/>
                <a:cs typeface="Times New Roman"/>
              </a:rPr>
            </a:br>
            <a:r>
              <a:rPr lang="es-ES" sz="3600">
                <a:latin typeface="Corbel"/>
                <a:cs typeface="Times New Roman"/>
              </a:rPr>
              <a:t>(</a:t>
            </a:r>
            <a:r>
              <a:rPr lang="es-ES" sz="3600" i="1">
                <a:latin typeface="Corbel"/>
                <a:cs typeface="Times New Roman"/>
              </a:rPr>
              <a:t>FB, multilevel FeedBack</a:t>
            </a:r>
            <a:r>
              <a:rPr lang="es-ES" sz="3600">
                <a:latin typeface="Corbel"/>
                <a:cs typeface="Times New Roman"/>
              </a:rPr>
              <a: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067797"/>
            <a:ext cx="7772400" cy="56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a:buChar char="•"/>
            </a:pPr>
            <a:r>
              <a:rPr lang="es-ES" sz="2000" kern="0">
                <a:latin typeface="Corbel"/>
                <a:cs typeface="Times New Roman"/>
              </a:rPr>
              <a:t>Múltiples colas según la prioridad (</a:t>
            </a:r>
            <a:r>
              <a:rPr lang="es-ES" sz="2000" i="1" kern="0">
                <a:latin typeface="Corbel"/>
                <a:cs typeface="Times New Roman"/>
              </a:rPr>
              <a:t>C</a:t>
            </a:r>
            <a:r>
              <a:rPr lang="es-ES" sz="2000" i="1" kern="0" baseline="-25000">
                <a:latin typeface="Corbel"/>
                <a:cs typeface="Times New Roman"/>
              </a:rPr>
              <a:t>0</a:t>
            </a:r>
            <a:r>
              <a:rPr lang="es-ES" sz="2000" kern="0">
                <a:latin typeface="Corbel"/>
                <a:cs typeface="Times New Roman"/>
              </a:rPr>
              <a:t> a </a:t>
            </a:r>
            <a:r>
              <a:rPr lang="es-ES" sz="2000" i="1" kern="0" err="1">
                <a:latin typeface="Corbel"/>
                <a:cs typeface="Times New Roman"/>
              </a:rPr>
              <a:t>C</a:t>
            </a:r>
            <a:r>
              <a:rPr lang="es-ES" sz="2000" i="1" kern="0" baseline="-25000" err="1">
                <a:latin typeface="Corbel"/>
                <a:cs typeface="Times New Roman"/>
              </a:rPr>
              <a:t>n</a:t>
            </a:r>
            <a:r>
              <a:rPr lang="es-ES" sz="2000" kern="0">
                <a:latin typeface="Corbel"/>
                <a:cs typeface="Times New Roman"/>
              </a:rPr>
              <a:t>)</a:t>
            </a:r>
          </a:p>
          <a:p>
            <a:pPr>
              <a:buFont typeface="Arial"/>
              <a:buChar char="•"/>
            </a:pPr>
            <a:r>
              <a:rPr lang="es-ES" sz="2000" kern="0">
                <a:latin typeface="Corbel"/>
                <a:cs typeface="Times New Roman"/>
              </a:rPr>
              <a:t>Se escoge al primer proceso de la cola más prioritaria con procesos en ella (C</a:t>
            </a:r>
            <a:r>
              <a:rPr lang="es-ES" sz="2000" kern="0" baseline="-25000">
                <a:latin typeface="Corbel"/>
                <a:cs typeface="Times New Roman"/>
              </a:rPr>
              <a:t>i</a:t>
            </a:r>
            <a:r>
              <a:rPr lang="es-ES" sz="2000" kern="0">
                <a:latin typeface="Corbel"/>
                <a:cs typeface="Times New Roman"/>
              </a:rPr>
              <a:t>)</a:t>
            </a:r>
          </a:p>
          <a:p>
            <a:pPr>
              <a:buFont typeface="Arial"/>
              <a:buChar char="•"/>
            </a:pPr>
            <a:r>
              <a:rPr lang="es-ES" sz="2000" kern="0">
                <a:latin typeface="Corbel"/>
                <a:cs typeface="Times New Roman"/>
              </a:rPr>
              <a:t>Tras un predeterminado de ejecuciones del proceso escogido, el mismo es degradado a la siguiente cola (C</a:t>
            </a:r>
            <a:r>
              <a:rPr lang="es-ES" sz="2000" kern="0" baseline="-25000">
                <a:latin typeface="Corbel"/>
                <a:cs typeface="Times New Roman"/>
              </a:rPr>
              <a:t>i+1</a:t>
            </a:r>
            <a:r>
              <a:rPr lang="es-ES" sz="2000" kern="0">
                <a:latin typeface="Corbel"/>
                <a:cs typeface="Times New Roman"/>
              </a:rPr>
              <a:t>) y se ejecuta el siguiente proceso en la cola más prioritaria</a:t>
            </a:r>
          </a:p>
          <a:p>
            <a:pPr>
              <a:buFont typeface="Arial"/>
              <a:buChar char="•"/>
            </a:pPr>
            <a:r>
              <a:rPr lang="es-ES" sz="2000" kern="0">
                <a:latin typeface="Corbel"/>
                <a:cs typeface="Times New Roman"/>
              </a:rPr>
              <a:t>Favorece a los procesos cortos, ya que éstos terminan antes de degradarse</a:t>
            </a:r>
          </a:p>
          <a:p>
            <a:pPr>
              <a:buFont typeface="Arial"/>
              <a:buChar char="•"/>
            </a:pPr>
            <a:r>
              <a:rPr lang="es-ES" sz="2000" kern="0">
                <a:latin typeface="Corbel"/>
                <a:cs typeface="Times New Roman"/>
              </a:rPr>
              <a:t>Permite ajustar dos variables:</a:t>
            </a:r>
          </a:p>
          <a:p>
            <a:pPr lvl="1">
              <a:buFont typeface="Arial"/>
              <a:buChar char="•"/>
            </a:pPr>
            <a:r>
              <a:rPr lang="es-ES" sz="1600" kern="0">
                <a:latin typeface="Corbel"/>
                <a:cs typeface="Times New Roman"/>
              </a:rPr>
              <a:t>Cantidad de ejecuciones del proceso antes de ser degradado</a:t>
            </a:r>
          </a:p>
          <a:p>
            <a:pPr lvl="1">
              <a:buFont typeface="Arial"/>
              <a:buChar char="•"/>
            </a:pPr>
            <a:r>
              <a:rPr lang="es-ES" sz="1600" kern="0">
                <a:latin typeface="Corbel"/>
                <a:cs typeface="Times New Roman"/>
              </a:rPr>
              <a:t>Duración del quantum</a:t>
            </a: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4040842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58272" y="1991"/>
            <a:ext cx="8897967" cy="1008528"/>
          </a:xfrm>
        </p:spPr>
        <p:txBody>
          <a:bodyPr/>
          <a:lstStyle/>
          <a:p>
            <a:r>
              <a:rPr lang="es-ES" sz="3600">
                <a:latin typeface="Corbel"/>
                <a:cs typeface="Times New Roman"/>
              </a:rPr>
              <a:t>Retroalimentación multinivel </a:t>
            </a:r>
            <a:br>
              <a:rPr lang="es-ES" sz="3600">
                <a:latin typeface="Corbel"/>
                <a:cs typeface="Times New Roman"/>
              </a:rPr>
            </a:br>
            <a:r>
              <a:rPr lang="es-ES" sz="3600">
                <a:latin typeface="Corbel"/>
                <a:cs typeface="Times New Roman"/>
              </a:rPr>
              <a:t>(</a:t>
            </a:r>
            <a:r>
              <a:rPr lang="es-ES" sz="3600" i="1">
                <a:latin typeface="Corbel"/>
                <a:cs typeface="Times New Roman"/>
              </a:rPr>
              <a:t>FB, </a:t>
            </a:r>
            <a:r>
              <a:rPr lang="es-ES" sz="3600" i="1" err="1">
                <a:latin typeface="Corbel"/>
                <a:cs typeface="Times New Roman"/>
              </a:rPr>
              <a:t>multilevel</a:t>
            </a:r>
            <a:r>
              <a:rPr lang="es-ES" sz="3600" i="1">
                <a:latin typeface="Corbel"/>
                <a:cs typeface="Times New Roman"/>
              </a:rPr>
              <a:t> </a:t>
            </a:r>
            <a:r>
              <a:rPr lang="es-ES" sz="3600" i="1" err="1">
                <a:latin typeface="Corbel"/>
                <a:cs typeface="Times New Roman"/>
              </a:rPr>
              <a:t>FeedBack</a:t>
            </a:r>
            <a:r>
              <a:rPr lang="es-ES" sz="36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067797"/>
            <a:ext cx="7772400" cy="56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Ejemplo:</a:t>
            </a: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lgn="ctr">
              <a:buFontTx/>
              <a:buNone/>
            </a:pPr>
            <a:r>
              <a:rPr lang="es-ES" sz="1600" i="1" kern="0">
                <a:latin typeface="Corbel"/>
                <a:cs typeface="Times New Roman"/>
              </a:rPr>
              <a:t>Retroalimentación multinivel (FB) básica</a:t>
            </a:r>
            <a:br>
              <a:rPr lang="es-ES" sz="1600" i="1" kern="0">
                <a:latin typeface="Corbel"/>
                <a:cs typeface="Times New Roman"/>
              </a:rPr>
            </a:br>
            <a:r>
              <a:rPr lang="es-ES" sz="1200" i="1" kern="0">
                <a:latin typeface="Corbel"/>
                <a:cs typeface="Times New Roman"/>
              </a:rPr>
              <a:t>Cantidad de ejecuciones antes de degradar = 1; quantum = 1</a:t>
            </a:r>
            <a:endParaRPr lang="es-ES" sz="16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Picture 3">
            <a:extLst>
              <a:ext uri="{FF2B5EF4-FFF2-40B4-BE49-F238E27FC236}">
                <a16:creationId xmlns:a16="http://schemas.microsoft.com/office/drawing/2014/main" id="{34AAD996-C687-DA44-929D-3309726CF6FB}"/>
              </a:ext>
            </a:extLst>
          </p:cNvPr>
          <p:cNvPicPr>
            <a:picLocks noChangeAspect="1"/>
          </p:cNvPicPr>
          <p:nvPr/>
        </p:nvPicPr>
        <p:blipFill>
          <a:blip r:embed="rId2"/>
          <a:stretch>
            <a:fillRect/>
          </a:stretch>
        </p:blipFill>
        <p:spPr>
          <a:xfrm>
            <a:off x="1655979" y="1588035"/>
            <a:ext cx="5832041" cy="2177583"/>
          </a:xfrm>
          <a:prstGeom prst="rect">
            <a:avLst/>
          </a:prstGeom>
        </p:spPr>
      </p:pic>
      <p:pic>
        <p:nvPicPr>
          <p:cNvPr id="6" name="Picture 5">
            <a:extLst>
              <a:ext uri="{FF2B5EF4-FFF2-40B4-BE49-F238E27FC236}">
                <a16:creationId xmlns:a16="http://schemas.microsoft.com/office/drawing/2014/main" id="{B647D0FF-0180-694A-83C1-C0299A067078}"/>
              </a:ext>
            </a:extLst>
          </p:cNvPr>
          <p:cNvPicPr>
            <a:picLocks noChangeAspect="1"/>
          </p:cNvPicPr>
          <p:nvPr/>
        </p:nvPicPr>
        <p:blipFill>
          <a:blip r:embed="rId3"/>
          <a:stretch>
            <a:fillRect/>
          </a:stretch>
        </p:blipFill>
        <p:spPr>
          <a:xfrm>
            <a:off x="1514107" y="4103587"/>
            <a:ext cx="6420585" cy="1701842"/>
          </a:xfrm>
          <a:prstGeom prst="rect">
            <a:avLst/>
          </a:prstGeom>
        </p:spPr>
      </p:pic>
    </p:spTree>
    <p:extLst>
      <p:ext uri="{BB962C8B-B14F-4D97-AF65-F5344CB8AC3E}">
        <p14:creationId xmlns:p14="http://schemas.microsoft.com/office/powerpoint/2010/main" val="345688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58272" y="1991"/>
            <a:ext cx="8897967" cy="1008528"/>
          </a:xfrm>
        </p:spPr>
        <p:txBody>
          <a:bodyPr/>
          <a:lstStyle/>
          <a:p>
            <a:r>
              <a:rPr lang="es-ES" sz="3600">
                <a:latin typeface="Corbel"/>
                <a:cs typeface="Times New Roman"/>
              </a:rPr>
              <a:t>Retroalimentación multinivel </a:t>
            </a:r>
            <a:br>
              <a:rPr lang="es-ES" sz="3600">
                <a:latin typeface="Corbel"/>
                <a:cs typeface="Times New Roman"/>
              </a:rPr>
            </a:br>
            <a:r>
              <a:rPr lang="es-ES" sz="3600">
                <a:latin typeface="Corbel"/>
                <a:cs typeface="Times New Roman"/>
              </a:rPr>
              <a:t>(</a:t>
            </a:r>
            <a:r>
              <a:rPr lang="es-ES" sz="3600" i="1">
                <a:latin typeface="Corbel"/>
                <a:cs typeface="Times New Roman"/>
              </a:rPr>
              <a:t>FB, </a:t>
            </a:r>
            <a:r>
              <a:rPr lang="es-ES" sz="3600" i="1" err="1">
                <a:latin typeface="Corbel"/>
                <a:cs typeface="Times New Roman"/>
              </a:rPr>
              <a:t>multilevel</a:t>
            </a:r>
            <a:r>
              <a:rPr lang="es-ES" sz="3600" i="1">
                <a:latin typeface="Corbel"/>
                <a:cs typeface="Times New Roman"/>
              </a:rPr>
              <a:t> </a:t>
            </a:r>
            <a:r>
              <a:rPr lang="es-ES" sz="3600" i="1" err="1">
                <a:latin typeface="Corbel"/>
                <a:cs typeface="Times New Roman"/>
              </a:rPr>
              <a:t>FeedBack</a:t>
            </a:r>
            <a:r>
              <a:rPr lang="es-ES" sz="36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067797"/>
            <a:ext cx="7772400" cy="56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Otro ejemplo:</a:t>
            </a: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lgn="ctr">
              <a:buNone/>
            </a:pPr>
            <a:endParaRPr lang="es-ES" sz="1600" i="1" kern="0">
              <a:latin typeface="Corbel"/>
              <a:cs typeface="Times New Roman"/>
            </a:endParaRPr>
          </a:p>
          <a:p>
            <a:pPr marL="0" indent="0" algn="ctr">
              <a:buNone/>
            </a:pPr>
            <a:endParaRPr lang="es-ES" sz="1600" i="1" kern="0">
              <a:latin typeface="Corbel"/>
              <a:cs typeface="Times New Roman"/>
            </a:endParaRPr>
          </a:p>
          <a:p>
            <a:pPr marL="0" indent="0" algn="ctr">
              <a:buNone/>
            </a:pPr>
            <a:r>
              <a:rPr lang="es-ES" sz="1600" i="1" kern="0">
                <a:latin typeface="Corbel"/>
                <a:cs typeface="Times New Roman"/>
              </a:rPr>
              <a:t>Retroalimentación multinivel (FB) básica</a:t>
            </a:r>
            <a:br>
              <a:rPr lang="es-ES" sz="1600" i="1" kern="0">
                <a:latin typeface="Corbel"/>
                <a:cs typeface="Times New Roman"/>
              </a:rPr>
            </a:br>
            <a:r>
              <a:rPr lang="es-ES" sz="1600" i="1" kern="0">
                <a:latin typeface="Corbel"/>
                <a:cs typeface="Times New Roman"/>
              </a:rPr>
              <a:t>Cantidad de ejecuciones antes de degradar = 1; quantum = 2</a:t>
            </a:r>
            <a:r>
              <a:rPr lang="es-ES" sz="1600" i="1" kern="0" baseline="30000">
                <a:latin typeface="Corbel"/>
                <a:cs typeface="Times New Roman"/>
              </a:rPr>
              <a:t>n</a:t>
            </a:r>
            <a:r>
              <a:rPr lang="es-ES" sz="1600" i="1" kern="0">
                <a:latin typeface="Corbel"/>
                <a:cs typeface="Times New Roman"/>
              </a:rPr>
              <a:t>q</a:t>
            </a:r>
          </a:p>
          <a:p>
            <a:pPr marL="0" indent="0" algn="ctr">
              <a:buNone/>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Picture 3">
            <a:extLst>
              <a:ext uri="{FF2B5EF4-FFF2-40B4-BE49-F238E27FC236}">
                <a16:creationId xmlns:a16="http://schemas.microsoft.com/office/drawing/2014/main" id="{199FB840-9C44-664A-9446-BF27A5CA9296}"/>
              </a:ext>
            </a:extLst>
          </p:cNvPr>
          <p:cNvPicPr>
            <a:picLocks noChangeAspect="1"/>
          </p:cNvPicPr>
          <p:nvPr/>
        </p:nvPicPr>
        <p:blipFill>
          <a:blip r:embed="rId2"/>
          <a:stretch>
            <a:fillRect/>
          </a:stretch>
        </p:blipFill>
        <p:spPr>
          <a:xfrm>
            <a:off x="1819614" y="1639838"/>
            <a:ext cx="5504772" cy="2216758"/>
          </a:xfrm>
          <a:prstGeom prst="rect">
            <a:avLst/>
          </a:prstGeom>
        </p:spPr>
      </p:pic>
      <p:pic>
        <p:nvPicPr>
          <p:cNvPr id="6" name="Picture 5">
            <a:extLst>
              <a:ext uri="{FF2B5EF4-FFF2-40B4-BE49-F238E27FC236}">
                <a16:creationId xmlns:a16="http://schemas.microsoft.com/office/drawing/2014/main" id="{C6BD0F00-8141-DE45-BA8A-008F7626B730}"/>
              </a:ext>
            </a:extLst>
          </p:cNvPr>
          <p:cNvPicPr>
            <a:picLocks noChangeAspect="1"/>
          </p:cNvPicPr>
          <p:nvPr/>
        </p:nvPicPr>
        <p:blipFill>
          <a:blip r:embed="rId3"/>
          <a:stretch>
            <a:fillRect/>
          </a:stretch>
        </p:blipFill>
        <p:spPr>
          <a:xfrm>
            <a:off x="1628038" y="3913874"/>
            <a:ext cx="6199655" cy="1668779"/>
          </a:xfrm>
          <a:prstGeom prst="rect">
            <a:avLst/>
          </a:prstGeom>
        </p:spPr>
      </p:pic>
    </p:spTree>
    <p:extLst>
      <p:ext uri="{BB962C8B-B14F-4D97-AF65-F5344CB8AC3E}">
        <p14:creationId xmlns:p14="http://schemas.microsoft.com/office/powerpoint/2010/main" val="370168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58272" y="1991"/>
            <a:ext cx="8897967" cy="1008528"/>
          </a:xfrm>
        </p:spPr>
        <p:txBody>
          <a:bodyPr/>
          <a:lstStyle/>
          <a:p>
            <a:r>
              <a:rPr lang="es-ES" sz="3600">
                <a:latin typeface="Corbel"/>
                <a:cs typeface="Times New Roman"/>
              </a:rPr>
              <a:t>Retroalimentación multinivel </a:t>
            </a:r>
            <a:br>
              <a:rPr lang="es-ES" sz="3600">
                <a:latin typeface="Corbel"/>
                <a:cs typeface="Times New Roman"/>
              </a:rPr>
            </a:br>
            <a:r>
              <a:rPr lang="es-ES" sz="3600">
                <a:latin typeface="Corbel"/>
                <a:cs typeface="Times New Roman"/>
              </a:rPr>
              <a:t>(</a:t>
            </a:r>
            <a:r>
              <a:rPr lang="es-ES" sz="3600" i="1">
                <a:latin typeface="Corbel"/>
                <a:cs typeface="Times New Roman"/>
              </a:rPr>
              <a:t>FB, </a:t>
            </a:r>
            <a:r>
              <a:rPr lang="es-ES" sz="3600" i="1" err="1">
                <a:latin typeface="Corbel"/>
                <a:cs typeface="Times New Roman"/>
              </a:rPr>
              <a:t>multilevel</a:t>
            </a:r>
            <a:r>
              <a:rPr lang="es-ES" sz="3600" i="1">
                <a:latin typeface="Corbel"/>
                <a:cs typeface="Times New Roman"/>
              </a:rPr>
              <a:t> </a:t>
            </a:r>
            <a:r>
              <a:rPr lang="es-ES" sz="3600" i="1" err="1">
                <a:latin typeface="Corbel"/>
                <a:cs typeface="Times New Roman"/>
              </a:rPr>
              <a:t>FeedBack</a:t>
            </a:r>
            <a:r>
              <a:rPr lang="es-ES" sz="3600">
                <a:latin typeface="Corbel"/>
                <a:cs typeface="Times New Roman"/>
              </a:rPr>
              <a:t>)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1067797"/>
            <a:ext cx="7772400" cy="5693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Notas sobre el ejemplo anterior y consideraciones generales</a:t>
            </a:r>
          </a:p>
          <a:p>
            <a:r>
              <a:rPr lang="es-ES" sz="2000" kern="0">
                <a:latin typeface="Corbel"/>
                <a:cs typeface="Times New Roman"/>
              </a:rPr>
              <a:t>En este caso el quantum = 2</a:t>
            </a:r>
            <a:r>
              <a:rPr lang="es-ES" sz="2000" kern="0" baseline="30000">
                <a:latin typeface="Corbel"/>
                <a:cs typeface="Times New Roman"/>
              </a:rPr>
              <a:t>n</a:t>
            </a:r>
            <a:r>
              <a:rPr lang="es-ES" sz="2000" kern="0">
                <a:latin typeface="Corbel"/>
                <a:cs typeface="Times New Roman"/>
              </a:rPr>
              <a:t>q, donde </a:t>
            </a:r>
            <a:r>
              <a:rPr lang="es-ES" sz="2000" i="1" kern="0">
                <a:latin typeface="Corbel"/>
                <a:cs typeface="Times New Roman"/>
              </a:rPr>
              <a:t>n</a:t>
            </a:r>
            <a:r>
              <a:rPr lang="es-ES" sz="2000" kern="0">
                <a:latin typeface="Corbel"/>
                <a:cs typeface="Times New Roman"/>
              </a:rPr>
              <a:t> es el identificador de la cola y </a:t>
            </a:r>
            <a:r>
              <a:rPr lang="es-ES" sz="2000" i="1" kern="0">
                <a:latin typeface="Corbel"/>
                <a:cs typeface="Times New Roman"/>
              </a:rPr>
              <a:t>q</a:t>
            </a:r>
            <a:r>
              <a:rPr lang="es-ES" sz="2000" kern="0">
                <a:latin typeface="Corbel"/>
                <a:cs typeface="Times New Roman"/>
              </a:rPr>
              <a:t> la longitud del quantum base</a:t>
            </a:r>
          </a:p>
          <a:p>
            <a:r>
              <a:rPr lang="es-ES" sz="2000" kern="0">
                <a:latin typeface="Corbel"/>
                <a:cs typeface="Times New Roman"/>
              </a:rPr>
              <a:t>Con estos valores un proceso llevará un total de cambios de contexto igual a </a:t>
            </a:r>
            <a:r>
              <a:rPr lang="es-ES" sz="2000" i="1" kern="0">
                <a:latin typeface="Corbel"/>
                <a:cs typeface="Times New Roman"/>
              </a:rPr>
              <a:t>log (t(p)/q) </a:t>
            </a:r>
            <a:r>
              <a:rPr lang="es-ES" sz="2000" kern="0">
                <a:latin typeface="Corbel"/>
                <a:cs typeface="Times New Roman"/>
              </a:rPr>
              <a:t>lo cual es más atractivo que el caso anterior donde la cantidad de cambios de contexto de un proceso era igual a </a:t>
            </a:r>
            <a:r>
              <a:rPr lang="es-ES" sz="2000" i="1" kern="0">
                <a:latin typeface="Corbel"/>
                <a:cs typeface="Times New Roman"/>
              </a:rPr>
              <a:t>t(p)/q</a:t>
            </a:r>
          </a:p>
          <a:p>
            <a:r>
              <a:rPr lang="es-ES" sz="2000" kern="0">
                <a:latin typeface="Corbel"/>
                <a:cs typeface="Times New Roman"/>
              </a:rPr>
              <a:t>Mejor mucho el rendimiento general sobre el primer caso con q=1</a:t>
            </a:r>
          </a:p>
          <a:p>
            <a:r>
              <a:rPr lang="es-ES" sz="2000" kern="0">
                <a:latin typeface="Corbel"/>
                <a:cs typeface="Times New Roman"/>
              </a:rPr>
              <a:t>En la práctica se elijen incrementos de </a:t>
            </a:r>
            <a:r>
              <a:rPr lang="es-ES" sz="2000" i="1" kern="0">
                <a:latin typeface="Corbel"/>
                <a:cs typeface="Times New Roman"/>
              </a:rPr>
              <a:t>q</a:t>
            </a:r>
            <a:r>
              <a:rPr lang="es-ES" sz="2000" kern="0">
                <a:latin typeface="Corbel"/>
                <a:cs typeface="Times New Roman"/>
              </a:rPr>
              <a:t> más suaves como </a:t>
            </a:r>
            <a:r>
              <a:rPr lang="es-ES" sz="2000" i="1" kern="0" err="1">
                <a:latin typeface="Corbel"/>
                <a:cs typeface="Times New Roman"/>
              </a:rPr>
              <a:t>nq</a:t>
            </a:r>
            <a:r>
              <a:rPr lang="es-ES" sz="2000" i="1" kern="0">
                <a:latin typeface="Corbel"/>
                <a:cs typeface="Times New Roman"/>
              </a:rPr>
              <a:t> </a:t>
            </a:r>
            <a:r>
              <a:rPr lang="es-ES" sz="2000" kern="0">
                <a:latin typeface="Corbel"/>
                <a:cs typeface="Times New Roman"/>
              </a:rPr>
              <a:t>o incluso </a:t>
            </a:r>
            <a:r>
              <a:rPr lang="es-ES" sz="2000" i="1" kern="0" err="1">
                <a:latin typeface="Corbel"/>
                <a:cs typeface="Times New Roman"/>
              </a:rPr>
              <a:t>q.log</a:t>
            </a:r>
            <a:r>
              <a:rPr lang="es-ES" sz="2000" i="1" kern="0">
                <a:latin typeface="Corbel"/>
                <a:cs typeface="Times New Roman"/>
              </a:rPr>
              <a:t>(n)</a:t>
            </a:r>
          </a:p>
          <a:p>
            <a:r>
              <a:rPr lang="es-ES" sz="2000" kern="0">
                <a:latin typeface="Corbel"/>
                <a:cs typeface="Times New Roman"/>
              </a:rPr>
              <a:t>Para evitar la inanición se puede utilizar la retroalimentación en sentido inverso, donde un proceso en la cola </a:t>
            </a:r>
            <a:r>
              <a:rPr lang="es-ES" sz="2000" kern="0" err="1">
                <a:latin typeface="Corbel"/>
                <a:cs typeface="Times New Roman"/>
              </a:rPr>
              <a:t>C</a:t>
            </a:r>
            <a:r>
              <a:rPr lang="es-ES" sz="2000" kern="0" baseline="-25000" err="1">
                <a:latin typeface="Corbel"/>
                <a:cs typeface="Times New Roman"/>
              </a:rPr>
              <a:t>p</a:t>
            </a:r>
            <a:r>
              <a:rPr lang="es-ES" sz="2000" kern="0">
                <a:latin typeface="Corbel"/>
                <a:cs typeface="Times New Roman"/>
              </a:rPr>
              <a:t> que pasa un determinado tiempo sin recibir servicio de lo promueve a una cola más prioritaria C</a:t>
            </a:r>
            <a:r>
              <a:rPr lang="es-ES" sz="2000" kern="0" baseline="-25000">
                <a:latin typeface="Corbel"/>
                <a:cs typeface="Times New Roman"/>
              </a:rPr>
              <a:t>p-1</a:t>
            </a:r>
          </a:p>
          <a:p>
            <a:r>
              <a:rPr lang="es-ES" sz="2000" kern="0">
                <a:latin typeface="Corbel"/>
                <a:cs typeface="Times New Roman"/>
              </a:rPr>
              <a:t>Los sistemas de hoy en día utilizan alguna variación de sistemas con retroalimentación multinivel y con hasta docenas de colas</a:t>
            </a: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920873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Lotería</a:t>
            </a:r>
            <a:endParaRPr lang="es-ES" sz="3600" i="1">
              <a:latin typeface="Corbel"/>
              <a:cs typeface="Times New Roman"/>
            </a:endParaRP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a:buChar char="•"/>
            </a:pPr>
            <a:r>
              <a:rPr lang="es-ES" sz="2000" kern="0">
                <a:latin typeface="Corbel"/>
                <a:cs typeface="Times New Roman"/>
              </a:rPr>
              <a:t>Se basa en un esquema de probabilidades para escoger al próximo proceso a ejecutar</a:t>
            </a:r>
            <a:endParaRPr lang="es-ES" sz="2000" b="1" kern="0">
              <a:latin typeface="Corbel"/>
              <a:cs typeface="Times New Roman"/>
            </a:endParaRPr>
          </a:p>
          <a:p>
            <a:pPr>
              <a:buFont typeface="Arial"/>
              <a:buChar char="•"/>
            </a:pPr>
            <a:r>
              <a:rPr lang="es-ES" sz="2000" kern="0">
                <a:latin typeface="Corbel"/>
                <a:cs typeface="Times New Roman"/>
              </a:rPr>
              <a:t>A cada proceso se le asigna un número determinado de boletos</a:t>
            </a:r>
          </a:p>
          <a:p>
            <a:pPr>
              <a:buFont typeface="Arial"/>
              <a:buChar char="•"/>
            </a:pPr>
            <a:r>
              <a:rPr lang="es-ES" sz="2000" kern="0">
                <a:latin typeface="Corbel"/>
                <a:cs typeface="Times New Roman"/>
              </a:rPr>
              <a:t>Cada vez que el planificador de corto plazo se ejecuta, elije un número aleatorio. El proceso que tiene el boleto con ese número es el que obtiene el siguiente quantum de ejecución (el algoritmo de generación de números aleatorios no es tan refinado, siendo en realidad pseudoaleatorio, y con solo 12 instrucciones RISC se ejecuta)</a:t>
            </a:r>
          </a:p>
          <a:p>
            <a:pPr>
              <a:buFont typeface="Arial"/>
              <a:buChar char="•"/>
            </a:pPr>
            <a:r>
              <a:rPr lang="es-ES" sz="2000" kern="0">
                <a:latin typeface="Corbel"/>
                <a:cs typeface="Times New Roman"/>
              </a:rPr>
              <a:t>Cuantos más números de boleto tiene un proceso, más prioridades tiene de ser elegido</a:t>
            </a:r>
          </a:p>
          <a:p>
            <a:pPr>
              <a:buFont typeface="Arial"/>
              <a:buChar char="•"/>
            </a:pPr>
            <a:r>
              <a:rPr lang="es-ES" sz="2000" kern="0">
                <a:latin typeface="Corbel"/>
                <a:cs typeface="Times New Roman"/>
              </a:rPr>
              <a:t>A pesar de ser simple, es muy justo, tanto para procesos cortos como largos</a:t>
            </a:r>
          </a:p>
          <a:p>
            <a:pPr>
              <a:buFont typeface="Arial"/>
              <a:buChar char="•"/>
            </a:pPr>
            <a:r>
              <a:rPr lang="es-ES" sz="2000" kern="0">
                <a:latin typeface="Corbel"/>
                <a:cs typeface="Times New Roman"/>
              </a:rPr>
              <a:t>No se puede poner un ejemplo ya que su base radica en la aleatoriedad</a:t>
            </a: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dirty="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dirty="0">
                <a:latin typeface="Corbel"/>
                <a:cs typeface="Times New Roman"/>
              </a:rPr>
            </a:br>
            <a:r>
              <a:rPr lang="es-ES" sz="2000" kern="0" dirty="0">
                <a:latin typeface="Corbel"/>
                <a:cs typeface="Times New Roman"/>
              </a:rPr>
              <a:t> </a:t>
            </a:r>
            <a:endParaRPr lang="es-ES" kern="0" dirty="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219326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Resumen y características de los algoritmos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Hasta ahora los algoritmos vistos se podrían calificar según dos criterios:</a:t>
            </a:r>
          </a:p>
          <a:p>
            <a:pPr marL="457200" indent="-457200">
              <a:buAutoNum type="arabicPeriod"/>
            </a:pPr>
            <a:r>
              <a:rPr lang="es-ES" sz="2000" kern="0">
                <a:latin typeface="Corbel"/>
                <a:cs typeface="Times New Roman"/>
              </a:rPr>
              <a:t>Aquellos que se utilizan en sistemas </a:t>
            </a:r>
            <a:r>
              <a:rPr lang="es-ES" sz="2000" i="1" kern="0" err="1">
                <a:latin typeface="Corbel"/>
                <a:cs typeface="Times New Roman"/>
              </a:rPr>
              <a:t>preemptive</a:t>
            </a:r>
            <a:r>
              <a:rPr lang="es-ES" sz="2000" kern="0">
                <a:latin typeface="Corbel"/>
                <a:cs typeface="Times New Roman"/>
              </a:rPr>
              <a:t> y otros que se utilizan en sistemas </a:t>
            </a:r>
            <a:r>
              <a:rPr lang="es-ES" sz="2000" i="1" kern="0">
                <a:latin typeface="Corbel"/>
                <a:cs typeface="Times New Roman"/>
              </a:rPr>
              <a:t>non-</a:t>
            </a:r>
            <a:r>
              <a:rPr lang="es-ES" sz="2000" i="1" kern="0" err="1">
                <a:latin typeface="Corbel"/>
                <a:cs typeface="Times New Roman"/>
              </a:rPr>
              <a:t>preemptive</a:t>
            </a:r>
            <a:endParaRPr lang="es-ES" sz="2000" kern="0" err="1">
              <a:latin typeface="Corbel"/>
              <a:cs typeface="Times New Roman"/>
            </a:endParaRPr>
          </a:p>
          <a:p>
            <a:pPr marL="457200" indent="-457200">
              <a:buFontTx/>
              <a:buAutoNum type="arabicPeriod"/>
            </a:pPr>
            <a:r>
              <a:rPr lang="es-ES" sz="2000" kern="0">
                <a:latin typeface="Corbel"/>
                <a:cs typeface="Times New Roman"/>
              </a:rPr>
              <a:t>Aquellos que utilizan información intrínseca a los procesos (son tratados de diferente manera según si historial de ejecución) y aquellos no consideran esa información</a:t>
            </a:r>
            <a:endParaRPr lang="es-ES" sz="2000" i="1" kern="0">
              <a:latin typeface="Corbel"/>
              <a:cs typeface="Times New Roman"/>
            </a:endParaRPr>
          </a:p>
          <a:p>
            <a:pPr marL="0" indent="0">
              <a:buNone/>
            </a:pPr>
            <a:endParaRPr lang="es-ES" sz="2000" kern="0">
              <a:latin typeface="Corbel"/>
              <a:cs typeface="Times New Roman"/>
            </a:endParaRPr>
          </a:p>
          <a:p>
            <a:pPr marL="0" indent="0">
              <a:buNone/>
            </a:pPr>
            <a:r>
              <a:rPr lang="es-ES" sz="2000" kern="0">
                <a:latin typeface="Corbel"/>
                <a:cs typeface="Times New Roman"/>
              </a:rPr>
              <a:t>Como resumen:</a:t>
            </a: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Imagen 5" descr="Imagen que contiene captura de pantalla&#10;&#10;Descripción generada con confianza muy alta">
            <a:extLst>
              <a:ext uri="{FF2B5EF4-FFF2-40B4-BE49-F238E27FC236}">
                <a16:creationId xmlns:a16="http://schemas.microsoft.com/office/drawing/2014/main" id="{73642B39-D951-451C-8C76-208B6113EE40}"/>
              </a:ext>
            </a:extLst>
          </p:cNvPr>
          <p:cNvPicPr>
            <a:picLocks noChangeAspect="1"/>
          </p:cNvPicPr>
          <p:nvPr/>
        </p:nvPicPr>
        <p:blipFill>
          <a:blip r:embed="rId2"/>
          <a:stretch>
            <a:fillRect/>
          </a:stretch>
        </p:blipFill>
        <p:spPr>
          <a:xfrm>
            <a:off x="1890557" y="3714785"/>
            <a:ext cx="5517278" cy="2655724"/>
          </a:xfrm>
          <a:prstGeom prst="rect">
            <a:avLst/>
          </a:prstGeom>
        </p:spPr>
      </p:pic>
    </p:spTree>
    <p:extLst>
      <p:ext uri="{BB962C8B-B14F-4D97-AF65-F5344CB8AC3E}">
        <p14:creationId xmlns:p14="http://schemas.microsoft.com/office/powerpoint/2010/main" val="1515028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Algoritmos híbridos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En la filmina anterior vimos las características de cada algoritmo y los encasillamos según éstas.</a:t>
            </a:r>
            <a:endParaRPr lang="es-ES"/>
          </a:p>
          <a:p>
            <a:pPr marL="0" indent="0">
              <a:buNone/>
            </a:pPr>
            <a:r>
              <a:rPr lang="es-ES" sz="2000" kern="0">
                <a:latin typeface="Corbel"/>
                <a:cs typeface="Times New Roman"/>
              </a:rPr>
              <a:t>Sin embargo, las mismas se pueden combinar dentro de un mismo algoritmo dando lugar a lo que llamamos "</a:t>
            </a:r>
            <a:r>
              <a:rPr lang="es-ES" sz="2000" i="1" kern="0">
                <a:latin typeface="Corbel"/>
                <a:cs typeface="Times New Roman"/>
              </a:rPr>
              <a:t>Algoritmos Híbridos"</a:t>
            </a:r>
            <a:r>
              <a:rPr lang="es-ES" sz="2000" kern="0">
                <a:latin typeface="Corbel"/>
                <a:cs typeface="Times New Roman"/>
              </a:rPr>
              <a:t>.</a:t>
            </a:r>
          </a:p>
          <a:p>
            <a:pPr marL="0" indent="0">
              <a:buNone/>
            </a:pPr>
            <a:endParaRPr lang="es-ES" sz="2000" kern="0">
              <a:latin typeface="Corbel"/>
              <a:cs typeface="Times New Roman"/>
            </a:endParaRPr>
          </a:p>
          <a:p>
            <a:pPr marL="0" indent="0">
              <a:buNone/>
            </a:pPr>
            <a:r>
              <a:rPr lang="es-ES" sz="2000" b="1" kern="0">
                <a:latin typeface="Corbel"/>
                <a:cs typeface="Times New Roman"/>
              </a:rPr>
              <a:t>Algoritmo por cola dentro de FB</a:t>
            </a:r>
            <a:endParaRPr lang="es-ES" sz="2000" kern="0">
              <a:latin typeface="Corbel"/>
              <a:cs typeface="Times New Roman"/>
            </a:endParaRPr>
          </a:p>
          <a:p>
            <a:pPr marL="0" indent="0">
              <a:buNone/>
            </a:pPr>
            <a:endParaRPr lang="es-ES" sz="2000" b="1" kern="0">
              <a:latin typeface="Corbel"/>
              <a:cs typeface="Times New Roman"/>
            </a:endParaRPr>
          </a:p>
          <a:p>
            <a:pPr marL="0" indent="0">
              <a:buNone/>
            </a:pPr>
            <a:r>
              <a:rPr lang="es-ES" sz="2000" kern="0">
                <a:latin typeface="Corbel"/>
                <a:cs typeface="Times New Roman"/>
              </a:rPr>
              <a:t>A diferencia del FB tradicional, cada cola tiene un tratamiento diferente.</a:t>
            </a:r>
          </a:p>
          <a:p>
            <a:pPr marL="0" indent="0">
              <a:buNone/>
            </a:pPr>
            <a:r>
              <a:rPr lang="es-ES" sz="2000" kern="0">
                <a:latin typeface="Corbel"/>
                <a:cs typeface="Times New Roman"/>
              </a:rPr>
              <a:t>Por ejemplo, parte de las colas podría tener una especie de algoritmo PSPN que </a:t>
            </a:r>
            <a:r>
              <a:rPr lang="es-ES" sz="2000" i="1" kern="0">
                <a:latin typeface="Corbel"/>
                <a:cs typeface="Times New Roman"/>
              </a:rPr>
              <a:t>empuje</a:t>
            </a:r>
            <a:r>
              <a:rPr lang="es-ES" sz="2000" kern="0">
                <a:latin typeface="Corbel"/>
                <a:cs typeface="Times New Roman"/>
              </a:rPr>
              <a:t> a los procesos más largos a colas que le permitan tener menos interrupciones.</a:t>
            </a:r>
            <a:br>
              <a:rPr lang="es-ES" sz="2000" kern="0">
                <a:latin typeface="Corbel"/>
                <a:cs typeface="Times New Roman"/>
              </a:rPr>
            </a:br>
            <a:r>
              <a:rPr lang="es-ES" sz="2000" kern="0">
                <a:latin typeface="Corbel"/>
                <a:cs typeface="Times New Roman"/>
              </a:rPr>
              <a:t>Las colas de menor prioridad podrían aplicar un </a:t>
            </a:r>
            <a:r>
              <a:rPr lang="es-ES" sz="2000" i="1" kern="0">
                <a:latin typeface="Corbel"/>
                <a:cs typeface="Times New Roman"/>
              </a:rPr>
              <a:t>SRR</a:t>
            </a:r>
            <a:r>
              <a:rPr lang="es-ES" sz="2000" kern="0">
                <a:latin typeface="Corbel"/>
                <a:cs typeface="Times New Roman"/>
              </a:rPr>
              <a:t> ya que ahí residen procesos que ya han esperado mucho tiempo para su ejecución, para que terminen lo antes posible su ejecución, sin esto alterar los tiempos de respuesta de procesos cortos que van entrando a las colas superiores</a:t>
            </a: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3047591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Algoritmos híbridos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b="1" kern="0">
                <a:latin typeface="Corbel"/>
                <a:cs typeface="Times New Roman"/>
              </a:rPr>
              <a:t>Métodos dependientes del estado del sistema</a:t>
            </a:r>
            <a:endParaRPr lang="es-ES" sz="2000" kern="0">
              <a:latin typeface="Corbel"/>
              <a:cs typeface="Times New Roman"/>
            </a:endParaRPr>
          </a:p>
          <a:p>
            <a:pPr marL="0" indent="0">
              <a:buNone/>
            </a:pPr>
            <a:endParaRPr lang="es-ES" sz="2000" b="1" kern="0">
              <a:latin typeface="Corbel"/>
              <a:cs typeface="Times New Roman"/>
            </a:endParaRPr>
          </a:p>
          <a:p>
            <a:pPr marL="0" indent="0">
              <a:buNone/>
            </a:pPr>
            <a:r>
              <a:rPr lang="es-ES" sz="2000" kern="0">
                <a:latin typeface="Corbel"/>
                <a:cs typeface="Times New Roman"/>
              </a:rPr>
              <a:t>La idea de estos es que algoritmo se nutra del estado actual del sistema e incluso de variables ajenas al </a:t>
            </a:r>
            <a:r>
              <a:rPr lang="es-ES" sz="2000" i="1" kern="0" err="1">
                <a:latin typeface="Corbel"/>
                <a:cs typeface="Times New Roman"/>
              </a:rPr>
              <a:t>dispatcher</a:t>
            </a:r>
            <a:r>
              <a:rPr lang="es-ES" sz="2000" kern="0">
                <a:latin typeface="Corbel"/>
                <a:cs typeface="Times New Roman"/>
              </a:rPr>
              <a:t>. Algunas ideas:</a:t>
            </a:r>
            <a:endParaRPr lang="es-ES" sz="2000" b="1" kern="0">
              <a:latin typeface="Corbel"/>
              <a:cs typeface="Times New Roman"/>
            </a:endParaRPr>
          </a:p>
          <a:p>
            <a:pPr>
              <a:buFont typeface="Arial"/>
              <a:buChar char="•"/>
            </a:pPr>
            <a:r>
              <a:rPr lang="es-ES" sz="2000" kern="0">
                <a:latin typeface="Corbel"/>
                <a:cs typeface="Times New Roman"/>
              </a:rPr>
              <a:t>Si los procesos listos son en promedio no muy largos y la saturación del sistema en baja  (</a:t>
            </a:r>
            <a:r>
              <a:rPr lang="es-ES" sz="2000" i="1" kern="0">
                <a:latin typeface="Corbel"/>
                <a:cs typeface="Times New Roman"/>
              </a:rPr>
              <a:t>ρ </a:t>
            </a:r>
            <a:r>
              <a:rPr lang="es-ES" sz="2000" kern="0">
                <a:latin typeface="Corbel"/>
                <a:cs typeface="Times New Roman"/>
              </a:rPr>
              <a:t>&lt; 1) elegir algoritmos con poco </a:t>
            </a:r>
            <a:r>
              <a:rPr lang="es-ES" sz="2000" kern="0" err="1">
                <a:latin typeface="Corbel"/>
                <a:cs typeface="Times New Roman"/>
              </a:rPr>
              <a:t>overhead</a:t>
            </a:r>
            <a:r>
              <a:rPr lang="es-ES" sz="2000" kern="0">
                <a:latin typeface="Corbel"/>
                <a:cs typeface="Times New Roman"/>
              </a:rPr>
              <a:t> (</a:t>
            </a:r>
            <a:r>
              <a:rPr lang="es-ES" sz="2000" i="1" kern="0">
                <a:latin typeface="Corbel"/>
                <a:cs typeface="Times New Roman"/>
              </a:rPr>
              <a:t>FCFS</a:t>
            </a:r>
            <a:r>
              <a:rPr lang="es-ES" sz="2000" kern="0">
                <a:latin typeface="Corbel"/>
                <a:cs typeface="Times New Roman"/>
              </a:rPr>
              <a:t> o </a:t>
            </a:r>
            <a:r>
              <a:rPr lang="es-ES" sz="2000" i="1" kern="0">
                <a:latin typeface="Corbel"/>
                <a:cs typeface="Times New Roman"/>
              </a:rPr>
              <a:t>SPN</a:t>
            </a:r>
            <a:r>
              <a:rPr lang="es-ES" sz="2000" kern="0">
                <a:latin typeface="Corbel"/>
                <a:cs typeface="Times New Roman"/>
              </a:rPr>
              <a:t>). Si la cola de listos comienza a crecer o el sistema comienza a saturarse, cambiar por ejemplo a </a:t>
            </a:r>
            <a:r>
              <a:rPr lang="es-ES" sz="2000" i="1" kern="0">
                <a:latin typeface="Corbel"/>
                <a:cs typeface="Times New Roman"/>
              </a:rPr>
              <a:t>RR </a:t>
            </a:r>
            <a:r>
              <a:rPr lang="es-ES" sz="2000" kern="0">
                <a:latin typeface="Corbel"/>
                <a:cs typeface="Times New Roman"/>
              </a:rPr>
              <a:t>con quantum corto o </a:t>
            </a:r>
            <a:r>
              <a:rPr lang="es-ES" sz="2000" i="1" kern="0">
                <a:latin typeface="Corbel"/>
                <a:cs typeface="Times New Roman"/>
              </a:rPr>
              <a:t>PSPN</a:t>
            </a:r>
            <a:r>
              <a:rPr lang="es-ES" sz="2000" b="1" i="1" kern="0">
                <a:latin typeface="Corbel"/>
                <a:cs typeface="Times New Roman"/>
              </a:rPr>
              <a:t> </a:t>
            </a:r>
            <a:r>
              <a:rPr lang="es-ES" sz="2000" kern="0">
                <a:latin typeface="Corbel"/>
                <a:cs typeface="Times New Roman"/>
              </a:rPr>
              <a:t>que garantiza una mejor distribución de la atención</a:t>
            </a:r>
          </a:p>
          <a:p>
            <a:pPr>
              <a:buFont typeface="Arial"/>
              <a:buChar char="•"/>
            </a:pPr>
            <a:r>
              <a:rPr lang="es-ES" sz="2000" kern="0">
                <a:latin typeface="Corbel"/>
                <a:cs typeface="Times New Roman"/>
              </a:rPr>
              <a:t>Usar un </a:t>
            </a:r>
            <a:r>
              <a:rPr lang="es-ES" sz="2000" i="1" kern="0">
                <a:latin typeface="Corbel"/>
                <a:cs typeface="Times New Roman"/>
              </a:rPr>
              <a:t>RR</a:t>
            </a:r>
            <a:r>
              <a:rPr lang="es-ES" sz="2000" kern="0">
                <a:latin typeface="Corbel"/>
                <a:cs typeface="Times New Roman"/>
              </a:rPr>
              <a:t> simple con quantum variable periódicamente (por ejemplo con cada cambio de contexto o un cálculo periódico) de tal manera que sea proporcional a la cantidad de procesos en la cola de listos: </a:t>
            </a:r>
            <a:r>
              <a:rPr lang="es-ES" sz="2000" i="1" kern="0">
                <a:latin typeface="Corbel"/>
                <a:cs typeface="Times New Roman"/>
              </a:rPr>
              <a:t>Q = q/n.</a:t>
            </a:r>
            <a:br>
              <a:rPr lang="es-ES" sz="2000" i="1" kern="0">
                <a:latin typeface="Corbel"/>
                <a:cs typeface="Times New Roman"/>
              </a:rPr>
            </a:br>
            <a:r>
              <a:rPr lang="es-ES" sz="2000" kern="0">
                <a:latin typeface="Corbel"/>
                <a:cs typeface="Times New Roman"/>
              </a:rPr>
              <a:t>Si hay pocos procesos esperando, su quantum será mayor, lo que reduce la cantidad de cambios de contexto. Si hay muchos, cada uno de ellos deberá esperar menos para comenzar con sus tareas.</a:t>
            </a:r>
            <a:endParaRPr lang="es-ES" sz="2000" i="1"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3637724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Algoritmos híbridos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a:buChar char="•"/>
            </a:pPr>
            <a:r>
              <a:rPr lang="es-ES" sz="2000" kern="0">
                <a:latin typeface="Corbel"/>
                <a:cs typeface="Times New Roman"/>
              </a:rPr>
              <a:t>Utilizar un </a:t>
            </a:r>
            <a:r>
              <a:rPr lang="es-ES" sz="2000" i="1" kern="0">
                <a:latin typeface="Corbel"/>
                <a:cs typeface="Times New Roman"/>
              </a:rPr>
              <a:t>RR</a:t>
            </a:r>
            <a:r>
              <a:rPr lang="es-ES" sz="2000" kern="0">
                <a:latin typeface="Corbel"/>
                <a:cs typeface="Times New Roman"/>
              </a:rPr>
              <a:t> pero con quantum proporcional a la prioridad externa (definida por el usuario). A más prioridad, quantum más largo</a:t>
            </a:r>
            <a:endParaRPr lang="es-ES" sz="2000" b="1" kern="0">
              <a:latin typeface="Corbel"/>
              <a:cs typeface="Times New Roman"/>
            </a:endParaRPr>
          </a:p>
          <a:p>
            <a:pPr>
              <a:buFont typeface="Arial"/>
              <a:buChar char="•"/>
            </a:pPr>
            <a:r>
              <a:rPr lang="es-ES" sz="2000" i="1" kern="0">
                <a:latin typeface="Corbel"/>
                <a:cs typeface="Times New Roman"/>
              </a:rPr>
              <a:t>Peor Servicio a Continuación (WSN, </a:t>
            </a:r>
            <a:r>
              <a:rPr lang="es-ES" sz="2000" i="1" kern="0" err="1">
                <a:latin typeface="Corbel"/>
                <a:cs typeface="Times New Roman"/>
              </a:rPr>
              <a:t>Worst</a:t>
            </a:r>
            <a:r>
              <a:rPr lang="es-ES" sz="2000" i="1" kern="0">
                <a:latin typeface="Corbel"/>
                <a:cs typeface="Times New Roman"/>
              </a:rPr>
              <a:t> </a:t>
            </a:r>
            <a:r>
              <a:rPr lang="es-ES" sz="2000" i="1" kern="0" err="1">
                <a:latin typeface="Corbel"/>
                <a:cs typeface="Times New Roman"/>
              </a:rPr>
              <a:t>Service</a:t>
            </a:r>
            <a:r>
              <a:rPr lang="es-ES" sz="2000" i="1" kern="0">
                <a:latin typeface="Corbel"/>
                <a:cs typeface="Times New Roman"/>
              </a:rPr>
              <a:t> Next). </a:t>
            </a:r>
            <a:r>
              <a:rPr lang="es-ES" sz="2000" kern="0">
                <a:latin typeface="Corbel"/>
                <a:cs typeface="Times New Roman"/>
              </a:rPr>
              <a:t>Su principal diferencia con respecto a </a:t>
            </a:r>
            <a:r>
              <a:rPr lang="es-ES" sz="2000" i="1" kern="0">
                <a:latin typeface="Corbel"/>
                <a:cs typeface="Times New Roman"/>
              </a:rPr>
              <a:t>HPRN</a:t>
            </a:r>
            <a:r>
              <a:rPr lang="es-ES" sz="2000" kern="0">
                <a:latin typeface="Corbel"/>
                <a:cs typeface="Times New Roman"/>
              </a:rPr>
              <a:t> es que no sólo se considera </a:t>
            </a:r>
            <a:r>
              <a:rPr lang="es-ES" sz="2000" i="1" kern="0">
                <a:latin typeface="Corbel"/>
                <a:cs typeface="Times New Roman"/>
              </a:rPr>
              <a:t>penalización</a:t>
            </a:r>
            <a:r>
              <a:rPr lang="es-ES" sz="2000" kern="0">
                <a:latin typeface="Corbel"/>
                <a:cs typeface="Times New Roman"/>
              </a:rPr>
              <a:t> al tiempo esperado, sino que también considera las veces que el temporizador lo interrumpió o su prioridad externa y se considera (a favor o en contra) el tiempo esperado por E/S.</a:t>
            </a:r>
            <a:br>
              <a:rPr lang="es-ES" sz="2000" kern="0">
                <a:latin typeface="Corbel"/>
                <a:cs typeface="Times New Roman"/>
              </a:rPr>
            </a:br>
            <a:r>
              <a:rPr lang="es-ES" sz="2000" kern="0">
                <a:latin typeface="Corbel"/>
                <a:cs typeface="Times New Roman"/>
              </a:rPr>
              <a:t>La gran desventaja es el </a:t>
            </a:r>
            <a:r>
              <a:rPr lang="es-ES" sz="2000" kern="0" err="1">
                <a:latin typeface="Corbel"/>
                <a:cs typeface="Times New Roman"/>
              </a:rPr>
              <a:t>overhead</a:t>
            </a:r>
            <a:r>
              <a:rPr lang="es-ES" sz="2000" kern="0">
                <a:latin typeface="Corbel"/>
                <a:cs typeface="Times New Roman"/>
              </a:rPr>
              <a:t> de tener que considerar tantas variables. Una solución a otra es acudir a </a:t>
            </a:r>
            <a:r>
              <a:rPr lang="es-ES" sz="2000" i="1" kern="0">
                <a:latin typeface="Corbel"/>
                <a:cs typeface="Times New Roman"/>
              </a:rPr>
              <a:t>WNS</a:t>
            </a:r>
            <a:r>
              <a:rPr lang="es-ES" sz="2000" kern="0">
                <a:latin typeface="Corbel"/>
                <a:cs typeface="Times New Roman"/>
              </a:rPr>
              <a:t> periódicamente y no en cada intervención del </a:t>
            </a:r>
            <a:r>
              <a:rPr lang="es-ES" sz="2000" i="1" kern="0" err="1">
                <a:latin typeface="Corbel"/>
                <a:cs typeface="Times New Roman"/>
              </a:rPr>
              <a:t>dispatcher</a:t>
            </a:r>
            <a:r>
              <a:rPr lang="es-ES" sz="2000" i="1" kern="0">
                <a:latin typeface="Corbel"/>
                <a:cs typeface="Times New Roman"/>
              </a:rPr>
              <a:t>,</a:t>
            </a:r>
            <a:r>
              <a:rPr lang="es-ES" sz="2000" kern="0">
                <a:latin typeface="Corbel"/>
                <a:cs typeface="Times New Roman"/>
              </a:rPr>
              <a:t> para que reordene las colas según los criterios generales, aunque esto repercute negativamente con respecto al tiempo de reacción del algoritmo antes cambios de comportamiento.</a:t>
            </a:r>
          </a:p>
          <a:p>
            <a:pPr>
              <a:buFont typeface="Arial"/>
              <a:buChar char="•"/>
            </a:pPr>
            <a:r>
              <a:rPr lang="es-ES" sz="2000" kern="0">
                <a:latin typeface="Corbel"/>
                <a:cs typeface="Times New Roman"/>
              </a:rPr>
              <a:t>Algunas versiones de </a:t>
            </a:r>
            <a:r>
              <a:rPr lang="es-ES" sz="2000" i="1" kern="0">
                <a:latin typeface="Corbel"/>
                <a:cs typeface="Times New Roman"/>
              </a:rPr>
              <a:t>Unix</a:t>
            </a:r>
            <a:r>
              <a:rPr lang="es-ES" sz="2000" kern="0">
                <a:latin typeface="Corbel"/>
                <a:cs typeface="Times New Roman"/>
              </a:rPr>
              <a:t> utilizan un esquema en donde la </a:t>
            </a:r>
            <a:r>
              <a:rPr lang="es-ES" sz="2000" kern="0" err="1">
                <a:latin typeface="Corbel"/>
                <a:cs typeface="Times New Roman"/>
              </a:rPr>
              <a:t>prioridade</a:t>
            </a:r>
            <a:r>
              <a:rPr lang="es-ES" sz="2000" kern="0">
                <a:latin typeface="Corbel"/>
                <a:cs typeface="Times New Roman"/>
              </a:rPr>
              <a:t> definida por el usuario era matizada y reevaluada durante el transcurso de su ejecución. Se maneja una prioridad interna que depende de la externa y el tiempo consumido recientemente por el proceso (conocido como </a:t>
            </a:r>
            <a:r>
              <a:rPr lang="es-ES" sz="2000" i="1" kern="0">
                <a:latin typeface="Corbel"/>
                <a:cs typeface="Times New Roman"/>
              </a:rPr>
              <a:t>lindura o </a:t>
            </a:r>
            <a:r>
              <a:rPr lang="es-ES" sz="2000" i="1" kern="0" err="1">
                <a:latin typeface="Corbel"/>
                <a:cs typeface="Times New Roman"/>
              </a:rPr>
              <a:t>niceness</a:t>
            </a:r>
            <a:r>
              <a:rPr lang="es-ES" sz="2000" i="1" kern="0">
                <a:latin typeface="Corbel"/>
                <a:cs typeface="Times New Roman"/>
              </a:rPr>
              <a:t>.</a:t>
            </a:r>
            <a:r>
              <a:rPr lang="es-ES" sz="2000" kern="0">
                <a:latin typeface="Corbel"/>
                <a:cs typeface="Times New Roman"/>
              </a:rPr>
              <a:t> Ver comando </a:t>
            </a:r>
            <a:r>
              <a:rPr lang="es-ES" sz="2000" i="1" kern="0">
                <a:latin typeface="Corbel"/>
                <a:cs typeface="Times New Roman"/>
              </a:rPr>
              <a:t>nice</a:t>
            </a:r>
            <a:r>
              <a:rPr lang="es-ES" sz="2000" kern="0">
                <a:latin typeface="Corbel"/>
                <a:cs typeface="Times New Roman"/>
              </a:rPr>
              <a:t>)</a:t>
            </a:r>
            <a:endParaRPr lang="es-ES" sz="2000" i="1"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353369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hilos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Para la planificación de hilos depende de cómo éstos son mapeados a procesos desde el punto de vista del planificador.</a:t>
            </a:r>
          </a:p>
          <a:p>
            <a:pPr marL="0" indent="0">
              <a:buNone/>
            </a:pPr>
            <a:r>
              <a:rPr lang="es-ES" sz="2000" kern="0">
                <a:latin typeface="Corbel"/>
                <a:cs typeface="Times New Roman"/>
              </a:rPr>
              <a:t>Los hilos pueden ser de dos tipos:</a:t>
            </a:r>
          </a:p>
          <a:p>
            <a:pPr>
              <a:buFont typeface="Arial"/>
              <a:buChar char="•"/>
            </a:pPr>
            <a:r>
              <a:rPr lang="es-ES" sz="2000" i="1" kern="0">
                <a:solidFill>
                  <a:schemeClr val="accent6"/>
                </a:solidFill>
                <a:latin typeface="Corbel"/>
                <a:cs typeface="Times New Roman"/>
              </a:rPr>
              <a:t>Hilos de usuario o hilos verdes (ULT)</a:t>
            </a:r>
            <a:r>
              <a:rPr lang="es-ES" sz="2000" i="1" kern="0">
                <a:latin typeface="Corbel"/>
                <a:cs typeface="Times New Roman"/>
              </a:rPr>
              <a:t>:</a:t>
            </a:r>
            <a:r>
              <a:rPr lang="es-ES" sz="2000" kern="0">
                <a:latin typeface="Corbel"/>
                <a:cs typeface="Times New Roman"/>
              </a:rPr>
              <a:t> Sólo son conocidos por el proceso que los crea y gestionados por él</a:t>
            </a:r>
          </a:p>
          <a:p>
            <a:pPr>
              <a:buFont typeface="Arial"/>
              <a:buChar char="•"/>
            </a:pPr>
            <a:r>
              <a:rPr lang="es-ES" sz="2000" i="1" kern="0">
                <a:solidFill>
                  <a:schemeClr val="accent6"/>
                </a:solidFill>
                <a:latin typeface="Corbel"/>
                <a:cs typeface="Times New Roman"/>
              </a:rPr>
              <a:t>Hilos de núcleo o </a:t>
            </a:r>
            <a:r>
              <a:rPr lang="es-ES" sz="2000" i="1" kern="0" err="1">
                <a:solidFill>
                  <a:schemeClr val="accent6"/>
                </a:solidFill>
                <a:latin typeface="Corbel"/>
                <a:cs typeface="Times New Roman"/>
              </a:rPr>
              <a:t>kernel</a:t>
            </a:r>
            <a:r>
              <a:rPr lang="es-ES" sz="2000" i="1" kern="0">
                <a:solidFill>
                  <a:schemeClr val="accent6"/>
                </a:solidFill>
                <a:latin typeface="Corbel"/>
                <a:cs typeface="Times New Roman"/>
              </a:rPr>
              <a:t> (KLT)</a:t>
            </a:r>
            <a:r>
              <a:rPr lang="es-ES" sz="2000" i="1" kern="0">
                <a:latin typeface="Corbel"/>
                <a:cs typeface="Times New Roman"/>
              </a:rPr>
              <a:t>:</a:t>
            </a:r>
            <a:r>
              <a:rPr lang="es-ES" sz="2000" kern="0">
                <a:latin typeface="Corbel"/>
                <a:cs typeface="Times New Roman"/>
              </a:rPr>
              <a:t> Son conocidos por el SO y gestionados por él. El SO tiene que tener soporte para la creación y gestión de este tipo de hilos</a:t>
            </a:r>
          </a:p>
          <a:p>
            <a:pPr marL="0" indent="0">
              <a:buNone/>
            </a:pPr>
            <a:endParaRPr lang="es-ES" sz="2000" kern="0">
              <a:latin typeface="Corbel"/>
              <a:cs typeface="Times New Roman"/>
            </a:endParaRPr>
          </a:p>
          <a:p>
            <a:pPr marL="0" indent="0">
              <a:buNone/>
            </a:pPr>
            <a:r>
              <a:rPr lang="es-ES" sz="2000" kern="0">
                <a:latin typeface="Corbel"/>
                <a:cs typeface="Times New Roman"/>
              </a:rPr>
              <a:t>En base a este tipo de hilos existen los siguientes tipos de mapeos:</a:t>
            </a: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pic>
        <p:nvPicPr>
          <p:cNvPr id="4" name="Imagen 5" descr="Imagen que contiene objeto, reloj&#10;&#10;Descripción generada con confianza muy alta">
            <a:extLst>
              <a:ext uri="{FF2B5EF4-FFF2-40B4-BE49-F238E27FC236}">
                <a16:creationId xmlns:a16="http://schemas.microsoft.com/office/drawing/2014/main" id="{8890B6A8-DA6C-4A68-B4C0-BBFEA4CC7900}"/>
              </a:ext>
            </a:extLst>
          </p:cNvPr>
          <p:cNvPicPr>
            <a:picLocks noChangeAspect="1"/>
          </p:cNvPicPr>
          <p:nvPr/>
        </p:nvPicPr>
        <p:blipFill>
          <a:blip r:embed="rId2"/>
          <a:stretch>
            <a:fillRect/>
          </a:stretch>
        </p:blipFill>
        <p:spPr>
          <a:xfrm>
            <a:off x="1591733" y="4615227"/>
            <a:ext cx="5831042" cy="1263231"/>
          </a:xfrm>
          <a:prstGeom prst="rect">
            <a:avLst/>
          </a:prstGeom>
        </p:spPr>
      </p:pic>
    </p:spTree>
    <p:extLst>
      <p:ext uri="{BB962C8B-B14F-4D97-AF65-F5344CB8AC3E}">
        <p14:creationId xmlns:p14="http://schemas.microsoft.com/office/powerpoint/2010/main" val="228568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sz="4000">
                <a:latin typeface="Corbel"/>
                <a:cs typeface="Times New Roman"/>
              </a:rPr>
              <a:t>Objetivos de la planificación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569073"/>
          </a:xfrm>
        </p:spPr>
        <p:txBody>
          <a:bodyPr/>
          <a:lstStyle/>
          <a:p>
            <a:pPr>
              <a:buFont typeface="Arial"/>
              <a:buChar char="•"/>
            </a:pPr>
            <a:r>
              <a:rPr lang="es-ES" sz="2000" b="1">
                <a:solidFill>
                  <a:schemeClr val="accent6"/>
                </a:solidFill>
                <a:latin typeface="Corbel"/>
                <a:cs typeface="Times New Roman"/>
              </a:rPr>
              <a:t>Favorecer el uso esperado del sistema</a:t>
            </a:r>
            <a:r>
              <a:rPr lang="es-ES" sz="2000">
                <a:latin typeface="Corbel"/>
                <a:cs typeface="Times New Roman"/>
              </a:rPr>
              <a:t>: En un sistema con usuarios interactivos, maximizar la prioridad de los procesos que sirvan a solicitudes iniciadas por </a:t>
            </a:r>
            <a:r>
              <a:rPr lang="es-ES" sz="2000" err="1">
                <a:latin typeface="Corbel"/>
                <a:cs typeface="Times New Roman"/>
              </a:rPr>
              <a:t>éstos</a:t>
            </a:r>
            <a:r>
              <a:rPr lang="es-ES" sz="2000">
                <a:latin typeface="Corbel"/>
                <a:cs typeface="Times New Roman"/>
              </a:rPr>
              <a:t> (aún a cambio de penalizar a los procesos de sistema)</a:t>
            </a:r>
          </a:p>
          <a:p>
            <a:pPr>
              <a:buFont typeface="Arial"/>
              <a:buChar char="•"/>
            </a:pPr>
            <a:r>
              <a:rPr lang="es-ES" sz="2000" b="1">
                <a:solidFill>
                  <a:schemeClr val="accent6"/>
                </a:solidFill>
                <a:latin typeface="Corbel"/>
                <a:cs typeface="Times New Roman"/>
              </a:rPr>
              <a:t>Dar preferencia a los procesos que podrían causar bloqueo</a:t>
            </a:r>
            <a:r>
              <a:rPr lang="es-ES" sz="2000">
                <a:latin typeface="Corbel"/>
                <a:cs typeface="Times New Roman"/>
              </a:rPr>
              <a:t>: Si un proceso de baja prioridad está empleando un recurso del sistema por el cual más procesos están esperando, favorecer que </a:t>
            </a:r>
            <a:r>
              <a:rPr lang="es-ES" sz="2000" err="1">
                <a:latin typeface="Corbel"/>
                <a:cs typeface="Times New Roman"/>
              </a:rPr>
              <a:t>éste</a:t>
            </a:r>
            <a:r>
              <a:rPr lang="es-ES" sz="2000">
                <a:latin typeface="Corbel"/>
                <a:cs typeface="Times New Roman"/>
              </a:rPr>
              <a:t> termine de emplearlo más rápido</a:t>
            </a:r>
          </a:p>
          <a:p>
            <a:pPr>
              <a:buFont typeface="Arial"/>
              <a:buChar char="•"/>
            </a:pPr>
            <a:r>
              <a:rPr lang="es-ES" sz="2000" b="1">
                <a:solidFill>
                  <a:schemeClr val="accent6"/>
                </a:solidFill>
                <a:latin typeface="Corbel"/>
                <a:cs typeface="Times New Roman"/>
              </a:rPr>
              <a:t>Favorecer a los procesos con un comportamiento deseable</a:t>
            </a:r>
            <a:r>
              <a:rPr lang="es-ES" sz="2000">
                <a:latin typeface="Corbel"/>
                <a:cs typeface="Times New Roman"/>
              </a:rPr>
              <a:t>: Si un proceso causa muchas demoras (por ejemplo, atraviesa una </a:t>
            </a:r>
            <a:r>
              <a:rPr lang="es-ES" sz="2000" err="1">
                <a:latin typeface="Corbel"/>
                <a:cs typeface="Times New Roman"/>
              </a:rPr>
              <a:t>ráfaga</a:t>
            </a:r>
            <a:r>
              <a:rPr lang="es-ES" sz="2000">
                <a:latin typeface="Corbel"/>
                <a:cs typeface="Times New Roman"/>
              </a:rPr>
              <a:t> de entrada/salida que le requiere hacer muchas llamadas a sistema o interrupciones), se le puede penalizar porque degrada el rendimiento global del sistema</a:t>
            </a:r>
          </a:p>
          <a:p>
            <a:pPr>
              <a:buFont typeface="Arial"/>
              <a:buChar char="•"/>
            </a:pPr>
            <a:r>
              <a:rPr lang="es-ES" sz="2000" b="1">
                <a:solidFill>
                  <a:schemeClr val="accent6"/>
                </a:solidFill>
                <a:latin typeface="Corbel"/>
                <a:cs typeface="Times New Roman"/>
              </a:rPr>
              <a:t>Degradarse suavemente</a:t>
            </a:r>
            <a:r>
              <a:rPr lang="es-ES" sz="2000">
                <a:latin typeface="Corbel"/>
                <a:cs typeface="Times New Roman"/>
              </a:rPr>
              <a:t>: Si bien el nivel ideal de utilización del procesador es al 100%, es imposible mantenerse siempre a este nivel. Un algoritmo puede buscar responder con la menor penalización a los procesos preexistentes al momento de exceder este umbral</a:t>
            </a:r>
          </a:p>
          <a:p>
            <a:pPr marL="0" indent="0">
              <a:buNone/>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pPr>
            <a:endParaRPr lang="es-ES" sz="2000">
              <a:latin typeface="Corbel"/>
              <a:cs typeface="Times New Roman"/>
            </a:endParaRPr>
          </a:p>
        </p:txBody>
      </p:sp>
    </p:spTree>
    <p:extLst>
      <p:ext uri="{BB962C8B-B14F-4D97-AF65-F5344CB8AC3E}">
        <p14:creationId xmlns:p14="http://schemas.microsoft.com/office/powerpoint/2010/main" val="2706098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hilos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a:buChar char="•"/>
            </a:pPr>
            <a:r>
              <a:rPr lang="es-ES" sz="2000" i="1" kern="0">
                <a:solidFill>
                  <a:schemeClr val="accent6"/>
                </a:solidFill>
                <a:latin typeface="Corbel"/>
                <a:cs typeface="Times New Roman"/>
              </a:rPr>
              <a:t>Muchos a uno</a:t>
            </a:r>
            <a:r>
              <a:rPr lang="es-ES" sz="2000" kern="0">
                <a:latin typeface="Corbel"/>
                <a:cs typeface="Times New Roman"/>
              </a:rPr>
              <a:t>: Muchos hilos son agrupados dentro de un mismo proceso. Los ULT entran dentro de esta categoría. Para el SO hay un solo proceso en ejecución. En este tipo de hilos no se aprovecha realmente el paralelismo.</a:t>
            </a:r>
            <a:br>
              <a:rPr lang="es-ES" sz="2000" kern="0">
                <a:latin typeface="Corbel"/>
                <a:cs typeface="Times New Roman"/>
              </a:rPr>
            </a:br>
            <a:r>
              <a:rPr lang="es-ES" sz="2000" kern="0">
                <a:latin typeface="Corbel"/>
                <a:cs typeface="Times New Roman"/>
              </a:rPr>
              <a:t>Si un hilo se bloquea hace que todos los demás también se tengan que bloquear.</a:t>
            </a:r>
          </a:p>
          <a:p>
            <a:pPr>
              <a:buFont typeface="Arial"/>
              <a:buChar char="•"/>
            </a:pPr>
            <a:r>
              <a:rPr lang="es-ES" sz="2000" i="1" kern="0">
                <a:solidFill>
                  <a:schemeClr val="accent6"/>
                </a:solidFill>
                <a:latin typeface="Corbel"/>
                <a:cs typeface="Times New Roman"/>
              </a:rPr>
              <a:t>Uno a uno</a:t>
            </a:r>
            <a:r>
              <a:rPr lang="es-ES" sz="2000" kern="0">
                <a:latin typeface="Corbel"/>
                <a:cs typeface="Times New Roman"/>
              </a:rPr>
              <a:t>: Cada hilo es ejecutado como un proceso ligero (</a:t>
            </a:r>
            <a:r>
              <a:rPr lang="es-ES" sz="2000" i="1" kern="0" err="1">
                <a:latin typeface="Corbel"/>
                <a:cs typeface="Times New Roman"/>
              </a:rPr>
              <a:t>lightweight</a:t>
            </a:r>
            <a:r>
              <a:rPr lang="es-ES" sz="2000" i="1" kern="0">
                <a:latin typeface="Corbel"/>
                <a:cs typeface="Times New Roman"/>
              </a:rPr>
              <a:t> </a:t>
            </a:r>
            <a:r>
              <a:rPr lang="es-ES" sz="2000" i="1" kern="0" err="1">
                <a:latin typeface="Corbel"/>
                <a:cs typeface="Times New Roman"/>
              </a:rPr>
              <a:t>process</a:t>
            </a:r>
            <a:r>
              <a:rPr lang="es-ES" sz="2000" i="1" kern="0">
                <a:latin typeface="Corbel"/>
                <a:cs typeface="Times New Roman"/>
              </a:rPr>
              <a:t> o LWP)</a:t>
            </a:r>
            <a:r>
              <a:rPr lang="es-ES" sz="2000" kern="0">
                <a:latin typeface="Corbel"/>
                <a:cs typeface="Times New Roman"/>
              </a:rPr>
              <a:t>. Son más rápidos de crear y gestionar que un proceso pesado ya que la información de estado que se necesita para esto es mucho menor.</a:t>
            </a:r>
            <a:br>
              <a:rPr lang="es-ES" sz="2000" kern="0">
                <a:latin typeface="Corbel"/>
                <a:cs typeface="Times New Roman"/>
              </a:rPr>
            </a:br>
            <a:r>
              <a:rPr lang="es-ES" sz="2000" kern="0">
                <a:latin typeface="Corbel"/>
                <a:cs typeface="Times New Roman"/>
              </a:rPr>
              <a:t>Comparten el espacio de memoria, descriptores de archivos y demás estructuras.</a:t>
            </a:r>
            <a:br>
              <a:rPr lang="es-ES" sz="2000" kern="0">
                <a:latin typeface="Corbel"/>
                <a:cs typeface="Times New Roman"/>
              </a:rPr>
            </a:br>
            <a:r>
              <a:rPr lang="es-ES" sz="2000" kern="0">
                <a:latin typeface="Corbel"/>
                <a:cs typeface="Times New Roman"/>
              </a:rPr>
              <a:t>Aprovechan el paralelismo ya que cada hilo puede ejecutar en un procesador diferente.</a:t>
            </a: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717836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hilos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 typeface="Arial"/>
              <a:buChar char="•"/>
            </a:pPr>
            <a:r>
              <a:rPr lang="es-ES" sz="2000" i="1" kern="0">
                <a:latin typeface="Corbel"/>
                <a:cs typeface="Times New Roman"/>
              </a:rPr>
              <a:t>Muchos a muchos: </a:t>
            </a:r>
            <a:r>
              <a:rPr lang="es-ES" sz="2000" kern="0">
                <a:latin typeface="Corbel"/>
                <a:cs typeface="Times New Roman"/>
              </a:rPr>
              <a:t>Este mecanismo permite que haya hilos de ambos modelos:</a:t>
            </a:r>
            <a:endParaRPr lang="es-ES"/>
          </a:p>
          <a:p>
            <a:pPr lvl="1">
              <a:buFont typeface="Arial"/>
              <a:buChar char="•"/>
            </a:pPr>
            <a:r>
              <a:rPr lang="es-ES" sz="1600" i="1" kern="0">
                <a:latin typeface="Corbel"/>
                <a:cs typeface="Times New Roman"/>
              </a:rPr>
              <a:t>Hilos unidos (</a:t>
            </a:r>
            <a:r>
              <a:rPr lang="es-ES" sz="1600" i="1" kern="0" err="1">
                <a:latin typeface="Corbel"/>
                <a:cs typeface="Times New Roman"/>
              </a:rPr>
              <a:t>bound</a:t>
            </a:r>
            <a:r>
              <a:rPr lang="es-ES" sz="1600" i="1" kern="0">
                <a:latin typeface="Corbel"/>
                <a:cs typeface="Times New Roman"/>
              </a:rPr>
              <a:t> </a:t>
            </a:r>
            <a:r>
              <a:rPr lang="es-ES" sz="1600" i="1" kern="0" err="1">
                <a:latin typeface="Corbel"/>
                <a:cs typeface="Times New Roman"/>
              </a:rPr>
              <a:t>threads</a:t>
            </a:r>
            <a:r>
              <a:rPr lang="es-ES" sz="1600" i="1" kern="0">
                <a:latin typeface="Corbel"/>
                <a:cs typeface="Times New Roman"/>
              </a:rPr>
              <a:t>): </a:t>
            </a:r>
            <a:r>
              <a:rPr lang="es-ES" sz="1600" kern="0">
                <a:latin typeface="Corbel"/>
                <a:cs typeface="Times New Roman"/>
              </a:rPr>
              <a:t>Cada hilo corresponde a un solo LWP</a:t>
            </a:r>
          </a:p>
          <a:p>
            <a:pPr lvl="1">
              <a:buFont typeface="Arial"/>
              <a:buChar char="•"/>
            </a:pPr>
            <a:r>
              <a:rPr lang="es-ES" sz="1600" i="1" kern="0">
                <a:latin typeface="Corbel"/>
                <a:cs typeface="Times New Roman"/>
              </a:rPr>
              <a:t>Hilos no unidos (</a:t>
            </a:r>
            <a:r>
              <a:rPr lang="es-ES" sz="1600" i="1" kern="0" err="1">
                <a:latin typeface="Corbel"/>
                <a:cs typeface="Times New Roman"/>
              </a:rPr>
              <a:t>unbound</a:t>
            </a:r>
            <a:r>
              <a:rPr lang="es-ES" sz="1600" i="1" kern="0">
                <a:latin typeface="Corbel"/>
                <a:cs typeface="Times New Roman"/>
              </a:rPr>
              <a:t> </a:t>
            </a:r>
            <a:r>
              <a:rPr lang="es-ES" sz="1600" i="1" kern="0" err="1">
                <a:latin typeface="Corbel"/>
                <a:cs typeface="Times New Roman"/>
              </a:rPr>
              <a:t>threads</a:t>
            </a:r>
            <a:r>
              <a:rPr lang="es-ES" sz="1600" i="1" kern="0">
                <a:latin typeface="Corbel"/>
                <a:cs typeface="Times New Roman"/>
              </a:rPr>
              <a:t>): </a:t>
            </a:r>
            <a:r>
              <a:rPr lang="es-ES" sz="1600" kern="0">
                <a:latin typeface="Corbel"/>
                <a:cs typeface="Times New Roman"/>
              </a:rPr>
              <a:t>Uno o más hilos están mapeados a cada LWP</a:t>
            </a: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4224514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multiprocesadores</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2000" kern="0">
                <a:latin typeface="Corbel"/>
                <a:cs typeface="Times New Roman"/>
              </a:rPr>
              <a:t>Básicamente para la planificación de múltiples procesadores se manejan dos enfoques:</a:t>
            </a:r>
          </a:p>
          <a:p>
            <a:pPr>
              <a:buFont typeface="Arial"/>
              <a:buChar char="•"/>
            </a:pPr>
            <a:r>
              <a:rPr lang="es-ES" sz="2000" kern="0">
                <a:latin typeface="Corbel"/>
                <a:cs typeface="Times New Roman"/>
              </a:rPr>
              <a:t>Mantener una sola lista de procesos y despacharlos a cada procesador como si éstos fueran unidades de ejecución equivalentes e idénticas</a:t>
            </a:r>
          </a:p>
          <a:p>
            <a:pPr>
              <a:buFont typeface="Arial"/>
              <a:buChar char="•"/>
            </a:pPr>
            <a:r>
              <a:rPr lang="es-ES" sz="2000" kern="0">
                <a:latin typeface="Corbel"/>
                <a:cs typeface="Times New Roman"/>
              </a:rPr>
              <a:t>Mantener listas de procesos separadas para cada procesador</a:t>
            </a:r>
          </a:p>
          <a:p>
            <a:pPr marL="0" indent="0">
              <a:buNone/>
            </a:pPr>
            <a:endParaRPr lang="es-ES" sz="2000" kern="0">
              <a:latin typeface="Corbel"/>
              <a:cs typeface="Times New Roman"/>
            </a:endParaRPr>
          </a:p>
          <a:p>
            <a:pPr marL="0" indent="0">
              <a:buFont typeface="Arial"/>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4124187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multiprocesadores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1800" b="1" kern="0">
                <a:solidFill>
                  <a:schemeClr val="accent6"/>
                </a:solidFill>
                <a:latin typeface="Corbel"/>
                <a:cs typeface="Times New Roman"/>
              </a:rPr>
              <a:t>Afinidad a procesador</a:t>
            </a:r>
          </a:p>
          <a:p>
            <a:pPr marL="0" indent="0">
              <a:buNone/>
            </a:pPr>
            <a:endParaRPr lang="es-ES" sz="1800" b="1" kern="0">
              <a:latin typeface="Corbel"/>
              <a:cs typeface="Times New Roman"/>
            </a:endParaRPr>
          </a:p>
          <a:p>
            <a:pPr marL="0" indent="0">
              <a:buNone/>
            </a:pPr>
            <a:r>
              <a:rPr lang="es-ES" sz="1800" kern="0">
                <a:latin typeface="Corbel"/>
                <a:cs typeface="Times New Roman"/>
              </a:rPr>
              <a:t>Los procesadores actuales contienen varios niveles de cache (L1, L2 y L3). </a:t>
            </a:r>
          </a:p>
          <a:p>
            <a:pPr marL="0" indent="0">
              <a:buNone/>
            </a:pPr>
            <a:r>
              <a:rPr lang="es-ES" sz="1800" kern="0">
                <a:latin typeface="Corbel"/>
                <a:cs typeface="Times New Roman"/>
              </a:rPr>
              <a:t>Resulta obvio tratar de mantener a un proceso ejecutando en el mismo procesador para no tener que invalidad sus entradas en el cache cuando el mismo es migrado a otro procesador.</a:t>
            </a:r>
          </a:p>
          <a:p>
            <a:pPr marL="0" indent="0">
              <a:buNone/>
            </a:pPr>
            <a:r>
              <a:rPr lang="es-ES" sz="1800" kern="0">
                <a:latin typeface="Corbel"/>
                <a:cs typeface="Times New Roman"/>
              </a:rPr>
              <a:t>La afinidad a un procesador indica la preferencia de un proceso a ejecutarse en un determinado procesador. Puede ser:</a:t>
            </a:r>
          </a:p>
          <a:p>
            <a:pPr>
              <a:buFont typeface="Arial"/>
              <a:buChar char="•"/>
            </a:pPr>
            <a:r>
              <a:rPr lang="es-ES" sz="1800" i="1" kern="0">
                <a:solidFill>
                  <a:schemeClr val="accent6"/>
                </a:solidFill>
                <a:latin typeface="Corbel"/>
                <a:cs typeface="Times New Roman"/>
              </a:rPr>
              <a:t>Afinidad suave</a:t>
            </a:r>
            <a:r>
              <a:rPr lang="es-ES" sz="1800" i="1" kern="0">
                <a:latin typeface="Corbel"/>
                <a:cs typeface="Times New Roman"/>
              </a:rPr>
              <a:t>: </a:t>
            </a:r>
            <a:r>
              <a:rPr lang="es-ES" sz="1800" kern="0">
                <a:latin typeface="Corbel"/>
                <a:cs typeface="Times New Roman"/>
              </a:rPr>
              <a:t> El planificador setea una preferencia a que determinado proceso se ejecute en un determinado procesador. Sin embargo, diferentes patrones de carga en el sistema pueden hacer que el proceso sea migrado a otro procesador</a:t>
            </a:r>
          </a:p>
          <a:p>
            <a:pPr>
              <a:buFont typeface="Arial"/>
              <a:buChar char="•"/>
            </a:pPr>
            <a:r>
              <a:rPr lang="es-ES" sz="1800" i="1" kern="0">
                <a:solidFill>
                  <a:schemeClr val="accent6"/>
                </a:solidFill>
                <a:latin typeface="Corbel"/>
                <a:cs typeface="Times New Roman"/>
              </a:rPr>
              <a:t>Afinidad dura</a:t>
            </a:r>
            <a:r>
              <a:rPr lang="es-ES" sz="1800" i="1" kern="0">
                <a:latin typeface="Corbel"/>
                <a:cs typeface="Times New Roman"/>
              </a:rPr>
              <a:t>: </a:t>
            </a:r>
            <a:r>
              <a:rPr lang="es-ES" sz="1800" kern="0">
                <a:latin typeface="Corbel"/>
                <a:cs typeface="Times New Roman"/>
              </a:rPr>
              <a:t>Se da cuando en determinados SO se le permite al usuario declarar una afinidad en la cual se restringe el/los procesador/es a ser utilizado/s para un determinado proceso</a:t>
            </a:r>
          </a:p>
          <a:p>
            <a:pPr marL="0" indent="0">
              <a:buNone/>
            </a:pPr>
            <a:r>
              <a:rPr lang="es-ES" sz="1800" kern="0">
                <a:latin typeface="Corbel"/>
                <a:cs typeface="Times New Roman"/>
              </a:rPr>
              <a:t>Un entorno NUMA funcionará mejor si el sistema maneja un esquema de afinidad dura que le permita al proceso ejecutar donde sus datos estén más "</a:t>
            </a:r>
            <a:r>
              <a:rPr lang="es-ES" sz="1800" i="1" kern="0">
                <a:latin typeface="Corbel"/>
                <a:cs typeface="Times New Roman"/>
              </a:rPr>
              <a:t>cerca"</a:t>
            </a:r>
            <a:endParaRPr lang="es-ES" sz="1800" kern="0">
              <a:latin typeface="Corbel"/>
              <a:cs typeface="Times New Roman"/>
            </a:endParaRPr>
          </a:p>
          <a:p>
            <a:pPr marL="0" indent="0">
              <a:buFontTx/>
              <a:buNone/>
            </a:pPr>
            <a:endParaRPr lang="es-ES" sz="2000" kern="0">
              <a:latin typeface="Corbel"/>
              <a:cs typeface="Times New Roman"/>
            </a:endParaRPr>
          </a:p>
          <a:p>
            <a:pPr marL="0" indent="0">
              <a:buFont typeface="Arial"/>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1666695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multiprocesadores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1800" b="1" kern="0">
                <a:solidFill>
                  <a:schemeClr val="accent6"/>
                </a:solidFill>
                <a:latin typeface="Corbel"/>
                <a:cs typeface="Times New Roman"/>
              </a:rPr>
              <a:t>Balanceo de carga</a:t>
            </a:r>
          </a:p>
          <a:p>
            <a:pPr marL="0" indent="0">
              <a:buNone/>
            </a:pPr>
            <a:endParaRPr lang="es-ES" sz="1800" b="1" kern="0">
              <a:latin typeface="Corbel"/>
              <a:cs typeface="Times New Roman"/>
            </a:endParaRPr>
          </a:p>
          <a:p>
            <a:pPr marL="0" indent="0">
              <a:buNone/>
            </a:pPr>
            <a:r>
              <a:rPr lang="es-ES" sz="1800" kern="0">
                <a:latin typeface="Corbel"/>
                <a:cs typeface="Times New Roman"/>
              </a:rPr>
              <a:t>El balanceo de carga actúa cuando la divergencia en la carga de cada uno de los procesadores se vuelve grande, migrando procesos entre las colas de </a:t>
            </a:r>
            <a:r>
              <a:rPr lang="es-ES" sz="1800" i="1" kern="0">
                <a:latin typeface="Corbel"/>
                <a:cs typeface="Times New Roman"/>
              </a:rPr>
              <a:t>listos</a:t>
            </a:r>
            <a:r>
              <a:rPr lang="es-ES" sz="1800" kern="0">
                <a:latin typeface="Corbel"/>
                <a:cs typeface="Times New Roman"/>
              </a:rPr>
              <a:t> de un procesador a otro para homogeneizarlas. </a:t>
            </a:r>
            <a:br>
              <a:rPr lang="es-ES" sz="1800" kern="0">
                <a:latin typeface="Corbel"/>
                <a:cs typeface="Times New Roman"/>
              </a:rPr>
            </a:br>
            <a:r>
              <a:rPr lang="es-ES" sz="1800" kern="0">
                <a:latin typeface="Corbel"/>
                <a:cs typeface="Times New Roman"/>
              </a:rPr>
              <a:t>Esta técnica puede ir en sentido contrario a la </a:t>
            </a:r>
            <a:r>
              <a:rPr lang="es-ES" sz="1800" i="1" kern="0">
                <a:latin typeface="Corbel"/>
                <a:cs typeface="Times New Roman"/>
              </a:rPr>
              <a:t>afinidad</a:t>
            </a:r>
            <a:r>
              <a:rPr lang="es-ES" sz="1800" kern="0">
                <a:latin typeface="Corbel"/>
                <a:cs typeface="Times New Roman"/>
              </a:rPr>
              <a:t> que vimos anteriormente.</a:t>
            </a:r>
          </a:p>
          <a:p>
            <a:pPr marL="0" indent="0">
              <a:buNone/>
            </a:pPr>
            <a:r>
              <a:rPr lang="es-ES" sz="1800" kern="0">
                <a:latin typeface="Corbel"/>
                <a:cs typeface="Times New Roman"/>
              </a:rPr>
              <a:t>Existen dos técnicas de balanceo de carga:</a:t>
            </a:r>
          </a:p>
          <a:p>
            <a:pPr marL="285750" indent="-285750">
              <a:buFont typeface="Arial"/>
              <a:buChar char="•"/>
            </a:pPr>
            <a:r>
              <a:rPr lang="es-ES" sz="1800" i="1" kern="0">
                <a:solidFill>
                  <a:schemeClr val="accent6"/>
                </a:solidFill>
                <a:latin typeface="Corbel"/>
                <a:cs typeface="Times New Roman"/>
              </a:rPr>
              <a:t>Migración activa o por empuje (push migration)</a:t>
            </a:r>
            <a:r>
              <a:rPr lang="es-ES" sz="1800" i="1" kern="0">
                <a:latin typeface="Corbel"/>
                <a:cs typeface="Times New Roman"/>
              </a:rPr>
              <a:t>:</a:t>
            </a:r>
            <a:r>
              <a:rPr lang="es-ES" sz="1800" kern="0">
                <a:latin typeface="Corbel"/>
                <a:cs typeface="Times New Roman"/>
              </a:rPr>
              <a:t> Periódicamente se ejecuta una tarea que analiza la ocupación de los procesadores, y si la misma pasa de determinado umbral, migra el proceso de la cola de dicho procesador a la cola del procesador más desocupado. Linux ejecuta esta tarea cada 200 ms</a:t>
            </a:r>
          </a:p>
          <a:p>
            <a:pPr marL="285750" indent="-285750">
              <a:buFont typeface="Arial"/>
              <a:buChar char="•"/>
            </a:pPr>
            <a:r>
              <a:rPr lang="es-ES" sz="1800" i="1" kern="0">
                <a:solidFill>
                  <a:schemeClr val="accent6"/>
                </a:solidFill>
                <a:latin typeface="Corbel"/>
                <a:cs typeface="Times New Roman"/>
              </a:rPr>
              <a:t>Migración pasiva o por jalón (pull migration)</a:t>
            </a:r>
            <a:r>
              <a:rPr lang="es-ES" sz="1800" kern="0">
                <a:latin typeface="Corbel"/>
                <a:cs typeface="Times New Roman"/>
              </a:rPr>
              <a:t>: Cuando un procesador queda ocioso, ejecuta la tarea </a:t>
            </a:r>
            <a:r>
              <a:rPr lang="es-ES" sz="1800" i="1" kern="0">
                <a:latin typeface="Corbel"/>
                <a:cs typeface="Times New Roman"/>
              </a:rPr>
              <a:t>idle, </a:t>
            </a:r>
            <a:r>
              <a:rPr lang="es-ES" sz="1800" kern="0">
                <a:latin typeface="Corbel"/>
                <a:cs typeface="Times New Roman"/>
              </a:rPr>
              <a:t>que entre otras cosas en lugar de parar al procesador analiza la ocupación de los procesadores activos. Si hay procesadores muy ocupados, jala algún proceso para migrarlo a su propia cola</a:t>
            </a:r>
            <a:endParaRPr lang="es-ES" sz="1800" i="1" kern="0">
              <a:latin typeface="Corbel"/>
              <a:cs typeface="Times New Roman"/>
            </a:endParaRPr>
          </a:p>
          <a:p>
            <a:pPr marL="0" indent="0">
              <a:buNone/>
            </a:pPr>
            <a:r>
              <a:rPr lang="es-ES" sz="1800" kern="0">
                <a:latin typeface="Corbel"/>
                <a:cs typeface="Times New Roman"/>
              </a:rPr>
              <a:t>Ambas tareas son generalmente utilizadas en los SO modernos.</a:t>
            </a:r>
          </a:p>
          <a:p>
            <a:pPr marL="0" indent="0">
              <a:buNone/>
            </a:pPr>
            <a:r>
              <a:rPr lang="es-ES" sz="1800" b="1" kern="0">
                <a:latin typeface="Corbel"/>
                <a:cs typeface="Times New Roman"/>
              </a:rPr>
              <a:t>Nota:</a:t>
            </a:r>
            <a:r>
              <a:rPr lang="es-ES" sz="1800" kern="0">
                <a:latin typeface="Corbel"/>
                <a:cs typeface="Times New Roman"/>
              </a:rPr>
              <a:t> Cualquier tipo de migración conlleverá una penalización en términos de </a:t>
            </a:r>
            <a:r>
              <a:rPr lang="es-ES" sz="1800" i="1" kern="0">
                <a:latin typeface="Corbel"/>
                <a:cs typeface="Times New Roman"/>
              </a:rPr>
              <a:t>afinidad</a:t>
            </a:r>
            <a:r>
              <a:rPr lang="es-ES" sz="1800" kern="0">
                <a:latin typeface="Corbel"/>
                <a:cs typeface="Times New Roman"/>
              </a:rPr>
              <a:t> de CPU.</a:t>
            </a:r>
          </a:p>
          <a:p>
            <a:pPr marL="0" indent="0">
              <a:buNone/>
            </a:pPr>
            <a:endParaRPr lang="es-ES" sz="1800" kern="0">
              <a:latin typeface="Corbel"/>
              <a:cs typeface="Times New Roman"/>
            </a:endParaRPr>
          </a:p>
          <a:p>
            <a:pPr marL="0" indent="0">
              <a:buFontTx/>
              <a:buNone/>
            </a:pPr>
            <a:endParaRPr lang="es-ES" sz="2000" kern="0">
              <a:latin typeface="Corbel"/>
              <a:cs typeface="Times New Roman"/>
            </a:endParaRPr>
          </a:p>
          <a:p>
            <a:pPr marL="0" indent="0">
              <a:buFont typeface="Arial"/>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3595262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multiprocesadores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1800" b="1" kern="0">
                <a:solidFill>
                  <a:srgbClr val="2D2DB9"/>
                </a:solidFill>
                <a:latin typeface="Corbel"/>
                <a:cs typeface="Times New Roman"/>
              </a:rPr>
              <a:t>Una sola cola de listos para todos los procesadores</a:t>
            </a:r>
          </a:p>
          <a:p>
            <a:pPr marL="0" indent="0">
              <a:buNone/>
            </a:pPr>
            <a:endParaRPr lang="es-ES" sz="1800" b="1" kern="0">
              <a:solidFill>
                <a:srgbClr val="2D2DB9"/>
              </a:solidFill>
              <a:latin typeface="Corbel"/>
              <a:cs typeface="Times New Roman"/>
            </a:endParaRPr>
          </a:p>
          <a:p>
            <a:pPr marL="0" indent="0">
              <a:buNone/>
            </a:pPr>
            <a:r>
              <a:rPr lang="es-ES" sz="1800" kern="0">
                <a:latin typeface="Corbel"/>
                <a:cs typeface="Times New Roman"/>
              </a:rPr>
              <a:t>En esta técnica se utiiza una sola cola de listos para todos los procesadores. A medida que un procesador queda libre se escoge el primer proceso en la cola.</a:t>
            </a:r>
            <a:br>
              <a:rPr lang="es-ES" sz="1800" kern="0">
                <a:latin typeface="Corbel"/>
                <a:cs typeface="Times New Roman"/>
              </a:rPr>
            </a:br>
            <a:r>
              <a:rPr lang="es-ES" sz="1800" kern="0">
                <a:latin typeface="Corbel"/>
                <a:cs typeface="Times New Roman"/>
              </a:rPr>
              <a:t>Esto hace que incluso se ahorre la implementación de las tareas de migración vistas anteriormente.</a:t>
            </a:r>
          </a:p>
          <a:p>
            <a:pPr marL="0" indent="0">
              <a:buNone/>
            </a:pPr>
            <a:r>
              <a:rPr lang="es-ES" sz="1800" kern="0">
                <a:latin typeface="Corbel"/>
                <a:cs typeface="Times New Roman"/>
              </a:rPr>
              <a:t>Sin embargo, este enfoque no es utilizado hoy en día en ningún SO masivo. Básicamente porque el mismo casi imposibilita la afinidad de CPU.</a:t>
            </a:r>
          </a:p>
          <a:p>
            <a:pPr marL="0" indent="0">
              <a:buFontTx/>
              <a:buNone/>
            </a:pPr>
            <a:endParaRPr lang="es-ES" sz="1800" kern="0">
              <a:latin typeface="Corbel"/>
              <a:cs typeface="Times New Roman"/>
            </a:endParaRPr>
          </a:p>
          <a:p>
            <a:pPr marL="0" indent="0">
              <a:buFontTx/>
              <a:buNone/>
            </a:pPr>
            <a:endParaRPr lang="es-ES" sz="2000" kern="0">
              <a:latin typeface="Corbel"/>
              <a:cs typeface="Times New Roman"/>
            </a:endParaRPr>
          </a:p>
          <a:p>
            <a:pPr marL="0" indent="0">
              <a:buFont typeface="Arial"/>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a:buFont typeface="Arial"/>
              <a:buChar char="•"/>
            </a:pPr>
            <a:endParaRPr lang="es-ES" sz="2000" kern="0">
              <a:latin typeface="Corbel"/>
              <a:cs typeface="Times New Roman"/>
            </a:endParaRPr>
          </a:p>
          <a:p>
            <a:pPr marL="0" indent="0">
              <a:buNone/>
            </a:pPr>
            <a:br>
              <a:rPr lang="es-ES" sz="2000" kern="0">
                <a:latin typeface="Corbel"/>
                <a:cs typeface="Times New Roman"/>
              </a:rPr>
            </a:br>
            <a:endParaRPr lang="es-ES" sz="2000" i="1"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457200" indent="-457200">
              <a:buFont typeface="Arial"/>
              <a:buChar char="•"/>
            </a:pPr>
            <a:endParaRPr lang="es-ES" sz="2000" kern="0">
              <a:latin typeface="Corbel"/>
              <a:cs typeface="Times New Roman"/>
            </a:endParaRPr>
          </a:p>
          <a:p>
            <a:pPr marL="0" indent="0">
              <a:buNone/>
            </a:pPr>
            <a:endParaRPr lang="es-ES" sz="2000" kern="0">
              <a:latin typeface="Corbel"/>
              <a:cs typeface="Times New Roman"/>
            </a:endParaRPr>
          </a:p>
          <a:p>
            <a:pPr>
              <a:buFont typeface="Arial"/>
              <a:buChar char="•"/>
            </a:pPr>
            <a:endParaRPr lang="es-ES" sz="2000" kern="0">
              <a:latin typeface="Corbel"/>
              <a:cs typeface="Times New Roman"/>
            </a:endParaRPr>
          </a:p>
          <a:p>
            <a:pPr marL="0" indent="0" algn="ctr">
              <a:buNone/>
            </a:pPr>
            <a:endParaRPr lang="es-ES" sz="1600" kern="0">
              <a:latin typeface="Corbel"/>
              <a:cs typeface="Times New Roman"/>
            </a:endParaRPr>
          </a:p>
          <a:p>
            <a:pPr marL="0" indent="0" algn="ctr">
              <a:buNone/>
            </a:pPr>
            <a:endParaRPr lang="es-ES" sz="1600" kern="0">
              <a:latin typeface="Corbel"/>
              <a:cs typeface="Times New Roman"/>
            </a:endParaRPr>
          </a:p>
          <a:p>
            <a:pPr marL="0" indent="0" algn="ctr">
              <a:buNone/>
            </a:pPr>
            <a:br>
              <a:rPr lang="es-ES" sz="1600" kern="0">
                <a:latin typeface="Corbel"/>
                <a:cs typeface="Times New Roman"/>
              </a:rPr>
            </a:br>
            <a:r>
              <a:rPr lang="es-ES" sz="2000" kern="0">
                <a:latin typeface="Corbel"/>
                <a:cs typeface="Times New Roman"/>
              </a:rPr>
              <a:t> </a:t>
            </a:r>
            <a:endParaRPr lang="es-ES" kern="0">
              <a:cs typeface="Times New Roman"/>
            </a:endParaRPr>
          </a:p>
          <a:p>
            <a:pPr marL="457200" lvl="1" indent="0">
              <a:buFontTx/>
              <a:buNone/>
            </a:pPr>
            <a:endParaRPr lang="es-ES" sz="2000" i="1" kern="0">
              <a:latin typeface="Corbel"/>
              <a:cs typeface="Times New Roman"/>
            </a:endParaRPr>
          </a:p>
          <a:p>
            <a:pPr lvl="1">
              <a:buFont typeface="Arial"/>
              <a:buChar char="•"/>
            </a:pPr>
            <a:endParaRPr lang="es-ES" sz="2000" i="1" kern="0">
              <a:latin typeface="Corbel"/>
              <a:cs typeface="Times New Roman"/>
            </a:endParaRPr>
          </a:p>
          <a:p>
            <a:pPr lvl="1">
              <a:buFont typeface="Arial"/>
              <a:buChar char="•"/>
            </a:pPr>
            <a:endParaRPr lang="es-ES" sz="20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a:buFont typeface="Arial"/>
              <a:buChar char="•"/>
            </a:pPr>
            <a:endParaRPr lang="es-ES" sz="2400" kern="0">
              <a:latin typeface="Corbel"/>
              <a:cs typeface="Times New Roman"/>
            </a:endParaRPr>
          </a:p>
          <a:p>
            <a:pPr lvl="1">
              <a:buFont typeface="Arial"/>
              <a:buChar char="–"/>
            </a:pPr>
            <a:endParaRPr lang="es-ES" sz="2000" kern="0">
              <a:latin typeface="Corbel"/>
              <a:cs typeface="Times New Roman"/>
            </a:endParaRPr>
          </a:p>
        </p:txBody>
      </p:sp>
    </p:spTree>
    <p:extLst>
      <p:ext uri="{BB962C8B-B14F-4D97-AF65-F5344CB8AC3E}">
        <p14:creationId xmlns:p14="http://schemas.microsoft.com/office/powerpoint/2010/main" val="2123293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38350" y="51795"/>
            <a:ext cx="8937810" cy="600137"/>
          </a:xfrm>
        </p:spPr>
        <p:txBody>
          <a:bodyPr/>
          <a:lstStyle/>
          <a:p>
            <a:r>
              <a:rPr lang="es-ES" sz="3600">
                <a:latin typeface="Corbel"/>
                <a:cs typeface="Times New Roman"/>
              </a:rPr>
              <a:t>Planificación de multiprocesadores (cont.)</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703543"/>
          </a:xfrm>
        </p:spPr>
        <p:txBody>
          <a:bodyPr/>
          <a:lstStyle/>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457200" indent="-457200">
              <a:buFont typeface="Arial"/>
              <a:buChar char="•"/>
            </a:pPr>
            <a:endParaRPr lang="es-ES" sz="2000">
              <a:latin typeface="Corbel"/>
              <a:cs typeface="Times New Roman"/>
            </a:endParaRPr>
          </a:p>
          <a:p>
            <a:pPr marL="0" indent="0">
              <a:buNone/>
            </a:pPr>
            <a:endParaRPr lang="es-ES" sz="2000">
              <a:latin typeface="Corbel"/>
              <a:cs typeface="Times New Roman"/>
            </a:endParaRPr>
          </a:p>
          <a:p>
            <a:pPr>
              <a:buFont typeface="Arial"/>
              <a:buChar char="•"/>
            </a:pPr>
            <a:endParaRPr lang="es-ES" sz="2000">
              <a:latin typeface="Corbel"/>
              <a:cs typeface="Times New Roman"/>
            </a:endParaRPr>
          </a:p>
          <a:p>
            <a:pPr marL="0" indent="0">
              <a:buNone/>
            </a:pPr>
            <a:br>
              <a:rPr lang="es-ES" sz="2000">
                <a:latin typeface="Corbel"/>
                <a:cs typeface="Times New Roman"/>
              </a:rPr>
            </a:br>
            <a:r>
              <a:rPr lang="es-ES" sz="2000">
                <a:latin typeface="Corbel"/>
                <a:cs typeface="Times New Roman"/>
              </a:rPr>
              <a:t> </a:t>
            </a:r>
            <a:endParaRPr lang="es-ES">
              <a:cs typeface="Times New Roman"/>
            </a:endParaRPr>
          </a:p>
          <a:p>
            <a:pPr marL="457200" lvl="1" indent="0">
              <a:buNone/>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buChar char="–"/>
            </a:pPr>
            <a:endParaRPr lang="es-ES" sz="2000">
              <a:latin typeface="Corbel"/>
              <a:cs typeface="Times New Roman"/>
            </a:endParaRPr>
          </a:p>
        </p:txBody>
      </p:sp>
      <p:sp>
        <p:nvSpPr>
          <p:cNvPr id="5" name="Marcador de contenido 2">
            <a:extLst>
              <a:ext uri="{FF2B5EF4-FFF2-40B4-BE49-F238E27FC236}">
                <a16:creationId xmlns:a16="http://schemas.microsoft.com/office/drawing/2014/main" id="{6CC7F568-38C6-4188-B08E-192814FEAE29}"/>
              </a:ext>
            </a:extLst>
          </p:cNvPr>
          <p:cNvSpPr txBox="1">
            <a:spLocks/>
          </p:cNvSpPr>
          <p:nvPr/>
        </p:nvSpPr>
        <p:spPr bwMode="auto">
          <a:xfrm>
            <a:off x="838200" y="778935"/>
            <a:ext cx="7772400" cy="59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s-ES" sz="1800" b="1" kern="0" dirty="0">
                <a:solidFill>
                  <a:srgbClr val="2D2DB9"/>
                </a:solidFill>
                <a:latin typeface="Corbel"/>
                <a:cs typeface="Times New Roman"/>
              </a:rPr>
              <a:t>Procesadores con soporte de </a:t>
            </a:r>
            <a:r>
              <a:rPr lang="es-ES" sz="1800" b="1" i="1" kern="0" dirty="0">
                <a:solidFill>
                  <a:srgbClr val="2D2DB9"/>
                </a:solidFill>
                <a:latin typeface="Corbel"/>
                <a:cs typeface="Times New Roman"/>
              </a:rPr>
              <a:t>hilos de hardware</a:t>
            </a:r>
          </a:p>
          <a:p>
            <a:pPr marL="0" indent="0">
              <a:buNone/>
            </a:pPr>
            <a:endParaRPr lang="es-ES" sz="1800" b="1" kern="0" dirty="0">
              <a:solidFill>
                <a:srgbClr val="2D2DB9"/>
              </a:solidFill>
              <a:latin typeface="Corbel"/>
              <a:cs typeface="Times New Roman"/>
            </a:endParaRPr>
          </a:p>
          <a:p>
            <a:pPr marL="0" indent="0">
              <a:buNone/>
            </a:pPr>
            <a:r>
              <a:rPr lang="es-ES" sz="1800" kern="0" dirty="0">
                <a:latin typeface="Corbel"/>
                <a:cs typeface="Times New Roman"/>
              </a:rPr>
              <a:t>Este tema puede llevar a confusión con los hilos de los procesos que se han visto anteriormente. Éste es un concepto diferente. Se refiere a que un mismo procesador le presenta al sistema operativo dos unidades de ejecución diferentes. Esto se conoce en el mercado como </a:t>
            </a:r>
            <a:r>
              <a:rPr lang="es-ES" sz="1800" i="1" kern="0" dirty="0" err="1">
                <a:latin typeface="Corbel"/>
                <a:cs typeface="Times New Roman"/>
              </a:rPr>
              <a:t>HyperThreading</a:t>
            </a:r>
            <a:r>
              <a:rPr lang="es-ES" sz="1800" kern="0" dirty="0">
                <a:latin typeface="Corbel"/>
                <a:cs typeface="Times New Roman"/>
              </a:rPr>
              <a:t>.</a:t>
            </a:r>
          </a:p>
          <a:p>
            <a:pPr marL="0" indent="0">
              <a:buNone/>
            </a:pPr>
            <a:r>
              <a:rPr lang="es-ES" sz="1800" kern="0" dirty="0">
                <a:latin typeface="Corbel"/>
                <a:cs typeface="Times New Roman"/>
              </a:rPr>
              <a:t>La idea sobre la cual se cimienta esto es que el procesador tiene múltiples unidades de ejecución (</a:t>
            </a:r>
            <a:r>
              <a:rPr lang="es-ES" sz="1800" i="1" kern="0" dirty="0">
                <a:latin typeface="Corbel"/>
                <a:cs typeface="Times New Roman"/>
              </a:rPr>
              <a:t>pipelines </a:t>
            </a:r>
            <a:r>
              <a:rPr lang="es-ES" sz="1800" kern="0" dirty="0">
                <a:latin typeface="Corbel"/>
                <a:cs typeface="Times New Roman"/>
              </a:rPr>
              <a:t>por ejemplo, o incluso otras unidades), las cuales muchas veces algunas se mantienen ociosas mientras se ejecuta una determinada instrucción que sólo utiliza unas pocas. </a:t>
            </a:r>
            <a:br>
              <a:rPr lang="es-ES" sz="1800" kern="0" dirty="0">
                <a:latin typeface="Corbel"/>
                <a:cs typeface="Times New Roman"/>
              </a:rPr>
            </a:br>
            <a:r>
              <a:rPr lang="es-ES" sz="1800" kern="0" dirty="0">
                <a:latin typeface="Corbel"/>
                <a:cs typeface="Times New Roman"/>
              </a:rPr>
              <a:t>Por lo tanto, si se logra intercalar instrucciones que utilicen diferentes unidades, entonces dichas instrucciones se podrán ejecutar en paralelo.</a:t>
            </a:r>
          </a:p>
          <a:p>
            <a:pPr marL="0" indent="0">
              <a:buFontTx/>
              <a:buNone/>
            </a:pPr>
            <a:endParaRPr lang="es-ES" sz="1800" kern="0">
              <a:latin typeface="Corbel"/>
              <a:cs typeface="Times New Roman"/>
            </a:endParaRPr>
          </a:p>
          <a:p>
            <a:pPr marL="0" indent="0">
              <a:buFontTx/>
              <a:buNone/>
            </a:pPr>
            <a:endParaRPr lang="es-ES" sz="1800" kern="0">
              <a:latin typeface="Corbel"/>
              <a:cs typeface="Times New Roman"/>
            </a:endParaRPr>
          </a:p>
          <a:p>
            <a:pPr marL="0" indent="0">
              <a:buFontTx/>
              <a:buNone/>
            </a:pPr>
            <a:endParaRPr lang="es-ES" sz="2000" kern="0" dirty="0">
              <a:latin typeface="Corbel"/>
              <a:cs typeface="Times New Roman"/>
            </a:endParaRPr>
          </a:p>
          <a:p>
            <a:pPr marL="0" indent="0">
              <a:buFont typeface="Arial"/>
              <a:buNone/>
            </a:pPr>
            <a:endParaRPr lang="es-ES" sz="2000" kern="0" dirty="0">
              <a:latin typeface="Corbel"/>
              <a:cs typeface="Times New Roman"/>
            </a:endParaRPr>
          </a:p>
          <a:p>
            <a:pPr marL="0" indent="0">
              <a:buNone/>
            </a:pPr>
            <a:r>
              <a:rPr lang="es-ES" sz="1800" kern="0" dirty="0">
                <a:latin typeface="Corbel"/>
                <a:cs typeface="Times New Roman"/>
              </a:rPr>
              <a:t>Obsérvese cómo aparecen tiempos muertos por espera del procesador. En estos casos, ambas instrucciones están queriendo utilizar las mismas unidades de ejecución, por lo tanto, una de las dos debe esperar</a:t>
            </a:r>
            <a:endParaRPr lang="es-ES" sz="2000" kern="0" dirty="0">
              <a:latin typeface="Corbel"/>
              <a:cs typeface="Times New Roman"/>
            </a:endParaRPr>
          </a:p>
          <a:p>
            <a:pPr marL="0" indent="0">
              <a:buNone/>
            </a:pPr>
            <a:endParaRPr lang="es-ES" sz="2000" kern="0" dirty="0">
              <a:latin typeface="Corbel"/>
              <a:cs typeface="Times New Roman"/>
            </a:endParaRPr>
          </a:p>
          <a:p>
            <a:pPr marL="0" indent="0">
              <a:buNone/>
            </a:pPr>
            <a:endParaRPr lang="es-ES" sz="2000" kern="0" dirty="0">
              <a:latin typeface="Corbel"/>
              <a:cs typeface="Times New Roman"/>
            </a:endParaRPr>
          </a:p>
          <a:p>
            <a:pPr>
              <a:buFont typeface="Arial"/>
              <a:buChar char="•"/>
            </a:pPr>
            <a:endParaRPr lang="es-ES" sz="2000" kern="0" dirty="0">
              <a:latin typeface="Corbel"/>
              <a:cs typeface="Times New Roman"/>
            </a:endParaRPr>
          </a:p>
          <a:p>
            <a:pPr>
              <a:buFont typeface="Arial"/>
              <a:buChar char="•"/>
            </a:pPr>
            <a:endParaRPr lang="es-ES" sz="2000" kern="0" dirty="0">
              <a:latin typeface="Corbel"/>
              <a:cs typeface="Times New Roman"/>
            </a:endParaRPr>
          </a:p>
          <a:p>
            <a:pPr marL="0" indent="0">
              <a:buNone/>
            </a:pPr>
            <a:br>
              <a:rPr lang="es-ES" sz="2000" kern="0" dirty="0">
                <a:latin typeface="Corbel"/>
                <a:cs typeface="Times New Roman"/>
              </a:rPr>
            </a:br>
            <a:endParaRPr lang="es-ES" sz="2000" i="1" kern="0" dirty="0">
              <a:latin typeface="Corbel"/>
              <a:cs typeface="Times New Roman"/>
            </a:endParaRPr>
          </a:p>
          <a:p>
            <a:pPr marL="457200" indent="-457200">
              <a:buFont typeface="Arial"/>
              <a:buChar char="•"/>
            </a:pPr>
            <a:endParaRPr lang="es-ES" sz="2000" kern="0" dirty="0">
              <a:latin typeface="Corbel"/>
              <a:cs typeface="Times New Roman"/>
            </a:endParaRPr>
          </a:p>
          <a:p>
            <a:pPr marL="0" indent="0">
              <a:buNone/>
            </a:pPr>
            <a:endParaRPr lang="es-ES" sz="2000" kern="0" dirty="0">
              <a:latin typeface="Corbel"/>
              <a:cs typeface="Times New Roman"/>
            </a:endParaRPr>
          </a:p>
          <a:p>
            <a:pPr marL="0" indent="0">
              <a:buNone/>
            </a:pPr>
            <a:endParaRPr lang="es-ES" sz="2000" kern="0" dirty="0">
              <a:latin typeface="Corbel"/>
              <a:cs typeface="Times New Roman"/>
            </a:endParaRPr>
          </a:p>
          <a:p>
            <a:pPr>
              <a:buFont typeface="Arial"/>
              <a:buChar char="•"/>
            </a:pPr>
            <a:endParaRPr lang="es-ES" sz="2000" kern="0" dirty="0">
              <a:latin typeface="Corbel"/>
              <a:cs typeface="Times New Roman"/>
            </a:endParaRPr>
          </a:p>
          <a:p>
            <a:pPr marL="457200" indent="-457200">
              <a:buFont typeface="Arial"/>
              <a:buChar char="•"/>
            </a:pPr>
            <a:endParaRPr lang="es-ES" sz="2000" kern="0" dirty="0">
              <a:latin typeface="Corbel"/>
              <a:cs typeface="Times New Roman"/>
            </a:endParaRPr>
          </a:p>
          <a:p>
            <a:pPr marL="0" indent="0">
              <a:buNone/>
            </a:pPr>
            <a:endParaRPr lang="es-ES" sz="2000" kern="0" dirty="0">
              <a:latin typeface="Corbel"/>
              <a:cs typeface="Times New Roman"/>
            </a:endParaRPr>
          </a:p>
          <a:p>
            <a:pPr>
              <a:buFont typeface="Arial"/>
              <a:buChar char="•"/>
            </a:pPr>
            <a:endParaRPr lang="es-ES" sz="2000" kern="0" dirty="0">
              <a:latin typeface="Corbel"/>
              <a:cs typeface="Times New Roman"/>
            </a:endParaRPr>
          </a:p>
          <a:p>
            <a:pPr marL="0" indent="0" algn="ctr">
              <a:buNone/>
            </a:pPr>
            <a:endParaRPr lang="es-ES" sz="1600" kern="0" dirty="0">
              <a:latin typeface="Corbel"/>
              <a:cs typeface="Times New Roman"/>
            </a:endParaRPr>
          </a:p>
          <a:p>
            <a:pPr marL="0" indent="0" algn="ctr">
              <a:buNone/>
            </a:pPr>
            <a:endParaRPr lang="es-ES" sz="1600" kern="0" dirty="0">
              <a:latin typeface="Corbel"/>
              <a:cs typeface="Times New Roman"/>
            </a:endParaRPr>
          </a:p>
          <a:p>
            <a:pPr marL="0" indent="0" algn="ctr">
              <a:buNone/>
            </a:pPr>
            <a:br>
              <a:rPr lang="es-ES" sz="1600" kern="0" dirty="0">
                <a:latin typeface="Corbel"/>
                <a:cs typeface="Times New Roman"/>
              </a:rPr>
            </a:br>
            <a:r>
              <a:rPr lang="es-ES" sz="2000" kern="0" dirty="0">
                <a:latin typeface="Corbel"/>
                <a:cs typeface="Times New Roman"/>
              </a:rPr>
              <a:t> </a:t>
            </a:r>
            <a:endParaRPr lang="es-ES" kern="0" dirty="0">
              <a:cs typeface="Times New Roman"/>
            </a:endParaRPr>
          </a:p>
          <a:p>
            <a:pPr marL="457200" lvl="1" indent="0">
              <a:buFontTx/>
              <a:buNone/>
            </a:pPr>
            <a:endParaRPr lang="es-ES" sz="2000" i="1" kern="0" dirty="0">
              <a:latin typeface="Corbel"/>
              <a:cs typeface="Times New Roman"/>
            </a:endParaRPr>
          </a:p>
          <a:p>
            <a:pPr lvl="1">
              <a:buFont typeface="Arial"/>
              <a:buChar char="•"/>
            </a:pPr>
            <a:endParaRPr lang="es-ES" sz="2000" i="1" kern="0" dirty="0">
              <a:latin typeface="Corbel"/>
              <a:cs typeface="Times New Roman"/>
            </a:endParaRPr>
          </a:p>
          <a:p>
            <a:pPr lvl="1">
              <a:buFont typeface="Arial"/>
              <a:buChar char="•"/>
            </a:pPr>
            <a:endParaRPr lang="es-ES" sz="2000" kern="0" dirty="0">
              <a:latin typeface="Corbel"/>
              <a:cs typeface="Times New Roman"/>
            </a:endParaRPr>
          </a:p>
          <a:p>
            <a:pPr>
              <a:buFont typeface="Arial"/>
              <a:buChar char="•"/>
            </a:pPr>
            <a:endParaRPr lang="es-ES" sz="2400" kern="0" dirty="0">
              <a:latin typeface="Corbel"/>
              <a:cs typeface="Times New Roman"/>
            </a:endParaRPr>
          </a:p>
          <a:p>
            <a:pPr>
              <a:buFont typeface="Arial"/>
              <a:buChar char="•"/>
            </a:pPr>
            <a:endParaRPr lang="es-ES" sz="2400" kern="0" dirty="0">
              <a:latin typeface="Corbel"/>
              <a:cs typeface="Times New Roman"/>
            </a:endParaRPr>
          </a:p>
          <a:p>
            <a:pPr>
              <a:buFont typeface="Arial"/>
              <a:buChar char="•"/>
            </a:pPr>
            <a:endParaRPr lang="es-ES" sz="2400" kern="0" dirty="0">
              <a:latin typeface="Corbel"/>
              <a:cs typeface="Times New Roman"/>
            </a:endParaRPr>
          </a:p>
          <a:p>
            <a:pPr lvl="1">
              <a:buFont typeface="Arial"/>
              <a:buChar char="–"/>
            </a:pPr>
            <a:endParaRPr lang="es-ES" sz="2000" kern="0" dirty="0">
              <a:latin typeface="Corbel"/>
              <a:cs typeface="Times New Roman"/>
            </a:endParaRPr>
          </a:p>
        </p:txBody>
      </p:sp>
      <p:pic>
        <p:nvPicPr>
          <p:cNvPr id="4" name="Imagen 5">
            <a:extLst>
              <a:ext uri="{FF2B5EF4-FFF2-40B4-BE49-F238E27FC236}">
                <a16:creationId xmlns:a16="http://schemas.microsoft.com/office/drawing/2014/main" id="{D6E0B758-D024-4D73-98CB-16BEFD460DA3}"/>
              </a:ext>
            </a:extLst>
          </p:cNvPr>
          <p:cNvPicPr>
            <a:picLocks noChangeAspect="1"/>
          </p:cNvPicPr>
          <p:nvPr/>
        </p:nvPicPr>
        <p:blipFill>
          <a:blip r:embed="rId2"/>
          <a:stretch>
            <a:fillRect/>
          </a:stretch>
        </p:blipFill>
        <p:spPr>
          <a:xfrm>
            <a:off x="1935381" y="4334005"/>
            <a:ext cx="5278218" cy="1215275"/>
          </a:xfrm>
          <a:prstGeom prst="rect">
            <a:avLst/>
          </a:prstGeom>
        </p:spPr>
      </p:pic>
    </p:spTree>
    <p:extLst>
      <p:ext uri="{BB962C8B-B14F-4D97-AF65-F5344CB8AC3E}">
        <p14:creationId xmlns:p14="http://schemas.microsoft.com/office/powerpoint/2010/main" val="2057853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Tipos de Planificación</a:t>
            </a:r>
            <a:endParaRPr lang="es-ES">
              <a:latin typeface="Corbel"/>
            </a:endParaRP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450937" y="955240"/>
            <a:ext cx="8217074" cy="5569073"/>
          </a:xfrm>
        </p:spPr>
        <p:txBody>
          <a:bodyPr/>
          <a:lstStyle/>
          <a:p>
            <a:pPr>
              <a:buFont typeface="Arial"/>
            </a:pPr>
            <a:r>
              <a:rPr lang="es-ES" sz="2400" b="1">
                <a:solidFill>
                  <a:schemeClr val="accent6"/>
                </a:solidFill>
                <a:latin typeface="Corbel"/>
                <a:cs typeface="Times New Roman"/>
              </a:rPr>
              <a:t>A largo plazo</a:t>
            </a:r>
          </a:p>
          <a:p>
            <a:pPr lvl="1">
              <a:buFont typeface="Arial"/>
              <a:buChar char="•"/>
            </a:pPr>
            <a:r>
              <a:rPr lang="es-ES" sz="2000">
                <a:latin typeface="Corbel"/>
                <a:cs typeface="Times New Roman"/>
              </a:rPr>
              <a:t>Era frecuente en los sistemas por lotes</a:t>
            </a:r>
            <a:endParaRPr lang="es-ES" sz="2000" b="1">
              <a:latin typeface="Corbel"/>
              <a:cs typeface="Times New Roman"/>
            </a:endParaRPr>
          </a:p>
          <a:p>
            <a:pPr lvl="1">
              <a:buFont typeface="Arial"/>
              <a:buChar char="•"/>
            </a:pPr>
            <a:r>
              <a:rPr lang="es-ES" sz="2000">
                <a:latin typeface="Corbel"/>
                <a:cs typeface="Times New Roman"/>
              </a:rPr>
              <a:t>Decide qué procesos (o trabajos) serán iniciados</a:t>
            </a:r>
          </a:p>
          <a:p>
            <a:pPr lvl="1">
              <a:buFont typeface="Arial"/>
              <a:buChar char="•"/>
            </a:pPr>
            <a:r>
              <a:rPr lang="es-ES" sz="2000">
                <a:latin typeface="Corbel"/>
                <a:cs typeface="Times New Roman"/>
              </a:rPr>
              <a:t>Se ejecuta periódicamente una vez cada varios segundos, minutos o incluso horas</a:t>
            </a:r>
          </a:p>
          <a:p>
            <a:pPr lvl="1">
              <a:buFont typeface="Arial"/>
              <a:buChar char="•"/>
            </a:pPr>
            <a:r>
              <a:rPr lang="es-ES" sz="2000">
                <a:latin typeface="Corbel"/>
                <a:cs typeface="Times New Roman"/>
              </a:rPr>
              <a:t>En los sistemas modernos ya no se utiliza más debido a que el usuario es quien elige qué procesos se ejecutarán</a:t>
            </a:r>
          </a:p>
          <a:p>
            <a:pPr>
              <a:buFont typeface="Arial"/>
              <a:buChar char="•"/>
            </a:pPr>
            <a:r>
              <a:rPr lang="es-ES" sz="2400" b="1">
                <a:solidFill>
                  <a:schemeClr val="accent6"/>
                </a:solidFill>
                <a:latin typeface="Corbel"/>
                <a:cs typeface="Times New Roman"/>
              </a:rPr>
              <a:t>A mediano plazo</a:t>
            </a:r>
            <a:endParaRPr lang="es-ES" sz="2400">
              <a:solidFill>
                <a:schemeClr val="accent6"/>
              </a:solidFill>
              <a:latin typeface="Corbel"/>
              <a:cs typeface="Times New Roman"/>
            </a:endParaRPr>
          </a:p>
          <a:p>
            <a:pPr lvl="1">
              <a:buFont typeface="Arial"/>
              <a:buChar char="•"/>
            </a:pPr>
            <a:r>
              <a:rPr lang="es-ES" sz="2000">
                <a:latin typeface="Corbel"/>
                <a:cs typeface="Times New Roman"/>
              </a:rPr>
              <a:t>Decide qué procesos suspender y despertar/activar</a:t>
            </a:r>
            <a:endParaRPr lang="es-ES" sz="1800">
              <a:latin typeface="Corbel"/>
              <a:cs typeface="Times New Roman"/>
            </a:endParaRPr>
          </a:p>
          <a:p>
            <a:pPr lvl="1">
              <a:buFont typeface="Arial"/>
              <a:buChar char="•"/>
            </a:pPr>
            <a:r>
              <a:rPr lang="es-ES" sz="2000">
                <a:latin typeface="Corbel"/>
                <a:cs typeface="Times New Roman"/>
              </a:rPr>
              <a:t>Esto ocurre debido a que los procesos típicamente se bloquean por escasez de algún recurso (típicamente la memoria principal o primaria)</a:t>
            </a:r>
          </a:p>
          <a:p>
            <a:pPr lvl="1">
              <a:buFont typeface="Arial"/>
              <a:buChar char="•"/>
            </a:pPr>
            <a:r>
              <a:rPr lang="es-ES" sz="2000">
                <a:latin typeface="Corbel"/>
                <a:cs typeface="Times New Roman"/>
              </a:rPr>
              <a:t>En algunas bibliografías también llamado </a:t>
            </a:r>
            <a:r>
              <a:rPr lang="es-ES" sz="2000" i="1" err="1">
                <a:latin typeface="Corbel"/>
                <a:cs typeface="Times New Roman"/>
              </a:rPr>
              <a:t>agendador</a:t>
            </a:r>
            <a:r>
              <a:rPr lang="es-ES" sz="2000" i="1">
                <a:latin typeface="Corbel"/>
                <a:cs typeface="Times New Roman"/>
              </a:rPr>
              <a:t> o </a:t>
            </a:r>
            <a:r>
              <a:rPr lang="es-ES" sz="2000" i="1" err="1">
                <a:latin typeface="Corbel"/>
                <a:cs typeface="Times New Roman"/>
              </a:rPr>
              <a:t>scheduler</a:t>
            </a: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pPr>
            <a:endParaRPr lang="es-ES" sz="2000">
              <a:latin typeface="Corbel"/>
              <a:cs typeface="Times New Roman"/>
            </a:endParaRPr>
          </a:p>
        </p:txBody>
      </p:sp>
    </p:spTree>
    <p:extLst>
      <p:ext uri="{BB962C8B-B14F-4D97-AF65-F5344CB8AC3E}">
        <p14:creationId xmlns:p14="http://schemas.microsoft.com/office/powerpoint/2010/main" val="323087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Tipos de Planificación (cont.)</a:t>
            </a:r>
            <a:endParaRPr lang="es-ES">
              <a:latin typeface="Corbel"/>
            </a:endParaRP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685800" y="955240"/>
            <a:ext cx="7772400" cy="5569073"/>
          </a:xfrm>
        </p:spPr>
        <p:txBody>
          <a:bodyPr/>
          <a:lstStyle/>
          <a:p>
            <a:pPr>
              <a:buFont typeface="Arial"/>
            </a:pPr>
            <a:r>
              <a:rPr lang="es-ES" sz="2400" b="1" dirty="0">
                <a:solidFill>
                  <a:schemeClr val="accent6"/>
                </a:solidFill>
                <a:latin typeface="Corbel"/>
                <a:cs typeface="Times New Roman"/>
              </a:rPr>
              <a:t>A corto plazo</a:t>
            </a:r>
          </a:p>
          <a:p>
            <a:pPr lvl="1">
              <a:buFont typeface="Arial"/>
              <a:buChar char="•"/>
            </a:pPr>
            <a:r>
              <a:rPr lang="es-ES" sz="2000" dirty="0">
                <a:latin typeface="Corbel"/>
                <a:cs typeface="Times New Roman"/>
              </a:rPr>
              <a:t>Decide cómo compartir momento a momento la CPU entre los procesos que la requieren</a:t>
            </a:r>
            <a:endParaRPr lang="es-ES" sz="1600" b="1" dirty="0">
              <a:latin typeface="Corbel"/>
              <a:cs typeface="Times New Roman"/>
            </a:endParaRPr>
          </a:p>
          <a:p>
            <a:pPr lvl="1">
              <a:buFont typeface="Arial"/>
              <a:buChar char="•"/>
            </a:pPr>
            <a:r>
              <a:rPr lang="es-ES" sz="2000" dirty="0">
                <a:latin typeface="Corbel"/>
                <a:cs typeface="Times New Roman"/>
              </a:rPr>
              <a:t>Se ejecuta decenas de veces por segundo</a:t>
            </a:r>
          </a:p>
          <a:p>
            <a:pPr lvl="1">
              <a:buFont typeface="Arial"/>
              <a:buChar char="•"/>
            </a:pPr>
            <a:r>
              <a:rPr lang="es-ES" sz="2000" dirty="0">
                <a:latin typeface="Corbel"/>
                <a:cs typeface="Times New Roman"/>
              </a:rPr>
              <a:t>Se lo conoce también como </a:t>
            </a:r>
            <a:r>
              <a:rPr lang="es-ES" sz="2000" i="1" dirty="0">
                <a:latin typeface="Corbel"/>
                <a:cs typeface="Times New Roman"/>
              </a:rPr>
              <a:t>despachador o </a:t>
            </a:r>
            <a:r>
              <a:rPr lang="es-ES" sz="2000" i="1" dirty="0" err="1">
                <a:latin typeface="Corbel"/>
                <a:cs typeface="Times New Roman"/>
              </a:rPr>
              <a:t>dispatcher</a:t>
            </a:r>
            <a:endParaRPr lang="es-ES" sz="2000" dirty="0">
              <a:latin typeface="Corbel"/>
              <a:cs typeface="Times New Roman"/>
            </a:endParaRPr>
          </a:p>
          <a:p>
            <a:pPr lvl="1">
              <a:buFont typeface="Arial"/>
              <a:buChar char="•"/>
            </a:pPr>
            <a:endParaRPr lang="es-ES" sz="2000" i="1" dirty="0">
              <a:latin typeface="Corbel"/>
              <a:cs typeface="Times New Roman"/>
            </a:endParaRPr>
          </a:p>
          <a:p>
            <a:pPr>
              <a:buFont typeface="Arial"/>
              <a:buChar char="•"/>
            </a:pPr>
            <a:r>
              <a:rPr lang="es-ES" sz="2400" b="1" dirty="0">
                <a:solidFill>
                  <a:schemeClr val="accent6"/>
                </a:solidFill>
                <a:latin typeface="Corbel"/>
                <a:cs typeface="Times New Roman"/>
              </a:rPr>
              <a:t>Relación entre los planificadores y los estados de los procesos</a:t>
            </a:r>
            <a:endParaRPr lang="es-ES" sz="2400" b="1" i="1" dirty="0">
              <a:solidFill>
                <a:schemeClr val="accent6"/>
              </a:solidFill>
              <a:latin typeface="Corbel"/>
              <a:cs typeface="Times New Roman"/>
            </a:endParaRPr>
          </a:p>
          <a:p>
            <a:pPr lvl="1">
              <a:buFont typeface="Arial"/>
              <a:buChar char="•"/>
            </a:pPr>
            <a:r>
              <a:rPr lang="es-ES" sz="2000" dirty="0">
                <a:latin typeface="Corbel"/>
                <a:cs typeface="Times New Roman"/>
              </a:rPr>
              <a:t>El planificador de largo plazo admite nuevos procesos. Se encarga de la transición del estado </a:t>
            </a:r>
            <a:r>
              <a:rPr lang="es-ES" sz="2000" i="1" dirty="0">
                <a:latin typeface="Corbel"/>
                <a:cs typeface="Times New Roman"/>
              </a:rPr>
              <a:t>nuevo </a:t>
            </a:r>
            <a:r>
              <a:rPr lang="es-ES" sz="2000" dirty="0">
                <a:latin typeface="Corbel"/>
                <a:cs typeface="Times New Roman"/>
              </a:rPr>
              <a:t>a</a:t>
            </a:r>
            <a:r>
              <a:rPr lang="es-ES" sz="2000" i="1" dirty="0">
                <a:latin typeface="Corbel"/>
                <a:cs typeface="Times New Roman"/>
              </a:rPr>
              <a:t> listo.</a:t>
            </a:r>
            <a:endParaRPr lang="es-ES" sz="2000" b="1" dirty="0">
              <a:latin typeface="Corbel"/>
              <a:cs typeface="Times New Roman"/>
            </a:endParaRPr>
          </a:p>
          <a:p>
            <a:pPr lvl="1">
              <a:buFont typeface="Arial"/>
              <a:buChar char="•"/>
            </a:pPr>
            <a:r>
              <a:rPr lang="es-ES" sz="2000" dirty="0">
                <a:latin typeface="Corbel"/>
                <a:cs typeface="Times New Roman"/>
              </a:rPr>
              <a:t>El planificador de mediano plazo maneja las transiciones entre </a:t>
            </a:r>
            <a:r>
              <a:rPr lang="es-ES" sz="2000" i="1" dirty="0">
                <a:latin typeface="Corbel"/>
                <a:cs typeface="Times New Roman"/>
              </a:rPr>
              <a:t>estados suspendidos y estados activos, y viceversa.</a:t>
            </a:r>
          </a:p>
          <a:p>
            <a:pPr lvl="1">
              <a:buFont typeface="Arial"/>
              <a:buChar char="•"/>
            </a:pPr>
            <a:r>
              <a:rPr lang="es-ES" sz="2000" dirty="0">
                <a:latin typeface="Corbel"/>
                <a:cs typeface="Times New Roman"/>
              </a:rPr>
              <a:t>El planificado de corto plazo administra las transiciones entre </a:t>
            </a:r>
            <a:r>
              <a:rPr lang="es-ES" sz="2000" i="1" dirty="0">
                <a:latin typeface="Corbel"/>
                <a:cs typeface="Times New Roman"/>
              </a:rPr>
              <a:t>listo</a:t>
            </a:r>
            <a:r>
              <a:rPr lang="es-ES" sz="2000" dirty="0">
                <a:latin typeface="Corbel"/>
                <a:cs typeface="Times New Roman"/>
              </a:rPr>
              <a:t> y </a:t>
            </a:r>
            <a:r>
              <a:rPr lang="es-ES" sz="2000" i="1" dirty="0">
                <a:latin typeface="Corbel"/>
                <a:cs typeface="Times New Roman"/>
              </a:rPr>
              <a:t>ejecutando.</a:t>
            </a:r>
          </a:p>
          <a:p>
            <a:pPr lvl="1">
              <a:buFont typeface="Arial"/>
              <a:buChar char="•"/>
            </a:pPr>
            <a:endParaRPr lang="es-ES" sz="2000" i="1" dirty="0">
              <a:latin typeface="Corbel"/>
              <a:cs typeface="Times New Roman"/>
            </a:endParaRPr>
          </a:p>
          <a:p>
            <a:pPr lvl="1">
              <a:buFont typeface="Arial"/>
              <a:buChar char="•"/>
            </a:pPr>
            <a:endParaRPr lang="es-ES" sz="2000" i="1" dirty="0">
              <a:latin typeface="Corbel"/>
              <a:cs typeface="Times New Roman"/>
            </a:endParaRPr>
          </a:p>
          <a:p>
            <a:pPr lvl="1">
              <a:buFont typeface="Arial"/>
              <a:buChar char="•"/>
            </a:pPr>
            <a:endParaRPr lang="es-ES" sz="20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lvl="1">
              <a:buFont typeface="Arial"/>
            </a:pPr>
            <a:endParaRPr lang="es-ES" sz="2000" dirty="0">
              <a:latin typeface="Corbel"/>
              <a:cs typeface="Times New Roman"/>
            </a:endParaRPr>
          </a:p>
        </p:txBody>
      </p:sp>
    </p:spTree>
    <p:extLst>
      <p:ext uri="{BB962C8B-B14F-4D97-AF65-F5344CB8AC3E}">
        <p14:creationId xmlns:p14="http://schemas.microsoft.com/office/powerpoint/2010/main" val="166726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Tipos de Procesos</a:t>
            </a:r>
            <a:endParaRPr lang="es-ES">
              <a:latin typeface="Corbel"/>
            </a:endParaRP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526093" y="955241"/>
            <a:ext cx="8204548" cy="5583346"/>
          </a:xfrm>
        </p:spPr>
        <p:txBody>
          <a:bodyPr/>
          <a:lstStyle/>
          <a:p>
            <a:pPr>
              <a:buFont typeface="Arial"/>
            </a:pPr>
            <a:r>
              <a:rPr lang="es-ES" sz="2400" b="1" dirty="0">
                <a:solidFill>
                  <a:schemeClr val="accent6"/>
                </a:solidFill>
                <a:latin typeface="Corbel"/>
                <a:cs typeface="Times New Roman"/>
              </a:rPr>
              <a:t>CPU </a:t>
            </a:r>
            <a:r>
              <a:rPr lang="es-ES" sz="2400" b="1" dirty="0" err="1">
                <a:solidFill>
                  <a:schemeClr val="accent6"/>
                </a:solidFill>
                <a:latin typeface="Corbel"/>
                <a:cs typeface="Times New Roman"/>
              </a:rPr>
              <a:t>Bound</a:t>
            </a:r>
            <a:r>
              <a:rPr lang="es-ES" sz="2400" b="1" dirty="0">
                <a:solidFill>
                  <a:schemeClr val="accent6"/>
                </a:solidFill>
                <a:latin typeface="Corbel"/>
                <a:cs typeface="Times New Roman"/>
              </a:rPr>
              <a:t> u Orientados al uso de CPU</a:t>
            </a:r>
            <a:endParaRPr lang="es-ES" dirty="0">
              <a:solidFill>
                <a:schemeClr val="accent6"/>
              </a:solidFill>
            </a:endParaRPr>
          </a:p>
          <a:p>
            <a:pPr lvl="1">
              <a:buFont typeface="Arial"/>
              <a:buChar char="•"/>
            </a:pPr>
            <a:r>
              <a:rPr lang="es-ES" sz="2000" dirty="0">
                <a:latin typeface="Corbel"/>
                <a:cs typeface="Times New Roman"/>
              </a:rPr>
              <a:t>Los que típicamente realizan mucho cómputo interno y su ejecución está típicamente alternada por ráfagas o </a:t>
            </a:r>
            <a:r>
              <a:rPr lang="es-ES" sz="2000" i="1" dirty="0" err="1">
                <a:latin typeface="Corbel"/>
                <a:cs typeface="Times New Roman"/>
              </a:rPr>
              <a:t>bursts</a:t>
            </a:r>
            <a:endParaRPr lang="es-ES" sz="2000" dirty="0" err="1">
              <a:latin typeface="Corbel"/>
              <a:cs typeface="Times New Roman"/>
            </a:endParaRPr>
          </a:p>
          <a:p>
            <a:pPr lvl="1">
              <a:buFont typeface="Arial"/>
              <a:buChar char="•"/>
            </a:pPr>
            <a:endParaRPr lang="es-ES" sz="900" i="1">
              <a:latin typeface="Corbel"/>
              <a:cs typeface="Times New Roman"/>
            </a:endParaRPr>
          </a:p>
          <a:p>
            <a:pPr>
              <a:buFont typeface="Arial"/>
              <a:buChar char="•"/>
            </a:pPr>
            <a:r>
              <a:rPr lang="es-ES" sz="2400" b="1" dirty="0">
                <a:solidFill>
                  <a:schemeClr val="accent6"/>
                </a:solidFill>
                <a:latin typeface="Corbel"/>
                <a:cs typeface="Times New Roman"/>
              </a:rPr>
              <a:t>I/O </a:t>
            </a:r>
            <a:r>
              <a:rPr lang="es-ES" sz="2400" b="1" dirty="0" err="1">
                <a:solidFill>
                  <a:schemeClr val="accent6"/>
                </a:solidFill>
                <a:latin typeface="Corbel"/>
                <a:cs typeface="Times New Roman"/>
              </a:rPr>
              <a:t>Bound</a:t>
            </a:r>
            <a:r>
              <a:rPr lang="es-ES" sz="2400" b="1" dirty="0">
                <a:solidFill>
                  <a:schemeClr val="accent6"/>
                </a:solidFill>
                <a:latin typeface="Corbel"/>
                <a:cs typeface="Times New Roman"/>
              </a:rPr>
              <a:t> u Orientados a la E/S</a:t>
            </a:r>
            <a:endParaRPr lang="es-ES" sz="2400" b="1" i="1" dirty="0">
              <a:solidFill>
                <a:schemeClr val="accent6"/>
              </a:solidFill>
              <a:latin typeface="Corbel"/>
              <a:cs typeface="Times New Roman"/>
            </a:endParaRPr>
          </a:p>
          <a:p>
            <a:pPr lvl="1">
              <a:buFont typeface="Arial"/>
              <a:buChar char="•"/>
            </a:pPr>
            <a:r>
              <a:rPr lang="es-ES" sz="2000" dirty="0">
                <a:latin typeface="Corbel"/>
                <a:cs typeface="Times New Roman"/>
              </a:rPr>
              <a:t>Los que centran su atención en transmitir datos desde o hacia los dispositivos externos</a:t>
            </a:r>
            <a:endParaRPr lang="es-ES" sz="2000" b="1" dirty="0">
              <a:solidFill>
                <a:schemeClr val="accent6"/>
              </a:solidFill>
              <a:latin typeface="Corbel"/>
              <a:cs typeface="Times New Roman"/>
            </a:endParaRPr>
          </a:p>
          <a:p>
            <a:pPr lvl="1">
              <a:buFont typeface="Arial"/>
              <a:buChar char="•"/>
            </a:pPr>
            <a:endParaRPr lang="es-ES" sz="900">
              <a:latin typeface="Corbel"/>
              <a:cs typeface="Times New Roman"/>
            </a:endParaRPr>
          </a:p>
          <a:p>
            <a:pPr>
              <a:buFont typeface="Arial"/>
              <a:buChar char="•"/>
            </a:pPr>
            <a:r>
              <a:rPr lang="es-ES" sz="2400" b="1" dirty="0">
                <a:solidFill>
                  <a:schemeClr val="accent6"/>
                </a:solidFill>
                <a:latin typeface="Corbel"/>
                <a:cs typeface="Times New Roman"/>
              </a:rPr>
              <a:t>Procesos largos</a:t>
            </a:r>
            <a:endParaRPr lang="es-ES" sz="2400" dirty="0">
              <a:solidFill>
                <a:schemeClr val="accent6"/>
              </a:solidFill>
              <a:latin typeface="Corbel"/>
              <a:cs typeface="Times New Roman"/>
            </a:endParaRPr>
          </a:p>
          <a:p>
            <a:pPr lvl="1">
              <a:buFont typeface="Arial"/>
              <a:buChar char="•"/>
            </a:pPr>
            <a:r>
              <a:rPr lang="es-ES" sz="2000" dirty="0">
                <a:latin typeface="Corbel"/>
                <a:cs typeface="Times New Roman"/>
              </a:rPr>
              <a:t>Aquéllos que por "mucho tiempo" han estado en </a:t>
            </a:r>
            <a:r>
              <a:rPr lang="es-ES" sz="2000" i="1" dirty="0">
                <a:latin typeface="Corbel"/>
                <a:cs typeface="Times New Roman"/>
              </a:rPr>
              <a:t>listos</a:t>
            </a:r>
            <a:r>
              <a:rPr lang="es-ES" sz="2000" dirty="0">
                <a:latin typeface="Corbel"/>
                <a:cs typeface="Times New Roman"/>
              </a:rPr>
              <a:t> o en </a:t>
            </a:r>
            <a:r>
              <a:rPr lang="es-ES" sz="2000" i="1" dirty="0">
                <a:latin typeface="Corbel"/>
                <a:cs typeface="Times New Roman"/>
              </a:rPr>
              <a:t>ejecución. </a:t>
            </a:r>
            <a:r>
              <a:rPr lang="es-ES" sz="2000" dirty="0">
                <a:latin typeface="Corbel"/>
                <a:cs typeface="Times New Roman"/>
              </a:rPr>
              <a:t>Los que han estado en una larga ráfaga de CPU</a:t>
            </a:r>
          </a:p>
          <a:p>
            <a:pPr lvl="1">
              <a:buFont typeface="Arial"/>
              <a:buChar char="•"/>
            </a:pPr>
            <a:endParaRPr lang="es-ES" sz="900">
              <a:latin typeface="Corbel"/>
              <a:cs typeface="Times New Roman"/>
            </a:endParaRPr>
          </a:p>
          <a:p>
            <a:pPr>
              <a:buFont typeface="Arial"/>
              <a:buChar char="•"/>
            </a:pPr>
            <a:r>
              <a:rPr lang="es-ES" sz="2400" b="1" dirty="0">
                <a:solidFill>
                  <a:schemeClr val="accent6"/>
                </a:solidFill>
                <a:latin typeface="Corbel"/>
                <a:cs typeface="Times New Roman"/>
              </a:rPr>
              <a:t>Procesos cortos</a:t>
            </a:r>
            <a:endParaRPr lang="es-ES" sz="2400" dirty="0">
              <a:solidFill>
                <a:schemeClr val="accent6"/>
              </a:solidFill>
              <a:latin typeface="Corbel"/>
              <a:cs typeface="Times New Roman"/>
            </a:endParaRPr>
          </a:p>
          <a:p>
            <a:pPr lvl="1">
              <a:buFont typeface="Arial"/>
              <a:buChar char="•"/>
            </a:pPr>
            <a:r>
              <a:rPr lang="es-ES" sz="2000" dirty="0">
                <a:latin typeface="Corbel"/>
                <a:cs typeface="Times New Roman"/>
              </a:rPr>
              <a:t>Aquéllos que son de tipo I/O </a:t>
            </a:r>
            <a:r>
              <a:rPr lang="es-ES" sz="2000" dirty="0" err="1">
                <a:latin typeface="Corbel"/>
                <a:cs typeface="Times New Roman"/>
              </a:rPr>
              <a:t>Bound</a:t>
            </a:r>
            <a:r>
              <a:rPr lang="es-ES" sz="2000" dirty="0">
                <a:latin typeface="Corbel"/>
                <a:cs typeface="Times New Roman"/>
              </a:rPr>
              <a:t> pero ocasionalmente se encuentran en </a:t>
            </a:r>
            <a:r>
              <a:rPr lang="es-ES" sz="2000" i="1" dirty="0">
                <a:latin typeface="Corbel"/>
                <a:cs typeface="Times New Roman"/>
              </a:rPr>
              <a:t>ejecución</a:t>
            </a:r>
            <a:r>
              <a:rPr lang="es-ES" sz="2000" dirty="0">
                <a:latin typeface="Corbel"/>
                <a:cs typeface="Times New Roman"/>
              </a:rPr>
              <a:t> o tienden a estar </a:t>
            </a:r>
            <a:r>
              <a:rPr lang="es-ES" sz="2000" i="1" dirty="0">
                <a:latin typeface="Corbel"/>
                <a:cs typeface="Times New Roman"/>
              </a:rPr>
              <a:t>bloqueados</a:t>
            </a:r>
            <a:r>
              <a:rPr lang="es-ES" sz="2000" dirty="0">
                <a:latin typeface="Corbel"/>
                <a:cs typeface="Times New Roman"/>
              </a:rPr>
              <a:t> a la espera de eventos, típico de los procesos interactivos</a:t>
            </a:r>
            <a:endParaRPr lang="es-ES" sz="2000" b="1" dirty="0">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pPr>
            <a:endParaRPr lang="es-ES" sz="2000">
              <a:latin typeface="Corbel"/>
              <a:cs typeface="Times New Roman"/>
            </a:endParaRPr>
          </a:p>
        </p:txBody>
      </p:sp>
    </p:spTree>
    <p:extLst>
      <p:ext uri="{BB962C8B-B14F-4D97-AF65-F5344CB8AC3E}">
        <p14:creationId xmlns:p14="http://schemas.microsoft.com/office/powerpoint/2010/main" val="66840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6"/>
            <a:ext cx="7772400" cy="624480"/>
          </a:xfrm>
        </p:spPr>
        <p:txBody>
          <a:bodyPr/>
          <a:lstStyle/>
          <a:p>
            <a:r>
              <a:rPr lang="es-ES">
                <a:latin typeface="Corbel"/>
                <a:cs typeface="Times New Roman"/>
              </a:rPr>
              <a:t>Tipos de Procesos (cont.)</a:t>
            </a:r>
            <a:endParaRPr lang="es-ES">
              <a:latin typeface="Corbel"/>
            </a:endParaRP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390525" y="955241"/>
            <a:ext cx="8305800" cy="5559860"/>
          </a:xfrm>
        </p:spPr>
        <p:txBody>
          <a:bodyPr/>
          <a:lstStyle/>
          <a:p>
            <a:pPr marL="0" indent="0">
              <a:buNone/>
            </a:pPr>
            <a:endParaRPr lang="es-ES" sz="2400" b="1">
              <a:solidFill>
                <a:schemeClr val="accent6"/>
              </a:solidFill>
              <a:latin typeface="Corbel"/>
              <a:cs typeface="Times New Roman"/>
            </a:endParaRPr>
          </a:p>
          <a:p>
            <a:pPr lvl="1">
              <a:buFont typeface="Arial"/>
              <a:buChar char="•"/>
            </a:pPr>
            <a:r>
              <a:rPr lang="es-ES" sz="2000">
                <a:latin typeface="Corbel"/>
                <a:cs typeface="Times New Roman"/>
              </a:rPr>
              <a:t>Generalmente lo que se busca en un planificador a corto plazo es dar un tratamiento preferente a los procesos cortos, en particular a los </a:t>
            </a:r>
            <a:r>
              <a:rPr lang="es-ES" sz="2000" i="1">
                <a:latin typeface="Corbel"/>
                <a:cs typeface="Times New Roman"/>
              </a:rPr>
              <a:t>interactivos</a:t>
            </a:r>
            <a:r>
              <a:rPr lang="es-ES" sz="2000">
                <a:latin typeface="Corbel"/>
                <a:cs typeface="Times New Roman"/>
              </a:rPr>
              <a:t>.</a:t>
            </a:r>
          </a:p>
          <a:p>
            <a:pPr lvl="1">
              <a:buFont typeface="Arial"/>
              <a:buChar char="•"/>
            </a:pPr>
            <a:endParaRPr lang="es-ES" sz="2000" i="1">
              <a:latin typeface="Corbel"/>
              <a:cs typeface="Times New Roman"/>
            </a:endParaRPr>
          </a:p>
          <a:p>
            <a:pPr marL="0" indent="0">
              <a:buNone/>
            </a:pPr>
            <a:endParaRPr lang="es-ES" sz="2000" i="1">
              <a:solidFill>
                <a:srgbClr val="000000"/>
              </a:solidFill>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i="1">
              <a:latin typeface="Corbel"/>
              <a:cs typeface="Times New Roman"/>
            </a:endParaRPr>
          </a:p>
          <a:p>
            <a:pPr lvl="1">
              <a:buFont typeface="Arial"/>
              <a:buChar char="•"/>
            </a:pPr>
            <a:endParaRPr lang="es-ES" sz="20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a:buFont typeface="Arial"/>
              <a:buChar char="•"/>
            </a:pPr>
            <a:endParaRPr lang="es-ES" sz="2400">
              <a:latin typeface="Corbel"/>
              <a:cs typeface="Times New Roman"/>
            </a:endParaRPr>
          </a:p>
          <a:p>
            <a:pPr lvl="1">
              <a:buFont typeface="Arial"/>
            </a:pPr>
            <a:endParaRPr lang="es-ES" sz="2000">
              <a:latin typeface="Corbel"/>
              <a:cs typeface="Times New Roman"/>
            </a:endParaRPr>
          </a:p>
        </p:txBody>
      </p:sp>
    </p:spTree>
    <p:extLst>
      <p:ext uri="{BB962C8B-B14F-4D97-AF65-F5344CB8AC3E}">
        <p14:creationId xmlns:p14="http://schemas.microsoft.com/office/powerpoint/2010/main" val="27339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B6648B-9A04-47CC-A9E4-A9272118DFA3}"/>
              </a:ext>
            </a:extLst>
          </p:cNvPr>
          <p:cNvSpPr>
            <a:spLocks noGrp="1"/>
          </p:cNvSpPr>
          <p:nvPr>
            <p:ph type="title"/>
          </p:nvPr>
        </p:nvSpPr>
        <p:spPr>
          <a:xfrm>
            <a:off x="685800" y="51795"/>
            <a:ext cx="7772400" cy="784413"/>
          </a:xfrm>
        </p:spPr>
        <p:txBody>
          <a:bodyPr/>
          <a:lstStyle/>
          <a:p>
            <a:r>
              <a:rPr lang="es-ES">
                <a:latin typeface="Corbel"/>
                <a:cs typeface="Times New Roman"/>
              </a:rPr>
              <a:t>Midiendo la respuesta</a:t>
            </a:r>
          </a:p>
        </p:txBody>
      </p:sp>
      <p:sp>
        <p:nvSpPr>
          <p:cNvPr id="3" name="Marcador de contenido 2">
            <a:extLst>
              <a:ext uri="{FF2B5EF4-FFF2-40B4-BE49-F238E27FC236}">
                <a16:creationId xmlns:a16="http://schemas.microsoft.com/office/drawing/2014/main" id="{9DA843DC-76CB-4AB1-889A-A70CE50192F7}"/>
              </a:ext>
            </a:extLst>
          </p:cNvPr>
          <p:cNvSpPr>
            <a:spLocks noGrp="1"/>
          </p:cNvSpPr>
          <p:nvPr>
            <p:ph idx="1"/>
          </p:nvPr>
        </p:nvSpPr>
        <p:spPr>
          <a:xfrm>
            <a:off x="447675" y="955240"/>
            <a:ext cx="8353425" cy="5455085"/>
          </a:xfrm>
        </p:spPr>
        <p:txBody>
          <a:bodyPr/>
          <a:lstStyle/>
          <a:p>
            <a:pPr>
              <a:buFont typeface="Arial"/>
              <a:buChar char="•"/>
            </a:pPr>
            <a:r>
              <a:rPr lang="es-ES" sz="2000" dirty="0">
                <a:latin typeface="Corbel"/>
                <a:cs typeface="Times New Roman"/>
              </a:rPr>
              <a:t>Cada patrón de uso del sistema debe seguir políticas de planificación diferentes.</a:t>
            </a:r>
            <a:br>
              <a:rPr lang="es-ES" sz="2000" dirty="0">
                <a:latin typeface="Corbel"/>
                <a:cs typeface="Times New Roman"/>
              </a:rPr>
            </a:br>
            <a:r>
              <a:rPr lang="es-ES" sz="2000" dirty="0">
                <a:latin typeface="Corbel"/>
                <a:cs typeface="Times New Roman"/>
              </a:rPr>
              <a:t>Por ejemplo, para los procesos </a:t>
            </a:r>
            <a:r>
              <a:rPr lang="es-ES" sz="2000" i="1" dirty="0">
                <a:latin typeface="Corbel"/>
                <a:cs typeface="Times New Roman"/>
              </a:rPr>
              <a:t>interactivos</a:t>
            </a:r>
            <a:r>
              <a:rPr lang="es-ES" sz="2000" dirty="0">
                <a:latin typeface="Corbel"/>
                <a:cs typeface="Times New Roman"/>
              </a:rPr>
              <a:t> se pretende tener una cola preferente, aunque cuando hay demoras es preferible dar una respuesta consistente, aunque el promedio del tiempo de respuesta sea mayor.</a:t>
            </a:r>
          </a:p>
          <a:p>
            <a:pPr>
              <a:buFont typeface="Arial"/>
              <a:buChar char="•"/>
            </a:pPr>
            <a:r>
              <a:rPr lang="es-ES" sz="2000" dirty="0">
                <a:latin typeface="Corbel"/>
                <a:cs typeface="Times New Roman"/>
              </a:rPr>
              <a:t>Se definen como medidas de tiempo el </a:t>
            </a:r>
            <a:r>
              <a:rPr lang="es-ES" sz="2000" i="1" dirty="0" err="1">
                <a:solidFill>
                  <a:schemeClr val="accent6"/>
                </a:solidFill>
                <a:latin typeface="Corbel"/>
                <a:cs typeface="Times New Roman"/>
              </a:rPr>
              <a:t>tick</a:t>
            </a:r>
            <a:r>
              <a:rPr lang="es-ES" sz="2000" dirty="0">
                <a:latin typeface="Corbel"/>
                <a:cs typeface="Times New Roman"/>
              </a:rPr>
              <a:t> y el </a:t>
            </a:r>
            <a:r>
              <a:rPr lang="es-ES" sz="2000" i="1" dirty="0">
                <a:solidFill>
                  <a:schemeClr val="accent6"/>
                </a:solidFill>
                <a:latin typeface="Corbel"/>
                <a:cs typeface="Times New Roman"/>
              </a:rPr>
              <a:t>quantum</a:t>
            </a:r>
            <a:endParaRPr lang="es-ES" sz="2000" dirty="0">
              <a:solidFill>
                <a:schemeClr val="accent6"/>
              </a:solidFill>
              <a:latin typeface="Corbel"/>
              <a:cs typeface="Times New Roman"/>
            </a:endParaRPr>
          </a:p>
          <a:p>
            <a:pPr>
              <a:buFont typeface="Arial"/>
              <a:buChar char="•"/>
            </a:pPr>
            <a:endParaRPr lang="es-ES" sz="2000" i="1" dirty="0">
              <a:latin typeface="Corbel"/>
              <a:cs typeface="Times New Roman"/>
            </a:endParaRPr>
          </a:p>
          <a:p>
            <a:pPr>
              <a:buFont typeface="Arial"/>
              <a:buChar char="•"/>
            </a:pPr>
            <a:r>
              <a:rPr lang="es-ES" sz="2000" b="1" i="1" dirty="0" err="1">
                <a:solidFill>
                  <a:schemeClr val="accent6"/>
                </a:solidFill>
                <a:latin typeface="Corbel"/>
                <a:cs typeface="Times New Roman"/>
              </a:rPr>
              <a:t>Tick</a:t>
            </a:r>
            <a:r>
              <a:rPr lang="es-ES" sz="2000" b="1" i="1" dirty="0">
                <a:solidFill>
                  <a:schemeClr val="accent6"/>
                </a:solidFill>
                <a:latin typeface="Corbel"/>
                <a:cs typeface="Times New Roman"/>
              </a:rPr>
              <a:t>:</a:t>
            </a:r>
            <a:r>
              <a:rPr lang="es-ES" sz="2000" dirty="0">
                <a:solidFill>
                  <a:schemeClr val="accent6"/>
                </a:solidFill>
                <a:latin typeface="Corbel"/>
                <a:cs typeface="Times New Roman"/>
              </a:rPr>
              <a:t> </a:t>
            </a:r>
            <a:r>
              <a:rPr lang="es-ES" sz="2000" dirty="0">
                <a:latin typeface="Corbel"/>
                <a:cs typeface="Times New Roman"/>
              </a:rPr>
              <a:t>Una fracción de tiempo en donde se puede realizar trabajo útil, es decir, usar la CPU sin interrupción. Su duración lo determina el </a:t>
            </a:r>
            <a:r>
              <a:rPr lang="es-ES" sz="2000" i="1" dirty="0" err="1">
                <a:latin typeface="Corbel"/>
                <a:cs typeface="Times New Roman"/>
              </a:rPr>
              <a:t>timer</a:t>
            </a:r>
            <a:r>
              <a:rPr lang="es-ES" sz="2000" dirty="0">
                <a:latin typeface="Corbel"/>
                <a:cs typeface="Times New Roman"/>
              </a:rPr>
              <a:t> del sistema.</a:t>
            </a:r>
            <a:br>
              <a:rPr lang="es-ES" sz="2000" dirty="0">
                <a:latin typeface="Corbel"/>
                <a:cs typeface="Times New Roman"/>
              </a:rPr>
            </a:br>
            <a:r>
              <a:rPr lang="es-ES" sz="2000" dirty="0">
                <a:latin typeface="Corbel"/>
                <a:cs typeface="Times New Roman"/>
              </a:rPr>
              <a:t>En Linux el </a:t>
            </a:r>
            <a:r>
              <a:rPr lang="es-ES" sz="2000" dirty="0" err="1">
                <a:latin typeface="Corbel"/>
                <a:cs typeface="Times New Roman"/>
              </a:rPr>
              <a:t>tick</a:t>
            </a:r>
            <a:r>
              <a:rPr lang="es-ES" sz="2000" dirty="0">
                <a:latin typeface="Corbel"/>
                <a:cs typeface="Times New Roman"/>
              </a:rPr>
              <a:t> es de 1 </a:t>
            </a:r>
            <a:r>
              <a:rPr lang="es-ES" sz="2000" dirty="0" err="1">
                <a:latin typeface="Corbel"/>
                <a:cs typeface="Times New Roman"/>
              </a:rPr>
              <a:t>milli</a:t>
            </a:r>
            <a:r>
              <a:rPr lang="es-ES" sz="2000" dirty="0">
                <a:latin typeface="Corbel"/>
                <a:cs typeface="Times New Roman"/>
              </a:rPr>
              <a:t> segundo, y en Windows entre 10 y 15 ms</a:t>
            </a:r>
          </a:p>
          <a:p>
            <a:pPr>
              <a:buFont typeface="Arial"/>
              <a:buChar char="•"/>
            </a:pPr>
            <a:endParaRPr lang="es-ES" sz="800" dirty="0">
              <a:latin typeface="Corbel"/>
              <a:cs typeface="Times New Roman"/>
            </a:endParaRPr>
          </a:p>
          <a:p>
            <a:pPr>
              <a:buFont typeface="Arial"/>
              <a:buChar char="•"/>
            </a:pPr>
            <a:r>
              <a:rPr lang="es-ES" sz="2000" b="1" i="1" dirty="0">
                <a:solidFill>
                  <a:schemeClr val="accent6"/>
                </a:solidFill>
                <a:latin typeface="Corbel"/>
                <a:cs typeface="Times New Roman"/>
              </a:rPr>
              <a:t>Quantum:</a:t>
            </a:r>
            <a:r>
              <a:rPr lang="es-ES" sz="2000" dirty="0">
                <a:latin typeface="Corbel"/>
                <a:cs typeface="Times New Roman"/>
              </a:rPr>
              <a:t> El tiempo máximo que se le </a:t>
            </a:r>
            <a:r>
              <a:rPr lang="es-ES" sz="2000" dirty="0" err="1">
                <a:latin typeface="Corbel"/>
                <a:cs typeface="Times New Roman"/>
              </a:rPr>
              <a:t>permitira</a:t>
            </a:r>
            <a:r>
              <a:rPr lang="es-ES" sz="2000" dirty="0">
                <a:latin typeface="Corbel"/>
                <a:cs typeface="Times New Roman"/>
              </a:rPr>
              <a:t>́ a un proceso el uso del procesador (por cada turno de ejecución). </a:t>
            </a:r>
            <a:br>
              <a:rPr lang="es-ES" sz="2000" dirty="0">
                <a:latin typeface="Corbel"/>
                <a:cs typeface="Times New Roman"/>
              </a:rPr>
            </a:br>
            <a:r>
              <a:rPr lang="es-ES" sz="2000" dirty="0">
                <a:latin typeface="Corbel"/>
                <a:cs typeface="Times New Roman"/>
              </a:rPr>
              <a:t>En Linux el quantum varía entre 10 y 200 </a:t>
            </a:r>
            <a:r>
              <a:rPr lang="es-ES" sz="2000" dirty="0" err="1">
                <a:latin typeface="Corbel"/>
                <a:cs typeface="Times New Roman"/>
              </a:rPr>
              <a:t>ticks</a:t>
            </a:r>
            <a:r>
              <a:rPr lang="es-ES" sz="2000" dirty="0">
                <a:latin typeface="Corbel"/>
                <a:cs typeface="Times New Roman"/>
              </a:rPr>
              <a:t> (10 y 200 ms), y en Windows entre 2 y 12 </a:t>
            </a:r>
            <a:r>
              <a:rPr lang="es-ES" sz="2000" dirty="0" err="1">
                <a:latin typeface="Corbel"/>
                <a:cs typeface="Times New Roman"/>
              </a:rPr>
              <a:t>ticks</a:t>
            </a:r>
            <a:r>
              <a:rPr lang="es-ES" sz="2000" dirty="0">
                <a:latin typeface="Corbel"/>
                <a:cs typeface="Times New Roman"/>
              </a:rPr>
              <a:t> (10 y 180 ms)</a:t>
            </a:r>
            <a:endParaRPr lang="es-ES" sz="2000" dirty="0">
              <a:solidFill>
                <a:srgbClr val="000000"/>
              </a:solidFill>
              <a:latin typeface="Corbel"/>
              <a:cs typeface="Times New Roman"/>
            </a:endParaRPr>
          </a:p>
          <a:p>
            <a:pPr>
              <a:buFont typeface="Arial"/>
              <a:buChar char="•"/>
            </a:pPr>
            <a:endParaRPr lang="es-ES" sz="2000" dirty="0">
              <a:latin typeface="Corbel"/>
              <a:cs typeface="Times New Roman"/>
            </a:endParaRPr>
          </a:p>
          <a:p>
            <a:pPr lvl="1">
              <a:buFont typeface="Arial"/>
              <a:buChar char="•"/>
            </a:pPr>
            <a:endParaRPr lang="es-ES" sz="2000" i="1" dirty="0">
              <a:latin typeface="Corbel"/>
              <a:cs typeface="Times New Roman"/>
            </a:endParaRPr>
          </a:p>
          <a:p>
            <a:pPr marL="0" indent="0">
              <a:buNone/>
            </a:pPr>
            <a:endParaRPr lang="es-ES" sz="2000" i="1" dirty="0">
              <a:latin typeface="Corbel"/>
              <a:cs typeface="Times New Roman"/>
            </a:endParaRPr>
          </a:p>
          <a:p>
            <a:pPr lvl="1">
              <a:buFont typeface="Arial"/>
              <a:buChar char="•"/>
            </a:pPr>
            <a:endParaRPr lang="es-ES" sz="2000" i="1" dirty="0">
              <a:latin typeface="Corbel"/>
              <a:cs typeface="Times New Roman"/>
            </a:endParaRPr>
          </a:p>
          <a:p>
            <a:pPr lvl="1">
              <a:buFont typeface="Arial"/>
              <a:buChar char="•"/>
            </a:pPr>
            <a:endParaRPr lang="es-ES" sz="2000" i="1" dirty="0">
              <a:latin typeface="Corbel"/>
              <a:cs typeface="Times New Roman"/>
            </a:endParaRPr>
          </a:p>
          <a:p>
            <a:pPr lvl="1">
              <a:buFont typeface="Arial"/>
              <a:buChar char="•"/>
            </a:pPr>
            <a:endParaRPr lang="es-ES" sz="20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a:buFont typeface="Arial"/>
              <a:buChar char="•"/>
            </a:pPr>
            <a:endParaRPr lang="es-ES" sz="2400" dirty="0">
              <a:latin typeface="Corbel"/>
              <a:cs typeface="Times New Roman"/>
            </a:endParaRPr>
          </a:p>
          <a:p>
            <a:pPr lvl="1">
              <a:buFont typeface="Arial"/>
              <a:buChar char="–"/>
            </a:pPr>
            <a:endParaRPr lang="es-ES" sz="2000" dirty="0">
              <a:latin typeface="Corbel"/>
              <a:cs typeface="Times New Roman"/>
            </a:endParaRPr>
          </a:p>
        </p:txBody>
      </p:sp>
    </p:spTree>
    <p:extLst>
      <p:ext uri="{BB962C8B-B14F-4D97-AF65-F5344CB8AC3E}">
        <p14:creationId xmlns:p14="http://schemas.microsoft.com/office/powerpoint/2010/main" val="1346484816"/>
      </p:ext>
    </p:extLst>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4975</Words>
  <Application>Microsoft Office PowerPoint</Application>
  <PresentationFormat>Presentación en pantalla (4:3)</PresentationFormat>
  <Paragraphs>1324</Paragraphs>
  <Slides>46</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46</vt:i4>
      </vt:variant>
    </vt:vector>
  </HeadingPairs>
  <TitlesOfParts>
    <vt:vector size="53" baseType="lpstr">
      <vt:lpstr>Arial</vt:lpstr>
      <vt:lpstr>Calibri</vt:lpstr>
      <vt:lpstr>Calibri Light</vt:lpstr>
      <vt:lpstr>Corbel</vt:lpstr>
      <vt:lpstr>Times New Roman</vt:lpstr>
      <vt:lpstr>Diseño predeterminado</vt:lpstr>
      <vt:lpstr>1_Tema de Office</vt:lpstr>
      <vt:lpstr>Presentación de PowerPoint</vt:lpstr>
      <vt:lpstr>Concepto de Planificación</vt:lpstr>
      <vt:lpstr>Objetivos de la planificación</vt:lpstr>
      <vt:lpstr>Objetivos de la planificación (cont.)</vt:lpstr>
      <vt:lpstr>Tipos de Planificación</vt:lpstr>
      <vt:lpstr>Tipos de Planificación (cont.)</vt:lpstr>
      <vt:lpstr>Tipos de Procesos</vt:lpstr>
      <vt:lpstr>Tipos de Procesos (cont.)</vt:lpstr>
      <vt:lpstr>Midiendo la respuesta</vt:lpstr>
      <vt:lpstr>Métricas Utilizadas</vt:lpstr>
      <vt:lpstr>Métricas Utilizadas (cont.)</vt:lpstr>
      <vt:lpstr>Métricas Utilizadas (cont.)</vt:lpstr>
      <vt:lpstr>Algoritmos de Planificación</vt:lpstr>
      <vt:lpstr>Algoritmos de Planificación (cont.)</vt:lpstr>
      <vt:lpstr>Primero en llegar, primero servido (FCFS)</vt:lpstr>
      <vt:lpstr>Primero en llegar, primero servido (FCFS) (cont.)</vt:lpstr>
      <vt:lpstr>Ronda (Round Robin)</vt:lpstr>
      <vt:lpstr>Ronda (Round Robin) (cont.)</vt:lpstr>
      <vt:lpstr>Ronda (Round Robin) (cont.)</vt:lpstr>
      <vt:lpstr>Ronda (Round Robin) (cont.)</vt:lpstr>
      <vt:lpstr>El proceso más corto a continuación  (SPN, Shortest Process Next)</vt:lpstr>
      <vt:lpstr>El proceso más corto a continuación  (SPN, Shortest Process Next) (cont.)</vt:lpstr>
      <vt:lpstr>El proceso más corto a continuación  (SPN, Shortest Process Next) (cont.)</vt:lpstr>
      <vt:lpstr>SPN apropiativo  (PSPN, Preemptive Shortest Process Next)</vt:lpstr>
      <vt:lpstr>El más penalizado a continuación  (HPRN, Highest Penalty Ratio Next)</vt:lpstr>
      <vt:lpstr>Ronda Egoísta (SRR, Selfish Round Robin)</vt:lpstr>
      <vt:lpstr>Ronda Egoísta (SRR, Selfish Round Robin) (cont.)</vt:lpstr>
      <vt:lpstr>Ronda Egoísta (SRR, Selfish Round Robin) (cont.)</vt:lpstr>
      <vt:lpstr>Algoritmos con múltiples colas de listos</vt:lpstr>
      <vt:lpstr>Retroalimentación multinivel  (FB, multilevel FeedBack)</vt:lpstr>
      <vt:lpstr>Retroalimentación multinivel  (FB, multilevel FeedBack) (cont.)</vt:lpstr>
      <vt:lpstr>Retroalimentación multinivel  (FB, multilevel FeedBack) (cont.)</vt:lpstr>
      <vt:lpstr>Retroalimentación multinivel  (FB, multilevel FeedBack) (cont.)</vt:lpstr>
      <vt:lpstr>Lotería</vt:lpstr>
      <vt:lpstr>Resumen y características de los algoritmos</vt:lpstr>
      <vt:lpstr>Algoritmos híbridos</vt:lpstr>
      <vt:lpstr>Algoritmos híbridos (cont.)</vt:lpstr>
      <vt:lpstr>Algoritmos híbridos (cont.)</vt:lpstr>
      <vt:lpstr>Planificación de hilos</vt:lpstr>
      <vt:lpstr>Planificación de hilos (cont.)</vt:lpstr>
      <vt:lpstr>Planificación de hilos (cont.)</vt:lpstr>
      <vt:lpstr>Planificación de multiprocesadores</vt:lpstr>
      <vt:lpstr>Planificación de multiprocesadores (cont.)</vt:lpstr>
      <vt:lpstr>Planificación de multiprocesadores (cont.)</vt:lpstr>
      <vt:lpstr>Planificación de multiprocesadores (cont.)</vt:lpstr>
      <vt:lpstr>Planificación de multiprocesadores (cont.)</vt:lpstr>
    </vt:vector>
  </TitlesOfParts>
  <Company>AIGBANK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3  PLANIFICACIÓN DE PROCESOS Y PROCESADORES</dc:title>
  <dc:creator>AIGBANK</dc:creator>
  <cp:lastModifiedBy>Fernando Boettner</cp:lastModifiedBy>
  <cp:revision>22</cp:revision>
  <cp:lastPrinted>2019-03-31T22:34:40Z</cp:lastPrinted>
  <dcterms:created xsi:type="dcterms:W3CDTF">2004-09-09T10:57:20Z</dcterms:created>
  <dcterms:modified xsi:type="dcterms:W3CDTF">2022-04-10T00:32:02Z</dcterms:modified>
</cp:coreProperties>
</file>