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3"/>
  </p:notesMasterIdLst>
  <p:sldIdLst>
    <p:sldId id="312" r:id="rId3"/>
    <p:sldId id="258" r:id="rId4"/>
    <p:sldId id="259" r:id="rId5"/>
    <p:sldId id="313" r:id="rId6"/>
    <p:sldId id="262" r:id="rId7"/>
    <p:sldId id="263" r:id="rId8"/>
    <p:sldId id="264" r:id="rId9"/>
    <p:sldId id="265" r:id="rId10"/>
    <p:sldId id="266" r:id="rId11"/>
    <p:sldId id="267" r:id="rId12"/>
    <p:sldId id="268" r:id="rId13"/>
    <p:sldId id="274" r:id="rId14"/>
    <p:sldId id="278" r:id="rId15"/>
    <p:sldId id="293" r:id="rId16"/>
    <p:sldId id="314" r:id="rId17"/>
    <p:sldId id="296" r:id="rId18"/>
    <p:sldId id="298" r:id="rId19"/>
    <p:sldId id="299" r:id="rId20"/>
    <p:sldId id="303" r:id="rId21"/>
    <p:sldId id="315" r:id="rId22"/>
    <p:sldId id="286" r:id="rId23"/>
    <p:sldId id="287" r:id="rId24"/>
    <p:sldId id="288" r:id="rId25"/>
    <p:sldId id="316" r:id="rId26"/>
    <p:sldId id="290" r:id="rId27"/>
    <p:sldId id="291" r:id="rId28"/>
    <p:sldId id="317" r:id="rId29"/>
    <p:sldId id="318" r:id="rId30"/>
    <p:sldId id="319" r:id="rId31"/>
    <p:sldId id="260" r:id="rId32"/>
    <p:sldId id="261" r:id="rId33"/>
    <p:sldId id="321" r:id="rId34"/>
    <p:sldId id="322" r:id="rId35"/>
    <p:sldId id="323" r:id="rId36"/>
    <p:sldId id="324" r:id="rId37"/>
    <p:sldId id="327" r:id="rId38"/>
    <p:sldId id="269" r:id="rId39"/>
    <p:sldId id="270" r:id="rId40"/>
    <p:sldId id="271" r:id="rId41"/>
    <p:sldId id="272" r:id="rId42"/>
    <p:sldId id="273" r:id="rId43"/>
    <p:sldId id="328" r:id="rId44"/>
    <p:sldId id="275" r:id="rId45"/>
    <p:sldId id="276" r:id="rId46"/>
    <p:sldId id="277" r:id="rId47"/>
    <p:sldId id="329" r:id="rId48"/>
    <p:sldId id="279" r:id="rId49"/>
    <p:sldId id="280" r:id="rId50"/>
    <p:sldId id="281" r:id="rId51"/>
    <p:sldId id="282" r:id="rId52"/>
    <p:sldId id="283" r:id="rId53"/>
    <p:sldId id="284" r:id="rId54"/>
    <p:sldId id="285" r:id="rId55"/>
    <p:sldId id="330" r:id="rId56"/>
    <p:sldId id="332" r:id="rId57"/>
    <p:sldId id="289" r:id="rId58"/>
    <p:sldId id="295" r:id="rId59"/>
    <p:sldId id="335" r:id="rId60"/>
    <p:sldId id="297" r:id="rId61"/>
    <p:sldId id="336" r:id="rId62"/>
  </p:sldIdLst>
  <p:sldSz cx="9144000" cy="6858000" type="screen4x3"/>
  <p:notesSz cx="6858000" cy="9144000"/>
  <p:defaultTextStyle>
    <a:defPPr>
      <a:defRPr lang="es-AR"/>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is Villamayor" initials="AV" lastIdx="1" clrIdx="0">
    <p:extLst>
      <p:ext uri="{19B8F6BF-5375-455C-9EA6-DF929625EA0E}">
        <p15:presenceInfo xmlns:p15="http://schemas.microsoft.com/office/powerpoint/2012/main" userId="S::avillamayor@unlam.edu.ar::1ae08d78-cf63-4b1c-b2de-e4f0479c9050" providerId="AD"/>
      </p:ext>
    </p:extLst>
  </p:cmAuthor>
  <p:cmAuthor id="2" name="FERNANDO BOETTNER" initials="FB" lastIdx="1" clrIdx="1">
    <p:extLst>
      <p:ext uri="{19B8F6BF-5375-455C-9EA6-DF929625EA0E}">
        <p15:presenceInfo xmlns:p15="http://schemas.microsoft.com/office/powerpoint/2012/main" userId="FERNANDO BOETTN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921F5D-23BE-4E64-94D1-6368F2EE3DB1}" v="173" dt="2020-05-09T16:22:55.484"/>
    <p1510:client id="{FDA32D27-134E-408A-8018-CAD078F60F39}" v="1" dt="2020-05-08T23:51:02.2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ommentAuthors" Target="commentAuthors.xml"/><Relationship Id="rId69" Type="http://schemas.microsoft.com/office/2015/10/relationships/revisionInfo" Target="revisionInfo.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5-08T16:51:02.224" idx="1">
    <p:pos x="5559" y="977"/>
    <p:text>Existe esto hoy en día??</p:text>
    <p:extLst>
      <p:ext uri="{C676402C-5697-4E1C-873F-D02D1690AC5C}">
        <p15:threadingInfo xmlns:p15="http://schemas.microsoft.com/office/powerpoint/2012/main" timeZoneBias="420"/>
      </p:ext>
    </p:extLst>
  </p:cm>
  <p:cm authorId="2" dt="2020-05-09T19:04:42.667" idx="1">
    <p:pos x="5559" y="1073"/>
    <p:text>Tengo entendido que sí. Acá hay algo de info de los mainframes (IBM): https://www.redbooks.ibm.com/redbooks/pdfs/sg246366.pdf</p:text>
    <p:extLst>
      <p:ext uri="{C676402C-5697-4E1C-873F-D02D1690AC5C}">
        <p15:threadingInfo xmlns:p15="http://schemas.microsoft.com/office/powerpoint/2012/main" timeZoneBias="180">
          <p15:parentCm authorId="1" idx="1"/>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413463-B6A9-4920-BA2E-419F1FB4FC9F}" type="datetimeFigureOut">
              <a:rPr lang="es-AR" smtClean="0"/>
              <a:t>26/5/2023</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30318-58C4-42EF-B5DF-7AD98B48A403}" type="slidenum">
              <a:rPr lang="es-AR" smtClean="0"/>
              <a:t>‹Nº›</a:t>
            </a:fld>
            <a:endParaRPr lang="es-AR"/>
          </a:p>
        </p:txBody>
      </p:sp>
    </p:spTree>
    <p:extLst>
      <p:ext uri="{BB962C8B-B14F-4D97-AF65-F5344CB8AC3E}">
        <p14:creationId xmlns:p14="http://schemas.microsoft.com/office/powerpoint/2010/main" val="1363040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Rectangle 1">
            <a:extLst>
              <a:ext uri="{FF2B5EF4-FFF2-40B4-BE49-F238E27FC236}">
                <a16:creationId xmlns:a16="http://schemas.microsoft.com/office/drawing/2014/main" id="{55AE4D0E-FCD7-4DDE-B4D7-A9A822EF4E34}"/>
              </a:ext>
            </a:extLst>
          </p:cNvPr>
          <p:cNvSpPr txBox="1">
            <a:spLocks noGrp="1" noRot="1" noChangeAspect="1" noChangeArrowheads="1"/>
          </p:cNvSpPr>
          <p:nvPr>
            <p:ph type="sldImg"/>
          </p:nvPr>
        </p:nvSpPr>
        <p:spPr bwMode="auto">
          <a:xfrm>
            <a:off x="1143000" y="695325"/>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6866" name="Rectangle 2">
            <a:extLst>
              <a:ext uri="{FF2B5EF4-FFF2-40B4-BE49-F238E27FC236}">
                <a16:creationId xmlns:a16="http://schemas.microsoft.com/office/drawing/2014/main" id="{87393005-DF4E-42FF-80D6-DAC541D50C4B}"/>
              </a:ext>
            </a:extLst>
          </p:cNvPr>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s-ES" alt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endParaRPr lang="es-AR"/>
          </a:p>
        </p:txBody>
      </p:sp>
      <p:sp>
        <p:nvSpPr>
          <p:cNvPr id="4" name="Rectangle 4">
            <a:extLst>
              <a:ext uri="{FF2B5EF4-FFF2-40B4-BE49-F238E27FC236}">
                <a16:creationId xmlns:a16="http://schemas.microsoft.com/office/drawing/2014/main" id="{DE7D247C-ACF4-447D-8FEB-96CD13FD8F1D}"/>
              </a:ext>
            </a:extLst>
          </p:cNvPr>
          <p:cNvSpPr>
            <a:spLocks noGrp="1" noChangeArrowheads="1"/>
          </p:cNvSpPr>
          <p:nvPr>
            <p:ph type="dt" sz="half" idx="10"/>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EE16FD74-513C-4FFC-A011-5326C309C710}"/>
              </a:ext>
            </a:extLst>
          </p:cNvPr>
          <p:cNvSpPr>
            <a:spLocks noGrp="1" noChangeArrowheads="1"/>
          </p:cNvSpPr>
          <p:nvPr>
            <p:ph type="ftr" sz="quarter" idx="11"/>
          </p:nvPr>
        </p:nvSpPr>
        <p:spPr>
          <a:ln/>
        </p:spPr>
        <p:txBody>
          <a:bodyPr/>
          <a:lstStyle>
            <a:lvl1pPr>
              <a:defRPr/>
            </a:lvl1pPr>
          </a:lstStyle>
          <a:p>
            <a:pPr>
              <a:defRPr/>
            </a:pPr>
            <a:endParaRPr lang="es-AR"/>
          </a:p>
        </p:txBody>
      </p:sp>
      <p:sp>
        <p:nvSpPr>
          <p:cNvPr id="6" name="Rectangle 6">
            <a:extLst>
              <a:ext uri="{FF2B5EF4-FFF2-40B4-BE49-F238E27FC236}">
                <a16:creationId xmlns:a16="http://schemas.microsoft.com/office/drawing/2014/main" id="{ED30F6A4-0965-49A2-8696-604B46CB7D42}"/>
              </a:ext>
            </a:extLst>
          </p:cNvPr>
          <p:cNvSpPr>
            <a:spLocks noGrp="1" noChangeArrowheads="1"/>
          </p:cNvSpPr>
          <p:nvPr>
            <p:ph type="sldNum" sz="quarter" idx="12"/>
          </p:nvPr>
        </p:nvSpPr>
        <p:spPr>
          <a:ln/>
        </p:spPr>
        <p:txBody>
          <a:bodyPr/>
          <a:lstStyle>
            <a:lvl1pPr>
              <a:defRPr/>
            </a:lvl1pPr>
          </a:lstStyle>
          <a:p>
            <a:fld id="{1137CE35-8ACA-4965-B6E0-D8D18051CA06}" type="slidenum">
              <a:rPr lang="es-AR" altLang="es-ES"/>
              <a:pPr/>
              <a:t>‹Nº›</a:t>
            </a:fld>
            <a:endParaRPr lang="es-AR" altLang="es-ES"/>
          </a:p>
        </p:txBody>
      </p:sp>
    </p:spTree>
    <p:extLst>
      <p:ext uri="{BB962C8B-B14F-4D97-AF65-F5344CB8AC3E}">
        <p14:creationId xmlns:p14="http://schemas.microsoft.com/office/powerpoint/2010/main" val="2477572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E3336C38-546F-4276-A564-6FD49D57A104}"/>
              </a:ext>
            </a:extLst>
          </p:cNvPr>
          <p:cNvSpPr>
            <a:spLocks noGrp="1" noChangeArrowheads="1"/>
          </p:cNvSpPr>
          <p:nvPr>
            <p:ph type="dt" sz="half" idx="10"/>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943E914B-D353-4A0B-9FA7-967A6B5A1B15}"/>
              </a:ext>
            </a:extLst>
          </p:cNvPr>
          <p:cNvSpPr>
            <a:spLocks noGrp="1" noChangeArrowheads="1"/>
          </p:cNvSpPr>
          <p:nvPr>
            <p:ph type="ftr" sz="quarter" idx="11"/>
          </p:nvPr>
        </p:nvSpPr>
        <p:spPr>
          <a:ln/>
        </p:spPr>
        <p:txBody>
          <a:bodyPr/>
          <a:lstStyle>
            <a:lvl1pPr>
              <a:defRPr/>
            </a:lvl1pPr>
          </a:lstStyle>
          <a:p>
            <a:pPr>
              <a:defRPr/>
            </a:pPr>
            <a:endParaRPr lang="es-AR"/>
          </a:p>
        </p:txBody>
      </p:sp>
      <p:sp>
        <p:nvSpPr>
          <p:cNvPr id="6" name="Rectangle 6">
            <a:extLst>
              <a:ext uri="{FF2B5EF4-FFF2-40B4-BE49-F238E27FC236}">
                <a16:creationId xmlns:a16="http://schemas.microsoft.com/office/drawing/2014/main" id="{70E08364-C58D-421F-A0FF-AD53E7ADD43E}"/>
              </a:ext>
            </a:extLst>
          </p:cNvPr>
          <p:cNvSpPr>
            <a:spLocks noGrp="1" noChangeArrowheads="1"/>
          </p:cNvSpPr>
          <p:nvPr>
            <p:ph type="sldNum" sz="quarter" idx="12"/>
          </p:nvPr>
        </p:nvSpPr>
        <p:spPr>
          <a:ln/>
        </p:spPr>
        <p:txBody>
          <a:bodyPr/>
          <a:lstStyle>
            <a:lvl1pPr>
              <a:defRPr/>
            </a:lvl1pPr>
          </a:lstStyle>
          <a:p>
            <a:fld id="{CBB0E53E-6549-4FCC-B6F6-CF733EC27133}" type="slidenum">
              <a:rPr lang="es-AR" altLang="es-ES"/>
              <a:pPr/>
              <a:t>‹Nº›</a:t>
            </a:fld>
            <a:endParaRPr lang="es-AR" altLang="es-ES"/>
          </a:p>
        </p:txBody>
      </p:sp>
    </p:spTree>
    <p:extLst>
      <p:ext uri="{BB962C8B-B14F-4D97-AF65-F5344CB8AC3E}">
        <p14:creationId xmlns:p14="http://schemas.microsoft.com/office/powerpoint/2010/main" val="289024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515100" y="609600"/>
            <a:ext cx="1943100" cy="5486400"/>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685800" y="609600"/>
            <a:ext cx="5676900"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901BFB7C-755F-441A-8408-7F89161324C1}"/>
              </a:ext>
            </a:extLst>
          </p:cNvPr>
          <p:cNvSpPr>
            <a:spLocks noGrp="1" noChangeArrowheads="1"/>
          </p:cNvSpPr>
          <p:nvPr>
            <p:ph type="dt" sz="half" idx="10"/>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BFECE1C0-B389-49BA-8D57-9852F32D1724}"/>
              </a:ext>
            </a:extLst>
          </p:cNvPr>
          <p:cNvSpPr>
            <a:spLocks noGrp="1" noChangeArrowheads="1"/>
          </p:cNvSpPr>
          <p:nvPr>
            <p:ph type="ftr" sz="quarter" idx="11"/>
          </p:nvPr>
        </p:nvSpPr>
        <p:spPr>
          <a:ln/>
        </p:spPr>
        <p:txBody>
          <a:bodyPr/>
          <a:lstStyle>
            <a:lvl1pPr>
              <a:defRPr/>
            </a:lvl1pPr>
          </a:lstStyle>
          <a:p>
            <a:pPr>
              <a:defRPr/>
            </a:pPr>
            <a:endParaRPr lang="es-AR"/>
          </a:p>
        </p:txBody>
      </p:sp>
      <p:sp>
        <p:nvSpPr>
          <p:cNvPr id="6" name="Rectangle 6">
            <a:extLst>
              <a:ext uri="{FF2B5EF4-FFF2-40B4-BE49-F238E27FC236}">
                <a16:creationId xmlns:a16="http://schemas.microsoft.com/office/drawing/2014/main" id="{2524A7BB-226D-43C0-9CBE-109D8123196F}"/>
              </a:ext>
            </a:extLst>
          </p:cNvPr>
          <p:cNvSpPr>
            <a:spLocks noGrp="1" noChangeArrowheads="1"/>
          </p:cNvSpPr>
          <p:nvPr>
            <p:ph type="sldNum" sz="quarter" idx="12"/>
          </p:nvPr>
        </p:nvSpPr>
        <p:spPr>
          <a:ln/>
        </p:spPr>
        <p:txBody>
          <a:bodyPr/>
          <a:lstStyle>
            <a:lvl1pPr>
              <a:defRPr/>
            </a:lvl1pPr>
          </a:lstStyle>
          <a:p>
            <a:fld id="{307BF083-9455-4BBC-A561-61FAE77602CC}" type="slidenum">
              <a:rPr lang="es-AR" altLang="es-ES"/>
              <a:pPr/>
              <a:t>‹Nº›</a:t>
            </a:fld>
            <a:endParaRPr lang="es-AR" altLang="es-ES"/>
          </a:p>
        </p:txBody>
      </p:sp>
    </p:spTree>
    <p:extLst>
      <p:ext uri="{BB962C8B-B14F-4D97-AF65-F5344CB8AC3E}">
        <p14:creationId xmlns:p14="http://schemas.microsoft.com/office/powerpoint/2010/main" val="28034479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E7770E-9D9A-4904-88ED-61549C70C533}" type="slidenum">
              <a:rPr lang="es-ES" altLang="es-ES"/>
              <a:pPr/>
              <a:t>‹Nº›</a:t>
            </a:fld>
            <a:endParaRPr lang="es-ES" altLang="es-ES"/>
          </a:p>
        </p:txBody>
      </p:sp>
    </p:spTree>
    <p:extLst>
      <p:ext uri="{BB962C8B-B14F-4D97-AF65-F5344CB8AC3E}">
        <p14:creationId xmlns:p14="http://schemas.microsoft.com/office/powerpoint/2010/main" val="435888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E26CE4-5517-447E-94B6-81330D7EFCE2}" type="slidenum">
              <a:rPr lang="es-ES" altLang="es-ES"/>
              <a:pPr/>
              <a:t>‹Nº›</a:t>
            </a:fld>
            <a:endParaRPr lang="es-ES" altLang="es-ES"/>
          </a:p>
        </p:txBody>
      </p:sp>
    </p:spTree>
    <p:extLst>
      <p:ext uri="{BB962C8B-B14F-4D97-AF65-F5344CB8AC3E}">
        <p14:creationId xmlns:p14="http://schemas.microsoft.com/office/powerpoint/2010/main" val="1801149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C764DE79-268F-4C1A-8933-263129D2AF90}" type="datetimeFigureOut">
              <a:rPr lang="en-US" dirty="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60AD5D8-5070-479A-AF07-D1B294C620E9}" type="slidenum">
              <a:rPr lang="es-ES" altLang="es-ES"/>
              <a:pPr/>
              <a:t>‹Nº›</a:t>
            </a:fld>
            <a:endParaRPr lang="es-ES" altLang="es-ES"/>
          </a:p>
        </p:txBody>
      </p:sp>
    </p:spTree>
    <p:extLst>
      <p:ext uri="{BB962C8B-B14F-4D97-AF65-F5344CB8AC3E}">
        <p14:creationId xmlns:p14="http://schemas.microsoft.com/office/powerpoint/2010/main" val="33086634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Date Placeholder 4"/>
          <p:cNvSpPr>
            <a:spLocks noGrp="1"/>
          </p:cNvSpPr>
          <p:nvPr>
            <p:ph type="dt" sz="half" idx="10"/>
          </p:nvPr>
        </p:nvSpPr>
        <p:spPr/>
        <p:txBody>
          <a:bodyPr/>
          <a:lstStyle/>
          <a:p>
            <a:fld id="{C764DE79-268F-4C1A-8933-263129D2AF90}" type="datetimeFigureOut">
              <a:rPr lang="en-US" dirty="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9A48FD1-B33E-4745-BE96-701CDC5E6686}" type="slidenum">
              <a:rPr lang="es-ES" altLang="es-ES"/>
              <a:pPr/>
              <a:t>‹Nº›</a:t>
            </a:fld>
            <a:endParaRPr lang="es-ES" altLang="es-ES"/>
          </a:p>
        </p:txBody>
      </p:sp>
    </p:spTree>
    <p:extLst>
      <p:ext uri="{BB962C8B-B14F-4D97-AF65-F5344CB8AC3E}">
        <p14:creationId xmlns:p14="http://schemas.microsoft.com/office/powerpoint/2010/main" val="1576507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Date Placeholder 6"/>
          <p:cNvSpPr>
            <a:spLocks noGrp="1"/>
          </p:cNvSpPr>
          <p:nvPr>
            <p:ph type="dt" sz="half" idx="10"/>
          </p:nvPr>
        </p:nvSpPr>
        <p:spPr/>
        <p:txBody>
          <a:bodyPr/>
          <a:lstStyle/>
          <a:p>
            <a:fld id="{C764DE79-268F-4C1A-8933-263129D2AF90}" type="datetimeFigureOut">
              <a:rPr lang="en-US" dirty="0"/>
              <a:t>5/26/2023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0F5C4D-B63A-4C03-8E01-A4047A9E99F5}" type="slidenum">
              <a:rPr lang="es-ES" altLang="es-ES"/>
              <a:pPr/>
              <a:t>‹Nº›</a:t>
            </a:fld>
            <a:endParaRPr lang="es-ES" altLang="es-ES"/>
          </a:p>
        </p:txBody>
      </p:sp>
    </p:spTree>
    <p:extLst>
      <p:ext uri="{BB962C8B-B14F-4D97-AF65-F5344CB8AC3E}">
        <p14:creationId xmlns:p14="http://schemas.microsoft.com/office/powerpoint/2010/main" val="24385819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Date Placeholder 2"/>
          <p:cNvSpPr>
            <a:spLocks noGrp="1"/>
          </p:cNvSpPr>
          <p:nvPr>
            <p:ph type="dt" sz="half" idx="10"/>
          </p:nvPr>
        </p:nvSpPr>
        <p:spPr/>
        <p:txBody>
          <a:bodyPr/>
          <a:lstStyle/>
          <a:p>
            <a:fld id="{C764DE79-268F-4C1A-8933-263129D2AF90}" type="datetimeFigureOut">
              <a:rPr lang="en-US" dirty="0"/>
              <a:t>5/26/2023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67400A-B5C4-4A72-86BD-B5687AD4B243}" type="slidenum">
              <a:rPr lang="es-ES" altLang="es-ES"/>
              <a:pPr/>
              <a:t>‹Nº›</a:t>
            </a:fld>
            <a:endParaRPr lang="es-ES" altLang="es-ES"/>
          </a:p>
        </p:txBody>
      </p:sp>
    </p:spTree>
    <p:extLst>
      <p:ext uri="{BB962C8B-B14F-4D97-AF65-F5344CB8AC3E}">
        <p14:creationId xmlns:p14="http://schemas.microsoft.com/office/powerpoint/2010/main" val="14739658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5/26/2023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7CA2B0E-DDD5-4C1C-BE6E-D909326ED600}" type="slidenum">
              <a:rPr lang="es-ES" altLang="es-ES"/>
              <a:pPr/>
              <a:t>‹Nº›</a:t>
            </a:fld>
            <a:endParaRPr lang="es-ES" altLang="es-ES"/>
          </a:p>
        </p:txBody>
      </p:sp>
    </p:spTree>
    <p:extLst>
      <p:ext uri="{BB962C8B-B14F-4D97-AF65-F5344CB8AC3E}">
        <p14:creationId xmlns:p14="http://schemas.microsoft.com/office/powerpoint/2010/main" val="16155281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859475E-8246-4070-A867-70119B8AE4CF}" type="slidenum">
              <a:rPr lang="es-ES" altLang="es-ES"/>
              <a:pPr/>
              <a:t>‹Nº›</a:t>
            </a:fld>
            <a:endParaRPr lang="es-ES" altLang="es-ES"/>
          </a:p>
        </p:txBody>
      </p:sp>
    </p:spTree>
    <p:extLst>
      <p:ext uri="{BB962C8B-B14F-4D97-AF65-F5344CB8AC3E}">
        <p14:creationId xmlns:p14="http://schemas.microsoft.com/office/powerpoint/2010/main" val="3204730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Rectangle 4">
            <a:extLst>
              <a:ext uri="{FF2B5EF4-FFF2-40B4-BE49-F238E27FC236}">
                <a16:creationId xmlns:a16="http://schemas.microsoft.com/office/drawing/2014/main" id="{91962A61-CFF8-4BC7-8DCC-A536213A18F8}"/>
              </a:ext>
            </a:extLst>
          </p:cNvPr>
          <p:cNvSpPr>
            <a:spLocks noGrp="1" noChangeArrowheads="1"/>
          </p:cNvSpPr>
          <p:nvPr>
            <p:ph type="dt" sz="half" idx="10"/>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3EAC4FAD-7F83-4513-B18D-D24A528A5443}"/>
              </a:ext>
            </a:extLst>
          </p:cNvPr>
          <p:cNvSpPr>
            <a:spLocks noGrp="1" noChangeArrowheads="1"/>
          </p:cNvSpPr>
          <p:nvPr>
            <p:ph type="ftr" sz="quarter" idx="11"/>
          </p:nvPr>
        </p:nvSpPr>
        <p:spPr>
          <a:ln/>
        </p:spPr>
        <p:txBody>
          <a:bodyPr/>
          <a:lstStyle>
            <a:lvl1pPr>
              <a:defRPr/>
            </a:lvl1pPr>
          </a:lstStyle>
          <a:p>
            <a:pPr>
              <a:defRPr/>
            </a:pPr>
            <a:endParaRPr lang="es-AR"/>
          </a:p>
        </p:txBody>
      </p:sp>
      <p:sp>
        <p:nvSpPr>
          <p:cNvPr id="6" name="Rectangle 6">
            <a:extLst>
              <a:ext uri="{FF2B5EF4-FFF2-40B4-BE49-F238E27FC236}">
                <a16:creationId xmlns:a16="http://schemas.microsoft.com/office/drawing/2014/main" id="{A25B14A7-63ED-4BA0-A6A3-EFB5969FED8F}"/>
              </a:ext>
            </a:extLst>
          </p:cNvPr>
          <p:cNvSpPr>
            <a:spLocks noGrp="1" noChangeArrowheads="1"/>
          </p:cNvSpPr>
          <p:nvPr>
            <p:ph type="sldNum" sz="quarter" idx="12"/>
          </p:nvPr>
        </p:nvSpPr>
        <p:spPr>
          <a:ln/>
        </p:spPr>
        <p:txBody>
          <a:bodyPr/>
          <a:lstStyle>
            <a:lvl1pPr>
              <a:defRPr/>
            </a:lvl1pPr>
          </a:lstStyle>
          <a:p>
            <a:fld id="{C77083F3-6E89-4FED-AF9E-E21C6F7AB68C}" type="slidenum">
              <a:rPr lang="es-AR" altLang="es-ES"/>
              <a:pPr/>
              <a:t>‹Nº›</a:t>
            </a:fld>
            <a:endParaRPr lang="es-AR" altLang="es-ES"/>
          </a:p>
        </p:txBody>
      </p:sp>
    </p:spTree>
    <p:extLst>
      <p:ext uri="{BB962C8B-B14F-4D97-AF65-F5344CB8AC3E}">
        <p14:creationId xmlns:p14="http://schemas.microsoft.com/office/powerpoint/2010/main" val="18320280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C764DE79-268F-4C1A-8933-263129D2AF90}" type="datetimeFigureOut">
              <a:rPr lang="en-US" dirty="0"/>
              <a:t>5/26/2023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DAE1F7-28EB-41F9-8B33-A5C9EC250020}" type="slidenum">
              <a:rPr lang="es-ES" altLang="es-ES"/>
              <a:pPr/>
              <a:t>‹Nº›</a:t>
            </a:fld>
            <a:endParaRPr lang="es-ES" altLang="es-ES"/>
          </a:p>
        </p:txBody>
      </p:sp>
    </p:spTree>
    <p:extLst>
      <p:ext uri="{BB962C8B-B14F-4D97-AF65-F5344CB8AC3E}">
        <p14:creationId xmlns:p14="http://schemas.microsoft.com/office/powerpoint/2010/main" val="31957111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1419F37-2B65-48D5-B4FE-52C21619370E}" type="slidenum">
              <a:rPr lang="es-ES" altLang="es-ES"/>
              <a:pPr/>
              <a:t>‹Nº›</a:t>
            </a:fld>
            <a:endParaRPr lang="es-ES" altLang="es-ES"/>
          </a:p>
        </p:txBody>
      </p:sp>
    </p:spTree>
    <p:extLst>
      <p:ext uri="{BB962C8B-B14F-4D97-AF65-F5344CB8AC3E}">
        <p14:creationId xmlns:p14="http://schemas.microsoft.com/office/powerpoint/2010/main" val="13240524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10"/>
          </p:nvPr>
        </p:nvSpPr>
        <p:spPr/>
        <p:txBody>
          <a:bodyPr/>
          <a:lstStyle/>
          <a:p>
            <a:fld id="{C764DE79-268F-4C1A-8933-263129D2AF90}" type="datetimeFigureOut">
              <a:rPr lang="en-US" dirty="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5F6D79-EC34-4840-BBCB-B39C0CF00CFB}" type="slidenum">
              <a:rPr lang="es-ES" altLang="es-ES"/>
              <a:pPr/>
              <a:t>‹Nº›</a:t>
            </a:fld>
            <a:endParaRPr lang="es-ES" altLang="es-ES"/>
          </a:p>
        </p:txBody>
      </p:sp>
    </p:spTree>
    <p:extLst>
      <p:ext uri="{BB962C8B-B14F-4D97-AF65-F5344CB8AC3E}">
        <p14:creationId xmlns:p14="http://schemas.microsoft.com/office/powerpoint/2010/main" val="775735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a:extLst>
              <a:ext uri="{FF2B5EF4-FFF2-40B4-BE49-F238E27FC236}">
                <a16:creationId xmlns:a16="http://schemas.microsoft.com/office/drawing/2014/main" id="{D9C0620D-665F-4CBE-AEBD-B11F550EB80E}"/>
              </a:ext>
            </a:extLst>
          </p:cNvPr>
          <p:cNvSpPr>
            <a:spLocks noGrp="1" noChangeArrowheads="1"/>
          </p:cNvSpPr>
          <p:nvPr>
            <p:ph type="dt" sz="half" idx="10"/>
          </p:nvPr>
        </p:nvSpPr>
        <p:spPr>
          <a:ln/>
        </p:spPr>
        <p:txBody>
          <a:bodyPr/>
          <a:lstStyle>
            <a:lvl1pPr>
              <a:defRPr/>
            </a:lvl1pPr>
          </a:lstStyle>
          <a:p>
            <a:pPr>
              <a:defRPr/>
            </a:pPr>
            <a:endParaRPr lang="es-AR"/>
          </a:p>
        </p:txBody>
      </p:sp>
      <p:sp>
        <p:nvSpPr>
          <p:cNvPr id="5" name="Rectangle 5">
            <a:extLst>
              <a:ext uri="{FF2B5EF4-FFF2-40B4-BE49-F238E27FC236}">
                <a16:creationId xmlns:a16="http://schemas.microsoft.com/office/drawing/2014/main" id="{BD6B9B18-3F94-4D33-936E-4B24C3F36F02}"/>
              </a:ext>
            </a:extLst>
          </p:cNvPr>
          <p:cNvSpPr>
            <a:spLocks noGrp="1" noChangeArrowheads="1"/>
          </p:cNvSpPr>
          <p:nvPr>
            <p:ph type="ftr" sz="quarter" idx="11"/>
          </p:nvPr>
        </p:nvSpPr>
        <p:spPr>
          <a:ln/>
        </p:spPr>
        <p:txBody>
          <a:bodyPr/>
          <a:lstStyle>
            <a:lvl1pPr>
              <a:defRPr/>
            </a:lvl1pPr>
          </a:lstStyle>
          <a:p>
            <a:pPr>
              <a:defRPr/>
            </a:pPr>
            <a:endParaRPr lang="es-AR"/>
          </a:p>
        </p:txBody>
      </p:sp>
      <p:sp>
        <p:nvSpPr>
          <p:cNvPr id="6" name="Rectangle 6">
            <a:extLst>
              <a:ext uri="{FF2B5EF4-FFF2-40B4-BE49-F238E27FC236}">
                <a16:creationId xmlns:a16="http://schemas.microsoft.com/office/drawing/2014/main" id="{0CD6243F-9F8C-4DAA-958D-7EA7A817D00C}"/>
              </a:ext>
            </a:extLst>
          </p:cNvPr>
          <p:cNvSpPr>
            <a:spLocks noGrp="1" noChangeArrowheads="1"/>
          </p:cNvSpPr>
          <p:nvPr>
            <p:ph type="sldNum" sz="quarter" idx="12"/>
          </p:nvPr>
        </p:nvSpPr>
        <p:spPr>
          <a:ln/>
        </p:spPr>
        <p:txBody>
          <a:bodyPr/>
          <a:lstStyle>
            <a:lvl1pPr>
              <a:defRPr/>
            </a:lvl1pPr>
          </a:lstStyle>
          <a:p>
            <a:fld id="{F30DFC45-DD7E-4C06-823B-D83EAFFE6708}" type="slidenum">
              <a:rPr lang="es-AR" altLang="es-ES"/>
              <a:pPr/>
              <a:t>‹Nº›</a:t>
            </a:fld>
            <a:endParaRPr lang="es-AR" altLang="es-ES"/>
          </a:p>
        </p:txBody>
      </p:sp>
    </p:spTree>
    <p:extLst>
      <p:ext uri="{BB962C8B-B14F-4D97-AF65-F5344CB8AC3E}">
        <p14:creationId xmlns:p14="http://schemas.microsoft.com/office/powerpoint/2010/main" val="1188922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Rectangle 4">
            <a:extLst>
              <a:ext uri="{FF2B5EF4-FFF2-40B4-BE49-F238E27FC236}">
                <a16:creationId xmlns:a16="http://schemas.microsoft.com/office/drawing/2014/main" id="{A5A8F5BB-28EC-45DA-A37C-CC79D577DB8C}"/>
              </a:ext>
            </a:extLst>
          </p:cNvPr>
          <p:cNvSpPr>
            <a:spLocks noGrp="1" noChangeArrowheads="1"/>
          </p:cNvSpPr>
          <p:nvPr>
            <p:ph type="dt" sz="half" idx="10"/>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E5A943A9-62C8-4989-AA9B-971E5DB91E96}"/>
              </a:ext>
            </a:extLst>
          </p:cNvPr>
          <p:cNvSpPr>
            <a:spLocks noGrp="1" noChangeArrowheads="1"/>
          </p:cNvSpPr>
          <p:nvPr>
            <p:ph type="ftr" sz="quarter" idx="11"/>
          </p:nvPr>
        </p:nvSpPr>
        <p:spPr>
          <a:ln/>
        </p:spPr>
        <p:txBody>
          <a:bodyPr/>
          <a:lstStyle>
            <a:lvl1pPr>
              <a:defRPr/>
            </a:lvl1pPr>
          </a:lstStyle>
          <a:p>
            <a:pPr>
              <a:defRPr/>
            </a:pPr>
            <a:endParaRPr lang="es-AR"/>
          </a:p>
        </p:txBody>
      </p:sp>
      <p:sp>
        <p:nvSpPr>
          <p:cNvPr id="7" name="Rectangle 6">
            <a:extLst>
              <a:ext uri="{FF2B5EF4-FFF2-40B4-BE49-F238E27FC236}">
                <a16:creationId xmlns:a16="http://schemas.microsoft.com/office/drawing/2014/main" id="{369AB0D8-624C-47F3-9066-65E428F2BA14}"/>
              </a:ext>
            </a:extLst>
          </p:cNvPr>
          <p:cNvSpPr>
            <a:spLocks noGrp="1" noChangeArrowheads="1"/>
          </p:cNvSpPr>
          <p:nvPr>
            <p:ph type="sldNum" sz="quarter" idx="12"/>
          </p:nvPr>
        </p:nvSpPr>
        <p:spPr>
          <a:ln/>
        </p:spPr>
        <p:txBody>
          <a:bodyPr/>
          <a:lstStyle>
            <a:lvl1pPr>
              <a:defRPr/>
            </a:lvl1pPr>
          </a:lstStyle>
          <a:p>
            <a:fld id="{647F928A-A409-41CA-92A3-D31277A753B2}" type="slidenum">
              <a:rPr lang="es-AR" altLang="es-ES"/>
              <a:pPr/>
              <a:t>‹Nº›</a:t>
            </a:fld>
            <a:endParaRPr lang="es-AR" altLang="es-ES"/>
          </a:p>
        </p:txBody>
      </p:sp>
    </p:spTree>
    <p:extLst>
      <p:ext uri="{BB962C8B-B14F-4D97-AF65-F5344CB8AC3E}">
        <p14:creationId xmlns:p14="http://schemas.microsoft.com/office/powerpoint/2010/main" val="1123532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Rectangle 4">
            <a:extLst>
              <a:ext uri="{FF2B5EF4-FFF2-40B4-BE49-F238E27FC236}">
                <a16:creationId xmlns:a16="http://schemas.microsoft.com/office/drawing/2014/main" id="{64273375-8D6D-46C6-9675-081061005224}"/>
              </a:ext>
            </a:extLst>
          </p:cNvPr>
          <p:cNvSpPr>
            <a:spLocks noGrp="1" noChangeArrowheads="1"/>
          </p:cNvSpPr>
          <p:nvPr>
            <p:ph type="dt" sz="half" idx="10"/>
          </p:nvPr>
        </p:nvSpPr>
        <p:spPr>
          <a:ln/>
        </p:spPr>
        <p:txBody>
          <a:bodyPr/>
          <a:lstStyle>
            <a:lvl1pPr>
              <a:defRPr/>
            </a:lvl1pPr>
          </a:lstStyle>
          <a:p>
            <a:pPr>
              <a:defRPr/>
            </a:pPr>
            <a:endParaRPr lang="es-AR"/>
          </a:p>
        </p:txBody>
      </p:sp>
      <p:sp>
        <p:nvSpPr>
          <p:cNvPr id="8" name="Rectangle 5">
            <a:extLst>
              <a:ext uri="{FF2B5EF4-FFF2-40B4-BE49-F238E27FC236}">
                <a16:creationId xmlns:a16="http://schemas.microsoft.com/office/drawing/2014/main" id="{7853AA46-A428-4054-81BA-1EC2F6B3E593}"/>
              </a:ext>
            </a:extLst>
          </p:cNvPr>
          <p:cNvSpPr>
            <a:spLocks noGrp="1" noChangeArrowheads="1"/>
          </p:cNvSpPr>
          <p:nvPr>
            <p:ph type="ftr" sz="quarter" idx="11"/>
          </p:nvPr>
        </p:nvSpPr>
        <p:spPr>
          <a:ln/>
        </p:spPr>
        <p:txBody>
          <a:bodyPr/>
          <a:lstStyle>
            <a:lvl1pPr>
              <a:defRPr/>
            </a:lvl1pPr>
          </a:lstStyle>
          <a:p>
            <a:pPr>
              <a:defRPr/>
            </a:pPr>
            <a:endParaRPr lang="es-AR"/>
          </a:p>
        </p:txBody>
      </p:sp>
      <p:sp>
        <p:nvSpPr>
          <p:cNvPr id="9" name="Rectangle 6">
            <a:extLst>
              <a:ext uri="{FF2B5EF4-FFF2-40B4-BE49-F238E27FC236}">
                <a16:creationId xmlns:a16="http://schemas.microsoft.com/office/drawing/2014/main" id="{12235B70-659B-4C14-B696-5CE618D04068}"/>
              </a:ext>
            </a:extLst>
          </p:cNvPr>
          <p:cNvSpPr>
            <a:spLocks noGrp="1" noChangeArrowheads="1"/>
          </p:cNvSpPr>
          <p:nvPr>
            <p:ph type="sldNum" sz="quarter" idx="12"/>
          </p:nvPr>
        </p:nvSpPr>
        <p:spPr>
          <a:ln/>
        </p:spPr>
        <p:txBody>
          <a:bodyPr/>
          <a:lstStyle>
            <a:lvl1pPr>
              <a:defRPr/>
            </a:lvl1pPr>
          </a:lstStyle>
          <a:p>
            <a:fld id="{68B52CF0-63D2-4F59-BF99-9E0B28E8721C}" type="slidenum">
              <a:rPr lang="es-AR" altLang="es-ES"/>
              <a:pPr/>
              <a:t>‹Nº›</a:t>
            </a:fld>
            <a:endParaRPr lang="es-AR" altLang="es-ES"/>
          </a:p>
        </p:txBody>
      </p:sp>
    </p:spTree>
    <p:extLst>
      <p:ext uri="{BB962C8B-B14F-4D97-AF65-F5344CB8AC3E}">
        <p14:creationId xmlns:p14="http://schemas.microsoft.com/office/powerpoint/2010/main" val="390558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Rectangle 4">
            <a:extLst>
              <a:ext uri="{FF2B5EF4-FFF2-40B4-BE49-F238E27FC236}">
                <a16:creationId xmlns:a16="http://schemas.microsoft.com/office/drawing/2014/main" id="{59FE9666-893F-42AF-9AB7-1284A67ECD91}"/>
              </a:ext>
            </a:extLst>
          </p:cNvPr>
          <p:cNvSpPr>
            <a:spLocks noGrp="1" noChangeArrowheads="1"/>
          </p:cNvSpPr>
          <p:nvPr>
            <p:ph type="dt" sz="half" idx="10"/>
          </p:nvPr>
        </p:nvSpPr>
        <p:spPr>
          <a:ln/>
        </p:spPr>
        <p:txBody>
          <a:bodyPr/>
          <a:lstStyle>
            <a:lvl1pPr>
              <a:defRPr/>
            </a:lvl1pPr>
          </a:lstStyle>
          <a:p>
            <a:pPr>
              <a:defRPr/>
            </a:pPr>
            <a:endParaRPr lang="es-AR"/>
          </a:p>
        </p:txBody>
      </p:sp>
      <p:sp>
        <p:nvSpPr>
          <p:cNvPr id="4" name="Rectangle 5">
            <a:extLst>
              <a:ext uri="{FF2B5EF4-FFF2-40B4-BE49-F238E27FC236}">
                <a16:creationId xmlns:a16="http://schemas.microsoft.com/office/drawing/2014/main" id="{355BE177-BE01-4D8A-91F4-F367E8361DAC}"/>
              </a:ext>
            </a:extLst>
          </p:cNvPr>
          <p:cNvSpPr>
            <a:spLocks noGrp="1" noChangeArrowheads="1"/>
          </p:cNvSpPr>
          <p:nvPr>
            <p:ph type="ftr" sz="quarter" idx="11"/>
          </p:nvPr>
        </p:nvSpPr>
        <p:spPr>
          <a:ln/>
        </p:spPr>
        <p:txBody>
          <a:bodyPr/>
          <a:lstStyle>
            <a:lvl1pPr>
              <a:defRPr/>
            </a:lvl1pPr>
          </a:lstStyle>
          <a:p>
            <a:pPr>
              <a:defRPr/>
            </a:pPr>
            <a:endParaRPr lang="es-AR"/>
          </a:p>
        </p:txBody>
      </p:sp>
      <p:sp>
        <p:nvSpPr>
          <p:cNvPr id="5" name="Rectangle 6">
            <a:extLst>
              <a:ext uri="{FF2B5EF4-FFF2-40B4-BE49-F238E27FC236}">
                <a16:creationId xmlns:a16="http://schemas.microsoft.com/office/drawing/2014/main" id="{7531B31D-5D73-4A3F-A64E-A18972305A04}"/>
              </a:ext>
            </a:extLst>
          </p:cNvPr>
          <p:cNvSpPr>
            <a:spLocks noGrp="1" noChangeArrowheads="1"/>
          </p:cNvSpPr>
          <p:nvPr>
            <p:ph type="sldNum" sz="quarter" idx="12"/>
          </p:nvPr>
        </p:nvSpPr>
        <p:spPr>
          <a:ln/>
        </p:spPr>
        <p:txBody>
          <a:bodyPr/>
          <a:lstStyle>
            <a:lvl1pPr>
              <a:defRPr/>
            </a:lvl1pPr>
          </a:lstStyle>
          <a:p>
            <a:fld id="{74306485-5BEE-4969-879A-852E33169BAA}" type="slidenum">
              <a:rPr lang="es-AR" altLang="es-ES"/>
              <a:pPr/>
              <a:t>‹Nº›</a:t>
            </a:fld>
            <a:endParaRPr lang="es-AR" altLang="es-ES"/>
          </a:p>
        </p:txBody>
      </p:sp>
    </p:spTree>
    <p:extLst>
      <p:ext uri="{BB962C8B-B14F-4D97-AF65-F5344CB8AC3E}">
        <p14:creationId xmlns:p14="http://schemas.microsoft.com/office/powerpoint/2010/main" val="558152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C4EB358-50CB-44BE-894C-8DE8631F356F}"/>
              </a:ext>
            </a:extLst>
          </p:cNvPr>
          <p:cNvSpPr>
            <a:spLocks noGrp="1" noChangeArrowheads="1"/>
          </p:cNvSpPr>
          <p:nvPr>
            <p:ph type="dt" sz="half" idx="10"/>
          </p:nvPr>
        </p:nvSpPr>
        <p:spPr>
          <a:ln/>
        </p:spPr>
        <p:txBody>
          <a:bodyPr/>
          <a:lstStyle>
            <a:lvl1pPr>
              <a:defRPr/>
            </a:lvl1pPr>
          </a:lstStyle>
          <a:p>
            <a:pPr>
              <a:defRPr/>
            </a:pPr>
            <a:endParaRPr lang="es-AR"/>
          </a:p>
        </p:txBody>
      </p:sp>
      <p:sp>
        <p:nvSpPr>
          <p:cNvPr id="3" name="Rectangle 5">
            <a:extLst>
              <a:ext uri="{FF2B5EF4-FFF2-40B4-BE49-F238E27FC236}">
                <a16:creationId xmlns:a16="http://schemas.microsoft.com/office/drawing/2014/main" id="{03A7FD77-C243-4F1B-B7F0-6DEDD778CF3A}"/>
              </a:ext>
            </a:extLst>
          </p:cNvPr>
          <p:cNvSpPr>
            <a:spLocks noGrp="1" noChangeArrowheads="1"/>
          </p:cNvSpPr>
          <p:nvPr>
            <p:ph type="ftr" sz="quarter" idx="11"/>
          </p:nvPr>
        </p:nvSpPr>
        <p:spPr>
          <a:ln/>
        </p:spPr>
        <p:txBody>
          <a:bodyPr/>
          <a:lstStyle>
            <a:lvl1pPr>
              <a:defRPr/>
            </a:lvl1pPr>
          </a:lstStyle>
          <a:p>
            <a:pPr>
              <a:defRPr/>
            </a:pPr>
            <a:endParaRPr lang="es-AR"/>
          </a:p>
        </p:txBody>
      </p:sp>
      <p:sp>
        <p:nvSpPr>
          <p:cNvPr id="4" name="Rectangle 6">
            <a:extLst>
              <a:ext uri="{FF2B5EF4-FFF2-40B4-BE49-F238E27FC236}">
                <a16:creationId xmlns:a16="http://schemas.microsoft.com/office/drawing/2014/main" id="{7D6E4FF1-BA0A-46C9-AB15-7BE40253B7C0}"/>
              </a:ext>
            </a:extLst>
          </p:cNvPr>
          <p:cNvSpPr>
            <a:spLocks noGrp="1" noChangeArrowheads="1"/>
          </p:cNvSpPr>
          <p:nvPr>
            <p:ph type="sldNum" sz="quarter" idx="12"/>
          </p:nvPr>
        </p:nvSpPr>
        <p:spPr>
          <a:ln/>
        </p:spPr>
        <p:txBody>
          <a:bodyPr/>
          <a:lstStyle>
            <a:lvl1pPr>
              <a:defRPr/>
            </a:lvl1pPr>
          </a:lstStyle>
          <a:p>
            <a:fld id="{D762AB59-EF67-4F7B-8836-C42348506EC2}" type="slidenum">
              <a:rPr lang="es-AR" altLang="es-ES"/>
              <a:pPr/>
              <a:t>‹Nº›</a:t>
            </a:fld>
            <a:endParaRPr lang="es-AR" altLang="es-ES"/>
          </a:p>
        </p:txBody>
      </p:sp>
    </p:spTree>
    <p:extLst>
      <p:ext uri="{BB962C8B-B14F-4D97-AF65-F5344CB8AC3E}">
        <p14:creationId xmlns:p14="http://schemas.microsoft.com/office/powerpoint/2010/main" val="14236043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F6A4D65F-8205-47C9-9DD0-D730A2A4AF0B}"/>
              </a:ext>
            </a:extLst>
          </p:cNvPr>
          <p:cNvSpPr>
            <a:spLocks noGrp="1" noChangeArrowheads="1"/>
          </p:cNvSpPr>
          <p:nvPr>
            <p:ph type="dt" sz="half" idx="10"/>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AF512D1C-D1F6-438F-8234-465D8FF022EB}"/>
              </a:ext>
            </a:extLst>
          </p:cNvPr>
          <p:cNvSpPr>
            <a:spLocks noGrp="1" noChangeArrowheads="1"/>
          </p:cNvSpPr>
          <p:nvPr>
            <p:ph type="ftr" sz="quarter" idx="11"/>
          </p:nvPr>
        </p:nvSpPr>
        <p:spPr>
          <a:ln/>
        </p:spPr>
        <p:txBody>
          <a:bodyPr/>
          <a:lstStyle>
            <a:lvl1pPr>
              <a:defRPr/>
            </a:lvl1pPr>
          </a:lstStyle>
          <a:p>
            <a:pPr>
              <a:defRPr/>
            </a:pPr>
            <a:endParaRPr lang="es-AR"/>
          </a:p>
        </p:txBody>
      </p:sp>
      <p:sp>
        <p:nvSpPr>
          <p:cNvPr id="7" name="Rectangle 6">
            <a:extLst>
              <a:ext uri="{FF2B5EF4-FFF2-40B4-BE49-F238E27FC236}">
                <a16:creationId xmlns:a16="http://schemas.microsoft.com/office/drawing/2014/main" id="{64BA5F9B-0F83-4A09-82FE-B0B70FEEACE7}"/>
              </a:ext>
            </a:extLst>
          </p:cNvPr>
          <p:cNvSpPr>
            <a:spLocks noGrp="1" noChangeArrowheads="1"/>
          </p:cNvSpPr>
          <p:nvPr>
            <p:ph type="sldNum" sz="quarter" idx="12"/>
          </p:nvPr>
        </p:nvSpPr>
        <p:spPr>
          <a:ln/>
        </p:spPr>
        <p:txBody>
          <a:bodyPr/>
          <a:lstStyle>
            <a:lvl1pPr>
              <a:defRPr/>
            </a:lvl1pPr>
          </a:lstStyle>
          <a:p>
            <a:fld id="{BFC27FE7-C0C8-483C-91A1-82E79F32A8CA}" type="slidenum">
              <a:rPr lang="es-AR" altLang="es-ES"/>
              <a:pPr/>
              <a:t>‹Nº›</a:t>
            </a:fld>
            <a:endParaRPr lang="es-AR" altLang="es-ES"/>
          </a:p>
        </p:txBody>
      </p:sp>
    </p:spTree>
    <p:extLst>
      <p:ext uri="{BB962C8B-B14F-4D97-AF65-F5344CB8AC3E}">
        <p14:creationId xmlns:p14="http://schemas.microsoft.com/office/powerpoint/2010/main" val="1120301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AR" noProof="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a:extLst>
              <a:ext uri="{FF2B5EF4-FFF2-40B4-BE49-F238E27FC236}">
                <a16:creationId xmlns:a16="http://schemas.microsoft.com/office/drawing/2014/main" id="{97423396-18CF-42BE-AA8E-9FF9307683DB}"/>
              </a:ext>
            </a:extLst>
          </p:cNvPr>
          <p:cNvSpPr>
            <a:spLocks noGrp="1" noChangeArrowheads="1"/>
          </p:cNvSpPr>
          <p:nvPr>
            <p:ph type="dt" sz="half" idx="10"/>
          </p:nvPr>
        </p:nvSpPr>
        <p:spPr>
          <a:ln/>
        </p:spPr>
        <p:txBody>
          <a:bodyPr/>
          <a:lstStyle>
            <a:lvl1pPr>
              <a:defRPr/>
            </a:lvl1pPr>
          </a:lstStyle>
          <a:p>
            <a:pPr>
              <a:defRPr/>
            </a:pPr>
            <a:endParaRPr lang="es-AR"/>
          </a:p>
        </p:txBody>
      </p:sp>
      <p:sp>
        <p:nvSpPr>
          <p:cNvPr id="6" name="Rectangle 5">
            <a:extLst>
              <a:ext uri="{FF2B5EF4-FFF2-40B4-BE49-F238E27FC236}">
                <a16:creationId xmlns:a16="http://schemas.microsoft.com/office/drawing/2014/main" id="{8840FA70-8E56-461F-B09E-83AC008348DE}"/>
              </a:ext>
            </a:extLst>
          </p:cNvPr>
          <p:cNvSpPr>
            <a:spLocks noGrp="1" noChangeArrowheads="1"/>
          </p:cNvSpPr>
          <p:nvPr>
            <p:ph type="ftr" sz="quarter" idx="11"/>
          </p:nvPr>
        </p:nvSpPr>
        <p:spPr>
          <a:ln/>
        </p:spPr>
        <p:txBody>
          <a:bodyPr/>
          <a:lstStyle>
            <a:lvl1pPr>
              <a:defRPr/>
            </a:lvl1pPr>
          </a:lstStyle>
          <a:p>
            <a:pPr>
              <a:defRPr/>
            </a:pPr>
            <a:endParaRPr lang="es-AR"/>
          </a:p>
        </p:txBody>
      </p:sp>
      <p:sp>
        <p:nvSpPr>
          <p:cNvPr id="7" name="Rectangle 6">
            <a:extLst>
              <a:ext uri="{FF2B5EF4-FFF2-40B4-BE49-F238E27FC236}">
                <a16:creationId xmlns:a16="http://schemas.microsoft.com/office/drawing/2014/main" id="{957F30C8-E94C-4438-BA22-06B0A2A512EA}"/>
              </a:ext>
            </a:extLst>
          </p:cNvPr>
          <p:cNvSpPr>
            <a:spLocks noGrp="1" noChangeArrowheads="1"/>
          </p:cNvSpPr>
          <p:nvPr>
            <p:ph type="sldNum" sz="quarter" idx="12"/>
          </p:nvPr>
        </p:nvSpPr>
        <p:spPr>
          <a:ln/>
        </p:spPr>
        <p:txBody>
          <a:bodyPr/>
          <a:lstStyle>
            <a:lvl1pPr>
              <a:defRPr/>
            </a:lvl1pPr>
          </a:lstStyle>
          <a:p>
            <a:fld id="{9D6B034D-76DE-4B46-A782-F6F3E1F780AD}" type="slidenum">
              <a:rPr lang="es-AR" altLang="es-ES"/>
              <a:pPr/>
              <a:t>‹Nº›</a:t>
            </a:fld>
            <a:endParaRPr lang="es-AR" altLang="es-ES"/>
          </a:p>
        </p:txBody>
      </p:sp>
    </p:spTree>
    <p:extLst>
      <p:ext uri="{BB962C8B-B14F-4D97-AF65-F5344CB8AC3E}">
        <p14:creationId xmlns:p14="http://schemas.microsoft.com/office/powerpoint/2010/main" val="1646026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63B7B1C-DE61-443B-87EE-F0FAC4348A46}"/>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AR" altLang="es-ES"/>
              <a:t>Haga clic para modificar el estilo de título del patrón</a:t>
            </a:r>
          </a:p>
        </p:txBody>
      </p:sp>
      <p:sp>
        <p:nvSpPr>
          <p:cNvPr id="7171" name="Rectangle 3">
            <a:extLst>
              <a:ext uri="{FF2B5EF4-FFF2-40B4-BE49-F238E27FC236}">
                <a16:creationId xmlns:a16="http://schemas.microsoft.com/office/drawing/2014/main" id="{EBA5A1B6-AC51-43D7-86A8-5614F2529479}"/>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AR" altLang="es-ES"/>
              <a:t>Haga clic para modificar el estilo de texto del patrón</a:t>
            </a:r>
          </a:p>
          <a:p>
            <a:pPr lvl="1"/>
            <a:r>
              <a:rPr lang="es-AR" altLang="es-ES"/>
              <a:t>Segundo nivel</a:t>
            </a:r>
          </a:p>
          <a:p>
            <a:pPr lvl="2"/>
            <a:r>
              <a:rPr lang="es-AR" altLang="es-ES"/>
              <a:t>Tercer nivel</a:t>
            </a:r>
          </a:p>
          <a:p>
            <a:pPr lvl="3"/>
            <a:r>
              <a:rPr lang="es-AR" altLang="es-ES"/>
              <a:t>Cuarto nivel</a:t>
            </a:r>
          </a:p>
          <a:p>
            <a:pPr lvl="4"/>
            <a:r>
              <a:rPr lang="es-AR" altLang="es-ES"/>
              <a:t>Quinto nivel</a:t>
            </a:r>
          </a:p>
        </p:txBody>
      </p:sp>
      <p:sp>
        <p:nvSpPr>
          <p:cNvPr id="1028" name="Rectangle 4">
            <a:extLst>
              <a:ext uri="{FF2B5EF4-FFF2-40B4-BE49-F238E27FC236}">
                <a16:creationId xmlns:a16="http://schemas.microsoft.com/office/drawing/2014/main" id="{7B815745-5510-4F63-8E31-1481FE10E376}"/>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s-AR"/>
          </a:p>
        </p:txBody>
      </p:sp>
      <p:sp>
        <p:nvSpPr>
          <p:cNvPr id="1029" name="Rectangle 5">
            <a:extLst>
              <a:ext uri="{FF2B5EF4-FFF2-40B4-BE49-F238E27FC236}">
                <a16:creationId xmlns:a16="http://schemas.microsoft.com/office/drawing/2014/main" id="{0FDBC370-B48A-4A08-AB7C-160998095B5E}"/>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s-AR"/>
          </a:p>
        </p:txBody>
      </p:sp>
      <p:sp>
        <p:nvSpPr>
          <p:cNvPr id="1030" name="Rectangle 6">
            <a:extLst>
              <a:ext uri="{FF2B5EF4-FFF2-40B4-BE49-F238E27FC236}">
                <a16:creationId xmlns:a16="http://schemas.microsoft.com/office/drawing/2014/main" id="{3BD74C75-34D1-4C2C-9AFA-EE86D5BCE4AC}"/>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1AE21AF6-FA77-4A44-9C1E-7356A920443F}" type="slidenum">
              <a:rPr lang="es-AR" altLang="es-ES"/>
              <a:pPr/>
              <a:t>‹Nº›</a:t>
            </a:fld>
            <a:endParaRPr lang="es-AR" alt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5/26/2023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A56710-41F0-4F7B-A973-A7C2FEE7F757}" type="slidenum">
              <a:rPr lang="es-ES" altLang="es-ES"/>
              <a:pPr/>
              <a:t>‹Nº›</a:t>
            </a:fld>
            <a:endParaRPr lang="es-ES" altLang="es-ES"/>
          </a:p>
        </p:txBody>
      </p:sp>
    </p:spTree>
    <p:extLst>
      <p:ext uri="{BB962C8B-B14F-4D97-AF65-F5344CB8AC3E}">
        <p14:creationId xmlns:p14="http://schemas.microsoft.com/office/powerpoint/2010/main" val="12274856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75000"/>
          </a:schemeClr>
        </a:solidFill>
        <a:effectLst/>
      </p:bgPr>
    </p:bg>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23207CC6-EAA1-4BFF-A48A-DECAD8972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2" name="Freeform 3">
            <a:extLst>
              <a:ext uri="{FF2B5EF4-FFF2-40B4-BE49-F238E27FC236}">
                <a16:creationId xmlns:a16="http://schemas.microsoft.com/office/drawing/2014/main" id="{B234A3DD-923D-4166-8B19-7DD58990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5193" y="-479"/>
            <a:ext cx="7101526" cy="6858478"/>
          </a:xfrm>
          <a:custGeom>
            <a:avLst/>
            <a:gdLst>
              <a:gd name="connsiteX0" fmla="*/ 0 w 8078051"/>
              <a:gd name="connsiteY0" fmla="*/ 0 h 5829300"/>
              <a:gd name="connsiteX1" fmla="*/ 4453793 w 8078051"/>
              <a:gd name="connsiteY1" fmla="*/ 0 h 5829300"/>
              <a:gd name="connsiteX2" fmla="*/ 5363426 w 8078051"/>
              <a:gd name="connsiteY2" fmla="*/ 0 h 5829300"/>
              <a:gd name="connsiteX3" fmla="*/ 5368184 w 8078051"/>
              <a:gd name="connsiteY3" fmla="*/ 0 h 5829300"/>
              <a:gd name="connsiteX4" fmla="*/ 8078051 w 8078051"/>
              <a:gd name="connsiteY4" fmla="*/ 5829300 h 5829300"/>
              <a:gd name="connsiteX5" fmla="*/ 1743926 w 8078051"/>
              <a:gd name="connsiteY5" fmla="*/ 5829300 h 5829300"/>
              <a:gd name="connsiteX6" fmla="*/ 1744148 w 8078051"/>
              <a:gd name="connsiteY6" fmla="*/ 5828822 h 5829300"/>
              <a:gd name="connsiteX7" fmla="*/ 0 w 8078051"/>
              <a:gd name="connsiteY7" fmla="*/ 5828822 h 5829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078051" h="5829300">
                <a:moveTo>
                  <a:pt x="0" y="0"/>
                </a:moveTo>
                <a:lnTo>
                  <a:pt x="4453793" y="0"/>
                </a:lnTo>
                <a:lnTo>
                  <a:pt x="5363426" y="0"/>
                </a:lnTo>
                <a:lnTo>
                  <a:pt x="5368184" y="0"/>
                </a:lnTo>
                <a:lnTo>
                  <a:pt x="8078051" y="5829300"/>
                </a:lnTo>
                <a:lnTo>
                  <a:pt x="1743926" y="5829300"/>
                </a:lnTo>
                <a:lnTo>
                  <a:pt x="1744148" y="5828822"/>
                </a:lnTo>
                <a:lnTo>
                  <a:pt x="0" y="5828822"/>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4" name="Freeform 16">
            <a:extLst>
              <a:ext uri="{FF2B5EF4-FFF2-40B4-BE49-F238E27FC236}">
                <a16:creationId xmlns:a16="http://schemas.microsoft.com/office/drawing/2014/main" id="{F6ACA5AC-3C5D-4994-B40F-FC8349E4D6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9"/>
            <a:ext cx="6993732" cy="6858479"/>
          </a:xfrm>
          <a:custGeom>
            <a:avLst/>
            <a:gdLst>
              <a:gd name="connsiteX0" fmla="*/ 1246925 w 9324977"/>
              <a:gd name="connsiteY0" fmla="*/ 0 h 6858479"/>
              <a:gd name="connsiteX1" fmla="*/ 5076797 w 9324977"/>
              <a:gd name="connsiteY1" fmla="*/ 0 h 6858479"/>
              <a:gd name="connsiteX2" fmla="*/ 6143025 w 9324977"/>
              <a:gd name="connsiteY2" fmla="*/ 0 h 6858479"/>
              <a:gd name="connsiteX3" fmla="*/ 6148602 w 9324977"/>
              <a:gd name="connsiteY3" fmla="*/ 0 h 6858479"/>
              <a:gd name="connsiteX4" fmla="*/ 9324977 w 9324977"/>
              <a:gd name="connsiteY4" fmla="*/ 6858478 h 6858479"/>
              <a:gd name="connsiteX5" fmla="*/ 3359025 w 9324977"/>
              <a:gd name="connsiteY5" fmla="*/ 6858478 h 6858479"/>
              <a:gd name="connsiteX6" fmla="*/ 3359025 w 9324977"/>
              <a:gd name="connsiteY6" fmla="*/ 6858479 h 6858479"/>
              <a:gd name="connsiteX7" fmla="*/ 0 w 9324977"/>
              <a:gd name="connsiteY7" fmla="*/ 6858479 h 6858479"/>
              <a:gd name="connsiteX8" fmla="*/ 0 w 9324977"/>
              <a:gd name="connsiteY8" fmla="*/ 479 h 6858479"/>
              <a:gd name="connsiteX9" fmla="*/ 1246925 w 9324977"/>
              <a:gd name="connsiteY9" fmla="*/ 479 h 6858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324977" h="6858479">
                <a:moveTo>
                  <a:pt x="1246925" y="0"/>
                </a:moveTo>
                <a:lnTo>
                  <a:pt x="5076797" y="0"/>
                </a:lnTo>
                <a:lnTo>
                  <a:pt x="6143025" y="0"/>
                </a:lnTo>
                <a:lnTo>
                  <a:pt x="6148602" y="0"/>
                </a:lnTo>
                <a:lnTo>
                  <a:pt x="9324977" y="6858478"/>
                </a:lnTo>
                <a:lnTo>
                  <a:pt x="3359025" y="6858478"/>
                </a:lnTo>
                <a:lnTo>
                  <a:pt x="3359025" y="6858479"/>
                </a:lnTo>
                <a:lnTo>
                  <a:pt x="0" y="6858479"/>
                </a:lnTo>
                <a:lnTo>
                  <a:pt x="0" y="479"/>
                </a:lnTo>
                <a:lnTo>
                  <a:pt x="1246925" y="479"/>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49263" rtl="0" eaLnBrk="1" fontAlgn="base" latinLnBrk="0" hangingPunct="1">
              <a:lnSpc>
                <a:spcPct val="100000"/>
              </a:lnSpc>
              <a:spcBef>
                <a:spcPct val="0"/>
              </a:spcBef>
              <a:spcAft>
                <a:spcPct val="0"/>
              </a:spcAft>
              <a:buClr>
                <a:srgbClr val="000000"/>
              </a:buClr>
              <a:buSzPct val="100000"/>
              <a:buFont typeface="Times New Roman" panose="02020603050405020304" pitchFamily="18"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73" name="Text Box 1">
            <a:extLst>
              <a:ext uri="{FF2B5EF4-FFF2-40B4-BE49-F238E27FC236}">
                <a16:creationId xmlns:a16="http://schemas.microsoft.com/office/drawing/2014/main" id="{3424980D-4116-4E52-9B3A-EC5EDD7E54FE}"/>
              </a:ext>
            </a:extLst>
          </p:cNvPr>
          <p:cNvSpPr txBox="1">
            <a:spLocks noChangeArrowheads="1"/>
          </p:cNvSpPr>
          <p:nvPr/>
        </p:nvSpPr>
        <p:spPr bwMode="auto">
          <a:xfrm>
            <a:off x="353961" y="1504336"/>
            <a:ext cx="8539316" cy="43739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lIns="91440" tIns="45720" rIns="91440" bIns="45720" rtlCol="0" anchor="t">
            <a:norm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5pPr>
            <a:lvl6pPr marL="25146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6pPr>
            <a:lvl7pPr marL="29718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7pPr>
            <a:lvl8pPr marL="34290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8pPr>
            <a:lvl9pPr marL="3886200" indent="-228600" defTabSz="449263" fontAlgn="base">
              <a:spcBef>
                <a:spcPct val="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000000"/>
                </a:solidFill>
                <a:latin typeface="Arial" panose="020B0604020202020204" pitchFamily="34" charset="0"/>
                <a:ea typeface="Microsoft YaHei" panose="020B0503020204020204" pitchFamily="34" charset="-122"/>
              </a:defRPr>
            </a:lvl9pPr>
          </a:lstStyle>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s-ES" sz="4000" b="1" i="0" u="none" strike="noStrike" kern="1200" cap="none" spc="0" normalizeH="0" baseline="0" noProof="0" dirty="0" err="1">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Módulo</a:t>
            </a:r>
            <a:r>
              <a:rPr kumimoji="0" lang="en-US" altLang="es-ES" sz="4000" b="1" i="0" u="none" strike="noStrike" kern="1200" cap="none" spc="0" normalizeH="0" baseline="0" noProof="0" dirty="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 6</a:t>
            </a:r>
            <a:br>
              <a:rPr kumimoji="0" lang="en-US" altLang="es-ES" sz="4000" b="1" i="0" u="none" strike="noStrike" kern="1200" cap="none" spc="0" normalizeH="0" baseline="0" noProof="0" dirty="0">
                <a:ln>
                  <a:noFill/>
                </a:ln>
                <a:solidFill>
                  <a:srgbClr val="000000"/>
                </a:solidFill>
                <a:effectLst/>
                <a:uLnTx/>
                <a:uFillTx/>
                <a:latin typeface="Calibri Light" panose="020F0302020204030204"/>
                <a:ea typeface="Microsoft YaHei" panose="020B0503020204020204" pitchFamily="34" charset="-122"/>
                <a:cs typeface="Arial" panose="020B0604020202020204" pitchFamily="34" charset="0"/>
              </a:rPr>
            </a:br>
            <a:br>
              <a:rPr kumimoji="0" lang="en-US" altLang="es-ES" sz="4000" b="1" i="0" u="none" strike="noStrike" kern="1200" cap="none" spc="0" normalizeH="0" baseline="0" noProof="0" dirty="0">
                <a:ln>
                  <a:noFill/>
                </a:ln>
                <a:solidFill>
                  <a:srgbClr val="000000"/>
                </a:solidFill>
                <a:effectLst/>
                <a:uLnTx/>
                <a:uFillTx/>
                <a:latin typeface="Calibri Light" panose="020F0302020204030204"/>
                <a:ea typeface="Microsoft YaHei" panose="020B0503020204020204" pitchFamily="34" charset="-122"/>
                <a:cs typeface="Arial" panose="020B0604020202020204" pitchFamily="34" charset="0"/>
              </a:rPr>
            </a:br>
            <a:endParaRPr kumimoji="0" lang="en-US" altLang="es-ES" sz="4000" b="1" i="0" u="none" strike="noStrike" kern="1200" cap="none" spc="0" normalizeH="0" baseline="0" noProof="0" dirty="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endParaRPr>
          </a:p>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altLang="es-ES" sz="4000" b="1" i="0" u="none" strike="noStrike" kern="1200" cap="none" spc="0" normalizeH="0" baseline="0" noProof="0" dirty="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-ADMINISTRACIÓN DE ENTRADA/SALIDA</a:t>
            </a:r>
          </a:p>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endParaRPr lang="en-US" sz="4000" b="1" dirty="0">
              <a:solidFill>
                <a:prstClr val="white"/>
              </a:solidFill>
              <a:latin typeface="Calibri Light" panose="020F0302020204030204"/>
              <a:cs typeface="Arial" panose="020B0604020202020204" pitchFamily="34" charset="0"/>
            </a:endParaRPr>
          </a:p>
          <a:p>
            <a:pPr marL="0" marR="0" lvl="0" indent="0" algn="l" defTabSz="914400" rtl="0" eaLnBrk="1" fontAlgn="base" latinLnBrk="0" hangingPunct="1">
              <a:lnSpc>
                <a:spcPct val="90000"/>
              </a:lnSpc>
              <a:spcBef>
                <a:spcPct val="0"/>
              </a:spcBef>
              <a:spcAft>
                <a:spcPts val="600"/>
              </a:spcAft>
              <a:buClrTx/>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en-US" sz="4000" b="1" i="0" u="none" strike="noStrike" kern="1200" cap="none" spc="0" normalizeH="0" baseline="0" noProof="0" dirty="0">
                <a:ln>
                  <a:noFill/>
                </a:ln>
                <a:solidFill>
                  <a:prstClr val="white"/>
                </a:solidFill>
                <a:effectLst/>
                <a:uLnTx/>
                <a:uFillTx/>
                <a:latin typeface="Calibri Light" panose="020F0302020204030204"/>
                <a:ea typeface="Microsoft YaHei" panose="020B0503020204020204" pitchFamily="34" charset="-122"/>
                <a:cs typeface="Arial" panose="020B0604020202020204" pitchFamily="34" charset="0"/>
              </a:rPr>
              <a:t>-FILE SYSTEM</a:t>
            </a:r>
            <a:endParaRPr kumimoji="0" lang="en-US" sz="1800" b="0" i="0" u="none" strike="noStrike" kern="1200" cap="none" spc="0" normalizeH="0" baseline="0" noProof="0" dirty="0">
              <a:ln>
                <a:noFill/>
              </a:ln>
              <a:solidFill>
                <a:prstClr val="white"/>
              </a:solidFill>
              <a:effectLst/>
              <a:uLnTx/>
              <a:uFillTx/>
              <a:latin typeface="Arial" panose="020B0604020202020204" pitchFamily="34" charset="0"/>
              <a:ea typeface="Microsoft YaHei" panose="020B0503020204020204" pitchFamily="34" charset="-122"/>
              <a:cs typeface="Arial" panose="020B0604020202020204" pitchFamily="34" charset="0"/>
            </a:endParaRPr>
          </a:p>
        </p:txBody>
      </p:sp>
    </p:spTree>
  </p:cSld>
  <p:clrMapOvr>
    <a:overrideClrMapping bg1="dk1" tx1="lt1" bg2="dk2" tx2="lt2" accent1="accent1" accent2="accent2" accent3="accent3" accent4="accent4" accent5="accent5" accent6="accent6" hlink="hlink" folHlink="folHlink"/>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A96AEB22-A3D1-4162-8612-F6E070203EE6}"/>
              </a:ext>
            </a:extLst>
          </p:cNvPr>
          <p:cNvSpPr>
            <a:spLocks noGrp="1" noChangeArrowheads="1"/>
          </p:cNvSpPr>
          <p:nvPr>
            <p:ph type="title"/>
          </p:nvPr>
        </p:nvSpPr>
        <p:spPr>
          <a:xfrm>
            <a:off x="609600" y="152400"/>
            <a:ext cx="7772400" cy="685800"/>
          </a:xfrm>
        </p:spPr>
        <p:txBody>
          <a:bodyPr/>
          <a:lstStyle/>
          <a:p>
            <a:pPr eaLnBrk="1" hangingPunct="1"/>
            <a:r>
              <a:rPr lang="es-AR" altLang="es-ES" sz="3200">
                <a:latin typeface="Arial" panose="020B0604020202020204" pitchFamily="34" charset="0"/>
                <a:cs typeface="Arial" panose="020B0604020202020204" pitchFamily="34" charset="0"/>
              </a:rPr>
              <a:t>Detección de errores </a:t>
            </a:r>
          </a:p>
        </p:txBody>
      </p:sp>
      <p:sp>
        <p:nvSpPr>
          <p:cNvPr id="18435" name="Rectangle 3">
            <a:extLst>
              <a:ext uri="{FF2B5EF4-FFF2-40B4-BE49-F238E27FC236}">
                <a16:creationId xmlns:a16="http://schemas.microsoft.com/office/drawing/2014/main" id="{D7C9A997-1B1D-44A0-BBAA-3EF4A7C28D86}"/>
              </a:ext>
            </a:extLst>
          </p:cNvPr>
          <p:cNvSpPr>
            <a:spLocks noGrp="1" noChangeArrowheads="1"/>
          </p:cNvSpPr>
          <p:nvPr>
            <p:ph type="body" idx="1"/>
          </p:nvPr>
        </p:nvSpPr>
        <p:spPr>
          <a:xfrm>
            <a:off x="304800" y="1066800"/>
            <a:ext cx="8458200" cy="5486400"/>
          </a:xfrm>
        </p:spPr>
        <p:txBody>
          <a:bodyPr/>
          <a:lstStyle/>
          <a:p>
            <a:pPr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Una clase de error puede ser el mal funcionamiento, mecánico o eléctrico, reportado por el dispositivo.</a:t>
            </a:r>
          </a:p>
          <a:p>
            <a:pPr eaLnBrk="1" hangingPunct="1">
              <a:buFont typeface="Wingdings" panose="05000000000000000000" pitchFamily="2" charset="2"/>
              <a:buChar char="ü"/>
            </a:pPr>
            <a:endParaRPr lang="es-AR" altLang="es-ES" sz="2800">
              <a:latin typeface="Arial" panose="020B0604020202020204" pitchFamily="34" charset="0"/>
              <a:cs typeface="Arial" panose="020B0604020202020204" pitchFamily="34" charset="0"/>
            </a:endParaRPr>
          </a:p>
          <a:p>
            <a:pPr eaLnBrk="1" hangingPunct="1">
              <a:buFont typeface="Wingdings" panose="05000000000000000000" pitchFamily="2" charset="2"/>
              <a:buChar char="ü"/>
            </a:pPr>
            <a:r>
              <a:rPr lang="es-AR" altLang="es-ES" sz="2800">
                <a:latin typeface="Arial" panose="020B0604020202020204" pitchFamily="34" charset="0"/>
                <a:cs typeface="Times New Roman" panose="02020603050405020304" pitchFamily="18" charset="0"/>
              </a:rPr>
              <a:t>Otra clase de error consiste en los cambios no intencionales de los patrones de bits tal como son transmitidos desde el dispositivo al módulo de E/S</a:t>
            </a:r>
            <a:r>
              <a:rPr lang="es-AR" altLang="es-ES" sz="2800">
                <a:latin typeface="Arial" panose="020B0604020202020204" pitchFamily="34" charset="0"/>
                <a:cs typeface="Arial" panose="020B0604020202020204" pitchFamily="34"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6029859B-8FD0-4929-9B3E-4168B6D0EF9E}"/>
              </a:ext>
            </a:extLst>
          </p:cNvPr>
          <p:cNvSpPr>
            <a:spLocks noGrp="1" noChangeArrowheads="1"/>
          </p:cNvSpPr>
          <p:nvPr>
            <p:ph type="title"/>
          </p:nvPr>
        </p:nvSpPr>
        <p:spPr>
          <a:xfrm>
            <a:off x="685800" y="260648"/>
            <a:ext cx="7772400" cy="659160"/>
          </a:xfrm>
        </p:spPr>
        <p:txBody>
          <a:bodyPr/>
          <a:lstStyle/>
          <a:p>
            <a:pPr eaLnBrk="1" hangingPunct="1"/>
            <a:r>
              <a:rPr lang="es-AR" altLang="es-ES" sz="3200">
                <a:latin typeface="Arial" panose="020B0604020202020204" pitchFamily="34" charset="0"/>
                <a:cs typeface="Arial" panose="020B0604020202020204" pitchFamily="34" charset="0"/>
              </a:rPr>
              <a:t>Manejo de Interrupciones</a:t>
            </a:r>
          </a:p>
        </p:txBody>
      </p:sp>
      <p:sp>
        <p:nvSpPr>
          <p:cNvPr id="19459" name="Rectangle 3">
            <a:extLst>
              <a:ext uri="{FF2B5EF4-FFF2-40B4-BE49-F238E27FC236}">
                <a16:creationId xmlns:a16="http://schemas.microsoft.com/office/drawing/2014/main" id="{49562E44-C929-4B9C-A571-FBBD9D1ABADA}"/>
              </a:ext>
            </a:extLst>
          </p:cNvPr>
          <p:cNvSpPr>
            <a:spLocks noGrp="1" noChangeArrowheads="1"/>
          </p:cNvSpPr>
          <p:nvPr>
            <p:ph type="body" idx="1"/>
          </p:nvPr>
        </p:nvSpPr>
        <p:spPr>
          <a:xfrm>
            <a:off x="467544" y="1196752"/>
            <a:ext cx="8136904" cy="4536504"/>
          </a:xfrm>
        </p:spPr>
        <p:txBody>
          <a:bodyPr/>
          <a:lstStyle/>
          <a:p>
            <a:pPr marL="0" indent="0" algn="just" eaLnBrk="1" hangingPunct="1">
              <a:buNone/>
            </a:pPr>
            <a:r>
              <a:rPr lang="es-AR" altLang="es-ES" sz="2800">
                <a:latin typeface="Arial" panose="020B0604020202020204" pitchFamily="34" charset="0"/>
                <a:cs typeface="Arial" panose="020B0604020202020204" pitchFamily="34" charset="0"/>
              </a:rPr>
              <a:t>El manejo de interrupciones al mas bajo nivel debe ser realizado por el módulo de Entrada / Salida.</a:t>
            </a:r>
          </a:p>
          <a:p>
            <a:pPr marL="0" indent="0" algn="just" eaLnBrk="1" hangingPunct="1">
              <a:buNone/>
            </a:pPr>
            <a:endParaRPr lang="es-AR" altLang="es-ES" sz="2800">
              <a:latin typeface="Arial" panose="020B0604020202020204" pitchFamily="34" charset="0"/>
              <a:cs typeface="Arial" panose="020B0604020202020204" pitchFamily="34" charset="0"/>
            </a:endParaRPr>
          </a:p>
          <a:p>
            <a:pPr marL="0" indent="0" algn="just" eaLnBrk="1" hangingPunct="1">
              <a:buNone/>
            </a:pPr>
            <a:r>
              <a:rPr lang="es-AR" altLang="es-ES" sz="2800" u="sng">
                <a:latin typeface="Arial" panose="020B0604020202020204" pitchFamily="34" charset="0"/>
                <a:cs typeface="Arial" panose="020B0604020202020204" pitchFamily="34" charset="0"/>
              </a:rPr>
              <a:t>Por ejemplo</a:t>
            </a:r>
            <a:r>
              <a:rPr lang="es-AR" altLang="es-ES" sz="2800">
                <a:latin typeface="Arial" panose="020B0604020202020204" pitchFamily="34" charset="0"/>
                <a:cs typeface="Arial" panose="020B0604020202020204" pitchFamily="34" charset="0"/>
              </a:rPr>
              <a:t>:</a:t>
            </a:r>
          </a:p>
          <a:p>
            <a:pPr marL="0" indent="0" algn="just" eaLnBrk="1" hangingPunct="1">
              <a:buNone/>
            </a:pPr>
            <a:r>
              <a:rPr lang="es-AR" altLang="es-ES" sz="2800">
                <a:latin typeface="Arial" panose="020B0604020202020204" pitchFamily="34" charset="0"/>
                <a:cs typeface="Arial" panose="020B0604020202020204" pitchFamily="34" charset="0"/>
              </a:rPr>
              <a:t>Cuando un disco finalizó una escritura, no es el propio disco quien notifica al procesador, sino el módulo de 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91F834DD-94D6-45DF-A4C6-522B6EC9D92F}"/>
              </a:ext>
            </a:extLst>
          </p:cNvPr>
          <p:cNvSpPr>
            <a:spLocks noGrp="1" noChangeArrowheads="1"/>
          </p:cNvSpPr>
          <p:nvPr>
            <p:ph type="title"/>
          </p:nvPr>
        </p:nvSpPr>
        <p:spPr>
          <a:xfrm>
            <a:off x="685800" y="468424"/>
            <a:ext cx="7772400" cy="587152"/>
          </a:xfrm>
        </p:spPr>
        <p:txBody>
          <a:bodyPr/>
          <a:lstStyle/>
          <a:p>
            <a:pPr eaLnBrk="1" hangingPunct="1"/>
            <a:r>
              <a:rPr lang="es-AR" altLang="es-ES" sz="3200">
                <a:latin typeface="Arial" panose="020B0604020202020204" pitchFamily="34" charset="0"/>
                <a:cs typeface="Arial" panose="020B0604020202020204" pitchFamily="34" charset="0"/>
              </a:rPr>
              <a:t>Componentes principales</a:t>
            </a:r>
            <a:endParaRPr lang="es-ES" altLang="es-ES" sz="3200">
              <a:latin typeface="Arial" panose="020B0604020202020204" pitchFamily="34" charset="0"/>
              <a:cs typeface="Arial" panose="020B0604020202020204" pitchFamily="34" charset="0"/>
            </a:endParaRPr>
          </a:p>
        </p:txBody>
      </p:sp>
      <p:sp>
        <p:nvSpPr>
          <p:cNvPr id="23555" name="Rectangle 3">
            <a:extLst>
              <a:ext uri="{FF2B5EF4-FFF2-40B4-BE49-F238E27FC236}">
                <a16:creationId xmlns:a16="http://schemas.microsoft.com/office/drawing/2014/main" id="{5257B835-91FF-4B34-ACB0-82CA429CFED7}"/>
              </a:ext>
            </a:extLst>
          </p:cNvPr>
          <p:cNvSpPr>
            <a:spLocks noGrp="1" noChangeArrowheads="1"/>
          </p:cNvSpPr>
          <p:nvPr>
            <p:ph type="body" idx="1"/>
          </p:nvPr>
        </p:nvSpPr>
        <p:spPr>
          <a:xfrm>
            <a:off x="395536" y="1340768"/>
            <a:ext cx="8424936" cy="5112568"/>
          </a:xfrm>
        </p:spPr>
        <p:txBody>
          <a:bodyPr/>
          <a:lstStyle/>
          <a:p>
            <a:pPr marL="0" indent="0" eaLnBrk="1" hangingPunct="1">
              <a:lnSpc>
                <a:spcPct val="80000"/>
              </a:lnSpc>
              <a:buNone/>
            </a:pPr>
            <a:r>
              <a:rPr lang="es-AR" altLang="es-ES" sz="2400">
                <a:solidFill>
                  <a:srgbClr val="0070C0"/>
                </a:solidFill>
              </a:rPr>
              <a:t>Controlador o </a:t>
            </a:r>
            <a:r>
              <a:rPr lang="es-AR" altLang="es-ES" sz="2400" i="1">
                <a:solidFill>
                  <a:srgbClr val="0070C0"/>
                </a:solidFill>
              </a:rPr>
              <a:t>Driver</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Es la interfase del sistema de E/S con el S.O. a nivel de software.</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Se ocupa de convertir el flujo de bits en bloques de bytes o caracteres.</a:t>
            </a:r>
          </a:p>
          <a:p>
            <a:pPr marL="0" indent="0" eaLnBrk="1" hangingPunct="1">
              <a:lnSpc>
                <a:spcPct val="80000"/>
              </a:lnSpc>
              <a:buNone/>
            </a:pPr>
            <a:endParaRPr lang="es-AR" altLang="es-ES" sz="1800">
              <a:latin typeface="Arial" panose="020B0604020202020204" pitchFamily="34" charset="0"/>
              <a:cs typeface="Arial" panose="020B0604020202020204" pitchFamily="34" charset="0"/>
            </a:endParaRPr>
          </a:p>
          <a:p>
            <a:pPr marL="0" indent="0" eaLnBrk="1" hangingPunct="1">
              <a:lnSpc>
                <a:spcPct val="80000"/>
              </a:lnSpc>
              <a:buNone/>
            </a:pPr>
            <a:r>
              <a:rPr lang="es-AR" altLang="es-ES" sz="2400">
                <a:solidFill>
                  <a:srgbClr val="0070C0"/>
                </a:solidFill>
              </a:rPr>
              <a:t>Software Independiente del Dispositivo</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Presenta al dispositivo como un conjunto de registros dedicados que se leen o escriben en cada operación de E/S.</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A estos registros generalmente se los denominan</a:t>
            </a:r>
            <a:r>
              <a:rPr lang="es-AR" altLang="es-ES" sz="1800" b="1" i="1">
                <a:latin typeface="Arial" panose="020B0604020202020204" pitchFamily="34" charset="0"/>
                <a:cs typeface="Arial" panose="020B0604020202020204" pitchFamily="34" charset="0"/>
              </a:rPr>
              <a:t> puertos de E/S.</a:t>
            </a:r>
            <a:endParaRPr lang="es-AR" altLang="es-ES" sz="180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F45CE083-AAE6-4F27-98D5-0244CD56CE51}"/>
              </a:ext>
            </a:extLst>
          </p:cNvPr>
          <p:cNvPicPr>
            <a:picLocks noChangeAspect="1"/>
          </p:cNvPicPr>
          <p:nvPr/>
        </p:nvPicPr>
        <p:blipFill>
          <a:blip r:embed="rId2"/>
          <a:stretch>
            <a:fillRect/>
          </a:stretch>
        </p:blipFill>
        <p:spPr>
          <a:xfrm>
            <a:off x="6842734" y="3861187"/>
            <a:ext cx="1990725" cy="26384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08CF8216-B993-4039-AFFD-0F0DECB566ED}"/>
              </a:ext>
            </a:extLst>
          </p:cNvPr>
          <p:cNvSpPr>
            <a:spLocks noGrp="1" noChangeArrowheads="1"/>
          </p:cNvSpPr>
          <p:nvPr>
            <p:ph type="title"/>
          </p:nvPr>
        </p:nvSpPr>
        <p:spPr>
          <a:xfrm>
            <a:off x="685800" y="333375"/>
            <a:ext cx="7772400" cy="503337"/>
          </a:xfrm>
        </p:spPr>
        <p:txBody>
          <a:bodyPr/>
          <a:lstStyle/>
          <a:p>
            <a:pPr eaLnBrk="1" hangingPunct="1"/>
            <a:r>
              <a:rPr lang="pt-BR" altLang="es-ES" sz="3600" err="1">
                <a:latin typeface="Arial" panose="020B0604020202020204" pitchFamily="34" charset="0"/>
                <a:cs typeface="Arial" panose="020B0604020202020204" pitchFamily="34" charset="0"/>
              </a:rPr>
              <a:t>Procesadores</a:t>
            </a:r>
            <a:r>
              <a:rPr lang="pt-BR" altLang="es-ES" sz="3600">
                <a:latin typeface="Arial" panose="020B0604020202020204" pitchFamily="34" charset="0"/>
                <a:cs typeface="Arial" panose="020B0604020202020204" pitchFamily="34" charset="0"/>
              </a:rPr>
              <a:t> de E/S (IOP)</a:t>
            </a:r>
            <a:r>
              <a:rPr lang="es-ES" altLang="es-ES" sz="3600">
                <a:latin typeface="Arial" panose="020B0604020202020204" pitchFamily="34" charset="0"/>
                <a:cs typeface="Arial" panose="020B0604020202020204" pitchFamily="34" charset="0"/>
              </a:rPr>
              <a:t> </a:t>
            </a:r>
          </a:p>
        </p:txBody>
      </p:sp>
      <p:sp>
        <p:nvSpPr>
          <p:cNvPr id="27651" name="Rectangle 3">
            <a:extLst>
              <a:ext uri="{FF2B5EF4-FFF2-40B4-BE49-F238E27FC236}">
                <a16:creationId xmlns:a16="http://schemas.microsoft.com/office/drawing/2014/main" id="{A6329EE8-0500-4055-8E73-CAD2F91155CC}"/>
              </a:ext>
            </a:extLst>
          </p:cNvPr>
          <p:cNvSpPr>
            <a:spLocks noGrp="1" noChangeArrowheads="1"/>
          </p:cNvSpPr>
          <p:nvPr>
            <p:ph type="body" idx="1"/>
          </p:nvPr>
        </p:nvSpPr>
        <p:spPr>
          <a:xfrm>
            <a:off x="395536" y="1556792"/>
            <a:ext cx="8424936" cy="4967832"/>
          </a:xfrm>
        </p:spPr>
        <p:txBody>
          <a:bodyPr/>
          <a:lstStyle/>
          <a:p>
            <a:pPr eaLnBrk="1" hangingPunct="1">
              <a:lnSpc>
                <a:spcPct val="90000"/>
              </a:lnSpc>
              <a:buFont typeface="Wingdings" panose="05000000000000000000" pitchFamily="2" charset="2"/>
              <a:buChar char="ü"/>
            </a:pPr>
            <a:r>
              <a:rPr lang="es-AR" altLang="es-ES" sz="2400"/>
              <a:t>En los grandes equipos (Mainframe) generalmente se conectan mediante varios buses y a un procesador especial de E/S que se ocupa de toda la gestión.</a:t>
            </a:r>
          </a:p>
          <a:p>
            <a:pPr eaLnBrk="1" hangingPunct="1">
              <a:lnSpc>
                <a:spcPct val="90000"/>
              </a:lnSpc>
              <a:buFont typeface="Wingdings" panose="05000000000000000000" pitchFamily="2" charset="2"/>
              <a:buChar char="ü"/>
            </a:pPr>
            <a:endParaRPr lang="es-AR" altLang="es-ES" sz="2400"/>
          </a:p>
          <a:p>
            <a:pPr eaLnBrk="1" hangingPunct="1">
              <a:lnSpc>
                <a:spcPct val="90000"/>
              </a:lnSpc>
              <a:buFont typeface="Wingdings" panose="05000000000000000000" pitchFamily="2" charset="2"/>
              <a:buChar char="ü"/>
            </a:pPr>
            <a:r>
              <a:rPr lang="es-AR" altLang="es-ES" sz="2400"/>
              <a:t>A esta configuración se denomina subsistema de E/S que hace de interfase con el procesador y memoria central.</a:t>
            </a:r>
          </a:p>
          <a:p>
            <a:pPr eaLnBrk="1" hangingPunct="1">
              <a:lnSpc>
                <a:spcPct val="90000"/>
              </a:lnSpc>
              <a:buFont typeface="Wingdings" panose="05000000000000000000" pitchFamily="2" charset="2"/>
              <a:buChar char="ü"/>
            </a:pPr>
            <a:endParaRPr lang="es-AR" altLang="es-ES" sz="2400"/>
          </a:p>
          <a:p>
            <a:pPr eaLnBrk="1" hangingPunct="1">
              <a:lnSpc>
                <a:spcPct val="90000"/>
              </a:lnSpc>
              <a:buFont typeface="Wingdings" panose="05000000000000000000" pitchFamily="2" charset="2"/>
              <a:buChar char="ü"/>
            </a:pPr>
            <a:r>
              <a:rPr lang="es-AR" altLang="es-ES" sz="2400"/>
              <a:t>Todas las operaciones sobre periféricos se arrancan con una orden generada en el procesador para el procesador de E/S o canal, quien realizará las transacciones en forma independiente asumiendo el completo control de las mismas.</a:t>
            </a:r>
            <a:endParaRPr lang="es-ES" altLang="es-E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647B152-C4C0-4BB6-92C9-F4E91A4DC990}"/>
              </a:ext>
            </a:extLst>
          </p:cNvPr>
          <p:cNvSpPr>
            <a:spLocks noGrp="1" noChangeArrowheads="1"/>
          </p:cNvSpPr>
          <p:nvPr>
            <p:ph type="title"/>
          </p:nvPr>
        </p:nvSpPr>
        <p:spPr>
          <a:xfrm>
            <a:off x="684213" y="116632"/>
            <a:ext cx="7772400" cy="504081"/>
          </a:xfrm>
        </p:spPr>
        <p:txBody>
          <a:bodyPr/>
          <a:lstStyle/>
          <a:p>
            <a:pPr eaLnBrk="1" hangingPunct="1"/>
            <a:r>
              <a:rPr lang="pt-BR" altLang="es-ES" sz="3200">
                <a:latin typeface="Arial" panose="020B0604020202020204" pitchFamily="34" charset="0"/>
                <a:cs typeface="Arial" panose="020B0604020202020204" pitchFamily="34" charset="0"/>
              </a:rPr>
              <a:t>TÉCNICAS DE E/S </a:t>
            </a:r>
            <a:endParaRPr lang="es-ES" altLang="es-ES" sz="3200">
              <a:latin typeface="Arial" panose="020B0604020202020204" pitchFamily="34" charset="0"/>
              <a:cs typeface="Arial" panose="020B0604020202020204" pitchFamily="34" charset="0"/>
            </a:endParaRPr>
          </a:p>
        </p:txBody>
      </p:sp>
      <p:sp>
        <p:nvSpPr>
          <p:cNvPr id="28675" name="Rectangle 3">
            <a:extLst>
              <a:ext uri="{FF2B5EF4-FFF2-40B4-BE49-F238E27FC236}">
                <a16:creationId xmlns:a16="http://schemas.microsoft.com/office/drawing/2014/main" id="{95878A00-5168-4BF9-973B-C0D9F19A11AA}"/>
              </a:ext>
            </a:extLst>
          </p:cNvPr>
          <p:cNvSpPr>
            <a:spLocks noGrp="1" noChangeArrowheads="1"/>
          </p:cNvSpPr>
          <p:nvPr>
            <p:ph type="body" idx="1"/>
          </p:nvPr>
        </p:nvSpPr>
        <p:spPr>
          <a:xfrm>
            <a:off x="251520" y="908050"/>
            <a:ext cx="8568952" cy="5689302"/>
          </a:xfrm>
        </p:spPr>
        <p:txBody>
          <a:bodyPr/>
          <a:lstStyle/>
          <a:p>
            <a:pPr marL="0" indent="0" eaLnBrk="1" hangingPunct="1">
              <a:lnSpc>
                <a:spcPct val="80000"/>
              </a:lnSpc>
              <a:buNone/>
            </a:pPr>
            <a:r>
              <a:rPr lang="es-AR" altLang="es-ES" sz="2400">
                <a:latin typeface="Arial" panose="020B0604020202020204" pitchFamily="34" charset="0"/>
                <a:cs typeface="Arial" panose="020B0604020202020204" pitchFamily="34" charset="0"/>
              </a:rPr>
              <a:t>Hay tres técnicas posibles para las operaciones de E/S:</a:t>
            </a:r>
          </a:p>
          <a:p>
            <a:pPr marL="0" indent="0" eaLnBrk="1" hangingPunct="1">
              <a:lnSpc>
                <a:spcPct val="80000"/>
              </a:lnSpc>
              <a:buNone/>
            </a:pPr>
            <a:endParaRPr lang="es-AR" altLang="es-ES" sz="2400" b="1" i="1">
              <a:latin typeface="Arial" panose="020B0604020202020204" pitchFamily="34" charset="0"/>
              <a:cs typeface="Arial" panose="020B0604020202020204" pitchFamily="34" charset="0"/>
            </a:endParaRPr>
          </a:p>
          <a:p>
            <a:pPr marL="0" indent="0" eaLnBrk="1" hangingPunct="1">
              <a:lnSpc>
                <a:spcPct val="80000"/>
              </a:lnSpc>
              <a:buNone/>
            </a:pPr>
            <a:r>
              <a:rPr lang="es-AR" altLang="es-ES" sz="2400" b="1">
                <a:solidFill>
                  <a:srgbClr val="0070C0"/>
                </a:solidFill>
                <a:latin typeface="Arial" panose="020B0604020202020204" pitchFamily="34" charset="0"/>
                <a:cs typeface="Arial" panose="020B0604020202020204" pitchFamily="34" charset="0"/>
              </a:rPr>
              <a:t>E/S Programada, </a:t>
            </a:r>
            <a:r>
              <a:rPr lang="es-AR" altLang="es-ES" sz="2400">
                <a:solidFill>
                  <a:srgbClr val="0070C0"/>
                </a:solidFill>
                <a:latin typeface="Arial" panose="020B0604020202020204" pitchFamily="34" charset="0"/>
                <a:cs typeface="Arial" panose="020B0604020202020204" pitchFamily="34" charset="0"/>
              </a:rPr>
              <a:t>también llamada</a:t>
            </a:r>
            <a:r>
              <a:rPr lang="es-AR" altLang="es-ES" sz="2400" b="1">
                <a:solidFill>
                  <a:srgbClr val="0070C0"/>
                </a:solidFill>
                <a:latin typeface="Arial" panose="020B0604020202020204" pitchFamily="34" charset="0"/>
                <a:cs typeface="Arial" panose="020B0604020202020204" pitchFamily="34" charset="0"/>
              </a:rPr>
              <a:t> </a:t>
            </a:r>
            <a:r>
              <a:rPr lang="es-AR" altLang="es-ES" sz="2400" b="1" i="1" err="1">
                <a:solidFill>
                  <a:srgbClr val="0070C0"/>
                </a:solidFill>
                <a:latin typeface="Arial" panose="020B0604020202020204" pitchFamily="34" charset="0"/>
                <a:cs typeface="Arial" panose="020B0604020202020204" pitchFamily="34" charset="0"/>
              </a:rPr>
              <a:t>Polling</a:t>
            </a:r>
            <a:r>
              <a:rPr lang="es-AR" altLang="es-ES" sz="2400" b="1" i="1">
                <a:solidFill>
                  <a:srgbClr val="0070C0"/>
                </a:solidFill>
                <a:latin typeface="Arial" panose="020B0604020202020204" pitchFamily="34" charset="0"/>
                <a:cs typeface="Arial" panose="020B0604020202020204" pitchFamily="34" charset="0"/>
              </a:rPr>
              <a:t> (</a:t>
            </a:r>
            <a:r>
              <a:rPr lang="es-AR" altLang="es-ES" sz="2400" b="1">
                <a:solidFill>
                  <a:srgbClr val="0070C0"/>
                </a:solidFill>
                <a:latin typeface="Arial" panose="020B0604020202020204" pitchFamily="34" charset="0"/>
                <a:cs typeface="Arial" panose="020B0604020202020204" pitchFamily="34" charset="0"/>
              </a:rPr>
              <a:t>Escrutinio</a:t>
            </a:r>
            <a:r>
              <a:rPr lang="es-AR" altLang="es-ES" sz="2400" b="1" i="1">
                <a:solidFill>
                  <a:srgbClr val="0070C0"/>
                </a:solidFill>
                <a:latin typeface="Arial" panose="020B0604020202020204" pitchFamily="34" charset="0"/>
                <a:cs typeface="Arial" panose="020B0604020202020204" pitchFamily="34" charset="0"/>
              </a:rPr>
              <a:t>)</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Los datos son intercambiados entre el procesador y el módulo de E/S. El procesador ejecuta el programa que otorga el control directo de la operación de E/S, incluyendo el </a:t>
            </a:r>
            <a:r>
              <a:rPr lang="es-AR" altLang="es-ES" sz="1800" err="1">
                <a:latin typeface="Arial" panose="020B0604020202020204" pitchFamily="34" charset="0"/>
                <a:cs typeface="Arial" panose="020B0604020202020204" pitchFamily="34" charset="0"/>
              </a:rPr>
              <a:t>sensado</a:t>
            </a:r>
            <a:r>
              <a:rPr lang="es-AR" altLang="es-ES" sz="1800">
                <a:latin typeface="Arial" panose="020B0604020202020204" pitchFamily="34" charset="0"/>
                <a:cs typeface="Arial" panose="020B0604020202020204" pitchFamily="34" charset="0"/>
              </a:rPr>
              <a:t> del estado del dispositivo, enviar un comando READ o WRITE, y la transferencia de los datos.</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Cuando el procesador emite un comando al módulo de E/S, debe esperar hasta que la operación de E/S se complete.</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Si el procesador es más rápido que el módulo de E/S, se desperdicia tiempo de la CPU.</a:t>
            </a:r>
          </a:p>
          <a:p>
            <a:pPr eaLnBrk="1" hangingPunct="1">
              <a:lnSpc>
                <a:spcPct val="80000"/>
              </a:lnSpc>
              <a:buFont typeface="Wingdings" panose="05000000000000000000" pitchFamily="2" charset="2"/>
              <a:buChar char="Ø"/>
            </a:pPr>
            <a:endParaRPr lang="es-AR" altLang="es-ES" sz="2400">
              <a:latin typeface="Arial" panose="020B0604020202020204" pitchFamily="34" charset="0"/>
              <a:cs typeface="Arial" panose="020B0604020202020204" pitchFamily="34" charset="0"/>
            </a:endParaRPr>
          </a:p>
          <a:p>
            <a:pPr marL="0" indent="0" eaLnBrk="1" hangingPunct="1">
              <a:lnSpc>
                <a:spcPct val="80000"/>
              </a:lnSpc>
              <a:buNone/>
            </a:pPr>
            <a:r>
              <a:rPr lang="es-AR" altLang="es-ES" sz="2400" b="1">
                <a:solidFill>
                  <a:srgbClr val="0070C0"/>
                </a:solidFill>
                <a:latin typeface="Arial" panose="020B0604020202020204" pitchFamily="34" charset="0"/>
                <a:cs typeface="Arial" panose="020B0604020202020204" pitchFamily="34" charset="0"/>
              </a:rPr>
              <a:t>E/S dirigida por interrupciones</a:t>
            </a:r>
            <a:r>
              <a:rPr lang="es-AR" altLang="es-ES" sz="2400">
                <a:solidFill>
                  <a:srgbClr val="0070C0"/>
                </a:solidFill>
                <a:latin typeface="Arial" panose="020B0604020202020204" pitchFamily="34" charset="0"/>
                <a:cs typeface="Arial" panose="020B0604020202020204" pitchFamily="34" charset="0"/>
              </a:rPr>
              <a:t> (</a:t>
            </a:r>
            <a:r>
              <a:rPr lang="es-AR" altLang="es-ES" sz="2400" i="1" err="1">
                <a:solidFill>
                  <a:srgbClr val="0070C0"/>
                </a:solidFill>
                <a:latin typeface="Arial" panose="020B0604020202020204" pitchFamily="34" charset="0"/>
                <a:cs typeface="Arial" panose="020B0604020202020204" pitchFamily="34" charset="0"/>
              </a:rPr>
              <a:t>Interrupt</a:t>
            </a:r>
            <a:r>
              <a:rPr lang="es-AR" altLang="es-ES" sz="2400" i="1">
                <a:solidFill>
                  <a:srgbClr val="0070C0"/>
                </a:solidFill>
                <a:latin typeface="Arial" panose="020B0604020202020204" pitchFamily="34" charset="0"/>
                <a:cs typeface="Arial" panose="020B0604020202020204" pitchFamily="34" charset="0"/>
              </a:rPr>
              <a:t> </a:t>
            </a:r>
            <a:r>
              <a:rPr lang="es-AR" altLang="es-ES" sz="2400" i="1" err="1">
                <a:solidFill>
                  <a:srgbClr val="0070C0"/>
                </a:solidFill>
                <a:latin typeface="Arial" panose="020B0604020202020204" pitchFamily="34" charset="0"/>
                <a:cs typeface="Arial" panose="020B0604020202020204" pitchFamily="34" charset="0"/>
              </a:rPr>
              <a:t>Driven</a:t>
            </a:r>
            <a:r>
              <a:rPr lang="es-AR" altLang="es-ES" sz="2400">
                <a:solidFill>
                  <a:srgbClr val="0070C0"/>
                </a:solidFill>
                <a:latin typeface="Arial" panose="020B0604020202020204" pitchFamily="34" charset="0"/>
                <a:cs typeface="Arial" panose="020B0604020202020204" pitchFamily="34" charset="0"/>
              </a:rPr>
              <a:t>)</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El procesador emite un comando de E/S, continúa con la ejecución de otras instrucciones, y es interrumpida por el módulo de E/S cuando éste ha completado su trabajo.</a:t>
            </a:r>
          </a:p>
          <a:p>
            <a:pPr marL="0" indent="0" eaLnBrk="1" hangingPunct="1">
              <a:lnSpc>
                <a:spcPct val="80000"/>
              </a:lnSpc>
              <a:buNone/>
            </a:pPr>
            <a:endParaRPr lang="es-AR" altLang="es-ES" sz="2400">
              <a:latin typeface="Arial" panose="020B0604020202020204" pitchFamily="34" charset="0"/>
              <a:cs typeface="Arial" panose="020B0604020202020204" pitchFamily="34" charset="0"/>
            </a:endParaRPr>
          </a:p>
          <a:p>
            <a:pPr marL="0" indent="0" algn="ctr" eaLnBrk="1" hangingPunct="1">
              <a:lnSpc>
                <a:spcPct val="80000"/>
              </a:lnSpc>
              <a:buNone/>
            </a:pPr>
            <a:r>
              <a:rPr lang="es-AR" altLang="es-ES" sz="1800" i="1">
                <a:latin typeface="Arial" panose="020B0604020202020204" pitchFamily="34" charset="0"/>
                <a:cs typeface="Arial" panose="020B0604020202020204" pitchFamily="34" charset="0"/>
              </a:rPr>
              <a:t>Tanto en la E/S programada o por interrupciones, el procesador es responsable de extraer los datos de la memoria central para el output o almacenar los datos en la memoria central para el input.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647B152-C4C0-4BB6-92C9-F4E91A4DC990}"/>
              </a:ext>
            </a:extLst>
          </p:cNvPr>
          <p:cNvSpPr>
            <a:spLocks noGrp="1" noChangeArrowheads="1"/>
          </p:cNvSpPr>
          <p:nvPr>
            <p:ph type="title"/>
          </p:nvPr>
        </p:nvSpPr>
        <p:spPr>
          <a:xfrm>
            <a:off x="684213" y="116632"/>
            <a:ext cx="7772400" cy="504081"/>
          </a:xfrm>
        </p:spPr>
        <p:txBody>
          <a:bodyPr/>
          <a:lstStyle/>
          <a:p>
            <a:pPr eaLnBrk="1" hangingPunct="1"/>
            <a:r>
              <a:rPr lang="pt-BR" altLang="es-ES" sz="3200">
                <a:latin typeface="Arial" panose="020B0604020202020204" pitchFamily="34" charset="0"/>
                <a:cs typeface="Arial" panose="020B0604020202020204" pitchFamily="34" charset="0"/>
              </a:rPr>
              <a:t>TÉCNICAS DE E/S </a:t>
            </a:r>
            <a:endParaRPr lang="es-ES" altLang="es-ES" sz="3200">
              <a:latin typeface="Arial" panose="020B0604020202020204" pitchFamily="34" charset="0"/>
              <a:cs typeface="Arial" panose="020B0604020202020204" pitchFamily="34" charset="0"/>
            </a:endParaRPr>
          </a:p>
        </p:txBody>
      </p:sp>
      <p:sp>
        <p:nvSpPr>
          <p:cNvPr id="28675" name="Rectangle 3">
            <a:extLst>
              <a:ext uri="{FF2B5EF4-FFF2-40B4-BE49-F238E27FC236}">
                <a16:creationId xmlns:a16="http://schemas.microsoft.com/office/drawing/2014/main" id="{95878A00-5168-4BF9-973B-C0D9F19A11AA}"/>
              </a:ext>
            </a:extLst>
          </p:cNvPr>
          <p:cNvSpPr>
            <a:spLocks noGrp="1" noChangeArrowheads="1"/>
          </p:cNvSpPr>
          <p:nvPr>
            <p:ph type="body" idx="1"/>
          </p:nvPr>
        </p:nvSpPr>
        <p:spPr>
          <a:xfrm>
            <a:off x="251520" y="908050"/>
            <a:ext cx="8640960" cy="5689302"/>
          </a:xfrm>
        </p:spPr>
        <p:txBody>
          <a:bodyPr/>
          <a:lstStyle/>
          <a:p>
            <a:pPr marL="0" indent="0" eaLnBrk="1" hangingPunct="1">
              <a:lnSpc>
                <a:spcPct val="80000"/>
              </a:lnSpc>
              <a:buNone/>
            </a:pPr>
            <a:r>
              <a:rPr lang="es-AR" altLang="es-ES" sz="2400" b="1">
                <a:solidFill>
                  <a:srgbClr val="0070C0"/>
                </a:solidFill>
                <a:latin typeface="Arial" panose="020B0604020202020204" pitchFamily="34" charset="0"/>
                <a:cs typeface="Arial" panose="020B0604020202020204" pitchFamily="34" charset="0"/>
              </a:rPr>
              <a:t>Acceso directo a Memoria (DMA) </a:t>
            </a:r>
          </a:p>
          <a:p>
            <a:pPr eaLnBrk="1" hangingPunct="1">
              <a:lnSpc>
                <a:spcPct val="8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El módulo de E/S y la memoria central intercambian datos directamente, sin involucrar a la CPU.</a:t>
            </a:r>
          </a:p>
          <a:p>
            <a:pPr eaLnBrk="1" hangingPunct="1">
              <a:lnSpc>
                <a:spcPct val="80000"/>
              </a:lnSpc>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El DMA requiere un módulo adicional en el bus del sistema.</a:t>
            </a:r>
          </a:p>
          <a:p>
            <a:pPr eaLnBrk="1" hangingPunct="1">
              <a:lnSpc>
                <a:spcPct val="90000"/>
              </a:lnSpc>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El módulo de DMA es capaz de simular al procesador y tomar el control del sistema desde la CPU.</a:t>
            </a:r>
          </a:p>
          <a:p>
            <a:pPr eaLnBrk="1" hangingPunct="1">
              <a:lnSpc>
                <a:spcPct val="90000"/>
              </a:lnSpc>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Cuando el procesador desea leer o escribir un bloque de datos, emite un comando al módulo de DMA, enviándole la siguiente información:</a:t>
            </a:r>
          </a:p>
          <a:p>
            <a:pPr lvl="1" eaLnBrk="1" hangingPunct="1">
              <a:lnSpc>
                <a:spcPct val="90000"/>
              </a:lnSpc>
              <a:buFont typeface="Wingdings" panose="05000000000000000000" pitchFamily="2" charset="2"/>
              <a:buChar char="§"/>
            </a:pPr>
            <a:r>
              <a:rPr lang="es-AR" altLang="es-ES" sz="1400">
                <a:latin typeface="Arial" panose="020B0604020202020204" pitchFamily="34" charset="0"/>
                <a:cs typeface="Arial" panose="020B0604020202020204" pitchFamily="34" charset="0"/>
              </a:rPr>
              <a:t>Si la operación solicitada es una lectura o una escritura.</a:t>
            </a:r>
          </a:p>
          <a:p>
            <a:pPr lvl="1" eaLnBrk="1" hangingPunct="1">
              <a:lnSpc>
                <a:spcPct val="90000"/>
              </a:lnSpc>
              <a:buFont typeface="Wingdings" panose="05000000000000000000" pitchFamily="2" charset="2"/>
              <a:buChar char="§"/>
            </a:pPr>
            <a:r>
              <a:rPr lang="es-AR" altLang="es-ES" sz="1400">
                <a:latin typeface="Arial" panose="020B0604020202020204" pitchFamily="34" charset="0"/>
                <a:cs typeface="Arial" panose="020B0604020202020204" pitchFamily="34" charset="0"/>
              </a:rPr>
              <a:t>La dirección del dispositivo de E/S involucrado.</a:t>
            </a:r>
          </a:p>
          <a:p>
            <a:pPr lvl="1" eaLnBrk="1" hangingPunct="1">
              <a:lnSpc>
                <a:spcPct val="90000"/>
              </a:lnSpc>
              <a:buFont typeface="Wingdings" panose="05000000000000000000" pitchFamily="2" charset="2"/>
              <a:buChar char="§"/>
            </a:pPr>
            <a:r>
              <a:rPr lang="es-AR" altLang="es-ES" sz="1400">
                <a:latin typeface="Arial" panose="020B0604020202020204" pitchFamily="34" charset="0"/>
                <a:cs typeface="Arial" panose="020B0604020202020204" pitchFamily="34" charset="0"/>
              </a:rPr>
              <a:t>La posición inicial en memoria a leer o a escribir.</a:t>
            </a:r>
          </a:p>
          <a:p>
            <a:pPr lvl="1" eaLnBrk="1" hangingPunct="1">
              <a:lnSpc>
                <a:spcPct val="90000"/>
              </a:lnSpc>
              <a:buFont typeface="Wingdings" panose="05000000000000000000" pitchFamily="2" charset="2"/>
              <a:buChar char="§"/>
            </a:pPr>
            <a:r>
              <a:rPr lang="es-AR" altLang="es-ES" sz="1400">
                <a:latin typeface="Arial" panose="020B0604020202020204" pitchFamily="34" charset="0"/>
                <a:cs typeface="Arial" panose="020B0604020202020204" pitchFamily="34" charset="0"/>
              </a:rPr>
              <a:t>El número de palabras a ser leído o escrito.</a:t>
            </a:r>
            <a:endParaRPr lang="es-ES" altLang="es-ES" sz="1400">
              <a:latin typeface="Arial" panose="020B0604020202020204" pitchFamily="34" charset="0"/>
              <a:cs typeface="Arial" panose="020B0604020202020204" pitchFamily="34" charset="0"/>
            </a:endParaRPr>
          </a:p>
          <a:p>
            <a:pPr marL="0" indent="0" eaLnBrk="1" hangingPunct="1">
              <a:lnSpc>
                <a:spcPct val="80000"/>
              </a:lnSpc>
              <a:buNone/>
            </a:pPr>
            <a:endParaRPr lang="es-AR" altLang="es-ES" sz="180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E45EC76F-1856-44AC-A1A3-18EC50DA1079}"/>
              </a:ext>
            </a:extLst>
          </p:cNvPr>
          <p:cNvPicPr>
            <a:picLocks noChangeAspect="1"/>
          </p:cNvPicPr>
          <p:nvPr/>
        </p:nvPicPr>
        <p:blipFill>
          <a:blip r:embed="rId2"/>
          <a:stretch>
            <a:fillRect/>
          </a:stretch>
        </p:blipFill>
        <p:spPr>
          <a:xfrm>
            <a:off x="5220072" y="4309098"/>
            <a:ext cx="3456384" cy="2432270"/>
          </a:xfrm>
          <a:prstGeom prst="rect">
            <a:avLst/>
          </a:prstGeom>
        </p:spPr>
      </p:pic>
    </p:spTree>
    <p:extLst>
      <p:ext uri="{BB962C8B-B14F-4D97-AF65-F5344CB8AC3E}">
        <p14:creationId xmlns:p14="http://schemas.microsoft.com/office/powerpoint/2010/main" val="169465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56927D35-39F2-4D1E-81DA-D3AEF61D3C63}"/>
              </a:ext>
            </a:extLst>
          </p:cNvPr>
          <p:cNvSpPr>
            <a:spLocks noGrp="1" noChangeArrowheads="1"/>
          </p:cNvSpPr>
          <p:nvPr>
            <p:ph type="title"/>
          </p:nvPr>
        </p:nvSpPr>
        <p:spPr>
          <a:xfrm>
            <a:off x="394965" y="260350"/>
            <a:ext cx="8209607" cy="647700"/>
          </a:xfrm>
        </p:spPr>
        <p:txBody>
          <a:bodyPr/>
          <a:lstStyle/>
          <a:p>
            <a:pPr eaLnBrk="1" hangingPunct="1"/>
            <a:r>
              <a:rPr lang="es-AR" altLang="es-ES" sz="3200" b="1">
                <a:latin typeface="Arial" panose="020B0604020202020204" pitchFamily="34" charset="0"/>
                <a:cs typeface="Arial" panose="020B0604020202020204" pitchFamily="34" charset="0"/>
              </a:rPr>
              <a:t>Transferencia de datos mediante DMA</a:t>
            </a:r>
            <a:endParaRPr lang="es-ES" altLang="es-ES" sz="3200" b="1">
              <a:latin typeface="Arial" panose="020B0604020202020204" pitchFamily="34" charset="0"/>
              <a:cs typeface="Arial" panose="020B0604020202020204" pitchFamily="34" charset="0"/>
            </a:endParaRPr>
          </a:p>
        </p:txBody>
      </p:sp>
      <p:sp>
        <p:nvSpPr>
          <p:cNvPr id="31747" name="Rectangle 3">
            <a:extLst>
              <a:ext uri="{FF2B5EF4-FFF2-40B4-BE49-F238E27FC236}">
                <a16:creationId xmlns:a16="http://schemas.microsoft.com/office/drawing/2014/main" id="{62AAB056-AABB-4C8C-8C8B-265E6D544B40}"/>
              </a:ext>
            </a:extLst>
          </p:cNvPr>
          <p:cNvSpPr>
            <a:spLocks noGrp="1" noChangeArrowheads="1"/>
          </p:cNvSpPr>
          <p:nvPr>
            <p:ph type="body" idx="1"/>
          </p:nvPr>
        </p:nvSpPr>
        <p:spPr>
          <a:xfrm>
            <a:off x="250825" y="1125538"/>
            <a:ext cx="8497888" cy="5472112"/>
          </a:xfrm>
        </p:spPr>
        <p:txBody>
          <a:bodyPr/>
          <a:lstStyle/>
          <a:p>
            <a:pPr marL="0" indent="0" eaLnBrk="1" hangingPunct="1">
              <a:lnSpc>
                <a:spcPct val="80000"/>
              </a:lnSpc>
              <a:buNone/>
            </a:pPr>
            <a:r>
              <a:rPr lang="es-AR" altLang="es-ES" sz="2400">
                <a:latin typeface="Arial" panose="020B0604020202020204" pitchFamily="34" charset="0"/>
                <a:cs typeface="Arial" panose="020B0604020202020204" pitchFamily="34" charset="0"/>
              </a:rPr>
              <a:t>¿Cómo se resuelve la competencia por el acceso al Bus? </a:t>
            </a:r>
          </a:p>
          <a:p>
            <a:pPr eaLnBrk="1" hangingPunct="1">
              <a:lnSpc>
                <a:spcPct val="80000"/>
              </a:lnSpc>
            </a:pPr>
            <a:endParaRPr lang="es-AR" altLang="es-ES" sz="2400" b="1"/>
          </a:p>
          <a:p>
            <a:pPr eaLnBrk="1" hangingPunct="1">
              <a:lnSpc>
                <a:spcPct val="80000"/>
              </a:lnSpc>
              <a:buFont typeface="Wingdings" panose="05000000000000000000" pitchFamily="2" charset="2"/>
              <a:buChar char="ü"/>
            </a:pPr>
            <a:r>
              <a:rPr lang="es-AR" altLang="es-ES" sz="2000" b="1">
                <a:solidFill>
                  <a:srgbClr val="0070C0"/>
                </a:solidFill>
                <a:latin typeface="Arial" panose="020B0604020202020204" pitchFamily="34" charset="0"/>
                <a:cs typeface="Arial" panose="020B0604020202020204" pitchFamily="34" charset="0"/>
              </a:rPr>
              <a:t>Por ráfagas</a:t>
            </a:r>
            <a:r>
              <a:rPr lang="es-AR" altLang="es-ES" sz="2000">
                <a:solidFill>
                  <a:srgbClr val="0070C0"/>
                </a:solidFill>
                <a:latin typeface="Arial" panose="020B0604020202020204" pitchFamily="34" charset="0"/>
                <a:cs typeface="Arial" panose="020B0604020202020204" pitchFamily="34" charset="0"/>
              </a:rPr>
              <a:t>:  </a:t>
            </a:r>
            <a:r>
              <a:rPr lang="es-AR" altLang="es-ES" sz="2000">
                <a:latin typeface="Arial" panose="020B0604020202020204" pitchFamily="34" charset="0"/>
                <a:cs typeface="Arial" panose="020B0604020202020204" pitchFamily="34" charset="0"/>
              </a:rPr>
              <a:t>Cuando el DMA toma el control del bus, no lo libera hasta haber transmitido el bloque de datos pedido. Se consigue la mayor velocidad de transferencia, pero se tiene inactiva la CPU (parada del procesador).</a:t>
            </a:r>
            <a:endParaRPr lang="es-AR" altLang="es-ES" sz="2000" b="1">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Char char="ü"/>
            </a:pPr>
            <a:endParaRPr lang="es-AR" altLang="es-ES" sz="2000" b="1">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Char char="ü"/>
            </a:pPr>
            <a:r>
              <a:rPr lang="es-AR" altLang="es-ES" sz="2000" b="1">
                <a:solidFill>
                  <a:srgbClr val="0070C0"/>
                </a:solidFill>
                <a:latin typeface="Arial" panose="020B0604020202020204" pitchFamily="34" charset="0"/>
                <a:cs typeface="Arial" panose="020B0604020202020204" pitchFamily="34" charset="0"/>
              </a:rPr>
              <a:t>Por robo de ciclos:</a:t>
            </a:r>
            <a:r>
              <a:rPr lang="es-AR" altLang="es-ES" sz="2000">
                <a:solidFill>
                  <a:srgbClr val="0070C0"/>
                </a:solidFill>
                <a:latin typeface="Arial" panose="020B0604020202020204" pitchFamily="34" charset="0"/>
                <a:cs typeface="Arial" panose="020B0604020202020204" pitchFamily="34" charset="0"/>
              </a:rPr>
              <a:t>  </a:t>
            </a:r>
            <a:r>
              <a:rPr lang="es-AR" altLang="es-ES" sz="2000">
                <a:latin typeface="Arial" panose="020B0604020202020204" pitchFamily="34" charset="0"/>
                <a:cs typeface="Arial" panose="020B0604020202020204" pitchFamily="34" charset="0"/>
              </a:rPr>
              <a:t>Cuando el DMA toma el control del bus, lo retiene durante un solo ciclo. Transmite una palabra y libera el bus.  Es la forma más usual. Reduce al máximo la velocidad de transferencia y la interferencia del DMA sobre la actividad del procesador.</a:t>
            </a:r>
            <a:endParaRPr lang="es-AR" altLang="es-ES" sz="2000" b="1">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Char char="ü"/>
            </a:pPr>
            <a:endParaRPr lang="es-AR" altLang="es-ES" sz="2000" b="1">
              <a:latin typeface="Arial" panose="020B0604020202020204" pitchFamily="34" charset="0"/>
              <a:cs typeface="Arial" panose="020B0604020202020204" pitchFamily="34" charset="0"/>
            </a:endParaRPr>
          </a:p>
          <a:p>
            <a:pPr eaLnBrk="1" hangingPunct="1">
              <a:lnSpc>
                <a:spcPct val="80000"/>
              </a:lnSpc>
              <a:buFont typeface="Wingdings" panose="05000000000000000000" pitchFamily="2" charset="2"/>
              <a:buChar char="ü"/>
            </a:pPr>
            <a:r>
              <a:rPr lang="es-AR" altLang="es-ES" sz="2000" b="1">
                <a:solidFill>
                  <a:srgbClr val="0070C0"/>
                </a:solidFill>
                <a:latin typeface="Arial" panose="020B0604020202020204" pitchFamily="34" charset="0"/>
                <a:cs typeface="Arial" panose="020B0604020202020204" pitchFamily="34" charset="0"/>
              </a:rPr>
              <a:t>DMA transparente:</a:t>
            </a:r>
            <a:r>
              <a:rPr lang="es-AR" altLang="es-ES" sz="2000">
                <a:solidFill>
                  <a:srgbClr val="0070C0"/>
                </a:solidFill>
                <a:latin typeface="Arial" panose="020B0604020202020204" pitchFamily="34" charset="0"/>
                <a:cs typeface="Arial" panose="020B0604020202020204" pitchFamily="34" charset="0"/>
              </a:rPr>
              <a:t> </a:t>
            </a:r>
            <a:r>
              <a:rPr lang="es-AR" altLang="es-ES" sz="2000">
                <a:latin typeface="Arial" panose="020B0604020202020204" pitchFamily="34" charset="0"/>
                <a:cs typeface="Arial" panose="020B0604020202020204" pitchFamily="34" charset="0"/>
              </a:rPr>
              <a:t> Se elimina completamente la interferencia entre el DMA y la CPU.  Sólo se roban ciclos cuando la CPU no está utilizando el bus del sistema. No se obtiene una velocidad de transferencia muy elevada.</a:t>
            </a:r>
            <a:endParaRPr lang="es-AR" altLang="es-ES" sz="2000" b="1">
              <a:latin typeface="Arial" panose="020B0604020202020204" pitchFamily="34" charset="0"/>
              <a:cs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08CF1020-2BE4-4D64-A66C-756CE111CED2}"/>
              </a:ext>
            </a:extLst>
          </p:cNvPr>
          <p:cNvSpPr>
            <a:spLocks noGrp="1" noChangeArrowheads="1"/>
          </p:cNvSpPr>
          <p:nvPr>
            <p:ph type="title"/>
          </p:nvPr>
        </p:nvSpPr>
        <p:spPr>
          <a:xfrm>
            <a:off x="684213" y="260351"/>
            <a:ext cx="7772400" cy="504354"/>
          </a:xfrm>
        </p:spPr>
        <p:txBody>
          <a:bodyPr/>
          <a:lstStyle/>
          <a:p>
            <a:pPr eaLnBrk="1" hangingPunct="1"/>
            <a:r>
              <a:rPr lang="es-AR" altLang="es-ES" sz="3200" b="1">
                <a:latin typeface="Arial" panose="020B0604020202020204" pitchFamily="34" charset="0"/>
                <a:cs typeface="Arial" panose="020B0604020202020204" pitchFamily="34" charset="0"/>
              </a:rPr>
              <a:t>Discos</a:t>
            </a:r>
            <a:endParaRPr lang="es-ES" altLang="es-ES" sz="3200" b="1">
              <a:latin typeface="Arial" panose="020B0604020202020204" pitchFamily="34" charset="0"/>
              <a:cs typeface="Arial" panose="020B0604020202020204" pitchFamily="34" charset="0"/>
            </a:endParaRPr>
          </a:p>
        </p:txBody>
      </p:sp>
      <p:sp>
        <p:nvSpPr>
          <p:cNvPr id="33795" name="Rectangle 3">
            <a:extLst>
              <a:ext uri="{FF2B5EF4-FFF2-40B4-BE49-F238E27FC236}">
                <a16:creationId xmlns:a16="http://schemas.microsoft.com/office/drawing/2014/main" id="{8415FB33-22BD-4359-B089-2E0472724E3E}"/>
              </a:ext>
            </a:extLst>
          </p:cNvPr>
          <p:cNvSpPr>
            <a:spLocks noGrp="1" noChangeArrowheads="1"/>
          </p:cNvSpPr>
          <p:nvPr>
            <p:ph type="body" idx="1"/>
          </p:nvPr>
        </p:nvSpPr>
        <p:spPr>
          <a:xfrm>
            <a:off x="250825" y="1412874"/>
            <a:ext cx="8713663" cy="5040461"/>
          </a:xfrm>
        </p:spPr>
        <p:txBody>
          <a:bodyPr/>
          <a:lstStyle/>
          <a:p>
            <a:pPr marL="0" indent="0" eaLnBrk="1" hangingPunct="1">
              <a:lnSpc>
                <a:spcPct val="90000"/>
              </a:lnSpc>
              <a:buNone/>
            </a:pPr>
            <a:r>
              <a:rPr lang="es-AR" altLang="es-ES" sz="2400">
                <a:latin typeface="Arial" panose="020B0604020202020204" pitchFamily="34" charset="0"/>
                <a:cs typeface="Arial" panose="020B0604020202020204" pitchFamily="34" charset="0"/>
              </a:rPr>
              <a:t>¿Por qué nos interesa estudiar sobre los discos rígidos?</a:t>
            </a:r>
          </a:p>
          <a:p>
            <a:pPr marL="0" indent="0" eaLnBrk="1" hangingPunct="1">
              <a:lnSpc>
                <a:spcPct val="90000"/>
              </a:lnSpc>
              <a:buNone/>
            </a:pPr>
            <a:endParaRPr lang="es-AR" altLang="es-ES" sz="24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2000">
                <a:latin typeface="Arial" panose="020B0604020202020204" pitchFamily="34" charset="0"/>
                <a:cs typeface="Arial" panose="020B0604020202020204" pitchFamily="34" charset="0"/>
              </a:rPr>
              <a:t>Son el principal medio de almacenamiento desde hace más de 40 años.</a:t>
            </a:r>
          </a:p>
          <a:p>
            <a:pPr eaLnBrk="1" hangingPunct="1">
              <a:lnSpc>
                <a:spcPct val="90000"/>
              </a:lnSpc>
              <a:buFont typeface="Wingdings" panose="05000000000000000000" pitchFamily="2" charset="2"/>
              <a:buChar char="ü"/>
            </a:pPr>
            <a:endParaRPr lang="es-AR" altLang="es-ES" sz="20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2000">
                <a:latin typeface="Arial" panose="020B0604020202020204" pitchFamily="34" charset="0"/>
                <a:cs typeface="Arial" panose="020B0604020202020204" pitchFamily="34" charset="0"/>
              </a:rPr>
              <a:t>Se utilizan para la denominada área de intercambio (swap).</a:t>
            </a:r>
          </a:p>
          <a:p>
            <a:pPr eaLnBrk="1" hangingPunct="1">
              <a:lnSpc>
                <a:spcPct val="90000"/>
              </a:lnSpc>
              <a:buFont typeface="Wingdings" panose="05000000000000000000" pitchFamily="2" charset="2"/>
              <a:buChar char="ü"/>
            </a:pPr>
            <a:endParaRPr lang="es-AR" altLang="es-ES" sz="20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2000">
                <a:latin typeface="Arial" panose="020B0604020202020204" pitchFamily="34" charset="0"/>
                <a:cs typeface="Arial" panose="020B0604020202020204" pitchFamily="34" charset="0"/>
              </a:rPr>
              <a:t>Prácticamente todo el software hace uso de este tipo de almacenamiento, sea en forma permanente o temporal.</a:t>
            </a:r>
          </a:p>
        </p:txBody>
      </p:sp>
      <p:pic>
        <p:nvPicPr>
          <p:cNvPr id="2" name="Imagen 1">
            <a:extLst>
              <a:ext uri="{FF2B5EF4-FFF2-40B4-BE49-F238E27FC236}">
                <a16:creationId xmlns:a16="http://schemas.microsoft.com/office/drawing/2014/main" id="{2848865E-9AA8-4C0C-8855-9544782C43F0}"/>
              </a:ext>
            </a:extLst>
          </p:cNvPr>
          <p:cNvPicPr>
            <a:picLocks noChangeAspect="1"/>
          </p:cNvPicPr>
          <p:nvPr/>
        </p:nvPicPr>
        <p:blipFill>
          <a:blip r:embed="rId2"/>
          <a:stretch>
            <a:fillRect/>
          </a:stretch>
        </p:blipFill>
        <p:spPr>
          <a:xfrm>
            <a:off x="6300192" y="4499569"/>
            <a:ext cx="1996827" cy="189111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F4763D-DDF3-4307-A7D5-8EDD0D3BCADE}"/>
              </a:ext>
            </a:extLst>
          </p:cNvPr>
          <p:cNvSpPr>
            <a:spLocks noGrp="1" noChangeArrowheads="1"/>
          </p:cNvSpPr>
          <p:nvPr>
            <p:ph type="title"/>
          </p:nvPr>
        </p:nvSpPr>
        <p:spPr>
          <a:xfrm>
            <a:off x="685800" y="291729"/>
            <a:ext cx="7772400" cy="432048"/>
          </a:xfrm>
        </p:spPr>
        <p:txBody>
          <a:bodyPr/>
          <a:lstStyle/>
          <a:p>
            <a:pPr eaLnBrk="1" hangingPunct="1"/>
            <a:r>
              <a:rPr lang="es-AR" altLang="es-ES" sz="3200" b="1">
                <a:latin typeface="Arial" panose="020B0604020202020204" pitchFamily="34" charset="0"/>
                <a:cs typeface="Arial" panose="020B0604020202020204" pitchFamily="34" charset="0"/>
              </a:rPr>
              <a:t>Hardware del Disco</a:t>
            </a:r>
            <a:endParaRPr lang="es-ES" altLang="es-ES" sz="3200" b="1">
              <a:latin typeface="Arial" panose="020B0604020202020204" pitchFamily="34" charset="0"/>
              <a:cs typeface="Arial" panose="020B0604020202020204" pitchFamily="34" charset="0"/>
            </a:endParaRPr>
          </a:p>
        </p:txBody>
      </p:sp>
      <p:sp>
        <p:nvSpPr>
          <p:cNvPr id="34819" name="Rectangle 3">
            <a:extLst>
              <a:ext uri="{FF2B5EF4-FFF2-40B4-BE49-F238E27FC236}">
                <a16:creationId xmlns:a16="http://schemas.microsoft.com/office/drawing/2014/main" id="{B7FD2F80-E1C1-46EA-AEE0-4D991887C8B5}"/>
              </a:ext>
            </a:extLst>
          </p:cNvPr>
          <p:cNvSpPr>
            <a:spLocks noGrp="1" noChangeArrowheads="1"/>
          </p:cNvSpPr>
          <p:nvPr>
            <p:ph type="body" idx="1"/>
          </p:nvPr>
        </p:nvSpPr>
        <p:spPr>
          <a:xfrm>
            <a:off x="395536" y="908720"/>
            <a:ext cx="8528992" cy="5256584"/>
          </a:xfrm>
        </p:spPr>
        <p:txBody>
          <a:bodyPr/>
          <a:lstStyle/>
          <a:p>
            <a:pPr eaLnBrk="1" hangingPunct="1">
              <a:buFont typeface="Wingdings" panose="05000000000000000000" pitchFamily="2" charset="2"/>
              <a:buChar char="ü"/>
            </a:pPr>
            <a:r>
              <a:rPr lang="es-AR" altLang="es-ES" sz="2400">
                <a:latin typeface="Arial" panose="020B0604020202020204" pitchFamily="34" charset="0"/>
                <a:cs typeface="Arial" panose="020B0604020202020204" pitchFamily="34" charset="0"/>
              </a:rPr>
              <a:t>Los discos se constituyen sobre láminas de óxido ferroso.</a:t>
            </a:r>
          </a:p>
          <a:p>
            <a:pPr eaLnBrk="1" hangingPunct="1">
              <a:buFont typeface="Wingdings" panose="05000000000000000000" pitchFamily="2" charset="2"/>
              <a:buChar char="ü"/>
            </a:pPr>
            <a:r>
              <a:rPr lang="es-AR" altLang="es-ES" sz="2400">
                <a:latin typeface="Arial" panose="020B0604020202020204" pitchFamily="34" charset="0"/>
                <a:cs typeface="Arial" panose="020B0604020202020204" pitchFamily="34" charset="0"/>
              </a:rPr>
              <a:t>Poseen distintas superficies (platos), que pueden tener dos caras.</a:t>
            </a:r>
          </a:p>
          <a:p>
            <a:pPr eaLnBrk="1" hangingPunct="1">
              <a:buFont typeface="Wingdings" panose="05000000000000000000" pitchFamily="2" charset="2"/>
              <a:buChar char="ü"/>
            </a:pPr>
            <a:r>
              <a:rPr lang="es-AR" altLang="es-ES" sz="2400">
                <a:latin typeface="Arial" panose="020B0604020202020204" pitchFamily="34" charset="0"/>
                <a:cs typeface="Arial" panose="020B0604020202020204" pitchFamily="34" charset="0"/>
              </a:rPr>
              <a:t>Estas caras se dividen en pistas y las pistas en sectores</a:t>
            </a:r>
            <a:r>
              <a:rPr lang="es-ES" altLang="es-ES" sz="2400">
                <a:latin typeface="Arial" panose="020B0604020202020204" pitchFamily="34" charset="0"/>
                <a:cs typeface="Arial" panose="020B0604020202020204" pitchFamily="34" charset="0"/>
              </a:rPr>
              <a:t>.</a:t>
            </a:r>
          </a:p>
          <a:p>
            <a:pPr eaLnBrk="1" hangingPunct="1">
              <a:buFont typeface="Wingdings" panose="05000000000000000000" pitchFamily="2" charset="2"/>
              <a:buChar char="ü"/>
            </a:pPr>
            <a:r>
              <a:rPr lang="es-AR" altLang="es-ES" sz="2400">
                <a:latin typeface="Arial" panose="020B0604020202020204" pitchFamily="34" charset="0"/>
                <a:cs typeface="Arial" panose="020B0604020202020204" pitchFamily="34" charset="0"/>
              </a:rPr>
              <a:t>Las pistas equivalentes sobre distintas superficies se denominan cilindro. </a:t>
            </a:r>
          </a:p>
          <a:p>
            <a:pPr eaLnBrk="1" hangingPunct="1">
              <a:buFont typeface="Wingdings" panose="05000000000000000000" pitchFamily="2" charset="2"/>
              <a:buChar char="ü"/>
            </a:pPr>
            <a:r>
              <a:rPr lang="es-AR" altLang="es-ES" sz="2400">
                <a:latin typeface="Arial" panose="020B0604020202020204" pitchFamily="34" charset="0"/>
                <a:cs typeface="Arial" panose="020B0604020202020204" pitchFamily="34" charset="0"/>
              </a:rPr>
              <a:t>La cabeza lecto-grabadora se mueve a la pista correcta (tiempo de búsqueda) y electrónicamente se selecciona la cara correcta; entonces, esperamos (tiempo de latencia) que el sector requerido pase bajo la cabeza.</a:t>
            </a:r>
            <a:endParaRPr lang="es-ES" altLang="es-ES" sz="2400">
              <a:latin typeface="Arial" panose="020B0604020202020204" pitchFamily="34" charset="0"/>
              <a:cs typeface="Arial" panose="020B0604020202020204" pitchFamily="34" charset="0"/>
            </a:endParaRPr>
          </a:p>
        </p:txBody>
      </p:sp>
      <p:pic>
        <p:nvPicPr>
          <p:cNvPr id="2" name="Imagen 1">
            <a:extLst>
              <a:ext uri="{FF2B5EF4-FFF2-40B4-BE49-F238E27FC236}">
                <a16:creationId xmlns:a16="http://schemas.microsoft.com/office/drawing/2014/main" id="{FD442ACC-A69F-43E3-8843-537AB3F7E8FA}"/>
              </a:ext>
            </a:extLst>
          </p:cNvPr>
          <p:cNvPicPr>
            <a:picLocks noChangeAspect="1"/>
          </p:cNvPicPr>
          <p:nvPr/>
        </p:nvPicPr>
        <p:blipFill>
          <a:blip r:embed="rId2"/>
          <a:stretch>
            <a:fillRect/>
          </a:stretch>
        </p:blipFill>
        <p:spPr>
          <a:xfrm>
            <a:off x="5652120" y="4869160"/>
            <a:ext cx="3200400" cy="183832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C4062555-0C15-4D8E-B44F-7D34D02B3221}"/>
              </a:ext>
            </a:extLst>
          </p:cNvPr>
          <p:cNvSpPr>
            <a:spLocks noGrp="1" noChangeArrowheads="1"/>
          </p:cNvSpPr>
          <p:nvPr>
            <p:ph type="title"/>
          </p:nvPr>
        </p:nvSpPr>
        <p:spPr>
          <a:xfrm>
            <a:off x="251520" y="246301"/>
            <a:ext cx="8640960" cy="719358"/>
          </a:xfrm>
        </p:spPr>
        <p:txBody>
          <a:bodyPr/>
          <a:lstStyle/>
          <a:p>
            <a:pPr eaLnBrk="1" hangingPunct="1"/>
            <a:r>
              <a:rPr lang="es-ES_tradnl" altLang="es-ES" sz="2800">
                <a:latin typeface="Arial" panose="020B0604020202020204" pitchFamily="34" charset="0"/>
                <a:cs typeface="Arial" panose="020B0604020202020204" pitchFamily="34" charset="0"/>
              </a:rPr>
              <a:t>Tiempos que intervienen en una lectura de disco y la transferencia de datos a la memoria central</a:t>
            </a:r>
            <a:endParaRPr lang="es-ES" altLang="es-ES" sz="4000" b="1">
              <a:latin typeface="Arial" panose="020B0604020202020204" pitchFamily="34" charset="0"/>
              <a:cs typeface="Arial" panose="020B0604020202020204" pitchFamily="34" charset="0"/>
            </a:endParaRPr>
          </a:p>
        </p:txBody>
      </p:sp>
      <p:sp>
        <p:nvSpPr>
          <p:cNvPr id="1028" name="Rectangle 3">
            <a:extLst>
              <a:ext uri="{FF2B5EF4-FFF2-40B4-BE49-F238E27FC236}">
                <a16:creationId xmlns:a16="http://schemas.microsoft.com/office/drawing/2014/main" id="{A17D3F6C-43AA-4038-A1F6-82C95DFD3C14}"/>
              </a:ext>
            </a:extLst>
          </p:cNvPr>
          <p:cNvSpPr>
            <a:spLocks noGrp="1" noChangeArrowheads="1"/>
          </p:cNvSpPr>
          <p:nvPr>
            <p:ph type="body" idx="1"/>
          </p:nvPr>
        </p:nvSpPr>
        <p:spPr>
          <a:xfrm>
            <a:off x="685800" y="1268413"/>
            <a:ext cx="7772400" cy="5256212"/>
          </a:xfrm>
        </p:spPr>
        <p:txBody>
          <a:bodyPr/>
          <a:lstStyle/>
          <a:p>
            <a:pPr eaLnBrk="1" hangingPunct="1">
              <a:buFontTx/>
              <a:buNone/>
            </a:pPr>
            <a:r>
              <a:rPr lang="es-AR" altLang="es-ES"/>
              <a:t>  </a:t>
            </a:r>
          </a:p>
          <a:p>
            <a:pPr eaLnBrk="1" hangingPunct="1"/>
            <a:endParaRPr lang="es-ES" altLang="es-ES"/>
          </a:p>
        </p:txBody>
      </p:sp>
      <p:sp>
        <p:nvSpPr>
          <p:cNvPr id="1029" name="Rectangle 5">
            <a:extLst>
              <a:ext uri="{FF2B5EF4-FFF2-40B4-BE49-F238E27FC236}">
                <a16:creationId xmlns:a16="http://schemas.microsoft.com/office/drawing/2014/main" id="{55C61373-E76C-4F85-8C74-9C5180179D48}"/>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graphicFrame>
        <p:nvGraphicFramePr>
          <p:cNvPr id="1026" name="Object 2">
            <a:extLst>
              <a:ext uri="{FF2B5EF4-FFF2-40B4-BE49-F238E27FC236}">
                <a16:creationId xmlns:a16="http://schemas.microsoft.com/office/drawing/2014/main" id="{BFE50EDF-5B08-4E73-B5EB-9FF0975F2060}"/>
              </a:ext>
            </a:extLst>
          </p:cNvPr>
          <p:cNvGraphicFramePr>
            <a:graphicFrameLocks noChangeAspect="1"/>
          </p:cNvGraphicFramePr>
          <p:nvPr>
            <p:extLst>
              <p:ext uri="{D42A27DB-BD31-4B8C-83A1-F6EECF244321}">
                <p14:modId xmlns:p14="http://schemas.microsoft.com/office/powerpoint/2010/main" val="751163997"/>
              </p:ext>
            </p:extLst>
          </p:nvPr>
        </p:nvGraphicFramePr>
        <p:xfrm>
          <a:off x="1120775" y="1484313"/>
          <a:ext cx="7267649" cy="5223078"/>
        </p:xfrm>
        <a:graphic>
          <a:graphicData uri="http://schemas.openxmlformats.org/presentationml/2006/ole">
            <mc:AlternateContent xmlns:mc="http://schemas.openxmlformats.org/markup-compatibility/2006">
              <mc:Choice xmlns:v="urn:schemas-microsoft-com:vml" Requires="v">
                <p:oleObj name="Imagen" r:id="rId2" imgW="4762440" imgH="3867120" progId="Word.Picture.8">
                  <p:embed/>
                </p:oleObj>
              </mc:Choice>
              <mc:Fallback>
                <p:oleObj name="Imagen" r:id="rId2" imgW="4762440" imgH="3867120" progId="Word.Picture.8">
                  <p:embed/>
                  <p:pic>
                    <p:nvPicPr>
                      <p:cNvPr id="1026" name="Object 2">
                        <a:extLst>
                          <a:ext uri="{FF2B5EF4-FFF2-40B4-BE49-F238E27FC236}">
                            <a16:creationId xmlns:a16="http://schemas.microsoft.com/office/drawing/2014/main" id="{BFE50EDF-5B08-4E73-B5EB-9FF0975F20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0775" y="1484313"/>
                        <a:ext cx="7267649" cy="5223078"/>
                      </a:xfrm>
                      <a:prstGeom prst="rect">
                        <a:avLst/>
                      </a:prstGeom>
                      <a:noFill/>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a:extLst>
              <a:ext uri="{FF2B5EF4-FFF2-40B4-BE49-F238E27FC236}">
                <a16:creationId xmlns:a16="http://schemas.microsoft.com/office/drawing/2014/main" id="{8FC60D40-2622-46FE-AA0C-D27281A687DA}"/>
              </a:ext>
            </a:extLst>
          </p:cNvPr>
          <p:cNvSpPr>
            <a:spLocks noGrp="1" noChangeArrowheads="1"/>
          </p:cNvSpPr>
          <p:nvPr>
            <p:ph type="body" idx="1"/>
          </p:nvPr>
        </p:nvSpPr>
        <p:spPr>
          <a:xfrm>
            <a:off x="251520" y="228600"/>
            <a:ext cx="8640960" cy="5864696"/>
          </a:xfrm>
        </p:spPr>
        <p:txBody>
          <a:bodyPr/>
          <a:lstStyle/>
          <a:p>
            <a:pPr eaLnBrk="1" hangingPunct="1">
              <a:lnSpc>
                <a:spcPct val="90000"/>
              </a:lnSpc>
              <a:buFontTx/>
              <a:buNone/>
            </a:pPr>
            <a:r>
              <a:rPr lang="es-AR" altLang="es-ES" sz="2000">
                <a:latin typeface="Arial" panose="020B0604020202020204" pitchFamily="34" charset="0"/>
                <a:cs typeface="Arial" panose="020B0604020202020204" pitchFamily="34" charset="0"/>
              </a:rPr>
              <a:t>¿Por qué los periféricos no se conectan directamente al bus del sistema?</a:t>
            </a:r>
          </a:p>
          <a:p>
            <a:pPr eaLnBrk="1" hangingPunct="1">
              <a:lnSpc>
                <a:spcPct val="90000"/>
              </a:lnSpc>
              <a:buFontTx/>
              <a:buNone/>
            </a:pPr>
            <a:endParaRPr lang="es-AR" altLang="es-ES" sz="24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Hay una amplia variedad de periféricos con varios métodos de operación. Sería poco práctico incorporar la lógica necesaria dentro del procesador para controlar un rango de dispositivos uno por uno. </a:t>
            </a:r>
          </a:p>
          <a:p>
            <a:pPr eaLnBrk="1" hangingPunct="1">
              <a:lnSpc>
                <a:spcPct val="90000"/>
              </a:lnSpc>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La velocidad de transferencia de datos de los periféricos es a menudo bastante menor que la de la memoria central o del procesador. </a:t>
            </a:r>
          </a:p>
          <a:p>
            <a:pPr eaLnBrk="1" hangingPunct="1">
              <a:lnSpc>
                <a:spcPct val="90000"/>
              </a:lnSpc>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1800">
                <a:latin typeface="Arial" panose="020B0604020202020204" pitchFamily="34" charset="0"/>
                <a:cs typeface="Arial" panose="020B0604020202020204" pitchFamily="34" charset="0"/>
              </a:rPr>
              <a:t>Los periféricos generalmente emplean distintos formatos de datos y longitudes de palabra que los utilizados en el computador al que se conecta. </a:t>
            </a:r>
          </a:p>
        </p:txBody>
      </p:sp>
      <p:pic>
        <p:nvPicPr>
          <p:cNvPr id="7172" name="Picture 4">
            <a:extLst>
              <a:ext uri="{FF2B5EF4-FFF2-40B4-BE49-F238E27FC236}">
                <a16:creationId xmlns:a16="http://schemas.microsoft.com/office/drawing/2014/main" id="{D1C481A0-A4D0-4D60-BA69-803EEDFBBB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1800" y="3886037"/>
            <a:ext cx="3851920" cy="27323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F4763D-DDF3-4307-A7D5-8EDD0D3BCADE}"/>
              </a:ext>
            </a:extLst>
          </p:cNvPr>
          <p:cNvSpPr>
            <a:spLocks noGrp="1" noChangeArrowheads="1"/>
          </p:cNvSpPr>
          <p:nvPr>
            <p:ph type="title"/>
          </p:nvPr>
        </p:nvSpPr>
        <p:spPr>
          <a:xfrm>
            <a:off x="685800" y="291729"/>
            <a:ext cx="7772400" cy="432048"/>
          </a:xfrm>
        </p:spPr>
        <p:txBody>
          <a:bodyPr/>
          <a:lstStyle/>
          <a:p>
            <a:pPr eaLnBrk="1" hangingPunct="1"/>
            <a:r>
              <a:rPr lang="es-AR" altLang="es-ES" sz="3200" b="1">
                <a:latin typeface="Arial" panose="020B0604020202020204" pitchFamily="34" charset="0"/>
                <a:cs typeface="Arial" panose="020B0604020202020204" pitchFamily="34" charset="0"/>
              </a:rPr>
              <a:t>Performance en los discos</a:t>
            </a:r>
            <a:endParaRPr lang="es-ES" altLang="es-ES" sz="3200" b="1">
              <a:latin typeface="Arial" panose="020B0604020202020204" pitchFamily="34" charset="0"/>
              <a:cs typeface="Arial" panose="020B0604020202020204" pitchFamily="34" charset="0"/>
            </a:endParaRPr>
          </a:p>
        </p:txBody>
      </p:sp>
      <p:sp>
        <p:nvSpPr>
          <p:cNvPr id="34819" name="Rectangle 3">
            <a:extLst>
              <a:ext uri="{FF2B5EF4-FFF2-40B4-BE49-F238E27FC236}">
                <a16:creationId xmlns:a16="http://schemas.microsoft.com/office/drawing/2014/main" id="{B7FD2F80-E1C1-46EA-AEE0-4D991887C8B5}"/>
              </a:ext>
            </a:extLst>
          </p:cNvPr>
          <p:cNvSpPr>
            <a:spLocks noGrp="1" noChangeArrowheads="1"/>
          </p:cNvSpPr>
          <p:nvPr>
            <p:ph type="body" idx="1"/>
          </p:nvPr>
        </p:nvSpPr>
        <p:spPr>
          <a:xfrm>
            <a:off x="107504" y="908720"/>
            <a:ext cx="8856984" cy="5544616"/>
          </a:xfrm>
        </p:spPr>
        <p:txBody>
          <a:bodyPr/>
          <a:lstStyle/>
          <a:p>
            <a:pPr marL="0" indent="0" eaLnBrk="1" hangingPunct="1">
              <a:buNone/>
            </a:pPr>
            <a:r>
              <a:rPr lang="es-AR" altLang="es-ES" sz="2400">
                <a:latin typeface="Arial" panose="020B0604020202020204" pitchFamily="34" charset="0"/>
                <a:cs typeface="Arial" panose="020B0604020202020204" pitchFamily="34" charset="0"/>
              </a:rPr>
              <a:t>De todos los tiempos involucrados en una lectura/escritura a disco, queda claro que los dos tiempos a optimizar son:</a:t>
            </a:r>
          </a:p>
          <a:p>
            <a:pPr marL="0" indent="0" eaLnBrk="1" hangingPunct="1">
              <a:buNone/>
            </a:pPr>
            <a:endParaRPr lang="es-AR" altLang="es-ES" sz="2400">
              <a:latin typeface="Arial" panose="020B0604020202020204" pitchFamily="34" charset="0"/>
              <a:cs typeface="Arial" panose="020B0604020202020204" pitchFamily="34" charset="0"/>
            </a:endParaRPr>
          </a:p>
          <a:p>
            <a:pPr marL="0" indent="0" eaLnBrk="1" hangingPunct="1">
              <a:buNone/>
            </a:pPr>
            <a:r>
              <a:rPr lang="es-AR" altLang="es-ES" sz="2400" b="1">
                <a:solidFill>
                  <a:srgbClr val="0070C0"/>
                </a:solidFill>
                <a:latin typeface="Arial" panose="020B0604020202020204" pitchFamily="34" charset="0"/>
                <a:cs typeface="Arial" panose="020B0604020202020204" pitchFamily="34" charset="0"/>
              </a:rPr>
              <a:t>Tiempo de Latencia</a:t>
            </a:r>
          </a:p>
          <a:p>
            <a:pPr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Con discos que giren más rápido.</a:t>
            </a:r>
          </a:p>
          <a:p>
            <a:pPr eaLnBrk="1" hangingPunct="1">
              <a:buFont typeface="Wingdings" panose="05000000000000000000" pitchFamily="2" charset="2"/>
              <a:buChar char="ü"/>
            </a:pPr>
            <a:r>
              <a:rPr lang="es-AR" altLang="es-ES" sz="2000" err="1">
                <a:latin typeface="Arial" panose="020B0604020202020204" pitchFamily="34" charset="0"/>
                <a:cs typeface="Arial" panose="020B0604020202020204" pitchFamily="34" charset="0"/>
              </a:rPr>
              <a:t>Interleaving</a:t>
            </a:r>
            <a:r>
              <a:rPr lang="es-AR" altLang="es-ES" sz="2000">
                <a:latin typeface="Arial" panose="020B0604020202020204" pitchFamily="34" charset="0"/>
                <a:cs typeface="Arial" panose="020B0604020202020204" pitchFamily="34" charset="0"/>
              </a:rPr>
              <a:t> (obsoleto)</a:t>
            </a:r>
          </a:p>
          <a:p>
            <a:pPr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Técnicas de cache (como caché de una pista por vez)</a:t>
            </a:r>
          </a:p>
          <a:p>
            <a:pPr marL="0" indent="0" eaLnBrk="1" hangingPunct="1">
              <a:buNone/>
            </a:pPr>
            <a:endParaRPr lang="es-AR" altLang="es-ES" sz="2400">
              <a:latin typeface="Arial" panose="020B0604020202020204" pitchFamily="34" charset="0"/>
              <a:cs typeface="Arial" panose="020B0604020202020204" pitchFamily="34" charset="0"/>
            </a:endParaRPr>
          </a:p>
          <a:p>
            <a:pPr marL="0" indent="0" eaLnBrk="1" hangingPunct="1">
              <a:buNone/>
            </a:pPr>
            <a:r>
              <a:rPr lang="es-AR" altLang="es-ES" sz="2400" b="1">
                <a:solidFill>
                  <a:srgbClr val="0070C0"/>
                </a:solidFill>
                <a:latin typeface="Arial" panose="020B0604020202020204" pitchFamily="34" charset="0"/>
                <a:cs typeface="Arial" panose="020B0604020202020204" pitchFamily="34" charset="0"/>
              </a:rPr>
              <a:t>Tiempo de búsqueda</a:t>
            </a:r>
          </a:p>
          <a:p>
            <a:pPr marL="266700" indent="-266700"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Logrando que la cabeza lecto-grabadora deba moverse lo menos posible.</a:t>
            </a:r>
          </a:p>
          <a:p>
            <a:pPr marL="266700" indent="-266700"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¿Y cómo hacemos eso? </a:t>
            </a:r>
            <a:r>
              <a:rPr lang="es-AR" altLang="es-ES" sz="1900" b="1">
                <a:latin typeface="Arial" panose="020B0604020202020204" pitchFamily="34" charset="0"/>
                <a:cs typeface="Arial" panose="020B0604020202020204" pitchFamily="34" charset="0"/>
              </a:rPr>
              <a:t>Algoritmos de Planificación de Brazo de Disco</a:t>
            </a:r>
            <a:endParaRPr lang="es-ES" altLang="es-ES" sz="1900" b="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647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a:extLst>
              <a:ext uri="{FF2B5EF4-FFF2-40B4-BE49-F238E27FC236}">
                <a16:creationId xmlns:a16="http://schemas.microsoft.com/office/drawing/2014/main" id="{698B3589-8BF0-4C53-95DB-17F65B7E8E32}"/>
              </a:ext>
            </a:extLst>
          </p:cNvPr>
          <p:cNvSpPr>
            <a:spLocks noGrp="1" noChangeArrowheads="1"/>
          </p:cNvSpPr>
          <p:nvPr>
            <p:ph type="title"/>
          </p:nvPr>
        </p:nvSpPr>
        <p:spPr>
          <a:xfrm>
            <a:off x="359569" y="204903"/>
            <a:ext cx="8424862" cy="990600"/>
          </a:xfrm>
        </p:spPr>
        <p:txBody>
          <a:bodyPr/>
          <a:lstStyle/>
          <a:p>
            <a:pPr eaLnBrk="1" hangingPunct="1"/>
            <a:r>
              <a:rPr lang="en-US" altLang="es-ES" sz="3200" b="1" err="1">
                <a:latin typeface="Arial" panose="020B0604020202020204" pitchFamily="34" charset="0"/>
                <a:cs typeface="Arial" panose="020B0604020202020204" pitchFamily="34" charset="0"/>
              </a:rPr>
              <a:t>Planificador</a:t>
            </a:r>
            <a:r>
              <a:rPr lang="en-US" altLang="es-ES" sz="3200" b="1">
                <a:latin typeface="Arial" panose="020B0604020202020204" pitchFamily="34" charset="0"/>
                <a:cs typeface="Arial" panose="020B0604020202020204" pitchFamily="34" charset="0"/>
              </a:rPr>
              <a:t> FCFS</a:t>
            </a:r>
            <a:br>
              <a:rPr lang="en-US" altLang="es-ES" sz="3200" b="1">
                <a:latin typeface="Arial" panose="020B0604020202020204" pitchFamily="34" charset="0"/>
                <a:cs typeface="Arial" panose="020B0604020202020204" pitchFamily="34" charset="0"/>
              </a:rPr>
            </a:br>
            <a:r>
              <a:rPr lang="en-US" altLang="es-ES" sz="3200" b="1">
                <a:latin typeface="Arial" panose="020B0604020202020204" pitchFamily="34" charset="0"/>
                <a:cs typeface="Arial" panose="020B0604020202020204" pitchFamily="34" charset="0"/>
              </a:rPr>
              <a:t>(First Come First Served)</a:t>
            </a:r>
            <a:endParaRPr lang="es-ES" altLang="es-ES" sz="4000" b="1" i="1"/>
          </a:p>
        </p:txBody>
      </p:sp>
      <p:sp>
        <p:nvSpPr>
          <p:cNvPr id="2052" name="Rectangle 3">
            <a:extLst>
              <a:ext uri="{FF2B5EF4-FFF2-40B4-BE49-F238E27FC236}">
                <a16:creationId xmlns:a16="http://schemas.microsoft.com/office/drawing/2014/main" id="{399E1872-E95A-4B8B-BF5D-D1272ED6686E}"/>
              </a:ext>
            </a:extLst>
          </p:cNvPr>
          <p:cNvSpPr>
            <a:spLocks noGrp="1" noChangeArrowheads="1"/>
          </p:cNvSpPr>
          <p:nvPr>
            <p:ph type="body" idx="1"/>
          </p:nvPr>
        </p:nvSpPr>
        <p:spPr/>
        <p:txBody>
          <a:bodyPr/>
          <a:lstStyle/>
          <a:p>
            <a:pPr eaLnBrk="1" hangingPunct="1">
              <a:buFontTx/>
              <a:buNone/>
            </a:pPr>
            <a:r>
              <a:rPr lang="es-AR" altLang="es-ES"/>
              <a:t> </a:t>
            </a:r>
            <a:endParaRPr lang="es-ES" altLang="es-ES"/>
          </a:p>
        </p:txBody>
      </p:sp>
      <p:sp>
        <p:nvSpPr>
          <p:cNvPr id="2053" name="Rectangle 5">
            <a:extLst>
              <a:ext uri="{FF2B5EF4-FFF2-40B4-BE49-F238E27FC236}">
                <a16:creationId xmlns:a16="http://schemas.microsoft.com/office/drawing/2014/main" id="{DEA07689-E78B-482D-8BEF-603742064CF1}"/>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graphicFrame>
        <p:nvGraphicFramePr>
          <p:cNvPr id="2050" name="Object 4">
            <a:extLst>
              <a:ext uri="{FF2B5EF4-FFF2-40B4-BE49-F238E27FC236}">
                <a16:creationId xmlns:a16="http://schemas.microsoft.com/office/drawing/2014/main" id="{26906F03-2904-420A-AB79-7036F6025E32}"/>
              </a:ext>
            </a:extLst>
          </p:cNvPr>
          <p:cNvGraphicFramePr>
            <a:graphicFrameLocks noChangeAspect="1"/>
          </p:cNvGraphicFramePr>
          <p:nvPr/>
        </p:nvGraphicFramePr>
        <p:xfrm>
          <a:off x="827088" y="1701800"/>
          <a:ext cx="7318375" cy="4389438"/>
        </p:xfrm>
        <a:graphic>
          <a:graphicData uri="http://schemas.openxmlformats.org/presentationml/2006/ole">
            <mc:AlternateContent xmlns:mc="http://schemas.openxmlformats.org/markup-compatibility/2006">
              <mc:Choice xmlns:v="urn:schemas-microsoft-com:vml" Requires="v">
                <p:oleObj name="Imagen" r:id="rId2" imgW="4210200" imgH="2238480" progId="Word.Picture.8">
                  <p:embed/>
                </p:oleObj>
              </mc:Choice>
              <mc:Fallback>
                <p:oleObj name="Imagen" r:id="rId2" imgW="4210200" imgH="2238480" progId="Word.Picture.8">
                  <p:embed/>
                  <p:pic>
                    <p:nvPicPr>
                      <p:cNvPr id="2050" name="Object 4">
                        <a:extLst>
                          <a:ext uri="{FF2B5EF4-FFF2-40B4-BE49-F238E27FC236}">
                            <a16:creationId xmlns:a16="http://schemas.microsoft.com/office/drawing/2014/main" id="{26906F03-2904-420A-AB79-7036F6025E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1800"/>
                        <a:ext cx="7318375" cy="4389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a:extLst>
              <a:ext uri="{FF2B5EF4-FFF2-40B4-BE49-F238E27FC236}">
                <a16:creationId xmlns:a16="http://schemas.microsoft.com/office/drawing/2014/main" id="{1411E209-E59B-4FD3-AD90-BB47605DE695}"/>
              </a:ext>
            </a:extLst>
          </p:cNvPr>
          <p:cNvSpPr>
            <a:spLocks noGrp="1" noChangeArrowheads="1"/>
          </p:cNvSpPr>
          <p:nvPr>
            <p:ph type="title"/>
          </p:nvPr>
        </p:nvSpPr>
        <p:spPr>
          <a:xfrm>
            <a:off x="685800" y="288405"/>
            <a:ext cx="7772400" cy="947190"/>
          </a:xfrm>
        </p:spPr>
        <p:txBody>
          <a:bodyPr/>
          <a:lstStyle/>
          <a:p>
            <a:pPr eaLnBrk="1" hangingPunct="1"/>
            <a:r>
              <a:rPr lang="en-US" altLang="es-ES" sz="3200" b="1" err="1">
                <a:latin typeface="Arial" panose="020B0604020202020204" pitchFamily="34" charset="0"/>
                <a:cs typeface="Arial" panose="020B0604020202020204" pitchFamily="34" charset="0"/>
              </a:rPr>
              <a:t>Planificador</a:t>
            </a:r>
            <a:r>
              <a:rPr lang="en-US" altLang="es-ES" sz="3200" b="1">
                <a:latin typeface="Arial" panose="020B0604020202020204" pitchFamily="34" charset="0"/>
                <a:cs typeface="Arial" panose="020B0604020202020204" pitchFamily="34" charset="0"/>
              </a:rPr>
              <a:t> SSTF</a:t>
            </a:r>
            <a:br>
              <a:rPr lang="en-US" altLang="es-ES" sz="3200" b="1">
                <a:latin typeface="Arial" panose="020B0604020202020204" pitchFamily="34" charset="0"/>
                <a:cs typeface="Arial" panose="020B0604020202020204" pitchFamily="34" charset="0"/>
              </a:rPr>
            </a:br>
            <a:r>
              <a:rPr lang="en-US" altLang="es-ES" sz="3200" b="1">
                <a:latin typeface="Arial" panose="020B0604020202020204" pitchFamily="34" charset="0"/>
                <a:cs typeface="Arial" panose="020B0604020202020204" pitchFamily="34" charset="0"/>
              </a:rPr>
              <a:t>(Shortest Seek Time First)</a:t>
            </a:r>
            <a:endParaRPr lang="es-ES" altLang="es-ES" sz="3200" b="1">
              <a:latin typeface="Arial" panose="020B0604020202020204" pitchFamily="34" charset="0"/>
              <a:cs typeface="Arial" panose="020B0604020202020204" pitchFamily="34" charset="0"/>
            </a:endParaRPr>
          </a:p>
        </p:txBody>
      </p:sp>
      <p:sp>
        <p:nvSpPr>
          <p:cNvPr id="3076" name="Rectangle 3">
            <a:extLst>
              <a:ext uri="{FF2B5EF4-FFF2-40B4-BE49-F238E27FC236}">
                <a16:creationId xmlns:a16="http://schemas.microsoft.com/office/drawing/2014/main" id="{9C520305-8AC3-433D-B4BE-73B5F09EDF60}"/>
              </a:ext>
            </a:extLst>
          </p:cNvPr>
          <p:cNvSpPr>
            <a:spLocks noGrp="1" noChangeArrowheads="1"/>
          </p:cNvSpPr>
          <p:nvPr>
            <p:ph type="body" idx="1"/>
          </p:nvPr>
        </p:nvSpPr>
        <p:spPr/>
        <p:txBody>
          <a:bodyPr/>
          <a:lstStyle/>
          <a:p>
            <a:pPr eaLnBrk="1" hangingPunct="1">
              <a:buFontTx/>
              <a:buNone/>
            </a:pPr>
            <a:r>
              <a:rPr lang="es-AR" altLang="es-ES"/>
              <a:t> </a:t>
            </a:r>
            <a:endParaRPr lang="es-ES" altLang="es-ES"/>
          </a:p>
        </p:txBody>
      </p:sp>
      <p:sp>
        <p:nvSpPr>
          <p:cNvPr id="3077" name="Rectangle 5">
            <a:extLst>
              <a:ext uri="{FF2B5EF4-FFF2-40B4-BE49-F238E27FC236}">
                <a16:creationId xmlns:a16="http://schemas.microsoft.com/office/drawing/2014/main" id="{DD14F2A7-4F3E-426C-AC17-A62A71F3DD25}"/>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pic>
        <p:nvPicPr>
          <p:cNvPr id="3" name="Imagen 2">
            <a:extLst>
              <a:ext uri="{FF2B5EF4-FFF2-40B4-BE49-F238E27FC236}">
                <a16:creationId xmlns:a16="http://schemas.microsoft.com/office/drawing/2014/main" id="{D105BE2E-27DE-41A0-BFDC-3E1199FDBB61}"/>
              </a:ext>
            </a:extLst>
          </p:cNvPr>
          <p:cNvPicPr>
            <a:picLocks noChangeAspect="1"/>
          </p:cNvPicPr>
          <p:nvPr/>
        </p:nvPicPr>
        <p:blipFill>
          <a:blip r:embed="rId2"/>
          <a:stretch>
            <a:fillRect/>
          </a:stretch>
        </p:blipFill>
        <p:spPr>
          <a:xfrm>
            <a:off x="1135856" y="1550715"/>
            <a:ext cx="6872288" cy="439519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B4A19E-F0C2-4759-AF4F-FF166B9A8350}"/>
              </a:ext>
            </a:extLst>
          </p:cNvPr>
          <p:cNvSpPr>
            <a:spLocks noGrp="1" noChangeArrowheads="1"/>
          </p:cNvSpPr>
          <p:nvPr>
            <p:ph type="title"/>
          </p:nvPr>
        </p:nvSpPr>
        <p:spPr>
          <a:xfrm>
            <a:off x="685800" y="311696"/>
            <a:ext cx="7772400" cy="450304"/>
          </a:xfrm>
        </p:spPr>
        <p:txBody>
          <a:bodyPr/>
          <a:lstStyle/>
          <a:p>
            <a:pPr eaLnBrk="1" hangingPunct="1"/>
            <a:r>
              <a:rPr lang="es-AR" altLang="es-ES" sz="3200" b="1">
                <a:latin typeface="Arial" panose="020B0604020202020204" pitchFamily="34" charset="0"/>
                <a:cs typeface="Arial" panose="020B0604020202020204" pitchFamily="34" charset="0"/>
              </a:rPr>
              <a:t>Planificador  SCAN</a:t>
            </a:r>
            <a:endParaRPr lang="es-ES" altLang="es-ES" sz="3200" b="1">
              <a:latin typeface="Arial" panose="020B0604020202020204" pitchFamily="34" charset="0"/>
              <a:cs typeface="Arial" panose="020B0604020202020204" pitchFamily="34" charset="0"/>
            </a:endParaRPr>
          </a:p>
        </p:txBody>
      </p:sp>
      <p:sp>
        <p:nvSpPr>
          <p:cNvPr id="4100" name="Rectangle 3">
            <a:extLst>
              <a:ext uri="{FF2B5EF4-FFF2-40B4-BE49-F238E27FC236}">
                <a16:creationId xmlns:a16="http://schemas.microsoft.com/office/drawing/2014/main" id="{066E79F4-636A-4DE6-B613-77B726346E42}"/>
              </a:ext>
            </a:extLst>
          </p:cNvPr>
          <p:cNvSpPr>
            <a:spLocks noGrp="1" noChangeArrowheads="1"/>
          </p:cNvSpPr>
          <p:nvPr>
            <p:ph type="body" idx="1"/>
          </p:nvPr>
        </p:nvSpPr>
        <p:spPr/>
        <p:txBody>
          <a:bodyPr/>
          <a:lstStyle/>
          <a:p>
            <a:pPr eaLnBrk="1" hangingPunct="1">
              <a:buFontTx/>
              <a:buNone/>
            </a:pPr>
            <a:r>
              <a:rPr lang="es-AR" altLang="es-ES"/>
              <a:t> </a:t>
            </a:r>
            <a:endParaRPr lang="es-ES" altLang="es-ES"/>
          </a:p>
        </p:txBody>
      </p:sp>
      <p:sp>
        <p:nvSpPr>
          <p:cNvPr id="4101" name="Rectangle 5">
            <a:extLst>
              <a:ext uri="{FF2B5EF4-FFF2-40B4-BE49-F238E27FC236}">
                <a16:creationId xmlns:a16="http://schemas.microsoft.com/office/drawing/2014/main" id="{5652CB39-35FE-494E-8A98-CCC6A78C422E}"/>
              </a:ext>
            </a:extLst>
          </p:cNvPr>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pic>
        <p:nvPicPr>
          <p:cNvPr id="2" name="Imagen 1">
            <a:extLst>
              <a:ext uri="{FF2B5EF4-FFF2-40B4-BE49-F238E27FC236}">
                <a16:creationId xmlns:a16="http://schemas.microsoft.com/office/drawing/2014/main" id="{B7771CD5-DB96-4B94-A2FB-0E146D1A03E2}"/>
              </a:ext>
            </a:extLst>
          </p:cNvPr>
          <p:cNvPicPr>
            <a:picLocks noChangeAspect="1"/>
          </p:cNvPicPr>
          <p:nvPr/>
        </p:nvPicPr>
        <p:blipFill>
          <a:blip r:embed="rId2"/>
          <a:stretch>
            <a:fillRect/>
          </a:stretch>
        </p:blipFill>
        <p:spPr>
          <a:xfrm>
            <a:off x="1085850" y="1185862"/>
            <a:ext cx="7302574" cy="4698787"/>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B4A19E-F0C2-4759-AF4F-FF166B9A8350}"/>
              </a:ext>
            </a:extLst>
          </p:cNvPr>
          <p:cNvSpPr>
            <a:spLocks noGrp="1" noChangeArrowheads="1"/>
          </p:cNvSpPr>
          <p:nvPr>
            <p:ph type="title"/>
          </p:nvPr>
        </p:nvSpPr>
        <p:spPr>
          <a:xfrm>
            <a:off x="685800" y="311696"/>
            <a:ext cx="7772400" cy="450304"/>
          </a:xfrm>
        </p:spPr>
        <p:txBody>
          <a:bodyPr/>
          <a:lstStyle/>
          <a:p>
            <a:pPr eaLnBrk="1" hangingPunct="1"/>
            <a:r>
              <a:rPr lang="es-AR" altLang="es-ES" sz="3200" b="1">
                <a:latin typeface="Arial" panose="020B0604020202020204" pitchFamily="34" charset="0"/>
                <a:cs typeface="Arial" panose="020B0604020202020204" pitchFamily="34" charset="0"/>
              </a:rPr>
              <a:t>Planificador C-SCAN</a:t>
            </a:r>
            <a:endParaRPr lang="es-ES" altLang="es-ES" sz="3200" b="1">
              <a:latin typeface="Arial" panose="020B0604020202020204" pitchFamily="34" charset="0"/>
              <a:cs typeface="Arial" panose="020B0604020202020204" pitchFamily="34" charset="0"/>
            </a:endParaRPr>
          </a:p>
        </p:txBody>
      </p:sp>
      <p:sp>
        <p:nvSpPr>
          <p:cNvPr id="4100" name="Rectangle 3">
            <a:extLst>
              <a:ext uri="{FF2B5EF4-FFF2-40B4-BE49-F238E27FC236}">
                <a16:creationId xmlns:a16="http://schemas.microsoft.com/office/drawing/2014/main" id="{066E79F4-636A-4DE6-B613-77B726346E42}"/>
              </a:ext>
            </a:extLst>
          </p:cNvPr>
          <p:cNvSpPr>
            <a:spLocks noGrp="1" noChangeArrowheads="1"/>
          </p:cNvSpPr>
          <p:nvPr>
            <p:ph type="body" idx="1"/>
          </p:nvPr>
        </p:nvSpPr>
        <p:spPr/>
        <p:txBody>
          <a:bodyPr/>
          <a:lstStyle/>
          <a:p>
            <a:pPr eaLnBrk="1" hangingPunct="1">
              <a:buFontTx/>
              <a:buNone/>
            </a:pPr>
            <a:r>
              <a:rPr lang="es-AR" altLang="es-ES"/>
              <a:t> </a:t>
            </a:r>
            <a:endParaRPr lang="es-ES" altLang="es-ES"/>
          </a:p>
        </p:txBody>
      </p:sp>
      <p:sp>
        <p:nvSpPr>
          <p:cNvPr id="4101" name="Rectangle 5">
            <a:extLst>
              <a:ext uri="{FF2B5EF4-FFF2-40B4-BE49-F238E27FC236}">
                <a16:creationId xmlns:a16="http://schemas.microsoft.com/office/drawing/2014/main" id="{5652CB39-35FE-494E-8A98-CCC6A78C422E}"/>
              </a:ext>
            </a:extLst>
          </p:cNvPr>
          <p:cNvSpPr>
            <a:spLocks noChangeArrowheads="1"/>
          </p:cNvSpPr>
          <p:nvPr/>
        </p:nvSpPr>
        <p:spPr bwMode="auto">
          <a:xfrm>
            <a:off x="0" y="2214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pic>
        <p:nvPicPr>
          <p:cNvPr id="3" name="Imagen 2">
            <a:extLst>
              <a:ext uri="{FF2B5EF4-FFF2-40B4-BE49-F238E27FC236}">
                <a16:creationId xmlns:a16="http://schemas.microsoft.com/office/drawing/2014/main" id="{8FEC41B3-5B4E-421C-BFB5-696A21B82C0A}"/>
              </a:ext>
            </a:extLst>
          </p:cNvPr>
          <p:cNvPicPr>
            <a:picLocks noChangeAspect="1"/>
          </p:cNvPicPr>
          <p:nvPr/>
        </p:nvPicPr>
        <p:blipFill>
          <a:blip r:embed="rId2"/>
          <a:stretch>
            <a:fillRect/>
          </a:stretch>
        </p:blipFill>
        <p:spPr>
          <a:xfrm>
            <a:off x="1166812" y="1340768"/>
            <a:ext cx="6810375" cy="4958042"/>
          </a:xfrm>
          <a:prstGeom prst="rect">
            <a:avLst/>
          </a:prstGeom>
        </p:spPr>
      </p:pic>
    </p:spTree>
    <p:extLst>
      <p:ext uri="{BB962C8B-B14F-4D97-AF65-F5344CB8AC3E}">
        <p14:creationId xmlns:p14="http://schemas.microsoft.com/office/powerpoint/2010/main" val="1022095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D232A6AC-1BE0-4330-B28F-670E4713BEC9}"/>
              </a:ext>
            </a:extLst>
          </p:cNvPr>
          <p:cNvSpPr>
            <a:spLocks noGrp="1" noChangeArrowheads="1"/>
          </p:cNvSpPr>
          <p:nvPr>
            <p:ph type="title"/>
          </p:nvPr>
        </p:nvSpPr>
        <p:spPr>
          <a:xfrm>
            <a:off x="685800" y="303682"/>
            <a:ext cx="7772400" cy="916635"/>
          </a:xfrm>
        </p:spPr>
        <p:txBody>
          <a:bodyPr/>
          <a:lstStyle/>
          <a:p>
            <a:pPr eaLnBrk="1" hangingPunct="1"/>
            <a:r>
              <a:rPr lang="es-AR" altLang="es-ES" sz="3200" b="1">
                <a:latin typeface="Arial" panose="020B0604020202020204" pitchFamily="34" charset="0"/>
                <a:cs typeface="Arial" panose="020B0604020202020204" pitchFamily="34" charset="0"/>
              </a:rPr>
              <a:t>Planificador LOOK-UP</a:t>
            </a:r>
            <a:br>
              <a:rPr lang="es-AR" altLang="es-ES" sz="3200" b="1">
                <a:latin typeface="Arial" panose="020B0604020202020204" pitchFamily="34" charset="0"/>
                <a:cs typeface="Arial" panose="020B0604020202020204" pitchFamily="34" charset="0"/>
              </a:rPr>
            </a:br>
            <a:r>
              <a:rPr lang="es-AR" altLang="es-ES" sz="3200" b="1">
                <a:latin typeface="Arial" panose="020B0604020202020204" pitchFamily="34" charset="0"/>
                <a:cs typeface="Arial" panose="020B0604020202020204" pitchFamily="34" charset="0"/>
              </a:rPr>
              <a:t>(Algoritmo del Ascensor)</a:t>
            </a:r>
            <a:endParaRPr lang="es-ES" altLang="es-ES" sz="3200" b="1">
              <a:latin typeface="Arial" panose="020B0604020202020204" pitchFamily="34" charset="0"/>
              <a:cs typeface="Arial" panose="020B0604020202020204" pitchFamily="34" charset="0"/>
            </a:endParaRPr>
          </a:p>
        </p:txBody>
      </p:sp>
      <p:sp>
        <p:nvSpPr>
          <p:cNvPr id="5124" name="Rectangle 3">
            <a:extLst>
              <a:ext uri="{FF2B5EF4-FFF2-40B4-BE49-F238E27FC236}">
                <a16:creationId xmlns:a16="http://schemas.microsoft.com/office/drawing/2014/main" id="{0D537A38-0A8B-4186-A033-CFA29DCFB43F}"/>
              </a:ext>
            </a:extLst>
          </p:cNvPr>
          <p:cNvSpPr>
            <a:spLocks noGrp="1" noChangeArrowheads="1"/>
          </p:cNvSpPr>
          <p:nvPr>
            <p:ph type="body" idx="1"/>
          </p:nvPr>
        </p:nvSpPr>
        <p:spPr/>
        <p:txBody>
          <a:bodyPr/>
          <a:lstStyle/>
          <a:p>
            <a:pPr eaLnBrk="1" hangingPunct="1">
              <a:buFontTx/>
              <a:buNone/>
            </a:pPr>
            <a:r>
              <a:rPr lang="es-AR" altLang="es-ES"/>
              <a:t> </a:t>
            </a:r>
            <a:endParaRPr lang="es-ES" altLang="es-ES"/>
          </a:p>
        </p:txBody>
      </p:sp>
      <p:sp>
        <p:nvSpPr>
          <p:cNvPr id="5125" name="Rectangle 5">
            <a:extLst>
              <a:ext uri="{FF2B5EF4-FFF2-40B4-BE49-F238E27FC236}">
                <a16:creationId xmlns:a16="http://schemas.microsoft.com/office/drawing/2014/main" id="{B603964E-77B6-4126-807E-320AA83E9860}"/>
              </a:ext>
            </a:extLst>
          </p:cNvPr>
          <p:cNvSpPr>
            <a:spLocks noChangeArrowheads="1"/>
          </p:cNvSpPr>
          <p:nvPr/>
        </p:nvSpPr>
        <p:spPr bwMode="auto">
          <a:xfrm>
            <a:off x="0" y="22812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pic>
        <p:nvPicPr>
          <p:cNvPr id="2" name="Imagen 1">
            <a:extLst>
              <a:ext uri="{FF2B5EF4-FFF2-40B4-BE49-F238E27FC236}">
                <a16:creationId xmlns:a16="http://schemas.microsoft.com/office/drawing/2014/main" id="{7E99A73B-4F23-4895-AC4F-46BAD395CB72}"/>
              </a:ext>
            </a:extLst>
          </p:cNvPr>
          <p:cNvPicPr>
            <a:picLocks noChangeAspect="1"/>
          </p:cNvPicPr>
          <p:nvPr/>
        </p:nvPicPr>
        <p:blipFill>
          <a:blip r:embed="rId2"/>
          <a:stretch>
            <a:fillRect/>
          </a:stretch>
        </p:blipFill>
        <p:spPr>
          <a:xfrm>
            <a:off x="1151620" y="1678635"/>
            <a:ext cx="6840760" cy="484599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03BF696B-A6F2-456B-8A6F-B47BCC27D5BC}"/>
              </a:ext>
            </a:extLst>
          </p:cNvPr>
          <p:cNvSpPr>
            <a:spLocks noGrp="1" noChangeArrowheads="1"/>
          </p:cNvSpPr>
          <p:nvPr>
            <p:ph type="title"/>
          </p:nvPr>
        </p:nvSpPr>
        <p:spPr>
          <a:xfrm>
            <a:off x="684213" y="333375"/>
            <a:ext cx="7772400" cy="1007392"/>
          </a:xfrm>
        </p:spPr>
        <p:txBody>
          <a:bodyPr/>
          <a:lstStyle/>
          <a:p>
            <a:pPr eaLnBrk="1" hangingPunct="1"/>
            <a:r>
              <a:rPr lang="es-AR" altLang="es-ES" sz="3200" b="1">
                <a:latin typeface="Arial" panose="020B0604020202020204" pitchFamily="34" charset="0"/>
                <a:cs typeface="Arial" panose="020B0604020202020204" pitchFamily="34" charset="0"/>
              </a:rPr>
              <a:t>Planificador C-LOOK-UP</a:t>
            </a:r>
            <a:br>
              <a:rPr lang="es-AR" altLang="es-ES" sz="3200" b="1">
                <a:latin typeface="Arial" panose="020B0604020202020204" pitchFamily="34" charset="0"/>
                <a:cs typeface="Arial" panose="020B0604020202020204" pitchFamily="34" charset="0"/>
              </a:rPr>
            </a:br>
            <a:r>
              <a:rPr lang="es-AR" altLang="es-ES" sz="3200" b="1">
                <a:latin typeface="Arial" panose="020B0604020202020204" pitchFamily="34" charset="0"/>
                <a:cs typeface="Arial" panose="020B0604020202020204" pitchFamily="34" charset="0"/>
              </a:rPr>
              <a:t>(Algoritmo del Ascensor Modificado)</a:t>
            </a:r>
            <a:endParaRPr lang="es-ES" altLang="es-ES" sz="3200" b="1">
              <a:latin typeface="Arial" panose="020B0604020202020204" pitchFamily="34" charset="0"/>
              <a:cs typeface="Arial" panose="020B0604020202020204" pitchFamily="34" charset="0"/>
            </a:endParaRPr>
          </a:p>
        </p:txBody>
      </p:sp>
      <p:sp>
        <p:nvSpPr>
          <p:cNvPr id="6148" name="Rectangle 3">
            <a:extLst>
              <a:ext uri="{FF2B5EF4-FFF2-40B4-BE49-F238E27FC236}">
                <a16:creationId xmlns:a16="http://schemas.microsoft.com/office/drawing/2014/main" id="{D67B1E4B-A5D5-4627-B07F-2B57C22CC536}"/>
              </a:ext>
            </a:extLst>
          </p:cNvPr>
          <p:cNvSpPr>
            <a:spLocks noGrp="1" noChangeArrowheads="1"/>
          </p:cNvSpPr>
          <p:nvPr>
            <p:ph type="body" idx="1"/>
          </p:nvPr>
        </p:nvSpPr>
        <p:spPr/>
        <p:txBody>
          <a:bodyPr/>
          <a:lstStyle/>
          <a:p>
            <a:pPr eaLnBrk="1" hangingPunct="1">
              <a:buFontTx/>
              <a:buNone/>
            </a:pPr>
            <a:r>
              <a:rPr lang="es-AR" altLang="es-ES"/>
              <a:t> </a:t>
            </a:r>
            <a:endParaRPr lang="es-ES" altLang="es-ES"/>
          </a:p>
        </p:txBody>
      </p:sp>
      <p:sp>
        <p:nvSpPr>
          <p:cNvPr id="6149" name="Rectangle 5">
            <a:extLst>
              <a:ext uri="{FF2B5EF4-FFF2-40B4-BE49-F238E27FC236}">
                <a16:creationId xmlns:a16="http://schemas.microsoft.com/office/drawing/2014/main" id="{C4351FE3-283A-4025-A6F2-837BCE35E357}"/>
              </a:ext>
            </a:extLst>
          </p:cNvPr>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endParaRPr lang="es-ES" altLang="es-ES"/>
          </a:p>
        </p:txBody>
      </p:sp>
      <p:pic>
        <p:nvPicPr>
          <p:cNvPr id="2" name="Imagen 1">
            <a:extLst>
              <a:ext uri="{FF2B5EF4-FFF2-40B4-BE49-F238E27FC236}">
                <a16:creationId xmlns:a16="http://schemas.microsoft.com/office/drawing/2014/main" id="{787447ED-693D-463C-AE0F-A55B6B3F8F4F}"/>
              </a:ext>
            </a:extLst>
          </p:cNvPr>
          <p:cNvPicPr>
            <a:picLocks noChangeAspect="1"/>
          </p:cNvPicPr>
          <p:nvPr/>
        </p:nvPicPr>
        <p:blipFill>
          <a:blip r:embed="rId2"/>
          <a:stretch>
            <a:fillRect/>
          </a:stretch>
        </p:blipFill>
        <p:spPr>
          <a:xfrm>
            <a:off x="1108869" y="1674123"/>
            <a:ext cx="6923088" cy="485050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F4763D-DDF3-4307-A7D5-8EDD0D3BCADE}"/>
              </a:ext>
            </a:extLst>
          </p:cNvPr>
          <p:cNvSpPr>
            <a:spLocks noGrp="1" noChangeArrowheads="1"/>
          </p:cNvSpPr>
          <p:nvPr>
            <p:ph type="title"/>
          </p:nvPr>
        </p:nvSpPr>
        <p:spPr>
          <a:xfrm>
            <a:off x="685800" y="291729"/>
            <a:ext cx="7772400" cy="432048"/>
          </a:xfrm>
        </p:spPr>
        <p:txBody>
          <a:bodyPr/>
          <a:lstStyle/>
          <a:p>
            <a:pPr eaLnBrk="1" hangingPunct="1"/>
            <a:r>
              <a:rPr lang="es-AR" altLang="es-ES" sz="3200" b="1">
                <a:latin typeface="Arial" panose="020B0604020202020204" pitchFamily="34" charset="0"/>
                <a:cs typeface="Arial" panose="020B0604020202020204" pitchFamily="34" charset="0"/>
              </a:rPr>
              <a:t>Algoritmos de Planificación</a:t>
            </a:r>
            <a:endParaRPr lang="es-ES" altLang="es-ES" sz="3200" b="1">
              <a:latin typeface="Arial" panose="020B0604020202020204" pitchFamily="34" charset="0"/>
              <a:cs typeface="Arial" panose="020B0604020202020204" pitchFamily="34" charset="0"/>
            </a:endParaRPr>
          </a:p>
        </p:txBody>
      </p:sp>
      <p:sp>
        <p:nvSpPr>
          <p:cNvPr id="34819" name="Rectangle 3">
            <a:extLst>
              <a:ext uri="{FF2B5EF4-FFF2-40B4-BE49-F238E27FC236}">
                <a16:creationId xmlns:a16="http://schemas.microsoft.com/office/drawing/2014/main" id="{B7FD2F80-E1C1-46EA-AEE0-4D991887C8B5}"/>
              </a:ext>
            </a:extLst>
          </p:cNvPr>
          <p:cNvSpPr>
            <a:spLocks noGrp="1" noChangeArrowheads="1"/>
          </p:cNvSpPr>
          <p:nvPr>
            <p:ph type="body" idx="1"/>
          </p:nvPr>
        </p:nvSpPr>
        <p:spPr>
          <a:xfrm>
            <a:off x="179512" y="908720"/>
            <a:ext cx="8784976" cy="5544616"/>
          </a:xfrm>
        </p:spPr>
        <p:txBody>
          <a:bodyPr/>
          <a:lstStyle/>
          <a:p>
            <a:pPr marL="0" indent="0" eaLnBrk="1" hangingPunct="1">
              <a:buNone/>
            </a:pPr>
            <a:r>
              <a:rPr lang="es-AR" altLang="es-ES" sz="2000">
                <a:latin typeface="Arial" panose="020B0604020202020204" pitchFamily="34" charset="0"/>
                <a:cs typeface="Arial" panose="020B0604020202020204" pitchFamily="34" charset="0"/>
              </a:rPr>
              <a:t>Uno de los cambios más importantes de los últimos tiempos es que las propias controladoras de los discos tienen sus propios algoritmos para optimizar el acceso a los bloques de datos, ya que poseen más y mejor información sobre la ubicación de éstos.</a:t>
            </a:r>
          </a:p>
          <a:p>
            <a:pPr marL="0" indent="0" eaLnBrk="1" hangingPunct="1">
              <a:buNone/>
            </a:pPr>
            <a:endParaRPr lang="es-AR" altLang="es-ES" sz="2000">
              <a:latin typeface="Arial" panose="020B0604020202020204" pitchFamily="34" charset="0"/>
              <a:cs typeface="Arial" panose="020B0604020202020204" pitchFamily="34" charset="0"/>
            </a:endParaRPr>
          </a:p>
          <a:p>
            <a:pPr marL="0" indent="0" eaLnBrk="1" hangingPunct="1">
              <a:buNone/>
            </a:pPr>
            <a:r>
              <a:rPr lang="es-AR" altLang="es-ES" sz="2000">
                <a:latin typeface="Arial" panose="020B0604020202020204" pitchFamily="34" charset="0"/>
                <a:cs typeface="Arial" panose="020B0604020202020204" pitchFamily="34" charset="0"/>
              </a:rPr>
              <a:t>Los S.O. modernos poseen algoritmos de planificación que incluyen mejoras, como división en múltiples colas, división entre lecturas y escrituras, entre otras. Algunos ejemplos:</a:t>
            </a:r>
          </a:p>
          <a:p>
            <a:pPr lvl="1" eaLnBrk="1" hangingPunct="1">
              <a:buFont typeface="Wingdings" panose="05000000000000000000" pitchFamily="2" charset="2"/>
              <a:buChar char="ü"/>
            </a:pPr>
            <a:r>
              <a:rPr lang="es-AR" altLang="es-ES" sz="1600" err="1">
                <a:latin typeface="Arial" panose="020B0604020202020204" pitchFamily="34" charset="0"/>
                <a:cs typeface="Arial" panose="020B0604020202020204" pitchFamily="34" charset="0"/>
              </a:rPr>
              <a:t>Noop</a:t>
            </a:r>
            <a:endParaRPr lang="es-AR" altLang="es-ES" sz="1600">
              <a:latin typeface="Arial" panose="020B0604020202020204" pitchFamily="34" charset="0"/>
              <a:cs typeface="Arial" panose="020B0604020202020204" pitchFamily="34" charset="0"/>
            </a:endParaRPr>
          </a:p>
          <a:p>
            <a:pPr lvl="1" eaLnBrk="1" hangingPunct="1">
              <a:buFont typeface="Wingdings" panose="05000000000000000000" pitchFamily="2" charset="2"/>
              <a:buChar char="ü"/>
            </a:pPr>
            <a:r>
              <a:rPr lang="es-AR" altLang="es-ES" sz="1600">
                <a:latin typeface="Arial" panose="020B0604020202020204" pitchFamily="34" charset="0"/>
                <a:cs typeface="Arial" panose="020B0604020202020204" pitchFamily="34" charset="0"/>
              </a:rPr>
              <a:t>CFQ</a:t>
            </a:r>
          </a:p>
          <a:p>
            <a:pPr lvl="1" eaLnBrk="1" hangingPunct="1">
              <a:buFont typeface="Wingdings" panose="05000000000000000000" pitchFamily="2" charset="2"/>
              <a:buChar char="ü"/>
            </a:pPr>
            <a:r>
              <a:rPr lang="es-AR" altLang="es-ES" sz="1600" err="1">
                <a:latin typeface="Arial" panose="020B0604020202020204" pitchFamily="34" charset="0"/>
                <a:cs typeface="Arial" panose="020B0604020202020204" pitchFamily="34" charset="0"/>
              </a:rPr>
              <a:t>Deadline</a:t>
            </a:r>
            <a:endParaRPr lang="es-AR" altLang="es-ES" sz="1600">
              <a:latin typeface="Arial" panose="020B0604020202020204" pitchFamily="34" charset="0"/>
              <a:cs typeface="Arial" panose="020B0604020202020204" pitchFamily="34" charset="0"/>
            </a:endParaRPr>
          </a:p>
          <a:p>
            <a:pPr lvl="1" eaLnBrk="1" hangingPunct="1">
              <a:buFont typeface="Wingdings" panose="05000000000000000000" pitchFamily="2" charset="2"/>
              <a:buChar char="ü"/>
            </a:pPr>
            <a:r>
              <a:rPr lang="es-AR" altLang="es-ES" sz="1600">
                <a:latin typeface="Arial" panose="020B0604020202020204" pitchFamily="34" charset="0"/>
                <a:cs typeface="Arial" panose="020B0604020202020204" pitchFamily="34" charset="0"/>
              </a:rPr>
              <a:t>BFQ</a:t>
            </a:r>
          </a:p>
          <a:p>
            <a:pPr lvl="1" eaLnBrk="1" hangingPunct="1">
              <a:buFont typeface="Wingdings" panose="05000000000000000000" pitchFamily="2" charset="2"/>
              <a:buChar char="ü"/>
            </a:pPr>
            <a:r>
              <a:rPr lang="es-AR" altLang="es-ES" sz="1600" err="1">
                <a:latin typeface="Arial" panose="020B0604020202020204" pitchFamily="34" charset="0"/>
                <a:cs typeface="Arial" panose="020B0604020202020204" pitchFamily="34" charset="0"/>
              </a:rPr>
              <a:t>Anticipatory</a:t>
            </a:r>
            <a:endParaRPr lang="es-AR" altLang="es-ES" sz="1600">
              <a:latin typeface="Arial" panose="020B0604020202020204" pitchFamily="34" charset="0"/>
              <a:cs typeface="Arial" panose="020B0604020202020204" pitchFamily="34" charset="0"/>
            </a:endParaRPr>
          </a:p>
          <a:p>
            <a:pPr marL="0" indent="0" eaLnBrk="1" hangingPunct="1">
              <a:buNone/>
            </a:pPr>
            <a:endParaRPr lang="es-AR" altLang="es-ES" sz="2000">
              <a:latin typeface="Arial" panose="020B0604020202020204" pitchFamily="34" charset="0"/>
              <a:cs typeface="Arial" panose="020B0604020202020204" pitchFamily="34" charset="0"/>
            </a:endParaRPr>
          </a:p>
          <a:p>
            <a:pPr marL="0" indent="0" algn="ctr" eaLnBrk="1" hangingPunct="1">
              <a:buNone/>
            </a:pPr>
            <a:r>
              <a:rPr lang="es-AR" altLang="es-ES" sz="2000">
                <a:latin typeface="Arial" panose="020B0604020202020204" pitchFamily="34" charset="0"/>
                <a:cs typeface="Arial" panose="020B0604020202020204" pitchFamily="34" charset="0"/>
              </a:rPr>
              <a:t>¿Qué algoritmo está usando mi distribución GNU/Linux? </a:t>
            </a:r>
          </a:p>
          <a:p>
            <a:pPr marL="0" indent="0" algn="ctr" eaLnBrk="1" hangingPunct="1">
              <a:buNone/>
            </a:pPr>
            <a:r>
              <a:rPr lang="en-US" altLang="es-ES" sz="2000">
                <a:latin typeface="Courier New" panose="02070309020205020404" pitchFamily="49" charset="0"/>
                <a:cs typeface="Courier New" panose="02070309020205020404" pitchFamily="49" charset="0"/>
              </a:rPr>
              <a:t>cat /sys/block/</a:t>
            </a:r>
            <a:r>
              <a:rPr lang="en-US" altLang="es-ES" sz="2000" err="1">
                <a:solidFill>
                  <a:srgbClr val="0070C0"/>
                </a:solidFill>
                <a:latin typeface="Courier New" panose="02070309020205020404" pitchFamily="49" charset="0"/>
                <a:cs typeface="Courier New" panose="02070309020205020404" pitchFamily="49" charset="0"/>
              </a:rPr>
              <a:t>sda</a:t>
            </a:r>
            <a:r>
              <a:rPr lang="en-US" altLang="es-ES" sz="2000">
                <a:latin typeface="Courier New" panose="02070309020205020404" pitchFamily="49" charset="0"/>
                <a:cs typeface="Courier New" panose="02070309020205020404" pitchFamily="49" charset="0"/>
              </a:rPr>
              <a:t>/queue/scheduler</a:t>
            </a:r>
            <a:endParaRPr lang="es-AR" altLang="es-ES" sz="200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54308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6CF4763D-DDF3-4307-A7D5-8EDD0D3BCADE}"/>
              </a:ext>
            </a:extLst>
          </p:cNvPr>
          <p:cNvSpPr>
            <a:spLocks noGrp="1" noChangeArrowheads="1"/>
          </p:cNvSpPr>
          <p:nvPr>
            <p:ph type="title"/>
          </p:nvPr>
        </p:nvSpPr>
        <p:spPr>
          <a:xfrm>
            <a:off x="685800" y="291729"/>
            <a:ext cx="7772400" cy="432048"/>
          </a:xfrm>
        </p:spPr>
        <p:txBody>
          <a:bodyPr/>
          <a:lstStyle/>
          <a:p>
            <a:pPr eaLnBrk="1" hangingPunct="1"/>
            <a:r>
              <a:rPr lang="es-AR" altLang="es-ES" sz="3200" b="1">
                <a:latin typeface="Arial" panose="020B0604020202020204" pitchFamily="34" charset="0"/>
                <a:cs typeface="Arial" panose="020B0604020202020204" pitchFamily="34" charset="0"/>
              </a:rPr>
              <a:t>Dispositivos de estado sólido</a:t>
            </a:r>
            <a:endParaRPr lang="es-ES" altLang="es-ES" sz="3200" b="1">
              <a:latin typeface="Arial" panose="020B0604020202020204" pitchFamily="34" charset="0"/>
              <a:cs typeface="Arial" panose="020B0604020202020204" pitchFamily="34" charset="0"/>
            </a:endParaRPr>
          </a:p>
        </p:txBody>
      </p:sp>
      <p:sp>
        <p:nvSpPr>
          <p:cNvPr id="2" name="Rectángulo: esquinas redondeadas 1">
            <a:extLst>
              <a:ext uri="{FF2B5EF4-FFF2-40B4-BE49-F238E27FC236}">
                <a16:creationId xmlns:a16="http://schemas.microsoft.com/office/drawing/2014/main" id="{6E5662A0-C9D2-4B61-9A3B-6245F5BF0365}"/>
              </a:ext>
            </a:extLst>
          </p:cNvPr>
          <p:cNvSpPr/>
          <p:nvPr/>
        </p:nvSpPr>
        <p:spPr>
          <a:xfrm>
            <a:off x="971600" y="4221088"/>
            <a:ext cx="7056784" cy="936104"/>
          </a:xfrm>
          <a:prstGeom prst="roundRect">
            <a:avLst/>
          </a:prstGeom>
          <a:solidFill>
            <a:schemeClr val="bg1">
              <a:lumMod val="95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34819" name="Rectangle 3">
            <a:extLst>
              <a:ext uri="{FF2B5EF4-FFF2-40B4-BE49-F238E27FC236}">
                <a16:creationId xmlns:a16="http://schemas.microsoft.com/office/drawing/2014/main" id="{B7FD2F80-E1C1-46EA-AEE0-4D991887C8B5}"/>
              </a:ext>
            </a:extLst>
          </p:cNvPr>
          <p:cNvSpPr>
            <a:spLocks noGrp="1" noChangeArrowheads="1"/>
          </p:cNvSpPr>
          <p:nvPr>
            <p:ph type="body" idx="1"/>
          </p:nvPr>
        </p:nvSpPr>
        <p:spPr>
          <a:xfrm>
            <a:off x="179512" y="1196752"/>
            <a:ext cx="8784976" cy="5040560"/>
          </a:xfrm>
        </p:spPr>
        <p:txBody>
          <a:bodyPr/>
          <a:lstStyle/>
          <a:p>
            <a:pPr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Son dispositivos de almacenamiento que no incluyen piezas móviles.</a:t>
            </a:r>
          </a:p>
          <a:p>
            <a:pPr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Los tiempos de búsqueda y latencia son muy bajos (no cero!).</a:t>
            </a:r>
          </a:p>
          <a:p>
            <a:pPr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Existen implementaciones basadas en:</a:t>
            </a:r>
          </a:p>
          <a:p>
            <a:pPr lvl="1" eaLnBrk="1" hangingPunct="1">
              <a:buFont typeface="Wingdings" panose="05000000000000000000" pitchFamily="2" charset="2"/>
              <a:buChar char="§"/>
            </a:pPr>
            <a:r>
              <a:rPr lang="es-AR" altLang="es-ES" sz="1600">
                <a:latin typeface="Arial" panose="020B0604020202020204" pitchFamily="34" charset="0"/>
                <a:cs typeface="Arial" panose="020B0604020202020204" pitchFamily="34" charset="0"/>
              </a:rPr>
              <a:t>	NVRAM</a:t>
            </a:r>
          </a:p>
          <a:p>
            <a:pPr lvl="1" eaLnBrk="1" hangingPunct="1">
              <a:buFont typeface="Wingdings" panose="05000000000000000000" pitchFamily="2" charset="2"/>
              <a:buChar char="§"/>
            </a:pPr>
            <a:r>
              <a:rPr lang="es-AR" altLang="es-ES" sz="1600">
                <a:latin typeface="Arial" panose="020B0604020202020204" pitchFamily="34" charset="0"/>
                <a:cs typeface="Arial" panose="020B0604020202020204" pitchFamily="34" charset="0"/>
              </a:rPr>
              <a:t>	Memorias Flash</a:t>
            </a:r>
          </a:p>
          <a:p>
            <a:pPr lvl="1" eaLnBrk="1" hangingPunct="1">
              <a:buFont typeface="Wingdings" panose="05000000000000000000" pitchFamily="2" charset="2"/>
              <a:buChar char="§"/>
            </a:pPr>
            <a:r>
              <a:rPr lang="es-AR" altLang="es-ES" sz="1600">
                <a:latin typeface="Arial" panose="020B0604020202020204" pitchFamily="34" charset="0"/>
                <a:cs typeface="Arial" panose="020B0604020202020204" pitchFamily="34" charset="0"/>
              </a:rPr>
              <a:t>	SSD</a:t>
            </a:r>
          </a:p>
          <a:p>
            <a:pPr marL="0" indent="0" eaLnBrk="1" hangingPunct="1">
              <a:buNone/>
            </a:pPr>
            <a:endParaRPr lang="es-AR" altLang="es-ES" sz="2000">
              <a:latin typeface="Arial" panose="020B0604020202020204" pitchFamily="34" charset="0"/>
              <a:cs typeface="Arial" panose="020B0604020202020204" pitchFamily="34" charset="0"/>
            </a:endParaRPr>
          </a:p>
          <a:p>
            <a:pPr marL="0" indent="0" eaLnBrk="1" hangingPunct="1">
              <a:buNone/>
            </a:pPr>
            <a:r>
              <a:rPr lang="es-AR" altLang="es-ES" sz="2000">
                <a:latin typeface="Arial" panose="020B0604020202020204" pitchFamily="34" charset="0"/>
                <a:cs typeface="Arial" panose="020B0604020202020204" pitchFamily="34" charset="0"/>
              </a:rPr>
              <a:t>Para pensar:</a:t>
            </a:r>
          </a:p>
          <a:p>
            <a:pPr marL="0" indent="0" eaLnBrk="1" hangingPunct="1">
              <a:buNone/>
            </a:pPr>
            <a:endParaRPr lang="es-AR" altLang="es-ES" sz="2000">
              <a:latin typeface="Arial" panose="020B0604020202020204" pitchFamily="34" charset="0"/>
              <a:cs typeface="Arial" panose="020B0604020202020204" pitchFamily="34" charset="0"/>
            </a:endParaRPr>
          </a:p>
          <a:p>
            <a:pPr marL="0" indent="0" algn="ctr" eaLnBrk="1" hangingPunct="1">
              <a:buNone/>
            </a:pPr>
            <a:r>
              <a:rPr lang="es-AR" altLang="es-ES" sz="2000">
                <a:latin typeface="Arial" panose="020B0604020202020204" pitchFamily="34" charset="0"/>
                <a:cs typeface="Arial" panose="020B0604020202020204" pitchFamily="34" charset="0"/>
              </a:rPr>
              <a:t>Si tengo un S.O. con un dispositivo de estado sólido,</a:t>
            </a:r>
          </a:p>
          <a:p>
            <a:pPr marL="0" indent="0" algn="ctr" eaLnBrk="1" hangingPunct="1">
              <a:buNone/>
            </a:pPr>
            <a:r>
              <a:rPr lang="es-AR" altLang="es-ES" sz="2000">
                <a:latin typeface="Arial" panose="020B0604020202020204" pitchFamily="34" charset="0"/>
                <a:cs typeface="Arial" panose="020B0604020202020204" pitchFamily="34" charset="0"/>
              </a:rPr>
              <a:t>¿qué algoritmo de planificación de I/O me conviene usar?</a:t>
            </a:r>
          </a:p>
        </p:txBody>
      </p:sp>
    </p:spTree>
    <p:extLst>
      <p:ext uri="{BB962C8B-B14F-4D97-AF65-F5344CB8AC3E}">
        <p14:creationId xmlns:p14="http://schemas.microsoft.com/office/powerpoint/2010/main" val="2100173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
            <a:extLst>
              <a:ext uri="{FF2B5EF4-FFF2-40B4-BE49-F238E27FC236}">
                <a16:creationId xmlns:a16="http://schemas.microsoft.com/office/drawing/2014/main" id="{99E094F8-6176-6D9F-AD69-8870AEE84E2B}"/>
              </a:ext>
            </a:extLst>
          </p:cNvPr>
          <p:cNvSpPr>
            <a:spLocks noGrp="1" noChangeArrowheads="1"/>
          </p:cNvSpPr>
          <p:nvPr>
            <p:ph type="body" idx="1"/>
          </p:nvPr>
        </p:nvSpPr>
        <p:spPr>
          <a:xfrm>
            <a:off x="0" y="333374"/>
            <a:ext cx="9144000" cy="6524625"/>
          </a:xfrm>
        </p:spPr>
        <p:txBody>
          <a:bodyPr/>
          <a:lstStyle/>
          <a:p>
            <a:pPr marL="0" indent="0" algn="ctr" eaLnBrk="1" hangingPunct="1">
              <a:lnSpc>
                <a:spcPct val="90000"/>
              </a:lnSpc>
              <a:buNone/>
            </a:pPr>
            <a:r>
              <a:rPr lang="es-ES" altLang="es-AR" sz="2800" dirty="0">
                <a:latin typeface="Arial" panose="020B0604020202020204" pitchFamily="34" charset="0"/>
              </a:rPr>
              <a:t>File </a:t>
            </a:r>
            <a:r>
              <a:rPr lang="es-ES" altLang="es-AR" sz="2800" dirty="0" err="1">
                <a:latin typeface="Arial" panose="020B0604020202020204" pitchFamily="34" charset="0"/>
              </a:rPr>
              <a:t>system</a:t>
            </a:r>
            <a:endParaRPr lang="es-ES" altLang="es-AR" sz="2800" dirty="0">
              <a:latin typeface="Arial" panose="020B0604020202020204" pitchFamily="34" charset="0"/>
            </a:endParaRPr>
          </a:p>
          <a:p>
            <a:pPr eaLnBrk="1" hangingPunct="1">
              <a:lnSpc>
                <a:spcPct val="90000"/>
              </a:lnSpc>
              <a:buFont typeface="Wingdings" panose="05000000000000000000" pitchFamily="2" charset="2"/>
              <a:buChar char="Ø"/>
            </a:pPr>
            <a:endParaRPr lang="es-ES" altLang="es-AR" sz="2800" dirty="0">
              <a:latin typeface="Arial" panose="020B0604020202020204" pitchFamily="34" charset="0"/>
            </a:endParaRPr>
          </a:p>
          <a:p>
            <a:pPr eaLnBrk="1" hangingPunct="1">
              <a:lnSpc>
                <a:spcPct val="90000"/>
              </a:lnSpc>
              <a:buFont typeface="Wingdings" panose="05000000000000000000" pitchFamily="2" charset="2"/>
              <a:buChar char="Ø"/>
            </a:pPr>
            <a:r>
              <a:rPr lang="es-ES" altLang="es-AR" sz="2800" dirty="0">
                <a:latin typeface="Arial" panose="020B0604020202020204" pitchFamily="34" charset="0"/>
              </a:rPr>
              <a:t>Las  computadoras  pueden almacenar información en diferentes soportes físicos: disco, cintas, etc. Cada uno de estos dispositivos tiene  su propia característica y organización física.</a:t>
            </a:r>
          </a:p>
          <a:p>
            <a:pPr eaLnBrk="1" hangingPunct="1">
              <a:lnSpc>
                <a:spcPct val="90000"/>
              </a:lnSpc>
              <a:buFont typeface="Wingdings" panose="05000000000000000000" pitchFamily="2" charset="2"/>
              <a:buChar char="Ø"/>
            </a:pPr>
            <a:endParaRPr lang="es-ES" altLang="es-AR" sz="2800" dirty="0">
              <a:latin typeface="Arial" panose="020B0604020202020204" pitchFamily="34" charset="0"/>
            </a:endParaRPr>
          </a:p>
          <a:p>
            <a:pPr eaLnBrk="1" hangingPunct="1">
              <a:lnSpc>
                <a:spcPct val="90000"/>
              </a:lnSpc>
              <a:buFont typeface="Wingdings" panose="05000000000000000000" pitchFamily="2" charset="2"/>
              <a:buChar char="Ø"/>
            </a:pPr>
            <a:r>
              <a:rPr lang="es-AR" altLang="es-AR" sz="2800" dirty="0">
                <a:latin typeface="Arial" panose="020B0604020202020204" pitchFamily="34" charset="0"/>
                <a:cs typeface="Arial" panose="020B0604020202020204" pitchFamily="34" charset="0"/>
              </a:rPr>
              <a:t>El sistema operativo hace una abstracción de las características físicas de los dispositivos de almacenamiento para definir una unidad lógica de almacenamiento llamada </a:t>
            </a:r>
            <a:r>
              <a:rPr lang="es-AR" altLang="es-AR" sz="2800" i="1" dirty="0">
                <a:latin typeface="Arial" panose="020B0604020202020204" pitchFamily="34" charset="0"/>
                <a:cs typeface="Arial" panose="020B0604020202020204" pitchFamily="34" charset="0"/>
              </a:rPr>
              <a:t>archivo (file).</a:t>
            </a:r>
            <a:r>
              <a:rPr lang="es-AR" altLang="es-AR" sz="2800" dirty="0"/>
              <a:t> </a:t>
            </a:r>
          </a:p>
          <a:p>
            <a:pPr eaLnBrk="1" hangingPunct="1">
              <a:lnSpc>
                <a:spcPct val="90000"/>
              </a:lnSpc>
              <a:buFont typeface="Wingdings" panose="05000000000000000000" pitchFamily="2" charset="2"/>
              <a:buChar char="Ø"/>
            </a:pPr>
            <a:endParaRPr lang="es-AR" altLang="es-AR" sz="2800" dirty="0"/>
          </a:p>
          <a:p>
            <a:pPr eaLnBrk="1" hangingPunct="1">
              <a:lnSpc>
                <a:spcPct val="90000"/>
              </a:lnSpc>
              <a:buFont typeface="Wingdings" panose="05000000000000000000" pitchFamily="2" charset="2"/>
              <a:buChar char="Ø"/>
            </a:pPr>
            <a:r>
              <a:rPr lang="es-AR" altLang="es-AR" sz="2800" dirty="0">
                <a:latin typeface="Arial" panose="020B0604020202020204" pitchFamily="34" charset="0"/>
                <a:cs typeface="Times New Roman" panose="02020603050405020304" pitchFamily="18" charset="0"/>
              </a:rPr>
              <a:t>Un archivo es una estructura abstracta de datos que el Sistema Operativo vincula en el aspecto lógico y en el físico</a:t>
            </a:r>
            <a:endParaRPr lang="es-AR" altLang="es-AR" sz="2800" dirty="0"/>
          </a:p>
          <a:p>
            <a:pPr eaLnBrk="1" hangingPunct="1">
              <a:lnSpc>
                <a:spcPct val="90000"/>
              </a:lnSpc>
            </a:pPr>
            <a:endParaRPr lang="es-ES" altLang="es-AR"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esquinas redondeadas 1">
            <a:extLst>
              <a:ext uri="{FF2B5EF4-FFF2-40B4-BE49-F238E27FC236}">
                <a16:creationId xmlns:a16="http://schemas.microsoft.com/office/drawing/2014/main" id="{FB3B1069-1B22-4380-9CF3-2AF46B2F23FD}"/>
              </a:ext>
            </a:extLst>
          </p:cNvPr>
          <p:cNvSpPr/>
          <p:nvPr/>
        </p:nvSpPr>
        <p:spPr>
          <a:xfrm>
            <a:off x="1212168" y="3645024"/>
            <a:ext cx="6696744" cy="1152128"/>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s-AR"/>
          </a:p>
        </p:txBody>
      </p:sp>
      <p:sp>
        <p:nvSpPr>
          <p:cNvPr id="10242" name="Rectangle 3">
            <a:extLst>
              <a:ext uri="{FF2B5EF4-FFF2-40B4-BE49-F238E27FC236}">
                <a16:creationId xmlns:a16="http://schemas.microsoft.com/office/drawing/2014/main" id="{AA5B9B62-E7A1-460C-A2A6-3C8D9DE79544}"/>
              </a:ext>
            </a:extLst>
          </p:cNvPr>
          <p:cNvSpPr>
            <a:spLocks noGrp="1" noChangeArrowheads="1"/>
          </p:cNvSpPr>
          <p:nvPr>
            <p:ph type="body" idx="1"/>
          </p:nvPr>
        </p:nvSpPr>
        <p:spPr>
          <a:xfrm>
            <a:off x="228600" y="332656"/>
            <a:ext cx="8663880" cy="2952328"/>
          </a:xfrm>
        </p:spPr>
        <p:txBody>
          <a:bodyPr/>
          <a:lstStyle/>
          <a:p>
            <a:pPr marL="0" indent="0" eaLnBrk="1" hangingPunct="1">
              <a:buFontTx/>
              <a:buNone/>
            </a:pPr>
            <a:r>
              <a:rPr lang="es-AR" altLang="es-ES" sz="2000">
                <a:latin typeface="Arial" panose="020B0604020202020204" pitchFamily="34" charset="0"/>
                <a:cs typeface="Arial" panose="020B0604020202020204" pitchFamily="34" charset="0"/>
              </a:rPr>
              <a:t>En consecuencia, es necesario un módulo de E/S, que tiene dos funciones principales desde el punto de vista del Hardware:</a:t>
            </a:r>
          </a:p>
          <a:p>
            <a:pPr eaLnBrk="1" hangingPunct="1">
              <a:buFontTx/>
              <a:buNone/>
            </a:pPr>
            <a:endParaRPr lang="es-AR" altLang="es-ES" sz="2000">
              <a:latin typeface="Arial" panose="020B0604020202020204" pitchFamily="34" charset="0"/>
              <a:cs typeface="Arial" panose="020B0604020202020204" pitchFamily="34" charset="0"/>
            </a:endParaRPr>
          </a:p>
          <a:p>
            <a:pPr eaLnBrk="1" hangingPunct="1">
              <a:buFont typeface="Wingdings" panose="05000000000000000000" pitchFamily="2" charset="2"/>
              <a:buChar char="ü"/>
            </a:pPr>
            <a:r>
              <a:rPr lang="es-AR" altLang="es-ES" sz="1800">
                <a:latin typeface="Arial" panose="020B0604020202020204" pitchFamily="34" charset="0"/>
                <a:cs typeface="Arial" panose="020B0604020202020204" pitchFamily="34" charset="0"/>
              </a:rPr>
              <a:t>Proveer una interfase con el procesador y la memoria central vía el bus del sistema.</a:t>
            </a:r>
          </a:p>
          <a:p>
            <a:pPr algn="just" eaLnBrk="1" hangingPunct="1">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eaLnBrk="1" hangingPunct="1">
              <a:buFont typeface="Wingdings" panose="05000000000000000000" pitchFamily="2" charset="2"/>
              <a:buChar char="ü"/>
            </a:pPr>
            <a:r>
              <a:rPr lang="es-AR" altLang="es-ES" sz="1800">
                <a:latin typeface="Arial" panose="020B0604020202020204" pitchFamily="34" charset="0"/>
                <a:cs typeface="Arial" panose="020B0604020202020204" pitchFamily="34" charset="0"/>
              </a:rPr>
              <a:t>Proveer una interfase a uno o más dispositivos periféricos por vínculos especialmente diseñados.</a:t>
            </a:r>
          </a:p>
        </p:txBody>
      </p:sp>
      <p:sp>
        <p:nvSpPr>
          <p:cNvPr id="4" name="Rectangle 3">
            <a:extLst>
              <a:ext uri="{FF2B5EF4-FFF2-40B4-BE49-F238E27FC236}">
                <a16:creationId xmlns:a16="http://schemas.microsoft.com/office/drawing/2014/main" id="{81594F5B-F43D-4420-8E61-38EC06626076}"/>
              </a:ext>
            </a:extLst>
          </p:cNvPr>
          <p:cNvSpPr txBox="1">
            <a:spLocks noChangeArrowheads="1"/>
          </p:cNvSpPr>
          <p:nvPr/>
        </p:nvSpPr>
        <p:spPr bwMode="auto">
          <a:xfrm>
            <a:off x="240060" y="3645024"/>
            <a:ext cx="8663880" cy="1152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lgn="ctr" eaLnBrk="1" hangingPunct="1">
              <a:buFont typeface="Wingdings" panose="05000000000000000000" pitchFamily="2" charset="2"/>
              <a:buNone/>
            </a:pPr>
            <a:r>
              <a:rPr lang="es-AR" altLang="es-ES" sz="2000">
                <a:latin typeface="Arial" panose="020B0604020202020204" pitchFamily="34" charset="0"/>
                <a:cs typeface="Arial" panose="020B0604020202020204" pitchFamily="34" charset="0"/>
              </a:rPr>
              <a:t>El Sistema de Gestión de la Entrada / Salida se</a:t>
            </a:r>
          </a:p>
          <a:p>
            <a:pPr algn="ctr" eaLnBrk="1" hangingPunct="1">
              <a:buFont typeface="Wingdings" panose="05000000000000000000" pitchFamily="2" charset="2"/>
              <a:buNone/>
            </a:pPr>
            <a:r>
              <a:rPr lang="es-AR" altLang="es-ES" sz="2000">
                <a:latin typeface="Arial" panose="020B0604020202020204" pitchFamily="34" charset="0"/>
                <a:cs typeface="Arial" panose="020B0604020202020204" pitchFamily="34" charset="0"/>
              </a:rPr>
              <a:t>ocupa de la organización, administración y operación</a:t>
            </a:r>
          </a:p>
          <a:p>
            <a:pPr algn="ctr" eaLnBrk="1" hangingPunct="1">
              <a:buFont typeface="Wingdings" panose="05000000000000000000" pitchFamily="2" charset="2"/>
              <a:buNone/>
            </a:pPr>
            <a:r>
              <a:rPr lang="es-AR" altLang="es-ES" sz="2000">
                <a:latin typeface="Arial" panose="020B0604020202020204" pitchFamily="34" charset="0"/>
                <a:cs typeface="Arial" panose="020B0604020202020204" pitchFamily="34" charset="0"/>
              </a:rPr>
              <a:t>de los dispositivos de 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3">
            <a:extLst>
              <a:ext uri="{FF2B5EF4-FFF2-40B4-BE49-F238E27FC236}">
                <a16:creationId xmlns:a16="http://schemas.microsoft.com/office/drawing/2014/main" id="{223FE75D-779B-6A5C-17E1-52028A2B83C3}"/>
              </a:ext>
            </a:extLst>
          </p:cNvPr>
          <p:cNvSpPr>
            <a:spLocks noGrp="1" noChangeArrowheads="1"/>
          </p:cNvSpPr>
          <p:nvPr>
            <p:ph type="body" idx="1"/>
          </p:nvPr>
        </p:nvSpPr>
        <p:spPr>
          <a:xfrm>
            <a:off x="304800" y="838200"/>
            <a:ext cx="8534400" cy="5257800"/>
          </a:xfrm>
        </p:spPr>
        <p:txBody>
          <a:bodyPr/>
          <a:lstStyle/>
          <a:p>
            <a:pPr eaLnBrk="1" hangingPunct="1"/>
            <a:r>
              <a:rPr lang="es-AR" altLang="es-AR" sz="2800">
                <a:latin typeface="Arial" panose="020B0604020202020204" pitchFamily="34" charset="0"/>
                <a:cs typeface="Arial" panose="020B0604020202020204" pitchFamily="34" charset="0"/>
              </a:rPr>
              <a:t>El Sistema de Gestión de Archivos (File System) se integra con el Kernel, el Administrador de Memoria Central y el Gestor de  Entrada / Salida.</a:t>
            </a:r>
            <a:r>
              <a:rPr lang="es-AR" altLang="es-AR" sz="280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E9FCB7A-8D9B-C1C6-35B1-4FE59DE65019}"/>
              </a:ext>
            </a:extLst>
          </p:cNvPr>
          <p:cNvSpPr>
            <a:spLocks noGrp="1" noChangeArrowheads="1"/>
          </p:cNvSpPr>
          <p:nvPr>
            <p:ph type="title"/>
          </p:nvPr>
        </p:nvSpPr>
        <p:spPr>
          <a:xfrm>
            <a:off x="685800" y="152400"/>
            <a:ext cx="7772400" cy="762000"/>
          </a:xfrm>
        </p:spPr>
        <p:txBody>
          <a:bodyPr/>
          <a:lstStyle/>
          <a:p>
            <a:pPr eaLnBrk="1" hangingPunct="1"/>
            <a:r>
              <a:rPr lang="es-AR" altLang="es-AR" sz="3600">
                <a:latin typeface="Arial" panose="020B0604020202020204" pitchFamily="34" charset="0"/>
                <a:cs typeface="Arial" panose="020B0604020202020204" pitchFamily="34" charset="0"/>
              </a:rPr>
              <a:t>Sistemas basados en Disco</a:t>
            </a:r>
            <a:r>
              <a:rPr lang="es-AR" altLang="es-AR"/>
              <a:t> </a:t>
            </a:r>
          </a:p>
        </p:txBody>
      </p:sp>
      <p:sp>
        <p:nvSpPr>
          <p:cNvPr id="7171" name="Rectangle 3">
            <a:extLst>
              <a:ext uri="{FF2B5EF4-FFF2-40B4-BE49-F238E27FC236}">
                <a16:creationId xmlns:a16="http://schemas.microsoft.com/office/drawing/2014/main" id="{AC809A17-4A6B-D385-EF7F-5EA32D8FD143}"/>
              </a:ext>
            </a:extLst>
          </p:cNvPr>
          <p:cNvSpPr>
            <a:spLocks noGrp="1" noChangeArrowheads="1"/>
          </p:cNvSpPr>
          <p:nvPr>
            <p:ph type="body" idx="1"/>
          </p:nvPr>
        </p:nvSpPr>
        <p:spPr>
          <a:xfrm>
            <a:off x="228600" y="990600"/>
            <a:ext cx="8686800" cy="5638800"/>
          </a:xfrm>
        </p:spPr>
        <p:txBody>
          <a:bodyPr/>
          <a:lstStyle/>
          <a:p>
            <a:pPr eaLnBrk="1" hangingPunct="1">
              <a:lnSpc>
                <a:spcPct val="90000"/>
              </a:lnSpc>
              <a:buFontTx/>
              <a:buChar char="o"/>
            </a:pPr>
            <a:r>
              <a:rPr lang="es-AR" altLang="es-AR" sz="2400">
                <a:latin typeface="Arial" panose="020B0604020202020204" pitchFamily="34" charset="0"/>
                <a:cs typeface="Arial" panose="020B0604020202020204" pitchFamily="34" charset="0"/>
              </a:rPr>
              <a:t>Un disco se divide en pistas</a:t>
            </a:r>
            <a:r>
              <a:rPr lang="es-AR" altLang="es-AR" sz="2400"/>
              <a:t> </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Cada pista se divide en sectores. </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El sector es la mas pequeña unidad de información que puede ser leída o escrita en un disco.</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Los sectores varían de 512 bytes a 1024</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De 9 a 65 sectores por pista </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Y desde 75 a 3000 pistas por cada superficie.  </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Los  sistemas  mas grandes pueden tener varios platos de discos (cada plato con 2 superficies: superior e inferior). </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Para acceder a un sector se debe especificar la  pista (cilindro), la superficie o cara (Cabeza Lectora/ Escritora)  y el sector.  </a:t>
            </a:r>
          </a:p>
          <a:p>
            <a:pPr algn="just" eaLnBrk="1" hangingPunct="1">
              <a:lnSpc>
                <a:spcPct val="90000"/>
              </a:lnSpc>
              <a:buFontTx/>
              <a:buChar char="o"/>
            </a:pPr>
            <a:r>
              <a:rPr lang="es-AR" altLang="es-AR" sz="2400">
                <a:latin typeface="Arial" panose="020B0604020202020204" pitchFamily="34" charset="0"/>
                <a:cs typeface="Arial" panose="020B0604020202020204" pitchFamily="34" charset="0"/>
              </a:rPr>
              <a:t>Estos elementos constituyen la </a:t>
            </a:r>
            <a:r>
              <a:rPr lang="es-AR" altLang="es-AR" sz="2400" i="1">
                <a:latin typeface="Arial" panose="020B0604020202020204" pitchFamily="34" charset="0"/>
                <a:cs typeface="Arial" panose="020B0604020202020204" pitchFamily="34" charset="0"/>
              </a:rPr>
              <a:t>dirección en el soporte</a:t>
            </a:r>
            <a:r>
              <a:rPr lang="es-AR" altLang="es-AR" sz="2400">
                <a:latin typeface="Arial" panose="020B0604020202020204" pitchFamily="34" charset="0"/>
                <a:cs typeface="Arial" panose="020B0604020202020204" pitchFamily="34" charset="0"/>
              </a:rPr>
              <a:t> </a:t>
            </a:r>
            <a:r>
              <a:rPr lang="es-AR" altLang="es-AR" sz="2400" i="1">
                <a:latin typeface="Arial" panose="020B0604020202020204" pitchFamily="34" charset="0"/>
                <a:cs typeface="Arial" panose="020B0604020202020204" pitchFamily="34" charset="0"/>
              </a:rPr>
              <a:t>(Cylinder, Head, Sector</a:t>
            </a:r>
            <a:r>
              <a:rPr lang="es-AR" altLang="es-AR" sz="2400">
                <a:latin typeface="Arial" panose="020B0604020202020204" pitchFamily="34" charset="0"/>
                <a:cs typeface="Arial" panose="020B0604020202020204" pitchFamily="34" charset="0"/>
              </a:rPr>
              <a:t>).</a:t>
            </a:r>
            <a:r>
              <a:rPr lang="es-AR" altLang="es-AR" sz="2000">
                <a:latin typeface="Arial" panose="020B0604020202020204" pitchFamily="34" charset="0"/>
                <a:cs typeface="Arial" panose="020B0604020202020204" pitchFamily="34" charset="0"/>
              </a:rPr>
              <a:t> </a:t>
            </a:r>
            <a:endParaRPr lang="es-AR" altLang="es-AR" sz="20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a16="http://schemas.microsoft.com/office/drawing/2014/main" id="{23A274F7-340C-B430-F00F-5F42F3525F14}"/>
              </a:ext>
            </a:extLst>
          </p:cNvPr>
          <p:cNvSpPr>
            <a:spLocks noGrp="1" noChangeArrowheads="1"/>
          </p:cNvSpPr>
          <p:nvPr>
            <p:ph type="body" idx="1"/>
          </p:nvPr>
        </p:nvSpPr>
        <p:spPr>
          <a:xfrm>
            <a:off x="228600" y="228600"/>
            <a:ext cx="8686800" cy="6400800"/>
          </a:xfrm>
        </p:spPr>
        <p:txBody>
          <a:bodyPr/>
          <a:lstStyle/>
          <a:p>
            <a:pPr eaLnBrk="1" hangingPunct="1">
              <a:buFontTx/>
              <a:buNone/>
            </a:pPr>
            <a:endParaRPr lang="es-AR" altLang="es-AR" sz="2800">
              <a:latin typeface="Arial" panose="020B0604020202020204" pitchFamily="34" charset="0"/>
              <a:cs typeface="Arial" panose="020B0604020202020204" pitchFamily="34" charset="0"/>
            </a:endParaRPr>
          </a:p>
          <a:p>
            <a:pPr eaLnBrk="1" hangingPunct="1">
              <a:buFontTx/>
              <a:buChar char="o"/>
            </a:pPr>
            <a:r>
              <a:rPr lang="es-AR" altLang="es-AR" sz="2800">
                <a:latin typeface="Arial" panose="020B0604020202020204" pitchFamily="34" charset="0"/>
                <a:cs typeface="Arial" panose="020B0604020202020204" pitchFamily="34" charset="0"/>
              </a:rPr>
              <a:t>Un </a:t>
            </a:r>
            <a:r>
              <a:rPr lang="es-AR" altLang="es-AR" sz="2800" i="1">
                <a:latin typeface="Arial" panose="020B0604020202020204" pitchFamily="34" charset="0"/>
                <a:cs typeface="Arial" panose="020B0604020202020204" pitchFamily="34" charset="0"/>
              </a:rPr>
              <a:t>cilindro</a:t>
            </a:r>
            <a:r>
              <a:rPr lang="es-AR" altLang="es-AR" sz="2800">
                <a:latin typeface="Arial" panose="020B0604020202020204" pitchFamily="34" charset="0"/>
                <a:cs typeface="Arial" panose="020B0604020202020204" pitchFamily="34" charset="0"/>
              </a:rPr>
              <a:t> es un conjunto de pistas que están en la misma posición en el disco, pero en diferentes platos</a:t>
            </a:r>
            <a:r>
              <a:rPr lang="es-AR" altLang="es-AR" sz="2800">
                <a:latin typeface="Arial" panose="020B0604020202020204" pitchFamily="34" charset="0"/>
              </a:rPr>
              <a:t> </a:t>
            </a:r>
          </a:p>
          <a:p>
            <a:pPr eaLnBrk="1" hangingPunct="1">
              <a:buFontTx/>
              <a:buChar char="o"/>
            </a:pPr>
            <a:endParaRPr lang="es-AR" altLang="es-AR" sz="2800">
              <a:latin typeface="Arial" panose="020B0604020202020204" pitchFamily="34" charset="0"/>
            </a:endParaRPr>
          </a:p>
          <a:p>
            <a:pPr algn="just" eaLnBrk="1" hangingPunct="1">
              <a:buFontTx/>
              <a:buChar char="o"/>
            </a:pPr>
            <a:r>
              <a:rPr lang="es-AR" altLang="es-AR" sz="2800">
                <a:latin typeface="Arial" panose="020B0604020202020204" pitchFamily="34" charset="0"/>
                <a:cs typeface="Arial" panose="020B0604020202020204" pitchFamily="34" charset="0"/>
              </a:rPr>
              <a:t>El  S.O.  trata  al disco  como a un arreglo unidimensional de </a:t>
            </a:r>
            <a:r>
              <a:rPr lang="es-AR" altLang="es-AR" sz="2800" i="1">
                <a:latin typeface="Arial" panose="020B0604020202020204" pitchFamily="34" charset="0"/>
                <a:cs typeface="Arial" panose="020B0604020202020204" pitchFamily="34" charset="0"/>
              </a:rPr>
              <a:t>bloques de disco</a:t>
            </a:r>
            <a:r>
              <a:rPr lang="es-AR" altLang="es-AR" sz="2800">
                <a:latin typeface="Arial" panose="020B0604020202020204" pitchFamily="34" charset="0"/>
                <a:cs typeface="Arial" panose="020B0604020202020204" pitchFamily="34" charset="0"/>
              </a:rPr>
              <a:t>, donde cada bloque contiene uno más sectores. </a:t>
            </a:r>
          </a:p>
          <a:p>
            <a:pPr algn="just" eaLnBrk="1" hangingPunct="1">
              <a:buFontTx/>
              <a:buChar char="o"/>
            </a:pPr>
            <a:endParaRPr lang="es-AR" altLang="es-AR" sz="2800">
              <a:latin typeface="Arial" panose="020B0604020202020204" pitchFamily="34" charset="0"/>
              <a:cs typeface="Arial" panose="020B0604020202020204" pitchFamily="34" charset="0"/>
            </a:endParaRPr>
          </a:p>
          <a:p>
            <a:pPr algn="just" eaLnBrk="1" hangingPunct="1">
              <a:buFontTx/>
              <a:buChar char="o"/>
            </a:pPr>
            <a:r>
              <a:rPr lang="es-AR" altLang="es-AR" sz="2800">
                <a:latin typeface="Arial" panose="020B0604020202020204" pitchFamily="34" charset="0"/>
                <a:cs typeface="Arial" panose="020B0604020202020204" pitchFamily="34" charset="0"/>
              </a:rPr>
              <a:t>Típicamente las direcciones de un bloque se incrementan a  partir de  todos  los sectores de una pista, luego todas las pistas de un cilindro y finalmente desde cilindro 0 al último del disco. </a:t>
            </a:r>
            <a:endParaRPr lang="es-AR" altLang="es-AR" sz="280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Marcador de contenido 8">
            <a:extLst>
              <a:ext uri="{FF2B5EF4-FFF2-40B4-BE49-F238E27FC236}">
                <a16:creationId xmlns:a16="http://schemas.microsoft.com/office/drawing/2014/main" id="{132FFD13-8E58-A24D-218E-E7A0823EE75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788988"/>
            <a:ext cx="6905625" cy="528002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56EFB599-FBB9-5B9D-475D-F584725B9E3F}"/>
              </a:ext>
            </a:extLst>
          </p:cNvPr>
          <p:cNvSpPr>
            <a:spLocks noGrp="1" noChangeArrowheads="1"/>
          </p:cNvSpPr>
          <p:nvPr>
            <p:ph type="body" idx="1"/>
          </p:nvPr>
        </p:nvSpPr>
        <p:spPr>
          <a:xfrm>
            <a:off x="304800" y="381000"/>
            <a:ext cx="8458200" cy="5715000"/>
          </a:xfrm>
        </p:spPr>
        <p:txBody>
          <a:bodyPr/>
          <a:lstStyle/>
          <a:p>
            <a:pPr algn="just" eaLnBrk="1" hangingPunct="1"/>
            <a:r>
              <a:rPr lang="es-AR" altLang="es-AR" sz="2400">
                <a:latin typeface="Arial" panose="020B0604020202020204" pitchFamily="34" charset="0"/>
                <a:cs typeface="Arial" panose="020B0604020202020204" pitchFamily="34" charset="0"/>
              </a:rPr>
              <a:t>Si </a:t>
            </a:r>
            <a:r>
              <a:rPr lang="es-AR" altLang="es-AR" sz="2400" i="1">
                <a:latin typeface="Arial" panose="020B0604020202020204" pitchFamily="34" charset="0"/>
                <a:cs typeface="Arial" panose="020B0604020202020204" pitchFamily="34" charset="0"/>
              </a:rPr>
              <a:t>ns</a:t>
            </a:r>
            <a:r>
              <a:rPr lang="es-AR" altLang="es-AR" sz="2400">
                <a:latin typeface="Arial" panose="020B0604020202020204" pitchFamily="34" charset="0"/>
                <a:cs typeface="Arial" panose="020B0604020202020204" pitchFamily="34" charset="0"/>
              </a:rPr>
              <a:t> es</a:t>
            </a:r>
            <a:r>
              <a:rPr lang="es-AR" altLang="es-AR" sz="2400" i="1">
                <a:latin typeface="Arial" panose="020B0604020202020204" pitchFamily="34" charset="0"/>
                <a:cs typeface="Arial" panose="020B0604020202020204" pitchFamily="34" charset="0"/>
              </a:rPr>
              <a:t> </a:t>
            </a:r>
            <a:r>
              <a:rPr lang="es-AR" altLang="es-AR" sz="2400">
                <a:latin typeface="Arial" panose="020B0604020202020204" pitchFamily="34" charset="0"/>
                <a:cs typeface="Arial" panose="020B0604020202020204" pitchFamily="34" charset="0"/>
              </a:rPr>
              <a:t>el número de  sectores por  pista  y </a:t>
            </a:r>
            <a:r>
              <a:rPr lang="es-AR" altLang="es-AR" sz="2400" i="1">
                <a:latin typeface="Arial" panose="020B0604020202020204" pitchFamily="34" charset="0"/>
                <a:cs typeface="Arial" panose="020B0604020202020204" pitchFamily="34" charset="0"/>
              </a:rPr>
              <a:t>np</a:t>
            </a:r>
            <a:r>
              <a:rPr lang="es-AR" altLang="es-AR" sz="2400">
                <a:latin typeface="Arial" panose="020B0604020202020204" pitchFamily="34" charset="0"/>
                <a:cs typeface="Arial" panose="020B0604020202020204" pitchFamily="34" charset="0"/>
              </a:rPr>
              <a:t> el número de pistas por cilindro, entonces podemos convertir una dirección de disco (CHS) dado por cilindro </a:t>
            </a:r>
            <a:r>
              <a:rPr lang="es-AR" altLang="es-AR" sz="2400" i="1">
                <a:latin typeface="Arial" panose="020B0604020202020204" pitchFamily="34" charset="0"/>
                <a:cs typeface="Arial" panose="020B0604020202020204" pitchFamily="34" charset="0"/>
              </a:rPr>
              <a:t>c</a:t>
            </a:r>
            <a:r>
              <a:rPr lang="es-AR" altLang="es-AR" sz="2400">
                <a:latin typeface="Arial" panose="020B0604020202020204" pitchFamily="34" charset="0"/>
                <a:cs typeface="Arial" panose="020B0604020202020204" pitchFamily="34" charset="0"/>
              </a:rPr>
              <a:t>, superficie </a:t>
            </a:r>
            <a:r>
              <a:rPr lang="es-AR" altLang="es-AR" sz="2400" i="1">
                <a:latin typeface="Arial" panose="020B0604020202020204" pitchFamily="34" charset="0"/>
                <a:cs typeface="Arial" panose="020B0604020202020204" pitchFamily="34" charset="0"/>
              </a:rPr>
              <a:t>h</a:t>
            </a:r>
            <a:r>
              <a:rPr lang="es-AR" altLang="es-AR" sz="2400">
                <a:latin typeface="Arial" panose="020B0604020202020204" pitchFamily="34" charset="0"/>
                <a:cs typeface="Arial" panose="020B0604020202020204" pitchFamily="34" charset="0"/>
              </a:rPr>
              <a:t>, sector</a:t>
            </a:r>
            <a:r>
              <a:rPr lang="es-AR" altLang="es-AR" sz="2400" i="1">
                <a:latin typeface="Arial" panose="020B0604020202020204" pitchFamily="34" charset="0"/>
                <a:cs typeface="Arial" panose="020B0604020202020204" pitchFamily="34" charset="0"/>
              </a:rPr>
              <a:t> s </a:t>
            </a:r>
            <a:r>
              <a:rPr lang="es-AR" altLang="es-AR" sz="2400">
                <a:latin typeface="Arial" panose="020B0604020202020204" pitchFamily="34" charset="0"/>
                <a:cs typeface="Arial" panose="020B0604020202020204" pitchFamily="34" charset="0"/>
              </a:rPr>
              <a:t>a un  número  de bloque unidimensional</a:t>
            </a:r>
            <a:r>
              <a:rPr lang="es-AR" altLang="es-AR" sz="2400" i="1">
                <a:latin typeface="Arial" panose="020B0604020202020204" pitchFamily="34" charset="0"/>
                <a:cs typeface="Arial" panose="020B0604020202020204" pitchFamily="34" charset="0"/>
              </a:rPr>
              <a:t> b (LBA)</a:t>
            </a:r>
            <a:endParaRPr lang="es-AR" altLang="es-AR" sz="2400">
              <a:latin typeface="Arial" panose="020B0604020202020204" pitchFamily="34" charset="0"/>
              <a:cs typeface="Times New Roman" panose="02020603050405020304" pitchFamily="18" charset="0"/>
            </a:endParaRPr>
          </a:p>
          <a:p>
            <a:pPr algn="just" eaLnBrk="1" hangingPunct="1"/>
            <a:endParaRPr lang="es-AR" altLang="es-AR">
              <a:latin typeface="Arial" panose="020B0604020202020204" pitchFamily="34" charset="0"/>
              <a:cs typeface="Arial" panose="020B0604020202020204" pitchFamily="34" charset="0"/>
            </a:endParaRPr>
          </a:p>
          <a:p>
            <a:pPr algn="just" eaLnBrk="1" hangingPunct="1"/>
            <a:endParaRPr lang="es-AR" altLang="es-AR">
              <a:latin typeface="Arial" panose="020B0604020202020204" pitchFamily="34" charset="0"/>
              <a:cs typeface="Arial" panose="020B0604020202020204" pitchFamily="34" charset="0"/>
            </a:endParaRPr>
          </a:p>
          <a:p>
            <a:pPr lvl="2" algn="just" eaLnBrk="1" hangingPunct="1">
              <a:buFontTx/>
              <a:buNone/>
            </a:pPr>
            <a:r>
              <a:rPr lang="es-AR" altLang="es-AR">
                <a:latin typeface="Arial" panose="020B0604020202020204" pitchFamily="34" charset="0"/>
                <a:cs typeface="Arial" panose="020B0604020202020204" pitchFamily="34" charset="0"/>
              </a:rPr>
              <a:t>		  </a:t>
            </a:r>
            <a:r>
              <a:rPr lang="es-AR" altLang="es-AR" sz="2800">
                <a:latin typeface="Arial" panose="020B0604020202020204" pitchFamily="34" charset="0"/>
                <a:cs typeface="Arial" panose="020B0604020202020204" pitchFamily="34" charset="0"/>
              </a:rPr>
              <a:t>b = s + ns * (h + c * np)</a:t>
            </a:r>
          </a:p>
          <a:p>
            <a:pPr eaLnBrk="1" hangingPunct="1"/>
            <a:endParaRPr lang="es-AR" altLang="es-AR" sz="28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2112988-51C4-F9D5-7997-A10E89F85931}"/>
              </a:ext>
            </a:extLst>
          </p:cNvPr>
          <p:cNvSpPr>
            <a:spLocks noGrp="1" noChangeArrowheads="1"/>
          </p:cNvSpPr>
          <p:nvPr>
            <p:ph type="title"/>
          </p:nvPr>
        </p:nvSpPr>
        <p:spPr>
          <a:xfrm>
            <a:off x="685800" y="152400"/>
            <a:ext cx="7772400" cy="1066800"/>
          </a:xfrm>
        </p:spPr>
        <p:txBody>
          <a:bodyPr/>
          <a:lstStyle/>
          <a:p>
            <a:pPr eaLnBrk="1" hangingPunct="1"/>
            <a:r>
              <a:rPr lang="es-AR" altLang="es-AR" sz="3600">
                <a:latin typeface="Arial" panose="020B0604020202020204" pitchFamily="34" charset="0"/>
                <a:cs typeface="Times New Roman" panose="02020603050405020304" pitchFamily="18" charset="0"/>
              </a:rPr>
              <a:t>Objetivos y Funciones del Sistema de Gestión de Archivos</a:t>
            </a:r>
            <a:r>
              <a:rPr lang="es-AR" altLang="es-AR"/>
              <a:t> </a:t>
            </a:r>
          </a:p>
        </p:txBody>
      </p:sp>
      <p:sp>
        <p:nvSpPr>
          <p:cNvPr id="11267" name="Rectangle 3">
            <a:extLst>
              <a:ext uri="{FF2B5EF4-FFF2-40B4-BE49-F238E27FC236}">
                <a16:creationId xmlns:a16="http://schemas.microsoft.com/office/drawing/2014/main" id="{5096E10E-9348-8BBF-3E57-87313C7FE7CD}"/>
              </a:ext>
            </a:extLst>
          </p:cNvPr>
          <p:cNvSpPr>
            <a:spLocks noGrp="1" noChangeArrowheads="1"/>
          </p:cNvSpPr>
          <p:nvPr>
            <p:ph type="body" idx="1"/>
          </p:nvPr>
        </p:nvSpPr>
        <p:spPr>
          <a:xfrm>
            <a:off x="228600" y="1905000"/>
            <a:ext cx="8534400" cy="4572000"/>
          </a:xfrm>
        </p:spPr>
        <p:txBody>
          <a:bodyPr/>
          <a:lstStyle/>
          <a:p>
            <a:pPr eaLnBrk="1" hangingPunct="1"/>
            <a:r>
              <a:rPr lang="es-AR" altLang="es-AR" sz="2800">
                <a:latin typeface="Arial" panose="020B0604020202020204" pitchFamily="34" charset="0"/>
                <a:cs typeface="Arial" panose="020B0604020202020204" pitchFamily="34" charset="0"/>
              </a:rPr>
              <a:t>El principal objetivo de un Sistema de archivos es permitir las operaciones y accesos en forma segura sobre los soportes para almacenar, modificar, eliminar o recuperar la información </a:t>
            </a:r>
          </a:p>
          <a:p>
            <a:pPr eaLnBrk="1" hangingPunct="1"/>
            <a:endParaRPr lang="es-AR" altLang="es-AR" sz="2800">
              <a:latin typeface="Arial" panose="020B0604020202020204" pitchFamily="34" charset="0"/>
              <a:cs typeface="Arial" panose="020B0604020202020204" pitchFamily="34" charset="0"/>
            </a:endParaRPr>
          </a:p>
          <a:p>
            <a:pPr eaLnBrk="1" hangingPunct="1">
              <a:buFontTx/>
              <a:buNone/>
            </a:pPr>
            <a:r>
              <a:rPr lang="es-AR" altLang="es-AR" sz="2800">
                <a:latin typeface="Arial" panose="020B0604020202020204" pitchFamily="34" charset="0"/>
                <a:cs typeface="Arial" panose="020B0604020202020204" pitchFamily="34" charset="0"/>
              </a:rPr>
              <a:t>	Y administrar el espacio de almacenamiento secundario.</a:t>
            </a:r>
            <a:r>
              <a:rPr lang="es-AR" altLang="es-AR" sz="2800"/>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58171F4A-9A0D-2CF3-E579-7E07627165D3}"/>
              </a:ext>
            </a:extLst>
          </p:cNvPr>
          <p:cNvSpPr>
            <a:spLocks noGrp="1" noChangeArrowheads="1"/>
          </p:cNvSpPr>
          <p:nvPr>
            <p:ph type="title"/>
          </p:nvPr>
        </p:nvSpPr>
        <p:spPr>
          <a:xfrm>
            <a:off x="685800" y="381000"/>
            <a:ext cx="7772400" cy="685800"/>
          </a:xfrm>
        </p:spPr>
        <p:txBody>
          <a:bodyPr/>
          <a:lstStyle/>
          <a:p>
            <a:pPr eaLnBrk="1" hangingPunct="1"/>
            <a:r>
              <a:rPr lang="es-AR" altLang="es-AR" sz="3600">
                <a:latin typeface="Arial" panose="020B0604020202020204" pitchFamily="34" charset="0"/>
                <a:cs typeface="Arial" panose="020B0604020202020204" pitchFamily="34" charset="0"/>
              </a:rPr>
              <a:t>Catalogación de los archivos en el soporte</a:t>
            </a:r>
            <a:r>
              <a:rPr lang="es-AR" altLang="es-AR"/>
              <a:t> </a:t>
            </a:r>
          </a:p>
        </p:txBody>
      </p:sp>
      <p:sp>
        <p:nvSpPr>
          <p:cNvPr id="14339" name="Rectangle 3">
            <a:extLst>
              <a:ext uri="{FF2B5EF4-FFF2-40B4-BE49-F238E27FC236}">
                <a16:creationId xmlns:a16="http://schemas.microsoft.com/office/drawing/2014/main" id="{3E0BBA3C-0B87-5A3E-06EB-A2FA2F0C63ED}"/>
              </a:ext>
            </a:extLst>
          </p:cNvPr>
          <p:cNvSpPr>
            <a:spLocks noGrp="1" noChangeArrowheads="1"/>
          </p:cNvSpPr>
          <p:nvPr>
            <p:ph type="body" idx="1"/>
          </p:nvPr>
        </p:nvSpPr>
        <p:spPr>
          <a:xfrm>
            <a:off x="152400" y="1447800"/>
            <a:ext cx="8686800" cy="5181600"/>
          </a:xfrm>
        </p:spPr>
        <p:txBody>
          <a:bodyPr/>
          <a:lstStyle/>
          <a:p>
            <a:pPr eaLnBrk="1" hangingPunct="1">
              <a:lnSpc>
                <a:spcPct val="90000"/>
              </a:lnSpc>
            </a:pPr>
            <a:r>
              <a:rPr lang="es-AR" altLang="es-AR" sz="2000">
                <a:latin typeface="Arial" panose="020B0604020202020204" pitchFamily="34" charset="0"/>
                <a:cs typeface="Arial" panose="020B0604020202020204" pitchFamily="34" charset="0"/>
              </a:rPr>
              <a:t>Para poder asignar y desasignar espacio en el soporte el Sistema Operativo divide el disco básicamente en tres áreas:</a:t>
            </a:r>
            <a:r>
              <a:rPr lang="es-AR" altLang="es-AR" sz="2800"/>
              <a:t> </a:t>
            </a:r>
          </a:p>
          <a:p>
            <a:pPr eaLnBrk="1" hangingPunct="1">
              <a:lnSpc>
                <a:spcPct val="90000"/>
              </a:lnSpc>
            </a:pPr>
            <a:endParaRPr lang="es-AR" altLang="es-AR" sz="1200"/>
          </a:p>
          <a:p>
            <a:pPr algn="just" eaLnBrk="1" hangingPunct="1">
              <a:lnSpc>
                <a:spcPct val="90000"/>
              </a:lnSpc>
              <a:buFont typeface="Wingdings" panose="05000000000000000000" pitchFamily="2" charset="2"/>
              <a:buNone/>
            </a:pPr>
            <a:r>
              <a:rPr lang="es-AR" altLang="es-AR" sz="2400">
                <a:latin typeface="Arial" panose="020B0604020202020204" pitchFamily="34" charset="0"/>
                <a:cs typeface="Arial" panose="020B0604020202020204" pitchFamily="34" charset="0"/>
              </a:rPr>
              <a:t>	Área de datos fijos. (Fixed Data Area - FDA, que incluye la Tabla de Particiones  y el Sector de Booteo (partition table  y Boot Sector)</a:t>
            </a:r>
          </a:p>
          <a:p>
            <a:pPr algn="just" eaLnBrk="1" hangingPunct="1">
              <a:lnSpc>
                <a:spcPct val="90000"/>
              </a:lnSpc>
              <a:buFont typeface="Wingdings" panose="05000000000000000000" pitchFamily="2" charset="2"/>
              <a:buNone/>
            </a:pPr>
            <a:endParaRPr lang="es-AR" altLang="es-AR" sz="2400">
              <a:latin typeface="Arial" panose="020B0604020202020204" pitchFamily="34" charset="0"/>
              <a:cs typeface="Arial" panose="020B0604020202020204" pitchFamily="34" charset="0"/>
            </a:endParaRPr>
          </a:p>
          <a:p>
            <a:pPr algn="just" eaLnBrk="1" hangingPunct="1">
              <a:lnSpc>
                <a:spcPct val="90000"/>
              </a:lnSpc>
              <a:buFont typeface="Wingdings" panose="05000000000000000000" pitchFamily="2" charset="2"/>
              <a:buNone/>
            </a:pPr>
            <a:r>
              <a:rPr lang="es-AR" altLang="es-AR" sz="2400">
                <a:latin typeface="Arial" panose="020B0604020202020204" pitchFamily="34" charset="0"/>
                <a:cs typeface="Arial" panose="020B0604020202020204" pitchFamily="34" charset="0"/>
              </a:rPr>
              <a:t>	Área de catálogo: área del Espacio libre y del Espacio ocupado (Free Space List y File Allocation Table). Esta última está compuesto por un área específico de  Directorio (File Directory Block) de varios niveles, que incluye al Master File   Directory y al User File Directory. (Dinámica)</a:t>
            </a:r>
          </a:p>
          <a:p>
            <a:pPr algn="just" eaLnBrk="1" hangingPunct="1">
              <a:lnSpc>
                <a:spcPct val="90000"/>
              </a:lnSpc>
              <a:buFont typeface="Wingdings" panose="05000000000000000000" pitchFamily="2" charset="2"/>
              <a:buNone/>
            </a:pPr>
            <a:endParaRPr lang="es-AR" altLang="es-AR" sz="24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None/>
            </a:pPr>
            <a:r>
              <a:rPr lang="es-AR" altLang="es-AR" sz="2400">
                <a:latin typeface="Arial" panose="020B0604020202020204" pitchFamily="34" charset="0"/>
                <a:cs typeface="Arial" panose="020B0604020202020204" pitchFamily="34" charset="0"/>
              </a:rPr>
              <a:t>	Área de datos (Donde se localizan físicamente los datos de los archivos).</a:t>
            </a:r>
            <a:r>
              <a:rPr lang="es-AR" altLang="es-AR" sz="240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67991D2-3212-4F3F-F350-6C9F7DC4DCF7}"/>
              </a:ext>
            </a:extLst>
          </p:cNvPr>
          <p:cNvSpPr>
            <a:spLocks noGrp="1" noChangeArrowheads="1"/>
          </p:cNvSpPr>
          <p:nvPr>
            <p:ph type="title"/>
          </p:nvPr>
        </p:nvSpPr>
        <p:spPr/>
        <p:txBody>
          <a:bodyPr/>
          <a:lstStyle/>
          <a:p>
            <a:pPr eaLnBrk="1" hangingPunct="1"/>
            <a:r>
              <a:rPr lang="es-AR" altLang="es-AR">
                <a:latin typeface="Arial" panose="020B0604020202020204" pitchFamily="34" charset="0"/>
                <a:cs typeface="Arial" panose="020B0604020202020204" pitchFamily="34" charset="0"/>
              </a:rPr>
              <a:t>Administración del espacio de almacenamiento</a:t>
            </a:r>
            <a:r>
              <a:rPr lang="es-AR" altLang="es-AR"/>
              <a:t> </a:t>
            </a:r>
          </a:p>
        </p:txBody>
      </p:sp>
      <p:sp>
        <p:nvSpPr>
          <p:cNvPr id="15363" name="Rectangle 3">
            <a:extLst>
              <a:ext uri="{FF2B5EF4-FFF2-40B4-BE49-F238E27FC236}">
                <a16:creationId xmlns:a16="http://schemas.microsoft.com/office/drawing/2014/main" id="{5070A223-D91B-6E32-CCC2-0049CF2FA41D}"/>
              </a:ext>
            </a:extLst>
          </p:cNvPr>
          <p:cNvSpPr>
            <a:spLocks noGrp="1" noChangeArrowheads="1"/>
          </p:cNvSpPr>
          <p:nvPr>
            <p:ph type="body" idx="1"/>
          </p:nvPr>
        </p:nvSpPr>
        <p:spPr>
          <a:xfrm>
            <a:off x="228600" y="1981200"/>
            <a:ext cx="8686800" cy="4114800"/>
          </a:xfrm>
        </p:spPr>
        <p:txBody>
          <a:bodyPr/>
          <a:lstStyle/>
          <a:p>
            <a:pPr eaLnBrk="1" hangingPunct="1"/>
            <a:r>
              <a:rPr lang="es-AR" altLang="es-AR" sz="2400">
                <a:latin typeface="Arial" panose="020B0604020202020204" pitchFamily="34" charset="0"/>
                <a:cs typeface="Arial" panose="020B0604020202020204" pitchFamily="34" charset="0"/>
              </a:rPr>
              <a:t>La Gestión del Almacenamiento Secundario, básicamente está representado por la asignación del espacio, cuyo objetivo es utilizar eficazmente al espacio y posibilitar el acceso rápido a la información almacenada.</a:t>
            </a:r>
            <a:r>
              <a:rPr lang="es-AR" altLang="es-AR" sz="2400"/>
              <a:t> </a:t>
            </a:r>
          </a:p>
          <a:p>
            <a:pPr eaLnBrk="1" hangingPunct="1"/>
            <a:endParaRPr lang="es-AR" altLang="es-AR" sz="2400"/>
          </a:p>
          <a:p>
            <a:pPr algn="just" eaLnBrk="1" hangingPunct="1"/>
            <a:r>
              <a:rPr lang="es-AR" altLang="es-AR" sz="2400">
                <a:latin typeface="Arial" panose="020B0604020202020204" pitchFamily="34" charset="0"/>
                <a:cs typeface="Arial" panose="020B0604020202020204" pitchFamily="34" charset="0"/>
              </a:rPr>
              <a:t>El espacio de almacenamiento se relaciona entre lo que no está asignado (libre) y el que está ocupado por los archivos (asignado) y generalmente se utiliza una tabla para administrar ese espacio llamada </a:t>
            </a:r>
            <a:r>
              <a:rPr lang="es-AR" altLang="es-AR" sz="2400" i="1">
                <a:latin typeface="Arial" panose="020B0604020202020204" pitchFamily="34" charset="0"/>
                <a:cs typeface="Arial" panose="020B0604020202020204" pitchFamily="34" charset="0"/>
              </a:rPr>
              <a:t>FAT (File Allocation Table</a:t>
            </a:r>
            <a:r>
              <a:rPr lang="es-AR" altLang="es-AR" sz="2400">
                <a:latin typeface="Arial" panose="020B0604020202020204" pitchFamily="34" charset="0"/>
                <a:cs typeface="Arial" panose="020B0604020202020204" pitchFamily="34" charset="0"/>
              </a:rPr>
              <a:t>). </a:t>
            </a:r>
          </a:p>
          <a:p>
            <a:pPr eaLnBrk="1" hangingPunct="1"/>
            <a:endParaRPr lang="es-AR" altLang="es-AR" sz="2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B2DAFE3C-078F-0214-8722-26C623583ED1}"/>
              </a:ext>
            </a:extLst>
          </p:cNvPr>
          <p:cNvSpPr>
            <a:spLocks noGrp="1" noChangeArrowheads="1"/>
          </p:cNvSpPr>
          <p:nvPr>
            <p:ph type="title"/>
          </p:nvPr>
        </p:nvSpPr>
        <p:spPr>
          <a:xfrm>
            <a:off x="685800" y="152400"/>
            <a:ext cx="7772400" cy="1066800"/>
          </a:xfrm>
        </p:spPr>
        <p:txBody>
          <a:bodyPr/>
          <a:lstStyle/>
          <a:p>
            <a:pPr eaLnBrk="1" hangingPunct="1"/>
            <a:r>
              <a:rPr lang="es-AR" altLang="es-AR" sz="4000">
                <a:latin typeface="Arial" panose="020B0604020202020204" pitchFamily="34" charset="0"/>
                <a:cs typeface="Arial" panose="020B0604020202020204" pitchFamily="34" charset="0"/>
              </a:rPr>
              <a:t>Administración Del Espacio Libre</a:t>
            </a:r>
            <a:r>
              <a:rPr lang="es-AR" altLang="es-AR"/>
              <a:t> </a:t>
            </a:r>
          </a:p>
        </p:txBody>
      </p:sp>
      <p:sp>
        <p:nvSpPr>
          <p:cNvPr id="16387" name="Rectangle 3">
            <a:extLst>
              <a:ext uri="{FF2B5EF4-FFF2-40B4-BE49-F238E27FC236}">
                <a16:creationId xmlns:a16="http://schemas.microsoft.com/office/drawing/2014/main" id="{268A4361-4718-E7A4-65D5-A5DEE423A405}"/>
              </a:ext>
            </a:extLst>
          </p:cNvPr>
          <p:cNvSpPr>
            <a:spLocks noGrp="1" noChangeArrowheads="1"/>
          </p:cNvSpPr>
          <p:nvPr>
            <p:ph type="body" idx="1"/>
          </p:nvPr>
        </p:nvSpPr>
        <p:spPr>
          <a:xfrm>
            <a:off x="152400" y="1447800"/>
            <a:ext cx="8763000" cy="5105400"/>
          </a:xfrm>
        </p:spPr>
        <p:txBody>
          <a:bodyPr/>
          <a:lstStyle/>
          <a:p>
            <a:pPr algn="just" eaLnBrk="1" hangingPunct="1"/>
            <a:r>
              <a:rPr lang="es-ES_tradnl" altLang="es-AR" b="1">
                <a:latin typeface="Arial" panose="020B0604020202020204" pitchFamily="34" charset="0"/>
                <a:cs typeface="Arial" panose="020B0604020202020204" pitchFamily="34" charset="0"/>
              </a:rPr>
              <a:t>Bit Map O Bit Vector (Mapa De Bits) </a:t>
            </a:r>
          </a:p>
          <a:p>
            <a:pPr algn="just" eaLnBrk="1" hangingPunct="1"/>
            <a:endParaRPr lang="es-ES_tradnl" altLang="es-AR" b="1">
              <a:latin typeface="Arial" panose="020B0604020202020204" pitchFamily="34" charset="0"/>
              <a:cs typeface="Times New Roman" panose="02020603050405020304" pitchFamily="18" charset="0"/>
            </a:endParaRPr>
          </a:p>
          <a:p>
            <a:pPr eaLnBrk="1" hangingPunct="1">
              <a:buFont typeface="Wingdings" panose="05000000000000000000" pitchFamily="2" charset="2"/>
              <a:buChar char="ü"/>
            </a:pPr>
            <a:r>
              <a:rPr lang="es-AR" altLang="es-AR">
                <a:latin typeface="Arial" panose="020B0604020202020204" pitchFamily="34" charset="0"/>
                <a:cs typeface="Arial" panose="020B0604020202020204" pitchFamily="34" charset="0"/>
              </a:rPr>
              <a:t>Frecuentemente se implementa como un vector o mapa  de  bits en la FAT.</a:t>
            </a:r>
          </a:p>
          <a:p>
            <a:pPr eaLnBrk="1" hangingPunct="1">
              <a:buFont typeface="Wingdings" panose="05000000000000000000" pitchFamily="2" charset="2"/>
              <a:buChar char="ü"/>
            </a:pPr>
            <a:r>
              <a:rPr lang="es-AR" altLang="es-AR">
                <a:latin typeface="Arial" panose="020B0604020202020204" pitchFamily="34" charset="0"/>
                <a:cs typeface="Arial" panose="020B0604020202020204" pitchFamily="34" charset="0"/>
              </a:rPr>
              <a:t> Cada bloque del disco se representa con un bit.  </a:t>
            </a:r>
          </a:p>
          <a:p>
            <a:pPr eaLnBrk="1" hangingPunct="1">
              <a:buFont typeface="Wingdings" panose="05000000000000000000" pitchFamily="2" charset="2"/>
              <a:buChar char="ü"/>
            </a:pPr>
            <a:r>
              <a:rPr lang="es-AR" altLang="es-AR">
                <a:latin typeface="Arial" panose="020B0604020202020204" pitchFamily="34" charset="0"/>
                <a:cs typeface="Arial" panose="020B0604020202020204" pitchFamily="34" charset="0"/>
              </a:rPr>
              <a:t>Si el bloque está libre se le asigna al bit un “0”, caso contrario el bit vale un “1” que indica que está ocupado.</a:t>
            </a:r>
            <a:r>
              <a:rPr lang="es-AR" altLang="es-AR"/>
              <a:t>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C1616AB1-DE9A-5C29-09AD-16FE20D9A198}"/>
              </a:ext>
            </a:extLst>
          </p:cNvPr>
          <p:cNvSpPr>
            <a:spLocks noGrp="1" noChangeArrowheads="1"/>
          </p:cNvSpPr>
          <p:nvPr>
            <p:ph type="body" idx="1"/>
          </p:nvPr>
        </p:nvSpPr>
        <p:spPr>
          <a:xfrm>
            <a:off x="381000" y="457200"/>
            <a:ext cx="8458200" cy="6096000"/>
          </a:xfrm>
        </p:spPr>
        <p:txBody>
          <a:bodyPr/>
          <a:lstStyle/>
          <a:p>
            <a:pPr algn="just" eaLnBrk="1" hangingPunct="1"/>
            <a:r>
              <a:rPr lang="es-AR" altLang="es-AR" b="1" u="sng">
                <a:latin typeface="Arial" panose="020B0604020202020204" pitchFamily="34" charset="0"/>
                <a:cs typeface="Arial" panose="020B0604020202020204" pitchFamily="34" charset="0"/>
              </a:rPr>
              <a:t>Ventajas:</a:t>
            </a:r>
          </a:p>
          <a:p>
            <a:pPr algn="just" eaLnBrk="1" hangingPunct="1"/>
            <a:endParaRPr lang="es-AR" altLang="es-AR" sz="1600">
              <a:latin typeface="Arial" panose="020B0604020202020204" pitchFamily="34" charset="0"/>
              <a:cs typeface="Arial" panose="020B0604020202020204" pitchFamily="34" charset="0"/>
            </a:endParaRPr>
          </a:p>
          <a:p>
            <a:pPr algn="just" eaLnBrk="1" hangingPunct="1"/>
            <a:r>
              <a:rPr lang="es-AR" altLang="es-AR">
                <a:latin typeface="Arial" panose="020B0604020202020204" pitchFamily="34" charset="0"/>
                <a:cs typeface="Arial" panose="020B0604020202020204" pitchFamily="34" charset="0"/>
              </a:rPr>
              <a:t>Sencilla implementación.</a:t>
            </a:r>
          </a:p>
          <a:p>
            <a:pPr algn="just" eaLnBrk="1" hangingPunct="1"/>
            <a:endParaRPr lang="es-AR" altLang="es-AR" sz="1000">
              <a:latin typeface="Arial" panose="020B0604020202020204" pitchFamily="34" charset="0"/>
              <a:cs typeface="Arial" panose="020B0604020202020204" pitchFamily="34" charset="0"/>
            </a:endParaRPr>
          </a:p>
          <a:p>
            <a:pPr eaLnBrk="1" hangingPunct="1"/>
            <a:r>
              <a:rPr lang="es-AR" altLang="es-AR">
                <a:latin typeface="Arial" panose="020B0604020202020204" pitchFamily="34" charset="0"/>
                <a:cs typeface="Arial" panose="020B0604020202020204" pitchFamily="34" charset="0"/>
              </a:rPr>
              <a:t>Relativamente poco espacio ocupado </a:t>
            </a:r>
          </a:p>
          <a:p>
            <a:pPr eaLnBrk="1" hangingPunct="1"/>
            <a:endParaRPr lang="es-AR" altLang="es-AR">
              <a:latin typeface="Arial" panose="020B0604020202020204" pitchFamily="34" charset="0"/>
              <a:cs typeface="Arial" panose="020B0604020202020204" pitchFamily="34" charset="0"/>
            </a:endParaRPr>
          </a:p>
          <a:p>
            <a:pPr algn="just" eaLnBrk="1" hangingPunct="1"/>
            <a:r>
              <a:rPr lang="es-AR" altLang="es-AR" b="1" u="sng">
                <a:latin typeface="Arial" panose="020B0604020202020204" pitchFamily="34" charset="0"/>
                <a:cs typeface="Arial" panose="020B0604020202020204" pitchFamily="34" charset="0"/>
              </a:rPr>
              <a:t>Desventajas:</a:t>
            </a:r>
          </a:p>
          <a:p>
            <a:pPr algn="just" eaLnBrk="1" hangingPunct="1"/>
            <a:endParaRPr lang="es-AR" altLang="es-AR" sz="1600">
              <a:latin typeface="Arial" panose="020B0604020202020204" pitchFamily="34" charset="0"/>
              <a:cs typeface="Times New Roman" panose="02020603050405020304" pitchFamily="18" charset="0"/>
            </a:endParaRPr>
          </a:p>
          <a:p>
            <a:pPr eaLnBrk="1" hangingPunct="1"/>
            <a:r>
              <a:rPr lang="es-AR" altLang="es-AR">
                <a:latin typeface="Arial" panose="020B0604020202020204" pitchFamily="34" charset="0"/>
                <a:cs typeface="Times New Roman" panose="02020603050405020304" pitchFamily="18" charset="0"/>
              </a:rPr>
              <a:t>No posee grandes desventajas.</a:t>
            </a:r>
            <a:r>
              <a:rPr lang="es-AR" altLang="es-AR">
                <a:latin typeface="Arial" panose="020B0604020202020204" pitchFamily="34" charset="0"/>
                <a:cs typeface="Arial" panose="020B0604020202020204" pitchFamily="34" charset="0"/>
              </a:rPr>
              <a:t> </a:t>
            </a:r>
          </a:p>
          <a:p>
            <a:pPr eaLnBrk="1" hangingPunct="1"/>
            <a:endParaRPr lang="es-AR" altLang="es-AR">
              <a:latin typeface="Arial" panose="020B0604020202020204" pitchFamily="34" charset="0"/>
              <a:cs typeface="Arial" panose="020B0604020202020204" pitchFamily="34" charset="0"/>
            </a:endParaRPr>
          </a:p>
          <a:p>
            <a:pPr eaLnBrk="1" hangingPunct="1">
              <a:buFontTx/>
              <a:buNone/>
            </a:pPr>
            <a:r>
              <a:rPr lang="es-AR" altLang="es-AR">
                <a:latin typeface="Arial" panose="020B0604020202020204" pitchFamily="34" charset="0"/>
                <a:cs typeface="Arial" panose="020B0604020202020204" pitchFamily="34" charset="0"/>
              </a:rPr>
              <a:t>	(Utilizado por DOS)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a:extLst>
              <a:ext uri="{FF2B5EF4-FFF2-40B4-BE49-F238E27FC236}">
                <a16:creationId xmlns:a16="http://schemas.microsoft.com/office/drawing/2014/main" id="{AA5B9B62-E7A1-460C-A2A6-3C8D9DE79544}"/>
              </a:ext>
            </a:extLst>
          </p:cNvPr>
          <p:cNvSpPr>
            <a:spLocks noGrp="1" noChangeArrowheads="1"/>
          </p:cNvSpPr>
          <p:nvPr>
            <p:ph type="body" idx="1"/>
          </p:nvPr>
        </p:nvSpPr>
        <p:spPr>
          <a:xfrm>
            <a:off x="228600" y="332656"/>
            <a:ext cx="8663880" cy="6336704"/>
          </a:xfrm>
        </p:spPr>
        <p:txBody>
          <a:bodyPr/>
          <a:lstStyle/>
          <a:p>
            <a:pPr marL="0" indent="0" eaLnBrk="1" hangingPunct="1">
              <a:buFontTx/>
              <a:buNone/>
            </a:pPr>
            <a:r>
              <a:rPr lang="es-AR" altLang="es-ES" sz="2000">
                <a:latin typeface="Arial" panose="020B0604020202020204" pitchFamily="34" charset="0"/>
                <a:cs typeface="Arial" panose="020B0604020202020204" pitchFamily="34" charset="0"/>
              </a:rPr>
              <a:t>Este “módulo” de E/S gestiona el acceso de los dispositivos a los distintos buses del sistema. Hace ya varios años, estas comunicaciones se gestionan mediante los chips denominados Puente Norte y Puente Sur:</a:t>
            </a:r>
          </a:p>
          <a:p>
            <a:pPr marL="0" indent="0" eaLnBrk="1" hangingPunct="1">
              <a:buFontTx/>
              <a:buNone/>
            </a:pPr>
            <a:endParaRPr lang="es-AR" altLang="es-ES" sz="2000">
              <a:latin typeface="Arial" panose="020B0604020202020204" pitchFamily="34" charset="0"/>
              <a:cs typeface="Arial" panose="020B0604020202020204" pitchFamily="34" charset="0"/>
            </a:endParaRPr>
          </a:p>
          <a:p>
            <a:pPr marL="0" indent="0" eaLnBrk="1" hangingPunct="1">
              <a:buFontTx/>
              <a:buNone/>
            </a:pPr>
            <a:r>
              <a:rPr lang="es-AR" altLang="es-ES" sz="2000">
                <a:solidFill>
                  <a:srgbClr val="0070C0"/>
                </a:solidFill>
                <a:latin typeface="Arial" panose="020B0604020202020204" pitchFamily="34" charset="0"/>
                <a:cs typeface="Arial" panose="020B0604020202020204" pitchFamily="34" charset="0"/>
              </a:rPr>
              <a:t>Puente Norte (</a:t>
            </a:r>
            <a:r>
              <a:rPr lang="es-AR" altLang="es-ES" sz="2000" err="1">
                <a:solidFill>
                  <a:srgbClr val="0070C0"/>
                </a:solidFill>
                <a:latin typeface="Arial" panose="020B0604020202020204" pitchFamily="34" charset="0"/>
                <a:cs typeface="Arial" panose="020B0604020202020204" pitchFamily="34" charset="0"/>
              </a:rPr>
              <a:t>Northbridge</a:t>
            </a:r>
            <a:r>
              <a:rPr lang="es-AR" altLang="es-ES" sz="2000">
                <a:solidFill>
                  <a:srgbClr val="0070C0"/>
                </a:solidFill>
                <a:latin typeface="Arial" panose="020B0604020202020204" pitchFamily="34" charset="0"/>
                <a:cs typeface="Arial" panose="020B0604020202020204" pitchFamily="34" charset="0"/>
              </a:rPr>
              <a:t>):</a:t>
            </a:r>
          </a:p>
          <a:p>
            <a:pPr marL="263525" indent="0" eaLnBrk="1" hangingPunct="1">
              <a:buFont typeface="Wingdings" panose="05000000000000000000" pitchFamily="2" charset="2"/>
              <a:buChar char="ü"/>
            </a:pPr>
            <a:r>
              <a:rPr lang="es-AR" altLang="es-ES" sz="1800">
                <a:latin typeface="Arial" panose="020B0604020202020204" pitchFamily="34" charset="0"/>
                <a:cs typeface="Arial" panose="020B0604020202020204" pitchFamily="34" charset="0"/>
              </a:rPr>
              <a:t> Conectado directamente a la CPU</a:t>
            </a:r>
          </a:p>
          <a:p>
            <a:pPr marL="263525" indent="0" eaLnBrk="1" hangingPunct="1">
              <a:buFont typeface="Wingdings" panose="05000000000000000000" pitchFamily="2" charset="2"/>
              <a:buChar char="ü"/>
            </a:pPr>
            <a:r>
              <a:rPr lang="es-AR" altLang="es-ES" sz="1800">
                <a:latin typeface="Arial" panose="020B0604020202020204" pitchFamily="34" charset="0"/>
                <a:cs typeface="Arial" panose="020B0604020202020204" pitchFamily="34" charset="0"/>
              </a:rPr>
              <a:t> Gestiona los dispositivos de más velocidad</a:t>
            </a:r>
          </a:p>
          <a:p>
            <a:pPr marL="631825" indent="0" eaLnBrk="1" hangingPunct="1">
              <a:buFont typeface="Wingdings" panose="05000000000000000000" pitchFamily="2" charset="2"/>
              <a:buChar char="ü"/>
            </a:pPr>
            <a:endParaRPr lang="es-AR" altLang="es-ES" sz="1800">
              <a:latin typeface="Arial" panose="020B0604020202020204" pitchFamily="34" charset="0"/>
              <a:cs typeface="Arial" panose="020B0604020202020204" pitchFamily="34" charset="0"/>
            </a:endParaRPr>
          </a:p>
          <a:p>
            <a:pPr marL="0" indent="0" eaLnBrk="1" hangingPunct="1">
              <a:buFontTx/>
              <a:buNone/>
            </a:pPr>
            <a:r>
              <a:rPr lang="es-AR" altLang="es-ES" sz="2000">
                <a:solidFill>
                  <a:srgbClr val="0070C0"/>
                </a:solidFill>
                <a:latin typeface="Arial" panose="020B0604020202020204" pitchFamily="34" charset="0"/>
                <a:cs typeface="Arial" panose="020B0604020202020204" pitchFamily="34" charset="0"/>
              </a:rPr>
              <a:t>Puente Sur (</a:t>
            </a:r>
            <a:r>
              <a:rPr lang="es-AR" altLang="es-ES" sz="2000" err="1">
                <a:solidFill>
                  <a:srgbClr val="0070C0"/>
                </a:solidFill>
                <a:latin typeface="Arial" panose="020B0604020202020204" pitchFamily="34" charset="0"/>
                <a:cs typeface="Arial" panose="020B0604020202020204" pitchFamily="34" charset="0"/>
              </a:rPr>
              <a:t>Southbridge</a:t>
            </a:r>
            <a:r>
              <a:rPr lang="es-AR" altLang="es-ES" sz="2000">
                <a:solidFill>
                  <a:srgbClr val="0070C0"/>
                </a:solidFill>
                <a:latin typeface="Arial" panose="020B0604020202020204" pitchFamily="34" charset="0"/>
                <a:cs typeface="Arial" panose="020B0604020202020204" pitchFamily="34" charset="0"/>
              </a:rPr>
              <a:t>):</a:t>
            </a:r>
          </a:p>
          <a:p>
            <a:pPr marL="263525" indent="0" eaLnBrk="1" hangingPunct="1">
              <a:buFont typeface="Wingdings" panose="05000000000000000000" pitchFamily="2" charset="2"/>
              <a:buChar char="ü"/>
            </a:pPr>
            <a:r>
              <a:rPr lang="es-AR" altLang="es-ES" sz="2000">
                <a:latin typeface="Arial" panose="020B0604020202020204" pitchFamily="34" charset="0"/>
                <a:cs typeface="Arial" panose="020B0604020202020204" pitchFamily="34" charset="0"/>
              </a:rPr>
              <a:t> </a:t>
            </a:r>
            <a:r>
              <a:rPr lang="es-AR" altLang="es-ES" sz="1800">
                <a:latin typeface="Arial" panose="020B0604020202020204" pitchFamily="34" charset="0"/>
                <a:cs typeface="Arial" panose="020B0604020202020204" pitchFamily="34" charset="0"/>
              </a:rPr>
              <a:t>Se conecta al puente norte</a:t>
            </a:r>
          </a:p>
          <a:p>
            <a:pPr marL="263525" indent="0" eaLnBrk="1" hangingPunct="1">
              <a:buFont typeface="Wingdings" panose="05000000000000000000" pitchFamily="2" charset="2"/>
              <a:buChar char="ü"/>
            </a:pPr>
            <a:r>
              <a:rPr lang="es-AR" altLang="es-ES" sz="1800">
                <a:latin typeface="Arial" panose="020B0604020202020204" pitchFamily="34" charset="0"/>
                <a:cs typeface="Arial" panose="020B0604020202020204" pitchFamily="34" charset="0"/>
              </a:rPr>
              <a:t> Gestiona el resto de los dispositivos</a:t>
            </a:r>
          </a:p>
          <a:p>
            <a:pPr marL="0" indent="0" eaLnBrk="1" hangingPunct="1">
              <a:buFontTx/>
              <a:buNone/>
            </a:pPr>
            <a:endParaRPr lang="es-AR" altLang="es-ES" sz="2000">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539BBE70-8EE4-4F96-9E09-748FD9AE6DE2}"/>
              </a:ext>
            </a:extLst>
          </p:cNvPr>
          <p:cNvPicPr>
            <a:picLocks noChangeAspect="1"/>
          </p:cNvPicPr>
          <p:nvPr/>
        </p:nvPicPr>
        <p:blipFill>
          <a:blip r:embed="rId2"/>
          <a:stretch>
            <a:fillRect/>
          </a:stretch>
        </p:blipFill>
        <p:spPr>
          <a:xfrm>
            <a:off x="5290360" y="1700808"/>
            <a:ext cx="3415205" cy="4824536"/>
          </a:xfrm>
          <a:prstGeom prst="rect">
            <a:avLst/>
          </a:prstGeom>
          <a:ln w="12700">
            <a:solidFill>
              <a:srgbClr val="0070C0"/>
            </a:solidFill>
          </a:ln>
        </p:spPr>
      </p:pic>
    </p:spTree>
    <p:extLst>
      <p:ext uri="{BB962C8B-B14F-4D97-AF65-F5344CB8AC3E}">
        <p14:creationId xmlns:p14="http://schemas.microsoft.com/office/powerpoint/2010/main" val="3811227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FA3147F8-7CFA-B836-5E17-D7922E122BA0}"/>
              </a:ext>
            </a:extLst>
          </p:cNvPr>
          <p:cNvSpPr>
            <a:spLocks noGrp="1" noChangeArrowheads="1"/>
          </p:cNvSpPr>
          <p:nvPr>
            <p:ph type="title"/>
          </p:nvPr>
        </p:nvSpPr>
        <p:spPr>
          <a:xfrm>
            <a:off x="685800" y="228600"/>
            <a:ext cx="7772400" cy="685800"/>
          </a:xfrm>
        </p:spPr>
        <p:txBody>
          <a:bodyPr/>
          <a:lstStyle/>
          <a:p>
            <a:pPr eaLnBrk="1" hangingPunct="1"/>
            <a:r>
              <a:rPr lang="es-AR" altLang="es-AR" sz="3200" b="1">
                <a:latin typeface="Arial" panose="020B0604020202020204" pitchFamily="34" charset="0"/>
                <a:cs typeface="Arial" panose="020B0604020202020204" pitchFamily="34" charset="0"/>
              </a:rPr>
              <a:t>Lista Enlazada de Bloques Libres</a:t>
            </a:r>
            <a:r>
              <a:rPr lang="es-AR" altLang="es-AR"/>
              <a:t> </a:t>
            </a:r>
          </a:p>
        </p:txBody>
      </p:sp>
      <p:sp>
        <p:nvSpPr>
          <p:cNvPr id="18435" name="Rectangle 3">
            <a:extLst>
              <a:ext uri="{FF2B5EF4-FFF2-40B4-BE49-F238E27FC236}">
                <a16:creationId xmlns:a16="http://schemas.microsoft.com/office/drawing/2014/main" id="{12A80C22-83B7-28AF-5949-F0F749552116}"/>
              </a:ext>
            </a:extLst>
          </p:cNvPr>
          <p:cNvSpPr>
            <a:spLocks noGrp="1" noChangeArrowheads="1"/>
          </p:cNvSpPr>
          <p:nvPr>
            <p:ph type="body" idx="1"/>
          </p:nvPr>
        </p:nvSpPr>
        <p:spPr>
          <a:xfrm>
            <a:off x="304800" y="1295400"/>
            <a:ext cx="8534400" cy="5257800"/>
          </a:xfrm>
        </p:spPr>
        <p:txBody>
          <a:bodyPr/>
          <a:lstStyle/>
          <a:p>
            <a:pPr eaLnBrk="1" hangingPunct="1"/>
            <a:r>
              <a:rPr lang="es-AR" altLang="es-AR">
                <a:latin typeface="Arial" panose="020B0604020202020204" pitchFamily="34" charset="0"/>
                <a:cs typeface="Arial" panose="020B0604020202020204" pitchFamily="34" charset="0"/>
              </a:rPr>
              <a:t>Otra  solución   es   vincular (-link-)   todos   los   bloques libres, guardando  un  puntero al  primer  bloque libre. Este  bloque  tiene  un  puntero  al siguiente  bloque  libre y así sucesivamente</a:t>
            </a:r>
            <a:r>
              <a:rPr lang="es-AR" altLang="es-AR"/>
              <a:t> </a:t>
            </a:r>
          </a:p>
          <a:p>
            <a:pPr eaLnBrk="1" hangingPunct="1"/>
            <a:endParaRPr lang="es-AR" altLang="es-AR"/>
          </a:p>
          <a:p>
            <a:pPr algn="just" eaLnBrk="1" hangingPunct="1"/>
            <a:r>
              <a:rPr lang="es-AR" altLang="es-AR">
                <a:latin typeface="Arial" panose="020B0604020202020204" pitchFamily="34" charset="0"/>
                <a:cs typeface="Arial" panose="020B0604020202020204" pitchFamily="34" charset="0"/>
              </a:rPr>
              <a:t>El comienzo de la lista lo marca el puntero</a:t>
            </a:r>
            <a:r>
              <a:rPr lang="es-AR" altLang="es-AR" i="1">
                <a:latin typeface="Arial" panose="020B0604020202020204" pitchFamily="34" charset="0"/>
                <a:cs typeface="Arial" panose="020B0604020202020204" pitchFamily="34" charset="0"/>
              </a:rPr>
              <a:t> Free Space List Head (FSLH)</a:t>
            </a:r>
            <a:r>
              <a:rPr lang="es-AR" altLang="es-AR">
                <a:latin typeface="Arial" panose="020B0604020202020204" pitchFamily="34" charset="0"/>
                <a:cs typeface="Arial" panose="020B0604020202020204" pitchFamily="34" charset="0"/>
              </a:rPr>
              <a:t>. </a:t>
            </a:r>
          </a:p>
          <a:p>
            <a:pPr eaLnBrk="1" hangingPunct="1"/>
            <a:endParaRPr lang="es-AR" altLang="es-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2F526F14-6560-0729-9978-329A9D49DC05}"/>
              </a:ext>
            </a:extLst>
          </p:cNvPr>
          <p:cNvSpPr>
            <a:spLocks noGrp="1" noChangeArrowheads="1"/>
          </p:cNvSpPr>
          <p:nvPr>
            <p:ph type="body" idx="1"/>
          </p:nvPr>
        </p:nvSpPr>
        <p:spPr>
          <a:xfrm>
            <a:off x="304800" y="609600"/>
            <a:ext cx="8610600" cy="5867400"/>
          </a:xfrm>
        </p:spPr>
        <p:txBody>
          <a:bodyPr/>
          <a:lstStyle/>
          <a:p>
            <a:pPr algn="just" eaLnBrk="1" hangingPunct="1"/>
            <a:r>
              <a:rPr lang="es-AR" altLang="es-AR" b="1" u="sng">
                <a:latin typeface="Arial" panose="020B0604020202020204" pitchFamily="34" charset="0"/>
                <a:cs typeface="Arial" panose="020B0604020202020204" pitchFamily="34" charset="0"/>
              </a:rPr>
              <a:t>Ventajas:</a:t>
            </a:r>
          </a:p>
          <a:p>
            <a:pPr algn="just" eaLnBrk="1" hangingPunct="1"/>
            <a:endParaRPr lang="es-AR" altLang="es-AR" sz="1400">
              <a:latin typeface="Arial" panose="020B0604020202020204" pitchFamily="34" charset="0"/>
              <a:cs typeface="Arial" panose="020B0604020202020204" pitchFamily="34" charset="0"/>
            </a:endParaRPr>
          </a:p>
          <a:p>
            <a:pPr algn="just" eaLnBrk="1" hangingPunct="1"/>
            <a:r>
              <a:rPr lang="es-AR" altLang="es-AR">
                <a:latin typeface="Arial" panose="020B0604020202020204" pitchFamily="34" charset="0"/>
                <a:cs typeface="Arial" panose="020B0604020202020204" pitchFamily="34" charset="0"/>
              </a:rPr>
              <a:t>Muy poco espacio ocupado</a:t>
            </a:r>
          </a:p>
          <a:p>
            <a:pPr algn="just" eaLnBrk="1" hangingPunct="1"/>
            <a:endParaRPr lang="es-AR" altLang="es-AR">
              <a:latin typeface="Arial" panose="020B0604020202020204" pitchFamily="34" charset="0"/>
              <a:cs typeface="Arial" panose="020B0604020202020204" pitchFamily="34" charset="0"/>
            </a:endParaRPr>
          </a:p>
          <a:p>
            <a:pPr algn="just" eaLnBrk="1" hangingPunct="1"/>
            <a:r>
              <a:rPr lang="es-AR" altLang="es-AR" b="1" u="sng">
                <a:latin typeface="Arial" panose="020B0604020202020204" pitchFamily="34" charset="0"/>
                <a:cs typeface="Arial" panose="020B0604020202020204" pitchFamily="34" charset="0"/>
              </a:rPr>
              <a:t>Desventajas:</a:t>
            </a:r>
          </a:p>
          <a:p>
            <a:pPr algn="just" eaLnBrk="1" hangingPunct="1"/>
            <a:endParaRPr lang="es-AR" altLang="es-AR" sz="1400">
              <a:latin typeface="Arial" panose="020B0604020202020204" pitchFamily="34" charset="0"/>
              <a:cs typeface="Arial" panose="020B0604020202020204" pitchFamily="34" charset="0"/>
            </a:endParaRPr>
          </a:p>
          <a:p>
            <a:pPr algn="just" eaLnBrk="1" hangingPunct="1">
              <a:buFontTx/>
              <a:buNone/>
            </a:pPr>
            <a:r>
              <a:rPr lang="es-AR" altLang="es-AR">
                <a:cs typeface="Times New Roman" panose="02020603050405020304" pitchFamily="18" charset="0"/>
              </a:rPr>
              <a:t>	</a:t>
            </a:r>
            <a:r>
              <a:rPr lang="es-AR" altLang="es-AR">
                <a:latin typeface="Arial" panose="020B0604020202020204" pitchFamily="34" charset="0"/>
                <a:cs typeface="Arial" panose="020B0604020202020204" pitchFamily="34" charset="0"/>
              </a:rPr>
              <a:t>Es muy poco eficiente ya que para recorrer la lista, debemos leer cada bloque del disco </a:t>
            </a:r>
          </a:p>
          <a:p>
            <a:pPr algn="just" eaLnBrk="1" hangingPunct="1">
              <a:buFontTx/>
              <a:buNone/>
            </a:pPr>
            <a:endParaRPr lang="es-AR" altLang="es-AR" sz="1400">
              <a:latin typeface="Arial" panose="020B0604020202020204" pitchFamily="34" charset="0"/>
              <a:cs typeface="Arial" panose="020B0604020202020204" pitchFamily="34" charset="0"/>
            </a:endParaRPr>
          </a:p>
          <a:p>
            <a:pPr algn="just" eaLnBrk="1" hangingPunct="1">
              <a:buFontTx/>
              <a:buNone/>
            </a:pPr>
            <a:r>
              <a:rPr lang="es-AR" altLang="es-AR">
                <a:latin typeface="Arial" panose="020B0604020202020204" pitchFamily="34" charset="0"/>
                <a:cs typeface="Arial" panose="020B0604020202020204" pitchFamily="34" charset="0"/>
              </a:rPr>
              <a:t>	Altamente vulnerable</a:t>
            </a:r>
            <a:endParaRPr lang="es-AR" altLang="es-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AAA6336-CB62-938B-344A-63D85641CF78}"/>
              </a:ext>
            </a:extLst>
          </p:cNvPr>
          <p:cNvSpPr>
            <a:spLocks noGrp="1" noChangeArrowheads="1"/>
          </p:cNvSpPr>
          <p:nvPr>
            <p:ph type="title"/>
          </p:nvPr>
        </p:nvSpPr>
        <p:spPr>
          <a:xfrm>
            <a:off x="609600" y="152400"/>
            <a:ext cx="7772400" cy="685800"/>
          </a:xfrm>
        </p:spPr>
        <p:txBody>
          <a:bodyPr/>
          <a:lstStyle/>
          <a:p>
            <a:pPr eaLnBrk="1" hangingPunct="1"/>
            <a:r>
              <a:rPr lang="es-AR" altLang="es-AR" sz="3200" b="1">
                <a:latin typeface="Arial" panose="020B0604020202020204" pitchFamily="34" charset="0"/>
                <a:cs typeface="Arial" panose="020B0604020202020204" pitchFamily="34" charset="0"/>
              </a:rPr>
              <a:t>Bloques de Direcciones Libres</a:t>
            </a:r>
            <a:endParaRPr lang="es-AR" altLang="es-AR" sz="3200" b="1"/>
          </a:p>
        </p:txBody>
      </p:sp>
      <p:sp>
        <p:nvSpPr>
          <p:cNvPr id="20483" name="Rectangle 3">
            <a:extLst>
              <a:ext uri="{FF2B5EF4-FFF2-40B4-BE49-F238E27FC236}">
                <a16:creationId xmlns:a16="http://schemas.microsoft.com/office/drawing/2014/main" id="{A3770129-9CDE-2EB8-4F03-2705E6CD4FA7}"/>
              </a:ext>
            </a:extLst>
          </p:cNvPr>
          <p:cNvSpPr>
            <a:spLocks noGrp="1" noChangeArrowheads="1"/>
          </p:cNvSpPr>
          <p:nvPr>
            <p:ph type="body" idx="1"/>
          </p:nvPr>
        </p:nvSpPr>
        <p:spPr>
          <a:xfrm>
            <a:off x="228600" y="836613"/>
            <a:ext cx="8686800" cy="5832475"/>
          </a:xfrm>
        </p:spPr>
        <p:txBody>
          <a:bodyPr/>
          <a:lstStyle/>
          <a:p>
            <a:pPr eaLnBrk="1" hangingPunct="1">
              <a:lnSpc>
                <a:spcPct val="90000"/>
              </a:lnSpc>
            </a:pPr>
            <a:endParaRPr lang="es-AR" altLang="es-AR" sz="1400">
              <a:latin typeface="Arial" panose="020B0604020202020204" pitchFamily="34" charset="0"/>
              <a:cs typeface="Arial" panose="020B0604020202020204" pitchFamily="34" charset="0"/>
            </a:endParaRPr>
          </a:p>
          <a:p>
            <a:pPr eaLnBrk="1" hangingPunct="1">
              <a:lnSpc>
                <a:spcPct val="90000"/>
              </a:lnSpc>
            </a:pPr>
            <a:r>
              <a:rPr lang="es-AR" altLang="es-AR">
                <a:latin typeface="Arial" panose="020B0604020202020204" pitchFamily="34" charset="0"/>
                <a:cs typeface="Arial" panose="020B0604020202020204" pitchFamily="34" charset="0"/>
              </a:rPr>
              <a:t>Almacena las direcciones de n bloques libres en  el  primer bloque libre  disponible en el soporte (en el área de catálogo)</a:t>
            </a:r>
          </a:p>
          <a:p>
            <a:pPr eaLnBrk="1" hangingPunct="1">
              <a:lnSpc>
                <a:spcPct val="90000"/>
              </a:lnSpc>
            </a:pPr>
            <a:endParaRPr lang="es-AR" altLang="es-AR" sz="1400">
              <a:latin typeface="Arial" panose="020B0604020202020204" pitchFamily="34" charset="0"/>
              <a:cs typeface="Arial" panose="020B0604020202020204" pitchFamily="34" charset="0"/>
            </a:endParaRPr>
          </a:p>
          <a:p>
            <a:pPr eaLnBrk="1" hangingPunct="1">
              <a:lnSpc>
                <a:spcPct val="90000"/>
              </a:lnSpc>
            </a:pPr>
            <a:r>
              <a:rPr lang="es-AR" altLang="es-AR">
                <a:latin typeface="Arial" panose="020B0604020202020204" pitchFamily="34" charset="0"/>
                <a:cs typeface="Arial" panose="020B0604020202020204" pitchFamily="34" charset="0"/>
              </a:rPr>
              <a:t>Se apuntan con un puntero a los primeros (n-1) bloques que están realmente libres</a:t>
            </a:r>
          </a:p>
          <a:p>
            <a:pPr eaLnBrk="1" hangingPunct="1">
              <a:lnSpc>
                <a:spcPct val="90000"/>
              </a:lnSpc>
            </a:pPr>
            <a:endParaRPr lang="es-AR" altLang="es-AR" sz="1400">
              <a:latin typeface="Arial" panose="020B0604020202020204" pitchFamily="34" charset="0"/>
              <a:cs typeface="Arial" panose="020B0604020202020204" pitchFamily="34" charset="0"/>
            </a:endParaRPr>
          </a:p>
          <a:p>
            <a:pPr eaLnBrk="1" hangingPunct="1">
              <a:lnSpc>
                <a:spcPct val="90000"/>
              </a:lnSpc>
            </a:pPr>
            <a:r>
              <a:rPr lang="es-AR" altLang="es-AR">
                <a:latin typeface="Arial" panose="020B0604020202020204" pitchFamily="34" charset="0"/>
                <a:cs typeface="Arial" panose="020B0604020202020204" pitchFamily="34" charset="0"/>
              </a:rPr>
              <a:t>Luego el ultimo puntero contiene la dirección del  próximo bloque que contiene las direcciones de  otros  n bloques  libres</a:t>
            </a:r>
            <a:r>
              <a:rPr lang="es-AR" altLang="es-AR"/>
              <a:t> </a:t>
            </a:r>
          </a:p>
          <a:p>
            <a:pPr eaLnBrk="1" hangingPunct="1">
              <a:lnSpc>
                <a:spcPct val="90000"/>
              </a:lnSpc>
            </a:pPr>
            <a:endParaRPr lang="es-AR" altLang="es-AR"/>
          </a:p>
          <a:p>
            <a:pPr eaLnBrk="1" hangingPunct="1">
              <a:lnSpc>
                <a:spcPct val="90000"/>
              </a:lnSpc>
              <a:buFontTx/>
              <a:buNone/>
            </a:pPr>
            <a:r>
              <a:rPr lang="es-AR" altLang="es-AR">
                <a:latin typeface="Arial" panose="020B0604020202020204" pitchFamily="34" charset="0"/>
                <a:cs typeface="Arial" panose="020B0604020202020204" pitchFamily="34" charset="0"/>
              </a:rPr>
              <a:t>	(Utilizado por Linux)</a:t>
            </a:r>
            <a:endParaRPr lang="es-AR" altLang="es-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a:extLst>
              <a:ext uri="{FF2B5EF4-FFF2-40B4-BE49-F238E27FC236}">
                <a16:creationId xmlns:a16="http://schemas.microsoft.com/office/drawing/2014/main" id="{69D696B5-F9CA-DD77-7B0F-6E3F88BB4B95}"/>
              </a:ext>
            </a:extLst>
          </p:cNvPr>
          <p:cNvSpPr>
            <a:spLocks noGrp="1" noChangeArrowheads="1"/>
          </p:cNvSpPr>
          <p:nvPr>
            <p:ph type="body" idx="1"/>
          </p:nvPr>
        </p:nvSpPr>
        <p:spPr>
          <a:xfrm>
            <a:off x="304800" y="228600"/>
            <a:ext cx="8610600" cy="6324600"/>
          </a:xfrm>
        </p:spPr>
        <p:txBody>
          <a:bodyPr/>
          <a:lstStyle/>
          <a:p>
            <a:pPr algn="just" eaLnBrk="1" hangingPunct="1"/>
            <a:r>
              <a:rPr lang="es-AR" altLang="es-AR" b="1" u="sng">
                <a:latin typeface="Arial" panose="020B0604020202020204" pitchFamily="34" charset="0"/>
                <a:cs typeface="Arial" panose="020B0604020202020204" pitchFamily="34" charset="0"/>
              </a:rPr>
              <a:t>Ventajas:</a:t>
            </a:r>
            <a:endParaRPr lang="es-AR" altLang="es-AR">
              <a:latin typeface="Arial" panose="020B0604020202020204" pitchFamily="34" charset="0"/>
              <a:cs typeface="Arial" panose="020B0604020202020204" pitchFamily="34" charset="0"/>
            </a:endParaRPr>
          </a:p>
          <a:p>
            <a:pPr algn="just" eaLnBrk="1" hangingPunct="1"/>
            <a:r>
              <a:rPr lang="es-AR" altLang="es-AR">
                <a:latin typeface="Arial" panose="020B0604020202020204" pitchFamily="34" charset="0"/>
                <a:cs typeface="Arial" panose="020B0604020202020204" pitchFamily="34" charset="0"/>
              </a:rPr>
              <a:t>Es mas eficiente en cuanto a velocidad ya que con leer un solo bloque se conoce la dirección de una gran cantidad de  bloques libres</a:t>
            </a:r>
          </a:p>
          <a:p>
            <a:pPr algn="just" eaLnBrk="1" hangingPunct="1"/>
            <a:r>
              <a:rPr lang="es-AR" altLang="es-AR">
                <a:latin typeface="Arial" panose="020B0604020202020204" pitchFamily="34" charset="0"/>
                <a:cs typeface="Arial" panose="020B0604020202020204" pitchFamily="34" charset="0"/>
              </a:rPr>
              <a:t>Mientras más espacio haya ocupado en disco, menos espacio requiere la lista de bloques libres.</a:t>
            </a:r>
          </a:p>
          <a:p>
            <a:pPr algn="just" eaLnBrk="1" hangingPunct="1"/>
            <a:r>
              <a:rPr lang="es-AR" altLang="es-AR" b="1" u="sng">
                <a:latin typeface="Arial" panose="020B0604020202020204" pitchFamily="34" charset="0"/>
                <a:cs typeface="Arial" panose="020B0604020202020204" pitchFamily="34" charset="0"/>
              </a:rPr>
              <a:t>Desventajas:</a:t>
            </a:r>
            <a:endParaRPr lang="es-AR" altLang="es-AR">
              <a:latin typeface="Arial" panose="020B0604020202020204" pitchFamily="34" charset="0"/>
              <a:cs typeface="Arial" panose="020B0604020202020204" pitchFamily="34" charset="0"/>
            </a:endParaRPr>
          </a:p>
          <a:p>
            <a:pPr eaLnBrk="1" hangingPunct="1">
              <a:buFontTx/>
              <a:buNone/>
            </a:pPr>
            <a:r>
              <a:rPr lang="es-AR" altLang="es-AR">
                <a:latin typeface="Arial" panose="020B0604020202020204" pitchFamily="34" charset="0"/>
                <a:cs typeface="Arial" panose="020B0604020202020204" pitchFamily="34" charset="0"/>
              </a:rPr>
              <a:t>	Cuando el disco está poco ocupado, la lista es muy grande y lleva tiempo recorrerla.</a:t>
            </a:r>
            <a:r>
              <a:rPr lang="es-AR" altLang="es-AR"/>
              <a:t>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BC334812-9A55-B551-3740-4DBB58B4C87C}"/>
              </a:ext>
            </a:extLst>
          </p:cNvPr>
          <p:cNvSpPr>
            <a:spLocks noGrp="1" noChangeArrowheads="1"/>
          </p:cNvSpPr>
          <p:nvPr>
            <p:ph type="title"/>
          </p:nvPr>
        </p:nvSpPr>
        <p:spPr>
          <a:xfrm>
            <a:off x="304800" y="228600"/>
            <a:ext cx="8534400" cy="762000"/>
          </a:xfrm>
        </p:spPr>
        <p:txBody>
          <a:bodyPr/>
          <a:lstStyle/>
          <a:p>
            <a:pPr eaLnBrk="1" hangingPunct="1"/>
            <a:r>
              <a:rPr lang="es-AR" altLang="es-AR" sz="3200" b="1">
                <a:latin typeface="Arial" panose="020B0604020202020204" pitchFamily="34" charset="0"/>
                <a:cs typeface="Arial" panose="020B0604020202020204" pitchFamily="34" charset="0"/>
              </a:rPr>
              <a:t>Bloques De Direcciones Libres Contiguas</a:t>
            </a:r>
            <a:r>
              <a:rPr lang="es-AR" altLang="es-AR"/>
              <a:t> </a:t>
            </a:r>
          </a:p>
        </p:txBody>
      </p:sp>
      <p:sp>
        <p:nvSpPr>
          <p:cNvPr id="22531" name="Rectangle 3">
            <a:extLst>
              <a:ext uri="{FF2B5EF4-FFF2-40B4-BE49-F238E27FC236}">
                <a16:creationId xmlns:a16="http://schemas.microsoft.com/office/drawing/2014/main" id="{4C36FC88-8675-1227-9EBE-E5182CD10CCA}"/>
              </a:ext>
            </a:extLst>
          </p:cNvPr>
          <p:cNvSpPr>
            <a:spLocks noGrp="1" noChangeArrowheads="1"/>
          </p:cNvSpPr>
          <p:nvPr>
            <p:ph type="body" idx="1"/>
          </p:nvPr>
        </p:nvSpPr>
        <p:spPr>
          <a:xfrm>
            <a:off x="228600" y="1219200"/>
            <a:ext cx="8686800" cy="5334000"/>
          </a:xfrm>
        </p:spPr>
        <p:txBody>
          <a:bodyPr/>
          <a:lstStyle/>
          <a:p>
            <a:pPr eaLnBrk="1" hangingPunct="1"/>
            <a:r>
              <a:rPr lang="es-AR" altLang="es-AR">
                <a:latin typeface="Arial" panose="020B0604020202020204" pitchFamily="34" charset="0"/>
                <a:cs typeface="Arial" panose="020B0604020202020204" pitchFamily="34" charset="0"/>
              </a:rPr>
              <a:t>Se guarda  la  dirección del primer bloque libre y  el número de bloques contiguos libres  que  le siguen.  (en el área de catálogo)</a:t>
            </a:r>
          </a:p>
          <a:p>
            <a:pPr eaLnBrk="1" hangingPunct="1"/>
            <a:r>
              <a:rPr lang="es-AR" altLang="es-AR">
                <a:latin typeface="Arial" panose="020B0604020202020204" pitchFamily="34" charset="0"/>
                <a:cs typeface="Arial" panose="020B0604020202020204" pitchFamily="34" charset="0"/>
              </a:rPr>
              <a:t>Cada  entrada en la  lista   de   espacios libres consiste entonces en una dirección en disco y  un número</a:t>
            </a:r>
            <a:r>
              <a:rPr lang="es-AR" altLang="es-AR"/>
              <a:t> </a:t>
            </a:r>
          </a:p>
          <a:p>
            <a:pPr eaLnBrk="1" hangingPunct="1"/>
            <a:r>
              <a:rPr lang="es-AR" altLang="es-AR">
                <a:latin typeface="Arial" panose="020B0604020202020204" pitchFamily="34" charset="0"/>
                <a:cs typeface="Arial" panose="020B0604020202020204" pitchFamily="34" charset="0"/>
              </a:rPr>
              <a:t>Este método es particularmente útil cuando se utiliza almacenamiento continuo o secuencial.</a:t>
            </a:r>
            <a:r>
              <a:rPr lang="es-AR" altLang="es-A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a:extLst>
              <a:ext uri="{FF2B5EF4-FFF2-40B4-BE49-F238E27FC236}">
                <a16:creationId xmlns:a16="http://schemas.microsoft.com/office/drawing/2014/main" id="{7E19FC4A-ACF6-92FB-788D-1E576B428974}"/>
              </a:ext>
            </a:extLst>
          </p:cNvPr>
          <p:cNvSpPr>
            <a:spLocks noGrp="1" noChangeArrowheads="1"/>
          </p:cNvSpPr>
          <p:nvPr>
            <p:ph type="body" idx="1"/>
          </p:nvPr>
        </p:nvSpPr>
        <p:spPr>
          <a:xfrm>
            <a:off x="381000" y="685800"/>
            <a:ext cx="8382000" cy="5410200"/>
          </a:xfrm>
        </p:spPr>
        <p:txBody>
          <a:bodyPr/>
          <a:lstStyle/>
          <a:p>
            <a:pPr algn="just" eaLnBrk="1" hangingPunct="1">
              <a:buFontTx/>
              <a:buNone/>
            </a:pPr>
            <a:r>
              <a:rPr lang="es-AR" altLang="es-AR" b="1">
                <a:latin typeface="Arial" panose="020B0604020202020204" pitchFamily="34" charset="0"/>
                <a:cs typeface="Arial" panose="020B0604020202020204" pitchFamily="34" charset="0"/>
              </a:rPr>
              <a:t>	</a:t>
            </a:r>
            <a:r>
              <a:rPr lang="es-AR" altLang="es-AR" b="1" u="sng">
                <a:latin typeface="Arial" panose="020B0604020202020204" pitchFamily="34" charset="0"/>
                <a:cs typeface="Arial" panose="020B0604020202020204" pitchFamily="34" charset="0"/>
              </a:rPr>
              <a:t>Ventajas:</a:t>
            </a:r>
            <a:endParaRPr lang="es-AR" altLang="es-AR">
              <a:latin typeface="Arial" panose="020B0604020202020204" pitchFamily="34" charset="0"/>
              <a:cs typeface="Arial" panose="020B0604020202020204" pitchFamily="34" charset="0"/>
            </a:endParaRPr>
          </a:p>
          <a:p>
            <a:pPr algn="just" eaLnBrk="1" hangingPunct="1">
              <a:buFontTx/>
              <a:buNone/>
            </a:pPr>
            <a:r>
              <a:rPr lang="es-AR" altLang="es-AR" sz="1400">
                <a:cs typeface="Times New Roman" panose="02020603050405020304" pitchFamily="18" charset="0"/>
              </a:rPr>
              <a:t>  </a:t>
            </a:r>
          </a:p>
          <a:p>
            <a:pPr algn="just" eaLnBrk="1" hangingPunct="1">
              <a:buFontTx/>
              <a:buNone/>
            </a:pPr>
            <a:r>
              <a:rPr lang="es-AR" altLang="es-AR">
                <a:cs typeface="Times New Roman" panose="02020603050405020304" pitchFamily="18" charset="0"/>
              </a:rPr>
              <a:t>	</a:t>
            </a:r>
            <a:r>
              <a:rPr lang="es-AR" altLang="es-AR">
                <a:latin typeface="Arial" panose="020B0604020202020204" pitchFamily="34" charset="0"/>
                <a:cs typeface="Arial" panose="020B0604020202020204" pitchFamily="34" charset="0"/>
              </a:rPr>
              <a:t>Utiliza menos espacio de almacenamiento que el método anterior</a:t>
            </a:r>
          </a:p>
          <a:p>
            <a:pPr algn="just" eaLnBrk="1" hangingPunct="1">
              <a:buFontTx/>
              <a:buNone/>
            </a:pPr>
            <a:r>
              <a:rPr lang="es-AR" altLang="es-AR">
                <a:latin typeface="Arial" panose="020B0604020202020204" pitchFamily="34" charset="0"/>
                <a:cs typeface="Arial" panose="020B0604020202020204" pitchFamily="34" charset="0"/>
              </a:rPr>
              <a:t>	Muy eficiente para almacenamiento continuo.</a:t>
            </a:r>
            <a:r>
              <a:rPr lang="es-AR" altLang="es-AR"/>
              <a:t> </a:t>
            </a:r>
            <a:endParaRPr lang="es-AR" altLang="es-AR">
              <a:latin typeface="Arial" panose="020B0604020202020204" pitchFamily="34" charset="0"/>
              <a:cs typeface="Arial" panose="020B0604020202020204" pitchFamily="34" charset="0"/>
            </a:endParaRPr>
          </a:p>
          <a:p>
            <a:pPr algn="just" eaLnBrk="1" hangingPunct="1">
              <a:buFontTx/>
              <a:buNone/>
            </a:pPr>
            <a:r>
              <a:rPr lang="es-AR" altLang="es-AR">
                <a:latin typeface="Arial" panose="020B0604020202020204" pitchFamily="34" charset="0"/>
                <a:cs typeface="Arial" panose="020B0604020202020204" pitchFamily="34" charset="0"/>
              </a:rPr>
              <a:t>	</a:t>
            </a:r>
            <a:r>
              <a:rPr lang="es-AR" altLang="es-AR" b="1" u="sng">
                <a:latin typeface="Arial" panose="020B0604020202020204" pitchFamily="34" charset="0"/>
                <a:cs typeface="Arial" panose="020B0604020202020204" pitchFamily="34" charset="0"/>
              </a:rPr>
              <a:t>Desventajas:</a:t>
            </a:r>
            <a:endParaRPr lang="es-AR" altLang="es-AR">
              <a:latin typeface="Arial" panose="020B0604020202020204" pitchFamily="34" charset="0"/>
              <a:cs typeface="Arial" panose="020B0604020202020204" pitchFamily="34" charset="0"/>
            </a:endParaRPr>
          </a:p>
          <a:p>
            <a:pPr eaLnBrk="1" hangingPunct="1">
              <a:buFontTx/>
              <a:buNone/>
            </a:pPr>
            <a:r>
              <a:rPr lang="es-AR" altLang="es-AR" sz="1400">
                <a:latin typeface="Arial" panose="020B0604020202020204" pitchFamily="34" charset="0"/>
                <a:cs typeface="Arial" panose="020B0604020202020204" pitchFamily="34" charset="0"/>
              </a:rPr>
              <a:t>	</a:t>
            </a:r>
          </a:p>
          <a:p>
            <a:pPr eaLnBrk="1" hangingPunct="1">
              <a:buFontTx/>
              <a:buNone/>
            </a:pPr>
            <a:r>
              <a:rPr lang="es-AR" altLang="es-AR">
                <a:latin typeface="Arial" panose="020B0604020202020204" pitchFamily="34" charset="0"/>
                <a:cs typeface="Arial" panose="020B0604020202020204" pitchFamily="34" charset="0"/>
              </a:rPr>
              <a:t>	Si los sectores están muy dispersos, es poco eficiente</a:t>
            </a:r>
            <a:endParaRPr lang="es-AR" altLang="es-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A12594A-4432-D42E-2411-6BC270AC33BA}"/>
              </a:ext>
            </a:extLst>
          </p:cNvPr>
          <p:cNvSpPr>
            <a:spLocks noGrp="1" noChangeArrowheads="1"/>
          </p:cNvSpPr>
          <p:nvPr>
            <p:ph type="title"/>
          </p:nvPr>
        </p:nvSpPr>
        <p:spPr>
          <a:xfrm>
            <a:off x="685800" y="304800"/>
            <a:ext cx="7772400" cy="1143000"/>
          </a:xfrm>
        </p:spPr>
        <p:txBody>
          <a:bodyPr/>
          <a:lstStyle/>
          <a:p>
            <a:pPr eaLnBrk="1" hangingPunct="1"/>
            <a:r>
              <a:rPr lang="es-AR" altLang="es-AR" sz="3600">
                <a:latin typeface="Arial" panose="020B0604020202020204" pitchFamily="34" charset="0"/>
                <a:cs typeface="Arial" panose="020B0604020202020204" pitchFamily="34" charset="0"/>
              </a:rPr>
              <a:t>Métodos de Asignación de espacio para los Archivos</a:t>
            </a:r>
            <a:r>
              <a:rPr lang="es-AR" altLang="es-AR"/>
              <a:t> </a:t>
            </a:r>
          </a:p>
        </p:txBody>
      </p:sp>
      <p:sp>
        <p:nvSpPr>
          <p:cNvPr id="24579" name="Rectangle 3">
            <a:extLst>
              <a:ext uri="{FF2B5EF4-FFF2-40B4-BE49-F238E27FC236}">
                <a16:creationId xmlns:a16="http://schemas.microsoft.com/office/drawing/2014/main" id="{307BFCDB-0CF2-F545-BE09-FD3F652707DD}"/>
              </a:ext>
            </a:extLst>
          </p:cNvPr>
          <p:cNvSpPr>
            <a:spLocks noGrp="1" noChangeArrowheads="1"/>
          </p:cNvSpPr>
          <p:nvPr>
            <p:ph type="body" idx="1"/>
          </p:nvPr>
        </p:nvSpPr>
        <p:spPr/>
        <p:txBody>
          <a:bodyPr/>
          <a:lstStyle/>
          <a:p>
            <a:pPr eaLnBrk="1" hangingPunct="1">
              <a:buFontTx/>
              <a:buNone/>
            </a:pPr>
            <a:r>
              <a:rPr lang="es-AR" altLang="es-AR">
                <a:latin typeface="Arial" panose="020B0604020202020204" pitchFamily="34" charset="0"/>
                <a:cs typeface="Arial" panose="020B0604020202020204" pitchFamily="34" charset="0"/>
              </a:rPr>
              <a:t>Se usan tres métodos de asignación de</a:t>
            </a:r>
          </a:p>
          <a:p>
            <a:pPr eaLnBrk="1" hangingPunct="1">
              <a:buFontTx/>
              <a:buNone/>
            </a:pPr>
            <a:r>
              <a:rPr lang="es-AR" altLang="es-AR">
                <a:latin typeface="Arial" panose="020B0604020202020204" pitchFamily="34" charset="0"/>
                <a:cs typeface="Arial" panose="020B0604020202020204" pitchFamily="34" charset="0"/>
              </a:rPr>
              <a:t>espacio en disco: </a:t>
            </a:r>
          </a:p>
          <a:p>
            <a:pPr eaLnBrk="1" hangingPunct="1"/>
            <a:endParaRPr lang="es-AR" altLang="es-AR">
              <a:latin typeface="Arial" panose="020B0604020202020204" pitchFamily="34" charset="0"/>
              <a:cs typeface="Arial" panose="020B0604020202020204" pitchFamily="34" charset="0"/>
            </a:endParaRPr>
          </a:p>
          <a:p>
            <a:pPr eaLnBrk="1" hangingPunct="1"/>
            <a:r>
              <a:rPr lang="es-AR" altLang="es-AR">
                <a:latin typeface="Arial" panose="020B0604020202020204" pitchFamily="34" charset="0"/>
                <a:cs typeface="Arial" panose="020B0604020202020204" pitchFamily="34" charset="0"/>
              </a:rPr>
              <a:t>Contiguo</a:t>
            </a:r>
          </a:p>
          <a:p>
            <a:pPr eaLnBrk="1" hangingPunct="1"/>
            <a:r>
              <a:rPr lang="es-AR" altLang="es-AR">
                <a:latin typeface="Arial" panose="020B0604020202020204" pitchFamily="34" charset="0"/>
                <a:cs typeface="Arial" panose="020B0604020202020204" pitchFamily="34" charset="0"/>
              </a:rPr>
              <a:t>vinculado -link- </a:t>
            </a:r>
          </a:p>
          <a:p>
            <a:pPr eaLnBrk="1" hangingPunct="1"/>
            <a:r>
              <a:rPr lang="es-AR" altLang="es-AR">
                <a:latin typeface="Arial" panose="020B0604020202020204" pitchFamily="34" charset="0"/>
                <a:cs typeface="Arial" panose="020B0604020202020204" pitchFamily="34" charset="0"/>
              </a:rPr>
              <a:t>indexado.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BE596193-9522-00D7-CE41-A852FCBC200D}"/>
              </a:ext>
            </a:extLst>
          </p:cNvPr>
          <p:cNvSpPr>
            <a:spLocks noGrp="1" noChangeArrowheads="1"/>
          </p:cNvSpPr>
          <p:nvPr>
            <p:ph type="title"/>
          </p:nvPr>
        </p:nvSpPr>
        <p:spPr>
          <a:xfrm>
            <a:off x="228600" y="152400"/>
            <a:ext cx="8686800" cy="684213"/>
          </a:xfrm>
        </p:spPr>
        <p:txBody>
          <a:bodyPr/>
          <a:lstStyle/>
          <a:p>
            <a:pPr eaLnBrk="1" hangingPunct="1"/>
            <a:r>
              <a:rPr lang="es-AR" altLang="es-AR" sz="3600">
                <a:latin typeface="Arial" panose="020B0604020202020204" pitchFamily="34" charset="0"/>
                <a:cs typeface="Arial" panose="020B0604020202020204" pitchFamily="34" charset="0"/>
              </a:rPr>
              <a:t>Asignación Contigua</a:t>
            </a:r>
            <a:endParaRPr lang="es-AR" altLang="es-AR" sz="3600"/>
          </a:p>
        </p:txBody>
      </p:sp>
      <p:sp>
        <p:nvSpPr>
          <p:cNvPr id="25603" name="Rectangle 3">
            <a:extLst>
              <a:ext uri="{FF2B5EF4-FFF2-40B4-BE49-F238E27FC236}">
                <a16:creationId xmlns:a16="http://schemas.microsoft.com/office/drawing/2014/main" id="{84909535-5D01-04D3-A403-3633AE5D91C3}"/>
              </a:ext>
            </a:extLst>
          </p:cNvPr>
          <p:cNvSpPr>
            <a:spLocks noGrp="1" noChangeArrowheads="1"/>
          </p:cNvSpPr>
          <p:nvPr>
            <p:ph type="body" idx="1"/>
          </p:nvPr>
        </p:nvSpPr>
        <p:spPr>
          <a:xfrm>
            <a:off x="228600" y="1052513"/>
            <a:ext cx="8686800" cy="5653087"/>
          </a:xfrm>
        </p:spPr>
        <p:txBody>
          <a:bodyPr/>
          <a:lstStyle/>
          <a:p>
            <a:pPr eaLnBrk="1" hangingPunct="1"/>
            <a:r>
              <a:rPr lang="es-AR" altLang="es-AR" sz="2400">
                <a:latin typeface="Arial" panose="020B0604020202020204" pitchFamily="34" charset="0"/>
                <a:cs typeface="Arial" panose="020B0604020202020204" pitchFamily="34" charset="0"/>
              </a:rPr>
              <a:t>Este método requiere que cada archivo ocupe un conjunto de  direcciones  contiguas o consecutivas en  disco cuyo espacio debe ser declarado en la creación del archivo</a:t>
            </a:r>
            <a:endParaRPr lang="es-AR" altLang="es-AR" sz="2400"/>
          </a:p>
          <a:p>
            <a:pPr eaLnBrk="1" hangingPunct="1"/>
            <a:r>
              <a:rPr lang="es-AR" altLang="es-AR" sz="2400">
                <a:latin typeface="Arial" panose="020B0604020202020204" pitchFamily="34" charset="0"/>
                <a:cs typeface="Arial" panose="020B0604020202020204" pitchFamily="34" charset="0"/>
              </a:rPr>
              <a:t>La posición del archivo en el disco queda definida por la dirección del primer bloque y su longitud</a:t>
            </a:r>
            <a:r>
              <a:rPr lang="es-AR" altLang="es-AR" sz="2400"/>
              <a:t> </a:t>
            </a:r>
          </a:p>
          <a:p>
            <a:pPr eaLnBrk="1" hangingPunct="1"/>
            <a:r>
              <a:rPr lang="es-AR" altLang="es-AR" sz="2400">
                <a:latin typeface="Arial" panose="020B0604020202020204" pitchFamily="34" charset="0"/>
                <a:cs typeface="Arial" panose="020B0604020202020204" pitchFamily="34" charset="0"/>
              </a:rPr>
              <a:t>El acceso al bloque b+1 luego del b  normalmente no requiere movimiento de cabeza y a lo sumo solo una pista</a:t>
            </a:r>
          </a:p>
          <a:p>
            <a:pPr eaLnBrk="1" hangingPunct="1"/>
            <a:r>
              <a:rPr lang="es-AR" altLang="es-AR" sz="2400">
                <a:latin typeface="Arial" panose="020B0604020202020204" pitchFamily="34" charset="0"/>
                <a:cs typeface="Times New Roman" panose="02020603050405020304" pitchFamily="18" charset="0"/>
              </a:rPr>
              <a:t>Para un acceso directo al bloque i de un archivo que comienza en el bloque b, se accede inmediatamente al bloque b+i. </a:t>
            </a:r>
          </a:p>
          <a:p>
            <a:pPr eaLnBrk="1" hangingPunct="1"/>
            <a:r>
              <a:rPr lang="es-AR" altLang="es-AR" sz="2400">
                <a:latin typeface="Arial" panose="020B0604020202020204" pitchFamily="34" charset="0"/>
                <a:cs typeface="Times New Roman" panose="02020603050405020304" pitchFamily="18" charset="0"/>
              </a:rPr>
              <a:t>Así vemos que para asignación contigua es posible tanto el acceso secuencial como el directo</a:t>
            </a:r>
            <a:r>
              <a:rPr lang="es-AR" altLang="es-AR" sz="2400">
                <a:latin typeface="Arial" panose="020B0604020202020204" pitchFamily="34" charset="0"/>
                <a:cs typeface="Arial" panose="020B0604020202020204" pitchFamily="34" charset="0"/>
              </a:rPr>
              <a:t> </a:t>
            </a:r>
          </a:p>
          <a:p>
            <a:pPr eaLnBrk="1" hangingPunct="1"/>
            <a:r>
              <a:rPr lang="es-AR" altLang="es-AR" sz="2400">
                <a:latin typeface="Arial" panose="020B0604020202020204" pitchFamily="34" charset="0"/>
                <a:cs typeface="Arial" panose="020B0604020202020204" pitchFamily="34" charset="0"/>
              </a:rPr>
              <a:t>Tabla de archivos: Nombre – Bl. Inicio - Cant. Bl.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a:extLst>
              <a:ext uri="{FF2B5EF4-FFF2-40B4-BE49-F238E27FC236}">
                <a16:creationId xmlns:a16="http://schemas.microsoft.com/office/drawing/2014/main" id="{88BD68B9-410C-0BCF-90CB-07F83559578D}"/>
              </a:ext>
            </a:extLst>
          </p:cNvPr>
          <p:cNvSpPr>
            <a:spLocks noGrp="1" noChangeArrowheads="1"/>
          </p:cNvSpPr>
          <p:nvPr>
            <p:ph type="body" idx="1"/>
          </p:nvPr>
        </p:nvSpPr>
        <p:spPr>
          <a:xfrm>
            <a:off x="381000" y="228600"/>
            <a:ext cx="8534400" cy="6248400"/>
          </a:xfrm>
        </p:spPr>
        <p:txBody>
          <a:bodyPr/>
          <a:lstStyle/>
          <a:p>
            <a:pPr algn="just" eaLnBrk="1" hangingPunct="1">
              <a:buFontTx/>
              <a:buNone/>
            </a:pPr>
            <a:r>
              <a:rPr lang="es-AR" altLang="es-AR" sz="2800" b="1" u="sng">
                <a:latin typeface="Arial" panose="020B0604020202020204" pitchFamily="34" charset="0"/>
                <a:cs typeface="Arial" panose="020B0604020202020204" pitchFamily="34" charset="0"/>
              </a:rPr>
              <a:t>Ventajas:</a:t>
            </a:r>
            <a:endParaRPr lang="es-AR" altLang="es-AR" sz="2800">
              <a:latin typeface="Arial" panose="020B0604020202020204" pitchFamily="34" charset="0"/>
              <a:cs typeface="Arial" panose="020B0604020202020204" pitchFamily="34" charset="0"/>
            </a:endParaRPr>
          </a:p>
          <a:p>
            <a:pPr algn="just" eaLnBrk="1" hangingPunct="1"/>
            <a:r>
              <a:rPr lang="es-AR" altLang="es-AR" sz="2800">
                <a:latin typeface="Arial" panose="020B0604020202020204" pitchFamily="34" charset="0"/>
                <a:cs typeface="Arial" panose="020B0604020202020204" pitchFamily="34" charset="0"/>
              </a:rPr>
              <a:t>Es muy fácil acceder a los archivos</a:t>
            </a:r>
          </a:p>
          <a:p>
            <a:pPr algn="just" eaLnBrk="1" hangingPunct="1"/>
            <a:r>
              <a:rPr lang="es-AR" altLang="es-AR" sz="2800">
                <a:latin typeface="Arial" panose="020B0604020202020204" pitchFamily="34" charset="0"/>
                <a:cs typeface="Arial" panose="020B0604020202020204" pitchFamily="34" charset="0"/>
              </a:rPr>
              <a:t>Es ideal para accesos secuenciales ya que la cabeza no tiene que viajar mucho.</a:t>
            </a:r>
          </a:p>
          <a:p>
            <a:pPr algn="just" eaLnBrk="1" hangingPunct="1">
              <a:buFontTx/>
              <a:buNone/>
            </a:pPr>
            <a:r>
              <a:rPr lang="es-AR" altLang="es-AR" sz="2800" b="1" u="sng">
                <a:latin typeface="Arial" panose="020B0604020202020204" pitchFamily="34" charset="0"/>
                <a:cs typeface="Arial" panose="020B0604020202020204" pitchFamily="34" charset="0"/>
              </a:rPr>
              <a:t>Desventajas:</a:t>
            </a:r>
            <a:endParaRPr lang="es-AR" altLang="es-AR" sz="2800">
              <a:latin typeface="Arial" panose="020B0604020202020204" pitchFamily="34" charset="0"/>
              <a:cs typeface="Arial" panose="020B0604020202020204" pitchFamily="34" charset="0"/>
            </a:endParaRPr>
          </a:p>
          <a:p>
            <a:pPr algn="just" eaLnBrk="1" hangingPunct="1"/>
            <a:r>
              <a:rPr lang="es-AR" altLang="es-AR" sz="2800">
                <a:latin typeface="Arial" panose="020B0604020202020204" pitchFamily="34" charset="0"/>
                <a:cs typeface="Arial" panose="020B0604020202020204" pitchFamily="34" charset="0"/>
              </a:rPr>
              <a:t>A medida que el disco se llena, se torna difícil encontrar espacio para un nuevo archivo. </a:t>
            </a:r>
          </a:p>
          <a:p>
            <a:pPr algn="just" eaLnBrk="1" hangingPunct="1"/>
            <a:r>
              <a:rPr lang="es-AR" altLang="es-AR" sz="2800">
                <a:latin typeface="Arial" panose="020B0604020202020204" pitchFamily="34" charset="0"/>
                <a:cs typeface="Arial" panose="020B0604020202020204" pitchFamily="34" charset="0"/>
              </a:rPr>
              <a:t>Cuando un archivo se crea, generalmente no se sabe cuantos bloques va a ocupar.</a:t>
            </a:r>
          </a:p>
          <a:p>
            <a:pPr eaLnBrk="1" hangingPunct="1"/>
            <a:r>
              <a:rPr lang="es-AR" altLang="es-AR" sz="2800">
                <a:latin typeface="Arial" panose="020B0604020202020204" pitchFamily="34" charset="0"/>
                <a:cs typeface="Arial" panose="020B0604020202020204" pitchFamily="34" charset="0"/>
              </a:rPr>
              <a:t>Si un archivo tiene que crecer y no tiene mas espacio consecutivo al final, hay que moverlo a una nueva localización. </a:t>
            </a:r>
          </a:p>
          <a:p>
            <a:pPr eaLnBrk="1" hangingPunct="1"/>
            <a:r>
              <a:rPr lang="es-AR" altLang="es-AR" sz="2800">
                <a:latin typeface="Arial" panose="020B0604020202020204" pitchFamily="34" charset="0"/>
                <a:cs typeface="Times New Roman" panose="02020603050405020304" pitchFamily="18" charset="0"/>
              </a:rPr>
              <a:t>Hay fragmentación externa</a:t>
            </a:r>
            <a:r>
              <a:rPr lang="es-AR" altLang="es-AR" sz="2800">
                <a:latin typeface="Arial" panose="020B0604020202020204" pitchFamily="34" charset="0"/>
                <a:cs typeface="Arial" panose="020B0604020202020204" pitchFamily="34"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3CB0CF6-022E-B05B-0B6A-146F6E85CDE1}"/>
              </a:ext>
            </a:extLst>
          </p:cNvPr>
          <p:cNvSpPr>
            <a:spLocks noGrp="1" noChangeArrowheads="1"/>
          </p:cNvSpPr>
          <p:nvPr>
            <p:ph type="title"/>
          </p:nvPr>
        </p:nvSpPr>
        <p:spPr>
          <a:xfrm>
            <a:off x="228600" y="0"/>
            <a:ext cx="8686800" cy="685800"/>
          </a:xfrm>
        </p:spPr>
        <p:txBody>
          <a:bodyPr/>
          <a:lstStyle/>
          <a:p>
            <a:pPr eaLnBrk="1" hangingPunct="1"/>
            <a:r>
              <a:rPr lang="es-AR" altLang="es-AR" sz="3600">
                <a:latin typeface="Arial" panose="020B0604020202020204" pitchFamily="34" charset="0"/>
                <a:cs typeface="Arial" panose="020B0604020202020204" pitchFamily="34" charset="0"/>
              </a:rPr>
              <a:t>Asignación Dinámica de Almacenamiento</a:t>
            </a:r>
            <a:r>
              <a:rPr lang="es-AR" altLang="es-AR"/>
              <a:t> </a:t>
            </a:r>
          </a:p>
        </p:txBody>
      </p:sp>
      <p:sp>
        <p:nvSpPr>
          <p:cNvPr id="27651" name="Rectangle 3">
            <a:extLst>
              <a:ext uri="{FF2B5EF4-FFF2-40B4-BE49-F238E27FC236}">
                <a16:creationId xmlns:a16="http://schemas.microsoft.com/office/drawing/2014/main" id="{B40F3805-6D9E-D442-320A-C6527BBCA8A4}"/>
              </a:ext>
            </a:extLst>
          </p:cNvPr>
          <p:cNvSpPr>
            <a:spLocks noGrp="1" noChangeArrowheads="1"/>
          </p:cNvSpPr>
          <p:nvPr>
            <p:ph type="body" idx="1"/>
          </p:nvPr>
        </p:nvSpPr>
        <p:spPr>
          <a:xfrm>
            <a:off x="152400" y="914400"/>
            <a:ext cx="8686800" cy="5791200"/>
          </a:xfrm>
        </p:spPr>
        <p:txBody>
          <a:bodyPr/>
          <a:lstStyle/>
          <a:p>
            <a:pPr eaLnBrk="1" hangingPunct="1">
              <a:lnSpc>
                <a:spcPct val="90000"/>
              </a:lnSpc>
            </a:pPr>
            <a:r>
              <a:rPr lang="es-AR" altLang="es-AR" sz="2400">
                <a:latin typeface="Arial" panose="020B0604020202020204" pitchFamily="34" charset="0"/>
                <a:cs typeface="Arial" panose="020B0604020202020204" pitchFamily="34" charset="0"/>
              </a:rPr>
              <a:t>El espacio en disco puede considerarse como una colección de segmentos libres y usados, siendo cada segmento un conjunto contiguo de bloques</a:t>
            </a:r>
            <a:r>
              <a:rPr lang="es-AR" altLang="es-AR" sz="2400"/>
              <a:t> </a:t>
            </a:r>
          </a:p>
          <a:p>
            <a:pPr eaLnBrk="1" hangingPunct="1">
              <a:lnSpc>
                <a:spcPct val="90000"/>
              </a:lnSpc>
            </a:pPr>
            <a:endParaRPr lang="es-AR" altLang="es-AR" sz="2400"/>
          </a:p>
          <a:p>
            <a:pPr eaLnBrk="1" hangingPunct="1">
              <a:lnSpc>
                <a:spcPct val="90000"/>
              </a:lnSpc>
            </a:pPr>
            <a:r>
              <a:rPr lang="es-AR" altLang="es-AR" sz="2400">
                <a:latin typeface="Arial" panose="020B0604020202020204" pitchFamily="34" charset="0"/>
                <a:cs typeface="Arial" panose="020B0604020202020204" pitchFamily="34" charset="0"/>
              </a:rPr>
              <a:t>Un segmento libre se lo conoce como un</a:t>
            </a:r>
            <a:r>
              <a:rPr lang="es-AR" altLang="es-AR" sz="2400" i="1">
                <a:latin typeface="Arial" panose="020B0604020202020204" pitchFamily="34" charset="0"/>
                <a:cs typeface="Arial" panose="020B0604020202020204" pitchFamily="34" charset="0"/>
              </a:rPr>
              <a:t> hueco</a:t>
            </a:r>
            <a:r>
              <a:rPr lang="es-AR" altLang="es-AR" sz="2400"/>
              <a:t> </a:t>
            </a:r>
          </a:p>
          <a:p>
            <a:pPr eaLnBrk="1" hangingPunct="1">
              <a:lnSpc>
                <a:spcPct val="90000"/>
              </a:lnSpc>
            </a:pPr>
            <a:endParaRPr lang="es-AR" altLang="es-AR" sz="2400"/>
          </a:p>
          <a:p>
            <a:pPr eaLnBrk="1" hangingPunct="1">
              <a:lnSpc>
                <a:spcPct val="90000"/>
              </a:lnSpc>
            </a:pPr>
            <a:r>
              <a:rPr lang="es-AR" altLang="es-AR" sz="2400">
                <a:latin typeface="Arial" panose="020B0604020202020204" pitchFamily="34" charset="0"/>
                <a:cs typeface="Arial" panose="020B0604020202020204" pitchFamily="34" charset="0"/>
              </a:rPr>
              <a:t>El conjunto de huecos es examinado para determinar cual es el mejor a  asignar. Las estrategias mas comunes son: </a:t>
            </a:r>
          </a:p>
          <a:p>
            <a:pPr eaLnBrk="1" hangingPunct="1">
              <a:lnSpc>
                <a:spcPct val="90000"/>
              </a:lnSpc>
            </a:pPr>
            <a:endParaRPr lang="es-AR" altLang="es-AR" sz="2400">
              <a:latin typeface="Arial" panose="020B0604020202020204" pitchFamily="34" charset="0"/>
              <a:cs typeface="Arial" panose="020B0604020202020204" pitchFamily="34" charset="0"/>
            </a:endParaRPr>
          </a:p>
          <a:p>
            <a:pPr lvl="2" eaLnBrk="1" hangingPunct="1">
              <a:lnSpc>
                <a:spcPct val="90000"/>
              </a:lnSpc>
            </a:pPr>
            <a:r>
              <a:rPr lang="es-AR" altLang="es-AR">
                <a:latin typeface="Arial" panose="020B0604020202020204" pitchFamily="34" charset="0"/>
                <a:cs typeface="Arial" panose="020B0604020202020204" pitchFamily="34" charset="0"/>
              </a:rPr>
              <a:t>First-fit</a:t>
            </a:r>
          </a:p>
          <a:p>
            <a:pPr lvl="2" eaLnBrk="1" hangingPunct="1">
              <a:lnSpc>
                <a:spcPct val="90000"/>
              </a:lnSpc>
            </a:pPr>
            <a:endParaRPr lang="es-AR" altLang="es-AR">
              <a:latin typeface="Arial" panose="020B0604020202020204" pitchFamily="34" charset="0"/>
              <a:cs typeface="Arial" panose="020B0604020202020204" pitchFamily="34" charset="0"/>
            </a:endParaRPr>
          </a:p>
          <a:p>
            <a:pPr lvl="2" eaLnBrk="1" hangingPunct="1">
              <a:lnSpc>
                <a:spcPct val="90000"/>
              </a:lnSpc>
            </a:pPr>
            <a:r>
              <a:rPr lang="es-AR" altLang="es-AR">
                <a:latin typeface="Arial" panose="020B0604020202020204" pitchFamily="34" charset="0"/>
                <a:cs typeface="Arial" panose="020B0604020202020204" pitchFamily="34" charset="0"/>
              </a:rPr>
              <a:t>Best-fit </a:t>
            </a:r>
          </a:p>
          <a:p>
            <a:pPr lvl="2" eaLnBrk="1" hangingPunct="1">
              <a:lnSpc>
                <a:spcPct val="90000"/>
              </a:lnSpc>
              <a:buFontTx/>
              <a:buNone/>
            </a:pPr>
            <a:endParaRPr lang="es-AR" altLang="es-AR">
              <a:latin typeface="Arial" panose="020B0604020202020204" pitchFamily="34" charset="0"/>
              <a:cs typeface="Arial" panose="020B0604020202020204" pitchFamily="34" charset="0"/>
            </a:endParaRPr>
          </a:p>
          <a:p>
            <a:pPr lvl="2" eaLnBrk="1" hangingPunct="1">
              <a:lnSpc>
                <a:spcPct val="90000"/>
              </a:lnSpc>
            </a:pPr>
            <a:r>
              <a:rPr lang="es-AR" altLang="es-AR">
                <a:latin typeface="Arial" panose="020B0604020202020204" pitchFamily="34" charset="0"/>
                <a:cs typeface="Arial" panose="020B0604020202020204" pitchFamily="34" charset="0"/>
              </a:rPr>
              <a:t>Worst-fit.</a:t>
            </a:r>
            <a:r>
              <a:rPr lang="es-AR" altLang="es-A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13D21A75-8B66-4EF3-8968-F8D8B0E3C6E0}"/>
              </a:ext>
            </a:extLst>
          </p:cNvPr>
          <p:cNvSpPr>
            <a:spLocks noGrp="1" noChangeArrowheads="1"/>
          </p:cNvSpPr>
          <p:nvPr>
            <p:ph type="title"/>
          </p:nvPr>
        </p:nvSpPr>
        <p:spPr>
          <a:xfrm>
            <a:off x="685800" y="404664"/>
            <a:ext cx="7772400" cy="662136"/>
          </a:xfrm>
        </p:spPr>
        <p:txBody>
          <a:bodyPr/>
          <a:lstStyle/>
          <a:p>
            <a:pPr eaLnBrk="1" hangingPunct="1"/>
            <a:r>
              <a:rPr lang="es-AR" altLang="es-ES">
                <a:latin typeface="Arial" panose="020B0604020202020204" pitchFamily="34" charset="0"/>
                <a:cs typeface="Arial" panose="020B0604020202020204" pitchFamily="34" charset="0"/>
              </a:rPr>
              <a:t>Funciones del Módulo</a:t>
            </a:r>
            <a:endParaRPr lang="es-AR" altLang="es-ES"/>
          </a:p>
        </p:txBody>
      </p:sp>
      <p:sp>
        <p:nvSpPr>
          <p:cNvPr id="13315" name="Rectangle 3">
            <a:extLst>
              <a:ext uri="{FF2B5EF4-FFF2-40B4-BE49-F238E27FC236}">
                <a16:creationId xmlns:a16="http://schemas.microsoft.com/office/drawing/2014/main" id="{9EB5BE5A-A299-460A-9746-3D60D6BCE496}"/>
              </a:ext>
            </a:extLst>
          </p:cNvPr>
          <p:cNvSpPr>
            <a:spLocks noGrp="1" noChangeArrowheads="1"/>
          </p:cNvSpPr>
          <p:nvPr>
            <p:ph type="body" idx="1"/>
          </p:nvPr>
        </p:nvSpPr>
        <p:spPr>
          <a:xfrm>
            <a:off x="304800" y="1600200"/>
            <a:ext cx="8534400" cy="4495800"/>
          </a:xfrm>
        </p:spPr>
        <p:txBody>
          <a:bodyPr/>
          <a:lstStyle/>
          <a:p>
            <a:pPr algn="just"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	Control y Temporización</a:t>
            </a:r>
          </a:p>
          <a:p>
            <a:pPr algn="just"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	Comunicación con el procesador</a:t>
            </a:r>
          </a:p>
          <a:p>
            <a:pPr algn="just"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	Comunicación con el dispositivo</a:t>
            </a:r>
          </a:p>
          <a:p>
            <a:pPr algn="just"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	Amortiguación (</a:t>
            </a:r>
            <a:r>
              <a:rPr lang="es-AR" altLang="es-ES" sz="2800" i="1" err="1">
                <a:latin typeface="Arial" panose="020B0604020202020204" pitchFamily="34" charset="0"/>
                <a:cs typeface="Arial" panose="020B0604020202020204" pitchFamily="34" charset="0"/>
              </a:rPr>
              <a:t>buffering</a:t>
            </a:r>
            <a:r>
              <a:rPr lang="es-AR" altLang="es-ES" sz="2800">
                <a:latin typeface="Arial" panose="020B0604020202020204" pitchFamily="34" charset="0"/>
                <a:cs typeface="Arial" panose="020B0604020202020204" pitchFamily="34" charset="0"/>
              </a:rPr>
              <a:t>) de datos</a:t>
            </a:r>
          </a:p>
          <a:p>
            <a:pPr algn="just"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	Detección de errores.</a:t>
            </a:r>
          </a:p>
          <a:p>
            <a:pPr algn="just" eaLnBrk="1" hangingPunct="1">
              <a:buFont typeface="Wingdings" panose="05000000000000000000" pitchFamily="2" charset="2"/>
              <a:buChar char="ü"/>
            </a:pPr>
            <a:r>
              <a:rPr lang="es-AR" altLang="es-ES" sz="2800">
                <a:latin typeface="Arial" panose="020B0604020202020204" pitchFamily="34" charset="0"/>
                <a:cs typeface="Arial" panose="020B0604020202020204" pitchFamily="34" charset="0"/>
              </a:rPr>
              <a:t>	Manejo de Interrupciones a bajo nivel.</a:t>
            </a:r>
            <a:endParaRPr lang="es-AR" altLang="es-ES" sz="28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C11E333B-52E3-C88A-B859-641D29C788E4}"/>
              </a:ext>
            </a:extLst>
          </p:cNvPr>
          <p:cNvSpPr>
            <a:spLocks noGrp="1" noChangeArrowheads="1"/>
          </p:cNvSpPr>
          <p:nvPr>
            <p:ph type="body" idx="1"/>
          </p:nvPr>
        </p:nvSpPr>
        <p:spPr>
          <a:xfrm>
            <a:off x="381000" y="304800"/>
            <a:ext cx="8382000" cy="6096000"/>
          </a:xfrm>
        </p:spPr>
        <p:txBody>
          <a:bodyPr/>
          <a:lstStyle/>
          <a:p>
            <a:pPr eaLnBrk="1" hangingPunct="1"/>
            <a:r>
              <a:rPr lang="es-AR" altLang="es-AR" sz="2400">
                <a:latin typeface="Arial" panose="020B0604020202020204" pitchFamily="34" charset="0"/>
                <a:cs typeface="Arial" panose="020B0604020202020204" pitchFamily="34" charset="0"/>
              </a:rPr>
              <a:t>Las  simulaciones  han  demostrado  que tanto el First-fit como el Best-fit son mejores que el Worst-fit tanto en tiempo como en utilización de espacio</a:t>
            </a:r>
            <a:r>
              <a:rPr lang="es-AR" altLang="es-AR" sz="2400"/>
              <a:t> </a:t>
            </a:r>
          </a:p>
          <a:p>
            <a:pPr eaLnBrk="1" hangingPunct="1"/>
            <a:endParaRPr lang="es-AR" altLang="es-AR" sz="2400"/>
          </a:p>
          <a:p>
            <a:pPr eaLnBrk="1" hangingPunct="1"/>
            <a:endParaRPr lang="es-AR" altLang="es-AR" sz="2400"/>
          </a:p>
          <a:p>
            <a:pPr eaLnBrk="1" hangingPunct="1"/>
            <a:r>
              <a:rPr lang="es-AR" altLang="es-AR" sz="2400" b="1">
                <a:latin typeface="Arial" panose="020B0604020202020204" pitchFamily="34" charset="0"/>
                <a:cs typeface="Arial" panose="020B0604020202020204" pitchFamily="34" charset="0"/>
              </a:rPr>
              <a:t>Compactación o Defragmentación.</a:t>
            </a:r>
            <a:r>
              <a:rPr lang="es-AR" altLang="es-AR" sz="2400" b="1"/>
              <a:t> </a:t>
            </a:r>
          </a:p>
          <a:p>
            <a:pPr eaLnBrk="1" hangingPunct="1"/>
            <a:endParaRPr lang="es-AR" altLang="es-AR" sz="2400" b="1"/>
          </a:p>
          <a:p>
            <a:pPr algn="just" eaLnBrk="1" hangingPunct="1"/>
            <a:r>
              <a:rPr lang="es-AR" altLang="es-AR" sz="2400">
                <a:latin typeface="Arial" panose="020B0604020202020204" pitchFamily="34" charset="0"/>
                <a:cs typeface="Arial" panose="020B0604020202020204" pitchFamily="34" charset="0"/>
              </a:rPr>
              <a:t>Se compactan  todos  los huecos en uno solo.</a:t>
            </a:r>
          </a:p>
          <a:p>
            <a:pPr algn="just" eaLnBrk="1" hangingPunct="1"/>
            <a:endParaRPr lang="es-AR" altLang="es-AR" sz="2400">
              <a:latin typeface="Arial" panose="020B0604020202020204" pitchFamily="34" charset="0"/>
              <a:cs typeface="Arial" panose="020B0604020202020204" pitchFamily="34" charset="0"/>
            </a:endParaRPr>
          </a:p>
          <a:p>
            <a:pPr algn="just" eaLnBrk="1" hangingPunct="1"/>
            <a:r>
              <a:rPr lang="es-AR" altLang="es-AR" sz="2400">
                <a:latin typeface="Arial" panose="020B0604020202020204" pitchFamily="34" charset="0"/>
                <a:cs typeface="Arial" panose="020B0604020202020204" pitchFamily="34" charset="0"/>
              </a:rPr>
              <a:t>El costo de este proceso es el tiempo necesario para efectuarlo.</a:t>
            </a:r>
          </a:p>
          <a:p>
            <a:pPr eaLnBrk="1" hangingPunct="1"/>
            <a:endParaRPr lang="es-AR" altLang="es-AR" sz="2400"/>
          </a:p>
          <a:p>
            <a:pPr eaLnBrk="1" hangingPunct="1"/>
            <a:endParaRPr lang="es-AR" altLang="es-AR" sz="24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D63DFAA3-D9C6-B32E-1DFC-ACA8A679B855}"/>
              </a:ext>
            </a:extLst>
          </p:cNvPr>
          <p:cNvSpPr>
            <a:spLocks noGrp="1" noChangeArrowheads="1"/>
          </p:cNvSpPr>
          <p:nvPr>
            <p:ph type="title"/>
          </p:nvPr>
        </p:nvSpPr>
        <p:spPr>
          <a:xfrm>
            <a:off x="685800" y="152400"/>
            <a:ext cx="7772400" cy="1143000"/>
          </a:xfrm>
        </p:spPr>
        <p:txBody>
          <a:bodyPr/>
          <a:lstStyle/>
          <a:p>
            <a:pPr eaLnBrk="1" hangingPunct="1"/>
            <a:r>
              <a:rPr lang="es-AR" altLang="es-AR" sz="3600">
                <a:latin typeface="Arial" panose="020B0604020202020204" pitchFamily="34" charset="0"/>
                <a:cs typeface="Arial" panose="020B0604020202020204" pitchFamily="34" charset="0"/>
              </a:rPr>
              <a:t>Asignación Enlazada o Vincular (Linkeada)</a:t>
            </a:r>
            <a:endParaRPr lang="es-AR" altLang="es-AR" sz="3600"/>
          </a:p>
        </p:txBody>
      </p:sp>
      <p:sp>
        <p:nvSpPr>
          <p:cNvPr id="29699" name="Rectangle 3">
            <a:extLst>
              <a:ext uri="{FF2B5EF4-FFF2-40B4-BE49-F238E27FC236}">
                <a16:creationId xmlns:a16="http://schemas.microsoft.com/office/drawing/2014/main" id="{5505FBC0-18A7-CF2C-3436-BB627D7B9C24}"/>
              </a:ext>
            </a:extLst>
          </p:cNvPr>
          <p:cNvSpPr>
            <a:spLocks noGrp="1" noChangeArrowheads="1"/>
          </p:cNvSpPr>
          <p:nvPr>
            <p:ph type="body" idx="1"/>
          </p:nvPr>
        </p:nvSpPr>
        <p:spPr>
          <a:xfrm>
            <a:off x="152400" y="1600200"/>
            <a:ext cx="8839200" cy="4876800"/>
          </a:xfrm>
        </p:spPr>
        <p:txBody>
          <a:bodyPr/>
          <a:lstStyle/>
          <a:p>
            <a:pPr eaLnBrk="1" hangingPunct="1"/>
            <a:r>
              <a:rPr lang="es-AR" altLang="es-AR">
                <a:latin typeface="Arial" panose="020B0604020202020204" pitchFamily="34" charset="0"/>
                <a:cs typeface="Arial" panose="020B0604020202020204" pitchFamily="34" charset="0"/>
              </a:rPr>
              <a:t>Cada archivo es una lista enlazada de bloques de disco. </a:t>
            </a:r>
          </a:p>
          <a:p>
            <a:pPr eaLnBrk="1" hangingPunct="1"/>
            <a:endParaRPr lang="es-AR" altLang="es-AR">
              <a:latin typeface="Arial" panose="020B0604020202020204" pitchFamily="34" charset="0"/>
              <a:cs typeface="Arial" panose="020B0604020202020204" pitchFamily="34" charset="0"/>
            </a:endParaRPr>
          </a:p>
          <a:p>
            <a:pPr eaLnBrk="1" hangingPunct="1"/>
            <a:r>
              <a:rPr lang="es-AR" altLang="es-AR">
                <a:latin typeface="Arial" panose="020B0604020202020204" pitchFamily="34" charset="0"/>
                <a:cs typeface="Arial" panose="020B0604020202020204" pitchFamily="34" charset="0"/>
              </a:rPr>
              <a:t>Los bloques pueden estar distribuidos en cualquier parte del soporte. </a:t>
            </a:r>
          </a:p>
          <a:p>
            <a:pPr eaLnBrk="1" hangingPunct="1"/>
            <a:endParaRPr lang="es-AR" altLang="es-AR">
              <a:latin typeface="Arial" panose="020B0604020202020204" pitchFamily="34" charset="0"/>
              <a:cs typeface="Arial" panose="020B0604020202020204" pitchFamily="34" charset="0"/>
            </a:endParaRPr>
          </a:p>
          <a:p>
            <a:pPr eaLnBrk="1" hangingPunct="1"/>
            <a:r>
              <a:rPr lang="es-AR" altLang="es-AR">
                <a:latin typeface="Arial" panose="020B0604020202020204" pitchFamily="34" charset="0"/>
                <a:cs typeface="Arial" panose="020B0604020202020204" pitchFamily="34" charset="0"/>
              </a:rPr>
              <a:t>La tabla de archivos contiene el nombre del archivo,  un puntero al primer bloque y un puntero al último bloque (si corresponde).</a:t>
            </a:r>
            <a:r>
              <a:rPr lang="es-AR" altLang="es-AR"/>
              <a:t>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a:extLst>
              <a:ext uri="{FF2B5EF4-FFF2-40B4-BE49-F238E27FC236}">
                <a16:creationId xmlns:a16="http://schemas.microsoft.com/office/drawing/2014/main" id="{190D76D7-4294-0254-CF06-5EAA5E9604C0}"/>
              </a:ext>
            </a:extLst>
          </p:cNvPr>
          <p:cNvSpPr>
            <a:spLocks noGrp="1" noChangeArrowheads="1"/>
          </p:cNvSpPr>
          <p:nvPr>
            <p:ph type="body" idx="1"/>
          </p:nvPr>
        </p:nvSpPr>
        <p:spPr>
          <a:xfrm>
            <a:off x="228600" y="304800"/>
            <a:ext cx="8610600" cy="6172200"/>
          </a:xfrm>
        </p:spPr>
        <p:txBody>
          <a:bodyPr/>
          <a:lstStyle/>
          <a:p>
            <a:pPr algn="just" eaLnBrk="1" hangingPunct="1">
              <a:lnSpc>
                <a:spcPct val="90000"/>
              </a:lnSpc>
              <a:buFontTx/>
              <a:buNone/>
            </a:pPr>
            <a:r>
              <a:rPr lang="es-AR" altLang="es-AR" sz="2800" b="1">
                <a:latin typeface="Arial" panose="020B0604020202020204" pitchFamily="34" charset="0"/>
                <a:cs typeface="Arial" panose="020B0604020202020204" pitchFamily="34" charset="0"/>
              </a:rPr>
              <a:t>	</a:t>
            </a:r>
            <a:r>
              <a:rPr lang="es-AR" altLang="es-AR" sz="2800" b="1" u="sng">
                <a:latin typeface="Arial" panose="020B0604020202020204" pitchFamily="34" charset="0"/>
                <a:cs typeface="Arial" panose="020B0604020202020204" pitchFamily="34" charset="0"/>
              </a:rPr>
              <a:t>Ventajas:</a:t>
            </a:r>
            <a:endParaRPr lang="es-AR" altLang="es-AR" sz="2800">
              <a:latin typeface="Arial" panose="020B0604020202020204" pitchFamily="34" charset="0"/>
              <a:cs typeface="Arial" panose="020B0604020202020204" pitchFamily="34" charset="0"/>
            </a:endParaRPr>
          </a:p>
          <a:p>
            <a:pPr algn="just" eaLnBrk="1" hangingPunct="1">
              <a:lnSpc>
                <a:spcPct val="90000"/>
              </a:lnSpc>
            </a:pPr>
            <a:r>
              <a:rPr lang="es-AR" altLang="es-AR" sz="2800">
                <a:latin typeface="Arial" panose="020B0604020202020204" pitchFamily="34" charset="0"/>
                <a:cs typeface="Arial" panose="020B0604020202020204" pitchFamily="34" charset="0"/>
              </a:rPr>
              <a:t>No hay fragmentación externa.</a:t>
            </a:r>
          </a:p>
          <a:p>
            <a:pPr algn="just" eaLnBrk="1" hangingPunct="1">
              <a:lnSpc>
                <a:spcPct val="90000"/>
              </a:lnSpc>
            </a:pPr>
            <a:r>
              <a:rPr lang="es-AR" altLang="es-AR" sz="2800">
                <a:latin typeface="Arial" panose="020B0604020202020204" pitchFamily="34" charset="0"/>
                <a:cs typeface="Arial" panose="020B0604020202020204" pitchFamily="34" charset="0"/>
              </a:rPr>
              <a:t>Tampoco es necesario declarar la longitud al crearlo,  ya  que  puede  crecer  en  tanto existan bloques libres</a:t>
            </a:r>
          </a:p>
          <a:p>
            <a:pPr algn="just" eaLnBrk="1" hangingPunct="1">
              <a:lnSpc>
                <a:spcPct val="90000"/>
              </a:lnSpc>
            </a:pPr>
            <a:r>
              <a:rPr lang="es-AR" altLang="es-AR" sz="2800">
                <a:latin typeface="Arial" panose="020B0604020202020204" pitchFamily="34" charset="0"/>
                <a:cs typeface="Arial" panose="020B0604020202020204" pitchFamily="34" charset="0"/>
              </a:rPr>
              <a:t>Un archivo puede continuar creciendo tanto como bloques libres haya en el disco. </a:t>
            </a:r>
          </a:p>
          <a:p>
            <a:pPr algn="just" eaLnBrk="1" hangingPunct="1">
              <a:lnSpc>
                <a:spcPct val="90000"/>
              </a:lnSpc>
              <a:buFontTx/>
              <a:buNone/>
            </a:pPr>
            <a:r>
              <a:rPr lang="es-AR" altLang="es-AR" sz="2800" b="1">
                <a:latin typeface="Arial" panose="020B0604020202020204" pitchFamily="34" charset="0"/>
                <a:cs typeface="Arial" panose="020B0604020202020204" pitchFamily="34" charset="0"/>
              </a:rPr>
              <a:t>	</a:t>
            </a:r>
            <a:r>
              <a:rPr lang="es-AR" altLang="es-AR" sz="2800" b="1" u="sng">
                <a:latin typeface="Arial" panose="020B0604020202020204" pitchFamily="34" charset="0"/>
                <a:cs typeface="Arial" panose="020B0604020202020204" pitchFamily="34" charset="0"/>
              </a:rPr>
              <a:t>Desventajas:</a:t>
            </a:r>
            <a:endParaRPr lang="es-AR" altLang="es-AR" sz="2800">
              <a:latin typeface="Arial" panose="020B0604020202020204" pitchFamily="34" charset="0"/>
              <a:cs typeface="Times New Roman" panose="02020603050405020304" pitchFamily="18" charset="0"/>
            </a:endParaRPr>
          </a:p>
          <a:p>
            <a:pPr algn="just" eaLnBrk="1" hangingPunct="1">
              <a:lnSpc>
                <a:spcPct val="90000"/>
              </a:lnSpc>
            </a:pPr>
            <a:r>
              <a:rPr lang="es-AR" altLang="es-AR" sz="2800">
                <a:latin typeface="Arial" panose="020B0604020202020204" pitchFamily="34" charset="0"/>
                <a:cs typeface="Times New Roman" panose="02020603050405020304" pitchFamily="18" charset="0"/>
              </a:rPr>
              <a:t>Los punteros ocupan espacio extra</a:t>
            </a:r>
            <a:r>
              <a:rPr lang="es-AR" altLang="es-AR" sz="2800">
                <a:latin typeface="Arial" panose="020B0604020202020204" pitchFamily="34" charset="0"/>
                <a:cs typeface="Arial" panose="020B0604020202020204" pitchFamily="34" charset="0"/>
              </a:rPr>
              <a:t> </a:t>
            </a:r>
          </a:p>
          <a:p>
            <a:pPr algn="just" eaLnBrk="1" hangingPunct="1">
              <a:lnSpc>
                <a:spcPct val="90000"/>
              </a:lnSpc>
            </a:pPr>
            <a:r>
              <a:rPr lang="es-AR" altLang="es-AR" sz="2800">
                <a:latin typeface="Arial" panose="020B0604020202020204" pitchFamily="34" charset="0"/>
                <a:cs typeface="Arial" panose="020B0604020202020204" pitchFamily="34" charset="0"/>
              </a:rPr>
              <a:t>Es contraproducente implementar acceso directo con este método</a:t>
            </a:r>
            <a:r>
              <a:rPr lang="es-AR" altLang="es-AR">
                <a:latin typeface="Arial" panose="020B0604020202020204" pitchFamily="34" charset="0"/>
                <a:cs typeface="Arial" panose="020B0604020202020204" pitchFamily="34" charset="0"/>
              </a:rPr>
              <a:t>.</a:t>
            </a:r>
          </a:p>
          <a:p>
            <a:pPr algn="just" eaLnBrk="1" hangingPunct="1">
              <a:lnSpc>
                <a:spcPct val="90000"/>
              </a:lnSpc>
            </a:pPr>
            <a:r>
              <a:rPr lang="es-AR" altLang="es-AR" sz="2800">
                <a:latin typeface="Arial" panose="020B0604020202020204" pitchFamily="34" charset="0"/>
                <a:cs typeface="Times New Roman" panose="02020603050405020304" pitchFamily="18" charset="0"/>
              </a:rPr>
              <a:t>Altamente vulnerable</a:t>
            </a:r>
            <a:r>
              <a:rPr lang="es-AR" altLang="es-AR" sz="2800">
                <a:latin typeface="Arial" panose="020B0604020202020204" pitchFamily="34" charset="0"/>
                <a:cs typeface="Arial" panose="020B0604020202020204" pitchFamily="34" charset="0"/>
              </a:rPr>
              <a:t> (</a:t>
            </a:r>
            <a:r>
              <a:rPr lang="es-AR" altLang="es-AR" sz="2800">
                <a:latin typeface="Arial" panose="020B0604020202020204" pitchFamily="34" charset="0"/>
                <a:cs typeface="Times New Roman" panose="02020603050405020304" pitchFamily="18" charset="0"/>
              </a:rPr>
              <a:t>Una  solución  parcial  es usar  una  lista  doblemente  enlazada</a:t>
            </a:r>
            <a:r>
              <a:rPr lang="es-AR" altLang="es-AR" sz="2800">
                <a:latin typeface="Arial" panose="020B0604020202020204" pitchFamily="34" charset="0"/>
                <a:cs typeface="Arial" panose="020B0604020202020204" pitchFamily="34" charset="0"/>
              </a:rPr>
              <a:t> )</a:t>
            </a:r>
            <a:endParaRPr lang="es-AR" altLang="es-AR" sz="2800">
              <a:latin typeface="Arial" panose="020B0604020202020204" pitchFamily="34" charset="0"/>
              <a:cs typeface="Times New Roman" panose="02020603050405020304" pitchFamily="18" charset="0"/>
            </a:endParaRPr>
          </a:p>
          <a:p>
            <a:pPr algn="just" eaLnBrk="1" hangingPunct="1">
              <a:lnSpc>
                <a:spcPct val="90000"/>
              </a:lnSpc>
            </a:pPr>
            <a:endParaRPr lang="es-AR" altLang="es-AR" sz="2800">
              <a:latin typeface="Arial" panose="020B0604020202020204" pitchFamily="34" charset="0"/>
              <a:cs typeface="Arial" panose="020B060402020202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F3EF0403-C7B5-35BC-49C3-5C748F6AD4F3}"/>
              </a:ext>
            </a:extLst>
          </p:cNvPr>
          <p:cNvSpPr>
            <a:spLocks noGrp="1" noChangeArrowheads="1"/>
          </p:cNvSpPr>
          <p:nvPr>
            <p:ph type="title"/>
          </p:nvPr>
        </p:nvSpPr>
        <p:spPr>
          <a:xfrm>
            <a:off x="381000" y="304800"/>
            <a:ext cx="8077200" cy="1066800"/>
          </a:xfrm>
        </p:spPr>
        <p:txBody>
          <a:bodyPr/>
          <a:lstStyle/>
          <a:p>
            <a:pPr eaLnBrk="1" hangingPunct="1"/>
            <a:r>
              <a:rPr lang="es-AR" altLang="es-AR" sz="3600">
                <a:latin typeface="Arial" panose="020B0604020202020204" pitchFamily="34" charset="0"/>
                <a:cs typeface="Arial" panose="020B0604020202020204" pitchFamily="34" charset="0"/>
              </a:rPr>
              <a:t>Asignación Indexada</a:t>
            </a:r>
            <a:r>
              <a:rPr lang="es-AR" altLang="es-AR"/>
              <a:t> </a:t>
            </a:r>
          </a:p>
        </p:txBody>
      </p:sp>
      <p:sp>
        <p:nvSpPr>
          <p:cNvPr id="31747" name="Rectangle 3">
            <a:extLst>
              <a:ext uri="{FF2B5EF4-FFF2-40B4-BE49-F238E27FC236}">
                <a16:creationId xmlns:a16="http://schemas.microsoft.com/office/drawing/2014/main" id="{82D453B1-6F08-914D-318A-343CD9BDD360}"/>
              </a:ext>
            </a:extLst>
          </p:cNvPr>
          <p:cNvSpPr>
            <a:spLocks noGrp="1" noChangeArrowheads="1"/>
          </p:cNvSpPr>
          <p:nvPr>
            <p:ph type="body" idx="1"/>
          </p:nvPr>
        </p:nvSpPr>
        <p:spPr>
          <a:xfrm>
            <a:off x="304800" y="1676400"/>
            <a:ext cx="8458200" cy="4800600"/>
          </a:xfrm>
        </p:spPr>
        <p:txBody>
          <a:bodyPr/>
          <a:lstStyle/>
          <a:p>
            <a:pPr eaLnBrk="1" hangingPunct="1"/>
            <a:r>
              <a:rPr lang="es-AR" altLang="es-AR" sz="2400">
                <a:latin typeface="Arial" panose="020B0604020202020204" pitchFamily="34" charset="0"/>
                <a:cs typeface="Arial" panose="020B0604020202020204" pitchFamily="34" charset="0"/>
              </a:rPr>
              <a:t>Cada archivo tiene su propio </a:t>
            </a:r>
            <a:r>
              <a:rPr lang="es-AR" altLang="es-AR" sz="2400" i="1">
                <a:latin typeface="Arial" panose="020B0604020202020204" pitchFamily="34" charset="0"/>
                <a:cs typeface="Arial" panose="020B0604020202020204" pitchFamily="34" charset="0"/>
              </a:rPr>
              <a:t>bloque de índice (index block</a:t>
            </a:r>
            <a:r>
              <a:rPr lang="es-AR" altLang="es-AR" sz="2400">
                <a:latin typeface="Arial" panose="020B0604020202020204" pitchFamily="34" charset="0"/>
                <a:cs typeface="Arial" panose="020B0604020202020204" pitchFamily="34" charset="0"/>
              </a:rPr>
              <a:t>), en el área de catálogo, que es un vector de direcciones de bloques en el disco. </a:t>
            </a:r>
          </a:p>
          <a:p>
            <a:pPr eaLnBrk="1" hangingPunct="1"/>
            <a:r>
              <a:rPr lang="es-AR" altLang="es-AR" sz="2400">
                <a:latin typeface="Arial" panose="020B0604020202020204" pitchFamily="34" charset="0"/>
                <a:cs typeface="Arial" panose="020B0604020202020204" pitchFamily="34" charset="0"/>
              </a:rPr>
              <a:t>La i-ésima entrada en el l bloque de  índices apunta al i-ésimo bloque del archivo. </a:t>
            </a:r>
          </a:p>
          <a:p>
            <a:pPr eaLnBrk="1" hangingPunct="1"/>
            <a:r>
              <a:rPr lang="es-AR" altLang="es-AR" sz="2400">
                <a:latin typeface="Arial" panose="020B0604020202020204" pitchFamily="34" charset="0"/>
                <a:cs typeface="Arial" panose="020B0604020202020204" pitchFamily="34" charset="0"/>
              </a:rPr>
              <a:t>El directorio contiene la dirección del index block.</a:t>
            </a:r>
            <a:r>
              <a:rPr lang="es-AR" altLang="es-AR" sz="2400"/>
              <a:t> </a:t>
            </a:r>
          </a:p>
          <a:p>
            <a:pPr algn="just" eaLnBrk="1" hangingPunct="1"/>
            <a:r>
              <a:rPr lang="es-AR" altLang="es-AR" sz="2400">
                <a:latin typeface="Arial" panose="020B0604020202020204" pitchFamily="34" charset="0"/>
                <a:cs typeface="Arial" panose="020B0604020202020204" pitchFamily="34" charset="0"/>
              </a:rPr>
              <a:t>Para un archivo más grande se utilizaría un puntero a otro index block, y para archivos aún más grandes se podría tener un tercer index block y así sucesivamente.</a:t>
            </a:r>
          </a:p>
          <a:p>
            <a:pPr eaLnBrk="1" hangingPunct="1"/>
            <a:r>
              <a:rPr lang="es-AR" altLang="es-AR" sz="2400">
                <a:latin typeface="Arial" panose="020B0604020202020204" pitchFamily="34" charset="0"/>
                <a:cs typeface="Arial" panose="020B0604020202020204" pitchFamily="34" charset="0"/>
              </a:rPr>
              <a:t>Una  variante es usar un bloque de índices separado que apuntan a los distintos bloques índices que a su vez apuntan a los bloques del archivo</a:t>
            </a:r>
            <a:r>
              <a:rPr lang="es-AR" altLang="es-AR" sz="2400"/>
              <a:t>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a:extLst>
              <a:ext uri="{FF2B5EF4-FFF2-40B4-BE49-F238E27FC236}">
                <a16:creationId xmlns:a16="http://schemas.microsoft.com/office/drawing/2014/main" id="{D820E173-5C13-2C4A-7431-99C311FA7AE6}"/>
              </a:ext>
            </a:extLst>
          </p:cNvPr>
          <p:cNvSpPr>
            <a:spLocks noGrp="1" noChangeArrowheads="1"/>
          </p:cNvSpPr>
          <p:nvPr>
            <p:ph type="body" idx="1"/>
          </p:nvPr>
        </p:nvSpPr>
        <p:spPr>
          <a:xfrm>
            <a:off x="304800" y="381000"/>
            <a:ext cx="8534400" cy="6172200"/>
          </a:xfrm>
        </p:spPr>
        <p:txBody>
          <a:bodyPr/>
          <a:lstStyle/>
          <a:p>
            <a:pPr algn="just" eaLnBrk="1" hangingPunct="1">
              <a:buFontTx/>
              <a:buNone/>
            </a:pPr>
            <a:r>
              <a:rPr lang="es-AR" altLang="es-AR" b="1" u="sng">
                <a:latin typeface="Arial" panose="020B0604020202020204" pitchFamily="34" charset="0"/>
                <a:cs typeface="Arial" panose="020B0604020202020204" pitchFamily="34" charset="0"/>
              </a:rPr>
              <a:t>Ventajas:</a:t>
            </a:r>
            <a:endParaRPr lang="es-AR" altLang="es-AR">
              <a:latin typeface="Arial" panose="020B0604020202020204" pitchFamily="34" charset="0"/>
              <a:cs typeface="Arial" panose="020B0604020202020204" pitchFamily="34" charset="0"/>
            </a:endParaRPr>
          </a:p>
          <a:p>
            <a:pPr algn="just" eaLnBrk="1" hangingPunct="1"/>
            <a:r>
              <a:rPr lang="es-AR" altLang="es-AR">
                <a:latin typeface="Arial" panose="020B0604020202020204" pitchFamily="34" charset="0"/>
                <a:cs typeface="Arial" panose="020B0604020202020204" pitchFamily="34" charset="0"/>
              </a:rPr>
              <a:t>Soporta acceso directo y secuencial</a:t>
            </a:r>
          </a:p>
          <a:p>
            <a:pPr eaLnBrk="1" hangingPunct="1"/>
            <a:r>
              <a:rPr lang="es-AR" altLang="es-AR">
                <a:latin typeface="Arial" panose="020B0604020202020204" pitchFamily="34" charset="0"/>
                <a:cs typeface="Arial" panose="020B0604020202020204" pitchFamily="34" charset="0"/>
              </a:rPr>
              <a:t>No tiene fragmentación externa</a:t>
            </a:r>
          </a:p>
          <a:p>
            <a:pPr algn="just" eaLnBrk="1" hangingPunct="1">
              <a:buFontTx/>
              <a:buNone/>
            </a:pPr>
            <a:r>
              <a:rPr lang="es-AR" altLang="es-AR" b="1" u="sng">
                <a:latin typeface="Arial" panose="020B0604020202020204" pitchFamily="34" charset="0"/>
                <a:cs typeface="Arial" panose="020B0604020202020204" pitchFamily="34" charset="0"/>
              </a:rPr>
              <a:t>Desventajas:</a:t>
            </a:r>
            <a:endParaRPr lang="es-AR" altLang="es-AR">
              <a:latin typeface="Arial" panose="020B0604020202020204" pitchFamily="34" charset="0"/>
              <a:cs typeface="Times New Roman" panose="02020603050405020304" pitchFamily="18" charset="0"/>
            </a:endParaRPr>
          </a:p>
          <a:p>
            <a:pPr eaLnBrk="1" hangingPunct="1"/>
            <a:r>
              <a:rPr lang="es-AR" altLang="es-AR">
                <a:latin typeface="Arial" panose="020B0604020202020204" pitchFamily="34" charset="0"/>
                <a:cs typeface="Times New Roman" panose="02020603050405020304" pitchFamily="18" charset="0"/>
              </a:rPr>
              <a:t>El espacio ocupado por punteros del index block es generalmente mayor que el ocupado por la asignación enlazada</a:t>
            </a:r>
            <a:r>
              <a:rPr lang="es-AR" altLang="es-AR">
                <a:latin typeface="Arial" panose="020B0604020202020204" pitchFamily="34" charset="0"/>
                <a:cs typeface="Arial" panose="020B0604020202020204" pitchFamily="34" charset="0"/>
              </a:rPr>
              <a:t> </a:t>
            </a:r>
          </a:p>
          <a:p>
            <a:pPr algn="just" eaLnBrk="1" hangingPunct="1"/>
            <a:r>
              <a:rPr lang="es-AR" altLang="es-AR">
                <a:latin typeface="Arial" panose="020B0604020202020204" pitchFamily="34" charset="0"/>
                <a:cs typeface="Arial" panose="020B0604020202020204" pitchFamily="34" charset="0"/>
              </a:rPr>
              <a:t>Es ineficiente para bases de datos grandes</a:t>
            </a:r>
          </a:p>
          <a:p>
            <a:pPr algn="just" eaLnBrk="1" hangingPunct="1"/>
            <a:r>
              <a:rPr lang="es-AR" altLang="es-AR">
                <a:latin typeface="Arial" panose="020B0604020202020204" pitchFamily="34" charset="0"/>
                <a:cs typeface="Times New Roman" panose="02020603050405020304" pitchFamily="18" charset="0"/>
              </a:rPr>
              <a:t>Sufre de desperdicio de espacio en disco,  debido al bloque de índices</a:t>
            </a:r>
            <a:r>
              <a:rPr lang="es-AR" altLang="es-AR">
                <a:latin typeface="Arial" panose="020B0604020202020204" pitchFamily="34" charset="0"/>
                <a:cs typeface="Arial" panose="020B0604020202020204" pitchFamily="34" charset="0"/>
              </a:rPr>
              <a:t> </a:t>
            </a:r>
            <a:endParaRPr lang="es-AR" altLang="es-AR">
              <a:latin typeface="Arial" panose="020B0604020202020204" pitchFamily="34" charset="0"/>
              <a:cs typeface="Times New Roman" panose="02020603050405020304" pitchFamily="18" charset="0"/>
            </a:endParaRPr>
          </a:p>
          <a:p>
            <a:pPr eaLnBrk="1" hangingPunct="1"/>
            <a:endParaRPr lang="es-AR" altLang="es-AR">
              <a:latin typeface="Arial" panose="020B0604020202020204" pitchFamily="34" charset="0"/>
              <a:cs typeface="Arial" panose="020B060402020202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FC99E5E-805B-075A-0BAA-9BB1989D591F}"/>
              </a:ext>
            </a:extLst>
          </p:cNvPr>
          <p:cNvSpPr>
            <a:spLocks noGrp="1" noChangeArrowheads="1"/>
          </p:cNvSpPr>
          <p:nvPr>
            <p:ph type="title"/>
          </p:nvPr>
        </p:nvSpPr>
        <p:spPr>
          <a:xfrm>
            <a:off x="609600" y="152400"/>
            <a:ext cx="7772400" cy="762000"/>
          </a:xfrm>
        </p:spPr>
        <p:txBody>
          <a:bodyPr/>
          <a:lstStyle/>
          <a:p>
            <a:pPr eaLnBrk="1" hangingPunct="1"/>
            <a:r>
              <a:rPr lang="es-AR" altLang="es-AR">
                <a:latin typeface="Arial" panose="020B0604020202020204" pitchFamily="34" charset="0"/>
                <a:cs typeface="Arial" panose="020B0604020202020204" pitchFamily="34" charset="0"/>
              </a:rPr>
              <a:t>Acceso Secuencial</a:t>
            </a:r>
            <a:r>
              <a:rPr lang="es-AR" altLang="es-AR"/>
              <a:t> </a:t>
            </a:r>
          </a:p>
        </p:txBody>
      </p:sp>
      <p:sp>
        <p:nvSpPr>
          <p:cNvPr id="34819" name="Rectangle 3">
            <a:extLst>
              <a:ext uri="{FF2B5EF4-FFF2-40B4-BE49-F238E27FC236}">
                <a16:creationId xmlns:a16="http://schemas.microsoft.com/office/drawing/2014/main" id="{FE759A85-B764-9CFE-D2C0-D76509E05731}"/>
              </a:ext>
            </a:extLst>
          </p:cNvPr>
          <p:cNvSpPr>
            <a:spLocks noGrp="1" noChangeArrowheads="1"/>
          </p:cNvSpPr>
          <p:nvPr>
            <p:ph type="body" idx="1"/>
          </p:nvPr>
        </p:nvSpPr>
        <p:spPr>
          <a:xfrm>
            <a:off x="304800" y="990600"/>
            <a:ext cx="8534400" cy="5562600"/>
          </a:xfrm>
        </p:spPr>
        <p:txBody>
          <a:bodyPr/>
          <a:lstStyle/>
          <a:p>
            <a:pPr eaLnBrk="1" hangingPunct="1"/>
            <a:r>
              <a:rPr lang="es-AR" altLang="es-AR">
                <a:latin typeface="Arial" panose="020B0604020202020204" pitchFamily="34" charset="0"/>
                <a:cs typeface="Arial" panose="020B0604020202020204" pitchFamily="34" charset="0"/>
              </a:rPr>
              <a:t>Es el método mas simple, la información del archivo se procesa ordenadamente y de a un registro por vez</a:t>
            </a:r>
            <a:r>
              <a:rPr lang="es-AR" altLang="es-AR"/>
              <a:t> </a:t>
            </a:r>
          </a:p>
          <a:p>
            <a:pPr eaLnBrk="1" hangingPunct="1"/>
            <a:endParaRPr lang="es-AR" altLang="es-AR"/>
          </a:p>
          <a:p>
            <a:pPr eaLnBrk="1" hangingPunct="1"/>
            <a:r>
              <a:rPr lang="es-AR" altLang="es-AR" i="1">
                <a:latin typeface="Arial" panose="020B0604020202020204" pitchFamily="34" charset="0"/>
                <a:cs typeface="Arial" panose="020B0604020202020204" pitchFamily="34" charset="0"/>
              </a:rPr>
              <a:t>Un read</a:t>
            </a:r>
            <a:r>
              <a:rPr lang="es-AR" altLang="es-AR">
                <a:latin typeface="Arial" panose="020B0604020202020204" pitchFamily="34" charset="0"/>
                <a:cs typeface="Arial" panose="020B0604020202020204" pitchFamily="34" charset="0"/>
              </a:rPr>
              <a:t> lee la próxima porción del archivo y automáticamente avanza el puntero de archivo</a:t>
            </a:r>
            <a:r>
              <a:rPr lang="es-AR" altLang="es-AR"/>
              <a:t> </a:t>
            </a:r>
          </a:p>
          <a:p>
            <a:pPr eaLnBrk="1" hangingPunct="1"/>
            <a:endParaRPr lang="es-AR" altLang="es-AR"/>
          </a:p>
          <a:p>
            <a:pPr eaLnBrk="1" hangingPunct="1"/>
            <a:r>
              <a:rPr lang="es-AR" altLang="es-AR">
                <a:latin typeface="Arial" panose="020B0604020202020204" pitchFamily="34" charset="0"/>
                <a:cs typeface="Arial" panose="020B0604020202020204" pitchFamily="34" charset="0"/>
              </a:rPr>
              <a:t>un </a:t>
            </a:r>
            <a:r>
              <a:rPr lang="es-AR" altLang="es-AR" i="1">
                <a:latin typeface="Arial" panose="020B0604020202020204" pitchFamily="34" charset="0"/>
                <a:cs typeface="Arial" panose="020B0604020202020204" pitchFamily="34" charset="0"/>
              </a:rPr>
              <a:t>write</a:t>
            </a:r>
            <a:r>
              <a:rPr lang="es-AR" altLang="es-AR">
                <a:latin typeface="Arial" panose="020B0604020202020204" pitchFamily="34" charset="0"/>
                <a:cs typeface="Arial" panose="020B0604020202020204" pitchFamily="34" charset="0"/>
              </a:rPr>
              <a:t> agrega datos al final del archivo y avanza al nuevo fin de archivo</a:t>
            </a:r>
            <a:r>
              <a:rPr lang="es-AR" altLang="es-AR"/>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32803B2-FDF3-AACE-D6ED-2D8C027B179A}"/>
              </a:ext>
            </a:extLst>
          </p:cNvPr>
          <p:cNvSpPr>
            <a:spLocks noGrp="1" noChangeArrowheads="1"/>
          </p:cNvSpPr>
          <p:nvPr>
            <p:ph type="title"/>
          </p:nvPr>
        </p:nvSpPr>
        <p:spPr>
          <a:xfrm>
            <a:off x="685800" y="304800"/>
            <a:ext cx="7772400" cy="762000"/>
          </a:xfrm>
        </p:spPr>
        <p:txBody>
          <a:bodyPr/>
          <a:lstStyle/>
          <a:p>
            <a:pPr eaLnBrk="1" hangingPunct="1"/>
            <a:r>
              <a:rPr lang="es-AR" altLang="es-AR">
                <a:latin typeface="Arial" panose="020B0604020202020204" pitchFamily="34" charset="0"/>
                <a:cs typeface="Arial" panose="020B0604020202020204" pitchFamily="34" charset="0"/>
              </a:rPr>
              <a:t>Acceso Directo</a:t>
            </a:r>
            <a:r>
              <a:rPr lang="es-AR" altLang="es-AR"/>
              <a:t> </a:t>
            </a:r>
          </a:p>
        </p:txBody>
      </p:sp>
      <p:sp>
        <p:nvSpPr>
          <p:cNvPr id="35843" name="Rectangle 3">
            <a:extLst>
              <a:ext uri="{FF2B5EF4-FFF2-40B4-BE49-F238E27FC236}">
                <a16:creationId xmlns:a16="http://schemas.microsoft.com/office/drawing/2014/main" id="{8D056231-6DF9-BDC3-DAE2-A09FCEB4342E}"/>
              </a:ext>
            </a:extLst>
          </p:cNvPr>
          <p:cNvSpPr>
            <a:spLocks noGrp="1" noChangeArrowheads="1"/>
          </p:cNvSpPr>
          <p:nvPr>
            <p:ph type="body" idx="1"/>
          </p:nvPr>
        </p:nvSpPr>
        <p:spPr>
          <a:xfrm>
            <a:off x="381000" y="1219200"/>
            <a:ext cx="8305800" cy="5334000"/>
          </a:xfrm>
        </p:spPr>
        <p:txBody>
          <a:bodyPr/>
          <a:lstStyle/>
          <a:p>
            <a:pPr eaLnBrk="1" hangingPunct="1"/>
            <a:r>
              <a:rPr lang="es-AR" altLang="es-AR">
                <a:latin typeface="Arial" panose="020B0604020202020204" pitchFamily="34" charset="0"/>
                <a:cs typeface="Arial" panose="020B0604020202020204" pitchFamily="34" charset="0"/>
              </a:rPr>
              <a:t>El archivo esta formado por registros lógicos de tamaño fijo para permitir que los programas lean y escriban rápidamente y sin un orden en particular. Este método se basa en el modelo de archivo de disco</a:t>
            </a:r>
            <a:r>
              <a:rPr lang="es-AR" altLang="es-AR"/>
              <a:t> </a:t>
            </a:r>
          </a:p>
          <a:p>
            <a:pPr eaLnBrk="1" hangingPunct="1"/>
            <a:r>
              <a:rPr lang="es-AR" altLang="es-AR">
                <a:latin typeface="Arial" panose="020B0604020202020204" pitchFamily="34" charset="0"/>
                <a:cs typeface="Arial" panose="020B0604020202020204" pitchFamily="34" charset="0"/>
              </a:rPr>
              <a:t>El acceso directo permite leer o escribir bloques en forma arbitraria. Así se puede leer el bloque 14 y luego el 53 y luego  escribir  el  7</a:t>
            </a:r>
            <a:r>
              <a:rPr lang="es-AR" altLang="es-AR"/>
              <a:t>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4B54148A-1DB6-DBA4-85CA-2CDB83998810}"/>
              </a:ext>
            </a:extLst>
          </p:cNvPr>
          <p:cNvSpPr>
            <a:spLocks noGrp="1" noChangeArrowheads="1"/>
          </p:cNvSpPr>
          <p:nvPr>
            <p:ph type="title"/>
          </p:nvPr>
        </p:nvSpPr>
        <p:spPr>
          <a:xfrm>
            <a:off x="684213" y="188913"/>
            <a:ext cx="7772400" cy="658812"/>
          </a:xfrm>
        </p:spPr>
        <p:txBody>
          <a:bodyPr/>
          <a:lstStyle/>
          <a:p>
            <a:pPr eaLnBrk="1" hangingPunct="1"/>
            <a:r>
              <a:rPr lang="es-AR" altLang="es-AR" sz="4000"/>
              <a:t>I - Nodos</a:t>
            </a:r>
            <a:endParaRPr lang="es-ES" altLang="es-AR" sz="4000"/>
          </a:p>
        </p:txBody>
      </p:sp>
      <p:sp>
        <p:nvSpPr>
          <p:cNvPr id="38915" name="Rectangle 3">
            <a:extLst>
              <a:ext uri="{FF2B5EF4-FFF2-40B4-BE49-F238E27FC236}">
                <a16:creationId xmlns:a16="http://schemas.microsoft.com/office/drawing/2014/main" id="{14D3BBF8-B52B-377D-6476-900F5D685AD4}"/>
              </a:ext>
            </a:extLst>
          </p:cNvPr>
          <p:cNvSpPr>
            <a:spLocks noGrp="1" noChangeArrowheads="1"/>
          </p:cNvSpPr>
          <p:nvPr>
            <p:ph type="body" idx="1"/>
          </p:nvPr>
        </p:nvSpPr>
        <p:spPr>
          <a:xfrm>
            <a:off x="0" y="981075"/>
            <a:ext cx="9144000" cy="5114925"/>
          </a:xfrm>
        </p:spPr>
        <p:txBody>
          <a:bodyPr/>
          <a:lstStyle/>
          <a:p>
            <a:pPr eaLnBrk="1" hangingPunct="1"/>
            <a:r>
              <a:rPr lang="es-AR" altLang="es-AR"/>
              <a:t>Los atributos del archivo se almacenan en el I-nodo</a:t>
            </a:r>
          </a:p>
          <a:p>
            <a:pPr eaLnBrk="1" hangingPunct="1"/>
            <a:r>
              <a:rPr lang="es-AR" altLang="es-AR"/>
              <a:t>Cuando se abre un archivo se trae su I-nodo a memoria</a:t>
            </a:r>
          </a:p>
          <a:p>
            <a:pPr eaLnBrk="1" hangingPunct="1"/>
            <a:r>
              <a:rPr lang="es-AR" altLang="es-AR"/>
              <a:t>Un I-nodo incluye 39 bytes de información de direcciones:</a:t>
            </a:r>
          </a:p>
          <a:p>
            <a:pPr lvl="1" eaLnBrk="1" hangingPunct="1"/>
            <a:r>
              <a:rPr lang="es-AR" altLang="es-AR"/>
              <a:t>10 punteros a bloques de datos</a:t>
            </a:r>
          </a:p>
          <a:p>
            <a:pPr lvl="1" eaLnBrk="1" hangingPunct="1"/>
            <a:r>
              <a:rPr lang="es-AR" altLang="es-AR"/>
              <a:t>1 indirección simple</a:t>
            </a:r>
          </a:p>
          <a:p>
            <a:pPr lvl="1" eaLnBrk="1" hangingPunct="1"/>
            <a:r>
              <a:rPr lang="es-AR" altLang="es-AR"/>
              <a:t>1 indirección doble</a:t>
            </a:r>
          </a:p>
          <a:p>
            <a:pPr lvl="1" eaLnBrk="1" hangingPunct="1"/>
            <a:r>
              <a:rPr lang="es-AR" altLang="es-AR"/>
              <a:t>1 indirección triple</a:t>
            </a:r>
          </a:p>
          <a:p>
            <a:pPr lvl="1" eaLnBrk="1" hangingPunct="1"/>
            <a:endParaRPr lang="es-ES" altLang="es-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a:extLst>
              <a:ext uri="{FF2B5EF4-FFF2-40B4-BE49-F238E27FC236}">
                <a16:creationId xmlns:a16="http://schemas.microsoft.com/office/drawing/2014/main" id="{79975F39-0EA4-A880-0E2C-4C580C39F77A}"/>
              </a:ext>
            </a:extLst>
          </p:cNvPr>
          <p:cNvSpPr>
            <a:spLocks noGrp="1" noChangeArrowheads="1"/>
          </p:cNvSpPr>
          <p:nvPr>
            <p:ph type="body" idx="1"/>
          </p:nvPr>
        </p:nvSpPr>
        <p:spPr>
          <a:xfrm>
            <a:off x="0" y="981075"/>
            <a:ext cx="9144000" cy="5114925"/>
          </a:xfrm>
        </p:spPr>
        <p:txBody>
          <a:bodyPr/>
          <a:lstStyle/>
          <a:p>
            <a:pPr eaLnBrk="1" hangingPunct="1"/>
            <a:r>
              <a:rPr lang="es-AR" altLang="es-AR"/>
              <a:t>En UNIX System V el bloque mide 1 Kb</a:t>
            </a:r>
          </a:p>
          <a:p>
            <a:pPr eaLnBrk="1" hangingPunct="1"/>
            <a:endParaRPr lang="es-AR" altLang="es-AR"/>
          </a:p>
          <a:p>
            <a:pPr eaLnBrk="1" hangingPunct="1"/>
            <a:r>
              <a:rPr lang="es-AR" altLang="es-AR"/>
              <a:t>Cada bloque puede contener 256 punteros a bloque</a:t>
            </a:r>
          </a:p>
          <a:p>
            <a:pPr eaLnBrk="1" hangingPunct="1"/>
            <a:endParaRPr lang="es-AR" altLang="es-AR"/>
          </a:p>
          <a:p>
            <a:pPr eaLnBrk="1" hangingPunct="1"/>
            <a:r>
              <a:rPr lang="es-AR" altLang="es-AR"/>
              <a:t>Por lo tanto el tamaño máximo de un archivo es:</a:t>
            </a:r>
          </a:p>
          <a:p>
            <a:pPr eaLnBrk="1" hangingPunct="1"/>
            <a:endParaRPr lang="es-AR" altLang="es-AR"/>
          </a:p>
          <a:p>
            <a:pPr lvl="1" eaLnBrk="1" hangingPunct="1">
              <a:buFontTx/>
              <a:buNone/>
            </a:pPr>
            <a:r>
              <a:rPr lang="es-AR" altLang="es-AR"/>
              <a:t>	(10 + 256 + 256</a:t>
            </a:r>
            <a:r>
              <a:rPr lang="es-AR" altLang="es-AR" baseline="30000"/>
              <a:t>2</a:t>
            </a:r>
            <a:r>
              <a:rPr lang="es-AR" altLang="es-AR"/>
              <a:t> + 256</a:t>
            </a:r>
            <a:r>
              <a:rPr lang="es-AR" altLang="es-AR" baseline="30000"/>
              <a:t>3</a:t>
            </a:r>
            <a:r>
              <a:rPr lang="es-AR" altLang="es-AR"/>
              <a:t>) x 1kb </a:t>
            </a:r>
            <a:r>
              <a:rPr lang="es-AR" altLang="es-AR">
                <a:cs typeface="Times New Roman" panose="02020603050405020304" pitchFamily="18" charset="0"/>
              </a:rPr>
              <a:t>≈ 16 Gb</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F179B240-6AF1-AF9D-8721-4C3A86253E4C}"/>
              </a:ext>
            </a:extLst>
          </p:cNvPr>
          <p:cNvSpPr>
            <a:spLocks noGrp="1" noChangeArrowheads="1"/>
          </p:cNvSpPr>
          <p:nvPr>
            <p:ph type="title"/>
          </p:nvPr>
        </p:nvSpPr>
        <p:spPr>
          <a:xfrm>
            <a:off x="611188" y="188913"/>
            <a:ext cx="7772400" cy="515937"/>
          </a:xfrm>
        </p:spPr>
        <p:txBody>
          <a:bodyPr/>
          <a:lstStyle/>
          <a:p>
            <a:pPr eaLnBrk="1" hangingPunct="1"/>
            <a:r>
              <a:rPr lang="es-AR" altLang="es-AR" sz="4000"/>
              <a:t>Ventajas</a:t>
            </a:r>
            <a:endParaRPr lang="es-ES" altLang="es-AR" sz="4000"/>
          </a:p>
        </p:txBody>
      </p:sp>
      <p:sp>
        <p:nvSpPr>
          <p:cNvPr id="40963" name="Rectangle 3">
            <a:extLst>
              <a:ext uri="{FF2B5EF4-FFF2-40B4-BE49-F238E27FC236}">
                <a16:creationId xmlns:a16="http://schemas.microsoft.com/office/drawing/2014/main" id="{D2545DBE-97E2-EC55-E6A5-2AFB21E77014}"/>
              </a:ext>
            </a:extLst>
          </p:cNvPr>
          <p:cNvSpPr>
            <a:spLocks noGrp="1" noChangeArrowheads="1"/>
          </p:cNvSpPr>
          <p:nvPr>
            <p:ph type="body" idx="1"/>
          </p:nvPr>
        </p:nvSpPr>
        <p:spPr>
          <a:xfrm>
            <a:off x="685800" y="1052513"/>
            <a:ext cx="7772400" cy="5043487"/>
          </a:xfrm>
        </p:spPr>
        <p:txBody>
          <a:bodyPr/>
          <a:lstStyle/>
          <a:p>
            <a:pPr eaLnBrk="1" hangingPunct="1">
              <a:lnSpc>
                <a:spcPct val="90000"/>
              </a:lnSpc>
            </a:pPr>
            <a:r>
              <a:rPr lang="es-AR" altLang="es-AR"/>
              <a:t>El I-nodo es de tamaño fijo y relativamente pequeño, por lo tanto puede almacenarse en memoria durante períodos largos</a:t>
            </a:r>
          </a:p>
          <a:p>
            <a:pPr eaLnBrk="1" hangingPunct="1">
              <a:lnSpc>
                <a:spcPct val="90000"/>
              </a:lnSpc>
            </a:pPr>
            <a:endParaRPr lang="es-AR" altLang="es-AR"/>
          </a:p>
          <a:p>
            <a:pPr eaLnBrk="1" hangingPunct="1">
              <a:lnSpc>
                <a:spcPct val="90000"/>
              </a:lnSpc>
            </a:pPr>
            <a:r>
              <a:rPr lang="es-AR" altLang="es-AR"/>
              <a:t>A los archivos mas pequeños se puede acceder con pocas o ninguna indirección</a:t>
            </a:r>
          </a:p>
          <a:p>
            <a:pPr eaLnBrk="1" hangingPunct="1">
              <a:lnSpc>
                <a:spcPct val="90000"/>
              </a:lnSpc>
            </a:pPr>
            <a:endParaRPr lang="es-AR" altLang="es-AR"/>
          </a:p>
          <a:p>
            <a:pPr eaLnBrk="1" hangingPunct="1">
              <a:lnSpc>
                <a:spcPct val="90000"/>
              </a:lnSpc>
            </a:pPr>
            <a:r>
              <a:rPr lang="es-AR" altLang="es-AR"/>
              <a:t>El tamaño máximo teórico de un archivo es suficientemente grande para satisfacer prácticamente todas las aplicaciones</a:t>
            </a:r>
            <a:endParaRPr lang="es-ES" altLang="es-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C1E7A7E0-7F25-4E2B-9653-6895E4F12873}"/>
              </a:ext>
            </a:extLst>
          </p:cNvPr>
          <p:cNvSpPr>
            <a:spLocks noGrp="1" noChangeArrowheads="1"/>
          </p:cNvSpPr>
          <p:nvPr>
            <p:ph type="title"/>
          </p:nvPr>
        </p:nvSpPr>
        <p:spPr>
          <a:xfrm>
            <a:off x="304800" y="228600"/>
            <a:ext cx="8458200" cy="609600"/>
          </a:xfrm>
        </p:spPr>
        <p:txBody>
          <a:bodyPr/>
          <a:lstStyle/>
          <a:p>
            <a:pPr eaLnBrk="1" hangingPunct="1"/>
            <a:r>
              <a:rPr lang="es-AR" altLang="es-ES" sz="3600">
                <a:latin typeface="Arial" panose="020B0604020202020204" pitchFamily="34" charset="0"/>
                <a:cs typeface="Arial" panose="020B0604020202020204" pitchFamily="34" charset="0"/>
              </a:rPr>
              <a:t>Control y temporización</a:t>
            </a:r>
            <a:endParaRPr lang="es-AR" altLang="es-ES" sz="3600"/>
          </a:p>
        </p:txBody>
      </p:sp>
      <p:sp>
        <p:nvSpPr>
          <p:cNvPr id="14339" name="Rectangle 3">
            <a:extLst>
              <a:ext uri="{FF2B5EF4-FFF2-40B4-BE49-F238E27FC236}">
                <a16:creationId xmlns:a16="http://schemas.microsoft.com/office/drawing/2014/main" id="{F9981056-BF23-4726-BC21-48A4A4589AD4}"/>
              </a:ext>
            </a:extLst>
          </p:cNvPr>
          <p:cNvSpPr>
            <a:spLocks noGrp="1" noChangeArrowheads="1"/>
          </p:cNvSpPr>
          <p:nvPr>
            <p:ph type="body" idx="1"/>
          </p:nvPr>
        </p:nvSpPr>
        <p:spPr>
          <a:xfrm>
            <a:off x="228600" y="838200"/>
            <a:ext cx="8610600" cy="5715000"/>
          </a:xfrm>
        </p:spPr>
        <p:txBody>
          <a:bodyPr/>
          <a:lstStyle/>
          <a:p>
            <a:pPr marL="0" indent="0" algn="just" eaLnBrk="1" hangingPunct="1">
              <a:buNone/>
            </a:pPr>
            <a:r>
              <a:rPr lang="es-AR" altLang="es-ES" sz="2400">
                <a:latin typeface="Arial" panose="020B0604020202020204" pitchFamily="34" charset="0"/>
                <a:cs typeface="Arial" panose="020B0604020202020204" pitchFamily="34" charset="0"/>
              </a:rPr>
              <a:t>En general, incluye los siguientes pasos:</a:t>
            </a:r>
          </a:p>
          <a:p>
            <a:pPr algn="just" eaLnBrk="1" hangingPunct="1"/>
            <a:endParaRPr lang="es-AR" altLang="es-ES" sz="1000">
              <a:latin typeface="Arial" panose="020B0604020202020204" pitchFamily="34" charset="0"/>
              <a:cs typeface="Arial" panose="020B0604020202020204" pitchFamily="34" charset="0"/>
            </a:endParaRPr>
          </a:p>
          <a:p>
            <a:pPr marL="0" indent="0" algn="just" eaLnBrk="1" hangingPunct="1">
              <a:buNone/>
            </a:pPr>
            <a:r>
              <a:rPr lang="es-AR" altLang="es-ES" sz="2400">
                <a:latin typeface="Arial" panose="020B0604020202020204" pitchFamily="34" charset="0"/>
                <a:cs typeface="Arial" panose="020B0604020202020204" pitchFamily="34" charset="0"/>
              </a:rPr>
              <a:t>1. El procesador interroga al módulo de E/S para verificar el estado (status) del dispositivo conectado.</a:t>
            </a:r>
          </a:p>
          <a:p>
            <a:pPr marL="0" indent="0" algn="just" eaLnBrk="1" hangingPunct="1">
              <a:buNone/>
            </a:pPr>
            <a:endParaRPr lang="es-AR" altLang="es-ES" sz="1000">
              <a:latin typeface="Arial" panose="020B0604020202020204" pitchFamily="34" charset="0"/>
              <a:cs typeface="Arial" panose="020B0604020202020204" pitchFamily="34" charset="0"/>
            </a:endParaRPr>
          </a:p>
          <a:p>
            <a:pPr marL="0" indent="0" algn="just" eaLnBrk="1" hangingPunct="1">
              <a:buNone/>
            </a:pPr>
            <a:r>
              <a:rPr lang="es-AR" altLang="es-ES" sz="2400">
                <a:latin typeface="Arial" panose="020B0604020202020204" pitchFamily="34" charset="0"/>
                <a:cs typeface="Arial" panose="020B0604020202020204" pitchFamily="34" charset="0"/>
              </a:rPr>
              <a:t>2. El módulo de E/S devuelve el estado del dispositivo.</a:t>
            </a:r>
          </a:p>
          <a:p>
            <a:pPr marL="0" indent="0" algn="just" eaLnBrk="1" hangingPunct="1">
              <a:buNone/>
            </a:pPr>
            <a:endParaRPr lang="es-AR" altLang="es-ES" sz="1000">
              <a:latin typeface="Arial" panose="020B0604020202020204" pitchFamily="34" charset="0"/>
              <a:cs typeface="Arial" panose="020B0604020202020204" pitchFamily="34" charset="0"/>
            </a:endParaRPr>
          </a:p>
          <a:p>
            <a:pPr marL="0" indent="0" algn="just" eaLnBrk="1" hangingPunct="1">
              <a:buNone/>
            </a:pPr>
            <a:r>
              <a:rPr lang="es-AR" altLang="es-ES" sz="2400">
                <a:latin typeface="Arial" panose="020B0604020202020204" pitchFamily="34" charset="0"/>
                <a:cs typeface="Arial" panose="020B0604020202020204" pitchFamily="34" charset="0"/>
              </a:rPr>
              <a:t>3. Si el dispositivo está operable y listo para transmitir, el procesador solicita la transferencia de datos, por medio de un comando al módulo de E/S.</a:t>
            </a:r>
          </a:p>
          <a:p>
            <a:pPr marL="0" indent="0" algn="just" eaLnBrk="1" hangingPunct="1">
              <a:buNone/>
            </a:pPr>
            <a:endParaRPr lang="es-AR" altLang="es-ES" sz="1000">
              <a:latin typeface="Arial" panose="020B0604020202020204" pitchFamily="34" charset="0"/>
              <a:cs typeface="Arial" panose="020B0604020202020204" pitchFamily="34" charset="0"/>
            </a:endParaRPr>
          </a:p>
          <a:p>
            <a:pPr marL="0" indent="0" algn="just" eaLnBrk="1" hangingPunct="1">
              <a:buNone/>
            </a:pPr>
            <a:r>
              <a:rPr lang="es-AR" altLang="es-ES" sz="2400">
                <a:latin typeface="Arial" panose="020B0604020202020204" pitchFamily="34" charset="0"/>
                <a:cs typeface="Arial" panose="020B0604020202020204" pitchFamily="34" charset="0"/>
              </a:rPr>
              <a:t>4. El módulo de E/S obtiene una unidad de datos (por ejemplo, 8 </a:t>
            </a:r>
            <a:r>
              <a:rPr lang="es-AR" altLang="es-ES" sz="2400" err="1">
                <a:latin typeface="Arial" panose="020B0604020202020204" pitchFamily="34" charset="0"/>
                <a:cs typeface="Arial" panose="020B0604020202020204" pitchFamily="34" charset="0"/>
              </a:rPr>
              <a:t>ó</a:t>
            </a:r>
            <a:r>
              <a:rPr lang="es-AR" altLang="es-ES" sz="2400">
                <a:latin typeface="Arial" panose="020B0604020202020204" pitchFamily="34" charset="0"/>
                <a:cs typeface="Arial" panose="020B0604020202020204" pitchFamily="34" charset="0"/>
              </a:rPr>
              <a:t> 16 bits) del dispositivo externo.</a:t>
            </a:r>
          </a:p>
          <a:p>
            <a:pPr marL="0" indent="0" algn="just" eaLnBrk="1" hangingPunct="1">
              <a:buNone/>
            </a:pPr>
            <a:endParaRPr lang="es-AR" altLang="es-ES" sz="1000">
              <a:latin typeface="Arial" panose="020B0604020202020204" pitchFamily="34" charset="0"/>
              <a:cs typeface="Arial" panose="020B0604020202020204" pitchFamily="34" charset="0"/>
            </a:endParaRPr>
          </a:p>
          <a:p>
            <a:pPr marL="0" indent="0" algn="just" eaLnBrk="1" hangingPunct="1">
              <a:buNone/>
            </a:pPr>
            <a:r>
              <a:rPr lang="es-AR" altLang="es-ES" sz="2400">
                <a:latin typeface="Arial" panose="020B0604020202020204" pitchFamily="34" charset="0"/>
                <a:cs typeface="Arial" panose="020B0604020202020204" pitchFamily="34" charset="0"/>
              </a:rPr>
              <a:t>5. Los datos son transferidos desde el módulo de E/S al procesador.</a:t>
            </a:r>
            <a:endParaRPr lang="es-AR" altLang="es-ES"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Marcador de contenido">
            <a:extLst>
              <a:ext uri="{FF2B5EF4-FFF2-40B4-BE49-F238E27FC236}">
                <a16:creationId xmlns:a16="http://schemas.microsoft.com/office/drawing/2014/main" id="{09A1FE81-A0CD-5925-7F35-F0584B19A50D}"/>
              </a:ext>
            </a:extLst>
          </p:cNvPr>
          <p:cNvSpPr>
            <a:spLocks noGrp="1" noChangeArrowheads="1"/>
          </p:cNvSpPr>
          <p:nvPr>
            <p:ph idx="1"/>
          </p:nvPr>
        </p:nvSpPr>
        <p:spPr>
          <a:xfrm>
            <a:off x="395288" y="404813"/>
            <a:ext cx="8280400" cy="6119812"/>
          </a:xfrm>
        </p:spPr>
        <p:txBody>
          <a:bodyPr/>
          <a:lstStyle/>
          <a:p>
            <a:r>
              <a:rPr lang="es-AR" altLang="es-AR"/>
              <a:t>Soft link (Acceso directo) link simbólico</a:t>
            </a:r>
          </a:p>
          <a:p>
            <a:pPr>
              <a:buFontTx/>
              <a:buNone/>
            </a:pPr>
            <a:r>
              <a:rPr lang="es-AR" altLang="es-AR"/>
              <a:t>	Crea un nuevo archivo con un bloque de disco que contiene la información del archivo al que apunta</a:t>
            </a:r>
          </a:p>
          <a:p>
            <a:r>
              <a:rPr lang="es-AR" altLang="es-AR"/>
              <a:t>Hard link</a:t>
            </a:r>
          </a:p>
          <a:p>
            <a:pPr>
              <a:buFontTx/>
              <a:buNone/>
            </a:pPr>
            <a:r>
              <a:rPr lang="es-AR" altLang="es-AR"/>
              <a:t>	Es una referencia nueva en la tabla de archivos a un archivo que ya existe. (No se puede hacer en windows)</a:t>
            </a:r>
          </a:p>
          <a:p>
            <a:pPr>
              <a:buFontTx/>
              <a:buNone/>
            </a:pPr>
            <a:r>
              <a:rPr lang="es-AR" altLang="es-AR"/>
              <a:t>	Un archivo se borra recién cuando se borre el último hard link de ese archivo</a:t>
            </a:r>
          </a:p>
          <a:p>
            <a:pPr>
              <a:buFontTx/>
              <a:buNone/>
            </a:pPr>
            <a:r>
              <a:rPr lang="es-AR" altLang="es-AR"/>
              <a:t>	Cada hard link puede tener distintos permisos</a:t>
            </a:r>
          </a:p>
          <a:p>
            <a:pPr>
              <a:buFontTx/>
              <a:buNone/>
            </a:pPr>
            <a:endParaRPr lang="es-AR" altLang="es-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1A67868D-FE9B-42AD-9E4E-285CC9A187E6}"/>
              </a:ext>
            </a:extLst>
          </p:cNvPr>
          <p:cNvSpPr>
            <a:spLocks noGrp="1" noChangeArrowheads="1"/>
          </p:cNvSpPr>
          <p:nvPr>
            <p:ph type="title"/>
          </p:nvPr>
        </p:nvSpPr>
        <p:spPr>
          <a:xfrm>
            <a:off x="304800" y="152400"/>
            <a:ext cx="8534400" cy="533400"/>
          </a:xfrm>
        </p:spPr>
        <p:txBody>
          <a:bodyPr/>
          <a:lstStyle/>
          <a:p>
            <a:pPr eaLnBrk="1" hangingPunct="1"/>
            <a:r>
              <a:rPr lang="es-AR" altLang="es-ES" sz="3200">
                <a:latin typeface="Arial" panose="020B0604020202020204" pitchFamily="34" charset="0"/>
                <a:cs typeface="Arial" panose="020B0604020202020204" pitchFamily="34" charset="0"/>
              </a:rPr>
              <a:t>Comunicación con el procesador</a:t>
            </a:r>
          </a:p>
        </p:txBody>
      </p:sp>
      <p:sp>
        <p:nvSpPr>
          <p:cNvPr id="15363" name="Rectangle 3">
            <a:extLst>
              <a:ext uri="{FF2B5EF4-FFF2-40B4-BE49-F238E27FC236}">
                <a16:creationId xmlns:a16="http://schemas.microsoft.com/office/drawing/2014/main" id="{563E59CC-4441-466F-8815-52C4B8FCA766}"/>
              </a:ext>
            </a:extLst>
          </p:cNvPr>
          <p:cNvSpPr>
            <a:spLocks noGrp="1" noChangeArrowheads="1"/>
          </p:cNvSpPr>
          <p:nvPr>
            <p:ph type="body" idx="1"/>
          </p:nvPr>
        </p:nvSpPr>
        <p:spPr>
          <a:xfrm>
            <a:off x="304800" y="764704"/>
            <a:ext cx="8534400" cy="5832648"/>
          </a:xfrm>
        </p:spPr>
        <p:txBody>
          <a:bodyPr/>
          <a:lstStyle/>
          <a:p>
            <a:pPr marL="0" indent="0" eaLnBrk="1" hangingPunct="1">
              <a:lnSpc>
                <a:spcPct val="90000"/>
              </a:lnSpc>
              <a:buNone/>
            </a:pPr>
            <a:r>
              <a:rPr lang="es-AR" altLang="es-ES" sz="2400">
                <a:latin typeface="Arial" panose="020B0604020202020204" pitchFamily="34" charset="0"/>
                <a:cs typeface="Arial" panose="020B0604020202020204" pitchFamily="34" charset="0"/>
              </a:rPr>
              <a:t>Incluye:</a:t>
            </a:r>
          </a:p>
          <a:p>
            <a:pPr eaLnBrk="1" hangingPunct="1">
              <a:lnSpc>
                <a:spcPct val="90000"/>
              </a:lnSpc>
            </a:pPr>
            <a:r>
              <a:rPr lang="es-AR" altLang="es-ES" sz="2400" b="1" i="1">
                <a:latin typeface="Arial" panose="020B0604020202020204" pitchFamily="34" charset="0"/>
                <a:cs typeface="Arial" panose="020B0604020202020204" pitchFamily="34" charset="0"/>
              </a:rPr>
              <a:t>Decodificación del comando</a:t>
            </a:r>
            <a:r>
              <a:rPr lang="es-AR" altLang="es-ES" sz="2400">
                <a:latin typeface="Arial" panose="020B0604020202020204" pitchFamily="34" charset="0"/>
                <a:cs typeface="Arial" panose="020B0604020202020204" pitchFamily="34" charset="0"/>
              </a:rPr>
              <a:t>: El módulo de E/S acepta comandos desde el procesador. Estos comandos generalmente son enviados como señales a través del bus de control.</a:t>
            </a:r>
          </a:p>
          <a:p>
            <a:pPr eaLnBrk="1" hangingPunct="1">
              <a:lnSpc>
                <a:spcPct val="90000"/>
              </a:lnSpc>
            </a:pPr>
            <a:endParaRPr lang="es-AR" altLang="es-ES" sz="2400">
              <a:latin typeface="Arial" panose="020B0604020202020204" pitchFamily="34" charset="0"/>
              <a:cs typeface="Arial" panose="020B0604020202020204" pitchFamily="34" charset="0"/>
            </a:endParaRPr>
          </a:p>
          <a:p>
            <a:pPr eaLnBrk="1" hangingPunct="1">
              <a:lnSpc>
                <a:spcPct val="90000"/>
              </a:lnSpc>
            </a:pPr>
            <a:r>
              <a:rPr lang="es-AR" altLang="es-ES" sz="2400" b="1" i="1">
                <a:latin typeface="Arial" panose="020B0604020202020204" pitchFamily="34" charset="0"/>
                <a:cs typeface="Times New Roman" panose="02020603050405020304" pitchFamily="18" charset="0"/>
              </a:rPr>
              <a:t>Datos</a:t>
            </a:r>
            <a:r>
              <a:rPr lang="es-AR" altLang="es-ES" sz="2400">
                <a:latin typeface="Arial" panose="020B0604020202020204" pitchFamily="34" charset="0"/>
                <a:cs typeface="Times New Roman" panose="02020603050405020304" pitchFamily="18" charset="0"/>
              </a:rPr>
              <a:t>: Los datos son intercambiados entre el procesador y el módulo de E/S a través del bus de datos.</a:t>
            </a:r>
            <a:r>
              <a:rPr lang="es-AR" altLang="es-ES" sz="2400">
                <a:latin typeface="Arial" panose="020B0604020202020204" pitchFamily="34" charset="0"/>
                <a:cs typeface="Arial" panose="020B0604020202020204" pitchFamily="34" charset="0"/>
              </a:rPr>
              <a:t> </a:t>
            </a:r>
          </a:p>
          <a:p>
            <a:pPr eaLnBrk="1" hangingPunct="1">
              <a:lnSpc>
                <a:spcPct val="90000"/>
              </a:lnSpc>
            </a:pPr>
            <a:endParaRPr lang="es-AR" altLang="es-ES" sz="2400">
              <a:latin typeface="Arial" panose="020B0604020202020204" pitchFamily="34" charset="0"/>
              <a:cs typeface="Arial" panose="020B0604020202020204" pitchFamily="34" charset="0"/>
            </a:endParaRPr>
          </a:p>
          <a:p>
            <a:pPr eaLnBrk="1" hangingPunct="1">
              <a:lnSpc>
                <a:spcPct val="90000"/>
              </a:lnSpc>
            </a:pPr>
            <a:r>
              <a:rPr lang="es-AR" altLang="es-ES" sz="2400" b="1" i="1">
                <a:latin typeface="Arial" panose="020B0604020202020204" pitchFamily="34" charset="0"/>
                <a:cs typeface="Times New Roman" panose="02020603050405020304" pitchFamily="18" charset="0"/>
              </a:rPr>
              <a:t>Informe de Estados</a:t>
            </a:r>
            <a:r>
              <a:rPr lang="es-AR" altLang="es-ES" sz="2400">
                <a:latin typeface="Arial" panose="020B0604020202020204" pitchFamily="34" charset="0"/>
                <a:cs typeface="Times New Roman" panose="02020603050405020304" pitchFamily="18" charset="0"/>
              </a:rPr>
              <a:t>: Por ser los periféricos tan lentos, resulta importante saber el estado del módulo de E/S. Las señales de estados más comunes son BUSY y READY.</a:t>
            </a:r>
          </a:p>
          <a:p>
            <a:pPr eaLnBrk="1" hangingPunct="1">
              <a:lnSpc>
                <a:spcPct val="90000"/>
              </a:lnSpc>
            </a:pPr>
            <a:endParaRPr lang="es-AR" altLang="es-ES" sz="2400">
              <a:latin typeface="Arial" panose="020B0604020202020204" pitchFamily="34" charset="0"/>
              <a:cs typeface="Times New Roman" panose="02020603050405020304" pitchFamily="18" charset="0"/>
            </a:endParaRPr>
          </a:p>
          <a:p>
            <a:pPr eaLnBrk="1" hangingPunct="1">
              <a:lnSpc>
                <a:spcPct val="90000"/>
              </a:lnSpc>
            </a:pPr>
            <a:r>
              <a:rPr lang="es-AR" altLang="es-ES" sz="2400" b="1" i="1">
                <a:latin typeface="Arial" panose="020B0604020202020204" pitchFamily="34" charset="0"/>
                <a:cs typeface="Times New Roman" panose="02020603050405020304" pitchFamily="18" charset="0"/>
              </a:rPr>
              <a:t>Reconocimiento de direcciones</a:t>
            </a:r>
            <a:r>
              <a:rPr lang="es-AR" altLang="es-ES" sz="2400">
                <a:latin typeface="Arial" panose="020B0604020202020204" pitchFamily="34" charset="0"/>
                <a:cs typeface="Times New Roman" panose="02020603050405020304" pitchFamily="18" charset="0"/>
              </a:rPr>
              <a:t>: De la misma forma que cada palabra en la memoria tiene una dirección, también la tiene cada dispositivo de 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0E5D50-7BCF-42D5-A892-AA22361D5682}"/>
              </a:ext>
            </a:extLst>
          </p:cNvPr>
          <p:cNvSpPr>
            <a:spLocks noGrp="1" noChangeArrowheads="1"/>
          </p:cNvSpPr>
          <p:nvPr>
            <p:ph type="title"/>
          </p:nvPr>
        </p:nvSpPr>
        <p:spPr>
          <a:xfrm>
            <a:off x="270495" y="332656"/>
            <a:ext cx="8534400" cy="504056"/>
          </a:xfrm>
        </p:spPr>
        <p:txBody>
          <a:bodyPr/>
          <a:lstStyle/>
          <a:p>
            <a:pPr eaLnBrk="1" hangingPunct="1"/>
            <a:r>
              <a:rPr lang="es-AR" altLang="es-ES" sz="3200">
                <a:latin typeface="Arial" panose="020B0604020202020204" pitchFamily="34" charset="0"/>
                <a:cs typeface="Arial" panose="020B0604020202020204" pitchFamily="34" charset="0"/>
              </a:rPr>
              <a:t>Comunicación con el dispositivo</a:t>
            </a:r>
          </a:p>
        </p:txBody>
      </p:sp>
      <p:sp>
        <p:nvSpPr>
          <p:cNvPr id="4" name="Rectangle 3">
            <a:extLst>
              <a:ext uri="{FF2B5EF4-FFF2-40B4-BE49-F238E27FC236}">
                <a16:creationId xmlns:a16="http://schemas.microsoft.com/office/drawing/2014/main" id="{D228A9F1-A59F-4C2E-9BAD-C9E1F501054C}"/>
              </a:ext>
            </a:extLst>
          </p:cNvPr>
          <p:cNvSpPr txBox="1">
            <a:spLocks noChangeArrowheads="1"/>
          </p:cNvSpPr>
          <p:nvPr/>
        </p:nvSpPr>
        <p:spPr bwMode="auto">
          <a:xfrm>
            <a:off x="539552" y="1052736"/>
            <a:ext cx="8064896"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lnSpc>
                <a:spcPct val="90000"/>
              </a:lnSpc>
              <a:buNone/>
            </a:pPr>
            <a:r>
              <a:rPr lang="es-AR" altLang="es-ES" sz="2400" kern="0">
                <a:latin typeface="Arial" panose="020B0604020202020204" pitchFamily="34" charset="0"/>
                <a:cs typeface="Arial" panose="020B0604020202020204" pitchFamily="34" charset="0"/>
              </a:rPr>
              <a:t>De manera muy similar a la comunicación con el procesador, también se realiza: </a:t>
            </a:r>
          </a:p>
          <a:p>
            <a:pPr marL="0" indent="0" eaLnBrk="1" hangingPunct="1">
              <a:lnSpc>
                <a:spcPct val="90000"/>
              </a:lnSpc>
              <a:buNone/>
            </a:pPr>
            <a:endParaRPr lang="es-AR" altLang="es-ES" sz="1800" kern="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2000" kern="0">
                <a:latin typeface="Arial" panose="020B0604020202020204" pitchFamily="34" charset="0"/>
                <a:cs typeface="Arial" panose="020B0604020202020204" pitchFamily="34" charset="0"/>
              </a:rPr>
              <a:t>Intercambio de comandos</a:t>
            </a:r>
          </a:p>
          <a:p>
            <a:pPr eaLnBrk="1" hangingPunct="1">
              <a:lnSpc>
                <a:spcPct val="90000"/>
              </a:lnSpc>
              <a:buFont typeface="Wingdings" panose="05000000000000000000" pitchFamily="2" charset="2"/>
              <a:buChar char="ü"/>
            </a:pPr>
            <a:r>
              <a:rPr lang="es-AR" altLang="es-ES" sz="2000" kern="0">
                <a:latin typeface="Arial" panose="020B0604020202020204" pitchFamily="34" charset="0"/>
                <a:cs typeface="Arial" panose="020B0604020202020204" pitchFamily="34" charset="0"/>
              </a:rPr>
              <a:t>Informe de estados</a:t>
            </a:r>
          </a:p>
          <a:p>
            <a:pPr eaLnBrk="1" hangingPunct="1">
              <a:lnSpc>
                <a:spcPct val="90000"/>
              </a:lnSpc>
              <a:buFont typeface="Wingdings" panose="05000000000000000000" pitchFamily="2" charset="2"/>
              <a:buChar char="ü"/>
            </a:pPr>
            <a:r>
              <a:rPr lang="es-AR" altLang="es-ES" sz="2000" kern="0">
                <a:latin typeface="Arial" panose="020B0604020202020204" pitchFamily="34" charset="0"/>
                <a:cs typeface="Arial" panose="020B0604020202020204" pitchFamily="34" charset="0"/>
              </a:rPr>
              <a:t>Transferencia de datos</a:t>
            </a:r>
          </a:p>
          <a:p>
            <a:pPr eaLnBrk="1" hangingPunct="1">
              <a:lnSpc>
                <a:spcPct val="90000"/>
              </a:lnSpc>
              <a:buFont typeface="Wingdings" panose="05000000000000000000" pitchFamily="2" charset="2"/>
              <a:buChar char="ü"/>
            </a:pPr>
            <a:endParaRPr lang="es-AR" altLang="es-ES" sz="2400" kern="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Ø"/>
            </a:pPr>
            <a:r>
              <a:rPr lang="es-AR" altLang="es-ES" sz="2000"/>
              <a:t>Los dispositivos funcionan independientemente del procesador y no utilizan el reloj del procesador, sino el suyo propio.</a:t>
            </a:r>
          </a:p>
          <a:p>
            <a:pPr eaLnBrk="1" hangingPunct="1">
              <a:lnSpc>
                <a:spcPct val="90000"/>
              </a:lnSpc>
              <a:buFont typeface="Wingdings" panose="05000000000000000000" pitchFamily="2" charset="2"/>
              <a:buChar char="Ø"/>
            </a:pPr>
            <a:endParaRPr lang="es-AR" altLang="es-ES" sz="2000"/>
          </a:p>
          <a:p>
            <a:pPr eaLnBrk="1" hangingPunct="1">
              <a:lnSpc>
                <a:spcPct val="90000"/>
              </a:lnSpc>
              <a:buFont typeface="Wingdings" panose="05000000000000000000" pitchFamily="2" charset="2"/>
              <a:buChar char="Ø"/>
            </a:pPr>
            <a:r>
              <a:rPr lang="es-AR" altLang="es-ES" sz="2000"/>
              <a:t>Esto constituye una </a:t>
            </a:r>
            <a:r>
              <a:rPr lang="es-AR" altLang="es-ES" sz="2000" b="1"/>
              <a:t>operación asincrónica </a:t>
            </a:r>
            <a:r>
              <a:rPr lang="es-AR" altLang="es-ES" sz="2000"/>
              <a:t>manejada por las señales de control que son generadas por los dispositivos y sus interfases.</a:t>
            </a:r>
          </a:p>
          <a:p>
            <a:pPr eaLnBrk="1" hangingPunct="1">
              <a:lnSpc>
                <a:spcPct val="90000"/>
              </a:lnSpc>
              <a:buFont typeface="Wingdings" panose="05000000000000000000" pitchFamily="2" charset="2"/>
              <a:buChar char="Ø"/>
            </a:pPr>
            <a:endParaRPr lang="es-AR" altLang="es-ES" sz="2000"/>
          </a:p>
          <a:p>
            <a:pPr eaLnBrk="1" hangingPunct="1">
              <a:lnSpc>
                <a:spcPct val="90000"/>
              </a:lnSpc>
              <a:buFont typeface="Wingdings" panose="05000000000000000000" pitchFamily="2" charset="2"/>
              <a:buChar char="Ø"/>
            </a:pPr>
            <a:r>
              <a:rPr lang="es-AR" altLang="es-ES" sz="2000"/>
              <a:t>A estas señales se las conoce como </a:t>
            </a:r>
            <a:r>
              <a:rPr lang="es-AR" altLang="es-ES" sz="2000" b="1" i="1"/>
              <a:t>señales de dialogo (</a:t>
            </a:r>
            <a:r>
              <a:rPr lang="es-AR" altLang="es-ES" sz="2000" b="1" i="1" err="1"/>
              <a:t>handshaking</a:t>
            </a:r>
            <a:r>
              <a:rPr lang="es-AR" altLang="es-ES" sz="2000"/>
              <a:t>) que son intercambiadas entre el controlador - dispositivo y  el procesador antes de comenzar y al finalizar cada operación de E/S.</a:t>
            </a:r>
            <a:endParaRPr lang="es-AR" altLang="es-ES" sz="2400" kern="0">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F4331436-52BC-4E29-A737-83C420F3D579}"/>
              </a:ext>
            </a:extLst>
          </p:cNvPr>
          <p:cNvSpPr>
            <a:spLocks noGrp="1" noChangeArrowheads="1"/>
          </p:cNvSpPr>
          <p:nvPr>
            <p:ph type="title"/>
          </p:nvPr>
        </p:nvSpPr>
        <p:spPr>
          <a:xfrm>
            <a:off x="685800" y="332656"/>
            <a:ext cx="7772400" cy="587152"/>
          </a:xfrm>
        </p:spPr>
        <p:txBody>
          <a:bodyPr/>
          <a:lstStyle/>
          <a:p>
            <a:pPr eaLnBrk="1" hangingPunct="1"/>
            <a:r>
              <a:rPr lang="es-AR" altLang="es-ES" sz="3200">
                <a:latin typeface="Arial" panose="020B0604020202020204" pitchFamily="34" charset="0"/>
                <a:cs typeface="Arial" panose="020B0604020202020204" pitchFamily="34" charset="0"/>
              </a:rPr>
              <a:t>Amortiguación (</a:t>
            </a:r>
            <a:r>
              <a:rPr lang="es-AR" altLang="es-ES" sz="3200" i="1" err="1">
                <a:latin typeface="Arial" panose="020B0604020202020204" pitchFamily="34" charset="0"/>
                <a:cs typeface="Arial" panose="020B0604020202020204" pitchFamily="34" charset="0"/>
              </a:rPr>
              <a:t>buffering</a:t>
            </a:r>
            <a:r>
              <a:rPr lang="es-AR" altLang="es-ES" sz="3200">
                <a:latin typeface="Arial" panose="020B0604020202020204" pitchFamily="34" charset="0"/>
                <a:cs typeface="Arial" panose="020B0604020202020204" pitchFamily="34" charset="0"/>
              </a:rPr>
              <a:t>) de datos</a:t>
            </a:r>
          </a:p>
        </p:txBody>
      </p:sp>
      <p:sp>
        <p:nvSpPr>
          <p:cNvPr id="17411" name="Rectangle 3">
            <a:extLst>
              <a:ext uri="{FF2B5EF4-FFF2-40B4-BE49-F238E27FC236}">
                <a16:creationId xmlns:a16="http://schemas.microsoft.com/office/drawing/2014/main" id="{62810F3B-4F91-4BCA-A08C-6EEFA9602D34}"/>
              </a:ext>
            </a:extLst>
          </p:cNvPr>
          <p:cNvSpPr>
            <a:spLocks noGrp="1" noChangeArrowheads="1"/>
          </p:cNvSpPr>
          <p:nvPr>
            <p:ph type="body" idx="1"/>
          </p:nvPr>
        </p:nvSpPr>
        <p:spPr>
          <a:xfrm>
            <a:off x="304800" y="1268760"/>
            <a:ext cx="8458200" cy="4827240"/>
          </a:xfrm>
        </p:spPr>
        <p:txBody>
          <a:bodyPr/>
          <a:lstStyle/>
          <a:p>
            <a:pPr eaLnBrk="1" hangingPunct="1">
              <a:lnSpc>
                <a:spcPct val="90000"/>
              </a:lnSpc>
              <a:buFont typeface="Wingdings" panose="05000000000000000000" pitchFamily="2" charset="2"/>
              <a:buChar char="ü"/>
            </a:pPr>
            <a:r>
              <a:rPr lang="es-AR" altLang="es-ES" sz="2800">
                <a:latin typeface="Arial" panose="020B0604020202020204" pitchFamily="34" charset="0"/>
                <a:cs typeface="Arial" panose="020B0604020202020204" pitchFamily="34" charset="0"/>
              </a:rPr>
              <a:t>Es una tarea esencial del un módulo de E/S.</a:t>
            </a:r>
          </a:p>
          <a:p>
            <a:pPr eaLnBrk="1" hangingPunct="1">
              <a:lnSpc>
                <a:spcPct val="90000"/>
              </a:lnSpc>
              <a:buFont typeface="Wingdings" panose="05000000000000000000" pitchFamily="2" charset="2"/>
              <a:buChar char="ü"/>
            </a:pPr>
            <a:endParaRPr lang="es-AR" altLang="es-ES" sz="2800">
              <a:latin typeface="Arial" panose="020B0604020202020204" pitchFamily="34" charset="0"/>
              <a:cs typeface="Arial" panose="020B0604020202020204" pitchFamily="34" charset="0"/>
            </a:endParaRPr>
          </a:p>
          <a:p>
            <a:pPr eaLnBrk="1" hangingPunct="1">
              <a:lnSpc>
                <a:spcPct val="90000"/>
              </a:lnSpc>
              <a:buFont typeface="Wingdings" panose="05000000000000000000" pitchFamily="2" charset="2"/>
              <a:buChar char="ü"/>
            </a:pPr>
            <a:r>
              <a:rPr lang="es-AR" altLang="es-ES" sz="2800">
                <a:latin typeface="Arial" panose="020B0604020202020204" pitchFamily="34" charset="0"/>
                <a:cs typeface="Times New Roman" panose="02020603050405020304" pitchFamily="18" charset="0"/>
              </a:rPr>
              <a:t>Mientras que la velocidad de transferencia hacia y desde la memoria o el procesador es bastante alta, la velocidad es varios órdenes de magnitud inferior para la mayoría de los dispositivos.</a:t>
            </a:r>
          </a:p>
          <a:p>
            <a:pPr eaLnBrk="1" hangingPunct="1">
              <a:lnSpc>
                <a:spcPct val="90000"/>
              </a:lnSpc>
              <a:buFont typeface="Wingdings" panose="05000000000000000000" pitchFamily="2" charset="2"/>
              <a:buChar char="ü"/>
            </a:pPr>
            <a:endParaRPr lang="es-AR" altLang="es-ES" sz="2800">
              <a:latin typeface="Arial" panose="020B0604020202020204" pitchFamily="34" charset="0"/>
              <a:cs typeface="Times New Roman" panose="02020603050405020304" pitchFamily="18" charset="0"/>
            </a:endParaRPr>
          </a:p>
          <a:p>
            <a:pPr eaLnBrk="1" hangingPunct="1">
              <a:lnSpc>
                <a:spcPct val="90000"/>
              </a:lnSpc>
              <a:buFont typeface="Wingdings" panose="05000000000000000000" pitchFamily="2" charset="2"/>
              <a:buChar char="ü"/>
            </a:pPr>
            <a:r>
              <a:rPr lang="es-AR" altLang="es-ES" sz="2800">
                <a:latin typeface="Arial" panose="020B0604020202020204" pitchFamily="34" charset="0"/>
                <a:cs typeface="Times New Roman" panose="02020603050405020304" pitchFamily="18" charset="0"/>
              </a:rPr>
              <a:t>El módulo de E/S debe ser capaz de operar a ambas velocidades</a:t>
            </a:r>
            <a:r>
              <a:rPr lang="es-AR" altLang="es-ES" sz="2800">
                <a:latin typeface="Arial" panose="020B0604020202020204" pitchFamily="34" charset="0"/>
                <a:cs typeface="Arial" panose="020B0604020202020204" pitchFamily="34" charset="0"/>
              </a:rPr>
              <a:t>.</a:t>
            </a:r>
          </a:p>
        </p:txBody>
      </p:sp>
    </p:spTree>
  </p:cSld>
  <p:clrMapOvr>
    <a:masterClrMapping/>
  </p:clrMapOvr>
</p:sld>
</file>

<file path=ppt/theme/theme1.xml><?xml version="1.0" encoding="utf-8"?>
<a:theme xmlns:a="http://schemas.openxmlformats.org/drawingml/2006/main" name="Diseño predeterminado">
  <a:themeElements>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iseño predeterminad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iseño predeterminad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iseño predeterminad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3956</Words>
  <Application>Microsoft Office PowerPoint</Application>
  <PresentationFormat>Presentación en pantalla (4:3)</PresentationFormat>
  <Paragraphs>397</Paragraphs>
  <Slides>60</Slides>
  <Notes>1</Notes>
  <HiddenSlides>0</HiddenSlides>
  <MMClips>0</MMClips>
  <ScaleCrop>false</ScaleCrop>
  <HeadingPairs>
    <vt:vector size="8" baseType="variant">
      <vt:variant>
        <vt:lpstr>Fuentes usadas</vt:lpstr>
      </vt:variant>
      <vt:variant>
        <vt:i4>6</vt:i4>
      </vt:variant>
      <vt:variant>
        <vt:lpstr>Tema</vt:lpstr>
      </vt:variant>
      <vt:variant>
        <vt:i4>2</vt:i4>
      </vt:variant>
      <vt:variant>
        <vt:lpstr>Servidores OLE incrustados</vt:lpstr>
      </vt:variant>
      <vt:variant>
        <vt:i4>1</vt:i4>
      </vt:variant>
      <vt:variant>
        <vt:lpstr>Títulos de diapositiva</vt:lpstr>
      </vt:variant>
      <vt:variant>
        <vt:i4>60</vt:i4>
      </vt:variant>
    </vt:vector>
  </HeadingPairs>
  <TitlesOfParts>
    <vt:vector size="69" baseType="lpstr">
      <vt:lpstr>Arial</vt:lpstr>
      <vt:lpstr>Calibri</vt:lpstr>
      <vt:lpstr>Calibri Light</vt:lpstr>
      <vt:lpstr>Courier New</vt:lpstr>
      <vt:lpstr>Times New Roman</vt:lpstr>
      <vt:lpstr>Wingdings</vt:lpstr>
      <vt:lpstr>Diseño predeterminado</vt:lpstr>
      <vt:lpstr>1_Tema de Office</vt:lpstr>
      <vt:lpstr>Imagen</vt:lpstr>
      <vt:lpstr>Presentación de PowerPoint</vt:lpstr>
      <vt:lpstr>Presentación de PowerPoint</vt:lpstr>
      <vt:lpstr>Presentación de PowerPoint</vt:lpstr>
      <vt:lpstr>Presentación de PowerPoint</vt:lpstr>
      <vt:lpstr>Funciones del Módulo</vt:lpstr>
      <vt:lpstr>Control y temporización</vt:lpstr>
      <vt:lpstr>Comunicación con el procesador</vt:lpstr>
      <vt:lpstr>Comunicación con el dispositivo</vt:lpstr>
      <vt:lpstr>Amortiguación (buffering) de datos</vt:lpstr>
      <vt:lpstr>Detección de errores </vt:lpstr>
      <vt:lpstr>Manejo de Interrupciones</vt:lpstr>
      <vt:lpstr>Componentes principales</vt:lpstr>
      <vt:lpstr>Procesadores de E/S (IOP) </vt:lpstr>
      <vt:lpstr>TÉCNICAS DE E/S </vt:lpstr>
      <vt:lpstr>TÉCNICAS DE E/S </vt:lpstr>
      <vt:lpstr>Transferencia de datos mediante DMA</vt:lpstr>
      <vt:lpstr>Discos</vt:lpstr>
      <vt:lpstr>Hardware del Disco</vt:lpstr>
      <vt:lpstr>Tiempos que intervienen en una lectura de disco y la transferencia de datos a la memoria central</vt:lpstr>
      <vt:lpstr>Performance en los discos</vt:lpstr>
      <vt:lpstr>Planificador FCFS (First Come First Served)</vt:lpstr>
      <vt:lpstr>Planificador SSTF (Shortest Seek Time First)</vt:lpstr>
      <vt:lpstr>Planificador  SCAN</vt:lpstr>
      <vt:lpstr>Planificador C-SCAN</vt:lpstr>
      <vt:lpstr>Planificador LOOK-UP (Algoritmo del Ascensor)</vt:lpstr>
      <vt:lpstr>Planificador C-LOOK-UP (Algoritmo del Ascensor Modificado)</vt:lpstr>
      <vt:lpstr>Algoritmos de Planificación</vt:lpstr>
      <vt:lpstr>Dispositivos de estado sólido</vt:lpstr>
      <vt:lpstr>Presentación de PowerPoint</vt:lpstr>
      <vt:lpstr>Presentación de PowerPoint</vt:lpstr>
      <vt:lpstr>Sistemas basados en Disco </vt:lpstr>
      <vt:lpstr>Presentación de PowerPoint</vt:lpstr>
      <vt:lpstr>Presentación de PowerPoint</vt:lpstr>
      <vt:lpstr>Presentación de PowerPoint</vt:lpstr>
      <vt:lpstr>Objetivos y Funciones del Sistema de Gestión de Archivos </vt:lpstr>
      <vt:lpstr>Catalogación de los archivos en el soporte </vt:lpstr>
      <vt:lpstr>Administración del espacio de almacenamiento </vt:lpstr>
      <vt:lpstr>Administración Del Espacio Libre </vt:lpstr>
      <vt:lpstr>Presentación de PowerPoint</vt:lpstr>
      <vt:lpstr>Lista Enlazada de Bloques Libres </vt:lpstr>
      <vt:lpstr>Presentación de PowerPoint</vt:lpstr>
      <vt:lpstr>Bloques de Direcciones Libres</vt:lpstr>
      <vt:lpstr>Presentación de PowerPoint</vt:lpstr>
      <vt:lpstr>Bloques De Direcciones Libres Contiguas </vt:lpstr>
      <vt:lpstr>Presentación de PowerPoint</vt:lpstr>
      <vt:lpstr>Métodos de Asignación de espacio para los Archivos </vt:lpstr>
      <vt:lpstr>Asignación Contigua</vt:lpstr>
      <vt:lpstr>Presentación de PowerPoint</vt:lpstr>
      <vt:lpstr>Asignación Dinámica de Almacenamiento </vt:lpstr>
      <vt:lpstr>Presentación de PowerPoint</vt:lpstr>
      <vt:lpstr>Asignación Enlazada o Vincular (Linkeada)</vt:lpstr>
      <vt:lpstr>Presentación de PowerPoint</vt:lpstr>
      <vt:lpstr>Asignación Indexada </vt:lpstr>
      <vt:lpstr>Presentación de PowerPoint</vt:lpstr>
      <vt:lpstr>Acceso Secuencial </vt:lpstr>
      <vt:lpstr>Acceso Directo </vt:lpstr>
      <vt:lpstr>I - Nodos</vt:lpstr>
      <vt:lpstr>Presentación de PowerPoint</vt:lpstr>
      <vt:lpstr>Ventajas</vt:lpstr>
      <vt:lpstr>Presentación de PowerPoint</vt:lpstr>
    </vt:vector>
  </TitlesOfParts>
  <Company>AIGBANK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MÓDULO: 6</dc:title>
  <dc:creator>AIGBANK</dc:creator>
  <cp:lastModifiedBy>Catalano Leonardo Omar</cp:lastModifiedBy>
  <cp:revision>4</cp:revision>
  <dcterms:created xsi:type="dcterms:W3CDTF">2005-05-06T16:45:08Z</dcterms:created>
  <dcterms:modified xsi:type="dcterms:W3CDTF">2023-05-26T13:28:31Z</dcterms:modified>
</cp:coreProperties>
</file>