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Barlow" panose="020B0604020202020204" charset="0"/>
      <p:regular r:id="rId31"/>
      <p:bold r:id="rId32"/>
      <p:italic r:id="rId33"/>
      <p:boldItalic r:id="rId34"/>
    </p:embeddedFont>
    <p:embeddedFont>
      <p:font typeface="Century Schoolbook" panose="02040604050505020304" pitchFamily="18"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ía Virginia Brassesco" initials="" lastIdx="3" clrIdx="0"/>
  <p:cmAuthor id="1" name="Pablo Brusco"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6-11T00:27:25.239" idx="1">
    <p:pos x="196" y="1333"/>
    <p:text>@martin@recursiva.com.ar
_Assigned to martin_</p:text>
  </p:cm>
  <p:cm authorId="0" dt="2024-06-11T00:27:57.144" idx="2">
    <p:pos x="196" y="1433"/>
    <p:text>@pdecris@gmail.com
_Assigned to pdecris@gmail.com_</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06-11T00:25:59.617" idx="3">
    <p:pos x="196" y="2397"/>
    <p:text>yo la guarda cuento 3 operaciones porque levanta i, n y compara.
en el caso de incrementar en uno el i, serian recuperar valor de i, sumar 1 guardarlo en i, 3 operaciones</p:text>
  </p:cm>
  <p:cm authorId="1" dt="2024-06-11T01:11:19.120" idx="2">
    <p:pos x="196" y="2397"/>
    <p:text>"levantar" i o n no son operaciones según lo que entiendo.</p:text>
  </p:cm>
  <p:cm authorId="1" dt="2024-06-11T01:14:04.039" idx="1">
    <p:pos x="196" y="2397"/>
    <p:text>si no me equivoco queda 2 + 5*n + 1 + 1</p:text>
  </p:cm>
  <p:cm authorId="1" dt="2024-06-11T01:14:04.039" idx="3">
    <p:pos x="196" y="2397"/>
    <p:text>Yo cuento, 2 por las primeras 2 asignaciones, n veces 5 por: 
&lt; de la guarda + igual del i+ más de i + igual del j + * del j + 1 por la guarda final + 1 por el return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39b5caafc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39b5caafc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e39b5caafc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e39b5caaf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39b5caafc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39b5caaf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e39b5caafc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e39b5caafc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e39b5caafc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e39b5caaf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e39b5caafc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e39b5caafc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39b5caafc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e39b5caaf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e39b5caafc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e39b5caafc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e4d0e0460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e4d0e0460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e4d0e0460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e4d0e0460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e39b5caaf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e39b5caaf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e39b5caafc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e39b5caafc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e4d0e0460f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e4d0e0460f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e39b5caafc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e39b5caafc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e4d0e0460f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e4d0e0460f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e39b5caafc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e39b5caafc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4d0e0460f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e4d0e0460f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e4d0e0460f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e4d0e0460f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4d0e0460f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e4d0e0460f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e39b5caafc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e39b5caafc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e39b5caaf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e39b5caaf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e39b5ca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39b5ca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39b5caaf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39b5caaf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e39b5caaf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e39b5caa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39b5caafc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39b5caaf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39b5caaf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e39b5caaf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4d0e046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4d0e046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Barlow"/>
              <a:buNone/>
              <a:defRPr>
                <a:latin typeface="Barlow"/>
                <a:ea typeface="Barlow"/>
                <a:cs typeface="Barlow"/>
                <a:sym typeface="Barlow"/>
              </a:defRPr>
            </a:lvl1pPr>
            <a:lvl2pPr lvl="1" rtl="0">
              <a:spcBef>
                <a:spcPts val="0"/>
              </a:spcBef>
              <a:spcAft>
                <a:spcPts val="0"/>
              </a:spcAft>
              <a:buSzPts val="2800"/>
              <a:buFont typeface="Barlow"/>
              <a:buNone/>
              <a:defRPr>
                <a:latin typeface="Barlow"/>
                <a:ea typeface="Barlow"/>
                <a:cs typeface="Barlow"/>
                <a:sym typeface="Barlow"/>
              </a:defRPr>
            </a:lvl2pPr>
            <a:lvl3pPr lvl="2" rtl="0">
              <a:spcBef>
                <a:spcPts val="0"/>
              </a:spcBef>
              <a:spcAft>
                <a:spcPts val="0"/>
              </a:spcAft>
              <a:buSzPts val="2800"/>
              <a:buFont typeface="Barlow"/>
              <a:buNone/>
              <a:defRPr>
                <a:latin typeface="Barlow"/>
                <a:ea typeface="Barlow"/>
                <a:cs typeface="Barlow"/>
                <a:sym typeface="Barlow"/>
              </a:defRPr>
            </a:lvl3pPr>
            <a:lvl4pPr lvl="3" rtl="0">
              <a:spcBef>
                <a:spcPts val="0"/>
              </a:spcBef>
              <a:spcAft>
                <a:spcPts val="0"/>
              </a:spcAft>
              <a:buSzPts val="2800"/>
              <a:buFont typeface="Barlow"/>
              <a:buNone/>
              <a:defRPr>
                <a:latin typeface="Barlow"/>
                <a:ea typeface="Barlow"/>
                <a:cs typeface="Barlow"/>
                <a:sym typeface="Barlow"/>
              </a:defRPr>
            </a:lvl4pPr>
            <a:lvl5pPr lvl="4" rtl="0">
              <a:spcBef>
                <a:spcPts val="0"/>
              </a:spcBef>
              <a:spcAft>
                <a:spcPts val="0"/>
              </a:spcAft>
              <a:buSzPts val="2800"/>
              <a:buFont typeface="Barlow"/>
              <a:buNone/>
              <a:defRPr>
                <a:latin typeface="Barlow"/>
                <a:ea typeface="Barlow"/>
                <a:cs typeface="Barlow"/>
                <a:sym typeface="Barlow"/>
              </a:defRPr>
            </a:lvl5pPr>
            <a:lvl6pPr lvl="5" rtl="0">
              <a:spcBef>
                <a:spcPts val="0"/>
              </a:spcBef>
              <a:spcAft>
                <a:spcPts val="0"/>
              </a:spcAft>
              <a:buSzPts val="2800"/>
              <a:buFont typeface="Barlow"/>
              <a:buNone/>
              <a:defRPr>
                <a:latin typeface="Barlow"/>
                <a:ea typeface="Barlow"/>
                <a:cs typeface="Barlow"/>
                <a:sym typeface="Barlow"/>
              </a:defRPr>
            </a:lvl6pPr>
            <a:lvl7pPr lvl="6" rtl="0">
              <a:spcBef>
                <a:spcPts val="0"/>
              </a:spcBef>
              <a:spcAft>
                <a:spcPts val="0"/>
              </a:spcAft>
              <a:buSzPts val="2800"/>
              <a:buFont typeface="Barlow"/>
              <a:buNone/>
              <a:defRPr>
                <a:latin typeface="Barlow"/>
                <a:ea typeface="Barlow"/>
                <a:cs typeface="Barlow"/>
                <a:sym typeface="Barlow"/>
              </a:defRPr>
            </a:lvl7pPr>
            <a:lvl8pPr lvl="7" rtl="0">
              <a:spcBef>
                <a:spcPts val="0"/>
              </a:spcBef>
              <a:spcAft>
                <a:spcPts val="0"/>
              </a:spcAft>
              <a:buSzPts val="2800"/>
              <a:buFont typeface="Barlow"/>
              <a:buNone/>
              <a:defRPr>
                <a:latin typeface="Barlow"/>
                <a:ea typeface="Barlow"/>
                <a:cs typeface="Barlow"/>
                <a:sym typeface="Barlow"/>
              </a:defRPr>
            </a:lvl8pPr>
            <a:lvl9pPr lvl="8" rtl="0">
              <a:spcBef>
                <a:spcPts val="0"/>
              </a:spcBef>
              <a:spcAft>
                <a:spcPts val="0"/>
              </a:spcAft>
              <a:buSzPts val="2800"/>
              <a:buFont typeface="Barlow"/>
              <a:buNone/>
              <a:defRPr>
                <a:latin typeface="Barlow"/>
                <a:ea typeface="Barlow"/>
                <a:cs typeface="Barlow"/>
                <a:sym typeface="Barlow"/>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Font typeface="Barlow"/>
              <a:buChar char="●"/>
              <a:defRPr>
                <a:latin typeface="Barlow"/>
                <a:ea typeface="Barlow"/>
                <a:cs typeface="Barlow"/>
                <a:sym typeface="Barlow"/>
              </a:defRPr>
            </a:lvl1pPr>
            <a:lvl2pPr marL="914400" lvl="1" indent="-317500" rtl="0">
              <a:spcBef>
                <a:spcPts val="0"/>
              </a:spcBef>
              <a:spcAft>
                <a:spcPts val="0"/>
              </a:spcAft>
              <a:buSzPts val="1400"/>
              <a:buFont typeface="Barlow"/>
              <a:buChar char="○"/>
              <a:defRPr>
                <a:latin typeface="Barlow"/>
                <a:ea typeface="Barlow"/>
                <a:cs typeface="Barlow"/>
                <a:sym typeface="Barlow"/>
              </a:defRPr>
            </a:lvl2pPr>
            <a:lvl3pPr marL="1371600" lvl="2" indent="-317500" rtl="0">
              <a:spcBef>
                <a:spcPts val="0"/>
              </a:spcBef>
              <a:spcAft>
                <a:spcPts val="0"/>
              </a:spcAft>
              <a:buSzPts val="1400"/>
              <a:buFont typeface="Barlow"/>
              <a:buChar char="■"/>
              <a:defRPr>
                <a:latin typeface="Barlow"/>
                <a:ea typeface="Barlow"/>
                <a:cs typeface="Barlow"/>
                <a:sym typeface="Barlow"/>
              </a:defRPr>
            </a:lvl3pPr>
            <a:lvl4pPr marL="1828800" lvl="3" indent="-317500" rtl="0">
              <a:spcBef>
                <a:spcPts val="0"/>
              </a:spcBef>
              <a:spcAft>
                <a:spcPts val="0"/>
              </a:spcAft>
              <a:buSzPts val="1400"/>
              <a:buFont typeface="Barlow"/>
              <a:buChar char="●"/>
              <a:defRPr>
                <a:latin typeface="Barlow"/>
                <a:ea typeface="Barlow"/>
                <a:cs typeface="Barlow"/>
                <a:sym typeface="Barlow"/>
              </a:defRPr>
            </a:lvl4pPr>
            <a:lvl5pPr marL="2286000" lvl="4" indent="-317500" rtl="0">
              <a:spcBef>
                <a:spcPts val="0"/>
              </a:spcBef>
              <a:spcAft>
                <a:spcPts val="0"/>
              </a:spcAft>
              <a:buSzPts val="1400"/>
              <a:buFont typeface="Barlow"/>
              <a:buChar char="○"/>
              <a:defRPr>
                <a:latin typeface="Barlow"/>
                <a:ea typeface="Barlow"/>
                <a:cs typeface="Barlow"/>
                <a:sym typeface="Barlow"/>
              </a:defRPr>
            </a:lvl5pPr>
            <a:lvl6pPr marL="2743200" lvl="5" indent="-317500" rtl="0">
              <a:spcBef>
                <a:spcPts val="0"/>
              </a:spcBef>
              <a:spcAft>
                <a:spcPts val="0"/>
              </a:spcAft>
              <a:buSzPts val="1400"/>
              <a:buFont typeface="Barlow"/>
              <a:buChar char="■"/>
              <a:defRPr>
                <a:latin typeface="Barlow"/>
                <a:ea typeface="Barlow"/>
                <a:cs typeface="Barlow"/>
                <a:sym typeface="Barlow"/>
              </a:defRPr>
            </a:lvl6pPr>
            <a:lvl7pPr marL="3200400" lvl="6" indent="-317500" rtl="0">
              <a:spcBef>
                <a:spcPts val="0"/>
              </a:spcBef>
              <a:spcAft>
                <a:spcPts val="0"/>
              </a:spcAft>
              <a:buSzPts val="1400"/>
              <a:buFont typeface="Barlow"/>
              <a:buChar char="●"/>
              <a:defRPr>
                <a:latin typeface="Barlow"/>
                <a:ea typeface="Barlow"/>
                <a:cs typeface="Barlow"/>
                <a:sym typeface="Barlow"/>
              </a:defRPr>
            </a:lvl7pPr>
            <a:lvl8pPr marL="3657600" lvl="7" indent="-317500" rtl="0">
              <a:spcBef>
                <a:spcPts val="0"/>
              </a:spcBef>
              <a:spcAft>
                <a:spcPts val="0"/>
              </a:spcAft>
              <a:buSzPts val="1400"/>
              <a:buFont typeface="Barlow"/>
              <a:buChar char="○"/>
              <a:defRPr>
                <a:latin typeface="Barlow"/>
                <a:ea typeface="Barlow"/>
                <a:cs typeface="Barlow"/>
                <a:sym typeface="Barlow"/>
              </a:defRPr>
            </a:lvl8pPr>
            <a:lvl9pPr marL="4114800" lvl="8" indent="-317500" rtl="0">
              <a:spcBef>
                <a:spcPts val="0"/>
              </a:spcBef>
              <a:spcAft>
                <a:spcPts val="0"/>
              </a:spcAft>
              <a:buSzPts val="1400"/>
              <a:buFont typeface="Barlow"/>
              <a:buChar char="■"/>
              <a:defRPr>
                <a:latin typeface="Barlow"/>
                <a:ea typeface="Barlow"/>
                <a:cs typeface="Barlow"/>
                <a:sym typeface="Barlow"/>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atin typeface="Barlow"/>
                <a:ea typeface="Barlow"/>
                <a:cs typeface="Barlow"/>
                <a:sym typeface="Barlow"/>
              </a:defRPr>
            </a:lvl1pPr>
            <a:lvl2pPr lvl="1" rtl="0">
              <a:buNone/>
              <a:defRPr>
                <a:latin typeface="Barlow"/>
                <a:ea typeface="Barlow"/>
                <a:cs typeface="Barlow"/>
                <a:sym typeface="Barlow"/>
              </a:defRPr>
            </a:lvl2pPr>
            <a:lvl3pPr lvl="2" rtl="0">
              <a:buNone/>
              <a:defRPr>
                <a:latin typeface="Barlow"/>
                <a:ea typeface="Barlow"/>
                <a:cs typeface="Barlow"/>
                <a:sym typeface="Barlow"/>
              </a:defRPr>
            </a:lvl3pPr>
            <a:lvl4pPr lvl="3" rtl="0">
              <a:buNone/>
              <a:defRPr>
                <a:latin typeface="Barlow"/>
                <a:ea typeface="Barlow"/>
                <a:cs typeface="Barlow"/>
                <a:sym typeface="Barlow"/>
              </a:defRPr>
            </a:lvl4pPr>
            <a:lvl5pPr lvl="4" rtl="0">
              <a:buNone/>
              <a:defRPr>
                <a:latin typeface="Barlow"/>
                <a:ea typeface="Barlow"/>
                <a:cs typeface="Barlow"/>
                <a:sym typeface="Barlow"/>
              </a:defRPr>
            </a:lvl5pPr>
            <a:lvl6pPr lvl="5" rtl="0">
              <a:buNone/>
              <a:defRPr>
                <a:latin typeface="Barlow"/>
                <a:ea typeface="Barlow"/>
                <a:cs typeface="Barlow"/>
                <a:sym typeface="Barlow"/>
              </a:defRPr>
            </a:lvl6pPr>
            <a:lvl7pPr lvl="6" rtl="0">
              <a:buNone/>
              <a:defRPr>
                <a:latin typeface="Barlow"/>
                <a:ea typeface="Barlow"/>
                <a:cs typeface="Barlow"/>
                <a:sym typeface="Barlow"/>
              </a:defRPr>
            </a:lvl7pPr>
            <a:lvl8pPr lvl="7" rtl="0">
              <a:buNone/>
              <a:defRPr>
                <a:latin typeface="Barlow"/>
                <a:ea typeface="Barlow"/>
                <a:cs typeface="Barlow"/>
                <a:sym typeface="Barlow"/>
              </a:defRPr>
            </a:lvl8pPr>
            <a:lvl9pPr lvl="8" rtl="0">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116175"/>
            <a:ext cx="8520600" cy="2052600"/>
          </a:xfrm>
          <a:prstGeom prst="rect">
            <a:avLst/>
          </a:prstGeom>
        </p:spPr>
        <p:txBody>
          <a:bodyPr spcFirstLastPara="1" wrap="square" lIns="91425" tIns="91425" rIns="91425" bIns="91425" anchor="b" anchorCtr="0">
            <a:normAutofit fontScale="90000"/>
          </a:bodyPr>
          <a:lstStyle/>
          <a:p>
            <a:pPr lvl="0"/>
            <a:r>
              <a:rPr lang="es-419" sz="2800" dirty="0">
                <a:latin typeface="Barlow"/>
                <a:ea typeface="Barlow"/>
                <a:cs typeface="Barlow"/>
                <a:sym typeface="Barlow"/>
              </a:rPr>
              <a:t>Introducción a nociones </a:t>
            </a:r>
            <a:br>
              <a:rPr lang="es-419" sz="2800" dirty="0">
                <a:latin typeface="Barlow"/>
                <a:ea typeface="Barlow"/>
                <a:cs typeface="Barlow"/>
                <a:sym typeface="Barlow"/>
              </a:rPr>
            </a:br>
            <a:r>
              <a:rPr lang="es-419" sz="2800" dirty="0">
                <a:latin typeface="Barlow"/>
                <a:ea typeface="Barlow"/>
                <a:cs typeface="Barlow"/>
                <a:sym typeface="Barlow"/>
              </a:rPr>
              <a:t>de </a:t>
            </a:r>
            <a:br>
              <a:rPr lang="es-419" sz="2800" dirty="0">
                <a:latin typeface="Barlow"/>
                <a:ea typeface="Barlow"/>
                <a:cs typeface="Barlow"/>
                <a:sym typeface="Barlow"/>
              </a:rPr>
            </a:br>
            <a:r>
              <a:rPr lang="es-419" sz="2800" dirty="0">
                <a:latin typeface="Barlow"/>
                <a:ea typeface="Barlow"/>
                <a:cs typeface="Barlow"/>
                <a:sym typeface="Barlow"/>
              </a:rPr>
              <a:t>Complejidad Algorítmica</a:t>
            </a:r>
            <a:br>
              <a:rPr lang="es-419" sz="2800" dirty="0">
                <a:latin typeface="Barlow"/>
                <a:ea typeface="Barlow"/>
                <a:cs typeface="Barlow"/>
                <a:sym typeface="Barlow"/>
              </a:rPr>
            </a:br>
            <a:br>
              <a:rPr lang="es-419" sz="2800" dirty="0">
                <a:latin typeface="Barlow"/>
                <a:ea typeface="Barlow"/>
                <a:cs typeface="Barlow"/>
                <a:sym typeface="Barlow"/>
              </a:rPr>
            </a:br>
            <a:br>
              <a:rPr lang="es-419" sz="2800" dirty="0">
                <a:latin typeface="Barlow"/>
                <a:ea typeface="Barlow"/>
                <a:cs typeface="Barlow"/>
                <a:sym typeface="Barlow"/>
              </a:rPr>
            </a:br>
            <a:br>
              <a:rPr lang="es-419" dirty="0">
                <a:latin typeface="Barlow"/>
                <a:ea typeface="Barlow"/>
                <a:cs typeface="Barlow"/>
                <a:sym typeface="Barlow"/>
              </a:rPr>
            </a:br>
            <a:r>
              <a:rPr lang="es-419" sz="1600" dirty="0">
                <a:latin typeface="Barlow"/>
                <a:ea typeface="Barlow"/>
                <a:cs typeface="Barlow"/>
                <a:sym typeface="Barlow"/>
              </a:rPr>
              <a:t>Introducción a la Programación</a:t>
            </a:r>
            <a:endParaRPr sz="1600" dirty="0">
              <a:solidFill>
                <a:srgbClr val="7928A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Cantidad de operaciones elementales</a:t>
            </a:r>
            <a:endParaRPr/>
          </a:p>
        </p:txBody>
      </p:sp>
      <p:sp>
        <p:nvSpPr>
          <p:cNvPr id="126" name="Google Shape;126;p22"/>
          <p:cNvSpPr txBox="1">
            <a:spLocks noGrp="1"/>
          </p:cNvSpPr>
          <p:nvPr>
            <p:ph type="body" idx="1"/>
          </p:nvPr>
        </p:nvSpPr>
        <p:spPr>
          <a:xfrm>
            <a:off x="311700" y="1000075"/>
            <a:ext cx="90582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s-419" sz="1600"/>
              <a:t>Una forma de medir la “complejidad” de una función, es a partir de </a:t>
            </a:r>
            <a:r>
              <a:rPr lang="es-419" sz="1600" b="1"/>
              <a:t>contar</a:t>
            </a:r>
            <a:r>
              <a:rPr lang="es-419" sz="1600"/>
              <a:t> </a:t>
            </a:r>
            <a:r>
              <a:rPr lang="es-419" sz="1600" b="1"/>
              <a:t>operaciones elementales</a:t>
            </a:r>
            <a:r>
              <a:rPr lang="es-419" sz="1600"/>
              <a:t> </a:t>
            </a:r>
            <a:r>
              <a:rPr lang="es-419" sz="1600">
                <a:solidFill>
                  <a:schemeClr val="accent1"/>
                </a:solidFill>
              </a:rPr>
              <a:t>(sumas, restas, multiplicaciones, divisiones, asignaciones, condicionales, returns) </a:t>
            </a:r>
            <a:r>
              <a:rPr lang="es-419" sz="1600"/>
              <a:t>. </a:t>
            </a:r>
            <a:br>
              <a:rPr lang="es-419" sz="1600"/>
            </a:br>
            <a:r>
              <a:rPr lang="es-419" sz="1600"/>
              <a:t>Método </a:t>
            </a:r>
            <a:r>
              <a:rPr lang="es-419" sz="1600" b="1"/>
              <a:t>agnóstico</a:t>
            </a:r>
            <a:r>
              <a:rPr lang="es-419" sz="1600"/>
              <a:t> a la computadora. Pero lamentablemente modifica su código:</a:t>
            </a:r>
            <a:endParaRPr sz="1600"/>
          </a:p>
        </p:txBody>
      </p:sp>
      <p:sp>
        <p:nvSpPr>
          <p:cNvPr id="127" name="Google Shape;127;p22"/>
          <p:cNvSpPr txBox="1"/>
          <p:nvPr/>
        </p:nvSpPr>
        <p:spPr>
          <a:xfrm>
            <a:off x="304800" y="2036675"/>
            <a:ext cx="8839200" cy="2339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sumatoria_con_cuentas</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b="1">
                <a:solidFill>
                  <a:srgbClr val="545454"/>
                </a:solidFill>
                <a:highlight>
                  <a:srgbClr val="FEFEFE"/>
                </a:highlight>
                <a:latin typeface="Consolas"/>
                <a:ea typeface="Consolas"/>
                <a:cs typeface="Consolas"/>
                <a:sym typeface="Consolas"/>
              </a:rPr>
              <a:t>  </a:t>
            </a:r>
            <a:r>
              <a:rPr lang="es-419">
                <a:solidFill>
                  <a:srgbClr val="008000"/>
                </a:solidFill>
                <a:highlight>
                  <a:srgbClr val="FEFEFE"/>
                </a:highlight>
                <a:latin typeface="Consolas"/>
                <a:ea typeface="Consolas"/>
                <a:cs typeface="Consolas"/>
                <a:sym typeface="Consolas"/>
              </a:rPr>
              <a:t>cant_operaciones </a:t>
            </a:r>
            <a:r>
              <a:rPr lang="es-419">
                <a:solidFill>
                  <a:srgbClr val="545454"/>
                </a:solidFill>
                <a:highlight>
                  <a:srgbClr val="FEFEFE"/>
                </a:highlight>
                <a:latin typeface="Consolas"/>
                <a:ea typeface="Consolas"/>
                <a:cs typeface="Consolas"/>
                <a:sym typeface="Consolas"/>
              </a:rPr>
              <a:t>: </a:t>
            </a:r>
            <a:r>
              <a:rPr lang="es-419">
                <a:solidFill>
                  <a:srgbClr val="AA5D00"/>
                </a:solidFill>
                <a:latin typeface="Consolas"/>
                <a:ea typeface="Consolas"/>
                <a:cs typeface="Consolas"/>
                <a:sym typeface="Consolas"/>
              </a:rPr>
              <a:t>int</a:t>
            </a:r>
            <a:r>
              <a:rPr lang="es-419">
                <a:solidFill>
                  <a:srgbClr val="008000"/>
                </a:solidFill>
                <a:highlight>
                  <a:srgbClr val="FEFEFE"/>
                </a:highlight>
                <a:latin typeface="Consolas"/>
                <a:ea typeface="Consolas"/>
                <a:cs typeface="Consolas"/>
                <a:sym typeface="Consolas"/>
              </a:rPr>
              <a:t> = 0  # (op. agregada, no cuenta)</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 = </a:t>
            </a:r>
            <a:r>
              <a:rPr lang="es-419">
                <a:solidFill>
                  <a:srgbClr val="AA5D00"/>
                </a:solidFill>
                <a:latin typeface="Consolas"/>
                <a:ea typeface="Consolas"/>
                <a:cs typeface="Consolas"/>
                <a:sym typeface="Consolas"/>
              </a:rPr>
              <a:t>0             </a:t>
            </a:r>
            <a:r>
              <a:rPr lang="es-419">
                <a:solidFill>
                  <a:srgbClr val="696969"/>
                </a:solidFill>
                <a:latin typeface="Consolas"/>
                <a:ea typeface="Consolas"/>
                <a:cs typeface="Consolas"/>
                <a:sym typeface="Consolas"/>
              </a:rPr>
              <a:t># Asignación de </a:t>
            </a:r>
            <a:r>
              <a:rPr lang="es-419">
                <a:solidFill>
                  <a:srgbClr val="545454"/>
                </a:solidFill>
                <a:highlight>
                  <a:srgbClr val="FEFEFE"/>
                </a:highlight>
                <a:latin typeface="Consolas"/>
                <a:ea typeface="Consolas"/>
                <a:cs typeface="Consolas"/>
                <a:sym typeface="Consolas"/>
              </a:rPr>
              <a:t>total</a:t>
            </a:r>
            <a:r>
              <a:rPr lang="es-419">
                <a:solidFill>
                  <a:srgbClr val="696969"/>
                </a:solidFill>
                <a:latin typeface="Consolas"/>
                <a:ea typeface="Consolas"/>
                <a:cs typeface="Consolas"/>
                <a:sym typeface="Consolas"/>
              </a:rPr>
              <a:t> a un valor</a:t>
            </a:r>
            <a:endParaRPr>
              <a:solidFill>
                <a:srgbClr val="AA5D00"/>
              </a:solidFill>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008000"/>
                </a:solidFill>
                <a:highlight>
                  <a:srgbClr val="FEFEFE"/>
                </a:highlight>
                <a:latin typeface="Consolas"/>
                <a:ea typeface="Consolas"/>
                <a:cs typeface="Consolas"/>
                <a:sym typeface="Consolas"/>
              </a:rPr>
              <a:t>  cant_operaciones += 1       # (op. agregada, no cuenta)</a:t>
            </a:r>
            <a:endParaRPr>
              <a:solidFill>
                <a:srgbClr val="696969"/>
              </a:solidFill>
              <a:latin typeface="Consolas"/>
              <a:ea typeface="Consolas"/>
              <a:cs typeface="Consolas"/>
              <a:sym typeface="Consolas"/>
            </a:endParaRPr>
          </a:p>
          <a:p>
            <a:pPr marL="0" marR="0" lvl="0" indent="0" algn="l" rtl="0">
              <a:lnSpc>
                <a:spcPct val="100000"/>
              </a:lnSpc>
              <a:spcBef>
                <a:spcPts val="0"/>
              </a:spcBef>
              <a:spcAft>
                <a:spcPts val="0"/>
              </a:spcAft>
              <a:buNone/>
            </a:pPr>
            <a:endParaRPr>
              <a:solidFill>
                <a:srgbClr val="696969"/>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for</a:t>
            </a:r>
            <a:r>
              <a:rPr lang="es-419">
                <a:solidFill>
                  <a:srgbClr val="545454"/>
                </a:solidFill>
                <a:highlight>
                  <a:srgbClr val="FEFEFE"/>
                </a:highlight>
                <a:latin typeface="Consolas"/>
                <a:ea typeface="Consolas"/>
                <a:cs typeface="Consolas"/>
                <a:sym typeface="Consolas"/>
              </a:rPr>
              <a:t> i </a:t>
            </a:r>
            <a:r>
              <a:rPr lang="es-419">
                <a:solidFill>
                  <a:srgbClr val="7928A1"/>
                </a:solidFill>
                <a:latin typeface="Consolas"/>
                <a:ea typeface="Consolas"/>
                <a:cs typeface="Consolas"/>
                <a:sym typeface="Consolas"/>
              </a:rPr>
              <a:t>in</a:t>
            </a:r>
            <a:r>
              <a:rPr lang="es-419">
                <a:solidFill>
                  <a:srgbClr val="545454"/>
                </a:solidFill>
                <a:highlight>
                  <a:srgbClr val="FEFEFE"/>
                </a:highlight>
                <a:latin typeface="Consolas"/>
                <a:ea typeface="Consolas"/>
                <a:cs typeface="Consolas"/>
                <a:sym typeface="Consolas"/>
              </a:rPr>
              <a:t> </a:t>
            </a:r>
            <a:r>
              <a:rPr lang="es-419">
                <a:solidFill>
                  <a:srgbClr val="AA5D00"/>
                </a:solidFill>
                <a:latin typeface="Consolas"/>
                <a:ea typeface="Consolas"/>
                <a:cs typeface="Consolas"/>
                <a:sym typeface="Consolas"/>
              </a:rPr>
              <a:t>range</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1</a:t>
            </a:r>
            <a:r>
              <a:rPr lang="es-419">
                <a:solidFill>
                  <a:srgbClr val="545454"/>
                </a:solidFill>
                <a:highlight>
                  <a:srgbClr val="FEFEFE"/>
                </a:highlight>
                <a:latin typeface="Consolas"/>
                <a:ea typeface="Consolas"/>
                <a:cs typeface="Consolas"/>
                <a:sym typeface="Consolas"/>
              </a:rPr>
              <a:t>, n):       </a:t>
            </a:r>
            <a:r>
              <a:rPr lang="es-419">
                <a:solidFill>
                  <a:srgbClr val="696969"/>
                </a:solidFill>
                <a:latin typeface="Consolas"/>
                <a:ea typeface="Consolas"/>
                <a:cs typeface="Consolas"/>
                <a:sym typeface="Consolas"/>
              </a:rPr>
              <a:t># Asignación de i a un valor</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008000"/>
                </a:solidFill>
                <a:highlight>
                  <a:srgbClr val="FEFEFE"/>
                </a:highlight>
                <a:latin typeface="Consolas"/>
                <a:ea typeface="Consolas"/>
                <a:cs typeface="Consolas"/>
                <a:sym typeface="Consolas"/>
              </a:rPr>
              <a:t>    cant_operaciones += 1     # (op. agregada, no cuenta)</a:t>
            </a:r>
            <a:endParaRPr>
              <a:solidFill>
                <a:srgbClr val="696969"/>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total + i         </a:t>
            </a:r>
            <a:r>
              <a:rPr lang="es-419">
                <a:solidFill>
                  <a:srgbClr val="696969"/>
                </a:solidFill>
                <a:latin typeface="Consolas"/>
                <a:ea typeface="Consolas"/>
                <a:cs typeface="Consolas"/>
                <a:sym typeface="Consolas"/>
              </a:rPr>
              <a:t># Asignación de total a un valor y la suma de total con i</a:t>
            </a:r>
            <a:endParaRPr>
              <a:solidFill>
                <a:srgbClr val="545454"/>
              </a:solidFill>
              <a:highlight>
                <a:srgbClr val="FEFEF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008000"/>
                </a:solidFill>
                <a:highlight>
                  <a:srgbClr val="FEFEFE"/>
                </a:highlight>
                <a:latin typeface="Consolas"/>
                <a:ea typeface="Consolas"/>
                <a:cs typeface="Consolas"/>
                <a:sym typeface="Consolas"/>
              </a:rPr>
              <a:t>    cant_operaciones += 2     # (op. agregada, no cuenta)</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  return</a:t>
            </a:r>
            <a:r>
              <a:rPr lang="es-419">
                <a:solidFill>
                  <a:srgbClr val="545454"/>
                </a:solidFill>
                <a:highlight>
                  <a:srgbClr val="FEFEFE"/>
                </a:highlight>
                <a:latin typeface="Consolas"/>
                <a:ea typeface="Consolas"/>
                <a:cs typeface="Consolas"/>
                <a:sym typeface="Consolas"/>
              </a:rPr>
              <a:t> total, </a:t>
            </a:r>
            <a:r>
              <a:rPr lang="es-419">
                <a:solidFill>
                  <a:srgbClr val="008000"/>
                </a:solidFill>
                <a:highlight>
                  <a:srgbClr val="FEFEFE"/>
                </a:highlight>
                <a:latin typeface="Consolas"/>
                <a:ea typeface="Consolas"/>
                <a:cs typeface="Consolas"/>
                <a:sym typeface="Consolas"/>
              </a:rPr>
              <a:t>cant_operaciones</a:t>
            </a:r>
            <a:endParaRPr>
              <a:solidFill>
                <a:srgbClr val="008000"/>
              </a:solidFill>
              <a:highlight>
                <a:srgbClr val="FEFEFE"/>
              </a:highlight>
              <a:latin typeface="Consolas"/>
              <a:ea typeface="Consolas"/>
              <a:cs typeface="Consolas"/>
              <a:sym typeface="Consolas"/>
            </a:endParaRPr>
          </a:p>
        </p:txBody>
      </p:sp>
      <p:sp>
        <p:nvSpPr>
          <p:cNvPr id="128" name="Google Shape;128;p22"/>
          <p:cNvSpPr txBox="1"/>
          <p:nvPr/>
        </p:nvSpPr>
        <p:spPr>
          <a:xfrm>
            <a:off x="304800" y="4485600"/>
            <a:ext cx="8690100" cy="615600"/>
          </a:xfrm>
          <a:prstGeom prst="rect">
            <a:avLst/>
          </a:prstGeom>
          <a:solidFill>
            <a:srgbClr val="FFF9CC">
              <a:alpha val="2911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b="1">
                <a:solidFill>
                  <a:srgbClr val="545454"/>
                </a:solidFill>
                <a:latin typeface="Courier New"/>
                <a:ea typeface="Courier New"/>
                <a:cs typeface="Courier New"/>
                <a:sym typeface="Courier New"/>
              </a:rPr>
              <a:t>In [</a:t>
            </a:r>
            <a:r>
              <a:rPr lang="es-419" b="1">
                <a:solidFill>
                  <a:srgbClr val="AA5D00"/>
                </a:solidFill>
                <a:latin typeface="Courier New"/>
                <a:ea typeface="Courier New"/>
                <a:cs typeface="Courier New"/>
                <a:sym typeface="Courier New"/>
              </a:rPr>
              <a:t>49</a:t>
            </a:r>
            <a:r>
              <a:rPr lang="es-419" b="1">
                <a:solidFill>
                  <a:srgbClr val="545454"/>
                </a:solidFill>
                <a:latin typeface="Courier New"/>
                <a:ea typeface="Courier New"/>
                <a:cs typeface="Courier New"/>
                <a:sym typeface="Courier New"/>
              </a:rPr>
              <a:t>]: sumatoria_con_cuentas(</a:t>
            </a:r>
            <a:r>
              <a:rPr lang="es-419" b="1">
                <a:solidFill>
                  <a:srgbClr val="AA5D00"/>
                </a:solidFill>
                <a:latin typeface="Courier New"/>
                <a:ea typeface="Courier New"/>
                <a:cs typeface="Courier New"/>
                <a:sym typeface="Courier New"/>
              </a:rPr>
              <a:t>1_000</a:t>
            </a:r>
            <a:r>
              <a:rPr lang="es-419" b="1">
                <a:solidFill>
                  <a:srgbClr val="545454"/>
                </a:solidFill>
                <a:latin typeface="Courier New"/>
                <a:ea typeface="Courier New"/>
                <a:cs typeface="Courier New"/>
                <a:sym typeface="Courier New"/>
              </a:rPr>
              <a:t>)</a:t>
            </a:r>
            <a:endParaRPr b="1">
              <a:solidFill>
                <a:srgbClr val="545454"/>
              </a:solidFill>
              <a:latin typeface="Courier New"/>
              <a:ea typeface="Courier New"/>
              <a:cs typeface="Courier New"/>
              <a:sym typeface="Courier New"/>
            </a:endParaRPr>
          </a:p>
          <a:p>
            <a:pPr marL="0" lvl="0" indent="0" algn="l" rtl="0">
              <a:spcBef>
                <a:spcPts val="0"/>
              </a:spcBef>
              <a:spcAft>
                <a:spcPts val="0"/>
              </a:spcAft>
              <a:buNone/>
            </a:pPr>
            <a:r>
              <a:rPr lang="es-419" b="1">
                <a:solidFill>
                  <a:srgbClr val="545454"/>
                </a:solidFill>
                <a:latin typeface="Courier New"/>
                <a:ea typeface="Courier New"/>
                <a:cs typeface="Courier New"/>
                <a:sym typeface="Courier New"/>
              </a:rPr>
              <a:t>Out[</a:t>
            </a:r>
            <a:r>
              <a:rPr lang="es-419" b="1">
                <a:solidFill>
                  <a:srgbClr val="AA5D00"/>
                </a:solidFill>
                <a:latin typeface="Courier New"/>
                <a:ea typeface="Courier New"/>
                <a:cs typeface="Courier New"/>
                <a:sym typeface="Courier New"/>
              </a:rPr>
              <a:t>49</a:t>
            </a:r>
            <a:r>
              <a:rPr lang="es-419" b="1">
                <a:solidFill>
                  <a:srgbClr val="545454"/>
                </a:solidFill>
                <a:latin typeface="Courier New"/>
                <a:ea typeface="Courier New"/>
                <a:cs typeface="Courier New"/>
                <a:sym typeface="Courier New"/>
              </a:rPr>
              <a:t>]</a:t>
            </a:r>
            <a:r>
              <a:rPr lang="es-419">
                <a:solidFill>
                  <a:srgbClr val="008000"/>
                </a:solidFill>
                <a:highlight>
                  <a:srgbClr val="FEFEFE"/>
                </a:highlight>
                <a:latin typeface="Consolas"/>
                <a:ea typeface="Consolas"/>
                <a:cs typeface="Consolas"/>
                <a:sym typeface="Consolas"/>
              </a:rPr>
              <a:t>: </a:t>
            </a:r>
            <a:r>
              <a:rPr lang="es-419" b="1">
                <a:solidFill>
                  <a:srgbClr val="AA5D00"/>
                </a:solidFill>
                <a:latin typeface="Courier New"/>
                <a:ea typeface="Courier New"/>
                <a:cs typeface="Courier New"/>
                <a:sym typeface="Courier New"/>
              </a:rPr>
              <a:t>(499500, 2998)</a:t>
            </a:r>
            <a:endParaRPr b="1">
              <a:solidFill>
                <a:srgbClr val="7928A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body" idx="1"/>
          </p:nvPr>
        </p:nvSpPr>
        <p:spPr>
          <a:xfrm>
            <a:off x="311700" y="3438475"/>
            <a:ext cx="8520600" cy="41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La cantidad total de operaciones de </a:t>
            </a:r>
            <a:r>
              <a:rPr lang="es-419">
                <a:solidFill>
                  <a:srgbClr val="007FAA"/>
                </a:solidFill>
                <a:latin typeface="Consolas"/>
                <a:ea typeface="Consolas"/>
                <a:cs typeface="Consolas"/>
                <a:sym typeface="Consolas"/>
              </a:rPr>
              <a:t>sumatoria(</a:t>
            </a:r>
            <a:r>
              <a:rPr lang="es-419" b="1">
                <a:solidFill>
                  <a:srgbClr val="AA5D00"/>
                </a:solidFill>
                <a:latin typeface="Courier New"/>
                <a:ea typeface="Courier New"/>
                <a:cs typeface="Courier New"/>
                <a:sym typeface="Courier New"/>
              </a:rPr>
              <a:t>1_000</a:t>
            </a:r>
            <a:r>
              <a:rPr lang="es-419">
                <a:solidFill>
                  <a:srgbClr val="007FAA"/>
                </a:solidFill>
                <a:latin typeface="Consolas"/>
                <a:ea typeface="Consolas"/>
                <a:cs typeface="Consolas"/>
                <a:sym typeface="Consolas"/>
              </a:rPr>
              <a:t>)</a:t>
            </a:r>
            <a:r>
              <a:rPr lang="es-419"/>
              <a:t> será:</a:t>
            </a:r>
            <a:br>
              <a:rPr lang="es-419"/>
            </a:br>
            <a:r>
              <a:rPr lang="es-419">
                <a:latin typeface="Century Schoolbook"/>
                <a:ea typeface="Century Schoolbook"/>
                <a:cs typeface="Century Schoolbook"/>
                <a:sym typeface="Century Schoolbook"/>
              </a:rPr>
              <a:t>T</a:t>
            </a:r>
            <a:r>
              <a:rPr lang="es-419" baseline="-25000">
                <a:latin typeface="Century Schoolbook"/>
                <a:ea typeface="Century Schoolbook"/>
                <a:cs typeface="Century Schoolbook"/>
                <a:sym typeface="Century Schoolbook"/>
              </a:rPr>
              <a:t>sum</a:t>
            </a:r>
            <a:r>
              <a:rPr lang="es-419">
                <a:latin typeface="Century Schoolbook"/>
                <a:ea typeface="Century Schoolbook"/>
                <a:cs typeface="Century Schoolbook"/>
                <a:sym typeface="Century Schoolbook"/>
              </a:rPr>
              <a:t>(</a:t>
            </a:r>
            <a:r>
              <a:rPr lang="es-419" b="1">
                <a:solidFill>
                  <a:srgbClr val="AA5D00"/>
                </a:solidFill>
                <a:latin typeface="Courier New"/>
                <a:ea typeface="Courier New"/>
                <a:cs typeface="Courier New"/>
                <a:sym typeface="Courier New"/>
              </a:rPr>
              <a:t>1000</a:t>
            </a:r>
            <a:r>
              <a:rPr lang="es-419">
                <a:latin typeface="Century Schoolbook"/>
                <a:ea typeface="Century Schoolbook"/>
                <a:cs typeface="Century Schoolbook"/>
                <a:sym typeface="Century Schoolbook"/>
              </a:rPr>
              <a:t>) = 1 + 999 * 3 = </a:t>
            </a:r>
            <a:r>
              <a:rPr lang="es-419" b="1">
                <a:latin typeface="Century Schoolbook"/>
                <a:ea typeface="Century Schoolbook"/>
                <a:cs typeface="Century Schoolbook"/>
                <a:sym typeface="Century Schoolbook"/>
              </a:rPr>
              <a:t>2,998</a:t>
            </a:r>
            <a:endParaRPr b="1">
              <a:latin typeface="Century Schoolbook"/>
              <a:ea typeface="Century Schoolbook"/>
              <a:cs typeface="Century Schoolbook"/>
              <a:sym typeface="Century Schoolbook"/>
            </a:endParaRPr>
          </a:p>
          <a:p>
            <a:pPr marL="0" lvl="0" indent="0" algn="l" rtl="0">
              <a:spcBef>
                <a:spcPts val="1200"/>
              </a:spcBef>
              <a:spcAft>
                <a:spcPts val="1200"/>
              </a:spcAft>
              <a:buClr>
                <a:schemeClr val="dk1"/>
              </a:buClr>
              <a:buSzPts val="1100"/>
              <a:buFont typeface="Arial"/>
              <a:buNone/>
            </a:pPr>
            <a:r>
              <a:rPr lang="es-419"/>
              <a:t>¿Cuántas operaciones haremos si ahora lo corremos con </a:t>
            </a:r>
            <a:r>
              <a:rPr lang="es-419" b="1">
                <a:solidFill>
                  <a:srgbClr val="AA5D00"/>
                </a:solidFill>
                <a:latin typeface="Courier New"/>
                <a:ea typeface="Courier New"/>
                <a:cs typeface="Courier New"/>
                <a:sym typeface="Courier New"/>
              </a:rPr>
              <a:t>100_000_000</a:t>
            </a:r>
            <a:r>
              <a:rPr lang="es-419"/>
              <a:t>?</a:t>
            </a:r>
            <a:br>
              <a:rPr lang="es-419"/>
            </a:br>
            <a:r>
              <a:rPr lang="es-419">
                <a:latin typeface="Century Schoolbook"/>
                <a:ea typeface="Century Schoolbook"/>
                <a:cs typeface="Century Schoolbook"/>
                <a:sym typeface="Century Schoolbook"/>
              </a:rPr>
              <a:t>T</a:t>
            </a:r>
            <a:r>
              <a:rPr lang="es-419" baseline="-25000">
                <a:latin typeface="Century Schoolbook"/>
                <a:ea typeface="Century Schoolbook"/>
                <a:cs typeface="Century Schoolbook"/>
                <a:sym typeface="Century Schoolbook"/>
              </a:rPr>
              <a:t>sum</a:t>
            </a:r>
            <a:r>
              <a:rPr lang="es-419">
                <a:latin typeface="Century Schoolbook"/>
                <a:ea typeface="Century Schoolbook"/>
                <a:cs typeface="Century Schoolbook"/>
                <a:sym typeface="Century Schoolbook"/>
              </a:rPr>
              <a:t>(</a:t>
            </a:r>
            <a:r>
              <a:rPr lang="es-419" b="1">
                <a:solidFill>
                  <a:srgbClr val="AA5D00"/>
                </a:solidFill>
                <a:latin typeface="Courier New"/>
                <a:ea typeface="Courier New"/>
                <a:cs typeface="Courier New"/>
                <a:sym typeface="Courier New"/>
              </a:rPr>
              <a:t>100_000_000</a:t>
            </a:r>
            <a:r>
              <a:rPr lang="es-419">
                <a:latin typeface="Century Schoolbook"/>
                <a:ea typeface="Century Schoolbook"/>
                <a:cs typeface="Century Schoolbook"/>
                <a:sym typeface="Century Schoolbook"/>
              </a:rPr>
              <a:t>) = 1 + (100,000,000 - 1) * 3 = 299,999,998</a:t>
            </a:r>
            <a:endParaRPr/>
          </a:p>
        </p:txBody>
      </p:sp>
      <p:sp>
        <p:nvSpPr>
          <p:cNvPr id="134" name="Google Shape;134;p23"/>
          <p:cNvSpPr txBox="1"/>
          <p:nvPr/>
        </p:nvSpPr>
        <p:spPr>
          <a:xfrm>
            <a:off x="304800" y="1884275"/>
            <a:ext cx="8839200" cy="14775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 = </a:t>
            </a:r>
            <a:r>
              <a:rPr lang="es-419">
                <a:solidFill>
                  <a:srgbClr val="AA5D00"/>
                </a:solidFill>
                <a:latin typeface="Consolas"/>
                <a:ea typeface="Consolas"/>
                <a:cs typeface="Consolas"/>
                <a:sym typeface="Consolas"/>
              </a:rPr>
              <a:t>0</a:t>
            </a:r>
            <a:endParaRPr>
              <a:solidFill>
                <a:srgbClr val="AA5D00"/>
              </a:solidFill>
              <a:latin typeface="Consolas"/>
              <a:ea typeface="Consolas"/>
              <a:cs typeface="Consolas"/>
              <a:sym typeface="Consolas"/>
            </a:endParaRPr>
          </a:p>
          <a:p>
            <a:pPr marL="0" marR="0" lvl="0" indent="0" algn="l" rtl="0">
              <a:lnSpc>
                <a:spcPct val="100000"/>
              </a:lnSpc>
              <a:spcBef>
                <a:spcPts val="0"/>
              </a:spcBef>
              <a:spcAft>
                <a:spcPts val="0"/>
              </a:spcAft>
              <a:buNone/>
            </a:pPr>
            <a:endParaRPr>
              <a:solidFill>
                <a:srgbClr val="696969"/>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for</a:t>
            </a:r>
            <a:r>
              <a:rPr lang="es-419">
                <a:solidFill>
                  <a:srgbClr val="545454"/>
                </a:solidFill>
                <a:highlight>
                  <a:srgbClr val="FEFEFE"/>
                </a:highlight>
                <a:latin typeface="Consolas"/>
                <a:ea typeface="Consolas"/>
                <a:cs typeface="Consolas"/>
                <a:sym typeface="Consolas"/>
              </a:rPr>
              <a:t> i </a:t>
            </a:r>
            <a:r>
              <a:rPr lang="es-419">
                <a:solidFill>
                  <a:srgbClr val="7928A1"/>
                </a:solidFill>
                <a:latin typeface="Consolas"/>
                <a:ea typeface="Consolas"/>
                <a:cs typeface="Consolas"/>
                <a:sym typeface="Consolas"/>
              </a:rPr>
              <a:t>in</a:t>
            </a:r>
            <a:r>
              <a:rPr lang="es-419">
                <a:solidFill>
                  <a:srgbClr val="545454"/>
                </a:solidFill>
                <a:highlight>
                  <a:srgbClr val="FEFEFE"/>
                </a:highlight>
                <a:latin typeface="Consolas"/>
                <a:ea typeface="Consolas"/>
                <a:cs typeface="Consolas"/>
                <a:sym typeface="Consolas"/>
              </a:rPr>
              <a:t> </a:t>
            </a:r>
            <a:r>
              <a:rPr lang="es-419">
                <a:solidFill>
                  <a:srgbClr val="AA5D00"/>
                </a:solidFill>
                <a:latin typeface="Consolas"/>
                <a:ea typeface="Consolas"/>
                <a:cs typeface="Consolas"/>
                <a:sym typeface="Consolas"/>
              </a:rPr>
              <a:t>range</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1</a:t>
            </a:r>
            <a:r>
              <a:rPr lang="es-419">
                <a:solidFill>
                  <a:srgbClr val="545454"/>
                </a:solidFill>
                <a:highlight>
                  <a:srgbClr val="FEFEFE"/>
                </a:highlight>
                <a:latin typeface="Consolas"/>
                <a:ea typeface="Consolas"/>
                <a:cs typeface="Consolas"/>
                <a:sym typeface="Consolas"/>
              </a:rPr>
              <a:t>, n):</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total + i</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  return</a:t>
            </a:r>
            <a:r>
              <a:rPr lang="es-419">
                <a:solidFill>
                  <a:srgbClr val="545454"/>
                </a:solidFill>
                <a:highlight>
                  <a:srgbClr val="FEFEFE"/>
                </a:highlight>
                <a:latin typeface="Consolas"/>
                <a:ea typeface="Consolas"/>
                <a:cs typeface="Consolas"/>
                <a:sym typeface="Consolas"/>
              </a:rPr>
              <a:t> total</a:t>
            </a:r>
            <a:endParaRPr>
              <a:solidFill>
                <a:srgbClr val="008000"/>
              </a:solidFill>
              <a:highlight>
                <a:srgbClr val="FEFEFE"/>
              </a:highlight>
              <a:latin typeface="Consolas"/>
              <a:ea typeface="Consolas"/>
              <a:cs typeface="Consolas"/>
              <a:sym typeface="Consolas"/>
            </a:endParaRPr>
          </a:p>
        </p:txBody>
      </p:sp>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Cantidad de operaciones elementales</a:t>
            </a:r>
            <a:endParaRPr/>
          </a:p>
        </p:txBody>
      </p:sp>
      <p:sp>
        <p:nvSpPr>
          <p:cNvPr id="136" name="Google Shape;136;p23"/>
          <p:cNvSpPr txBox="1"/>
          <p:nvPr/>
        </p:nvSpPr>
        <p:spPr>
          <a:xfrm>
            <a:off x="228600" y="990600"/>
            <a:ext cx="86637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800">
                <a:solidFill>
                  <a:schemeClr val="dk2"/>
                </a:solidFill>
                <a:latin typeface="Barlow"/>
                <a:ea typeface="Barlow"/>
                <a:cs typeface="Barlow"/>
                <a:sym typeface="Barlow"/>
              </a:rPr>
              <a:t>En general mirando el código, podemos hacer un análisis que nos permita conocer la cantidad total de operaciones </a:t>
            </a:r>
            <a:r>
              <a:rPr lang="es-419" sz="1800" b="1">
                <a:solidFill>
                  <a:schemeClr val="dk2"/>
                </a:solidFill>
                <a:latin typeface="Barlow"/>
                <a:ea typeface="Barlow"/>
                <a:cs typeface="Barlow"/>
                <a:sym typeface="Barlow"/>
              </a:rPr>
              <a:t>sin necesidad </a:t>
            </a:r>
            <a:r>
              <a:rPr lang="es-419" sz="1800">
                <a:solidFill>
                  <a:schemeClr val="dk2"/>
                </a:solidFill>
                <a:latin typeface="Barlow"/>
                <a:ea typeface="Barlow"/>
                <a:cs typeface="Barlow"/>
                <a:sym typeface="Barlow"/>
              </a:rPr>
              <a:t>de ejecutar el código. </a:t>
            </a:r>
            <a:endParaRPr sz="1800">
              <a:solidFill>
                <a:schemeClr val="dk2"/>
              </a:solidFill>
              <a:latin typeface="Barlow"/>
              <a:ea typeface="Barlow"/>
              <a:cs typeface="Barlow"/>
              <a:sym typeface="Barl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body" idx="1"/>
          </p:nvPr>
        </p:nvSpPr>
        <p:spPr>
          <a:xfrm>
            <a:off x="311700" y="3435000"/>
            <a:ext cx="8520600" cy="17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Podemos entonces deducir una fórmula general, que depende de los parámetros de la función:</a:t>
            </a:r>
            <a:endParaRPr/>
          </a:p>
          <a:p>
            <a:pPr marL="0" lvl="0" indent="0" algn="l" rtl="0">
              <a:spcBef>
                <a:spcPts val="1200"/>
              </a:spcBef>
              <a:spcAft>
                <a:spcPts val="0"/>
              </a:spcAft>
              <a:buNone/>
            </a:pPr>
            <a:r>
              <a:rPr lang="es-419"/>
              <a:t>La cantidad total de operaciones de </a:t>
            </a:r>
            <a:r>
              <a:rPr lang="es-419">
                <a:solidFill>
                  <a:srgbClr val="007FAA"/>
                </a:solidFill>
                <a:latin typeface="Consolas"/>
                <a:ea typeface="Consolas"/>
                <a:cs typeface="Consolas"/>
                <a:sym typeface="Consolas"/>
              </a:rPr>
              <a:t>sumatoria(</a:t>
            </a:r>
            <a:r>
              <a:rPr lang="es-419" b="1">
                <a:solidFill>
                  <a:srgbClr val="AA5D00"/>
                </a:solidFill>
                <a:latin typeface="Courier New"/>
                <a:ea typeface="Courier New"/>
                <a:cs typeface="Courier New"/>
                <a:sym typeface="Courier New"/>
              </a:rPr>
              <a:t>n</a:t>
            </a:r>
            <a:r>
              <a:rPr lang="es-419">
                <a:solidFill>
                  <a:srgbClr val="007FAA"/>
                </a:solidFill>
                <a:latin typeface="Consolas"/>
                <a:ea typeface="Consolas"/>
                <a:cs typeface="Consolas"/>
                <a:sym typeface="Consolas"/>
              </a:rPr>
              <a:t>)</a:t>
            </a:r>
            <a:r>
              <a:rPr lang="es-419"/>
              <a:t> será:</a:t>
            </a:r>
            <a:br>
              <a:rPr lang="es-419"/>
            </a:br>
            <a:r>
              <a:rPr lang="es-419">
                <a:latin typeface="Century Schoolbook"/>
                <a:ea typeface="Century Schoolbook"/>
                <a:cs typeface="Century Schoolbook"/>
                <a:sym typeface="Century Schoolbook"/>
              </a:rPr>
              <a:t>T</a:t>
            </a:r>
            <a:r>
              <a:rPr lang="es-419" baseline="-25000">
                <a:latin typeface="Century Schoolbook"/>
                <a:ea typeface="Century Schoolbook"/>
                <a:cs typeface="Century Schoolbook"/>
                <a:sym typeface="Century Schoolbook"/>
              </a:rPr>
              <a:t>sum</a:t>
            </a:r>
            <a:r>
              <a:rPr lang="es-419">
                <a:latin typeface="Century Schoolbook"/>
                <a:ea typeface="Century Schoolbook"/>
                <a:cs typeface="Century Schoolbook"/>
                <a:sym typeface="Century Schoolbook"/>
              </a:rPr>
              <a:t>(</a:t>
            </a:r>
            <a:r>
              <a:rPr lang="es-419" b="1">
                <a:solidFill>
                  <a:srgbClr val="AA5D00"/>
                </a:solidFill>
                <a:latin typeface="Century Schoolbook"/>
                <a:ea typeface="Century Schoolbook"/>
                <a:cs typeface="Century Schoolbook"/>
                <a:sym typeface="Century Schoolbook"/>
              </a:rPr>
              <a:t>n</a:t>
            </a:r>
            <a:r>
              <a:rPr lang="es-419">
                <a:latin typeface="Century Schoolbook"/>
                <a:ea typeface="Century Schoolbook"/>
                <a:cs typeface="Century Schoolbook"/>
                <a:sym typeface="Century Schoolbook"/>
              </a:rPr>
              <a:t>) = 1 + (</a:t>
            </a:r>
            <a:r>
              <a:rPr lang="es-419" b="1">
                <a:solidFill>
                  <a:srgbClr val="AA5D00"/>
                </a:solidFill>
                <a:latin typeface="Century Schoolbook"/>
                <a:ea typeface="Century Schoolbook"/>
                <a:cs typeface="Century Schoolbook"/>
                <a:sym typeface="Century Schoolbook"/>
              </a:rPr>
              <a:t>n</a:t>
            </a:r>
            <a:r>
              <a:rPr lang="es-419">
                <a:latin typeface="Century Schoolbook"/>
                <a:ea typeface="Century Schoolbook"/>
                <a:cs typeface="Century Schoolbook"/>
                <a:sym typeface="Century Schoolbook"/>
              </a:rPr>
              <a:t>-1) * 3 </a:t>
            </a:r>
            <a:endParaRPr b="1">
              <a:latin typeface="Century Schoolbook"/>
              <a:ea typeface="Century Schoolbook"/>
              <a:cs typeface="Century Schoolbook"/>
              <a:sym typeface="Century Schoolbook"/>
            </a:endParaRPr>
          </a:p>
          <a:p>
            <a:pPr marL="0" lvl="0" indent="0" algn="l" rtl="0">
              <a:spcBef>
                <a:spcPts val="1200"/>
              </a:spcBef>
              <a:spcAft>
                <a:spcPts val="1200"/>
              </a:spcAft>
              <a:buNone/>
            </a:pPr>
            <a:endParaRPr/>
          </a:p>
        </p:txBody>
      </p:sp>
      <p:sp>
        <p:nvSpPr>
          <p:cNvPr id="142" name="Google Shape;142;p24"/>
          <p:cNvSpPr txBox="1"/>
          <p:nvPr/>
        </p:nvSpPr>
        <p:spPr>
          <a:xfrm>
            <a:off x="304800" y="1884275"/>
            <a:ext cx="8839200" cy="14775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 = </a:t>
            </a:r>
            <a:r>
              <a:rPr lang="es-419">
                <a:solidFill>
                  <a:srgbClr val="AA5D00"/>
                </a:solidFill>
                <a:latin typeface="Consolas"/>
                <a:ea typeface="Consolas"/>
                <a:cs typeface="Consolas"/>
                <a:sym typeface="Consolas"/>
              </a:rPr>
              <a:t>0</a:t>
            </a:r>
            <a:endParaRPr>
              <a:solidFill>
                <a:srgbClr val="AA5D00"/>
              </a:solidFill>
              <a:latin typeface="Consolas"/>
              <a:ea typeface="Consolas"/>
              <a:cs typeface="Consolas"/>
              <a:sym typeface="Consolas"/>
            </a:endParaRPr>
          </a:p>
          <a:p>
            <a:pPr marL="0" marR="0" lvl="0" indent="0" algn="l" rtl="0">
              <a:lnSpc>
                <a:spcPct val="100000"/>
              </a:lnSpc>
              <a:spcBef>
                <a:spcPts val="0"/>
              </a:spcBef>
              <a:spcAft>
                <a:spcPts val="0"/>
              </a:spcAft>
              <a:buNone/>
            </a:pPr>
            <a:endParaRPr>
              <a:solidFill>
                <a:srgbClr val="696969"/>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for</a:t>
            </a:r>
            <a:r>
              <a:rPr lang="es-419">
                <a:solidFill>
                  <a:srgbClr val="545454"/>
                </a:solidFill>
                <a:highlight>
                  <a:srgbClr val="FEFEFE"/>
                </a:highlight>
                <a:latin typeface="Consolas"/>
                <a:ea typeface="Consolas"/>
                <a:cs typeface="Consolas"/>
                <a:sym typeface="Consolas"/>
              </a:rPr>
              <a:t> i </a:t>
            </a:r>
            <a:r>
              <a:rPr lang="es-419">
                <a:solidFill>
                  <a:srgbClr val="7928A1"/>
                </a:solidFill>
                <a:latin typeface="Consolas"/>
                <a:ea typeface="Consolas"/>
                <a:cs typeface="Consolas"/>
                <a:sym typeface="Consolas"/>
              </a:rPr>
              <a:t>in</a:t>
            </a:r>
            <a:r>
              <a:rPr lang="es-419">
                <a:solidFill>
                  <a:srgbClr val="545454"/>
                </a:solidFill>
                <a:highlight>
                  <a:srgbClr val="FEFEFE"/>
                </a:highlight>
                <a:latin typeface="Consolas"/>
                <a:ea typeface="Consolas"/>
                <a:cs typeface="Consolas"/>
                <a:sym typeface="Consolas"/>
              </a:rPr>
              <a:t> </a:t>
            </a:r>
            <a:r>
              <a:rPr lang="es-419">
                <a:solidFill>
                  <a:srgbClr val="AA5D00"/>
                </a:solidFill>
                <a:latin typeface="Consolas"/>
                <a:ea typeface="Consolas"/>
                <a:cs typeface="Consolas"/>
                <a:sym typeface="Consolas"/>
              </a:rPr>
              <a:t>range</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1</a:t>
            </a:r>
            <a:r>
              <a:rPr lang="es-419">
                <a:solidFill>
                  <a:srgbClr val="545454"/>
                </a:solidFill>
                <a:highlight>
                  <a:srgbClr val="FEFEFE"/>
                </a:highlight>
                <a:latin typeface="Consolas"/>
                <a:ea typeface="Consolas"/>
                <a:cs typeface="Consolas"/>
                <a:sym typeface="Consolas"/>
              </a:rPr>
              <a:t>, n):</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total + i</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  return</a:t>
            </a:r>
            <a:r>
              <a:rPr lang="es-419">
                <a:solidFill>
                  <a:srgbClr val="545454"/>
                </a:solidFill>
                <a:highlight>
                  <a:srgbClr val="FEFEFE"/>
                </a:highlight>
                <a:latin typeface="Consolas"/>
                <a:ea typeface="Consolas"/>
                <a:cs typeface="Consolas"/>
                <a:sym typeface="Consolas"/>
              </a:rPr>
              <a:t> total</a:t>
            </a:r>
            <a:endParaRPr>
              <a:solidFill>
                <a:srgbClr val="008000"/>
              </a:solidFill>
              <a:highlight>
                <a:srgbClr val="FEFEFE"/>
              </a:highlight>
              <a:latin typeface="Consolas"/>
              <a:ea typeface="Consolas"/>
              <a:cs typeface="Consolas"/>
              <a:sym typeface="Consolas"/>
            </a:endParaRPr>
          </a:p>
        </p:txBody>
      </p:sp>
      <p:sp>
        <p:nvSpPr>
          <p:cNvPr id="143" name="Google Shape;14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Cantidad de operaciones elementales</a:t>
            </a:r>
            <a:endParaRPr/>
          </a:p>
        </p:txBody>
      </p:sp>
      <p:sp>
        <p:nvSpPr>
          <p:cNvPr id="144" name="Google Shape;144;p24"/>
          <p:cNvSpPr txBox="1"/>
          <p:nvPr/>
        </p:nvSpPr>
        <p:spPr>
          <a:xfrm>
            <a:off x="228600" y="990600"/>
            <a:ext cx="86637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800">
                <a:solidFill>
                  <a:schemeClr val="dk2"/>
                </a:solidFill>
                <a:latin typeface="Barlow"/>
                <a:ea typeface="Barlow"/>
                <a:cs typeface="Barlow"/>
                <a:sym typeface="Barlow"/>
              </a:rPr>
              <a:t>En general mirando el código, podemos hacer un análisis que nos permita conocer la cantidad total de operaciones </a:t>
            </a:r>
            <a:r>
              <a:rPr lang="es-419" sz="1800" b="1">
                <a:solidFill>
                  <a:schemeClr val="dk2"/>
                </a:solidFill>
                <a:latin typeface="Barlow"/>
                <a:ea typeface="Barlow"/>
                <a:cs typeface="Barlow"/>
                <a:sym typeface="Barlow"/>
              </a:rPr>
              <a:t>sin necesidad </a:t>
            </a:r>
            <a:r>
              <a:rPr lang="es-419" sz="1800">
                <a:solidFill>
                  <a:schemeClr val="dk2"/>
                </a:solidFill>
                <a:latin typeface="Barlow"/>
                <a:ea typeface="Barlow"/>
                <a:cs typeface="Barlow"/>
                <a:sym typeface="Barlow"/>
              </a:rPr>
              <a:t>de ejecutar el código. </a:t>
            </a:r>
            <a:endParaRPr sz="1800">
              <a:solidFill>
                <a:schemeClr val="dk2"/>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body" idx="1"/>
          </p:nvPr>
        </p:nvSpPr>
        <p:spPr>
          <a:xfrm>
            <a:off x="311700" y="3806075"/>
            <a:ext cx="8520600" cy="1059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419"/>
              <a:t>Ejercicio, contar las operaciones elementales de esta función</a:t>
            </a:r>
            <a:br>
              <a:rPr lang="es-419"/>
            </a:br>
            <a:r>
              <a:rPr lang="es-419">
                <a:latin typeface="Century Schoolbook"/>
                <a:ea typeface="Century Schoolbook"/>
                <a:cs typeface="Century Schoolbook"/>
                <a:sym typeface="Century Schoolbook"/>
              </a:rPr>
              <a:t>T</a:t>
            </a:r>
            <a:r>
              <a:rPr lang="es-419" baseline="-25000">
                <a:latin typeface="Century Schoolbook"/>
                <a:ea typeface="Century Schoolbook"/>
                <a:cs typeface="Century Schoolbook"/>
                <a:sym typeface="Century Schoolbook"/>
              </a:rPr>
              <a:t>f</a:t>
            </a:r>
            <a:r>
              <a:rPr lang="es-419">
                <a:latin typeface="Century Schoolbook"/>
                <a:ea typeface="Century Schoolbook"/>
                <a:cs typeface="Century Schoolbook"/>
                <a:sym typeface="Century Schoolbook"/>
              </a:rPr>
              <a:t>(</a:t>
            </a:r>
            <a:r>
              <a:rPr lang="es-419" b="1">
                <a:solidFill>
                  <a:srgbClr val="AA5D00"/>
                </a:solidFill>
                <a:latin typeface="Century Schoolbook"/>
                <a:ea typeface="Century Schoolbook"/>
                <a:cs typeface="Century Schoolbook"/>
                <a:sym typeface="Century Schoolbook"/>
              </a:rPr>
              <a:t>n</a:t>
            </a:r>
            <a:r>
              <a:rPr lang="es-419">
                <a:latin typeface="Century Schoolbook"/>
                <a:ea typeface="Century Schoolbook"/>
                <a:cs typeface="Century Schoolbook"/>
                <a:sym typeface="Century Schoolbook"/>
              </a:rPr>
              <a:t>) =  ??</a:t>
            </a:r>
            <a:endParaRPr/>
          </a:p>
        </p:txBody>
      </p:sp>
      <p:sp>
        <p:nvSpPr>
          <p:cNvPr id="150" name="Google Shape;150;p25"/>
          <p:cNvSpPr txBox="1"/>
          <p:nvPr/>
        </p:nvSpPr>
        <p:spPr>
          <a:xfrm>
            <a:off x="304800" y="1884275"/>
            <a:ext cx="8839200" cy="1693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f(</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696969"/>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i = 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j = 1000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while( i &lt; n ):</a:t>
            </a:r>
            <a:endParaRPr>
              <a:solidFill>
                <a:srgbClr val="7928A1"/>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i = i + 1</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j = j * 2</a:t>
            </a:r>
            <a:endParaRPr>
              <a:solidFill>
                <a:srgbClr val="7928A1"/>
              </a:solidFill>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  return</a:t>
            </a:r>
            <a:r>
              <a:rPr lang="es-419">
                <a:solidFill>
                  <a:srgbClr val="545454"/>
                </a:solidFill>
                <a:highlight>
                  <a:srgbClr val="FEFEFE"/>
                </a:highlight>
                <a:latin typeface="Consolas"/>
                <a:ea typeface="Consolas"/>
                <a:cs typeface="Consolas"/>
                <a:sym typeface="Consolas"/>
              </a:rPr>
              <a:t> j</a:t>
            </a:r>
            <a:endParaRPr>
              <a:solidFill>
                <a:srgbClr val="008000"/>
              </a:solidFill>
              <a:highlight>
                <a:srgbClr val="FEFEFE"/>
              </a:highlight>
              <a:latin typeface="Consolas"/>
              <a:ea typeface="Consolas"/>
              <a:cs typeface="Consolas"/>
              <a:sym typeface="Consolas"/>
            </a:endParaRPr>
          </a:p>
        </p:txBody>
      </p:sp>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Cantidad de operaciones elementales</a:t>
            </a:r>
            <a:endParaRPr/>
          </a:p>
        </p:txBody>
      </p:sp>
      <p:sp>
        <p:nvSpPr>
          <p:cNvPr id="152" name="Google Shape;152;p25"/>
          <p:cNvSpPr txBox="1"/>
          <p:nvPr/>
        </p:nvSpPr>
        <p:spPr>
          <a:xfrm>
            <a:off x="228600" y="990600"/>
            <a:ext cx="86637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800">
                <a:solidFill>
                  <a:schemeClr val="dk2"/>
                </a:solidFill>
                <a:latin typeface="Barlow"/>
                <a:ea typeface="Barlow"/>
                <a:cs typeface="Barlow"/>
                <a:sym typeface="Barlow"/>
              </a:rPr>
              <a:t>En general mirando el código, podemos hacer un análisis que nos permita conocer la cantidad total de operaciones </a:t>
            </a:r>
            <a:r>
              <a:rPr lang="es-419" sz="1800" b="1">
                <a:solidFill>
                  <a:schemeClr val="dk2"/>
                </a:solidFill>
                <a:latin typeface="Barlow"/>
                <a:ea typeface="Barlow"/>
                <a:cs typeface="Barlow"/>
                <a:sym typeface="Barlow"/>
              </a:rPr>
              <a:t>sin necesidad </a:t>
            </a:r>
            <a:r>
              <a:rPr lang="es-419" sz="1800">
                <a:solidFill>
                  <a:schemeClr val="dk2"/>
                </a:solidFill>
                <a:latin typeface="Barlow"/>
                <a:ea typeface="Barlow"/>
                <a:cs typeface="Barlow"/>
                <a:sym typeface="Barlow"/>
              </a:rPr>
              <a:t>de ejecutar el código. </a:t>
            </a:r>
            <a:endParaRPr sz="1800">
              <a:solidFill>
                <a:schemeClr val="dk2"/>
              </a:solidFill>
              <a:latin typeface="Barlow"/>
              <a:ea typeface="Barlow"/>
              <a:cs typeface="Barlow"/>
              <a:sym typeface="Barl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body" idx="1"/>
          </p:nvPr>
        </p:nvSpPr>
        <p:spPr>
          <a:xfrm>
            <a:off x="311700" y="3649775"/>
            <a:ext cx="8520600" cy="141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latin typeface="Century Schoolbook"/>
                <a:ea typeface="Century Schoolbook"/>
                <a:cs typeface="Century Schoolbook"/>
                <a:sym typeface="Century Schoolbook"/>
              </a:rPr>
              <a:t>T</a:t>
            </a:r>
            <a:r>
              <a:rPr lang="es-419" baseline="-25000">
                <a:latin typeface="Century Schoolbook"/>
                <a:ea typeface="Century Schoolbook"/>
                <a:cs typeface="Century Schoolbook"/>
                <a:sym typeface="Century Schoolbook"/>
              </a:rPr>
              <a:t>g</a:t>
            </a:r>
            <a:r>
              <a:rPr lang="es-419">
                <a:latin typeface="Century Schoolbook"/>
                <a:ea typeface="Century Schoolbook"/>
                <a:cs typeface="Century Schoolbook"/>
                <a:sym typeface="Century Schoolbook"/>
              </a:rPr>
              <a:t>(</a:t>
            </a:r>
            <a:r>
              <a:rPr lang="es-419" b="1">
                <a:solidFill>
                  <a:srgbClr val="AA5D00"/>
                </a:solidFill>
                <a:latin typeface="Century Schoolbook"/>
                <a:ea typeface="Century Schoolbook"/>
                <a:cs typeface="Century Schoolbook"/>
                <a:sym typeface="Century Schoolbook"/>
              </a:rPr>
              <a:t>n</a:t>
            </a:r>
            <a:r>
              <a:rPr lang="es-419">
                <a:latin typeface="Century Schoolbook"/>
                <a:ea typeface="Century Schoolbook"/>
                <a:cs typeface="Century Schoolbook"/>
                <a:sym typeface="Century Schoolbook"/>
              </a:rPr>
              <a:t>) = 2 + n * (T</a:t>
            </a:r>
            <a:r>
              <a:rPr lang="es-419" baseline="-25000">
                <a:solidFill>
                  <a:schemeClr val="accent1"/>
                </a:solidFill>
                <a:latin typeface="Century Schoolbook"/>
                <a:ea typeface="Century Schoolbook"/>
                <a:cs typeface="Century Schoolbook"/>
                <a:sym typeface="Century Schoolbook"/>
              </a:rPr>
              <a:t>sum</a:t>
            </a:r>
            <a:r>
              <a:rPr lang="es-419">
                <a:latin typeface="Century Schoolbook"/>
                <a:ea typeface="Century Schoolbook"/>
                <a:cs typeface="Century Schoolbook"/>
                <a:sym typeface="Century Schoolbook"/>
              </a:rPr>
              <a:t>(</a:t>
            </a:r>
            <a:r>
              <a:rPr lang="es-419" b="1">
                <a:solidFill>
                  <a:srgbClr val="AA5D00"/>
                </a:solidFill>
                <a:latin typeface="Century Schoolbook"/>
                <a:ea typeface="Century Schoolbook"/>
                <a:cs typeface="Century Schoolbook"/>
                <a:sym typeface="Century Schoolbook"/>
              </a:rPr>
              <a:t>n</a:t>
            </a:r>
            <a:r>
              <a:rPr lang="es-419">
                <a:latin typeface="Century Schoolbook"/>
                <a:ea typeface="Century Schoolbook"/>
                <a:cs typeface="Century Schoolbook"/>
                <a:sym typeface="Century Schoolbook"/>
              </a:rPr>
              <a:t>) + 5) + 1 + 1 </a:t>
            </a:r>
            <a:endParaRPr>
              <a:latin typeface="Century Schoolbook"/>
              <a:ea typeface="Century Schoolbook"/>
              <a:cs typeface="Century Schoolbook"/>
              <a:sym typeface="Century Schoolbook"/>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58" name="Google Shape;158;p26"/>
          <p:cNvSpPr txBox="1"/>
          <p:nvPr/>
        </p:nvSpPr>
        <p:spPr>
          <a:xfrm>
            <a:off x="304800" y="1884275"/>
            <a:ext cx="8839200" cy="1693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g(</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696969"/>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i = 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j = 1000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while( i &lt; n ):</a:t>
            </a:r>
            <a:endParaRPr>
              <a:solidFill>
                <a:srgbClr val="7928A1"/>
              </a:solidFill>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545454"/>
                </a:solidFill>
                <a:highlight>
                  <a:srgbClr val="FEFEFE"/>
                </a:highlight>
                <a:latin typeface="Consolas"/>
                <a:ea typeface="Consolas"/>
                <a:cs typeface="Consolas"/>
                <a:sym typeface="Consolas"/>
              </a:rPr>
              <a:t>    j = j + </a:t>
            </a:r>
            <a:r>
              <a:rPr lang="es-419">
                <a:solidFill>
                  <a:srgbClr val="1155CC"/>
                </a:solidFill>
                <a:highlight>
                  <a:srgbClr val="FEFEFE"/>
                </a:highlight>
                <a:latin typeface="Consolas"/>
                <a:ea typeface="Consolas"/>
                <a:cs typeface="Consolas"/>
                <a:sym typeface="Consolas"/>
              </a:rPr>
              <a:t>sumatoria</a:t>
            </a:r>
            <a:r>
              <a:rPr lang="es-419">
                <a:solidFill>
                  <a:srgbClr val="545454"/>
                </a:solidFill>
                <a:highlight>
                  <a:srgbClr val="FEFEFE"/>
                </a:highlight>
                <a:latin typeface="Consolas"/>
                <a:ea typeface="Consolas"/>
                <a:cs typeface="Consolas"/>
                <a:sym typeface="Consolas"/>
              </a:rPr>
              <a:t>(n)    </a:t>
            </a:r>
            <a:endParaRPr>
              <a:solidFill>
                <a:srgbClr val="545454"/>
              </a:solidFill>
              <a:highlight>
                <a:srgbClr val="FEFEF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545454"/>
                </a:solidFill>
                <a:highlight>
                  <a:srgbClr val="FEFEFE"/>
                </a:highlight>
                <a:latin typeface="Consolas"/>
                <a:ea typeface="Consolas"/>
                <a:cs typeface="Consolas"/>
                <a:sym typeface="Consolas"/>
              </a:rPr>
              <a:t>    i = i + 1</a:t>
            </a:r>
            <a:endParaRPr>
              <a:solidFill>
                <a:srgbClr val="7928A1"/>
              </a:solidFill>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  return</a:t>
            </a:r>
            <a:r>
              <a:rPr lang="es-419">
                <a:solidFill>
                  <a:srgbClr val="545454"/>
                </a:solidFill>
                <a:highlight>
                  <a:srgbClr val="FEFEFE"/>
                </a:highlight>
                <a:latin typeface="Consolas"/>
                <a:ea typeface="Consolas"/>
                <a:cs typeface="Consolas"/>
                <a:sym typeface="Consolas"/>
              </a:rPr>
              <a:t> j</a:t>
            </a:r>
            <a:endParaRPr>
              <a:solidFill>
                <a:srgbClr val="008000"/>
              </a:solidFill>
              <a:highlight>
                <a:srgbClr val="FEFEFE"/>
              </a:highlight>
              <a:latin typeface="Consolas"/>
              <a:ea typeface="Consolas"/>
              <a:cs typeface="Consolas"/>
              <a:sym typeface="Consolas"/>
            </a:endParaRPr>
          </a:p>
        </p:txBody>
      </p:sp>
      <p:sp>
        <p:nvSpPr>
          <p:cNvPr id="159" name="Google Shape;15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Cantidad de operaciones elementales</a:t>
            </a:r>
            <a:endParaRPr/>
          </a:p>
        </p:txBody>
      </p:sp>
      <p:sp>
        <p:nvSpPr>
          <p:cNvPr id="160" name="Google Shape;160;p26"/>
          <p:cNvSpPr txBox="1"/>
          <p:nvPr/>
        </p:nvSpPr>
        <p:spPr>
          <a:xfrm>
            <a:off x="5507075" y="3627975"/>
            <a:ext cx="34101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800">
                <a:solidFill>
                  <a:schemeClr val="dk2"/>
                </a:solidFill>
                <a:latin typeface="Barlow"/>
                <a:ea typeface="Barlow"/>
                <a:cs typeface="Barlow"/>
                <a:sym typeface="Barlow"/>
              </a:rPr>
              <a:t>Notar que si sumatoria hubiera sido llamada sobre </a:t>
            </a:r>
            <a:r>
              <a:rPr lang="es-419" sz="1800" b="1">
                <a:solidFill>
                  <a:schemeClr val="dk2"/>
                </a:solidFill>
                <a:latin typeface="Barlow"/>
                <a:ea typeface="Barlow"/>
                <a:cs typeface="Barlow"/>
                <a:sym typeface="Barlow"/>
              </a:rPr>
              <a:t>i</a:t>
            </a:r>
            <a:r>
              <a:rPr lang="es-419" sz="1800">
                <a:solidFill>
                  <a:schemeClr val="dk2"/>
                </a:solidFill>
                <a:latin typeface="Barlow"/>
                <a:ea typeface="Barlow"/>
                <a:cs typeface="Barlow"/>
                <a:sym typeface="Barlow"/>
              </a:rPr>
              <a:t> o </a:t>
            </a:r>
            <a:r>
              <a:rPr lang="es-419" sz="1800" b="1">
                <a:solidFill>
                  <a:schemeClr val="dk2"/>
                </a:solidFill>
                <a:latin typeface="Barlow"/>
                <a:ea typeface="Barlow"/>
                <a:cs typeface="Barlow"/>
                <a:sym typeface="Barlow"/>
              </a:rPr>
              <a:t>j</a:t>
            </a:r>
            <a:r>
              <a:rPr lang="es-419" sz="1800">
                <a:solidFill>
                  <a:schemeClr val="dk2"/>
                </a:solidFill>
                <a:latin typeface="Barlow"/>
                <a:ea typeface="Barlow"/>
                <a:cs typeface="Barlow"/>
                <a:sym typeface="Barlow"/>
              </a:rPr>
              <a:t>, sería más complicado contar (pero se puede). Ejercicio →  </a:t>
            </a:r>
            <a:r>
              <a:rPr lang="es-419">
                <a:solidFill>
                  <a:srgbClr val="1155CC"/>
                </a:solidFill>
                <a:highlight>
                  <a:srgbClr val="FEFEFE"/>
                </a:highlight>
                <a:latin typeface="Consolas"/>
                <a:ea typeface="Consolas"/>
                <a:cs typeface="Consolas"/>
                <a:sym typeface="Consolas"/>
              </a:rPr>
              <a:t>sumatoria(i)</a:t>
            </a:r>
            <a:endParaRPr/>
          </a:p>
        </p:txBody>
      </p:sp>
      <p:cxnSp>
        <p:nvCxnSpPr>
          <p:cNvPr id="161" name="Google Shape;161;p26"/>
          <p:cNvCxnSpPr/>
          <p:nvPr/>
        </p:nvCxnSpPr>
        <p:spPr>
          <a:xfrm rot="10800000" flipH="1">
            <a:off x="3631600" y="3152050"/>
            <a:ext cx="753000" cy="591600"/>
          </a:xfrm>
          <a:prstGeom prst="straightConnector1">
            <a:avLst/>
          </a:prstGeom>
          <a:noFill/>
          <a:ln w="9525" cap="flat" cmpd="sng">
            <a:solidFill>
              <a:schemeClr val="dk2"/>
            </a:solidFill>
            <a:prstDash val="solid"/>
            <a:round/>
            <a:headEnd type="stealth" w="med" len="med"/>
            <a:tailEnd type="none" w="med" len="med"/>
          </a:ln>
        </p:spPr>
      </p:cxnSp>
      <p:sp>
        <p:nvSpPr>
          <p:cNvPr id="162" name="Google Shape;162;p26"/>
          <p:cNvSpPr txBox="1"/>
          <p:nvPr/>
        </p:nvSpPr>
        <p:spPr>
          <a:xfrm>
            <a:off x="4341600" y="2815825"/>
            <a:ext cx="3410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500">
                <a:solidFill>
                  <a:schemeClr val="dk2"/>
                </a:solidFill>
                <a:latin typeface="Barlow"/>
                <a:ea typeface="Barlow"/>
                <a:cs typeface="Barlow"/>
                <a:sym typeface="Barlow"/>
              </a:rPr>
              <a:t>1 = Última evaluación de la guarda</a:t>
            </a:r>
            <a:endParaRPr sz="1500">
              <a:solidFill>
                <a:schemeClr val="dk2"/>
              </a:solidFill>
              <a:latin typeface="Barlow"/>
              <a:ea typeface="Barlow"/>
              <a:cs typeface="Barlow"/>
              <a:sym typeface="Barlow"/>
            </a:endParaRPr>
          </a:p>
        </p:txBody>
      </p:sp>
      <p:cxnSp>
        <p:nvCxnSpPr>
          <p:cNvPr id="163" name="Google Shape;163;p26"/>
          <p:cNvCxnSpPr>
            <a:endCxn id="164" idx="1"/>
          </p:cNvCxnSpPr>
          <p:nvPr/>
        </p:nvCxnSpPr>
        <p:spPr>
          <a:xfrm rot="10800000" flipH="1">
            <a:off x="4088700" y="3295206"/>
            <a:ext cx="710100" cy="567600"/>
          </a:xfrm>
          <a:prstGeom prst="straightConnector1">
            <a:avLst/>
          </a:prstGeom>
          <a:noFill/>
          <a:ln w="9525" cap="flat" cmpd="sng">
            <a:solidFill>
              <a:schemeClr val="dk2"/>
            </a:solidFill>
            <a:prstDash val="solid"/>
            <a:round/>
            <a:headEnd type="stealth" w="med" len="med"/>
            <a:tailEnd type="none" w="med" len="med"/>
          </a:ln>
        </p:spPr>
      </p:cxnSp>
      <p:sp>
        <p:nvSpPr>
          <p:cNvPr id="164" name="Google Shape;164;p26"/>
          <p:cNvSpPr txBox="1"/>
          <p:nvPr/>
        </p:nvSpPr>
        <p:spPr>
          <a:xfrm>
            <a:off x="4798800" y="3087456"/>
            <a:ext cx="3410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500">
                <a:solidFill>
                  <a:schemeClr val="dk2"/>
                </a:solidFill>
                <a:latin typeface="Barlow"/>
                <a:ea typeface="Barlow"/>
                <a:cs typeface="Barlow"/>
                <a:sym typeface="Barlow"/>
              </a:rPr>
              <a:t>1 = Return</a:t>
            </a:r>
            <a:endParaRPr sz="1500">
              <a:solidFill>
                <a:schemeClr val="dk2"/>
              </a:solidFill>
              <a:latin typeface="Barlow"/>
              <a:ea typeface="Barlow"/>
              <a:cs typeface="Barlow"/>
              <a:sym typeface="Barlow"/>
            </a:endParaRPr>
          </a:p>
        </p:txBody>
      </p:sp>
      <p:cxnSp>
        <p:nvCxnSpPr>
          <p:cNvPr id="165" name="Google Shape;165;p26"/>
          <p:cNvCxnSpPr/>
          <p:nvPr/>
        </p:nvCxnSpPr>
        <p:spPr>
          <a:xfrm rot="10800000" flipH="1">
            <a:off x="3098200" y="2904550"/>
            <a:ext cx="909900" cy="839100"/>
          </a:xfrm>
          <a:prstGeom prst="straightConnector1">
            <a:avLst/>
          </a:prstGeom>
          <a:noFill/>
          <a:ln w="9525" cap="flat" cmpd="sng">
            <a:solidFill>
              <a:schemeClr val="dk2"/>
            </a:solidFill>
            <a:prstDash val="solid"/>
            <a:round/>
            <a:headEnd type="stealth" w="med" len="med"/>
            <a:tailEnd type="none" w="med" len="med"/>
          </a:ln>
        </p:spPr>
      </p:cxnSp>
      <p:sp>
        <p:nvSpPr>
          <p:cNvPr id="166" name="Google Shape;166;p26"/>
          <p:cNvSpPr txBox="1"/>
          <p:nvPr/>
        </p:nvSpPr>
        <p:spPr>
          <a:xfrm>
            <a:off x="3808200" y="2511025"/>
            <a:ext cx="4255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500">
                <a:solidFill>
                  <a:schemeClr val="dk2"/>
                </a:solidFill>
                <a:latin typeface="Barlow"/>
                <a:ea typeface="Barlow"/>
                <a:cs typeface="Barlow"/>
                <a:sym typeface="Barlow"/>
              </a:rPr>
              <a:t>5 = Una guarda + dos asignaciones + dos sumas</a:t>
            </a:r>
            <a:endParaRPr sz="1500">
              <a:solidFill>
                <a:schemeClr val="dk2"/>
              </a:solidFill>
              <a:latin typeface="Barlow"/>
              <a:ea typeface="Barlow"/>
              <a:cs typeface="Barlow"/>
              <a:sym typeface="Barlow"/>
            </a:endParaRPr>
          </a:p>
        </p:txBody>
      </p:sp>
      <p:cxnSp>
        <p:nvCxnSpPr>
          <p:cNvPr id="167" name="Google Shape;167;p26"/>
          <p:cNvCxnSpPr/>
          <p:nvPr/>
        </p:nvCxnSpPr>
        <p:spPr>
          <a:xfrm rot="10800000" flipH="1">
            <a:off x="2260000" y="2646250"/>
            <a:ext cx="1242600" cy="1097400"/>
          </a:xfrm>
          <a:prstGeom prst="straightConnector1">
            <a:avLst/>
          </a:prstGeom>
          <a:noFill/>
          <a:ln w="9525" cap="flat" cmpd="sng">
            <a:solidFill>
              <a:schemeClr val="dk2"/>
            </a:solidFill>
            <a:prstDash val="solid"/>
            <a:round/>
            <a:headEnd type="stealth" w="med" len="med"/>
            <a:tailEnd type="none" w="med" len="med"/>
          </a:ln>
        </p:spPr>
      </p:cxnSp>
      <p:sp>
        <p:nvSpPr>
          <p:cNvPr id="168" name="Google Shape;168;p26"/>
          <p:cNvSpPr txBox="1"/>
          <p:nvPr/>
        </p:nvSpPr>
        <p:spPr>
          <a:xfrm>
            <a:off x="3122400" y="2206225"/>
            <a:ext cx="4255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500">
                <a:solidFill>
                  <a:schemeClr val="dk2"/>
                </a:solidFill>
                <a:latin typeface="Barlow"/>
                <a:ea typeface="Barlow"/>
                <a:cs typeface="Barlow"/>
                <a:sym typeface="Barlow"/>
              </a:rPr>
              <a:t>Lo que sea que lleve computar sumatoria(n)</a:t>
            </a:r>
            <a:endParaRPr sz="1500">
              <a:solidFill>
                <a:schemeClr val="dk2"/>
              </a:solidFill>
              <a:latin typeface="Barlow"/>
              <a:ea typeface="Barlow"/>
              <a:cs typeface="Barlow"/>
              <a:sym typeface="Barlow"/>
            </a:endParaRPr>
          </a:p>
        </p:txBody>
      </p:sp>
      <p:sp>
        <p:nvSpPr>
          <p:cNvPr id="169" name="Google Shape;169;p26"/>
          <p:cNvSpPr txBox="1"/>
          <p:nvPr/>
        </p:nvSpPr>
        <p:spPr>
          <a:xfrm>
            <a:off x="304800" y="4092388"/>
            <a:ext cx="5009400" cy="93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800">
                <a:solidFill>
                  <a:schemeClr val="dk2"/>
                </a:solidFill>
                <a:latin typeface="Century Schoolbook"/>
                <a:ea typeface="Century Schoolbook"/>
                <a:cs typeface="Century Schoolbook"/>
                <a:sym typeface="Century Schoolbook"/>
              </a:rPr>
              <a:t>          = 2 + n * (</a:t>
            </a:r>
            <a:r>
              <a:rPr lang="es-419" sz="1800">
                <a:solidFill>
                  <a:schemeClr val="accent1"/>
                </a:solidFill>
                <a:latin typeface="Century Schoolbook"/>
                <a:ea typeface="Century Schoolbook"/>
                <a:cs typeface="Century Schoolbook"/>
                <a:sym typeface="Century Schoolbook"/>
              </a:rPr>
              <a:t>1 + (</a:t>
            </a:r>
            <a:r>
              <a:rPr lang="es-419" sz="1800" b="1">
                <a:solidFill>
                  <a:schemeClr val="accent1"/>
                </a:solidFill>
                <a:latin typeface="Century Schoolbook"/>
                <a:ea typeface="Century Schoolbook"/>
                <a:cs typeface="Century Schoolbook"/>
                <a:sym typeface="Century Schoolbook"/>
              </a:rPr>
              <a:t>n</a:t>
            </a:r>
            <a:r>
              <a:rPr lang="es-419" sz="1800">
                <a:solidFill>
                  <a:schemeClr val="accent1"/>
                </a:solidFill>
                <a:latin typeface="Century Schoolbook"/>
                <a:ea typeface="Century Schoolbook"/>
                <a:cs typeface="Century Schoolbook"/>
                <a:sym typeface="Century Schoolbook"/>
              </a:rPr>
              <a:t>-1)*3</a:t>
            </a:r>
            <a:r>
              <a:rPr lang="es-419" sz="1800">
                <a:solidFill>
                  <a:schemeClr val="dk2"/>
                </a:solidFill>
                <a:latin typeface="Century Schoolbook"/>
                <a:ea typeface="Century Schoolbook"/>
                <a:cs typeface="Century Schoolbook"/>
                <a:sym typeface="Century Schoolbook"/>
              </a:rPr>
              <a:t> + 5) + 2</a:t>
            </a:r>
            <a:endParaRPr sz="1800">
              <a:solidFill>
                <a:schemeClr val="dk2"/>
              </a:solidFill>
              <a:latin typeface="Century Schoolbook"/>
              <a:ea typeface="Century Schoolbook"/>
              <a:cs typeface="Century Schoolbook"/>
              <a:sym typeface="Century Schoolbook"/>
            </a:endParaRPr>
          </a:p>
          <a:p>
            <a:pPr marL="0" lvl="0" indent="0" algn="l" rtl="0">
              <a:lnSpc>
                <a:spcPct val="115000"/>
              </a:lnSpc>
              <a:spcBef>
                <a:spcPts val="1200"/>
              </a:spcBef>
              <a:spcAft>
                <a:spcPts val="1200"/>
              </a:spcAft>
              <a:buNone/>
            </a:pPr>
            <a:r>
              <a:rPr lang="es-419" sz="1800">
                <a:solidFill>
                  <a:schemeClr val="dk2"/>
                </a:solidFill>
                <a:latin typeface="Century Schoolbook"/>
                <a:ea typeface="Century Schoolbook"/>
                <a:cs typeface="Century Schoolbook"/>
                <a:sym typeface="Century Schoolbook"/>
              </a:rPr>
              <a:t>          = 4 + 3n + 3</a:t>
            </a:r>
            <a:r>
              <a:rPr lang="es-419" sz="1800" b="1">
                <a:solidFill>
                  <a:srgbClr val="AA5D00"/>
                </a:solidFill>
                <a:latin typeface="Century Schoolbook"/>
                <a:ea typeface="Century Schoolbook"/>
                <a:cs typeface="Century Schoolbook"/>
                <a:sym typeface="Century Schoolbook"/>
              </a:rPr>
              <a:t>n</a:t>
            </a:r>
            <a:r>
              <a:rPr lang="es-419" sz="1800" b="1" baseline="30000">
                <a:solidFill>
                  <a:srgbClr val="AA5D00"/>
                </a:solidFill>
                <a:latin typeface="Century Schoolbook"/>
                <a:ea typeface="Century Schoolbook"/>
                <a:cs typeface="Century Schoolbook"/>
                <a:sym typeface="Century Schoolbook"/>
              </a:rPr>
              <a:t>2</a:t>
            </a:r>
            <a:r>
              <a:rPr lang="es-419" sz="1800">
                <a:solidFill>
                  <a:schemeClr val="dk2"/>
                </a:solidFill>
                <a:latin typeface="Century Schoolbook"/>
                <a:ea typeface="Century Schoolbook"/>
                <a:cs typeface="Century Schoolbook"/>
                <a:sym typeface="Century Schoolbook"/>
              </a:rPr>
              <a:t> </a:t>
            </a:r>
            <a:endParaRPr/>
          </a:p>
        </p:txBody>
      </p:sp>
      <p:sp>
        <p:nvSpPr>
          <p:cNvPr id="170" name="Google Shape;170;p26"/>
          <p:cNvSpPr txBox="1"/>
          <p:nvPr/>
        </p:nvSpPr>
        <p:spPr>
          <a:xfrm>
            <a:off x="228600" y="990600"/>
            <a:ext cx="86637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800">
                <a:solidFill>
                  <a:schemeClr val="dk2"/>
                </a:solidFill>
                <a:latin typeface="Barlow"/>
                <a:ea typeface="Barlow"/>
                <a:cs typeface="Barlow"/>
                <a:sym typeface="Barlow"/>
              </a:rPr>
              <a:t>En general mirando el código, podemos hacer un análisis que nos permita conocer la cantidad total de operaciones </a:t>
            </a:r>
            <a:r>
              <a:rPr lang="es-419" sz="1800" b="1">
                <a:solidFill>
                  <a:schemeClr val="dk2"/>
                </a:solidFill>
                <a:latin typeface="Barlow"/>
                <a:ea typeface="Barlow"/>
                <a:cs typeface="Barlow"/>
                <a:sym typeface="Barlow"/>
              </a:rPr>
              <a:t>sin necesidad </a:t>
            </a:r>
            <a:r>
              <a:rPr lang="es-419" sz="1800">
                <a:solidFill>
                  <a:schemeClr val="dk2"/>
                </a:solidFill>
                <a:latin typeface="Barlow"/>
                <a:ea typeface="Barlow"/>
                <a:cs typeface="Barlow"/>
                <a:sym typeface="Barlow"/>
              </a:rPr>
              <a:t>de ejecutar el código. </a:t>
            </a:r>
            <a:endParaRPr sz="1800">
              <a:solidFill>
                <a:schemeClr val="dk2"/>
              </a:solidFill>
              <a:latin typeface="Barlow"/>
              <a:ea typeface="Barlow"/>
              <a:cs typeface="Barlow"/>
              <a:sym typeface="Barl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3986149" y="1728750"/>
            <a:ext cx="3565002" cy="2380201"/>
          </a:xfrm>
          <a:prstGeom prst="rect">
            <a:avLst/>
          </a:prstGeom>
          <a:noFill/>
          <a:ln>
            <a:noFill/>
          </a:ln>
        </p:spPr>
      </p:pic>
      <p:sp>
        <p:nvSpPr>
          <p:cNvPr id="176" name="Google Shape;176;p27"/>
          <p:cNvSpPr txBox="1"/>
          <p:nvPr/>
        </p:nvSpPr>
        <p:spPr>
          <a:xfrm>
            <a:off x="304800" y="1884275"/>
            <a:ext cx="3466500" cy="16932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g(</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696969"/>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i = 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j = 1000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while( i &lt; n ):</a:t>
            </a:r>
            <a:endParaRPr>
              <a:solidFill>
                <a:srgbClr val="7928A1"/>
              </a:solidFill>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545454"/>
                </a:solidFill>
                <a:highlight>
                  <a:srgbClr val="FEFEFE"/>
                </a:highlight>
                <a:latin typeface="Consolas"/>
                <a:ea typeface="Consolas"/>
                <a:cs typeface="Consolas"/>
                <a:sym typeface="Consolas"/>
              </a:rPr>
              <a:t>    j = j + </a:t>
            </a:r>
            <a:r>
              <a:rPr lang="es-419">
                <a:solidFill>
                  <a:srgbClr val="1155CC"/>
                </a:solidFill>
                <a:highlight>
                  <a:srgbClr val="FEFEFE"/>
                </a:highlight>
                <a:latin typeface="Consolas"/>
                <a:ea typeface="Consolas"/>
                <a:cs typeface="Consolas"/>
                <a:sym typeface="Consolas"/>
              </a:rPr>
              <a:t>sumatoria</a:t>
            </a:r>
            <a:r>
              <a:rPr lang="es-419">
                <a:solidFill>
                  <a:srgbClr val="545454"/>
                </a:solidFill>
                <a:highlight>
                  <a:srgbClr val="FEFEFE"/>
                </a:highlight>
                <a:latin typeface="Consolas"/>
                <a:ea typeface="Consolas"/>
                <a:cs typeface="Consolas"/>
                <a:sym typeface="Consolas"/>
              </a:rPr>
              <a:t>(n)    </a:t>
            </a:r>
            <a:endParaRPr>
              <a:solidFill>
                <a:srgbClr val="545454"/>
              </a:solidFill>
              <a:highlight>
                <a:srgbClr val="FEFEF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545454"/>
                </a:solidFill>
                <a:highlight>
                  <a:srgbClr val="FEFEFE"/>
                </a:highlight>
                <a:latin typeface="Consolas"/>
                <a:ea typeface="Consolas"/>
                <a:cs typeface="Consolas"/>
                <a:sym typeface="Consolas"/>
              </a:rPr>
              <a:t>    i = i + 1</a:t>
            </a:r>
            <a:endParaRPr>
              <a:solidFill>
                <a:srgbClr val="7928A1"/>
              </a:solidFill>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  return</a:t>
            </a:r>
            <a:r>
              <a:rPr lang="es-419">
                <a:solidFill>
                  <a:srgbClr val="545454"/>
                </a:solidFill>
                <a:highlight>
                  <a:srgbClr val="FEFEFE"/>
                </a:highlight>
                <a:latin typeface="Consolas"/>
                <a:ea typeface="Consolas"/>
                <a:cs typeface="Consolas"/>
                <a:sym typeface="Consolas"/>
              </a:rPr>
              <a:t> j</a:t>
            </a:r>
            <a:endParaRPr>
              <a:solidFill>
                <a:srgbClr val="008000"/>
              </a:solidFill>
              <a:highlight>
                <a:srgbClr val="FEFEFE"/>
              </a:highlight>
              <a:latin typeface="Consolas"/>
              <a:ea typeface="Consolas"/>
              <a:cs typeface="Consolas"/>
              <a:sym typeface="Consolas"/>
            </a:endParaRPr>
          </a:p>
        </p:txBody>
      </p:sp>
      <p:sp>
        <p:nvSpPr>
          <p:cNvPr id="177" name="Google Shape;177;p27"/>
          <p:cNvSpPr txBox="1"/>
          <p:nvPr/>
        </p:nvSpPr>
        <p:spPr>
          <a:xfrm>
            <a:off x="228600" y="990600"/>
            <a:ext cx="86637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800">
                <a:solidFill>
                  <a:schemeClr val="dk2"/>
                </a:solidFill>
                <a:latin typeface="Barlow"/>
                <a:ea typeface="Barlow"/>
                <a:cs typeface="Barlow"/>
                <a:sym typeface="Barlow"/>
              </a:rPr>
              <a:t>En general mirando el código, podemos hacer un análisis que nos permita conocer la cantidad total de operaciones </a:t>
            </a:r>
            <a:r>
              <a:rPr lang="es-419" sz="1800" b="1">
                <a:solidFill>
                  <a:schemeClr val="dk2"/>
                </a:solidFill>
                <a:latin typeface="Barlow"/>
                <a:ea typeface="Barlow"/>
                <a:cs typeface="Barlow"/>
                <a:sym typeface="Barlow"/>
              </a:rPr>
              <a:t>sin necesidad </a:t>
            </a:r>
            <a:r>
              <a:rPr lang="es-419" sz="1800">
                <a:solidFill>
                  <a:schemeClr val="dk2"/>
                </a:solidFill>
                <a:latin typeface="Barlow"/>
                <a:ea typeface="Barlow"/>
                <a:cs typeface="Barlow"/>
                <a:sym typeface="Barlow"/>
              </a:rPr>
              <a:t>de ejecutar el código. </a:t>
            </a:r>
            <a:endParaRPr sz="1800">
              <a:solidFill>
                <a:schemeClr val="dk2"/>
              </a:solidFill>
              <a:latin typeface="Barlow"/>
              <a:ea typeface="Barlow"/>
              <a:cs typeface="Barlow"/>
              <a:sym typeface="Barlow"/>
            </a:endParaRPr>
          </a:p>
        </p:txBody>
      </p:sp>
      <p:sp>
        <p:nvSpPr>
          <p:cNvPr id="178" name="Google Shape;17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Cantidad de operaciones elementales</a:t>
            </a:r>
            <a:endParaRPr/>
          </a:p>
        </p:txBody>
      </p:sp>
      <p:sp>
        <p:nvSpPr>
          <p:cNvPr id="179" name="Google Shape;179;p27"/>
          <p:cNvSpPr txBox="1"/>
          <p:nvPr/>
        </p:nvSpPr>
        <p:spPr>
          <a:xfrm>
            <a:off x="325475" y="3627975"/>
            <a:ext cx="3597900" cy="163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500">
                <a:latin typeface="Barlow"/>
                <a:ea typeface="Barlow"/>
                <a:cs typeface="Barlow"/>
                <a:sym typeface="Barlow"/>
              </a:rPr>
              <a:t>¿Qué piensan qué ocurriría si medimos el tiempo de ejecución de esta función?</a:t>
            </a:r>
            <a:endParaRPr sz="1500">
              <a:latin typeface="Barlow"/>
              <a:ea typeface="Barlow"/>
              <a:cs typeface="Barlow"/>
              <a:sym typeface="Barlow"/>
            </a:endParaRPr>
          </a:p>
          <a:p>
            <a:pPr marL="0" lvl="0" indent="0" algn="l" rtl="0">
              <a:lnSpc>
                <a:spcPct val="115000"/>
              </a:lnSpc>
              <a:spcBef>
                <a:spcPts val="1200"/>
              </a:spcBef>
              <a:spcAft>
                <a:spcPts val="1200"/>
              </a:spcAft>
              <a:buNone/>
            </a:pPr>
            <a:r>
              <a:rPr lang="es-419" sz="1500">
                <a:latin typeface="Barlow"/>
                <a:ea typeface="Barlow"/>
                <a:cs typeface="Barlow"/>
                <a:sym typeface="Barlow"/>
              </a:rPr>
              <a:t>La </a:t>
            </a:r>
            <a:r>
              <a:rPr lang="es-419" sz="1500" b="1">
                <a:latin typeface="Barlow"/>
                <a:ea typeface="Barlow"/>
                <a:cs typeface="Barlow"/>
                <a:sym typeface="Barlow"/>
              </a:rPr>
              <a:t>“pinta” </a:t>
            </a:r>
            <a:r>
              <a:rPr lang="es-419" sz="1500">
                <a:latin typeface="Barlow"/>
                <a:ea typeface="Barlow"/>
                <a:cs typeface="Barlow"/>
                <a:sym typeface="Barlow"/>
              </a:rPr>
              <a:t>se mantendría. Contar operaciones es un buen aproximador a cómo aumentaría el tiempo de ejecución.</a:t>
            </a:r>
            <a:endParaRPr sz="1500">
              <a:latin typeface="Barlow"/>
              <a:ea typeface="Barlow"/>
              <a:cs typeface="Barlow"/>
              <a:sym typeface="Barlow"/>
            </a:endParaRPr>
          </a:p>
        </p:txBody>
      </p:sp>
      <p:sp>
        <p:nvSpPr>
          <p:cNvPr id="180" name="Google Shape;180;p27"/>
          <p:cNvSpPr txBox="1"/>
          <p:nvPr/>
        </p:nvSpPr>
        <p:spPr>
          <a:xfrm>
            <a:off x="3965075" y="4107050"/>
            <a:ext cx="5087100" cy="112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800">
                <a:solidFill>
                  <a:schemeClr val="dk2"/>
                </a:solidFill>
                <a:latin typeface="Century Schoolbook"/>
                <a:ea typeface="Century Schoolbook"/>
                <a:cs typeface="Century Schoolbook"/>
                <a:sym typeface="Century Schoolbook"/>
              </a:rPr>
              <a:t>TiempoReal</a:t>
            </a:r>
            <a:r>
              <a:rPr lang="es-419" sz="1800" baseline="-25000">
                <a:solidFill>
                  <a:schemeClr val="dk2"/>
                </a:solidFill>
                <a:latin typeface="Century Schoolbook"/>
                <a:ea typeface="Century Schoolbook"/>
                <a:cs typeface="Century Schoolbook"/>
                <a:sym typeface="Century Schoolbook"/>
              </a:rPr>
              <a:t>g</a:t>
            </a:r>
            <a:r>
              <a:rPr lang="es-419" sz="1800">
                <a:solidFill>
                  <a:schemeClr val="dk2"/>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a:t>
            </a:r>
            <a:r>
              <a:rPr lang="es-419" sz="1800">
                <a:solidFill>
                  <a:schemeClr val="dk2"/>
                </a:solidFill>
                <a:latin typeface="Century Schoolbook"/>
                <a:ea typeface="Century Schoolbook"/>
                <a:cs typeface="Century Schoolbook"/>
                <a:sym typeface="Century Schoolbook"/>
              </a:rPr>
              <a:t>) ≈ c * T</a:t>
            </a:r>
            <a:r>
              <a:rPr lang="es-419" sz="1800" baseline="-25000">
                <a:solidFill>
                  <a:schemeClr val="dk2"/>
                </a:solidFill>
                <a:latin typeface="Century Schoolbook"/>
                <a:ea typeface="Century Schoolbook"/>
                <a:cs typeface="Century Schoolbook"/>
                <a:sym typeface="Century Schoolbook"/>
              </a:rPr>
              <a:t>g</a:t>
            </a:r>
            <a:r>
              <a:rPr lang="es-419" sz="1800">
                <a:solidFill>
                  <a:schemeClr val="dk2"/>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a:t>
            </a:r>
            <a:r>
              <a:rPr lang="es-419" sz="1800">
                <a:solidFill>
                  <a:schemeClr val="dk2"/>
                </a:solidFill>
                <a:latin typeface="Century Schoolbook"/>
                <a:ea typeface="Century Schoolbook"/>
                <a:cs typeface="Century Schoolbook"/>
                <a:sym typeface="Century Schoolbook"/>
              </a:rPr>
              <a:t>) </a:t>
            </a:r>
            <a:endParaRPr sz="1800">
              <a:solidFill>
                <a:schemeClr val="dk2"/>
              </a:solidFill>
              <a:latin typeface="Century Schoolbook"/>
              <a:ea typeface="Century Schoolbook"/>
              <a:cs typeface="Century Schoolbook"/>
              <a:sym typeface="Century Schoolbook"/>
            </a:endParaRPr>
          </a:p>
          <a:p>
            <a:pPr marL="0" lvl="0" indent="0" algn="l" rtl="0">
              <a:lnSpc>
                <a:spcPct val="115000"/>
              </a:lnSpc>
              <a:spcBef>
                <a:spcPts val="1200"/>
              </a:spcBef>
              <a:spcAft>
                <a:spcPts val="1200"/>
              </a:spcAft>
              <a:buNone/>
            </a:pPr>
            <a:r>
              <a:rPr lang="es-419">
                <a:latin typeface="Barlow"/>
                <a:ea typeface="Barlow"/>
                <a:cs typeface="Barlow"/>
                <a:sym typeface="Barlow"/>
              </a:rPr>
              <a:t>donde </a:t>
            </a:r>
            <a:r>
              <a:rPr lang="es-419" b="1">
                <a:latin typeface="Barlow"/>
                <a:ea typeface="Barlow"/>
                <a:cs typeface="Barlow"/>
                <a:sym typeface="Barlow"/>
              </a:rPr>
              <a:t>c</a:t>
            </a:r>
            <a:r>
              <a:rPr lang="es-419">
                <a:latin typeface="Barlow"/>
                <a:ea typeface="Barlow"/>
                <a:cs typeface="Barlow"/>
                <a:sym typeface="Barlow"/>
              </a:rPr>
              <a:t> es una constante que depende de la computadora, de otros procesos corriendo al mismo tiempo, etc. </a:t>
            </a:r>
            <a:endParaRPr>
              <a:latin typeface="Barlow"/>
              <a:ea typeface="Barlow"/>
              <a:cs typeface="Barlow"/>
              <a:sym typeface="Barl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s-419" sz="1595">
                <a:latin typeface="Barlow"/>
                <a:ea typeface="Barlow"/>
                <a:cs typeface="Barlow"/>
                <a:sym typeface="Barlow"/>
              </a:rPr>
              <a:t>El análisis del tiempo de ejecución </a:t>
            </a:r>
            <a:r>
              <a:rPr lang="es-419" sz="1595" b="1">
                <a:solidFill>
                  <a:srgbClr val="9900FF"/>
                </a:solidFill>
                <a:latin typeface="Barlow"/>
                <a:ea typeface="Barlow"/>
                <a:cs typeface="Barlow"/>
                <a:sym typeface="Barlow"/>
              </a:rPr>
              <a:t>sin necesidad de correr el código</a:t>
            </a:r>
            <a:r>
              <a:rPr lang="es-419" sz="1595">
                <a:latin typeface="Barlow"/>
                <a:ea typeface="Barlow"/>
                <a:cs typeface="Barlow"/>
                <a:sym typeface="Barlow"/>
              </a:rPr>
              <a:t>, conocido como </a:t>
            </a:r>
            <a:r>
              <a:rPr lang="es-419" sz="1595" b="1">
                <a:latin typeface="Barlow"/>
                <a:ea typeface="Barlow"/>
                <a:cs typeface="Barlow"/>
                <a:sym typeface="Barlow"/>
              </a:rPr>
              <a:t>análisis de complejidad algorítmica</a:t>
            </a:r>
            <a:r>
              <a:rPr lang="es-419" sz="1595">
                <a:latin typeface="Barlow"/>
                <a:ea typeface="Barlow"/>
                <a:cs typeface="Barlow"/>
                <a:sym typeface="Barlow"/>
              </a:rPr>
              <a:t>, también es fundamental:</a:t>
            </a:r>
            <a:endParaRPr sz="1400">
              <a:solidFill>
                <a:schemeClr val="dk1"/>
              </a:solidFill>
              <a:latin typeface="Barlow"/>
              <a:ea typeface="Barlow"/>
              <a:cs typeface="Barlow"/>
              <a:sym typeface="Barlow"/>
            </a:endParaRPr>
          </a:p>
          <a:p>
            <a:pPr marL="457200" lvl="0" indent="-329882" algn="l" rtl="0">
              <a:spcBef>
                <a:spcPts val="1200"/>
              </a:spcBef>
              <a:spcAft>
                <a:spcPts val="0"/>
              </a:spcAft>
              <a:buSzPts val="1595"/>
              <a:buFont typeface="Barlow"/>
              <a:buChar char="●"/>
            </a:pPr>
            <a:r>
              <a:rPr lang="es-419" sz="1595" b="1">
                <a:latin typeface="Barlow"/>
                <a:ea typeface="Barlow"/>
                <a:cs typeface="Barlow"/>
                <a:sym typeface="Barlow"/>
              </a:rPr>
              <a:t>Independencia del Hardware: </a:t>
            </a:r>
            <a:r>
              <a:rPr lang="es-419" sz="1595">
                <a:latin typeface="Barlow"/>
                <a:ea typeface="Barlow"/>
                <a:cs typeface="Barlow"/>
                <a:sym typeface="Barlow"/>
              </a:rPr>
              <a:t>El análisis teórico de la complejidad </a:t>
            </a:r>
            <a:r>
              <a:rPr lang="es-419" sz="1595">
                <a:solidFill>
                  <a:schemeClr val="accent5"/>
                </a:solidFill>
                <a:latin typeface="Barlow"/>
                <a:ea typeface="Barlow"/>
                <a:cs typeface="Barlow"/>
                <a:sym typeface="Barlow"/>
              </a:rPr>
              <a:t>(gran parte de Algo 2)</a:t>
            </a:r>
            <a:r>
              <a:rPr lang="es-419" sz="1595">
                <a:latin typeface="Barlow"/>
                <a:ea typeface="Barlow"/>
                <a:cs typeface="Barlow"/>
                <a:sym typeface="Barlow"/>
              </a:rPr>
              <a:t> permite estimar el rendimiento del programa sin depender del hardware específico. Esto proporciona una evaluación más universal del rendimiento del algoritmo.</a:t>
            </a:r>
            <a:endParaRPr sz="1595">
              <a:latin typeface="Barlow"/>
              <a:ea typeface="Barlow"/>
              <a:cs typeface="Barlow"/>
              <a:sym typeface="Barlow"/>
            </a:endParaRPr>
          </a:p>
          <a:p>
            <a:pPr marL="457200" lvl="0" indent="-329882" algn="l" rtl="0">
              <a:spcBef>
                <a:spcPts val="0"/>
              </a:spcBef>
              <a:spcAft>
                <a:spcPts val="0"/>
              </a:spcAft>
              <a:buSzPts val="1595"/>
              <a:buFont typeface="Barlow"/>
              <a:buChar char="●"/>
            </a:pPr>
            <a:r>
              <a:rPr lang="es-419" sz="1595" b="1">
                <a:latin typeface="Barlow"/>
                <a:ea typeface="Barlow"/>
                <a:cs typeface="Barlow"/>
                <a:sym typeface="Barlow"/>
              </a:rPr>
              <a:t>Predicción del Comportamiento Escalable: </a:t>
            </a:r>
            <a:r>
              <a:rPr lang="es-419" sz="1595">
                <a:latin typeface="Barlow"/>
                <a:ea typeface="Barlow"/>
                <a:cs typeface="Barlow"/>
                <a:sym typeface="Barlow"/>
              </a:rPr>
              <a:t>Entender cómo se comporta un algoritmo a medida que crecen los datos de entrada.</a:t>
            </a:r>
            <a:endParaRPr sz="1595">
              <a:latin typeface="Barlow"/>
              <a:ea typeface="Barlow"/>
              <a:cs typeface="Barlow"/>
              <a:sym typeface="Barlow"/>
            </a:endParaRPr>
          </a:p>
          <a:p>
            <a:pPr marL="457200" lvl="0" indent="-329882" algn="l" rtl="0">
              <a:spcBef>
                <a:spcPts val="0"/>
              </a:spcBef>
              <a:spcAft>
                <a:spcPts val="0"/>
              </a:spcAft>
              <a:buSzPts val="1595"/>
              <a:buFont typeface="Barlow"/>
              <a:buChar char="●"/>
            </a:pPr>
            <a:r>
              <a:rPr lang="es-419" sz="1595" b="1">
                <a:latin typeface="Barlow"/>
                <a:ea typeface="Barlow"/>
                <a:cs typeface="Barlow"/>
                <a:sym typeface="Barlow"/>
              </a:rPr>
              <a:t>Detección de Ineficiencias:</a:t>
            </a:r>
            <a:r>
              <a:rPr lang="es-419" sz="1595">
                <a:latin typeface="Barlow"/>
                <a:ea typeface="Barlow"/>
                <a:cs typeface="Barlow"/>
                <a:sym typeface="Barlow"/>
              </a:rPr>
              <a:t> Sin necesidad de implementar y ejecutar el código, se pueden detectar ineficiencias potenciales en la fase de diseño </a:t>
            </a:r>
            <a:r>
              <a:rPr lang="es-419" sz="1595">
                <a:solidFill>
                  <a:schemeClr val="accent5"/>
                </a:solidFill>
              </a:rPr>
              <a:t>(Algo 2)</a:t>
            </a:r>
            <a:r>
              <a:rPr lang="es-419" sz="1595">
                <a:latin typeface="Barlow"/>
                <a:ea typeface="Barlow"/>
                <a:cs typeface="Barlow"/>
                <a:sym typeface="Barlow"/>
              </a:rPr>
              <a:t>.</a:t>
            </a:r>
            <a:endParaRPr sz="1595">
              <a:latin typeface="Barlow"/>
              <a:ea typeface="Barlow"/>
              <a:cs typeface="Barlow"/>
              <a:sym typeface="Barlow"/>
            </a:endParaRPr>
          </a:p>
          <a:p>
            <a:pPr marL="457200" lvl="0" indent="-329882" algn="l" rtl="0">
              <a:spcBef>
                <a:spcPts val="0"/>
              </a:spcBef>
              <a:spcAft>
                <a:spcPts val="0"/>
              </a:spcAft>
              <a:buSzPts val="1595"/>
              <a:buFont typeface="Barlow"/>
              <a:buChar char="●"/>
            </a:pPr>
            <a:r>
              <a:rPr lang="es-419" sz="1595" b="1">
                <a:latin typeface="Barlow"/>
                <a:ea typeface="Barlow"/>
                <a:cs typeface="Barlow"/>
                <a:sym typeface="Barlow"/>
              </a:rPr>
              <a:t>Guía para la Implementación:</a:t>
            </a:r>
            <a:r>
              <a:rPr lang="es-419" sz="1595">
                <a:latin typeface="Barlow"/>
                <a:ea typeface="Barlow"/>
                <a:cs typeface="Barlow"/>
                <a:sym typeface="Barlow"/>
              </a:rPr>
              <a:t> Un buen análisis algorítmico puede guiar la implementación, ayudando a los desarrolladores a elegir estructuras de datos y métodos que sean más eficientes para el problema en cuestión </a:t>
            </a:r>
            <a:r>
              <a:rPr lang="es-419" sz="1595">
                <a:solidFill>
                  <a:schemeClr val="accent5"/>
                </a:solidFill>
              </a:rPr>
              <a:t>(Algo 2)</a:t>
            </a:r>
            <a:r>
              <a:rPr lang="es-419" sz="1595">
                <a:latin typeface="Barlow"/>
                <a:ea typeface="Barlow"/>
                <a:cs typeface="Barlow"/>
                <a:sym typeface="Barlow"/>
              </a:rPr>
              <a:t>.</a:t>
            </a:r>
            <a:endParaRPr sz="1595">
              <a:latin typeface="Barlow"/>
              <a:ea typeface="Barlow"/>
              <a:cs typeface="Barlow"/>
              <a:sym typeface="Barlow"/>
            </a:endParaRPr>
          </a:p>
          <a:p>
            <a:pPr marL="0" lvl="0" indent="0" algn="l" rtl="0">
              <a:spcBef>
                <a:spcPts val="1200"/>
              </a:spcBef>
              <a:spcAft>
                <a:spcPts val="1200"/>
              </a:spcAft>
              <a:buNone/>
            </a:pPr>
            <a:r>
              <a:rPr lang="es-419" sz="1595"/>
              <a:t>Para poder entender bien estos conceptos, hay que saber contar bien operaciones. </a:t>
            </a:r>
            <a:endParaRPr sz="1595"/>
          </a:p>
        </p:txBody>
      </p:sp>
      <p:sp>
        <p:nvSpPr>
          <p:cNvPr id="186" name="Google Shape;18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latin typeface="Barlow"/>
                <a:ea typeface="Barlow"/>
                <a:cs typeface="Barlow"/>
                <a:sym typeface="Barlow"/>
              </a:rPr>
              <a:t>Análisis Complejidad Algorítmica</a:t>
            </a:r>
            <a:endParaRPr>
              <a:latin typeface="Barlow"/>
              <a:ea typeface="Barlow"/>
              <a:cs typeface="Barlow"/>
              <a:sym typeface="Barl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Contando operaciones con listas</a:t>
            </a:r>
            <a:endParaRPr/>
          </a:p>
        </p:txBody>
      </p:sp>
      <p:sp>
        <p:nvSpPr>
          <p:cNvPr id="192" name="Google Shape;192;p29"/>
          <p:cNvSpPr txBox="1"/>
          <p:nvPr/>
        </p:nvSpPr>
        <p:spPr>
          <a:xfrm>
            <a:off x="304800" y="3120330"/>
            <a:ext cx="8520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a:solidFill>
                  <a:schemeClr val="dk2"/>
                </a:solidFill>
                <a:latin typeface="Century Schoolbook"/>
                <a:ea typeface="Century Schoolbook"/>
                <a:cs typeface="Century Schoolbook"/>
                <a:sym typeface="Century Schoolbook"/>
              </a:rPr>
              <a:t>T</a:t>
            </a:r>
            <a:r>
              <a:rPr lang="es-419" sz="1800" baseline="-25000">
                <a:solidFill>
                  <a:schemeClr val="dk2"/>
                </a:solidFill>
                <a:latin typeface="Century Schoolbook"/>
                <a:ea typeface="Century Schoolbook"/>
                <a:cs typeface="Century Schoolbook"/>
                <a:sym typeface="Century Schoolbook"/>
              </a:rPr>
              <a:t>reverso</a:t>
            </a:r>
            <a:r>
              <a:rPr lang="es-419" sz="1800">
                <a:solidFill>
                  <a:schemeClr val="dk2"/>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a:t>
            </a:r>
            <a:r>
              <a:rPr lang="es-419" sz="1800">
                <a:solidFill>
                  <a:schemeClr val="dk2"/>
                </a:solidFill>
                <a:latin typeface="Century Schoolbook"/>
                <a:ea typeface="Century Schoolbook"/>
                <a:cs typeface="Century Schoolbook"/>
                <a:sym typeface="Century Schoolbook"/>
              </a:rPr>
              <a:t>) = ??           </a:t>
            </a:r>
            <a:r>
              <a:rPr lang="es-419" sz="1800">
                <a:solidFill>
                  <a:schemeClr val="dk2"/>
                </a:solidFill>
                <a:latin typeface="Barlow"/>
                <a:ea typeface="Barlow"/>
                <a:cs typeface="Barlow"/>
                <a:sym typeface="Barlow"/>
              </a:rPr>
              <a:t>¿Quién es n?</a:t>
            </a:r>
            <a:endParaRPr sz="1800">
              <a:solidFill>
                <a:schemeClr val="dk2"/>
              </a:solidFill>
              <a:latin typeface="Barlow"/>
              <a:ea typeface="Barlow"/>
              <a:cs typeface="Barlow"/>
              <a:sym typeface="Barlow"/>
            </a:endParaRPr>
          </a:p>
          <a:p>
            <a:pPr marL="0" lvl="0" indent="0" algn="l" rtl="0">
              <a:spcBef>
                <a:spcPts val="0"/>
              </a:spcBef>
              <a:spcAft>
                <a:spcPts val="0"/>
              </a:spcAft>
              <a:buNone/>
            </a:pPr>
            <a:endParaRPr sz="1800">
              <a:solidFill>
                <a:schemeClr val="dk2"/>
              </a:solidFill>
              <a:latin typeface="Barlow"/>
              <a:ea typeface="Barlow"/>
              <a:cs typeface="Barlow"/>
              <a:sym typeface="Barlow"/>
            </a:endParaRPr>
          </a:p>
          <a:p>
            <a:pPr marL="0" lvl="0" indent="0" algn="l" rtl="0">
              <a:spcBef>
                <a:spcPts val="0"/>
              </a:spcBef>
              <a:spcAft>
                <a:spcPts val="0"/>
              </a:spcAft>
              <a:buNone/>
            </a:pPr>
            <a:r>
              <a:rPr lang="es-419" sz="1800">
                <a:solidFill>
                  <a:schemeClr val="dk2"/>
                </a:solidFill>
                <a:latin typeface="Barlow"/>
                <a:ea typeface="Barlow"/>
                <a:cs typeface="Barlow"/>
                <a:sym typeface="Barlow"/>
              </a:rPr>
              <a:t>Generalmente, </a:t>
            </a:r>
            <a:r>
              <a:rPr lang="es-419" sz="1800" b="1">
                <a:solidFill>
                  <a:srgbClr val="AA5D00"/>
                </a:solidFill>
                <a:latin typeface="Century Schoolbook"/>
                <a:ea typeface="Century Schoolbook"/>
                <a:cs typeface="Century Schoolbook"/>
                <a:sym typeface="Century Schoolbook"/>
              </a:rPr>
              <a:t>n</a:t>
            </a:r>
            <a:r>
              <a:rPr lang="es-419" sz="1800">
                <a:solidFill>
                  <a:schemeClr val="dk2"/>
                </a:solidFill>
                <a:latin typeface="Barlow"/>
                <a:ea typeface="Barlow"/>
                <a:cs typeface="Barlow"/>
                <a:sym typeface="Barlow"/>
              </a:rPr>
              <a:t> hace referencia al </a:t>
            </a:r>
            <a:r>
              <a:rPr lang="es-419" sz="1800" b="1">
                <a:solidFill>
                  <a:schemeClr val="dk2"/>
                </a:solidFill>
                <a:latin typeface="Barlow"/>
                <a:ea typeface="Barlow"/>
                <a:cs typeface="Barlow"/>
                <a:sym typeface="Barlow"/>
              </a:rPr>
              <a:t>tamaño</a:t>
            </a:r>
            <a:r>
              <a:rPr lang="es-419" sz="1800">
                <a:solidFill>
                  <a:schemeClr val="dk2"/>
                </a:solidFill>
                <a:latin typeface="Barlow"/>
                <a:ea typeface="Barlow"/>
                <a:cs typeface="Barlow"/>
                <a:sym typeface="Barlow"/>
              </a:rPr>
              <a:t> de un contenedor  (en este caso </a:t>
            </a:r>
            <a:r>
              <a:rPr lang="es-419" sz="1800" b="1">
                <a:solidFill>
                  <a:schemeClr val="dk2"/>
                </a:solidFill>
                <a:latin typeface="Barlow"/>
                <a:ea typeface="Barlow"/>
                <a:cs typeface="Barlow"/>
                <a:sym typeface="Barlow"/>
              </a:rPr>
              <a:t>listas</a:t>
            </a:r>
            <a:r>
              <a:rPr lang="es-419" sz="1800">
                <a:solidFill>
                  <a:schemeClr val="dk2"/>
                </a:solidFill>
                <a:latin typeface="Barlow"/>
                <a:ea typeface="Barlow"/>
                <a:cs typeface="Barlow"/>
                <a:sym typeface="Barlow"/>
              </a:rPr>
              <a:t>). </a:t>
            </a:r>
            <a:br>
              <a:rPr lang="es-419" sz="1800">
                <a:solidFill>
                  <a:schemeClr val="dk2"/>
                </a:solidFill>
                <a:latin typeface="Barlow"/>
                <a:ea typeface="Barlow"/>
                <a:cs typeface="Barlow"/>
                <a:sym typeface="Barlow"/>
              </a:rPr>
            </a:br>
            <a:br>
              <a:rPr lang="es-419" sz="1800">
                <a:solidFill>
                  <a:schemeClr val="dk2"/>
                </a:solidFill>
                <a:latin typeface="Barlow"/>
                <a:ea typeface="Barlow"/>
                <a:cs typeface="Barlow"/>
                <a:sym typeface="Barlow"/>
              </a:rPr>
            </a:br>
            <a:r>
              <a:rPr lang="es-419" sz="1800">
                <a:solidFill>
                  <a:schemeClr val="dk2"/>
                </a:solidFill>
                <a:latin typeface="Barlow"/>
                <a:ea typeface="Barlow"/>
                <a:cs typeface="Barlow"/>
                <a:sym typeface="Barlow"/>
              </a:rPr>
              <a:t>Si fuera </a:t>
            </a:r>
            <a:r>
              <a:rPr lang="es-419" sz="1800" b="1">
                <a:solidFill>
                  <a:schemeClr val="dk2"/>
                </a:solidFill>
                <a:latin typeface="Barlow"/>
                <a:ea typeface="Barlow"/>
                <a:cs typeface="Barlow"/>
                <a:sym typeface="Barlow"/>
              </a:rPr>
              <a:t>diccionario</a:t>
            </a:r>
            <a:r>
              <a:rPr lang="es-419" sz="1800">
                <a:solidFill>
                  <a:schemeClr val="dk2"/>
                </a:solidFill>
                <a:latin typeface="Barlow"/>
                <a:ea typeface="Barlow"/>
                <a:cs typeface="Barlow"/>
                <a:sym typeface="Barlow"/>
              </a:rPr>
              <a:t> podría ser con respecto a la cantidad de claves o con respecto a la cantidad de valores. </a:t>
            </a:r>
            <a:endParaRPr sz="1800">
              <a:solidFill>
                <a:schemeClr val="dk2"/>
              </a:solidFill>
              <a:latin typeface="Barlow"/>
              <a:ea typeface="Barlow"/>
              <a:cs typeface="Barlow"/>
              <a:sym typeface="Barlow"/>
            </a:endParaRPr>
          </a:p>
        </p:txBody>
      </p:sp>
      <p:sp>
        <p:nvSpPr>
          <p:cNvPr id="193" name="Google Shape;193;p29"/>
          <p:cNvSpPr txBox="1">
            <a:spLocks noGrp="1"/>
          </p:cNvSpPr>
          <p:nvPr>
            <p:ph type="body" idx="1"/>
          </p:nvPr>
        </p:nvSpPr>
        <p:spPr>
          <a:xfrm>
            <a:off x="311700" y="1152475"/>
            <a:ext cx="3715800" cy="18396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400">
                <a:solidFill>
                  <a:srgbClr val="7928A1"/>
                </a:solidFill>
                <a:latin typeface="Consolas"/>
                <a:ea typeface="Consolas"/>
                <a:cs typeface="Consolas"/>
                <a:sym typeface="Consolas"/>
              </a:rPr>
              <a:t>def</a:t>
            </a:r>
            <a:r>
              <a:rPr lang="es-419" sz="1400">
                <a:solidFill>
                  <a:srgbClr val="545454"/>
                </a:solidFill>
                <a:highlight>
                  <a:srgbClr val="FEFEFE"/>
                </a:highlight>
                <a:latin typeface="Consolas"/>
                <a:ea typeface="Consolas"/>
                <a:cs typeface="Consolas"/>
                <a:sym typeface="Consolas"/>
              </a:rPr>
              <a:t> reverso(s</a:t>
            </a:r>
            <a:r>
              <a:rPr lang="es-419" sz="1400">
                <a:solidFill>
                  <a:srgbClr val="AA5D00"/>
                </a:solidFill>
                <a:latin typeface="Consolas"/>
                <a:ea typeface="Consolas"/>
                <a:cs typeface="Consolas"/>
                <a:sym typeface="Consolas"/>
              </a:rPr>
              <a:t> : </a:t>
            </a:r>
            <a:r>
              <a:rPr lang="es-419" sz="1400">
                <a:solidFill>
                  <a:srgbClr val="7928A1"/>
                </a:solidFill>
                <a:latin typeface="Consolas"/>
                <a:ea typeface="Consolas"/>
                <a:cs typeface="Consolas"/>
                <a:sym typeface="Consolas"/>
              </a:rPr>
              <a:t>list[</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 -&gt; </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a:t>
            </a:r>
            <a:endParaRPr sz="14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i = 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 = 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a:t>
            </a:r>
            <a:r>
              <a:rPr lang="es-419" sz="1400">
                <a:solidFill>
                  <a:srgbClr val="7928A1"/>
                </a:solidFill>
                <a:latin typeface="Consolas"/>
                <a:ea typeface="Consolas"/>
                <a:cs typeface="Consolas"/>
                <a:sym typeface="Consolas"/>
              </a:rPr>
              <a:t>while( i &lt; len(s) ):</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elem = s[len(s) - i - 1]</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res.append(elem)  </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i = i + 1</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7928A1"/>
                </a:solidFill>
                <a:latin typeface="Consolas"/>
                <a:ea typeface="Consolas"/>
                <a:cs typeface="Consolas"/>
                <a:sym typeface="Consolas"/>
              </a:rPr>
              <a:t>  return</a:t>
            </a:r>
            <a:r>
              <a:rPr lang="es-419" sz="1400">
                <a:solidFill>
                  <a:srgbClr val="545454"/>
                </a:solidFill>
                <a:highlight>
                  <a:srgbClr val="FEFEFE"/>
                </a:highlight>
                <a:latin typeface="Consolas"/>
                <a:ea typeface="Consolas"/>
                <a:cs typeface="Consolas"/>
                <a:sym typeface="Consolas"/>
              </a:rPr>
              <a:t> res</a:t>
            </a:r>
            <a:endParaRPr>
              <a:solidFill>
                <a:srgbClr val="FF0000"/>
              </a:solidFill>
            </a:endParaRPr>
          </a:p>
          <a:p>
            <a:pPr marL="0" lvl="0" indent="0" algn="l" rtl="0">
              <a:lnSpc>
                <a:spcPct val="100000"/>
              </a:lnSpc>
              <a:spcBef>
                <a:spcPts val="0"/>
              </a:spcBef>
              <a:spcAft>
                <a:spcPts val="0"/>
              </a:spcAft>
              <a:buNone/>
            </a:pPr>
            <a:endParaRPr sz="1400">
              <a:solidFill>
                <a:srgbClr val="7928A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Contando operaciones con listas</a:t>
            </a:r>
            <a:endParaRPr/>
          </a:p>
        </p:txBody>
      </p:sp>
      <p:sp>
        <p:nvSpPr>
          <p:cNvPr id="199" name="Google Shape;199;p30"/>
          <p:cNvSpPr txBox="1"/>
          <p:nvPr/>
        </p:nvSpPr>
        <p:spPr>
          <a:xfrm>
            <a:off x="304800" y="3107400"/>
            <a:ext cx="8872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a:solidFill>
                  <a:schemeClr val="dk2"/>
                </a:solidFill>
                <a:latin typeface="Century Schoolbook"/>
                <a:ea typeface="Century Schoolbook"/>
                <a:cs typeface="Century Schoolbook"/>
                <a:sym typeface="Century Schoolbook"/>
              </a:rPr>
              <a:t>T</a:t>
            </a:r>
            <a:r>
              <a:rPr lang="es-419" sz="1800" baseline="-25000">
                <a:solidFill>
                  <a:schemeClr val="dk2"/>
                </a:solidFill>
                <a:latin typeface="Century Schoolbook"/>
                <a:ea typeface="Century Schoolbook"/>
                <a:cs typeface="Century Schoolbook"/>
                <a:sym typeface="Century Schoolbook"/>
              </a:rPr>
              <a:t>reverso</a:t>
            </a:r>
            <a:r>
              <a:rPr lang="es-419" sz="1800">
                <a:solidFill>
                  <a:schemeClr val="dk2"/>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a:t>
            </a:r>
            <a:r>
              <a:rPr lang="es-419" sz="1800">
                <a:solidFill>
                  <a:schemeClr val="dk2"/>
                </a:solidFill>
                <a:latin typeface="Century Schoolbook"/>
                <a:ea typeface="Century Schoolbook"/>
                <a:cs typeface="Century Schoolbook"/>
                <a:sym typeface="Century Schoolbook"/>
              </a:rPr>
              <a:t>) en donde </a:t>
            </a:r>
            <a:r>
              <a:rPr lang="es-419" sz="1800" b="1">
                <a:solidFill>
                  <a:srgbClr val="AA5D00"/>
                </a:solidFill>
                <a:latin typeface="Century Schoolbook"/>
                <a:ea typeface="Century Schoolbook"/>
                <a:cs typeface="Century Schoolbook"/>
                <a:sym typeface="Century Schoolbook"/>
              </a:rPr>
              <a:t>n == |s|:</a:t>
            </a:r>
            <a:br>
              <a:rPr lang="es-419" sz="1800" b="1">
                <a:solidFill>
                  <a:srgbClr val="AA5D00"/>
                </a:solidFill>
                <a:latin typeface="Century Schoolbook"/>
                <a:ea typeface="Century Schoolbook"/>
                <a:cs typeface="Century Schoolbook"/>
                <a:sym typeface="Century Schoolbook"/>
              </a:rPr>
            </a:br>
            <a:endParaRPr sz="1800">
              <a:solidFill>
                <a:schemeClr val="dk2"/>
              </a:solidFill>
              <a:latin typeface="Century Schoolbook"/>
              <a:ea typeface="Century Schoolbook"/>
              <a:cs typeface="Century Schoolbook"/>
              <a:sym typeface="Century Schoolbook"/>
            </a:endParaRPr>
          </a:p>
          <a:p>
            <a:pPr marL="0" lvl="0" indent="0" algn="l" rtl="0">
              <a:spcBef>
                <a:spcPts val="0"/>
              </a:spcBef>
              <a:spcAft>
                <a:spcPts val="0"/>
              </a:spcAft>
              <a:buNone/>
            </a:pPr>
            <a:r>
              <a:rPr lang="es-419" sz="1800">
                <a:solidFill>
                  <a:schemeClr val="dk2"/>
                </a:solidFill>
                <a:latin typeface="Century Schoolbook"/>
                <a:ea typeface="Century Schoolbook"/>
                <a:cs typeface="Century Schoolbook"/>
                <a:sym typeface="Century Schoolbook"/>
              </a:rPr>
              <a:t>1 + 1 + </a:t>
            </a:r>
            <a:r>
              <a:rPr lang="es-419" sz="1800" b="1">
                <a:solidFill>
                  <a:srgbClr val="AA5D00"/>
                </a:solidFill>
                <a:latin typeface="Century Schoolbook"/>
                <a:ea typeface="Century Schoolbook"/>
                <a:cs typeface="Century Schoolbook"/>
                <a:sym typeface="Century Schoolbook"/>
              </a:rPr>
              <a:t>Σ</a:t>
            </a:r>
            <a:r>
              <a:rPr lang="es-419" sz="1800" b="1" baseline="-25000">
                <a:solidFill>
                  <a:srgbClr val="AA5D00"/>
                </a:solidFill>
                <a:latin typeface="Century Schoolbook"/>
                <a:ea typeface="Century Schoolbook"/>
                <a:cs typeface="Century Schoolbook"/>
                <a:sym typeface="Century Schoolbook"/>
              </a:rPr>
              <a:t>i=0</a:t>
            </a:r>
            <a:r>
              <a:rPr lang="es-419" sz="1800">
                <a:solidFill>
                  <a:schemeClr val="dk2"/>
                </a:solidFill>
                <a:latin typeface="Century Schoolbook"/>
                <a:ea typeface="Century Schoolbook"/>
                <a:cs typeface="Century Schoolbook"/>
                <a:sym typeface="Century Schoolbook"/>
              </a:rPr>
              <a:t>  </a:t>
            </a:r>
            <a:r>
              <a:rPr lang="es-419" sz="1800">
                <a:solidFill>
                  <a:schemeClr val="accent1"/>
                </a:solidFill>
                <a:latin typeface="Century Schoolbook"/>
                <a:ea typeface="Century Schoolbook"/>
                <a:cs typeface="Century Schoolbook"/>
                <a:sym typeface="Century Schoolbook"/>
              </a:rPr>
              <a:t>(T</a:t>
            </a:r>
            <a:r>
              <a:rPr lang="es-419" sz="1800" baseline="-25000">
                <a:solidFill>
                  <a:schemeClr val="accent1"/>
                </a:solidFill>
                <a:latin typeface="Century Schoolbook"/>
                <a:ea typeface="Century Schoolbook"/>
                <a:cs typeface="Century Schoolbook"/>
                <a:sym typeface="Century Schoolbook"/>
              </a:rPr>
              <a:t>len</a:t>
            </a:r>
            <a:r>
              <a:rPr lang="es-419" sz="1800">
                <a:solidFill>
                  <a:schemeClr val="accent1"/>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a:t>
            </a:r>
            <a:r>
              <a:rPr lang="es-419" sz="1800">
                <a:solidFill>
                  <a:schemeClr val="accent1"/>
                </a:solidFill>
                <a:latin typeface="Century Schoolbook"/>
                <a:ea typeface="Century Schoolbook"/>
                <a:cs typeface="Century Schoolbook"/>
                <a:sym typeface="Century Schoolbook"/>
              </a:rPr>
              <a:t>)</a:t>
            </a:r>
            <a:r>
              <a:rPr lang="es-419" sz="1800" baseline="-25000">
                <a:solidFill>
                  <a:schemeClr val="accent1"/>
                </a:solidFill>
                <a:latin typeface="Century Schoolbook"/>
                <a:ea typeface="Century Schoolbook"/>
                <a:cs typeface="Century Schoolbook"/>
                <a:sym typeface="Century Schoolbook"/>
              </a:rPr>
              <a:t> </a:t>
            </a:r>
            <a:r>
              <a:rPr lang="es-419" sz="1800">
                <a:solidFill>
                  <a:schemeClr val="accent1"/>
                </a:solidFill>
                <a:latin typeface="Century Schoolbook"/>
                <a:ea typeface="Century Schoolbook"/>
                <a:cs typeface="Century Schoolbook"/>
                <a:sym typeface="Century Schoolbook"/>
              </a:rPr>
              <a:t>+ 1 + T</a:t>
            </a:r>
            <a:r>
              <a:rPr lang="es-419" sz="1800" baseline="-25000">
                <a:solidFill>
                  <a:schemeClr val="accent1"/>
                </a:solidFill>
                <a:latin typeface="Century Schoolbook"/>
                <a:ea typeface="Century Schoolbook"/>
                <a:cs typeface="Century Schoolbook"/>
                <a:sym typeface="Century Schoolbook"/>
              </a:rPr>
              <a:t>[· ]</a:t>
            </a:r>
            <a:r>
              <a:rPr lang="es-419" sz="1800">
                <a:solidFill>
                  <a:schemeClr val="accent1"/>
                </a:solidFill>
                <a:latin typeface="Century Schoolbook"/>
                <a:ea typeface="Century Schoolbook"/>
                <a:cs typeface="Century Schoolbook"/>
                <a:sym typeface="Century Schoolbook"/>
              </a:rPr>
              <a:t>(</a:t>
            </a:r>
            <a:r>
              <a:rPr lang="es-419" sz="1800">
                <a:solidFill>
                  <a:srgbClr val="AA5D00"/>
                </a:solidFill>
                <a:latin typeface="Century Schoolbook"/>
                <a:ea typeface="Century Schoolbook"/>
                <a:cs typeface="Century Schoolbook"/>
                <a:sym typeface="Century Schoolbook"/>
              </a:rPr>
              <a:t>n</a:t>
            </a:r>
            <a:r>
              <a:rPr lang="es-419" sz="1800">
                <a:solidFill>
                  <a:schemeClr val="accent1"/>
                </a:solidFill>
                <a:latin typeface="Century Schoolbook"/>
                <a:ea typeface="Century Schoolbook"/>
                <a:cs typeface="Century Schoolbook"/>
                <a:sym typeface="Century Schoolbook"/>
              </a:rPr>
              <a:t>) + T</a:t>
            </a:r>
            <a:r>
              <a:rPr lang="es-419" sz="1800" baseline="-25000">
                <a:solidFill>
                  <a:schemeClr val="accent1"/>
                </a:solidFill>
                <a:latin typeface="Century Schoolbook"/>
                <a:ea typeface="Century Schoolbook"/>
                <a:cs typeface="Century Schoolbook"/>
                <a:sym typeface="Century Schoolbook"/>
              </a:rPr>
              <a:t>len</a:t>
            </a:r>
            <a:r>
              <a:rPr lang="es-419" sz="1800">
                <a:solidFill>
                  <a:schemeClr val="accent1"/>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a:t>
            </a:r>
            <a:r>
              <a:rPr lang="es-419" sz="1800">
                <a:solidFill>
                  <a:schemeClr val="accent1"/>
                </a:solidFill>
                <a:latin typeface="Century Schoolbook"/>
                <a:ea typeface="Century Schoolbook"/>
                <a:cs typeface="Century Schoolbook"/>
                <a:sym typeface="Century Schoolbook"/>
              </a:rPr>
              <a:t>) + 1 + 1 + T</a:t>
            </a:r>
            <a:r>
              <a:rPr lang="es-419" sz="1800" baseline="-25000">
                <a:solidFill>
                  <a:schemeClr val="accent1"/>
                </a:solidFill>
                <a:latin typeface="Century Schoolbook"/>
                <a:ea typeface="Century Schoolbook"/>
                <a:cs typeface="Century Schoolbook"/>
                <a:sym typeface="Century Schoolbook"/>
              </a:rPr>
              <a:t>append</a:t>
            </a:r>
            <a:r>
              <a:rPr lang="es-419" sz="1800">
                <a:solidFill>
                  <a:schemeClr val="accent1"/>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i</a:t>
            </a:r>
            <a:r>
              <a:rPr lang="es-419" sz="1800">
                <a:solidFill>
                  <a:schemeClr val="accent1"/>
                </a:solidFill>
                <a:latin typeface="Century Schoolbook"/>
                <a:ea typeface="Century Schoolbook"/>
                <a:cs typeface="Century Schoolbook"/>
                <a:sym typeface="Century Schoolbook"/>
              </a:rPr>
              <a:t>) + 2)</a:t>
            </a:r>
            <a:r>
              <a:rPr lang="es-419" sz="1800">
                <a:solidFill>
                  <a:schemeClr val="dk2"/>
                </a:solidFill>
                <a:latin typeface="Century Schoolbook"/>
                <a:ea typeface="Century Schoolbook"/>
                <a:cs typeface="Century Schoolbook"/>
                <a:sym typeface="Century Schoolbook"/>
              </a:rPr>
              <a:t> + T</a:t>
            </a:r>
            <a:r>
              <a:rPr lang="es-419" sz="1800" baseline="-25000">
                <a:solidFill>
                  <a:schemeClr val="dk2"/>
                </a:solidFill>
                <a:latin typeface="Century Schoolbook"/>
                <a:ea typeface="Century Schoolbook"/>
                <a:cs typeface="Century Schoolbook"/>
                <a:sym typeface="Century Schoolbook"/>
              </a:rPr>
              <a:t>len</a:t>
            </a:r>
            <a:r>
              <a:rPr lang="es-419" sz="1800">
                <a:solidFill>
                  <a:schemeClr val="dk2"/>
                </a:solidFill>
                <a:latin typeface="Century Schoolbook"/>
                <a:ea typeface="Century Schoolbook"/>
                <a:cs typeface="Century Schoolbook"/>
                <a:sym typeface="Century Schoolbook"/>
              </a:rPr>
              <a:t>(n)</a:t>
            </a:r>
            <a:r>
              <a:rPr lang="es-419" sz="1800" baseline="-25000">
                <a:solidFill>
                  <a:schemeClr val="dk2"/>
                </a:solidFill>
                <a:latin typeface="Century Schoolbook"/>
                <a:ea typeface="Century Schoolbook"/>
                <a:cs typeface="Century Schoolbook"/>
                <a:sym typeface="Century Schoolbook"/>
              </a:rPr>
              <a:t> </a:t>
            </a:r>
            <a:r>
              <a:rPr lang="es-419" sz="1800">
                <a:solidFill>
                  <a:schemeClr val="dk2"/>
                </a:solidFill>
                <a:latin typeface="Century Schoolbook"/>
                <a:ea typeface="Century Schoolbook"/>
                <a:cs typeface="Century Schoolbook"/>
                <a:sym typeface="Century Schoolbook"/>
              </a:rPr>
              <a:t>+ 1 + 1</a:t>
            </a:r>
            <a:endParaRPr sz="1000">
              <a:solidFill>
                <a:schemeClr val="dk2"/>
              </a:solidFill>
              <a:latin typeface="Barlow"/>
              <a:ea typeface="Barlow"/>
              <a:cs typeface="Barlow"/>
              <a:sym typeface="Barlow"/>
            </a:endParaRPr>
          </a:p>
        </p:txBody>
      </p:sp>
      <p:sp>
        <p:nvSpPr>
          <p:cNvPr id="200" name="Google Shape;200;p30"/>
          <p:cNvSpPr txBox="1">
            <a:spLocks noGrp="1"/>
          </p:cNvSpPr>
          <p:nvPr>
            <p:ph type="body" idx="1"/>
          </p:nvPr>
        </p:nvSpPr>
        <p:spPr>
          <a:xfrm>
            <a:off x="311700" y="1152475"/>
            <a:ext cx="3715800" cy="18396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400">
                <a:solidFill>
                  <a:srgbClr val="7928A1"/>
                </a:solidFill>
                <a:latin typeface="Consolas"/>
                <a:ea typeface="Consolas"/>
                <a:cs typeface="Consolas"/>
                <a:sym typeface="Consolas"/>
              </a:rPr>
              <a:t>def</a:t>
            </a:r>
            <a:r>
              <a:rPr lang="es-419" sz="1400">
                <a:solidFill>
                  <a:srgbClr val="545454"/>
                </a:solidFill>
                <a:highlight>
                  <a:srgbClr val="FEFEFE"/>
                </a:highlight>
                <a:latin typeface="Consolas"/>
                <a:ea typeface="Consolas"/>
                <a:cs typeface="Consolas"/>
                <a:sym typeface="Consolas"/>
              </a:rPr>
              <a:t> reverso(s</a:t>
            </a:r>
            <a:r>
              <a:rPr lang="es-419" sz="1400">
                <a:solidFill>
                  <a:srgbClr val="AA5D00"/>
                </a:solidFill>
                <a:latin typeface="Consolas"/>
                <a:ea typeface="Consolas"/>
                <a:cs typeface="Consolas"/>
                <a:sym typeface="Consolas"/>
              </a:rPr>
              <a:t> : </a:t>
            </a:r>
            <a:r>
              <a:rPr lang="es-419" sz="1400">
                <a:solidFill>
                  <a:srgbClr val="7928A1"/>
                </a:solidFill>
                <a:latin typeface="Consolas"/>
                <a:ea typeface="Consolas"/>
                <a:cs typeface="Consolas"/>
                <a:sym typeface="Consolas"/>
              </a:rPr>
              <a:t>list[</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 -&gt; </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a:t>
            </a:r>
            <a:endParaRPr sz="14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i = 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 = 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a:t>
            </a:r>
            <a:r>
              <a:rPr lang="es-419" sz="1400">
                <a:solidFill>
                  <a:srgbClr val="7928A1"/>
                </a:solidFill>
                <a:latin typeface="Consolas"/>
                <a:ea typeface="Consolas"/>
                <a:cs typeface="Consolas"/>
                <a:sym typeface="Consolas"/>
              </a:rPr>
              <a:t>while( i &lt; len(s) ):</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elem = s[len(s) - i - 1]</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res.append(elem)  </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i = i + 1</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7928A1"/>
                </a:solidFill>
                <a:latin typeface="Consolas"/>
                <a:ea typeface="Consolas"/>
                <a:cs typeface="Consolas"/>
                <a:sym typeface="Consolas"/>
              </a:rPr>
              <a:t>  return</a:t>
            </a:r>
            <a:r>
              <a:rPr lang="es-419" sz="1400">
                <a:solidFill>
                  <a:srgbClr val="545454"/>
                </a:solidFill>
                <a:highlight>
                  <a:srgbClr val="FEFEFE"/>
                </a:highlight>
                <a:latin typeface="Consolas"/>
                <a:ea typeface="Consolas"/>
                <a:cs typeface="Consolas"/>
                <a:sym typeface="Consolas"/>
              </a:rPr>
              <a:t> res</a:t>
            </a:r>
            <a:endParaRPr>
              <a:solidFill>
                <a:srgbClr val="FF0000"/>
              </a:solidFill>
            </a:endParaRPr>
          </a:p>
          <a:p>
            <a:pPr marL="0" lvl="0" indent="0" algn="l" rtl="0">
              <a:lnSpc>
                <a:spcPct val="100000"/>
              </a:lnSpc>
              <a:spcBef>
                <a:spcPts val="0"/>
              </a:spcBef>
              <a:spcAft>
                <a:spcPts val="0"/>
              </a:spcAft>
              <a:buNone/>
            </a:pPr>
            <a:endParaRPr sz="1400">
              <a:solidFill>
                <a:srgbClr val="7928A1"/>
              </a:solidFill>
              <a:latin typeface="Consolas"/>
              <a:ea typeface="Consolas"/>
              <a:cs typeface="Consolas"/>
              <a:sym typeface="Consolas"/>
            </a:endParaRPr>
          </a:p>
        </p:txBody>
      </p:sp>
      <p:sp>
        <p:nvSpPr>
          <p:cNvPr id="201" name="Google Shape;201;p30"/>
          <p:cNvSpPr txBox="1"/>
          <p:nvPr/>
        </p:nvSpPr>
        <p:spPr>
          <a:xfrm>
            <a:off x="1242707" y="3631809"/>
            <a:ext cx="261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rgbClr val="AA5D00"/>
                </a:solidFill>
                <a:latin typeface="Century Schoolbook"/>
                <a:ea typeface="Century Schoolbook"/>
                <a:cs typeface="Century Schoolbook"/>
                <a:sym typeface="Century Schoolbook"/>
              </a:rPr>
              <a:t>n</a:t>
            </a:r>
            <a:endParaRPr sz="700"/>
          </a:p>
        </p:txBody>
      </p:sp>
      <p:grpSp>
        <p:nvGrpSpPr>
          <p:cNvPr id="202" name="Google Shape;202;p30"/>
          <p:cNvGrpSpPr/>
          <p:nvPr/>
        </p:nvGrpSpPr>
        <p:grpSpPr>
          <a:xfrm>
            <a:off x="228600" y="4375428"/>
            <a:ext cx="8791200" cy="677100"/>
            <a:chOff x="228600" y="4375428"/>
            <a:chExt cx="8791200" cy="677100"/>
          </a:xfrm>
        </p:grpSpPr>
        <p:sp>
          <p:nvSpPr>
            <p:cNvPr id="203" name="Google Shape;203;p30"/>
            <p:cNvSpPr txBox="1"/>
            <p:nvPr/>
          </p:nvSpPr>
          <p:spPr>
            <a:xfrm>
              <a:off x="228600" y="4375428"/>
              <a:ext cx="8791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FF0000"/>
                  </a:solidFill>
                  <a:latin typeface="Barlow"/>
                  <a:ea typeface="Barlow"/>
                  <a:cs typeface="Barlow"/>
                  <a:sym typeface="Barlow"/>
                </a:rPr>
                <a:t>Spoiler:</a:t>
              </a:r>
              <a:r>
                <a:rPr lang="es-419">
                  <a:solidFill>
                    <a:schemeClr val="dk2"/>
                  </a:solidFill>
                  <a:latin typeface="Barlow"/>
                  <a:ea typeface="Barlow"/>
                  <a:cs typeface="Barlow"/>
                  <a:sym typeface="Barlow"/>
                </a:rPr>
                <a:t> en Algo2 verán cómo obtener los T faltantes y simplificar la fórmula. </a:t>
              </a:r>
              <a:r>
                <a:rPr lang="es-419" b="1">
                  <a:solidFill>
                    <a:schemeClr val="dk2"/>
                  </a:solidFill>
                  <a:latin typeface="Barlow"/>
                  <a:ea typeface="Barlow"/>
                  <a:cs typeface="Barlow"/>
                  <a:sym typeface="Barlow"/>
                </a:rPr>
                <a:t>En esta materia alcanza con plantear el término</a:t>
              </a:r>
              <a:r>
                <a:rPr lang="es-419">
                  <a:solidFill>
                    <a:schemeClr val="dk2"/>
                  </a:solidFill>
                  <a:latin typeface="Barlow"/>
                  <a:ea typeface="Barlow"/>
                  <a:cs typeface="Barlow"/>
                  <a:sym typeface="Barlow"/>
                </a:rPr>
                <a:t> (y simplificar un pelín): </a:t>
              </a:r>
              <a:r>
                <a:rPr lang="es-419">
                  <a:solidFill>
                    <a:schemeClr val="dk2"/>
                  </a:solidFill>
                  <a:latin typeface="Century Schoolbook"/>
                  <a:ea typeface="Century Schoolbook"/>
                  <a:cs typeface="Century Schoolbook"/>
                  <a:sym typeface="Century Schoolbook"/>
                </a:rPr>
                <a:t>T</a:t>
              </a:r>
              <a:r>
                <a:rPr lang="es-419" baseline="-25000">
                  <a:solidFill>
                    <a:schemeClr val="dk2"/>
                  </a:solidFill>
                  <a:latin typeface="Century Schoolbook"/>
                  <a:ea typeface="Century Schoolbook"/>
                  <a:cs typeface="Century Schoolbook"/>
                  <a:sym typeface="Century Schoolbook"/>
                </a:rPr>
                <a:t>reverso</a:t>
              </a:r>
              <a:r>
                <a:rPr lang="es-419">
                  <a:solidFill>
                    <a:schemeClr val="dk2"/>
                  </a:solidFill>
                  <a:latin typeface="Century Schoolbook"/>
                  <a:ea typeface="Century Schoolbook"/>
                  <a:cs typeface="Century Schoolbook"/>
                  <a:sym typeface="Century Schoolbook"/>
                </a:rPr>
                <a:t>(</a:t>
              </a:r>
              <a:r>
                <a:rPr lang="es-419" b="1">
                  <a:solidFill>
                    <a:srgbClr val="AA5D00"/>
                  </a:solidFill>
                  <a:latin typeface="Century Schoolbook"/>
                  <a:ea typeface="Century Schoolbook"/>
                  <a:cs typeface="Century Schoolbook"/>
                  <a:sym typeface="Century Schoolbook"/>
                </a:rPr>
                <a:t>n</a:t>
              </a:r>
              <a:r>
                <a:rPr lang="es-419">
                  <a:solidFill>
                    <a:schemeClr val="dk2"/>
                  </a:solidFill>
                  <a:latin typeface="Century Schoolbook"/>
                  <a:ea typeface="Century Schoolbook"/>
                  <a:cs typeface="Century Schoolbook"/>
                  <a:sym typeface="Century Schoolbook"/>
                </a:rPr>
                <a:t>) = 4 + T</a:t>
              </a:r>
              <a:r>
                <a:rPr lang="es-419" baseline="-25000">
                  <a:solidFill>
                    <a:schemeClr val="dk2"/>
                  </a:solidFill>
                  <a:latin typeface="Century Schoolbook"/>
                  <a:ea typeface="Century Schoolbook"/>
                  <a:cs typeface="Century Schoolbook"/>
                  <a:sym typeface="Century Schoolbook"/>
                </a:rPr>
                <a:t>len</a:t>
              </a:r>
              <a:r>
                <a:rPr lang="es-419">
                  <a:solidFill>
                    <a:schemeClr val="dk2"/>
                  </a:solidFill>
                  <a:latin typeface="Century Schoolbook"/>
                  <a:ea typeface="Century Schoolbook"/>
                  <a:cs typeface="Century Schoolbook"/>
                  <a:sym typeface="Century Schoolbook"/>
                </a:rPr>
                <a:t>(n) + </a:t>
              </a:r>
              <a:r>
                <a:rPr lang="es-419" sz="1800" b="1">
                  <a:solidFill>
                    <a:srgbClr val="AA5D00"/>
                  </a:solidFill>
                  <a:latin typeface="Century Schoolbook"/>
                  <a:ea typeface="Century Schoolbook"/>
                  <a:cs typeface="Century Schoolbook"/>
                  <a:sym typeface="Century Schoolbook"/>
                </a:rPr>
                <a:t>Σ</a:t>
              </a:r>
              <a:r>
                <a:rPr lang="es-419" sz="1800" b="1" baseline="-25000">
                  <a:solidFill>
                    <a:srgbClr val="AA5D00"/>
                  </a:solidFill>
                  <a:latin typeface="Century Schoolbook"/>
                  <a:ea typeface="Century Schoolbook"/>
                  <a:cs typeface="Century Schoolbook"/>
                  <a:sym typeface="Century Schoolbook"/>
                </a:rPr>
                <a:t>i=0</a:t>
              </a:r>
              <a:r>
                <a:rPr lang="es-419">
                  <a:solidFill>
                    <a:schemeClr val="dk2"/>
                  </a:solidFill>
                  <a:latin typeface="Century Schoolbook"/>
                  <a:ea typeface="Century Schoolbook"/>
                  <a:cs typeface="Century Schoolbook"/>
                  <a:sym typeface="Century Schoolbook"/>
                </a:rPr>
                <a:t>  </a:t>
              </a:r>
              <a:r>
                <a:rPr lang="es-419">
                  <a:solidFill>
                    <a:schemeClr val="accent1"/>
                  </a:solidFill>
                  <a:latin typeface="Century Schoolbook"/>
                  <a:ea typeface="Century Schoolbook"/>
                  <a:cs typeface="Century Schoolbook"/>
                  <a:sym typeface="Century Schoolbook"/>
                </a:rPr>
                <a:t>(5 + 2*T</a:t>
              </a:r>
              <a:r>
                <a:rPr lang="es-419" baseline="-25000">
                  <a:solidFill>
                    <a:schemeClr val="accent1"/>
                  </a:solidFill>
                  <a:latin typeface="Century Schoolbook"/>
                  <a:ea typeface="Century Schoolbook"/>
                  <a:cs typeface="Century Schoolbook"/>
                  <a:sym typeface="Century Schoolbook"/>
                </a:rPr>
                <a:t>len</a:t>
              </a:r>
              <a:r>
                <a:rPr lang="es-419">
                  <a:solidFill>
                    <a:schemeClr val="accent1"/>
                  </a:solidFill>
                  <a:latin typeface="Century Schoolbook"/>
                  <a:ea typeface="Century Schoolbook"/>
                  <a:cs typeface="Century Schoolbook"/>
                  <a:sym typeface="Century Schoolbook"/>
                </a:rPr>
                <a:t>(</a:t>
              </a:r>
              <a:r>
                <a:rPr lang="es-419" b="1">
                  <a:solidFill>
                    <a:srgbClr val="AA5D00"/>
                  </a:solidFill>
                  <a:latin typeface="Century Schoolbook"/>
                  <a:ea typeface="Century Schoolbook"/>
                  <a:cs typeface="Century Schoolbook"/>
                  <a:sym typeface="Century Schoolbook"/>
                </a:rPr>
                <a:t>n</a:t>
              </a:r>
              <a:r>
                <a:rPr lang="es-419">
                  <a:solidFill>
                    <a:schemeClr val="accent1"/>
                  </a:solidFill>
                  <a:latin typeface="Century Schoolbook"/>
                  <a:ea typeface="Century Schoolbook"/>
                  <a:cs typeface="Century Schoolbook"/>
                  <a:sym typeface="Century Schoolbook"/>
                </a:rPr>
                <a:t>)</a:t>
              </a:r>
              <a:r>
                <a:rPr lang="es-419" baseline="-25000">
                  <a:solidFill>
                    <a:schemeClr val="accent1"/>
                  </a:solidFill>
                  <a:latin typeface="Century Schoolbook"/>
                  <a:ea typeface="Century Schoolbook"/>
                  <a:cs typeface="Century Schoolbook"/>
                  <a:sym typeface="Century Schoolbook"/>
                </a:rPr>
                <a:t> </a:t>
              </a:r>
              <a:r>
                <a:rPr lang="es-419">
                  <a:solidFill>
                    <a:schemeClr val="accent1"/>
                  </a:solidFill>
                  <a:latin typeface="Century Schoolbook"/>
                  <a:ea typeface="Century Schoolbook"/>
                  <a:cs typeface="Century Schoolbook"/>
                  <a:sym typeface="Century Schoolbook"/>
                </a:rPr>
                <a:t> + T</a:t>
              </a:r>
              <a:r>
                <a:rPr lang="es-419" baseline="-25000">
                  <a:solidFill>
                    <a:schemeClr val="accent1"/>
                  </a:solidFill>
                  <a:latin typeface="Century Schoolbook"/>
                  <a:ea typeface="Century Schoolbook"/>
                  <a:cs typeface="Century Schoolbook"/>
                  <a:sym typeface="Century Schoolbook"/>
                </a:rPr>
                <a:t>[· ]</a:t>
              </a:r>
              <a:r>
                <a:rPr lang="es-419">
                  <a:solidFill>
                    <a:schemeClr val="accent1"/>
                  </a:solidFill>
                  <a:latin typeface="Century Schoolbook"/>
                  <a:ea typeface="Century Schoolbook"/>
                  <a:cs typeface="Century Schoolbook"/>
                  <a:sym typeface="Century Schoolbook"/>
                </a:rPr>
                <a:t>(</a:t>
              </a:r>
              <a:r>
                <a:rPr lang="es-419">
                  <a:solidFill>
                    <a:srgbClr val="AA5D00"/>
                  </a:solidFill>
                  <a:latin typeface="Century Schoolbook"/>
                  <a:ea typeface="Century Schoolbook"/>
                  <a:cs typeface="Century Schoolbook"/>
                  <a:sym typeface="Century Schoolbook"/>
                </a:rPr>
                <a:t>n</a:t>
              </a:r>
              <a:r>
                <a:rPr lang="es-419">
                  <a:solidFill>
                    <a:schemeClr val="accent1"/>
                  </a:solidFill>
                  <a:latin typeface="Century Schoolbook"/>
                  <a:ea typeface="Century Schoolbook"/>
                  <a:cs typeface="Century Schoolbook"/>
                  <a:sym typeface="Century Schoolbook"/>
                </a:rPr>
                <a:t>) + T</a:t>
              </a:r>
              <a:r>
                <a:rPr lang="es-419" baseline="-25000">
                  <a:solidFill>
                    <a:schemeClr val="accent1"/>
                  </a:solidFill>
                  <a:latin typeface="Century Schoolbook"/>
                  <a:ea typeface="Century Schoolbook"/>
                  <a:cs typeface="Century Schoolbook"/>
                  <a:sym typeface="Century Schoolbook"/>
                </a:rPr>
                <a:t>append</a:t>
              </a:r>
              <a:r>
                <a:rPr lang="es-419">
                  <a:solidFill>
                    <a:schemeClr val="accent1"/>
                  </a:solidFill>
                  <a:latin typeface="Century Schoolbook"/>
                  <a:ea typeface="Century Schoolbook"/>
                  <a:cs typeface="Century Schoolbook"/>
                  <a:sym typeface="Century Schoolbook"/>
                </a:rPr>
                <a:t>(</a:t>
              </a:r>
              <a:r>
                <a:rPr lang="es-419" b="1">
                  <a:solidFill>
                    <a:srgbClr val="AA5D00"/>
                  </a:solidFill>
                  <a:latin typeface="Century Schoolbook"/>
                  <a:ea typeface="Century Schoolbook"/>
                  <a:cs typeface="Century Schoolbook"/>
                  <a:sym typeface="Century Schoolbook"/>
                </a:rPr>
                <a:t>i</a:t>
              </a:r>
              <a:r>
                <a:rPr lang="es-419">
                  <a:solidFill>
                    <a:schemeClr val="accent1"/>
                  </a:solidFill>
                  <a:latin typeface="Century Schoolbook"/>
                  <a:ea typeface="Century Schoolbook"/>
                  <a:cs typeface="Century Schoolbook"/>
                  <a:sym typeface="Century Schoolbook"/>
                </a:rPr>
                <a:t>))</a:t>
              </a:r>
              <a:endParaRPr sz="1000">
                <a:solidFill>
                  <a:schemeClr val="dk2"/>
                </a:solidFill>
                <a:latin typeface="Barlow"/>
                <a:ea typeface="Barlow"/>
                <a:cs typeface="Barlow"/>
                <a:sym typeface="Barlow"/>
              </a:endParaRPr>
            </a:p>
          </p:txBody>
        </p:sp>
        <p:sp>
          <p:nvSpPr>
            <p:cNvPr id="204" name="Google Shape;204;p30"/>
            <p:cNvSpPr txBox="1"/>
            <p:nvPr/>
          </p:nvSpPr>
          <p:spPr>
            <a:xfrm>
              <a:off x="5553040" y="4573662"/>
              <a:ext cx="261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rgbClr val="AA5D00"/>
                  </a:solidFill>
                  <a:latin typeface="Century Schoolbook"/>
                  <a:ea typeface="Century Schoolbook"/>
                  <a:cs typeface="Century Schoolbook"/>
                  <a:sym typeface="Century Schoolbook"/>
                </a:rPr>
                <a:t>n</a:t>
              </a:r>
              <a:endParaRPr sz="800"/>
            </a:p>
          </p:txBody>
        </p:sp>
      </p:grpSp>
      <p:grpSp>
        <p:nvGrpSpPr>
          <p:cNvPr id="205" name="Google Shape;205;p30"/>
          <p:cNvGrpSpPr/>
          <p:nvPr/>
        </p:nvGrpSpPr>
        <p:grpSpPr>
          <a:xfrm>
            <a:off x="310962" y="1143000"/>
            <a:ext cx="8337640" cy="2752182"/>
            <a:chOff x="310962" y="1143000"/>
            <a:chExt cx="8337640" cy="2752182"/>
          </a:xfrm>
        </p:grpSpPr>
        <p:grpSp>
          <p:nvGrpSpPr>
            <p:cNvPr id="206" name="Google Shape;206;p30"/>
            <p:cNvGrpSpPr/>
            <p:nvPr/>
          </p:nvGrpSpPr>
          <p:grpSpPr>
            <a:xfrm>
              <a:off x="310962" y="3425078"/>
              <a:ext cx="8337640" cy="470104"/>
              <a:chOff x="310962" y="3425078"/>
              <a:chExt cx="8337640" cy="470104"/>
            </a:xfrm>
          </p:grpSpPr>
          <p:sp>
            <p:nvSpPr>
              <p:cNvPr id="207" name="Google Shape;207;p30"/>
              <p:cNvSpPr txBox="1"/>
              <p:nvPr/>
            </p:nvSpPr>
            <p:spPr>
              <a:xfrm>
                <a:off x="1149162" y="3433482"/>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c</a:t>
                </a:r>
                <a:endParaRPr sz="1800" u="sng">
                  <a:solidFill>
                    <a:srgbClr val="397300"/>
                  </a:solidFill>
                  <a:latin typeface="Barlow"/>
                  <a:ea typeface="Barlow"/>
                  <a:cs typeface="Barlow"/>
                  <a:sym typeface="Barlow"/>
                </a:endParaRPr>
              </a:p>
            </p:txBody>
          </p:sp>
          <p:sp>
            <p:nvSpPr>
              <p:cNvPr id="208" name="Google Shape;208;p30"/>
              <p:cNvSpPr txBox="1"/>
              <p:nvPr/>
            </p:nvSpPr>
            <p:spPr>
              <a:xfrm>
                <a:off x="310962" y="3433482"/>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a</a:t>
                </a:r>
                <a:endParaRPr sz="1800" u="sng">
                  <a:solidFill>
                    <a:srgbClr val="397300"/>
                  </a:solidFill>
                  <a:latin typeface="Barlow"/>
                  <a:ea typeface="Barlow"/>
                  <a:cs typeface="Barlow"/>
                  <a:sym typeface="Barlow"/>
                </a:endParaRPr>
              </a:p>
            </p:txBody>
          </p:sp>
          <p:sp>
            <p:nvSpPr>
              <p:cNvPr id="209" name="Google Shape;209;p30"/>
              <p:cNvSpPr txBox="1"/>
              <p:nvPr/>
            </p:nvSpPr>
            <p:spPr>
              <a:xfrm>
                <a:off x="691962" y="3433482"/>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b</a:t>
                </a:r>
                <a:endParaRPr sz="1800" u="sng">
                  <a:solidFill>
                    <a:srgbClr val="397300"/>
                  </a:solidFill>
                  <a:latin typeface="Barlow"/>
                  <a:ea typeface="Barlow"/>
                  <a:cs typeface="Barlow"/>
                  <a:sym typeface="Barlow"/>
                </a:endParaRPr>
              </a:p>
            </p:txBody>
          </p:sp>
          <p:sp>
            <p:nvSpPr>
              <p:cNvPr id="210" name="Google Shape;210;p30"/>
              <p:cNvSpPr txBox="1"/>
              <p:nvPr/>
            </p:nvSpPr>
            <p:spPr>
              <a:xfrm>
                <a:off x="1834962" y="3433482"/>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d</a:t>
                </a:r>
                <a:endParaRPr sz="1800" u="sng">
                  <a:solidFill>
                    <a:srgbClr val="397300"/>
                  </a:solidFill>
                  <a:latin typeface="Barlow"/>
                  <a:ea typeface="Barlow"/>
                  <a:cs typeface="Barlow"/>
                  <a:sym typeface="Barlow"/>
                </a:endParaRPr>
              </a:p>
            </p:txBody>
          </p:sp>
          <p:sp>
            <p:nvSpPr>
              <p:cNvPr id="211" name="Google Shape;211;p30"/>
              <p:cNvSpPr txBox="1"/>
              <p:nvPr/>
            </p:nvSpPr>
            <p:spPr>
              <a:xfrm>
                <a:off x="2545975"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e</a:t>
                </a:r>
                <a:endParaRPr sz="1800" u="sng">
                  <a:solidFill>
                    <a:srgbClr val="397300"/>
                  </a:solidFill>
                  <a:latin typeface="Barlow"/>
                  <a:ea typeface="Barlow"/>
                  <a:cs typeface="Barlow"/>
                  <a:sym typeface="Barlow"/>
                </a:endParaRPr>
              </a:p>
            </p:txBody>
          </p:sp>
          <p:sp>
            <p:nvSpPr>
              <p:cNvPr id="212" name="Google Shape;212;p30"/>
              <p:cNvSpPr txBox="1"/>
              <p:nvPr/>
            </p:nvSpPr>
            <p:spPr>
              <a:xfrm>
                <a:off x="3206562"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f</a:t>
                </a:r>
                <a:endParaRPr sz="1800" u="sng">
                  <a:solidFill>
                    <a:srgbClr val="397300"/>
                  </a:solidFill>
                  <a:latin typeface="Barlow"/>
                  <a:ea typeface="Barlow"/>
                  <a:cs typeface="Barlow"/>
                  <a:sym typeface="Barlow"/>
                </a:endParaRPr>
              </a:p>
            </p:txBody>
          </p:sp>
          <p:sp>
            <p:nvSpPr>
              <p:cNvPr id="213" name="Google Shape;213;p30"/>
              <p:cNvSpPr txBox="1"/>
              <p:nvPr/>
            </p:nvSpPr>
            <p:spPr>
              <a:xfrm>
                <a:off x="4044762"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g </a:t>
                </a:r>
                <a:endParaRPr sz="1800" u="sng">
                  <a:solidFill>
                    <a:srgbClr val="397300"/>
                  </a:solidFill>
                  <a:latin typeface="Barlow"/>
                  <a:ea typeface="Barlow"/>
                  <a:cs typeface="Barlow"/>
                  <a:sym typeface="Barlow"/>
                </a:endParaRPr>
              </a:p>
            </p:txBody>
          </p:sp>
          <p:sp>
            <p:nvSpPr>
              <p:cNvPr id="214" name="Google Shape;214;p30"/>
              <p:cNvSpPr txBox="1"/>
              <p:nvPr/>
            </p:nvSpPr>
            <p:spPr>
              <a:xfrm>
                <a:off x="4755775"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h</a:t>
                </a:r>
                <a:endParaRPr sz="1800" u="sng">
                  <a:solidFill>
                    <a:srgbClr val="397300"/>
                  </a:solidFill>
                  <a:latin typeface="Barlow"/>
                  <a:ea typeface="Barlow"/>
                  <a:cs typeface="Barlow"/>
                  <a:sym typeface="Barlow"/>
                </a:endParaRPr>
              </a:p>
            </p:txBody>
          </p:sp>
          <p:sp>
            <p:nvSpPr>
              <p:cNvPr id="215" name="Google Shape;215;p30"/>
              <p:cNvSpPr txBox="1"/>
              <p:nvPr/>
            </p:nvSpPr>
            <p:spPr>
              <a:xfrm>
                <a:off x="5187201"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i</a:t>
                </a:r>
                <a:endParaRPr sz="1800" u="sng">
                  <a:solidFill>
                    <a:srgbClr val="397300"/>
                  </a:solidFill>
                  <a:latin typeface="Barlow"/>
                  <a:ea typeface="Barlow"/>
                  <a:cs typeface="Barlow"/>
                  <a:sym typeface="Barlow"/>
                </a:endParaRPr>
              </a:p>
            </p:txBody>
          </p:sp>
          <p:sp>
            <p:nvSpPr>
              <p:cNvPr id="216" name="Google Shape;216;p30"/>
              <p:cNvSpPr txBox="1"/>
              <p:nvPr/>
            </p:nvSpPr>
            <p:spPr>
              <a:xfrm>
                <a:off x="6000188"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j</a:t>
                </a:r>
                <a:endParaRPr sz="1800" u="sng">
                  <a:solidFill>
                    <a:srgbClr val="397300"/>
                  </a:solidFill>
                  <a:latin typeface="Barlow"/>
                  <a:ea typeface="Barlow"/>
                  <a:cs typeface="Barlow"/>
                  <a:sym typeface="Barlow"/>
                </a:endParaRPr>
              </a:p>
            </p:txBody>
          </p:sp>
          <p:sp>
            <p:nvSpPr>
              <p:cNvPr id="217" name="Google Shape;217;p30"/>
              <p:cNvSpPr txBox="1"/>
              <p:nvPr/>
            </p:nvSpPr>
            <p:spPr>
              <a:xfrm>
                <a:off x="6685988"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k</a:t>
                </a:r>
                <a:endParaRPr sz="1800" u="sng">
                  <a:solidFill>
                    <a:srgbClr val="397300"/>
                  </a:solidFill>
                  <a:latin typeface="Barlow"/>
                  <a:ea typeface="Barlow"/>
                  <a:cs typeface="Barlow"/>
                  <a:sym typeface="Barlow"/>
                </a:endParaRPr>
              </a:p>
            </p:txBody>
          </p:sp>
          <p:sp>
            <p:nvSpPr>
              <p:cNvPr id="218" name="Google Shape;218;p30"/>
              <p:cNvSpPr txBox="1"/>
              <p:nvPr/>
            </p:nvSpPr>
            <p:spPr>
              <a:xfrm>
                <a:off x="7447988"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l</a:t>
                </a:r>
                <a:endParaRPr sz="1800" u="sng">
                  <a:solidFill>
                    <a:srgbClr val="397300"/>
                  </a:solidFill>
                  <a:latin typeface="Barlow"/>
                  <a:ea typeface="Barlow"/>
                  <a:cs typeface="Barlow"/>
                  <a:sym typeface="Barlow"/>
                </a:endParaRPr>
              </a:p>
            </p:txBody>
          </p:sp>
          <p:sp>
            <p:nvSpPr>
              <p:cNvPr id="219" name="Google Shape;219;p30"/>
              <p:cNvSpPr txBox="1"/>
              <p:nvPr/>
            </p:nvSpPr>
            <p:spPr>
              <a:xfrm>
                <a:off x="8007162"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m</a:t>
                </a:r>
                <a:endParaRPr sz="1800" u="sng">
                  <a:solidFill>
                    <a:srgbClr val="397300"/>
                  </a:solidFill>
                  <a:latin typeface="Barlow"/>
                  <a:ea typeface="Barlow"/>
                  <a:cs typeface="Barlow"/>
                  <a:sym typeface="Barlow"/>
                </a:endParaRPr>
              </a:p>
            </p:txBody>
          </p:sp>
          <p:sp>
            <p:nvSpPr>
              <p:cNvPr id="220" name="Google Shape;220;p30"/>
              <p:cNvSpPr txBox="1"/>
              <p:nvPr/>
            </p:nvSpPr>
            <p:spPr>
              <a:xfrm>
                <a:off x="8387601" y="3425078"/>
                <a:ext cx="2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u="sng">
                    <a:solidFill>
                      <a:srgbClr val="397300"/>
                    </a:solidFill>
                    <a:latin typeface="Barlow"/>
                    <a:ea typeface="Barlow"/>
                    <a:cs typeface="Barlow"/>
                    <a:sym typeface="Barlow"/>
                  </a:rPr>
                  <a:t>n</a:t>
                </a:r>
                <a:endParaRPr sz="1800" u="sng">
                  <a:solidFill>
                    <a:srgbClr val="397300"/>
                  </a:solidFill>
                  <a:latin typeface="Barlow"/>
                  <a:ea typeface="Barlow"/>
                  <a:cs typeface="Barlow"/>
                  <a:sym typeface="Barlow"/>
                </a:endParaRPr>
              </a:p>
            </p:txBody>
          </p:sp>
        </p:grpSp>
        <p:sp>
          <p:nvSpPr>
            <p:cNvPr id="221" name="Google Shape;221;p30"/>
            <p:cNvSpPr txBox="1"/>
            <p:nvPr/>
          </p:nvSpPr>
          <p:spPr>
            <a:xfrm>
              <a:off x="4267200" y="1143000"/>
              <a:ext cx="3000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a:solidFill>
                    <a:schemeClr val="dk2"/>
                  </a:solidFill>
                  <a:latin typeface="Barlow"/>
                  <a:ea typeface="Barlow"/>
                  <a:cs typeface="Barlow"/>
                  <a:sym typeface="Barlow"/>
                </a:rPr>
                <a:t>Ejercicio</a:t>
              </a:r>
              <a:r>
                <a:rPr lang="es-419" sz="1800">
                  <a:solidFill>
                    <a:schemeClr val="dk2"/>
                  </a:solidFill>
                  <a:latin typeface="Barlow"/>
                  <a:ea typeface="Barlow"/>
                  <a:cs typeface="Barlow"/>
                  <a:sym typeface="Barlow"/>
                </a:rPr>
                <a:t>: Identificar de dónde viene cada término en esta suma. </a:t>
              </a:r>
              <a:endParaRPr sz="1800">
                <a:solidFill>
                  <a:schemeClr val="dk2"/>
                </a:solidFill>
                <a:latin typeface="Barlow"/>
                <a:ea typeface="Barlow"/>
                <a:cs typeface="Barlow"/>
                <a:sym typeface="Barlow"/>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Contando operaciones con listas</a:t>
            </a:r>
            <a:endParaRPr/>
          </a:p>
        </p:txBody>
      </p:sp>
      <p:sp>
        <p:nvSpPr>
          <p:cNvPr id="227" name="Google Shape;227;p31"/>
          <p:cNvSpPr txBox="1">
            <a:spLocks noGrp="1"/>
          </p:cNvSpPr>
          <p:nvPr>
            <p:ph type="body" idx="1"/>
          </p:nvPr>
        </p:nvSpPr>
        <p:spPr>
          <a:xfrm>
            <a:off x="311700" y="1076275"/>
            <a:ext cx="5621700" cy="30000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400">
                <a:solidFill>
                  <a:srgbClr val="7928A1"/>
                </a:solidFill>
                <a:latin typeface="Consolas"/>
                <a:ea typeface="Consolas"/>
                <a:cs typeface="Consolas"/>
                <a:sym typeface="Consolas"/>
              </a:rPr>
              <a:t>def</a:t>
            </a:r>
            <a:r>
              <a:rPr lang="es-419" sz="1400">
                <a:solidFill>
                  <a:srgbClr val="545454"/>
                </a:solidFill>
                <a:highlight>
                  <a:srgbClr val="FEFEFE"/>
                </a:highlight>
                <a:latin typeface="Consolas"/>
                <a:ea typeface="Consolas"/>
                <a:cs typeface="Consolas"/>
                <a:sym typeface="Consolas"/>
              </a:rPr>
              <a:t> concatenar(s1</a:t>
            </a:r>
            <a:r>
              <a:rPr lang="es-419" sz="1400">
                <a:solidFill>
                  <a:srgbClr val="AA5D00"/>
                </a:solidFill>
                <a:latin typeface="Consolas"/>
                <a:ea typeface="Consolas"/>
                <a:cs typeface="Consolas"/>
                <a:sym typeface="Consolas"/>
              </a:rPr>
              <a:t> : </a:t>
            </a:r>
            <a:r>
              <a:rPr lang="es-419" sz="1400">
                <a:solidFill>
                  <a:srgbClr val="7928A1"/>
                </a:solidFill>
                <a:latin typeface="Consolas"/>
                <a:ea typeface="Consolas"/>
                <a:cs typeface="Consolas"/>
                <a:sym typeface="Consolas"/>
              </a:rPr>
              <a:t>list[</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a:t>
            </a:r>
            <a:r>
              <a:rPr lang="es-419" sz="1400">
                <a:solidFill>
                  <a:srgbClr val="AA5D00"/>
                </a:solidFill>
                <a:latin typeface="Consolas"/>
                <a:ea typeface="Consolas"/>
                <a:cs typeface="Consolas"/>
                <a:sym typeface="Consolas"/>
              </a:rPr>
              <a:t> </a:t>
            </a:r>
            <a:r>
              <a:rPr lang="es-419" sz="1400">
                <a:solidFill>
                  <a:srgbClr val="545454"/>
                </a:solidFill>
                <a:highlight>
                  <a:srgbClr val="FEFEFE"/>
                </a:highlight>
                <a:latin typeface="Consolas"/>
                <a:ea typeface="Consolas"/>
                <a:cs typeface="Consolas"/>
                <a:sym typeface="Consolas"/>
              </a:rPr>
              <a:t>s2</a:t>
            </a:r>
            <a:r>
              <a:rPr lang="es-419" sz="1400">
                <a:solidFill>
                  <a:srgbClr val="AA5D00"/>
                </a:solidFill>
                <a:latin typeface="Consolas"/>
                <a:ea typeface="Consolas"/>
                <a:cs typeface="Consolas"/>
                <a:sym typeface="Consolas"/>
              </a:rPr>
              <a:t> : </a:t>
            </a:r>
            <a:r>
              <a:rPr lang="es-419" sz="1400">
                <a:solidFill>
                  <a:srgbClr val="7928A1"/>
                </a:solidFill>
                <a:latin typeface="Consolas"/>
                <a:ea typeface="Consolas"/>
                <a:cs typeface="Consolas"/>
                <a:sym typeface="Consolas"/>
              </a:rPr>
              <a:t>list[</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 -&gt; </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a:t>
            </a:r>
            <a:endParaRPr sz="14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i = 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j = 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 = 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l1 = </a:t>
            </a:r>
            <a:r>
              <a:rPr lang="es-419" sz="1400">
                <a:solidFill>
                  <a:srgbClr val="7928A1"/>
                </a:solidFill>
                <a:latin typeface="Consolas"/>
                <a:ea typeface="Consolas"/>
                <a:cs typeface="Consolas"/>
                <a:sym typeface="Consolas"/>
              </a:rPr>
              <a:t>len(s1)</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7928A1"/>
                </a:solidFill>
                <a:latin typeface="Consolas"/>
                <a:ea typeface="Consolas"/>
                <a:cs typeface="Consolas"/>
                <a:sym typeface="Consolas"/>
              </a:rPr>
              <a:t>  </a:t>
            </a:r>
            <a:r>
              <a:rPr lang="es-419" sz="1400">
                <a:solidFill>
                  <a:srgbClr val="545454"/>
                </a:solidFill>
                <a:highlight>
                  <a:srgbClr val="FEFEFE"/>
                </a:highlight>
                <a:latin typeface="Consolas"/>
                <a:ea typeface="Consolas"/>
                <a:cs typeface="Consolas"/>
                <a:sym typeface="Consolas"/>
              </a:rPr>
              <a:t>l2</a:t>
            </a:r>
            <a:r>
              <a:rPr lang="es-419" sz="1400">
                <a:solidFill>
                  <a:srgbClr val="7928A1"/>
                </a:solidFill>
                <a:latin typeface="Consolas"/>
                <a:ea typeface="Consolas"/>
                <a:cs typeface="Consolas"/>
                <a:sym typeface="Consolas"/>
              </a:rPr>
              <a:t> = len(s2)</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a:t>
            </a:r>
            <a:r>
              <a:rPr lang="es-419" sz="1400">
                <a:solidFill>
                  <a:srgbClr val="7928A1"/>
                </a:solidFill>
                <a:latin typeface="Consolas"/>
                <a:ea typeface="Consolas"/>
                <a:cs typeface="Consolas"/>
                <a:sym typeface="Consolas"/>
              </a:rPr>
              <a:t>while ( i &lt; l1)</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res.append(s1[i])  </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i = i + 1</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a:t>
            </a:r>
            <a:r>
              <a:rPr lang="es-419" sz="1400">
                <a:solidFill>
                  <a:srgbClr val="7928A1"/>
                </a:solidFill>
                <a:latin typeface="Consolas"/>
                <a:ea typeface="Consolas"/>
                <a:cs typeface="Consolas"/>
                <a:sym typeface="Consolas"/>
              </a:rPr>
              <a:t>while ( j &lt; l2)</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res.append(s2[i])  </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j = j + 1</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7928A1"/>
                </a:solidFill>
                <a:latin typeface="Consolas"/>
                <a:ea typeface="Consolas"/>
                <a:cs typeface="Consolas"/>
                <a:sym typeface="Consolas"/>
              </a:rPr>
              <a:t>  return</a:t>
            </a:r>
            <a:r>
              <a:rPr lang="es-419" sz="1400">
                <a:solidFill>
                  <a:srgbClr val="545454"/>
                </a:solidFill>
                <a:highlight>
                  <a:srgbClr val="FEFEFE"/>
                </a:highlight>
                <a:latin typeface="Consolas"/>
                <a:ea typeface="Consolas"/>
                <a:cs typeface="Consolas"/>
                <a:sym typeface="Consolas"/>
              </a:rPr>
              <a:t> res</a:t>
            </a:r>
            <a:endParaRPr>
              <a:solidFill>
                <a:srgbClr val="FF0000"/>
              </a:solidFill>
            </a:endParaRPr>
          </a:p>
          <a:p>
            <a:pPr marL="0" lvl="0" indent="0" algn="l" rtl="0">
              <a:lnSpc>
                <a:spcPct val="100000"/>
              </a:lnSpc>
              <a:spcBef>
                <a:spcPts val="0"/>
              </a:spcBef>
              <a:spcAft>
                <a:spcPts val="0"/>
              </a:spcAft>
              <a:buNone/>
            </a:pPr>
            <a:endParaRPr sz="1400">
              <a:solidFill>
                <a:srgbClr val="7928A1"/>
              </a:solidFill>
              <a:latin typeface="Consolas"/>
              <a:ea typeface="Consolas"/>
              <a:cs typeface="Consolas"/>
              <a:sym typeface="Consolas"/>
            </a:endParaRPr>
          </a:p>
        </p:txBody>
      </p:sp>
      <p:sp>
        <p:nvSpPr>
          <p:cNvPr id="228" name="Google Shape;228;p31"/>
          <p:cNvSpPr txBox="1"/>
          <p:nvPr/>
        </p:nvSpPr>
        <p:spPr>
          <a:xfrm>
            <a:off x="0" y="0"/>
            <a:ext cx="79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229" name="Google Shape;229;p31"/>
          <p:cNvGrpSpPr/>
          <p:nvPr/>
        </p:nvGrpSpPr>
        <p:grpSpPr>
          <a:xfrm>
            <a:off x="228600" y="4038600"/>
            <a:ext cx="8655275" cy="1169575"/>
            <a:chOff x="228600" y="4038600"/>
            <a:chExt cx="8655275" cy="1169575"/>
          </a:xfrm>
        </p:grpSpPr>
        <p:sp>
          <p:nvSpPr>
            <p:cNvPr id="230" name="Google Shape;230;p31"/>
            <p:cNvSpPr txBox="1"/>
            <p:nvPr/>
          </p:nvSpPr>
          <p:spPr>
            <a:xfrm>
              <a:off x="228600" y="4038600"/>
              <a:ext cx="8520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a:solidFill>
                    <a:schemeClr val="dk2"/>
                  </a:solidFill>
                  <a:latin typeface="Century Schoolbook"/>
                  <a:ea typeface="Century Schoolbook"/>
                  <a:cs typeface="Century Schoolbook"/>
                  <a:sym typeface="Century Schoolbook"/>
                </a:rPr>
                <a:t>T</a:t>
              </a:r>
              <a:r>
                <a:rPr lang="es-419" sz="1800" baseline="-25000">
                  <a:solidFill>
                    <a:schemeClr val="dk2"/>
                  </a:solidFill>
                  <a:latin typeface="Century Schoolbook"/>
                  <a:ea typeface="Century Schoolbook"/>
                  <a:cs typeface="Century Schoolbook"/>
                  <a:sym typeface="Century Schoolbook"/>
                </a:rPr>
                <a:t>concat</a:t>
              </a:r>
              <a:r>
                <a:rPr lang="es-419" sz="1800">
                  <a:solidFill>
                    <a:schemeClr val="dk2"/>
                  </a:solidFill>
                  <a:latin typeface="Century Schoolbook"/>
                  <a:ea typeface="Century Schoolbook"/>
                  <a:cs typeface="Century Schoolbook"/>
                  <a:sym typeface="Century Schoolbook"/>
                </a:rPr>
                <a:t>(</a:t>
              </a:r>
              <a:r>
                <a:rPr lang="es-419" sz="1800" b="1">
                  <a:solidFill>
                    <a:srgbClr val="007FAA"/>
                  </a:solidFill>
                  <a:latin typeface="Century Schoolbook"/>
                  <a:ea typeface="Century Schoolbook"/>
                  <a:cs typeface="Century Schoolbook"/>
                  <a:sym typeface="Century Schoolbook"/>
                </a:rPr>
                <a:t>n</a:t>
              </a:r>
              <a:r>
                <a:rPr lang="es-419" sz="1800" b="1">
                  <a:solidFill>
                    <a:srgbClr val="AA5D00"/>
                  </a:solidFill>
                  <a:latin typeface="Century Schoolbook"/>
                  <a:ea typeface="Century Schoolbook"/>
                  <a:cs typeface="Century Schoolbook"/>
                  <a:sym typeface="Century Schoolbook"/>
                </a:rPr>
                <a:t>, </a:t>
              </a:r>
              <a:r>
                <a:rPr lang="es-419" sz="1800" b="1">
                  <a:solidFill>
                    <a:srgbClr val="B45F06"/>
                  </a:solidFill>
                  <a:latin typeface="Century Schoolbook"/>
                  <a:ea typeface="Century Schoolbook"/>
                  <a:cs typeface="Century Schoolbook"/>
                  <a:sym typeface="Century Schoolbook"/>
                </a:rPr>
                <a:t>m</a:t>
              </a:r>
              <a:r>
                <a:rPr lang="es-419" sz="1800">
                  <a:solidFill>
                    <a:schemeClr val="dk2"/>
                  </a:solidFill>
                  <a:latin typeface="Century Schoolbook"/>
                  <a:ea typeface="Century Schoolbook"/>
                  <a:cs typeface="Century Schoolbook"/>
                  <a:sym typeface="Century Schoolbook"/>
                </a:rPr>
                <a:t>) = 5 + T</a:t>
              </a:r>
              <a:r>
                <a:rPr lang="es-419" sz="1800" baseline="-25000">
                  <a:solidFill>
                    <a:schemeClr val="dk2"/>
                  </a:solidFill>
                  <a:latin typeface="Century Schoolbook"/>
                  <a:ea typeface="Century Schoolbook"/>
                  <a:cs typeface="Century Schoolbook"/>
                  <a:sym typeface="Century Schoolbook"/>
                </a:rPr>
                <a:t>len</a:t>
              </a:r>
              <a:r>
                <a:rPr lang="es-419" sz="1800">
                  <a:solidFill>
                    <a:schemeClr val="dk2"/>
                  </a:solidFill>
                  <a:latin typeface="Century Schoolbook"/>
                  <a:ea typeface="Century Schoolbook"/>
                  <a:cs typeface="Century Schoolbook"/>
                  <a:sym typeface="Century Schoolbook"/>
                </a:rPr>
                <a:t>(n) + T</a:t>
              </a:r>
              <a:r>
                <a:rPr lang="es-419" sz="1800" baseline="-25000">
                  <a:solidFill>
                    <a:schemeClr val="dk2"/>
                  </a:solidFill>
                  <a:latin typeface="Century Schoolbook"/>
                  <a:ea typeface="Century Schoolbook"/>
                  <a:cs typeface="Century Schoolbook"/>
                  <a:sym typeface="Century Schoolbook"/>
                </a:rPr>
                <a:t>len</a:t>
              </a:r>
              <a:r>
                <a:rPr lang="es-419" sz="1800">
                  <a:solidFill>
                    <a:schemeClr val="dk2"/>
                  </a:solidFill>
                  <a:latin typeface="Century Schoolbook"/>
                  <a:ea typeface="Century Schoolbook"/>
                  <a:cs typeface="Century Schoolbook"/>
                  <a:sym typeface="Century Schoolbook"/>
                </a:rPr>
                <a:t>(m) + </a:t>
              </a:r>
              <a:r>
                <a:rPr lang="es-419" sz="1800" b="1">
                  <a:solidFill>
                    <a:srgbClr val="008000"/>
                  </a:solidFill>
                  <a:latin typeface="Century Schoolbook"/>
                  <a:ea typeface="Century Schoolbook"/>
                  <a:cs typeface="Century Schoolbook"/>
                  <a:sym typeface="Century Schoolbook"/>
                </a:rPr>
                <a:t>Σ</a:t>
              </a:r>
              <a:r>
                <a:rPr lang="es-419" sz="1800" b="1" baseline="-25000">
                  <a:solidFill>
                    <a:srgbClr val="008000"/>
                  </a:solidFill>
                  <a:latin typeface="Century Schoolbook"/>
                  <a:ea typeface="Century Schoolbook"/>
                  <a:cs typeface="Century Schoolbook"/>
                  <a:sym typeface="Century Schoolbook"/>
                </a:rPr>
                <a:t>i=0</a:t>
              </a:r>
              <a:r>
                <a:rPr lang="es-419" sz="1800">
                  <a:solidFill>
                    <a:srgbClr val="008000"/>
                  </a:solidFill>
                  <a:latin typeface="Century Schoolbook"/>
                  <a:ea typeface="Century Schoolbook"/>
                  <a:cs typeface="Century Schoolbook"/>
                  <a:sym typeface="Century Schoolbook"/>
                </a:rPr>
                <a:t> (T</a:t>
              </a:r>
              <a:r>
                <a:rPr lang="es-419" sz="1800" baseline="-25000">
                  <a:solidFill>
                    <a:srgbClr val="008000"/>
                  </a:solidFill>
                  <a:latin typeface="Century Schoolbook"/>
                  <a:ea typeface="Century Schoolbook"/>
                  <a:cs typeface="Century Schoolbook"/>
                  <a:sym typeface="Century Schoolbook"/>
                </a:rPr>
                <a:t>append</a:t>
              </a:r>
              <a:r>
                <a:rPr lang="es-419" sz="1800">
                  <a:solidFill>
                    <a:srgbClr val="008000"/>
                  </a:solidFill>
                  <a:latin typeface="Century Schoolbook"/>
                  <a:ea typeface="Century Schoolbook"/>
                  <a:cs typeface="Century Schoolbook"/>
                  <a:sym typeface="Century Schoolbook"/>
                </a:rPr>
                <a:t>(i) + T</a:t>
              </a:r>
              <a:r>
                <a:rPr lang="es-419" sz="1800" baseline="-25000">
                  <a:solidFill>
                    <a:srgbClr val="008000"/>
                  </a:solidFill>
                  <a:latin typeface="Century Schoolbook"/>
                  <a:ea typeface="Century Schoolbook"/>
                  <a:cs typeface="Century Schoolbook"/>
                  <a:sym typeface="Century Schoolbook"/>
                </a:rPr>
                <a:t>[· ]</a:t>
              </a:r>
              <a:r>
                <a:rPr lang="es-419" sz="1800">
                  <a:solidFill>
                    <a:srgbClr val="008000"/>
                  </a:solidFill>
                  <a:latin typeface="Century Schoolbook"/>
                  <a:ea typeface="Century Schoolbook"/>
                  <a:cs typeface="Century Schoolbook"/>
                  <a:sym typeface="Century Schoolbook"/>
                </a:rPr>
                <a:t>(</a:t>
              </a:r>
              <a:r>
                <a:rPr lang="es-419" sz="1800" b="1">
                  <a:solidFill>
                    <a:srgbClr val="007FAA"/>
                  </a:solidFill>
                  <a:latin typeface="Century Schoolbook"/>
                  <a:ea typeface="Century Schoolbook"/>
                  <a:cs typeface="Century Schoolbook"/>
                  <a:sym typeface="Century Schoolbook"/>
                </a:rPr>
                <a:t>n</a:t>
              </a:r>
              <a:r>
                <a:rPr lang="es-419" sz="1800">
                  <a:solidFill>
                    <a:srgbClr val="008000"/>
                  </a:solidFill>
                  <a:latin typeface="Century Schoolbook"/>
                  <a:ea typeface="Century Schoolbook"/>
                  <a:cs typeface="Century Schoolbook"/>
                  <a:sym typeface="Century Schoolbook"/>
                </a:rPr>
                <a:t>) + 2) + 1 </a:t>
              </a:r>
              <a:r>
                <a:rPr lang="es-419" sz="1800">
                  <a:solidFill>
                    <a:schemeClr val="dk2"/>
                  </a:solidFill>
                  <a:latin typeface="Century Schoolbook"/>
                  <a:ea typeface="Century Schoolbook"/>
                  <a:cs typeface="Century Schoolbook"/>
                  <a:sym typeface="Century Schoolbook"/>
                </a:rPr>
                <a:t>+                                                         </a:t>
              </a:r>
              <a:r>
                <a:rPr lang="es-419" sz="1800" b="1">
                  <a:solidFill>
                    <a:schemeClr val="lt1"/>
                  </a:solidFill>
                  <a:latin typeface="Century Schoolbook"/>
                  <a:ea typeface="Century Schoolbook"/>
                  <a:cs typeface="Century Schoolbook"/>
                  <a:sym typeface="Century Schoolbook"/>
                </a:rPr>
                <a:t>_</a:t>
              </a:r>
              <a:r>
                <a:rPr lang="es-419" sz="1800" b="1">
                  <a:solidFill>
                    <a:srgbClr val="9900FF"/>
                  </a:solidFill>
                  <a:latin typeface="Century Schoolbook"/>
                  <a:ea typeface="Century Schoolbook"/>
                  <a:cs typeface="Century Schoolbook"/>
                  <a:sym typeface="Century Schoolbook"/>
                </a:rPr>
                <a:t>  </a:t>
              </a:r>
              <a:r>
                <a:rPr lang="es-419" sz="1800">
                  <a:solidFill>
                    <a:srgbClr val="9900FF"/>
                  </a:solidFill>
                  <a:latin typeface="Century Schoolbook"/>
                  <a:ea typeface="Century Schoolbook"/>
                  <a:cs typeface="Century Schoolbook"/>
                  <a:sym typeface="Century Schoolbook"/>
                </a:rPr>
                <a:t>                                                       </a:t>
              </a:r>
              <a:r>
                <a:rPr lang="es-419" sz="1800" b="1">
                  <a:solidFill>
                    <a:srgbClr val="9900FF"/>
                  </a:solidFill>
                  <a:latin typeface="Century Schoolbook"/>
                  <a:ea typeface="Century Schoolbook"/>
                  <a:cs typeface="Century Schoolbook"/>
                  <a:sym typeface="Century Schoolbook"/>
                </a:rPr>
                <a:t>Σ</a:t>
              </a:r>
              <a:r>
                <a:rPr lang="es-419" sz="1800" b="1" baseline="-25000">
                  <a:solidFill>
                    <a:srgbClr val="9900FF"/>
                  </a:solidFill>
                  <a:latin typeface="Century Schoolbook"/>
                  <a:ea typeface="Century Schoolbook"/>
                  <a:cs typeface="Century Schoolbook"/>
                  <a:sym typeface="Century Schoolbook"/>
                </a:rPr>
                <a:t>i=0</a:t>
              </a:r>
              <a:r>
                <a:rPr lang="es-419" sz="1800">
                  <a:solidFill>
                    <a:srgbClr val="9900FF"/>
                  </a:solidFill>
                  <a:latin typeface="Century Schoolbook"/>
                  <a:ea typeface="Century Schoolbook"/>
                  <a:cs typeface="Century Schoolbook"/>
                  <a:sym typeface="Century Schoolbook"/>
                </a:rPr>
                <a:t> (T</a:t>
              </a:r>
              <a:r>
                <a:rPr lang="es-419" sz="1800" baseline="-25000">
                  <a:solidFill>
                    <a:srgbClr val="9900FF"/>
                  </a:solidFill>
                  <a:latin typeface="Century Schoolbook"/>
                  <a:ea typeface="Century Schoolbook"/>
                  <a:cs typeface="Century Schoolbook"/>
                  <a:sym typeface="Century Schoolbook"/>
                </a:rPr>
                <a:t>append</a:t>
              </a:r>
              <a:r>
                <a:rPr lang="es-419" sz="1800">
                  <a:solidFill>
                    <a:srgbClr val="9900FF"/>
                  </a:solidFill>
                  <a:latin typeface="Century Schoolbook"/>
                  <a:ea typeface="Century Schoolbook"/>
                  <a:cs typeface="Century Schoolbook"/>
                  <a:sym typeface="Century Schoolbook"/>
                </a:rPr>
                <a:t>(i + </a:t>
              </a:r>
              <a:r>
                <a:rPr lang="es-419" sz="1800" b="1">
                  <a:solidFill>
                    <a:srgbClr val="007FAA"/>
                  </a:solidFill>
                  <a:latin typeface="Century Schoolbook"/>
                  <a:ea typeface="Century Schoolbook"/>
                  <a:cs typeface="Century Schoolbook"/>
                  <a:sym typeface="Century Schoolbook"/>
                </a:rPr>
                <a:t>n</a:t>
              </a:r>
              <a:r>
                <a:rPr lang="es-419" sz="1800">
                  <a:solidFill>
                    <a:srgbClr val="9900FF"/>
                  </a:solidFill>
                  <a:latin typeface="Century Schoolbook"/>
                  <a:ea typeface="Century Schoolbook"/>
                  <a:cs typeface="Century Schoolbook"/>
                  <a:sym typeface="Century Schoolbook"/>
                </a:rPr>
                <a:t>)  + T</a:t>
              </a:r>
              <a:r>
                <a:rPr lang="es-419" sz="1800" baseline="-25000">
                  <a:solidFill>
                    <a:srgbClr val="9900FF"/>
                  </a:solidFill>
                  <a:latin typeface="Century Schoolbook"/>
                  <a:ea typeface="Century Schoolbook"/>
                  <a:cs typeface="Century Schoolbook"/>
                  <a:sym typeface="Century Schoolbook"/>
                </a:rPr>
                <a:t>[· ]</a:t>
              </a:r>
              <a:r>
                <a:rPr lang="es-419" sz="1800">
                  <a:solidFill>
                    <a:srgbClr val="9900FF"/>
                  </a:solidFill>
                  <a:latin typeface="Century Schoolbook"/>
                  <a:ea typeface="Century Schoolbook"/>
                  <a:cs typeface="Century Schoolbook"/>
                  <a:sym typeface="Century Schoolbook"/>
                </a:rPr>
                <a:t>(</a:t>
              </a:r>
              <a:r>
                <a:rPr lang="es-419" sz="1800" b="1">
                  <a:solidFill>
                    <a:srgbClr val="B45F06"/>
                  </a:solidFill>
                  <a:latin typeface="Century Schoolbook"/>
                  <a:ea typeface="Century Schoolbook"/>
                  <a:cs typeface="Century Schoolbook"/>
                  <a:sym typeface="Century Schoolbook"/>
                </a:rPr>
                <a:t>m</a:t>
              </a:r>
              <a:r>
                <a:rPr lang="es-419" sz="1800">
                  <a:solidFill>
                    <a:srgbClr val="9900FF"/>
                  </a:solidFill>
                  <a:latin typeface="Century Schoolbook"/>
                  <a:ea typeface="Century Schoolbook"/>
                  <a:cs typeface="Century Schoolbook"/>
                  <a:sym typeface="Century Schoolbook"/>
                </a:rPr>
                <a:t>) + 2) + 1</a:t>
              </a:r>
              <a:endParaRPr>
                <a:solidFill>
                  <a:srgbClr val="9900FF"/>
                </a:solidFill>
              </a:endParaRPr>
            </a:p>
            <a:p>
              <a:pPr marL="0" lvl="0" indent="0" algn="l" rtl="0">
                <a:spcBef>
                  <a:spcPts val="0"/>
                </a:spcBef>
                <a:spcAft>
                  <a:spcPts val="0"/>
                </a:spcAft>
                <a:buNone/>
              </a:pPr>
              <a:endParaRPr sz="1800">
                <a:solidFill>
                  <a:srgbClr val="008000"/>
                </a:solidFill>
                <a:latin typeface="Century Schoolbook"/>
                <a:ea typeface="Century Schoolbook"/>
                <a:cs typeface="Century Schoolbook"/>
                <a:sym typeface="Century Schoolbook"/>
              </a:endParaRPr>
            </a:p>
          </p:txBody>
        </p:sp>
        <p:sp>
          <p:nvSpPr>
            <p:cNvPr id="231" name="Google Shape;231;p31"/>
            <p:cNvSpPr txBox="1"/>
            <p:nvPr/>
          </p:nvSpPr>
          <p:spPr>
            <a:xfrm>
              <a:off x="4138857" y="4040262"/>
              <a:ext cx="261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rgbClr val="397300"/>
                  </a:solidFill>
                  <a:latin typeface="Century Schoolbook"/>
                  <a:ea typeface="Century Schoolbook"/>
                  <a:cs typeface="Century Schoolbook"/>
                  <a:sym typeface="Century Schoolbook"/>
                </a:rPr>
                <a:t>n</a:t>
              </a:r>
              <a:endParaRPr sz="800">
                <a:solidFill>
                  <a:srgbClr val="397300"/>
                </a:solidFill>
              </a:endParaRPr>
            </a:p>
          </p:txBody>
        </p:sp>
        <p:sp>
          <p:nvSpPr>
            <p:cNvPr id="232" name="Google Shape;232;p31"/>
            <p:cNvSpPr txBox="1"/>
            <p:nvPr/>
          </p:nvSpPr>
          <p:spPr>
            <a:xfrm>
              <a:off x="4131013" y="4303040"/>
              <a:ext cx="261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rgbClr val="7928A1"/>
                  </a:solidFill>
                  <a:latin typeface="Century Schoolbook"/>
                  <a:ea typeface="Century Schoolbook"/>
                  <a:cs typeface="Century Schoolbook"/>
                  <a:sym typeface="Century Schoolbook"/>
                </a:rPr>
                <a:t>m</a:t>
              </a:r>
              <a:endParaRPr sz="800">
                <a:solidFill>
                  <a:srgbClr val="7928A1"/>
                </a:solidFill>
              </a:endParaRPr>
            </a:p>
          </p:txBody>
        </p:sp>
        <p:sp>
          <p:nvSpPr>
            <p:cNvPr id="233" name="Google Shape;233;p31"/>
            <p:cNvSpPr txBox="1"/>
            <p:nvPr/>
          </p:nvSpPr>
          <p:spPr>
            <a:xfrm>
              <a:off x="4043075" y="4777075"/>
              <a:ext cx="484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a:solidFill>
                    <a:schemeClr val="dk2"/>
                  </a:solidFill>
                  <a:latin typeface="Barlow"/>
                  <a:ea typeface="Barlow"/>
                  <a:cs typeface="Barlow"/>
                  <a:sym typeface="Barlow"/>
                </a:rPr>
                <a:t>en donde </a:t>
              </a:r>
              <a:r>
                <a:rPr lang="es-419" sz="1600">
                  <a:solidFill>
                    <a:schemeClr val="dk2"/>
                  </a:solidFill>
                  <a:latin typeface="Century Schoolbook"/>
                  <a:ea typeface="Century Schoolbook"/>
                  <a:cs typeface="Century Schoolbook"/>
                  <a:sym typeface="Century Schoolbook"/>
                </a:rPr>
                <a:t>n == |s1| </a:t>
              </a:r>
              <a:r>
                <a:rPr lang="es-419" sz="1600">
                  <a:solidFill>
                    <a:schemeClr val="dk2"/>
                  </a:solidFill>
                  <a:latin typeface="Barlow"/>
                  <a:ea typeface="Barlow"/>
                  <a:cs typeface="Barlow"/>
                  <a:sym typeface="Barlow"/>
                </a:rPr>
                <a:t>y</a:t>
              </a:r>
              <a:r>
                <a:rPr lang="es-419" sz="1600">
                  <a:solidFill>
                    <a:schemeClr val="dk2"/>
                  </a:solidFill>
                  <a:latin typeface="Century Schoolbook"/>
                  <a:ea typeface="Century Schoolbook"/>
                  <a:cs typeface="Century Schoolbook"/>
                  <a:sym typeface="Century Schoolbook"/>
                </a:rPr>
                <a:t> m == |s2|</a:t>
              </a:r>
              <a:endParaRPr sz="1600">
                <a:solidFill>
                  <a:schemeClr val="dk2"/>
                </a:solidFill>
                <a:latin typeface="Century Schoolbook"/>
                <a:ea typeface="Century Schoolbook"/>
                <a:cs typeface="Century Schoolbook"/>
                <a:sym typeface="Century Schoolbook"/>
              </a:endParaRPr>
            </a:p>
          </p:txBody>
        </p:sp>
      </p:grpSp>
      <p:grpSp>
        <p:nvGrpSpPr>
          <p:cNvPr id="234" name="Google Shape;234;p31"/>
          <p:cNvGrpSpPr/>
          <p:nvPr/>
        </p:nvGrpSpPr>
        <p:grpSpPr>
          <a:xfrm>
            <a:off x="5733075" y="3387500"/>
            <a:ext cx="3505125" cy="1088425"/>
            <a:chOff x="5733075" y="3387500"/>
            <a:chExt cx="3505125" cy="1088425"/>
          </a:xfrm>
        </p:grpSpPr>
        <p:sp>
          <p:nvSpPr>
            <p:cNvPr id="235" name="Google Shape;235;p31"/>
            <p:cNvSpPr txBox="1"/>
            <p:nvPr/>
          </p:nvSpPr>
          <p:spPr>
            <a:xfrm>
              <a:off x="6238200" y="33875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chemeClr val="dk2"/>
                  </a:solidFill>
                  <a:latin typeface="Barlow"/>
                  <a:ea typeface="Barlow"/>
                  <a:cs typeface="Barlow"/>
                  <a:sym typeface="Barlow"/>
                </a:rPr>
                <a:t>¿Por qué este +n?</a:t>
              </a:r>
              <a:endParaRPr/>
            </a:p>
          </p:txBody>
        </p:sp>
        <p:cxnSp>
          <p:nvCxnSpPr>
            <p:cNvPr id="236" name="Google Shape;236;p31"/>
            <p:cNvCxnSpPr/>
            <p:nvPr/>
          </p:nvCxnSpPr>
          <p:spPr>
            <a:xfrm flipH="1">
              <a:off x="5733075" y="3699225"/>
              <a:ext cx="640500" cy="776700"/>
            </a:xfrm>
            <a:prstGeom prst="straightConnector1">
              <a:avLst/>
            </a:prstGeom>
            <a:noFill/>
            <a:ln w="9525" cap="flat" cmpd="sng">
              <a:solidFill>
                <a:schemeClr val="dk2"/>
              </a:solidFill>
              <a:prstDash val="solid"/>
              <a:round/>
              <a:headEnd type="none" w="med" len="med"/>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304800" y="990600"/>
            <a:ext cx="8690100" cy="1262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sumatoria_1</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 = </a:t>
            </a:r>
            <a:r>
              <a:rPr lang="es-419">
                <a:solidFill>
                  <a:srgbClr val="AA5D00"/>
                </a:solidFill>
                <a:latin typeface="Consolas"/>
                <a:ea typeface="Consolas"/>
                <a:cs typeface="Consolas"/>
                <a:sym typeface="Consolas"/>
              </a:rPr>
              <a:t>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for</a:t>
            </a:r>
            <a:r>
              <a:rPr lang="es-419">
                <a:solidFill>
                  <a:srgbClr val="545454"/>
                </a:solidFill>
                <a:highlight>
                  <a:srgbClr val="FEFEFE"/>
                </a:highlight>
                <a:latin typeface="Consolas"/>
                <a:ea typeface="Consolas"/>
                <a:cs typeface="Consolas"/>
                <a:sym typeface="Consolas"/>
              </a:rPr>
              <a:t> i </a:t>
            </a:r>
            <a:r>
              <a:rPr lang="es-419">
                <a:solidFill>
                  <a:srgbClr val="7928A1"/>
                </a:solidFill>
                <a:latin typeface="Consolas"/>
                <a:ea typeface="Consolas"/>
                <a:cs typeface="Consolas"/>
                <a:sym typeface="Consolas"/>
              </a:rPr>
              <a:t>in</a:t>
            </a:r>
            <a:r>
              <a:rPr lang="es-419">
                <a:solidFill>
                  <a:srgbClr val="545454"/>
                </a:solidFill>
                <a:highlight>
                  <a:srgbClr val="FEFEFE"/>
                </a:highlight>
                <a:latin typeface="Consolas"/>
                <a:ea typeface="Consolas"/>
                <a:cs typeface="Consolas"/>
                <a:sym typeface="Consolas"/>
              </a:rPr>
              <a:t> </a:t>
            </a:r>
            <a:r>
              <a:rPr lang="es-419">
                <a:solidFill>
                  <a:srgbClr val="AA5D00"/>
                </a:solidFill>
                <a:latin typeface="Consolas"/>
                <a:ea typeface="Consolas"/>
                <a:cs typeface="Consolas"/>
                <a:sym typeface="Consolas"/>
              </a:rPr>
              <a:t>range</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1</a:t>
            </a:r>
            <a:r>
              <a:rPr lang="es-419">
                <a:solidFill>
                  <a:srgbClr val="545454"/>
                </a:solidFill>
                <a:highlight>
                  <a:srgbClr val="FEFEFE"/>
                </a:highlight>
                <a:latin typeface="Consolas"/>
                <a:ea typeface="Consolas"/>
                <a:cs typeface="Consolas"/>
                <a:sym typeface="Consolas"/>
              </a:rPr>
              <a:t>, n):</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total + i</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return</a:t>
            </a:r>
            <a:r>
              <a:rPr lang="es-419">
                <a:solidFill>
                  <a:srgbClr val="545454"/>
                </a:solidFill>
                <a:highlight>
                  <a:srgbClr val="FEFEFE"/>
                </a:highlight>
                <a:latin typeface="Consolas"/>
                <a:ea typeface="Consolas"/>
                <a:cs typeface="Consolas"/>
                <a:sym typeface="Consolas"/>
              </a:rPr>
              <a:t> total </a:t>
            </a:r>
            <a:endParaRPr>
              <a:solidFill>
                <a:srgbClr val="696969"/>
              </a:solidFill>
              <a:latin typeface="Consolas"/>
              <a:ea typeface="Consolas"/>
              <a:cs typeface="Consolas"/>
              <a:sym typeface="Consolas"/>
            </a:endParaRPr>
          </a:p>
        </p:txBody>
      </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latin typeface="Barlow"/>
                <a:ea typeface="Barlow"/>
                <a:cs typeface="Barlow"/>
                <a:sym typeface="Barlow"/>
              </a:rPr>
              <a:t>¿Cuánto tiempo demora mi programa?</a:t>
            </a:r>
            <a:endParaRPr>
              <a:latin typeface="Barlow"/>
              <a:ea typeface="Barlow"/>
              <a:cs typeface="Barlow"/>
              <a:sym typeface="Barlow"/>
            </a:endParaRPr>
          </a:p>
        </p:txBody>
      </p:sp>
      <p:sp>
        <p:nvSpPr>
          <p:cNvPr id="61" name="Google Shape;61;p14"/>
          <p:cNvSpPr txBox="1"/>
          <p:nvPr/>
        </p:nvSpPr>
        <p:spPr>
          <a:xfrm>
            <a:off x="304800" y="3886200"/>
            <a:ext cx="82611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800">
                <a:solidFill>
                  <a:schemeClr val="dk2"/>
                </a:solidFill>
                <a:latin typeface="Barlow"/>
                <a:ea typeface="Barlow"/>
                <a:cs typeface="Barlow"/>
                <a:sym typeface="Barlow"/>
              </a:rPr>
              <a:t>¿Cuánto demoran? ¿Qué versión es más lenta? ¿Por qué? ¿En cualquier compu? ¿De qué depende? ¿Cómo piensan que cambiaría el tiempo en </a:t>
            </a:r>
            <a:r>
              <a:rPr lang="es-419" sz="1800" b="1">
                <a:solidFill>
                  <a:schemeClr val="dk2"/>
                </a:solidFill>
                <a:latin typeface="Consolas"/>
                <a:ea typeface="Consolas"/>
                <a:cs typeface="Consolas"/>
                <a:sym typeface="Consolas"/>
              </a:rPr>
              <a:t>sumatoria_1</a:t>
            </a:r>
            <a:r>
              <a:rPr lang="es-419" sz="1800">
                <a:solidFill>
                  <a:schemeClr val="dk2"/>
                </a:solidFill>
                <a:latin typeface="Barlow"/>
                <a:ea typeface="Barlow"/>
                <a:cs typeface="Barlow"/>
                <a:sym typeface="Barlow"/>
              </a:rPr>
              <a:t> a medida que </a:t>
            </a:r>
            <a:r>
              <a:rPr lang="es-419" sz="1800" b="1">
                <a:solidFill>
                  <a:schemeClr val="dk2"/>
                </a:solidFill>
                <a:latin typeface="Consolas"/>
                <a:ea typeface="Consolas"/>
                <a:cs typeface="Consolas"/>
                <a:sym typeface="Consolas"/>
              </a:rPr>
              <a:t>n</a:t>
            </a:r>
            <a:r>
              <a:rPr lang="es-419" sz="1800">
                <a:solidFill>
                  <a:schemeClr val="dk2"/>
                </a:solidFill>
                <a:latin typeface="Barlow"/>
                <a:ea typeface="Barlow"/>
                <a:cs typeface="Barlow"/>
                <a:sym typeface="Barlow"/>
              </a:rPr>
              <a:t> aumenta? ¿y en </a:t>
            </a:r>
            <a:r>
              <a:rPr lang="es-419" sz="1800" b="1">
                <a:solidFill>
                  <a:schemeClr val="dk2"/>
                </a:solidFill>
                <a:latin typeface="Consolas"/>
                <a:ea typeface="Consolas"/>
                <a:cs typeface="Consolas"/>
                <a:sym typeface="Consolas"/>
              </a:rPr>
              <a:t>sumatoria_2</a:t>
            </a:r>
            <a:r>
              <a:rPr lang="es-419" sz="1800">
                <a:solidFill>
                  <a:schemeClr val="dk2"/>
                </a:solidFill>
                <a:latin typeface="Barlow"/>
                <a:ea typeface="Barlow"/>
                <a:cs typeface="Barlow"/>
                <a:sym typeface="Barlow"/>
              </a:rPr>
              <a:t>?</a:t>
            </a:r>
            <a:endParaRPr>
              <a:latin typeface="Barlow"/>
              <a:ea typeface="Barlow"/>
              <a:cs typeface="Barlow"/>
              <a:sym typeface="Barlow"/>
            </a:endParaRPr>
          </a:p>
        </p:txBody>
      </p:sp>
      <p:sp>
        <p:nvSpPr>
          <p:cNvPr id="62" name="Google Shape;62;p14"/>
          <p:cNvSpPr txBox="1"/>
          <p:nvPr/>
        </p:nvSpPr>
        <p:spPr>
          <a:xfrm>
            <a:off x="304800" y="2362200"/>
            <a:ext cx="8690100" cy="8313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sumatoria_2</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a:t>
            </a:r>
            <a:r>
              <a:rPr lang="es-419">
                <a:solidFill>
                  <a:srgbClr val="397300"/>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 = (n * (n-1)) // 2          </a:t>
            </a:r>
            <a:r>
              <a:rPr lang="es-419">
                <a:solidFill>
                  <a:schemeClr val="accent3"/>
                </a:solidFill>
                <a:highlight>
                  <a:srgbClr val="FEFEFE"/>
                </a:highlight>
                <a:latin typeface="Consolas"/>
                <a:ea typeface="Consolas"/>
                <a:cs typeface="Consolas"/>
                <a:sym typeface="Consolas"/>
              </a:rPr>
              <a:t># // es la división entera.</a:t>
            </a:r>
            <a:endParaRPr>
              <a:solidFill>
                <a:schemeClr val="accent3"/>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return</a:t>
            </a:r>
            <a:r>
              <a:rPr lang="es-419">
                <a:solidFill>
                  <a:srgbClr val="545454"/>
                </a:solidFill>
                <a:highlight>
                  <a:srgbClr val="FEFEFE"/>
                </a:highlight>
                <a:latin typeface="Consolas"/>
                <a:ea typeface="Consolas"/>
                <a:cs typeface="Consolas"/>
                <a:sym typeface="Consolas"/>
              </a:rPr>
              <a:t> total </a:t>
            </a:r>
            <a:endParaRPr>
              <a:solidFill>
                <a:srgbClr val="696969"/>
              </a:solidFill>
              <a:latin typeface="Consolas"/>
              <a:ea typeface="Consolas"/>
              <a:cs typeface="Consolas"/>
              <a:sym typeface="Consolas"/>
            </a:endParaRPr>
          </a:p>
        </p:txBody>
      </p:sp>
      <p:sp>
        <p:nvSpPr>
          <p:cNvPr id="63" name="Google Shape;63;p14"/>
          <p:cNvSpPr txBox="1"/>
          <p:nvPr/>
        </p:nvSpPr>
        <p:spPr>
          <a:xfrm>
            <a:off x="304800" y="3429000"/>
            <a:ext cx="9438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800">
                <a:solidFill>
                  <a:schemeClr val="dk2"/>
                </a:solidFill>
                <a:latin typeface="Barlow"/>
                <a:ea typeface="Barlow"/>
                <a:cs typeface="Barlow"/>
                <a:sym typeface="Barlow"/>
              </a:rPr>
              <a:t>Imaginen que tienen el problema de sumar desde 1 hasta n en dos versiones.</a:t>
            </a:r>
            <a:endParaRPr sz="1800">
              <a:solidFill>
                <a:schemeClr val="dk2"/>
              </a:solidFill>
              <a:latin typeface="Barlow"/>
              <a:ea typeface="Barlow"/>
              <a:cs typeface="Barlow"/>
              <a:sym typeface="Barl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“buenas” vs “malas” entradas</a:t>
            </a:r>
            <a:endParaRPr/>
          </a:p>
        </p:txBody>
      </p:sp>
      <p:sp>
        <p:nvSpPr>
          <p:cNvPr id="242" name="Google Shape;242;p32"/>
          <p:cNvSpPr txBox="1">
            <a:spLocks noGrp="1"/>
          </p:cNvSpPr>
          <p:nvPr>
            <p:ph type="body" idx="1"/>
          </p:nvPr>
        </p:nvSpPr>
        <p:spPr>
          <a:xfrm>
            <a:off x="311700" y="1152475"/>
            <a:ext cx="4092300" cy="17220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419" sz="1400">
                <a:solidFill>
                  <a:srgbClr val="7928A1"/>
                </a:solidFill>
                <a:latin typeface="Consolas"/>
                <a:ea typeface="Consolas"/>
                <a:cs typeface="Consolas"/>
                <a:sym typeface="Consolas"/>
              </a:rPr>
              <a:t>def</a:t>
            </a:r>
            <a:r>
              <a:rPr lang="es-419" sz="1400">
                <a:solidFill>
                  <a:srgbClr val="545454"/>
                </a:solidFill>
                <a:highlight>
                  <a:srgbClr val="FEFEFE"/>
                </a:highlight>
                <a:latin typeface="Consolas"/>
                <a:ea typeface="Consolas"/>
                <a:cs typeface="Consolas"/>
                <a:sym typeface="Consolas"/>
              </a:rPr>
              <a:t> buscar(s</a:t>
            </a:r>
            <a:r>
              <a:rPr lang="es-419" sz="1400">
                <a:solidFill>
                  <a:srgbClr val="AA5D00"/>
                </a:solidFill>
                <a:latin typeface="Consolas"/>
                <a:ea typeface="Consolas"/>
                <a:cs typeface="Consolas"/>
                <a:sym typeface="Consolas"/>
              </a:rPr>
              <a:t> : </a:t>
            </a:r>
            <a:r>
              <a:rPr lang="es-419" sz="1400">
                <a:solidFill>
                  <a:srgbClr val="7928A1"/>
                </a:solidFill>
                <a:latin typeface="Consolas"/>
                <a:ea typeface="Consolas"/>
                <a:cs typeface="Consolas"/>
                <a:sym typeface="Consolas"/>
              </a:rPr>
              <a:t>list[</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 -&gt; </a:t>
            </a:r>
            <a:r>
              <a:rPr lang="es-419" sz="1400">
                <a:solidFill>
                  <a:srgbClr val="AA5D00"/>
                </a:solidFill>
                <a:latin typeface="Consolas"/>
                <a:ea typeface="Consolas"/>
                <a:cs typeface="Consolas"/>
                <a:sym typeface="Consolas"/>
              </a:rPr>
              <a:t>bool</a:t>
            </a:r>
            <a:r>
              <a:rPr lang="es-419" sz="1400">
                <a:solidFill>
                  <a:srgbClr val="545454"/>
                </a:solidFill>
                <a:highlight>
                  <a:srgbClr val="FEFEFE"/>
                </a:highlight>
                <a:latin typeface="Consolas"/>
                <a:ea typeface="Consolas"/>
                <a:cs typeface="Consolas"/>
                <a:sym typeface="Consolas"/>
              </a:rPr>
              <a:t>:</a:t>
            </a:r>
            <a:endParaRPr sz="1400">
              <a:solidFill>
                <a:srgbClr val="69696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400">
                <a:solidFill>
                  <a:srgbClr val="545454"/>
                </a:solidFill>
                <a:highlight>
                  <a:srgbClr val="FEFEFE"/>
                </a:highlight>
                <a:latin typeface="Consolas"/>
                <a:ea typeface="Consolas"/>
                <a:cs typeface="Consolas"/>
                <a:sym typeface="Consolas"/>
              </a:rPr>
              <a:t>  i = 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400">
                <a:solidFill>
                  <a:srgbClr val="545454"/>
                </a:solidFill>
                <a:highlight>
                  <a:srgbClr val="FEFEFE"/>
                </a:highlight>
                <a:latin typeface="Consolas"/>
                <a:ea typeface="Consolas"/>
                <a:cs typeface="Consolas"/>
                <a:sym typeface="Consolas"/>
              </a:rPr>
              <a:t>  </a:t>
            </a:r>
            <a:r>
              <a:rPr lang="es-419" sz="1400">
                <a:solidFill>
                  <a:srgbClr val="7928A1"/>
                </a:solidFill>
                <a:latin typeface="Consolas"/>
                <a:ea typeface="Consolas"/>
                <a:cs typeface="Consolas"/>
                <a:sym typeface="Consolas"/>
              </a:rPr>
              <a:t>while( i &lt; len(s) ):</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400">
                <a:solidFill>
                  <a:srgbClr val="545454"/>
                </a:solidFill>
                <a:highlight>
                  <a:srgbClr val="FEFEFE"/>
                </a:highlight>
                <a:latin typeface="Consolas"/>
                <a:ea typeface="Consolas"/>
                <a:cs typeface="Consolas"/>
                <a:sym typeface="Consolas"/>
              </a:rPr>
              <a:t>    if (s[i] == 100):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400">
                <a:solidFill>
                  <a:srgbClr val="545454"/>
                </a:solidFill>
                <a:highlight>
                  <a:srgbClr val="FEFEFE"/>
                </a:highlight>
                <a:latin typeface="Consolas"/>
                <a:ea typeface="Consolas"/>
                <a:cs typeface="Consolas"/>
                <a:sym typeface="Consolas"/>
              </a:rPr>
              <a:t>      return </a:t>
            </a:r>
            <a:r>
              <a:rPr lang="es-419" sz="1400">
                <a:solidFill>
                  <a:srgbClr val="1155CC"/>
                </a:solidFill>
                <a:highlight>
                  <a:srgbClr val="FEFEFE"/>
                </a:highlight>
                <a:latin typeface="Consolas"/>
                <a:ea typeface="Consolas"/>
                <a:cs typeface="Consolas"/>
                <a:sym typeface="Consolas"/>
              </a:rPr>
              <a:t>True</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400">
                <a:solidFill>
                  <a:srgbClr val="545454"/>
                </a:solidFill>
                <a:highlight>
                  <a:srgbClr val="FEFEFE"/>
                </a:highlight>
                <a:latin typeface="Consolas"/>
                <a:ea typeface="Consolas"/>
                <a:cs typeface="Consolas"/>
                <a:sym typeface="Consolas"/>
              </a:rPr>
              <a:t>    i = i + 1</a:t>
            </a:r>
            <a:endParaRPr sz="1400">
              <a:solidFill>
                <a:srgbClr val="7928A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400">
                <a:solidFill>
                  <a:srgbClr val="7928A1"/>
                </a:solidFill>
                <a:latin typeface="Consolas"/>
                <a:ea typeface="Consolas"/>
                <a:cs typeface="Consolas"/>
                <a:sym typeface="Consolas"/>
              </a:rPr>
              <a:t>  return</a:t>
            </a:r>
            <a:r>
              <a:rPr lang="es-419" sz="1400">
                <a:solidFill>
                  <a:srgbClr val="545454"/>
                </a:solidFill>
                <a:highlight>
                  <a:srgbClr val="FEFEFE"/>
                </a:highlight>
                <a:latin typeface="Consolas"/>
                <a:ea typeface="Consolas"/>
                <a:cs typeface="Consolas"/>
                <a:sym typeface="Consolas"/>
              </a:rPr>
              <a:t> </a:t>
            </a:r>
            <a:r>
              <a:rPr lang="es-419" sz="1400">
                <a:solidFill>
                  <a:srgbClr val="1155CC"/>
                </a:solidFill>
                <a:highlight>
                  <a:srgbClr val="FEFEFE"/>
                </a:highlight>
                <a:latin typeface="Consolas"/>
                <a:ea typeface="Consolas"/>
                <a:cs typeface="Consolas"/>
                <a:sym typeface="Consolas"/>
              </a:rPr>
              <a:t>False</a:t>
            </a:r>
            <a:endParaRPr/>
          </a:p>
        </p:txBody>
      </p:sp>
      <p:sp>
        <p:nvSpPr>
          <p:cNvPr id="243" name="Google Shape;243;p32"/>
          <p:cNvSpPr txBox="1"/>
          <p:nvPr/>
        </p:nvSpPr>
        <p:spPr>
          <a:xfrm>
            <a:off x="381000" y="2971800"/>
            <a:ext cx="87630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a:solidFill>
                  <a:schemeClr val="dk2"/>
                </a:solidFill>
                <a:latin typeface="Barlow"/>
                <a:ea typeface="Barlow"/>
                <a:cs typeface="Barlow"/>
                <a:sym typeface="Barlow"/>
              </a:rPr>
              <a:t>¿La cantidad de operaciones de </a:t>
            </a:r>
            <a:r>
              <a:rPr lang="es-419" sz="1600">
                <a:solidFill>
                  <a:srgbClr val="545454"/>
                </a:solidFill>
                <a:highlight>
                  <a:srgbClr val="FEFEFE"/>
                </a:highlight>
                <a:latin typeface="Consolas"/>
                <a:ea typeface="Consolas"/>
                <a:cs typeface="Consolas"/>
                <a:sym typeface="Consolas"/>
              </a:rPr>
              <a:t>buscar([1,100,5,10])</a:t>
            </a:r>
            <a:r>
              <a:rPr lang="es-419" sz="1600">
                <a:solidFill>
                  <a:schemeClr val="dk2"/>
                </a:solidFill>
                <a:latin typeface="Barlow"/>
                <a:ea typeface="Barlow"/>
                <a:cs typeface="Barlow"/>
                <a:sym typeface="Barlow"/>
              </a:rPr>
              <a:t> es igual a </a:t>
            </a:r>
            <a:r>
              <a:rPr lang="es-419" sz="1600">
                <a:solidFill>
                  <a:srgbClr val="545454"/>
                </a:solidFill>
                <a:highlight>
                  <a:srgbClr val="FEFEFE"/>
                </a:highlight>
                <a:latin typeface="Consolas"/>
                <a:ea typeface="Consolas"/>
                <a:cs typeface="Consolas"/>
                <a:sym typeface="Consolas"/>
              </a:rPr>
              <a:t>buscar([1,2,5,10])</a:t>
            </a:r>
            <a:r>
              <a:rPr lang="es-419" sz="1600">
                <a:solidFill>
                  <a:schemeClr val="dk2"/>
                </a:solidFill>
                <a:latin typeface="Barlow"/>
                <a:ea typeface="Barlow"/>
                <a:cs typeface="Barlow"/>
                <a:sym typeface="Barlow"/>
              </a:rPr>
              <a:t>?</a:t>
            </a:r>
            <a:endParaRPr sz="1600">
              <a:solidFill>
                <a:schemeClr val="dk2"/>
              </a:solidFill>
              <a:latin typeface="Barlow"/>
              <a:ea typeface="Barlow"/>
              <a:cs typeface="Barlow"/>
              <a:sym typeface="Barlow"/>
            </a:endParaRPr>
          </a:p>
          <a:p>
            <a:pPr marL="0" lvl="0" indent="0" algn="l" rtl="0">
              <a:spcBef>
                <a:spcPts val="0"/>
              </a:spcBef>
              <a:spcAft>
                <a:spcPts val="0"/>
              </a:spcAft>
              <a:buNone/>
            </a:pPr>
            <a:endParaRPr sz="1600">
              <a:solidFill>
                <a:schemeClr val="dk2"/>
              </a:solidFill>
              <a:latin typeface="Barlow"/>
              <a:ea typeface="Barlow"/>
              <a:cs typeface="Barlow"/>
              <a:sym typeface="Barlow"/>
            </a:endParaRPr>
          </a:p>
          <a:p>
            <a:pPr marL="0" lvl="0" indent="0" algn="l" rtl="0">
              <a:spcBef>
                <a:spcPts val="0"/>
              </a:spcBef>
              <a:spcAft>
                <a:spcPts val="0"/>
              </a:spcAft>
              <a:buNone/>
            </a:pPr>
            <a:r>
              <a:rPr lang="es-419" sz="1600">
                <a:solidFill>
                  <a:schemeClr val="dk2"/>
                </a:solidFill>
                <a:latin typeface="Barlow"/>
                <a:ea typeface="Barlow"/>
                <a:cs typeface="Barlow"/>
                <a:sym typeface="Barlow"/>
              </a:rPr>
              <a:t>Muchas veces la cantidad de operaciones </a:t>
            </a:r>
            <a:r>
              <a:rPr lang="es-419" sz="1600" b="1">
                <a:solidFill>
                  <a:schemeClr val="dk2"/>
                </a:solidFill>
                <a:latin typeface="Barlow"/>
                <a:ea typeface="Barlow"/>
                <a:cs typeface="Barlow"/>
                <a:sym typeface="Barlow"/>
              </a:rPr>
              <a:t>depende</a:t>
            </a:r>
            <a:r>
              <a:rPr lang="es-419" sz="1600">
                <a:solidFill>
                  <a:schemeClr val="dk2"/>
                </a:solidFill>
                <a:latin typeface="Barlow"/>
                <a:ea typeface="Barlow"/>
                <a:cs typeface="Barlow"/>
                <a:sym typeface="Barlow"/>
              </a:rPr>
              <a:t>, </a:t>
            </a:r>
            <a:r>
              <a:rPr lang="es-419" sz="1600" b="1">
                <a:solidFill>
                  <a:schemeClr val="dk2"/>
                </a:solidFill>
                <a:latin typeface="Barlow"/>
                <a:ea typeface="Barlow"/>
                <a:cs typeface="Barlow"/>
                <a:sym typeface="Barlow"/>
              </a:rPr>
              <a:t>no sólo del tamaño</a:t>
            </a:r>
            <a:r>
              <a:rPr lang="es-419" sz="1600">
                <a:solidFill>
                  <a:schemeClr val="dk2"/>
                </a:solidFill>
                <a:latin typeface="Barlow"/>
                <a:ea typeface="Barlow"/>
                <a:cs typeface="Barlow"/>
                <a:sym typeface="Barlow"/>
              </a:rPr>
              <a:t>, sino también de los </a:t>
            </a:r>
            <a:r>
              <a:rPr lang="es-419" sz="1600" b="1">
                <a:solidFill>
                  <a:schemeClr val="dk2"/>
                </a:solidFill>
                <a:latin typeface="Barlow"/>
                <a:ea typeface="Barlow"/>
                <a:cs typeface="Barlow"/>
                <a:sym typeface="Barlow"/>
              </a:rPr>
              <a:t>valores propiamente dichos</a:t>
            </a:r>
            <a:r>
              <a:rPr lang="es-419" sz="1600">
                <a:solidFill>
                  <a:schemeClr val="dk2"/>
                </a:solidFill>
                <a:latin typeface="Barlow"/>
                <a:ea typeface="Barlow"/>
                <a:cs typeface="Barlow"/>
                <a:sym typeface="Barlow"/>
              </a:rPr>
              <a:t>. Ya que estamos estimando costos, seremos cautelosos y siempre pensaremos </a:t>
            </a:r>
            <a:r>
              <a:rPr lang="es-419" sz="1600" b="1">
                <a:solidFill>
                  <a:srgbClr val="9900FF"/>
                </a:solidFill>
                <a:latin typeface="Barlow"/>
                <a:ea typeface="Barlow"/>
                <a:cs typeface="Barlow"/>
                <a:sym typeface="Barlow"/>
              </a:rPr>
              <a:t>“cuántas operaciones en el peor caso”</a:t>
            </a:r>
            <a:r>
              <a:rPr lang="es-419" sz="1600">
                <a:solidFill>
                  <a:schemeClr val="dk2"/>
                </a:solidFill>
                <a:latin typeface="Barlow"/>
                <a:ea typeface="Barlow"/>
                <a:cs typeface="Barlow"/>
                <a:sym typeface="Barlow"/>
              </a:rPr>
              <a:t> (es decir, ser pesimistas).  Por ello:</a:t>
            </a:r>
            <a:br>
              <a:rPr lang="es-419" sz="1600">
                <a:solidFill>
                  <a:schemeClr val="dk2"/>
                </a:solidFill>
                <a:latin typeface="Barlow"/>
                <a:ea typeface="Barlow"/>
                <a:cs typeface="Barlow"/>
                <a:sym typeface="Barlow"/>
              </a:rPr>
            </a:br>
            <a:endParaRPr sz="1600">
              <a:solidFill>
                <a:schemeClr val="dk2"/>
              </a:solidFill>
              <a:latin typeface="Barlow"/>
              <a:ea typeface="Barlow"/>
              <a:cs typeface="Barlow"/>
              <a:sym typeface="Barlow"/>
            </a:endParaRPr>
          </a:p>
          <a:p>
            <a:pPr marL="0" lvl="0" indent="0" algn="l" rtl="0">
              <a:spcBef>
                <a:spcPts val="0"/>
              </a:spcBef>
              <a:spcAft>
                <a:spcPts val="0"/>
              </a:spcAft>
              <a:buNone/>
            </a:pPr>
            <a:r>
              <a:rPr lang="es-419" sz="1600">
                <a:solidFill>
                  <a:schemeClr val="dk2"/>
                </a:solidFill>
                <a:latin typeface="Century Schoolbook"/>
                <a:ea typeface="Century Schoolbook"/>
                <a:cs typeface="Century Schoolbook"/>
                <a:sym typeface="Century Schoolbook"/>
              </a:rPr>
              <a:t>T</a:t>
            </a:r>
            <a:r>
              <a:rPr lang="es-419" sz="1600" baseline="-25000">
                <a:solidFill>
                  <a:schemeClr val="dk2"/>
                </a:solidFill>
                <a:latin typeface="Century Schoolbook"/>
                <a:ea typeface="Century Schoolbook"/>
                <a:cs typeface="Century Schoolbook"/>
                <a:sym typeface="Century Schoolbook"/>
              </a:rPr>
              <a:t>reverso</a:t>
            </a:r>
            <a:r>
              <a:rPr lang="es-419" sz="1600">
                <a:solidFill>
                  <a:schemeClr val="dk2"/>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n</a:t>
            </a:r>
            <a:r>
              <a:rPr lang="es-419" sz="1600">
                <a:solidFill>
                  <a:schemeClr val="dk2"/>
                </a:solidFill>
                <a:latin typeface="Century Schoolbook"/>
                <a:ea typeface="Century Schoolbook"/>
                <a:cs typeface="Century Schoolbook"/>
                <a:sym typeface="Century Schoolbook"/>
              </a:rPr>
              <a:t>) = T</a:t>
            </a:r>
            <a:r>
              <a:rPr lang="es-419" sz="1600" baseline="-25000">
                <a:solidFill>
                  <a:schemeClr val="dk2"/>
                </a:solidFill>
                <a:latin typeface="Century Schoolbook"/>
                <a:ea typeface="Century Schoolbook"/>
                <a:cs typeface="Century Schoolbook"/>
                <a:sym typeface="Century Schoolbook"/>
              </a:rPr>
              <a:t>reverso_peor_caso</a:t>
            </a:r>
            <a:r>
              <a:rPr lang="es-419" sz="1600">
                <a:solidFill>
                  <a:schemeClr val="dk2"/>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n</a:t>
            </a:r>
            <a:r>
              <a:rPr lang="es-419" sz="1600">
                <a:solidFill>
                  <a:schemeClr val="dk2"/>
                </a:solidFill>
                <a:latin typeface="Century Schoolbook"/>
                <a:ea typeface="Century Schoolbook"/>
                <a:cs typeface="Century Schoolbook"/>
                <a:sym typeface="Century Schoolbook"/>
              </a:rPr>
              <a:t>) = 1 + </a:t>
            </a:r>
            <a:r>
              <a:rPr lang="es-419" sz="1600" b="1">
                <a:solidFill>
                  <a:srgbClr val="AA5D00"/>
                </a:solidFill>
                <a:latin typeface="Century Schoolbook"/>
                <a:ea typeface="Century Schoolbook"/>
                <a:cs typeface="Century Schoolbook"/>
                <a:sym typeface="Century Schoolbook"/>
              </a:rPr>
              <a:t>n</a:t>
            </a:r>
            <a:r>
              <a:rPr lang="es-419" sz="1600">
                <a:solidFill>
                  <a:schemeClr val="dk2"/>
                </a:solidFill>
                <a:latin typeface="Century Schoolbook"/>
                <a:ea typeface="Century Schoolbook"/>
                <a:cs typeface="Century Schoolbook"/>
                <a:sym typeface="Century Schoolbook"/>
              </a:rPr>
              <a:t> * </a:t>
            </a:r>
            <a:r>
              <a:rPr lang="es-419" sz="1600">
                <a:solidFill>
                  <a:schemeClr val="accent1"/>
                </a:solidFill>
                <a:latin typeface="Century Schoolbook"/>
                <a:ea typeface="Century Schoolbook"/>
                <a:cs typeface="Century Schoolbook"/>
                <a:sym typeface="Century Schoolbook"/>
              </a:rPr>
              <a:t>(T</a:t>
            </a:r>
            <a:r>
              <a:rPr lang="es-419" sz="1600" baseline="-25000">
                <a:solidFill>
                  <a:schemeClr val="accent1"/>
                </a:solidFill>
                <a:latin typeface="Century Schoolbook"/>
                <a:ea typeface="Century Schoolbook"/>
                <a:cs typeface="Century Schoolbook"/>
                <a:sym typeface="Century Schoolbook"/>
              </a:rPr>
              <a:t>len</a:t>
            </a:r>
            <a:r>
              <a:rPr lang="es-419" sz="1600">
                <a:solidFill>
                  <a:schemeClr val="accent1"/>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n</a:t>
            </a:r>
            <a:r>
              <a:rPr lang="es-419" sz="1600">
                <a:solidFill>
                  <a:schemeClr val="accent1"/>
                </a:solidFill>
                <a:latin typeface="Century Schoolbook"/>
                <a:ea typeface="Century Schoolbook"/>
                <a:cs typeface="Century Schoolbook"/>
                <a:sym typeface="Century Schoolbook"/>
              </a:rPr>
              <a:t>) + 1 + T</a:t>
            </a:r>
            <a:r>
              <a:rPr lang="es-419" sz="1600" baseline="-25000">
                <a:solidFill>
                  <a:schemeClr val="accent1"/>
                </a:solidFill>
                <a:latin typeface="Century Schoolbook"/>
                <a:ea typeface="Century Schoolbook"/>
                <a:cs typeface="Century Schoolbook"/>
                <a:sym typeface="Century Schoolbook"/>
              </a:rPr>
              <a:t>[.]</a:t>
            </a:r>
            <a:r>
              <a:rPr lang="es-419" sz="1600">
                <a:solidFill>
                  <a:schemeClr val="accent1"/>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n</a:t>
            </a:r>
            <a:r>
              <a:rPr lang="es-419" sz="1600">
                <a:solidFill>
                  <a:schemeClr val="accent1"/>
                </a:solidFill>
                <a:latin typeface="Century Schoolbook"/>
                <a:ea typeface="Century Schoolbook"/>
                <a:cs typeface="Century Schoolbook"/>
                <a:sym typeface="Century Schoolbook"/>
              </a:rPr>
              <a:t>) + 1 + 1 + 1) </a:t>
            </a:r>
            <a:r>
              <a:rPr lang="es-419" sz="1600">
                <a:solidFill>
                  <a:schemeClr val="dk2"/>
                </a:solidFill>
                <a:latin typeface="Century Schoolbook"/>
                <a:ea typeface="Century Schoolbook"/>
                <a:cs typeface="Century Schoolbook"/>
                <a:sym typeface="Century Schoolbook"/>
              </a:rPr>
              <a:t>+ 1 + 1</a:t>
            </a:r>
            <a:endParaRPr sz="1600">
              <a:solidFill>
                <a:schemeClr val="dk2"/>
              </a:solidFill>
              <a:latin typeface="Century Schoolbook"/>
              <a:ea typeface="Century Schoolbook"/>
              <a:cs typeface="Century Schoolbook"/>
              <a:sym typeface="Century Schoolbook"/>
            </a:endParaRPr>
          </a:p>
          <a:p>
            <a:pPr marL="0" lvl="0" indent="0" algn="l" rtl="0">
              <a:spcBef>
                <a:spcPts val="0"/>
              </a:spcBef>
              <a:spcAft>
                <a:spcPts val="0"/>
              </a:spcAft>
              <a:buNone/>
            </a:pPr>
            <a:r>
              <a:rPr lang="es-419" sz="1600">
                <a:solidFill>
                  <a:srgbClr val="007FAA"/>
                </a:solidFill>
                <a:latin typeface="Barlow"/>
                <a:ea typeface="Barlow"/>
                <a:cs typeface="Barlow"/>
                <a:sym typeface="Barlow"/>
              </a:rPr>
              <a:t>Notar que en esta cuenta no consideramos entrar por la rama True ya que no sería el peor caso.</a:t>
            </a:r>
            <a:endParaRPr sz="1600">
              <a:solidFill>
                <a:srgbClr val="007FAA"/>
              </a:solidFill>
              <a:latin typeface="Barlow"/>
              <a:ea typeface="Barlow"/>
              <a:cs typeface="Barlow"/>
              <a:sym typeface="Barlow"/>
            </a:endParaRPr>
          </a:p>
        </p:txBody>
      </p:sp>
      <p:sp>
        <p:nvSpPr>
          <p:cNvPr id="244" name="Google Shape;244;p32"/>
          <p:cNvSpPr txBox="1"/>
          <p:nvPr/>
        </p:nvSpPr>
        <p:spPr>
          <a:xfrm>
            <a:off x="4495800" y="1143000"/>
            <a:ext cx="4336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a:solidFill>
                  <a:schemeClr val="dk2"/>
                </a:solidFill>
                <a:latin typeface="Century Schoolbook"/>
                <a:ea typeface="Century Schoolbook"/>
                <a:cs typeface="Century Schoolbook"/>
                <a:sym typeface="Century Schoolbook"/>
              </a:rPr>
              <a:t>T</a:t>
            </a:r>
            <a:r>
              <a:rPr lang="es-419" sz="1800" baseline="-25000">
                <a:solidFill>
                  <a:schemeClr val="dk2"/>
                </a:solidFill>
                <a:latin typeface="Century Schoolbook"/>
                <a:ea typeface="Century Schoolbook"/>
                <a:cs typeface="Century Schoolbook"/>
                <a:sym typeface="Century Schoolbook"/>
              </a:rPr>
              <a:t>reverso</a:t>
            </a:r>
            <a:r>
              <a:rPr lang="es-419" sz="1800">
                <a:solidFill>
                  <a:schemeClr val="dk2"/>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a:t>
            </a:r>
            <a:r>
              <a:rPr lang="es-419" sz="1800">
                <a:solidFill>
                  <a:schemeClr val="dk2"/>
                </a:solidFill>
                <a:latin typeface="Century Schoolbook"/>
                <a:ea typeface="Century Schoolbook"/>
                <a:cs typeface="Century Schoolbook"/>
                <a:sym typeface="Century Schoolbook"/>
              </a:rPr>
              <a:t>) en donde </a:t>
            </a:r>
            <a:r>
              <a:rPr lang="es-419" sz="1800" b="1">
                <a:solidFill>
                  <a:srgbClr val="AA5D00"/>
                </a:solidFill>
                <a:latin typeface="Century Schoolbook"/>
                <a:ea typeface="Century Schoolbook"/>
                <a:cs typeface="Century Schoolbook"/>
                <a:sym typeface="Century Schoolbook"/>
              </a:rPr>
              <a:t>n == |s|:  </a:t>
            </a:r>
            <a:r>
              <a:rPr lang="es-419" sz="1800" b="1">
                <a:solidFill>
                  <a:schemeClr val="dk1"/>
                </a:solidFill>
                <a:latin typeface="Century Schoolbook"/>
                <a:ea typeface="Century Schoolbook"/>
                <a:cs typeface="Century Schoolbook"/>
                <a:sym typeface="Century Schoolbook"/>
              </a:rPr>
              <a:t>???</a:t>
            </a:r>
            <a:endParaRPr/>
          </a:p>
        </p:txBody>
      </p:sp>
      <p:grpSp>
        <p:nvGrpSpPr>
          <p:cNvPr id="245" name="Google Shape;245;p32"/>
          <p:cNvGrpSpPr/>
          <p:nvPr/>
        </p:nvGrpSpPr>
        <p:grpSpPr>
          <a:xfrm>
            <a:off x="3103771" y="4283475"/>
            <a:ext cx="5115302" cy="384900"/>
            <a:chOff x="3103771" y="4283475"/>
            <a:chExt cx="5115302" cy="384900"/>
          </a:xfrm>
        </p:grpSpPr>
        <p:sp>
          <p:nvSpPr>
            <p:cNvPr id="246" name="Google Shape;246;p32"/>
            <p:cNvSpPr txBox="1"/>
            <p:nvPr/>
          </p:nvSpPr>
          <p:spPr>
            <a:xfrm>
              <a:off x="4703971" y="4283475"/>
              <a:ext cx="316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300">
                  <a:solidFill>
                    <a:srgbClr val="FF0000"/>
                  </a:solidFill>
                  <a:latin typeface="Consolas"/>
                  <a:ea typeface="Consolas"/>
                  <a:cs typeface="Consolas"/>
                  <a:sym typeface="Consolas"/>
                </a:rPr>
                <a:t>&lt;</a:t>
              </a:r>
              <a:endParaRPr sz="1300">
                <a:solidFill>
                  <a:srgbClr val="FF0000"/>
                </a:solidFill>
                <a:latin typeface="Consolas"/>
                <a:ea typeface="Consolas"/>
                <a:cs typeface="Consolas"/>
                <a:sym typeface="Consolas"/>
              </a:endParaRPr>
            </a:p>
          </p:txBody>
        </p:sp>
        <p:sp>
          <p:nvSpPr>
            <p:cNvPr id="247" name="Google Shape;247;p32"/>
            <p:cNvSpPr txBox="1"/>
            <p:nvPr/>
          </p:nvSpPr>
          <p:spPr>
            <a:xfrm>
              <a:off x="5770776" y="4283475"/>
              <a:ext cx="406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300">
                  <a:solidFill>
                    <a:srgbClr val="FF0000"/>
                  </a:solidFill>
                  <a:latin typeface="Consolas"/>
                  <a:ea typeface="Consolas"/>
                  <a:cs typeface="Consolas"/>
                  <a:sym typeface="Consolas"/>
                </a:rPr>
                <a:t>==</a:t>
              </a:r>
              <a:endParaRPr sz="1300">
                <a:solidFill>
                  <a:srgbClr val="FF0000"/>
                </a:solidFill>
                <a:latin typeface="Consolas"/>
                <a:ea typeface="Consolas"/>
                <a:cs typeface="Consolas"/>
                <a:sym typeface="Consolas"/>
              </a:endParaRPr>
            </a:p>
          </p:txBody>
        </p:sp>
        <p:sp>
          <p:nvSpPr>
            <p:cNvPr id="248" name="Google Shape;248;p32"/>
            <p:cNvSpPr txBox="1"/>
            <p:nvPr/>
          </p:nvSpPr>
          <p:spPr>
            <a:xfrm>
              <a:off x="6151776" y="4283475"/>
              <a:ext cx="406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300">
                  <a:solidFill>
                    <a:srgbClr val="FF0000"/>
                  </a:solidFill>
                  <a:latin typeface="Consolas"/>
                  <a:ea typeface="Consolas"/>
                  <a:cs typeface="Consolas"/>
                  <a:sym typeface="Consolas"/>
                </a:rPr>
                <a:t>+</a:t>
              </a:r>
              <a:endParaRPr sz="1300">
                <a:solidFill>
                  <a:srgbClr val="FF0000"/>
                </a:solidFill>
                <a:latin typeface="Consolas"/>
                <a:ea typeface="Consolas"/>
                <a:cs typeface="Consolas"/>
                <a:sym typeface="Consolas"/>
              </a:endParaRPr>
            </a:p>
          </p:txBody>
        </p:sp>
        <p:sp>
          <p:nvSpPr>
            <p:cNvPr id="249" name="Google Shape;249;p32"/>
            <p:cNvSpPr txBox="1"/>
            <p:nvPr/>
          </p:nvSpPr>
          <p:spPr>
            <a:xfrm>
              <a:off x="6532776" y="4283475"/>
              <a:ext cx="406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300">
                  <a:solidFill>
                    <a:srgbClr val="FF0000"/>
                  </a:solidFill>
                  <a:latin typeface="Consolas"/>
                  <a:ea typeface="Consolas"/>
                  <a:cs typeface="Consolas"/>
                  <a:sym typeface="Consolas"/>
                </a:rPr>
                <a:t>=</a:t>
              </a:r>
              <a:endParaRPr sz="1300">
                <a:solidFill>
                  <a:srgbClr val="FF0000"/>
                </a:solidFill>
                <a:latin typeface="Consolas"/>
                <a:ea typeface="Consolas"/>
                <a:cs typeface="Consolas"/>
                <a:sym typeface="Consolas"/>
              </a:endParaRPr>
            </a:p>
          </p:txBody>
        </p:sp>
        <p:sp>
          <p:nvSpPr>
            <p:cNvPr id="250" name="Google Shape;250;p32"/>
            <p:cNvSpPr txBox="1"/>
            <p:nvPr/>
          </p:nvSpPr>
          <p:spPr>
            <a:xfrm>
              <a:off x="6913776" y="4283475"/>
              <a:ext cx="406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300">
                  <a:solidFill>
                    <a:srgbClr val="FF0000"/>
                  </a:solidFill>
                  <a:latin typeface="Consolas"/>
                  <a:ea typeface="Consolas"/>
                  <a:cs typeface="Consolas"/>
                  <a:sym typeface="Consolas"/>
                </a:rPr>
                <a:t>&lt;</a:t>
              </a:r>
              <a:endParaRPr sz="1300">
                <a:solidFill>
                  <a:srgbClr val="FF0000"/>
                </a:solidFill>
                <a:latin typeface="Consolas"/>
                <a:ea typeface="Consolas"/>
                <a:cs typeface="Consolas"/>
                <a:sym typeface="Consolas"/>
              </a:endParaRPr>
            </a:p>
          </p:txBody>
        </p:sp>
        <p:sp>
          <p:nvSpPr>
            <p:cNvPr id="251" name="Google Shape;251;p32"/>
            <p:cNvSpPr txBox="1"/>
            <p:nvPr/>
          </p:nvSpPr>
          <p:spPr>
            <a:xfrm>
              <a:off x="7218573" y="4283475"/>
              <a:ext cx="1000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300">
                  <a:solidFill>
                    <a:srgbClr val="FF0000"/>
                  </a:solidFill>
                  <a:latin typeface="Consolas"/>
                  <a:ea typeface="Consolas"/>
                  <a:cs typeface="Consolas"/>
                  <a:sym typeface="Consolas"/>
                </a:rPr>
                <a:t>return</a:t>
              </a:r>
              <a:endParaRPr sz="1300">
                <a:solidFill>
                  <a:srgbClr val="FF0000"/>
                </a:solidFill>
                <a:latin typeface="Consolas"/>
                <a:ea typeface="Consolas"/>
                <a:cs typeface="Consolas"/>
                <a:sym typeface="Consolas"/>
              </a:endParaRPr>
            </a:p>
          </p:txBody>
        </p:sp>
        <p:sp>
          <p:nvSpPr>
            <p:cNvPr id="252" name="Google Shape;252;p32"/>
            <p:cNvSpPr txBox="1"/>
            <p:nvPr/>
          </p:nvSpPr>
          <p:spPr>
            <a:xfrm>
              <a:off x="3103771" y="4283475"/>
              <a:ext cx="316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300">
                  <a:solidFill>
                    <a:srgbClr val="FF0000"/>
                  </a:solidFill>
                  <a:latin typeface="Consolas"/>
                  <a:ea typeface="Consolas"/>
                  <a:cs typeface="Consolas"/>
                  <a:sym typeface="Consolas"/>
                </a:rPr>
                <a:t>=</a:t>
              </a:r>
              <a:endParaRPr sz="1300">
                <a:solidFill>
                  <a:srgbClr val="FF0000"/>
                </a:solidFill>
                <a:latin typeface="Consolas"/>
                <a:ea typeface="Consolas"/>
                <a:cs typeface="Consolas"/>
                <a:sym typeface="Consola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recursivas</a:t>
            </a:r>
            <a:endParaRPr/>
          </a:p>
        </p:txBody>
      </p:sp>
      <p:sp>
        <p:nvSpPr>
          <p:cNvPr id="258" name="Google Shape;258;p33"/>
          <p:cNvSpPr txBox="1"/>
          <p:nvPr/>
        </p:nvSpPr>
        <p:spPr>
          <a:xfrm>
            <a:off x="1371600" y="3196530"/>
            <a:ext cx="852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a:solidFill>
                  <a:schemeClr val="dk2"/>
                </a:solidFill>
                <a:latin typeface="Century Schoolbook"/>
                <a:ea typeface="Century Schoolbook"/>
                <a:cs typeface="Century Schoolbook"/>
                <a:sym typeface="Century Schoolbook"/>
              </a:rPr>
              <a:t>T</a:t>
            </a:r>
            <a:r>
              <a:rPr lang="es-419" sz="1600" baseline="-25000">
                <a:solidFill>
                  <a:schemeClr val="dk2"/>
                </a:solidFill>
                <a:latin typeface="Century Schoolbook"/>
                <a:ea typeface="Century Schoolbook"/>
                <a:cs typeface="Century Schoolbook"/>
                <a:sym typeface="Century Schoolbook"/>
              </a:rPr>
              <a:t>len</a:t>
            </a:r>
            <a:r>
              <a:rPr lang="es-419" sz="1600">
                <a:solidFill>
                  <a:schemeClr val="dk2"/>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0</a:t>
            </a:r>
            <a:r>
              <a:rPr lang="es-419" sz="1600">
                <a:solidFill>
                  <a:schemeClr val="dk2"/>
                </a:solidFill>
                <a:latin typeface="Century Schoolbook"/>
                <a:ea typeface="Century Schoolbook"/>
                <a:cs typeface="Century Schoolbook"/>
                <a:sym typeface="Century Schoolbook"/>
              </a:rPr>
              <a:t>) + 1 + 1                                                                                                (si n = 0)</a:t>
            </a:r>
            <a:endParaRPr sz="1600">
              <a:solidFill>
                <a:schemeClr val="dk2"/>
              </a:solidFill>
              <a:latin typeface="Century Schoolbook"/>
              <a:ea typeface="Century Schoolbook"/>
              <a:cs typeface="Century Schoolbook"/>
              <a:sym typeface="Century Schoolbook"/>
            </a:endParaRPr>
          </a:p>
        </p:txBody>
      </p:sp>
      <p:sp>
        <p:nvSpPr>
          <p:cNvPr id="259" name="Google Shape;259;p33"/>
          <p:cNvSpPr txBox="1">
            <a:spLocks noGrp="1"/>
          </p:cNvSpPr>
          <p:nvPr>
            <p:ph type="body" idx="1"/>
          </p:nvPr>
        </p:nvSpPr>
        <p:spPr>
          <a:xfrm>
            <a:off x="311700" y="1000075"/>
            <a:ext cx="4134900" cy="20160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400">
                <a:solidFill>
                  <a:srgbClr val="7928A1"/>
                </a:solidFill>
                <a:latin typeface="Consolas"/>
                <a:ea typeface="Consolas"/>
                <a:cs typeface="Consolas"/>
                <a:sym typeface="Consolas"/>
              </a:rPr>
              <a:t>def</a:t>
            </a:r>
            <a:r>
              <a:rPr lang="es-419" sz="1400">
                <a:solidFill>
                  <a:srgbClr val="545454"/>
                </a:solidFill>
                <a:highlight>
                  <a:srgbClr val="FEFEFE"/>
                </a:highlight>
                <a:latin typeface="Consolas"/>
                <a:ea typeface="Consolas"/>
                <a:cs typeface="Consolas"/>
                <a:sym typeface="Consolas"/>
              </a:rPr>
              <a:t> reverso(s</a:t>
            </a:r>
            <a:r>
              <a:rPr lang="es-419" sz="1400">
                <a:solidFill>
                  <a:srgbClr val="AA5D00"/>
                </a:solidFill>
                <a:latin typeface="Consolas"/>
                <a:ea typeface="Consolas"/>
                <a:cs typeface="Consolas"/>
                <a:sym typeface="Consolas"/>
              </a:rPr>
              <a:t> : </a:t>
            </a:r>
            <a:r>
              <a:rPr lang="es-419" sz="1400">
                <a:solidFill>
                  <a:srgbClr val="7928A1"/>
                </a:solidFill>
                <a:latin typeface="Consolas"/>
                <a:ea typeface="Consolas"/>
                <a:cs typeface="Consolas"/>
                <a:sym typeface="Consolas"/>
              </a:rPr>
              <a:t>list[</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 -&gt; </a:t>
            </a:r>
            <a:r>
              <a:rPr lang="es-419" sz="1400">
                <a:solidFill>
                  <a:srgbClr val="7928A1"/>
                </a:solidFill>
                <a:latin typeface="Consolas"/>
                <a:ea typeface="Consolas"/>
                <a:cs typeface="Consolas"/>
                <a:sym typeface="Consolas"/>
              </a:rPr>
              <a:t>list[</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a:t>
            </a:r>
            <a:endParaRPr sz="14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if len(s) == 0:</a:t>
            </a:r>
            <a:endParaRPr sz="1400">
              <a:solidFill>
                <a:srgbClr val="545454"/>
              </a:solidFill>
              <a:highlight>
                <a:srgbClr val="FEFEFE"/>
              </a:highlight>
              <a:latin typeface="Consolas"/>
              <a:ea typeface="Consolas"/>
              <a:cs typeface="Consolas"/>
              <a:sym typeface="Consolas"/>
            </a:endParaRPr>
          </a:p>
          <a:p>
            <a:pPr marL="0" lvl="0" indent="457200" algn="l" rtl="0">
              <a:lnSpc>
                <a:spcPct val="100000"/>
              </a:lnSpc>
              <a:spcBef>
                <a:spcPts val="0"/>
              </a:spcBef>
              <a:spcAft>
                <a:spcPts val="0"/>
              </a:spcAft>
              <a:buNone/>
            </a:pPr>
            <a:r>
              <a:rPr lang="es-419" sz="1400">
                <a:solidFill>
                  <a:srgbClr val="7928A1"/>
                </a:solidFill>
                <a:latin typeface="Consolas"/>
                <a:ea typeface="Consolas"/>
                <a:cs typeface="Consolas"/>
                <a:sym typeface="Consolas"/>
              </a:rPr>
              <a:t>return</a:t>
            </a:r>
            <a:r>
              <a:rPr lang="es-419" sz="1400">
                <a:solidFill>
                  <a:srgbClr val="545454"/>
                </a:solidFill>
                <a:highlight>
                  <a:srgbClr val="FEFEFE"/>
                </a:highlight>
                <a:latin typeface="Consolas"/>
                <a:ea typeface="Consolas"/>
                <a:cs typeface="Consolas"/>
                <a:sym typeface="Consolas"/>
              </a:rPr>
              <a:t> []</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else:  </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cabeza = s[0]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resto = cola(s)</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rec = reverso(resto)</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a:t>
            </a:r>
            <a:r>
              <a:rPr lang="es-419" sz="1400">
                <a:solidFill>
                  <a:srgbClr val="7928A1"/>
                </a:solidFill>
                <a:latin typeface="Consolas"/>
                <a:ea typeface="Consolas"/>
                <a:cs typeface="Consolas"/>
                <a:sym typeface="Consolas"/>
              </a:rPr>
              <a:t> =</a:t>
            </a:r>
            <a:r>
              <a:rPr lang="es-419" sz="1400">
                <a:solidFill>
                  <a:srgbClr val="545454"/>
                </a:solidFill>
                <a:highlight>
                  <a:srgbClr val="FEFEFE"/>
                </a:highlight>
                <a:latin typeface="Consolas"/>
                <a:ea typeface="Consolas"/>
                <a:cs typeface="Consolas"/>
                <a:sym typeface="Consolas"/>
              </a:rPr>
              <a:t> pegar(rec, cabeza)</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a:t>
            </a:r>
            <a:r>
              <a:rPr lang="es-419" sz="1400">
                <a:solidFill>
                  <a:srgbClr val="7928A1"/>
                </a:solidFill>
                <a:latin typeface="Consolas"/>
                <a:ea typeface="Consolas"/>
                <a:cs typeface="Consolas"/>
                <a:sym typeface="Consolas"/>
              </a:rPr>
              <a:t>return</a:t>
            </a:r>
            <a:r>
              <a:rPr lang="es-419" sz="1400">
                <a:solidFill>
                  <a:srgbClr val="545454"/>
                </a:solidFill>
                <a:highlight>
                  <a:srgbClr val="FEFEFE"/>
                </a:highlight>
                <a:latin typeface="Consolas"/>
                <a:ea typeface="Consolas"/>
                <a:cs typeface="Consolas"/>
                <a:sym typeface="Consolas"/>
              </a:rPr>
              <a:t> res</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7928A1"/>
              </a:solidFill>
              <a:latin typeface="Consolas"/>
              <a:ea typeface="Consolas"/>
              <a:cs typeface="Consolas"/>
              <a:sym typeface="Consolas"/>
            </a:endParaRPr>
          </a:p>
        </p:txBody>
      </p:sp>
      <p:sp>
        <p:nvSpPr>
          <p:cNvPr id="260" name="Google Shape;260;p33"/>
          <p:cNvSpPr/>
          <p:nvPr/>
        </p:nvSpPr>
        <p:spPr>
          <a:xfrm>
            <a:off x="1275225" y="3244675"/>
            <a:ext cx="252000" cy="11010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33"/>
          <p:cNvSpPr txBox="1"/>
          <p:nvPr/>
        </p:nvSpPr>
        <p:spPr>
          <a:xfrm>
            <a:off x="0" y="35814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a:solidFill>
                  <a:schemeClr val="dk2"/>
                </a:solidFill>
                <a:latin typeface="Century Schoolbook"/>
                <a:ea typeface="Century Schoolbook"/>
                <a:cs typeface="Century Schoolbook"/>
                <a:sym typeface="Century Schoolbook"/>
              </a:rPr>
              <a:t>T</a:t>
            </a:r>
            <a:r>
              <a:rPr lang="es-419" sz="1800" baseline="-25000">
                <a:solidFill>
                  <a:schemeClr val="dk2"/>
                </a:solidFill>
                <a:latin typeface="Century Schoolbook"/>
                <a:ea typeface="Century Schoolbook"/>
                <a:cs typeface="Century Schoolbook"/>
                <a:sym typeface="Century Schoolbook"/>
              </a:rPr>
              <a:t>reverso</a:t>
            </a:r>
            <a:r>
              <a:rPr lang="es-419" sz="1800">
                <a:solidFill>
                  <a:schemeClr val="dk2"/>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a:t>
            </a:r>
            <a:r>
              <a:rPr lang="es-419" sz="1800">
                <a:solidFill>
                  <a:schemeClr val="dk2"/>
                </a:solidFill>
                <a:latin typeface="Century Schoolbook"/>
                <a:ea typeface="Century Schoolbook"/>
                <a:cs typeface="Century Schoolbook"/>
                <a:sym typeface="Century Schoolbook"/>
              </a:rPr>
              <a:t>) =</a:t>
            </a:r>
            <a:endParaRPr/>
          </a:p>
        </p:txBody>
      </p:sp>
      <p:sp>
        <p:nvSpPr>
          <p:cNvPr id="262" name="Google Shape;262;p33"/>
          <p:cNvSpPr txBox="1"/>
          <p:nvPr/>
        </p:nvSpPr>
        <p:spPr>
          <a:xfrm>
            <a:off x="1371600" y="3806130"/>
            <a:ext cx="852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a:solidFill>
                  <a:schemeClr val="dk2"/>
                </a:solidFill>
                <a:latin typeface="Century Schoolbook"/>
                <a:ea typeface="Century Schoolbook"/>
                <a:cs typeface="Century Schoolbook"/>
                <a:sym typeface="Century Schoolbook"/>
              </a:rPr>
              <a:t>T</a:t>
            </a:r>
            <a:r>
              <a:rPr lang="es-419" sz="1600" baseline="-25000">
                <a:solidFill>
                  <a:schemeClr val="dk2"/>
                </a:solidFill>
                <a:latin typeface="Century Schoolbook"/>
                <a:ea typeface="Century Schoolbook"/>
                <a:cs typeface="Century Schoolbook"/>
                <a:sym typeface="Century Schoolbook"/>
              </a:rPr>
              <a:t>len</a:t>
            </a:r>
            <a:r>
              <a:rPr lang="es-419" sz="1600">
                <a:solidFill>
                  <a:schemeClr val="dk2"/>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n</a:t>
            </a:r>
            <a:r>
              <a:rPr lang="es-419" sz="1600">
                <a:solidFill>
                  <a:schemeClr val="dk2"/>
                </a:solidFill>
                <a:latin typeface="Century Schoolbook"/>
                <a:ea typeface="Century Schoolbook"/>
                <a:cs typeface="Century Schoolbook"/>
                <a:sym typeface="Century Schoolbook"/>
              </a:rPr>
              <a:t>) + T</a:t>
            </a:r>
            <a:r>
              <a:rPr lang="es-419" sz="1600" baseline="-25000">
                <a:solidFill>
                  <a:schemeClr val="dk2"/>
                </a:solidFill>
                <a:latin typeface="Century Schoolbook"/>
                <a:ea typeface="Century Schoolbook"/>
                <a:cs typeface="Century Schoolbook"/>
                <a:sym typeface="Century Schoolbook"/>
              </a:rPr>
              <a:t>[.]</a:t>
            </a:r>
            <a:r>
              <a:rPr lang="es-419" sz="1600">
                <a:solidFill>
                  <a:schemeClr val="dk2"/>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n</a:t>
            </a:r>
            <a:r>
              <a:rPr lang="es-419" sz="1600">
                <a:solidFill>
                  <a:schemeClr val="dk2"/>
                </a:solidFill>
                <a:latin typeface="Century Schoolbook"/>
                <a:ea typeface="Century Schoolbook"/>
                <a:cs typeface="Century Schoolbook"/>
                <a:sym typeface="Century Schoolbook"/>
              </a:rPr>
              <a:t>) + T</a:t>
            </a:r>
            <a:r>
              <a:rPr lang="es-419" sz="1600" baseline="-25000">
                <a:solidFill>
                  <a:schemeClr val="dk2"/>
                </a:solidFill>
                <a:latin typeface="Century Schoolbook"/>
                <a:ea typeface="Century Schoolbook"/>
                <a:cs typeface="Century Schoolbook"/>
                <a:sym typeface="Century Schoolbook"/>
              </a:rPr>
              <a:t>cola</a:t>
            </a:r>
            <a:r>
              <a:rPr lang="es-419" sz="1600">
                <a:solidFill>
                  <a:schemeClr val="dk2"/>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n</a:t>
            </a:r>
            <a:r>
              <a:rPr lang="es-419" sz="1600">
                <a:solidFill>
                  <a:schemeClr val="dk2"/>
                </a:solidFill>
                <a:latin typeface="Century Schoolbook"/>
                <a:ea typeface="Century Schoolbook"/>
                <a:cs typeface="Century Schoolbook"/>
                <a:sym typeface="Century Schoolbook"/>
              </a:rPr>
              <a:t>) + 1 + T</a:t>
            </a:r>
            <a:r>
              <a:rPr lang="es-419" sz="1600" baseline="-25000">
                <a:solidFill>
                  <a:schemeClr val="dk2"/>
                </a:solidFill>
                <a:latin typeface="Century Schoolbook"/>
                <a:ea typeface="Century Schoolbook"/>
                <a:cs typeface="Century Schoolbook"/>
                <a:sym typeface="Century Schoolbook"/>
              </a:rPr>
              <a:t>reverso</a:t>
            </a:r>
            <a:r>
              <a:rPr lang="es-419" sz="1600">
                <a:solidFill>
                  <a:schemeClr val="dk2"/>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n-1</a:t>
            </a:r>
            <a:r>
              <a:rPr lang="es-419" sz="1600">
                <a:solidFill>
                  <a:schemeClr val="dk2"/>
                </a:solidFill>
                <a:latin typeface="Century Schoolbook"/>
                <a:ea typeface="Century Schoolbook"/>
                <a:cs typeface="Century Schoolbook"/>
                <a:sym typeface="Century Schoolbook"/>
              </a:rPr>
              <a:t>) + 1 + T</a:t>
            </a:r>
            <a:r>
              <a:rPr lang="es-419" sz="1600" baseline="-25000">
                <a:solidFill>
                  <a:schemeClr val="dk2"/>
                </a:solidFill>
                <a:latin typeface="Century Schoolbook"/>
                <a:ea typeface="Century Schoolbook"/>
                <a:cs typeface="Century Schoolbook"/>
                <a:sym typeface="Century Schoolbook"/>
              </a:rPr>
              <a:t>pegar</a:t>
            </a:r>
            <a:r>
              <a:rPr lang="es-419" sz="1600">
                <a:solidFill>
                  <a:schemeClr val="dk2"/>
                </a:solidFill>
                <a:latin typeface="Century Schoolbook"/>
                <a:ea typeface="Century Schoolbook"/>
                <a:cs typeface="Century Schoolbook"/>
                <a:sym typeface="Century Schoolbook"/>
              </a:rPr>
              <a:t>(</a:t>
            </a:r>
            <a:r>
              <a:rPr lang="es-419" sz="1600" b="1">
                <a:solidFill>
                  <a:srgbClr val="AA5D00"/>
                </a:solidFill>
                <a:latin typeface="Century Schoolbook"/>
                <a:ea typeface="Century Schoolbook"/>
                <a:cs typeface="Century Schoolbook"/>
                <a:sym typeface="Century Schoolbook"/>
              </a:rPr>
              <a:t>n-1</a:t>
            </a:r>
            <a:r>
              <a:rPr lang="es-419" sz="1600">
                <a:solidFill>
                  <a:schemeClr val="dk2"/>
                </a:solidFill>
                <a:latin typeface="Century Schoolbook"/>
                <a:ea typeface="Century Schoolbook"/>
                <a:cs typeface="Century Schoolbook"/>
                <a:sym typeface="Century Schoolbook"/>
              </a:rPr>
              <a:t>) + 1 + 1            (si n &gt; 0)</a:t>
            </a:r>
            <a:endParaRPr sz="1600">
              <a:solidFill>
                <a:schemeClr val="dk2"/>
              </a:solidFill>
              <a:latin typeface="Century Schoolbook"/>
              <a:ea typeface="Century Schoolbook"/>
              <a:cs typeface="Century Schoolbook"/>
              <a:sym typeface="Century Schoolbook"/>
            </a:endParaRPr>
          </a:p>
        </p:txBody>
      </p:sp>
      <p:sp>
        <p:nvSpPr>
          <p:cNvPr id="263" name="Google Shape;263;p33"/>
          <p:cNvSpPr txBox="1"/>
          <p:nvPr/>
        </p:nvSpPr>
        <p:spPr>
          <a:xfrm>
            <a:off x="152400" y="4419600"/>
            <a:ext cx="8394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a:solidFill>
                  <a:srgbClr val="007FAA"/>
                </a:solidFill>
                <a:latin typeface="Barlow"/>
                <a:ea typeface="Barlow"/>
                <a:cs typeface="Barlow"/>
                <a:sym typeface="Barlow"/>
              </a:rPr>
              <a:t>No es mucho más difícil plantear la cantidad de operaciones de manera recursiva. Pero notar que la cuenta </a:t>
            </a:r>
            <a:r>
              <a:rPr lang="es-419" sz="1800">
                <a:solidFill>
                  <a:schemeClr val="dk2"/>
                </a:solidFill>
                <a:latin typeface="Century Schoolbook"/>
                <a:ea typeface="Century Schoolbook"/>
                <a:cs typeface="Century Schoolbook"/>
                <a:sym typeface="Century Schoolbook"/>
              </a:rPr>
              <a:t>T</a:t>
            </a:r>
            <a:r>
              <a:rPr lang="es-419" sz="1800" baseline="-25000">
                <a:solidFill>
                  <a:schemeClr val="dk2"/>
                </a:solidFill>
                <a:latin typeface="Century Schoolbook"/>
                <a:ea typeface="Century Schoolbook"/>
                <a:cs typeface="Century Schoolbook"/>
                <a:sym typeface="Century Schoolbook"/>
              </a:rPr>
              <a:t>reverso</a:t>
            </a:r>
            <a:r>
              <a:rPr lang="es-419" sz="1800">
                <a:solidFill>
                  <a:schemeClr val="dk2"/>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a:t>
            </a:r>
            <a:r>
              <a:rPr lang="es-419" sz="1800">
                <a:solidFill>
                  <a:schemeClr val="dk2"/>
                </a:solidFill>
                <a:latin typeface="Century Schoolbook"/>
                <a:ea typeface="Century Schoolbook"/>
                <a:cs typeface="Century Schoolbook"/>
                <a:sym typeface="Century Schoolbook"/>
              </a:rPr>
              <a:t>) </a:t>
            </a:r>
            <a:r>
              <a:rPr lang="es-419" sz="1600">
                <a:solidFill>
                  <a:srgbClr val="007FAA"/>
                </a:solidFill>
                <a:latin typeface="Barlow"/>
                <a:ea typeface="Barlow"/>
                <a:cs typeface="Barlow"/>
                <a:sym typeface="Barlow"/>
              </a:rPr>
              <a:t>depende de </a:t>
            </a:r>
            <a:r>
              <a:rPr lang="es-419" sz="1800">
                <a:solidFill>
                  <a:schemeClr val="dk2"/>
                </a:solidFill>
                <a:latin typeface="Century Schoolbook"/>
                <a:ea typeface="Century Schoolbook"/>
                <a:cs typeface="Century Schoolbook"/>
                <a:sym typeface="Century Schoolbook"/>
              </a:rPr>
              <a:t>T</a:t>
            </a:r>
            <a:r>
              <a:rPr lang="es-419" sz="1800" baseline="-25000">
                <a:solidFill>
                  <a:schemeClr val="dk2"/>
                </a:solidFill>
                <a:latin typeface="Century Schoolbook"/>
                <a:ea typeface="Century Schoolbook"/>
                <a:cs typeface="Century Schoolbook"/>
                <a:sym typeface="Century Schoolbook"/>
              </a:rPr>
              <a:t>reverso</a:t>
            </a:r>
            <a:r>
              <a:rPr lang="es-419" sz="1800">
                <a:solidFill>
                  <a:schemeClr val="dk2"/>
                </a:solidFill>
                <a:latin typeface="Century Schoolbook"/>
                <a:ea typeface="Century Schoolbook"/>
                <a:cs typeface="Century Schoolbook"/>
                <a:sym typeface="Century Schoolbook"/>
              </a:rPr>
              <a:t>(</a:t>
            </a:r>
            <a:r>
              <a:rPr lang="es-419" sz="1800" b="1">
                <a:solidFill>
                  <a:srgbClr val="AA5D00"/>
                </a:solidFill>
                <a:latin typeface="Century Schoolbook"/>
                <a:ea typeface="Century Schoolbook"/>
                <a:cs typeface="Century Schoolbook"/>
                <a:sym typeface="Century Schoolbook"/>
              </a:rPr>
              <a:t>n-1</a:t>
            </a:r>
            <a:r>
              <a:rPr lang="es-419" sz="1800">
                <a:solidFill>
                  <a:schemeClr val="dk2"/>
                </a:solidFill>
                <a:latin typeface="Century Schoolbook"/>
                <a:ea typeface="Century Schoolbook"/>
                <a:cs typeface="Century Schoolbook"/>
                <a:sym typeface="Century Schoolbook"/>
              </a:rPr>
              <a:t>). </a:t>
            </a:r>
            <a:endParaRPr/>
          </a:p>
        </p:txBody>
      </p:sp>
      <p:sp>
        <p:nvSpPr>
          <p:cNvPr id="264" name="Google Shape;264;p33"/>
          <p:cNvSpPr txBox="1"/>
          <p:nvPr/>
        </p:nvSpPr>
        <p:spPr>
          <a:xfrm>
            <a:off x="4568650" y="869575"/>
            <a:ext cx="4134900" cy="185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a:solidFill>
                  <a:srgbClr val="FF0000"/>
                </a:solidFill>
                <a:latin typeface="Barlow"/>
                <a:ea typeface="Barlow"/>
                <a:cs typeface="Barlow"/>
                <a:sym typeface="Barlow"/>
              </a:rPr>
              <a:t>Aclaración importante</a:t>
            </a:r>
            <a:r>
              <a:rPr lang="es-419" sz="1800">
                <a:solidFill>
                  <a:srgbClr val="FF0000"/>
                </a:solidFill>
                <a:latin typeface="Barlow"/>
                <a:ea typeface="Barlow"/>
                <a:cs typeface="Barlow"/>
                <a:sym typeface="Barlow"/>
              </a:rPr>
              <a:t>.</a:t>
            </a:r>
            <a:r>
              <a:rPr lang="es-419" sz="1800">
                <a:solidFill>
                  <a:srgbClr val="AA5D00"/>
                </a:solidFill>
                <a:latin typeface="Barlow"/>
                <a:ea typeface="Barlow"/>
                <a:cs typeface="Barlow"/>
                <a:sym typeface="Barlow"/>
              </a:rPr>
              <a:t> Acá no hay un peor caso, esta función siempre da vuelta la lista entera de tamaño n. </a:t>
            </a:r>
            <a:br>
              <a:rPr lang="es-419" sz="1800">
                <a:solidFill>
                  <a:srgbClr val="AA5D00"/>
                </a:solidFill>
                <a:latin typeface="Barlow"/>
                <a:ea typeface="Barlow"/>
                <a:cs typeface="Barlow"/>
                <a:sym typeface="Barlow"/>
              </a:rPr>
            </a:br>
            <a:r>
              <a:rPr lang="es-419" sz="1800">
                <a:solidFill>
                  <a:srgbClr val="AA5D00"/>
                </a:solidFill>
                <a:latin typeface="Barlow"/>
                <a:ea typeface="Barlow"/>
                <a:cs typeface="Barlow"/>
                <a:sym typeface="Barlow"/>
              </a:rPr>
              <a:t>Hablamos de “peor” (o “mejor”) caso cuando </a:t>
            </a:r>
            <a:r>
              <a:rPr lang="es-419" sz="1800" b="1">
                <a:solidFill>
                  <a:srgbClr val="AA5D00"/>
                </a:solidFill>
                <a:latin typeface="Barlow"/>
                <a:ea typeface="Barlow"/>
                <a:cs typeface="Barlow"/>
                <a:sym typeface="Barlow"/>
              </a:rPr>
              <a:t>los valores </a:t>
            </a:r>
            <a:r>
              <a:rPr lang="es-419" sz="1800">
                <a:solidFill>
                  <a:srgbClr val="AA5D00"/>
                </a:solidFill>
                <a:latin typeface="Barlow"/>
                <a:ea typeface="Barlow"/>
                <a:cs typeface="Barlow"/>
                <a:sym typeface="Barlow"/>
              </a:rPr>
              <a:t>de la entrada afectan a la cantidad de operaciones. </a:t>
            </a:r>
            <a:endParaRPr sz="1800">
              <a:solidFill>
                <a:srgbClr val="AA5D00"/>
              </a:solidFill>
              <a:latin typeface="Barlow"/>
              <a:ea typeface="Barlow"/>
              <a:cs typeface="Barlow"/>
              <a:sym typeface="Barl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457200" y="3050600"/>
            <a:ext cx="3370676" cy="209290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
        <p:nvSpPr>
          <p:cNvPr id="270" name="Google Shape;27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Gráficos</a:t>
            </a:r>
            <a:endParaRPr/>
          </a:p>
        </p:txBody>
      </p:sp>
      <p:sp>
        <p:nvSpPr>
          <p:cNvPr id="271" name="Google Shape;271;p34"/>
          <p:cNvSpPr txBox="1"/>
          <p:nvPr/>
        </p:nvSpPr>
        <p:spPr>
          <a:xfrm>
            <a:off x="395950" y="1021975"/>
            <a:ext cx="39678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a:solidFill>
                  <a:schemeClr val="dk2"/>
                </a:solidFill>
                <a:latin typeface="Barlow"/>
                <a:ea typeface="Barlow"/>
                <a:cs typeface="Barlow"/>
                <a:sym typeface="Barlow"/>
              </a:rPr>
              <a:t>Como vimos en casos anteriores, devolver un número de operaciones concreta puede ser muy complicado. Sin embargo nos interesaría entender </a:t>
            </a:r>
            <a:r>
              <a:rPr lang="es-419" sz="1600" b="1">
                <a:solidFill>
                  <a:schemeClr val="dk2"/>
                </a:solidFill>
                <a:latin typeface="Barlow"/>
                <a:ea typeface="Barlow"/>
                <a:cs typeface="Barlow"/>
                <a:sym typeface="Barlow"/>
              </a:rPr>
              <a:t>cómo crece</a:t>
            </a:r>
            <a:r>
              <a:rPr lang="es-419" sz="1600">
                <a:solidFill>
                  <a:schemeClr val="dk2"/>
                </a:solidFill>
                <a:latin typeface="Barlow"/>
                <a:ea typeface="Barlow"/>
                <a:cs typeface="Barlow"/>
                <a:sym typeface="Barlow"/>
              </a:rPr>
              <a:t> la cantidad de operaciones a </a:t>
            </a:r>
            <a:r>
              <a:rPr lang="es-419" sz="1600" b="1">
                <a:solidFill>
                  <a:schemeClr val="dk2"/>
                </a:solidFill>
                <a:latin typeface="Barlow"/>
                <a:ea typeface="Barlow"/>
                <a:cs typeface="Barlow"/>
                <a:sym typeface="Barlow"/>
              </a:rPr>
              <a:t>medida que crece el input.  </a:t>
            </a:r>
            <a:r>
              <a:rPr lang="es-419" sz="1600">
                <a:solidFill>
                  <a:schemeClr val="dk2"/>
                </a:solidFill>
                <a:latin typeface="Barlow"/>
                <a:ea typeface="Barlow"/>
                <a:cs typeface="Barlow"/>
                <a:sym typeface="Barlow"/>
              </a:rPr>
              <a:t>Para ello, una opción interesante es </a:t>
            </a:r>
            <a:r>
              <a:rPr lang="es-419" sz="1600" b="1">
                <a:solidFill>
                  <a:schemeClr val="dk2"/>
                </a:solidFill>
                <a:latin typeface="Barlow"/>
                <a:ea typeface="Barlow"/>
                <a:cs typeface="Barlow"/>
                <a:sym typeface="Barlow"/>
              </a:rPr>
              <a:t>graficar </a:t>
            </a:r>
            <a:r>
              <a:rPr lang="es-419" sz="1600">
                <a:solidFill>
                  <a:schemeClr val="dk2"/>
                </a:solidFill>
                <a:latin typeface="Barlow"/>
                <a:ea typeface="Barlow"/>
                <a:cs typeface="Barlow"/>
                <a:sym typeface="Barlow"/>
              </a:rPr>
              <a:t>los tiempos de ejecución. </a:t>
            </a:r>
            <a:endParaRPr sz="1600">
              <a:solidFill>
                <a:schemeClr val="dk2"/>
              </a:solidFill>
              <a:latin typeface="Barlow"/>
              <a:ea typeface="Barlow"/>
              <a:cs typeface="Barlow"/>
              <a:sym typeface="Barlow"/>
            </a:endParaRPr>
          </a:p>
        </p:txBody>
      </p:sp>
      <p:sp>
        <p:nvSpPr>
          <p:cNvPr id="272" name="Google Shape;272;p34"/>
          <p:cNvSpPr txBox="1"/>
          <p:nvPr/>
        </p:nvSpPr>
        <p:spPr>
          <a:xfrm>
            <a:off x="4419600" y="228600"/>
            <a:ext cx="3834900" cy="2770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b="1">
                <a:solidFill>
                  <a:srgbClr val="7928A1"/>
                </a:solidFill>
                <a:latin typeface="Consolas"/>
                <a:ea typeface="Consolas"/>
                <a:cs typeface="Consolas"/>
                <a:sym typeface="Consolas"/>
              </a:rPr>
              <a:t>import</a:t>
            </a:r>
            <a:r>
              <a:rPr lang="es-419" b="1">
                <a:solidFill>
                  <a:srgbClr val="545454"/>
                </a:solidFill>
                <a:highlight>
                  <a:srgbClr val="FEFEFE"/>
                </a:highlight>
                <a:latin typeface="Consolas"/>
                <a:ea typeface="Consolas"/>
                <a:cs typeface="Consolas"/>
                <a:sym typeface="Consolas"/>
              </a:rPr>
              <a:t> time                                    </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endParaRPr b="1">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tiempos_de_reverso</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max):</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tiempos = []</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b="1">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for i in range(max):</a:t>
            </a:r>
            <a:r>
              <a:rPr lang="es-419" b="1">
                <a:solidFill>
                  <a:srgbClr val="545454"/>
                </a:solidFill>
                <a:highlight>
                  <a:srgbClr val="FEFEFE"/>
                </a:highlight>
                <a:latin typeface="Consolas"/>
                <a:ea typeface="Consolas"/>
                <a:cs typeface="Consolas"/>
                <a:sym typeface="Consolas"/>
              </a:rPr>
              <a:t> </a:t>
            </a:r>
            <a:endParaRPr b="1">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t0_i : </a:t>
            </a:r>
            <a:r>
              <a:rPr lang="es-419">
                <a:solidFill>
                  <a:srgbClr val="AA5D00"/>
                </a:solidFill>
                <a:latin typeface="Consolas"/>
                <a:ea typeface="Consolas"/>
                <a:cs typeface="Consolas"/>
                <a:sym typeface="Consolas"/>
              </a:rPr>
              <a:t>float</a:t>
            </a:r>
            <a:r>
              <a:rPr lang="es-419">
                <a:solidFill>
                  <a:srgbClr val="545454"/>
                </a:solidFill>
                <a:highlight>
                  <a:srgbClr val="FEFEFE"/>
                </a:highlight>
                <a:latin typeface="Consolas"/>
                <a:ea typeface="Consolas"/>
                <a:cs typeface="Consolas"/>
                <a:sym typeface="Consolas"/>
              </a:rPr>
              <a:t> = time.time()                     </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reverso(list(range(i)))                          </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tf_i : </a:t>
            </a:r>
            <a:r>
              <a:rPr lang="es-419">
                <a:solidFill>
                  <a:srgbClr val="AA5D00"/>
                </a:solidFill>
                <a:latin typeface="Consolas"/>
                <a:ea typeface="Consolas"/>
                <a:cs typeface="Consolas"/>
                <a:sym typeface="Consolas"/>
              </a:rPr>
              <a:t>float</a:t>
            </a:r>
            <a:r>
              <a:rPr lang="es-419">
                <a:solidFill>
                  <a:srgbClr val="545454"/>
                </a:solidFill>
                <a:highlight>
                  <a:srgbClr val="FEFEFE"/>
                </a:highlight>
                <a:latin typeface="Consolas"/>
                <a:ea typeface="Consolas"/>
                <a:cs typeface="Consolas"/>
                <a:sym typeface="Consolas"/>
              </a:rPr>
              <a:t> = time.time()</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tiempo_i : </a:t>
            </a:r>
            <a:r>
              <a:rPr lang="es-419">
                <a:solidFill>
                  <a:srgbClr val="AA5D00"/>
                </a:solidFill>
                <a:latin typeface="Consolas"/>
                <a:ea typeface="Consolas"/>
                <a:cs typeface="Consolas"/>
                <a:sym typeface="Consolas"/>
              </a:rPr>
              <a:t>float</a:t>
            </a:r>
            <a:r>
              <a:rPr lang="es-419">
                <a:solidFill>
                  <a:srgbClr val="545454"/>
                </a:solidFill>
                <a:highlight>
                  <a:srgbClr val="FEFEFE"/>
                </a:highlight>
                <a:latin typeface="Consolas"/>
                <a:ea typeface="Consolas"/>
                <a:cs typeface="Consolas"/>
                <a:sym typeface="Consolas"/>
              </a:rPr>
              <a:t> = tf_i - t0_i  </a:t>
            </a:r>
            <a:r>
              <a:rPr lang="es-419" b="1">
                <a:solidFill>
                  <a:srgbClr val="545454"/>
                </a:solidFill>
                <a:highlight>
                  <a:srgbClr val="FEFEFE"/>
                </a:highlight>
                <a:latin typeface="Consolas"/>
                <a:ea typeface="Consolas"/>
                <a:cs typeface="Consolas"/>
                <a:sym typeface="Consolas"/>
              </a:rPr>
              <a:t>          </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    </a:t>
            </a:r>
            <a:r>
              <a:rPr lang="es-419">
                <a:solidFill>
                  <a:srgbClr val="545454"/>
                </a:solidFill>
                <a:highlight>
                  <a:srgbClr val="FEFEFE"/>
                </a:highlight>
                <a:latin typeface="Consolas"/>
                <a:ea typeface="Consolas"/>
                <a:cs typeface="Consolas"/>
                <a:sym typeface="Consolas"/>
              </a:rPr>
              <a:t>tiempos</a:t>
            </a:r>
            <a:r>
              <a:rPr lang="es-419">
                <a:solidFill>
                  <a:srgbClr val="7928A1"/>
                </a:solidFill>
                <a:latin typeface="Consolas"/>
                <a:ea typeface="Consolas"/>
                <a:cs typeface="Consolas"/>
                <a:sym typeface="Consolas"/>
              </a:rPr>
              <a:t>.append(</a:t>
            </a:r>
            <a:r>
              <a:rPr lang="es-419">
                <a:solidFill>
                  <a:srgbClr val="545454"/>
                </a:solidFill>
                <a:highlight>
                  <a:srgbClr val="FEFEFE"/>
                </a:highlight>
                <a:latin typeface="Consolas"/>
                <a:ea typeface="Consolas"/>
                <a:cs typeface="Consolas"/>
                <a:sym typeface="Consolas"/>
              </a:rPr>
              <a:t>tiempo_i)</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print(i)</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return</a:t>
            </a:r>
            <a:r>
              <a:rPr lang="es-419">
                <a:solidFill>
                  <a:srgbClr val="545454"/>
                </a:solidFill>
                <a:highlight>
                  <a:srgbClr val="FEFEFE"/>
                </a:highlight>
                <a:latin typeface="Consolas"/>
                <a:ea typeface="Consolas"/>
                <a:cs typeface="Consolas"/>
                <a:sym typeface="Consolas"/>
              </a:rPr>
              <a:t> tiempos                       </a:t>
            </a:r>
            <a:endParaRPr>
              <a:solidFill>
                <a:srgbClr val="7928A1"/>
              </a:solidFill>
              <a:latin typeface="Consolas"/>
              <a:ea typeface="Consolas"/>
              <a:cs typeface="Consolas"/>
              <a:sym typeface="Consolas"/>
            </a:endParaRPr>
          </a:p>
        </p:txBody>
      </p:sp>
      <p:sp>
        <p:nvSpPr>
          <p:cNvPr id="273" name="Google Shape;273;p34"/>
          <p:cNvSpPr txBox="1"/>
          <p:nvPr/>
        </p:nvSpPr>
        <p:spPr>
          <a:xfrm>
            <a:off x="4419600" y="3124200"/>
            <a:ext cx="3834900" cy="190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419" b="1">
                <a:solidFill>
                  <a:srgbClr val="7928A1"/>
                </a:solidFill>
                <a:latin typeface="Consolas"/>
                <a:ea typeface="Consolas"/>
                <a:cs typeface="Consolas"/>
                <a:sym typeface="Consolas"/>
              </a:rPr>
              <a:t>import</a:t>
            </a:r>
            <a:r>
              <a:rPr lang="es-419" b="1">
                <a:solidFill>
                  <a:srgbClr val="545454"/>
                </a:solidFill>
                <a:highlight>
                  <a:srgbClr val="FEFEFE"/>
                </a:highlight>
                <a:latin typeface="Consolas"/>
                <a:ea typeface="Consolas"/>
                <a:cs typeface="Consolas"/>
                <a:sym typeface="Consolas"/>
              </a:rPr>
              <a:t> </a:t>
            </a:r>
            <a:r>
              <a:rPr lang="es-419" b="1">
                <a:solidFill>
                  <a:srgbClr val="7928A1"/>
                </a:solidFill>
                <a:latin typeface="Consolas"/>
                <a:ea typeface="Consolas"/>
                <a:cs typeface="Consolas"/>
                <a:sym typeface="Consolas"/>
              </a:rPr>
              <a:t>matplotlib</a:t>
            </a:r>
            <a:r>
              <a:rPr lang="es-419" b="1">
                <a:solidFill>
                  <a:srgbClr val="545454"/>
                </a:solidFill>
                <a:highlight>
                  <a:srgbClr val="FEFEFE"/>
                </a:highlight>
                <a:latin typeface="Consolas"/>
                <a:ea typeface="Consolas"/>
                <a:cs typeface="Consolas"/>
                <a:sym typeface="Consolas"/>
              </a:rPr>
              <a:t>.pyplot as plt                                    </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endParaRPr b="1">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tiempos = </a:t>
            </a:r>
            <a:r>
              <a:rPr lang="es-419">
                <a:solidFill>
                  <a:srgbClr val="007FAA"/>
                </a:solidFill>
                <a:latin typeface="Consolas"/>
                <a:ea typeface="Consolas"/>
                <a:cs typeface="Consolas"/>
                <a:sym typeface="Consolas"/>
              </a:rPr>
              <a:t>tiempos_de_reverso(2500)</a:t>
            </a:r>
            <a:endParaRPr b="1">
              <a:solidFill>
                <a:srgbClr val="545454"/>
              </a:solidFill>
              <a:highlight>
                <a:srgbClr val="FEFEF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7928A1"/>
                </a:solidFill>
                <a:latin typeface="Consolas"/>
                <a:ea typeface="Consolas"/>
                <a:cs typeface="Consolas"/>
                <a:sym typeface="Consolas"/>
              </a:rPr>
              <a:t>plt.plot(</a:t>
            </a:r>
            <a:r>
              <a:rPr lang="es-419">
                <a:solidFill>
                  <a:srgbClr val="545454"/>
                </a:solidFill>
                <a:highlight>
                  <a:srgbClr val="FEFEFE"/>
                </a:highlight>
                <a:latin typeface="Consolas"/>
                <a:ea typeface="Consolas"/>
                <a:cs typeface="Consolas"/>
                <a:sym typeface="Consolas"/>
              </a:rPr>
              <a:t>tiempos)</a:t>
            </a:r>
            <a:endParaRPr>
              <a:solidFill>
                <a:srgbClr val="545454"/>
              </a:solidFill>
              <a:highlight>
                <a:srgbClr val="FEFEF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545454"/>
                </a:solidFill>
                <a:highlight>
                  <a:srgbClr val="FEFEFE"/>
                </a:highlight>
                <a:latin typeface="Consolas"/>
                <a:ea typeface="Consolas"/>
                <a:cs typeface="Consolas"/>
                <a:sym typeface="Consolas"/>
              </a:rPr>
              <a:t>plt.xlabel("tamaño de la entrada")</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plt.ylabel("tiempo (segundos)")</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419">
                <a:solidFill>
                  <a:srgbClr val="545454"/>
                </a:solidFill>
                <a:highlight>
                  <a:srgbClr val="FEFEFE"/>
                </a:highlight>
                <a:latin typeface="Consolas"/>
                <a:ea typeface="Consolas"/>
                <a:cs typeface="Consolas"/>
                <a:sym typeface="Consolas"/>
              </a:rPr>
              <a:t>plt.title("Experimento tiempos")</a:t>
            </a:r>
            <a:endParaRPr>
              <a:solidFill>
                <a:srgbClr val="545454"/>
              </a:solidFill>
              <a:highlight>
                <a:srgbClr val="FEFEF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7928A1"/>
                </a:solidFill>
                <a:latin typeface="Consolas"/>
                <a:ea typeface="Consolas"/>
                <a:cs typeface="Consolas"/>
                <a:sym typeface="Consolas"/>
              </a:rPr>
              <a:t>plt.show()  </a:t>
            </a:r>
            <a:r>
              <a:rPr lang="es-419" b="1">
                <a:solidFill>
                  <a:srgbClr val="545454"/>
                </a:solidFill>
                <a:highlight>
                  <a:srgbClr val="FEFEFE"/>
                </a:highlight>
                <a:latin typeface="Consolas"/>
                <a:ea typeface="Consolas"/>
                <a:cs typeface="Consolas"/>
                <a:sym typeface="Consolas"/>
              </a:rPr>
              <a:t>                    </a:t>
            </a:r>
            <a:endParaRPr b="1">
              <a:solidFill>
                <a:srgbClr val="545454"/>
              </a:solidFill>
              <a:highlight>
                <a:srgbClr val="FEFEFE"/>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5"/>
          <p:cNvPicPr preferRelativeResize="0"/>
          <p:nvPr/>
        </p:nvPicPr>
        <p:blipFill>
          <a:blip r:embed="rId3">
            <a:alphaModFix/>
          </a:blip>
          <a:stretch>
            <a:fillRect/>
          </a:stretch>
        </p:blipFill>
        <p:spPr>
          <a:xfrm>
            <a:off x="457200" y="3050600"/>
            <a:ext cx="3370676" cy="209290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
        <p:nvSpPr>
          <p:cNvPr id="279" name="Google Shape;27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Gráficos</a:t>
            </a:r>
            <a:endParaRPr/>
          </a:p>
        </p:txBody>
      </p:sp>
      <p:sp>
        <p:nvSpPr>
          <p:cNvPr id="280" name="Google Shape;280;p35"/>
          <p:cNvSpPr txBox="1"/>
          <p:nvPr/>
        </p:nvSpPr>
        <p:spPr>
          <a:xfrm>
            <a:off x="395950" y="1021975"/>
            <a:ext cx="39678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a:solidFill>
                  <a:schemeClr val="dk2"/>
                </a:solidFill>
                <a:latin typeface="Barlow"/>
                <a:ea typeface="Barlow"/>
                <a:cs typeface="Barlow"/>
                <a:sym typeface="Barlow"/>
              </a:rPr>
              <a:t>Como vimos en casos anteriores, devolver un número de operaciones concreta puede ser muy complicado. Sin embargo nos interesaría entender </a:t>
            </a:r>
            <a:r>
              <a:rPr lang="es-419" sz="1600" b="1">
                <a:solidFill>
                  <a:schemeClr val="dk2"/>
                </a:solidFill>
                <a:latin typeface="Barlow"/>
                <a:ea typeface="Barlow"/>
                <a:cs typeface="Barlow"/>
                <a:sym typeface="Barlow"/>
              </a:rPr>
              <a:t>cómo crece</a:t>
            </a:r>
            <a:r>
              <a:rPr lang="es-419" sz="1600">
                <a:solidFill>
                  <a:schemeClr val="dk2"/>
                </a:solidFill>
                <a:latin typeface="Barlow"/>
                <a:ea typeface="Barlow"/>
                <a:cs typeface="Barlow"/>
                <a:sym typeface="Barlow"/>
              </a:rPr>
              <a:t> la cantidad de operaciones a </a:t>
            </a:r>
            <a:r>
              <a:rPr lang="es-419" sz="1600" b="1">
                <a:solidFill>
                  <a:schemeClr val="dk2"/>
                </a:solidFill>
                <a:latin typeface="Barlow"/>
                <a:ea typeface="Barlow"/>
                <a:cs typeface="Barlow"/>
                <a:sym typeface="Barlow"/>
              </a:rPr>
              <a:t>medida que crece el input.  </a:t>
            </a:r>
            <a:r>
              <a:rPr lang="es-419" sz="1600">
                <a:solidFill>
                  <a:schemeClr val="dk2"/>
                </a:solidFill>
                <a:latin typeface="Barlow"/>
                <a:ea typeface="Barlow"/>
                <a:cs typeface="Barlow"/>
                <a:sym typeface="Barlow"/>
              </a:rPr>
              <a:t>Para ello, una opción interesante es </a:t>
            </a:r>
            <a:r>
              <a:rPr lang="es-419" sz="1600" b="1">
                <a:solidFill>
                  <a:schemeClr val="dk2"/>
                </a:solidFill>
                <a:latin typeface="Barlow"/>
                <a:ea typeface="Barlow"/>
                <a:cs typeface="Barlow"/>
                <a:sym typeface="Barlow"/>
              </a:rPr>
              <a:t>graficar </a:t>
            </a:r>
            <a:r>
              <a:rPr lang="es-419" sz="1600">
                <a:solidFill>
                  <a:schemeClr val="dk2"/>
                </a:solidFill>
                <a:latin typeface="Barlow"/>
                <a:ea typeface="Barlow"/>
                <a:cs typeface="Barlow"/>
                <a:sym typeface="Barlow"/>
              </a:rPr>
              <a:t>los tiempos de ejecución. </a:t>
            </a:r>
            <a:endParaRPr sz="1600">
              <a:solidFill>
                <a:schemeClr val="dk2"/>
              </a:solidFill>
              <a:latin typeface="Barlow"/>
              <a:ea typeface="Barlow"/>
              <a:cs typeface="Barlow"/>
              <a:sym typeface="Barlow"/>
            </a:endParaRPr>
          </a:p>
        </p:txBody>
      </p:sp>
      <p:sp>
        <p:nvSpPr>
          <p:cNvPr id="281" name="Google Shape;281;p35"/>
          <p:cNvSpPr txBox="1"/>
          <p:nvPr/>
        </p:nvSpPr>
        <p:spPr>
          <a:xfrm>
            <a:off x="4167500" y="3048525"/>
            <a:ext cx="39678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a:solidFill>
                  <a:schemeClr val="dk2"/>
                </a:solidFill>
                <a:latin typeface="Barlow"/>
                <a:ea typeface="Barlow"/>
                <a:cs typeface="Barlow"/>
                <a:sym typeface="Barlow"/>
              </a:rPr>
              <a:t>En este gráfico se ven cosas interesantes. Algunas serán fáciles de entender mirando el código, para otras, necesitaremos conocimiento de Algo 2 y materias del área de sistemas (por manejo de memoria, recolector de basura del sistema, etc)</a:t>
            </a:r>
            <a:endParaRPr sz="1600">
              <a:solidFill>
                <a:schemeClr val="dk2"/>
              </a:solidFill>
              <a:latin typeface="Barlow"/>
              <a:ea typeface="Barlow"/>
              <a:cs typeface="Barlow"/>
              <a:sym typeface="Barlow"/>
            </a:endParaRPr>
          </a:p>
        </p:txBody>
      </p:sp>
      <p:sp>
        <p:nvSpPr>
          <p:cNvPr id="282" name="Google Shape;282;p35"/>
          <p:cNvSpPr txBox="1">
            <a:spLocks noGrp="1"/>
          </p:cNvSpPr>
          <p:nvPr>
            <p:ph type="body" idx="1"/>
          </p:nvPr>
        </p:nvSpPr>
        <p:spPr>
          <a:xfrm>
            <a:off x="4731300" y="695275"/>
            <a:ext cx="4204500" cy="20160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400">
                <a:solidFill>
                  <a:srgbClr val="7928A1"/>
                </a:solidFill>
                <a:latin typeface="Consolas"/>
                <a:ea typeface="Consolas"/>
                <a:cs typeface="Consolas"/>
                <a:sym typeface="Consolas"/>
              </a:rPr>
              <a:t>def</a:t>
            </a:r>
            <a:r>
              <a:rPr lang="es-419" sz="1400">
                <a:solidFill>
                  <a:srgbClr val="545454"/>
                </a:solidFill>
                <a:highlight>
                  <a:srgbClr val="FEFEFE"/>
                </a:highlight>
                <a:latin typeface="Consolas"/>
                <a:ea typeface="Consolas"/>
                <a:cs typeface="Consolas"/>
                <a:sym typeface="Consolas"/>
              </a:rPr>
              <a:t> reverso(s</a:t>
            </a:r>
            <a:r>
              <a:rPr lang="es-419" sz="1400">
                <a:solidFill>
                  <a:srgbClr val="AA5D00"/>
                </a:solidFill>
                <a:latin typeface="Consolas"/>
                <a:ea typeface="Consolas"/>
                <a:cs typeface="Consolas"/>
                <a:sym typeface="Consolas"/>
              </a:rPr>
              <a:t> : </a:t>
            </a:r>
            <a:r>
              <a:rPr lang="es-419" sz="1400">
                <a:solidFill>
                  <a:srgbClr val="7928A1"/>
                </a:solidFill>
                <a:latin typeface="Consolas"/>
                <a:ea typeface="Consolas"/>
                <a:cs typeface="Consolas"/>
                <a:sym typeface="Consolas"/>
              </a:rPr>
              <a:t>list[</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 -&gt; </a:t>
            </a:r>
            <a:r>
              <a:rPr lang="es-419" sz="1400">
                <a:solidFill>
                  <a:srgbClr val="7928A1"/>
                </a:solidFill>
                <a:latin typeface="Consolas"/>
                <a:ea typeface="Consolas"/>
                <a:cs typeface="Consolas"/>
                <a:sym typeface="Consolas"/>
              </a:rPr>
              <a:t>list[</a:t>
            </a:r>
            <a:r>
              <a:rPr lang="es-419" sz="1400">
                <a:solidFill>
                  <a:srgbClr val="AA5D00"/>
                </a:solidFill>
                <a:latin typeface="Consolas"/>
                <a:ea typeface="Consolas"/>
                <a:cs typeface="Consolas"/>
                <a:sym typeface="Consolas"/>
              </a:rPr>
              <a:t>int]</a:t>
            </a:r>
            <a:r>
              <a:rPr lang="es-419" sz="1400">
                <a:solidFill>
                  <a:srgbClr val="545454"/>
                </a:solidFill>
                <a:highlight>
                  <a:srgbClr val="FEFEFE"/>
                </a:highlight>
                <a:latin typeface="Consolas"/>
                <a:ea typeface="Consolas"/>
                <a:cs typeface="Consolas"/>
                <a:sym typeface="Consolas"/>
              </a:rPr>
              <a:t>:</a:t>
            </a:r>
            <a:endParaRPr sz="14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if len(s) == 0:</a:t>
            </a:r>
            <a:endParaRPr sz="1400">
              <a:solidFill>
                <a:srgbClr val="545454"/>
              </a:solidFill>
              <a:highlight>
                <a:srgbClr val="FEFEFE"/>
              </a:highlight>
              <a:latin typeface="Consolas"/>
              <a:ea typeface="Consolas"/>
              <a:cs typeface="Consolas"/>
              <a:sym typeface="Consolas"/>
            </a:endParaRPr>
          </a:p>
          <a:p>
            <a:pPr marL="0" lvl="0" indent="457200" algn="l" rtl="0">
              <a:lnSpc>
                <a:spcPct val="100000"/>
              </a:lnSpc>
              <a:spcBef>
                <a:spcPts val="0"/>
              </a:spcBef>
              <a:spcAft>
                <a:spcPts val="0"/>
              </a:spcAft>
              <a:buNone/>
            </a:pPr>
            <a:r>
              <a:rPr lang="es-419" sz="1400">
                <a:solidFill>
                  <a:srgbClr val="7928A1"/>
                </a:solidFill>
                <a:latin typeface="Consolas"/>
                <a:ea typeface="Consolas"/>
                <a:cs typeface="Consolas"/>
                <a:sym typeface="Consolas"/>
              </a:rPr>
              <a:t>return</a:t>
            </a:r>
            <a:r>
              <a:rPr lang="es-419" sz="1400">
                <a:solidFill>
                  <a:srgbClr val="545454"/>
                </a:solidFill>
                <a:highlight>
                  <a:srgbClr val="FEFEFE"/>
                </a:highlight>
                <a:latin typeface="Consolas"/>
                <a:ea typeface="Consolas"/>
                <a:cs typeface="Consolas"/>
                <a:sym typeface="Consolas"/>
              </a:rPr>
              <a:t> []</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else:  </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cabeza = s[0]</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resto = cola(s)</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rec = reverso(resto)</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res</a:t>
            </a:r>
            <a:r>
              <a:rPr lang="es-419" sz="1400">
                <a:solidFill>
                  <a:srgbClr val="7928A1"/>
                </a:solidFill>
                <a:latin typeface="Consolas"/>
                <a:ea typeface="Consolas"/>
                <a:cs typeface="Consolas"/>
                <a:sym typeface="Consolas"/>
              </a:rPr>
              <a:t> =</a:t>
            </a:r>
            <a:r>
              <a:rPr lang="es-419" sz="1400">
                <a:solidFill>
                  <a:srgbClr val="545454"/>
                </a:solidFill>
                <a:highlight>
                  <a:srgbClr val="FEFEFE"/>
                </a:highlight>
                <a:latin typeface="Consolas"/>
                <a:ea typeface="Consolas"/>
                <a:cs typeface="Consolas"/>
                <a:sym typeface="Consolas"/>
              </a:rPr>
              <a:t> pegar(rec, cabeza)</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400">
                <a:solidFill>
                  <a:srgbClr val="545454"/>
                </a:solidFill>
                <a:highlight>
                  <a:srgbClr val="FEFEFE"/>
                </a:highlight>
                <a:latin typeface="Consolas"/>
                <a:ea typeface="Consolas"/>
                <a:cs typeface="Consolas"/>
                <a:sym typeface="Consolas"/>
              </a:rPr>
              <a:t>    </a:t>
            </a:r>
            <a:r>
              <a:rPr lang="es-419" sz="1400">
                <a:solidFill>
                  <a:srgbClr val="7928A1"/>
                </a:solidFill>
                <a:latin typeface="Consolas"/>
                <a:ea typeface="Consolas"/>
                <a:cs typeface="Consolas"/>
                <a:sym typeface="Consolas"/>
              </a:rPr>
              <a:t>return</a:t>
            </a:r>
            <a:r>
              <a:rPr lang="es-419" sz="1400">
                <a:solidFill>
                  <a:srgbClr val="545454"/>
                </a:solidFill>
                <a:highlight>
                  <a:srgbClr val="FEFEFE"/>
                </a:highlight>
                <a:latin typeface="Consolas"/>
                <a:ea typeface="Consolas"/>
                <a:cs typeface="Consolas"/>
                <a:sym typeface="Consolas"/>
              </a:rPr>
              <a:t> res</a:t>
            </a:r>
            <a:endParaRPr sz="14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7928A1"/>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Ajuste de funciones conocidas a los tiempos de ejecución</a:t>
            </a:r>
            <a:endParaRPr/>
          </a:p>
        </p:txBody>
      </p:sp>
      <p:sp>
        <p:nvSpPr>
          <p:cNvPr id="288" name="Google Shape;288;p36"/>
          <p:cNvSpPr txBox="1">
            <a:spLocks noGrp="1"/>
          </p:cNvSpPr>
          <p:nvPr>
            <p:ph type="body" idx="1"/>
          </p:nvPr>
        </p:nvSpPr>
        <p:spPr>
          <a:xfrm>
            <a:off x="311700" y="1152475"/>
            <a:ext cx="4548600" cy="38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500"/>
              <a:t>A veces es interesante poder determinar si </a:t>
            </a:r>
            <a:r>
              <a:rPr lang="es-419" sz="1500">
                <a:latin typeface="Century Schoolbook"/>
                <a:ea typeface="Century Schoolbook"/>
                <a:cs typeface="Century Schoolbook"/>
                <a:sym typeface="Century Schoolbook"/>
              </a:rPr>
              <a:t>TiempoReal(</a:t>
            </a:r>
            <a:r>
              <a:rPr lang="es-419" sz="1500" b="1">
                <a:solidFill>
                  <a:srgbClr val="AA5D00"/>
                </a:solidFill>
                <a:latin typeface="Century Schoolbook"/>
                <a:ea typeface="Century Schoolbook"/>
                <a:cs typeface="Century Schoolbook"/>
                <a:sym typeface="Century Schoolbook"/>
              </a:rPr>
              <a:t>n</a:t>
            </a:r>
            <a:r>
              <a:rPr lang="es-419" sz="1500">
                <a:latin typeface="Century Schoolbook"/>
                <a:ea typeface="Century Schoolbook"/>
                <a:cs typeface="Century Schoolbook"/>
                <a:sym typeface="Century Schoolbook"/>
              </a:rPr>
              <a:t>) </a:t>
            </a:r>
            <a:r>
              <a:rPr lang="es-419" sz="1500"/>
              <a:t>tiene la forma de una función u otra (ya sea por corroborar un análisis teórico) o por encontrarse con una función en la que es difícil calcular </a:t>
            </a:r>
            <a:r>
              <a:rPr lang="es-419" sz="1500">
                <a:latin typeface="Century Schoolbook"/>
                <a:ea typeface="Century Schoolbook"/>
                <a:cs typeface="Century Schoolbook"/>
                <a:sym typeface="Century Schoolbook"/>
              </a:rPr>
              <a:t>T(</a:t>
            </a:r>
            <a:r>
              <a:rPr lang="es-419" sz="1500" b="1">
                <a:solidFill>
                  <a:srgbClr val="AA5D00"/>
                </a:solidFill>
                <a:latin typeface="Century Schoolbook"/>
                <a:ea typeface="Century Schoolbook"/>
                <a:cs typeface="Century Schoolbook"/>
                <a:sym typeface="Century Schoolbook"/>
              </a:rPr>
              <a:t>n</a:t>
            </a:r>
            <a:r>
              <a:rPr lang="es-419" sz="1500">
                <a:latin typeface="Century Schoolbook"/>
                <a:ea typeface="Century Schoolbook"/>
                <a:cs typeface="Century Schoolbook"/>
                <a:sym typeface="Century Schoolbook"/>
              </a:rPr>
              <a:t>)</a:t>
            </a:r>
            <a:endParaRPr sz="1500">
              <a:latin typeface="Century Schoolbook"/>
              <a:ea typeface="Century Schoolbook"/>
              <a:cs typeface="Century Schoolbook"/>
              <a:sym typeface="Century Schoolbook"/>
            </a:endParaRPr>
          </a:p>
          <a:p>
            <a:pPr marL="0" lvl="0" indent="0" algn="l" rtl="0">
              <a:spcBef>
                <a:spcPts val="1200"/>
              </a:spcBef>
              <a:spcAft>
                <a:spcPts val="0"/>
              </a:spcAft>
              <a:buNone/>
            </a:pPr>
            <a:r>
              <a:rPr lang="es-419" sz="1500"/>
              <a:t>Serán los tiempos de ejecución:</a:t>
            </a:r>
            <a:endParaRPr sz="1500"/>
          </a:p>
          <a:p>
            <a:pPr marL="457200" lvl="0" indent="-323850" algn="l" rtl="0">
              <a:spcBef>
                <a:spcPts val="1200"/>
              </a:spcBef>
              <a:spcAft>
                <a:spcPts val="0"/>
              </a:spcAft>
              <a:buSzPts val="1500"/>
              <a:buChar char="-"/>
            </a:pPr>
            <a:r>
              <a:rPr lang="es-419" sz="1500"/>
              <a:t>similares a una función lineal? A cuál?</a:t>
            </a:r>
            <a:endParaRPr sz="1500"/>
          </a:p>
          <a:p>
            <a:pPr marL="457200" lvl="0" indent="-323850" algn="l" rtl="0">
              <a:spcBef>
                <a:spcPts val="0"/>
              </a:spcBef>
              <a:spcAft>
                <a:spcPts val="0"/>
              </a:spcAft>
              <a:buSzPts val="1500"/>
              <a:buChar char="-"/>
            </a:pPr>
            <a:r>
              <a:rPr lang="es-419" sz="1500"/>
              <a:t>similares a una función cuadrática? A cuál?</a:t>
            </a:r>
            <a:endParaRPr sz="1500"/>
          </a:p>
          <a:p>
            <a:pPr marL="457200" lvl="0" indent="-323850" algn="l" rtl="0">
              <a:spcBef>
                <a:spcPts val="0"/>
              </a:spcBef>
              <a:spcAft>
                <a:spcPts val="0"/>
              </a:spcAft>
              <a:buSzPts val="1500"/>
              <a:buChar char="-"/>
            </a:pPr>
            <a:r>
              <a:rPr lang="es-419" sz="1500"/>
              <a:t>similares a una función logarítmica? A cuál?</a:t>
            </a:r>
            <a:endParaRPr sz="1500"/>
          </a:p>
          <a:p>
            <a:pPr marL="0" lvl="0" indent="0" algn="l" rtl="0">
              <a:spcBef>
                <a:spcPts val="1200"/>
              </a:spcBef>
              <a:spcAft>
                <a:spcPts val="0"/>
              </a:spcAft>
              <a:buNone/>
            </a:pPr>
            <a:r>
              <a:rPr lang="es-419" sz="1500"/>
              <a:t>Poder responder estas preguntas permitirá hacer predicciones sobre tiempos de ejecución para instancias que demoran demasiado en correr</a:t>
            </a:r>
            <a:endParaRPr sz="1500"/>
          </a:p>
          <a:p>
            <a:pPr marL="0" lvl="0" indent="0" algn="l" rtl="0">
              <a:spcBef>
                <a:spcPts val="1200"/>
              </a:spcBef>
              <a:spcAft>
                <a:spcPts val="0"/>
              </a:spcAft>
              <a:buNone/>
            </a:pPr>
            <a:endParaRPr sz="1500"/>
          </a:p>
          <a:p>
            <a:pPr marL="0" lvl="0" indent="0" algn="l" rtl="0">
              <a:spcBef>
                <a:spcPts val="1200"/>
              </a:spcBef>
              <a:spcAft>
                <a:spcPts val="1200"/>
              </a:spcAft>
              <a:buNone/>
            </a:pPr>
            <a:endParaRPr sz="1500">
              <a:latin typeface="Century Schoolbook"/>
              <a:ea typeface="Century Schoolbook"/>
              <a:cs typeface="Century Schoolbook"/>
              <a:sym typeface="Century Schoolbook"/>
            </a:endParaRPr>
          </a:p>
        </p:txBody>
      </p:sp>
      <p:pic>
        <p:nvPicPr>
          <p:cNvPr id="289" name="Google Shape;289;p36"/>
          <p:cNvPicPr preferRelativeResize="0"/>
          <p:nvPr/>
        </p:nvPicPr>
        <p:blipFill rotWithShape="1">
          <a:blip r:embed="rId3">
            <a:alphaModFix/>
          </a:blip>
          <a:srcRect t="7338"/>
          <a:stretch/>
        </p:blipFill>
        <p:spPr>
          <a:xfrm>
            <a:off x="4860300" y="2125725"/>
            <a:ext cx="4039875" cy="2851148"/>
          </a:xfrm>
          <a:prstGeom prst="rect">
            <a:avLst/>
          </a:prstGeom>
          <a:noFill/>
          <a:ln>
            <a:noFill/>
          </a:ln>
        </p:spPr>
      </p:pic>
      <p:sp>
        <p:nvSpPr>
          <p:cNvPr id="290" name="Google Shape;290;p36"/>
          <p:cNvSpPr txBox="1"/>
          <p:nvPr/>
        </p:nvSpPr>
        <p:spPr>
          <a:xfrm>
            <a:off x="5181600" y="1143000"/>
            <a:ext cx="34581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600">
                <a:solidFill>
                  <a:schemeClr val="dk2"/>
                </a:solidFill>
                <a:latin typeface="Barlow"/>
                <a:ea typeface="Barlow"/>
                <a:cs typeface="Barlow"/>
                <a:sym typeface="Barlow"/>
              </a:rPr>
              <a:t>Ejemplo de una función de ordenamiento (algo2)  y la función cuadrática</a:t>
            </a:r>
            <a:r>
              <a:rPr lang="es-419" sz="1600">
                <a:solidFill>
                  <a:schemeClr val="dk2"/>
                </a:solidFill>
                <a:latin typeface="Century Schoolbook"/>
                <a:ea typeface="Century Schoolbook"/>
                <a:cs typeface="Century Schoolbook"/>
                <a:sym typeface="Century Schoolbook"/>
              </a:rPr>
              <a:t> f(x) = 1.94e-7*n^2</a:t>
            </a:r>
            <a:endParaRPr>
              <a:latin typeface="Century Schoolbook"/>
              <a:ea typeface="Century Schoolbook"/>
              <a:cs typeface="Century Schoolbook"/>
              <a:sym typeface="Century Schoolboo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Ajuste de funciones conocidas a los tiempos de ejecución</a:t>
            </a:r>
            <a:endParaRPr/>
          </a:p>
        </p:txBody>
      </p:sp>
      <p:sp>
        <p:nvSpPr>
          <p:cNvPr id="296" name="Google Shape;296;p37"/>
          <p:cNvSpPr txBox="1">
            <a:spLocks noGrp="1"/>
          </p:cNvSpPr>
          <p:nvPr>
            <p:ph type="body" idx="1"/>
          </p:nvPr>
        </p:nvSpPr>
        <p:spPr>
          <a:xfrm>
            <a:off x="311700" y="1152475"/>
            <a:ext cx="8688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1600"/>
              <a:t>Primero, definimos las funciones potenciales a ajustar y usamos scipy para ajustarlas</a:t>
            </a:r>
            <a:br>
              <a:rPr lang="es-419" sz="1600"/>
            </a:br>
            <a:r>
              <a:rPr lang="es-419" sz="1600"/>
              <a:t>(acá verán código que no se entiende en esta materia, lo importante es que se queden con la idea)</a:t>
            </a:r>
            <a:endParaRPr sz="1600"/>
          </a:p>
          <a:p>
            <a:pPr marL="0" lvl="0" indent="0" algn="l" rtl="0">
              <a:spcBef>
                <a:spcPts val="1200"/>
              </a:spcBef>
              <a:spcAft>
                <a:spcPts val="0"/>
              </a:spcAft>
              <a:buClr>
                <a:schemeClr val="dk1"/>
              </a:buClr>
              <a:buSzPts val="1100"/>
              <a:buFont typeface="Arial"/>
              <a:buNone/>
            </a:pPr>
            <a:endParaRPr>
              <a:solidFill>
                <a:srgbClr val="FF0000"/>
              </a:solidFill>
            </a:endParaRPr>
          </a:p>
          <a:p>
            <a:pPr marL="0" lvl="0" indent="0" algn="l" rtl="0">
              <a:spcBef>
                <a:spcPts val="1200"/>
              </a:spcBef>
              <a:spcAft>
                <a:spcPts val="1200"/>
              </a:spcAft>
              <a:buNone/>
            </a:pPr>
            <a:endParaRPr>
              <a:latin typeface="Century Schoolbook"/>
              <a:ea typeface="Century Schoolbook"/>
              <a:cs typeface="Century Schoolbook"/>
              <a:sym typeface="Century Schoolbook"/>
            </a:endParaRPr>
          </a:p>
        </p:txBody>
      </p:sp>
      <p:sp>
        <p:nvSpPr>
          <p:cNvPr id="297" name="Google Shape;297;p37"/>
          <p:cNvSpPr txBox="1">
            <a:spLocks noGrp="1"/>
          </p:cNvSpPr>
          <p:nvPr>
            <p:ph type="body" idx="1"/>
          </p:nvPr>
        </p:nvSpPr>
        <p:spPr>
          <a:xfrm>
            <a:off x="311700" y="1914475"/>
            <a:ext cx="2958900" cy="2177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rgbClr val="7928A1"/>
                </a:solidFill>
                <a:latin typeface="Consolas"/>
                <a:ea typeface="Consolas"/>
                <a:cs typeface="Consolas"/>
                <a:sym typeface="Consolas"/>
              </a:rPr>
              <a:t>import</a:t>
            </a:r>
            <a:r>
              <a:rPr lang="es-419" sz="1100">
                <a:solidFill>
                  <a:srgbClr val="545454"/>
                </a:solidFill>
                <a:highlight>
                  <a:srgbClr val="FEFEFE"/>
                </a:highlight>
                <a:latin typeface="Consolas"/>
                <a:ea typeface="Consolas"/>
                <a:cs typeface="Consolas"/>
                <a:sym typeface="Consolas"/>
              </a:rPr>
              <a:t> numpy </a:t>
            </a:r>
            <a:r>
              <a:rPr lang="es-419" sz="1100">
                <a:solidFill>
                  <a:srgbClr val="7928A1"/>
                </a:solidFill>
                <a:latin typeface="Consolas"/>
                <a:ea typeface="Consolas"/>
                <a:cs typeface="Consolas"/>
                <a:sym typeface="Consolas"/>
              </a:rPr>
              <a:t>as</a:t>
            </a:r>
            <a:r>
              <a:rPr lang="es-419" sz="1100">
                <a:solidFill>
                  <a:srgbClr val="545454"/>
                </a:solidFill>
                <a:highlight>
                  <a:srgbClr val="FEFEFE"/>
                </a:highlight>
                <a:latin typeface="Consolas"/>
                <a:ea typeface="Consolas"/>
                <a:cs typeface="Consolas"/>
                <a:sym typeface="Consolas"/>
              </a:rPr>
              <a:t> np</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r>
              <a:rPr lang="es-419" sz="1200">
                <a:solidFill>
                  <a:srgbClr val="696969"/>
                </a:solidFill>
                <a:latin typeface="Consolas"/>
                <a:ea typeface="Consolas"/>
                <a:cs typeface="Consolas"/>
                <a:sym typeface="Consolas"/>
              </a:rPr>
              <a:t># Definir las funciones a ajustar</a:t>
            </a:r>
            <a:endParaRPr sz="12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200">
                <a:solidFill>
                  <a:srgbClr val="7928A1"/>
                </a:solidFill>
                <a:latin typeface="Consolas"/>
                <a:ea typeface="Consolas"/>
                <a:cs typeface="Consolas"/>
                <a:sym typeface="Consolas"/>
              </a:rPr>
              <a:t>def</a:t>
            </a:r>
            <a:r>
              <a:rPr lang="es-419" sz="1200">
                <a:solidFill>
                  <a:srgbClr val="545454"/>
                </a:solidFill>
                <a:highlight>
                  <a:srgbClr val="FEFEFE"/>
                </a:highlight>
                <a:latin typeface="Consolas"/>
                <a:ea typeface="Consolas"/>
                <a:cs typeface="Consolas"/>
                <a:sym typeface="Consolas"/>
              </a:rPr>
              <a:t> </a:t>
            </a:r>
            <a:r>
              <a:rPr lang="es-419" sz="1200">
                <a:solidFill>
                  <a:srgbClr val="007FAA"/>
                </a:solidFill>
                <a:latin typeface="Consolas"/>
                <a:ea typeface="Consolas"/>
                <a:cs typeface="Consolas"/>
                <a:sym typeface="Consolas"/>
              </a:rPr>
              <a:t>linear</a:t>
            </a:r>
            <a:r>
              <a:rPr lang="es-419" sz="1200">
                <a:solidFill>
                  <a:srgbClr val="545454"/>
                </a:solidFill>
                <a:highlight>
                  <a:srgbClr val="FEFEFE"/>
                </a:highlight>
                <a:latin typeface="Consolas"/>
                <a:ea typeface="Consolas"/>
                <a:cs typeface="Consolas"/>
                <a:sym typeface="Consolas"/>
              </a:rPr>
              <a:t>(</a:t>
            </a:r>
            <a:r>
              <a:rPr lang="es-419" sz="1200">
                <a:solidFill>
                  <a:srgbClr val="AA5D00"/>
                </a:solidFill>
                <a:latin typeface="Consolas"/>
                <a:ea typeface="Consolas"/>
                <a:cs typeface="Consolas"/>
                <a:sym typeface="Consolas"/>
              </a:rPr>
              <a:t>x, a, b</a:t>
            </a:r>
            <a:r>
              <a:rPr lang="es-419" sz="1200">
                <a:solidFill>
                  <a:srgbClr val="545454"/>
                </a:solidFill>
                <a:highlight>
                  <a:srgbClr val="FEFEFE"/>
                </a:highlight>
                <a:latin typeface="Consolas"/>
                <a:ea typeface="Consolas"/>
                <a:cs typeface="Consolas"/>
                <a:sym typeface="Consolas"/>
              </a:rPr>
              <a:t>):</a:t>
            </a:r>
            <a:endParaRPr sz="12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200">
                <a:solidFill>
                  <a:srgbClr val="545454"/>
                </a:solidFill>
                <a:highlight>
                  <a:srgbClr val="FEFEFE"/>
                </a:highlight>
                <a:latin typeface="Consolas"/>
                <a:ea typeface="Consolas"/>
                <a:cs typeface="Consolas"/>
                <a:sym typeface="Consolas"/>
              </a:rPr>
              <a:t>    </a:t>
            </a:r>
            <a:r>
              <a:rPr lang="es-419" sz="1200">
                <a:solidFill>
                  <a:srgbClr val="7928A1"/>
                </a:solidFill>
                <a:latin typeface="Consolas"/>
                <a:ea typeface="Consolas"/>
                <a:cs typeface="Consolas"/>
                <a:sym typeface="Consolas"/>
              </a:rPr>
              <a:t>return</a:t>
            </a:r>
            <a:r>
              <a:rPr lang="es-419" sz="1200">
                <a:solidFill>
                  <a:srgbClr val="545454"/>
                </a:solidFill>
                <a:highlight>
                  <a:srgbClr val="FEFEFE"/>
                </a:highlight>
                <a:latin typeface="Consolas"/>
                <a:ea typeface="Consolas"/>
                <a:cs typeface="Consolas"/>
                <a:sym typeface="Consolas"/>
              </a:rPr>
              <a:t> a * x + b</a:t>
            </a:r>
            <a:endParaRPr sz="12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endParaRPr sz="12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200">
                <a:solidFill>
                  <a:srgbClr val="7928A1"/>
                </a:solidFill>
                <a:latin typeface="Consolas"/>
                <a:ea typeface="Consolas"/>
                <a:cs typeface="Consolas"/>
                <a:sym typeface="Consolas"/>
              </a:rPr>
              <a:t>def</a:t>
            </a:r>
            <a:r>
              <a:rPr lang="es-419" sz="1200">
                <a:solidFill>
                  <a:srgbClr val="545454"/>
                </a:solidFill>
                <a:highlight>
                  <a:srgbClr val="FEFEFE"/>
                </a:highlight>
                <a:latin typeface="Consolas"/>
                <a:ea typeface="Consolas"/>
                <a:cs typeface="Consolas"/>
                <a:sym typeface="Consolas"/>
              </a:rPr>
              <a:t> </a:t>
            </a:r>
            <a:r>
              <a:rPr lang="es-419" sz="1200">
                <a:solidFill>
                  <a:srgbClr val="007FAA"/>
                </a:solidFill>
                <a:latin typeface="Consolas"/>
                <a:ea typeface="Consolas"/>
                <a:cs typeface="Consolas"/>
                <a:sym typeface="Consolas"/>
              </a:rPr>
              <a:t>quadratic</a:t>
            </a:r>
            <a:r>
              <a:rPr lang="es-419" sz="1200">
                <a:solidFill>
                  <a:srgbClr val="545454"/>
                </a:solidFill>
                <a:highlight>
                  <a:srgbClr val="FEFEFE"/>
                </a:highlight>
                <a:latin typeface="Consolas"/>
                <a:ea typeface="Consolas"/>
                <a:cs typeface="Consolas"/>
                <a:sym typeface="Consolas"/>
              </a:rPr>
              <a:t>(</a:t>
            </a:r>
            <a:r>
              <a:rPr lang="es-419" sz="1200">
                <a:solidFill>
                  <a:srgbClr val="AA5D00"/>
                </a:solidFill>
                <a:latin typeface="Consolas"/>
                <a:ea typeface="Consolas"/>
                <a:cs typeface="Consolas"/>
                <a:sym typeface="Consolas"/>
              </a:rPr>
              <a:t>x, a, b, c</a:t>
            </a:r>
            <a:r>
              <a:rPr lang="es-419" sz="1200">
                <a:solidFill>
                  <a:srgbClr val="545454"/>
                </a:solidFill>
                <a:highlight>
                  <a:srgbClr val="FEFEFE"/>
                </a:highlight>
                <a:latin typeface="Consolas"/>
                <a:ea typeface="Consolas"/>
                <a:cs typeface="Consolas"/>
                <a:sym typeface="Consolas"/>
              </a:rPr>
              <a:t>):</a:t>
            </a:r>
            <a:endParaRPr sz="12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200">
                <a:solidFill>
                  <a:srgbClr val="545454"/>
                </a:solidFill>
                <a:highlight>
                  <a:srgbClr val="FEFEFE"/>
                </a:highlight>
                <a:latin typeface="Consolas"/>
                <a:ea typeface="Consolas"/>
                <a:cs typeface="Consolas"/>
                <a:sym typeface="Consolas"/>
              </a:rPr>
              <a:t>    </a:t>
            </a:r>
            <a:r>
              <a:rPr lang="es-419" sz="1200">
                <a:solidFill>
                  <a:srgbClr val="7928A1"/>
                </a:solidFill>
                <a:latin typeface="Consolas"/>
                <a:ea typeface="Consolas"/>
                <a:cs typeface="Consolas"/>
                <a:sym typeface="Consolas"/>
              </a:rPr>
              <a:t>return</a:t>
            </a:r>
            <a:r>
              <a:rPr lang="es-419" sz="1200">
                <a:solidFill>
                  <a:srgbClr val="545454"/>
                </a:solidFill>
                <a:highlight>
                  <a:srgbClr val="FEFEFE"/>
                </a:highlight>
                <a:latin typeface="Consolas"/>
                <a:ea typeface="Consolas"/>
                <a:cs typeface="Consolas"/>
                <a:sym typeface="Consolas"/>
              </a:rPr>
              <a:t> a * x**</a:t>
            </a:r>
            <a:r>
              <a:rPr lang="es-419" sz="1200">
                <a:solidFill>
                  <a:srgbClr val="AA5D00"/>
                </a:solidFill>
                <a:latin typeface="Consolas"/>
                <a:ea typeface="Consolas"/>
                <a:cs typeface="Consolas"/>
                <a:sym typeface="Consolas"/>
              </a:rPr>
              <a:t>2</a:t>
            </a:r>
            <a:r>
              <a:rPr lang="es-419" sz="1200">
                <a:solidFill>
                  <a:srgbClr val="545454"/>
                </a:solidFill>
                <a:highlight>
                  <a:srgbClr val="FEFEFE"/>
                </a:highlight>
                <a:latin typeface="Consolas"/>
                <a:ea typeface="Consolas"/>
                <a:cs typeface="Consolas"/>
                <a:sym typeface="Consolas"/>
              </a:rPr>
              <a:t> + b * x + c</a:t>
            </a:r>
            <a:endParaRPr sz="12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endParaRPr sz="12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200">
                <a:solidFill>
                  <a:srgbClr val="7928A1"/>
                </a:solidFill>
                <a:latin typeface="Consolas"/>
                <a:ea typeface="Consolas"/>
                <a:cs typeface="Consolas"/>
                <a:sym typeface="Consolas"/>
              </a:rPr>
              <a:t>def</a:t>
            </a:r>
            <a:r>
              <a:rPr lang="es-419" sz="1200">
                <a:solidFill>
                  <a:srgbClr val="545454"/>
                </a:solidFill>
                <a:highlight>
                  <a:srgbClr val="FEFEFE"/>
                </a:highlight>
                <a:latin typeface="Consolas"/>
                <a:ea typeface="Consolas"/>
                <a:cs typeface="Consolas"/>
                <a:sym typeface="Consolas"/>
              </a:rPr>
              <a:t> </a:t>
            </a:r>
            <a:r>
              <a:rPr lang="es-419" sz="1200">
                <a:solidFill>
                  <a:srgbClr val="007FAA"/>
                </a:solidFill>
                <a:latin typeface="Consolas"/>
                <a:ea typeface="Consolas"/>
                <a:cs typeface="Consolas"/>
                <a:sym typeface="Consolas"/>
              </a:rPr>
              <a:t>logarithmic</a:t>
            </a:r>
            <a:r>
              <a:rPr lang="es-419" sz="1200">
                <a:solidFill>
                  <a:srgbClr val="545454"/>
                </a:solidFill>
                <a:highlight>
                  <a:srgbClr val="FEFEFE"/>
                </a:highlight>
                <a:latin typeface="Consolas"/>
                <a:ea typeface="Consolas"/>
                <a:cs typeface="Consolas"/>
                <a:sym typeface="Consolas"/>
              </a:rPr>
              <a:t>(</a:t>
            </a:r>
            <a:r>
              <a:rPr lang="es-419" sz="1200">
                <a:solidFill>
                  <a:srgbClr val="AA5D00"/>
                </a:solidFill>
                <a:latin typeface="Consolas"/>
                <a:ea typeface="Consolas"/>
                <a:cs typeface="Consolas"/>
                <a:sym typeface="Consolas"/>
              </a:rPr>
              <a:t>x, a, b</a:t>
            </a:r>
            <a:r>
              <a:rPr lang="es-419" sz="1200">
                <a:solidFill>
                  <a:srgbClr val="545454"/>
                </a:solidFill>
                <a:highlight>
                  <a:srgbClr val="FEFEFE"/>
                </a:highlight>
                <a:latin typeface="Consolas"/>
                <a:ea typeface="Consolas"/>
                <a:cs typeface="Consolas"/>
                <a:sym typeface="Consolas"/>
              </a:rPr>
              <a:t>):</a:t>
            </a:r>
            <a:endParaRPr sz="12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200">
                <a:solidFill>
                  <a:srgbClr val="545454"/>
                </a:solidFill>
                <a:highlight>
                  <a:srgbClr val="FEFEFE"/>
                </a:highlight>
                <a:latin typeface="Consolas"/>
                <a:ea typeface="Consolas"/>
                <a:cs typeface="Consolas"/>
                <a:sym typeface="Consolas"/>
              </a:rPr>
              <a:t>    </a:t>
            </a:r>
            <a:r>
              <a:rPr lang="es-419" sz="1200">
                <a:solidFill>
                  <a:srgbClr val="7928A1"/>
                </a:solidFill>
                <a:latin typeface="Consolas"/>
                <a:ea typeface="Consolas"/>
                <a:cs typeface="Consolas"/>
                <a:sym typeface="Consolas"/>
              </a:rPr>
              <a:t>return</a:t>
            </a:r>
            <a:r>
              <a:rPr lang="es-419" sz="1200">
                <a:solidFill>
                  <a:srgbClr val="545454"/>
                </a:solidFill>
                <a:highlight>
                  <a:srgbClr val="FEFEFE"/>
                </a:highlight>
                <a:latin typeface="Consolas"/>
                <a:ea typeface="Consolas"/>
                <a:cs typeface="Consolas"/>
                <a:sym typeface="Consolas"/>
              </a:rPr>
              <a:t> a * np.log(x) + b</a:t>
            </a:r>
            <a:endParaRPr sz="1500">
              <a:solidFill>
                <a:srgbClr val="7928A1"/>
              </a:solidFill>
              <a:latin typeface="Consolas"/>
              <a:ea typeface="Consolas"/>
              <a:cs typeface="Consolas"/>
              <a:sym typeface="Consolas"/>
            </a:endParaRPr>
          </a:p>
        </p:txBody>
      </p:sp>
      <p:sp>
        <p:nvSpPr>
          <p:cNvPr id="298" name="Google Shape;298;p37"/>
          <p:cNvSpPr txBox="1">
            <a:spLocks noGrp="1"/>
          </p:cNvSpPr>
          <p:nvPr>
            <p:ph type="body" idx="1"/>
          </p:nvPr>
        </p:nvSpPr>
        <p:spPr>
          <a:xfrm>
            <a:off x="3374550" y="1914464"/>
            <a:ext cx="5540700" cy="3206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rgbClr val="7928A1"/>
                </a:solidFill>
                <a:latin typeface="Consolas"/>
                <a:ea typeface="Consolas"/>
                <a:cs typeface="Consolas"/>
                <a:sym typeface="Consolas"/>
              </a:rPr>
              <a:t>from</a:t>
            </a:r>
            <a:r>
              <a:rPr lang="es-419" sz="1100">
                <a:solidFill>
                  <a:srgbClr val="545454"/>
                </a:solidFill>
                <a:highlight>
                  <a:srgbClr val="FEFEFE"/>
                </a:highlight>
                <a:latin typeface="Consolas"/>
                <a:ea typeface="Consolas"/>
                <a:cs typeface="Consolas"/>
                <a:sym typeface="Consolas"/>
              </a:rPr>
              <a:t> scipy.optimize </a:t>
            </a:r>
            <a:r>
              <a:rPr lang="es-419" sz="1100">
                <a:solidFill>
                  <a:srgbClr val="7928A1"/>
                </a:solidFill>
                <a:latin typeface="Consolas"/>
                <a:ea typeface="Consolas"/>
                <a:cs typeface="Consolas"/>
                <a:sym typeface="Consolas"/>
              </a:rPr>
              <a:t>import</a:t>
            </a:r>
            <a:r>
              <a:rPr lang="es-419" sz="1100">
                <a:solidFill>
                  <a:srgbClr val="545454"/>
                </a:solidFill>
                <a:highlight>
                  <a:srgbClr val="FEFEFE"/>
                </a:highlight>
                <a:latin typeface="Consolas"/>
                <a:ea typeface="Consolas"/>
                <a:cs typeface="Consolas"/>
                <a:sym typeface="Consolas"/>
              </a:rPr>
              <a:t> curve_fit </a:t>
            </a: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200">
                <a:solidFill>
                  <a:srgbClr val="696969"/>
                </a:solidFill>
                <a:latin typeface="Consolas"/>
                <a:ea typeface="Consolas"/>
                <a:cs typeface="Consolas"/>
                <a:sym typeface="Consolas"/>
              </a:rPr>
              <a:t># Utilizamos </a:t>
            </a:r>
            <a:r>
              <a:rPr lang="es-419" sz="1100">
                <a:solidFill>
                  <a:srgbClr val="545454"/>
                </a:solidFill>
                <a:highlight>
                  <a:srgbClr val="FEFEFE"/>
                </a:highlight>
                <a:latin typeface="Consolas"/>
                <a:ea typeface="Consolas"/>
                <a:cs typeface="Consolas"/>
                <a:sym typeface="Consolas"/>
              </a:rPr>
              <a:t>curve_fit de la biblioteca scipy</a:t>
            </a:r>
            <a:r>
              <a:rPr lang="es-419" sz="1200">
                <a:solidFill>
                  <a:srgbClr val="696969"/>
                </a:solidFill>
                <a:latin typeface="Consolas"/>
                <a:ea typeface="Consolas"/>
                <a:cs typeface="Consolas"/>
                <a:sym typeface="Consolas"/>
              </a:rPr>
              <a:t> para ajustar las funciones a los datos</a:t>
            </a: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200">
                <a:solidFill>
                  <a:srgbClr val="696969"/>
                </a:solidFill>
                <a:latin typeface="Consolas"/>
                <a:ea typeface="Consolas"/>
                <a:cs typeface="Consolas"/>
                <a:sym typeface="Consolas"/>
              </a:rPr>
              <a:t>ajuste_lineal, _ = curve_fit(linear, </a:t>
            </a:r>
            <a:r>
              <a:rPr lang="es-419" sz="1200" b="1">
                <a:solidFill>
                  <a:srgbClr val="696969"/>
                </a:solidFill>
                <a:latin typeface="Consolas"/>
                <a:ea typeface="Consolas"/>
                <a:cs typeface="Consolas"/>
                <a:sym typeface="Consolas"/>
              </a:rPr>
              <a:t>longitudes</a:t>
            </a:r>
            <a:r>
              <a:rPr lang="es-419" sz="1200">
                <a:solidFill>
                  <a:srgbClr val="696969"/>
                </a:solidFill>
                <a:latin typeface="Consolas"/>
                <a:ea typeface="Consolas"/>
                <a:cs typeface="Consolas"/>
                <a:sym typeface="Consolas"/>
              </a:rPr>
              <a:t>, </a:t>
            </a:r>
            <a:r>
              <a:rPr lang="es-419" sz="1200" b="1">
                <a:solidFill>
                  <a:srgbClr val="696969"/>
                </a:solidFill>
                <a:latin typeface="Consolas"/>
                <a:ea typeface="Consolas"/>
                <a:cs typeface="Consolas"/>
                <a:sym typeface="Consolas"/>
              </a:rPr>
              <a:t>tiempos</a:t>
            </a:r>
            <a:r>
              <a:rPr lang="es-419" sz="1200">
                <a:solidFill>
                  <a:srgbClr val="696969"/>
                </a:solidFill>
                <a:latin typeface="Consolas"/>
                <a:ea typeface="Consolas"/>
                <a:cs typeface="Consolas"/>
                <a:sym typeface="Consolas"/>
              </a:rPr>
              <a:t>)</a:t>
            </a: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200">
                <a:solidFill>
                  <a:srgbClr val="696969"/>
                </a:solidFill>
                <a:latin typeface="Consolas"/>
                <a:ea typeface="Consolas"/>
                <a:cs typeface="Consolas"/>
                <a:sym typeface="Consolas"/>
              </a:rPr>
              <a:t>ajuste_cuadr, _ = curve_fit(quadratic, </a:t>
            </a:r>
            <a:r>
              <a:rPr lang="es-419" sz="1200" b="1">
                <a:solidFill>
                  <a:srgbClr val="696969"/>
                </a:solidFill>
                <a:latin typeface="Consolas"/>
                <a:ea typeface="Consolas"/>
                <a:cs typeface="Consolas"/>
                <a:sym typeface="Consolas"/>
              </a:rPr>
              <a:t>longitudes</a:t>
            </a:r>
            <a:r>
              <a:rPr lang="es-419" sz="1200">
                <a:solidFill>
                  <a:srgbClr val="696969"/>
                </a:solidFill>
                <a:latin typeface="Consolas"/>
                <a:ea typeface="Consolas"/>
                <a:cs typeface="Consolas"/>
                <a:sym typeface="Consolas"/>
              </a:rPr>
              <a:t>, </a:t>
            </a:r>
            <a:r>
              <a:rPr lang="es-419" sz="1200" b="1">
                <a:solidFill>
                  <a:srgbClr val="696969"/>
                </a:solidFill>
                <a:latin typeface="Consolas"/>
                <a:ea typeface="Consolas"/>
                <a:cs typeface="Consolas"/>
                <a:sym typeface="Consolas"/>
              </a:rPr>
              <a:t>tiempos</a:t>
            </a:r>
            <a:r>
              <a:rPr lang="es-419" sz="1200">
                <a:solidFill>
                  <a:srgbClr val="696969"/>
                </a:solidFill>
                <a:latin typeface="Consolas"/>
                <a:ea typeface="Consolas"/>
                <a:cs typeface="Consolas"/>
                <a:sym typeface="Consolas"/>
              </a:rPr>
              <a:t>)</a:t>
            </a: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r>
              <a:rPr lang="es-419" sz="1200">
                <a:solidFill>
                  <a:srgbClr val="696969"/>
                </a:solidFill>
                <a:latin typeface="Consolas"/>
                <a:ea typeface="Consolas"/>
                <a:cs typeface="Consolas"/>
                <a:sym typeface="Consolas"/>
              </a:rPr>
              <a:t>ajuste_logar, _ = curve_fit(logarithmic, </a:t>
            </a:r>
            <a:r>
              <a:rPr lang="es-419" sz="1200" b="1">
                <a:solidFill>
                  <a:srgbClr val="696969"/>
                </a:solidFill>
                <a:latin typeface="Consolas"/>
                <a:ea typeface="Consolas"/>
                <a:cs typeface="Consolas"/>
                <a:sym typeface="Consolas"/>
              </a:rPr>
              <a:t>longitudes</a:t>
            </a:r>
            <a:r>
              <a:rPr lang="es-419" sz="1200">
                <a:solidFill>
                  <a:srgbClr val="696969"/>
                </a:solidFill>
                <a:latin typeface="Consolas"/>
                <a:ea typeface="Consolas"/>
                <a:cs typeface="Consolas"/>
                <a:sym typeface="Consolas"/>
              </a:rPr>
              <a:t>, </a:t>
            </a:r>
            <a:r>
              <a:rPr lang="es-419" sz="1200" b="1">
                <a:solidFill>
                  <a:srgbClr val="696969"/>
                </a:solidFill>
                <a:latin typeface="Consolas"/>
                <a:ea typeface="Consolas"/>
                <a:cs typeface="Consolas"/>
                <a:sym typeface="Consolas"/>
              </a:rPr>
              <a:t>tiempos</a:t>
            </a:r>
            <a:r>
              <a:rPr lang="es-419" sz="1200">
                <a:solidFill>
                  <a:srgbClr val="696969"/>
                </a:solidFill>
                <a:latin typeface="Consolas"/>
                <a:ea typeface="Consolas"/>
                <a:cs typeface="Consolas"/>
                <a:sym typeface="Consolas"/>
              </a:rPr>
              <a:t>)</a:t>
            </a: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r>
              <a:rPr lang="es-419" sz="1200">
                <a:solidFill>
                  <a:srgbClr val="696969"/>
                </a:solidFill>
                <a:latin typeface="Consolas"/>
                <a:ea typeface="Consolas"/>
                <a:cs typeface="Consolas"/>
                <a:sym typeface="Consolas"/>
              </a:rPr>
              <a:t># En donde longitudes tiene los tamaños de las listas originales y tiempos el tiempo de ejecución de aplicar reverso sobre cada una de esas listas.</a:t>
            </a: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endParaRPr sz="1200">
              <a:solidFill>
                <a:srgbClr val="696969"/>
              </a:solidFill>
              <a:latin typeface="Consolas"/>
              <a:ea typeface="Consolas"/>
              <a:cs typeface="Consolas"/>
              <a:sym typeface="Consolas"/>
            </a:endParaRPr>
          </a:p>
          <a:p>
            <a:pPr marL="0" lvl="0" indent="0" algn="l" rtl="0">
              <a:lnSpc>
                <a:spcPct val="100000"/>
              </a:lnSpc>
              <a:spcBef>
                <a:spcPts val="0"/>
              </a:spcBef>
              <a:spcAft>
                <a:spcPts val="0"/>
              </a:spcAft>
              <a:buNone/>
            </a:pPr>
            <a:r>
              <a:rPr lang="es-419" sz="1100">
                <a:solidFill>
                  <a:srgbClr val="696969"/>
                </a:solidFill>
                <a:latin typeface="Consolas"/>
                <a:ea typeface="Consolas"/>
                <a:cs typeface="Consolas"/>
                <a:sym typeface="Consolas"/>
              </a:rPr>
              <a:t># Generar valores ajustados</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100">
                <a:solidFill>
                  <a:srgbClr val="545454"/>
                </a:solidFill>
                <a:highlight>
                  <a:srgbClr val="FEFEFE"/>
                </a:highlight>
                <a:latin typeface="Consolas"/>
                <a:ea typeface="Consolas"/>
                <a:cs typeface="Consolas"/>
                <a:sym typeface="Consolas"/>
              </a:rPr>
              <a:t>x_fit = np.linspace(</a:t>
            </a:r>
            <a:r>
              <a:rPr lang="es-419" sz="1100">
                <a:solidFill>
                  <a:srgbClr val="AA5D00"/>
                </a:solidFill>
                <a:latin typeface="Consolas"/>
                <a:ea typeface="Consolas"/>
                <a:cs typeface="Consolas"/>
                <a:sym typeface="Consolas"/>
              </a:rPr>
              <a:t>min</a:t>
            </a:r>
            <a:r>
              <a:rPr lang="es-419" sz="1100">
                <a:solidFill>
                  <a:srgbClr val="545454"/>
                </a:solidFill>
                <a:highlight>
                  <a:srgbClr val="FEFEFE"/>
                </a:highlight>
                <a:latin typeface="Consolas"/>
                <a:ea typeface="Consolas"/>
                <a:cs typeface="Consolas"/>
                <a:sym typeface="Consolas"/>
              </a:rPr>
              <a:t>(list_sizes), </a:t>
            </a:r>
            <a:r>
              <a:rPr lang="es-419" sz="1100">
                <a:solidFill>
                  <a:srgbClr val="AA5D00"/>
                </a:solidFill>
                <a:latin typeface="Consolas"/>
                <a:ea typeface="Consolas"/>
                <a:cs typeface="Consolas"/>
                <a:sym typeface="Consolas"/>
              </a:rPr>
              <a:t>max</a:t>
            </a:r>
            <a:r>
              <a:rPr lang="es-419" sz="1100">
                <a:solidFill>
                  <a:srgbClr val="545454"/>
                </a:solidFill>
                <a:highlight>
                  <a:srgbClr val="FEFEFE"/>
                </a:highlight>
                <a:latin typeface="Consolas"/>
                <a:ea typeface="Consolas"/>
                <a:cs typeface="Consolas"/>
                <a:sym typeface="Consolas"/>
              </a:rPr>
              <a:t>(list_sizes), </a:t>
            </a:r>
            <a:r>
              <a:rPr lang="es-419" sz="1100">
                <a:solidFill>
                  <a:srgbClr val="AA5D00"/>
                </a:solidFill>
                <a:latin typeface="Consolas"/>
                <a:ea typeface="Consolas"/>
                <a:cs typeface="Consolas"/>
                <a:sym typeface="Consolas"/>
              </a:rPr>
              <a:t>500</a:t>
            </a:r>
            <a:r>
              <a:rPr lang="es-419" sz="1100">
                <a:solidFill>
                  <a:srgbClr val="545454"/>
                </a:solidFill>
                <a:highlight>
                  <a:srgbClr val="FEFEFE"/>
                </a:highlight>
                <a:latin typeface="Consolas"/>
                <a:ea typeface="Consolas"/>
                <a:cs typeface="Consolas"/>
                <a:sym typeface="Consolas"/>
              </a:rPr>
              <a:t>)</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100">
                <a:solidFill>
                  <a:srgbClr val="545454"/>
                </a:solidFill>
                <a:highlight>
                  <a:srgbClr val="FEFEFE"/>
                </a:highlight>
                <a:latin typeface="Consolas"/>
                <a:ea typeface="Consolas"/>
                <a:cs typeface="Consolas"/>
                <a:sym typeface="Consolas"/>
              </a:rPr>
              <a:t>y_fit_linear = linear(x_fit, *</a:t>
            </a:r>
            <a:r>
              <a:rPr lang="es-419" sz="1200">
                <a:solidFill>
                  <a:srgbClr val="696969"/>
                </a:solidFill>
                <a:latin typeface="Consolas"/>
                <a:ea typeface="Consolas"/>
                <a:cs typeface="Consolas"/>
                <a:sym typeface="Consolas"/>
              </a:rPr>
              <a:t>ajuste_lineal</a:t>
            </a:r>
            <a:r>
              <a:rPr lang="es-419" sz="1100">
                <a:solidFill>
                  <a:srgbClr val="545454"/>
                </a:solidFill>
                <a:highlight>
                  <a:srgbClr val="FEFEFE"/>
                </a:highlight>
                <a:latin typeface="Consolas"/>
                <a:ea typeface="Consolas"/>
                <a:cs typeface="Consolas"/>
                <a:sym typeface="Consolas"/>
              </a:rPr>
              <a:t>)</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100">
                <a:solidFill>
                  <a:srgbClr val="545454"/>
                </a:solidFill>
                <a:highlight>
                  <a:srgbClr val="FEFEFE"/>
                </a:highlight>
                <a:latin typeface="Consolas"/>
                <a:ea typeface="Consolas"/>
                <a:cs typeface="Consolas"/>
                <a:sym typeface="Consolas"/>
              </a:rPr>
              <a:t>y_fit_quadratic = quadratic(x_fit, *</a:t>
            </a:r>
            <a:r>
              <a:rPr lang="es-419" sz="1200">
                <a:solidFill>
                  <a:srgbClr val="696969"/>
                </a:solidFill>
                <a:latin typeface="Consolas"/>
                <a:ea typeface="Consolas"/>
                <a:cs typeface="Consolas"/>
                <a:sym typeface="Consolas"/>
              </a:rPr>
              <a:t>ajuste_cuadr</a:t>
            </a:r>
            <a:r>
              <a:rPr lang="es-419" sz="1100">
                <a:solidFill>
                  <a:srgbClr val="545454"/>
                </a:solidFill>
                <a:highlight>
                  <a:srgbClr val="FEFEFE"/>
                </a:highlight>
                <a:latin typeface="Consolas"/>
                <a:ea typeface="Consolas"/>
                <a:cs typeface="Consolas"/>
                <a:sym typeface="Consolas"/>
              </a:rPr>
              <a:t>)</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None/>
            </a:pPr>
            <a:r>
              <a:rPr lang="es-419" sz="1100">
                <a:solidFill>
                  <a:srgbClr val="545454"/>
                </a:solidFill>
                <a:highlight>
                  <a:srgbClr val="FEFEFE"/>
                </a:highlight>
                <a:latin typeface="Consolas"/>
                <a:ea typeface="Consolas"/>
                <a:cs typeface="Consolas"/>
                <a:sym typeface="Consolas"/>
              </a:rPr>
              <a:t>y_fit_logarithmic = logarithmic(x_fit, *</a:t>
            </a:r>
            <a:r>
              <a:rPr lang="es-419" sz="1200">
                <a:solidFill>
                  <a:srgbClr val="696969"/>
                </a:solidFill>
                <a:latin typeface="Consolas"/>
                <a:ea typeface="Consolas"/>
                <a:cs typeface="Consolas"/>
                <a:sym typeface="Consolas"/>
              </a:rPr>
              <a:t>ajuste_logar</a:t>
            </a:r>
            <a:r>
              <a:rPr lang="es-419" sz="1100">
                <a:solidFill>
                  <a:srgbClr val="545454"/>
                </a:solidFill>
                <a:highlight>
                  <a:srgbClr val="FEFEFE"/>
                </a:highlight>
                <a:latin typeface="Consolas"/>
                <a:ea typeface="Consolas"/>
                <a:cs typeface="Consolas"/>
                <a:sym typeface="Consolas"/>
              </a:rPr>
              <a:t>)</a:t>
            </a:r>
            <a:endParaRPr sz="1200">
              <a:solidFill>
                <a:srgbClr val="696969"/>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419"/>
              <a:t>Finalmente graficamos y notamos que el ajuste lineal es el más apropiado</a:t>
            </a:r>
            <a:endParaRPr/>
          </a:p>
          <a:p>
            <a:pPr marL="0" lvl="0" indent="0" algn="l" rtl="0">
              <a:spcBef>
                <a:spcPts val="1200"/>
              </a:spcBef>
              <a:spcAft>
                <a:spcPts val="1200"/>
              </a:spcAft>
              <a:buClr>
                <a:schemeClr val="dk1"/>
              </a:buClr>
              <a:buSzPts val="1100"/>
              <a:buFont typeface="Arial"/>
              <a:buNone/>
            </a:pPr>
            <a:r>
              <a:rPr lang="es-419" b="1">
                <a:solidFill>
                  <a:srgbClr val="AD2929"/>
                </a:solidFill>
              </a:rPr>
              <a:t>Nota:</a:t>
            </a:r>
            <a:r>
              <a:rPr lang="es-419"/>
              <a:t> este ejemplo fue hecho con la función reverse(s) de python, y no la versión recursiva del ejemplo anterior. </a:t>
            </a:r>
            <a:endParaRPr/>
          </a:p>
        </p:txBody>
      </p:sp>
      <p:pic>
        <p:nvPicPr>
          <p:cNvPr id="304" name="Google Shape;304;p38"/>
          <p:cNvPicPr preferRelativeResize="0"/>
          <p:nvPr/>
        </p:nvPicPr>
        <p:blipFill>
          <a:blip r:embed="rId3">
            <a:alphaModFix/>
          </a:blip>
          <a:stretch>
            <a:fillRect/>
          </a:stretch>
        </p:blipFill>
        <p:spPr>
          <a:xfrm>
            <a:off x="3380075" y="991150"/>
            <a:ext cx="5709052" cy="3133175"/>
          </a:xfrm>
          <a:prstGeom prst="rect">
            <a:avLst/>
          </a:prstGeom>
          <a:noFill/>
          <a:ln>
            <a:noFill/>
          </a:ln>
        </p:spPr>
      </p:pic>
      <p:sp>
        <p:nvSpPr>
          <p:cNvPr id="305" name="Google Shape;305;p3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06" name="Google Shape;306;p38"/>
          <p:cNvSpPr txBox="1">
            <a:spLocks noGrp="1"/>
          </p:cNvSpPr>
          <p:nvPr>
            <p:ph type="body" idx="1"/>
          </p:nvPr>
        </p:nvSpPr>
        <p:spPr>
          <a:xfrm>
            <a:off x="326550" y="1212650"/>
            <a:ext cx="3000000" cy="1785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419" sz="1100">
                <a:solidFill>
                  <a:srgbClr val="545454"/>
                </a:solidFill>
                <a:highlight>
                  <a:srgbClr val="FEFEFE"/>
                </a:highlight>
                <a:latin typeface="Consolas"/>
                <a:ea typeface="Consolas"/>
                <a:cs typeface="Consolas"/>
                <a:sym typeface="Consolas"/>
              </a:rPr>
              <a:t>plt.plot(</a:t>
            </a:r>
            <a:r>
              <a:rPr lang="es-419" sz="1200" b="1">
                <a:solidFill>
                  <a:srgbClr val="696969"/>
                </a:solidFill>
                <a:latin typeface="Consolas"/>
                <a:ea typeface="Consolas"/>
                <a:cs typeface="Consolas"/>
                <a:sym typeface="Consolas"/>
              </a:rPr>
              <a:t>longitudes</a:t>
            </a:r>
            <a:r>
              <a:rPr lang="es-419" sz="1100">
                <a:solidFill>
                  <a:srgbClr val="545454"/>
                </a:solidFill>
                <a:highlight>
                  <a:srgbClr val="FEFEFE"/>
                </a:highlight>
                <a:latin typeface="Consolas"/>
                <a:ea typeface="Consolas"/>
                <a:cs typeface="Consolas"/>
                <a:sym typeface="Consolas"/>
              </a:rPr>
              <a:t>, </a:t>
            </a:r>
            <a:r>
              <a:rPr lang="es-419" sz="1100" b="1">
                <a:solidFill>
                  <a:srgbClr val="545454"/>
                </a:solidFill>
                <a:highlight>
                  <a:srgbClr val="FEFEFE"/>
                </a:highlight>
                <a:latin typeface="Consolas"/>
                <a:ea typeface="Consolas"/>
                <a:cs typeface="Consolas"/>
                <a:sym typeface="Consolas"/>
              </a:rPr>
              <a:t>tiempos</a:t>
            </a:r>
            <a:r>
              <a:rPr lang="es-419" sz="1100">
                <a:solidFill>
                  <a:srgbClr val="545454"/>
                </a:solidFill>
                <a:highlight>
                  <a:srgbClr val="FEFEFE"/>
                </a:highlight>
                <a:latin typeface="Consolas"/>
                <a:ea typeface="Consolas"/>
                <a:cs typeface="Consolas"/>
                <a:sym typeface="Consolas"/>
              </a:rPr>
              <a:t>)</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100">
                <a:solidFill>
                  <a:srgbClr val="545454"/>
                </a:solidFill>
                <a:highlight>
                  <a:srgbClr val="FEFEFE"/>
                </a:highlight>
                <a:latin typeface="Consolas"/>
                <a:ea typeface="Consolas"/>
                <a:cs typeface="Consolas"/>
                <a:sym typeface="Consolas"/>
              </a:rPr>
              <a:t>plt.plot(x_fit, y_fit_linear)</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100">
                <a:solidFill>
                  <a:srgbClr val="545454"/>
                </a:solidFill>
                <a:highlight>
                  <a:srgbClr val="FEFEFE"/>
                </a:highlight>
                <a:latin typeface="Consolas"/>
                <a:ea typeface="Consolas"/>
                <a:cs typeface="Consolas"/>
                <a:sym typeface="Consolas"/>
              </a:rPr>
              <a:t>plt.plot(x_fit, y_fit_quadratic)</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100">
                <a:solidFill>
                  <a:srgbClr val="545454"/>
                </a:solidFill>
                <a:highlight>
                  <a:srgbClr val="FEFEFE"/>
                </a:highlight>
                <a:latin typeface="Consolas"/>
                <a:ea typeface="Consolas"/>
                <a:cs typeface="Consolas"/>
                <a:sym typeface="Consolas"/>
              </a:rPr>
              <a:t>plt.plot(x_fit, y_fit_logarithmic)</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100">
                <a:solidFill>
                  <a:srgbClr val="545454"/>
                </a:solidFill>
                <a:highlight>
                  <a:srgbClr val="FEFEFE"/>
                </a:highlight>
                <a:latin typeface="Consolas"/>
                <a:ea typeface="Consolas"/>
                <a:cs typeface="Consolas"/>
                <a:sym typeface="Consolas"/>
              </a:rPr>
              <a:t>…</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100">
                <a:solidFill>
                  <a:srgbClr val="545454"/>
                </a:solidFill>
                <a:highlight>
                  <a:srgbClr val="FEFEFE"/>
                </a:highlight>
                <a:latin typeface="Consolas"/>
                <a:ea typeface="Consolas"/>
                <a:cs typeface="Consolas"/>
                <a:sym typeface="Consolas"/>
              </a:rPr>
              <a:t>(acá va más código para formatear)</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100">
                <a:solidFill>
                  <a:srgbClr val="545454"/>
                </a:solidFill>
                <a:highlight>
                  <a:srgbClr val="FEFEFE"/>
                </a:highlight>
                <a:latin typeface="Consolas"/>
                <a:ea typeface="Consolas"/>
                <a:cs typeface="Consolas"/>
                <a:sym typeface="Consolas"/>
              </a:rPr>
              <a:t>…</a:t>
            </a: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solidFill>
                <a:srgbClr val="545454"/>
              </a:solidFill>
              <a:highlight>
                <a:srgbClr val="FEFEF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419" sz="1100">
                <a:solidFill>
                  <a:srgbClr val="545454"/>
                </a:solidFill>
                <a:highlight>
                  <a:srgbClr val="FEFEFE"/>
                </a:highlight>
                <a:latin typeface="Consolas"/>
                <a:ea typeface="Consolas"/>
                <a:cs typeface="Consolas"/>
                <a:sym typeface="Consolas"/>
              </a:rPr>
              <a:t>plt.show()</a:t>
            </a:r>
            <a:endParaRPr sz="1100">
              <a:solidFill>
                <a:srgbClr val="7928A1"/>
              </a:solidFill>
              <a:latin typeface="Consolas"/>
              <a:ea typeface="Consolas"/>
              <a:cs typeface="Consolas"/>
              <a:sym typeface="Consolas"/>
            </a:endParaRPr>
          </a:p>
        </p:txBody>
      </p:sp>
      <p:sp>
        <p:nvSpPr>
          <p:cNvPr id="307" name="Google Shape;30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Ajuste de funciones conocidas a los tiempos de ejecución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Ajuste de funciones conocidas a los tiempos de ejecución</a:t>
            </a:r>
            <a:endParaRPr/>
          </a:p>
          <a:p>
            <a:pPr marL="0" lvl="0" indent="0" algn="l" rtl="0">
              <a:spcBef>
                <a:spcPts val="0"/>
              </a:spcBef>
              <a:spcAft>
                <a:spcPts val="0"/>
              </a:spcAft>
              <a:buNone/>
            </a:pPr>
            <a:endParaRPr/>
          </a:p>
        </p:txBody>
      </p:sp>
      <p:sp>
        <p:nvSpPr>
          <p:cNvPr id="313" name="Google Shape;3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Más sobre este tema en.. </a:t>
            </a:r>
            <a:endParaRPr/>
          </a:p>
          <a:p>
            <a:pPr marL="0" lvl="0" indent="0" algn="l" rtl="0">
              <a:spcBef>
                <a:spcPts val="1200"/>
              </a:spcBef>
              <a:spcAft>
                <a:spcPts val="1200"/>
              </a:spcAft>
              <a:buNone/>
            </a:pPr>
            <a:r>
              <a:rPr lang="es-419"/>
              <a:t>Algo2 :) </a:t>
            </a:r>
            <a:endParaRPr/>
          </a:p>
        </p:txBody>
      </p:sp>
      <p:pic>
        <p:nvPicPr>
          <p:cNvPr id="314" name="Google Shape;314;p39"/>
          <p:cNvPicPr preferRelativeResize="0"/>
          <p:nvPr/>
        </p:nvPicPr>
        <p:blipFill rotWithShape="1">
          <a:blip r:embed="rId3">
            <a:alphaModFix/>
          </a:blip>
          <a:srcRect t="7338"/>
          <a:stretch/>
        </p:blipFill>
        <p:spPr>
          <a:xfrm>
            <a:off x="2989725" y="1152475"/>
            <a:ext cx="5230575" cy="3691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36550" algn="l" rtl="0">
              <a:lnSpc>
                <a:spcPct val="105000"/>
              </a:lnSpc>
              <a:spcBef>
                <a:spcPts val="0"/>
              </a:spcBef>
              <a:spcAft>
                <a:spcPts val="0"/>
              </a:spcAft>
              <a:buSzPts val="1700"/>
              <a:buChar char="●"/>
            </a:pPr>
            <a:r>
              <a:rPr lang="es-419" sz="1700"/>
              <a:t>Vimos cómo medir el </a:t>
            </a:r>
            <a:r>
              <a:rPr lang="es-419" sz="1700" b="1"/>
              <a:t>tiempo de ejecución</a:t>
            </a:r>
            <a:r>
              <a:rPr lang="es-419" sz="1700"/>
              <a:t> de programas en Python: </a:t>
            </a:r>
            <a:r>
              <a:rPr lang="es-419" sz="1700">
                <a:latin typeface="Century Schoolbook"/>
                <a:ea typeface="Century Schoolbook"/>
                <a:cs typeface="Century Schoolbook"/>
                <a:sym typeface="Century Schoolbook"/>
              </a:rPr>
              <a:t>TiempoReal(n)</a:t>
            </a:r>
            <a:r>
              <a:rPr lang="es-419" sz="1700"/>
              <a:t>. </a:t>
            </a:r>
            <a:endParaRPr sz="1700"/>
          </a:p>
          <a:p>
            <a:pPr marL="457200" lvl="0" indent="-336550" algn="l" rtl="0">
              <a:lnSpc>
                <a:spcPct val="105000"/>
              </a:lnSpc>
              <a:spcBef>
                <a:spcPts val="0"/>
              </a:spcBef>
              <a:spcAft>
                <a:spcPts val="0"/>
              </a:spcAft>
              <a:buSzPts val="1700"/>
              <a:buChar char="●"/>
            </a:pPr>
            <a:r>
              <a:rPr lang="es-419" sz="1700"/>
              <a:t>Vimos cómo se define el </a:t>
            </a:r>
            <a:r>
              <a:rPr lang="es-419" sz="1700" b="1"/>
              <a:t>conteo</a:t>
            </a:r>
            <a:r>
              <a:rPr lang="es-419" sz="1700"/>
              <a:t> </a:t>
            </a:r>
            <a:r>
              <a:rPr lang="es-419" sz="1700" b="1"/>
              <a:t>de operaciones elementales</a:t>
            </a:r>
            <a:r>
              <a:rPr lang="es-419" sz="1700"/>
              <a:t> a nivel implementativo y también a nivel teórico: </a:t>
            </a:r>
            <a:r>
              <a:rPr lang="es-419" sz="1700">
                <a:latin typeface="Century Schoolbook"/>
                <a:ea typeface="Century Schoolbook"/>
                <a:cs typeface="Century Schoolbook"/>
                <a:sym typeface="Century Schoolbook"/>
              </a:rPr>
              <a:t>T(n)</a:t>
            </a:r>
            <a:r>
              <a:rPr lang="es-419" sz="1700"/>
              <a:t>. </a:t>
            </a:r>
            <a:endParaRPr sz="1700"/>
          </a:p>
          <a:p>
            <a:pPr marL="457200" lvl="0" indent="-336550" algn="l" rtl="0">
              <a:lnSpc>
                <a:spcPct val="105000"/>
              </a:lnSpc>
              <a:spcBef>
                <a:spcPts val="0"/>
              </a:spcBef>
              <a:spcAft>
                <a:spcPts val="0"/>
              </a:spcAft>
              <a:buSzPts val="1700"/>
              <a:buChar char="●"/>
            </a:pPr>
            <a:r>
              <a:rPr lang="es-419" sz="1700"/>
              <a:t>Aprendimos lo básico sobre </a:t>
            </a:r>
            <a:r>
              <a:rPr lang="es-419" sz="1700" b="1"/>
              <a:t>graficar</a:t>
            </a:r>
            <a:r>
              <a:rPr lang="es-419" sz="1700"/>
              <a:t> experimentos y analizar los resultados.</a:t>
            </a:r>
            <a:endParaRPr sz="1700"/>
          </a:p>
          <a:p>
            <a:pPr marL="457200" lvl="0" indent="-336550" algn="l" rtl="0">
              <a:lnSpc>
                <a:spcPct val="105000"/>
              </a:lnSpc>
              <a:spcBef>
                <a:spcPts val="0"/>
              </a:spcBef>
              <a:spcAft>
                <a:spcPts val="0"/>
              </a:spcAft>
              <a:buSzPts val="1700"/>
              <a:buChar char="●"/>
            </a:pPr>
            <a:r>
              <a:rPr lang="es-419" sz="1700"/>
              <a:t>Vimos que es posible explorar qué tipo de </a:t>
            </a:r>
            <a:r>
              <a:rPr lang="es-419" sz="1700" b="1"/>
              <a:t>funciones se ajustan</a:t>
            </a:r>
            <a:r>
              <a:rPr lang="es-419" sz="1700"/>
              <a:t> bien a esos tiempos.</a:t>
            </a:r>
            <a:endParaRPr sz="1700"/>
          </a:p>
          <a:p>
            <a:pPr marL="0" lvl="0" indent="0" algn="l" rtl="0">
              <a:lnSpc>
                <a:spcPct val="105000"/>
              </a:lnSpc>
              <a:spcBef>
                <a:spcPts val="1200"/>
              </a:spcBef>
              <a:spcAft>
                <a:spcPts val="0"/>
              </a:spcAft>
              <a:buNone/>
            </a:pPr>
            <a:r>
              <a:rPr lang="es-419" sz="1700"/>
              <a:t>Contar bien será clave para el análisis de programas en materias posteriores. Aprovechen esta materia para aprender a hacerlo lo más rigurosamente posible. </a:t>
            </a:r>
            <a:endParaRPr sz="1700"/>
          </a:p>
          <a:p>
            <a:pPr marL="0" lvl="0" indent="0" algn="l" rtl="0">
              <a:lnSpc>
                <a:spcPct val="105000"/>
              </a:lnSpc>
              <a:spcBef>
                <a:spcPts val="1200"/>
              </a:spcBef>
              <a:spcAft>
                <a:spcPts val="0"/>
              </a:spcAft>
              <a:buNone/>
            </a:pPr>
            <a:endParaRPr sz="1700"/>
          </a:p>
          <a:p>
            <a:pPr marL="0" lvl="0" indent="0" algn="l" rtl="0">
              <a:lnSpc>
                <a:spcPct val="105000"/>
              </a:lnSpc>
              <a:spcBef>
                <a:spcPts val="1200"/>
              </a:spcBef>
              <a:spcAft>
                <a:spcPts val="1200"/>
              </a:spcAft>
              <a:buNone/>
            </a:pPr>
            <a:r>
              <a:rPr lang="es-419" sz="1700"/>
              <a:t>  							</a:t>
            </a:r>
            <a:r>
              <a:rPr lang="es-419" sz="3500"/>
              <a:t>FIN</a:t>
            </a:r>
            <a:endParaRPr sz="3500"/>
          </a:p>
        </p:txBody>
      </p:sp>
      <p:sp>
        <p:nvSpPr>
          <p:cNvPr id="320" name="Google Shape;32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Resumen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04800" y="990600"/>
            <a:ext cx="8690100" cy="1262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sumatoria_1</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 = </a:t>
            </a:r>
            <a:r>
              <a:rPr lang="es-419">
                <a:solidFill>
                  <a:srgbClr val="AA5D00"/>
                </a:solidFill>
                <a:latin typeface="Consolas"/>
                <a:ea typeface="Consolas"/>
                <a:cs typeface="Consolas"/>
                <a:sym typeface="Consolas"/>
              </a:rPr>
              <a:t>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for</a:t>
            </a:r>
            <a:r>
              <a:rPr lang="es-419">
                <a:solidFill>
                  <a:srgbClr val="545454"/>
                </a:solidFill>
                <a:highlight>
                  <a:srgbClr val="FEFEFE"/>
                </a:highlight>
                <a:latin typeface="Consolas"/>
                <a:ea typeface="Consolas"/>
                <a:cs typeface="Consolas"/>
                <a:sym typeface="Consolas"/>
              </a:rPr>
              <a:t> i </a:t>
            </a:r>
            <a:r>
              <a:rPr lang="es-419">
                <a:solidFill>
                  <a:srgbClr val="7928A1"/>
                </a:solidFill>
                <a:latin typeface="Consolas"/>
                <a:ea typeface="Consolas"/>
                <a:cs typeface="Consolas"/>
                <a:sym typeface="Consolas"/>
              </a:rPr>
              <a:t>in</a:t>
            </a:r>
            <a:r>
              <a:rPr lang="es-419">
                <a:solidFill>
                  <a:srgbClr val="545454"/>
                </a:solidFill>
                <a:highlight>
                  <a:srgbClr val="FEFEFE"/>
                </a:highlight>
                <a:latin typeface="Consolas"/>
                <a:ea typeface="Consolas"/>
                <a:cs typeface="Consolas"/>
                <a:sym typeface="Consolas"/>
              </a:rPr>
              <a:t> </a:t>
            </a:r>
            <a:r>
              <a:rPr lang="es-419">
                <a:solidFill>
                  <a:srgbClr val="AA5D00"/>
                </a:solidFill>
                <a:latin typeface="Consolas"/>
                <a:ea typeface="Consolas"/>
                <a:cs typeface="Consolas"/>
                <a:sym typeface="Consolas"/>
              </a:rPr>
              <a:t>range</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1</a:t>
            </a:r>
            <a:r>
              <a:rPr lang="es-419">
                <a:solidFill>
                  <a:srgbClr val="545454"/>
                </a:solidFill>
                <a:highlight>
                  <a:srgbClr val="FEFEFE"/>
                </a:highlight>
                <a:latin typeface="Consolas"/>
                <a:ea typeface="Consolas"/>
                <a:cs typeface="Consolas"/>
                <a:sym typeface="Consolas"/>
              </a:rPr>
              <a:t>, n):</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total + i</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return</a:t>
            </a:r>
            <a:r>
              <a:rPr lang="es-419">
                <a:solidFill>
                  <a:srgbClr val="545454"/>
                </a:solidFill>
                <a:highlight>
                  <a:srgbClr val="FEFEFE"/>
                </a:highlight>
                <a:latin typeface="Consolas"/>
                <a:ea typeface="Consolas"/>
                <a:cs typeface="Consolas"/>
                <a:sym typeface="Consolas"/>
              </a:rPr>
              <a:t> total </a:t>
            </a:r>
            <a:endParaRPr>
              <a:solidFill>
                <a:srgbClr val="696969"/>
              </a:solidFill>
              <a:latin typeface="Consolas"/>
              <a:ea typeface="Consolas"/>
              <a:cs typeface="Consolas"/>
              <a:sym typeface="Consolas"/>
            </a:endParaRPr>
          </a:p>
        </p:txBody>
      </p:sp>
      <p:sp>
        <p:nvSpPr>
          <p:cNvPr id="69" name="Google Shape;69;p15"/>
          <p:cNvSpPr txBox="1"/>
          <p:nvPr/>
        </p:nvSpPr>
        <p:spPr>
          <a:xfrm>
            <a:off x="304800" y="3276600"/>
            <a:ext cx="8690100" cy="1046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sumatoria_3</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              </a:t>
            </a:r>
            <a:r>
              <a:rPr lang="es-419">
                <a:solidFill>
                  <a:schemeClr val="accent3"/>
                </a:solidFill>
                <a:highlight>
                  <a:srgbClr val="FEFEFE"/>
                </a:highlight>
                <a:latin typeface="Consolas"/>
                <a:ea typeface="Consolas"/>
                <a:cs typeface="Consolas"/>
                <a:sym typeface="Consolas"/>
              </a:rPr>
              <a:t># Versión recursiva (a la Haskell)</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if</a:t>
            </a:r>
            <a:r>
              <a:rPr lang="es-419">
                <a:solidFill>
                  <a:srgbClr val="545454"/>
                </a:solidFill>
                <a:highlight>
                  <a:srgbClr val="FEFEFE"/>
                </a:highlight>
                <a:latin typeface="Consolas"/>
                <a:ea typeface="Consolas"/>
                <a:cs typeface="Consolas"/>
                <a:sym typeface="Consolas"/>
              </a:rPr>
              <a:t> n == </a:t>
            </a:r>
            <a:r>
              <a:rPr lang="es-419">
                <a:solidFill>
                  <a:srgbClr val="AA5D00"/>
                </a:solidFill>
                <a:latin typeface="Consolas"/>
                <a:ea typeface="Consolas"/>
                <a:cs typeface="Consolas"/>
                <a:sym typeface="Consolas"/>
              </a:rPr>
              <a:t>0</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return</a:t>
            </a:r>
            <a:r>
              <a:rPr lang="es-419">
                <a:solidFill>
                  <a:srgbClr val="545454"/>
                </a:solidFill>
                <a:highlight>
                  <a:srgbClr val="FEFEFE"/>
                </a:highlight>
                <a:latin typeface="Consolas"/>
                <a:ea typeface="Consolas"/>
                <a:cs typeface="Consolas"/>
                <a:sym typeface="Consolas"/>
              </a:rPr>
              <a:t> </a:t>
            </a:r>
            <a:r>
              <a:rPr lang="es-419">
                <a:solidFill>
                  <a:srgbClr val="AA5D00"/>
                </a:solidFill>
                <a:latin typeface="Consolas"/>
                <a:ea typeface="Consolas"/>
                <a:cs typeface="Consolas"/>
                <a:sym typeface="Consolas"/>
              </a:rPr>
              <a:t>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return</a:t>
            </a:r>
            <a:r>
              <a:rPr lang="es-419">
                <a:solidFill>
                  <a:srgbClr val="545454"/>
                </a:solidFill>
                <a:highlight>
                  <a:srgbClr val="FEFEFE"/>
                </a:highlight>
                <a:latin typeface="Consolas"/>
                <a:ea typeface="Consolas"/>
                <a:cs typeface="Consolas"/>
                <a:sym typeface="Consolas"/>
              </a:rPr>
              <a:t> n + sumatoria(n - </a:t>
            </a:r>
            <a:r>
              <a:rPr lang="es-419">
                <a:solidFill>
                  <a:srgbClr val="AA5D00"/>
                </a:solidFill>
                <a:latin typeface="Consolas"/>
                <a:ea typeface="Consolas"/>
                <a:cs typeface="Consolas"/>
                <a:sym typeface="Consolas"/>
              </a:rPr>
              <a:t>1</a:t>
            </a:r>
            <a:r>
              <a:rPr lang="es-419">
                <a:solidFill>
                  <a:srgbClr val="545454"/>
                </a:solidFill>
                <a:highlight>
                  <a:srgbClr val="FEFEFE"/>
                </a:highlight>
                <a:latin typeface="Consolas"/>
                <a:ea typeface="Consolas"/>
                <a:cs typeface="Consolas"/>
                <a:sym typeface="Consolas"/>
              </a:rPr>
              <a:t>)</a:t>
            </a:r>
            <a:endParaRPr>
              <a:solidFill>
                <a:srgbClr val="696969"/>
              </a:solidFill>
              <a:latin typeface="Consolas"/>
              <a:ea typeface="Consolas"/>
              <a:cs typeface="Consolas"/>
              <a:sym typeface="Consolas"/>
            </a:endParaRPr>
          </a:p>
        </p:txBody>
      </p:sp>
      <p:sp>
        <p:nvSpPr>
          <p:cNvPr id="70" name="Google Shape;70;p15"/>
          <p:cNvSpPr txBox="1"/>
          <p:nvPr/>
        </p:nvSpPr>
        <p:spPr>
          <a:xfrm>
            <a:off x="304800" y="2362200"/>
            <a:ext cx="8690100" cy="8313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sumatoria_2</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a:t>
            </a:r>
            <a:r>
              <a:rPr lang="es-419">
                <a:solidFill>
                  <a:srgbClr val="397300"/>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 = (n * (n-1)) // 2          </a:t>
            </a:r>
            <a:r>
              <a:rPr lang="es-419">
                <a:solidFill>
                  <a:schemeClr val="accent3"/>
                </a:solidFill>
                <a:highlight>
                  <a:srgbClr val="FEFEFE"/>
                </a:highlight>
                <a:latin typeface="Consolas"/>
                <a:ea typeface="Consolas"/>
                <a:cs typeface="Consolas"/>
                <a:sym typeface="Consolas"/>
              </a:rPr>
              <a:t># // es la división entera.</a:t>
            </a:r>
            <a:endParaRPr>
              <a:solidFill>
                <a:schemeClr val="accent3"/>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return</a:t>
            </a:r>
            <a:r>
              <a:rPr lang="es-419">
                <a:solidFill>
                  <a:srgbClr val="545454"/>
                </a:solidFill>
                <a:highlight>
                  <a:srgbClr val="FEFEFE"/>
                </a:highlight>
                <a:latin typeface="Consolas"/>
                <a:ea typeface="Consolas"/>
                <a:cs typeface="Consolas"/>
                <a:sym typeface="Consolas"/>
              </a:rPr>
              <a:t> total </a:t>
            </a:r>
            <a:endParaRPr>
              <a:solidFill>
                <a:srgbClr val="696969"/>
              </a:solidFill>
              <a:latin typeface="Consolas"/>
              <a:ea typeface="Consolas"/>
              <a:cs typeface="Consolas"/>
              <a:sym typeface="Consolas"/>
            </a:endParaRPr>
          </a:p>
        </p:txBody>
      </p:sp>
      <p:sp>
        <p:nvSpPr>
          <p:cNvPr id="71" name="Google Shape;71;p15"/>
          <p:cNvSpPr txBox="1"/>
          <p:nvPr/>
        </p:nvSpPr>
        <p:spPr>
          <a:xfrm>
            <a:off x="304800" y="4343400"/>
            <a:ext cx="82611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419" sz="1800">
                <a:solidFill>
                  <a:schemeClr val="dk2"/>
                </a:solidFill>
                <a:latin typeface="Barlow"/>
                <a:ea typeface="Barlow"/>
                <a:cs typeface="Barlow"/>
                <a:sym typeface="Barlow"/>
              </a:rPr>
              <a:t>¿Y ahora? ¿Si tengo que pedir una compu prestada para correr mi programa, por cuánto tiempo lo pido? </a:t>
            </a:r>
            <a:r>
              <a:rPr lang="es-419" sz="1800" b="1">
                <a:solidFill>
                  <a:srgbClr val="7928A1"/>
                </a:solidFill>
                <a:latin typeface="Barlow"/>
                <a:ea typeface="Barlow"/>
                <a:cs typeface="Barlow"/>
                <a:sym typeface="Barlow"/>
              </a:rPr>
              <a:t>¿Podremos saberlo de antemano (sin correr nada)?</a:t>
            </a:r>
            <a:endParaRPr b="1">
              <a:solidFill>
                <a:srgbClr val="7928A1"/>
              </a:solidFill>
              <a:latin typeface="Barlow"/>
              <a:ea typeface="Barlow"/>
              <a:cs typeface="Barlow"/>
              <a:sym typeface="Barlow"/>
            </a:endParaRPr>
          </a:p>
        </p:txBody>
      </p:sp>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latin typeface="Barlow"/>
                <a:ea typeface="Barlow"/>
                <a:cs typeface="Barlow"/>
                <a:sym typeface="Barlow"/>
              </a:rPr>
              <a:t>¿Cuánto tiempo demora mi programa?</a:t>
            </a:r>
            <a:endParaRPr>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Barlow"/>
              <a:buChar char="●"/>
            </a:pPr>
            <a:r>
              <a:rPr lang="es-419">
                <a:latin typeface="Barlow"/>
                <a:ea typeface="Barlow"/>
                <a:cs typeface="Barlow"/>
                <a:sym typeface="Barlow"/>
              </a:rPr>
              <a:t>Medir el </a:t>
            </a:r>
            <a:r>
              <a:rPr lang="es-419" b="1">
                <a:latin typeface="Barlow"/>
                <a:ea typeface="Barlow"/>
                <a:cs typeface="Barlow"/>
                <a:sym typeface="Barlow"/>
              </a:rPr>
              <a:t>tiempo de ejecución</a:t>
            </a:r>
            <a:r>
              <a:rPr lang="es-419">
                <a:latin typeface="Barlow"/>
                <a:ea typeface="Barlow"/>
                <a:cs typeface="Barlow"/>
                <a:sym typeface="Barlow"/>
              </a:rPr>
              <a:t> de programas en Python.</a:t>
            </a:r>
            <a:endParaRPr>
              <a:latin typeface="Barlow"/>
              <a:ea typeface="Barlow"/>
              <a:cs typeface="Barlow"/>
              <a:sym typeface="Barlow"/>
            </a:endParaRPr>
          </a:p>
          <a:p>
            <a:pPr marL="457200" lvl="0" indent="-342900" algn="l" rtl="0">
              <a:spcBef>
                <a:spcPts val="0"/>
              </a:spcBef>
              <a:spcAft>
                <a:spcPts val="0"/>
              </a:spcAft>
              <a:buSzPts val="1800"/>
              <a:buFont typeface="Barlow"/>
              <a:buChar char="●"/>
            </a:pPr>
            <a:r>
              <a:rPr lang="es-419">
                <a:latin typeface="Barlow"/>
                <a:ea typeface="Barlow"/>
                <a:cs typeface="Barlow"/>
                <a:sym typeface="Barlow"/>
              </a:rPr>
              <a:t>Entender el </a:t>
            </a:r>
            <a:r>
              <a:rPr lang="es-419" b="1">
                <a:latin typeface="Barlow"/>
                <a:ea typeface="Barlow"/>
                <a:cs typeface="Barlow"/>
                <a:sym typeface="Barlow"/>
              </a:rPr>
              <a:t>conteo</a:t>
            </a:r>
            <a:r>
              <a:rPr lang="es-419">
                <a:latin typeface="Barlow"/>
                <a:ea typeface="Barlow"/>
                <a:cs typeface="Barlow"/>
                <a:sym typeface="Barlow"/>
              </a:rPr>
              <a:t> de operaciones elementales a nivel práctico e implementativo. </a:t>
            </a:r>
            <a:endParaRPr>
              <a:latin typeface="Barlow"/>
              <a:ea typeface="Barlow"/>
              <a:cs typeface="Barlow"/>
              <a:sym typeface="Barlow"/>
            </a:endParaRPr>
          </a:p>
          <a:p>
            <a:pPr marL="457200" lvl="0" indent="-342900" algn="l" rtl="0">
              <a:spcBef>
                <a:spcPts val="0"/>
              </a:spcBef>
              <a:spcAft>
                <a:spcPts val="0"/>
              </a:spcAft>
              <a:buSzPts val="1800"/>
              <a:buFont typeface="Barlow"/>
              <a:buChar char="●"/>
            </a:pPr>
            <a:r>
              <a:rPr lang="es-419">
                <a:latin typeface="Barlow"/>
                <a:ea typeface="Barlow"/>
                <a:cs typeface="Barlow"/>
                <a:sym typeface="Barlow"/>
              </a:rPr>
              <a:t>Aprender a </a:t>
            </a:r>
            <a:r>
              <a:rPr lang="es-419" b="1">
                <a:latin typeface="Barlow"/>
                <a:ea typeface="Barlow"/>
                <a:cs typeface="Barlow"/>
                <a:sym typeface="Barlow"/>
              </a:rPr>
              <a:t>graficar</a:t>
            </a:r>
            <a:r>
              <a:rPr lang="es-419">
                <a:latin typeface="Barlow"/>
                <a:ea typeface="Barlow"/>
                <a:cs typeface="Barlow"/>
                <a:sym typeface="Barlow"/>
              </a:rPr>
              <a:t> los experimentos y analizar los resultados.</a:t>
            </a:r>
            <a:endParaRPr>
              <a:latin typeface="Barlow"/>
              <a:ea typeface="Barlow"/>
              <a:cs typeface="Barlow"/>
              <a:sym typeface="Barlow"/>
            </a:endParaRPr>
          </a:p>
          <a:p>
            <a:pPr marL="457200" lvl="0" indent="-342900" algn="l" rtl="0">
              <a:spcBef>
                <a:spcPts val="0"/>
              </a:spcBef>
              <a:spcAft>
                <a:spcPts val="0"/>
              </a:spcAft>
              <a:buSzPts val="1800"/>
              <a:buFont typeface="Barlow"/>
              <a:buChar char="●"/>
            </a:pPr>
            <a:r>
              <a:rPr lang="es-419">
                <a:latin typeface="Barlow"/>
                <a:ea typeface="Barlow"/>
                <a:cs typeface="Barlow"/>
                <a:sym typeface="Barlow"/>
              </a:rPr>
              <a:t>Explorar qué tipo de </a:t>
            </a:r>
            <a:r>
              <a:rPr lang="es-419" b="1">
                <a:latin typeface="Barlow"/>
                <a:ea typeface="Barlow"/>
                <a:cs typeface="Barlow"/>
                <a:sym typeface="Barlow"/>
              </a:rPr>
              <a:t>función se ajusta</a:t>
            </a:r>
            <a:r>
              <a:rPr lang="es-419">
                <a:latin typeface="Barlow"/>
                <a:ea typeface="Barlow"/>
                <a:cs typeface="Barlow"/>
                <a:sym typeface="Barlow"/>
              </a:rPr>
              <a:t> bien a esos tiempos.</a:t>
            </a:r>
            <a:endParaRPr>
              <a:latin typeface="Barlow"/>
              <a:ea typeface="Barlow"/>
              <a:cs typeface="Barlow"/>
              <a:sym typeface="Barlow"/>
            </a:endParaRPr>
          </a:p>
          <a:p>
            <a:pPr marL="0" lvl="0" indent="0" algn="l" rtl="0">
              <a:spcBef>
                <a:spcPts val="1200"/>
              </a:spcBef>
              <a:spcAft>
                <a:spcPts val="0"/>
              </a:spcAft>
              <a:buNone/>
            </a:pPr>
            <a:endParaRPr>
              <a:latin typeface="Barlow"/>
              <a:ea typeface="Barlow"/>
              <a:cs typeface="Barlow"/>
              <a:sym typeface="Barlow"/>
            </a:endParaRPr>
          </a:p>
          <a:p>
            <a:pPr marL="0" lvl="0" indent="0" algn="l" rtl="0">
              <a:spcBef>
                <a:spcPts val="1200"/>
              </a:spcBef>
              <a:spcAft>
                <a:spcPts val="0"/>
              </a:spcAft>
              <a:buNone/>
            </a:pPr>
            <a:r>
              <a:rPr lang="es-419">
                <a:latin typeface="Barlow"/>
                <a:ea typeface="Barlow"/>
                <a:cs typeface="Barlow"/>
                <a:sym typeface="Barlow"/>
              </a:rPr>
              <a:t>Continuará (con esteroides) en Algoritmos Y Estructuras de Datos (Algo 2 para LCD). </a:t>
            </a:r>
            <a:endParaRPr>
              <a:latin typeface="Barlow"/>
              <a:ea typeface="Barlow"/>
              <a:cs typeface="Barlow"/>
              <a:sym typeface="Barlow"/>
            </a:endParaRPr>
          </a:p>
          <a:p>
            <a:pPr marL="0" lvl="0" indent="0" algn="l" rtl="0">
              <a:spcBef>
                <a:spcPts val="1200"/>
              </a:spcBef>
              <a:spcAft>
                <a:spcPts val="0"/>
              </a:spcAft>
              <a:buNone/>
            </a:pPr>
            <a:endParaRPr>
              <a:latin typeface="Barlow"/>
              <a:ea typeface="Barlow"/>
              <a:cs typeface="Barlow"/>
              <a:sym typeface="Barlow"/>
            </a:endParaRPr>
          </a:p>
          <a:p>
            <a:pPr marL="0" lvl="0" indent="0" algn="l" rtl="0">
              <a:spcBef>
                <a:spcPts val="1200"/>
              </a:spcBef>
              <a:spcAft>
                <a:spcPts val="1200"/>
              </a:spcAft>
              <a:buNone/>
            </a:pPr>
            <a:endParaRPr/>
          </a:p>
        </p:txBody>
      </p:sp>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latin typeface="Barlow"/>
                <a:ea typeface="Barlow"/>
                <a:cs typeface="Barlow"/>
                <a:sym typeface="Barlow"/>
              </a:rPr>
              <a:t>Objetivos de hoy</a:t>
            </a:r>
            <a:endParaRPr>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852"/>
              <a:buFont typeface="Arial"/>
              <a:buNone/>
            </a:pPr>
            <a:r>
              <a:rPr lang="es-419" sz="1595">
                <a:latin typeface="Barlow"/>
                <a:ea typeface="Barlow"/>
                <a:cs typeface="Barlow"/>
                <a:sym typeface="Barlow"/>
              </a:rPr>
              <a:t>Medir el </a:t>
            </a:r>
            <a:r>
              <a:rPr lang="es-419" sz="1595" b="1">
                <a:solidFill>
                  <a:srgbClr val="9900FF"/>
                </a:solidFill>
                <a:latin typeface="Barlow"/>
                <a:ea typeface="Barlow"/>
                <a:cs typeface="Barlow"/>
                <a:sym typeface="Barlow"/>
              </a:rPr>
              <a:t>tiempo de ejecución</a:t>
            </a:r>
            <a:r>
              <a:rPr lang="es-419" sz="1595">
                <a:latin typeface="Barlow"/>
                <a:ea typeface="Barlow"/>
                <a:cs typeface="Barlow"/>
                <a:sym typeface="Barlow"/>
              </a:rPr>
              <a:t> de un programa es importante por varias razones:</a:t>
            </a:r>
            <a:endParaRPr sz="1595">
              <a:latin typeface="Barlow"/>
              <a:ea typeface="Barlow"/>
              <a:cs typeface="Barlow"/>
              <a:sym typeface="Barlow"/>
            </a:endParaRPr>
          </a:p>
          <a:p>
            <a:pPr marL="457200" lvl="0" indent="-329882" algn="l" rtl="0">
              <a:lnSpc>
                <a:spcPct val="95000"/>
              </a:lnSpc>
              <a:spcBef>
                <a:spcPts val="1200"/>
              </a:spcBef>
              <a:spcAft>
                <a:spcPts val="0"/>
              </a:spcAft>
              <a:buSzPts val="1595"/>
              <a:buFont typeface="Barlow"/>
              <a:buChar char="●"/>
            </a:pPr>
            <a:r>
              <a:rPr lang="es-419" sz="1595" b="1">
                <a:latin typeface="Barlow"/>
                <a:ea typeface="Barlow"/>
                <a:cs typeface="Barlow"/>
                <a:sym typeface="Barlow"/>
              </a:rPr>
              <a:t>Eficiencia</a:t>
            </a:r>
            <a:r>
              <a:rPr lang="es-419" sz="1595">
                <a:latin typeface="Barlow"/>
                <a:ea typeface="Barlow"/>
                <a:cs typeface="Barlow"/>
                <a:sym typeface="Barlow"/>
              </a:rPr>
              <a:t>: Permite evaluar qué tan rápido se ejecuta un programa. En aplicaciones donde el tiempo es crítico, como en sistemas en tiempo real, videojuegos, transacciones financieras o análisis de grandes volúmenes de datos, el rendimiento puede ser un factor decisivo.</a:t>
            </a:r>
            <a:endParaRPr sz="1595">
              <a:latin typeface="Barlow"/>
              <a:ea typeface="Barlow"/>
              <a:cs typeface="Barlow"/>
              <a:sym typeface="Barlow"/>
            </a:endParaRPr>
          </a:p>
          <a:p>
            <a:pPr marL="457200" lvl="0" indent="-329882" algn="l" rtl="0">
              <a:lnSpc>
                <a:spcPct val="95000"/>
              </a:lnSpc>
              <a:spcBef>
                <a:spcPts val="0"/>
              </a:spcBef>
              <a:spcAft>
                <a:spcPts val="0"/>
              </a:spcAft>
              <a:buSzPts val="1595"/>
              <a:buFont typeface="Barlow"/>
              <a:buChar char="●"/>
            </a:pPr>
            <a:r>
              <a:rPr lang="es-419" sz="1595" b="1">
                <a:latin typeface="Barlow"/>
                <a:ea typeface="Barlow"/>
                <a:cs typeface="Barlow"/>
                <a:sym typeface="Barlow"/>
              </a:rPr>
              <a:t>Optimización</a:t>
            </a:r>
            <a:r>
              <a:rPr lang="es-419" sz="1595">
                <a:latin typeface="Barlow"/>
                <a:ea typeface="Barlow"/>
                <a:cs typeface="Barlow"/>
                <a:sym typeface="Barlow"/>
              </a:rPr>
              <a:t>: Identificar las partes del código que consumen más tiempo puede ayudar a optimizar el programa. Al saber dónde se están produciendo los cuellos de botella, los desarrolladores pueden concentrarse en mejorar esas áreas específicas.</a:t>
            </a:r>
            <a:endParaRPr sz="1595">
              <a:latin typeface="Barlow"/>
              <a:ea typeface="Barlow"/>
              <a:cs typeface="Barlow"/>
              <a:sym typeface="Barlow"/>
            </a:endParaRPr>
          </a:p>
          <a:p>
            <a:pPr marL="457200" lvl="0" indent="-329882" algn="l" rtl="0">
              <a:lnSpc>
                <a:spcPct val="95000"/>
              </a:lnSpc>
              <a:spcBef>
                <a:spcPts val="0"/>
              </a:spcBef>
              <a:spcAft>
                <a:spcPts val="0"/>
              </a:spcAft>
              <a:buSzPts val="1595"/>
              <a:buFont typeface="Barlow"/>
              <a:buChar char="●"/>
            </a:pPr>
            <a:r>
              <a:rPr lang="es-419" sz="1595" b="1">
                <a:latin typeface="Barlow"/>
                <a:ea typeface="Barlow"/>
                <a:cs typeface="Barlow"/>
                <a:sym typeface="Barlow"/>
              </a:rPr>
              <a:t>Comparación de Algoritmos</a:t>
            </a:r>
            <a:r>
              <a:rPr lang="es-419" sz="1595">
                <a:latin typeface="Barlow"/>
                <a:ea typeface="Barlow"/>
                <a:cs typeface="Barlow"/>
                <a:sym typeface="Barlow"/>
              </a:rPr>
              <a:t>: Para elegir el mejor algoritmo entre varias alternativas, es útil medir el tiempo de ejecución. Un algoritmo puede ser más eficiente que otro en términos de velocidad, lo que es crucial para aplicaciones donde el rendimiento es importante.</a:t>
            </a:r>
            <a:endParaRPr sz="1595">
              <a:latin typeface="Barlow"/>
              <a:ea typeface="Barlow"/>
              <a:cs typeface="Barlow"/>
              <a:sym typeface="Barlow"/>
            </a:endParaRPr>
          </a:p>
          <a:p>
            <a:pPr marL="457200" lvl="0" indent="-329882" algn="l" rtl="0">
              <a:lnSpc>
                <a:spcPct val="95000"/>
              </a:lnSpc>
              <a:spcBef>
                <a:spcPts val="0"/>
              </a:spcBef>
              <a:spcAft>
                <a:spcPts val="0"/>
              </a:spcAft>
              <a:buSzPts val="1595"/>
              <a:buFont typeface="Barlow"/>
              <a:buChar char="●"/>
            </a:pPr>
            <a:r>
              <a:rPr lang="es-419" sz="1595" b="1">
                <a:latin typeface="Barlow"/>
                <a:ea typeface="Barlow"/>
                <a:cs typeface="Barlow"/>
                <a:sym typeface="Barlow"/>
              </a:rPr>
              <a:t>Eficiencia de Recursos</a:t>
            </a:r>
            <a:r>
              <a:rPr lang="es-419" sz="1595">
                <a:latin typeface="Barlow"/>
                <a:ea typeface="Barlow"/>
                <a:cs typeface="Barlow"/>
                <a:sym typeface="Barlow"/>
              </a:rPr>
              <a:t>: Un programa más rápido generalmente consume menos recursos del sistema, como CPU y memoria, lo que puede ser importante en entornos con recursos limitados.</a:t>
            </a:r>
            <a:endParaRPr sz="1595">
              <a:latin typeface="Barlow"/>
              <a:ea typeface="Barlow"/>
              <a:cs typeface="Barlow"/>
              <a:sym typeface="Barlow"/>
            </a:endParaRPr>
          </a:p>
        </p:txBody>
      </p:sp>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latin typeface="Barlow"/>
                <a:ea typeface="Barlow"/>
                <a:cs typeface="Barlow"/>
                <a:sym typeface="Barlow"/>
              </a:rPr>
              <a:t>Importancia de poder medir tiempos</a:t>
            </a:r>
            <a:endParaRPr>
              <a:latin typeface="Barlow"/>
              <a:ea typeface="Barlow"/>
              <a:cs typeface="Barlow"/>
              <a:sym typeface="Barl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Medición del tiempo de ejecución</a:t>
            </a:r>
            <a:endParaRPr/>
          </a:p>
        </p:txBody>
      </p:sp>
      <p:sp>
        <p:nvSpPr>
          <p:cNvPr id="90" name="Google Shape;90;p18"/>
          <p:cNvSpPr txBox="1"/>
          <p:nvPr/>
        </p:nvSpPr>
        <p:spPr>
          <a:xfrm>
            <a:off x="304800" y="1046075"/>
            <a:ext cx="8690100" cy="2124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b="1">
                <a:solidFill>
                  <a:srgbClr val="7928A1"/>
                </a:solidFill>
                <a:latin typeface="Consolas"/>
                <a:ea typeface="Consolas"/>
                <a:cs typeface="Consolas"/>
                <a:sym typeface="Consolas"/>
              </a:rPr>
              <a:t>import</a:t>
            </a:r>
            <a:r>
              <a:rPr lang="es-419" b="1">
                <a:solidFill>
                  <a:srgbClr val="545454"/>
                </a:solidFill>
                <a:highlight>
                  <a:srgbClr val="FEFEFE"/>
                </a:highlight>
                <a:latin typeface="Consolas"/>
                <a:ea typeface="Consolas"/>
                <a:cs typeface="Consolas"/>
                <a:sym typeface="Consolas"/>
              </a:rPr>
              <a:t> time                                    </a:t>
            </a:r>
            <a:r>
              <a:rPr lang="es-419">
                <a:solidFill>
                  <a:srgbClr val="696969"/>
                </a:solidFill>
                <a:latin typeface="Consolas"/>
                <a:ea typeface="Consolas"/>
                <a:cs typeface="Consolas"/>
                <a:sym typeface="Consolas"/>
              </a:rPr>
              <a:t># Biblioteca de python</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endParaRPr b="1">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sumatoria_con_tiempos</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b="1">
                <a:solidFill>
                  <a:srgbClr val="545454"/>
                </a:solidFill>
                <a:highlight>
                  <a:srgbClr val="FEFEFE"/>
                </a:highlight>
                <a:latin typeface="Consolas"/>
                <a:ea typeface="Consolas"/>
                <a:cs typeface="Consolas"/>
                <a:sym typeface="Consolas"/>
              </a:rPr>
              <a:t>  t0 : </a:t>
            </a:r>
            <a:r>
              <a:rPr lang="es-419" b="1">
                <a:solidFill>
                  <a:srgbClr val="AA5D00"/>
                </a:solidFill>
                <a:latin typeface="Consolas"/>
                <a:ea typeface="Consolas"/>
                <a:cs typeface="Consolas"/>
                <a:sym typeface="Consolas"/>
              </a:rPr>
              <a:t>float</a:t>
            </a:r>
            <a:r>
              <a:rPr lang="es-419" b="1">
                <a:solidFill>
                  <a:srgbClr val="545454"/>
                </a:solidFill>
                <a:highlight>
                  <a:srgbClr val="FEFEFE"/>
                </a:highlight>
                <a:latin typeface="Consolas"/>
                <a:ea typeface="Consolas"/>
                <a:cs typeface="Consolas"/>
                <a:sym typeface="Consolas"/>
              </a:rPr>
              <a:t> = time.time()                     </a:t>
            </a:r>
            <a:r>
              <a:rPr lang="es-419">
                <a:solidFill>
                  <a:srgbClr val="696969"/>
                </a:solidFill>
                <a:latin typeface="Consolas"/>
                <a:ea typeface="Consolas"/>
                <a:cs typeface="Consolas"/>
                <a:sym typeface="Consolas"/>
              </a:rPr>
              <a:t># time.time = segundos desde 1970</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suma = sumatoria(n)                          </a:t>
            </a:r>
            <a:r>
              <a:rPr lang="es-419">
                <a:solidFill>
                  <a:srgbClr val="696969"/>
                </a:solidFill>
                <a:latin typeface="Consolas"/>
                <a:ea typeface="Consolas"/>
                <a:cs typeface="Consolas"/>
                <a:sym typeface="Consolas"/>
              </a:rPr>
              <a:t># Función que nos interesa medir</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b="1">
                <a:solidFill>
                  <a:srgbClr val="545454"/>
                </a:solidFill>
                <a:highlight>
                  <a:srgbClr val="FEFEFE"/>
                </a:highlight>
                <a:latin typeface="Consolas"/>
                <a:ea typeface="Consolas"/>
                <a:cs typeface="Consolas"/>
                <a:sym typeface="Consolas"/>
              </a:rPr>
              <a:t>  tf : </a:t>
            </a:r>
            <a:r>
              <a:rPr lang="es-419" b="1">
                <a:solidFill>
                  <a:srgbClr val="AA5D00"/>
                </a:solidFill>
                <a:latin typeface="Consolas"/>
                <a:ea typeface="Consolas"/>
                <a:cs typeface="Consolas"/>
                <a:sym typeface="Consolas"/>
              </a:rPr>
              <a:t>float</a:t>
            </a:r>
            <a:r>
              <a:rPr lang="es-419" b="1">
                <a:solidFill>
                  <a:srgbClr val="545454"/>
                </a:solidFill>
                <a:highlight>
                  <a:srgbClr val="FEFEFE"/>
                </a:highlight>
                <a:latin typeface="Consolas"/>
                <a:ea typeface="Consolas"/>
                <a:cs typeface="Consolas"/>
                <a:sym typeface="Consolas"/>
              </a:rPr>
              <a:t> = time.time()</a:t>
            </a:r>
            <a:endParaRPr b="1">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endParaRPr b="1">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b="1">
                <a:solidFill>
                  <a:srgbClr val="545454"/>
                </a:solidFill>
                <a:highlight>
                  <a:srgbClr val="FEFEFE"/>
                </a:highlight>
                <a:latin typeface="Consolas"/>
                <a:ea typeface="Consolas"/>
                <a:cs typeface="Consolas"/>
                <a:sym typeface="Consolas"/>
              </a:rPr>
              <a:t>  tiempo_segundos : </a:t>
            </a:r>
            <a:r>
              <a:rPr lang="es-419" b="1">
                <a:solidFill>
                  <a:srgbClr val="AA5D00"/>
                </a:solidFill>
                <a:latin typeface="Consolas"/>
                <a:ea typeface="Consolas"/>
                <a:cs typeface="Consolas"/>
                <a:sym typeface="Consolas"/>
              </a:rPr>
              <a:t>float</a:t>
            </a:r>
            <a:r>
              <a:rPr lang="es-419" b="1">
                <a:solidFill>
                  <a:srgbClr val="545454"/>
                </a:solidFill>
                <a:highlight>
                  <a:srgbClr val="FEFEFE"/>
                </a:highlight>
                <a:latin typeface="Consolas"/>
                <a:ea typeface="Consolas"/>
                <a:cs typeface="Consolas"/>
                <a:sym typeface="Consolas"/>
              </a:rPr>
              <a:t> = tf - t0            </a:t>
            </a:r>
            <a:r>
              <a:rPr lang="es-419">
                <a:solidFill>
                  <a:srgbClr val="696969"/>
                </a:solidFill>
                <a:latin typeface="Consolas"/>
                <a:ea typeface="Consolas"/>
                <a:cs typeface="Consolas"/>
                <a:sym typeface="Consolas"/>
              </a:rPr>
              <a:t># Tiempo total (medido en segundos)</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  return</a:t>
            </a:r>
            <a:r>
              <a:rPr lang="es-419">
                <a:solidFill>
                  <a:srgbClr val="545454"/>
                </a:solidFill>
                <a:highlight>
                  <a:srgbClr val="FEFEFE"/>
                </a:highlight>
                <a:latin typeface="Consolas"/>
                <a:ea typeface="Consolas"/>
                <a:cs typeface="Consolas"/>
                <a:sym typeface="Consolas"/>
              </a:rPr>
              <a:t> tiempo_segundos                       </a:t>
            </a:r>
            <a:r>
              <a:rPr lang="es-419">
                <a:solidFill>
                  <a:srgbClr val="696969"/>
                </a:solidFill>
                <a:latin typeface="Consolas"/>
                <a:ea typeface="Consolas"/>
                <a:cs typeface="Consolas"/>
                <a:sym typeface="Consolas"/>
              </a:rPr>
              <a:t># Devolvemos solo el tiempo (porque sí)</a:t>
            </a:r>
            <a:endParaRPr>
              <a:solidFill>
                <a:srgbClr val="7928A1"/>
              </a:solidFill>
              <a:latin typeface="Consolas"/>
              <a:ea typeface="Consolas"/>
              <a:cs typeface="Consolas"/>
              <a:sym typeface="Consolas"/>
            </a:endParaRPr>
          </a:p>
        </p:txBody>
      </p:sp>
      <p:grpSp>
        <p:nvGrpSpPr>
          <p:cNvPr id="91" name="Google Shape;91;p18"/>
          <p:cNvGrpSpPr/>
          <p:nvPr/>
        </p:nvGrpSpPr>
        <p:grpSpPr>
          <a:xfrm>
            <a:off x="304800" y="3266400"/>
            <a:ext cx="8690100" cy="1744300"/>
            <a:chOff x="304800" y="3266400"/>
            <a:chExt cx="8690100" cy="1744300"/>
          </a:xfrm>
        </p:grpSpPr>
        <p:sp>
          <p:nvSpPr>
            <p:cNvPr id="92" name="Google Shape;92;p18"/>
            <p:cNvSpPr txBox="1"/>
            <p:nvPr/>
          </p:nvSpPr>
          <p:spPr>
            <a:xfrm>
              <a:off x="304800" y="3266400"/>
              <a:ext cx="8690100" cy="615600"/>
            </a:xfrm>
            <a:prstGeom prst="rect">
              <a:avLst/>
            </a:prstGeom>
            <a:solidFill>
              <a:srgbClr val="FFF9CC">
                <a:alpha val="2911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b="1">
                  <a:solidFill>
                    <a:srgbClr val="545454"/>
                  </a:solidFill>
                  <a:latin typeface="Courier New"/>
                  <a:ea typeface="Courier New"/>
                  <a:cs typeface="Courier New"/>
                  <a:sym typeface="Courier New"/>
                </a:rPr>
                <a:t>In [</a:t>
              </a:r>
              <a:r>
                <a:rPr lang="es-419" b="1">
                  <a:solidFill>
                    <a:srgbClr val="AA5D00"/>
                  </a:solidFill>
                  <a:latin typeface="Courier New"/>
                  <a:ea typeface="Courier New"/>
                  <a:cs typeface="Courier New"/>
                  <a:sym typeface="Courier New"/>
                </a:rPr>
                <a:t>49</a:t>
              </a:r>
              <a:r>
                <a:rPr lang="es-419" b="1">
                  <a:solidFill>
                    <a:srgbClr val="545454"/>
                  </a:solidFill>
                  <a:latin typeface="Courier New"/>
                  <a:ea typeface="Courier New"/>
                  <a:cs typeface="Courier New"/>
                  <a:sym typeface="Courier New"/>
                </a:rPr>
                <a:t>]: sumatoria_con_tiempos(</a:t>
              </a:r>
              <a:r>
                <a:rPr lang="es-419" b="1">
                  <a:solidFill>
                    <a:srgbClr val="AA5D00"/>
                  </a:solidFill>
                  <a:latin typeface="Courier New"/>
                  <a:ea typeface="Courier New"/>
                  <a:cs typeface="Courier New"/>
                  <a:sym typeface="Courier New"/>
                </a:rPr>
                <a:t>10_000_000</a:t>
              </a:r>
              <a:r>
                <a:rPr lang="es-419" b="1">
                  <a:solidFill>
                    <a:srgbClr val="545454"/>
                  </a:solidFill>
                  <a:latin typeface="Courier New"/>
                  <a:ea typeface="Courier New"/>
                  <a:cs typeface="Courier New"/>
                  <a:sym typeface="Courier New"/>
                </a:rPr>
                <a:t>)</a:t>
              </a:r>
              <a:endParaRPr b="1">
                <a:solidFill>
                  <a:srgbClr val="545454"/>
                </a:solidFill>
                <a:latin typeface="Courier New"/>
                <a:ea typeface="Courier New"/>
                <a:cs typeface="Courier New"/>
                <a:sym typeface="Courier New"/>
              </a:endParaRPr>
            </a:p>
            <a:p>
              <a:pPr marL="0" lvl="0" indent="0" algn="l" rtl="0">
                <a:spcBef>
                  <a:spcPts val="0"/>
                </a:spcBef>
                <a:spcAft>
                  <a:spcPts val="0"/>
                </a:spcAft>
                <a:buNone/>
              </a:pPr>
              <a:r>
                <a:rPr lang="es-419" b="1">
                  <a:solidFill>
                    <a:srgbClr val="545454"/>
                  </a:solidFill>
                  <a:latin typeface="Courier New"/>
                  <a:ea typeface="Courier New"/>
                  <a:cs typeface="Courier New"/>
                  <a:sym typeface="Courier New"/>
                </a:rPr>
                <a:t>Out[</a:t>
              </a:r>
              <a:r>
                <a:rPr lang="es-419" b="1">
                  <a:solidFill>
                    <a:srgbClr val="AA5D00"/>
                  </a:solidFill>
                  <a:latin typeface="Courier New"/>
                  <a:ea typeface="Courier New"/>
                  <a:cs typeface="Courier New"/>
                  <a:sym typeface="Courier New"/>
                </a:rPr>
                <a:t>49</a:t>
              </a:r>
              <a:r>
                <a:rPr lang="es-419" b="1">
                  <a:solidFill>
                    <a:srgbClr val="545454"/>
                  </a:solidFill>
                  <a:latin typeface="Courier New"/>
                  <a:ea typeface="Courier New"/>
                  <a:cs typeface="Courier New"/>
                  <a:sym typeface="Courier New"/>
                </a:rPr>
                <a:t>]: </a:t>
              </a:r>
              <a:r>
                <a:rPr lang="es-419" b="1">
                  <a:solidFill>
                    <a:srgbClr val="AA5D00"/>
                  </a:solidFill>
                  <a:latin typeface="Courier New"/>
                  <a:ea typeface="Courier New"/>
                  <a:cs typeface="Courier New"/>
                  <a:sym typeface="Courier New"/>
                </a:rPr>
                <a:t>1.3811</a:t>
              </a:r>
              <a:endParaRPr b="1">
                <a:solidFill>
                  <a:srgbClr val="7928A1"/>
                </a:solidFill>
                <a:latin typeface="Courier New"/>
                <a:ea typeface="Courier New"/>
                <a:cs typeface="Courier New"/>
                <a:sym typeface="Courier New"/>
              </a:endParaRPr>
            </a:p>
          </p:txBody>
        </p:sp>
        <p:cxnSp>
          <p:nvCxnSpPr>
            <p:cNvPr id="93" name="Google Shape;93;p18"/>
            <p:cNvCxnSpPr/>
            <p:nvPr/>
          </p:nvCxnSpPr>
          <p:spPr>
            <a:xfrm>
              <a:off x="4467900" y="3643175"/>
              <a:ext cx="976800" cy="808800"/>
            </a:xfrm>
            <a:prstGeom prst="straightConnector1">
              <a:avLst/>
            </a:prstGeom>
            <a:noFill/>
            <a:ln w="9525" cap="flat" cmpd="sng">
              <a:solidFill>
                <a:schemeClr val="dk2"/>
              </a:solidFill>
              <a:prstDash val="solid"/>
              <a:round/>
              <a:headEnd type="stealth" w="med" len="med"/>
              <a:tailEnd type="none" w="med" len="med"/>
            </a:ln>
          </p:spPr>
        </p:cxnSp>
        <p:sp>
          <p:nvSpPr>
            <p:cNvPr id="94" name="Google Shape;94;p18"/>
            <p:cNvSpPr txBox="1"/>
            <p:nvPr/>
          </p:nvSpPr>
          <p:spPr>
            <a:xfrm>
              <a:off x="5492800" y="4179400"/>
              <a:ext cx="2410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chemeClr val="dk2"/>
                  </a:solidFill>
                  <a:latin typeface="Barlow"/>
                  <a:ea typeface="Barlow"/>
                  <a:cs typeface="Barlow"/>
                  <a:sym typeface="Barlow"/>
                </a:rPr>
                <a:t>los guiones bajos en python no afectan al número. Solo más fácil de leer</a:t>
              </a:r>
              <a:endParaRPr>
                <a:solidFill>
                  <a:schemeClr val="dk2"/>
                </a:solidFill>
                <a:latin typeface="Barlow"/>
                <a:ea typeface="Barlow"/>
                <a:cs typeface="Barlow"/>
                <a:sym typeface="Barlow"/>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Medición del tiempo de ejecución</a:t>
            </a:r>
            <a:endParaRPr/>
          </a:p>
        </p:txBody>
      </p:sp>
      <p:sp>
        <p:nvSpPr>
          <p:cNvPr id="100" name="Google Shape;100;p19"/>
          <p:cNvSpPr txBox="1"/>
          <p:nvPr/>
        </p:nvSpPr>
        <p:spPr>
          <a:xfrm>
            <a:off x="381000" y="1503275"/>
            <a:ext cx="8690100" cy="1908600"/>
          </a:xfrm>
          <a:prstGeom prst="rect">
            <a:avLst/>
          </a:prstGeom>
          <a:solidFill>
            <a:srgbClr val="FFF9CC">
              <a:alpha val="4747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419" b="1">
                <a:solidFill>
                  <a:srgbClr val="545454"/>
                </a:solidFill>
                <a:latin typeface="Courier New"/>
                <a:ea typeface="Courier New"/>
                <a:cs typeface="Courier New"/>
                <a:sym typeface="Courier New"/>
              </a:rPr>
              <a:t>In [</a:t>
            </a:r>
            <a:r>
              <a:rPr lang="es-419" b="1">
                <a:solidFill>
                  <a:srgbClr val="AA5D00"/>
                </a:solidFill>
                <a:latin typeface="Courier New"/>
                <a:ea typeface="Courier New"/>
                <a:cs typeface="Courier New"/>
                <a:sym typeface="Courier New"/>
              </a:rPr>
              <a:t>50</a:t>
            </a:r>
            <a:r>
              <a:rPr lang="es-419" b="1">
                <a:solidFill>
                  <a:srgbClr val="545454"/>
                </a:solidFill>
                <a:latin typeface="Courier New"/>
                <a:ea typeface="Courier New"/>
                <a:cs typeface="Courier New"/>
                <a:sym typeface="Courier New"/>
              </a:rPr>
              <a:t>]:  sumatoria_con_tiempos(</a:t>
            </a:r>
            <a:r>
              <a:rPr lang="es-419" b="1">
                <a:solidFill>
                  <a:srgbClr val="AA5D00"/>
                </a:solidFill>
                <a:latin typeface="Courier New"/>
                <a:ea typeface="Courier New"/>
                <a:cs typeface="Courier New"/>
                <a:sym typeface="Courier New"/>
              </a:rPr>
              <a:t>10_000_000</a:t>
            </a:r>
            <a:r>
              <a:rPr lang="es-419" b="1">
                <a:solidFill>
                  <a:srgbClr val="545454"/>
                </a:solidFill>
                <a:latin typeface="Courier New"/>
                <a:ea typeface="Courier New"/>
                <a:cs typeface="Courier New"/>
                <a:sym typeface="Courier New"/>
              </a:rPr>
              <a:t>)</a:t>
            </a:r>
            <a:endParaRPr b="1">
              <a:solidFill>
                <a:srgbClr val="545454"/>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419" b="1">
                <a:solidFill>
                  <a:srgbClr val="545454"/>
                </a:solidFill>
                <a:latin typeface="Courier New"/>
                <a:ea typeface="Courier New"/>
                <a:cs typeface="Courier New"/>
                <a:sym typeface="Courier New"/>
              </a:rPr>
              <a:t>Out[</a:t>
            </a:r>
            <a:r>
              <a:rPr lang="es-419" b="1">
                <a:solidFill>
                  <a:srgbClr val="AA5D00"/>
                </a:solidFill>
                <a:latin typeface="Courier New"/>
                <a:ea typeface="Courier New"/>
                <a:cs typeface="Courier New"/>
                <a:sym typeface="Courier New"/>
              </a:rPr>
              <a:t>50</a:t>
            </a:r>
            <a:r>
              <a:rPr lang="es-419" b="1">
                <a:solidFill>
                  <a:srgbClr val="545454"/>
                </a:solidFill>
                <a:latin typeface="Courier New"/>
                <a:ea typeface="Courier New"/>
                <a:cs typeface="Courier New"/>
                <a:sym typeface="Courier New"/>
              </a:rPr>
              <a:t>]: 1.2316</a:t>
            </a:r>
            <a:endParaRPr b="1">
              <a:solidFill>
                <a:srgbClr val="545454"/>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b="1">
              <a:solidFill>
                <a:srgbClr val="545454"/>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419" b="1">
                <a:solidFill>
                  <a:srgbClr val="545454"/>
                </a:solidFill>
                <a:latin typeface="Courier New"/>
                <a:ea typeface="Courier New"/>
                <a:cs typeface="Courier New"/>
                <a:sym typeface="Courier New"/>
              </a:rPr>
              <a:t>In [</a:t>
            </a:r>
            <a:r>
              <a:rPr lang="es-419" b="1">
                <a:solidFill>
                  <a:srgbClr val="AA5D00"/>
                </a:solidFill>
                <a:latin typeface="Courier New"/>
                <a:ea typeface="Courier New"/>
                <a:cs typeface="Courier New"/>
                <a:sym typeface="Courier New"/>
              </a:rPr>
              <a:t>51</a:t>
            </a:r>
            <a:r>
              <a:rPr lang="es-419" b="1">
                <a:solidFill>
                  <a:srgbClr val="545454"/>
                </a:solidFill>
                <a:latin typeface="Courier New"/>
                <a:ea typeface="Courier New"/>
                <a:cs typeface="Courier New"/>
                <a:sym typeface="Courier New"/>
              </a:rPr>
              <a:t>]:  sumatoria_con_tiempos(</a:t>
            </a:r>
            <a:r>
              <a:rPr lang="es-419" b="1">
                <a:solidFill>
                  <a:srgbClr val="AA5D00"/>
                </a:solidFill>
                <a:latin typeface="Courier New"/>
                <a:ea typeface="Courier New"/>
                <a:cs typeface="Courier New"/>
                <a:sym typeface="Courier New"/>
              </a:rPr>
              <a:t>10_000_000</a:t>
            </a:r>
            <a:r>
              <a:rPr lang="es-419" b="1">
                <a:solidFill>
                  <a:srgbClr val="545454"/>
                </a:solidFill>
                <a:latin typeface="Courier New"/>
                <a:ea typeface="Courier New"/>
                <a:cs typeface="Courier New"/>
                <a:sym typeface="Courier New"/>
              </a:rPr>
              <a:t>)</a:t>
            </a:r>
            <a:endParaRPr b="1">
              <a:solidFill>
                <a:srgbClr val="545454"/>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419" b="1">
                <a:solidFill>
                  <a:srgbClr val="545454"/>
                </a:solidFill>
                <a:latin typeface="Courier New"/>
                <a:ea typeface="Courier New"/>
                <a:cs typeface="Courier New"/>
                <a:sym typeface="Courier New"/>
              </a:rPr>
              <a:t>Out[</a:t>
            </a:r>
            <a:r>
              <a:rPr lang="es-419" b="1">
                <a:solidFill>
                  <a:srgbClr val="AA5D00"/>
                </a:solidFill>
                <a:latin typeface="Courier New"/>
                <a:ea typeface="Courier New"/>
                <a:cs typeface="Courier New"/>
                <a:sym typeface="Courier New"/>
              </a:rPr>
              <a:t>51</a:t>
            </a:r>
            <a:r>
              <a:rPr lang="es-419" b="1">
                <a:solidFill>
                  <a:srgbClr val="545454"/>
                </a:solidFill>
                <a:latin typeface="Courier New"/>
                <a:ea typeface="Courier New"/>
                <a:cs typeface="Courier New"/>
                <a:sym typeface="Courier New"/>
              </a:rPr>
              <a:t>]: 1.2642</a:t>
            </a:r>
            <a:endParaRPr b="1">
              <a:solidFill>
                <a:srgbClr val="545454"/>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b="1">
              <a:solidFill>
                <a:srgbClr val="545454"/>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419" b="1">
                <a:solidFill>
                  <a:srgbClr val="545454"/>
                </a:solidFill>
                <a:latin typeface="Courier New"/>
                <a:ea typeface="Courier New"/>
                <a:cs typeface="Courier New"/>
                <a:sym typeface="Courier New"/>
              </a:rPr>
              <a:t>In [</a:t>
            </a:r>
            <a:r>
              <a:rPr lang="es-419" b="1">
                <a:solidFill>
                  <a:srgbClr val="AA5D00"/>
                </a:solidFill>
                <a:latin typeface="Courier New"/>
                <a:ea typeface="Courier New"/>
                <a:cs typeface="Courier New"/>
                <a:sym typeface="Courier New"/>
              </a:rPr>
              <a:t>52</a:t>
            </a:r>
            <a:r>
              <a:rPr lang="es-419" b="1">
                <a:solidFill>
                  <a:srgbClr val="545454"/>
                </a:solidFill>
                <a:latin typeface="Courier New"/>
                <a:ea typeface="Courier New"/>
                <a:cs typeface="Courier New"/>
                <a:sym typeface="Courier New"/>
              </a:rPr>
              <a:t>]:  sumatoria_con_tiempos(</a:t>
            </a:r>
            <a:r>
              <a:rPr lang="es-419" b="1">
                <a:solidFill>
                  <a:srgbClr val="AA5D00"/>
                </a:solidFill>
                <a:latin typeface="Courier New"/>
                <a:ea typeface="Courier New"/>
                <a:cs typeface="Courier New"/>
                <a:sym typeface="Courier New"/>
              </a:rPr>
              <a:t>10_000_000</a:t>
            </a:r>
            <a:r>
              <a:rPr lang="es-419" b="1">
                <a:solidFill>
                  <a:srgbClr val="545454"/>
                </a:solidFill>
                <a:latin typeface="Courier New"/>
                <a:ea typeface="Courier New"/>
                <a:cs typeface="Courier New"/>
                <a:sym typeface="Courier New"/>
              </a:rPr>
              <a:t>)</a:t>
            </a:r>
            <a:endParaRPr b="1">
              <a:solidFill>
                <a:srgbClr val="545454"/>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419" b="1">
                <a:solidFill>
                  <a:srgbClr val="545454"/>
                </a:solidFill>
                <a:latin typeface="Courier New"/>
                <a:ea typeface="Courier New"/>
                <a:cs typeface="Courier New"/>
                <a:sym typeface="Courier New"/>
              </a:rPr>
              <a:t>Out[</a:t>
            </a:r>
            <a:r>
              <a:rPr lang="es-419" b="1">
                <a:solidFill>
                  <a:srgbClr val="AA5D00"/>
                </a:solidFill>
                <a:latin typeface="Courier New"/>
                <a:ea typeface="Courier New"/>
                <a:cs typeface="Courier New"/>
                <a:sym typeface="Courier New"/>
              </a:rPr>
              <a:t>52</a:t>
            </a:r>
            <a:r>
              <a:rPr lang="es-419" b="1">
                <a:solidFill>
                  <a:srgbClr val="545454"/>
                </a:solidFill>
                <a:latin typeface="Courier New"/>
                <a:ea typeface="Courier New"/>
                <a:cs typeface="Courier New"/>
                <a:sym typeface="Courier New"/>
              </a:rPr>
              <a:t>]: 1.4275</a:t>
            </a:r>
            <a:endParaRPr b="1">
              <a:solidFill>
                <a:srgbClr val="545454"/>
              </a:solidFill>
              <a:latin typeface="Courier New"/>
              <a:ea typeface="Courier New"/>
              <a:cs typeface="Courier New"/>
              <a:sym typeface="Courier New"/>
            </a:endParaRPr>
          </a:p>
        </p:txBody>
      </p:sp>
      <p:sp>
        <p:nvSpPr>
          <p:cNvPr id="101" name="Google Shape;101;p19"/>
          <p:cNvSpPr txBox="1"/>
          <p:nvPr/>
        </p:nvSpPr>
        <p:spPr>
          <a:xfrm>
            <a:off x="381000" y="1066800"/>
            <a:ext cx="8748900" cy="4179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s-419" sz="1595">
                <a:solidFill>
                  <a:schemeClr val="dk2"/>
                </a:solidFill>
                <a:latin typeface="Barlow"/>
                <a:ea typeface="Barlow"/>
                <a:cs typeface="Barlow"/>
                <a:sym typeface="Barlow"/>
              </a:rPr>
              <a:t>¿Qué ocurre si ejecutamos esta instrucción múltiples veces?</a:t>
            </a:r>
            <a:endParaRPr sz="1595">
              <a:solidFill>
                <a:schemeClr val="dk2"/>
              </a:solidFill>
              <a:latin typeface="Barlow"/>
              <a:ea typeface="Barlow"/>
              <a:cs typeface="Barlow"/>
              <a:sym typeface="Barlow"/>
            </a:endParaRPr>
          </a:p>
        </p:txBody>
      </p:sp>
      <p:sp>
        <p:nvSpPr>
          <p:cNvPr id="102" name="Google Shape;102;p19"/>
          <p:cNvSpPr txBox="1"/>
          <p:nvPr/>
        </p:nvSpPr>
        <p:spPr>
          <a:xfrm>
            <a:off x="304800" y="3429000"/>
            <a:ext cx="8748900" cy="476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s-419" sz="1595">
                <a:solidFill>
                  <a:schemeClr val="dk2"/>
                </a:solidFill>
                <a:latin typeface="Barlow"/>
                <a:ea typeface="Barlow"/>
                <a:cs typeface="Barlow"/>
                <a:sym typeface="Barlow"/>
              </a:rPr>
              <a:t>¿Por qué cambia? </a:t>
            </a:r>
            <a:r>
              <a:rPr lang="es-419" sz="1995" b="1">
                <a:solidFill>
                  <a:srgbClr val="7F6000"/>
                </a:solidFill>
                <a:latin typeface="Barlow"/>
                <a:ea typeface="Barlow"/>
                <a:cs typeface="Barlow"/>
                <a:sym typeface="Barlow"/>
              </a:rPr>
              <a:t>⚠</a:t>
            </a:r>
            <a:r>
              <a:rPr lang="es-419" sz="1595">
                <a:solidFill>
                  <a:schemeClr val="dk2"/>
                </a:solidFill>
                <a:latin typeface="Barlow"/>
                <a:ea typeface="Barlow"/>
                <a:cs typeface="Barlow"/>
                <a:sym typeface="Barlow"/>
              </a:rPr>
              <a:t> Nuestro programa no es lo único que está corriendo en este momento (htop).</a:t>
            </a:r>
            <a:endParaRPr sz="1595" b="1">
              <a:solidFill>
                <a:schemeClr val="dk2"/>
              </a:solidFill>
              <a:latin typeface="Barlow"/>
              <a:ea typeface="Barlow"/>
              <a:cs typeface="Barlow"/>
              <a:sym typeface="Barlow"/>
            </a:endParaRPr>
          </a:p>
        </p:txBody>
      </p:sp>
      <p:pic>
        <p:nvPicPr>
          <p:cNvPr id="103" name="Google Shape;103;p19"/>
          <p:cNvPicPr preferRelativeResize="0"/>
          <p:nvPr/>
        </p:nvPicPr>
        <p:blipFill rotWithShape="1">
          <a:blip r:embed="rId3">
            <a:alphaModFix/>
          </a:blip>
          <a:srcRect r="24812"/>
          <a:stretch/>
        </p:blipFill>
        <p:spPr>
          <a:xfrm>
            <a:off x="381000" y="3873400"/>
            <a:ext cx="8520602" cy="11177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body" idx="1"/>
          </p:nvPr>
        </p:nvSpPr>
        <p:spPr>
          <a:xfrm>
            <a:off x="311700" y="1076275"/>
            <a:ext cx="8520600" cy="671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419" sz="1600"/>
              <a:t>Gráfico que muestra </a:t>
            </a:r>
            <a:r>
              <a:rPr lang="es-419" sz="1600" b="1"/>
              <a:t>500</a:t>
            </a:r>
            <a:r>
              <a:rPr lang="es-419" sz="1600"/>
              <a:t> corridas de </a:t>
            </a:r>
            <a:r>
              <a:rPr lang="es-419" sz="1600" b="1">
                <a:solidFill>
                  <a:srgbClr val="545454"/>
                </a:solidFill>
                <a:latin typeface="Courier New"/>
                <a:ea typeface="Courier New"/>
                <a:cs typeface="Courier New"/>
                <a:sym typeface="Courier New"/>
              </a:rPr>
              <a:t>sumatoria_con_tiempos(</a:t>
            </a:r>
            <a:r>
              <a:rPr lang="es-419" sz="1600" b="1">
                <a:solidFill>
                  <a:srgbClr val="AA5D00"/>
                </a:solidFill>
                <a:latin typeface="Courier New"/>
                <a:ea typeface="Courier New"/>
                <a:cs typeface="Courier New"/>
                <a:sym typeface="Courier New"/>
              </a:rPr>
              <a:t>1_000_000</a:t>
            </a:r>
            <a:r>
              <a:rPr lang="es-419" sz="1600" b="1">
                <a:solidFill>
                  <a:srgbClr val="545454"/>
                </a:solidFill>
                <a:latin typeface="Courier New"/>
                <a:ea typeface="Courier New"/>
                <a:cs typeface="Courier New"/>
                <a:sym typeface="Courier New"/>
              </a:rPr>
              <a:t>)</a:t>
            </a:r>
            <a:endParaRPr sz="1600" b="1">
              <a:solidFill>
                <a:srgbClr val="545454"/>
              </a:solidFill>
              <a:latin typeface="Courier New"/>
              <a:ea typeface="Courier New"/>
              <a:cs typeface="Courier New"/>
              <a:sym typeface="Courier New"/>
            </a:endParaRPr>
          </a:p>
        </p:txBody>
      </p:sp>
      <p:pic>
        <p:nvPicPr>
          <p:cNvPr id="109" name="Google Shape;109;p20"/>
          <p:cNvPicPr preferRelativeResize="0"/>
          <p:nvPr/>
        </p:nvPicPr>
        <p:blipFill>
          <a:blip r:embed="rId3">
            <a:alphaModFix/>
          </a:blip>
          <a:stretch>
            <a:fillRect/>
          </a:stretch>
        </p:blipFill>
        <p:spPr>
          <a:xfrm>
            <a:off x="381000" y="2892375"/>
            <a:ext cx="5624249" cy="2177674"/>
          </a:xfrm>
          <a:prstGeom prst="rect">
            <a:avLst/>
          </a:prstGeom>
          <a:noFill/>
          <a:ln w="9525" cap="flat" cmpd="sng">
            <a:solidFill>
              <a:schemeClr val="dk2"/>
            </a:solidFill>
            <a:prstDash val="solid"/>
            <a:round/>
            <a:headEnd type="none" w="sm" len="sm"/>
            <a:tailEnd type="none" w="sm" len="sm"/>
          </a:ln>
        </p:spPr>
      </p:pic>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Medición del tiempo de ejecución</a:t>
            </a:r>
            <a:endParaRPr/>
          </a:p>
        </p:txBody>
      </p:sp>
      <p:sp>
        <p:nvSpPr>
          <p:cNvPr id="111" name="Google Shape;111;p20"/>
          <p:cNvSpPr txBox="1">
            <a:spLocks noGrp="1"/>
          </p:cNvSpPr>
          <p:nvPr>
            <p:ph type="body" idx="1"/>
          </p:nvPr>
        </p:nvSpPr>
        <p:spPr>
          <a:xfrm>
            <a:off x="6028350" y="2905075"/>
            <a:ext cx="2389500" cy="671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419"/>
              <a:t>Las primeras corridas parecen llevar más tiempo, luego se estabiliza</a:t>
            </a:r>
            <a:br>
              <a:rPr lang="es-419"/>
            </a:br>
            <a:r>
              <a:rPr lang="es-419"/>
              <a:t>(más en la materia sistemas operativos)</a:t>
            </a:r>
            <a:endParaRPr b="1">
              <a:solidFill>
                <a:srgbClr val="545454"/>
              </a:solidFill>
              <a:latin typeface="Courier New"/>
              <a:ea typeface="Courier New"/>
              <a:cs typeface="Courier New"/>
              <a:sym typeface="Courier New"/>
            </a:endParaRPr>
          </a:p>
        </p:txBody>
      </p:sp>
      <p:sp>
        <p:nvSpPr>
          <p:cNvPr id="112" name="Google Shape;112;p20"/>
          <p:cNvSpPr txBox="1"/>
          <p:nvPr/>
        </p:nvSpPr>
        <p:spPr>
          <a:xfrm>
            <a:off x="381000" y="1524000"/>
            <a:ext cx="7561200" cy="126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tiempos_de_ejecución = []</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for</a:t>
            </a:r>
            <a:r>
              <a:rPr lang="es-419">
                <a:solidFill>
                  <a:srgbClr val="545454"/>
                </a:solidFill>
                <a:highlight>
                  <a:srgbClr val="FEFEFE"/>
                </a:highlight>
                <a:latin typeface="Consolas"/>
                <a:ea typeface="Consolas"/>
                <a:cs typeface="Consolas"/>
                <a:sym typeface="Consolas"/>
              </a:rPr>
              <a:t> i </a:t>
            </a:r>
            <a:r>
              <a:rPr lang="es-419">
                <a:solidFill>
                  <a:srgbClr val="7928A1"/>
                </a:solidFill>
                <a:latin typeface="Consolas"/>
                <a:ea typeface="Consolas"/>
                <a:cs typeface="Consolas"/>
                <a:sym typeface="Consolas"/>
              </a:rPr>
              <a:t>in</a:t>
            </a:r>
            <a:r>
              <a:rPr lang="es-419">
                <a:solidFill>
                  <a:srgbClr val="545454"/>
                </a:solidFill>
                <a:highlight>
                  <a:srgbClr val="FEFEFE"/>
                </a:highlight>
                <a:latin typeface="Consolas"/>
                <a:ea typeface="Consolas"/>
                <a:cs typeface="Consolas"/>
                <a:sym typeface="Consolas"/>
              </a:rPr>
              <a:t> </a:t>
            </a:r>
            <a:r>
              <a:rPr lang="es-419">
                <a:solidFill>
                  <a:srgbClr val="AA5D00"/>
                </a:solidFill>
                <a:latin typeface="Consolas"/>
                <a:ea typeface="Consolas"/>
                <a:cs typeface="Consolas"/>
                <a:sym typeface="Consolas"/>
              </a:rPr>
              <a:t>range</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500</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tiempo_i = sumatoria_con_tiempos(</a:t>
            </a:r>
            <a:r>
              <a:rPr lang="es-419">
                <a:solidFill>
                  <a:srgbClr val="AA5D00"/>
                </a:solidFill>
                <a:latin typeface="Consolas"/>
                <a:ea typeface="Consolas"/>
                <a:cs typeface="Consolas"/>
                <a:sym typeface="Consolas"/>
              </a:rPr>
              <a:t>1_000_000</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tiempos_de_ejecución.append(tiempo_i)</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graficar(tiempos_de_ejecución)</a:t>
            </a:r>
            <a:endParaRPr>
              <a:solidFill>
                <a:srgbClr val="545454"/>
              </a:solidFill>
              <a:highlight>
                <a:srgbClr val="FEFEFE"/>
              </a:highlight>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Cantidad de operaciones elementales</a:t>
            </a:r>
            <a:endParaRPr/>
          </a:p>
        </p:txBody>
      </p:sp>
      <p:sp>
        <p:nvSpPr>
          <p:cNvPr id="118" name="Google Shape;118;p21"/>
          <p:cNvSpPr txBox="1">
            <a:spLocks noGrp="1"/>
          </p:cNvSpPr>
          <p:nvPr>
            <p:ph type="body" idx="1"/>
          </p:nvPr>
        </p:nvSpPr>
        <p:spPr>
          <a:xfrm>
            <a:off x="311700" y="1000075"/>
            <a:ext cx="90582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s-419" sz="1600"/>
              <a:t>Una forma de medir la “complejidad” de una función, es a partir de </a:t>
            </a:r>
            <a:r>
              <a:rPr lang="es-419" sz="1600" b="1"/>
              <a:t>contar</a:t>
            </a:r>
            <a:r>
              <a:rPr lang="es-419" sz="1600"/>
              <a:t> </a:t>
            </a:r>
            <a:r>
              <a:rPr lang="es-419" sz="1600" b="1"/>
              <a:t>operaciones elementales</a:t>
            </a:r>
            <a:r>
              <a:rPr lang="es-419" sz="1600"/>
              <a:t> </a:t>
            </a:r>
            <a:r>
              <a:rPr lang="es-419" sz="1600">
                <a:solidFill>
                  <a:schemeClr val="accent1"/>
                </a:solidFill>
              </a:rPr>
              <a:t>(sumas, restas, multiplicaciones, divisiones, asignaciones, condicionales, returns) </a:t>
            </a:r>
            <a:r>
              <a:rPr lang="es-419" sz="1600"/>
              <a:t>. </a:t>
            </a:r>
            <a:br>
              <a:rPr lang="es-419" sz="1600"/>
            </a:br>
            <a:r>
              <a:rPr lang="es-419" sz="1600"/>
              <a:t>Método </a:t>
            </a:r>
            <a:r>
              <a:rPr lang="es-419" sz="1600" b="1"/>
              <a:t>agnóstico</a:t>
            </a:r>
            <a:r>
              <a:rPr lang="es-419" sz="1600"/>
              <a:t> a la computadora. Pero lamentablemente modifica su código:</a:t>
            </a:r>
            <a:endParaRPr sz="1600"/>
          </a:p>
        </p:txBody>
      </p:sp>
      <p:sp>
        <p:nvSpPr>
          <p:cNvPr id="119" name="Google Shape;119;p21"/>
          <p:cNvSpPr txBox="1"/>
          <p:nvPr/>
        </p:nvSpPr>
        <p:spPr>
          <a:xfrm>
            <a:off x="304800" y="2036675"/>
            <a:ext cx="8839200" cy="2339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rgbClr val="7928A1"/>
                </a:solidFill>
                <a:latin typeface="Consolas"/>
                <a:ea typeface="Consolas"/>
                <a:cs typeface="Consolas"/>
                <a:sym typeface="Consolas"/>
              </a:rPr>
              <a:t>def</a:t>
            </a:r>
            <a:r>
              <a:rPr lang="es-419">
                <a:solidFill>
                  <a:srgbClr val="545454"/>
                </a:solidFill>
                <a:highlight>
                  <a:srgbClr val="FEFEFE"/>
                </a:highlight>
                <a:latin typeface="Consolas"/>
                <a:ea typeface="Consolas"/>
                <a:cs typeface="Consolas"/>
                <a:sym typeface="Consolas"/>
              </a:rPr>
              <a:t> </a:t>
            </a:r>
            <a:r>
              <a:rPr lang="es-419">
                <a:solidFill>
                  <a:srgbClr val="007FAA"/>
                </a:solidFill>
                <a:latin typeface="Consolas"/>
                <a:ea typeface="Consolas"/>
                <a:cs typeface="Consolas"/>
                <a:sym typeface="Consolas"/>
              </a:rPr>
              <a:t>sumatoria</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n : int</a:t>
            </a:r>
            <a:r>
              <a:rPr lang="es-419">
                <a:solidFill>
                  <a:srgbClr val="545454"/>
                </a:solidFill>
                <a:highlight>
                  <a:srgbClr val="FEFEFE"/>
                </a:highlight>
                <a:latin typeface="Consolas"/>
                <a:ea typeface="Consolas"/>
                <a:cs typeface="Consolas"/>
                <a:sym typeface="Consolas"/>
              </a:rPr>
              <a:t>) -&gt;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b="1">
                <a:solidFill>
                  <a:srgbClr val="545454"/>
                </a:solidFill>
                <a:highlight>
                  <a:srgbClr val="FEFEFE"/>
                </a:highlight>
                <a:latin typeface="Consolas"/>
                <a:ea typeface="Consolas"/>
                <a:cs typeface="Consolas"/>
                <a:sym typeface="Consolas"/>
              </a:rPr>
              <a:t>  </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a:t>
            </a:r>
            <a:r>
              <a:rPr lang="es-419">
                <a:solidFill>
                  <a:srgbClr val="AA5D00"/>
                </a:solidFill>
                <a:latin typeface="Consolas"/>
                <a:ea typeface="Consolas"/>
                <a:cs typeface="Consolas"/>
                <a:sym typeface="Consolas"/>
              </a:rPr>
              <a:t>int</a:t>
            </a:r>
            <a:r>
              <a:rPr lang="es-419">
                <a:solidFill>
                  <a:srgbClr val="545454"/>
                </a:solidFill>
                <a:highlight>
                  <a:srgbClr val="FEFEFE"/>
                </a:highlight>
                <a:latin typeface="Consolas"/>
                <a:ea typeface="Consolas"/>
                <a:cs typeface="Consolas"/>
                <a:sym typeface="Consolas"/>
              </a:rPr>
              <a:t> = </a:t>
            </a:r>
            <a:r>
              <a:rPr lang="es-419">
                <a:solidFill>
                  <a:srgbClr val="AA5D00"/>
                </a:solidFill>
                <a:latin typeface="Consolas"/>
                <a:ea typeface="Consolas"/>
                <a:cs typeface="Consolas"/>
                <a:sym typeface="Consolas"/>
              </a:rPr>
              <a:t>0             </a:t>
            </a:r>
            <a:r>
              <a:rPr lang="es-419">
                <a:solidFill>
                  <a:srgbClr val="696969"/>
                </a:solidFill>
                <a:latin typeface="Consolas"/>
                <a:ea typeface="Consolas"/>
                <a:cs typeface="Consolas"/>
                <a:sym typeface="Consolas"/>
              </a:rPr>
              <a:t># Asignación de </a:t>
            </a:r>
            <a:r>
              <a:rPr lang="es-419">
                <a:solidFill>
                  <a:srgbClr val="545454"/>
                </a:solidFill>
                <a:highlight>
                  <a:srgbClr val="FEFEFE"/>
                </a:highlight>
                <a:latin typeface="Consolas"/>
                <a:ea typeface="Consolas"/>
                <a:cs typeface="Consolas"/>
                <a:sym typeface="Consolas"/>
              </a:rPr>
              <a:t>total</a:t>
            </a:r>
            <a:r>
              <a:rPr lang="es-419">
                <a:solidFill>
                  <a:srgbClr val="696969"/>
                </a:solidFill>
                <a:latin typeface="Consolas"/>
                <a:ea typeface="Consolas"/>
                <a:cs typeface="Consolas"/>
                <a:sym typeface="Consolas"/>
              </a:rPr>
              <a:t> a un valor</a:t>
            </a:r>
            <a:endParaRPr>
              <a:solidFill>
                <a:srgbClr val="AA5D00"/>
              </a:solidFill>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008000"/>
                </a:solidFill>
                <a:highlight>
                  <a:srgbClr val="FEFEFE"/>
                </a:highlight>
                <a:latin typeface="Consolas"/>
                <a:ea typeface="Consolas"/>
                <a:cs typeface="Consolas"/>
                <a:sym typeface="Consolas"/>
              </a:rPr>
              <a:t>  </a:t>
            </a:r>
            <a:endParaRPr>
              <a:solidFill>
                <a:srgbClr val="696969"/>
              </a:solidFill>
              <a:latin typeface="Consolas"/>
              <a:ea typeface="Consolas"/>
              <a:cs typeface="Consolas"/>
              <a:sym typeface="Consolas"/>
            </a:endParaRPr>
          </a:p>
          <a:p>
            <a:pPr marL="0" marR="0" lvl="0" indent="0" algn="l" rtl="0">
              <a:lnSpc>
                <a:spcPct val="100000"/>
              </a:lnSpc>
              <a:spcBef>
                <a:spcPts val="0"/>
              </a:spcBef>
              <a:spcAft>
                <a:spcPts val="0"/>
              </a:spcAft>
              <a:buNone/>
            </a:pPr>
            <a:endParaRPr>
              <a:solidFill>
                <a:srgbClr val="696969"/>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a:t>
            </a:r>
            <a:r>
              <a:rPr lang="es-419">
                <a:solidFill>
                  <a:srgbClr val="7928A1"/>
                </a:solidFill>
                <a:latin typeface="Consolas"/>
                <a:ea typeface="Consolas"/>
                <a:cs typeface="Consolas"/>
                <a:sym typeface="Consolas"/>
              </a:rPr>
              <a:t>for</a:t>
            </a:r>
            <a:r>
              <a:rPr lang="es-419">
                <a:solidFill>
                  <a:srgbClr val="545454"/>
                </a:solidFill>
                <a:highlight>
                  <a:srgbClr val="FEFEFE"/>
                </a:highlight>
                <a:latin typeface="Consolas"/>
                <a:ea typeface="Consolas"/>
                <a:cs typeface="Consolas"/>
                <a:sym typeface="Consolas"/>
              </a:rPr>
              <a:t> i </a:t>
            </a:r>
            <a:r>
              <a:rPr lang="es-419">
                <a:solidFill>
                  <a:srgbClr val="7928A1"/>
                </a:solidFill>
                <a:latin typeface="Consolas"/>
                <a:ea typeface="Consolas"/>
                <a:cs typeface="Consolas"/>
                <a:sym typeface="Consolas"/>
              </a:rPr>
              <a:t>in</a:t>
            </a:r>
            <a:r>
              <a:rPr lang="es-419">
                <a:solidFill>
                  <a:srgbClr val="545454"/>
                </a:solidFill>
                <a:highlight>
                  <a:srgbClr val="FEFEFE"/>
                </a:highlight>
                <a:latin typeface="Consolas"/>
                <a:ea typeface="Consolas"/>
                <a:cs typeface="Consolas"/>
                <a:sym typeface="Consolas"/>
              </a:rPr>
              <a:t> </a:t>
            </a:r>
            <a:r>
              <a:rPr lang="es-419">
                <a:solidFill>
                  <a:srgbClr val="AA5D00"/>
                </a:solidFill>
                <a:latin typeface="Consolas"/>
                <a:ea typeface="Consolas"/>
                <a:cs typeface="Consolas"/>
                <a:sym typeface="Consolas"/>
              </a:rPr>
              <a:t>range</a:t>
            </a:r>
            <a:r>
              <a:rPr lang="es-419">
                <a:solidFill>
                  <a:srgbClr val="545454"/>
                </a:solidFill>
                <a:highlight>
                  <a:srgbClr val="FEFEFE"/>
                </a:highlight>
                <a:latin typeface="Consolas"/>
                <a:ea typeface="Consolas"/>
                <a:cs typeface="Consolas"/>
                <a:sym typeface="Consolas"/>
              </a:rPr>
              <a:t>(</a:t>
            </a:r>
            <a:r>
              <a:rPr lang="es-419">
                <a:solidFill>
                  <a:srgbClr val="AA5D00"/>
                </a:solidFill>
                <a:latin typeface="Consolas"/>
                <a:ea typeface="Consolas"/>
                <a:cs typeface="Consolas"/>
                <a:sym typeface="Consolas"/>
              </a:rPr>
              <a:t>1</a:t>
            </a:r>
            <a:r>
              <a:rPr lang="es-419">
                <a:solidFill>
                  <a:srgbClr val="545454"/>
                </a:solidFill>
                <a:highlight>
                  <a:srgbClr val="FEFEFE"/>
                </a:highlight>
                <a:latin typeface="Consolas"/>
                <a:ea typeface="Consolas"/>
                <a:cs typeface="Consolas"/>
                <a:sym typeface="Consolas"/>
              </a:rPr>
              <a:t>, n):       </a:t>
            </a:r>
            <a:r>
              <a:rPr lang="es-419">
                <a:solidFill>
                  <a:srgbClr val="696969"/>
                </a:solidFill>
                <a:latin typeface="Consolas"/>
                <a:ea typeface="Consolas"/>
                <a:cs typeface="Consolas"/>
                <a:sym typeface="Consolas"/>
              </a:rPr>
              <a:t># Asignación de i a un valor</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008000"/>
                </a:solidFill>
                <a:highlight>
                  <a:srgbClr val="FEFEFE"/>
                </a:highlight>
                <a:latin typeface="Consolas"/>
                <a:ea typeface="Consolas"/>
                <a:cs typeface="Consolas"/>
                <a:sym typeface="Consolas"/>
              </a:rPr>
              <a:t>  </a:t>
            </a:r>
            <a:endParaRPr>
              <a:solidFill>
                <a:srgbClr val="696969"/>
              </a:solidFill>
              <a:latin typeface="Consolas"/>
              <a:ea typeface="Consolas"/>
              <a:cs typeface="Consolas"/>
              <a:sym typeface="Consolas"/>
            </a:endParaRPr>
          </a:p>
          <a:p>
            <a:pPr marL="0" lvl="0" indent="0" algn="l" rtl="0">
              <a:spcBef>
                <a:spcPts val="0"/>
              </a:spcBef>
              <a:spcAft>
                <a:spcPts val="0"/>
              </a:spcAft>
              <a:buNone/>
            </a:pPr>
            <a:r>
              <a:rPr lang="es-419">
                <a:solidFill>
                  <a:srgbClr val="545454"/>
                </a:solidFill>
                <a:highlight>
                  <a:srgbClr val="FEFEFE"/>
                </a:highlight>
                <a:latin typeface="Consolas"/>
                <a:ea typeface="Consolas"/>
                <a:cs typeface="Consolas"/>
                <a:sym typeface="Consolas"/>
              </a:rPr>
              <a:t>    total = total + i         </a:t>
            </a:r>
            <a:r>
              <a:rPr lang="es-419">
                <a:solidFill>
                  <a:srgbClr val="696969"/>
                </a:solidFill>
                <a:latin typeface="Consolas"/>
                <a:ea typeface="Consolas"/>
                <a:cs typeface="Consolas"/>
                <a:sym typeface="Consolas"/>
              </a:rPr>
              <a:t># Asignación de total a un valor y la suma de total con i</a:t>
            </a:r>
            <a:endParaRPr>
              <a:solidFill>
                <a:srgbClr val="545454"/>
              </a:solidFill>
              <a:highlight>
                <a:srgbClr val="FEFEF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a:solidFill>
                  <a:srgbClr val="008000"/>
                </a:solidFill>
                <a:highlight>
                  <a:srgbClr val="FEFEFE"/>
                </a:highlight>
                <a:latin typeface="Consolas"/>
                <a:ea typeface="Consolas"/>
                <a:cs typeface="Consolas"/>
                <a:sym typeface="Consolas"/>
              </a:rPr>
              <a:t>  </a:t>
            </a:r>
            <a:endParaRPr>
              <a:solidFill>
                <a:srgbClr val="545454"/>
              </a:solidFill>
              <a:highlight>
                <a:srgbClr val="FEFEFE"/>
              </a:highlight>
              <a:latin typeface="Consolas"/>
              <a:ea typeface="Consolas"/>
              <a:cs typeface="Consolas"/>
              <a:sym typeface="Consolas"/>
            </a:endParaRPr>
          </a:p>
          <a:p>
            <a:pPr marL="0" lvl="0" indent="0" algn="l" rtl="0">
              <a:spcBef>
                <a:spcPts val="0"/>
              </a:spcBef>
              <a:spcAft>
                <a:spcPts val="0"/>
              </a:spcAft>
              <a:buNone/>
            </a:pPr>
            <a:r>
              <a:rPr lang="es-419">
                <a:solidFill>
                  <a:srgbClr val="7928A1"/>
                </a:solidFill>
                <a:latin typeface="Consolas"/>
                <a:ea typeface="Consolas"/>
                <a:cs typeface="Consolas"/>
                <a:sym typeface="Consolas"/>
              </a:rPr>
              <a:t>  return</a:t>
            </a:r>
            <a:r>
              <a:rPr lang="es-419">
                <a:solidFill>
                  <a:srgbClr val="545454"/>
                </a:solidFill>
                <a:highlight>
                  <a:srgbClr val="FEFEFE"/>
                </a:highlight>
                <a:latin typeface="Consolas"/>
                <a:ea typeface="Consolas"/>
                <a:cs typeface="Consolas"/>
                <a:sym typeface="Consolas"/>
              </a:rPr>
              <a:t> total</a:t>
            </a:r>
            <a:endParaRPr>
              <a:solidFill>
                <a:srgbClr val="008000"/>
              </a:solidFill>
              <a:highlight>
                <a:srgbClr val="FEFEFE"/>
              </a:highlight>
              <a:latin typeface="Consolas"/>
              <a:ea typeface="Consolas"/>
              <a:cs typeface="Consolas"/>
              <a:sym typeface="Consolas"/>
            </a:endParaRPr>
          </a:p>
        </p:txBody>
      </p:sp>
      <p:sp>
        <p:nvSpPr>
          <p:cNvPr id="120" name="Google Shape;120;p21"/>
          <p:cNvSpPr txBox="1"/>
          <p:nvPr/>
        </p:nvSpPr>
        <p:spPr>
          <a:xfrm>
            <a:off x="304800" y="4485600"/>
            <a:ext cx="8690100" cy="615600"/>
          </a:xfrm>
          <a:prstGeom prst="rect">
            <a:avLst/>
          </a:prstGeom>
          <a:solidFill>
            <a:srgbClr val="FFF9CC">
              <a:alpha val="2911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419" b="1">
                <a:solidFill>
                  <a:srgbClr val="545454"/>
                </a:solidFill>
                <a:latin typeface="Courier New"/>
                <a:ea typeface="Courier New"/>
                <a:cs typeface="Courier New"/>
                <a:sym typeface="Courier New"/>
              </a:rPr>
              <a:t>In [</a:t>
            </a:r>
            <a:r>
              <a:rPr lang="es-419" b="1">
                <a:solidFill>
                  <a:srgbClr val="AA5D00"/>
                </a:solidFill>
                <a:latin typeface="Courier New"/>
                <a:ea typeface="Courier New"/>
                <a:cs typeface="Courier New"/>
                <a:sym typeface="Courier New"/>
              </a:rPr>
              <a:t>49</a:t>
            </a:r>
            <a:r>
              <a:rPr lang="es-419" b="1">
                <a:solidFill>
                  <a:srgbClr val="545454"/>
                </a:solidFill>
                <a:latin typeface="Courier New"/>
                <a:ea typeface="Courier New"/>
                <a:cs typeface="Courier New"/>
                <a:sym typeface="Courier New"/>
              </a:rPr>
              <a:t>]: sumatoria_con_cuentas(</a:t>
            </a:r>
            <a:r>
              <a:rPr lang="es-419" b="1">
                <a:solidFill>
                  <a:srgbClr val="AA5D00"/>
                </a:solidFill>
                <a:latin typeface="Courier New"/>
                <a:ea typeface="Courier New"/>
                <a:cs typeface="Courier New"/>
                <a:sym typeface="Courier New"/>
              </a:rPr>
              <a:t>1_000</a:t>
            </a:r>
            <a:r>
              <a:rPr lang="es-419" b="1">
                <a:solidFill>
                  <a:srgbClr val="545454"/>
                </a:solidFill>
                <a:latin typeface="Courier New"/>
                <a:ea typeface="Courier New"/>
                <a:cs typeface="Courier New"/>
                <a:sym typeface="Courier New"/>
              </a:rPr>
              <a:t>)</a:t>
            </a:r>
            <a:endParaRPr b="1">
              <a:solidFill>
                <a:srgbClr val="545454"/>
              </a:solidFill>
              <a:latin typeface="Courier New"/>
              <a:ea typeface="Courier New"/>
              <a:cs typeface="Courier New"/>
              <a:sym typeface="Courier New"/>
            </a:endParaRPr>
          </a:p>
          <a:p>
            <a:pPr marL="0" lvl="0" indent="0" algn="l" rtl="0">
              <a:spcBef>
                <a:spcPts val="0"/>
              </a:spcBef>
              <a:spcAft>
                <a:spcPts val="0"/>
              </a:spcAft>
              <a:buNone/>
            </a:pPr>
            <a:r>
              <a:rPr lang="es-419" b="1">
                <a:solidFill>
                  <a:srgbClr val="545454"/>
                </a:solidFill>
                <a:latin typeface="Courier New"/>
                <a:ea typeface="Courier New"/>
                <a:cs typeface="Courier New"/>
                <a:sym typeface="Courier New"/>
              </a:rPr>
              <a:t>Out[</a:t>
            </a:r>
            <a:r>
              <a:rPr lang="es-419" b="1">
                <a:solidFill>
                  <a:srgbClr val="AA5D00"/>
                </a:solidFill>
                <a:latin typeface="Courier New"/>
                <a:ea typeface="Courier New"/>
                <a:cs typeface="Courier New"/>
                <a:sym typeface="Courier New"/>
              </a:rPr>
              <a:t>49</a:t>
            </a:r>
            <a:r>
              <a:rPr lang="es-419" b="1">
                <a:solidFill>
                  <a:srgbClr val="545454"/>
                </a:solidFill>
                <a:latin typeface="Courier New"/>
                <a:ea typeface="Courier New"/>
                <a:cs typeface="Courier New"/>
                <a:sym typeface="Courier New"/>
              </a:rPr>
              <a:t>]</a:t>
            </a:r>
            <a:r>
              <a:rPr lang="es-419">
                <a:solidFill>
                  <a:srgbClr val="008000"/>
                </a:solidFill>
                <a:highlight>
                  <a:srgbClr val="FEFEFE"/>
                </a:highlight>
                <a:latin typeface="Consolas"/>
                <a:ea typeface="Consolas"/>
                <a:cs typeface="Consolas"/>
                <a:sym typeface="Consolas"/>
              </a:rPr>
              <a:t>: </a:t>
            </a:r>
            <a:r>
              <a:rPr lang="es-419" b="1">
                <a:solidFill>
                  <a:srgbClr val="AA5D00"/>
                </a:solidFill>
                <a:latin typeface="Courier New"/>
                <a:ea typeface="Courier New"/>
                <a:cs typeface="Courier New"/>
                <a:sym typeface="Courier New"/>
              </a:rPr>
              <a:t>2998</a:t>
            </a:r>
            <a:endParaRPr b="1">
              <a:solidFill>
                <a:srgbClr val="7928A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3587</Words>
  <Application>Microsoft Office PowerPoint</Application>
  <PresentationFormat>On-screen Show (16:9)</PresentationFormat>
  <Paragraphs>360</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Barlow</vt:lpstr>
      <vt:lpstr>Consolas</vt:lpstr>
      <vt:lpstr>Arial</vt:lpstr>
      <vt:lpstr>Century Schoolbook</vt:lpstr>
      <vt:lpstr>Courier New</vt:lpstr>
      <vt:lpstr>Simple Light</vt:lpstr>
      <vt:lpstr>Introducción a nociones  de  Complejidad Algorítmica    Introducción a la Programación</vt:lpstr>
      <vt:lpstr>¿Cuánto tiempo demora mi programa?</vt:lpstr>
      <vt:lpstr>¿Cuánto tiempo demora mi programa?</vt:lpstr>
      <vt:lpstr>Objetivos de hoy</vt:lpstr>
      <vt:lpstr>Importancia de poder medir tiempos</vt:lpstr>
      <vt:lpstr>Medición del tiempo de ejecución</vt:lpstr>
      <vt:lpstr>Medición del tiempo de ejecución</vt:lpstr>
      <vt:lpstr>Medición del tiempo de ejecución</vt:lpstr>
      <vt:lpstr>Cantidad de operaciones elementales</vt:lpstr>
      <vt:lpstr>Cantidad de operaciones elementales</vt:lpstr>
      <vt:lpstr>Cantidad de operaciones elementales</vt:lpstr>
      <vt:lpstr>Cantidad de operaciones elementales</vt:lpstr>
      <vt:lpstr>Cantidad de operaciones elementales</vt:lpstr>
      <vt:lpstr>Cantidad de operaciones elementales</vt:lpstr>
      <vt:lpstr>Cantidad de operaciones elementales</vt:lpstr>
      <vt:lpstr>Análisis Complejidad Algorítmica</vt:lpstr>
      <vt:lpstr>Contando operaciones con listas</vt:lpstr>
      <vt:lpstr>Contando operaciones con listas</vt:lpstr>
      <vt:lpstr>Contando operaciones con listas</vt:lpstr>
      <vt:lpstr>“buenas” vs “malas” entradas</vt:lpstr>
      <vt:lpstr>Funciones recursivas</vt:lpstr>
      <vt:lpstr>Gráficos</vt:lpstr>
      <vt:lpstr>Gráficos</vt:lpstr>
      <vt:lpstr>Ajuste de funciones conocidas a los tiempos de ejecución</vt:lpstr>
      <vt:lpstr>Ajuste de funciones conocidas a los tiempos de ejecución</vt:lpstr>
      <vt:lpstr>Ajuste de funciones conocidas a los tiempos de ejecución</vt:lpstr>
      <vt:lpstr>Ajuste de funciones conocidas a los tiempos de ejecución </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nociones de Complejidad Algorítmica    Introducción a la Programación</dc:title>
  <cp:lastModifiedBy>Martín Urtasun</cp:lastModifiedBy>
  <cp:revision>3</cp:revision>
  <dcterms:modified xsi:type="dcterms:W3CDTF">2024-06-26T15:33:15Z</dcterms:modified>
</cp:coreProperties>
</file>