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Semi-Bold" charset="1" panose="00000700000000000000"/>
      <p:regular r:id="rId17"/>
    </p:embeddedFont>
    <p:embeddedFont>
      <p:font typeface="Poppins Medium" charset="1" panose="000006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721612">
            <a:off x="3638115" y="1896865"/>
            <a:ext cx="14314219" cy="4992084"/>
          </a:xfrm>
          <a:custGeom>
            <a:avLst/>
            <a:gdLst/>
            <a:ahLst/>
            <a:cxnLst/>
            <a:rect r="r" b="b" t="t" l="l"/>
            <a:pathLst>
              <a:path h="4992084" w="14314219">
                <a:moveTo>
                  <a:pt x="0" y="0"/>
                </a:moveTo>
                <a:lnTo>
                  <a:pt x="14314219" y="0"/>
                </a:lnTo>
                <a:lnTo>
                  <a:pt x="14314219" y="4992084"/>
                </a:lnTo>
                <a:lnTo>
                  <a:pt x="0" y="4992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953601" y="5"/>
            <a:ext cx="8713725" cy="10289235"/>
            <a:chOff x="0" y="0"/>
            <a:chExt cx="21042033" cy="24846598"/>
          </a:xfrm>
        </p:grpSpPr>
        <p:sp>
          <p:nvSpPr>
            <p:cNvPr name="Freeform 4" id="4"/>
            <p:cNvSpPr/>
            <p:nvPr/>
          </p:nvSpPr>
          <p:spPr>
            <a:xfrm flipH="false" flipV="false" rot="0">
              <a:off x="-658495" y="0"/>
              <a:ext cx="21700490" cy="24846662"/>
            </a:xfrm>
            <a:custGeom>
              <a:avLst/>
              <a:gdLst/>
              <a:ahLst/>
              <a:cxnLst/>
              <a:rect r="r" b="b" t="t" l="l"/>
              <a:pathLst>
                <a:path h="24846662" w="21700490">
                  <a:moveTo>
                    <a:pt x="9113774" y="0"/>
                  </a:moveTo>
                  <a:cubicBezTo>
                    <a:pt x="9113774" y="0"/>
                    <a:pt x="10028936" y="4543806"/>
                    <a:pt x="4926584" y="12121388"/>
                  </a:cubicBezTo>
                  <a:cubicBezTo>
                    <a:pt x="0" y="19437986"/>
                    <a:pt x="691769" y="24846662"/>
                    <a:pt x="691769" y="24846662"/>
                  </a:cubicBezTo>
                  <a:lnTo>
                    <a:pt x="21700490" y="24846662"/>
                  </a:lnTo>
                  <a:lnTo>
                    <a:pt x="21700490" y="0"/>
                  </a:lnTo>
                  <a:close/>
                </a:path>
              </a:pathLst>
            </a:custGeom>
            <a:blipFill>
              <a:blip r:embed="rId4"/>
              <a:stretch>
                <a:fillRect l="-38616" t="0" r="-38616" b="0"/>
              </a:stretch>
            </a:blipFill>
          </p:spPr>
        </p:sp>
      </p:grpSp>
      <p:sp>
        <p:nvSpPr>
          <p:cNvPr name="Freeform 5" id="5"/>
          <p:cNvSpPr/>
          <p:nvPr/>
        </p:nvSpPr>
        <p:spPr>
          <a:xfrm flipH="true" flipV="false" rot="-2967198">
            <a:off x="12833343" y="6024265"/>
            <a:ext cx="10909314" cy="3709167"/>
          </a:xfrm>
          <a:custGeom>
            <a:avLst/>
            <a:gdLst/>
            <a:ahLst/>
            <a:cxnLst/>
            <a:rect r="r" b="b" t="t" l="l"/>
            <a:pathLst>
              <a:path h="3709167" w="10909314">
                <a:moveTo>
                  <a:pt x="10909314" y="0"/>
                </a:moveTo>
                <a:lnTo>
                  <a:pt x="0" y="0"/>
                </a:lnTo>
                <a:lnTo>
                  <a:pt x="0" y="3709167"/>
                </a:lnTo>
                <a:lnTo>
                  <a:pt x="10909314" y="3709167"/>
                </a:lnTo>
                <a:lnTo>
                  <a:pt x="10909314" y="0"/>
                </a:lnTo>
                <a:close/>
              </a:path>
            </a:pathLst>
          </a:custGeom>
          <a:blipFill>
            <a:blip r:embed="rId5">
              <a:alphaModFix amt="77000"/>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0165433" y="946396"/>
            <a:ext cx="857867" cy="85786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6464"/>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1855"/>
                </a:lnSpc>
              </a:pPr>
            </a:p>
          </p:txBody>
        </p:sp>
      </p:grpSp>
      <p:grpSp>
        <p:nvGrpSpPr>
          <p:cNvPr name="Group 9" id="9"/>
          <p:cNvGrpSpPr/>
          <p:nvPr/>
        </p:nvGrpSpPr>
        <p:grpSpPr>
          <a:xfrm rot="0">
            <a:off x="9651318" y="2226096"/>
            <a:ext cx="604566" cy="60456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8388"/>
            </a:solidFill>
          </p:spPr>
        </p:sp>
        <p:sp>
          <p:nvSpPr>
            <p:cNvPr name="TextBox 11" id="11"/>
            <p:cNvSpPr txBox="true"/>
            <p:nvPr/>
          </p:nvSpPr>
          <p:spPr>
            <a:xfrm>
              <a:off x="76200" y="76200"/>
              <a:ext cx="660400" cy="660400"/>
            </a:xfrm>
            <a:prstGeom prst="rect">
              <a:avLst/>
            </a:prstGeom>
          </p:spPr>
          <p:txBody>
            <a:bodyPr anchor="ctr" rtlCol="false" tIns="50800" lIns="50800" bIns="50800" rIns="50800"/>
            <a:lstStyle/>
            <a:p>
              <a:pPr algn="ctr">
                <a:lnSpc>
                  <a:spcPts val="1855"/>
                </a:lnSpc>
              </a:pPr>
            </a:p>
          </p:txBody>
        </p:sp>
      </p:grpSp>
      <p:grpSp>
        <p:nvGrpSpPr>
          <p:cNvPr name="Group 12" id="12"/>
          <p:cNvGrpSpPr/>
          <p:nvPr/>
        </p:nvGrpSpPr>
        <p:grpSpPr>
          <a:xfrm rot="0">
            <a:off x="10476408" y="681913"/>
            <a:ext cx="637633" cy="63763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FDB034"/>
              </a:solidFill>
              <a:prstDash val="solid"/>
              <a:miter/>
            </a:ln>
          </p:spPr>
        </p:sp>
        <p:sp>
          <p:nvSpPr>
            <p:cNvPr name="TextBox 14" id="14"/>
            <p:cNvSpPr txBox="true"/>
            <p:nvPr/>
          </p:nvSpPr>
          <p:spPr>
            <a:xfrm>
              <a:off x="76200" y="76200"/>
              <a:ext cx="660400" cy="660400"/>
            </a:xfrm>
            <a:prstGeom prst="rect">
              <a:avLst/>
            </a:prstGeom>
          </p:spPr>
          <p:txBody>
            <a:bodyPr anchor="ctr" rtlCol="false" tIns="50800" lIns="50800" bIns="50800" rIns="50800"/>
            <a:lstStyle/>
            <a:p>
              <a:pPr algn="ctr">
                <a:lnSpc>
                  <a:spcPts val="1855"/>
                </a:lnSpc>
              </a:pPr>
            </a:p>
          </p:txBody>
        </p:sp>
      </p:grpSp>
      <p:sp>
        <p:nvSpPr>
          <p:cNvPr name="TextBox 15" id="15"/>
          <p:cNvSpPr txBox="true"/>
          <p:nvPr/>
        </p:nvSpPr>
        <p:spPr>
          <a:xfrm rot="0">
            <a:off x="1028700" y="2759575"/>
            <a:ext cx="8616374" cy="1251585"/>
          </a:xfrm>
          <a:prstGeom prst="rect">
            <a:avLst/>
          </a:prstGeom>
        </p:spPr>
        <p:txBody>
          <a:bodyPr anchor="t" rtlCol="false" tIns="0" lIns="0" bIns="0" rIns="0">
            <a:spAutoFit/>
          </a:bodyPr>
          <a:lstStyle/>
          <a:p>
            <a:pPr algn="l">
              <a:lnSpc>
                <a:spcPts val="9120"/>
              </a:lnSpc>
            </a:pPr>
            <a:r>
              <a:rPr lang="en-US" sz="8000">
                <a:solidFill>
                  <a:srgbClr val="FDB034"/>
                </a:solidFill>
                <a:latin typeface="Poppins Bold"/>
              </a:rPr>
              <a:t>Home Credit</a:t>
            </a:r>
          </a:p>
        </p:txBody>
      </p:sp>
      <p:sp>
        <p:nvSpPr>
          <p:cNvPr name="TextBox 16" id="16"/>
          <p:cNvSpPr txBox="true"/>
          <p:nvPr/>
        </p:nvSpPr>
        <p:spPr>
          <a:xfrm rot="0">
            <a:off x="1028700" y="3973061"/>
            <a:ext cx="8109056" cy="1251585"/>
          </a:xfrm>
          <a:prstGeom prst="rect">
            <a:avLst/>
          </a:prstGeom>
        </p:spPr>
        <p:txBody>
          <a:bodyPr anchor="t" rtlCol="false" tIns="0" lIns="0" bIns="0" rIns="0">
            <a:spAutoFit/>
          </a:bodyPr>
          <a:lstStyle/>
          <a:p>
            <a:pPr algn="l">
              <a:lnSpc>
                <a:spcPts val="9120"/>
              </a:lnSpc>
            </a:pPr>
            <a:r>
              <a:rPr lang="en-US" sz="8000">
                <a:solidFill>
                  <a:srgbClr val="0E8388"/>
                </a:solidFill>
                <a:latin typeface="Poppins Bold"/>
              </a:rPr>
              <a:t>Risk Prediction</a:t>
            </a:r>
          </a:p>
        </p:txBody>
      </p:sp>
      <p:sp>
        <p:nvSpPr>
          <p:cNvPr name="TextBox 17" id="17"/>
          <p:cNvSpPr txBox="true"/>
          <p:nvPr/>
        </p:nvSpPr>
        <p:spPr>
          <a:xfrm rot="0">
            <a:off x="1028700" y="5268923"/>
            <a:ext cx="7767783" cy="394599"/>
          </a:xfrm>
          <a:prstGeom prst="rect">
            <a:avLst/>
          </a:prstGeom>
        </p:spPr>
        <p:txBody>
          <a:bodyPr anchor="t" rtlCol="false" tIns="0" lIns="0" bIns="0" rIns="0">
            <a:spAutoFit/>
          </a:bodyPr>
          <a:lstStyle/>
          <a:p>
            <a:pPr algn="l">
              <a:lnSpc>
                <a:spcPts val="2951"/>
              </a:lnSpc>
            </a:pPr>
            <a:r>
              <a:rPr lang="en-US" sz="2589" spc="111">
                <a:solidFill>
                  <a:srgbClr val="0E8388"/>
                </a:solidFill>
                <a:latin typeface="Poppins Semi-Bold"/>
              </a:rPr>
              <a:t>RAKAMIN PROJECT BASED INTERNSHIP</a:t>
            </a:r>
          </a:p>
        </p:txBody>
      </p:sp>
      <p:sp>
        <p:nvSpPr>
          <p:cNvPr name="TextBox 18" id="18"/>
          <p:cNvSpPr txBox="true"/>
          <p:nvPr/>
        </p:nvSpPr>
        <p:spPr>
          <a:xfrm rot="0">
            <a:off x="1028700" y="7693265"/>
            <a:ext cx="7500087" cy="390525"/>
          </a:xfrm>
          <a:prstGeom prst="rect">
            <a:avLst/>
          </a:prstGeom>
        </p:spPr>
        <p:txBody>
          <a:bodyPr anchor="t" rtlCol="false" tIns="0" lIns="0" bIns="0" rIns="0">
            <a:spAutoFit/>
          </a:bodyPr>
          <a:lstStyle/>
          <a:p>
            <a:pPr algn="l">
              <a:lnSpc>
                <a:spcPts val="2850"/>
              </a:lnSpc>
            </a:pPr>
            <a:r>
              <a:rPr lang="en-US" sz="2500" spc="107">
                <a:solidFill>
                  <a:srgbClr val="0E8388"/>
                </a:solidFill>
                <a:latin typeface="Poppins Semi-Bold"/>
              </a:rPr>
              <a:t>OLEH : AGUS FAHMI AJI PRAMANA</a:t>
            </a:r>
          </a:p>
        </p:txBody>
      </p:sp>
      <p:sp>
        <p:nvSpPr>
          <p:cNvPr name="TextBox 19" id="19"/>
          <p:cNvSpPr txBox="true"/>
          <p:nvPr/>
        </p:nvSpPr>
        <p:spPr>
          <a:xfrm rot="0">
            <a:off x="1028700" y="5801632"/>
            <a:ext cx="7767783" cy="394599"/>
          </a:xfrm>
          <a:prstGeom prst="rect">
            <a:avLst/>
          </a:prstGeom>
        </p:spPr>
        <p:txBody>
          <a:bodyPr anchor="t" rtlCol="false" tIns="0" lIns="0" bIns="0" rIns="0">
            <a:spAutoFit/>
          </a:bodyPr>
          <a:lstStyle/>
          <a:p>
            <a:pPr algn="l">
              <a:lnSpc>
                <a:spcPts val="2951"/>
              </a:lnSpc>
            </a:pPr>
            <a:r>
              <a:rPr lang="en-US" sz="2589" spc="111">
                <a:solidFill>
                  <a:srgbClr val="FDB034"/>
                </a:solidFill>
                <a:latin typeface="Poppins Semi-Bold"/>
              </a:rPr>
              <a:t>Batch April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42907" y="10045879"/>
            <a:ext cx="20973813" cy="734301"/>
            <a:chOff x="0" y="0"/>
            <a:chExt cx="11607985" cy="406400"/>
          </a:xfrm>
        </p:grpSpPr>
        <p:sp>
          <p:nvSpPr>
            <p:cNvPr name="Freeform 3" id="3"/>
            <p:cNvSpPr/>
            <p:nvPr/>
          </p:nvSpPr>
          <p:spPr>
            <a:xfrm flipH="false" flipV="false" rot="0">
              <a:off x="0" y="0"/>
              <a:ext cx="11607985" cy="406400"/>
            </a:xfrm>
            <a:custGeom>
              <a:avLst/>
              <a:gdLst/>
              <a:ahLst/>
              <a:cxnLst/>
              <a:rect r="r" b="b" t="t" l="l"/>
              <a:pathLst>
                <a:path h="406400" w="11607985">
                  <a:moveTo>
                    <a:pt x="11404785" y="0"/>
                  </a:moveTo>
                  <a:cubicBezTo>
                    <a:pt x="11517009" y="0"/>
                    <a:pt x="11607985" y="90976"/>
                    <a:pt x="11607985" y="203200"/>
                  </a:cubicBezTo>
                  <a:cubicBezTo>
                    <a:pt x="11607985" y="315424"/>
                    <a:pt x="11517009" y="406400"/>
                    <a:pt x="11404785" y="406400"/>
                  </a:cubicBezTo>
                  <a:lnTo>
                    <a:pt x="203200" y="406400"/>
                  </a:lnTo>
                  <a:cubicBezTo>
                    <a:pt x="90976" y="406400"/>
                    <a:pt x="0" y="315424"/>
                    <a:pt x="0" y="203200"/>
                  </a:cubicBezTo>
                  <a:cubicBezTo>
                    <a:pt x="0" y="90976"/>
                    <a:pt x="90976" y="0"/>
                    <a:pt x="203200" y="0"/>
                  </a:cubicBezTo>
                  <a:close/>
                </a:path>
              </a:pathLst>
            </a:custGeom>
            <a:solidFill>
              <a:srgbClr val="306464"/>
            </a:solidFill>
          </p:spPr>
        </p:sp>
        <p:sp>
          <p:nvSpPr>
            <p:cNvPr name="TextBox 4" id="4"/>
            <p:cNvSpPr txBox="true"/>
            <p:nvPr/>
          </p:nvSpPr>
          <p:spPr>
            <a:xfrm>
              <a:off x="0" y="-57150"/>
              <a:ext cx="11607985"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488624" y="10045879"/>
            <a:ext cx="13310752" cy="734301"/>
            <a:chOff x="0" y="0"/>
            <a:chExt cx="7366854" cy="406400"/>
          </a:xfrm>
        </p:grpSpPr>
        <p:sp>
          <p:nvSpPr>
            <p:cNvPr name="Freeform 6" id="6"/>
            <p:cNvSpPr/>
            <p:nvPr/>
          </p:nvSpPr>
          <p:spPr>
            <a:xfrm flipH="false" flipV="false" rot="0">
              <a:off x="0" y="0"/>
              <a:ext cx="7366853" cy="406400"/>
            </a:xfrm>
            <a:custGeom>
              <a:avLst/>
              <a:gdLst/>
              <a:ahLst/>
              <a:cxnLst/>
              <a:rect r="r" b="b" t="t" l="l"/>
              <a:pathLst>
                <a:path h="406400" w="7366853">
                  <a:moveTo>
                    <a:pt x="7163653" y="0"/>
                  </a:moveTo>
                  <a:cubicBezTo>
                    <a:pt x="7275878" y="0"/>
                    <a:pt x="7366853" y="90976"/>
                    <a:pt x="7366853" y="203200"/>
                  </a:cubicBezTo>
                  <a:cubicBezTo>
                    <a:pt x="7366853" y="315424"/>
                    <a:pt x="7275878" y="406400"/>
                    <a:pt x="7163653" y="406400"/>
                  </a:cubicBezTo>
                  <a:lnTo>
                    <a:pt x="203200" y="406400"/>
                  </a:lnTo>
                  <a:cubicBezTo>
                    <a:pt x="90976" y="406400"/>
                    <a:pt x="0" y="315424"/>
                    <a:pt x="0" y="203200"/>
                  </a:cubicBezTo>
                  <a:cubicBezTo>
                    <a:pt x="0" y="90976"/>
                    <a:pt x="90976" y="0"/>
                    <a:pt x="203200" y="0"/>
                  </a:cubicBezTo>
                  <a:close/>
                </a:path>
              </a:pathLst>
            </a:custGeom>
            <a:solidFill>
              <a:srgbClr val="0E8388"/>
            </a:solidFill>
          </p:spPr>
        </p:sp>
        <p:sp>
          <p:nvSpPr>
            <p:cNvPr name="TextBox 7" id="7"/>
            <p:cNvSpPr txBox="true"/>
            <p:nvPr/>
          </p:nvSpPr>
          <p:spPr>
            <a:xfrm>
              <a:off x="0" y="-57150"/>
              <a:ext cx="7366854" cy="463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131384" y="10045879"/>
            <a:ext cx="10025232" cy="734301"/>
            <a:chOff x="0" y="0"/>
            <a:chExt cx="5548478" cy="406400"/>
          </a:xfrm>
        </p:grpSpPr>
        <p:sp>
          <p:nvSpPr>
            <p:cNvPr name="Freeform 9" id="9"/>
            <p:cNvSpPr/>
            <p:nvPr/>
          </p:nvSpPr>
          <p:spPr>
            <a:xfrm flipH="false" flipV="false" rot="0">
              <a:off x="0" y="0"/>
              <a:ext cx="5548478" cy="406400"/>
            </a:xfrm>
            <a:custGeom>
              <a:avLst/>
              <a:gdLst/>
              <a:ahLst/>
              <a:cxnLst/>
              <a:rect r="r" b="b" t="t" l="l"/>
              <a:pathLst>
                <a:path h="406400" w="5548478">
                  <a:moveTo>
                    <a:pt x="5345278" y="0"/>
                  </a:moveTo>
                  <a:cubicBezTo>
                    <a:pt x="5457503" y="0"/>
                    <a:pt x="5548478" y="90976"/>
                    <a:pt x="5548478" y="203200"/>
                  </a:cubicBezTo>
                  <a:cubicBezTo>
                    <a:pt x="5548478" y="315424"/>
                    <a:pt x="5457503" y="406400"/>
                    <a:pt x="5345278" y="406400"/>
                  </a:cubicBezTo>
                  <a:lnTo>
                    <a:pt x="203200" y="406400"/>
                  </a:lnTo>
                  <a:cubicBezTo>
                    <a:pt x="90976" y="406400"/>
                    <a:pt x="0" y="315424"/>
                    <a:pt x="0" y="203200"/>
                  </a:cubicBezTo>
                  <a:cubicBezTo>
                    <a:pt x="0" y="90976"/>
                    <a:pt x="90976" y="0"/>
                    <a:pt x="203200" y="0"/>
                  </a:cubicBezTo>
                  <a:close/>
                </a:path>
              </a:pathLst>
            </a:custGeom>
            <a:solidFill>
              <a:srgbClr val="FDB034"/>
            </a:solidFill>
          </p:spPr>
        </p:sp>
        <p:sp>
          <p:nvSpPr>
            <p:cNvPr name="TextBox 10" id="10"/>
            <p:cNvSpPr txBox="true"/>
            <p:nvPr/>
          </p:nvSpPr>
          <p:spPr>
            <a:xfrm>
              <a:off x="0" y="-57150"/>
              <a:ext cx="5548478" cy="4635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10520999">
            <a:off x="11207526" y="-1446979"/>
            <a:ext cx="8711052" cy="3037979"/>
          </a:xfrm>
          <a:custGeom>
            <a:avLst/>
            <a:gdLst/>
            <a:ahLst/>
            <a:cxnLst/>
            <a:rect r="r" b="b" t="t" l="l"/>
            <a:pathLst>
              <a:path h="3037979" w="8711052">
                <a:moveTo>
                  <a:pt x="0" y="0"/>
                </a:moveTo>
                <a:lnTo>
                  <a:pt x="8711052" y="0"/>
                </a:lnTo>
                <a:lnTo>
                  <a:pt x="8711052" y="3037979"/>
                </a:lnTo>
                <a:lnTo>
                  <a:pt x="0" y="3037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true" rot="-201626">
            <a:off x="-1657835" y="-1446979"/>
            <a:ext cx="8711052" cy="3037979"/>
          </a:xfrm>
          <a:custGeom>
            <a:avLst/>
            <a:gdLst/>
            <a:ahLst/>
            <a:cxnLst/>
            <a:rect r="r" b="b" t="t" l="l"/>
            <a:pathLst>
              <a:path h="3037979" w="8711052">
                <a:moveTo>
                  <a:pt x="0" y="3037979"/>
                </a:moveTo>
                <a:lnTo>
                  <a:pt x="8711051" y="3037979"/>
                </a:lnTo>
                <a:lnTo>
                  <a:pt x="8711051" y="0"/>
                </a:lnTo>
                <a:lnTo>
                  <a:pt x="0" y="0"/>
                </a:lnTo>
                <a:lnTo>
                  <a:pt x="0" y="30379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239619" y="1748599"/>
            <a:ext cx="13808763" cy="1250950"/>
          </a:xfrm>
          <a:prstGeom prst="rect">
            <a:avLst/>
          </a:prstGeom>
        </p:spPr>
        <p:txBody>
          <a:bodyPr anchor="t" rtlCol="false" tIns="0" lIns="0" bIns="0" rIns="0">
            <a:spAutoFit/>
          </a:bodyPr>
          <a:lstStyle/>
          <a:p>
            <a:pPr algn="ctr">
              <a:lnSpc>
                <a:spcPts val="9799"/>
              </a:lnSpc>
            </a:pPr>
            <a:r>
              <a:rPr lang="en-US" sz="6999">
                <a:solidFill>
                  <a:srgbClr val="306464"/>
                </a:solidFill>
                <a:latin typeface="Poppins Bold"/>
              </a:rPr>
              <a:t>Repository Github</a:t>
            </a:r>
          </a:p>
        </p:txBody>
      </p:sp>
      <p:sp>
        <p:nvSpPr>
          <p:cNvPr name="TextBox 14" id="14"/>
          <p:cNvSpPr txBox="true"/>
          <p:nvPr/>
        </p:nvSpPr>
        <p:spPr>
          <a:xfrm rot="0">
            <a:off x="2239619" y="4799649"/>
            <a:ext cx="13808763" cy="592453"/>
          </a:xfrm>
          <a:prstGeom prst="rect">
            <a:avLst/>
          </a:prstGeom>
        </p:spPr>
        <p:txBody>
          <a:bodyPr anchor="t" rtlCol="false" tIns="0" lIns="0" bIns="0" rIns="0">
            <a:spAutoFit/>
          </a:bodyPr>
          <a:lstStyle/>
          <a:p>
            <a:pPr algn="ctr">
              <a:lnSpc>
                <a:spcPts val="4620"/>
              </a:lnSpc>
            </a:pPr>
            <a:r>
              <a:rPr lang="en-US" sz="3300">
                <a:solidFill>
                  <a:srgbClr val="306464"/>
                </a:solidFill>
                <a:latin typeface="Poppins"/>
              </a:rPr>
              <a:t>https://github.com/agusfahmi/HomeCredit-PBI-Rakamin</a:t>
            </a:r>
          </a:p>
        </p:txBody>
      </p:sp>
    </p:spTree>
  </p:cSld>
  <p:clrMapOvr>
    <a:masterClrMapping/>
  </p:clrMapOvr>
  <p:transition spd="fast">
    <p:wipe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6078727">
            <a:off x="-1236225" y="1896865"/>
            <a:ext cx="14314219" cy="4992084"/>
          </a:xfrm>
          <a:custGeom>
            <a:avLst/>
            <a:gdLst/>
            <a:ahLst/>
            <a:cxnLst/>
            <a:rect r="r" b="b" t="t" l="l"/>
            <a:pathLst>
              <a:path h="4992084" w="14314219">
                <a:moveTo>
                  <a:pt x="0" y="4992084"/>
                </a:moveTo>
                <a:lnTo>
                  <a:pt x="14314219" y="4992084"/>
                </a:lnTo>
                <a:lnTo>
                  <a:pt x="14314219" y="0"/>
                </a:lnTo>
                <a:lnTo>
                  <a:pt x="0" y="0"/>
                </a:lnTo>
                <a:lnTo>
                  <a:pt x="0" y="4992084"/>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940775" y="946396"/>
            <a:ext cx="857867" cy="85786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6464"/>
            </a:solidFill>
          </p:spPr>
        </p:sp>
        <p:sp>
          <p:nvSpPr>
            <p:cNvPr name="TextBox 5" id="5"/>
            <p:cNvSpPr txBox="true"/>
            <p:nvPr/>
          </p:nvSpPr>
          <p:spPr>
            <a:xfrm>
              <a:off x="76200" y="76200"/>
              <a:ext cx="660400" cy="660400"/>
            </a:xfrm>
            <a:prstGeom prst="rect">
              <a:avLst/>
            </a:prstGeom>
          </p:spPr>
          <p:txBody>
            <a:bodyPr anchor="ctr" rtlCol="false" tIns="50800" lIns="50800" bIns="50800" rIns="50800"/>
            <a:lstStyle/>
            <a:p>
              <a:pPr algn="ctr">
                <a:lnSpc>
                  <a:spcPts val="1855"/>
                </a:lnSpc>
              </a:pPr>
            </a:p>
          </p:txBody>
        </p:sp>
      </p:grpSp>
      <p:grpSp>
        <p:nvGrpSpPr>
          <p:cNvPr name="Group 6" id="6"/>
          <p:cNvGrpSpPr/>
          <p:nvPr/>
        </p:nvGrpSpPr>
        <p:grpSpPr>
          <a:xfrm rot="0">
            <a:off x="6592862" y="2226096"/>
            <a:ext cx="604566" cy="60456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8388"/>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1855"/>
                </a:lnSpc>
              </a:pPr>
            </a:p>
          </p:txBody>
        </p:sp>
      </p:grpSp>
      <p:grpSp>
        <p:nvGrpSpPr>
          <p:cNvPr name="Group 9" id="9"/>
          <p:cNvGrpSpPr/>
          <p:nvPr/>
        </p:nvGrpSpPr>
        <p:grpSpPr>
          <a:xfrm rot="0">
            <a:off x="5825201" y="681913"/>
            <a:ext cx="637633" cy="63763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FDB034"/>
              </a:solidFill>
              <a:prstDash val="solid"/>
              <a:miter/>
            </a:ln>
          </p:spPr>
        </p:sp>
        <p:sp>
          <p:nvSpPr>
            <p:cNvPr name="TextBox 11" id="11"/>
            <p:cNvSpPr txBox="true"/>
            <p:nvPr/>
          </p:nvSpPr>
          <p:spPr>
            <a:xfrm>
              <a:off x="76200" y="76200"/>
              <a:ext cx="660400" cy="660400"/>
            </a:xfrm>
            <a:prstGeom prst="rect">
              <a:avLst/>
            </a:prstGeom>
          </p:spPr>
          <p:txBody>
            <a:bodyPr anchor="ctr" rtlCol="false" tIns="50800" lIns="50800" bIns="50800" rIns="50800"/>
            <a:lstStyle/>
            <a:p>
              <a:pPr algn="ctr">
                <a:lnSpc>
                  <a:spcPts val="1855"/>
                </a:lnSpc>
              </a:pPr>
            </a:p>
          </p:txBody>
        </p:sp>
      </p:grpSp>
      <p:grpSp>
        <p:nvGrpSpPr>
          <p:cNvPr name="Group 12" id="12"/>
          <p:cNvGrpSpPr/>
          <p:nvPr/>
        </p:nvGrpSpPr>
        <p:grpSpPr>
          <a:xfrm rot="0">
            <a:off x="-1972873" y="5"/>
            <a:ext cx="8713725" cy="10289235"/>
            <a:chOff x="0" y="0"/>
            <a:chExt cx="21042033" cy="24846598"/>
          </a:xfrm>
        </p:grpSpPr>
        <p:sp>
          <p:nvSpPr>
            <p:cNvPr name="Freeform 13" id="13"/>
            <p:cNvSpPr/>
            <p:nvPr/>
          </p:nvSpPr>
          <p:spPr>
            <a:xfrm flipH="false" flipV="false" rot="0">
              <a:off x="0" y="0"/>
              <a:ext cx="21041995" cy="24846662"/>
            </a:xfrm>
            <a:custGeom>
              <a:avLst/>
              <a:gdLst/>
              <a:ahLst/>
              <a:cxnLst/>
              <a:rect r="r" b="b" t="t" l="l"/>
              <a:pathLst>
                <a:path h="24846662" w="21041995">
                  <a:moveTo>
                    <a:pt x="0" y="0"/>
                  </a:moveTo>
                  <a:lnTo>
                    <a:pt x="0" y="24846662"/>
                  </a:lnTo>
                  <a:lnTo>
                    <a:pt x="21008848" y="24846662"/>
                  </a:lnTo>
                  <a:cubicBezTo>
                    <a:pt x="21008848" y="24846662"/>
                    <a:pt x="21040344" y="24600281"/>
                    <a:pt x="21041995" y="24141557"/>
                  </a:cubicBezTo>
                  <a:lnTo>
                    <a:pt x="21041995" y="24065103"/>
                  </a:lnTo>
                  <a:cubicBezTo>
                    <a:pt x="21035772" y="22316314"/>
                    <a:pt x="20592162" y="17791939"/>
                    <a:pt x="16774033" y="12121389"/>
                  </a:cubicBezTo>
                  <a:cubicBezTo>
                    <a:pt x="11671681" y="4543806"/>
                    <a:pt x="12586843" y="0"/>
                    <a:pt x="12586843" y="0"/>
                  </a:cubicBezTo>
                  <a:close/>
                </a:path>
              </a:pathLst>
            </a:custGeom>
            <a:blipFill>
              <a:blip r:embed="rId4"/>
              <a:stretch>
                <a:fillRect l="0" t="-13555" r="0" b="-13555"/>
              </a:stretch>
            </a:blipFill>
          </p:spPr>
        </p:sp>
      </p:grpSp>
      <p:sp>
        <p:nvSpPr>
          <p:cNvPr name="Freeform 14" id="14"/>
          <p:cNvSpPr/>
          <p:nvPr/>
        </p:nvSpPr>
        <p:spPr>
          <a:xfrm flipH="false" flipV="false" rot="2903702">
            <a:off x="-6099048" y="6299337"/>
            <a:ext cx="10909314" cy="3709167"/>
          </a:xfrm>
          <a:custGeom>
            <a:avLst/>
            <a:gdLst/>
            <a:ahLst/>
            <a:cxnLst/>
            <a:rect r="r" b="b" t="t" l="l"/>
            <a:pathLst>
              <a:path h="3709167" w="10909314">
                <a:moveTo>
                  <a:pt x="0" y="0"/>
                </a:moveTo>
                <a:lnTo>
                  <a:pt x="10909314" y="0"/>
                </a:lnTo>
                <a:lnTo>
                  <a:pt x="10909314" y="3709167"/>
                </a:lnTo>
                <a:lnTo>
                  <a:pt x="0" y="3709167"/>
                </a:lnTo>
                <a:lnTo>
                  <a:pt x="0" y="0"/>
                </a:lnTo>
                <a:close/>
              </a:path>
            </a:pathLst>
          </a:custGeom>
          <a:blipFill>
            <a:blip r:embed="rId5">
              <a:alphaModFix amt="77000"/>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8768076" y="1943281"/>
            <a:ext cx="8826287" cy="7781925"/>
          </a:xfrm>
          <a:prstGeom prst="rect">
            <a:avLst/>
          </a:prstGeom>
        </p:spPr>
        <p:txBody>
          <a:bodyPr anchor="t" rtlCol="false" tIns="0" lIns="0" bIns="0" rIns="0">
            <a:spAutoFit/>
          </a:bodyPr>
          <a:lstStyle/>
          <a:p>
            <a:pPr algn="just">
              <a:lnSpc>
                <a:spcPts val="3899"/>
              </a:lnSpc>
            </a:pPr>
            <a:r>
              <a:rPr lang="en-US" sz="2999">
                <a:solidFill>
                  <a:srgbClr val="306464"/>
                </a:solidFill>
                <a:latin typeface="Poppins Medium"/>
              </a:rPr>
              <a:t>Home Credit saat ini  memiliki banyak customer yang mana ingin mengetahui seberapa layak mendapatkan pinjaman atau tidak. Kali ini dengan memanfaatkan potensi penuh dari data yang  ada  untuk memastikan bahwa pelanggan yang mampu membayar tidak ditolak saat mengajukan pinjaman, dan agar pinjaman diberikan dengan syarat ada dapat memathui aturan serta sesuai target. Evaluasi akan dilakukan dengan mengukur sejauh mana pemahaman analisis yang dilakukan. Nantinya akan menggunakan setidaknya dua model Machine Learning, termasuk salah satunya model Regresi Logistik dan Random Forest. </a:t>
            </a:r>
          </a:p>
        </p:txBody>
      </p:sp>
      <p:sp>
        <p:nvSpPr>
          <p:cNvPr name="TextBox 16" id="16"/>
          <p:cNvSpPr txBox="true"/>
          <p:nvPr/>
        </p:nvSpPr>
        <p:spPr>
          <a:xfrm rot="0">
            <a:off x="8544807" y="478473"/>
            <a:ext cx="9272825" cy="1000759"/>
          </a:xfrm>
          <a:prstGeom prst="rect">
            <a:avLst/>
          </a:prstGeom>
        </p:spPr>
        <p:txBody>
          <a:bodyPr anchor="t" rtlCol="false" tIns="0" lIns="0" bIns="0" rIns="0">
            <a:spAutoFit/>
          </a:bodyPr>
          <a:lstStyle/>
          <a:p>
            <a:pPr algn="r">
              <a:lnSpc>
                <a:spcPts val="7344"/>
              </a:lnSpc>
            </a:pPr>
            <a:r>
              <a:rPr lang="en-US" sz="6499" spc="-194">
                <a:solidFill>
                  <a:srgbClr val="306464"/>
                </a:solidFill>
                <a:latin typeface="Poppins Bold"/>
              </a:rPr>
              <a:t>Problem Research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21361" y="4584074"/>
            <a:ext cx="21494542" cy="6357176"/>
            <a:chOff x="0" y="0"/>
            <a:chExt cx="5661114" cy="1674318"/>
          </a:xfrm>
        </p:grpSpPr>
        <p:sp>
          <p:nvSpPr>
            <p:cNvPr name="Freeform 3" id="3"/>
            <p:cNvSpPr/>
            <p:nvPr/>
          </p:nvSpPr>
          <p:spPr>
            <a:xfrm flipH="false" flipV="false" rot="0">
              <a:off x="0" y="0"/>
              <a:ext cx="5661114" cy="1674318"/>
            </a:xfrm>
            <a:custGeom>
              <a:avLst/>
              <a:gdLst/>
              <a:ahLst/>
              <a:cxnLst/>
              <a:rect r="r" b="b" t="t" l="l"/>
              <a:pathLst>
                <a:path h="1674318" w="5661114">
                  <a:moveTo>
                    <a:pt x="0" y="0"/>
                  </a:moveTo>
                  <a:lnTo>
                    <a:pt x="5661114" y="0"/>
                  </a:lnTo>
                  <a:lnTo>
                    <a:pt x="5661114" y="1674318"/>
                  </a:lnTo>
                  <a:lnTo>
                    <a:pt x="0" y="1674318"/>
                  </a:lnTo>
                  <a:close/>
                </a:path>
              </a:pathLst>
            </a:custGeom>
            <a:solidFill>
              <a:srgbClr val="0E8388"/>
            </a:solidFill>
          </p:spPr>
        </p:sp>
        <p:sp>
          <p:nvSpPr>
            <p:cNvPr name="TextBox 4" id="4"/>
            <p:cNvSpPr txBox="true"/>
            <p:nvPr/>
          </p:nvSpPr>
          <p:spPr>
            <a:xfrm>
              <a:off x="0" y="0"/>
              <a:ext cx="5661114" cy="1674318"/>
            </a:xfrm>
            <a:prstGeom prst="rect">
              <a:avLst/>
            </a:prstGeom>
          </p:spPr>
          <p:txBody>
            <a:bodyPr anchor="ctr" rtlCol="false" tIns="50800" lIns="50800" bIns="50800" rIns="50800"/>
            <a:lstStyle/>
            <a:p>
              <a:pPr algn="ctr">
                <a:lnSpc>
                  <a:spcPts val="1855"/>
                </a:lnSpc>
              </a:pPr>
            </a:p>
          </p:txBody>
        </p:sp>
      </p:grpSp>
      <p:sp>
        <p:nvSpPr>
          <p:cNvPr name="Freeform 5" id="5"/>
          <p:cNvSpPr/>
          <p:nvPr/>
        </p:nvSpPr>
        <p:spPr>
          <a:xfrm flipH="false" flipV="false" rot="-10602057">
            <a:off x="12387093" y="-1133853"/>
            <a:ext cx="6240735" cy="2176456"/>
          </a:xfrm>
          <a:custGeom>
            <a:avLst/>
            <a:gdLst/>
            <a:ahLst/>
            <a:cxnLst/>
            <a:rect r="r" b="b" t="t" l="l"/>
            <a:pathLst>
              <a:path h="2176456" w="6240735">
                <a:moveTo>
                  <a:pt x="0" y="0"/>
                </a:moveTo>
                <a:lnTo>
                  <a:pt x="6240735" y="0"/>
                </a:lnTo>
                <a:lnTo>
                  <a:pt x="6240735" y="2176457"/>
                </a:lnTo>
                <a:lnTo>
                  <a:pt x="0" y="2176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201626">
            <a:off x="-440482" y="-1192452"/>
            <a:ext cx="6576787" cy="2293655"/>
          </a:xfrm>
          <a:custGeom>
            <a:avLst/>
            <a:gdLst/>
            <a:ahLst/>
            <a:cxnLst/>
            <a:rect r="r" b="b" t="t" l="l"/>
            <a:pathLst>
              <a:path h="2293655" w="6576787">
                <a:moveTo>
                  <a:pt x="0" y="2293655"/>
                </a:moveTo>
                <a:lnTo>
                  <a:pt x="6576787" y="2293655"/>
                </a:lnTo>
                <a:lnTo>
                  <a:pt x="6576787" y="0"/>
                </a:lnTo>
                <a:lnTo>
                  <a:pt x="0" y="0"/>
                </a:lnTo>
                <a:lnTo>
                  <a:pt x="0" y="229365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42907" y="10016500"/>
            <a:ext cx="20973813" cy="734301"/>
            <a:chOff x="0" y="0"/>
            <a:chExt cx="11607985" cy="406400"/>
          </a:xfrm>
        </p:grpSpPr>
        <p:sp>
          <p:nvSpPr>
            <p:cNvPr name="Freeform 8" id="8"/>
            <p:cNvSpPr/>
            <p:nvPr/>
          </p:nvSpPr>
          <p:spPr>
            <a:xfrm flipH="false" flipV="false" rot="0">
              <a:off x="0" y="0"/>
              <a:ext cx="11607985" cy="406400"/>
            </a:xfrm>
            <a:custGeom>
              <a:avLst/>
              <a:gdLst/>
              <a:ahLst/>
              <a:cxnLst/>
              <a:rect r="r" b="b" t="t" l="l"/>
              <a:pathLst>
                <a:path h="406400" w="11607985">
                  <a:moveTo>
                    <a:pt x="11404785" y="0"/>
                  </a:moveTo>
                  <a:cubicBezTo>
                    <a:pt x="11517009" y="0"/>
                    <a:pt x="11607985" y="90976"/>
                    <a:pt x="11607985" y="203200"/>
                  </a:cubicBezTo>
                  <a:cubicBezTo>
                    <a:pt x="11607985" y="315424"/>
                    <a:pt x="11517009" y="406400"/>
                    <a:pt x="11404785" y="406400"/>
                  </a:cubicBezTo>
                  <a:lnTo>
                    <a:pt x="203200" y="406400"/>
                  </a:lnTo>
                  <a:cubicBezTo>
                    <a:pt x="90976" y="406400"/>
                    <a:pt x="0" y="315424"/>
                    <a:pt x="0" y="203200"/>
                  </a:cubicBezTo>
                  <a:cubicBezTo>
                    <a:pt x="0" y="90976"/>
                    <a:pt x="90976" y="0"/>
                    <a:pt x="203200" y="0"/>
                  </a:cubicBezTo>
                  <a:close/>
                </a:path>
              </a:pathLst>
            </a:custGeom>
            <a:solidFill>
              <a:srgbClr val="306464"/>
            </a:solidFill>
          </p:spPr>
        </p:sp>
        <p:sp>
          <p:nvSpPr>
            <p:cNvPr name="TextBox 9" id="9"/>
            <p:cNvSpPr txBox="true"/>
            <p:nvPr/>
          </p:nvSpPr>
          <p:spPr>
            <a:xfrm>
              <a:off x="0" y="-57150"/>
              <a:ext cx="11607985" cy="463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131384" y="10016500"/>
            <a:ext cx="10025232" cy="734301"/>
            <a:chOff x="0" y="0"/>
            <a:chExt cx="5548478" cy="406400"/>
          </a:xfrm>
        </p:grpSpPr>
        <p:sp>
          <p:nvSpPr>
            <p:cNvPr name="Freeform 11" id="11"/>
            <p:cNvSpPr/>
            <p:nvPr/>
          </p:nvSpPr>
          <p:spPr>
            <a:xfrm flipH="false" flipV="false" rot="0">
              <a:off x="0" y="0"/>
              <a:ext cx="5548478" cy="406400"/>
            </a:xfrm>
            <a:custGeom>
              <a:avLst/>
              <a:gdLst/>
              <a:ahLst/>
              <a:cxnLst/>
              <a:rect r="r" b="b" t="t" l="l"/>
              <a:pathLst>
                <a:path h="406400" w="5548478">
                  <a:moveTo>
                    <a:pt x="5345278" y="0"/>
                  </a:moveTo>
                  <a:cubicBezTo>
                    <a:pt x="5457503" y="0"/>
                    <a:pt x="5548478" y="90976"/>
                    <a:pt x="5548478" y="203200"/>
                  </a:cubicBezTo>
                  <a:cubicBezTo>
                    <a:pt x="5548478" y="315424"/>
                    <a:pt x="5457503" y="406400"/>
                    <a:pt x="5345278" y="406400"/>
                  </a:cubicBezTo>
                  <a:lnTo>
                    <a:pt x="203200" y="406400"/>
                  </a:lnTo>
                  <a:cubicBezTo>
                    <a:pt x="90976" y="406400"/>
                    <a:pt x="0" y="315424"/>
                    <a:pt x="0" y="203200"/>
                  </a:cubicBezTo>
                  <a:cubicBezTo>
                    <a:pt x="0" y="90976"/>
                    <a:pt x="90976" y="0"/>
                    <a:pt x="203200" y="0"/>
                  </a:cubicBezTo>
                  <a:close/>
                </a:path>
              </a:pathLst>
            </a:custGeom>
            <a:solidFill>
              <a:srgbClr val="FDB034"/>
            </a:solidFill>
          </p:spPr>
        </p:sp>
        <p:sp>
          <p:nvSpPr>
            <p:cNvPr name="TextBox 12" id="12"/>
            <p:cNvSpPr txBox="true"/>
            <p:nvPr/>
          </p:nvSpPr>
          <p:spPr>
            <a:xfrm>
              <a:off x="0" y="-57150"/>
              <a:ext cx="5548478" cy="46355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580018" y="2359571"/>
            <a:ext cx="3108328" cy="3108328"/>
          </a:xfrm>
          <a:custGeom>
            <a:avLst/>
            <a:gdLst/>
            <a:ahLst/>
            <a:cxnLst/>
            <a:rect r="r" b="b" t="t" l="l"/>
            <a:pathLst>
              <a:path h="3108328" w="3108328">
                <a:moveTo>
                  <a:pt x="0" y="0"/>
                </a:moveTo>
                <a:lnTo>
                  <a:pt x="3108328" y="0"/>
                </a:lnTo>
                <a:lnTo>
                  <a:pt x="3108328" y="3108328"/>
                </a:lnTo>
                <a:lnTo>
                  <a:pt x="0" y="31083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2814434" y="2593987"/>
            <a:ext cx="2639496" cy="2639496"/>
          </a:xfrm>
          <a:custGeom>
            <a:avLst/>
            <a:gdLst/>
            <a:ahLst/>
            <a:cxnLst/>
            <a:rect r="r" b="b" t="t" l="l"/>
            <a:pathLst>
              <a:path h="2639496" w="2639496">
                <a:moveTo>
                  <a:pt x="0" y="0"/>
                </a:moveTo>
                <a:lnTo>
                  <a:pt x="2639496" y="0"/>
                </a:lnTo>
                <a:lnTo>
                  <a:pt x="2639496" y="2639496"/>
                </a:lnTo>
                <a:lnTo>
                  <a:pt x="0" y="263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951294" y="2730847"/>
            <a:ext cx="2365776" cy="2365776"/>
          </a:xfrm>
          <a:custGeom>
            <a:avLst/>
            <a:gdLst/>
            <a:ahLst/>
            <a:cxnLst/>
            <a:rect r="r" b="b" t="t" l="l"/>
            <a:pathLst>
              <a:path h="2365776" w="2365776">
                <a:moveTo>
                  <a:pt x="0" y="0"/>
                </a:moveTo>
                <a:lnTo>
                  <a:pt x="2365776" y="0"/>
                </a:lnTo>
                <a:lnTo>
                  <a:pt x="2365776" y="2365777"/>
                </a:lnTo>
                <a:lnTo>
                  <a:pt x="0" y="23657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7590465" y="2359571"/>
            <a:ext cx="3108328" cy="3108328"/>
          </a:xfrm>
          <a:custGeom>
            <a:avLst/>
            <a:gdLst/>
            <a:ahLst/>
            <a:cxnLst/>
            <a:rect r="r" b="b" t="t" l="l"/>
            <a:pathLst>
              <a:path h="3108328" w="3108328">
                <a:moveTo>
                  <a:pt x="0" y="0"/>
                </a:moveTo>
                <a:lnTo>
                  <a:pt x="3108328" y="0"/>
                </a:lnTo>
                <a:lnTo>
                  <a:pt x="3108328" y="3108328"/>
                </a:lnTo>
                <a:lnTo>
                  <a:pt x="0" y="31083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7824881" y="2593987"/>
            <a:ext cx="2639496" cy="2639496"/>
          </a:xfrm>
          <a:custGeom>
            <a:avLst/>
            <a:gdLst/>
            <a:ahLst/>
            <a:cxnLst/>
            <a:rect r="r" b="b" t="t" l="l"/>
            <a:pathLst>
              <a:path h="2639496" w="2639496">
                <a:moveTo>
                  <a:pt x="0" y="0"/>
                </a:moveTo>
                <a:lnTo>
                  <a:pt x="2639496" y="0"/>
                </a:lnTo>
                <a:lnTo>
                  <a:pt x="2639496" y="2639496"/>
                </a:lnTo>
                <a:lnTo>
                  <a:pt x="0" y="263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7961740" y="2730847"/>
            <a:ext cx="2365776" cy="2365776"/>
          </a:xfrm>
          <a:custGeom>
            <a:avLst/>
            <a:gdLst/>
            <a:ahLst/>
            <a:cxnLst/>
            <a:rect r="r" b="b" t="t" l="l"/>
            <a:pathLst>
              <a:path h="2365776" w="2365776">
                <a:moveTo>
                  <a:pt x="0" y="0"/>
                </a:moveTo>
                <a:lnTo>
                  <a:pt x="2365777" y="0"/>
                </a:lnTo>
                <a:lnTo>
                  <a:pt x="2365777" y="2365777"/>
                </a:lnTo>
                <a:lnTo>
                  <a:pt x="0" y="23657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2599654" y="2359571"/>
            <a:ext cx="3108328" cy="3108328"/>
          </a:xfrm>
          <a:custGeom>
            <a:avLst/>
            <a:gdLst/>
            <a:ahLst/>
            <a:cxnLst/>
            <a:rect r="r" b="b" t="t" l="l"/>
            <a:pathLst>
              <a:path h="3108328" w="3108328">
                <a:moveTo>
                  <a:pt x="0" y="0"/>
                </a:moveTo>
                <a:lnTo>
                  <a:pt x="3108328" y="0"/>
                </a:lnTo>
                <a:lnTo>
                  <a:pt x="3108328" y="3108328"/>
                </a:lnTo>
                <a:lnTo>
                  <a:pt x="0" y="31083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2834070" y="2593987"/>
            <a:ext cx="2639496" cy="2639496"/>
          </a:xfrm>
          <a:custGeom>
            <a:avLst/>
            <a:gdLst/>
            <a:ahLst/>
            <a:cxnLst/>
            <a:rect r="r" b="b" t="t" l="l"/>
            <a:pathLst>
              <a:path h="2639496" w="2639496">
                <a:moveTo>
                  <a:pt x="0" y="0"/>
                </a:moveTo>
                <a:lnTo>
                  <a:pt x="2639496" y="0"/>
                </a:lnTo>
                <a:lnTo>
                  <a:pt x="2639496" y="2639496"/>
                </a:lnTo>
                <a:lnTo>
                  <a:pt x="0" y="263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2970930" y="2730847"/>
            <a:ext cx="2365776" cy="2365776"/>
          </a:xfrm>
          <a:custGeom>
            <a:avLst/>
            <a:gdLst/>
            <a:ahLst/>
            <a:cxnLst/>
            <a:rect r="r" b="b" t="t" l="l"/>
            <a:pathLst>
              <a:path h="2365776" w="2365776">
                <a:moveTo>
                  <a:pt x="0" y="0"/>
                </a:moveTo>
                <a:lnTo>
                  <a:pt x="2365776" y="0"/>
                </a:lnTo>
                <a:lnTo>
                  <a:pt x="2365776" y="2365777"/>
                </a:lnTo>
                <a:lnTo>
                  <a:pt x="0" y="23657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8455769" y="3224876"/>
            <a:ext cx="1377719" cy="1377719"/>
          </a:xfrm>
          <a:custGeom>
            <a:avLst/>
            <a:gdLst/>
            <a:ahLst/>
            <a:cxnLst/>
            <a:rect r="r" b="b" t="t" l="l"/>
            <a:pathLst>
              <a:path h="1377719" w="1377719">
                <a:moveTo>
                  <a:pt x="0" y="0"/>
                </a:moveTo>
                <a:lnTo>
                  <a:pt x="1377719" y="0"/>
                </a:lnTo>
                <a:lnTo>
                  <a:pt x="1377719" y="1377719"/>
                </a:lnTo>
                <a:lnTo>
                  <a:pt x="0" y="13777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13479560" y="3139845"/>
            <a:ext cx="1348517" cy="1348517"/>
          </a:xfrm>
          <a:custGeom>
            <a:avLst/>
            <a:gdLst/>
            <a:ahLst/>
            <a:cxnLst/>
            <a:rect r="r" b="b" t="t" l="l"/>
            <a:pathLst>
              <a:path h="1348517" w="1348517">
                <a:moveTo>
                  <a:pt x="0" y="0"/>
                </a:moveTo>
                <a:lnTo>
                  <a:pt x="1348517" y="0"/>
                </a:lnTo>
                <a:lnTo>
                  <a:pt x="1348517" y="1348517"/>
                </a:lnTo>
                <a:lnTo>
                  <a:pt x="0" y="13485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4" id="24"/>
          <p:cNvSpPr/>
          <p:nvPr/>
        </p:nvSpPr>
        <p:spPr>
          <a:xfrm flipH="false" flipV="false" rot="0">
            <a:off x="3312310" y="3091864"/>
            <a:ext cx="1643743" cy="1643743"/>
          </a:xfrm>
          <a:custGeom>
            <a:avLst/>
            <a:gdLst/>
            <a:ahLst/>
            <a:cxnLst/>
            <a:rect r="r" b="b" t="t" l="l"/>
            <a:pathLst>
              <a:path h="1643743" w="1643743">
                <a:moveTo>
                  <a:pt x="0" y="0"/>
                </a:moveTo>
                <a:lnTo>
                  <a:pt x="1643743" y="0"/>
                </a:lnTo>
                <a:lnTo>
                  <a:pt x="1643743" y="1643743"/>
                </a:lnTo>
                <a:lnTo>
                  <a:pt x="0" y="164374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5" id="25"/>
          <p:cNvSpPr txBox="true"/>
          <p:nvPr/>
        </p:nvSpPr>
        <p:spPr>
          <a:xfrm rot="0">
            <a:off x="1904620" y="6697957"/>
            <a:ext cx="4459124" cy="1485265"/>
          </a:xfrm>
          <a:prstGeom prst="rect">
            <a:avLst/>
          </a:prstGeom>
        </p:spPr>
        <p:txBody>
          <a:bodyPr anchor="t" rtlCol="false" tIns="0" lIns="0" bIns="0" rIns="0">
            <a:spAutoFit/>
          </a:bodyPr>
          <a:lstStyle/>
          <a:p>
            <a:pPr algn="just">
              <a:lnSpc>
                <a:spcPts val="2990"/>
              </a:lnSpc>
            </a:pPr>
            <a:r>
              <a:rPr lang="en-US" sz="2300">
                <a:solidFill>
                  <a:srgbClr val="FFFFFF"/>
                </a:solidFill>
                <a:latin typeface="Poppins"/>
              </a:rPr>
              <a:t>Untuk memprediksi client yang gagal bayar dan untuk mengurangi hal tersebut</a:t>
            </a:r>
          </a:p>
          <a:p>
            <a:pPr algn="just">
              <a:lnSpc>
                <a:spcPts val="2990"/>
              </a:lnSpc>
            </a:pPr>
          </a:p>
        </p:txBody>
      </p:sp>
      <p:sp>
        <p:nvSpPr>
          <p:cNvPr name="TextBox 26" id="26"/>
          <p:cNvSpPr txBox="true"/>
          <p:nvPr/>
        </p:nvSpPr>
        <p:spPr>
          <a:xfrm rot="0">
            <a:off x="2227718" y="5753510"/>
            <a:ext cx="3812928" cy="453681"/>
          </a:xfrm>
          <a:prstGeom prst="rect">
            <a:avLst/>
          </a:prstGeom>
        </p:spPr>
        <p:txBody>
          <a:bodyPr anchor="t" rtlCol="false" tIns="0" lIns="0" bIns="0" rIns="0">
            <a:spAutoFit/>
          </a:bodyPr>
          <a:lstStyle/>
          <a:p>
            <a:pPr algn="ctr">
              <a:lnSpc>
                <a:spcPts val="3377"/>
              </a:lnSpc>
            </a:pPr>
            <a:r>
              <a:rPr lang="en-US" sz="2989" spc="-89">
                <a:solidFill>
                  <a:srgbClr val="FFFFFF"/>
                </a:solidFill>
                <a:latin typeface="Poppins Bold"/>
              </a:rPr>
              <a:t>GOAL</a:t>
            </a:r>
          </a:p>
        </p:txBody>
      </p:sp>
      <p:sp>
        <p:nvSpPr>
          <p:cNvPr name="TextBox 27" id="27"/>
          <p:cNvSpPr txBox="true"/>
          <p:nvPr/>
        </p:nvSpPr>
        <p:spPr>
          <a:xfrm rot="0">
            <a:off x="6915067" y="6697957"/>
            <a:ext cx="4459124" cy="2971165"/>
          </a:xfrm>
          <a:prstGeom prst="rect">
            <a:avLst/>
          </a:prstGeom>
        </p:spPr>
        <p:txBody>
          <a:bodyPr anchor="t" rtlCol="false" tIns="0" lIns="0" bIns="0" rIns="0">
            <a:spAutoFit/>
          </a:bodyPr>
          <a:lstStyle/>
          <a:p>
            <a:pPr algn="just">
              <a:lnSpc>
                <a:spcPts val="2990"/>
              </a:lnSpc>
            </a:pPr>
            <a:r>
              <a:rPr lang="en-US" sz="2300">
                <a:solidFill>
                  <a:srgbClr val="FFFFFF"/>
                </a:solidFill>
                <a:latin typeface="Poppins"/>
              </a:rPr>
              <a:t>Membangun model prediktif yang dapat mengidentifikasi klien potensial yang dapat membayar kembali pinjaman, serta mengklasifikasikan klien yang berisiko menjadi calon default.</a:t>
            </a:r>
          </a:p>
          <a:p>
            <a:pPr algn="just">
              <a:lnSpc>
                <a:spcPts val="2990"/>
              </a:lnSpc>
            </a:pPr>
          </a:p>
        </p:txBody>
      </p:sp>
      <p:sp>
        <p:nvSpPr>
          <p:cNvPr name="TextBox 28" id="28"/>
          <p:cNvSpPr txBox="true"/>
          <p:nvPr/>
        </p:nvSpPr>
        <p:spPr>
          <a:xfrm rot="0">
            <a:off x="6913958" y="5753510"/>
            <a:ext cx="4461342" cy="453681"/>
          </a:xfrm>
          <a:prstGeom prst="rect">
            <a:avLst/>
          </a:prstGeom>
        </p:spPr>
        <p:txBody>
          <a:bodyPr anchor="t" rtlCol="false" tIns="0" lIns="0" bIns="0" rIns="0">
            <a:spAutoFit/>
          </a:bodyPr>
          <a:lstStyle/>
          <a:p>
            <a:pPr algn="ctr">
              <a:lnSpc>
                <a:spcPts val="3377"/>
              </a:lnSpc>
            </a:pPr>
            <a:r>
              <a:rPr lang="en-US" sz="2989" spc="-89">
                <a:solidFill>
                  <a:srgbClr val="FFFFFF"/>
                </a:solidFill>
                <a:latin typeface="Poppins Bold"/>
              </a:rPr>
              <a:t>OBJECTIVE</a:t>
            </a:r>
          </a:p>
        </p:txBody>
      </p:sp>
      <p:sp>
        <p:nvSpPr>
          <p:cNvPr name="TextBox 29" id="29"/>
          <p:cNvSpPr txBox="true"/>
          <p:nvPr/>
        </p:nvSpPr>
        <p:spPr>
          <a:xfrm rot="0">
            <a:off x="11924256" y="6697957"/>
            <a:ext cx="4459124" cy="742315"/>
          </a:xfrm>
          <a:prstGeom prst="rect">
            <a:avLst/>
          </a:prstGeom>
        </p:spPr>
        <p:txBody>
          <a:bodyPr anchor="t" rtlCol="false" tIns="0" lIns="0" bIns="0" rIns="0">
            <a:spAutoFit/>
          </a:bodyPr>
          <a:lstStyle/>
          <a:p>
            <a:pPr algn="just">
              <a:lnSpc>
                <a:spcPts val="2990"/>
              </a:lnSpc>
            </a:pPr>
            <a:r>
              <a:rPr lang="en-US" sz="2300">
                <a:solidFill>
                  <a:srgbClr val="FFFFFF"/>
                </a:solidFill>
                <a:latin typeface="Poppins"/>
              </a:rPr>
              <a:t>Penurunan Kerugian dari perusahaan oleh clients</a:t>
            </a:r>
          </a:p>
        </p:txBody>
      </p:sp>
      <p:sp>
        <p:nvSpPr>
          <p:cNvPr name="TextBox 30" id="30"/>
          <p:cNvSpPr txBox="true"/>
          <p:nvPr/>
        </p:nvSpPr>
        <p:spPr>
          <a:xfrm rot="0">
            <a:off x="12133252" y="5753510"/>
            <a:ext cx="4041133" cy="453681"/>
          </a:xfrm>
          <a:prstGeom prst="rect">
            <a:avLst/>
          </a:prstGeom>
        </p:spPr>
        <p:txBody>
          <a:bodyPr anchor="t" rtlCol="false" tIns="0" lIns="0" bIns="0" rIns="0">
            <a:spAutoFit/>
          </a:bodyPr>
          <a:lstStyle/>
          <a:p>
            <a:pPr algn="ctr">
              <a:lnSpc>
                <a:spcPts val="3377"/>
              </a:lnSpc>
            </a:pPr>
            <a:r>
              <a:rPr lang="en-US" sz="2989" spc="-89">
                <a:solidFill>
                  <a:srgbClr val="FFFFFF"/>
                </a:solidFill>
                <a:latin typeface="Poppins Bold"/>
              </a:rPr>
              <a:t>METRICS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520999">
            <a:off x="12455024" y="-1230096"/>
            <a:ext cx="6240735" cy="2176456"/>
          </a:xfrm>
          <a:custGeom>
            <a:avLst/>
            <a:gdLst/>
            <a:ahLst/>
            <a:cxnLst/>
            <a:rect r="r" b="b" t="t" l="l"/>
            <a:pathLst>
              <a:path h="2176456" w="6240735">
                <a:moveTo>
                  <a:pt x="0" y="0"/>
                </a:moveTo>
                <a:lnTo>
                  <a:pt x="6240735" y="0"/>
                </a:lnTo>
                <a:lnTo>
                  <a:pt x="6240735" y="2176456"/>
                </a:lnTo>
                <a:lnTo>
                  <a:pt x="0" y="21764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201626">
            <a:off x="-440482" y="-1269646"/>
            <a:ext cx="6576787" cy="2293655"/>
          </a:xfrm>
          <a:custGeom>
            <a:avLst/>
            <a:gdLst/>
            <a:ahLst/>
            <a:cxnLst/>
            <a:rect r="r" b="b" t="t" l="l"/>
            <a:pathLst>
              <a:path h="2293655" w="6576787">
                <a:moveTo>
                  <a:pt x="0" y="2293655"/>
                </a:moveTo>
                <a:lnTo>
                  <a:pt x="6576787" y="2293655"/>
                </a:lnTo>
                <a:lnTo>
                  <a:pt x="6576787" y="0"/>
                </a:lnTo>
                <a:lnTo>
                  <a:pt x="0" y="0"/>
                </a:lnTo>
                <a:lnTo>
                  <a:pt x="0" y="229365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63973" y="4331126"/>
            <a:ext cx="9817470" cy="2377930"/>
            <a:chOff x="0" y="0"/>
            <a:chExt cx="3355709" cy="812800"/>
          </a:xfrm>
        </p:grpSpPr>
        <p:sp>
          <p:nvSpPr>
            <p:cNvPr name="Freeform 5" id="5"/>
            <p:cNvSpPr/>
            <p:nvPr/>
          </p:nvSpPr>
          <p:spPr>
            <a:xfrm flipH="false" flipV="false" rot="0">
              <a:off x="0" y="0"/>
              <a:ext cx="3355709" cy="812800"/>
            </a:xfrm>
            <a:custGeom>
              <a:avLst/>
              <a:gdLst/>
              <a:ahLst/>
              <a:cxnLst/>
              <a:rect r="r" b="b" t="t" l="l"/>
              <a:pathLst>
                <a:path h="812800" w="3355709">
                  <a:moveTo>
                    <a:pt x="23658" y="0"/>
                  </a:moveTo>
                  <a:lnTo>
                    <a:pt x="3332051" y="0"/>
                  </a:lnTo>
                  <a:cubicBezTo>
                    <a:pt x="3345117" y="0"/>
                    <a:pt x="3355709" y="10592"/>
                    <a:pt x="3355709" y="23658"/>
                  </a:cubicBezTo>
                  <a:lnTo>
                    <a:pt x="3355709" y="789142"/>
                  </a:lnTo>
                  <a:cubicBezTo>
                    <a:pt x="3355709" y="795417"/>
                    <a:pt x="3353216" y="801434"/>
                    <a:pt x="3348780" y="805871"/>
                  </a:cubicBezTo>
                  <a:cubicBezTo>
                    <a:pt x="3344343" y="810308"/>
                    <a:pt x="3338326" y="812800"/>
                    <a:pt x="3332051" y="812800"/>
                  </a:cubicBezTo>
                  <a:lnTo>
                    <a:pt x="23658" y="812800"/>
                  </a:lnTo>
                  <a:cubicBezTo>
                    <a:pt x="17383" y="812800"/>
                    <a:pt x="11366" y="810308"/>
                    <a:pt x="6929" y="805871"/>
                  </a:cubicBezTo>
                  <a:cubicBezTo>
                    <a:pt x="2492" y="801434"/>
                    <a:pt x="0" y="795417"/>
                    <a:pt x="0" y="789142"/>
                  </a:cubicBezTo>
                  <a:lnTo>
                    <a:pt x="0" y="23658"/>
                  </a:lnTo>
                  <a:cubicBezTo>
                    <a:pt x="0" y="17383"/>
                    <a:pt x="2492" y="11366"/>
                    <a:pt x="6929" y="6929"/>
                  </a:cubicBezTo>
                  <a:cubicBezTo>
                    <a:pt x="11366" y="2492"/>
                    <a:pt x="17383" y="0"/>
                    <a:pt x="23658" y="0"/>
                  </a:cubicBezTo>
                  <a:close/>
                </a:path>
              </a:pathLst>
            </a:custGeom>
            <a:solidFill>
              <a:srgbClr val="0E8388"/>
            </a:solidFill>
          </p:spPr>
        </p:sp>
        <p:sp>
          <p:nvSpPr>
            <p:cNvPr name="TextBox 6" id="6"/>
            <p:cNvSpPr txBox="true"/>
            <p:nvPr/>
          </p:nvSpPr>
          <p:spPr>
            <a:xfrm>
              <a:off x="0" y="-57150"/>
              <a:ext cx="3355709" cy="86995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4381589" y="4459331"/>
            <a:ext cx="2643271" cy="2122362"/>
            <a:chOff x="0" y="0"/>
            <a:chExt cx="903496" cy="725445"/>
          </a:xfrm>
        </p:grpSpPr>
        <p:sp>
          <p:nvSpPr>
            <p:cNvPr name="Freeform 8" id="8"/>
            <p:cNvSpPr/>
            <p:nvPr/>
          </p:nvSpPr>
          <p:spPr>
            <a:xfrm flipH="false" flipV="false" rot="0">
              <a:off x="0" y="0"/>
              <a:ext cx="903496" cy="725445"/>
            </a:xfrm>
            <a:custGeom>
              <a:avLst/>
              <a:gdLst/>
              <a:ahLst/>
              <a:cxnLst/>
              <a:rect r="r" b="b" t="t" l="l"/>
              <a:pathLst>
                <a:path h="725445" w="903496">
                  <a:moveTo>
                    <a:pt x="87867" y="0"/>
                  </a:moveTo>
                  <a:lnTo>
                    <a:pt x="815629" y="0"/>
                  </a:lnTo>
                  <a:cubicBezTo>
                    <a:pt x="864157" y="0"/>
                    <a:pt x="903496" y="39340"/>
                    <a:pt x="903496" y="87867"/>
                  </a:cubicBezTo>
                  <a:lnTo>
                    <a:pt x="903496" y="637577"/>
                  </a:lnTo>
                  <a:cubicBezTo>
                    <a:pt x="903496" y="660881"/>
                    <a:pt x="894239" y="683230"/>
                    <a:pt x="877761" y="699709"/>
                  </a:cubicBezTo>
                  <a:cubicBezTo>
                    <a:pt x="861282" y="716187"/>
                    <a:pt x="838933" y="725445"/>
                    <a:pt x="815629" y="725445"/>
                  </a:cubicBezTo>
                  <a:lnTo>
                    <a:pt x="87867" y="725445"/>
                  </a:lnTo>
                  <a:cubicBezTo>
                    <a:pt x="64564" y="725445"/>
                    <a:pt x="42214" y="716187"/>
                    <a:pt x="25736" y="699709"/>
                  </a:cubicBezTo>
                  <a:cubicBezTo>
                    <a:pt x="9257" y="683230"/>
                    <a:pt x="0" y="660881"/>
                    <a:pt x="0" y="637577"/>
                  </a:cubicBezTo>
                  <a:lnTo>
                    <a:pt x="0" y="87867"/>
                  </a:lnTo>
                  <a:cubicBezTo>
                    <a:pt x="0" y="64564"/>
                    <a:pt x="9257" y="42214"/>
                    <a:pt x="25736" y="25736"/>
                  </a:cubicBezTo>
                  <a:cubicBezTo>
                    <a:pt x="42214" y="9257"/>
                    <a:pt x="64564" y="0"/>
                    <a:pt x="87867" y="0"/>
                  </a:cubicBezTo>
                  <a:close/>
                </a:path>
              </a:pathLst>
            </a:custGeom>
            <a:solidFill>
              <a:srgbClr val="0E8388"/>
            </a:solidFill>
            <a:ln w="95250" cap="rnd">
              <a:solidFill>
                <a:srgbClr val="FDB034"/>
              </a:solidFill>
              <a:prstDash val="solid"/>
              <a:round/>
            </a:ln>
          </p:spPr>
        </p:sp>
        <p:sp>
          <p:nvSpPr>
            <p:cNvPr name="TextBox 9" id="9"/>
            <p:cNvSpPr txBox="true"/>
            <p:nvPr/>
          </p:nvSpPr>
          <p:spPr>
            <a:xfrm>
              <a:off x="0" y="-57150"/>
              <a:ext cx="903496" cy="78259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455885" y="4875509"/>
            <a:ext cx="2569772" cy="1438861"/>
          </a:xfrm>
          <a:prstGeom prst="rect">
            <a:avLst/>
          </a:prstGeom>
        </p:spPr>
        <p:txBody>
          <a:bodyPr anchor="t" rtlCol="false" tIns="0" lIns="0" bIns="0" rIns="0">
            <a:spAutoFit/>
          </a:bodyPr>
          <a:lstStyle/>
          <a:p>
            <a:pPr algn="ctr">
              <a:lnSpc>
                <a:spcPts val="3775"/>
              </a:lnSpc>
            </a:pPr>
            <a:r>
              <a:rPr lang="en-US" sz="2696">
                <a:solidFill>
                  <a:srgbClr val="FFFFFF"/>
                </a:solidFill>
                <a:latin typeface="Poppins Bold"/>
              </a:rPr>
              <a:t>Data Application Train</a:t>
            </a:r>
          </a:p>
        </p:txBody>
      </p:sp>
      <p:sp>
        <p:nvSpPr>
          <p:cNvPr name="TextBox 11" id="11"/>
          <p:cNvSpPr txBox="true"/>
          <p:nvPr/>
        </p:nvSpPr>
        <p:spPr>
          <a:xfrm rot="0">
            <a:off x="7753556" y="4837409"/>
            <a:ext cx="2086652" cy="1436351"/>
          </a:xfrm>
          <a:prstGeom prst="rect">
            <a:avLst/>
          </a:prstGeom>
        </p:spPr>
        <p:txBody>
          <a:bodyPr anchor="t" rtlCol="false" tIns="0" lIns="0" bIns="0" rIns="0">
            <a:spAutoFit/>
          </a:bodyPr>
          <a:lstStyle/>
          <a:p>
            <a:pPr algn="ctr">
              <a:lnSpc>
                <a:spcPts val="5609"/>
              </a:lnSpc>
            </a:pPr>
            <a:r>
              <a:rPr lang="en-US" sz="4006">
                <a:solidFill>
                  <a:srgbClr val="FFFFFF"/>
                </a:solidFill>
                <a:latin typeface="Poppins Bold"/>
              </a:rPr>
              <a:t>122</a:t>
            </a:r>
          </a:p>
          <a:p>
            <a:pPr algn="ctr">
              <a:lnSpc>
                <a:spcPts val="5609"/>
              </a:lnSpc>
            </a:pPr>
            <a:r>
              <a:rPr lang="en-US" sz="4006">
                <a:solidFill>
                  <a:srgbClr val="FFFFFF"/>
                </a:solidFill>
                <a:latin typeface="Poppins Bold"/>
              </a:rPr>
              <a:t>Column</a:t>
            </a:r>
          </a:p>
        </p:txBody>
      </p:sp>
      <p:sp>
        <p:nvSpPr>
          <p:cNvPr name="TextBox 12" id="12"/>
          <p:cNvSpPr txBox="true"/>
          <p:nvPr/>
        </p:nvSpPr>
        <p:spPr>
          <a:xfrm rot="0">
            <a:off x="11247302" y="4809288"/>
            <a:ext cx="1771215" cy="1436351"/>
          </a:xfrm>
          <a:prstGeom prst="rect">
            <a:avLst/>
          </a:prstGeom>
        </p:spPr>
        <p:txBody>
          <a:bodyPr anchor="t" rtlCol="false" tIns="0" lIns="0" bIns="0" rIns="0">
            <a:spAutoFit/>
          </a:bodyPr>
          <a:lstStyle/>
          <a:p>
            <a:pPr algn="ctr">
              <a:lnSpc>
                <a:spcPts val="5609"/>
              </a:lnSpc>
            </a:pPr>
            <a:r>
              <a:rPr lang="en-US" sz="4006">
                <a:solidFill>
                  <a:srgbClr val="FFFFFF"/>
                </a:solidFill>
                <a:latin typeface="Poppins Bold"/>
              </a:rPr>
              <a:t>307,511</a:t>
            </a:r>
          </a:p>
          <a:p>
            <a:pPr algn="ctr">
              <a:lnSpc>
                <a:spcPts val="5609"/>
              </a:lnSpc>
            </a:pPr>
            <a:r>
              <a:rPr lang="en-US" sz="4006">
                <a:solidFill>
                  <a:srgbClr val="FFFFFF"/>
                </a:solidFill>
                <a:latin typeface="Poppins Bold"/>
              </a:rPr>
              <a:t>Row</a:t>
            </a:r>
          </a:p>
        </p:txBody>
      </p:sp>
      <p:grpSp>
        <p:nvGrpSpPr>
          <p:cNvPr name="Group 13" id="13"/>
          <p:cNvGrpSpPr/>
          <p:nvPr/>
        </p:nvGrpSpPr>
        <p:grpSpPr>
          <a:xfrm rot="0">
            <a:off x="4206557" y="7109700"/>
            <a:ext cx="9817470" cy="2377930"/>
            <a:chOff x="0" y="0"/>
            <a:chExt cx="3355709" cy="812800"/>
          </a:xfrm>
        </p:grpSpPr>
        <p:sp>
          <p:nvSpPr>
            <p:cNvPr name="Freeform 14" id="14"/>
            <p:cNvSpPr/>
            <p:nvPr/>
          </p:nvSpPr>
          <p:spPr>
            <a:xfrm flipH="false" flipV="false" rot="0">
              <a:off x="0" y="0"/>
              <a:ext cx="3355709" cy="812800"/>
            </a:xfrm>
            <a:custGeom>
              <a:avLst/>
              <a:gdLst/>
              <a:ahLst/>
              <a:cxnLst/>
              <a:rect r="r" b="b" t="t" l="l"/>
              <a:pathLst>
                <a:path h="812800" w="3355709">
                  <a:moveTo>
                    <a:pt x="23658" y="0"/>
                  </a:moveTo>
                  <a:lnTo>
                    <a:pt x="3332051" y="0"/>
                  </a:lnTo>
                  <a:cubicBezTo>
                    <a:pt x="3345117" y="0"/>
                    <a:pt x="3355709" y="10592"/>
                    <a:pt x="3355709" y="23658"/>
                  </a:cubicBezTo>
                  <a:lnTo>
                    <a:pt x="3355709" y="789142"/>
                  </a:lnTo>
                  <a:cubicBezTo>
                    <a:pt x="3355709" y="795417"/>
                    <a:pt x="3353216" y="801434"/>
                    <a:pt x="3348780" y="805871"/>
                  </a:cubicBezTo>
                  <a:cubicBezTo>
                    <a:pt x="3344343" y="810308"/>
                    <a:pt x="3338326" y="812800"/>
                    <a:pt x="3332051" y="812800"/>
                  </a:cubicBezTo>
                  <a:lnTo>
                    <a:pt x="23658" y="812800"/>
                  </a:lnTo>
                  <a:cubicBezTo>
                    <a:pt x="17383" y="812800"/>
                    <a:pt x="11366" y="810308"/>
                    <a:pt x="6929" y="805871"/>
                  </a:cubicBezTo>
                  <a:cubicBezTo>
                    <a:pt x="2492" y="801434"/>
                    <a:pt x="0" y="795417"/>
                    <a:pt x="0" y="789142"/>
                  </a:cubicBezTo>
                  <a:lnTo>
                    <a:pt x="0" y="23658"/>
                  </a:lnTo>
                  <a:cubicBezTo>
                    <a:pt x="0" y="17383"/>
                    <a:pt x="2492" y="11366"/>
                    <a:pt x="6929" y="6929"/>
                  </a:cubicBezTo>
                  <a:cubicBezTo>
                    <a:pt x="11366" y="2492"/>
                    <a:pt x="17383" y="0"/>
                    <a:pt x="23658" y="0"/>
                  </a:cubicBezTo>
                  <a:close/>
                </a:path>
              </a:pathLst>
            </a:custGeom>
            <a:solidFill>
              <a:srgbClr val="0E8388"/>
            </a:solidFill>
          </p:spPr>
        </p:sp>
        <p:sp>
          <p:nvSpPr>
            <p:cNvPr name="TextBox 15" id="15"/>
            <p:cNvSpPr txBox="true"/>
            <p:nvPr/>
          </p:nvSpPr>
          <p:spPr>
            <a:xfrm>
              <a:off x="0" y="-57150"/>
              <a:ext cx="3355709" cy="8699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4324173" y="7237904"/>
            <a:ext cx="2643271" cy="2122362"/>
            <a:chOff x="0" y="0"/>
            <a:chExt cx="903496" cy="725445"/>
          </a:xfrm>
        </p:grpSpPr>
        <p:sp>
          <p:nvSpPr>
            <p:cNvPr name="Freeform 17" id="17"/>
            <p:cNvSpPr/>
            <p:nvPr/>
          </p:nvSpPr>
          <p:spPr>
            <a:xfrm flipH="false" flipV="false" rot="0">
              <a:off x="0" y="0"/>
              <a:ext cx="903496" cy="725445"/>
            </a:xfrm>
            <a:custGeom>
              <a:avLst/>
              <a:gdLst/>
              <a:ahLst/>
              <a:cxnLst/>
              <a:rect r="r" b="b" t="t" l="l"/>
              <a:pathLst>
                <a:path h="725445" w="903496">
                  <a:moveTo>
                    <a:pt x="87867" y="0"/>
                  </a:moveTo>
                  <a:lnTo>
                    <a:pt x="815629" y="0"/>
                  </a:lnTo>
                  <a:cubicBezTo>
                    <a:pt x="864157" y="0"/>
                    <a:pt x="903496" y="39340"/>
                    <a:pt x="903496" y="87867"/>
                  </a:cubicBezTo>
                  <a:lnTo>
                    <a:pt x="903496" y="637577"/>
                  </a:lnTo>
                  <a:cubicBezTo>
                    <a:pt x="903496" y="660881"/>
                    <a:pt x="894239" y="683230"/>
                    <a:pt x="877761" y="699709"/>
                  </a:cubicBezTo>
                  <a:cubicBezTo>
                    <a:pt x="861282" y="716187"/>
                    <a:pt x="838933" y="725445"/>
                    <a:pt x="815629" y="725445"/>
                  </a:cubicBezTo>
                  <a:lnTo>
                    <a:pt x="87867" y="725445"/>
                  </a:lnTo>
                  <a:cubicBezTo>
                    <a:pt x="64564" y="725445"/>
                    <a:pt x="42214" y="716187"/>
                    <a:pt x="25736" y="699709"/>
                  </a:cubicBezTo>
                  <a:cubicBezTo>
                    <a:pt x="9257" y="683230"/>
                    <a:pt x="0" y="660881"/>
                    <a:pt x="0" y="637577"/>
                  </a:cubicBezTo>
                  <a:lnTo>
                    <a:pt x="0" y="87867"/>
                  </a:lnTo>
                  <a:cubicBezTo>
                    <a:pt x="0" y="64564"/>
                    <a:pt x="9257" y="42214"/>
                    <a:pt x="25736" y="25736"/>
                  </a:cubicBezTo>
                  <a:cubicBezTo>
                    <a:pt x="42214" y="9257"/>
                    <a:pt x="64564" y="0"/>
                    <a:pt x="87867" y="0"/>
                  </a:cubicBezTo>
                  <a:close/>
                </a:path>
              </a:pathLst>
            </a:custGeom>
            <a:solidFill>
              <a:srgbClr val="0E8388"/>
            </a:solidFill>
            <a:ln w="95250" cap="rnd">
              <a:solidFill>
                <a:srgbClr val="FFFFFF"/>
              </a:solidFill>
              <a:prstDash val="solid"/>
              <a:round/>
            </a:ln>
          </p:spPr>
        </p:sp>
        <p:sp>
          <p:nvSpPr>
            <p:cNvPr name="TextBox 18" id="18"/>
            <p:cNvSpPr txBox="true"/>
            <p:nvPr/>
          </p:nvSpPr>
          <p:spPr>
            <a:xfrm>
              <a:off x="0" y="-57150"/>
              <a:ext cx="903496" cy="78259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4398469" y="7654083"/>
            <a:ext cx="2569772" cy="1438861"/>
          </a:xfrm>
          <a:prstGeom prst="rect">
            <a:avLst/>
          </a:prstGeom>
        </p:spPr>
        <p:txBody>
          <a:bodyPr anchor="t" rtlCol="false" tIns="0" lIns="0" bIns="0" rIns="0">
            <a:spAutoFit/>
          </a:bodyPr>
          <a:lstStyle/>
          <a:p>
            <a:pPr algn="ctr">
              <a:lnSpc>
                <a:spcPts val="3775"/>
              </a:lnSpc>
            </a:pPr>
            <a:r>
              <a:rPr lang="en-US" sz="2696">
                <a:solidFill>
                  <a:srgbClr val="FDB034"/>
                </a:solidFill>
                <a:latin typeface="Poppins Bold"/>
              </a:rPr>
              <a:t>Data Application Test</a:t>
            </a:r>
          </a:p>
        </p:txBody>
      </p:sp>
      <p:sp>
        <p:nvSpPr>
          <p:cNvPr name="TextBox 20" id="20"/>
          <p:cNvSpPr txBox="true"/>
          <p:nvPr/>
        </p:nvSpPr>
        <p:spPr>
          <a:xfrm rot="0">
            <a:off x="7696140" y="7615983"/>
            <a:ext cx="2086652" cy="1436351"/>
          </a:xfrm>
          <a:prstGeom prst="rect">
            <a:avLst/>
          </a:prstGeom>
        </p:spPr>
        <p:txBody>
          <a:bodyPr anchor="t" rtlCol="false" tIns="0" lIns="0" bIns="0" rIns="0">
            <a:spAutoFit/>
          </a:bodyPr>
          <a:lstStyle/>
          <a:p>
            <a:pPr algn="ctr">
              <a:lnSpc>
                <a:spcPts val="5609"/>
              </a:lnSpc>
            </a:pPr>
            <a:r>
              <a:rPr lang="en-US" sz="4006">
                <a:solidFill>
                  <a:srgbClr val="FDB034"/>
                </a:solidFill>
                <a:latin typeface="Poppins Bold"/>
              </a:rPr>
              <a:t>121</a:t>
            </a:r>
          </a:p>
          <a:p>
            <a:pPr algn="ctr">
              <a:lnSpc>
                <a:spcPts val="5609"/>
              </a:lnSpc>
            </a:pPr>
            <a:r>
              <a:rPr lang="en-US" sz="4006">
                <a:solidFill>
                  <a:srgbClr val="FDB034"/>
                </a:solidFill>
                <a:latin typeface="Poppins Bold"/>
              </a:rPr>
              <a:t>Column</a:t>
            </a:r>
          </a:p>
        </p:txBody>
      </p:sp>
      <p:sp>
        <p:nvSpPr>
          <p:cNvPr name="TextBox 21" id="21"/>
          <p:cNvSpPr txBox="true"/>
          <p:nvPr/>
        </p:nvSpPr>
        <p:spPr>
          <a:xfrm rot="0">
            <a:off x="11184802" y="7587861"/>
            <a:ext cx="1781383" cy="1436351"/>
          </a:xfrm>
          <a:prstGeom prst="rect">
            <a:avLst/>
          </a:prstGeom>
        </p:spPr>
        <p:txBody>
          <a:bodyPr anchor="t" rtlCol="false" tIns="0" lIns="0" bIns="0" rIns="0">
            <a:spAutoFit/>
          </a:bodyPr>
          <a:lstStyle/>
          <a:p>
            <a:pPr algn="ctr">
              <a:lnSpc>
                <a:spcPts val="5609"/>
              </a:lnSpc>
            </a:pPr>
            <a:r>
              <a:rPr lang="en-US" sz="4006">
                <a:solidFill>
                  <a:srgbClr val="FDB034"/>
                </a:solidFill>
                <a:latin typeface="Poppins Bold"/>
              </a:rPr>
              <a:t>48,744</a:t>
            </a:r>
          </a:p>
          <a:p>
            <a:pPr algn="ctr">
              <a:lnSpc>
                <a:spcPts val="5609"/>
              </a:lnSpc>
            </a:pPr>
            <a:r>
              <a:rPr lang="en-US" sz="4006">
                <a:solidFill>
                  <a:srgbClr val="FDB034"/>
                </a:solidFill>
                <a:latin typeface="Poppins Bold"/>
              </a:rPr>
              <a:t>Row</a:t>
            </a:r>
          </a:p>
        </p:txBody>
      </p:sp>
      <p:sp>
        <p:nvSpPr>
          <p:cNvPr name="TextBox 22" id="22"/>
          <p:cNvSpPr txBox="true"/>
          <p:nvPr/>
        </p:nvSpPr>
        <p:spPr>
          <a:xfrm rot="0">
            <a:off x="3363802" y="1792396"/>
            <a:ext cx="11560395" cy="1000760"/>
          </a:xfrm>
          <a:prstGeom prst="rect">
            <a:avLst/>
          </a:prstGeom>
        </p:spPr>
        <p:txBody>
          <a:bodyPr anchor="t" rtlCol="false" tIns="0" lIns="0" bIns="0" rIns="0">
            <a:spAutoFit/>
          </a:bodyPr>
          <a:lstStyle/>
          <a:p>
            <a:pPr algn="ctr">
              <a:lnSpc>
                <a:spcPts val="7345"/>
              </a:lnSpc>
            </a:pPr>
            <a:r>
              <a:rPr lang="en-US" sz="6500" spc="-195">
                <a:solidFill>
                  <a:srgbClr val="306464"/>
                </a:solidFill>
                <a:latin typeface="Poppins Bold"/>
              </a:rPr>
              <a:t>Data Pre-Processing</a:t>
            </a:r>
          </a:p>
        </p:txBody>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602057">
            <a:off x="12407590" y="-1133853"/>
            <a:ext cx="6240735" cy="2176456"/>
          </a:xfrm>
          <a:custGeom>
            <a:avLst/>
            <a:gdLst/>
            <a:ahLst/>
            <a:cxnLst/>
            <a:rect r="r" b="b" t="t" l="l"/>
            <a:pathLst>
              <a:path h="2176456" w="6240735">
                <a:moveTo>
                  <a:pt x="0" y="0"/>
                </a:moveTo>
                <a:lnTo>
                  <a:pt x="6240735" y="0"/>
                </a:lnTo>
                <a:lnTo>
                  <a:pt x="6240735" y="2176457"/>
                </a:lnTo>
                <a:lnTo>
                  <a:pt x="0" y="2176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201626">
            <a:off x="-440482" y="-1192452"/>
            <a:ext cx="6576787" cy="2293655"/>
          </a:xfrm>
          <a:custGeom>
            <a:avLst/>
            <a:gdLst/>
            <a:ahLst/>
            <a:cxnLst/>
            <a:rect r="r" b="b" t="t" l="l"/>
            <a:pathLst>
              <a:path h="2293655" w="6576787">
                <a:moveTo>
                  <a:pt x="0" y="2293655"/>
                </a:moveTo>
                <a:lnTo>
                  <a:pt x="6576787" y="2293655"/>
                </a:lnTo>
                <a:lnTo>
                  <a:pt x="6576787" y="0"/>
                </a:lnTo>
                <a:lnTo>
                  <a:pt x="0" y="0"/>
                </a:lnTo>
                <a:lnTo>
                  <a:pt x="0" y="229365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42907" y="10016500"/>
            <a:ext cx="20973813" cy="734301"/>
            <a:chOff x="0" y="0"/>
            <a:chExt cx="11607985" cy="406400"/>
          </a:xfrm>
        </p:grpSpPr>
        <p:sp>
          <p:nvSpPr>
            <p:cNvPr name="Freeform 5" id="5"/>
            <p:cNvSpPr/>
            <p:nvPr/>
          </p:nvSpPr>
          <p:spPr>
            <a:xfrm flipH="false" flipV="false" rot="0">
              <a:off x="0" y="0"/>
              <a:ext cx="11607985" cy="406400"/>
            </a:xfrm>
            <a:custGeom>
              <a:avLst/>
              <a:gdLst/>
              <a:ahLst/>
              <a:cxnLst/>
              <a:rect r="r" b="b" t="t" l="l"/>
              <a:pathLst>
                <a:path h="406400" w="11607985">
                  <a:moveTo>
                    <a:pt x="11404785" y="0"/>
                  </a:moveTo>
                  <a:cubicBezTo>
                    <a:pt x="11517009" y="0"/>
                    <a:pt x="11607985" y="90976"/>
                    <a:pt x="11607985" y="203200"/>
                  </a:cubicBezTo>
                  <a:cubicBezTo>
                    <a:pt x="11607985" y="315424"/>
                    <a:pt x="11517009" y="406400"/>
                    <a:pt x="11404785" y="406400"/>
                  </a:cubicBezTo>
                  <a:lnTo>
                    <a:pt x="203200" y="406400"/>
                  </a:lnTo>
                  <a:cubicBezTo>
                    <a:pt x="90976" y="406400"/>
                    <a:pt x="0" y="315424"/>
                    <a:pt x="0" y="203200"/>
                  </a:cubicBezTo>
                  <a:cubicBezTo>
                    <a:pt x="0" y="90976"/>
                    <a:pt x="90976" y="0"/>
                    <a:pt x="203200" y="0"/>
                  </a:cubicBezTo>
                  <a:close/>
                </a:path>
              </a:pathLst>
            </a:custGeom>
            <a:solidFill>
              <a:srgbClr val="306464"/>
            </a:solidFill>
          </p:spPr>
        </p:sp>
        <p:sp>
          <p:nvSpPr>
            <p:cNvPr name="TextBox 6" id="6"/>
            <p:cNvSpPr txBox="true"/>
            <p:nvPr/>
          </p:nvSpPr>
          <p:spPr>
            <a:xfrm>
              <a:off x="0" y="-57150"/>
              <a:ext cx="11607985" cy="46355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488624" y="10016500"/>
            <a:ext cx="13310752" cy="734301"/>
            <a:chOff x="0" y="0"/>
            <a:chExt cx="7366854" cy="406400"/>
          </a:xfrm>
        </p:grpSpPr>
        <p:sp>
          <p:nvSpPr>
            <p:cNvPr name="Freeform 8" id="8"/>
            <p:cNvSpPr/>
            <p:nvPr/>
          </p:nvSpPr>
          <p:spPr>
            <a:xfrm flipH="false" flipV="false" rot="0">
              <a:off x="0" y="0"/>
              <a:ext cx="7366853" cy="406400"/>
            </a:xfrm>
            <a:custGeom>
              <a:avLst/>
              <a:gdLst/>
              <a:ahLst/>
              <a:cxnLst/>
              <a:rect r="r" b="b" t="t" l="l"/>
              <a:pathLst>
                <a:path h="406400" w="7366853">
                  <a:moveTo>
                    <a:pt x="7163653" y="0"/>
                  </a:moveTo>
                  <a:cubicBezTo>
                    <a:pt x="7275878" y="0"/>
                    <a:pt x="7366853" y="90976"/>
                    <a:pt x="7366853" y="203200"/>
                  </a:cubicBezTo>
                  <a:cubicBezTo>
                    <a:pt x="7366853" y="315424"/>
                    <a:pt x="7275878" y="406400"/>
                    <a:pt x="7163653" y="406400"/>
                  </a:cubicBezTo>
                  <a:lnTo>
                    <a:pt x="203200" y="406400"/>
                  </a:lnTo>
                  <a:cubicBezTo>
                    <a:pt x="90976" y="406400"/>
                    <a:pt x="0" y="315424"/>
                    <a:pt x="0" y="203200"/>
                  </a:cubicBezTo>
                  <a:cubicBezTo>
                    <a:pt x="0" y="90976"/>
                    <a:pt x="90976" y="0"/>
                    <a:pt x="203200" y="0"/>
                  </a:cubicBezTo>
                  <a:close/>
                </a:path>
              </a:pathLst>
            </a:custGeom>
            <a:solidFill>
              <a:srgbClr val="0E8388"/>
            </a:solidFill>
          </p:spPr>
        </p:sp>
        <p:sp>
          <p:nvSpPr>
            <p:cNvPr name="TextBox 9" id="9"/>
            <p:cNvSpPr txBox="true"/>
            <p:nvPr/>
          </p:nvSpPr>
          <p:spPr>
            <a:xfrm>
              <a:off x="0" y="-57150"/>
              <a:ext cx="7366854" cy="463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131384" y="10016500"/>
            <a:ext cx="10025232" cy="734301"/>
            <a:chOff x="0" y="0"/>
            <a:chExt cx="5548478" cy="406400"/>
          </a:xfrm>
        </p:grpSpPr>
        <p:sp>
          <p:nvSpPr>
            <p:cNvPr name="Freeform 11" id="11"/>
            <p:cNvSpPr/>
            <p:nvPr/>
          </p:nvSpPr>
          <p:spPr>
            <a:xfrm flipH="false" flipV="false" rot="0">
              <a:off x="0" y="0"/>
              <a:ext cx="5548478" cy="406400"/>
            </a:xfrm>
            <a:custGeom>
              <a:avLst/>
              <a:gdLst/>
              <a:ahLst/>
              <a:cxnLst/>
              <a:rect r="r" b="b" t="t" l="l"/>
              <a:pathLst>
                <a:path h="406400" w="5548478">
                  <a:moveTo>
                    <a:pt x="5345278" y="0"/>
                  </a:moveTo>
                  <a:cubicBezTo>
                    <a:pt x="5457503" y="0"/>
                    <a:pt x="5548478" y="90976"/>
                    <a:pt x="5548478" y="203200"/>
                  </a:cubicBezTo>
                  <a:cubicBezTo>
                    <a:pt x="5548478" y="315424"/>
                    <a:pt x="5457503" y="406400"/>
                    <a:pt x="5345278" y="406400"/>
                  </a:cubicBezTo>
                  <a:lnTo>
                    <a:pt x="203200" y="406400"/>
                  </a:lnTo>
                  <a:cubicBezTo>
                    <a:pt x="90976" y="406400"/>
                    <a:pt x="0" y="315424"/>
                    <a:pt x="0" y="203200"/>
                  </a:cubicBezTo>
                  <a:cubicBezTo>
                    <a:pt x="0" y="90976"/>
                    <a:pt x="90976" y="0"/>
                    <a:pt x="203200" y="0"/>
                  </a:cubicBezTo>
                  <a:close/>
                </a:path>
              </a:pathLst>
            </a:custGeom>
            <a:solidFill>
              <a:srgbClr val="FDB034"/>
            </a:solidFill>
          </p:spPr>
        </p:sp>
        <p:sp>
          <p:nvSpPr>
            <p:cNvPr name="TextBox 12" id="12"/>
            <p:cNvSpPr txBox="true"/>
            <p:nvPr/>
          </p:nvSpPr>
          <p:spPr>
            <a:xfrm>
              <a:off x="0" y="-57150"/>
              <a:ext cx="5548478" cy="46355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2415607" y="1893593"/>
            <a:ext cx="4843693" cy="4136684"/>
            <a:chOff x="0" y="0"/>
            <a:chExt cx="1275705" cy="1089497"/>
          </a:xfrm>
        </p:grpSpPr>
        <p:sp>
          <p:nvSpPr>
            <p:cNvPr name="Freeform 14" id="14"/>
            <p:cNvSpPr/>
            <p:nvPr/>
          </p:nvSpPr>
          <p:spPr>
            <a:xfrm flipH="false" flipV="false" rot="0">
              <a:off x="0" y="0"/>
              <a:ext cx="1275705" cy="1089497"/>
            </a:xfrm>
            <a:custGeom>
              <a:avLst/>
              <a:gdLst/>
              <a:ahLst/>
              <a:cxnLst/>
              <a:rect r="r" b="b" t="t" l="l"/>
              <a:pathLst>
                <a:path h="1089497" w="1275705">
                  <a:moveTo>
                    <a:pt x="47951" y="0"/>
                  </a:moveTo>
                  <a:lnTo>
                    <a:pt x="1227755" y="0"/>
                  </a:lnTo>
                  <a:cubicBezTo>
                    <a:pt x="1254237" y="0"/>
                    <a:pt x="1275705" y="21468"/>
                    <a:pt x="1275705" y="47951"/>
                  </a:cubicBezTo>
                  <a:lnTo>
                    <a:pt x="1275705" y="1041547"/>
                  </a:lnTo>
                  <a:cubicBezTo>
                    <a:pt x="1275705" y="1068029"/>
                    <a:pt x="1254237" y="1089497"/>
                    <a:pt x="1227755" y="1089497"/>
                  </a:cubicBezTo>
                  <a:lnTo>
                    <a:pt x="47951" y="1089497"/>
                  </a:lnTo>
                  <a:cubicBezTo>
                    <a:pt x="21468" y="1089497"/>
                    <a:pt x="0" y="1068029"/>
                    <a:pt x="0" y="1041547"/>
                  </a:cubicBezTo>
                  <a:lnTo>
                    <a:pt x="0" y="47951"/>
                  </a:lnTo>
                  <a:cubicBezTo>
                    <a:pt x="0" y="21468"/>
                    <a:pt x="21468" y="0"/>
                    <a:pt x="47951" y="0"/>
                  </a:cubicBezTo>
                  <a:close/>
                </a:path>
              </a:pathLst>
            </a:custGeom>
            <a:solidFill>
              <a:srgbClr val="0E8388"/>
            </a:solidFill>
          </p:spPr>
        </p:sp>
        <p:sp>
          <p:nvSpPr>
            <p:cNvPr name="TextBox 15" id="15"/>
            <p:cNvSpPr txBox="true"/>
            <p:nvPr/>
          </p:nvSpPr>
          <p:spPr>
            <a:xfrm>
              <a:off x="0" y="-57150"/>
              <a:ext cx="1275705" cy="114664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2532535" y="2005760"/>
            <a:ext cx="4609837" cy="1491066"/>
            <a:chOff x="0" y="0"/>
            <a:chExt cx="1214114" cy="392709"/>
          </a:xfrm>
        </p:grpSpPr>
        <p:sp>
          <p:nvSpPr>
            <p:cNvPr name="Freeform 17" id="17"/>
            <p:cNvSpPr/>
            <p:nvPr/>
          </p:nvSpPr>
          <p:spPr>
            <a:xfrm flipH="false" flipV="false" rot="0">
              <a:off x="0" y="0"/>
              <a:ext cx="1214114" cy="392709"/>
            </a:xfrm>
            <a:custGeom>
              <a:avLst/>
              <a:gdLst/>
              <a:ahLst/>
              <a:cxnLst/>
              <a:rect r="r" b="b" t="t" l="l"/>
              <a:pathLst>
                <a:path h="392709" w="1214114">
                  <a:moveTo>
                    <a:pt x="33589" y="0"/>
                  </a:moveTo>
                  <a:lnTo>
                    <a:pt x="1180525" y="0"/>
                  </a:lnTo>
                  <a:cubicBezTo>
                    <a:pt x="1199075" y="0"/>
                    <a:pt x="1214114" y="15038"/>
                    <a:pt x="1214114" y="33589"/>
                  </a:cubicBezTo>
                  <a:lnTo>
                    <a:pt x="1214114" y="359120"/>
                  </a:lnTo>
                  <a:cubicBezTo>
                    <a:pt x="1214114" y="377671"/>
                    <a:pt x="1199075" y="392709"/>
                    <a:pt x="1180525" y="392709"/>
                  </a:cubicBezTo>
                  <a:lnTo>
                    <a:pt x="33589" y="392709"/>
                  </a:lnTo>
                  <a:cubicBezTo>
                    <a:pt x="15038" y="392709"/>
                    <a:pt x="0" y="377671"/>
                    <a:pt x="0" y="359120"/>
                  </a:cubicBezTo>
                  <a:lnTo>
                    <a:pt x="0" y="33589"/>
                  </a:lnTo>
                  <a:cubicBezTo>
                    <a:pt x="0" y="15038"/>
                    <a:pt x="15038" y="0"/>
                    <a:pt x="33589" y="0"/>
                  </a:cubicBezTo>
                  <a:close/>
                </a:path>
              </a:pathLst>
            </a:custGeom>
            <a:solidFill>
              <a:srgbClr val="FDB034"/>
            </a:solidFill>
          </p:spPr>
        </p:sp>
        <p:sp>
          <p:nvSpPr>
            <p:cNvPr name="TextBox 18" id="18"/>
            <p:cNvSpPr txBox="true"/>
            <p:nvPr/>
          </p:nvSpPr>
          <p:spPr>
            <a:xfrm>
              <a:off x="0" y="-57150"/>
              <a:ext cx="1214114" cy="449859"/>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846858" y="2284568"/>
            <a:ext cx="4233168" cy="727074"/>
          </a:xfrm>
          <a:prstGeom prst="rect">
            <a:avLst/>
          </a:prstGeom>
        </p:spPr>
        <p:txBody>
          <a:bodyPr anchor="t" rtlCol="false" tIns="0" lIns="0" bIns="0" rIns="0">
            <a:spAutoFit/>
          </a:bodyPr>
          <a:lstStyle/>
          <a:p>
            <a:pPr algn="ctr">
              <a:lnSpc>
                <a:spcPts val="5600"/>
              </a:lnSpc>
            </a:pPr>
            <a:r>
              <a:rPr lang="en-US" sz="4000">
                <a:solidFill>
                  <a:srgbClr val="FFFFFF"/>
                </a:solidFill>
                <a:latin typeface="Poppins Bold"/>
              </a:rPr>
              <a:t>MODEL BUILDING</a:t>
            </a:r>
          </a:p>
        </p:txBody>
      </p:sp>
      <p:grpSp>
        <p:nvGrpSpPr>
          <p:cNvPr name="Group 20" id="20"/>
          <p:cNvGrpSpPr/>
          <p:nvPr/>
        </p:nvGrpSpPr>
        <p:grpSpPr>
          <a:xfrm rot="0">
            <a:off x="1209528" y="1893593"/>
            <a:ext cx="4663444" cy="4136684"/>
            <a:chOff x="0" y="0"/>
            <a:chExt cx="1228232" cy="1089497"/>
          </a:xfrm>
        </p:grpSpPr>
        <p:sp>
          <p:nvSpPr>
            <p:cNvPr name="Freeform 21" id="21"/>
            <p:cNvSpPr/>
            <p:nvPr/>
          </p:nvSpPr>
          <p:spPr>
            <a:xfrm flipH="false" flipV="false" rot="0">
              <a:off x="0" y="0"/>
              <a:ext cx="1228232" cy="1089497"/>
            </a:xfrm>
            <a:custGeom>
              <a:avLst/>
              <a:gdLst/>
              <a:ahLst/>
              <a:cxnLst/>
              <a:rect r="r" b="b" t="t" l="l"/>
              <a:pathLst>
                <a:path h="1089497" w="1228232">
                  <a:moveTo>
                    <a:pt x="49804" y="0"/>
                  </a:moveTo>
                  <a:lnTo>
                    <a:pt x="1178428" y="0"/>
                  </a:lnTo>
                  <a:cubicBezTo>
                    <a:pt x="1191637" y="0"/>
                    <a:pt x="1204305" y="5247"/>
                    <a:pt x="1213645" y="14587"/>
                  </a:cubicBezTo>
                  <a:cubicBezTo>
                    <a:pt x="1222985" y="23927"/>
                    <a:pt x="1228232" y="36595"/>
                    <a:pt x="1228232" y="49804"/>
                  </a:cubicBezTo>
                  <a:lnTo>
                    <a:pt x="1228232" y="1039693"/>
                  </a:lnTo>
                  <a:cubicBezTo>
                    <a:pt x="1228232" y="1067199"/>
                    <a:pt x="1205934" y="1089497"/>
                    <a:pt x="1178428" y="1089497"/>
                  </a:cubicBezTo>
                  <a:lnTo>
                    <a:pt x="49804" y="1089497"/>
                  </a:lnTo>
                  <a:cubicBezTo>
                    <a:pt x="36595" y="1089497"/>
                    <a:pt x="23927" y="1084250"/>
                    <a:pt x="14587" y="1074910"/>
                  </a:cubicBezTo>
                  <a:cubicBezTo>
                    <a:pt x="5247" y="1065570"/>
                    <a:pt x="0" y="1052902"/>
                    <a:pt x="0" y="1039693"/>
                  </a:cubicBezTo>
                  <a:lnTo>
                    <a:pt x="0" y="49804"/>
                  </a:lnTo>
                  <a:cubicBezTo>
                    <a:pt x="0" y="36595"/>
                    <a:pt x="5247" y="23927"/>
                    <a:pt x="14587" y="14587"/>
                  </a:cubicBezTo>
                  <a:cubicBezTo>
                    <a:pt x="23927" y="5247"/>
                    <a:pt x="36595" y="0"/>
                    <a:pt x="49804" y="0"/>
                  </a:cubicBezTo>
                  <a:close/>
                </a:path>
              </a:pathLst>
            </a:custGeom>
            <a:solidFill>
              <a:srgbClr val="0E8388"/>
            </a:solidFill>
          </p:spPr>
        </p:sp>
        <p:sp>
          <p:nvSpPr>
            <p:cNvPr name="TextBox 22" id="22"/>
            <p:cNvSpPr txBox="true"/>
            <p:nvPr/>
          </p:nvSpPr>
          <p:spPr>
            <a:xfrm>
              <a:off x="0" y="-57150"/>
              <a:ext cx="1228232" cy="1146647"/>
            </a:xfrm>
            <a:prstGeom prst="rect">
              <a:avLst/>
            </a:prstGeom>
          </p:spPr>
          <p:txBody>
            <a:bodyPr anchor="ctr" rtlCol="false" tIns="50800" lIns="50800" bIns="50800" rIns="50800"/>
            <a:lstStyle/>
            <a:p>
              <a:pPr algn="ctr">
                <a:lnSpc>
                  <a:spcPts val="2799"/>
                </a:lnSpc>
              </a:pPr>
            </a:p>
          </p:txBody>
        </p:sp>
      </p:grpSp>
      <p:grpSp>
        <p:nvGrpSpPr>
          <p:cNvPr name="Group 23" id="23"/>
          <p:cNvGrpSpPr/>
          <p:nvPr/>
        </p:nvGrpSpPr>
        <p:grpSpPr>
          <a:xfrm rot="0">
            <a:off x="1322105" y="2005760"/>
            <a:ext cx="4438292" cy="1491066"/>
            <a:chOff x="0" y="0"/>
            <a:chExt cx="1168933" cy="392709"/>
          </a:xfrm>
        </p:grpSpPr>
        <p:sp>
          <p:nvSpPr>
            <p:cNvPr name="Freeform 24" id="24"/>
            <p:cNvSpPr/>
            <p:nvPr/>
          </p:nvSpPr>
          <p:spPr>
            <a:xfrm flipH="false" flipV="false" rot="0">
              <a:off x="0" y="0"/>
              <a:ext cx="1168933" cy="392709"/>
            </a:xfrm>
            <a:custGeom>
              <a:avLst/>
              <a:gdLst/>
              <a:ahLst/>
              <a:cxnLst/>
              <a:rect r="r" b="b" t="t" l="l"/>
              <a:pathLst>
                <a:path h="392709" w="1168933">
                  <a:moveTo>
                    <a:pt x="34887" y="0"/>
                  </a:moveTo>
                  <a:lnTo>
                    <a:pt x="1134046" y="0"/>
                  </a:lnTo>
                  <a:cubicBezTo>
                    <a:pt x="1153313" y="0"/>
                    <a:pt x="1168933" y="15619"/>
                    <a:pt x="1168933" y="34887"/>
                  </a:cubicBezTo>
                  <a:lnTo>
                    <a:pt x="1168933" y="357822"/>
                  </a:lnTo>
                  <a:cubicBezTo>
                    <a:pt x="1168933" y="367074"/>
                    <a:pt x="1165257" y="375948"/>
                    <a:pt x="1158715" y="382491"/>
                  </a:cubicBezTo>
                  <a:cubicBezTo>
                    <a:pt x="1152172" y="389033"/>
                    <a:pt x="1143298" y="392709"/>
                    <a:pt x="1134046" y="392709"/>
                  </a:cubicBezTo>
                  <a:lnTo>
                    <a:pt x="34887" y="392709"/>
                  </a:lnTo>
                  <a:cubicBezTo>
                    <a:pt x="15619" y="392709"/>
                    <a:pt x="0" y="377089"/>
                    <a:pt x="0" y="357822"/>
                  </a:cubicBezTo>
                  <a:lnTo>
                    <a:pt x="0" y="34887"/>
                  </a:lnTo>
                  <a:cubicBezTo>
                    <a:pt x="0" y="25634"/>
                    <a:pt x="3676" y="16761"/>
                    <a:pt x="10218" y="10218"/>
                  </a:cubicBezTo>
                  <a:cubicBezTo>
                    <a:pt x="16761" y="3676"/>
                    <a:pt x="25634" y="0"/>
                    <a:pt x="34887" y="0"/>
                  </a:cubicBezTo>
                  <a:close/>
                </a:path>
              </a:pathLst>
            </a:custGeom>
            <a:solidFill>
              <a:srgbClr val="FDB034"/>
            </a:solidFill>
          </p:spPr>
        </p:sp>
        <p:sp>
          <p:nvSpPr>
            <p:cNvPr name="TextBox 25" id="25"/>
            <p:cNvSpPr txBox="true"/>
            <p:nvPr/>
          </p:nvSpPr>
          <p:spPr>
            <a:xfrm>
              <a:off x="0" y="-57150"/>
              <a:ext cx="1168933" cy="449859"/>
            </a:xfrm>
            <a:prstGeom prst="rect">
              <a:avLst/>
            </a:prstGeom>
          </p:spPr>
          <p:txBody>
            <a:bodyPr anchor="ctr" rtlCol="false" tIns="50800" lIns="50800" bIns="50800" rIns="50800"/>
            <a:lstStyle/>
            <a:p>
              <a:pPr algn="ctr">
                <a:lnSpc>
                  <a:spcPts val="2799"/>
                </a:lnSpc>
              </a:pPr>
            </a:p>
          </p:txBody>
        </p:sp>
      </p:grpSp>
      <p:sp>
        <p:nvSpPr>
          <p:cNvPr name="TextBox 26" id="26"/>
          <p:cNvSpPr txBox="true"/>
          <p:nvPr/>
        </p:nvSpPr>
        <p:spPr>
          <a:xfrm rot="0">
            <a:off x="2407986" y="2284568"/>
            <a:ext cx="1764973" cy="809625"/>
          </a:xfrm>
          <a:prstGeom prst="rect">
            <a:avLst/>
          </a:prstGeom>
        </p:spPr>
        <p:txBody>
          <a:bodyPr anchor="t" rtlCol="false" tIns="0" lIns="0" bIns="0" rIns="0">
            <a:spAutoFit/>
          </a:bodyPr>
          <a:lstStyle/>
          <a:p>
            <a:pPr algn="ctr">
              <a:lnSpc>
                <a:spcPts val="6299"/>
              </a:lnSpc>
            </a:pPr>
            <a:r>
              <a:rPr lang="en-US" sz="4500">
                <a:solidFill>
                  <a:srgbClr val="FFFFFF"/>
                </a:solidFill>
                <a:latin typeface="Poppins Bold"/>
              </a:rPr>
              <a:t>EDA</a:t>
            </a:r>
          </a:p>
        </p:txBody>
      </p:sp>
      <p:sp>
        <p:nvSpPr>
          <p:cNvPr name="TextBox 27" id="27"/>
          <p:cNvSpPr txBox="true"/>
          <p:nvPr/>
        </p:nvSpPr>
        <p:spPr>
          <a:xfrm rot="0">
            <a:off x="1209528" y="3931603"/>
            <a:ext cx="3767513" cy="1076324"/>
          </a:xfrm>
          <a:prstGeom prst="rect">
            <a:avLst/>
          </a:prstGeom>
        </p:spPr>
        <p:txBody>
          <a:bodyPr anchor="t" rtlCol="false" tIns="0" lIns="0" bIns="0" rIns="0">
            <a:spAutoFit/>
          </a:bodyPr>
          <a:lstStyle/>
          <a:p>
            <a:pPr algn="l" marL="647711" indent="-323856" lvl="1">
              <a:lnSpc>
                <a:spcPts val="4200"/>
              </a:lnSpc>
              <a:buFont typeface="Arial"/>
              <a:buChar char="•"/>
            </a:pPr>
            <a:r>
              <a:rPr lang="en-US" sz="3000">
                <a:solidFill>
                  <a:srgbClr val="FFFFFF"/>
                </a:solidFill>
                <a:latin typeface="Poppins"/>
              </a:rPr>
              <a:t>Multivariate</a:t>
            </a:r>
          </a:p>
          <a:p>
            <a:pPr algn="l" marL="647711" indent="-323856" lvl="1">
              <a:lnSpc>
                <a:spcPts val="4200"/>
              </a:lnSpc>
              <a:buFont typeface="Arial"/>
              <a:buChar char="•"/>
            </a:pPr>
            <a:r>
              <a:rPr lang="en-US" sz="3000">
                <a:solidFill>
                  <a:srgbClr val="FFFFFF"/>
                </a:solidFill>
                <a:latin typeface="Poppins"/>
              </a:rPr>
              <a:t>Bivariate</a:t>
            </a:r>
          </a:p>
        </p:txBody>
      </p:sp>
      <p:grpSp>
        <p:nvGrpSpPr>
          <p:cNvPr name="Group 28" id="28"/>
          <p:cNvGrpSpPr/>
          <p:nvPr/>
        </p:nvGrpSpPr>
        <p:grpSpPr>
          <a:xfrm rot="0">
            <a:off x="6730223" y="1893593"/>
            <a:ext cx="4827555" cy="4279518"/>
            <a:chOff x="0" y="0"/>
            <a:chExt cx="6436740" cy="5706025"/>
          </a:xfrm>
        </p:grpSpPr>
        <p:grpSp>
          <p:nvGrpSpPr>
            <p:cNvPr name="Group 29" id="29"/>
            <p:cNvGrpSpPr/>
            <p:nvPr/>
          </p:nvGrpSpPr>
          <p:grpSpPr>
            <a:xfrm rot="0">
              <a:off x="204553" y="0"/>
              <a:ext cx="6232186" cy="5706025"/>
              <a:chOff x="0" y="0"/>
              <a:chExt cx="1231049" cy="1127116"/>
            </a:xfrm>
          </p:grpSpPr>
          <p:sp>
            <p:nvSpPr>
              <p:cNvPr name="Freeform 30" id="30"/>
              <p:cNvSpPr/>
              <p:nvPr/>
            </p:nvSpPr>
            <p:spPr>
              <a:xfrm flipH="false" flipV="false" rot="0">
                <a:off x="0" y="0"/>
                <a:ext cx="1231049" cy="1127116"/>
              </a:xfrm>
              <a:custGeom>
                <a:avLst/>
                <a:gdLst/>
                <a:ahLst/>
                <a:cxnLst/>
                <a:rect r="r" b="b" t="t" l="l"/>
                <a:pathLst>
                  <a:path h="1127116" w="1231049">
                    <a:moveTo>
                      <a:pt x="49690" y="0"/>
                    </a:moveTo>
                    <a:lnTo>
                      <a:pt x="1181359" y="0"/>
                    </a:lnTo>
                    <a:cubicBezTo>
                      <a:pt x="1194538" y="0"/>
                      <a:pt x="1207177" y="5235"/>
                      <a:pt x="1216495" y="14554"/>
                    </a:cubicBezTo>
                    <a:cubicBezTo>
                      <a:pt x="1225814" y="23873"/>
                      <a:pt x="1231049" y="36511"/>
                      <a:pt x="1231049" y="49690"/>
                    </a:cubicBezTo>
                    <a:lnTo>
                      <a:pt x="1231049" y="1077426"/>
                    </a:lnTo>
                    <a:cubicBezTo>
                      <a:pt x="1231049" y="1090605"/>
                      <a:pt x="1225814" y="1103244"/>
                      <a:pt x="1216495" y="1112562"/>
                    </a:cubicBezTo>
                    <a:cubicBezTo>
                      <a:pt x="1207177" y="1121881"/>
                      <a:pt x="1194538" y="1127116"/>
                      <a:pt x="1181359" y="1127116"/>
                    </a:cubicBezTo>
                    <a:lnTo>
                      <a:pt x="49690" y="1127116"/>
                    </a:lnTo>
                    <a:cubicBezTo>
                      <a:pt x="36511" y="1127116"/>
                      <a:pt x="23873" y="1121881"/>
                      <a:pt x="14554" y="1112562"/>
                    </a:cubicBezTo>
                    <a:cubicBezTo>
                      <a:pt x="5235" y="1103244"/>
                      <a:pt x="0" y="1090605"/>
                      <a:pt x="0" y="1077426"/>
                    </a:cubicBezTo>
                    <a:lnTo>
                      <a:pt x="0" y="49690"/>
                    </a:lnTo>
                    <a:cubicBezTo>
                      <a:pt x="0" y="36511"/>
                      <a:pt x="5235" y="23873"/>
                      <a:pt x="14554" y="14554"/>
                    </a:cubicBezTo>
                    <a:cubicBezTo>
                      <a:pt x="23873" y="5235"/>
                      <a:pt x="36511" y="0"/>
                      <a:pt x="49690" y="0"/>
                    </a:cubicBezTo>
                    <a:close/>
                  </a:path>
                </a:pathLst>
              </a:custGeom>
              <a:solidFill>
                <a:srgbClr val="0E8388"/>
              </a:solidFill>
            </p:spPr>
          </p:sp>
          <p:sp>
            <p:nvSpPr>
              <p:cNvPr name="TextBox 31" id="31"/>
              <p:cNvSpPr txBox="true"/>
              <p:nvPr/>
            </p:nvSpPr>
            <p:spPr>
              <a:xfrm>
                <a:off x="0" y="-57150"/>
                <a:ext cx="1231049" cy="1184266"/>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349034" y="136856"/>
              <a:ext cx="5881449" cy="1988088"/>
              <a:chOff x="0" y="0"/>
              <a:chExt cx="1161768" cy="392709"/>
            </a:xfrm>
          </p:grpSpPr>
          <p:sp>
            <p:nvSpPr>
              <p:cNvPr name="Freeform 33" id="33"/>
              <p:cNvSpPr/>
              <p:nvPr/>
            </p:nvSpPr>
            <p:spPr>
              <a:xfrm flipH="false" flipV="false" rot="0">
                <a:off x="0" y="0"/>
                <a:ext cx="1161768" cy="392709"/>
              </a:xfrm>
              <a:custGeom>
                <a:avLst/>
                <a:gdLst/>
                <a:ahLst/>
                <a:cxnLst/>
                <a:rect r="r" b="b" t="t" l="l"/>
                <a:pathLst>
                  <a:path h="392709" w="1161768">
                    <a:moveTo>
                      <a:pt x="35102" y="0"/>
                    </a:moveTo>
                    <a:lnTo>
                      <a:pt x="1126666" y="0"/>
                    </a:lnTo>
                    <a:cubicBezTo>
                      <a:pt x="1146052" y="0"/>
                      <a:pt x="1161768" y="15716"/>
                      <a:pt x="1161768" y="35102"/>
                    </a:cubicBezTo>
                    <a:lnTo>
                      <a:pt x="1161768" y="357607"/>
                    </a:lnTo>
                    <a:cubicBezTo>
                      <a:pt x="1161768" y="366916"/>
                      <a:pt x="1158069" y="375845"/>
                      <a:pt x="1151486" y="382428"/>
                    </a:cubicBezTo>
                    <a:cubicBezTo>
                      <a:pt x="1144904" y="389011"/>
                      <a:pt x="1135975" y="392709"/>
                      <a:pt x="1126666" y="392709"/>
                    </a:cubicBezTo>
                    <a:lnTo>
                      <a:pt x="35102" y="392709"/>
                    </a:lnTo>
                    <a:cubicBezTo>
                      <a:pt x="25792" y="392709"/>
                      <a:pt x="16864" y="389011"/>
                      <a:pt x="10281" y="382428"/>
                    </a:cubicBezTo>
                    <a:cubicBezTo>
                      <a:pt x="3698" y="375845"/>
                      <a:pt x="0" y="366916"/>
                      <a:pt x="0" y="357607"/>
                    </a:cubicBezTo>
                    <a:lnTo>
                      <a:pt x="0" y="35102"/>
                    </a:lnTo>
                    <a:cubicBezTo>
                      <a:pt x="0" y="25792"/>
                      <a:pt x="3698" y="16864"/>
                      <a:pt x="10281" y="10281"/>
                    </a:cubicBezTo>
                    <a:cubicBezTo>
                      <a:pt x="16864" y="3698"/>
                      <a:pt x="25792" y="0"/>
                      <a:pt x="35102" y="0"/>
                    </a:cubicBezTo>
                    <a:close/>
                  </a:path>
                </a:pathLst>
              </a:custGeom>
              <a:solidFill>
                <a:srgbClr val="FDB034"/>
              </a:solidFill>
            </p:spPr>
          </p:sp>
          <p:sp>
            <p:nvSpPr>
              <p:cNvPr name="TextBox 34" id="34"/>
              <p:cNvSpPr txBox="true"/>
              <p:nvPr/>
            </p:nvSpPr>
            <p:spPr>
              <a:xfrm>
                <a:off x="0" y="-57150"/>
                <a:ext cx="1161768" cy="449859"/>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543681" y="632907"/>
              <a:ext cx="5474229" cy="928157"/>
            </a:xfrm>
            <a:prstGeom prst="rect">
              <a:avLst/>
            </a:prstGeom>
          </p:spPr>
          <p:txBody>
            <a:bodyPr anchor="t" rtlCol="false" tIns="0" lIns="0" bIns="0" rIns="0">
              <a:spAutoFit/>
            </a:bodyPr>
            <a:lstStyle/>
            <a:p>
              <a:pPr algn="ctr">
                <a:lnSpc>
                  <a:spcPts val="5600"/>
                </a:lnSpc>
              </a:pPr>
              <a:r>
                <a:rPr lang="en-US" sz="4000">
                  <a:solidFill>
                    <a:srgbClr val="FFFFFF"/>
                  </a:solidFill>
                  <a:latin typeface="Poppins Bold"/>
                </a:rPr>
                <a:t>DATA CLEANING</a:t>
              </a:r>
            </a:p>
          </p:txBody>
        </p:sp>
        <p:sp>
          <p:nvSpPr>
            <p:cNvPr name="TextBox 36" id="36"/>
            <p:cNvSpPr txBox="true"/>
            <p:nvPr/>
          </p:nvSpPr>
          <p:spPr>
            <a:xfrm rot="0">
              <a:off x="0" y="2568862"/>
              <a:ext cx="6017911" cy="2117723"/>
            </a:xfrm>
            <a:prstGeom prst="rect">
              <a:avLst/>
            </a:prstGeom>
          </p:spPr>
          <p:txBody>
            <a:bodyPr anchor="t" rtlCol="false" tIns="0" lIns="0" bIns="0" rIns="0">
              <a:spAutoFit/>
            </a:bodyPr>
            <a:lstStyle/>
            <a:p>
              <a:pPr algn="l" marL="647711" indent="-323856" lvl="1">
                <a:lnSpc>
                  <a:spcPts val="4200"/>
                </a:lnSpc>
                <a:buFont typeface="Arial"/>
                <a:buChar char="•"/>
              </a:pPr>
              <a:r>
                <a:rPr lang="en-US" sz="3000">
                  <a:solidFill>
                    <a:srgbClr val="FFFFFF"/>
                  </a:solidFill>
                  <a:latin typeface="Poppins"/>
                </a:rPr>
                <a:t>Duplicate Value</a:t>
              </a:r>
            </a:p>
            <a:p>
              <a:pPr algn="l" marL="647711" indent="-323856" lvl="1">
                <a:lnSpc>
                  <a:spcPts val="4200"/>
                </a:lnSpc>
                <a:buFont typeface="Arial"/>
                <a:buChar char="•"/>
              </a:pPr>
              <a:r>
                <a:rPr lang="en-US" sz="3000">
                  <a:solidFill>
                    <a:srgbClr val="FFFFFF"/>
                  </a:solidFill>
                  <a:latin typeface="Poppins"/>
                </a:rPr>
                <a:t>Handling Missing Value</a:t>
              </a:r>
            </a:p>
          </p:txBody>
        </p:sp>
      </p:grpSp>
      <p:sp>
        <p:nvSpPr>
          <p:cNvPr name="TextBox 37" id="37"/>
          <p:cNvSpPr txBox="true"/>
          <p:nvPr/>
        </p:nvSpPr>
        <p:spPr>
          <a:xfrm rot="0">
            <a:off x="12415607" y="3699787"/>
            <a:ext cx="4417995" cy="2143125"/>
          </a:xfrm>
          <a:prstGeom prst="rect">
            <a:avLst/>
          </a:prstGeom>
        </p:spPr>
        <p:txBody>
          <a:bodyPr anchor="t" rtlCol="false" tIns="0" lIns="0" bIns="0" rIns="0">
            <a:spAutoFit/>
          </a:bodyPr>
          <a:lstStyle/>
          <a:p>
            <a:pPr algn="l" marL="647703" indent="-323852" lvl="1">
              <a:lnSpc>
                <a:spcPts val="4200"/>
              </a:lnSpc>
              <a:buFont typeface="Arial"/>
              <a:buChar char="•"/>
            </a:pPr>
            <a:r>
              <a:rPr lang="en-US" sz="3000">
                <a:solidFill>
                  <a:srgbClr val="FFFFFF"/>
                </a:solidFill>
                <a:latin typeface="Poppins"/>
              </a:rPr>
              <a:t>Label Encoding</a:t>
            </a:r>
          </a:p>
          <a:p>
            <a:pPr algn="l" marL="647703" indent="-323852" lvl="1">
              <a:lnSpc>
                <a:spcPts val="4200"/>
              </a:lnSpc>
              <a:buFont typeface="Arial"/>
              <a:buChar char="•"/>
            </a:pPr>
            <a:r>
              <a:rPr lang="en-US" sz="3000">
                <a:solidFill>
                  <a:srgbClr val="FFFFFF"/>
                </a:solidFill>
                <a:latin typeface="Poppins"/>
              </a:rPr>
              <a:t>Feature Selection</a:t>
            </a:r>
          </a:p>
          <a:p>
            <a:pPr algn="l" marL="647703" indent="-323852" lvl="1">
              <a:lnSpc>
                <a:spcPts val="4200"/>
              </a:lnSpc>
              <a:buFont typeface="Arial"/>
              <a:buChar char="•"/>
            </a:pPr>
            <a:r>
              <a:rPr lang="en-US" sz="3000">
                <a:solidFill>
                  <a:srgbClr val="FFFFFF"/>
                </a:solidFill>
                <a:latin typeface="Poppins"/>
              </a:rPr>
              <a:t>Handling Inbalance Data</a:t>
            </a:r>
          </a:p>
        </p:txBody>
      </p:sp>
      <p:grpSp>
        <p:nvGrpSpPr>
          <p:cNvPr name="Group 38" id="38"/>
          <p:cNvGrpSpPr/>
          <p:nvPr/>
        </p:nvGrpSpPr>
        <p:grpSpPr>
          <a:xfrm rot="-5400000">
            <a:off x="4956355" y="2545494"/>
            <a:ext cx="3100478" cy="10955789"/>
            <a:chOff x="0" y="0"/>
            <a:chExt cx="333255" cy="1177584"/>
          </a:xfrm>
        </p:grpSpPr>
        <p:sp>
          <p:nvSpPr>
            <p:cNvPr name="Freeform 39" id="39"/>
            <p:cNvSpPr/>
            <p:nvPr/>
          </p:nvSpPr>
          <p:spPr>
            <a:xfrm flipH="false" flipV="false" rot="0">
              <a:off x="0" y="0"/>
              <a:ext cx="333255" cy="1177584"/>
            </a:xfrm>
            <a:custGeom>
              <a:avLst/>
              <a:gdLst/>
              <a:ahLst/>
              <a:cxnLst/>
              <a:rect r="r" b="b" t="t" l="l"/>
              <a:pathLst>
                <a:path h="1177584" w="333255">
                  <a:moveTo>
                    <a:pt x="74910" y="0"/>
                  </a:moveTo>
                  <a:lnTo>
                    <a:pt x="258345" y="0"/>
                  </a:lnTo>
                  <a:cubicBezTo>
                    <a:pt x="278212" y="0"/>
                    <a:pt x="297266" y="7892"/>
                    <a:pt x="311314" y="21941"/>
                  </a:cubicBezTo>
                  <a:cubicBezTo>
                    <a:pt x="325363" y="35989"/>
                    <a:pt x="333255" y="55043"/>
                    <a:pt x="333255" y="74910"/>
                  </a:cubicBezTo>
                  <a:lnTo>
                    <a:pt x="333255" y="1102674"/>
                  </a:lnTo>
                  <a:cubicBezTo>
                    <a:pt x="333255" y="1144045"/>
                    <a:pt x="299717" y="1177584"/>
                    <a:pt x="258345" y="1177584"/>
                  </a:cubicBezTo>
                  <a:lnTo>
                    <a:pt x="74910" y="1177584"/>
                  </a:lnTo>
                  <a:cubicBezTo>
                    <a:pt x="55043" y="1177584"/>
                    <a:pt x="35989" y="1169691"/>
                    <a:pt x="21941" y="1155643"/>
                  </a:cubicBezTo>
                  <a:cubicBezTo>
                    <a:pt x="7892" y="1141595"/>
                    <a:pt x="0" y="1122541"/>
                    <a:pt x="0" y="1102674"/>
                  </a:cubicBezTo>
                  <a:lnTo>
                    <a:pt x="0" y="74910"/>
                  </a:lnTo>
                  <a:cubicBezTo>
                    <a:pt x="0" y="33538"/>
                    <a:pt x="33538" y="0"/>
                    <a:pt x="74910" y="0"/>
                  </a:cubicBezTo>
                  <a:close/>
                </a:path>
              </a:pathLst>
            </a:custGeom>
            <a:solidFill>
              <a:srgbClr val="0E8388"/>
            </a:solidFill>
            <a:ln w="95250" cap="rnd">
              <a:solidFill>
                <a:srgbClr val="FDB034"/>
              </a:solidFill>
              <a:prstDash val="solid"/>
              <a:round/>
            </a:ln>
          </p:spPr>
        </p:sp>
        <p:sp>
          <p:nvSpPr>
            <p:cNvPr name="TextBox 40" id="40"/>
            <p:cNvSpPr txBox="true"/>
            <p:nvPr/>
          </p:nvSpPr>
          <p:spPr>
            <a:xfrm>
              <a:off x="0" y="0"/>
              <a:ext cx="333255" cy="1177584"/>
            </a:xfrm>
            <a:prstGeom prst="rect">
              <a:avLst/>
            </a:prstGeom>
          </p:spPr>
          <p:txBody>
            <a:bodyPr anchor="ctr" rtlCol="false" tIns="50800" lIns="50800" bIns="50800" rIns="50800"/>
            <a:lstStyle/>
            <a:p>
              <a:pPr algn="ctr">
                <a:lnSpc>
                  <a:spcPts val="1855"/>
                </a:lnSpc>
              </a:pPr>
            </a:p>
          </p:txBody>
        </p:sp>
      </p:grpSp>
      <p:sp>
        <p:nvSpPr>
          <p:cNvPr name="TextBox 41" id="41"/>
          <p:cNvSpPr txBox="true"/>
          <p:nvPr/>
        </p:nvSpPr>
        <p:spPr>
          <a:xfrm rot="0">
            <a:off x="1562328" y="7393295"/>
            <a:ext cx="9737230" cy="1879604"/>
          </a:xfrm>
          <a:prstGeom prst="rect">
            <a:avLst/>
          </a:prstGeom>
        </p:spPr>
        <p:txBody>
          <a:bodyPr anchor="t" rtlCol="false" tIns="0" lIns="0" bIns="0" rIns="0">
            <a:spAutoFit/>
          </a:bodyPr>
          <a:lstStyle/>
          <a:p>
            <a:pPr algn="just">
              <a:lnSpc>
                <a:spcPts val="2978"/>
              </a:lnSpc>
            </a:pPr>
            <a:r>
              <a:rPr lang="en-US" sz="2503">
                <a:solidFill>
                  <a:srgbClr val="FFFFFF"/>
                </a:solidFill>
                <a:latin typeface="Poppins"/>
              </a:rPr>
              <a:t>Data yang digunakan adalah pelatihan aplikasi dan uji aplikasi. Terdapat tabel utama kami, dipecah menjadi dua file untuk train (dengan TARGET) dan test (tanpa TARGET).Dataset berisi Identitas Peminjam, Kredit, Properti, dan informasi tambahan lainnya</a:t>
            </a:r>
          </a:p>
        </p:txBody>
      </p:sp>
      <p:sp>
        <p:nvSpPr>
          <p:cNvPr name="TextBox 42" id="42"/>
          <p:cNvSpPr txBox="true"/>
          <p:nvPr/>
        </p:nvSpPr>
        <p:spPr>
          <a:xfrm rot="0">
            <a:off x="4005977" y="6654124"/>
            <a:ext cx="5001235" cy="641293"/>
          </a:xfrm>
          <a:prstGeom prst="rect">
            <a:avLst/>
          </a:prstGeom>
        </p:spPr>
        <p:txBody>
          <a:bodyPr anchor="t" rtlCol="false" tIns="0" lIns="0" bIns="0" rIns="0">
            <a:spAutoFit/>
          </a:bodyPr>
          <a:lstStyle/>
          <a:p>
            <a:pPr algn="ctr">
              <a:lnSpc>
                <a:spcPts val="4687"/>
              </a:lnSpc>
            </a:pPr>
            <a:r>
              <a:rPr lang="en-US" sz="4148" spc="-124">
                <a:solidFill>
                  <a:srgbClr val="FFFFFF"/>
                </a:solidFill>
                <a:latin typeface="Poppins Bold"/>
              </a:rPr>
              <a:t>Data Source</a:t>
            </a:r>
          </a:p>
        </p:txBody>
      </p:sp>
    </p:spTree>
  </p:cSld>
  <p:clrMapOvr>
    <a:masterClrMapping/>
  </p:clrMapOvr>
  <p:transition spd="fast">
    <p:wipe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602057">
            <a:off x="12407590" y="-1133853"/>
            <a:ext cx="6240735" cy="2176456"/>
          </a:xfrm>
          <a:custGeom>
            <a:avLst/>
            <a:gdLst/>
            <a:ahLst/>
            <a:cxnLst/>
            <a:rect r="r" b="b" t="t" l="l"/>
            <a:pathLst>
              <a:path h="2176456" w="6240735">
                <a:moveTo>
                  <a:pt x="0" y="0"/>
                </a:moveTo>
                <a:lnTo>
                  <a:pt x="6240735" y="0"/>
                </a:lnTo>
                <a:lnTo>
                  <a:pt x="6240735" y="2176457"/>
                </a:lnTo>
                <a:lnTo>
                  <a:pt x="0" y="2176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201626">
            <a:off x="-440482" y="-1192452"/>
            <a:ext cx="6576787" cy="2293655"/>
          </a:xfrm>
          <a:custGeom>
            <a:avLst/>
            <a:gdLst/>
            <a:ahLst/>
            <a:cxnLst/>
            <a:rect r="r" b="b" t="t" l="l"/>
            <a:pathLst>
              <a:path h="2293655" w="6576787">
                <a:moveTo>
                  <a:pt x="0" y="2293655"/>
                </a:moveTo>
                <a:lnTo>
                  <a:pt x="6576787" y="2293655"/>
                </a:lnTo>
                <a:lnTo>
                  <a:pt x="6576787" y="0"/>
                </a:lnTo>
                <a:lnTo>
                  <a:pt x="0" y="0"/>
                </a:lnTo>
                <a:lnTo>
                  <a:pt x="0" y="229365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42907" y="10016500"/>
            <a:ext cx="20973813" cy="734301"/>
            <a:chOff x="0" y="0"/>
            <a:chExt cx="11607985" cy="406400"/>
          </a:xfrm>
        </p:grpSpPr>
        <p:sp>
          <p:nvSpPr>
            <p:cNvPr name="Freeform 5" id="5"/>
            <p:cNvSpPr/>
            <p:nvPr/>
          </p:nvSpPr>
          <p:spPr>
            <a:xfrm flipH="false" flipV="false" rot="0">
              <a:off x="0" y="0"/>
              <a:ext cx="11607985" cy="406400"/>
            </a:xfrm>
            <a:custGeom>
              <a:avLst/>
              <a:gdLst/>
              <a:ahLst/>
              <a:cxnLst/>
              <a:rect r="r" b="b" t="t" l="l"/>
              <a:pathLst>
                <a:path h="406400" w="11607985">
                  <a:moveTo>
                    <a:pt x="11404785" y="0"/>
                  </a:moveTo>
                  <a:cubicBezTo>
                    <a:pt x="11517009" y="0"/>
                    <a:pt x="11607985" y="90976"/>
                    <a:pt x="11607985" y="203200"/>
                  </a:cubicBezTo>
                  <a:cubicBezTo>
                    <a:pt x="11607985" y="315424"/>
                    <a:pt x="11517009" y="406400"/>
                    <a:pt x="11404785" y="406400"/>
                  </a:cubicBezTo>
                  <a:lnTo>
                    <a:pt x="203200" y="406400"/>
                  </a:lnTo>
                  <a:cubicBezTo>
                    <a:pt x="90976" y="406400"/>
                    <a:pt x="0" y="315424"/>
                    <a:pt x="0" y="203200"/>
                  </a:cubicBezTo>
                  <a:cubicBezTo>
                    <a:pt x="0" y="90976"/>
                    <a:pt x="90976" y="0"/>
                    <a:pt x="203200" y="0"/>
                  </a:cubicBezTo>
                  <a:close/>
                </a:path>
              </a:pathLst>
            </a:custGeom>
            <a:solidFill>
              <a:srgbClr val="306464"/>
            </a:solidFill>
          </p:spPr>
        </p:sp>
        <p:sp>
          <p:nvSpPr>
            <p:cNvPr name="TextBox 6" id="6"/>
            <p:cNvSpPr txBox="true"/>
            <p:nvPr/>
          </p:nvSpPr>
          <p:spPr>
            <a:xfrm>
              <a:off x="0" y="-57150"/>
              <a:ext cx="11607985" cy="46355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488624" y="10016500"/>
            <a:ext cx="13310752" cy="734301"/>
            <a:chOff x="0" y="0"/>
            <a:chExt cx="7366854" cy="406400"/>
          </a:xfrm>
        </p:grpSpPr>
        <p:sp>
          <p:nvSpPr>
            <p:cNvPr name="Freeform 8" id="8"/>
            <p:cNvSpPr/>
            <p:nvPr/>
          </p:nvSpPr>
          <p:spPr>
            <a:xfrm flipH="false" flipV="false" rot="0">
              <a:off x="0" y="0"/>
              <a:ext cx="7366853" cy="406400"/>
            </a:xfrm>
            <a:custGeom>
              <a:avLst/>
              <a:gdLst/>
              <a:ahLst/>
              <a:cxnLst/>
              <a:rect r="r" b="b" t="t" l="l"/>
              <a:pathLst>
                <a:path h="406400" w="7366853">
                  <a:moveTo>
                    <a:pt x="7163653" y="0"/>
                  </a:moveTo>
                  <a:cubicBezTo>
                    <a:pt x="7275878" y="0"/>
                    <a:pt x="7366853" y="90976"/>
                    <a:pt x="7366853" y="203200"/>
                  </a:cubicBezTo>
                  <a:cubicBezTo>
                    <a:pt x="7366853" y="315424"/>
                    <a:pt x="7275878" y="406400"/>
                    <a:pt x="7163653" y="406400"/>
                  </a:cubicBezTo>
                  <a:lnTo>
                    <a:pt x="203200" y="406400"/>
                  </a:lnTo>
                  <a:cubicBezTo>
                    <a:pt x="90976" y="406400"/>
                    <a:pt x="0" y="315424"/>
                    <a:pt x="0" y="203200"/>
                  </a:cubicBezTo>
                  <a:cubicBezTo>
                    <a:pt x="0" y="90976"/>
                    <a:pt x="90976" y="0"/>
                    <a:pt x="203200" y="0"/>
                  </a:cubicBezTo>
                  <a:close/>
                </a:path>
              </a:pathLst>
            </a:custGeom>
            <a:solidFill>
              <a:srgbClr val="0E8388"/>
            </a:solidFill>
          </p:spPr>
        </p:sp>
        <p:sp>
          <p:nvSpPr>
            <p:cNvPr name="TextBox 9" id="9"/>
            <p:cNvSpPr txBox="true"/>
            <p:nvPr/>
          </p:nvSpPr>
          <p:spPr>
            <a:xfrm>
              <a:off x="0" y="-57150"/>
              <a:ext cx="7366854" cy="463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131384" y="10016500"/>
            <a:ext cx="10025232" cy="734301"/>
            <a:chOff x="0" y="0"/>
            <a:chExt cx="5548478" cy="406400"/>
          </a:xfrm>
        </p:grpSpPr>
        <p:sp>
          <p:nvSpPr>
            <p:cNvPr name="Freeform 11" id="11"/>
            <p:cNvSpPr/>
            <p:nvPr/>
          </p:nvSpPr>
          <p:spPr>
            <a:xfrm flipH="false" flipV="false" rot="0">
              <a:off x="0" y="0"/>
              <a:ext cx="5548478" cy="406400"/>
            </a:xfrm>
            <a:custGeom>
              <a:avLst/>
              <a:gdLst/>
              <a:ahLst/>
              <a:cxnLst/>
              <a:rect r="r" b="b" t="t" l="l"/>
              <a:pathLst>
                <a:path h="406400" w="5548478">
                  <a:moveTo>
                    <a:pt x="5345278" y="0"/>
                  </a:moveTo>
                  <a:cubicBezTo>
                    <a:pt x="5457503" y="0"/>
                    <a:pt x="5548478" y="90976"/>
                    <a:pt x="5548478" y="203200"/>
                  </a:cubicBezTo>
                  <a:cubicBezTo>
                    <a:pt x="5548478" y="315424"/>
                    <a:pt x="5457503" y="406400"/>
                    <a:pt x="5345278" y="406400"/>
                  </a:cubicBezTo>
                  <a:lnTo>
                    <a:pt x="203200" y="406400"/>
                  </a:lnTo>
                  <a:cubicBezTo>
                    <a:pt x="90976" y="406400"/>
                    <a:pt x="0" y="315424"/>
                    <a:pt x="0" y="203200"/>
                  </a:cubicBezTo>
                  <a:cubicBezTo>
                    <a:pt x="0" y="90976"/>
                    <a:pt x="90976" y="0"/>
                    <a:pt x="203200" y="0"/>
                  </a:cubicBezTo>
                  <a:close/>
                </a:path>
              </a:pathLst>
            </a:custGeom>
            <a:solidFill>
              <a:srgbClr val="FDB034"/>
            </a:solidFill>
          </p:spPr>
        </p:sp>
        <p:sp>
          <p:nvSpPr>
            <p:cNvPr name="TextBox 12" id="12"/>
            <p:cNvSpPr txBox="true"/>
            <p:nvPr/>
          </p:nvSpPr>
          <p:spPr>
            <a:xfrm>
              <a:off x="0" y="-57150"/>
              <a:ext cx="5548478" cy="46355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488624" y="2881523"/>
            <a:ext cx="7804880" cy="4604119"/>
          </a:xfrm>
          <a:custGeom>
            <a:avLst/>
            <a:gdLst/>
            <a:ahLst/>
            <a:cxnLst/>
            <a:rect r="r" b="b" t="t" l="l"/>
            <a:pathLst>
              <a:path h="4604119" w="7804880">
                <a:moveTo>
                  <a:pt x="0" y="0"/>
                </a:moveTo>
                <a:lnTo>
                  <a:pt x="7804880" y="0"/>
                </a:lnTo>
                <a:lnTo>
                  <a:pt x="7804880" y="4604118"/>
                </a:lnTo>
                <a:lnTo>
                  <a:pt x="0" y="4604118"/>
                </a:lnTo>
                <a:lnTo>
                  <a:pt x="0" y="0"/>
                </a:lnTo>
                <a:close/>
              </a:path>
            </a:pathLst>
          </a:custGeom>
          <a:blipFill>
            <a:blip r:embed="rId4"/>
            <a:stretch>
              <a:fillRect l="0" t="0" r="0" b="0"/>
            </a:stretch>
          </a:blipFill>
        </p:spPr>
      </p:sp>
      <p:sp>
        <p:nvSpPr>
          <p:cNvPr name="Freeform 14" id="14"/>
          <p:cNvSpPr/>
          <p:nvPr/>
        </p:nvSpPr>
        <p:spPr>
          <a:xfrm flipH="false" flipV="false" rot="0">
            <a:off x="10293504" y="2881523"/>
            <a:ext cx="5655894" cy="4510397"/>
          </a:xfrm>
          <a:custGeom>
            <a:avLst/>
            <a:gdLst/>
            <a:ahLst/>
            <a:cxnLst/>
            <a:rect r="r" b="b" t="t" l="l"/>
            <a:pathLst>
              <a:path h="4510397" w="5655894">
                <a:moveTo>
                  <a:pt x="0" y="0"/>
                </a:moveTo>
                <a:lnTo>
                  <a:pt x="5655894" y="0"/>
                </a:lnTo>
                <a:lnTo>
                  <a:pt x="5655894" y="4510396"/>
                </a:lnTo>
                <a:lnTo>
                  <a:pt x="0" y="4510396"/>
                </a:lnTo>
                <a:lnTo>
                  <a:pt x="0" y="0"/>
                </a:lnTo>
                <a:close/>
              </a:path>
            </a:pathLst>
          </a:custGeom>
          <a:blipFill>
            <a:blip r:embed="rId5"/>
            <a:stretch>
              <a:fillRect l="0" t="0" r="0" b="0"/>
            </a:stretch>
          </a:blipFill>
        </p:spPr>
      </p:sp>
      <p:sp>
        <p:nvSpPr>
          <p:cNvPr name="TextBox 15" id="15"/>
          <p:cNvSpPr txBox="true"/>
          <p:nvPr/>
        </p:nvSpPr>
        <p:spPr>
          <a:xfrm rot="0">
            <a:off x="2499204" y="7933365"/>
            <a:ext cx="13314869" cy="1755775"/>
          </a:xfrm>
          <a:prstGeom prst="rect">
            <a:avLst/>
          </a:prstGeom>
        </p:spPr>
        <p:txBody>
          <a:bodyPr anchor="t" rtlCol="false" tIns="0" lIns="0" bIns="0" rIns="0">
            <a:spAutoFit/>
          </a:bodyPr>
          <a:lstStyle/>
          <a:p>
            <a:pPr algn="ctr" marL="0" indent="0" lvl="0">
              <a:lnSpc>
                <a:spcPts val="3499"/>
              </a:lnSpc>
              <a:spcBef>
                <a:spcPct val="0"/>
              </a:spcBef>
            </a:pPr>
            <a:r>
              <a:rPr lang="en-US" sz="2499" strike="noStrike" u="none">
                <a:solidFill>
                  <a:srgbClr val="306464"/>
                </a:solidFill>
                <a:latin typeface="Poppins Semi-Bold"/>
              </a:rPr>
              <a:t>Berdasrkan visualisasi diatas, bahwa mereka yang rentang umur 20-40 lebih banyak melakukan pinjaman tetapi gagal bayar, karena mereka yang paling tinggi adalah merupakana pekerja dengan skill rendah yang sering mengalami kesulitan dalam membayar</a:t>
            </a:r>
          </a:p>
        </p:txBody>
      </p:sp>
      <p:sp>
        <p:nvSpPr>
          <p:cNvPr name="TextBox 16" id="16"/>
          <p:cNvSpPr txBox="true"/>
          <p:nvPr/>
        </p:nvSpPr>
        <p:spPr>
          <a:xfrm rot="0">
            <a:off x="3926123" y="55487"/>
            <a:ext cx="11189265" cy="2320925"/>
          </a:xfrm>
          <a:prstGeom prst="rect">
            <a:avLst/>
          </a:prstGeom>
        </p:spPr>
        <p:txBody>
          <a:bodyPr anchor="t" rtlCol="false" tIns="0" lIns="0" bIns="0" rIns="0">
            <a:spAutoFit/>
          </a:bodyPr>
          <a:lstStyle/>
          <a:p>
            <a:pPr algn="ctr">
              <a:lnSpc>
                <a:spcPts val="9099"/>
              </a:lnSpc>
            </a:pPr>
            <a:r>
              <a:rPr lang="en-US" sz="6499">
                <a:solidFill>
                  <a:srgbClr val="306464"/>
                </a:solidFill>
                <a:latin typeface="Poppins Bold"/>
              </a:rPr>
              <a:t>Data Visualization and Business Insight</a:t>
            </a:r>
          </a:p>
        </p:txBody>
      </p:sp>
    </p:spTree>
  </p:cSld>
  <p:clrMapOvr>
    <a:masterClrMapping/>
  </p:clrMapOvr>
  <p:transition spd="fast">
    <p:wipe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602057">
            <a:off x="12407590" y="-1133853"/>
            <a:ext cx="6240735" cy="2176456"/>
          </a:xfrm>
          <a:custGeom>
            <a:avLst/>
            <a:gdLst/>
            <a:ahLst/>
            <a:cxnLst/>
            <a:rect r="r" b="b" t="t" l="l"/>
            <a:pathLst>
              <a:path h="2176456" w="6240735">
                <a:moveTo>
                  <a:pt x="0" y="0"/>
                </a:moveTo>
                <a:lnTo>
                  <a:pt x="6240735" y="0"/>
                </a:lnTo>
                <a:lnTo>
                  <a:pt x="6240735" y="2176457"/>
                </a:lnTo>
                <a:lnTo>
                  <a:pt x="0" y="2176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201626">
            <a:off x="-440482" y="-1192452"/>
            <a:ext cx="6576787" cy="2293655"/>
          </a:xfrm>
          <a:custGeom>
            <a:avLst/>
            <a:gdLst/>
            <a:ahLst/>
            <a:cxnLst/>
            <a:rect r="r" b="b" t="t" l="l"/>
            <a:pathLst>
              <a:path h="2293655" w="6576787">
                <a:moveTo>
                  <a:pt x="0" y="2293655"/>
                </a:moveTo>
                <a:lnTo>
                  <a:pt x="6576787" y="2293655"/>
                </a:lnTo>
                <a:lnTo>
                  <a:pt x="6576787" y="0"/>
                </a:lnTo>
                <a:lnTo>
                  <a:pt x="0" y="0"/>
                </a:lnTo>
                <a:lnTo>
                  <a:pt x="0" y="229365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42907" y="10016500"/>
            <a:ext cx="20973813" cy="734301"/>
            <a:chOff x="0" y="0"/>
            <a:chExt cx="11607985" cy="406400"/>
          </a:xfrm>
        </p:grpSpPr>
        <p:sp>
          <p:nvSpPr>
            <p:cNvPr name="Freeform 5" id="5"/>
            <p:cNvSpPr/>
            <p:nvPr/>
          </p:nvSpPr>
          <p:spPr>
            <a:xfrm flipH="false" flipV="false" rot="0">
              <a:off x="0" y="0"/>
              <a:ext cx="11607985" cy="406400"/>
            </a:xfrm>
            <a:custGeom>
              <a:avLst/>
              <a:gdLst/>
              <a:ahLst/>
              <a:cxnLst/>
              <a:rect r="r" b="b" t="t" l="l"/>
              <a:pathLst>
                <a:path h="406400" w="11607985">
                  <a:moveTo>
                    <a:pt x="11404785" y="0"/>
                  </a:moveTo>
                  <a:cubicBezTo>
                    <a:pt x="11517009" y="0"/>
                    <a:pt x="11607985" y="90976"/>
                    <a:pt x="11607985" y="203200"/>
                  </a:cubicBezTo>
                  <a:cubicBezTo>
                    <a:pt x="11607985" y="315424"/>
                    <a:pt x="11517009" y="406400"/>
                    <a:pt x="11404785" y="406400"/>
                  </a:cubicBezTo>
                  <a:lnTo>
                    <a:pt x="203200" y="406400"/>
                  </a:lnTo>
                  <a:cubicBezTo>
                    <a:pt x="90976" y="406400"/>
                    <a:pt x="0" y="315424"/>
                    <a:pt x="0" y="203200"/>
                  </a:cubicBezTo>
                  <a:cubicBezTo>
                    <a:pt x="0" y="90976"/>
                    <a:pt x="90976" y="0"/>
                    <a:pt x="203200" y="0"/>
                  </a:cubicBezTo>
                  <a:close/>
                </a:path>
              </a:pathLst>
            </a:custGeom>
            <a:solidFill>
              <a:srgbClr val="306464"/>
            </a:solidFill>
          </p:spPr>
        </p:sp>
        <p:sp>
          <p:nvSpPr>
            <p:cNvPr name="TextBox 6" id="6"/>
            <p:cNvSpPr txBox="true"/>
            <p:nvPr/>
          </p:nvSpPr>
          <p:spPr>
            <a:xfrm>
              <a:off x="0" y="-57150"/>
              <a:ext cx="11607985" cy="46355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488624" y="10016500"/>
            <a:ext cx="13310752" cy="734301"/>
            <a:chOff x="0" y="0"/>
            <a:chExt cx="7366854" cy="406400"/>
          </a:xfrm>
        </p:grpSpPr>
        <p:sp>
          <p:nvSpPr>
            <p:cNvPr name="Freeform 8" id="8"/>
            <p:cNvSpPr/>
            <p:nvPr/>
          </p:nvSpPr>
          <p:spPr>
            <a:xfrm flipH="false" flipV="false" rot="0">
              <a:off x="0" y="0"/>
              <a:ext cx="7366853" cy="406400"/>
            </a:xfrm>
            <a:custGeom>
              <a:avLst/>
              <a:gdLst/>
              <a:ahLst/>
              <a:cxnLst/>
              <a:rect r="r" b="b" t="t" l="l"/>
              <a:pathLst>
                <a:path h="406400" w="7366853">
                  <a:moveTo>
                    <a:pt x="7163653" y="0"/>
                  </a:moveTo>
                  <a:cubicBezTo>
                    <a:pt x="7275878" y="0"/>
                    <a:pt x="7366853" y="90976"/>
                    <a:pt x="7366853" y="203200"/>
                  </a:cubicBezTo>
                  <a:cubicBezTo>
                    <a:pt x="7366853" y="315424"/>
                    <a:pt x="7275878" y="406400"/>
                    <a:pt x="7163653" y="406400"/>
                  </a:cubicBezTo>
                  <a:lnTo>
                    <a:pt x="203200" y="406400"/>
                  </a:lnTo>
                  <a:cubicBezTo>
                    <a:pt x="90976" y="406400"/>
                    <a:pt x="0" y="315424"/>
                    <a:pt x="0" y="203200"/>
                  </a:cubicBezTo>
                  <a:cubicBezTo>
                    <a:pt x="0" y="90976"/>
                    <a:pt x="90976" y="0"/>
                    <a:pt x="203200" y="0"/>
                  </a:cubicBezTo>
                  <a:close/>
                </a:path>
              </a:pathLst>
            </a:custGeom>
            <a:solidFill>
              <a:srgbClr val="0E8388"/>
            </a:solidFill>
          </p:spPr>
        </p:sp>
        <p:sp>
          <p:nvSpPr>
            <p:cNvPr name="TextBox 9" id="9"/>
            <p:cNvSpPr txBox="true"/>
            <p:nvPr/>
          </p:nvSpPr>
          <p:spPr>
            <a:xfrm>
              <a:off x="0" y="-57150"/>
              <a:ext cx="7366854" cy="463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131384" y="10016500"/>
            <a:ext cx="10025232" cy="734301"/>
            <a:chOff x="0" y="0"/>
            <a:chExt cx="5548478" cy="406400"/>
          </a:xfrm>
        </p:grpSpPr>
        <p:sp>
          <p:nvSpPr>
            <p:cNvPr name="Freeform 11" id="11"/>
            <p:cNvSpPr/>
            <p:nvPr/>
          </p:nvSpPr>
          <p:spPr>
            <a:xfrm flipH="false" flipV="false" rot="0">
              <a:off x="0" y="0"/>
              <a:ext cx="5548478" cy="406400"/>
            </a:xfrm>
            <a:custGeom>
              <a:avLst/>
              <a:gdLst/>
              <a:ahLst/>
              <a:cxnLst/>
              <a:rect r="r" b="b" t="t" l="l"/>
              <a:pathLst>
                <a:path h="406400" w="5548478">
                  <a:moveTo>
                    <a:pt x="5345278" y="0"/>
                  </a:moveTo>
                  <a:cubicBezTo>
                    <a:pt x="5457503" y="0"/>
                    <a:pt x="5548478" y="90976"/>
                    <a:pt x="5548478" y="203200"/>
                  </a:cubicBezTo>
                  <a:cubicBezTo>
                    <a:pt x="5548478" y="315424"/>
                    <a:pt x="5457503" y="406400"/>
                    <a:pt x="5345278" y="406400"/>
                  </a:cubicBezTo>
                  <a:lnTo>
                    <a:pt x="203200" y="406400"/>
                  </a:lnTo>
                  <a:cubicBezTo>
                    <a:pt x="90976" y="406400"/>
                    <a:pt x="0" y="315424"/>
                    <a:pt x="0" y="203200"/>
                  </a:cubicBezTo>
                  <a:cubicBezTo>
                    <a:pt x="0" y="90976"/>
                    <a:pt x="90976" y="0"/>
                    <a:pt x="203200" y="0"/>
                  </a:cubicBezTo>
                  <a:close/>
                </a:path>
              </a:pathLst>
            </a:custGeom>
            <a:solidFill>
              <a:srgbClr val="FDB034"/>
            </a:solidFill>
          </p:spPr>
        </p:sp>
        <p:sp>
          <p:nvSpPr>
            <p:cNvPr name="TextBox 12" id="12"/>
            <p:cNvSpPr txBox="true"/>
            <p:nvPr/>
          </p:nvSpPr>
          <p:spPr>
            <a:xfrm>
              <a:off x="0" y="-57150"/>
              <a:ext cx="5548478" cy="46355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365480" y="1535847"/>
            <a:ext cx="10607281" cy="5729066"/>
          </a:xfrm>
          <a:custGeom>
            <a:avLst/>
            <a:gdLst/>
            <a:ahLst/>
            <a:cxnLst/>
            <a:rect r="r" b="b" t="t" l="l"/>
            <a:pathLst>
              <a:path h="5729066" w="10607281">
                <a:moveTo>
                  <a:pt x="0" y="0"/>
                </a:moveTo>
                <a:lnTo>
                  <a:pt x="10607281" y="0"/>
                </a:lnTo>
                <a:lnTo>
                  <a:pt x="10607281" y="5729066"/>
                </a:lnTo>
                <a:lnTo>
                  <a:pt x="0" y="5729066"/>
                </a:lnTo>
                <a:lnTo>
                  <a:pt x="0" y="0"/>
                </a:lnTo>
                <a:close/>
              </a:path>
            </a:pathLst>
          </a:custGeom>
          <a:blipFill>
            <a:blip r:embed="rId4"/>
            <a:stretch>
              <a:fillRect l="0" t="0" r="0" b="0"/>
            </a:stretch>
          </a:blipFill>
        </p:spPr>
      </p:sp>
      <p:sp>
        <p:nvSpPr>
          <p:cNvPr name="Freeform 14" id="14"/>
          <p:cNvSpPr/>
          <p:nvPr/>
        </p:nvSpPr>
        <p:spPr>
          <a:xfrm flipH="false" flipV="false" rot="0">
            <a:off x="10316440" y="2416872"/>
            <a:ext cx="6623768" cy="3967015"/>
          </a:xfrm>
          <a:custGeom>
            <a:avLst/>
            <a:gdLst/>
            <a:ahLst/>
            <a:cxnLst/>
            <a:rect r="r" b="b" t="t" l="l"/>
            <a:pathLst>
              <a:path h="3967015" w="6623768">
                <a:moveTo>
                  <a:pt x="0" y="0"/>
                </a:moveTo>
                <a:lnTo>
                  <a:pt x="6623769" y="0"/>
                </a:lnTo>
                <a:lnTo>
                  <a:pt x="6623769" y="3967016"/>
                </a:lnTo>
                <a:lnTo>
                  <a:pt x="0" y="3967016"/>
                </a:lnTo>
                <a:lnTo>
                  <a:pt x="0" y="0"/>
                </a:lnTo>
                <a:close/>
              </a:path>
            </a:pathLst>
          </a:custGeom>
          <a:blipFill>
            <a:blip r:embed="rId5"/>
            <a:stretch>
              <a:fillRect l="0" t="0" r="0" b="0"/>
            </a:stretch>
          </a:blipFill>
        </p:spPr>
      </p:sp>
      <p:sp>
        <p:nvSpPr>
          <p:cNvPr name="TextBox 15" id="15"/>
          <p:cNvSpPr txBox="true"/>
          <p:nvPr/>
        </p:nvSpPr>
        <p:spPr>
          <a:xfrm rot="0">
            <a:off x="2486565" y="7445888"/>
            <a:ext cx="13314869" cy="2193925"/>
          </a:xfrm>
          <a:prstGeom prst="rect">
            <a:avLst/>
          </a:prstGeom>
        </p:spPr>
        <p:txBody>
          <a:bodyPr anchor="t" rtlCol="false" tIns="0" lIns="0" bIns="0" rIns="0">
            <a:spAutoFit/>
          </a:bodyPr>
          <a:lstStyle/>
          <a:p>
            <a:pPr algn="ctr">
              <a:lnSpc>
                <a:spcPts val="3499"/>
              </a:lnSpc>
            </a:pPr>
            <a:r>
              <a:rPr lang="en-US" sz="2499">
                <a:solidFill>
                  <a:srgbClr val="306464"/>
                </a:solidFill>
                <a:latin typeface="Poppins Semi-Bold"/>
              </a:rPr>
              <a:t>Berdasrkan visualisasi diatas, bahwa cenderung lebih banyak menggunakan metode peminjaman berjenjang.  Tetapi mereka yang menggunakan metode (pinjaman tunai) kurang cenderung lebih tinggi mulai dari yang dapat membayar atau yang gagal bayar.  Begitu juga sebaliknya pada mereka (yang menggunakan metode peminjaman berjenjang)</a:t>
            </a:r>
          </a:p>
        </p:txBody>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602057">
            <a:off x="12407590" y="-1133853"/>
            <a:ext cx="6240735" cy="2176456"/>
          </a:xfrm>
          <a:custGeom>
            <a:avLst/>
            <a:gdLst/>
            <a:ahLst/>
            <a:cxnLst/>
            <a:rect r="r" b="b" t="t" l="l"/>
            <a:pathLst>
              <a:path h="2176456" w="6240735">
                <a:moveTo>
                  <a:pt x="0" y="0"/>
                </a:moveTo>
                <a:lnTo>
                  <a:pt x="6240735" y="0"/>
                </a:lnTo>
                <a:lnTo>
                  <a:pt x="6240735" y="2176457"/>
                </a:lnTo>
                <a:lnTo>
                  <a:pt x="0" y="2176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201626">
            <a:off x="-440482" y="-1192452"/>
            <a:ext cx="6576787" cy="2293655"/>
          </a:xfrm>
          <a:custGeom>
            <a:avLst/>
            <a:gdLst/>
            <a:ahLst/>
            <a:cxnLst/>
            <a:rect r="r" b="b" t="t" l="l"/>
            <a:pathLst>
              <a:path h="2293655" w="6576787">
                <a:moveTo>
                  <a:pt x="0" y="2293655"/>
                </a:moveTo>
                <a:lnTo>
                  <a:pt x="6576787" y="2293655"/>
                </a:lnTo>
                <a:lnTo>
                  <a:pt x="6576787" y="0"/>
                </a:lnTo>
                <a:lnTo>
                  <a:pt x="0" y="0"/>
                </a:lnTo>
                <a:lnTo>
                  <a:pt x="0" y="22936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50235" y="3426447"/>
            <a:ext cx="12787529" cy="3434107"/>
          </a:xfrm>
          <a:custGeom>
            <a:avLst/>
            <a:gdLst/>
            <a:ahLst/>
            <a:cxnLst/>
            <a:rect r="r" b="b" t="t" l="l"/>
            <a:pathLst>
              <a:path h="3434107" w="12787529">
                <a:moveTo>
                  <a:pt x="0" y="0"/>
                </a:moveTo>
                <a:lnTo>
                  <a:pt x="12787530" y="0"/>
                </a:lnTo>
                <a:lnTo>
                  <a:pt x="12787530" y="3434106"/>
                </a:lnTo>
                <a:lnTo>
                  <a:pt x="0" y="3434106"/>
                </a:lnTo>
                <a:lnTo>
                  <a:pt x="0" y="0"/>
                </a:lnTo>
                <a:close/>
              </a:path>
            </a:pathLst>
          </a:custGeom>
          <a:blipFill>
            <a:blip r:embed="rId4"/>
            <a:stretch>
              <a:fillRect l="0" t="0" r="0" b="0"/>
            </a:stretch>
          </a:blipFill>
        </p:spPr>
      </p:sp>
      <p:sp>
        <p:nvSpPr>
          <p:cNvPr name="TextBox 5" id="5"/>
          <p:cNvSpPr txBox="true"/>
          <p:nvPr/>
        </p:nvSpPr>
        <p:spPr>
          <a:xfrm rot="0">
            <a:off x="2486565" y="7198238"/>
            <a:ext cx="13314869" cy="1317625"/>
          </a:xfrm>
          <a:prstGeom prst="rect">
            <a:avLst/>
          </a:prstGeom>
        </p:spPr>
        <p:txBody>
          <a:bodyPr anchor="t" rtlCol="false" tIns="0" lIns="0" bIns="0" rIns="0">
            <a:spAutoFit/>
          </a:bodyPr>
          <a:lstStyle/>
          <a:p>
            <a:pPr algn="ctr" marL="0" indent="0" lvl="0">
              <a:lnSpc>
                <a:spcPts val="3499"/>
              </a:lnSpc>
              <a:spcBef>
                <a:spcPct val="0"/>
              </a:spcBef>
            </a:pPr>
            <a:r>
              <a:rPr lang="en-US" sz="2499">
                <a:solidFill>
                  <a:srgbClr val="306464"/>
                </a:solidFill>
                <a:latin typeface="Poppins Semi-Bold"/>
              </a:rPr>
              <a:t>Berdasarkan hasil traing, maka dilakukan testing pada data test atau data baru. DIperoleh hasil pada model logistic Regression dengan accuracy 67% dan Random Forest 99%. Maka hasil yang terbaik jatuh pada model random forest</a:t>
            </a:r>
          </a:p>
        </p:txBody>
      </p:sp>
      <p:sp>
        <p:nvSpPr>
          <p:cNvPr name="TextBox 6" id="6"/>
          <p:cNvSpPr txBox="true"/>
          <p:nvPr/>
        </p:nvSpPr>
        <p:spPr>
          <a:xfrm rot="0">
            <a:off x="1864924" y="537197"/>
            <a:ext cx="14558152" cy="2330450"/>
          </a:xfrm>
          <a:prstGeom prst="rect">
            <a:avLst/>
          </a:prstGeom>
        </p:spPr>
        <p:txBody>
          <a:bodyPr anchor="t" rtlCol="false" tIns="0" lIns="0" bIns="0" rIns="0">
            <a:spAutoFit/>
          </a:bodyPr>
          <a:lstStyle/>
          <a:p>
            <a:pPr algn="ctr">
              <a:lnSpc>
                <a:spcPts val="9100"/>
              </a:lnSpc>
            </a:pPr>
            <a:r>
              <a:rPr lang="en-US" sz="6500">
                <a:solidFill>
                  <a:srgbClr val="306464"/>
                </a:solidFill>
                <a:latin typeface="Poppins Bold"/>
              </a:rPr>
              <a:t>Machine Learning Implementation and Evaluation </a:t>
            </a:r>
          </a:p>
        </p:txBody>
      </p:sp>
    </p:spTree>
  </p:cSld>
  <p:clrMapOvr>
    <a:masterClrMapping/>
  </p:clrMapOvr>
  <p:transition spd="fast">
    <p:wipe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42907" y="10045879"/>
            <a:ext cx="20973813" cy="734301"/>
            <a:chOff x="0" y="0"/>
            <a:chExt cx="11607985" cy="406400"/>
          </a:xfrm>
        </p:grpSpPr>
        <p:sp>
          <p:nvSpPr>
            <p:cNvPr name="Freeform 3" id="3"/>
            <p:cNvSpPr/>
            <p:nvPr/>
          </p:nvSpPr>
          <p:spPr>
            <a:xfrm flipH="false" flipV="false" rot="0">
              <a:off x="0" y="0"/>
              <a:ext cx="11607985" cy="406400"/>
            </a:xfrm>
            <a:custGeom>
              <a:avLst/>
              <a:gdLst/>
              <a:ahLst/>
              <a:cxnLst/>
              <a:rect r="r" b="b" t="t" l="l"/>
              <a:pathLst>
                <a:path h="406400" w="11607985">
                  <a:moveTo>
                    <a:pt x="11404785" y="0"/>
                  </a:moveTo>
                  <a:cubicBezTo>
                    <a:pt x="11517009" y="0"/>
                    <a:pt x="11607985" y="90976"/>
                    <a:pt x="11607985" y="203200"/>
                  </a:cubicBezTo>
                  <a:cubicBezTo>
                    <a:pt x="11607985" y="315424"/>
                    <a:pt x="11517009" y="406400"/>
                    <a:pt x="11404785" y="406400"/>
                  </a:cubicBezTo>
                  <a:lnTo>
                    <a:pt x="203200" y="406400"/>
                  </a:lnTo>
                  <a:cubicBezTo>
                    <a:pt x="90976" y="406400"/>
                    <a:pt x="0" y="315424"/>
                    <a:pt x="0" y="203200"/>
                  </a:cubicBezTo>
                  <a:cubicBezTo>
                    <a:pt x="0" y="90976"/>
                    <a:pt x="90976" y="0"/>
                    <a:pt x="203200" y="0"/>
                  </a:cubicBezTo>
                  <a:close/>
                </a:path>
              </a:pathLst>
            </a:custGeom>
            <a:solidFill>
              <a:srgbClr val="306464"/>
            </a:solidFill>
          </p:spPr>
        </p:sp>
        <p:sp>
          <p:nvSpPr>
            <p:cNvPr name="TextBox 4" id="4"/>
            <p:cNvSpPr txBox="true"/>
            <p:nvPr/>
          </p:nvSpPr>
          <p:spPr>
            <a:xfrm>
              <a:off x="0" y="-57150"/>
              <a:ext cx="11607985"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488624" y="10045879"/>
            <a:ext cx="13310752" cy="734301"/>
            <a:chOff x="0" y="0"/>
            <a:chExt cx="7366854" cy="406400"/>
          </a:xfrm>
        </p:grpSpPr>
        <p:sp>
          <p:nvSpPr>
            <p:cNvPr name="Freeform 6" id="6"/>
            <p:cNvSpPr/>
            <p:nvPr/>
          </p:nvSpPr>
          <p:spPr>
            <a:xfrm flipH="false" flipV="false" rot="0">
              <a:off x="0" y="0"/>
              <a:ext cx="7366853" cy="406400"/>
            </a:xfrm>
            <a:custGeom>
              <a:avLst/>
              <a:gdLst/>
              <a:ahLst/>
              <a:cxnLst/>
              <a:rect r="r" b="b" t="t" l="l"/>
              <a:pathLst>
                <a:path h="406400" w="7366853">
                  <a:moveTo>
                    <a:pt x="7163653" y="0"/>
                  </a:moveTo>
                  <a:cubicBezTo>
                    <a:pt x="7275878" y="0"/>
                    <a:pt x="7366853" y="90976"/>
                    <a:pt x="7366853" y="203200"/>
                  </a:cubicBezTo>
                  <a:cubicBezTo>
                    <a:pt x="7366853" y="315424"/>
                    <a:pt x="7275878" y="406400"/>
                    <a:pt x="7163653" y="406400"/>
                  </a:cubicBezTo>
                  <a:lnTo>
                    <a:pt x="203200" y="406400"/>
                  </a:lnTo>
                  <a:cubicBezTo>
                    <a:pt x="90976" y="406400"/>
                    <a:pt x="0" y="315424"/>
                    <a:pt x="0" y="203200"/>
                  </a:cubicBezTo>
                  <a:cubicBezTo>
                    <a:pt x="0" y="90976"/>
                    <a:pt x="90976" y="0"/>
                    <a:pt x="203200" y="0"/>
                  </a:cubicBezTo>
                  <a:close/>
                </a:path>
              </a:pathLst>
            </a:custGeom>
            <a:solidFill>
              <a:srgbClr val="0E8388"/>
            </a:solidFill>
          </p:spPr>
        </p:sp>
        <p:sp>
          <p:nvSpPr>
            <p:cNvPr name="TextBox 7" id="7"/>
            <p:cNvSpPr txBox="true"/>
            <p:nvPr/>
          </p:nvSpPr>
          <p:spPr>
            <a:xfrm>
              <a:off x="0" y="-57150"/>
              <a:ext cx="7366854" cy="463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131384" y="10045879"/>
            <a:ext cx="10025232" cy="734301"/>
            <a:chOff x="0" y="0"/>
            <a:chExt cx="5548478" cy="406400"/>
          </a:xfrm>
        </p:grpSpPr>
        <p:sp>
          <p:nvSpPr>
            <p:cNvPr name="Freeform 9" id="9"/>
            <p:cNvSpPr/>
            <p:nvPr/>
          </p:nvSpPr>
          <p:spPr>
            <a:xfrm flipH="false" flipV="false" rot="0">
              <a:off x="0" y="0"/>
              <a:ext cx="5548478" cy="406400"/>
            </a:xfrm>
            <a:custGeom>
              <a:avLst/>
              <a:gdLst/>
              <a:ahLst/>
              <a:cxnLst/>
              <a:rect r="r" b="b" t="t" l="l"/>
              <a:pathLst>
                <a:path h="406400" w="5548478">
                  <a:moveTo>
                    <a:pt x="5345278" y="0"/>
                  </a:moveTo>
                  <a:cubicBezTo>
                    <a:pt x="5457503" y="0"/>
                    <a:pt x="5548478" y="90976"/>
                    <a:pt x="5548478" y="203200"/>
                  </a:cubicBezTo>
                  <a:cubicBezTo>
                    <a:pt x="5548478" y="315424"/>
                    <a:pt x="5457503" y="406400"/>
                    <a:pt x="5345278" y="406400"/>
                  </a:cubicBezTo>
                  <a:lnTo>
                    <a:pt x="203200" y="406400"/>
                  </a:lnTo>
                  <a:cubicBezTo>
                    <a:pt x="90976" y="406400"/>
                    <a:pt x="0" y="315424"/>
                    <a:pt x="0" y="203200"/>
                  </a:cubicBezTo>
                  <a:cubicBezTo>
                    <a:pt x="0" y="90976"/>
                    <a:pt x="90976" y="0"/>
                    <a:pt x="203200" y="0"/>
                  </a:cubicBezTo>
                  <a:close/>
                </a:path>
              </a:pathLst>
            </a:custGeom>
            <a:solidFill>
              <a:srgbClr val="FDB034"/>
            </a:solidFill>
          </p:spPr>
        </p:sp>
        <p:sp>
          <p:nvSpPr>
            <p:cNvPr name="TextBox 10" id="10"/>
            <p:cNvSpPr txBox="true"/>
            <p:nvPr/>
          </p:nvSpPr>
          <p:spPr>
            <a:xfrm>
              <a:off x="0" y="-57150"/>
              <a:ext cx="5548478" cy="4635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10520999">
            <a:off x="11207526" y="-1446979"/>
            <a:ext cx="8711052" cy="3037979"/>
          </a:xfrm>
          <a:custGeom>
            <a:avLst/>
            <a:gdLst/>
            <a:ahLst/>
            <a:cxnLst/>
            <a:rect r="r" b="b" t="t" l="l"/>
            <a:pathLst>
              <a:path h="3037979" w="8711052">
                <a:moveTo>
                  <a:pt x="0" y="0"/>
                </a:moveTo>
                <a:lnTo>
                  <a:pt x="8711052" y="0"/>
                </a:lnTo>
                <a:lnTo>
                  <a:pt x="8711052" y="3037979"/>
                </a:lnTo>
                <a:lnTo>
                  <a:pt x="0" y="3037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true" rot="-201626">
            <a:off x="-1657835" y="-1446979"/>
            <a:ext cx="8711052" cy="3037979"/>
          </a:xfrm>
          <a:custGeom>
            <a:avLst/>
            <a:gdLst/>
            <a:ahLst/>
            <a:cxnLst/>
            <a:rect r="r" b="b" t="t" l="l"/>
            <a:pathLst>
              <a:path h="3037979" w="8711052">
                <a:moveTo>
                  <a:pt x="0" y="3037979"/>
                </a:moveTo>
                <a:lnTo>
                  <a:pt x="8711051" y="3037979"/>
                </a:lnTo>
                <a:lnTo>
                  <a:pt x="8711051" y="0"/>
                </a:lnTo>
                <a:lnTo>
                  <a:pt x="0" y="0"/>
                </a:lnTo>
                <a:lnTo>
                  <a:pt x="0" y="30379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474261" y="4019550"/>
            <a:ext cx="15339478" cy="5238750"/>
          </a:xfrm>
          <a:prstGeom prst="rect">
            <a:avLst/>
          </a:prstGeom>
        </p:spPr>
        <p:txBody>
          <a:bodyPr anchor="t" rtlCol="false" tIns="0" lIns="0" bIns="0" rIns="0">
            <a:spAutoFit/>
          </a:bodyPr>
          <a:lstStyle/>
          <a:p>
            <a:pPr algn="l" marL="647697" indent="-323848" lvl="1">
              <a:lnSpc>
                <a:spcPts val="4199"/>
              </a:lnSpc>
              <a:buFont typeface="Arial"/>
              <a:buChar char="•"/>
            </a:pPr>
            <a:r>
              <a:rPr lang="en-US" sz="2999" strike="noStrike" u="none">
                <a:solidFill>
                  <a:srgbClr val="306464"/>
                </a:solidFill>
                <a:latin typeface="Poppins Semi-Bold"/>
              </a:rPr>
              <a:t>Rancanglah kampanye untuk menarik perhatian lebih banyak mahasiswa, akuntan, staf teknis berpengalaman, serta manajer agar tertarik mengajukan pinjaman.</a:t>
            </a:r>
          </a:p>
          <a:p>
            <a:pPr algn="l" marL="647697" indent="-323848" lvl="1">
              <a:lnSpc>
                <a:spcPts val="4199"/>
              </a:lnSpc>
              <a:buFont typeface="Arial"/>
              <a:buChar char="•"/>
            </a:pPr>
            <a:r>
              <a:rPr lang="en-US" sz="2999" strike="noStrike" u="none">
                <a:solidFill>
                  <a:srgbClr val="306464"/>
                </a:solidFill>
                <a:latin typeface="Poppins Semi-Bold"/>
              </a:rPr>
              <a:t>Untuk mendapatkan pemahaman yang lebih mendalam, lakukan survei guna mengetahui apakah terdapat kendala saat klien yang sedang cuti melahirkan atau menganggur mengajukan kontrak pinjaman tunai. Dengan demikian, di masa depan, kita dapat merekomendasikan jenis kontrak yang tepat agar aplikasi mereka mendapat persetujuan.</a:t>
            </a:r>
          </a:p>
          <a:p>
            <a:pPr algn="l" marL="647697" indent="-323848" lvl="1">
              <a:lnSpc>
                <a:spcPts val="4199"/>
              </a:lnSpc>
              <a:buFont typeface="Arial"/>
              <a:buChar char="•"/>
            </a:pPr>
            <a:r>
              <a:rPr lang="en-US" sz="2999" strike="noStrike" u="none">
                <a:solidFill>
                  <a:srgbClr val="306464"/>
                </a:solidFill>
                <a:latin typeface="Poppins Semi-Bold"/>
              </a:rPr>
              <a:t>Fokuskan upaya pada klien-klien yang berusia 35-50 tahun yang tidak mengalami kesulitan dalam pembayaran sebagai prioritas utama.</a:t>
            </a:r>
          </a:p>
        </p:txBody>
      </p:sp>
      <p:sp>
        <p:nvSpPr>
          <p:cNvPr name="TextBox 14" id="14"/>
          <p:cNvSpPr txBox="true"/>
          <p:nvPr/>
        </p:nvSpPr>
        <p:spPr>
          <a:xfrm rot="0">
            <a:off x="2239619" y="1748599"/>
            <a:ext cx="13808763" cy="1250950"/>
          </a:xfrm>
          <a:prstGeom prst="rect">
            <a:avLst/>
          </a:prstGeom>
        </p:spPr>
        <p:txBody>
          <a:bodyPr anchor="t" rtlCol="false" tIns="0" lIns="0" bIns="0" rIns="0">
            <a:spAutoFit/>
          </a:bodyPr>
          <a:lstStyle/>
          <a:p>
            <a:pPr algn="ctr">
              <a:lnSpc>
                <a:spcPts val="9799"/>
              </a:lnSpc>
            </a:pPr>
            <a:r>
              <a:rPr lang="en-US" sz="6999">
                <a:solidFill>
                  <a:srgbClr val="306464"/>
                </a:solidFill>
                <a:latin typeface="Poppins Bold"/>
              </a:rPr>
              <a:t>Business Recommendation</a:t>
            </a:r>
          </a:p>
        </p:txBody>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DAGE1mEFf2s</dc:identifier>
  <dcterms:modified xsi:type="dcterms:W3CDTF">2011-08-01T06:04:30Z</dcterms:modified>
  <cp:revision>1</cp:revision>
  <dc:title>Home Credit Project Based Internship Rakamin</dc:title>
</cp:coreProperties>
</file>