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handoutMasterIdLst>
    <p:handoutMasterId r:id="rId38"/>
  </p:handoutMasterIdLst>
  <p:sldIdLst>
    <p:sldId id="256" r:id="rId2"/>
    <p:sldId id="275" r:id="rId3"/>
    <p:sldId id="276" r:id="rId4"/>
    <p:sldId id="258" r:id="rId5"/>
    <p:sldId id="259" r:id="rId6"/>
    <p:sldId id="277" r:id="rId7"/>
    <p:sldId id="260" r:id="rId8"/>
    <p:sldId id="261" r:id="rId9"/>
    <p:sldId id="262" r:id="rId10"/>
    <p:sldId id="280" r:id="rId11"/>
    <p:sldId id="263" r:id="rId12"/>
    <p:sldId id="278" r:id="rId13"/>
    <p:sldId id="279" r:id="rId14"/>
    <p:sldId id="281" r:id="rId15"/>
    <p:sldId id="282" r:id="rId16"/>
    <p:sldId id="283" r:id="rId17"/>
    <p:sldId id="284" r:id="rId18"/>
    <p:sldId id="285" r:id="rId19"/>
    <p:sldId id="286" r:id="rId20"/>
    <p:sldId id="287" r:id="rId21"/>
    <p:sldId id="288" r:id="rId22"/>
    <p:sldId id="290" r:id="rId23"/>
    <p:sldId id="291" r:id="rId24"/>
    <p:sldId id="292" r:id="rId25"/>
    <p:sldId id="293" r:id="rId26"/>
    <p:sldId id="294" r:id="rId27"/>
    <p:sldId id="295" r:id="rId28"/>
    <p:sldId id="296" r:id="rId29"/>
    <p:sldId id="297" r:id="rId30"/>
    <p:sldId id="298" r:id="rId31"/>
    <p:sldId id="299" r:id="rId32"/>
    <p:sldId id="301" r:id="rId33"/>
    <p:sldId id="300" r:id="rId34"/>
    <p:sldId id="302" r:id="rId35"/>
    <p:sldId id="303" r:id="rId3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snapToGrid="0">
      <p:cViewPr varScale="1">
        <p:scale>
          <a:sx n="34" d="100"/>
          <a:sy n="34" d="100"/>
        </p:scale>
        <p:origin x="804" y="138"/>
      </p:cViewPr>
      <p:guideLst/>
    </p:cSldViewPr>
  </p:slideViewPr>
  <p:notesTextViewPr>
    <p:cViewPr>
      <p:scale>
        <a:sx n="1" d="1"/>
        <a:sy n="1" d="1"/>
      </p:scale>
      <p:origin x="0" y="0"/>
    </p:cViewPr>
  </p:notesTextViewPr>
  <p:sorterViewPr>
    <p:cViewPr>
      <p:scale>
        <a:sx n="100" d="100"/>
        <a:sy n="100" d="100"/>
      </p:scale>
      <p:origin x="0" y="-63744"/>
    </p:cViewPr>
  </p:sorter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dirty="0" err="1"/>
              <a:t>Esfuerzo</a:t>
            </a:r>
            <a:r>
              <a:rPr lang="en-US" dirty="0"/>
              <a:t> total (</a:t>
            </a:r>
            <a:r>
              <a:rPr lang="en-US" dirty="0" err="1"/>
              <a:t>pd</a:t>
            </a:r>
            <a:r>
              <a:rPr lang="en-US" dirty="0"/>
              <a:t>)</a:t>
            </a:r>
          </a:p>
        </c:rich>
      </c:tx>
      <c:layout>
        <c:manualLayout>
          <c:xMode val="edge"/>
          <c:yMode val="edge"/>
          <c:x val="0.43742341930700818"/>
          <c:y val="0"/>
        </c:manualLayout>
      </c:layout>
      <c:overlay val="0"/>
      <c:spPr>
        <a:noFill/>
        <a:ln>
          <a:noFill/>
        </a:ln>
        <a:effectLst/>
      </c:spPr>
    </c:title>
    <c:autoTitleDeleted val="0"/>
    <c:plotArea>
      <c:layout/>
      <c:pieChart>
        <c:varyColors val="1"/>
        <c:ser>
          <c:idx val="0"/>
          <c:order val="0"/>
          <c:tx>
            <c:strRef>
              <c:f>Hoja1!$B$1</c:f>
              <c:strCache>
                <c:ptCount val="1"/>
                <c:pt idx="0">
                  <c:v>Esfuerzo</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B0F-4B56-A037-A517FB17BF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B0F-4B56-A037-A517FB17BF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B0F-4B56-A037-A517FB17BF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B0F-4B56-A037-A517FB17BFF4}"/>
              </c:ext>
            </c:extLst>
          </c:dPt>
          <c:dLbls>
            <c:dLbl>
              <c:idx val="3"/>
              <c:tx>
                <c:rich>
                  <a:bodyPr rot="0" spcFirstLastPara="1" vertOverflow="ellipsis" vert="horz" wrap="square" lIns="38100" tIns="19050" rIns="38100" bIns="19050" anchor="ctr" anchorCtr="1">
                    <a:noAutofit/>
                  </a:bodyPr>
                  <a:lstStyle/>
                  <a:p>
                    <a:pPr>
                      <a:defRPr sz="4800" b="0" i="0" u="none" strike="noStrike" kern="1200" baseline="0">
                        <a:solidFill>
                          <a:schemeClr val="bg1"/>
                        </a:solidFill>
                        <a:latin typeface="+mn-lt"/>
                        <a:ea typeface="+mn-ea"/>
                        <a:cs typeface="+mn-cs"/>
                      </a:defRPr>
                    </a:pPr>
                    <a:r>
                      <a:rPr lang="en-US" sz="4800" dirty="0">
                        <a:solidFill>
                          <a:schemeClr val="bg1"/>
                        </a:solidFill>
                      </a:rPr>
                      <a:t>78</a:t>
                    </a:r>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B0F-4B56-A037-A517FB17BFF4}"/>
                </c:ext>
              </c:extLst>
            </c:dLbl>
            <c:spPr>
              <a:noFill/>
              <a:ln>
                <a:noFill/>
              </a:ln>
              <a:effectLst/>
            </c:spPr>
            <c:txPr>
              <a:bodyPr rot="0" spcFirstLastPara="1" vertOverflow="ellipsis" vert="horz" wrap="square" lIns="38100" tIns="19050" rIns="38100" bIns="19050" anchor="ctr" anchorCtr="1">
                <a:spAutoFit/>
              </a:bodyPr>
              <a:lstStyle/>
              <a:p>
                <a:pPr>
                  <a:defRPr sz="4800" b="0" i="0" u="none" strike="noStrike" kern="1200" baseline="0">
                    <a:solidFill>
                      <a:schemeClr val="bg1"/>
                    </a:solidFill>
                    <a:latin typeface="+mn-lt"/>
                    <a:ea typeface="+mn-ea"/>
                    <a:cs typeface="+mn-cs"/>
                  </a:defRPr>
                </a:pPr>
                <a:endParaRPr lang="es-E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Cuentas</c:v>
                </c:pt>
                <c:pt idx="1">
                  <c:v>H. Clínico</c:v>
                </c:pt>
                <c:pt idx="2">
                  <c:v>Consulta</c:v>
                </c:pt>
                <c:pt idx="3">
                  <c:v>P. Auxilios</c:v>
                </c:pt>
              </c:strCache>
            </c:strRef>
          </c:cat>
          <c:val>
            <c:numRef>
              <c:f>Hoja1!$B$2:$B$5</c:f>
              <c:numCache>
                <c:formatCode>General</c:formatCode>
                <c:ptCount val="4"/>
                <c:pt idx="0">
                  <c:v>31</c:v>
                </c:pt>
                <c:pt idx="1">
                  <c:v>43</c:v>
                </c:pt>
                <c:pt idx="2">
                  <c:v>82</c:v>
                </c:pt>
                <c:pt idx="3">
                  <c:v>78</c:v>
                </c:pt>
              </c:numCache>
            </c:numRef>
          </c:val>
          <c:extLst>
            <c:ext xmlns:c16="http://schemas.microsoft.com/office/drawing/2014/chart" uri="{C3380CC4-5D6E-409C-BE32-E72D297353CC}">
              <c16:uniqueId val="{00000008-7B0F-4B56-A037-A517FB17BFF4}"/>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l"/>
      <c:layout>
        <c:manualLayout>
          <c:xMode val="edge"/>
          <c:yMode val="edge"/>
          <c:x val="7.1843584002260945E-3"/>
          <c:y val="0.21623650280474679"/>
          <c:w val="0.2443148443190436"/>
          <c:h val="0.5232939417960066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3FBE40-749B-495B-9113-A50198335392}" type="datetimeFigureOut">
              <a:rPr lang="es-ES" smtClean="0"/>
              <a:t>21/01/2017</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F6AEAD-63F9-49EC-9E92-6E0896F1AC4A}" type="slidenum">
              <a:rPr lang="es-ES" smtClean="0"/>
              <a:t>‹Nº›</a:t>
            </a:fld>
            <a:endParaRPr lang="es-ES"/>
          </a:p>
        </p:txBody>
      </p:sp>
    </p:spTree>
    <p:extLst>
      <p:ext uri="{BB962C8B-B14F-4D97-AF65-F5344CB8AC3E}">
        <p14:creationId xmlns:p14="http://schemas.microsoft.com/office/powerpoint/2010/main" val="2802035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1143000" y="685800"/>
            <a:ext cx="4572000" cy="3429000"/>
          </a:xfrm>
          <a:prstGeom prst="rect">
            <a:avLst/>
          </a:prstGeom>
        </p:spPr>
        <p:txBody>
          <a:bodyPr/>
          <a:lstStyle/>
          <a:p>
            <a:endParaRPr/>
          </a:p>
        </p:txBody>
      </p:sp>
      <p:sp>
        <p:nvSpPr>
          <p:cNvPr id="160" name="Shape 16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80067279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299561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146481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4125746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bg>
      <p:bgPr>
        <a:solidFill>
          <a:srgbClr val="222222"/>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13" name="Shape 13"/>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14" name="Shape 14"/>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ñetas">
    <p:bg>
      <p:bgPr>
        <a:solidFill>
          <a:srgbClr val="222222"/>
        </a:solidFill>
        <a:effectLst/>
      </p:bgPr>
    </p:bg>
    <p:spTree>
      <p:nvGrpSpPr>
        <p:cNvPr id="1" name=""/>
        <p:cNvGrpSpPr/>
        <p:nvPr/>
      </p:nvGrpSpPr>
      <p:grpSpPr>
        <a:xfrm>
          <a:off x="0" y="0"/>
          <a:ext cx="0" cy="0"/>
          <a:chOff x="0" y="0"/>
          <a:chExt cx="0" cy="0"/>
        </a:xfrm>
      </p:grpSpPr>
      <p:sp>
        <p:nvSpPr>
          <p:cNvPr id="98" name="Shape 9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99" name="Shape 99"/>
          <p:cNvSpPr>
            <a:spLocks noGrp="1"/>
          </p:cNvSpPr>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r>
              <a:t>Nivel de texto 1</a:t>
            </a:r>
          </a:p>
          <a:p>
            <a:pPr lvl="1"/>
            <a:r>
              <a:t>Nivel de texto 2</a:t>
            </a:r>
          </a:p>
          <a:p>
            <a:pPr lvl="2"/>
            <a:r>
              <a:t>Nivel de texto 3</a:t>
            </a:r>
          </a:p>
          <a:p>
            <a:pPr lvl="3"/>
            <a:r>
              <a:t>Nivel de texto 4</a:t>
            </a:r>
          </a:p>
          <a:p>
            <a:pPr lvl="4"/>
            <a:r>
              <a:t>Nivel de texto 5</a:t>
            </a:r>
          </a:p>
        </p:txBody>
      </p:sp>
      <p:sp>
        <p:nvSpPr>
          <p:cNvPr id="100" name="Shape 10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3 fotos">
    <p:bg>
      <p:bgPr>
        <a:solidFill>
          <a:srgbClr val="222222"/>
        </a:solidFill>
        <a:effectLst/>
      </p:bgPr>
    </p:bg>
    <p:spTree>
      <p:nvGrpSpPr>
        <p:cNvPr id="1" name=""/>
        <p:cNvGrpSpPr/>
        <p:nvPr/>
      </p:nvGrpSpPr>
      <p:grpSpPr>
        <a:xfrm>
          <a:off x="0" y="0"/>
          <a:ext cx="0" cy="0"/>
          <a:chOff x="0" y="0"/>
          <a:chExt cx="0" cy="0"/>
        </a:xfrm>
      </p:grpSpPr>
      <p:sp>
        <p:nvSpPr>
          <p:cNvPr id="107" name="Shape 107"/>
          <p:cNvSpPr>
            <a:spLocks noGrp="1"/>
          </p:cNvSpPr>
          <p:nvPr>
            <p:ph type="pic" sz="half" idx="13"/>
          </p:nvPr>
        </p:nvSpPr>
        <p:spPr>
          <a:xfrm>
            <a:off x="12192000" y="0"/>
            <a:ext cx="12192000" cy="6832600"/>
          </a:xfrm>
          <a:prstGeom prst="rect">
            <a:avLst/>
          </a:prstGeom>
        </p:spPr>
        <p:txBody>
          <a:bodyPr lIns="91439" tIns="45719" rIns="91439" bIns="45719">
            <a:noAutofit/>
          </a:bodyPr>
          <a:lstStyle/>
          <a:p>
            <a:endParaRPr/>
          </a:p>
        </p:txBody>
      </p:sp>
      <p:sp>
        <p:nvSpPr>
          <p:cNvPr id="108" name="Shape 108"/>
          <p:cNvSpPr>
            <a:spLocks noGrp="1"/>
          </p:cNvSpPr>
          <p:nvPr>
            <p:ph type="pic" sz="half" idx="14"/>
          </p:nvPr>
        </p:nvSpPr>
        <p:spPr>
          <a:xfrm>
            <a:off x="12192000" y="6896100"/>
            <a:ext cx="12192000" cy="6819900"/>
          </a:xfrm>
          <a:prstGeom prst="rect">
            <a:avLst/>
          </a:prstGeom>
        </p:spPr>
        <p:txBody>
          <a:bodyPr lIns="91439" tIns="45719" rIns="91439" bIns="45719">
            <a:noAutofit/>
          </a:bodyPr>
          <a:lstStyle/>
          <a:p>
            <a:endParaRPr/>
          </a:p>
        </p:txBody>
      </p:sp>
      <p:sp>
        <p:nvSpPr>
          <p:cNvPr id="109" name="Shape 109"/>
          <p:cNvSpPr>
            <a:spLocks noGrp="1"/>
          </p:cNvSpPr>
          <p:nvPr>
            <p:ph type="pic" idx="15"/>
          </p:nvPr>
        </p:nvSpPr>
        <p:spPr>
          <a:xfrm>
            <a:off x="0" y="0"/>
            <a:ext cx="12128500" cy="13716000"/>
          </a:xfrm>
          <a:prstGeom prst="rect">
            <a:avLst/>
          </a:prstGeom>
        </p:spPr>
        <p:txBody>
          <a:bodyPr lIns="91439" tIns="45719" rIns="91439" bIns="45719">
            <a:noAutofit/>
          </a:bodyPr>
          <a:lstStyle/>
          <a:p>
            <a:endParaRPr/>
          </a:p>
        </p:txBody>
      </p:sp>
      <p:sp>
        <p:nvSpPr>
          <p:cNvPr id="110" name="Shape 11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bg>
      <p:bgPr>
        <a:solidFill>
          <a:srgbClr val="222222"/>
        </a:solidFill>
        <a:effectLst/>
      </p:bgPr>
    </p:bg>
    <p:spTree>
      <p:nvGrpSpPr>
        <p:cNvPr id="1" name=""/>
        <p:cNvGrpSpPr/>
        <p:nvPr/>
      </p:nvGrpSpPr>
      <p:grpSpPr>
        <a:xfrm>
          <a:off x="0" y="0"/>
          <a:ext cx="0" cy="0"/>
          <a:chOff x="0" y="0"/>
          <a:chExt cx="0" cy="0"/>
        </a:xfrm>
      </p:grpSpPr>
      <p:sp>
        <p:nvSpPr>
          <p:cNvPr id="117" name="Shape 117"/>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8" name="Shape 118"/>
          <p:cNvSpPr>
            <a:spLocks noGrp="1"/>
          </p:cNvSpPr>
          <p:nvPr>
            <p:ph type="body" sz="quarter" idx="13"/>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19" name="Shape 119"/>
          <p:cNvSpPr>
            <a:spLocks noGrp="1"/>
          </p:cNvSpPr>
          <p:nvPr>
            <p:ph type="body" sz="quarter" idx="14"/>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a:defRPr>
            </a:lvl1pPr>
          </a:lstStyle>
          <a:p>
            <a:r>
              <a:t>Juan López</a:t>
            </a:r>
          </a:p>
        </p:txBody>
      </p:sp>
      <p:sp>
        <p:nvSpPr>
          <p:cNvPr id="120" name="Shape 120"/>
          <p:cNvSpPr>
            <a:spLocks noGrp="1"/>
          </p:cNvSpPr>
          <p:nvPr>
            <p:ph type="body" sz="quarter" idx="15"/>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121" name="Shape 12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 alt.">
    <p:bg>
      <p:bgPr>
        <a:solidFill>
          <a:schemeClr val="accent1"/>
        </a:solidFill>
        <a:effectLst/>
      </p:bgPr>
    </p:bg>
    <p:spTree>
      <p:nvGrpSpPr>
        <p:cNvPr id="1" name=""/>
        <p:cNvGrpSpPr/>
        <p:nvPr/>
      </p:nvGrpSpPr>
      <p:grpSpPr>
        <a:xfrm>
          <a:off x="0" y="0"/>
          <a:ext cx="0" cy="0"/>
          <a:chOff x="0" y="0"/>
          <a:chExt cx="0" cy="0"/>
        </a:xfrm>
      </p:grpSpPr>
      <p:sp>
        <p:nvSpPr>
          <p:cNvPr id="128" name="Shape 128"/>
          <p:cNvSpPr>
            <a:spLocks noGrp="1"/>
          </p:cNvSpPr>
          <p:nvPr>
            <p:ph type="body" sz="quarter" idx="13"/>
          </p:nvPr>
        </p:nvSpPr>
        <p:spPr>
          <a:xfrm>
            <a:off x="11049000" y="3721100"/>
            <a:ext cx="12573000" cy="3509777"/>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29" name="Shape 129"/>
          <p:cNvSpPr>
            <a:spLocks noGrp="1"/>
          </p:cNvSpPr>
          <p:nvPr>
            <p:ph type="pic" idx="14"/>
          </p:nvPr>
        </p:nvSpPr>
        <p:spPr>
          <a:xfrm>
            <a:off x="0" y="0"/>
            <a:ext cx="10287000" cy="13716000"/>
          </a:xfrm>
          <a:prstGeom prst="rect">
            <a:avLst/>
          </a:prstGeom>
        </p:spPr>
        <p:txBody>
          <a:bodyPr lIns="91439" tIns="45719" rIns="91439" bIns="45719">
            <a:noAutofit/>
          </a:bodyPr>
          <a:lstStyle/>
          <a:p>
            <a:endParaRPr/>
          </a:p>
        </p:txBody>
      </p:sp>
      <p:sp>
        <p:nvSpPr>
          <p:cNvPr id="130" name="Shape 130"/>
          <p:cNvSpPr>
            <a:spLocks noGrp="1"/>
          </p:cNvSpPr>
          <p:nvPr>
            <p:ph type="body" sz="quarter" idx="15"/>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a:defRPr>
            </a:lvl1pPr>
          </a:lstStyle>
          <a:p>
            <a:r>
              <a:t>Juan López</a:t>
            </a:r>
          </a:p>
        </p:txBody>
      </p:sp>
      <p:sp>
        <p:nvSpPr>
          <p:cNvPr id="131" name="Shape 1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38" name="Shape 138"/>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139" name="Shape 13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En blanco">
    <p:bg>
      <p:bgPr>
        <a:solidFill>
          <a:srgbClr val="222222"/>
        </a:solidFill>
        <a:effectLst/>
      </p:bgPr>
    </p:bg>
    <p:spTree>
      <p:nvGrpSpPr>
        <p:cNvPr id="1" name=""/>
        <p:cNvGrpSpPr/>
        <p:nvPr/>
      </p:nvGrpSpPr>
      <p:grpSpPr>
        <a:xfrm>
          <a:off x="0" y="0"/>
          <a:ext cx="0" cy="0"/>
          <a:chOff x="0" y="0"/>
          <a:chExt cx="0" cy="0"/>
        </a:xfrm>
      </p:grpSpPr>
      <p:sp>
        <p:nvSpPr>
          <p:cNvPr id="146" name="Shape 146"/>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 blanco alt.">
    <p:spTree>
      <p:nvGrpSpPr>
        <p:cNvPr id="1" name=""/>
        <p:cNvGrpSpPr/>
        <p:nvPr/>
      </p:nvGrpSpPr>
      <p:grpSpPr>
        <a:xfrm>
          <a:off x="0" y="0"/>
          <a:ext cx="0" cy="0"/>
          <a:chOff x="0" y="0"/>
          <a:chExt cx="0" cy="0"/>
        </a:xfrm>
      </p:grpSpPr>
      <p:sp>
        <p:nvSpPr>
          <p:cNvPr id="153" name="Shape 15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bg>
      <p:bgPr>
        <a:solidFill>
          <a:srgbClr val="222222"/>
        </a:solidFill>
        <a:effectLst/>
      </p:bgPr>
    </p:bg>
    <p:spTree>
      <p:nvGrpSpPr>
        <p:cNvPr id="1" name=""/>
        <p:cNvGrpSpPr/>
        <p:nvPr/>
      </p:nvGrpSpPr>
      <p:grpSpPr>
        <a:xfrm>
          <a:off x="0" y="0"/>
          <a:ext cx="0" cy="0"/>
          <a:chOff x="0" y="0"/>
          <a:chExt cx="0" cy="0"/>
        </a:xfrm>
      </p:grpSpPr>
      <p:sp>
        <p:nvSpPr>
          <p:cNvPr id="21" name="Shape 21"/>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22" name="Shape 22"/>
          <p:cNvSpPr>
            <a:spLocks noGrp="1"/>
          </p:cNvSpPr>
          <p:nvPr>
            <p:ph type="body" sz="quarter" idx="14"/>
          </p:nvPr>
        </p:nvSpPr>
        <p:spPr>
          <a:xfrm flipV="1">
            <a:off x="762000" y="8635632"/>
            <a:ext cx="22859999" cy="369"/>
          </a:xfrm>
          <a:prstGeom prst="line">
            <a:avLst/>
          </a:prstGeom>
          <a:ln w="508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3" name="Shape 23"/>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24" name="Shape 24"/>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25" name="Shape 25"/>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ítulo y subtítulo alt.">
    <p:spTree>
      <p:nvGrpSpPr>
        <p:cNvPr id="1" name=""/>
        <p:cNvGrpSpPr/>
        <p:nvPr/>
      </p:nvGrpSpPr>
      <p:grpSpPr>
        <a:xfrm>
          <a:off x="0" y="0"/>
          <a:ext cx="0" cy="0"/>
          <a:chOff x="0" y="0"/>
          <a:chExt cx="0" cy="0"/>
        </a:xfrm>
      </p:grpSpPr>
      <p:sp>
        <p:nvSpPr>
          <p:cNvPr id="32" name="Shape 32"/>
          <p:cNvSpPr>
            <a:spLocks noGrp="1"/>
          </p:cNvSpPr>
          <p:nvPr>
            <p:ph type="sldNum" sz="quarter" idx="2"/>
          </p:nvPr>
        </p:nvSpPr>
        <p:spPr>
          <a:xfrm>
            <a:off x="23013221" y="584200"/>
            <a:ext cx="553195" cy="635000"/>
          </a:xfrm>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ítulo (centro)">
    <p:bg>
      <p:bgPr>
        <a:solidFill>
          <a:srgbClr val="222222"/>
        </a:solid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xfrm>
            <a:off x="762000" y="5676900"/>
            <a:ext cx="22860000" cy="6350000"/>
          </a:xfrm>
          <a:prstGeom prst="rect">
            <a:avLst/>
          </a:prstGeom>
        </p:spPr>
        <p:txBody>
          <a:bodyPr/>
          <a:lstStyle>
            <a:lvl1pPr>
              <a:spcBef>
                <a:spcPts val="0"/>
              </a:spcBef>
              <a:defRPr sz="30300"/>
            </a:lvl1pPr>
          </a:lstStyle>
          <a:p>
            <a:r>
              <a:t>Texto del título</a:t>
            </a:r>
          </a:p>
        </p:txBody>
      </p:sp>
      <p:sp>
        <p:nvSpPr>
          <p:cNvPr id="40" name="Shape 40"/>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vertical)">
    <p:bg>
      <p:bgPr>
        <a:solidFill>
          <a:srgbClr val="222222"/>
        </a:solidFill>
        <a:effectLst/>
      </p:bgPr>
    </p:bg>
    <p:spTree>
      <p:nvGrpSpPr>
        <p:cNvPr id="1" name=""/>
        <p:cNvGrpSpPr/>
        <p:nvPr/>
      </p:nvGrpSpPr>
      <p:grpSpPr>
        <a:xfrm>
          <a:off x="0" y="0"/>
          <a:ext cx="0" cy="0"/>
          <a:chOff x="0" y="0"/>
          <a:chExt cx="0" cy="0"/>
        </a:xfrm>
      </p:grpSpPr>
      <p:sp>
        <p:nvSpPr>
          <p:cNvPr id="47" name="Shape 47"/>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48" name="Shape 48"/>
          <p:cNvSpPr>
            <a:spLocks noGrp="1"/>
          </p:cNvSpPr>
          <p:nvPr>
            <p:ph type="pic" idx="13"/>
          </p:nvPr>
        </p:nvSpPr>
        <p:spPr>
          <a:xfrm>
            <a:off x="0" y="0"/>
            <a:ext cx="10287000" cy="13716000"/>
          </a:xfrm>
          <a:prstGeom prst="rect">
            <a:avLst/>
          </a:prstGeom>
        </p:spPr>
        <p:txBody>
          <a:bodyPr lIns="91439" tIns="45719" rIns="91439" bIns="45719">
            <a:noAutofit/>
          </a:bodyPr>
          <a:lstStyle/>
          <a:p>
            <a:endParaRPr/>
          </a:p>
        </p:txBody>
      </p:sp>
      <p:sp>
        <p:nvSpPr>
          <p:cNvPr id="49" name="Shape 49"/>
          <p:cNvSpPr>
            <a:spLocks noGrp="1"/>
          </p:cNvSpPr>
          <p:nvPr>
            <p:ph type="title"/>
          </p:nvPr>
        </p:nvSpPr>
        <p:spPr>
          <a:xfrm>
            <a:off x="11049000" y="9042400"/>
            <a:ext cx="12573000" cy="3810000"/>
          </a:xfrm>
          <a:prstGeom prst="rect">
            <a:avLst/>
          </a:prstGeom>
        </p:spPr>
        <p:txBody>
          <a:bodyPr/>
          <a:lstStyle>
            <a:lvl1pPr>
              <a:spcBef>
                <a:spcPts val="0"/>
              </a:spcBef>
              <a:defRPr sz="30300"/>
            </a:lvl1pPr>
          </a:lstStyle>
          <a:p>
            <a:r>
              <a:t>Texto del título</a:t>
            </a:r>
          </a:p>
        </p:txBody>
      </p:sp>
      <p:sp>
        <p:nvSpPr>
          <p:cNvPr id="50" name="Shape 50"/>
          <p:cNvSpPr>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51" name="Shape 51"/>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58" name="Shape 5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59" name="Shape 59"/>
          <p:cNvSpPr>
            <a:spLocks noGrp="1"/>
          </p:cNvSpPr>
          <p:nvPr>
            <p:ph type="title"/>
          </p:nvPr>
        </p:nvSpPr>
        <p:spPr>
          <a:prstGeom prst="rect">
            <a:avLst/>
          </a:prstGeom>
        </p:spPr>
        <p:txBody>
          <a:bodyPr/>
          <a:lstStyle/>
          <a:p>
            <a:r>
              <a:t>Texto del título</a:t>
            </a:r>
          </a:p>
        </p:txBody>
      </p:sp>
      <p:sp>
        <p:nvSpPr>
          <p:cNvPr id="60" name="Shape 6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viñetas">
    <p:bg>
      <p:bgPr>
        <a:solidFill>
          <a:srgbClr val="222222"/>
        </a:solidFill>
        <a:effectLst/>
      </p:bgPr>
    </p:bg>
    <p:spTree>
      <p:nvGrpSpPr>
        <p:cNvPr id="1" name=""/>
        <p:cNvGrpSpPr/>
        <p:nvPr/>
      </p:nvGrpSpPr>
      <p:grpSpPr>
        <a:xfrm>
          <a:off x="0" y="0"/>
          <a:ext cx="0" cy="0"/>
          <a:chOff x="0" y="0"/>
          <a:chExt cx="0" cy="0"/>
        </a:xfrm>
      </p:grpSpPr>
      <p:sp>
        <p:nvSpPr>
          <p:cNvPr id="67" name="Shape 6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68" name="Shape 68"/>
          <p:cNvSpPr>
            <a:spLocks noGrp="1"/>
          </p:cNvSpPr>
          <p:nvPr>
            <p:ph type="title"/>
          </p:nvPr>
        </p:nvSpPr>
        <p:spPr>
          <a:prstGeom prst="rect">
            <a:avLst/>
          </a:prstGeom>
        </p:spPr>
        <p:txBody>
          <a:bodyPr/>
          <a:lstStyle/>
          <a:p>
            <a:r>
              <a:t>Texto del título</a:t>
            </a:r>
          </a:p>
        </p:txBody>
      </p:sp>
      <p:sp>
        <p:nvSpPr>
          <p:cNvPr id="69" name="Shape 6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70" name="Shape 7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ítulo y viñetas alt.">
    <p:spTree>
      <p:nvGrpSpPr>
        <p:cNvPr id="1" name=""/>
        <p:cNvGrpSpPr/>
        <p:nvPr/>
      </p:nvGrpSpPr>
      <p:grpSpPr>
        <a:xfrm>
          <a:off x="0" y="0"/>
          <a:ext cx="0" cy="0"/>
          <a:chOff x="0" y="0"/>
          <a:chExt cx="0" cy="0"/>
        </a:xfrm>
      </p:grpSpPr>
      <p:sp>
        <p:nvSpPr>
          <p:cNvPr id="77" name="Shape 7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78" name="Shape 78"/>
          <p:cNvSpPr>
            <a:spLocks noGrp="1"/>
          </p:cNvSpPr>
          <p:nvPr>
            <p:ph type="title"/>
          </p:nvPr>
        </p:nvSpPr>
        <p:spPr>
          <a:prstGeom prst="rect">
            <a:avLst/>
          </a:prstGeom>
        </p:spPr>
        <p:txBody>
          <a:bodyPr/>
          <a:lstStyle/>
          <a:p>
            <a:r>
              <a:t>Texto del título</a:t>
            </a:r>
          </a:p>
        </p:txBody>
      </p:sp>
      <p:sp>
        <p:nvSpPr>
          <p:cNvPr id="79" name="Shape 7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80" name="Shape 8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ítulo, viñetas y foto">
    <p:bg>
      <p:bgPr>
        <a:solidFill>
          <a:srgbClr val="222222"/>
        </a:solidFill>
        <a:effectLst/>
      </p:bgPr>
    </p:bg>
    <p:spTree>
      <p:nvGrpSpPr>
        <p:cNvPr id="1" name=""/>
        <p:cNvGrpSpPr/>
        <p:nvPr/>
      </p:nvGrpSpPr>
      <p:grpSpPr>
        <a:xfrm>
          <a:off x="0" y="0"/>
          <a:ext cx="0" cy="0"/>
          <a:chOff x="0" y="0"/>
          <a:chExt cx="0" cy="0"/>
        </a:xfrm>
      </p:grpSpPr>
      <p:sp>
        <p:nvSpPr>
          <p:cNvPr id="87" name="Shape 8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88" name="Shape 88"/>
          <p:cNvSpPr>
            <a:spLocks noGrp="1"/>
          </p:cNvSpPr>
          <p:nvPr>
            <p:ph type="pic" sz="half" idx="14"/>
          </p:nvPr>
        </p:nvSpPr>
        <p:spPr>
          <a:xfrm>
            <a:off x="13335000" y="2159000"/>
            <a:ext cx="10287000" cy="10795000"/>
          </a:xfrm>
          <a:prstGeom prst="rect">
            <a:avLst/>
          </a:prstGeom>
        </p:spPr>
        <p:txBody>
          <a:bodyPr lIns="91439" tIns="45719" rIns="91439" bIns="45719">
            <a:noAutofit/>
          </a:bodyPr>
          <a:lstStyle/>
          <a:p>
            <a:endParaRPr/>
          </a:p>
        </p:txBody>
      </p:sp>
      <p:sp>
        <p:nvSpPr>
          <p:cNvPr id="89" name="Shape 89"/>
          <p:cNvSpPr>
            <a:spLocks noGrp="1"/>
          </p:cNvSpPr>
          <p:nvPr>
            <p:ph type="title"/>
          </p:nvPr>
        </p:nvSpPr>
        <p:spPr>
          <a:xfrm>
            <a:off x="762000" y="2159000"/>
            <a:ext cx="11811000" cy="1016000"/>
          </a:xfrm>
          <a:prstGeom prst="rect">
            <a:avLst/>
          </a:prstGeom>
        </p:spPr>
        <p:txBody>
          <a:bodyPr/>
          <a:lstStyle/>
          <a:p>
            <a:r>
              <a:t>Texto del título</a:t>
            </a:r>
          </a:p>
        </p:txBody>
      </p:sp>
      <p:sp>
        <p:nvSpPr>
          <p:cNvPr id="90" name="Shape 90"/>
          <p:cNvSpPr>
            <a:spLocks noGrp="1"/>
          </p:cNvSpPr>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r>
              <a:t>Nivel de texto 1</a:t>
            </a:r>
          </a:p>
          <a:p>
            <a:pPr lvl="1"/>
            <a:r>
              <a:t>Nivel de texto 2</a:t>
            </a:r>
          </a:p>
          <a:p>
            <a:pPr lvl="2"/>
            <a:r>
              <a:t>Nivel de texto 3</a:t>
            </a:r>
          </a:p>
          <a:p>
            <a:pPr lvl="3"/>
            <a:r>
              <a:t>Nivel de texto 4</a:t>
            </a:r>
          </a:p>
          <a:p>
            <a:pPr lvl="4"/>
            <a:r>
              <a:t>Nivel de texto 5</a:t>
            </a:r>
          </a:p>
        </p:txBody>
      </p:sp>
      <p:sp>
        <p:nvSpPr>
          <p:cNvPr id="91" name="Shape 9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Shape 3"/>
          <p:cNvSpPr>
            <a:spLocks noGrp="1"/>
          </p:cNvSpPr>
          <p:nvPr>
            <p:ph type="title"/>
          </p:nvPr>
        </p:nvSpPr>
        <p:spPr>
          <a:xfrm>
            <a:off x="762000" y="2159000"/>
            <a:ext cx="22860000" cy="101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Texto del título</a:t>
            </a:r>
          </a:p>
        </p:txBody>
      </p:sp>
      <p:sp>
        <p:nvSpPr>
          <p:cNvPr id="4" name="Shape 4"/>
          <p:cNvSpPr>
            <a:spLocks noGrp="1"/>
          </p:cNvSpPr>
          <p:nvPr>
            <p:ph type="body" idx="1"/>
          </p:nvPr>
        </p:nvSpPr>
        <p:spPr>
          <a:xfrm>
            <a:off x="762000" y="3860800"/>
            <a:ext cx="22860000" cy="8585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rPr dirty="0" err="1"/>
              <a:t>Nivel</a:t>
            </a:r>
            <a:r>
              <a:rPr dirty="0"/>
              <a:t> de </a:t>
            </a:r>
            <a:r>
              <a:rPr dirty="0" err="1"/>
              <a:t>texto</a:t>
            </a:r>
            <a:r>
              <a:rPr dirty="0"/>
              <a:t> 1</a:t>
            </a:r>
          </a:p>
          <a:p>
            <a:pPr lvl="1"/>
            <a:r>
              <a:rPr dirty="0" err="1"/>
              <a:t>Nivel</a:t>
            </a:r>
            <a:r>
              <a:rPr dirty="0"/>
              <a:t> de </a:t>
            </a:r>
            <a:r>
              <a:rPr dirty="0" err="1"/>
              <a:t>texto</a:t>
            </a:r>
            <a:r>
              <a:rPr dirty="0"/>
              <a:t> 2</a:t>
            </a:r>
          </a:p>
          <a:p>
            <a:pPr lvl="2"/>
            <a:r>
              <a:rPr dirty="0" err="1"/>
              <a:t>Nivel</a:t>
            </a:r>
            <a:r>
              <a:rPr dirty="0"/>
              <a:t> de </a:t>
            </a:r>
            <a:r>
              <a:rPr dirty="0" err="1"/>
              <a:t>texto</a:t>
            </a:r>
            <a:r>
              <a:rPr dirty="0"/>
              <a:t> 3</a:t>
            </a:r>
          </a:p>
          <a:p>
            <a:pPr lvl="3"/>
            <a:r>
              <a:rPr dirty="0" err="1"/>
              <a:t>Nivel</a:t>
            </a:r>
            <a:r>
              <a:rPr dirty="0"/>
              <a:t> de </a:t>
            </a:r>
            <a:r>
              <a:rPr dirty="0" err="1"/>
              <a:t>texto</a:t>
            </a:r>
            <a:r>
              <a:rPr dirty="0"/>
              <a:t> 4</a:t>
            </a:r>
          </a:p>
          <a:p>
            <a:pPr lvl="4"/>
            <a:r>
              <a:rPr dirty="0" err="1"/>
              <a:t>Nivel</a:t>
            </a:r>
            <a:r>
              <a:rPr dirty="0"/>
              <a:t> de </a:t>
            </a:r>
            <a:r>
              <a:rPr dirty="0" err="1"/>
              <a:t>texto</a:t>
            </a:r>
            <a:r>
              <a:rPr dirty="0"/>
              <a:t> 5</a:t>
            </a:r>
          </a:p>
        </p:txBody>
      </p:sp>
      <p:sp>
        <p:nvSpPr>
          <p:cNvPr id="5" name="Shape 5"/>
          <p:cNvSpPr>
            <a:spLocks noGrp="1"/>
          </p:cNvSpPr>
          <p:nvPr>
            <p:ph type="sldNum" sz="quarter" idx="2"/>
          </p:nvPr>
        </p:nvSpPr>
        <p:spPr>
          <a:xfrm>
            <a:off x="23068803" y="118110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a:ea typeface="DIN Alternate"/>
                <a:cs typeface="DIN Alternate"/>
                <a:sym typeface="DIN Alternate"/>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hf hdr="0" ftr="0" dt="0"/>
  <p:txStyles>
    <p:titleStyle>
      <a:lvl1pPr marL="0" marR="0" indent="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1pPr>
      <a:lvl2pPr marL="0" marR="0" indent="228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2pPr>
      <a:lvl3pPr marL="0" marR="0" indent="457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3pPr>
      <a:lvl4pPr marL="0" marR="0" indent="685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4pPr>
      <a:lvl5pPr marL="0" marR="0" indent="9144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5pPr>
      <a:lvl6pPr marL="0" marR="0" indent="11430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6pPr>
      <a:lvl7pPr marL="0" marR="0" indent="1371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7pPr>
      <a:lvl8pPr marL="0" marR="0" indent="1600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8pPr>
      <a:lvl9pPr marL="0" marR="0" indent="1828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9pPr>
    </p:titleStyle>
    <p:bodyStyle>
      <a:lvl1pPr marL="63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1pPr>
      <a:lvl2pPr marL="127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2pPr>
      <a:lvl3pPr marL="190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3pPr>
      <a:lvl4pPr marL="254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4pPr>
      <a:lvl5pPr marL="317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5pPr>
      <a:lvl6pPr marL="381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6pPr>
      <a:lvl7pPr marL="444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7pPr>
      <a:lvl8pPr marL="508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8pPr>
      <a:lvl9pPr marL="571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1pPr>
      <a:lvl2pPr marL="0" marR="0" indent="228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2pPr>
      <a:lvl3pPr marL="0" marR="0" indent="457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3pPr>
      <a:lvl4pPr marL="0" marR="0" indent="685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4pPr>
      <a:lvl5pPr marL="0" marR="0" indent="9144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5pPr>
      <a:lvl6pPr marL="0" marR="0" indent="11430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6pPr>
      <a:lvl7pPr marL="0" marR="0" indent="1371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7pPr>
      <a:lvl8pPr marL="0" marR="0" indent="1600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8pPr>
      <a:lvl9pPr marL="0" marR="0" indent="1828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Relationships>
</file>

<file path=ppt/slides/_rels/slide1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3.tif"/><Relationship Id="rId7"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image" Target="../media/image4.tif"/></Relationships>
</file>

<file path=ppt/slides/_rels/slide2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Entrega%20IS/iDoctor.ga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4.xml"/><Relationship Id="rId4" Type="http://schemas.openxmlformats.org/officeDocument/2006/relationships/image" Target="../media/image4.tif"/></Relationships>
</file>

<file path=ppt/slides/_rels/slide3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asted-image.tiff"/>
          <p:cNvPicPr>
            <a:picLocks noChangeAspect="1"/>
          </p:cNvPicPr>
          <p:nvPr/>
        </p:nvPicPr>
        <p:blipFill>
          <a:blip r:embed="rId3">
            <a:extLst/>
          </a:blip>
          <a:srcRect l="556" t="556" r="556" b="556"/>
          <a:stretch>
            <a:fillRect/>
          </a:stretch>
        </p:blipFill>
        <p:spPr>
          <a:xfrm>
            <a:off x="-100141" y="-3072233"/>
            <a:ext cx="24584282" cy="20266866"/>
          </a:xfrm>
          <a:prstGeom prst="rect">
            <a:avLst/>
          </a:prstGeom>
          <a:ln w="12700">
            <a:miter lim="400000"/>
          </a:ln>
        </p:spPr>
      </p:pic>
      <p:sp>
        <p:nvSpPr>
          <p:cNvPr id="163" name="Shape 163"/>
          <p:cNvSpPr/>
          <p:nvPr/>
        </p:nvSpPr>
        <p:spPr>
          <a:xfrm>
            <a:off x="10177450" y="6141808"/>
            <a:ext cx="4029100" cy="5481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latin typeface="Helvetica Neue"/>
                <a:ea typeface="Helvetica Neue"/>
                <a:cs typeface="Helvetica Neue"/>
                <a:sym typeface="Helvetica Neue"/>
              </a:defRPr>
            </a:lvl1pPr>
          </a:lstStyle>
          <a:p>
            <a:r>
              <a:t>Miembros del Equipo:</a:t>
            </a:r>
          </a:p>
        </p:txBody>
      </p:sp>
      <p:sp>
        <p:nvSpPr>
          <p:cNvPr id="164" name="Shape 164"/>
          <p:cNvSpPr/>
          <p:nvPr/>
        </p:nvSpPr>
        <p:spPr>
          <a:xfrm>
            <a:off x="9326499" y="7091933"/>
            <a:ext cx="5731003" cy="499313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defRPr>
                <a:solidFill>
                  <a:srgbClr val="C0BFC1"/>
                </a:solidFill>
                <a:latin typeface="Helvetica Neue"/>
                <a:ea typeface="Helvetica Neue"/>
                <a:cs typeface="Helvetica Neue"/>
                <a:sym typeface="Helvetica Neue"/>
              </a:defRPr>
            </a:pPr>
            <a:r>
              <a:rPr dirty="0"/>
              <a:t>Adrian </a:t>
            </a:r>
            <a:r>
              <a:rPr dirty="0" err="1"/>
              <a:t>Agudo</a:t>
            </a:r>
            <a:r>
              <a:rPr dirty="0"/>
              <a:t> </a:t>
            </a:r>
            <a:r>
              <a:rPr dirty="0" err="1"/>
              <a:t>García</a:t>
            </a:r>
            <a:r>
              <a:rPr dirty="0"/>
              <a:t>-Heras</a:t>
            </a:r>
          </a:p>
          <a:p>
            <a:pPr algn="ctr">
              <a:defRPr>
                <a:solidFill>
                  <a:srgbClr val="C0BFC1"/>
                </a:solidFill>
                <a:latin typeface="Helvetica Neue"/>
                <a:ea typeface="Helvetica Neue"/>
                <a:cs typeface="Helvetica Neue"/>
                <a:sym typeface="Helvetica Neue"/>
              </a:defRPr>
            </a:pPr>
            <a:r>
              <a:rPr dirty="0" err="1"/>
              <a:t>Agustín</a:t>
            </a:r>
            <a:r>
              <a:rPr dirty="0"/>
              <a:t> </a:t>
            </a:r>
            <a:r>
              <a:rPr dirty="0" err="1"/>
              <a:t>Jofré</a:t>
            </a:r>
            <a:r>
              <a:rPr dirty="0"/>
              <a:t> Millet</a:t>
            </a:r>
          </a:p>
          <a:p>
            <a:pPr algn="ctr">
              <a:defRPr>
                <a:solidFill>
                  <a:srgbClr val="C0BFC1"/>
                </a:solidFill>
                <a:latin typeface="Helvetica Neue"/>
                <a:ea typeface="Helvetica Neue"/>
                <a:cs typeface="Helvetica Neue"/>
                <a:sym typeface="Helvetica Neue"/>
              </a:defRPr>
            </a:pPr>
            <a:r>
              <a:rPr dirty="0" err="1"/>
              <a:t>Huaibo</a:t>
            </a:r>
            <a:r>
              <a:rPr dirty="0"/>
              <a:t> Yang</a:t>
            </a:r>
          </a:p>
          <a:p>
            <a:pPr algn="ctr">
              <a:defRPr>
                <a:solidFill>
                  <a:srgbClr val="C0BFC1"/>
                </a:solidFill>
                <a:latin typeface="Helvetica Neue"/>
                <a:ea typeface="Helvetica Neue"/>
                <a:cs typeface="Helvetica Neue"/>
                <a:sym typeface="Helvetica Neue"/>
              </a:defRPr>
            </a:pPr>
            <a:r>
              <a:rPr dirty="0" err="1"/>
              <a:t>Javiel</a:t>
            </a:r>
            <a:r>
              <a:rPr dirty="0"/>
              <a:t> </a:t>
            </a:r>
            <a:r>
              <a:rPr dirty="0" err="1"/>
              <a:t>Pino</a:t>
            </a:r>
            <a:r>
              <a:rPr dirty="0"/>
              <a:t> Hernández</a:t>
            </a:r>
          </a:p>
          <a:p>
            <a:pPr algn="ctr">
              <a:defRPr>
                <a:solidFill>
                  <a:srgbClr val="C0BFC1"/>
                </a:solidFill>
                <a:latin typeface="Helvetica Neue"/>
                <a:ea typeface="Helvetica Neue"/>
                <a:cs typeface="Helvetica Neue"/>
                <a:sym typeface="Helvetica Neue"/>
              </a:defRPr>
            </a:pPr>
            <a:r>
              <a:rPr dirty="0" err="1"/>
              <a:t>Jesús</a:t>
            </a:r>
            <a:r>
              <a:rPr dirty="0"/>
              <a:t> Martín</a:t>
            </a:r>
          </a:p>
          <a:p>
            <a:pPr algn="ctr">
              <a:defRPr>
                <a:solidFill>
                  <a:srgbClr val="C0BFC1"/>
                </a:solidFill>
                <a:latin typeface="Helvetica Neue"/>
                <a:ea typeface="Helvetica Neue"/>
                <a:cs typeface="Helvetica Neue"/>
                <a:sym typeface="Helvetica Neue"/>
              </a:defRPr>
            </a:pPr>
            <a:r>
              <a:rPr dirty="0"/>
              <a:t>Samuel Solo de </a:t>
            </a:r>
            <a:r>
              <a:rPr dirty="0" err="1"/>
              <a:t>Zaldívar</a:t>
            </a:r>
            <a:r>
              <a:rPr dirty="0"/>
              <a:t> </a:t>
            </a:r>
            <a:r>
              <a:rPr dirty="0" err="1"/>
              <a:t>Barbero</a:t>
            </a:r>
            <a:endParaRPr dirty="0"/>
          </a:p>
        </p:txBody>
      </p:sp>
      <p:sp>
        <p:nvSpPr>
          <p:cNvPr id="165" name="Shape 165"/>
          <p:cNvSpPr/>
          <p:nvPr/>
        </p:nvSpPr>
        <p:spPr>
          <a:xfrm>
            <a:off x="8915461" y="4427505"/>
            <a:ext cx="6553077" cy="11182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a:solidFill>
                  <a:srgbClr val="FFFFFF"/>
                </a:solidFill>
                <a:latin typeface="Helvetica Neue"/>
                <a:ea typeface="Helvetica Neue"/>
                <a:cs typeface="Helvetica Neue"/>
                <a:sym typeface="Helvetica Neue"/>
              </a:defRPr>
            </a:lvl1pPr>
          </a:lstStyle>
          <a:p>
            <a:pPr algn="ctr"/>
            <a:r>
              <a:rPr lang="es-ES" sz="6600" dirty="0"/>
              <a:t>Plan de Proyecto</a:t>
            </a:r>
            <a:endParaRPr sz="6600" dirty="0"/>
          </a:p>
        </p:txBody>
      </p:sp>
      <p:pic>
        <p:nvPicPr>
          <p:cNvPr id="166" name="pasted-image.tiff"/>
          <p:cNvPicPr>
            <a:picLocks noChangeAspect="1"/>
          </p:cNvPicPr>
          <p:nvPr/>
        </p:nvPicPr>
        <p:blipFill>
          <a:blip r:embed="rId4">
            <a:extLst/>
          </a:blip>
          <a:stretch>
            <a:fillRect/>
          </a:stretch>
        </p:blipFill>
        <p:spPr>
          <a:xfrm>
            <a:off x="8794750" y="1409700"/>
            <a:ext cx="6794500" cy="21590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38" name="Shape 238"/>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Estimaciones del proyecto</a:t>
            </a:r>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sp>
        <p:nvSpPr>
          <p:cNvPr id="3" name="Marcador de número de diapositiva 2"/>
          <p:cNvSpPr>
            <a:spLocks noGrp="1"/>
          </p:cNvSpPr>
          <p:nvPr>
            <p:ph type="sldNum" sz="quarter" idx="2"/>
          </p:nvPr>
        </p:nvSpPr>
        <p:spPr/>
        <p:txBody>
          <a:bodyPr/>
          <a:lstStyle/>
          <a:p>
            <a:fld id="{86CB4B4D-7CA3-9044-876B-883B54F8677D}" type="slidenum">
              <a:rPr lang="es-ES" smtClean="0"/>
              <a:t>10</a:t>
            </a:fld>
            <a:endParaRPr lang="es-ES"/>
          </a:p>
        </p:txBody>
      </p:sp>
      <p:graphicFrame>
        <p:nvGraphicFramePr>
          <p:cNvPr id="11" name="Gráfico 10"/>
          <p:cNvGraphicFramePr/>
          <p:nvPr>
            <p:extLst>
              <p:ext uri="{D42A27DB-BD31-4B8C-83A1-F6EECF244321}">
                <p14:modId xmlns:p14="http://schemas.microsoft.com/office/powerpoint/2010/main" val="3277713570"/>
              </p:ext>
            </p:extLst>
          </p:nvPr>
        </p:nvGraphicFramePr>
        <p:xfrm>
          <a:off x="6328611" y="3928152"/>
          <a:ext cx="12002046" cy="8959454"/>
        </p:xfrm>
        <a:graphic>
          <a:graphicData uri="http://schemas.openxmlformats.org/drawingml/2006/chart">
            <c:chart xmlns:c="http://schemas.openxmlformats.org/drawingml/2006/chart" xmlns:r="http://schemas.openxmlformats.org/officeDocument/2006/relationships" r:id="rId4"/>
          </a:graphicData>
        </a:graphic>
      </p:graphicFrame>
      <p:sp>
        <p:nvSpPr>
          <p:cNvPr id="2" name="CuadroTexto 1"/>
          <p:cNvSpPr txBox="1"/>
          <p:nvPr/>
        </p:nvSpPr>
        <p:spPr>
          <a:xfrm>
            <a:off x="7029450" y="4818475"/>
            <a:ext cx="213360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lang="es-ES" sz="3200" kern="1200" dirty="0">
                <a:solidFill>
                  <a:srgbClr val="838787">
                    <a:lumMod val="65000"/>
                    <a:lumOff val="35000"/>
                  </a:srgbClr>
                </a:solidFill>
                <a:latin typeface="+mn-lt"/>
                <a:ea typeface="+mn-ea"/>
                <a:cs typeface="+mn-cs"/>
              </a:rPr>
              <a:t>Módulos</a:t>
            </a:r>
          </a:p>
        </p:txBody>
      </p:sp>
    </p:spTree>
    <p:extLst>
      <p:ext uri="{BB962C8B-B14F-4D97-AF65-F5344CB8AC3E}">
        <p14:creationId xmlns:p14="http://schemas.microsoft.com/office/powerpoint/2010/main" val="31371616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35473" y="2219816"/>
            <a:ext cx="736652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125972" y="2323387"/>
            <a:ext cx="6613990"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1 Priorización de riesgos del proyecto </a:t>
            </a:r>
            <a:endParaRPr lang="es-ES" dirty="0">
              <a:solidFill>
                <a:srgbClr val="FFFFFF"/>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576782554"/>
              </p:ext>
            </p:extLst>
          </p:nvPr>
        </p:nvGraphicFramePr>
        <p:xfrm>
          <a:off x="4304967" y="3342909"/>
          <a:ext cx="16990928" cy="9891827"/>
        </p:xfrm>
        <a:graphic>
          <a:graphicData uri="http://schemas.openxmlformats.org/drawingml/2006/table">
            <a:tbl>
              <a:tblPr firstRow="1" bandRow="1">
                <a:tableStyleId>{284E427A-3D55-4303-BF80-6455036E1DE7}</a:tableStyleId>
              </a:tblPr>
              <a:tblGrid>
                <a:gridCol w="1310298">
                  <a:extLst>
                    <a:ext uri="{9D8B030D-6E8A-4147-A177-3AD203B41FA5}">
                      <a16:colId xmlns:a16="http://schemas.microsoft.com/office/drawing/2014/main" val="20000"/>
                    </a:ext>
                  </a:extLst>
                </a:gridCol>
                <a:gridCol w="1483912">
                  <a:extLst>
                    <a:ext uri="{9D8B030D-6E8A-4147-A177-3AD203B41FA5}">
                      <a16:colId xmlns:a16="http://schemas.microsoft.com/office/drawing/2014/main" val="20001"/>
                    </a:ext>
                  </a:extLst>
                </a:gridCol>
                <a:gridCol w="10840100">
                  <a:extLst>
                    <a:ext uri="{9D8B030D-6E8A-4147-A177-3AD203B41FA5}">
                      <a16:colId xmlns:a16="http://schemas.microsoft.com/office/drawing/2014/main" val="20002"/>
                    </a:ext>
                  </a:extLst>
                </a:gridCol>
                <a:gridCol w="1358156">
                  <a:extLst>
                    <a:ext uri="{9D8B030D-6E8A-4147-A177-3AD203B41FA5}">
                      <a16:colId xmlns:a16="http://schemas.microsoft.com/office/drawing/2014/main" val="20003"/>
                    </a:ext>
                  </a:extLst>
                </a:gridCol>
                <a:gridCol w="1998462">
                  <a:extLst>
                    <a:ext uri="{9D8B030D-6E8A-4147-A177-3AD203B41FA5}">
                      <a16:colId xmlns:a16="http://schemas.microsoft.com/office/drawing/2014/main" val="20004"/>
                    </a:ext>
                  </a:extLst>
                </a:gridCol>
              </a:tblGrid>
              <a:tr h="899257">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Nº</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ER</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Riesgo</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P</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C</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0"/>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Tiempo requerido para desarrollar el software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1"/>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de implementación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2"/>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 proponen cambios en los requerimientos que requieren rehacer el 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3"/>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Falta de tiempo para puesta en Producción y 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4"/>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técnicos e indisponibilidad del sistema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5"/>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El tamaño del SW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6"/>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Pérdida de información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Catastrófico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7"/>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Capacitación del personal</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8"/>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9</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Problemas inherentes a la Base de Datos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9"/>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Abandono de miembros del equipo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10"/>
                  </a:ext>
                </a:extLst>
              </a:tr>
            </a:tbl>
          </a:graphicData>
        </a:graphic>
      </p:graphicFrame>
      <p:sp>
        <p:nvSpPr>
          <p:cNvPr id="4" name="Marcador de número de diapositiva 3"/>
          <p:cNvSpPr>
            <a:spLocks noGrp="1"/>
          </p:cNvSpPr>
          <p:nvPr>
            <p:ph type="sldNum" sz="quarter" idx="2"/>
          </p:nvPr>
        </p:nvSpPr>
        <p:spPr/>
        <p:txBody>
          <a:bodyPr/>
          <a:lstStyle/>
          <a:p>
            <a:fld id="{86CB4B4D-7CA3-9044-876B-883B54F8677D}" type="slidenum">
              <a:rPr lang="es-ES" smtClean="0"/>
              <a:t>11</a:t>
            </a:fld>
            <a:endParaRPr lang="es-E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911911" y="2323387"/>
            <a:ext cx="7808228"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 </a:t>
            </a:r>
            <a:r>
              <a:rPr lang="es-ES" dirty="0">
                <a:solidFill>
                  <a:srgbClr val="FFFFFF"/>
                </a:solidFill>
              </a:rPr>
              <a:t>Reducción, supervisión y gestión del riesgo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12</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2.0.1 </a:t>
            </a:r>
            <a:r>
              <a:rPr lang="es-ES" dirty="0">
                <a:solidFill>
                  <a:srgbClr val="FFFFFF"/>
                </a:solidFill>
              </a:rPr>
              <a:t>Reducción</a:t>
            </a:r>
          </a:p>
        </p:txBody>
      </p:sp>
      <p:sp>
        <p:nvSpPr>
          <p:cNvPr id="11" name="Shape 230"/>
          <p:cNvSpPr/>
          <p:nvPr/>
        </p:nvSpPr>
        <p:spPr>
          <a:xfrm>
            <a:off x="4809823" y="3203434"/>
            <a:ext cx="16067821" cy="270677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362867" y="4293058"/>
            <a:ext cx="15114152" cy="2205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Ayudarnos de herramientas para la planificación temporal del proyecto tales como diagramas GANTT.</a:t>
            </a:r>
            <a:r>
              <a:rPr lang="es-ES" sz="2500" dirty="0">
                <a:solidFill>
                  <a:srgbClr val="00000A"/>
                </a:solidFill>
                <a:uFill>
                  <a:solidFill>
                    <a:srgbClr val="00000A"/>
                  </a:solidFill>
                </a:uFill>
                <a:latin typeface="Helvetica Neue"/>
                <a:ea typeface="Helvetica Neue"/>
                <a:cs typeface="Helvetica Neue"/>
              </a:rPr>
              <a:t> </a:t>
            </a:r>
            <a:r>
              <a:rPr lang="es-ES_tradnl" sz="2500" dirty="0">
                <a:solidFill>
                  <a:srgbClr val="00000A"/>
                </a:solidFill>
                <a:uFill>
                  <a:solidFill>
                    <a:srgbClr val="00000A"/>
                  </a:solidFill>
                </a:uFill>
                <a:latin typeface="Helvetica Neue"/>
                <a:ea typeface="Helvetica Neue"/>
                <a:cs typeface="Helvetica Neue"/>
              </a:rPr>
              <a:t>Conocer bien los recursos con que contamos y su disponibilidad tanto presentes como futuras.</a:t>
            </a:r>
            <a:endParaRPr lang="es-ES" sz="2500" dirty="0">
              <a:solidFill>
                <a:srgbClr val="00000A"/>
              </a:solidFill>
              <a:uFill>
                <a:solidFill>
                  <a:srgbClr val="00000A"/>
                </a:solidFill>
              </a:uFill>
              <a:latin typeface="Helvetica Neue"/>
              <a:ea typeface="Helvetica Neue"/>
              <a:cs typeface="Helvetica Neue"/>
            </a:endParaRP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3" name="Shape 249"/>
          <p:cNvSpPr/>
          <p:nvPr/>
        </p:nvSpPr>
        <p:spPr>
          <a:xfrm>
            <a:off x="10889673" y="6267025"/>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4" name="Shape 250"/>
          <p:cNvSpPr/>
          <p:nvPr/>
        </p:nvSpPr>
        <p:spPr>
          <a:xfrm>
            <a:off x="11136879" y="6399032"/>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2.0.2 Supervisión</a:t>
            </a:r>
          </a:p>
        </p:txBody>
      </p:sp>
      <p:sp>
        <p:nvSpPr>
          <p:cNvPr id="15" name="Shape 230"/>
          <p:cNvSpPr/>
          <p:nvPr/>
        </p:nvSpPr>
        <p:spPr>
          <a:xfrm>
            <a:off x="4809823" y="6122424"/>
            <a:ext cx="16067821" cy="258784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6" name="CuadroTexto 15"/>
          <p:cNvSpPr txBox="1"/>
          <p:nvPr/>
        </p:nvSpPr>
        <p:spPr>
          <a:xfrm>
            <a:off x="5362867" y="7112147"/>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Controlar los plazos de entrega y fomentar la comunicación entre los integrantes del grupo a fin de evitar duplicidades o dejar temas sin abordar por no tener persona asignada. </a:t>
            </a:r>
            <a:endParaRPr lang="es-ES" sz="2500" dirty="0">
              <a:solidFill>
                <a:srgbClr val="00000A"/>
              </a:solidFill>
              <a:uFill>
                <a:solidFill>
                  <a:srgbClr val="00000A"/>
                </a:solidFill>
              </a:uFill>
              <a:latin typeface="Helvetica Neue"/>
              <a:ea typeface="Helvetica Neue"/>
              <a:cs typeface="Helvetica Neue"/>
            </a:endParaRPr>
          </a:p>
          <a:p>
            <a:pPr algn="just"/>
            <a:endParaRPr lang="es-ES" sz="2500" dirty="0">
              <a:solidFill>
                <a:srgbClr val="00000A"/>
              </a:solidFill>
              <a:uFill>
                <a:solidFill>
                  <a:srgbClr val="00000A"/>
                </a:solidFill>
              </a:uFill>
              <a:latin typeface="Helvetica Neue"/>
              <a:ea typeface="Helvetica Neue"/>
              <a:cs typeface="Helvetica Neue"/>
            </a:endParaRPr>
          </a:p>
        </p:txBody>
      </p:sp>
      <p:sp>
        <p:nvSpPr>
          <p:cNvPr id="17" name="Shape 249"/>
          <p:cNvSpPr/>
          <p:nvPr/>
        </p:nvSpPr>
        <p:spPr>
          <a:xfrm>
            <a:off x="10369535" y="8941008"/>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 name="Shape 250"/>
          <p:cNvSpPr/>
          <p:nvPr/>
        </p:nvSpPr>
        <p:spPr>
          <a:xfrm>
            <a:off x="10488502" y="9014731"/>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2.0.3 </a:t>
            </a:r>
            <a:r>
              <a:rPr lang="es-ES" dirty="0">
                <a:solidFill>
                  <a:srgbClr val="FFFFFF"/>
                </a:solidFill>
              </a:rPr>
              <a:t>Plan de Contingencia</a:t>
            </a:r>
          </a:p>
        </p:txBody>
      </p:sp>
      <p:sp>
        <p:nvSpPr>
          <p:cNvPr id="19" name="Shape 230"/>
          <p:cNvSpPr/>
          <p:nvPr/>
        </p:nvSpPr>
        <p:spPr>
          <a:xfrm>
            <a:off x="4809823" y="8842274"/>
            <a:ext cx="16067821" cy="372051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0" name="CuadroTexto 19"/>
          <p:cNvSpPr txBox="1"/>
          <p:nvPr/>
        </p:nvSpPr>
        <p:spPr>
          <a:xfrm>
            <a:off x="5362867" y="10170082"/>
            <a:ext cx="15114152" cy="2590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Redimensionar la carga de trabajo de manera equitativa entre los integrantes con el fin de cumplir los plazos estimados.                                                                                                                                         Reconfigurar parte del proyecto para poder simplificar o modificar o eliminar algún aspecto del mismo.</a:t>
            </a: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527906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122979" y="2357709"/>
            <a:ext cx="509754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2.1 Fallos de implementación</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13</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2.1.1 </a:t>
            </a:r>
            <a:r>
              <a:rPr lang="es-ES" dirty="0">
                <a:solidFill>
                  <a:srgbClr val="FFFFFF"/>
                </a:solidFill>
              </a:rPr>
              <a:t>Reducción</a:t>
            </a:r>
          </a:p>
        </p:txBody>
      </p:sp>
      <p:sp>
        <p:nvSpPr>
          <p:cNvPr id="11" name="Shape 230"/>
          <p:cNvSpPr/>
          <p:nvPr/>
        </p:nvSpPr>
        <p:spPr>
          <a:xfrm>
            <a:off x="4809823" y="3229914"/>
            <a:ext cx="16067821" cy="356848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63492" y="419959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Al comienzo de cada módulo se releen con atención los requisitos para asegurarnos de que la programación se ajuste a ellos. </a:t>
            </a:r>
          </a:p>
          <a:p>
            <a:pPr algn="just"/>
            <a:r>
              <a:rPr lang="es-ES" sz="2500" dirty="0">
                <a:solidFill>
                  <a:srgbClr val="00000A"/>
                </a:solidFill>
                <a:uFill>
                  <a:solidFill>
                    <a:srgbClr val="00000A"/>
                  </a:solidFill>
                </a:uFill>
                <a:latin typeface="Helvetica Neue"/>
                <a:ea typeface="Helvetica Neue"/>
                <a:cs typeface="Helvetica Neue"/>
              </a:rPr>
              <a:t>Aumentar la frecuencia de las pruebas y revisiones disminuirá el posible impacto que pueda tener un fallo sobre el resto del proyecto. </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21" name="Shape 249"/>
          <p:cNvSpPr/>
          <p:nvPr/>
        </p:nvSpPr>
        <p:spPr>
          <a:xfrm>
            <a:off x="10889673" y="7071098"/>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203105"/>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2.1.2 Supervisión</a:t>
            </a:r>
          </a:p>
        </p:txBody>
      </p:sp>
      <p:sp>
        <p:nvSpPr>
          <p:cNvPr id="23" name="Shape 230"/>
          <p:cNvSpPr/>
          <p:nvPr/>
        </p:nvSpPr>
        <p:spPr>
          <a:xfrm>
            <a:off x="4809823" y="6931813"/>
            <a:ext cx="16067821" cy="253912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63492" y="8103320"/>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Diseñar una batería de pruebas para poder medir el correcto funcionamiento del sistema.</a:t>
            </a: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2.1.3 </a:t>
            </a:r>
            <a:r>
              <a:rPr lang="es-ES" dirty="0">
                <a:solidFill>
                  <a:srgbClr val="FFFFFF"/>
                </a:solidFill>
              </a:rPr>
              <a:t>Plan de Contingencia</a:t>
            </a:r>
          </a:p>
        </p:txBody>
      </p:sp>
      <p:sp>
        <p:nvSpPr>
          <p:cNvPr id="27" name="Shape 230"/>
          <p:cNvSpPr/>
          <p:nvPr/>
        </p:nvSpPr>
        <p:spPr>
          <a:xfrm>
            <a:off x="4766281" y="9610223"/>
            <a:ext cx="16067821" cy="369511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991650"/>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La persona o personas encargadas se disponen a solucionarlo de inmediato, en especial si se tratara de una parte crítica del sistema o hubiese otros módulos que dependen de la parte errónea.</a:t>
            </a:r>
          </a:p>
        </p:txBody>
      </p:sp>
    </p:spTree>
    <p:extLst>
      <p:ext uri="{BB962C8B-B14F-4D97-AF65-F5344CB8AC3E}">
        <p14:creationId xmlns:p14="http://schemas.microsoft.com/office/powerpoint/2010/main" val="136727872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345107" y="2323386"/>
            <a:ext cx="614431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2.2 Cambios en los requerimientos </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14</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2.2.1 </a:t>
            </a:r>
            <a:r>
              <a:rPr lang="es-ES" dirty="0">
                <a:solidFill>
                  <a:srgbClr val="FFFFFF"/>
                </a:solidFill>
              </a:rPr>
              <a:t>Reducción</a:t>
            </a:r>
          </a:p>
        </p:txBody>
      </p:sp>
      <p:sp>
        <p:nvSpPr>
          <p:cNvPr id="11" name="Shape 230"/>
          <p:cNvSpPr/>
          <p:nvPr/>
        </p:nvSpPr>
        <p:spPr>
          <a:xfrm>
            <a:off x="4809823" y="3196476"/>
            <a:ext cx="16067821" cy="303259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325302"/>
            <a:ext cx="15114152"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En la medida de los posible se debe tener a priori una “</a:t>
            </a:r>
            <a:r>
              <a:rPr lang="pt-PT" sz="2500" dirty="0">
                <a:solidFill>
                  <a:srgbClr val="00000A"/>
                </a:solidFill>
                <a:uFill>
                  <a:solidFill>
                    <a:srgbClr val="00000A"/>
                  </a:solidFill>
                </a:uFill>
                <a:latin typeface="Helvetica Neue"/>
                <a:ea typeface="Helvetica Neue"/>
                <a:cs typeface="Helvetica Neue"/>
              </a:rPr>
              <a:t>visibilidad</a:t>
            </a:r>
            <a:r>
              <a:rPr lang="es-ES_tradnl" sz="2500" dirty="0">
                <a:solidFill>
                  <a:srgbClr val="00000A"/>
                </a:solidFill>
                <a:uFill>
                  <a:solidFill>
                    <a:srgbClr val="00000A"/>
                  </a:solidFill>
                </a:uFill>
                <a:latin typeface="Helvetica Neue"/>
                <a:ea typeface="Helvetica Neue"/>
                <a:cs typeface="Helvetica Neue"/>
              </a:rPr>
              <a:t>” del proyecto lo más cerrada posible, así como su alcance y posibles vulnerabilidades que minimicen la ocurrencia de nuevas funcionalidades una vez avanzado ya el proyecto</a:t>
            </a:r>
            <a:endParaRPr lang="es-ES" sz="2500" dirty="0">
              <a:solidFill>
                <a:srgbClr val="00000A"/>
              </a:solidFill>
              <a:uFill>
                <a:solidFill>
                  <a:srgbClr val="00000A"/>
                </a:solidFill>
              </a:uFill>
              <a:latin typeface="Helvetica Neue"/>
              <a:ea typeface="Helvetica Neue"/>
              <a:cs typeface="Helvetica Neue"/>
            </a:endParaRPr>
          </a:p>
        </p:txBody>
      </p:sp>
      <p:sp>
        <p:nvSpPr>
          <p:cNvPr id="21" name="Shape 249"/>
          <p:cNvSpPr/>
          <p:nvPr/>
        </p:nvSpPr>
        <p:spPr>
          <a:xfrm>
            <a:off x="10889673" y="6497286"/>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6629293"/>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2.2.2 Supervisión</a:t>
            </a:r>
          </a:p>
        </p:txBody>
      </p:sp>
      <p:sp>
        <p:nvSpPr>
          <p:cNvPr id="23" name="Shape 230"/>
          <p:cNvSpPr/>
          <p:nvPr/>
        </p:nvSpPr>
        <p:spPr>
          <a:xfrm>
            <a:off x="4809823" y="6332639"/>
            <a:ext cx="16067821" cy="31972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920262" y="7185211"/>
            <a:ext cx="14713527" cy="29495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En cada etapa repasar si el desarrollo realizado se ciñe a los requisitos especificados.</a:t>
            </a:r>
          </a:p>
          <a:p>
            <a:pPr algn="just"/>
            <a:r>
              <a:rPr lang="es-ES" sz="2500" dirty="0">
                <a:solidFill>
                  <a:srgbClr val="00000A"/>
                </a:solidFill>
                <a:uFill>
                  <a:solidFill>
                    <a:srgbClr val="00000A"/>
                  </a:solidFill>
                </a:uFill>
                <a:latin typeface="Helvetica Neue"/>
                <a:ea typeface="Helvetica Neue"/>
                <a:cs typeface="Helvetica Neue"/>
              </a:rPr>
              <a:t>Establecer reuniones periódicas entre todos los integrantes que den una idea general de la marcha del proyecto.</a:t>
            </a:r>
          </a:p>
          <a:p>
            <a:pPr algn="just"/>
            <a:endParaRPr lang="es-ES" sz="2500" dirty="0">
              <a:solidFill>
                <a:srgbClr val="00000A"/>
              </a:solidFill>
              <a:uFill>
                <a:solidFill>
                  <a:srgbClr val="00000A"/>
                </a:solidFill>
              </a:uFill>
              <a:latin typeface="Helvetica Neue"/>
              <a:ea typeface="Helvetica Neue"/>
              <a:cs typeface="Helvetica Neue"/>
            </a:endParaRP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2.2.3 </a:t>
            </a:r>
            <a:r>
              <a:rPr lang="es-ES" dirty="0">
                <a:solidFill>
                  <a:srgbClr val="FFFFFF"/>
                </a:solidFill>
              </a:rPr>
              <a:t>Plan de Contingencia</a:t>
            </a:r>
          </a:p>
        </p:txBody>
      </p:sp>
      <p:sp>
        <p:nvSpPr>
          <p:cNvPr id="27" name="Shape 230"/>
          <p:cNvSpPr/>
          <p:nvPr/>
        </p:nvSpPr>
        <p:spPr>
          <a:xfrm>
            <a:off x="4766281" y="9633450"/>
            <a:ext cx="16067821" cy="367188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799290"/>
            <a:ext cx="1435703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Se analiza cuál de los integrantes del grupo puede dedicarse en función de su experiencia y cercanía a las nuevas funcionalidades que se proponen, a la implementación de los nuevos requisitos.</a:t>
            </a:r>
          </a:p>
        </p:txBody>
      </p:sp>
    </p:spTree>
    <p:extLst>
      <p:ext uri="{BB962C8B-B14F-4D97-AF65-F5344CB8AC3E}">
        <p14:creationId xmlns:p14="http://schemas.microsoft.com/office/powerpoint/2010/main" val="388725224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919274" y="2309488"/>
            <a:ext cx="804547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2.3 Falta de tiempo para producción y pruebas</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15</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2.3.1 </a:t>
            </a:r>
            <a:r>
              <a:rPr lang="es-ES" dirty="0">
                <a:solidFill>
                  <a:srgbClr val="FFFFFF"/>
                </a:solidFill>
              </a:rPr>
              <a:t>Reducción</a:t>
            </a:r>
          </a:p>
        </p:txBody>
      </p:sp>
      <p:sp>
        <p:nvSpPr>
          <p:cNvPr id="11" name="Shape 230"/>
          <p:cNvSpPr/>
          <p:nvPr/>
        </p:nvSpPr>
        <p:spPr>
          <a:xfrm>
            <a:off x="4809823" y="3181692"/>
            <a:ext cx="16067821" cy="355107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Hay que tener muy en cuenta la necesidad de realizar pruebas sobre de funcionamiento. Tanto a nivel funcionales, como de disponibilidad, tiempos de respuesta, pruebas de estrés a la BBDD, etc.</a:t>
            </a:r>
          </a:p>
          <a:p>
            <a:r>
              <a:rPr lang="es-ES" sz="2500" dirty="0">
                <a:solidFill>
                  <a:srgbClr val="00000A"/>
                </a:solidFill>
                <a:uFill>
                  <a:solidFill>
                    <a:srgbClr val="00000A"/>
                  </a:solidFill>
                </a:uFill>
                <a:latin typeface="Helvetica Neue"/>
                <a:ea typeface="Helvetica Neue"/>
                <a:cs typeface="Helvetica Neue"/>
              </a:rPr>
              <a:t>Incluir dichas pruebas en la estimación de tiempos del proyecto y sobredimensionada en una o dos jornadas.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2.3.2 Supervisión</a:t>
            </a:r>
          </a:p>
        </p:txBody>
      </p:sp>
      <p:sp>
        <p:nvSpPr>
          <p:cNvPr id="23" name="Shape 230"/>
          <p:cNvSpPr/>
          <p:nvPr/>
        </p:nvSpPr>
        <p:spPr>
          <a:xfrm>
            <a:off x="4809823" y="6893981"/>
            <a:ext cx="16067821" cy="263589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920262" y="8198308"/>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Establecer pruebas no sólo al final del proyecto, sino durante el mismo.</a:t>
            </a: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2.3.3 </a:t>
            </a:r>
            <a:r>
              <a:rPr lang="es-ES" dirty="0">
                <a:solidFill>
                  <a:srgbClr val="FFFFFF"/>
                </a:solidFill>
              </a:rPr>
              <a:t>Plan de Contingencia</a:t>
            </a:r>
          </a:p>
        </p:txBody>
      </p:sp>
      <p:sp>
        <p:nvSpPr>
          <p:cNvPr id="27" name="Shape 230"/>
          <p:cNvSpPr/>
          <p:nvPr/>
        </p:nvSpPr>
        <p:spPr>
          <a:xfrm>
            <a:off x="4766281" y="9691095"/>
            <a:ext cx="16067821" cy="36142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991650"/>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Establecer un sistema de “Gestión de Configuración del Software” y dentro de éste “Gestión del Cambio” que permita de una manera dinámica y fluida comunicar una eventual incidencia.</a:t>
            </a:r>
          </a:p>
        </p:txBody>
      </p:sp>
    </p:spTree>
    <p:extLst>
      <p:ext uri="{BB962C8B-B14F-4D97-AF65-F5344CB8AC3E}">
        <p14:creationId xmlns:p14="http://schemas.microsoft.com/office/powerpoint/2010/main" val="151723414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338981" y="2250645"/>
            <a:ext cx="865191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607188" y="2340317"/>
            <a:ext cx="8383705"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2.4 Fallos técnicos e indisponibilidad del sistema</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16</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2.4.1 </a:t>
            </a:r>
            <a:r>
              <a:rPr lang="es-ES" dirty="0">
                <a:solidFill>
                  <a:srgbClr val="FFFFFF"/>
                </a:solidFill>
              </a:rPr>
              <a:t>Reducción</a:t>
            </a:r>
          </a:p>
        </p:txBody>
      </p:sp>
      <p:sp>
        <p:nvSpPr>
          <p:cNvPr id="11" name="Shape 230"/>
          <p:cNvSpPr/>
          <p:nvPr/>
        </p:nvSpPr>
        <p:spPr>
          <a:xfrm>
            <a:off x="4809823" y="3154019"/>
            <a:ext cx="16067821" cy="357874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Prestar atención a las indicaciones de esta asignatura y, caso de ser necesario, informarse sobre otras cosas que vayan a ser necesarias para la realización del proyecto (como bases de datos). También favorable trabajar en grupos de más de una persona, para disminuir la probabilidad de que se cometa un fallo. Aumentando la frecuencia de las revisiones podremos detectar antes los fallos para que afecte lo menos posible al resto del proyecto.</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2.4.2 Supervisión</a:t>
            </a:r>
          </a:p>
        </p:txBody>
      </p:sp>
      <p:sp>
        <p:nvSpPr>
          <p:cNvPr id="23" name="Shape 230"/>
          <p:cNvSpPr/>
          <p:nvPr/>
        </p:nvSpPr>
        <p:spPr>
          <a:xfrm>
            <a:off x="4809823" y="6921655"/>
            <a:ext cx="16067821" cy="302346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50" y="8353034"/>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Debemos dedicar suficiente tiempo a la prueba y a la revisión, preferiblemente por distintos componentes del grupo a los que lo programaron.</a:t>
            </a:r>
          </a:p>
        </p:txBody>
      </p:sp>
      <p:sp>
        <p:nvSpPr>
          <p:cNvPr id="25" name="Shape 249"/>
          <p:cNvSpPr/>
          <p:nvPr/>
        </p:nvSpPr>
        <p:spPr>
          <a:xfrm>
            <a:off x="10354568" y="10423690"/>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73535" y="10497413"/>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2.4.3 </a:t>
            </a:r>
            <a:r>
              <a:rPr lang="es-ES" dirty="0">
                <a:solidFill>
                  <a:srgbClr val="FFFFFF"/>
                </a:solidFill>
              </a:rPr>
              <a:t>Plan de Contingencia</a:t>
            </a:r>
          </a:p>
        </p:txBody>
      </p:sp>
      <p:sp>
        <p:nvSpPr>
          <p:cNvPr id="27" name="Shape 230"/>
          <p:cNvSpPr/>
          <p:nvPr/>
        </p:nvSpPr>
        <p:spPr>
          <a:xfrm>
            <a:off x="4766281" y="10158790"/>
            <a:ext cx="16067821" cy="314654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12780" y="11692795"/>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Una vez que se ha detectado el fallo hay que solucionarlo inmediatamente, especialmente si hay otros módulos que dependan de él, para minimizar el impacto.</a:t>
            </a:r>
          </a:p>
        </p:txBody>
      </p:sp>
    </p:spTree>
    <p:extLst>
      <p:ext uri="{BB962C8B-B14F-4D97-AF65-F5344CB8AC3E}">
        <p14:creationId xmlns:p14="http://schemas.microsoft.com/office/powerpoint/2010/main" val="90373001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9024781" y="2250645"/>
            <a:ext cx="720600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292988" y="2340317"/>
            <a:ext cx="6937797"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2.5 El tamaño del SW está subestimado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17</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2.5.1 </a:t>
            </a:r>
            <a:r>
              <a:rPr lang="es-ES" dirty="0">
                <a:solidFill>
                  <a:srgbClr val="FFFFFF"/>
                </a:solidFill>
              </a:rPr>
              <a:t>Reducción</a:t>
            </a:r>
          </a:p>
        </p:txBody>
      </p:sp>
      <p:sp>
        <p:nvSpPr>
          <p:cNvPr id="11" name="Shape 230"/>
          <p:cNvSpPr/>
          <p:nvPr/>
        </p:nvSpPr>
        <p:spPr>
          <a:xfrm>
            <a:off x="4809823" y="3183088"/>
            <a:ext cx="16067821" cy="3549676"/>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Realizar a priori un análisis realista sobre el sistema que se quiere desarrollar huyendo de idealizaciones y tratando de evitar nuevas funcionalidades que no hayan sido previamente incluidas.</a:t>
            </a:r>
          </a:p>
          <a:p>
            <a:r>
              <a:rPr lang="es-ES" sz="2500" dirty="0">
                <a:solidFill>
                  <a:srgbClr val="00000A"/>
                </a:solidFill>
                <a:uFill>
                  <a:solidFill>
                    <a:srgbClr val="00000A"/>
                  </a:solidFill>
                </a:uFill>
                <a:latin typeface="Helvetica Neue"/>
                <a:ea typeface="Helvetica Neue"/>
                <a:cs typeface="Helvetica Neue"/>
              </a:rPr>
              <a:t>En este sentido se puede establecer que se trate de una primera versión de un proyecto al que puedan incorporarse posteriormente nuevas versiones o módulos añadidos.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2.5.2 Supervisión</a:t>
            </a:r>
          </a:p>
        </p:txBody>
      </p:sp>
      <p:sp>
        <p:nvSpPr>
          <p:cNvPr id="23" name="Shape 230"/>
          <p:cNvSpPr/>
          <p:nvPr/>
        </p:nvSpPr>
        <p:spPr>
          <a:xfrm>
            <a:off x="4809823" y="6980359"/>
            <a:ext cx="16067821" cy="309109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50" y="7825481"/>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Análisis del factor transcurso del proyecto / tiempo para evaluar cualquier desfase entre el análisis de la aplicación y el costo de su programación.</a:t>
            </a:r>
          </a:p>
          <a:p>
            <a:pPr algn="just"/>
            <a:r>
              <a:rPr lang="es-ES" sz="2500" dirty="0">
                <a:solidFill>
                  <a:srgbClr val="00000A"/>
                </a:solidFill>
                <a:uFill>
                  <a:solidFill>
                    <a:srgbClr val="00000A"/>
                  </a:solidFill>
                </a:uFill>
                <a:latin typeface="Helvetica Neue"/>
                <a:ea typeface="Helvetica Neue"/>
                <a:cs typeface="Helvetica Neue"/>
              </a:rPr>
              <a:t>Se deben realizar reuniones oportunas para evaluar dicho aspecto</a:t>
            </a:r>
          </a:p>
        </p:txBody>
      </p:sp>
      <p:sp>
        <p:nvSpPr>
          <p:cNvPr id="25" name="Shape 249"/>
          <p:cNvSpPr/>
          <p:nvPr/>
        </p:nvSpPr>
        <p:spPr>
          <a:xfrm>
            <a:off x="10354568" y="10423690"/>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73535" y="10497413"/>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2.5.3 </a:t>
            </a:r>
            <a:r>
              <a:rPr lang="es-ES" dirty="0">
                <a:solidFill>
                  <a:srgbClr val="FFFFFF"/>
                </a:solidFill>
              </a:rPr>
              <a:t>Plan de Contingencia</a:t>
            </a:r>
          </a:p>
        </p:txBody>
      </p:sp>
      <p:sp>
        <p:nvSpPr>
          <p:cNvPr id="27" name="Shape 230"/>
          <p:cNvSpPr/>
          <p:nvPr/>
        </p:nvSpPr>
        <p:spPr>
          <a:xfrm>
            <a:off x="4766281" y="10319048"/>
            <a:ext cx="16067821" cy="298628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19950" y="11442684"/>
            <a:ext cx="1435703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Si se percata un desfase en cuanto a la carga de trabajo de desarrollo de software y los recursos tanto humanos como temporales dedicados a esta carga se deberán redistribuir las tareas asignadas inicialmente y establecer un sistema de prioridades en las tareas.</a:t>
            </a:r>
          </a:p>
        </p:txBody>
      </p:sp>
    </p:spTree>
    <p:extLst>
      <p:ext uri="{BB962C8B-B14F-4D97-AF65-F5344CB8AC3E}">
        <p14:creationId xmlns:p14="http://schemas.microsoft.com/office/powerpoint/2010/main" val="20443191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10063007" y="2250645"/>
            <a:ext cx="5300820"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331214" y="2340317"/>
            <a:ext cx="4691990"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2.6 Pérdida de información</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18</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2.6.1 </a:t>
            </a:r>
            <a:r>
              <a:rPr lang="es-ES" dirty="0">
                <a:solidFill>
                  <a:srgbClr val="FFFFFF"/>
                </a:solidFill>
              </a:rPr>
              <a:t>Reducción</a:t>
            </a:r>
          </a:p>
        </p:txBody>
      </p:sp>
      <p:sp>
        <p:nvSpPr>
          <p:cNvPr id="11" name="Shape 230"/>
          <p:cNvSpPr/>
          <p:nvPr/>
        </p:nvSpPr>
        <p:spPr>
          <a:xfrm>
            <a:off x="4809823" y="3192859"/>
            <a:ext cx="16067821" cy="353990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Este factor de riesgo aun siendo uno de los de mayor criticidad se puede controlar con unas medidas básicas de prevención, lo que baja drásticamente la probabilidad de que se produzca.</a:t>
            </a:r>
          </a:p>
          <a:p>
            <a:r>
              <a:rPr lang="es-ES" sz="2500" dirty="0">
                <a:solidFill>
                  <a:srgbClr val="00000A"/>
                </a:solidFill>
                <a:uFill>
                  <a:solidFill>
                    <a:srgbClr val="00000A"/>
                  </a:solidFill>
                </a:uFill>
                <a:latin typeface="Helvetica Neue"/>
                <a:ea typeface="Helvetica Neue"/>
                <a:cs typeface="Helvetica Neue"/>
              </a:rPr>
              <a:t>Con unas medidas básicas de copias de seguridad y buenos sistemas que garanticen el trabajo en grupo de manera concurrente no debería haber mayor problema. </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2.6.2 Supervisión</a:t>
            </a:r>
          </a:p>
        </p:txBody>
      </p:sp>
      <p:sp>
        <p:nvSpPr>
          <p:cNvPr id="23" name="Shape 230"/>
          <p:cNvSpPr/>
          <p:nvPr/>
        </p:nvSpPr>
        <p:spPr>
          <a:xfrm>
            <a:off x="4809823" y="6882815"/>
            <a:ext cx="16067821" cy="275880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952552"/>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Este riesgo se auto-supervisa por todos los elementos del grupo a lo largo de la construcción del proyecto.</a:t>
            </a:r>
          </a:p>
        </p:txBody>
      </p:sp>
      <p:sp>
        <p:nvSpPr>
          <p:cNvPr id="25" name="Shape 249"/>
          <p:cNvSpPr/>
          <p:nvPr/>
        </p:nvSpPr>
        <p:spPr>
          <a:xfrm>
            <a:off x="10398110" y="10124538"/>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198261"/>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2.6.3 </a:t>
            </a:r>
            <a:r>
              <a:rPr lang="es-ES" dirty="0">
                <a:solidFill>
                  <a:srgbClr val="FFFFFF"/>
                </a:solidFill>
              </a:rPr>
              <a:t>Plan de Contingencia</a:t>
            </a:r>
          </a:p>
        </p:txBody>
      </p:sp>
      <p:sp>
        <p:nvSpPr>
          <p:cNvPr id="27" name="Shape 230"/>
          <p:cNvSpPr/>
          <p:nvPr/>
        </p:nvSpPr>
        <p:spPr>
          <a:xfrm>
            <a:off x="4809823" y="9842731"/>
            <a:ext cx="16067821" cy="316345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528252"/>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Reestablecer la información perdida mediante las oportunas operaciones de “Restore”</a:t>
            </a:r>
          </a:p>
        </p:txBody>
      </p:sp>
    </p:spTree>
    <p:extLst>
      <p:ext uri="{BB962C8B-B14F-4D97-AF65-F5344CB8AC3E}">
        <p14:creationId xmlns:p14="http://schemas.microsoft.com/office/powerpoint/2010/main" val="299572413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9834407" y="2250645"/>
            <a:ext cx="542827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069839" y="2336091"/>
            <a:ext cx="5160067"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2.7 Capacitación del personal</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19</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2.7.1 </a:t>
            </a:r>
            <a:r>
              <a:rPr lang="es-ES" dirty="0">
                <a:solidFill>
                  <a:srgbClr val="FFFFFF"/>
                </a:solidFill>
              </a:rPr>
              <a:t>Reducción</a:t>
            </a:r>
          </a:p>
        </p:txBody>
      </p:sp>
      <p:sp>
        <p:nvSpPr>
          <p:cNvPr id="11" name="Shape 230"/>
          <p:cNvSpPr/>
          <p:nvPr/>
        </p:nvSpPr>
        <p:spPr>
          <a:xfrm>
            <a:off x="4809823" y="3188866"/>
            <a:ext cx="16067821" cy="35438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306666"/>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Los integrantes del grupo son personas muy implicadas con el proyecto, dedicando buena parte de su tiempo al mismo.</a:t>
            </a:r>
          </a:p>
          <a:p>
            <a:r>
              <a:rPr lang="es-ES" sz="2500" dirty="0">
                <a:solidFill>
                  <a:srgbClr val="00000A"/>
                </a:solidFill>
                <a:uFill>
                  <a:solidFill>
                    <a:srgbClr val="00000A"/>
                  </a:solidFill>
                </a:uFill>
                <a:latin typeface="Helvetica Neue"/>
                <a:ea typeface="Helvetica Neue"/>
                <a:cs typeface="Helvetica Neue"/>
              </a:rPr>
              <a:t>Si bien se aprecian deficiencias formativas, se suplen con los apoyos del resto de los compañeros.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2.7.2 Supervisión</a:t>
            </a:r>
          </a:p>
        </p:txBody>
      </p:sp>
      <p:sp>
        <p:nvSpPr>
          <p:cNvPr id="23" name="Shape 230"/>
          <p:cNvSpPr/>
          <p:nvPr/>
        </p:nvSpPr>
        <p:spPr>
          <a:xfrm>
            <a:off x="4809823" y="6886807"/>
            <a:ext cx="16067821" cy="3368456"/>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698185"/>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En este sentido se hace indispensable la buena comunicación en el grupo, poniendo en común las dificultades encontradas y buscando de manera conjunta las soluciones.</a:t>
            </a:r>
          </a:p>
          <a:p>
            <a:pPr algn="just"/>
            <a:r>
              <a:rPr lang="es-ES" sz="2500" dirty="0">
                <a:solidFill>
                  <a:srgbClr val="00000A"/>
                </a:solidFill>
                <a:uFill>
                  <a:solidFill>
                    <a:srgbClr val="00000A"/>
                  </a:solidFill>
                </a:uFill>
                <a:latin typeface="Helvetica Neue"/>
                <a:ea typeface="Helvetica Neue"/>
                <a:cs typeface="Helvetica Neue"/>
              </a:rPr>
              <a:t>También se dispone de las herramientas informáticas oportunas para compartir información, que en nuestro caso son utilidades del estilo de Google Drive y Google Docs, etc.</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2.7.3 </a:t>
            </a:r>
            <a:r>
              <a:rPr lang="es-ES" dirty="0">
                <a:solidFill>
                  <a:srgbClr val="FFFFFF"/>
                </a:solidFill>
              </a:rPr>
              <a:t>Plan de Contingencia</a:t>
            </a:r>
          </a:p>
        </p:txBody>
      </p:sp>
      <p:sp>
        <p:nvSpPr>
          <p:cNvPr id="27" name="Shape 230"/>
          <p:cNvSpPr/>
          <p:nvPr/>
        </p:nvSpPr>
        <p:spPr>
          <a:xfrm>
            <a:off x="4809823" y="10358835"/>
            <a:ext cx="16067821" cy="306659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755135"/>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Cualquier deficiencia por parte de algún miembro del grupo deberá ser adquirida por otro miembro, y tras ello, ponerla en común para el conocimiento de todos.</a:t>
            </a:r>
          </a:p>
        </p:txBody>
      </p:sp>
    </p:spTree>
    <p:extLst>
      <p:ext uri="{BB962C8B-B14F-4D97-AF65-F5344CB8AC3E}">
        <p14:creationId xmlns:p14="http://schemas.microsoft.com/office/powerpoint/2010/main" val="25659448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1" name="Shape 171"/>
          <p:cNvSpPr/>
          <p:nvPr/>
        </p:nvSpPr>
        <p:spPr>
          <a:xfrm>
            <a:off x="1044067" y="512137"/>
            <a:ext cx="1659636"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Indice</a:t>
            </a:r>
          </a:p>
        </p:txBody>
      </p:sp>
      <p:sp>
        <p:nvSpPr>
          <p:cNvPr id="172" name="Shape 172"/>
          <p:cNvSpPr/>
          <p:nvPr/>
        </p:nvSpPr>
        <p:spPr>
          <a:xfrm>
            <a:off x="1721031" y="5738951"/>
            <a:ext cx="3084056" cy="41036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a:hlinkClick r:id="rId5" action="ppaction://hlinksldjump"/>
              </a:rPr>
              <a:t>1 </a:t>
            </a:r>
            <a:r>
              <a:rPr lang="es-ES_tradnl" dirty="0" err="1">
                <a:hlinkClick r:id="rId5" action="ppaction://hlinksldjump"/>
              </a:rPr>
              <a:t>Propó</a:t>
            </a:r>
            <a:r>
              <a:rPr lang="it-IT" dirty="0">
                <a:hlinkClick r:id="rId5" action="ppaction://hlinksldjump"/>
              </a:rPr>
              <a:t>sito del plan	</a:t>
            </a:r>
            <a:endParaRPr lang="es-ES" dirty="0"/>
          </a:p>
          <a:p>
            <a:r>
              <a:rPr lang="es-ES_tradnl" dirty="0">
                <a:hlinkClick r:id="rId6" action="ppaction://hlinksldjump"/>
              </a:rPr>
              <a:t>2 Ámbito del proyecto y objetivos</a:t>
            </a:r>
            <a:r>
              <a:rPr lang="es-ES_tradnl" dirty="0"/>
              <a:t>	</a:t>
            </a:r>
            <a:endParaRPr lang="es-ES" dirty="0"/>
          </a:p>
          <a:p>
            <a:r>
              <a:rPr lang="es-ES_tradnl" dirty="0"/>
              <a:t>	</a:t>
            </a:r>
            <a:r>
              <a:rPr lang="es-ES_tradnl" dirty="0">
                <a:hlinkClick r:id="rId6" action="ppaction://hlinksldjump"/>
              </a:rPr>
              <a:t>2.1	Declaración del </a:t>
            </a:r>
            <a:r>
              <a:rPr lang="es-ES_tradnl" dirty="0"/>
              <a:t>	</a:t>
            </a:r>
            <a:r>
              <a:rPr lang="es-ES_tradnl" dirty="0">
                <a:hlinkClick r:id="rId6" action="ppaction://hlinksldjump"/>
              </a:rPr>
              <a:t>á</a:t>
            </a:r>
            <a:r>
              <a:rPr lang="it-IT" dirty="0">
                <a:hlinkClick r:id="rId6" action="ppaction://hlinksldjump"/>
              </a:rPr>
              <a:t>mbito</a:t>
            </a:r>
            <a:r>
              <a:rPr lang="it-IT" dirty="0"/>
              <a:t>	</a:t>
            </a:r>
            <a:endParaRPr lang="es-ES" dirty="0"/>
          </a:p>
          <a:p>
            <a:r>
              <a:rPr lang="es-ES_tradnl" dirty="0"/>
              <a:t>	</a:t>
            </a:r>
            <a:r>
              <a:rPr lang="es-ES_tradnl" dirty="0">
                <a:hlinkClick r:id="rId6" action="ppaction://hlinksldjump"/>
              </a:rPr>
              <a:t>2.2	Funciones</a:t>
            </a:r>
            <a:r>
              <a:rPr lang="es-ES_tradnl" dirty="0"/>
              <a:t> 			</a:t>
            </a:r>
            <a:r>
              <a:rPr lang="es-ES_tradnl" dirty="0">
                <a:hlinkClick r:id="rId6" action="ppaction://hlinksldjump"/>
              </a:rPr>
              <a:t>principales</a:t>
            </a:r>
            <a:r>
              <a:rPr lang="es-ES_tradnl" dirty="0"/>
              <a:t>	</a:t>
            </a:r>
            <a:endParaRPr lang="es-ES" dirty="0"/>
          </a:p>
          <a:p>
            <a:r>
              <a:rPr lang="es-ES_tradnl" dirty="0"/>
              <a:t>	</a:t>
            </a:r>
            <a:r>
              <a:rPr lang="es-ES_tradnl" dirty="0">
                <a:hlinkClick r:id="rId7" action="ppaction://hlinksldjump"/>
              </a:rPr>
              <a:t>2.3	Aspectos de </a:t>
            </a:r>
            <a:r>
              <a:rPr lang="es-ES_tradnl" dirty="0"/>
              <a:t>		</a:t>
            </a:r>
            <a:r>
              <a:rPr lang="es-ES_tradnl" dirty="0">
                <a:hlinkClick r:id="rId7" action="ppaction://hlinksldjump"/>
              </a:rPr>
              <a:t>rendimiento</a:t>
            </a:r>
            <a:r>
              <a:rPr lang="es-ES_tradnl" dirty="0"/>
              <a:t>	</a:t>
            </a:r>
            <a:endParaRPr lang="es-ES" dirty="0"/>
          </a:p>
          <a:p>
            <a:r>
              <a:rPr lang="es-ES_tradnl" dirty="0"/>
              <a:t>	</a:t>
            </a:r>
            <a:r>
              <a:rPr lang="es-ES_tradnl" dirty="0">
                <a:hlinkClick r:id="rId7" action="ppaction://hlinksldjump"/>
              </a:rPr>
              <a:t>2.4 Restricciones y </a:t>
            </a:r>
            <a:r>
              <a:rPr lang="es-ES_tradnl" dirty="0"/>
              <a:t>		</a:t>
            </a:r>
            <a:r>
              <a:rPr lang="es-ES_tradnl" dirty="0">
                <a:hlinkClick r:id="rId7" action="ppaction://hlinksldjump"/>
              </a:rPr>
              <a:t>té</a:t>
            </a:r>
            <a:r>
              <a:rPr lang="pt-PT" dirty="0">
                <a:hlinkClick r:id="rId7" action="ppaction://hlinksldjump"/>
              </a:rPr>
              <a:t>cnicas de </a:t>
            </a:r>
            <a:r>
              <a:rPr lang="pt-PT" dirty="0"/>
              <a:t>				</a:t>
            </a:r>
            <a:r>
              <a:rPr lang="pt-PT" dirty="0">
                <a:hlinkClick r:id="rId7" action="ppaction://hlinksldjump"/>
              </a:rPr>
              <a:t>gesti</a:t>
            </a:r>
            <a:r>
              <a:rPr lang="es-ES_tradnl" dirty="0">
                <a:hlinkClick r:id="rId7" action="ppaction://hlinksldjump"/>
              </a:rPr>
              <a:t>ón</a:t>
            </a:r>
            <a:r>
              <a:rPr lang="es-ES_tradnl" dirty="0"/>
              <a:t>	</a:t>
            </a:r>
            <a:endParaRPr lang="es-ES" dirty="0"/>
          </a:p>
          <a:p>
            <a:r>
              <a:rPr lang="es-ES_tradnl" dirty="0">
                <a:hlinkClick r:id="rId8" action="ppaction://hlinksldjump"/>
              </a:rPr>
              <a:t>3 Modelo de proceso</a:t>
            </a:r>
            <a:r>
              <a:rPr dirty="0"/>
              <a:t>	</a:t>
            </a:r>
          </a:p>
        </p:txBody>
      </p:sp>
      <p:sp>
        <p:nvSpPr>
          <p:cNvPr id="173" name="Shape 173"/>
          <p:cNvSpPr/>
          <p:nvPr/>
        </p:nvSpPr>
        <p:spPr>
          <a:xfrm>
            <a:off x="20120527" y="5742120"/>
            <a:ext cx="2665794" cy="164147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153670" indent="-153670" defTabSz="457200">
              <a:spcBef>
                <a:spcPts val="0"/>
              </a:spcBef>
              <a:buSzPct val="100000"/>
              <a:buAutoNum type="arabicPeriod"/>
              <a:defRPr sz="2000">
                <a:solidFill>
                  <a:srgbClr val="000000"/>
                </a:solidFill>
                <a:uFill>
                  <a:solidFill>
                    <a:srgbClr val="000000"/>
                  </a:solidFill>
                </a:uFill>
                <a:latin typeface="Helvetica Neue"/>
                <a:ea typeface="Helvetica Neue"/>
                <a:cs typeface="Helvetica Neue"/>
                <a:sym typeface="Helvetica Neue"/>
              </a:defRPr>
            </a:lvl1pPr>
          </a:lstStyle>
          <a:p>
            <a:pPr marL="0" indent="0">
              <a:buNone/>
            </a:pPr>
            <a:r>
              <a:rPr lang="es-ES_tradnl" dirty="0"/>
              <a:t>1 </a:t>
            </a:r>
            <a:r>
              <a:rPr lang="it-IT" dirty="0"/>
              <a:t>Personal	</a:t>
            </a:r>
            <a:endParaRPr lang="es-ES" dirty="0"/>
          </a:p>
          <a:p>
            <a:pPr marL="0" indent="0">
              <a:buNone/>
            </a:pPr>
            <a:r>
              <a:rPr lang="es-ES_tradnl" dirty="0"/>
              <a:t>2 Hardware y software</a:t>
            </a:r>
            <a:endParaRPr lang="es-ES" dirty="0"/>
          </a:p>
          <a:p>
            <a:pPr marL="0" indent="0">
              <a:buNone/>
            </a:pPr>
            <a:r>
              <a:rPr lang="nl-NL" dirty="0"/>
              <a:t>	2.1 Hardware</a:t>
            </a:r>
            <a:endParaRPr lang="es-ES" dirty="0"/>
          </a:p>
          <a:p>
            <a:pPr marL="0" indent="0">
              <a:buNone/>
            </a:pPr>
            <a:r>
              <a:rPr lang="es-ES" dirty="0"/>
              <a:t>	2.2 Software</a:t>
            </a:r>
          </a:p>
          <a:p>
            <a:pPr marL="0" indent="0">
              <a:buNone/>
            </a:pPr>
            <a:r>
              <a:rPr lang="es-ES" dirty="0"/>
              <a:t>3 </a:t>
            </a:r>
            <a:r>
              <a:rPr lang="pt-PT" dirty="0"/>
              <a:t>Lista de recursos</a:t>
            </a:r>
            <a:endParaRPr dirty="0"/>
          </a:p>
        </p:txBody>
      </p:sp>
      <p:sp>
        <p:nvSpPr>
          <p:cNvPr id="174" name="Shape 174"/>
          <p:cNvSpPr/>
          <p:nvPr/>
        </p:nvSpPr>
        <p:spPr>
          <a:xfrm>
            <a:off x="5805533" y="5885989"/>
            <a:ext cx="3593050"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Técnicas de estimación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Estimaciones de esfuerzo,            coste y duración</a:t>
            </a:r>
            <a:endParaRPr sz="2000" dirty="0">
              <a:solidFill>
                <a:srgbClr val="000000"/>
              </a:solidFill>
              <a:uFill>
                <a:solidFill>
                  <a:srgbClr val="000000"/>
                </a:solidFill>
              </a:uFill>
              <a:latin typeface="Helvetica Neue"/>
              <a:ea typeface="Helvetica Neue"/>
              <a:cs typeface="Helvetica Neue"/>
              <a:sym typeface="Helvetica Neue"/>
            </a:endParaRPr>
          </a:p>
        </p:txBody>
      </p:sp>
      <p:sp>
        <p:nvSpPr>
          <p:cNvPr id="175" name="Shape 175"/>
          <p:cNvSpPr/>
          <p:nvPr/>
        </p:nvSpPr>
        <p:spPr>
          <a:xfrm>
            <a:off x="10539387" y="5905250"/>
            <a:ext cx="3977486" cy="271869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Priorización de riesgos del proyecto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a:t>
            </a:r>
            <a:r>
              <a:rPr lang="nl-NL" sz="2000" dirty="0">
                <a:solidFill>
                  <a:srgbClr val="000000"/>
                </a:solidFill>
                <a:uFill>
                  <a:solidFill>
                    <a:srgbClr val="000000"/>
                  </a:solidFill>
                </a:uFill>
                <a:latin typeface="Helvetica Neue"/>
                <a:ea typeface="Helvetica Neue"/>
                <a:cs typeface="Helvetica Neue"/>
                <a:sym typeface="Helvetica Neue"/>
              </a:rPr>
              <a:t>Plan de gesti</a:t>
            </a:r>
            <a:r>
              <a:rPr lang="es-ES_tradnl" sz="2000" dirty="0">
                <a:solidFill>
                  <a:srgbClr val="000000"/>
                </a:solidFill>
                <a:uFill>
                  <a:solidFill>
                    <a:srgbClr val="000000"/>
                  </a:solidFill>
                </a:uFill>
                <a:latin typeface="Helvetica Neue"/>
                <a:ea typeface="Helvetica Neue"/>
                <a:cs typeface="Helvetica Neue"/>
                <a:sym typeface="Helvetica Neue"/>
              </a:rPr>
              <a:t>ón del riesgo Reducción, supervisión y gestión del riesgo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3 Planificación temporal del Control de Riesgos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4 Resumen</a:t>
            </a:r>
            <a:r>
              <a:rPr sz="2000" dirty="0">
                <a:solidFill>
                  <a:srgbClr val="000000"/>
                </a:solidFill>
                <a:uFill>
                  <a:solidFill>
                    <a:srgbClr val="000000"/>
                  </a:solidFill>
                </a:uFill>
                <a:latin typeface="Helvetica Neue"/>
                <a:ea typeface="Helvetica Neue"/>
                <a:cs typeface="Helvetica Neue"/>
                <a:sym typeface="Helvetica Neue"/>
              </a:rPr>
              <a:t>	</a:t>
            </a:r>
            <a:r>
              <a:rPr dirty="0"/>
              <a:t>	</a:t>
            </a:r>
          </a:p>
        </p:txBody>
      </p:sp>
      <p:sp>
        <p:nvSpPr>
          <p:cNvPr id="176" name="Shape 176">
            <a:hlinkClick r:id="rId5" action="ppaction://hlinksldjump"/>
          </p:cNvPr>
          <p:cNvSpPr/>
          <p:nvPr/>
        </p:nvSpPr>
        <p:spPr>
          <a:xfrm>
            <a:off x="996710"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7" name="Shape 177"/>
          <p:cNvSpPr/>
          <p:nvPr/>
        </p:nvSpPr>
        <p:spPr>
          <a:xfrm>
            <a:off x="1930317" y="3655091"/>
            <a:ext cx="2163598" cy="43639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1 </a:t>
            </a:r>
            <a:r>
              <a:rPr dirty="0" err="1"/>
              <a:t>Introduccion</a:t>
            </a:r>
            <a:endParaRPr dirty="0"/>
          </a:p>
        </p:txBody>
      </p:sp>
      <p:sp>
        <p:nvSpPr>
          <p:cNvPr id="178" name="Shape 178">
            <a:hlinkClick r:id="rId5"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9" name="Shape 179"/>
          <p:cNvSpPr/>
          <p:nvPr/>
        </p:nvSpPr>
        <p:spPr>
          <a:xfrm>
            <a:off x="5687179" y="3647832"/>
            <a:ext cx="4841922"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2 </a:t>
            </a:r>
            <a:r>
              <a:rPr lang="es-ES_tradnl" dirty="0"/>
              <a:t>Estimaciones del proyecto</a:t>
            </a:r>
            <a:endParaRPr dirty="0"/>
          </a:p>
        </p:txBody>
      </p:sp>
      <p:sp>
        <p:nvSpPr>
          <p:cNvPr id="180" name="Shape 180">
            <a:hlinkClick r:id="rId5" action="ppaction://hlinksldjump"/>
          </p:cNvPr>
          <p:cNvSpPr/>
          <p:nvPr/>
        </p:nvSpPr>
        <p:spPr>
          <a:xfrm>
            <a:off x="10176594"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1" name="Shape 181"/>
          <p:cNvSpPr/>
          <p:nvPr/>
        </p:nvSpPr>
        <p:spPr>
          <a:xfrm>
            <a:off x="10094771" y="3684394"/>
            <a:ext cx="4237434"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dirty="0"/>
              <a:t>3 </a:t>
            </a:r>
            <a:r>
              <a:rPr lang="es-ES" dirty="0"/>
              <a:t>G</a:t>
            </a:r>
            <a:r>
              <a:rPr lang="pt-PT" dirty="0"/>
              <a:t>esti</a:t>
            </a:r>
            <a:r>
              <a:rPr lang="es-ES_tradnl" dirty="0" err="1"/>
              <a:t>ón</a:t>
            </a:r>
            <a:r>
              <a:rPr lang="es-ES_tradnl" dirty="0"/>
              <a:t> del riesgo</a:t>
            </a:r>
            <a:endParaRPr dirty="0"/>
          </a:p>
        </p:txBody>
      </p:sp>
      <p:sp>
        <p:nvSpPr>
          <p:cNvPr id="182" name="Shape 182">
            <a:hlinkClick r:id="rId5"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3" name="Shape 183"/>
          <p:cNvSpPr/>
          <p:nvPr/>
        </p:nvSpPr>
        <p:spPr>
          <a:xfrm>
            <a:off x="15048307" y="3710085"/>
            <a:ext cx="3749041"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4 </a:t>
            </a:r>
            <a:r>
              <a:rPr lang="es-ES_tradnl" dirty="0" err="1"/>
              <a:t>Planificació</a:t>
            </a:r>
            <a:r>
              <a:rPr lang="it-IT" dirty="0"/>
              <a:t>n temporal</a:t>
            </a:r>
            <a:endParaRPr dirty="0"/>
          </a:p>
        </p:txBody>
      </p:sp>
      <p:sp>
        <p:nvSpPr>
          <p:cNvPr id="184" name="Shape 184">
            <a:hlinkClick r:id="rId5" action="ppaction://hlinksldjump"/>
          </p:cNvPr>
          <p:cNvSpPr/>
          <p:nvPr/>
        </p:nvSpPr>
        <p:spPr>
          <a:xfrm>
            <a:off x="19356478"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5" name="Shape 185"/>
          <p:cNvSpPr/>
          <p:nvPr/>
        </p:nvSpPr>
        <p:spPr>
          <a:xfrm>
            <a:off x="19649630" y="3684394"/>
            <a:ext cx="4768210"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5 </a:t>
            </a:r>
            <a:r>
              <a:rPr lang="es-ES_tradnl" dirty="0"/>
              <a:t>Recursos del proyecto</a:t>
            </a:r>
            <a:endParaRPr dirty="0"/>
          </a:p>
        </p:txBody>
      </p:sp>
      <p:sp>
        <p:nvSpPr>
          <p:cNvPr id="186" name="Shape 186"/>
          <p:cNvSpPr/>
          <p:nvPr/>
        </p:nvSpPr>
        <p:spPr>
          <a:xfrm>
            <a:off x="936906" y="4844942"/>
            <a:ext cx="4150420" cy="5656803"/>
          </a:xfrm>
          <a:prstGeom prst="roundRect">
            <a:avLst>
              <a:gd name="adj" fmla="val 32015"/>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5656802"/>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91" name="Shape 191"/>
          <p:cNvSpPr/>
          <p:nvPr/>
        </p:nvSpPr>
        <p:spPr>
          <a:xfrm>
            <a:off x="15119117" y="5905250"/>
            <a:ext cx="3516784" cy="133369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a:latin typeface="Helvetica Neue"/>
                <a:ea typeface="Helvetica Neue"/>
                <a:cs typeface="Helvetica Neue"/>
                <a:sym typeface="Helvetica Neue"/>
              </a:rPr>
              <a:t>1 Estructura de descomposición del trabajo/Planificación temporal</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a:latin typeface="Helvetica Neue"/>
                <a:ea typeface="Helvetica Neue"/>
                <a:cs typeface="Helvetica Neue"/>
                <a:sym typeface="Helvetica Neue"/>
              </a:rPr>
              <a:t>2 Gráfico Gantt	</a:t>
            </a:r>
          </a:p>
        </p:txBody>
      </p:sp>
      <p:sp>
        <p:nvSpPr>
          <p:cNvPr id="26" name="Shape 187"/>
          <p:cNvSpPr/>
          <p:nvPr/>
        </p:nvSpPr>
        <p:spPr>
          <a:xfrm>
            <a:off x="1935647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a:t>
            </a:fld>
            <a:endParaRPr lang="es-ES"/>
          </a:p>
        </p:txBody>
      </p:sp>
    </p:spTree>
    <p:extLst>
      <p:ext uri="{BB962C8B-B14F-4D97-AF65-F5344CB8AC3E}">
        <p14:creationId xmlns:p14="http://schemas.microsoft.com/office/powerpoint/2010/main" val="77831724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577107" y="2250645"/>
            <a:ext cx="806770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812539" y="2336091"/>
            <a:ext cx="783227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2.8 Problemas inherentes a la Base de Datos</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20</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2.8.1 </a:t>
            </a:r>
            <a:r>
              <a:rPr lang="es-ES" dirty="0">
                <a:solidFill>
                  <a:srgbClr val="FFFFFF"/>
                </a:solidFill>
              </a:rPr>
              <a:t>Reducción</a:t>
            </a:r>
          </a:p>
        </p:txBody>
      </p:sp>
      <p:sp>
        <p:nvSpPr>
          <p:cNvPr id="11" name="Shape 230"/>
          <p:cNvSpPr/>
          <p:nvPr/>
        </p:nvSpPr>
        <p:spPr>
          <a:xfrm>
            <a:off x="4809823" y="3188866"/>
            <a:ext cx="16067821" cy="35438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49" y="4430181"/>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Se hace necesario realizar y evaluar un correcto análisis del Modelo de Datos, que cubra todos los aspectos del aplicativo. Se trata de establecer los correctos parámetros de tamaño de almacenamiento y tiempos de respuesta aceptables</a:t>
            </a:r>
          </a:p>
          <a:p>
            <a:endParaRPr lang="es-ES" sz="2500" dirty="0">
              <a:solidFill>
                <a:srgbClr val="00000A"/>
              </a:solidFill>
              <a:uFill>
                <a:solidFill>
                  <a:srgbClr val="00000A"/>
                </a:solidFill>
              </a:uFill>
              <a:latin typeface="Helvetica Neue"/>
              <a:ea typeface="Helvetica Neue"/>
              <a:cs typeface="Helvetica Neue"/>
            </a:endParaRP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2.8.2 Supervisión</a:t>
            </a:r>
          </a:p>
        </p:txBody>
      </p:sp>
      <p:sp>
        <p:nvSpPr>
          <p:cNvPr id="23" name="Shape 230"/>
          <p:cNvSpPr/>
          <p:nvPr/>
        </p:nvSpPr>
        <p:spPr>
          <a:xfrm>
            <a:off x="4809823" y="6886807"/>
            <a:ext cx="16067821" cy="3368456"/>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698185"/>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El Modelo de Datos debe ser una tarea que debe quedar bastante “cerrada” en las primeras fases de Desarrollo del sistema.</a:t>
            </a:r>
          </a:p>
          <a:p>
            <a:pPr algn="just"/>
            <a:r>
              <a:rPr lang="es-ES" sz="2500" dirty="0">
                <a:solidFill>
                  <a:srgbClr val="00000A"/>
                </a:solidFill>
                <a:uFill>
                  <a:solidFill>
                    <a:srgbClr val="00000A"/>
                  </a:solidFill>
                </a:uFill>
                <a:latin typeface="Helvetica Neue"/>
                <a:ea typeface="Helvetica Neue"/>
                <a:cs typeface="Helvetica Neue"/>
              </a:rPr>
              <a:t>Se debe someter a estudio por parte de todos los miembros del grupo, ya que previsiblemente, la BBDD afectará a todo el sistema.</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2.8.3 </a:t>
            </a:r>
            <a:r>
              <a:rPr lang="es-ES" dirty="0">
                <a:solidFill>
                  <a:srgbClr val="FFFFFF"/>
                </a:solidFill>
              </a:rPr>
              <a:t>Plan de Contingencia</a:t>
            </a:r>
          </a:p>
        </p:txBody>
      </p:sp>
      <p:sp>
        <p:nvSpPr>
          <p:cNvPr id="27" name="Shape 230"/>
          <p:cNvSpPr/>
          <p:nvPr/>
        </p:nvSpPr>
        <p:spPr>
          <a:xfrm>
            <a:off x="4809823" y="10409306"/>
            <a:ext cx="16067821" cy="301612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947495"/>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Revisión de la Base de Datos y puesta a punto de nuevas modificaciones.</a:t>
            </a:r>
          </a:p>
        </p:txBody>
      </p:sp>
    </p:spTree>
    <p:extLst>
      <p:ext uri="{BB962C8B-B14F-4D97-AF65-F5344CB8AC3E}">
        <p14:creationId xmlns:p14="http://schemas.microsoft.com/office/powerpoint/2010/main" val="31914320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862857" y="2250645"/>
            <a:ext cx="693277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098289" y="2336091"/>
            <a:ext cx="6697346"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2.9 Abandono de miembros del equipo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21</a:t>
            </a:fld>
            <a:endParaRPr lang="es-ES"/>
          </a:p>
        </p:txBody>
      </p:sp>
      <p:sp>
        <p:nvSpPr>
          <p:cNvPr id="9" name="Shape 249"/>
          <p:cNvSpPr/>
          <p:nvPr/>
        </p:nvSpPr>
        <p:spPr>
          <a:xfrm>
            <a:off x="10889673" y="3542841"/>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646411"/>
            <a:ext cx="287739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2.9.1 </a:t>
            </a:r>
            <a:r>
              <a:rPr lang="es-ES" dirty="0">
                <a:solidFill>
                  <a:srgbClr val="FFFFFF"/>
                </a:solidFill>
              </a:rPr>
              <a:t>Reducción</a:t>
            </a:r>
          </a:p>
        </p:txBody>
      </p:sp>
      <p:sp>
        <p:nvSpPr>
          <p:cNvPr id="11" name="Shape 230"/>
          <p:cNvSpPr/>
          <p:nvPr/>
        </p:nvSpPr>
        <p:spPr>
          <a:xfrm>
            <a:off x="4809823" y="3309506"/>
            <a:ext cx="16067821" cy="32932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48" y="4457971"/>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Este riesgo se autorregula por el propio interés de los integrantes del grupo en el proyecto. Si bien, no se está ni mucho menos exento de sufrir una baja en el equipo.</a:t>
            </a:r>
          </a:p>
        </p:txBody>
      </p:sp>
      <p:sp>
        <p:nvSpPr>
          <p:cNvPr id="21" name="Shape 249"/>
          <p:cNvSpPr/>
          <p:nvPr/>
        </p:nvSpPr>
        <p:spPr>
          <a:xfrm>
            <a:off x="10889673" y="7157348"/>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22" name="Shape 250"/>
          <p:cNvSpPr/>
          <p:nvPr/>
        </p:nvSpPr>
        <p:spPr>
          <a:xfrm>
            <a:off x="11136879" y="7260920"/>
            <a:ext cx="306975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2.9.2 Supervisión</a:t>
            </a:r>
          </a:p>
        </p:txBody>
      </p:sp>
      <p:sp>
        <p:nvSpPr>
          <p:cNvPr id="23" name="Shape 230"/>
          <p:cNvSpPr/>
          <p:nvPr/>
        </p:nvSpPr>
        <p:spPr>
          <a:xfrm>
            <a:off x="4809823" y="6990996"/>
            <a:ext cx="16067821" cy="280017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8029185"/>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Comunicación entre los miembros del equipo.</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2.9.3 </a:t>
            </a:r>
            <a:r>
              <a:rPr lang="es-ES" dirty="0">
                <a:solidFill>
                  <a:srgbClr val="FFFFFF"/>
                </a:solidFill>
              </a:rPr>
              <a:t>Plan de Contingencia</a:t>
            </a:r>
          </a:p>
        </p:txBody>
      </p:sp>
      <p:sp>
        <p:nvSpPr>
          <p:cNvPr id="27" name="Shape 230"/>
          <p:cNvSpPr/>
          <p:nvPr/>
        </p:nvSpPr>
        <p:spPr>
          <a:xfrm>
            <a:off x="4809823" y="10078636"/>
            <a:ext cx="16067821" cy="334679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947495"/>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Redistribución de las funciones asignadas a la persona saliente entre el resto de integrantes.</a:t>
            </a:r>
          </a:p>
        </p:txBody>
      </p:sp>
    </p:spTree>
    <p:extLst>
      <p:ext uri="{BB962C8B-B14F-4D97-AF65-F5344CB8AC3E}">
        <p14:creationId xmlns:p14="http://schemas.microsoft.com/office/powerpoint/2010/main" val="189938655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7663922" y="2419841"/>
            <a:ext cx="928136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154422" y="2523412"/>
            <a:ext cx="8277907"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4 Planificación temporal del Control de Riesgos </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22</a:t>
            </a:fld>
            <a:endParaRPr lang="es-ES"/>
          </a:p>
        </p:txBody>
      </p:sp>
      <p:sp>
        <p:nvSpPr>
          <p:cNvPr id="9" name="Shape 230"/>
          <p:cNvSpPr/>
          <p:nvPr/>
        </p:nvSpPr>
        <p:spPr>
          <a:xfrm>
            <a:off x="4809823" y="4230537"/>
            <a:ext cx="16067821" cy="186774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0" name="CuadroTexto 9"/>
          <p:cNvSpPr txBox="1"/>
          <p:nvPr/>
        </p:nvSpPr>
        <p:spPr>
          <a:xfrm>
            <a:off x="5719948" y="4334108"/>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 Lo ideal sería adoptar una estrategia proactiva, es decir, prevenir los riesgos antes de que ocurran, pero no siempre es posible, adoptando una estrategia reactiva, de reacción al riesgo ya acaecido.</a:t>
            </a:r>
          </a:p>
        </p:txBody>
      </p:sp>
      <p:sp>
        <p:nvSpPr>
          <p:cNvPr id="13" name="Shape 249"/>
          <p:cNvSpPr/>
          <p:nvPr/>
        </p:nvSpPr>
        <p:spPr>
          <a:xfrm>
            <a:off x="10658475" y="7241149"/>
            <a:ext cx="2914650"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4" name="Shape 250"/>
          <p:cNvSpPr/>
          <p:nvPr/>
        </p:nvSpPr>
        <p:spPr>
          <a:xfrm>
            <a:off x="11097647" y="7344720"/>
            <a:ext cx="2066271"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5 Resumen</a:t>
            </a:r>
          </a:p>
        </p:txBody>
      </p:sp>
      <p:sp>
        <p:nvSpPr>
          <p:cNvPr id="15" name="Shape 230"/>
          <p:cNvSpPr/>
          <p:nvPr/>
        </p:nvSpPr>
        <p:spPr>
          <a:xfrm>
            <a:off x="4809823" y="8430680"/>
            <a:ext cx="16067821" cy="3907309"/>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6" name="CuadroTexto 15"/>
          <p:cNvSpPr txBox="1"/>
          <p:nvPr/>
        </p:nvSpPr>
        <p:spPr>
          <a:xfrm>
            <a:off x="5719948" y="8431729"/>
            <a:ext cx="14713527" cy="36676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La Gestión de los Riesgos se revela como una parte esencial del Plan de Proyecto y se erige como una herramienta útil y poderosa, que, sin ella, estaríamos expuestos a situaciones a veces dramáticas que podrían poner en riesgo la viabilidad de todo el proyecto.</a:t>
            </a:r>
          </a:p>
          <a:p>
            <a:r>
              <a:rPr lang="es-ES" sz="2500" dirty="0">
                <a:solidFill>
                  <a:srgbClr val="00000A"/>
                </a:solidFill>
                <a:uFill>
                  <a:solidFill>
                    <a:srgbClr val="00000A"/>
                  </a:solidFill>
                </a:uFill>
                <a:latin typeface="Helvetica Neue"/>
                <a:ea typeface="Helvetica Neue"/>
                <a:cs typeface="Helvetica Neue"/>
              </a:rPr>
              <a:t>Aun así, es de reconocer, que a veces puede ser complicada esta gestión, debido, en gran parte, al carácter puramente aleatorio de algunos riesgos. Pero en otros muchos casos una buena planificación de la gestión de los riesgos puede ayudar a que si estos se produjeran su impacto sea menor o incluso nulo.</a:t>
            </a:r>
          </a:p>
        </p:txBody>
      </p:sp>
    </p:spTree>
    <p:extLst>
      <p:ext uri="{BB962C8B-B14F-4D97-AF65-F5344CB8AC3E}">
        <p14:creationId xmlns:p14="http://schemas.microsoft.com/office/powerpoint/2010/main" val="224916953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38636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4</a:t>
            </a:r>
            <a:r>
              <a:rPr dirty="0"/>
              <a:t>.</a:t>
            </a:r>
            <a:r>
              <a:rPr lang="es-ES" dirty="0"/>
              <a:t> Planificación temporal</a:t>
            </a:r>
            <a:endParaRPr dirty="0"/>
          </a:p>
        </p:txBody>
      </p:sp>
      <p:grpSp>
        <p:nvGrpSpPr>
          <p:cNvPr id="200" name="Group 200"/>
          <p:cNvGrpSpPr/>
          <p:nvPr/>
        </p:nvGrpSpPr>
        <p:grpSpPr>
          <a:xfrm>
            <a:off x="6743700" y="3690293"/>
            <a:ext cx="12770187" cy="1502369"/>
            <a:chOff x="-1" y="0"/>
            <a:chExt cx="11652223" cy="1502367"/>
          </a:xfrm>
        </p:grpSpPr>
        <p:sp>
          <p:nvSpPr>
            <p:cNvPr id="198" name="Shape 198"/>
            <p:cNvSpPr/>
            <p:nvPr/>
          </p:nvSpPr>
          <p:spPr>
            <a:xfrm>
              <a:off x="-1" y="0"/>
              <a:ext cx="10282734"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1" y="40430"/>
              <a:ext cx="11652223" cy="14619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dirty="0"/>
                <a:t>1 </a:t>
              </a:r>
              <a:r>
                <a:rPr lang="es-ES" dirty="0"/>
                <a:t>Estructura de descomposición del trabajo/Planificación temporal</a:t>
              </a:r>
            </a:p>
            <a:p>
              <a:endParaRPr dirty="0"/>
            </a:p>
          </p:txBody>
        </p:sp>
      </p:grpSp>
      <p:sp>
        <p:nvSpPr>
          <p:cNvPr id="201" name="Shape 201"/>
          <p:cNvSpPr/>
          <p:nvPr/>
        </p:nvSpPr>
        <p:spPr>
          <a:xfrm>
            <a:off x="5311534" y="4913608"/>
            <a:ext cx="14430563" cy="53164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57200" algn="just" defTabSz="457200">
              <a:lnSpc>
                <a:spcPct val="115000"/>
              </a:lnSpc>
              <a:spcBef>
                <a:spcPts val="600"/>
              </a:spcBef>
              <a:tabLst>
                <a:tab pos="444500" algn="l"/>
              </a:tabLst>
              <a:defRPr sz="2500">
                <a:solidFill>
                  <a:srgbClr val="00000A"/>
                </a:solidFill>
                <a:uFill>
                  <a:solidFill>
                    <a:srgbClr val="00000A"/>
                  </a:solidFill>
                </a:uFill>
                <a:latin typeface="Helvetica Neue"/>
                <a:ea typeface="Helvetica Neue"/>
                <a:cs typeface="Helvetica Neue"/>
                <a:sym typeface="Helvetica Neue"/>
              </a:defRPr>
            </a:lvl1pPr>
          </a:lstStyle>
          <a:p>
            <a:r>
              <a:rPr lang="es-ES_tradnl" dirty="0"/>
              <a:t>Nuestro proyecto se va a elaborar mediante un proceso unificado de desarrollo, es por eso que vamos a dividir el proyecto en subsistemas lo que nos va a permitir trabajar en varias partes a la vez.</a:t>
            </a:r>
            <a:endParaRPr lang="es-ES" dirty="0"/>
          </a:p>
          <a:p>
            <a:r>
              <a:rPr lang="es-ES_tradnl" dirty="0"/>
              <a:t>La organización del proyecto será:</a:t>
            </a:r>
            <a:endParaRPr lang="es-ES" dirty="0"/>
          </a:p>
          <a:p>
            <a:pPr marL="800100" lvl="0" indent="-342900" fontAlgn="base">
              <a:buFont typeface="Arial" panose="020B0604020202020204" pitchFamily="34" charset="0"/>
              <a:buChar char="•"/>
            </a:pPr>
            <a:r>
              <a:rPr lang="es-ES_tradnl" dirty="0"/>
              <a:t>Análisis: recogemos la información, realizamos los requisitos y definimos los usuarios.</a:t>
            </a:r>
            <a:endParaRPr lang="es-ES" dirty="0"/>
          </a:p>
          <a:p>
            <a:pPr marL="800100" lvl="0" indent="-342900" fontAlgn="base">
              <a:buFont typeface="Arial" panose="020B0604020202020204" pitchFamily="34" charset="0"/>
              <a:buChar char="•"/>
            </a:pPr>
            <a:r>
              <a:rPr lang="es-ES_tradnl" dirty="0"/>
              <a:t>Diseño: realizamos un diseño del entorno gráfico y definimos los estilos que va a tener el programa.</a:t>
            </a:r>
            <a:endParaRPr lang="es-ES" dirty="0"/>
          </a:p>
          <a:p>
            <a:pPr marL="800100" lvl="0" indent="-342900" fontAlgn="base">
              <a:buFont typeface="Arial" panose="020B0604020202020204" pitchFamily="34" charset="0"/>
              <a:buChar char="•"/>
            </a:pPr>
            <a:r>
              <a:rPr lang="es-ES_tradnl" dirty="0"/>
              <a:t>Documentación: recopilamos toda la información en el SRS que nos servirá para realizar el diseño del programa.</a:t>
            </a:r>
            <a:endParaRPr lang="es-ES" dirty="0"/>
          </a:p>
          <a:p>
            <a:pPr marL="800100" lvl="0" indent="-342900" fontAlgn="base">
              <a:buFont typeface="Arial" panose="020B0604020202020204" pitchFamily="34" charset="0"/>
              <a:buChar char="•"/>
            </a:pPr>
            <a:r>
              <a:rPr lang="es-ES_tradnl" dirty="0"/>
              <a:t>Construcción: realizamos la codificación del programa, las pruebas necesarias y el ensamblaje de todas las partes del proyecto.</a:t>
            </a:r>
            <a:endParaRPr lang="es-ES" dirty="0"/>
          </a:p>
        </p:txBody>
      </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23</a:t>
            </a:fld>
            <a:endParaRPr lang="es-ES"/>
          </a:p>
        </p:txBody>
      </p:sp>
    </p:spTree>
    <p:extLst>
      <p:ext uri="{BB962C8B-B14F-4D97-AF65-F5344CB8AC3E}">
        <p14:creationId xmlns:p14="http://schemas.microsoft.com/office/powerpoint/2010/main" val="362053949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38636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4</a:t>
            </a:r>
            <a:r>
              <a:rPr dirty="0"/>
              <a:t>.</a:t>
            </a:r>
            <a:r>
              <a:rPr lang="es-ES" dirty="0"/>
              <a:t> Planificación temporal</a:t>
            </a:r>
            <a:endParaRPr dirty="0"/>
          </a:p>
        </p:txBody>
      </p:sp>
      <p:grpSp>
        <p:nvGrpSpPr>
          <p:cNvPr id="200" name="Group 200"/>
          <p:cNvGrpSpPr/>
          <p:nvPr/>
        </p:nvGrpSpPr>
        <p:grpSpPr>
          <a:xfrm>
            <a:off x="11183789" y="3718868"/>
            <a:ext cx="2686051" cy="1502369"/>
            <a:chOff x="-1" y="0"/>
            <a:chExt cx="3190024" cy="1502367"/>
          </a:xfrm>
        </p:grpSpPr>
        <p:sp>
          <p:nvSpPr>
            <p:cNvPr id="198" name="Shape 198"/>
            <p:cNvSpPr/>
            <p:nvPr/>
          </p:nvSpPr>
          <p:spPr>
            <a:xfrm>
              <a:off x="0" y="0"/>
              <a:ext cx="319002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1" y="40430"/>
              <a:ext cx="3190023" cy="14619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Gráfico Gantt</a:t>
              </a:r>
            </a:p>
            <a:p>
              <a:endParaRPr dirty="0"/>
            </a:p>
          </p:txBody>
        </p:sp>
      </p:gr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24</a:t>
            </a:fld>
            <a:endParaRPr lang="es-ES"/>
          </a:p>
        </p:txBody>
      </p:sp>
      <p:pic>
        <p:nvPicPr>
          <p:cNvPr id="13" name="Imagen 12">
            <a:hlinkClick r:id="rId4" action="ppaction://hlinkfile"/>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19258" y="4930328"/>
            <a:ext cx="9158288" cy="5605463"/>
          </a:xfrm>
          <a:prstGeom prst="rect">
            <a:avLst/>
          </a:prstGeom>
          <a:noFill/>
          <a:ln>
            <a:noFill/>
          </a:ln>
        </p:spPr>
      </p:pic>
      <p:sp>
        <p:nvSpPr>
          <p:cNvPr id="5" name="CuadroTexto 4"/>
          <p:cNvSpPr txBox="1"/>
          <p:nvPr/>
        </p:nvSpPr>
        <p:spPr>
          <a:xfrm>
            <a:off x="8019258" y="10035654"/>
            <a:ext cx="9258300" cy="10002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Pulse en la imagen para acceder al fichero</a:t>
            </a:r>
          </a:p>
        </p:txBody>
      </p:sp>
    </p:spTree>
    <p:extLst>
      <p:ext uri="{BB962C8B-B14F-4D97-AF65-F5344CB8AC3E}">
        <p14:creationId xmlns:p14="http://schemas.microsoft.com/office/powerpoint/2010/main" val="239472649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48254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5. Recursos del proyecto</a:t>
            </a:r>
            <a:endParaRPr dirty="0"/>
          </a:p>
        </p:txBody>
      </p:sp>
      <p:grpSp>
        <p:nvGrpSpPr>
          <p:cNvPr id="200" name="Group 200"/>
          <p:cNvGrpSpPr/>
          <p:nvPr/>
        </p:nvGrpSpPr>
        <p:grpSpPr>
          <a:xfrm>
            <a:off x="11183790" y="3718868"/>
            <a:ext cx="2246460" cy="771400"/>
            <a:chOff x="0" y="0"/>
            <a:chExt cx="3275042" cy="771399"/>
          </a:xfrm>
        </p:grpSpPr>
        <p:sp>
          <p:nvSpPr>
            <p:cNvPr id="198" name="Shape 198"/>
            <p:cNvSpPr/>
            <p:nvPr/>
          </p:nvSpPr>
          <p:spPr>
            <a:xfrm>
              <a:off x="0" y="0"/>
              <a:ext cx="319002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85019" y="103571"/>
              <a:ext cx="3190023"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1  Personal</a:t>
              </a:r>
              <a:endParaRPr dirty="0"/>
            </a:p>
          </p:txBody>
        </p:sp>
      </p:grpSp>
      <p:sp>
        <p:nvSpPr>
          <p:cNvPr id="16" name="Shape 212"/>
          <p:cNvSpPr/>
          <p:nvPr/>
        </p:nvSpPr>
        <p:spPr>
          <a:xfrm>
            <a:off x="4492905" y="3278808"/>
            <a:ext cx="16067822" cy="708890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25</a:t>
            </a:fld>
            <a:endParaRPr lang="es-ES"/>
          </a:p>
        </p:txBody>
      </p:sp>
      <p:sp>
        <p:nvSpPr>
          <p:cNvPr id="2" name="CuadroTexto 1"/>
          <p:cNvSpPr txBox="1"/>
          <p:nvPr/>
        </p:nvSpPr>
        <p:spPr>
          <a:xfrm>
            <a:off x="6154739" y="4930327"/>
            <a:ext cx="12887325" cy="5437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sym typeface="Helvetica Neue"/>
              </a:rPr>
              <a:t>El grupo </a:t>
            </a:r>
            <a:r>
              <a:rPr lang="es-ES_tradnl" sz="2500" dirty="0" err="1">
                <a:solidFill>
                  <a:srgbClr val="00000A"/>
                </a:solidFill>
                <a:uFill>
                  <a:solidFill>
                    <a:srgbClr val="00000A"/>
                  </a:solidFill>
                </a:uFill>
                <a:latin typeface="Helvetica Neue"/>
                <a:ea typeface="Helvetica Neue"/>
                <a:cs typeface="Helvetica Neue"/>
                <a:sym typeface="Helvetica Neue"/>
              </a:rPr>
              <a:t>iDoctor</a:t>
            </a:r>
            <a:r>
              <a:rPr lang="es-ES_tradnl" sz="2500" dirty="0">
                <a:solidFill>
                  <a:srgbClr val="00000A"/>
                </a:solidFill>
                <a:uFill>
                  <a:solidFill>
                    <a:srgbClr val="00000A"/>
                  </a:solidFill>
                </a:uFill>
                <a:latin typeface="Helvetica Neue"/>
                <a:ea typeface="Helvetica Neue"/>
                <a:cs typeface="Helvetica Neue"/>
                <a:sym typeface="Helvetica Neue"/>
              </a:rPr>
              <a:t> </a:t>
            </a:r>
            <a:r>
              <a:rPr lang="es-ES_tradnl" sz="2500" dirty="0" err="1">
                <a:solidFill>
                  <a:srgbClr val="00000A"/>
                </a:solidFill>
                <a:uFill>
                  <a:solidFill>
                    <a:srgbClr val="00000A"/>
                  </a:solidFill>
                </a:uFill>
                <a:latin typeface="Helvetica Neue"/>
                <a:ea typeface="Helvetica Neue"/>
                <a:cs typeface="Helvetica Neue"/>
                <a:sym typeface="Helvetica Neue"/>
              </a:rPr>
              <a:t>Team</a:t>
            </a:r>
            <a:r>
              <a:rPr lang="es-ES_tradnl" sz="2500" dirty="0">
                <a:solidFill>
                  <a:srgbClr val="00000A"/>
                </a:solidFill>
                <a:uFill>
                  <a:solidFill>
                    <a:srgbClr val="00000A"/>
                  </a:solidFill>
                </a:uFill>
                <a:latin typeface="Helvetica Neue"/>
                <a:ea typeface="Helvetica Neue"/>
                <a:cs typeface="Helvetica Neue"/>
                <a:sym typeface="Helvetica Neue"/>
              </a:rPr>
              <a:t> consta de 6 miembros, los </a:t>
            </a:r>
            <a:r>
              <a:rPr lang="es-ES_tradnl" sz="2500" dirty="0" err="1">
                <a:solidFill>
                  <a:srgbClr val="00000A"/>
                </a:solidFill>
                <a:uFill>
                  <a:solidFill>
                    <a:srgbClr val="00000A"/>
                  </a:solidFill>
                </a:uFill>
                <a:latin typeface="Helvetica Neue"/>
                <a:ea typeface="Helvetica Neue"/>
                <a:cs typeface="Helvetica Neue"/>
                <a:sym typeface="Helvetica Neue"/>
              </a:rPr>
              <a:t>cuá</a:t>
            </a:r>
            <a:r>
              <a:rPr lang="fr-FR" sz="2500" dirty="0">
                <a:solidFill>
                  <a:srgbClr val="00000A"/>
                </a:solidFill>
                <a:uFill>
                  <a:solidFill>
                    <a:srgbClr val="00000A"/>
                  </a:solidFill>
                </a:uFill>
                <a:latin typeface="Helvetica Neue"/>
                <a:ea typeface="Helvetica Neue"/>
                <a:cs typeface="Helvetica Neue"/>
                <a:sym typeface="Helvetica Neue"/>
              </a:rPr>
              <a:t>les </a:t>
            </a:r>
            <a:r>
              <a:rPr lang="fr-FR" sz="2500" dirty="0" err="1">
                <a:solidFill>
                  <a:srgbClr val="00000A"/>
                </a:solidFill>
                <a:uFill>
                  <a:solidFill>
                    <a:srgbClr val="00000A"/>
                  </a:solidFill>
                </a:uFill>
                <a:latin typeface="Helvetica Neue"/>
                <a:ea typeface="Helvetica Neue"/>
                <a:cs typeface="Helvetica Neue"/>
                <a:sym typeface="Helvetica Neue"/>
              </a:rPr>
              <a:t>ser</a:t>
            </a:r>
            <a:r>
              <a:rPr lang="es-ES_tradnl" sz="2500" dirty="0" err="1">
                <a:solidFill>
                  <a:srgbClr val="00000A"/>
                </a:solidFill>
                <a:uFill>
                  <a:solidFill>
                    <a:srgbClr val="00000A"/>
                  </a:solidFill>
                </a:uFill>
                <a:latin typeface="Helvetica Neue"/>
                <a:ea typeface="Helvetica Neue"/>
                <a:cs typeface="Helvetica Neue"/>
                <a:sym typeface="Helvetica Neue"/>
              </a:rPr>
              <a:t>án</a:t>
            </a:r>
            <a:r>
              <a:rPr lang="es-ES_tradnl" sz="2500" dirty="0">
                <a:solidFill>
                  <a:srgbClr val="00000A"/>
                </a:solidFill>
                <a:uFill>
                  <a:solidFill>
                    <a:srgbClr val="00000A"/>
                  </a:solidFill>
                </a:uFill>
                <a:latin typeface="Helvetica Neue"/>
                <a:ea typeface="Helvetica Neue"/>
                <a:cs typeface="Helvetica Neue"/>
                <a:sym typeface="Helvetica Neue"/>
              </a:rPr>
              <a:t> repartidos de la siguiente manera:</a:t>
            </a:r>
            <a:endParaRPr lang="es-ES" sz="2500" dirty="0">
              <a:solidFill>
                <a:srgbClr val="00000A"/>
              </a:solidFill>
              <a:uFill>
                <a:solidFill>
                  <a:srgbClr val="00000A"/>
                </a:solidFill>
              </a:uFill>
              <a:latin typeface="Helvetica Neue"/>
              <a:ea typeface="Helvetica Neue"/>
              <a:cs typeface="Helvetica Neue"/>
              <a:sym typeface="Helvetica Neue"/>
            </a:endParaRPr>
          </a:p>
          <a:p>
            <a:pPr marL="342900" lvl="2" indent="-342900" fontAlgn="base">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sym typeface="Helvetica Neue"/>
              </a:rPr>
              <a:t>2 revisores de </a:t>
            </a:r>
            <a:r>
              <a:rPr lang="es-ES_tradnl" sz="2500" dirty="0" err="1">
                <a:solidFill>
                  <a:srgbClr val="00000A"/>
                </a:solidFill>
                <a:uFill>
                  <a:solidFill>
                    <a:srgbClr val="00000A"/>
                  </a:solidFill>
                </a:uFill>
                <a:latin typeface="Helvetica Neue"/>
                <a:ea typeface="Helvetica Neue"/>
                <a:cs typeface="Helvetica Neue"/>
                <a:sym typeface="Helvetica Neue"/>
              </a:rPr>
              <a:t>CUs</a:t>
            </a:r>
            <a:r>
              <a:rPr lang="es-ES_tradnl" sz="2500" dirty="0">
                <a:solidFill>
                  <a:srgbClr val="00000A"/>
                </a:solidFill>
                <a:uFill>
                  <a:solidFill>
                    <a:srgbClr val="00000A"/>
                  </a:solidFill>
                </a:uFill>
                <a:latin typeface="Helvetica Neue"/>
                <a:ea typeface="Helvetica Neue"/>
                <a:cs typeface="Helvetica Neue"/>
                <a:sym typeface="Helvetica Neue"/>
              </a:rPr>
              <a:t>: Su función se limita a asegurar que los distintos casos de uso son coherentes y prácticos.</a:t>
            </a:r>
            <a:endParaRPr lang="es-ES" sz="2500" dirty="0">
              <a:solidFill>
                <a:srgbClr val="00000A"/>
              </a:solidFill>
              <a:uFill>
                <a:solidFill>
                  <a:srgbClr val="00000A"/>
                </a:solidFill>
              </a:uFill>
              <a:latin typeface="Helvetica Neue"/>
              <a:ea typeface="Helvetica Neue"/>
              <a:cs typeface="Helvetica Neue"/>
              <a:sym typeface="Helvetica Neue"/>
            </a:endParaRPr>
          </a:p>
          <a:p>
            <a:pPr marL="342900" lvl="0" indent="-342900" fontAlgn="base">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sym typeface="Helvetica Neue"/>
              </a:rPr>
              <a:t>2 diseñadores gráficos: </a:t>
            </a:r>
            <a:r>
              <a:rPr lang="es-ES_tradnl" sz="2500" dirty="0" err="1">
                <a:solidFill>
                  <a:srgbClr val="00000A"/>
                </a:solidFill>
                <a:uFill>
                  <a:solidFill>
                    <a:srgbClr val="00000A"/>
                  </a:solidFill>
                </a:uFill>
                <a:latin typeface="Helvetica Neue"/>
                <a:ea typeface="Helvetica Neue"/>
                <a:cs typeface="Helvetica Neue"/>
                <a:sym typeface="Helvetica Neue"/>
              </a:rPr>
              <a:t>Sencargan</a:t>
            </a:r>
            <a:r>
              <a:rPr lang="es-ES_tradnl" sz="2500" dirty="0">
                <a:solidFill>
                  <a:srgbClr val="00000A"/>
                </a:solidFill>
                <a:uFill>
                  <a:solidFill>
                    <a:srgbClr val="00000A"/>
                  </a:solidFill>
                </a:uFill>
                <a:latin typeface="Helvetica Neue"/>
                <a:ea typeface="Helvetica Neue"/>
                <a:cs typeface="Helvetica Neue"/>
                <a:sym typeface="Helvetica Neue"/>
              </a:rPr>
              <a:t> de hacer una interfaz amigable y fácil de entender. A su vez se encargarán de la estructura de la programación.</a:t>
            </a:r>
            <a:endParaRPr lang="es-ES" sz="2500" dirty="0">
              <a:solidFill>
                <a:srgbClr val="00000A"/>
              </a:solidFill>
              <a:uFill>
                <a:solidFill>
                  <a:srgbClr val="00000A"/>
                </a:solidFill>
              </a:uFill>
              <a:latin typeface="Helvetica Neue"/>
              <a:ea typeface="Helvetica Neue"/>
              <a:cs typeface="Helvetica Neue"/>
              <a:sym typeface="Helvetica Neue"/>
            </a:endParaRPr>
          </a:p>
          <a:p>
            <a:pPr marL="342900" lvl="0" indent="-342900" fontAlgn="base">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sym typeface="Helvetica Neue"/>
              </a:rPr>
              <a:t>2 programadores.</a:t>
            </a:r>
            <a:endParaRPr lang="es-ES" sz="2500" dirty="0">
              <a:solidFill>
                <a:srgbClr val="00000A"/>
              </a:solidFill>
              <a:uFill>
                <a:solidFill>
                  <a:srgbClr val="00000A"/>
                </a:solidFill>
              </a:uFill>
              <a:latin typeface="Helvetica Neue"/>
              <a:ea typeface="Helvetica Neue"/>
              <a:cs typeface="Helvetica Neue"/>
              <a:sym typeface="Helvetica Neue"/>
            </a:endParaRP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214590041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48254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5. Recursos del proyecto</a:t>
            </a:r>
            <a:endParaRPr dirty="0"/>
          </a:p>
        </p:txBody>
      </p:sp>
      <p:grpSp>
        <p:nvGrpSpPr>
          <p:cNvPr id="200" name="Group 200"/>
          <p:cNvGrpSpPr/>
          <p:nvPr/>
        </p:nvGrpSpPr>
        <p:grpSpPr>
          <a:xfrm>
            <a:off x="10012215" y="2119343"/>
            <a:ext cx="5904057" cy="5950864"/>
            <a:chOff x="-857050" y="-1599524"/>
            <a:chExt cx="4319032" cy="5950859"/>
          </a:xfrm>
        </p:grpSpPr>
        <p:sp>
          <p:nvSpPr>
            <p:cNvPr id="198" name="Shape 198"/>
            <p:cNvSpPr/>
            <p:nvPr/>
          </p:nvSpPr>
          <p:spPr>
            <a:xfrm>
              <a:off x="-857050" y="-1438017"/>
              <a:ext cx="319002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705904" y="-1599524"/>
              <a:ext cx="3523292" cy="10259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Hardware y software</a:t>
              </a:r>
              <a:endParaRPr dirty="0"/>
            </a:p>
          </p:txBody>
        </p:sp>
        <p:sp>
          <p:nvSpPr>
            <p:cNvPr id="11" name="Shape 198"/>
            <p:cNvSpPr/>
            <p:nvPr/>
          </p:nvSpPr>
          <p:spPr>
            <a:xfrm>
              <a:off x="-167230" y="-69978"/>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2" name="Shape 199"/>
            <p:cNvSpPr/>
            <p:nvPr/>
          </p:nvSpPr>
          <p:spPr>
            <a:xfrm>
              <a:off x="-82213" y="-59491"/>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2.1 Hardware</a:t>
              </a:r>
              <a:endParaRPr dirty="0"/>
            </a:p>
          </p:txBody>
        </p:sp>
        <p:sp>
          <p:nvSpPr>
            <p:cNvPr id="15" name="Shape 198"/>
            <p:cNvSpPr/>
            <p:nvPr/>
          </p:nvSpPr>
          <p:spPr>
            <a:xfrm>
              <a:off x="-146327" y="3579936"/>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7" name="Shape 199"/>
            <p:cNvSpPr/>
            <p:nvPr/>
          </p:nvSpPr>
          <p:spPr>
            <a:xfrm>
              <a:off x="-61310" y="3590424"/>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2.2 Software</a:t>
              </a:r>
              <a:endParaRPr dirty="0"/>
            </a:p>
          </p:txBody>
        </p:sp>
      </p:grpSp>
      <p:sp>
        <p:nvSpPr>
          <p:cNvPr id="16" name="Shape 212"/>
          <p:cNvSpPr/>
          <p:nvPr/>
        </p:nvSpPr>
        <p:spPr>
          <a:xfrm>
            <a:off x="4521480" y="7058025"/>
            <a:ext cx="16067822" cy="625291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26</a:t>
            </a:fld>
            <a:endParaRPr lang="es-ES"/>
          </a:p>
        </p:txBody>
      </p:sp>
      <p:sp>
        <p:nvSpPr>
          <p:cNvPr id="2" name="CuadroTexto 1"/>
          <p:cNvSpPr txBox="1"/>
          <p:nvPr/>
        </p:nvSpPr>
        <p:spPr>
          <a:xfrm>
            <a:off x="6183313" y="8321477"/>
            <a:ext cx="12887325" cy="37702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sym typeface="Helvetica Neue"/>
              </a:rPr>
              <a:t>EL software utilizado para el desarrollo de la aplicación será:</a:t>
            </a:r>
          </a:p>
          <a:p>
            <a:r>
              <a:rPr lang="es-ES" sz="2500" dirty="0">
                <a:solidFill>
                  <a:srgbClr val="00000A"/>
                </a:solidFill>
                <a:uFill>
                  <a:solidFill>
                    <a:srgbClr val="00000A"/>
                  </a:solidFill>
                </a:uFill>
                <a:latin typeface="Helvetica Neue"/>
                <a:ea typeface="Helvetica Neue"/>
                <a:cs typeface="Helvetica Neue"/>
                <a:sym typeface="Helvetica Neue"/>
              </a:rPr>
              <a:t>•  Eclipse: Es una plataforma de software compuesto por un conjunto de herramientas de         	        programación en Java y C++, compatible con SQL y elementos Web.</a:t>
            </a:r>
          </a:p>
          <a:p>
            <a:r>
              <a:rPr lang="es-ES" sz="2500" dirty="0">
                <a:solidFill>
                  <a:srgbClr val="00000A"/>
                </a:solidFill>
                <a:uFill>
                  <a:solidFill>
                    <a:srgbClr val="00000A"/>
                  </a:solidFill>
                </a:uFill>
                <a:latin typeface="Helvetica Neue"/>
                <a:ea typeface="Helvetica Neue"/>
                <a:cs typeface="Helvetica Neue"/>
                <a:sym typeface="Helvetica Neue"/>
              </a:rPr>
              <a:t>•  GitHub: Herramienta de control de versiones.</a:t>
            </a:r>
          </a:p>
          <a:p>
            <a:r>
              <a:rPr lang="es-ES" sz="2500" dirty="0">
                <a:solidFill>
                  <a:srgbClr val="00000A"/>
                </a:solidFill>
                <a:uFill>
                  <a:solidFill>
                    <a:srgbClr val="00000A"/>
                  </a:solidFill>
                </a:uFill>
                <a:latin typeface="Helvetica Neue"/>
                <a:ea typeface="Helvetica Neue"/>
                <a:cs typeface="Helvetica Neue"/>
                <a:sym typeface="Helvetica Neue"/>
              </a:rPr>
              <a:t>•  Adobe XD: Desarrollo gráfico de la aplicación.</a:t>
            </a:r>
          </a:p>
        </p:txBody>
      </p:sp>
      <p:sp>
        <p:nvSpPr>
          <p:cNvPr id="13" name="Shape 212"/>
          <p:cNvSpPr/>
          <p:nvPr/>
        </p:nvSpPr>
        <p:spPr>
          <a:xfrm>
            <a:off x="4521480" y="3396486"/>
            <a:ext cx="16067822" cy="256498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4" name="Rectángulo 3"/>
          <p:cNvSpPr/>
          <p:nvPr/>
        </p:nvSpPr>
        <p:spPr>
          <a:xfrm>
            <a:off x="6183313" y="4655071"/>
            <a:ext cx="12887325" cy="861774"/>
          </a:xfrm>
          <a:prstGeom prst="rect">
            <a:avLst/>
          </a:prstGeom>
        </p:spPr>
        <p:txBody>
          <a:bodyPr wrap="square">
            <a:spAutoFit/>
          </a:bodyPr>
          <a:lstStyle/>
          <a:p>
            <a:r>
              <a:rPr lang="es-ES_tradnl" sz="2500" dirty="0">
                <a:solidFill>
                  <a:srgbClr val="00000A"/>
                </a:solidFill>
                <a:uFill>
                  <a:solidFill>
                    <a:srgbClr val="00000A"/>
                  </a:solidFill>
                </a:uFill>
                <a:latin typeface="Helvetica Neue"/>
                <a:ea typeface="Helvetica Neue"/>
                <a:cs typeface="Helvetica Neue"/>
              </a:rPr>
              <a:t>El hardware empleado para desarrollar la aplicación será sencillamente de ordenadores de gama media de sobremesa.</a:t>
            </a:r>
            <a:endParaRPr lang="es-ES" sz="2500" dirty="0">
              <a:solidFill>
                <a:srgbClr val="00000A"/>
              </a:solidFill>
              <a:uFill>
                <a:solidFill>
                  <a:srgbClr val="00000A"/>
                </a:solidFill>
              </a:uFill>
              <a:latin typeface="Helvetica Neue"/>
              <a:ea typeface="Helvetica Neue"/>
              <a:cs typeface="Helvetica Neue"/>
            </a:endParaRPr>
          </a:p>
        </p:txBody>
      </p:sp>
    </p:spTree>
    <p:extLst>
      <p:ext uri="{BB962C8B-B14F-4D97-AF65-F5344CB8AC3E}">
        <p14:creationId xmlns:p14="http://schemas.microsoft.com/office/powerpoint/2010/main" val="154539010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48254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5. Recursos del proyecto</a:t>
            </a:r>
            <a:endParaRPr dirty="0"/>
          </a:p>
        </p:txBody>
      </p:sp>
      <p:grpSp>
        <p:nvGrpSpPr>
          <p:cNvPr id="200" name="Group 200"/>
          <p:cNvGrpSpPr/>
          <p:nvPr/>
        </p:nvGrpSpPr>
        <p:grpSpPr>
          <a:xfrm>
            <a:off x="6183311" y="2280850"/>
            <a:ext cx="15182577" cy="5592704"/>
            <a:chOff x="-3658032" y="-1438017"/>
            <a:chExt cx="11106604" cy="5592698"/>
          </a:xfrm>
        </p:grpSpPr>
        <p:sp>
          <p:nvSpPr>
            <p:cNvPr id="198" name="Shape 198"/>
            <p:cNvSpPr/>
            <p:nvPr/>
          </p:nvSpPr>
          <p:spPr>
            <a:xfrm>
              <a:off x="-857050" y="-1438017"/>
              <a:ext cx="275126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705904" y="-1368692"/>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3  Lista de recursos</a:t>
              </a:r>
              <a:endParaRPr dirty="0"/>
            </a:p>
          </p:txBody>
        </p:sp>
        <p:sp>
          <p:nvSpPr>
            <p:cNvPr id="11" name="Shape 198"/>
            <p:cNvSpPr/>
            <p:nvPr/>
          </p:nvSpPr>
          <p:spPr>
            <a:xfrm>
              <a:off x="-3658032" y="-69978"/>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2" name="Shape 199"/>
            <p:cNvSpPr/>
            <p:nvPr/>
          </p:nvSpPr>
          <p:spPr>
            <a:xfrm>
              <a:off x="-3573015" y="-59491"/>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3.1 Personal</a:t>
              </a:r>
              <a:endParaRPr dirty="0"/>
            </a:p>
          </p:txBody>
        </p:sp>
        <p:sp>
          <p:nvSpPr>
            <p:cNvPr id="17" name="Shape 199"/>
            <p:cNvSpPr/>
            <p:nvPr/>
          </p:nvSpPr>
          <p:spPr>
            <a:xfrm>
              <a:off x="-61310" y="3590424"/>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2.2 Software</a:t>
              </a:r>
              <a:endParaRPr dirty="0"/>
            </a:p>
          </p:txBody>
        </p:sp>
        <p:sp>
          <p:nvSpPr>
            <p:cNvPr id="18" name="Shape 198"/>
            <p:cNvSpPr/>
            <p:nvPr/>
          </p:nvSpPr>
          <p:spPr>
            <a:xfrm>
              <a:off x="3840266" y="-81538"/>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 name="Shape 199"/>
            <p:cNvSpPr/>
            <p:nvPr/>
          </p:nvSpPr>
          <p:spPr>
            <a:xfrm>
              <a:off x="3925280" y="-71051"/>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3.2 Hardware</a:t>
              </a:r>
              <a:endParaRPr dirty="0"/>
            </a:p>
          </p:txBody>
        </p:sp>
        <p:sp>
          <p:nvSpPr>
            <p:cNvPr id="24" name="Shape 198"/>
            <p:cNvSpPr/>
            <p:nvPr/>
          </p:nvSpPr>
          <p:spPr>
            <a:xfrm>
              <a:off x="3830233" y="3383282"/>
              <a:ext cx="185240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25" name="Shape 199"/>
            <p:cNvSpPr/>
            <p:nvPr/>
          </p:nvSpPr>
          <p:spPr>
            <a:xfrm>
              <a:off x="3915247" y="3393769"/>
              <a:ext cx="3523292"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3.3 Software</a:t>
              </a:r>
              <a:endParaRPr dirty="0"/>
            </a:p>
          </p:txBody>
        </p:sp>
      </p:grpSp>
      <p:sp>
        <p:nvSpPr>
          <p:cNvPr id="3" name="Marcador de número de diapositiva 2"/>
          <p:cNvSpPr>
            <a:spLocks noGrp="1"/>
          </p:cNvSpPr>
          <p:nvPr>
            <p:ph type="sldNum" sz="quarter" idx="2"/>
          </p:nvPr>
        </p:nvSpPr>
        <p:spPr/>
        <p:txBody>
          <a:bodyPr/>
          <a:lstStyle/>
          <a:p>
            <a:fld id="{86CB4B4D-7CA3-9044-876B-883B54F8677D}" type="slidenum">
              <a:rPr lang="es-ES" smtClean="0"/>
              <a:t>27</a:t>
            </a:fld>
            <a:endParaRPr lang="es-ES"/>
          </a:p>
        </p:txBody>
      </p:sp>
      <p:sp>
        <p:nvSpPr>
          <p:cNvPr id="13" name="Shape 212"/>
          <p:cNvSpPr/>
          <p:nvPr/>
        </p:nvSpPr>
        <p:spPr>
          <a:xfrm>
            <a:off x="2549805" y="3396486"/>
            <a:ext cx="9280245" cy="8633589"/>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4" name="Rectángulo 3"/>
          <p:cNvSpPr/>
          <p:nvPr/>
        </p:nvSpPr>
        <p:spPr>
          <a:xfrm>
            <a:off x="3775167" y="5171113"/>
            <a:ext cx="12887325" cy="6222216"/>
          </a:xfrm>
          <a:prstGeom prst="rect">
            <a:avLst/>
          </a:prstGeom>
        </p:spPr>
        <p:txBody>
          <a:bodyPr wrap="square">
            <a:spAutoFit/>
          </a:bodyPr>
          <a:lstStyle/>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Samuel Solo de Zaldívar Barbero</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Jesús Martín</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Adrián Agudo García-Heras</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Javier Pino Hernández</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Agustín </a:t>
            </a:r>
            <a:r>
              <a:rPr lang="es-ES_tradnl" sz="2500" dirty="0" err="1">
                <a:solidFill>
                  <a:srgbClr val="00000A"/>
                </a:solidFill>
                <a:uFill>
                  <a:solidFill>
                    <a:srgbClr val="00000A"/>
                  </a:solidFill>
                </a:uFill>
                <a:latin typeface="Helvetica Neue"/>
                <a:ea typeface="Helvetica Neue"/>
                <a:cs typeface="Helvetica Neue"/>
              </a:rPr>
              <a:t>Jofré</a:t>
            </a:r>
            <a:r>
              <a:rPr lang="es-ES_tradnl" sz="2500" dirty="0">
                <a:solidFill>
                  <a:srgbClr val="00000A"/>
                </a:solidFill>
                <a:uFill>
                  <a:solidFill>
                    <a:srgbClr val="00000A"/>
                  </a:solidFill>
                </a:uFill>
                <a:latin typeface="Helvetica Neue"/>
                <a:ea typeface="Helvetica Neue"/>
                <a:cs typeface="Helvetica Neue"/>
              </a:rPr>
              <a:t> </a:t>
            </a:r>
            <a:r>
              <a:rPr lang="es-ES_tradnl" sz="2500" dirty="0" err="1">
                <a:solidFill>
                  <a:srgbClr val="00000A"/>
                </a:solidFill>
                <a:uFill>
                  <a:solidFill>
                    <a:srgbClr val="00000A"/>
                  </a:solidFill>
                </a:uFill>
                <a:latin typeface="Helvetica Neue"/>
                <a:ea typeface="Helvetica Neue"/>
                <a:cs typeface="Helvetica Neue"/>
              </a:rPr>
              <a:t>Millet</a:t>
            </a:r>
            <a:endParaRPr lang="es-ES_tradnl" sz="2500" dirty="0">
              <a:solidFill>
                <a:srgbClr val="00000A"/>
              </a:solidFill>
              <a:uFill>
                <a:solidFill>
                  <a:srgbClr val="00000A"/>
                </a:solidFill>
              </a:uFill>
              <a:latin typeface="Helvetica Neue"/>
              <a:ea typeface="Helvetica Neue"/>
              <a:cs typeface="Helvetica Neue"/>
            </a:endParaRPr>
          </a:p>
          <a:p>
            <a:pPr marL="342900" indent="-342900">
              <a:buFont typeface="Arial" panose="020B0604020202020204" pitchFamily="34" charset="0"/>
              <a:buChar char="•"/>
            </a:pPr>
            <a:r>
              <a:rPr lang="es-ES_tradnl" sz="2500" dirty="0" err="1">
                <a:solidFill>
                  <a:srgbClr val="00000A"/>
                </a:solidFill>
                <a:uFill>
                  <a:solidFill>
                    <a:srgbClr val="00000A"/>
                  </a:solidFill>
                </a:uFill>
                <a:latin typeface="Helvetica Neue"/>
                <a:ea typeface="Helvetica Neue"/>
                <a:cs typeface="Helvetica Neue"/>
              </a:rPr>
              <a:t>Huaibo</a:t>
            </a:r>
            <a:r>
              <a:rPr lang="es-ES_tradnl" sz="2500" dirty="0">
                <a:solidFill>
                  <a:srgbClr val="00000A"/>
                </a:solidFill>
                <a:uFill>
                  <a:solidFill>
                    <a:srgbClr val="00000A"/>
                  </a:solidFill>
                </a:uFill>
                <a:latin typeface="Helvetica Neue"/>
                <a:ea typeface="Helvetica Neue"/>
                <a:cs typeface="Helvetica Neue"/>
              </a:rPr>
              <a:t> Yang</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Paciente</a:t>
            </a:r>
          </a:p>
          <a:p>
            <a:pPr marL="342900" indent="-342900">
              <a:buFont typeface="Arial" panose="020B0604020202020204" pitchFamily="34" charset="0"/>
              <a:buChar char="•"/>
            </a:pPr>
            <a:r>
              <a:rPr lang="es-ES_tradnl" sz="2500" dirty="0">
                <a:solidFill>
                  <a:srgbClr val="00000A"/>
                </a:solidFill>
                <a:uFill>
                  <a:solidFill>
                    <a:srgbClr val="00000A"/>
                  </a:solidFill>
                </a:uFill>
                <a:latin typeface="Helvetica Neue"/>
                <a:ea typeface="Helvetica Neue"/>
                <a:cs typeface="Helvetica Neue"/>
              </a:rPr>
              <a:t>Médico</a:t>
            </a:r>
          </a:p>
        </p:txBody>
      </p:sp>
      <p:sp>
        <p:nvSpPr>
          <p:cNvPr id="20" name="Shape 212"/>
          <p:cNvSpPr/>
          <p:nvPr/>
        </p:nvSpPr>
        <p:spPr>
          <a:xfrm>
            <a:off x="12853331" y="3402072"/>
            <a:ext cx="9280245" cy="275831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6" name="Rectángulo 5"/>
          <p:cNvSpPr/>
          <p:nvPr/>
        </p:nvSpPr>
        <p:spPr>
          <a:xfrm>
            <a:off x="13978307" y="5003642"/>
            <a:ext cx="4522392" cy="477054"/>
          </a:xfrm>
          <a:prstGeom prst="rect">
            <a:avLst/>
          </a:prstGeom>
        </p:spPr>
        <p:txBody>
          <a:bodyPr wrap="non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Ordenadores de sobremesa</a:t>
            </a:r>
          </a:p>
        </p:txBody>
      </p:sp>
      <p:sp>
        <p:nvSpPr>
          <p:cNvPr id="22" name="Shape 212"/>
          <p:cNvSpPr/>
          <p:nvPr/>
        </p:nvSpPr>
        <p:spPr>
          <a:xfrm>
            <a:off x="12853331" y="6735130"/>
            <a:ext cx="9280245" cy="529494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8" name="Rectángulo 7"/>
          <p:cNvSpPr/>
          <p:nvPr/>
        </p:nvSpPr>
        <p:spPr>
          <a:xfrm>
            <a:off x="13978307" y="8000349"/>
            <a:ext cx="9506600" cy="3760004"/>
          </a:xfrm>
          <a:prstGeom prst="rect">
            <a:avLst/>
          </a:prstGeom>
        </p:spPr>
        <p:txBody>
          <a:bodyPr wrap="squar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Entorno de desarrollo Eclipse</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GitHub</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Adobe XD</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Gantt Project</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Microsoft Word</a:t>
            </a:r>
          </a:p>
        </p:txBody>
      </p:sp>
    </p:spTree>
    <p:extLst>
      <p:ext uri="{BB962C8B-B14F-4D97-AF65-F5344CB8AC3E}">
        <p14:creationId xmlns:p14="http://schemas.microsoft.com/office/powerpoint/2010/main" val="355926643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305485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6. Organización del personal (Gestión del Equipo)</a:t>
            </a:r>
            <a:endParaRPr dirty="0"/>
          </a:p>
        </p:txBody>
      </p:sp>
      <p:grpSp>
        <p:nvGrpSpPr>
          <p:cNvPr id="200" name="Group 200"/>
          <p:cNvGrpSpPr/>
          <p:nvPr/>
        </p:nvGrpSpPr>
        <p:grpSpPr>
          <a:xfrm>
            <a:off x="10589347" y="3797976"/>
            <a:ext cx="4589610" cy="771400"/>
            <a:chOff x="-925972" y="79108"/>
            <a:chExt cx="7149288" cy="771399"/>
          </a:xfrm>
        </p:grpSpPr>
        <p:sp>
          <p:nvSpPr>
            <p:cNvPr id="198" name="Shape 198"/>
            <p:cNvSpPr/>
            <p:nvPr/>
          </p:nvSpPr>
          <p:spPr>
            <a:xfrm>
              <a:off x="-925972" y="79108"/>
              <a:ext cx="6259055"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840954" y="182679"/>
              <a:ext cx="7064270"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1 Estructura de equipo </a:t>
              </a:r>
              <a:endParaRPr dirty="0"/>
            </a:p>
          </p:txBody>
        </p:sp>
      </p:grpSp>
      <p:sp>
        <p:nvSpPr>
          <p:cNvPr id="16" name="Shape 212"/>
          <p:cNvSpPr/>
          <p:nvPr/>
        </p:nvSpPr>
        <p:spPr>
          <a:xfrm>
            <a:off x="4492905" y="3278809"/>
            <a:ext cx="16067822" cy="683674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28</a:t>
            </a:fld>
            <a:endParaRPr lang="es-ES"/>
          </a:p>
        </p:txBody>
      </p:sp>
      <p:sp>
        <p:nvSpPr>
          <p:cNvPr id="2" name="CuadroTexto 1"/>
          <p:cNvSpPr txBox="1"/>
          <p:nvPr/>
        </p:nvSpPr>
        <p:spPr>
          <a:xfrm>
            <a:off x="6322162" y="4999754"/>
            <a:ext cx="13178557"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sym typeface="Helvetica Neue"/>
              </a:rPr>
              <a:t>Para el desarrollo del proyecto nos hemos organizado de manera descentralizada democrática (DD) puesto que no tenemos un jefe designado en concreto, cada miembro del grupo asume dicho papel en cada una de las partes a entregar del trabajo.</a:t>
            </a:r>
          </a:p>
          <a:p>
            <a:r>
              <a:rPr lang="es-ES" sz="2500" dirty="0">
                <a:solidFill>
                  <a:srgbClr val="00000A"/>
                </a:solidFill>
                <a:uFill>
                  <a:solidFill>
                    <a:srgbClr val="00000A"/>
                  </a:solidFill>
                </a:uFill>
                <a:latin typeface="Helvetica Neue"/>
                <a:ea typeface="Helvetica Neue"/>
                <a:cs typeface="Helvetica Neue"/>
                <a:sym typeface="Helvetica Neue"/>
              </a:rPr>
              <a:t>La comunicación y las decisiones se toman en equipo en reuniones ocasionales así como por distintos medios de comunicación a través de Internet.</a:t>
            </a: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327521828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305485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6. Organización del personal (Gestión del Equipo)</a:t>
            </a:r>
            <a:endParaRPr dirty="0"/>
          </a:p>
        </p:txBody>
      </p:sp>
      <p:grpSp>
        <p:nvGrpSpPr>
          <p:cNvPr id="200" name="Group 200"/>
          <p:cNvGrpSpPr/>
          <p:nvPr/>
        </p:nvGrpSpPr>
        <p:grpSpPr>
          <a:xfrm>
            <a:off x="10903758" y="2797739"/>
            <a:ext cx="4962094" cy="771400"/>
            <a:chOff x="-436210" y="364410"/>
            <a:chExt cx="7729511" cy="771399"/>
          </a:xfrm>
        </p:grpSpPr>
        <p:sp>
          <p:nvSpPr>
            <p:cNvPr id="198" name="Shape 198"/>
            <p:cNvSpPr/>
            <p:nvPr/>
          </p:nvSpPr>
          <p:spPr>
            <a:xfrm>
              <a:off x="-436210" y="364410"/>
              <a:ext cx="7149288"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229031" y="467981"/>
              <a:ext cx="7064270"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Informes de gestión</a:t>
              </a:r>
              <a:endParaRPr dirty="0"/>
            </a:p>
          </p:txBody>
        </p:sp>
      </p:grpSp>
      <p:sp>
        <p:nvSpPr>
          <p:cNvPr id="16" name="Shape 212"/>
          <p:cNvSpPr/>
          <p:nvPr/>
        </p:nvSpPr>
        <p:spPr>
          <a:xfrm>
            <a:off x="4564490" y="2325396"/>
            <a:ext cx="16604319" cy="1112513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29</a:t>
            </a:fld>
            <a:endParaRPr lang="es-ES"/>
          </a:p>
        </p:txBody>
      </p:sp>
      <p:sp>
        <p:nvSpPr>
          <p:cNvPr id="2" name="CuadroTexto 1"/>
          <p:cNvSpPr txBox="1"/>
          <p:nvPr/>
        </p:nvSpPr>
        <p:spPr>
          <a:xfrm>
            <a:off x="5723057" y="3676531"/>
            <a:ext cx="14405528" cy="2590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sym typeface="Helvetica Neue"/>
              </a:rPr>
              <a:t>Con la estructura empleada no tenemos competencias o responsabilidades permanentes puesto que cada una de las partes las redistribuimos. En el caso concreto de el Plan de Proyecto, la asignación está descrita de la siguiente manera:</a:t>
            </a: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9" name="Shape 198"/>
          <p:cNvSpPr/>
          <p:nvPr/>
        </p:nvSpPr>
        <p:spPr>
          <a:xfrm>
            <a:off x="6097170" y="6176428"/>
            <a:ext cx="5799447" cy="771400"/>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20" name="Shape 199"/>
          <p:cNvSpPr/>
          <p:nvPr/>
        </p:nvSpPr>
        <p:spPr>
          <a:xfrm>
            <a:off x="6151749" y="6279999"/>
            <a:ext cx="6116343"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it-IT" dirty="0"/>
              <a:t>Samuel Solo de Zaldívar Barbero</a:t>
            </a:r>
          </a:p>
        </p:txBody>
      </p:sp>
      <p:sp>
        <p:nvSpPr>
          <p:cNvPr id="25" name="Shape 212"/>
          <p:cNvSpPr/>
          <p:nvPr/>
        </p:nvSpPr>
        <p:spPr>
          <a:xfrm>
            <a:off x="5449790" y="5571006"/>
            <a:ext cx="7254558" cy="657406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5" name="Rectángulo 4"/>
          <p:cNvSpPr/>
          <p:nvPr/>
        </p:nvSpPr>
        <p:spPr>
          <a:xfrm>
            <a:off x="6057578" y="7509365"/>
            <a:ext cx="6304683" cy="3323987"/>
          </a:xfrm>
          <a:prstGeom prst="rect">
            <a:avLst/>
          </a:prstGeom>
        </p:spPr>
        <p:txBody>
          <a:bodyPr wrap="squar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Introducción</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Organización del personal (Gestión del Equipo)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Recursos del proyecto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Mecanismos de seguimiento y control</a:t>
            </a:r>
          </a:p>
        </p:txBody>
      </p:sp>
      <p:sp>
        <p:nvSpPr>
          <p:cNvPr id="27" name="Shape 198"/>
          <p:cNvSpPr/>
          <p:nvPr/>
        </p:nvSpPr>
        <p:spPr>
          <a:xfrm>
            <a:off x="13834923" y="5909176"/>
            <a:ext cx="5799447" cy="771400"/>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28" name="Shape 199"/>
          <p:cNvSpPr/>
          <p:nvPr/>
        </p:nvSpPr>
        <p:spPr>
          <a:xfrm>
            <a:off x="14917956" y="6012747"/>
            <a:ext cx="6116343"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it-IT" dirty="0"/>
              <a:t>Javier Pino Hernández</a:t>
            </a:r>
          </a:p>
        </p:txBody>
      </p:sp>
      <p:sp>
        <p:nvSpPr>
          <p:cNvPr id="29" name="Shape 212"/>
          <p:cNvSpPr/>
          <p:nvPr/>
        </p:nvSpPr>
        <p:spPr>
          <a:xfrm>
            <a:off x="13198563" y="5614172"/>
            <a:ext cx="7072166" cy="296939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 name="Rectángulo 29"/>
          <p:cNvSpPr/>
          <p:nvPr/>
        </p:nvSpPr>
        <p:spPr>
          <a:xfrm>
            <a:off x="13612989" y="6866609"/>
            <a:ext cx="6304683" cy="1297791"/>
          </a:xfrm>
          <a:prstGeom prst="rect">
            <a:avLst/>
          </a:prstGeom>
        </p:spPr>
        <p:txBody>
          <a:bodyPr wrap="squar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Introducción</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Estrategia de gestión del riesgo</a:t>
            </a:r>
          </a:p>
        </p:txBody>
      </p:sp>
      <p:sp>
        <p:nvSpPr>
          <p:cNvPr id="35" name="Shape 198"/>
          <p:cNvSpPr/>
          <p:nvPr/>
        </p:nvSpPr>
        <p:spPr>
          <a:xfrm>
            <a:off x="13865608" y="9195840"/>
            <a:ext cx="5799447" cy="771400"/>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36" name="Shape 199"/>
          <p:cNvSpPr/>
          <p:nvPr/>
        </p:nvSpPr>
        <p:spPr>
          <a:xfrm>
            <a:off x="14428140" y="9265145"/>
            <a:ext cx="6116343" cy="5642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it-IT" dirty="0"/>
              <a:t>Adrián Agudo García-Heras</a:t>
            </a:r>
          </a:p>
        </p:txBody>
      </p:sp>
      <p:sp>
        <p:nvSpPr>
          <p:cNvPr id="37" name="Shape 212"/>
          <p:cNvSpPr/>
          <p:nvPr/>
        </p:nvSpPr>
        <p:spPr>
          <a:xfrm>
            <a:off x="13218228" y="8878566"/>
            <a:ext cx="7072166" cy="326650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8" name="Rectángulo 37"/>
          <p:cNvSpPr/>
          <p:nvPr/>
        </p:nvSpPr>
        <p:spPr>
          <a:xfrm>
            <a:off x="13612989" y="10044187"/>
            <a:ext cx="6304683" cy="1682512"/>
          </a:xfrm>
          <a:prstGeom prst="rect">
            <a:avLst/>
          </a:prstGeom>
        </p:spPr>
        <p:txBody>
          <a:bodyPr wrap="square">
            <a:spAutoFit/>
          </a:bodyPr>
          <a:lstStyle/>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Organización del personal (Gestión del Equipo)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Recursos del proyecto</a:t>
            </a:r>
          </a:p>
        </p:txBody>
      </p:sp>
    </p:spTree>
    <p:extLst>
      <p:ext uri="{BB962C8B-B14F-4D97-AF65-F5344CB8AC3E}">
        <p14:creationId xmlns:p14="http://schemas.microsoft.com/office/powerpoint/2010/main" val="1587521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0" name="Shape 170"/>
          <p:cNvSpPr/>
          <p:nvPr/>
        </p:nvSpPr>
        <p:spPr>
          <a:xfrm>
            <a:off x="23281767"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171" name="Shape 171"/>
          <p:cNvSpPr/>
          <p:nvPr/>
        </p:nvSpPr>
        <p:spPr>
          <a:xfrm>
            <a:off x="1044067" y="512137"/>
            <a:ext cx="1659636"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err="1"/>
              <a:t>Indice</a:t>
            </a:r>
            <a:endParaRPr dirty="0"/>
          </a:p>
        </p:txBody>
      </p:sp>
      <p:sp>
        <p:nvSpPr>
          <p:cNvPr id="172" name="Shape 172"/>
          <p:cNvSpPr/>
          <p:nvPr/>
        </p:nvSpPr>
        <p:spPr>
          <a:xfrm>
            <a:off x="6103993" y="5465897"/>
            <a:ext cx="3084056"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a:t>1 Estructura de equipo </a:t>
            </a:r>
          </a:p>
          <a:p>
            <a:r>
              <a:rPr lang="es-ES_tradnl" dirty="0"/>
              <a:t>2 </a:t>
            </a:r>
            <a:r>
              <a:rPr lang="fr-FR" dirty="0"/>
              <a:t>Informes de </a:t>
            </a:r>
            <a:r>
              <a:rPr lang="fr-FR" dirty="0" err="1"/>
              <a:t>gesti</a:t>
            </a:r>
            <a:r>
              <a:rPr lang="es-ES_tradnl" dirty="0"/>
              <a:t>ón</a:t>
            </a:r>
            <a:endParaRPr dirty="0"/>
          </a:p>
        </p:txBody>
      </p:sp>
      <p:sp>
        <p:nvSpPr>
          <p:cNvPr id="175" name="Shape 175"/>
          <p:cNvSpPr/>
          <p:nvPr/>
        </p:nvSpPr>
        <p:spPr>
          <a:xfrm>
            <a:off x="10289724" y="5465897"/>
            <a:ext cx="3977486" cy="595034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a:t>
            </a:r>
            <a:r>
              <a:rPr lang="es-ES" sz="2000" dirty="0">
                <a:solidFill>
                  <a:srgbClr val="000000"/>
                </a:solidFill>
                <a:uFill>
                  <a:solidFill>
                    <a:srgbClr val="000000"/>
                  </a:solidFill>
                </a:uFill>
                <a:latin typeface="Helvetica Neue"/>
                <a:ea typeface="Helvetica Neue"/>
                <a:cs typeface="Helvetica Neue"/>
                <a:sym typeface="Helvetica Neue"/>
              </a:rPr>
              <a:t>Garantía de calidad y control (Plan de Calidad)</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a:t>
            </a:r>
            <a:r>
              <a:rPr lang="es-ES" sz="2000" dirty="0">
                <a:solidFill>
                  <a:srgbClr val="000000"/>
                </a:solidFill>
                <a:uFill>
                  <a:solidFill>
                    <a:srgbClr val="000000"/>
                  </a:solidFill>
                </a:uFill>
                <a:latin typeface="Helvetica Neue"/>
                <a:ea typeface="Helvetica Neue"/>
                <a:cs typeface="Helvetica Neue"/>
                <a:sym typeface="Helvetica Neue"/>
              </a:rPr>
              <a:t>Gestión y control de cambios (Plan GCS)</a:t>
            </a:r>
            <a:r>
              <a:rPr lang="es-ES_tradnl" sz="2000" dirty="0">
                <a:solidFill>
                  <a:srgbClr val="000000"/>
                </a:solidFill>
                <a:uFill>
                  <a:solidFill>
                    <a:srgbClr val="000000"/>
                  </a:solidFill>
                </a:uFill>
                <a:latin typeface="Helvetica Neue"/>
                <a:ea typeface="Helvetica Neue"/>
                <a:cs typeface="Helvetica Neue"/>
                <a:sym typeface="Helvetica Neue"/>
              </a:rPr>
              <a:t>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	2.1 </a:t>
            </a:r>
            <a:r>
              <a:rPr lang="es-ES_tradnl" sz="2000" dirty="0" err="1">
                <a:solidFill>
                  <a:srgbClr val="000000"/>
                </a:solidFill>
                <a:uFill>
                  <a:solidFill>
                    <a:srgbClr val="000000"/>
                  </a:solidFill>
                </a:uFill>
                <a:latin typeface="Helvetica Neue"/>
                <a:ea typeface="Helvetica Neue"/>
                <a:cs typeface="Helvetica Neue"/>
              </a:rPr>
              <a:t>Introducció</a:t>
            </a:r>
            <a:r>
              <a:rPr lang="de-DE" sz="2000" dirty="0">
                <a:solidFill>
                  <a:srgbClr val="000000"/>
                </a:solidFill>
                <a:uFill>
                  <a:solidFill>
                    <a:srgbClr val="000000"/>
                  </a:solidFill>
                </a:uFill>
                <a:latin typeface="Helvetica Neue"/>
                <a:ea typeface="Helvetica Neue"/>
                <a:cs typeface="Helvetica Neue"/>
              </a:rPr>
              <a:t>n: Prop</a:t>
            </a:r>
            <a:r>
              <a:rPr lang="es-ES_tradnl" sz="2000" dirty="0" err="1">
                <a:solidFill>
                  <a:srgbClr val="000000"/>
                </a:solidFill>
                <a:uFill>
                  <a:solidFill>
                    <a:srgbClr val="000000"/>
                  </a:solidFill>
                </a:uFill>
                <a:latin typeface="Helvetica Neue"/>
                <a:ea typeface="Helvetica Neue"/>
                <a:cs typeface="Helvetica Neue"/>
              </a:rPr>
              <a:t>ósito</a:t>
            </a:r>
            <a:r>
              <a:rPr lang="es-ES_tradnl" sz="2000" dirty="0">
                <a:solidFill>
                  <a:srgbClr val="000000"/>
                </a:solidFill>
                <a:uFill>
                  <a:solidFill>
                    <a:srgbClr val="000000"/>
                  </a:solidFill>
                </a:uFill>
                <a:latin typeface="Helvetica Neue"/>
                <a:ea typeface="Helvetica Neue"/>
                <a:cs typeface="Helvetica Neue"/>
              </a:rPr>
              <a:t>, 	Alcance, Definiciones, 	Referencias</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2.2	Tipos de artefactos a 	gestionar (los </a:t>
            </a:r>
            <a:r>
              <a:rPr lang="es-ES_tradnl" sz="2000" dirty="0" err="1">
                <a:solidFill>
                  <a:srgbClr val="000000"/>
                </a:solidFill>
                <a:uFill>
                  <a:solidFill>
                    <a:srgbClr val="000000"/>
                  </a:solidFill>
                </a:uFill>
                <a:latin typeface="Helvetica Neue"/>
                <a:ea typeface="Helvetica Neue"/>
                <a:cs typeface="Helvetica Neue"/>
              </a:rPr>
              <a:t>ECSs</a:t>
            </a:r>
            <a:r>
              <a:rPr lang="es-ES_tradnl" sz="2000" dirty="0">
                <a:solidFill>
                  <a:srgbClr val="000000"/>
                </a:solidFill>
                <a:uFill>
                  <a:solidFill>
                    <a:srgbClr val="000000"/>
                  </a:solidFill>
                </a:uFill>
                <a:latin typeface="Helvetica Neue"/>
                <a:ea typeface="Helvetica Neue"/>
                <a:cs typeface="Helvetica Neue"/>
              </a:rPr>
              <a:t>)</a:t>
            </a:r>
          </a:p>
          <a:p>
            <a:pPr defTabSz="457200">
              <a:spcBef>
                <a:spcPts val="0"/>
              </a:spcBef>
            </a:pPr>
            <a:r>
              <a:rPr lang="es-ES_tradnl" sz="2000" dirty="0"/>
              <a:t>	</a:t>
            </a:r>
            <a:r>
              <a:rPr lang="es-ES_tradnl" sz="2000" dirty="0">
                <a:solidFill>
                  <a:srgbClr val="000000"/>
                </a:solidFill>
                <a:uFill>
                  <a:solidFill>
                    <a:srgbClr val="000000"/>
                  </a:solidFill>
                </a:uFill>
                <a:latin typeface="Helvetica Neue"/>
                <a:ea typeface="Helvetica Neue"/>
                <a:cs typeface="Helvetica Neue"/>
              </a:rPr>
              <a:t>2.3	Criterios y protocolos </a:t>
            </a:r>
            <a:r>
              <a:rPr lang="es-ES_tradnl" sz="2000" dirty="0"/>
              <a:t>	</a:t>
            </a:r>
            <a:r>
              <a:rPr lang="es-ES_tradnl" sz="2000" dirty="0">
                <a:solidFill>
                  <a:srgbClr val="000000"/>
                </a:solidFill>
                <a:uFill>
                  <a:solidFill>
                    <a:srgbClr val="000000"/>
                  </a:solidFill>
                </a:uFill>
                <a:latin typeface="Helvetica Neue"/>
                <a:ea typeface="Helvetica Neue"/>
                <a:cs typeface="Helvetica Neue"/>
              </a:rPr>
              <a:t>para Nombrar los </a:t>
            </a:r>
            <a:r>
              <a:rPr lang="es-ES_tradnl" sz="2000" dirty="0" err="1">
                <a:solidFill>
                  <a:srgbClr val="000000"/>
                </a:solidFill>
                <a:uFill>
                  <a:solidFill>
                    <a:srgbClr val="000000"/>
                  </a:solidFill>
                </a:uFill>
                <a:latin typeface="Helvetica Neue"/>
                <a:ea typeface="Helvetica Neue"/>
                <a:cs typeface="Helvetica Neue"/>
              </a:rPr>
              <a:t>ECSs</a:t>
            </a:r>
            <a:r>
              <a:rPr sz="2000" dirty="0">
                <a:solidFill>
                  <a:srgbClr val="000000"/>
                </a:solidFill>
                <a:uFill>
                  <a:solidFill>
                    <a:srgbClr val="000000"/>
                  </a:solidFill>
                </a:uFill>
                <a:latin typeface="Helvetica Neue"/>
                <a:ea typeface="Helvetica Neue"/>
                <a:cs typeface="Helvetica Neue"/>
              </a:rPr>
              <a:t>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2.4	Responsable de los 	procedimientos de GCS y de 	la </a:t>
            </a:r>
            <a:r>
              <a:rPr lang="es-ES_tradnl" sz="2000" dirty="0" err="1">
                <a:solidFill>
                  <a:srgbClr val="000000"/>
                </a:solidFill>
                <a:uFill>
                  <a:solidFill>
                    <a:srgbClr val="000000"/>
                  </a:solidFill>
                </a:uFill>
                <a:latin typeface="Helvetica Neue"/>
                <a:ea typeface="Helvetica Neue"/>
                <a:cs typeface="Helvetica Neue"/>
              </a:rPr>
              <a:t>creació</a:t>
            </a:r>
            <a:r>
              <a:rPr lang="fr-FR" sz="2000" dirty="0">
                <a:solidFill>
                  <a:srgbClr val="000000"/>
                </a:solidFill>
                <a:uFill>
                  <a:solidFill>
                    <a:srgbClr val="000000"/>
                  </a:solidFill>
                </a:uFill>
                <a:latin typeface="Helvetica Neue"/>
                <a:ea typeface="Helvetica Neue"/>
                <a:cs typeface="Helvetica Neue"/>
              </a:rPr>
              <a:t>n de L</a:t>
            </a:r>
            <a:r>
              <a:rPr lang="es-ES_tradnl" sz="2000" dirty="0">
                <a:solidFill>
                  <a:srgbClr val="000000"/>
                </a:solidFill>
                <a:uFill>
                  <a:solidFill>
                    <a:srgbClr val="000000"/>
                  </a:solidFill>
                </a:uFill>
                <a:latin typeface="Helvetica Neue"/>
                <a:ea typeface="Helvetica Neue"/>
                <a:cs typeface="Helvetica Neue"/>
              </a:rPr>
              <a:t>í</a:t>
            </a:r>
            <a:r>
              <a:rPr lang="pt-PT" sz="2000" dirty="0">
                <a:solidFill>
                  <a:srgbClr val="000000"/>
                </a:solidFill>
                <a:uFill>
                  <a:solidFill>
                    <a:srgbClr val="000000"/>
                  </a:solidFill>
                </a:uFill>
                <a:latin typeface="Helvetica Neue"/>
                <a:ea typeface="Helvetica Neue"/>
                <a:cs typeface="Helvetica Neue"/>
              </a:rPr>
              <a:t>neas Base.</a:t>
            </a:r>
            <a:r>
              <a:rPr lang="pt-PT" sz="2000" dirty="0"/>
              <a:t>	</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2.5	Políticas para el Control 	de Cambios y la </a:t>
            </a:r>
            <a:r>
              <a:rPr lang="es-ES_tradnl" sz="2000" dirty="0" err="1">
                <a:solidFill>
                  <a:srgbClr val="000000"/>
                </a:solidFill>
                <a:uFill>
                  <a:solidFill>
                    <a:srgbClr val="000000"/>
                  </a:solidFill>
                </a:uFill>
                <a:latin typeface="Helvetica Neue"/>
                <a:ea typeface="Helvetica Neue"/>
                <a:cs typeface="Helvetica Neue"/>
              </a:rPr>
              <a:t>Gestió</a:t>
            </a:r>
            <a:r>
              <a:rPr lang="de-DE" sz="2000" dirty="0">
                <a:solidFill>
                  <a:srgbClr val="000000"/>
                </a:solidFill>
                <a:uFill>
                  <a:solidFill>
                    <a:srgbClr val="000000"/>
                  </a:solidFill>
                </a:uFill>
                <a:latin typeface="Helvetica Neue"/>
                <a:ea typeface="Helvetica Neue"/>
                <a:cs typeface="Helvetica Neue"/>
              </a:rPr>
              <a:t>n de 	Versiones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2.6	Registros para mantener 	el rastro de los cambios</a:t>
            </a:r>
            <a:endParaRPr sz="2000" dirty="0">
              <a:solidFill>
                <a:srgbClr val="000000"/>
              </a:solidFill>
              <a:uFill>
                <a:solidFill>
                  <a:srgbClr val="000000"/>
                </a:solidFill>
              </a:uFill>
              <a:latin typeface="Helvetica Neue"/>
              <a:ea typeface="Helvetica Neue"/>
              <a:cs typeface="Helvetica Neue"/>
            </a:endParaRPr>
          </a:p>
        </p:txBody>
      </p:sp>
      <p:sp>
        <p:nvSpPr>
          <p:cNvPr id="178" name="Shape 178">
            <a:hlinkClick r:id="rId5"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0" name="Shape 180">
            <a:hlinkClick r:id="rId5" action="ppaction://hlinksldjump"/>
          </p:cNvPr>
          <p:cNvSpPr/>
          <p:nvPr/>
        </p:nvSpPr>
        <p:spPr>
          <a:xfrm>
            <a:off x="10176594" y="3593818"/>
            <a:ext cx="4090616" cy="669354"/>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2" name="Shape 182">
            <a:hlinkClick r:id="rId5"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7042258"/>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7042257"/>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2"/>
            <a:ext cx="4150420" cy="7042257"/>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 name="Shape 179"/>
          <p:cNvSpPr/>
          <p:nvPr/>
        </p:nvSpPr>
        <p:spPr>
          <a:xfrm>
            <a:off x="9857506" y="3545027"/>
            <a:ext cx="4841922"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 sz="2000" dirty="0"/>
              <a:t>7 </a:t>
            </a:r>
            <a:r>
              <a:rPr lang="es-ES_tradnl" sz="2000" dirty="0"/>
              <a:t>Mecanismos de seguimiento y control</a:t>
            </a:r>
            <a:endParaRPr sz="2000" dirty="0"/>
          </a:p>
        </p:txBody>
      </p:sp>
      <p:sp>
        <p:nvSpPr>
          <p:cNvPr id="30" name="Shape 177"/>
          <p:cNvSpPr/>
          <p:nvPr/>
        </p:nvSpPr>
        <p:spPr>
          <a:xfrm>
            <a:off x="6200804" y="3609215"/>
            <a:ext cx="2890434"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lang="es-ES_tradnl" dirty="0"/>
              <a:t>6 Gestión del Equipo</a:t>
            </a:r>
            <a:endParaRPr dirty="0"/>
          </a:p>
        </p:txBody>
      </p:sp>
      <p:sp>
        <p:nvSpPr>
          <p:cNvPr id="31" name="Shape 179"/>
          <p:cNvSpPr/>
          <p:nvPr/>
        </p:nvSpPr>
        <p:spPr>
          <a:xfrm>
            <a:off x="14789978" y="3731462"/>
            <a:ext cx="3983927" cy="41036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_tradnl" sz="2000" dirty="0"/>
              <a:t>8 </a:t>
            </a:r>
            <a:r>
              <a:rPr lang="es-ES_tradnl" sz="2000" dirty="0" err="1"/>
              <a:t>Apé</a:t>
            </a:r>
            <a:r>
              <a:rPr lang="it-IT" sz="2000" dirty="0"/>
              <a:t>ndices</a:t>
            </a:r>
            <a:endParaRPr sz="2000" dirty="0"/>
          </a:p>
        </p:txBody>
      </p:sp>
      <p:sp>
        <p:nvSpPr>
          <p:cNvPr id="3" name="Marcador de número de diapositiva 2"/>
          <p:cNvSpPr>
            <a:spLocks noGrp="1"/>
          </p:cNvSpPr>
          <p:nvPr>
            <p:ph type="sldNum" sz="quarter" idx="2"/>
          </p:nvPr>
        </p:nvSpPr>
        <p:spPr/>
        <p:txBody>
          <a:bodyPr/>
          <a:lstStyle/>
          <a:p>
            <a:fld id="{86CB4B4D-7CA3-9044-876B-883B54F8677D}" type="slidenum">
              <a:rPr lang="es-ES" smtClean="0"/>
              <a:t>3</a:t>
            </a:fld>
            <a:endParaRPr lang="es-ES"/>
          </a:p>
        </p:txBody>
      </p:sp>
    </p:spTree>
    <p:extLst>
      <p:ext uri="{BB962C8B-B14F-4D97-AF65-F5344CB8AC3E}">
        <p14:creationId xmlns:p14="http://schemas.microsoft.com/office/powerpoint/2010/main" val="387105686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074653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7. Mecanismos de seguimiento y control </a:t>
            </a:r>
            <a:endParaRPr dirty="0"/>
          </a:p>
        </p:txBody>
      </p:sp>
      <p:grpSp>
        <p:nvGrpSpPr>
          <p:cNvPr id="200" name="Group 200"/>
          <p:cNvGrpSpPr/>
          <p:nvPr/>
        </p:nvGrpSpPr>
        <p:grpSpPr>
          <a:xfrm>
            <a:off x="8691877" y="3243524"/>
            <a:ext cx="10410722" cy="771400"/>
            <a:chOff x="-3570267" y="1789586"/>
            <a:chExt cx="16216902" cy="771399"/>
          </a:xfrm>
        </p:grpSpPr>
        <p:sp>
          <p:nvSpPr>
            <p:cNvPr id="198" name="Shape 198"/>
            <p:cNvSpPr/>
            <p:nvPr/>
          </p:nvSpPr>
          <p:spPr>
            <a:xfrm>
              <a:off x="-3570267" y="1789586"/>
              <a:ext cx="13823051"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2905026" y="1893155"/>
              <a:ext cx="1555166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1 Garantía de calidad y control (Plan de Calidad)</a:t>
              </a:r>
              <a:endParaRPr dirty="0"/>
            </a:p>
          </p:txBody>
        </p:sp>
      </p:grpSp>
      <p:sp>
        <p:nvSpPr>
          <p:cNvPr id="16" name="Shape 212"/>
          <p:cNvSpPr/>
          <p:nvPr/>
        </p:nvSpPr>
        <p:spPr>
          <a:xfrm>
            <a:off x="4564490" y="2490329"/>
            <a:ext cx="16604319" cy="1019697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30</a:t>
            </a:fld>
            <a:endParaRPr lang="es-ES"/>
          </a:p>
        </p:txBody>
      </p:sp>
      <p:sp>
        <p:nvSpPr>
          <p:cNvPr id="6" name="Rectángulo 5"/>
          <p:cNvSpPr/>
          <p:nvPr/>
        </p:nvSpPr>
        <p:spPr>
          <a:xfrm>
            <a:off x="6892901" y="5313387"/>
            <a:ext cx="12192000" cy="477054"/>
          </a:xfrm>
          <a:prstGeom prst="rect">
            <a:avLst/>
          </a:prstGeom>
        </p:spPr>
        <p:txBody>
          <a:bodyPr>
            <a:spAutoFit/>
          </a:bodyPr>
          <a:lstStyle/>
          <a:p>
            <a:r>
              <a:rPr lang="es-ES" sz="2500" dirty="0">
                <a:solidFill>
                  <a:srgbClr val="00000A"/>
                </a:solidFill>
                <a:uFill>
                  <a:solidFill>
                    <a:srgbClr val="00000A"/>
                  </a:solidFill>
                </a:uFill>
                <a:latin typeface="Helvetica Neue"/>
                <a:ea typeface="Helvetica Neue"/>
                <a:cs typeface="Helvetica Neue"/>
              </a:rPr>
              <a:t>La herramienta de versionado que utilizaremos será Git y el servidor GitHub.</a:t>
            </a:r>
          </a:p>
        </p:txBody>
      </p:sp>
      <p:sp>
        <p:nvSpPr>
          <p:cNvPr id="8" name="Rectángulo 7"/>
          <p:cNvSpPr/>
          <p:nvPr/>
        </p:nvSpPr>
        <p:spPr>
          <a:xfrm>
            <a:off x="6892901" y="6412648"/>
            <a:ext cx="12192000" cy="3657411"/>
          </a:xfrm>
          <a:prstGeom prst="rect">
            <a:avLst/>
          </a:prstGeom>
        </p:spPr>
        <p:txBody>
          <a:bodyPr>
            <a:spAutoFit/>
          </a:bodyPr>
          <a:lstStyle/>
          <a:p>
            <a:r>
              <a:rPr lang="es-ES" sz="2500" dirty="0">
                <a:solidFill>
                  <a:srgbClr val="00000A"/>
                </a:solidFill>
                <a:uFill>
                  <a:solidFill>
                    <a:srgbClr val="00000A"/>
                  </a:solidFill>
                </a:uFill>
                <a:latin typeface="Helvetica Neue"/>
                <a:ea typeface="Helvetica Neue"/>
                <a:cs typeface="Helvetica Neue"/>
              </a:rPr>
              <a:t>Para conseguir crear software de calidad realizaremos revisiones técnicas formales luego de cada tarea finalizada. </a:t>
            </a:r>
          </a:p>
          <a:p>
            <a:r>
              <a:rPr lang="es-ES" sz="2500" dirty="0">
                <a:solidFill>
                  <a:srgbClr val="00000A"/>
                </a:solidFill>
                <a:uFill>
                  <a:solidFill>
                    <a:srgbClr val="00000A"/>
                  </a:solidFill>
                </a:uFill>
                <a:latin typeface="Helvetica Neue"/>
                <a:ea typeface="Helvetica Neue"/>
                <a:cs typeface="Helvetica Neue"/>
              </a:rPr>
              <a:t>Se designará a alguien que revise el trabajo hecho por los otros integrantes del grupo y así poder encontrar errores o simples modificaciones para que tenga más sentido la tarea.</a:t>
            </a:r>
          </a:p>
          <a:p>
            <a:r>
              <a:rPr lang="es-ES" sz="2500" dirty="0">
                <a:solidFill>
                  <a:srgbClr val="00000A"/>
                </a:solidFill>
                <a:uFill>
                  <a:solidFill>
                    <a:srgbClr val="00000A"/>
                  </a:solidFill>
                </a:uFill>
                <a:latin typeface="Helvetica Neue"/>
                <a:ea typeface="Helvetica Neue"/>
                <a:cs typeface="Helvetica Neue"/>
              </a:rPr>
              <a:t>A partir de aquí, en la siguiente reunión se tendrán que exponer las modificaciones realizadas y sus consecuencias.</a:t>
            </a:r>
          </a:p>
        </p:txBody>
      </p:sp>
    </p:spTree>
    <p:extLst>
      <p:ext uri="{BB962C8B-B14F-4D97-AF65-F5344CB8AC3E}">
        <p14:creationId xmlns:p14="http://schemas.microsoft.com/office/powerpoint/2010/main" val="6970186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074653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7. Mecanismos de seguimiento y control </a:t>
            </a:r>
            <a:endParaRPr dirty="0"/>
          </a:p>
        </p:txBody>
      </p:sp>
      <p:grpSp>
        <p:nvGrpSpPr>
          <p:cNvPr id="200" name="Group 200"/>
          <p:cNvGrpSpPr/>
          <p:nvPr/>
        </p:nvGrpSpPr>
        <p:grpSpPr>
          <a:xfrm>
            <a:off x="7414996" y="2325396"/>
            <a:ext cx="12448356" cy="2664491"/>
            <a:chOff x="-5559280" y="871459"/>
            <a:chExt cx="19390950" cy="2664487"/>
          </a:xfrm>
        </p:grpSpPr>
        <p:sp>
          <p:nvSpPr>
            <p:cNvPr id="198" name="Shape 198"/>
            <p:cNvSpPr/>
            <p:nvPr/>
          </p:nvSpPr>
          <p:spPr>
            <a:xfrm>
              <a:off x="-3570267" y="871459"/>
              <a:ext cx="13823051"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2905026" y="975028"/>
              <a:ext cx="1555166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Gestión y control de cambios (Plan GCS)</a:t>
              </a:r>
              <a:endParaRPr dirty="0"/>
            </a:p>
          </p:txBody>
        </p:sp>
        <p:sp>
          <p:nvSpPr>
            <p:cNvPr id="12" name="Shape 198"/>
            <p:cNvSpPr/>
            <p:nvPr/>
          </p:nvSpPr>
          <p:spPr>
            <a:xfrm>
              <a:off x="-5559280" y="2764547"/>
              <a:ext cx="1775803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3" name="Shape 199"/>
            <p:cNvSpPr/>
            <p:nvPr/>
          </p:nvSpPr>
          <p:spPr>
            <a:xfrm>
              <a:off x="-4894039" y="2868116"/>
              <a:ext cx="187257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2.1 Introducción: Propósito, Alcance, Definiciones, Referencias</a:t>
              </a:r>
              <a:endParaRPr dirty="0"/>
            </a:p>
          </p:txBody>
        </p:sp>
      </p:grpSp>
      <p:sp>
        <p:nvSpPr>
          <p:cNvPr id="16" name="Shape 212"/>
          <p:cNvSpPr/>
          <p:nvPr/>
        </p:nvSpPr>
        <p:spPr>
          <a:xfrm>
            <a:off x="4564490" y="3657639"/>
            <a:ext cx="16604319" cy="948686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31</a:t>
            </a:fld>
            <a:endParaRPr lang="es-ES"/>
          </a:p>
        </p:txBody>
      </p:sp>
      <p:sp>
        <p:nvSpPr>
          <p:cNvPr id="4" name="Rectángulo 3"/>
          <p:cNvSpPr/>
          <p:nvPr/>
        </p:nvSpPr>
        <p:spPr>
          <a:xfrm>
            <a:off x="6115697" y="6931435"/>
            <a:ext cx="4433048" cy="4478149"/>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Las tareas claves son:</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Identificar y controlar el cambio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Garantizar la correcta implementación del cambio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Informar del cambio a todos aquellos que lo necesiten</a:t>
            </a:r>
          </a:p>
        </p:txBody>
      </p:sp>
      <p:sp>
        <p:nvSpPr>
          <p:cNvPr id="7" name="Rectángulo 6"/>
          <p:cNvSpPr/>
          <p:nvPr/>
        </p:nvSpPr>
        <p:spPr>
          <a:xfrm>
            <a:off x="13957231" y="7453441"/>
            <a:ext cx="4962525" cy="4580741"/>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Las actividades de la GCS son:</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Identificar ECS</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Control versiones</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Gestión del cambio</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Auditoria de configuración</a:t>
            </a:r>
          </a:p>
          <a:p>
            <a:pPr marL="342900" indent="-342900">
              <a:buFont typeface="Arial" panose="020B0604020202020204" pitchFamily="34" charset="0"/>
              <a:buChar char="•"/>
            </a:pPr>
            <a:r>
              <a:rPr lang="es-ES" sz="2500" dirty="0">
                <a:solidFill>
                  <a:srgbClr val="00000A"/>
                </a:solidFill>
                <a:uFill>
                  <a:solidFill>
                    <a:srgbClr val="00000A"/>
                  </a:solidFill>
                </a:uFill>
                <a:latin typeface="Helvetica Neue"/>
                <a:ea typeface="Helvetica Neue"/>
                <a:cs typeface="Helvetica Neue"/>
              </a:rPr>
              <a:t>Informes de estado</a:t>
            </a:r>
          </a:p>
        </p:txBody>
      </p:sp>
      <p:sp>
        <p:nvSpPr>
          <p:cNvPr id="10" name="Rectángulo 9"/>
          <p:cNvSpPr/>
          <p:nvPr/>
        </p:nvSpPr>
        <p:spPr>
          <a:xfrm>
            <a:off x="6115698" y="5529774"/>
            <a:ext cx="6006484" cy="861774"/>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Gestionamos el cambio en los artefactos a lo largo del ciclo de vida del producto.</a:t>
            </a:r>
          </a:p>
        </p:txBody>
      </p:sp>
      <p:sp>
        <p:nvSpPr>
          <p:cNvPr id="14" name="Rectángulo 13"/>
          <p:cNvSpPr/>
          <p:nvPr/>
        </p:nvSpPr>
        <p:spPr>
          <a:xfrm>
            <a:off x="13957231" y="5406056"/>
            <a:ext cx="5305942" cy="1631216"/>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Garantizamos que en todo momento se controla las copias, los cambios y versiones pasadas, actuales y futuras del proyecto</a:t>
            </a:r>
          </a:p>
        </p:txBody>
      </p:sp>
      <p:sp>
        <p:nvSpPr>
          <p:cNvPr id="23" name="Shape 212"/>
          <p:cNvSpPr/>
          <p:nvPr/>
        </p:nvSpPr>
        <p:spPr>
          <a:xfrm>
            <a:off x="5732942" y="5277086"/>
            <a:ext cx="6771996" cy="690535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Shape 212"/>
          <p:cNvSpPr/>
          <p:nvPr/>
        </p:nvSpPr>
        <p:spPr>
          <a:xfrm>
            <a:off x="13450875" y="5277086"/>
            <a:ext cx="6771996" cy="690535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Tree>
    <p:extLst>
      <p:ext uri="{BB962C8B-B14F-4D97-AF65-F5344CB8AC3E}">
        <p14:creationId xmlns:p14="http://schemas.microsoft.com/office/powerpoint/2010/main" val="175544133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074653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7. Mecanismos de seguimiento y control </a:t>
            </a:r>
            <a:endParaRPr dirty="0"/>
          </a:p>
        </p:txBody>
      </p:sp>
      <p:grpSp>
        <p:nvGrpSpPr>
          <p:cNvPr id="200" name="Group 200"/>
          <p:cNvGrpSpPr/>
          <p:nvPr/>
        </p:nvGrpSpPr>
        <p:grpSpPr>
          <a:xfrm>
            <a:off x="8068493" y="2428965"/>
            <a:ext cx="12448357" cy="1950957"/>
            <a:chOff x="-4541320" y="975028"/>
            <a:chExt cx="19390952" cy="1950954"/>
          </a:xfrm>
        </p:grpSpPr>
        <p:sp>
          <p:nvSpPr>
            <p:cNvPr id="199" name="Shape 199"/>
            <p:cNvSpPr/>
            <p:nvPr/>
          </p:nvSpPr>
          <p:spPr>
            <a:xfrm>
              <a:off x="-2905026" y="975028"/>
              <a:ext cx="1555166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Gestión y control de cambios (Plan GCS)</a:t>
              </a:r>
              <a:endParaRPr dirty="0"/>
            </a:p>
          </p:txBody>
        </p:sp>
        <p:sp>
          <p:nvSpPr>
            <p:cNvPr id="12" name="Shape 198"/>
            <p:cNvSpPr/>
            <p:nvPr/>
          </p:nvSpPr>
          <p:spPr>
            <a:xfrm>
              <a:off x="-4541320" y="2154583"/>
              <a:ext cx="13823051"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3" name="Shape 199"/>
            <p:cNvSpPr/>
            <p:nvPr/>
          </p:nvSpPr>
          <p:spPr>
            <a:xfrm>
              <a:off x="-3876077" y="2287169"/>
              <a:ext cx="187257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2.2 Tipos de artefactos a gestionar (los ECSs)</a:t>
              </a:r>
              <a:endParaRPr dirty="0"/>
            </a:p>
          </p:txBody>
        </p:sp>
      </p:grpSp>
      <p:sp>
        <p:nvSpPr>
          <p:cNvPr id="16" name="Shape 212"/>
          <p:cNvSpPr/>
          <p:nvPr/>
        </p:nvSpPr>
        <p:spPr>
          <a:xfrm>
            <a:off x="4057650" y="2898137"/>
            <a:ext cx="16459200" cy="1024636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32</a:t>
            </a:fld>
            <a:endParaRPr lang="es-ES"/>
          </a:p>
        </p:txBody>
      </p:sp>
      <p:sp>
        <p:nvSpPr>
          <p:cNvPr id="4" name="Rectángulo 3"/>
          <p:cNvSpPr/>
          <p:nvPr/>
        </p:nvSpPr>
        <p:spPr>
          <a:xfrm>
            <a:off x="7520301" y="5422212"/>
            <a:ext cx="10226335" cy="5401479"/>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	La SRS o documento de Especificación de Requisitos Software</a:t>
            </a:r>
          </a:p>
          <a:p>
            <a:r>
              <a:rPr lang="es-ES" sz="2500" dirty="0">
                <a:solidFill>
                  <a:srgbClr val="00000A"/>
                </a:solidFill>
                <a:uFill>
                  <a:solidFill>
                    <a:srgbClr val="00000A"/>
                  </a:solidFill>
                </a:uFill>
                <a:latin typeface="Helvetica Neue"/>
                <a:ea typeface="Helvetica Neue"/>
                <a:cs typeface="Helvetica Neue"/>
              </a:rPr>
              <a:t>•	El plan del proyecto</a:t>
            </a:r>
          </a:p>
          <a:p>
            <a:r>
              <a:rPr lang="es-ES" sz="2500" dirty="0">
                <a:solidFill>
                  <a:srgbClr val="00000A"/>
                </a:solidFill>
                <a:uFill>
                  <a:solidFill>
                    <a:srgbClr val="00000A"/>
                  </a:solidFill>
                </a:uFill>
                <a:latin typeface="Helvetica Neue"/>
                <a:ea typeface="Helvetica Neue"/>
                <a:cs typeface="Helvetica Neue"/>
              </a:rPr>
              <a:t>•	El diseño</a:t>
            </a:r>
          </a:p>
          <a:p>
            <a:r>
              <a:rPr lang="es-ES" sz="2500" dirty="0">
                <a:solidFill>
                  <a:srgbClr val="00000A"/>
                </a:solidFill>
                <a:uFill>
                  <a:solidFill>
                    <a:srgbClr val="00000A"/>
                  </a:solidFill>
                </a:uFill>
                <a:latin typeface="Helvetica Neue"/>
                <a:ea typeface="Helvetica Neue"/>
                <a:cs typeface="Helvetica Neue"/>
              </a:rPr>
              <a:t>•	El código</a:t>
            </a:r>
          </a:p>
          <a:p>
            <a:r>
              <a:rPr lang="es-ES" sz="2500" dirty="0">
                <a:solidFill>
                  <a:srgbClr val="00000A"/>
                </a:solidFill>
                <a:uFill>
                  <a:solidFill>
                    <a:srgbClr val="00000A"/>
                  </a:solidFill>
                </a:uFill>
                <a:latin typeface="Helvetica Neue"/>
                <a:ea typeface="Helvetica Neue"/>
                <a:cs typeface="Helvetica Neue"/>
              </a:rPr>
              <a:t>•	Los casos de prueba</a:t>
            </a:r>
          </a:p>
          <a:p>
            <a:r>
              <a:rPr lang="es-ES" sz="2500" dirty="0">
                <a:solidFill>
                  <a:srgbClr val="00000A"/>
                </a:solidFill>
                <a:uFill>
                  <a:solidFill>
                    <a:srgbClr val="00000A"/>
                  </a:solidFill>
                </a:uFill>
                <a:latin typeface="Helvetica Neue"/>
                <a:ea typeface="Helvetica Neue"/>
                <a:cs typeface="Helvetica Neue"/>
              </a:rPr>
              <a:t>•	Estándares y procedimientos de la Ingeniería del Software</a:t>
            </a:r>
          </a:p>
          <a:p>
            <a:r>
              <a:rPr lang="es-ES" sz="2500" dirty="0">
                <a:solidFill>
                  <a:srgbClr val="00000A"/>
                </a:solidFill>
                <a:uFill>
                  <a:solidFill>
                    <a:srgbClr val="00000A"/>
                  </a:solidFill>
                </a:uFill>
                <a:latin typeface="Helvetica Neue"/>
                <a:ea typeface="Helvetica Neue"/>
                <a:cs typeface="Helvetica Neue"/>
              </a:rPr>
              <a:t>•	El editor y el compilador</a:t>
            </a:r>
          </a:p>
        </p:txBody>
      </p:sp>
    </p:spTree>
    <p:extLst>
      <p:ext uri="{BB962C8B-B14F-4D97-AF65-F5344CB8AC3E}">
        <p14:creationId xmlns:p14="http://schemas.microsoft.com/office/powerpoint/2010/main" val="225554973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074653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7. Mecanismos de seguimiento y control </a:t>
            </a:r>
            <a:endParaRPr dirty="0"/>
          </a:p>
        </p:txBody>
      </p:sp>
      <p:grpSp>
        <p:nvGrpSpPr>
          <p:cNvPr id="200" name="Group 200"/>
          <p:cNvGrpSpPr/>
          <p:nvPr/>
        </p:nvGrpSpPr>
        <p:grpSpPr>
          <a:xfrm>
            <a:off x="8691876" y="2325396"/>
            <a:ext cx="12448357" cy="2664491"/>
            <a:chOff x="-3570269" y="871459"/>
            <a:chExt cx="19390952" cy="2664487"/>
          </a:xfrm>
        </p:grpSpPr>
        <p:sp>
          <p:nvSpPr>
            <p:cNvPr id="198" name="Shape 198"/>
            <p:cNvSpPr/>
            <p:nvPr/>
          </p:nvSpPr>
          <p:spPr>
            <a:xfrm>
              <a:off x="-3570267" y="871459"/>
              <a:ext cx="13823051"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2905026" y="975028"/>
              <a:ext cx="1555166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 Gestión y control de cambios (Plan GCS)</a:t>
              </a:r>
              <a:endParaRPr dirty="0"/>
            </a:p>
          </p:txBody>
        </p:sp>
        <p:sp>
          <p:nvSpPr>
            <p:cNvPr id="12" name="Shape 198"/>
            <p:cNvSpPr/>
            <p:nvPr/>
          </p:nvSpPr>
          <p:spPr>
            <a:xfrm>
              <a:off x="-3570269" y="2764547"/>
              <a:ext cx="1382305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3" name="Shape 199"/>
            <p:cNvSpPr/>
            <p:nvPr/>
          </p:nvSpPr>
          <p:spPr>
            <a:xfrm>
              <a:off x="-2905026" y="2897133"/>
              <a:ext cx="187257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2.2 Tipos de artefactos a gestionar (los ECSs)</a:t>
              </a:r>
              <a:endParaRPr dirty="0"/>
            </a:p>
          </p:txBody>
        </p:sp>
      </p:grpSp>
      <p:sp>
        <p:nvSpPr>
          <p:cNvPr id="16" name="Shape 212"/>
          <p:cNvSpPr/>
          <p:nvPr/>
        </p:nvSpPr>
        <p:spPr>
          <a:xfrm>
            <a:off x="6057901" y="3657639"/>
            <a:ext cx="14062628" cy="948686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33</a:t>
            </a:fld>
            <a:endParaRPr lang="es-ES"/>
          </a:p>
        </p:txBody>
      </p:sp>
      <p:sp>
        <p:nvSpPr>
          <p:cNvPr id="4" name="Rectángulo 3"/>
          <p:cNvSpPr/>
          <p:nvPr/>
        </p:nvSpPr>
        <p:spPr>
          <a:xfrm>
            <a:off x="8691876" y="6076248"/>
            <a:ext cx="10226335" cy="5401479"/>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	La SRS o documento de Especificación de Requisitos Software</a:t>
            </a:r>
          </a:p>
          <a:p>
            <a:r>
              <a:rPr lang="es-ES" sz="2500" dirty="0">
                <a:solidFill>
                  <a:srgbClr val="00000A"/>
                </a:solidFill>
                <a:uFill>
                  <a:solidFill>
                    <a:srgbClr val="00000A"/>
                  </a:solidFill>
                </a:uFill>
                <a:latin typeface="Helvetica Neue"/>
                <a:ea typeface="Helvetica Neue"/>
                <a:cs typeface="Helvetica Neue"/>
              </a:rPr>
              <a:t>•	El plan del proyecto</a:t>
            </a:r>
          </a:p>
          <a:p>
            <a:r>
              <a:rPr lang="es-ES" sz="2500" dirty="0">
                <a:solidFill>
                  <a:srgbClr val="00000A"/>
                </a:solidFill>
                <a:uFill>
                  <a:solidFill>
                    <a:srgbClr val="00000A"/>
                  </a:solidFill>
                </a:uFill>
                <a:latin typeface="Helvetica Neue"/>
                <a:ea typeface="Helvetica Neue"/>
                <a:cs typeface="Helvetica Neue"/>
              </a:rPr>
              <a:t>•	El diseño</a:t>
            </a:r>
          </a:p>
          <a:p>
            <a:r>
              <a:rPr lang="es-ES" sz="2500" dirty="0">
                <a:solidFill>
                  <a:srgbClr val="00000A"/>
                </a:solidFill>
                <a:uFill>
                  <a:solidFill>
                    <a:srgbClr val="00000A"/>
                  </a:solidFill>
                </a:uFill>
                <a:latin typeface="Helvetica Neue"/>
                <a:ea typeface="Helvetica Neue"/>
                <a:cs typeface="Helvetica Neue"/>
              </a:rPr>
              <a:t>•	El código</a:t>
            </a:r>
          </a:p>
          <a:p>
            <a:r>
              <a:rPr lang="es-ES" sz="2500" dirty="0">
                <a:solidFill>
                  <a:srgbClr val="00000A"/>
                </a:solidFill>
                <a:uFill>
                  <a:solidFill>
                    <a:srgbClr val="00000A"/>
                  </a:solidFill>
                </a:uFill>
                <a:latin typeface="Helvetica Neue"/>
                <a:ea typeface="Helvetica Neue"/>
                <a:cs typeface="Helvetica Neue"/>
              </a:rPr>
              <a:t>•	Los casos de prueba</a:t>
            </a:r>
          </a:p>
          <a:p>
            <a:r>
              <a:rPr lang="es-ES" sz="2500" dirty="0">
                <a:solidFill>
                  <a:srgbClr val="00000A"/>
                </a:solidFill>
                <a:uFill>
                  <a:solidFill>
                    <a:srgbClr val="00000A"/>
                  </a:solidFill>
                </a:uFill>
                <a:latin typeface="Helvetica Neue"/>
                <a:ea typeface="Helvetica Neue"/>
                <a:cs typeface="Helvetica Neue"/>
              </a:rPr>
              <a:t>•	Estándares y procedimientos de la Ingeniería del Software</a:t>
            </a:r>
          </a:p>
          <a:p>
            <a:r>
              <a:rPr lang="es-ES" sz="2500" dirty="0">
                <a:solidFill>
                  <a:srgbClr val="00000A"/>
                </a:solidFill>
                <a:uFill>
                  <a:solidFill>
                    <a:srgbClr val="00000A"/>
                  </a:solidFill>
                </a:uFill>
                <a:latin typeface="Helvetica Neue"/>
                <a:ea typeface="Helvetica Neue"/>
                <a:cs typeface="Helvetica Neue"/>
              </a:rPr>
              <a:t>•	El editor y el compilador</a:t>
            </a:r>
          </a:p>
        </p:txBody>
      </p:sp>
    </p:spTree>
    <p:extLst>
      <p:ext uri="{BB962C8B-B14F-4D97-AF65-F5344CB8AC3E}">
        <p14:creationId xmlns:p14="http://schemas.microsoft.com/office/powerpoint/2010/main" val="145906943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074653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7. Mecanismos de seguimiento y control </a:t>
            </a:r>
            <a:endParaRPr dirty="0"/>
          </a:p>
        </p:txBody>
      </p:sp>
      <p:grpSp>
        <p:nvGrpSpPr>
          <p:cNvPr id="200" name="Group 200"/>
          <p:cNvGrpSpPr/>
          <p:nvPr/>
        </p:nvGrpSpPr>
        <p:grpSpPr>
          <a:xfrm>
            <a:off x="7895695" y="2577616"/>
            <a:ext cx="12224833" cy="771400"/>
            <a:chOff x="-3570269" y="2764547"/>
            <a:chExt cx="19042766" cy="771399"/>
          </a:xfrm>
        </p:grpSpPr>
        <p:sp>
          <p:nvSpPr>
            <p:cNvPr id="12" name="Shape 198"/>
            <p:cNvSpPr/>
            <p:nvPr/>
          </p:nvSpPr>
          <p:spPr>
            <a:xfrm>
              <a:off x="-3570269" y="2764547"/>
              <a:ext cx="1382305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3" name="Shape 199"/>
            <p:cNvSpPr/>
            <p:nvPr/>
          </p:nvSpPr>
          <p:spPr>
            <a:xfrm>
              <a:off x="-3253212" y="2832791"/>
              <a:ext cx="187257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2.3 Criterios y protocolos para Nombrar los ECSs</a:t>
              </a:r>
              <a:endParaRPr dirty="0"/>
            </a:p>
          </p:txBody>
        </p:sp>
      </p:grpSp>
      <p:sp>
        <p:nvSpPr>
          <p:cNvPr id="16" name="Shape 212"/>
          <p:cNvSpPr/>
          <p:nvPr/>
        </p:nvSpPr>
        <p:spPr>
          <a:xfrm>
            <a:off x="4457701" y="2291597"/>
            <a:ext cx="16544924" cy="524943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34</a:t>
            </a:fld>
            <a:endParaRPr lang="es-ES"/>
          </a:p>
        </p:txBody>
      </p:sp>
      <p:sp>
        <p:nvSpPr>
          <p:cNvPr id="4" name="Rectángulo 3"/>
          <p:cNvSpPr/>
          <p:nvPr/>
        </p:nvSpPr>
        <p:spPr>
          <a:xfrm>
            <a:off x="7895695" y="3832324"/>
            <a:ext cx="10226335" cy="3708708"/>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El criterio que se va a seguir para nombrar las versiones de cada elemento de la configuración es el siguiente:</a:t>
            </a:r>
          </a:p>
          <a:p>
            <a:r>
              <a:rPr lang="es-ES" sz="2500" dirty="0" err="1">
                <a:solidFill>
                  <a:srgbClr val="00000A"/>
                </a:solidFill>
                <a:uFill>
                  <a:solidFill>
                    <a:srgbClr val="00000A"/>
                  </a:solidFill>
                </a:uFill>
                <a:latin typeface="Helvetica Neue"/>
                <a:ea typeface="Helvetica Neue"/>
                <a:cs typeface="Helvetica Neue"/>
              </a:rPr>
              <a:t>vPrincipal.Secundario</a:t>
            </a:r>
            <a:endParaRPr lang="es-ES" sz="2500" dirty="0">
              <a:solidFill>
                <a:srgbClr val="00000A"/>
              </a:solidFill>
              <a:uFill>
                <a:solidFill>
                  <a:srgbClr val="00000A"/>
                </a:solidFill>
              </a:uFill>
              <a:latin typeface="Helvetica Neue"/>
              <a:ea typeface="Helvetica Neue"/>
              <a:cs typeface="Helvetica Neue"/>
            </a:endParaRPr>
          </a:p>
          <a:p>
            <a:r>
              <a:rPr lang="es-ES" sz="2500" dirty="0">
                <a:solidFill>
                  <a:srgbClr val="00000A"/>
                </a:solidFill>
                <a:uFill>
                  <a:solidFill>
                    <a:srgbClr val="00000A"/>
                  </a:solidFill>
                </a:uFill>
                <a:latin typeface="Helvetica Neue"/>
                <a:ea typeface="Helvetica Neue"/>
                <a:cs typeface="Helvetica Neue"/>
              </a:rPr>
              <a:t>	Donde principal significa cambios notables y grandes dentro del elemento y Secundario los cambios pequeños.</a:t>
            </a:r>
          </a:p>
          <a:p>
            <a:endParaRPr lang="es-ES" sz="2500" dirty="0">
              <a:solidFill>
                <a:srgbClr val="00000A"/>
              </a:solidFill>
              <a:uFill>
                <a:solidFill>
                  <a:srgbClr val="00000A"/>
                </a:solidFill>
              </a:uFill>
              <a:latin typeface="Helvetica Neue"/>
              <a:ea typeface="Helvetica Neue"/>
              <a:cs typeface="Helvetica Neue"/>
            </a:endParaRPr>
          </a:p>
        </p:txBody>
      </p:sp>
      <p:grpSp>
        <p:nvGrpSpPr>
          <p:cNvPr id="14" name="Group 200"/>
          <p:cNvGrpSpPr/>
          <p:nvPr/>
        </p:nvGrpSpPr>
        <p:grpSpPr>
          <a:xfrm>
            <a:off x="5752570" y="8298997"/>
            <a:ext cx="15670721" cy="771400"/>
            <a:chOff x="-4646707" y="2737717"/>
            <a:chExt cx="19042766" cy="771399"/>
          </a:xfrm>
        </p:grpSpPr>
        <p:sp>
          <p:nvSpPr>
            <p:cNvPr id="15" name="Shape 198"/>
            <p:cNvSpPr/>
            <p:nvPr/>
          </p:nvSpPr>
          <p:spPr>
            <a:xfrm>
              <a:off x="-4646707" y="2737717"/>
              <a:ext cx="1745514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7" name="Shape 199"/>
            <p:cNvSpPr/>
            <p:nvPr/>
          </p:nvSpPr>
          <p:spPr>
            <a:xfrm>
              <a:off x="-4329650" y="2805962"/>
              <a:ext cx="187257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2.4 Responsable de los procedimientos de GCS y de la creación de Líneas Base</a:t>
              </a:r>
              <a:endParaRPr dirty="0"/>
            </a:p>
          </p:txBody>
        </p:sp>
      </p:grpSp>
      <p:sp>
        <p:nvSpPr>
          <p:cNvPr id="18" name="Shape 212"/>
          <p:cNvSpPr/>
          <p:nvPr/>
        </p:nvSpPr>
        <p:spPr>
          <a:xfrm>
            <a:off x="4457701" y="7982578"/>
            <a:ext cx="16544924" cy="524943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9" name="Rectángulo 18"/>
          <p:cNvSpPr/>
          <p:nvPr/>
        </p:nvSpPr>
        <p:spPr>
          <a:xfrm>
            <a:off x="7524220" y="9896607"/>
            <a:ext cx="10820930" cy="2067233"/>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Las actividades las haremos de manera individual, y si en algún momento alguien ve necesario realizar un cambio o cierta duda que afecte al cómputo global, se discutirá ésta hasta llegar a un acuerdo.</a:t>
            </a:r>
          </a:p>
          <a:p>
            <a:r>
              <a:rPr lang="es-ES" sz="2500" dirty="0">
                <a:solidFill>
                  <a:srgbClr val="00000A"/>
                </a:solidFill>
                <a:uFill>
                  <a:solidFill>
                    <a:srgbClr val="00000A"/>
                  </a:solidFill>
                </a:uFill>
                <a:latin typeface="Helvetica Neue"/>
                <a:ea typeface="Helvetica Neue"/>
                <a:cs typeface="Helvetica Neue"/>
              </a:rPr>
              <a:t>Si ésta es aceptada, se seguirán los pasos para realizar dicho cambio.</a:t>
            </a:r>
          </a:p>
        </p:txBody>
      </p:sp>
    </p:spTree>
    <p:extLst>
      <p:ext uri="{BB962C8B-B14F-4D97-AF65-F5344CB8AC3E}">
        <p14:creationId xmlns:p14="http://schemas.microsoft.com/office/powerpoint/2010/main" val="16976977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10746532"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7. Mecanismos de seguimiento y control </a:t>
            </a:r>
            <a:endParaRPr dirty="0"/>
          </a:p>
        </p:txBody>
      </p:sp>
      <p:grpSp>
        <p:nvGrpSpPr>
          <p:cNvPr id="200" name="Group 200"/>
          <p:cNvGrpSpPr/>
          <p:nvPr/>
        </p:nvGrpSpPr>
        <p:grpSpPr>
          <a:xfrm>
            <a:off x="7067019" y="2604789"/>
            <a:ext cx="12224834" cy="771400"/>
            <a:chOff x="-4861108" y="2791720"/>
            <a:chExt cx="19042768" cy="771399"/>
          </a:xfrm>
        </p:grpSpPr>
        <p:sp>
          <p:nvSpPr>
            <p:cNvPr id="12" name="Shape 198"/>
            <p:cNvSpPr/>
            <p:nvPr/>
          </p:nvSpPr>
          <p:spPr>
            <a:xfrm>
              <a:off x="-4861108" y="2791720"/>
              <a:ext cx="1814672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3" name="Shape 199"/>
            <p:cNvSpPr/>
            <p:nvPr/>
          </p:nvSpPr>
          <p:spPr>
            <a:xfrm>
              <a:off x="-4544048" y="2859963"/>
              <a:ext cx="18725708"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2.5 Políticas para el Control de Cambios y la Gestión de Versiones</a:t>
              </a:r>
              <a:endParaRPr dirty="0"/>
            </a:p>
          </p:txBody>
        </p:sp>
      </p:grpSp>
      <p:sp>
        <p:nvSpPr>
          <p:cNvPr id="16" name="Shape 212"/>
          <p:cNvSpPr/>
          <p:nvPr/>
        </p:nvSpPr>
        <p:spPr>
          <a:xfrm>
            <a:off x="4457701" y="2291597"/>
            <a:ext cx="16544924" cy="524943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35</a:t>
            </a:fld>
            <a:endParaRPr lang="es-ES"/>
          </a:p>
        </p:txBody>
      </p:sp>
      <p:sp>
        <p:nvSpPr>
          <p:cNvPr id="4" name="Rectángulo 3"/>
          <p:cNvSpPr/>
          <p:nvPr/>
        </p:nvSpPr>
        <p:spPr>
          <a:xfrm>
            <a:off x="7270561" y="3832324"/>
            <a:ext cx="11446064" cy="3272691"/>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Protocolo para llegar a un acuerdo y los pasos a dar en caso de realizar un cambio: Si es necesario realizar el cambio y cómo afecta éste al resto del proyecto, discutiendo las posibilidades presentadas como respuesta a dicha propuesta.</a:t>
            </a:r>
          </a:p>
          <a:p>
            <a:r>
              <a:rPr lang="es-ES" sz="2500" dirty="0">
                <a:solidFill>
                  <a:srgbClr val="00000A"/>
                </a:solidFill>
                <a:uFill>
                  <a:solidFill>
                    <a:srgbClr val="00000A"/>
                  </a:solidFill>
                </a:uFill>
                <a:latin typeface="Helvetica Neue"/>
                <a:ea typeface="Helvetica Neue"/>
                <a:cs typeface="Helvetica Neue"/>
              </a:rPr>
              <a:t>Emplearemos la herramienta Git y un servidor Git.</a:t>
            </a:r>
          </a:p>
          <a:p>
            <a:endParaRPr lang="es-ES" sz="2500" dirty="0">
              <a:solidFill>
                <a:srgbClr val="00000A"/>
              </a:solidFill>
              <a:uFill>
                <a:solidFill>
                  <a:srgbClr val="00000A"/>
                </a:solidFill>
              </a:uFill>
              <a:latin typeface="Helvetica Neue"/>
              <a:ea typeface="Helvetica Neue"/>
              <a:cs typeface="Helvetica Neue"/>
            </a:endParaRPr>
          </a:p>
        </p:txBody>
      </p:sp>
      <p:grpSp>
        <p:nvGrpSpPr>
          <p:cNvPr id="14" name="Group 200"/>
          <p:cNvGrpSpPr/>
          <p:nvPr/>
        </p:nvGrpSpPr>
        <p:grpSpPr>
          <a:xfrm>
            <a:off x="8124295" y="8447931"/>
            <a:ext cx="15670721" cy="771400"/>
            <a:chOff x="-4646707" y="2737717"/>
            <a:chExt cx="19042766" cy="771399"/>
          </a:xfrm>
        </p:grpSpPr>
        <p:sp>
          <p:nvSpPr>
            <p:cNvPr id="15" name="Shape 198"/>
            <p:cNvSpPr/>
            <p:nvPr/>
          </p:nvSpPr>
          <p:spPr>
            <a:xfrm>
              <a:off x="-4646707" y="2737717"/>
              <a:ext cx="11656267"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7" name="Shape 199"/>
            <p:cNvSpPr/>
            <p:nvPr/>
          </p:nvSpPr>
          <p:spPr>
            <a:xfrm>
              <a:off x="-4329650" y="2805962"/>
              <a:ext cx="187257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lang="es-ES" dirty="0"/>
                <a:t>2.6 Registros para mantener el rastro de los cambios </a:t>
              </a:r>
              <a:endParaRPr dirty="0"/>
            </a:p>
          </p:txBody>
        </p:sp>
      </p:grpSp>
      <p:sp>
        <p:nvSpPr>
          <p:cNvPr id="18" name="Shape 212"/>
          <p:cNvSpPr/>
          <p:nvPr/>
        </p:nvSpPr>
        <p:spPr>
          <a:xfrm>
            <a:off x="4457701" y="7982578"/>
            <a:ext cx="16544924" cy="524943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9" name="Rectángulo 18"/>
          <p:cNvSpPr/>
          <p:nvPr/>
        </p:nvSpPr>
        <p:spPr>
          <a:xfrm>
            <a:off x="7583128" y="10671873"/>
            <a:ext cx="10820930" cy="1246495"/>
          </a:xfrm>
          <a:prstGeom prst="rect">
            <a:avLst/>
          </a:prstGeom>
        </p:spPr>
        <p:txBody>
          <a:bodyPr wrap="square">
            <a:spAutoFit/>
          </a:bodyPr>
          <a:lstStyle/>
          <a:p>
            <a:r>
              <a:rPr lang="es-ES" sz="2500" dirty="0">
                <a:solidFill>
                  <a:srgbClr val="00000A"/>
                </a:solidFill>
                <a:uFill>
                  <a:solidFill>
                    <a:srgbClr val="00000A"/>
                  </a:solidFill>
                </a:uFill>
                <a:latin typeface="Helvetica Neue"/>
                <a:ea typeface="Helvetica Neue"/>
                <a:cs typeface="Helvetica Neue"/>
              </a:rPr>
              <a:t>La herramienta Git nos ofrece un historial de todos los cambios, así como una breve descripción, realizados en cada versión. Así mismo los datos de la persona que ha realizado dicho cambio, fecha y archivo.</a:t>
            </a:r>
          </a:p>
        </p:txBody>
      </p:sp>
    </p:spTree>
    <p:extLst>
      <p:ext uri="{BB962C8B-B14F-4D97-AF65-F5344CB8AC3E}">
        <p14:creationId xmlns:p14="http://schemas.microsoft.com/office/powerpoint/2010/main" val="428507143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12137"/>
            <a:ext cx="394678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1. </a:t>
            </a:r>
            <a:r>
              <a:rPr dirty="0" err="1"/>
              <a:t>Introducción</a:t>
            </a:r>
            <a:endParaRPr dirty="0"/>
          </a:p>
        </p:txBody>
      </p:sp>
      <p:grpSp>
        <p:nvGrpSpPr>
          <p:cNvPr id="200" name="Group 200"/>
          <p:cNvGrpSpPr/>
          <p:nvPr/>
        </p:nvGrpSpPr>
        <p:grpSpPr>
          <a:xfrm>
            <a:off x="10277988" y="3792773"/>
            <a:ext cx="3946782" cy="771400"/>
            <a:chOff x="0" y="0"/>
            <a:chExt cx="3946780" cy="771399"/>
          </a:xfrm>
        </p:grpSpPr>
        <p:sp>
          <p:nvSpPr>
            <p:cNvPr id="198" name="Shape 198"/>
            <p:cNvSpPr/>
            <p:nvPr/>
          </p:nvSpPr>
          <p:spPr>
            <a:xfrm>
              <a:off x="0" y="0"/>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9" name="Shape 199"/>
            <p:cNvSpPr/>
            <p:nvPr/>
          </p:nvSpPr>
          <p:spPr>
            <a:xfrm>
              <a:off x="919162" y="74548"/>
              <a:ext cx="2108455"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dirty="0"/>
                <a:t>1 </a:t>
              </a:r>
              <a:r>
                <a:rPr dirty="0" err="1"/>
                <a:t>Proposito</a:t>
              </a:r>
              <a:endParaRPr dirty="0"/>
            </a:p>
          </p:txBody>
        </p:sp>
      </p:grpSp>
      <p:sp>
        <p:nvSpPr>
          <p:cNvPr id="201" name="Shape 201"/>
          <p:cNvSpPr/>
          <p:nvPr/>
        </p:nvSpPr>
        <p:spPr>
          <a:xfrm>
            <a:off x="5311535" y="4839958"/>
            <a:ext cx="14430563" cy="13473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57200" algn="just" defTabSz="457200">
              <a:lnSpc>
                <a:spcPct val="115000"/>
              </a:lnSpc>
              <a:spcBef>
                <a:spcPts val="600"/>
              </a:spcBef>
              <a:tabLst>
                <a:tab pos="444500" algn="l"/>
              </a:tabLst>
              <a:defRPr sz="25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dirty="0">
                <a:solidFill>
                  <a:srgbClr val="00000A"/>
                </a:solidFill>
                <a:uFill>
                  <a:solidFill>
                    <a:srgbClr val="00000A"/>
                  </a:solidFill>
                </a:uFill>
                <a:latin typeface="Helvetica Neue"/>
                <a:ea typeface="Helvetica Neue"/>
                <a:cs typeface="Helvetica Neue"/>
                <a:sym typeface="Helvetica Neue"/>
              </a:rPr>
              <a:t>Este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detalla</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requisitos</a:t>
            </a:r>
            <a:r>
              <a:rPr dirty="0">
                <a:solidFill>
                  <a:srgbClr val="00000A"/>
                </a:solidFill>
                <a:uFill>
                  <a:solidFill>
                    <a:srgbClr val="00000A"/>
                  </a:solidFill>
                </a:uFill>
                <a:latin typeface="Helvetica Neue"/>
                <a:ea typeface="Helvetica Neue"/>
                <a:cs typeface="Helvetica Neue"/>
                <a:sym typeface="Helvetica Neue"/>
              </a:rPr>
              <a:t> software que </a:t>
            </a:r>
            <a:r>
              <a:rPr dirty="0" err="1">
                <a:solidFill>
                  <a:srgbClr val="00000A"/>
                </a:solidFill>
                <a:uFill>
                  <a:solidFill>
                    <a:srgbClr val="00000A"/>
                  </a:solidFill>
                </a:uFill>
                <a:latin typeface="Helvetica Neue"/>
                <a:ea typeface="Helvetica Neue"/>
                <a:cs typeface="Helvetica Neue"/>
                <a:sym typeface="Helvetica Neue"/>
              </a:rPr>
              <a:t>debe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cumplir</a:t>
            </a:r>
            <a:r>
              <a:rPr dirty="0">
                <a:solidFill>
                  <a:srgbClr val="00000A"/>
                </a:solidFill>
                <a:uFill>
                  <a:solidFill>
                    <a:srgbClr val="00000A"/>
                  </a:solidFill>
                </a:uFill>
                <a:latin typeface="Helvetica Neue"/>
                <a:ea typeface="Helvetica Neue"/>
                <a:cs typeface="Helvetica Neue"/>
                <a:sym typeface="Helvetica Neue"/>
              </a:rPr>
              <a:t> un </a:t>
            </a:r>
            <a:r>
              <a:rPr dirty="0" err="1">
                <a:solidFill>
                  <a:srgbClr val="00000A"/>
                </a:solidFill>
                <a:uFill>
                  <a:solidFill>
                    <a:srgbClr val="00000A"/>
                  </a:solidFill>
                </a:uFill>
                <a:latin typeface="Helvetica Neue"/>
                <a:ea typeface="Helvetica Neue"/>
                <a:cs typeface="Helvetica Neue"/>
                <a:sym typeface="Helvetica Neue"/>
              </a:rPr>
              <a:t>sistema</a:t>
            </a:r>
            <a:r>
              <a:rPr dirty="0">
                <a:solidFill>
                  <a:srgbClr val="00000A"/>
                </a:solidFill>
                <a:uFill>
                  <a:solidFill>
                    <a:srgbClr val="00000A"/>
                  </a:solidFill>
                </a:uFill>
                <a:latin typeface="Helvetica Neue"/>
                <a:ea typeface="Helvetica Neue"/>
                <a:cs typeface="Helvetica Neue"/>
                <a:sym typeface="Helvetica Neue"/>
              </a:rPr>
              <a:t> de </a:t>
            </a:r>
            <a:r>
              <a:rPr dirty="0" err="1">
                <a:solidFill>
                  <a:srgbClr val="00000A"/>
                </a:solidFill>
                <a:uFill>
                  <a:solidFill>
                    <a:srgbClr val="00000A"/>
                  </a:solidFill>
                </a:uFill>
                <a:latin typeface="Helvetica Neue"/>
                <a:ea typeface="Helvetica Neue"/>
                <a:cs typeface="Helvetica Neue"/>
                <a:sym typeface="Helvetica Neue"/>
              </a:rPr>
              <a:t>consultas</a:t>
            </a:r>
            <a:r>
              <a:rPr dirty="0">
                <a:solidFill>
                  <a:srgbClr val="00000A"/>
                </a:solidFill>
                <a:uFill>
                  <a:solidFill>
                    <a:srgbClr val="00000A"/>
                  </a:solidFill>
                </a:uFill>
                <a:latin typeface="Helvetica Neue"/>
                <a:ea typeface="Helvetica Neue"/>
                <a:cs typeface="Helvetica Neue"/>
                <a:sym typeface="Helvetica Neue"/>
              </a:rPr>
              <a:t> y </a:t>
            </a:r>
            <a:r>
              <a:rPr dirty="0" err="1">
                <a:solidFill>
                  <a:srgbClr val="00000A"/>
                </a:solidFill>
                <a:uFill>
                  <a:solidFill>
                    <a:srgbClr val="00000A"/>
                  </a:solidFill>
                </a:uFill>
                <a:latin typeface="Helvetica Neue"/>
                <a:ea typeface="Helvetica Neue"/>
                <a:cs typeface="Helvetica Neue"/>
                <a:sym typeface="Helvetica Neue"/>
              </a:rPr>
              <a:t>preguntas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médicas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resaltando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aspectos</a:t>
            </a:r>
            <a:r>
              <a:rPr dirty="0">
                <a:solidFill>
                  <a:srgbClr val="00000A"/>
                </a:solidFill>
                <a:uFill>
                  <a:solidFill>
                    <a:srgbClr val="00000A"/>
                  </a:solidFill>
                </a:uFill>
                <a:latin typeface="Helvetica Neue"/>
                <a:ea typeface="Helvetica Neue"/>
                <a:cs typeface="Helvetica Neue"/>
                <a:sym typeface="Helvetica Neue"/>
              </a:rPr>
              <a:t> claves del </a:t>
            </a:r>
            <a:r>
              <a:rPr dirty="0" err="1">
                <a:solidFill>
                  <a:srgbClr val="00000A"/>
                </a:solidFill>
                <a:uFill>
                  <a:solidFill>
                    <a:srgbClr val="00000A"/>
                  </a:solidFill>
                </a:uFill>
                <a:latin typeface="Helvetica Neue"/>
                <a:ea typeface="Helvetica Neue"/>
                <a:cs typeface="Helvetica Neue"/>
                <a:sym typeface="Helvetica Neue"/>
              </a:rPr>
              <a:t>desarrollo</a:t>
            </a:r>
            <a:r>
              <a:rPr dirty="0">
                <a:solidFill>
                  <a:srgbClr val="00000A"/>
                </a:solidFill>
                <a:uFill>
                  <a:solidFill>
                    <a:srgbClr val="00000A"/>
                  </a:solidFill>
                </a:uFill>
                <a:latin typeface="Helvetica Neue"/>
                <a:ea typeface="Helvetica Neue"/>
                <a:cs typeface="Helvetica Neue"/>
                <a:sym typeface="Helvetica Neue"/>
              </a:rPr>
              <a:t> que se </a:t>
            </a:r>
            <a:r>
              <a:rPr dirty="0" err="1">
                <a:solidFill>
                  <a:srgbClr val="00000A"/>
                </a:solidFill>
                <a:uFill>
                  <a:solidFill>
                    <a:srgbClr val="00000A"/>
                  </a:solidFill>
                </a:uFill>
                <a:latin typeface="Helvetica Neue"/>
                <a:ea typeface="Helvetica Neue"/>
                <a:cs typeface="Helvetica Neue"/>
                <a:sym typeface="Helvetica Neue"/>
              </a:rPr>
              <a:t>muestran</a:t>
            </a:r>
            <a:r>
              <a:rPr dirty="0">
                <a:solidFill>
                  <a:srgbClr val="00000A"/>
                </a:solidFill>
                <a:uFill>
                  <a:solidFill>
                    <a:srgbClr val="00000A"/>
                  </a:solidFill>
                </a:uFill>
                <a:latin typeface="Helvetica Neue"/>
                <a:ea typeface="Helvetica Neue"/>
                <a:cs typeface="Helvetica Neue"/>
                <a:sym typeface="Helvetica Neue"/>
              </a:rPr>
              <a:t> a lo largo del </a:t>
            </a:r>
            <a:r>
              <a:rPr dirty="0" err="1">
                <a:solidFill>
                  <a:srgbClr val="00000A"/>
                </a:solidFill>
                <a:uFill>
                  <a:solidFill>
                    <a:srgbClr val="00000A"/>
                  </a:solidFill>
                </a:uFill>
                <a:latin typeface="Helvetica Neue"/>
                <a:ea typeface="Helvetica Neue"/>
                <a:cs typeface="Helvetica Neue"/>
                <a:sym typeface="Helvetica Neue"/>
              </a:rPr>
              <a:t>todo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este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a:t>
            </a:r>
          </a:p>
        </p:txBody>
      </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4</a:t>
            </a:fld>
            <a:endParaRPr lang="es-E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1" name="Shape 211"/>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128022"/>
            <a:ext cx="15908746" cy="313423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112372"/>
            <a:ext cx="6886126" cy="2762269"/>
            <a:chOff x="-1573375" y="-1842340"/>
            <a:chExt cx="7204362" cy="2762264"/>
          </a:xfrm>
        </p:grpSpPr>
        <p:sp>
          <p:nvSpPr>
            <p:cNvPr id="213" name="Shape 213"/>
            <p:cNvSpPr/>
            <p:nvPr/>
          </p:nvSpPr>
          <p:spPr>
            <a:xfrm>
              <a:off x="-1573375" y="-1842340"/>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1738769"/>
              <a:ext cx="593752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5286970"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2.1	Declaración del á</a:t>
              </a:r>
              <a:r>
                <a:rPr lang="it-IT" dirty="0"/>
                <a:t>mbito	</a:t>
              </a:r>
              <a:endParaRPr lang="es-ES" dirty="0"/>
            </a:p>
            <a:p>
              <a:r>
                <a:rPr lang="es-ES_tradnl" dirty="0"/>
                <a:t>	</a:t>
              </a:r>
              <a:endParaRPr lang="es-ES" dirty="0"/>
            </a:p>
          </p:txBody>
        </p:sp>
      </p:grpSp>
      <p:sp>
        <p:nvSpPr>
          <p:cNvPr id="2" name="CuadroTexto 1"/>
          <p:cNvSpPr txBox="1"/>
          <p:nvPr/>
        </p:nvSpPr>
        <p:spPr>
          <a:xfrm>
            <a:off x="4627417" y="4387922"/>
            <a:ext cx="15129163" cy="1583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El á</a:t>
            </a:r>
            <a:r>
              <a:rPr lang="it-IT" sz="2500" dirty="0">
                <a:solidFill>
                  <a:srgbClr val="00000A"/>
                </a:solidFill>
                <a:uFill>
                  <a:solidFill>
                    <a:srgbClr val="00000A"/>
                  </a:solidFill>
                </a:uFill>
                <a:latin typeface="Helvetica Neue"/>
                <a:ea typeface="Helvetica Neue"/>
                <a:cs typeface="Helvetica Neue"/>
                <a:sym typeface="Helvetica Neue"/>
              </a:rPr>
              <a:t>mbito de este software ser</a:t>
            </a:r>
            <a:r>
              <a:rPr lang="es-ES_tradnl" sz="2500" dirty="0" err="1">
                <a:solidFill>
                  <a:srgbClr val="00000A"/>
                </a:solidFill>
                <a:uFill>
                  <a:solidFill>
                    <a:srgbClr val="00000A"/>
                  </a:solidFill>
                </a:uFill>
                <a:latin typeface="Helvetica Neue"/>
                <a:ea typeface="Helvetica Neue"/>
                <a:cs typeface="Helvetica Neue"/>
                <a:sym typeface="Helvetica Neue"/>
              </a:rPr>
              <a:t>ían</a:t>
            </a:r>
            <a:r>
              <a:rPr lang="es-ES_tradnl" sz="2500" dirty="0">
                <a:solidFill>
                  <a:srgbClr val="00000A"/>
                </a:solidFill>
                <a:uFill>
                  <a:solidFill>
                    <a:srgbClr val="00000A"/>
                  </a:solidFill>
                </a:uFill>
                <a:latin typeface="Helvetica Neue"/>
                <a:ea typeface="Helvetica Neue"/>
                <a:cs typeface="Helvetica Neue"/>
                <a:sym typeface="Helvetica Neue"/>
              </a:rPr>
              <a:t> los pacientes y los médicos que utilicen la aplicación.</a:t>
            </a:r>
            <a:endParaRPr lang="es-ES" sz="2500" dirty="0">
              <a:solidFill>
                <a:srgbClr val="00000A"/>
              </a:solidFill>
              <a:uFill>
                <a:solidFill>
                  <a:srgbClr val="00000A"/>
                </a:solidFill>
              </a:uFill>
              <a:latin typeface="Helvetica Neue"/>
              <a:ea typeface="Helvetica Neue"/>
              <a:cs typeface="Helvetica Neue"/>
              <a:sym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La aplicación abarca un sistema de ayuda para los pacientes por parte de una serie de profesionales de la medicina, los cuales ofrecen sus conocimientos y experiencia.</a:t>
            </a:r>
            <a:endParaRPr lang="es-ES" sz="2500" dirty="0">
              <a:solidFill>
                <a:srgbClr val="00000A"/>
              </a:solidFill>
              <a:uFill>
                <a:solidFill>
                  <a:srgbClr val="00000A"/>
                </a:solidFill>
              </a:uFill>
              <a:latin typeface="Helvetica Neue"/>
              <a:ea typeface="Helvetica Neue"/>
              <a:cs typeface="Helvetica Neue"/>
              <a:sym typeface="Helvetica Neue"/>
            </a:endParaRPr>
          </a:p>
        </p:txBody>
      </p:sp>
      <p:sp>
        <p:nvSpPr>
          <p:cNvPr id="14" name="Shape 212"/>
          <p:cNvSpPr/>
          <p:nvPr/>
        </p:nvSpPr>
        <p:spPr>
          <a:xfrm>
            <a:off x="4211782" y="6506505"/>
            <a:ext cx="15908746" cy="659989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6750755"/>
            <a:ext cx="6886126" cy="1502369"/>
            <a:chOff x="-1573375" y="-582442"/>
            <a:chExt cx="7204362" cy="1502366"/>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801246" y="-542012"/>
              <a:ext cx="5339836"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2.2	</a:t>
              </a:r>
              <a:r>
                <a:rPr lang="es-ES" dirty="0"/>
                <a:t>Funciones principales</a:t>
              </a:r>
              <a:r>
                <a:rPr lang="it-IT" dirty="0"/>
                <a:t>	</a:t>
              </a:r>
              <a:endParaRPr lang="es-ES" dirty="0"/>
            </a:p>
            <a:p>
              <a:r>
                <a:rPr lang="es-ES_tradnl" dirty="0"/>
                <a:t>	</a:t>
              </a:r>
              <a:endParaRPr lang="es-ES" dirty="0"/>
            </a:p>
          </p:txBody>
        </p:sp>
      </p:grpSp>
      <p:sp>
        <p:nvSpPr>
          <p:cNvPr id="3" name="CuadroTexto 2"/>
          <p:cNvSpPr txBox="1"/>
          <p:nvPr/>
        </p:nvSpPr>
        <p:spPr>
          <a:xfrm>
            <a:off x="4627417" y="7545192"/>
            <a:ext cx="14768944" cy="43922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Las funciones de la aplicación será</a:t>
            </a:r>
            <a:r>
              <a:rPr lang="de-DE" sz="2500" dirty="0">
                <a:solidFill>
                  <a:srgbClr val="00000A"/>
                </a:solidFill>
                <a:uFill>
                  <a:solidFill>
                    <a:srgbClr val="00000A"/>
                  </a:solidFill>
                </a:uFill>
                <a:latin typeface="Helvetica Neue"/>
                <a:ea typeface="Helvetica Neue"/>
                <a:cs typeface="Helvetica Neue"/>
              </a:rPr>
              <a:t>n:</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Historial clínico</a:t>
            </a:r>
            <a:r>
              <a:rPr lang="es-ES_tradnl" sz="2500" dirty="0">
                <a:solidFill>
                  <a:srgbClr val="00000A"/>
                </a:solidFill>
                <a:uFill>
                  <a:solidFill>
                    <a:srgbClr val="00000A"/>
                  </a:solidFill>
                </a:uFill>
                <a:latin typeface="Helvetica Neue"/>
                <a:ea typeface="Helvetica Neue"/>
                <a:cs typeface="Helvetica Neue"/>
              </a:rPr>
              <a:t>: Cada paciente tiene un listado de todos sus antecedentes médicos, los cuales servirán de ayuda para que el médico que ayude al paciente tenga ciertas referencias a la hora de tratar sus casos.</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Primeros auxilios</a:t>
            </a:r>
            <a:r>
              <a:rPr lang="es-ES_tradnl" sz="2500" dirty="0">
                <a:solidFill>
                  <a:srgbClr val="00000A"/>
                </a:solidFill>
                <a:uFill>
                  <a:solidFill>
                    <a:srgbClr val="00000A"/>
                  </a:solidFill>
                </a:uFill>
                <a:latin typeface="Helvetica Neue"/>
                <a:ea typeface="Helvetica Neue"/>
                <a:cs typeface="Helvetica Neue"/>
              </a:rPr>
              <a:t>: Muestra un listado con diversos ejemplos (los más comunes) donde hay que dar primeros auxilios y a su vez cómo tratarlos en caso de que cierta situación lo requiera.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Diagnósticos</a:t>
            </a:r>
            <a:r>
              <a:rPr lang="es-ES_tradnl" sz="2500" dirty="0">
                <a:solidFill>
                  <a:srgbClr val="00000A"/>
                </a:solidFill>
                <a:uFill>
                  <a:solidFill>
                    <a:srgbClr val="00000A"/>
                  </a:solidFill>
                </a:uFill>
                <a:latin typeface="Helvetica Neue"/>
                <a:ea typeface="Helvetica Neue"/>
                <a:cs typeface="Helvetica Neue"/>
              </a:rPr>
              <a:t>: Para la búsqueda de un diagnóstico, el paciente introduce una serie de datos a unas preguntas que le hace el sistema con el fin de ir descartando y asegurando un diagnóstico claro.</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5</a:t>
            </a:fld>
            <a:endParaRPr lang="es-E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0" name="Shape 210"/>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11" name="Shape 211"/>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113634"/>
            <a:ext cx="15908746" cy="37190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3470622"/>
            <a:ext cx="6886126" cy="1502369"/>
            <a:chOff x="-1573375" y="-582442"/>
            <a:chExt cx="7204362" cy="1502366"/>
          </a:xfrm>
        </p:grpSpPr>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6211920"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2.3	</a:t>
              </a:r>
              <a:r>
                <a:rPr lang="es-ES" dirty="0"/>
                <a:t>Aspectos de rendimientos</a:t>
              </a:r>
              <a:r>
                <a:rPr lang="it-IT" dirty="0"/>
                <a:t>	</a:t>
              </a:r>
              <a:endParaRPr lang="es-ES" dirty="0"/>
            </a:p>
            <a:p>
              <a:r>
                <a:rPr lang="es-ES_tradnl" dirty="0"/>
                <a:t>	</a:t>
              </a:r>
              <a:endParaRPr lang="es-ES" dirty="0"/>
            </a:p>
          </p:txBody>
        </p:sp>
      </p:grpSp>
      <p:sp>
        <p:nvSpPr>
          <p:cNvPr id="2" name="CuadroTexto 1"/>
          <p:cNvSpPr txBox="1"/>
          <p:nvPr/>
        </p:nvSpPr>
        <p:spPr>
          <a:xfrm>
            <a:off x="4688893" y="4300582"/>
            <a:ext cx="15129163"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Debido a que estamos creando un software simple, las variaciones del rendimiento vendrían marcadas principalmente por las características hardware del dispositivo o la velocidad y procesamiento de acceso a registros almacenados en la base de datos.</a:t>
            </a:r>
            <a:endParaRPr lang="es-ES" sz="2500" dirty="0">
              <a:solidFill>
                <a:srgbClr val="00000A"/>
              </a:solidFill>
              <a:uFill>
                <a:solidFill>
                  <a:srgbClr val="00000A"/>
                </a:solidFill>
              </a:uFill>
              <a:latin typeface="Helvetica Neue"/>
              <a:ea typeface="Helvetica Neue"/>
              <a:cs typeface="Helvetica Neue"/>
            </a:endParaRPr>
          </a:p>
        </p:txBody>
      </p:sp>
      <p:sp>
        <p:nvSpPr>
          <p:cNvPr id="14" name="Shape 212"/>
          <p:cNvSpPr/>
          <p:nvPr/>
        </p:nvSpPr>
        <p:spPr>
          <a:xfrm>
            <a:off x="4211782" y="8078244"/>
            <a:ext cx="15908746" cy="439084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8659229"/>
            <a:ext cx="6886126" cy="771400"/>
            <a:chOff x="-1573375" y="-582442"/>
            <a:chExt cx="7204362" cy="771399"/>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1453016" y="-450930"/>
              <a:ext cx="7084003"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2.4 Restricciones y técnicas de gestión	</a:t>
              </a:r>
              <a:endParaRPr lang="es-ES" dirty="0"/>
            </a:p>
          </p:txBody>
        </p:sp>
      </p:grpSp>
      <p:sp>
        <p:nvSpPr>
          <p:cNvPr id="3" name="CuadroTexto 2"/>
          <p:cNvSpPr txBox="1"/>
          <p:nvPr/>
        </p:nvSpPr>
        <p:spPr>
          <a:xfrm>
            <a:off x="4688893" y="9374817"/>
            <a:ext cx="14768944"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El proyecto se desarrolla entre siete componentes, los cuáles nos distribuimos el trabajo para tener las diferentes partes terminadas en el tiempo que nos habíamos propuesto. El lenguaje de programación que vamos a emplear para el desarrollo de la aplicación será Java.</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6</a:t>
            </a:fld>
            <a:endParaRPr lang="es-ES"/>
          </a:p>
        </p:txBody>
      </p:sp>
    </p:spTree>
    <p:extLst>
      <p:ext uri="{BB962C8B-B14F-4D97-AF65-F5344CB8AC3E}">
        <p14:creationId xmlns:p14="http://schemas.microsoft.com/office/powerpoint/2010/main" val="23906892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18"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0" name="Shape 220"/>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21" name="Shape 221"/>
          <p:cNvSpPr/>
          <p:nvPr/>
        </p:nvSpPr>
        <p:spPr>
          <a:xfrm>
            <a:off x="4564457" y="3777916"/>
            <a:ext cx="16067821" cy="700238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24" name="Group 224"/>
          <p:cNvGrpSpPr/>
          <p:nvPr/>
        </p:nvGrpSpPr>
        <p:grpSpPr>
          <a:xfrm>
            <a:off x="10624978" y="4575239"/>
            <a:ext cx="3946781" cy="771400"/>
            <a:chOff x="0" y="505993"/>
            <a:chExt cx="3946780" cy="771399"/>
          </a:xfrm>
        </p:grpSpPr>
        <p:sp>
          <p:nvSpPr>
            <p:cNvPr id="222" name="Shape 222"/>
            <p:cNvSpPr/>
            <p:nvPr/>
          </p:nvSpPr>
          <p:spPr>
            <a:xfrm>
              <a:off x="0" y="505993"/>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3" name="Shape 223"/>
            <p:cNvSpPr/>
            <p:nvPr/>
          </p:nvSpPr>
          <p:spPr>
            <a:xfrm>
              <a:off x="129134" y="609563"/>
              <a:ext cx="36885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t>3 Modelo de proceso</a:t>
              </a:r>
            </a:p>
          </p:txBody>
        </p:sp>
      </p:grpSp>
      <p:sp>
        <p:nvSpPr>
          <p:cNvPr id="2" name="CuadroTexto 1"/>
          <p:cNvSpPr txBox="1"/>
          <p:nvPr/>
        </p:nvSpPr>
        <p:spPr>
          <a:xfrm>
            <a:off x="6063916" y="6143961"/>
            <a:ext cx="1284972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Proceso unificado de desarrollo, que se caracteriza por el uso casos de uso, enfoque a los distintos riesgos, naturaleza iterativa e incremental y centrado en la arquitectura. Consta de 4 fases: inicio, elaboración, construcción y transición.</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7</a:t>
            </a:fld>
            <a:endParaRPr lang="es-E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2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9" name="Shape 229"/>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2. </a:t>
            </a:r>
            <a:r>
              <a:rPr lang="es-ES_tradnl" dirty="0"/>
              <a:t>Estimaciones del proyecto</a:t>
            </a:r>
            <a:endParaRPr lang="es-ES" dirty="0"/>
          </a:p>
        </p:txBody>
      </p:sp>
      <p:sp>
        <p:nvSpPr>
          <p:cNvPr id="230" name="Shape 230"/>
          <p:cNvSpPr/>
          <p:nvPr/>
        </p:nvSpPr>
        <p:spPr>
          <a:xfrm>
            <a:off x="4564457" y="2192841"/>
            <a:ext cx="16067821" cy="377482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33" name="Group 233"/>
          <p:cNvGrpSpPr/>
          <p:nvPr/>
        </p:nvGrpSpPr>
        <p:grpSpPr>
          <a:xfrm>
            <a:off x="9891750" y="2615901"/>
            <a:ext cx="5184518" cy="771400"/>
            <a:chOff x="-733227" y="-673100"/>
            <a:chExt cx="5184515" cy="771399"/>
          </a:xfrm>
        </p:grpSpPr>
        <p:sp>
          <p:nvSpPr>
            <p:cNvPr id="231" name="Shape 231"/>
            <p:cNvSpPr/>
            <p:nvPr/>
          </p:nvSpPr>
          <p:spPr>
            <a:xfrm>
              <a:off x="-733227" y="-673100"/>
              <a:ext cx="5184515"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32" name="Shape 232"/>
            <p:cNvSpPr/>
            <p:nvPr/>
          </p:nvSpPr>
          <p:spPr>
            <a:xfrm>
              <a:off x="-245165" y="-569529"/>
              <a:ext cx="44371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sym typeface="Helvetica Neue"/>
                </a:rPr>
                <a:t>1 Técnicas de estimación</a:t>
              </a:r>
              <a:endParaRPr dirty="0"/>
            </a:p>
          </p:txBody>
        </p:sp>
      </p:grpSp>
      <p:sp>
        <p:nvSpPr>
          <p:cNvPr id="3" name="CuadroTexto 2"/>
          <p:cNvSpPr txBox="1"/>
          <p:nvPr/>
        </p:nvSpPr>
        <p:spPr>
          <a:xfrm>
            <a:off x="6341946" y="3490872"/>
            <a:ext cx="12512842"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En este proyecto nos decantamos por la técnica de descomposición basada en el proceso debido a que no contamos con datos históricos por la inexperiencia en este tipo de proyectos y porque se espera que esta técnica nos proporcione resultados </a:t>
            </a:r>
            <a:r>
              <a:rPr lang="es-ES_tradnl" sz="2500" dirty="0" err="1">
                <a:solidFill>
                  <a:srgbClr val="00000A"/>
                </a:solidFill>
                <a:uFill>
                  <a:solidFill>
                    <a:srgbClr val="00000A"/>
                  </a:solidFill>
                </a:uFill>
                <a:latin typeface="Helvetica Neue"/>
                <a:ea typeface="Helvetica Neue"/>
                <a:cs typeface="Helvetica Neue"/>
              </a:rPr>
              <a:t>má</a:t>
            </a:r>
            <a:r>
              <a:rPr lang="pt-PT" sz="2500" dirty="0">
                <a:solidFill>
                  <a:srgbClr val="00000A"/>
                </a:solidFill>
                <a:uFill>
                  <a:solidFill>
                    <a:srgbClr val="00000A"/>
                  </a:solidFill>
                </a:uFill>
                <a:latin typeface="Helvetica Neue"/>
                <a:ea typeface="Helvetica Neue"/>
                <a:cs typeface="Helvetica Neue"/>
              </a:rPr>
              <a:t>s realistas.</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2" name="Shape 230"/>
          <p:cNvSpPr/>
          <p:nvPr/>
        </p:nvSpPr>
        <p:spPr>
          <a:xfrm>
            <a:off x="4564457" y="6569242"/>
            <a:ext cx="16067821" cy="632861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3" name="Group 233"/>
          <p:cNvGrpSpPr/>
          <p:nvPr/>
        </p:nvGrpSpPr>
        <p:grpSpPr>
          <a:xfrm>
            <a:off x="8472023" y="6788055"/>
            <a:ext cx="8963038" cy="771400"/>
            <a:chOff x="-2152953" y="-673100"/>
            <a:chExt cx="8963033" cy="771399"/>
          </a:xfrm>
        </p:grpSpPr>
        <p:sp>
          <p:nvSpPr>
            <p:cNvPr id="14" name="Shape 231"/>
            <p:cNvSpPr/>
            <p:nvPr/>
          </p:nvSpPr>
          <p:spPr>
            <a:xfrm>
              <a:off x="-2152953" y="-673100"/>
              <a:ext cx="896303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5" name="Shape 232"/>
            <p:cNvSpPr/>
            <p:nvPr/>
          </p:nvSpPr>
          <p:spPr>
            <a:xfrm>
              <a:off x="-1664892" y="-569529"/>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dirty="0"/>
            </a:p>
          </p:txBody>
        </p:sp>
      </p:grpSp>
      <p:sp>
        <p:nvSpPr>
          <p:cNvPr id="16" name="CuadroTexto 15"/>
          <p:cNvSpPr txBox="1"/>
          <p:nvPr/>
        </p:nvSpPr>
        <p:spPr>
          <a:xfrm>
            <a:off x="6341946" y="7716555"/>
            <a:ext cx="12512842" cy="4911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El proyecto se inicia el día 7 de noviembre de 2016 y finaliza el 2 de junio de 2017. La jornada laboral se establece en 1 día/semana. Respecto el coste del proyecto, </a:t>
            </a:r>
            <a:r>
              <a:rPr lang="fr-FR" sz="2500" dirty="0" err="1">
                <a:solidFill>
                  <a:srgbClr val="00000A"/>
                </a:solidFill>
                <a:uFill>
                  <a:solidFill>
                    <a:srgbClr val="00000A"/>
                  </a:solidFill>
                </a:uFill>
                <a:latin typeface="Helvetica Neue"/>
                <a:ea typeface="Helvetica Neue"/>
                <a:cs typeface="Helvetica Neue"/>
              </a:rPr>
              <a:t>ser</a:t>
            </a:r>
            <a:r>
              <a:rPr lang="es-ES_tradnl" sz="2500" dirty="0">
                <a:solidFill>
                  <a:srgbClr val="00000A"/>
                </a:solidFill>
                <a:uFill>
                  <a:solidFill>
                    <a:srgbClr val="00000A"/>
                  </a:solidFill>
                </a:uFill>
                <a:latin typeface="Helvetica Neue"/>
                <a:ea typeface="Helvetica Neue"/>
                <a:cs typeface="Helvetica Neue"/>
              </a:rPr>
              <a:t>á de esfuerzo y no de á</a:t>
            </a:r>
            <a:r>
              <a:rPr lang="pt-PT" sz="2500" dirty="0">
                <a:solidFill>
                  <a:srgbClr val="00000A"/>
                </a:solidFill>
                <a:uFill>
                  <a:solidFill>
                    <a:srgbClr val="00000A"/>
                  </a:solidFill>
                </a:uFill>
                <a:latin typeface="Helvetica Neue"/>
                <a:ea typeface="Helvetica Neue"/>
                <a:cs typeface="Helvetica Neue"/>
              </a:rPr>
              <a:t>mbito econ</a:t>
            </a:r>
            <a:r>
              <a:rPr lang="es-ES_tradnl" sz="2500" dirty="0" err="1">
                <a:solidFill>
                  <a:srgbClr val="00000A"/>
                </a:solidFill>
                <a:uFill>
                  <a:solidFill>
                    <a:srgbClr val="00000A"/>
                  </a:solidFill>
                </a:uFill>
                <a:latin typeface="Helvetica Neue"/>
                <a:ea typeface="Helvetica Neue"/>
                <a:cs typeface="Helvetica Neue"/>
              </a:rPr>
              <a:t>ó</a:t>
            </a:r>
            <a:r>
              <a:rPr lang="it-IT" sz="2500" dirty="0">
                <a:solidFill>
                  <a:srgbClr val="00000A"/>
                </a:solidFill>
                <a:uFill>
                  <a:solidFill>
                    <a:srgbClr val="00000A"/>
                  </a:solidFill>
                </a:uFill>
                <a:latin typeface="Helvetica Neue"/>
                <a:ea typeface="Helvetica Neue"/>
                <a:cs typeface="Helvetica Neue"/>
              </a:rPr>
              <a:t>mico.</a:t>
            </a:r>
            <a:endParaRPr lang="es-ES" sz="2500" dirty="0">
              <a:solidFill>
                <a:srgbClr val="00000A"/>
              </a:solidFill>
              <a:uFill>
                <a:solidFill>
                  <a:srgbClr val="00000A"/>
                </a:solidFill>
              </a:uFill>
              <a:latin typeface="Helvetica Neue"/>
              <a:ea typeface="Helvetica Neue"/>
              <a:cs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pt-PT" sz="2500" dirty="0">
                <a:solidFill>
                  <a:srgbClr val="00000A"/>
                </a:solidFill>
                <a:uFill>
                  <a:solidFill>
                    <a:srgbClr val="00000A"/>
                  </a:solidFill>
                </a:uFill>
                <a:latin typeface="Helvetica Neue"/>
                <a:ea typeface="Helvetica Neue"/>
                <a:cs typeface="Helvetica Neue"/>
              </a:rPr>
              <a:t>A continuaci</a:t>
            </a:r>
            <a:r>
              <a:rPr lang="es-ES_tradnl" sz="2500" dirty="0" err="1">
                <a:solidFill>
                  <a:srgbClr val="00000A"/>
                </a:solidFill>
                <a:uFill>
                  <a:solidFill>
                    <a:srgbClr val="00000A"/>
                  </a:solidFill>
                </a:uFill>
                <a:latin typeface="Helvetica Neue"/>
                <a:ea typeface="Helvetica Neue"/>
                <a:cs typeface="Helvetica Neue"/>
              </a:rPr>
              <a:t>ón</a:t>
            </a:r>
            <a:r>
              <a:rPr lang="es-ES_tradnl" sz="2500" dirty="0">
                <a:solidFill>
                  <a:srgbClr val="00000A"/>
                </a:solidFill>
                <a:uFill>
                  <a:solidFill>
                    <a:srgbClr val="00000A"/>
                  </a:solidFill>
                </a:uFill>
                <a:latin typeface="Helvetica Neue"/>
                <a:ea typeface="Helvetica Neue"/>
                <a:cs typeface="Helvetica Neue"/>
              </a:rPr>
              <a:t>, se expone la estimación del esfuerzo realizada: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Especificación de requisitos </a:t>
            </a:r>
            <a:r>
              <a:rPr lang="es-ES_tradnl" sz="2500" dirty="0">
                <a:solidFill>
                  <a:srgbClr val="00000A"/>
                </a:solidFill>
                <a:uFill>
                  <a:solidFill>
                    <a:srgbClr val="00000A"/>
                  </a:solidFill>
                </a:uFill>
                <a:latin typeface="Helvetica Neue"/>
                <a:ea typeface="Helvetica Neue"/>
                <a:cs typeface="Helvetica Neue"/>
              </a:rPr>
              <a:t>–  35 días con 3 personas involucradas y un esfuerzo total de 105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Plan de proyecto </a:t>
            </a:r>
            <a:r>
              <a:rPr lang="es-ES_tradnl" sz="2500" dirty="0">
                <a:solidFill>
                  <a:srgbClr val="00000A"/>
                </a:solidFill>
                <a:uFill>
                  <a:solidFill>
                    <a:srgbClr val="00000A"/>
                  </a:solidFill>
                </a:uFill>
                <a:latin typeface="Helvetica Neue"/>
                <a:ea typeface="Helvetica Neue"/>
                <a:cs typeface="Helvetica Neue"/>
              </a:rPr>
              <a:t>– 56 días con 3 personas involucradas y un esfuerzo total de 168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Evaluación cliente </a:t>
            </a:r>
            <a:r>
              <a:rPr lang="es-ES_tradnl" sz="2500" dirty="0">
                <a:solidFill>
                  <a:srgbClr val="00000A"/>
                </a:solidFill>
                <a:uFill>
                  <a:solidFill>
                    <a:srgbClr val="00000A"/>
                  </a:solidFill>
                </a:uFill>
                <a:latin typeface="Helvetica Neue"/>
                <a:ea typeface="Helvetica Neue"/>
                <a:cs typeface="Helvetica Neue"/>
              </a:rPr>
              <a:t>– 20 días con 6 personas involucradas y un esfuerzo total de 120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8</a:t>
            </a:fld>
            <a:endParaRPr lang="es-E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69541"/>
            <a:ext cx="10265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38" name="Shape 238"/>
          <p:cNvSpPr/>
          <p:nvPr/>
        </p:nvSpPr>
        <p:spPr>
          <a:xfrm>
            <a:off x="1044066" y="500292"/>
            <a:ext cx="7476406"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Estimaciones del proyecto</a:t>
            </a:r>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graphicFrame>
        <p:nvGraphicFramePr>
          <p:cNvPr id="23" name="Tabla 22"/>
          <p:cNvGraphicFramePr>
            <a:graphicFrameLocks noGrp="1"/>
          </p:cNvGraphicFramePr>
          <p:nvPr>
            <p:extLst>
              <p:ext uri="{D42A27DB-BD31-4B8C-83A1-F6EECF244321}">
                <p14:modId xmlns:p14="http://schemas.microsoft.com/office/powerpoint/2010/main" val="2734970018"/>
              </p:ext>
            </p:extLst>
          </p:nvPr>
        </p:nvGraphicFramePr>
        <p:xfrm>
          <a:off x="5213618" y="3801894"/>
          <a:ext cx="15443268" cy="8710168"/>
        </p:xfrm>
        <a:graphic>
          <a:graphicData uri="http://schemas.openxmlformats.org/drawingml/2006/table">
            <a:tbl>
              <a:tblPr firstRow="1" bandRow="1">
                <a:tableStyleId>{284E427A-3D55-4303-BF80-6455036E1DE7}</a:tableStyleId>
              </a:tblPr>
              <a:tblGrid>
                <a:gridCol w="2573878">
                  <a:extLst>
                    <a:ext uri="{9D8B030D-6E8A-4147-A177-3AD203B41FA5}">
                      <a16:colId xmlns:a16="http://schemas.microsoft.com/office/drawing/2014/main" val="20000"/>
                    </a:ext>
                  </a:extLst>
                </a:gridCol>
                <a:gridCol w="2573878">
                  <a:extLst>
                    <a:ext uri="{9D8B030D-6E8A-4147-A177-3AD203B41FA5}">
                      <a16:colId xmlns:a16="http://schemas.microsoft.com/office/drawing/2014/main" val="20001"/>
                    </a:ext>
                  </a:extLst>
                </a:gridCol>
                <a:gridCol w="2573878">
                  <a:extLst>
                    <a:ext uri="{9D8B030D-6E8A-4147-A177-3AD203B41FA5}">
                      <a16:colId xmlns:a16="http://schemas.microsoft.com/office/drawing/2014/main" val="20002"/>
                    </a:ext>
                  </a:extLst>
                </a:gridCol>
                <a:gridCol w="2573878">
                  <a:extLst>
                    <a:ext uri="{9D8B030D-6E8A-4147-A177-3AD203B41FA5}">
                      <a16:colId xmlns:a16="http://schemas.microsoft.com/office/drawing/2014/main" val="20003"/>
                    </a:ext>
                  </a:extLst>
                </a:gridCol>
                <a:gridCol w="2573878">
                  <a:extLst>
                    <a:ext uri="{9D8B030D-6E8A-4147-A177-3AD203B41FA5}">
                      <a16:colId xmlns:a16="http://schemas.microsoft.com/office/drawing/2014/main" val="20004"/>
                    </a:ext>
                  </a:extLst>
                </a:gridCol>
                <a:gridCol w="2573878">
                  <a:extLst>
                    <a:ext uri="{9D8B030D-6E8A-4147-A177-3AD203B41FA5}">
                      <a16:colId xmlns:a16="http://schemas.microsoft.com/office/drawing/2014/main" val="20005"/>
                    </a:ext>
                  </a:extLst>
                </a:gridCol>
              </a:tblGrid>
              <a:tr h="787316">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Módulo</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Fase</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Esfuerzo</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Total</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Cuentas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Historial Clínico</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Consulta </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Primeros Auxilios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Marcador de número de diapositiva 2"/>
          <p:cNvSpPr>
            <a:spLocks noGrp="1"/>
          </p:cNvSpPr>
          <p:nvPr>
            <p:ph type="sldNum" sz="quarter" idx="2"/>
          </p:nvPr>
        </p:nvSpPr>
        <p:spPr/>
        <p:txBody>
          <a:bodyPr/>
          <a:lstStyle/>
          <a:p>
            <a:fld id="{86CB4B4D-7CA3-9044-876B-883B54F8677D}" type="slidenum">
              <a:rPr lang="es-ES" smtClean="0"/>
              <a:t>9</a:t>
            </a:fld>
            <a:endParaRPr lang="es-ES"/>
          </a:p>
        </p:txBody>
      </p:sp>
    </p:spTree>
  </p:cSld>
  <p:clrMapOvr>
    <a:masterClrMapping/>
  </p:clrMapOvr>
  <p:transition spd="med"/>
</p:sld>
</file>

<file path=ppt/theme/theme1.xml><?xml version="1.0" encoding="utf-8"?>
<a:theme xmlns:a="http://schemas.openxmlformats.org/drawingml/2006/main" name="New_Template7">
  <a:themeElements>
    <a:clrScheme name="Personalizado 1">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222222"/>
      </a:hlink>
      <a:folHlink>
        <a:srgbClr val="222222"/>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ema de Office">
  <a:themeElements>
    <a:clrScheme name="Personalizado 1">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222222"/>
      </a:hlink>
      <a:folHlink>
        <a:srgbClr val="22222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684</TotalTime>
  <Words>3309</Words>
  <Application>Microsoft Office PowerPoint</Application>
  <PresentationFormat>Personalizado</PresentationFormat>
  <Paragraphs>478</Paragraphs>
  <Slides>35</Slides>
  <Notes>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35</vt:i4>
      </vt:variant>
    </vt:vector>
  </HeadingPairs>
  <TitlesOfParts>
    <vt:vector size="45" baseType="lpstr">
      <vt:lpstr>Arial</vt:lpstr>
      <vt:lpstr>Avenir Next</vt:lpstr>
      <vt:lpstr>Avenir Next Medium</vt:lpstr>
      <vt:lpstr>Calibri</vt:lpstr>
      <vt:lpstr>DIN Alternate</vt:lpstr>
      <vt:lpstr>DIN Condensed</vt:lpstr>
      <vt:lpstr>Helvetica</vt:lpstr>
      <vt:lpstr>Helvetica Neue</vt:lpstr>
      <vt:lpstr>Times New Roman</vt:lpstr>
      <vt:lpstr>New_Template7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Local</dc:creator>
  <cp:lastModifiedBy>SAMUEL SOLO DE ZALDIVAR BARBERO</cp:lastModifiedBy>
  <cp:revision>149</cp:revision>
  <dcterms:modified xsi:type="dcterms:W3CDTF">2017-01-21T17:09:07Z</dcterms:modified>
</cp:coreProperties>
</file>