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5"/>
  </p:notesMasterIdLst>
  <p:sldIdLst>
    <p:sldId id="256" r:id="rId2"/>
    <p:sldId id="275" r:id="rId3"/>
    <p:sldId id="276" r:id="rId4"/>
    <p:sldId id="258" r:id="rId5"/>
    <p:sldId id="259" r:id="rId6"/>
    <p:sldId id="277" r:id="rId7"/>
    <p:sldId id="260" r:id="rId8"/>
    <p:sldId id="261" r:id="rId9"/>
    <p:sldId id="262" r:id="rId10"/>
    <p:sldId id="263" r:id="rId11"/>
    <p:sldId id="278" r:id="rId12"/>
    <p:sldId id="279" r:id="rId13"/>
    <p:sldId id="264" r:id="rId14"/>
    <p:sldId id="265" r:id="rId15"/>
    <p:sldId id="266" r:id="rId16"/>
    <p:sldId id="267" r:id="rId17"/>
    <p:sldId id="268" r:id="rId18"/>
    <p:sldId id="269" r:id="rId19"/>
    <p:sldId id="270" r:id="rId20"/>
    <p:sldId id="271" r:id="rId21"/>
    <p:sldId id="272" r:id="rId22"/>
    <p:sldId id="273" r:id="rId23"/>
    <p:sldId id="274" r:id="rId2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1pPr>
    <a:lvl2pPr marL="0" marR="0" indent="2286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2pPr>
    <a:lvl3pPr marL="0" marR="0" indent="4572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3pPr>
    <a:lvl4pPr marL="0" marR="0" indent="6858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4pPr>
    <a:lvl5pPr marL="0" marR="0" indent="9144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5pPr>
    <a:lvl6pPr marL="0" marR="0" indent="11430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6pPr>
    <a:lvl7pPr marL="0" marR="0" indent="13716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7pPr>
    <a:lvl8pPr marL="0" marR="0" indent="16002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8pPr>
    <a:lvl9pPr marL="0" marR="0" indent="18288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4660"/>
  </p:normalViewPr>
  <p:slideViewPr>
    <p:cSldViewPr snapToGrid="0">
      <p:cViewPr varScale="1">
        <p:scale>
          <a:sx n="35" d="100"/>
          <a:sy n="35" d="100"/>
        </p:scale>
        <p:origin x="69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9" name="Shape 159"/>
          <p:cNvSpPr>
            <a:spLocks noGrp="1" noRot="1" noChangeAspect="1"/>
          </p:cNvSpPr>
          <p:nvPr>
            <p:ph type="sldImg"/>
          </p:nvPr>
        </p:nvSpPr>
        <p:spPr>
          <a:xfrm>
            <a:off x="1143000" y="685800"/>
            <a:ext cx="4572000" cy="3429000"/>
          </a:xfrm>
          <a:prstGeom prst="rect">
            <a:avLst/>
          </a:prstGeom>
        </p:spPr>
        <p:txBody>
          <a:bodyPr/>
          <a:lstStyle/>
          <a:p>
            <a:endParaRPr/>
          </a:p>
        </p:txBody>
      </p:sp>
      <p:sp>
        <p:nvSpPr>
          <p:cNvPr id="160" name="Shape 16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800672790"/>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a:p>
        </p:txBody>
      </p:sp>
    </p:spTree>
    <p:extLst>
      <p:ext uri="{BB962C8B-B14F-4D97-AF65-F5344CB8AC3E}">
        <p14:creationId xmlns:p14="http://schemas.microsoft.com/office/powerpoint/2010/main" val="2995615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a:p>
        </p:txBody>
      </p:sp>
    </p:spTree>
    <p:extLst>
      <p:ext uri="{BB962C8B-B14F-4D97-AF65-F5344CB8AC3E}">
        <p14:creationId xmlns:p14="http://schemas.microsoft.com/office/powerpoint/2010/main" val="1464814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a:p>
        </p:txBody>
      </p:sp>
    </p:spTree>
    <p:extLst>
      <p:ext uri="{BB962C8B-B14F-4D97-AF65-F5344CB8AC3E}">
        <p14:creationId xmlns:p14="http://schemas.microsoft.com/office/powerpoint/2010/main" val="4125746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ítulo y subtítulo">
    <p:bg>
      <p:bgPr>
        <a:solidFill>
          <a:srgbClr val="222222"/>
        </a:solidFill>
        <a:effectLst/>
      </p:bgPr>
    </p:bg>
    <p:spTree>
      <p:nvGrpSpPr>
        <p:cNvPr id="1" name=""/>
        <p:cNvGrpSpPr/>
        <p:nvPr/>
      </p:nvGrpSpPr>
      <p:grpSpPr>
        <a:xfrm>
          <a:off x="0" y="0"/>
          <a:ext cx="0" cy="0"/>
          <a:chOff x="0" y="0"/>
          <a:chExt cx="0" cy="0"/>
        </a:xfrm>
      </p:grpSpPr>
      <p:sp>
        <p:nvSpPr>
          <p:cNvPr id="12" name="Shape 12"/>
          <p:cNvSpPr>
            <a:spLocks noGrp="1"/>
          </p:cNvSpPr>
          <p:nvPr>
            <p:ph type="title"/>
          </p:nvPr>
        </p:nvSpPr>
        <p:spPr>
          <a:xfrm>
            <a:off x="762000" y="9042400"/>
            <a:ext cx="22860000" cy="3810000"/>
          </a:xfrm>
          <a:prstGeom prst="rect">
            <a:avLst/>
          </a:prstGeom>
        </p:spPr>
        <p:txBody>
          <a:bodyPr/>
          <a:lstStyle>
            <a:lvl1pPr>
              <a:spcBef>
                <a:spcPts val="0"/>
              </a:spcBef>
              <a:defRPr sz="30300"/>
            </a:lvl1pPr>
          </a:lstStyle>
          <a:p>
            <a:r>
              <a:t>Texto del título</a:t>
            </a:r>
          </a:p>
        </p:txBody>
      </p:sp>
      <p:sp>
        <p:nvSpPr>
          <p:cNvPr id="13" name="Shape 13"/>
          <p:cNvSpPr>
            <a:spLocks noGrp="1"/>
          </p:cNvSpPr>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1pPr>
            <a:lvl2pPr marL="0" indent="2286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2pPr>
            <a:lvl3pPr marL="0" indent="4572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3pPr>
            <a:lvl4pPr marL="0" indent="6858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4pPr>
            <a:lvl5pPr marL="0" indent="9144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5pPr>
          </a:lstStyle>
          <a:p>
            <a:r>
              <a:t>Nivel de texto 1</a:t>
            </a:r>
          </a:p>
          <a:p>
            <a:pPr lvl="1"/>
            <a:r>
              <a:t>Nivel de texto 2</a:t>
            </a:r>
          </a:p>
          <a:p>
            <a:pPr lvl="2"/>
            <a:r>
              <a:t>Nivel de texto 3</a:t>
            </a:r>
          </a:p>
          <a:p>
            <a:pPr lvl="3"/>
            <a:r>
              <a:t>Nivel de texto 4</a:t>
            </a:r>
          </a:p>
          <a:p>
            <a:pPr lvl="4"/>
            <a:r>
              <a:t>Nivel de texto 5</a:t>
            </a:r>
          </a:p>
        </p:txBody>
      </p:sp>
      <p:sp>
        <p:nvSpPr>
          <p:cNvPr id="14" name="Shape 14"/>
          <p:cNvSpPr>
            <a:spLocks noGrp="1"/>
          </p:cNvSpPr>
          <p:nvPr>
            <p:ph type="sldNum" sz="quarter" idx="2"/>
          </p:nvPr>
        </p:nvSpPr>
        <p:spPr>
          <a:xfrm>
            <a:off x="23063199" y="609600"/>
            <a:ext cx="553196" cy="6350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iñetas">
    <p:bg>
      <p:bgPr>
        <a:solidFill>
          <a:srgbClr val="222222"/>
        </a:solidFill>
        <a:effectLst/>
      </p:bgPr>
    </p:bg>
    <p:spTree>
      <p:nvGrpSpPr>
        <p:cNvPr id="1" name=""/>
        <p:cNvGrpSpPr/>
        <p:nvPr/>
      </p:nvGrpSpPr>
      <p:grpSpPr>
        <a:xfrm>
          <a:off x="0" y="0"/>
          <a:ext cx="0" cy="0"/>
          <a:chOff x="0" y="0"/>
          <a:chExt cx="0" cy="0"/>
        </a:xfrm>
      </p:grpSpPr>
      <p:sp>
        <p:nvSpPr>
          <p:cNvPr id="98" name="Shape 98"/>
          <p:cNvSpPr>
            <a:spLocks noGrp="1"/>
          </p:cNvSpPr>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99" name="Shape 99"/>
          <p:cNvSpPr>
            <a:spLocks noGrp="1"/>
          </p:cNvSpPr>
          <p:nvPr>
            <p:ph type="body" idx="1"/>
          </p:nvPr>
        </p:nvSpPr>
        <p:spPr>
          <a:prstGeom prst="rect">
            <a:avLst/>
          </a:prstGeom>
        </p:spPr>
        <p:txBody>
          <a:bodyPr/>
          <a:lstStyle>
            <a:lvl1pPr>
              <a:buClr>
                <a:schemeClr val="accent1"/>
              </a:buClr>
              <a:buSzPct val="125000"/>
              <a:buChar char="▸"/>
            </a:lvl1pPr>
            <a:lvl2pPr>
              <a:buClr>
                <a:schemeClr val="accent1"/>
              </a:buClr>
              <a:buSzPct val="125000"/>
              <a:buChar char="▸"/>
            </a:lvl2pPr>
            <a:lvl3pPr>
              <a:buClr>
                <a:schemeClr val="accent1"/>
              </a:buClr>
              <a:buSzPct val="125000"/>
              <a:buChar char="▸"/>
            </a:lvl3pPr>
            <a:lvl4pPr>
              <a:buClr>
                <a:schemeClr val="accent1"/>
              </a:buClr>
              <a:buSzPct val="125000"/>
              <a:buChar char="▸"/>
            </a:lvl4pPr>
            <a:lvl5pPr>
              <a:buClr>
                <a:schemeClr val="accent1"/>
              </a:buClr>
              <a:buSzPct val="125000"/>
              <a:buChar char="▸"/>
            </a:lvl5pPr>
          </a:lstStyle>
          <a:p>
            <a:r>
              <a:t>Nivel de texto 1</a:t>
            </a:r>
          </a:p>
          <a:p>
            <a:pPr lvl="1"/>
            <a:r>
              <a:t>Nivel de texto 2</a:t>
            </a:r>
          </a:p>
          <a:p>
            <a:pPr lvl="2"/>
            <a:r>
              <a:t>Nivel de texto 3</a:t>
            </a:r>
          </a:p>
          <a:p>
            <a:pPr lvl="3"/>
            <a:r>
              <a:t>Nivel de texto 4</a:t>
            </a:r>
          </a:p>
          <a:p>
            <a:pPr lvl="4"/>
            <a:r>
              <a:t>Nivel de texto 5</a:t>
            </a:r>
          </a:p>
        </p:txBody>
      </p:sp>
      <p:sp>
        <p:nvSpPr>
          <p:cNvPr id="100" name="Shape 10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3 fotos">
    <p:bg>
      <p:bgPr>
        <a:solidFill>
          <a:srgbClr val="222222"/>
        </a:solidFill>
        <a:effectLst/>
      </p:bgPr>
    </p:bg>
    <p:spTree>
      <p:nvGrpSpPr>
        <p:cNvPr id="1" name=""/>
        <p:cNvGrpSpPr/>
        <p:nvPr/>
      </p:nvGrpSpPr>
      <p:grpSpPr>
        <a:xfrm>
          <a:off x="0" y="0"/>
          <a:ext cx="0" cy="0"/>
          <a:chOff x="0" y="0"/>
          <a:chExt cx="0" cy="0"/>
        </a:xfrm>
      </p:grpSpPr>
      <p:sp>
        <p:nvSpPr>
          <p:cNvPr id="107" name="Shape 107"/>
          <p:cNvSpPr>
            <a:spLocks noGrp="1"/>
          </p:cNvSpPr>
          <p:nvPr>
            <p:ph type="pic" sz="half" idx="13"/>
          </p:nvPr>
        </p:nvSpPr>
        <p:spPr>
          <a:xfrm>
            <a:off x="12192000" y="0"/>
            <a:ext cx="12192000" cy="6832600"/>
          </a:xfrm>
          <a:prstGeom prst="rect">
            <a:avLst/>
          </a:prstGeom>
        </p:spPr>
        <p:txBody>
          <a:bodyPr lIns="91439" tIns="45719" rIns="91439" bIns="45719">
            <a:noAutofit/>
          </a:bodyPr>
          <a:lstStyle/>
          <a:p>
            <a:endParaRPr/>
          </a:p>
        </p:txBody>
      </p:sp>
      <p:sp>
        <p:nvSpPr>
          <p:cNvPr id="108" name="Shape 108"/>
          <p:cNvSpPr>
            <a:spLocks noGrp="1"/>
          </p:cNvSpPr>
          <p:nvPr>
            <p:ph type="pic" sz="half" idx="14"/>
          </p:nvPr>
        </p:nvSpPr>
        <p:spPr>
          <a:xfrm>
            <a:off x="12192000" y="6896100"/>
            <a:ext cx="12192000" cy="6819900"/>
          </a:xfrm>
          <a:prstGeom prst="rect">
            <a:avLst/>
          </a:prstGeom>
        </p:spPr>
        <p:txBody>
          <a:bodyPr lIns="91439" tIns="45719" rIns="91439" bIns="45719">
            <a:noAutofit/>
          </a:bodyPr>
          <a:lstStyle/>
          <a:p>
            <a:endParaRPr/>
          </a:p>
        </p:txBody>
      </p:sp>
      <p:sp>
        <p:nvSpPr>
          <p:cNvPr id="109" name="Shape 109"/>
          <p:cNvSpPr>
            <a:spLocks noGrp="1"/>
          </p:cNvSpPr>
          <p:nvPr>
            <p:ph type="pic" idx="15"/>
          </p:nvPr>
        </p:nvSpPr>
        <p:spPr>
          <a:xfrm>
            <a:off x="0" y="0"/>
            <a:ext cx="12128500" cy="13716000"/>
          </a:xfrm>
          <a:prstGeom prst="rect">
            <a:avLst/>
          </a:prstGeom>
        </p:spPr>
        <p:txBody>
          <a:bodyPr lIns="91439" tIns="45719" rIns="91439" bIns="45719">
            <a:noAutofit/>
          </a:bodyPr>
          <a:lstStyle/>
          <a:p>
            <a:endParaRPr/>
          </a:p>
        </p:txBody>
      </p:sp>
      <p:sp>
        <p:nvSpPr>
          <p:cNvPr id="110" name="Shape 11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Cita">
    <p:bg>
      <p:bgPr>
        <a:solidFill>
          <a:srgbClr val="222222"/>
        </a:solidFill>
        <a:effectLst/>
      </p:bgPr>
    </p:bg>
    <p:spTree>
      <p:nvGrpSpPr>
        <p:cNvPr id="1" name=""/>
        <p:cNvGrpSpPr/>
        <p:nvPr/>
      </p:nvGrpSpPr>
      <p:grpSpPr>
        <a:xfrm>
          <a:off x="0" y="0"/>
          <a:ext cx="0" cy="0"/>
          <a:chOff x="0" y="0"/>
          <a:chExt cx="0" cy="0"/>
        </a:xfrm>
      </p:grpSpPr>
      <p:sp>
        <p:nvSpPr>
          <p:cNvPr id="117" name="Shape 117"/>
          <p:cNvSpPr/>
          <p:nvPr/>
        </p:nvSpPr>
        <p:spPr>
          <a:xfrm>
            <a:off x="876300" y="3314700"/>
            <a:ext cx="22631400" cy="7317185"/>
          </a:xfrm>
          <a:custGeom>
            <a:avLst/>
            <a:gdLst/>
            <a:ahLst/>
            <a:cxnLst>
              <a:cxn ang="0">
                <a:pos x="wd2" y="hd2"/>
              </a:cxn>
              <a:cxn ang="5400000">
                <a:pos x="wd2" y="hd2"/>
              </a:cxn>
              <a:cxn ang="10800000">
                <a:pos x="wd2" y="hd2"/>
              </a:cxn>
              <a:cxn ang="16200000">
                <a:pos x="wd2" y="hd2"/>
              </a:cxn>
            </a:cxnLst>
            <a:rect l="0" t="0" r="r" b="b"/>
            <a:pathLst>
              <a:path w="21600" h="21600" extrusionOk="0">
                <a:moveTo>
                  <a:pt x="119" y="0"/>
                </a:moveTo>
                <a:cubicBezTo>
                  <a:pt x="54" y="0"/>
                  <a:pt x="0" y="165"/>
                  <a:pt x="0" y="369"/>
                </a:cubicBezTo>
                <a:lnTo>
                  <a:pt x="0" y="19013"/>
                </a:lnTo>
                <a:cubicBezTo>
                  <a:pt x="0" y="19217"/>
                  <a:pt x="54" y="19382"/>
                  <a:pt x="119" y="19382"/>
                </a:cubicBezTo>
                <a:lnTo>
                  <a:pt x="18186" y="19382"/>
                </a:lnTo>
                <a:lnTo>
                  <a:pt x="18717" y="21600"/>
                </a:lnTo>
                <a:lnTo>
                  <a:pt x="19247" y="19382"/>
                </a:lnTo>
                <a:lnTo>
                  <a:pt x="21481" y="19382"/>
                </a:lnTo>
                <a:cubicBezTo>
                  <a:pt x="21546" y="19382"/>
                  <a:pt x="21600" y="19217"/>
                  <a:pt x="21600" y="19013"/>
                </a:cubicBezTo>
                <a:lnTo>
                  <a:pt x="21600" y="369"/>
                </a:lnTo>
                <a:cubicBezTo>
                  <a:pt x="21600" y="165"/>
                  <a:pt x="21546" y="0"/>
                  <a:pt x="21481" y="0"/>
                </a:cubicBezTo>
                <a:lnTo>
                  <a:pt x="119"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18" name="Shape 118"/>
          <p:cNvSpPr>
            <a:spLocks noGrp="1"/>
          </p:cNvSpPr>
          <p:nvPr>
            <p:ph type="body" sz="quarter" idx="13"/>
          </p:nvPr>
        </p:nvSpPr>
        <p:spPr>
          <a:xfrm>
            <a:off x="1676400" y="4089400"/>
            <a:ext cx="21056600" cy="1805946"/>
          </a:xfrm>
          <a:prstGeom prst="rect">
            <a:avLst/>
          </a:prstGeom>
        </p:spPr>
        <p:txBody>
          <a:bodyPr>
            <a:spAutoFit/>
          </a:bodyPr>
          <a:lstStyle>
            <a:lvl1pPr marL="0" indent="0">
              <a:lnSpc>
                <a:spcPct val="80000"/>
              </a:lnSpc>
              <a:spcBef>
                <a:spcPts val="0"/>
              </a:spcBef>
              <a:buClrTx/>
              <a:buSzTx/>
              <a:buFontTx/>
              <a:buNone/>
              <a:defRPr sz="13400" cap="all">
                <a:solidFill>
                  <a:srgbClr val="FFFFFF"/>
                </a:solidFill>
                <a:latin typeface="+mn-lt"/>
                <a:ea typeface="+mn-ea"/>
                <a:cs typeface="+mn-cs"/>
                <a:sym typeface="DIN Condensed"/>
              </a:defRPr>
            </a:lvl1pPr>
          </a:lstStyle>
          <a:p>
            <a:r>
              <a:t>Escribir una cita aquí</a:t>
            </a:r>
          </a:p>
        </p:txBody>
      </p:sp>
      <p:sp>
        <p:nvSpPr>
          <p:cNvPr id="119" name="Shape 119"/>
          <p:cNvSpPr>
            <a:spLocks noGrp="1"/>
          </p:cNvSpPr>
          <p:nvPr>
            <p:ph type="body" sz="quarter" idx="14"/>
          </p:nvPr>
        </p:nvSpPr>
        <p:spPr>
          <a:xfrm>
            <a:off x="762000" y="10953750"/>
            <a:ext cx="22860000" cy="1206500"/>
          </a:xfrm>
          <a:prstGeom prst="rect">
            <a:avLst/>
          </a:prstGeom>
        </p:spPr>
        <p:txBody>
          <a:bodyPr anchor="ctr">
            <a:spAutoFit/>
          </a:bodyPr>
          <a:lstStyle>
            <a:lvl1pPr marL="0" indent="0" algn="r">
              <a:lnSpc>
                <a:spcPct val="80000"/>
              </a:lnSpc>
              <a:spcBef>
                <a:spcPts val="0"/>
              </a:spcBef>
              <a:buClrTx/>
              <a:buSzTx/>
              <a:buFontTx/>
              <a:buNone/>
              <a:defRPr sz="8700">
                <a:latin typeface="+mn-lt"/>
                <a:ea typeface="+mn-ea"/>
                <a:cs typeface="+mn-cs"/>
                <a:sym typeface="DIN Condensed"/>
              </a:defRPr>
            </a:lvl1pPr>
          </a:lstStyle>
          <a:p>
            <a:r>
              <a:t>Juan López</a:t>
            </a:r>
          </a:p>
        </p:txBody>
      </p:sp>
      <p:sp>
        <p:nvSpPr>
          <p:cNvPr id="120" name="Shape 120"/>
          <p:cNvSpPr>
            <a:spLocks noGrp="1"/>
          </p:cNvSpPr>
          <p:nvPr>
            <p:ph type="body" sz="quarter" idx="15"/>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121" name="Shape 121"/>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Cita alt.">
    <p:bg>
      <p:bgPr>
        <a:solidFill>
          <a:schemeClr val="accent1"/>
        </a:solidFill>
        <a:effectLst/>
      </p:bgPr>
    </p:bg>
    <p:spTree>
      <p:nvGrpSpPr>
        <p:cNvPr id="1" name=""/>
        <p:cNvGrpSpPr/>
        <p:nvPr/>
      </p:nvGrpSpPr>
      <p:grpSpPr>
        <a:xfrm>
          <a:off x="0" y="0"/>
          <a:ext cx="0" cy="0"/>
          <a:chOff x="0" y="0"/>
          <a:chExt cx="0" cy="0"/>
        </a:xfrm>
      </p:grpSpPr>
      <p:sp>
        <p:nvSpPr>
          <p:cNvPr id="128" name="Shape 128"/>
          <p:cNvSpPr>
            <a:spLocks noGrp="1"/>
          </p:cNvSpPr>
          <p:nvPr>
            <p:ph type="body" sz="quarter" idx="13"/>
          </p:nvPr>
        </p:nvSpPr>
        <p:spPr>
          <a:xfrm>
            <a:off x="11049000" y="3721100"/>
            <a:ext cx="12573000" cy="3509777"/>
          </a:xfrm>
          <a:prstGeom prst="rect">
            <a:avLst/>
          </a:prstGeom>
        </p:spPr>
        <p:txBody>
          <a:bodyPr>
            <a:spAutoFit/>
          </a:bodyPr>
          <a:lstStyle>
            <a:lvl1pPr marL="0" indent="0">
              <a:lnSpc>
                <a:spcPct val="80000"/>
              </a:lnSpc>
              <a:spcBef>
                <a:spcPts val="0"/>
              </a:spcBef>
              <a:buClrTx/>
              <a:buSzTx/>
              <a:buFontTx/>
              <a:buNone/>
              <a:defRPr sz="13400" cap="all">
                <a:solidFill>
                  <a:srgbClr val="FFFFFF"/>
                </a:solidFill>
                <a:latin typeface="+mn-lt"/>
                <a:ea typeface="+mn-ea"/>
                <a:cs typeface="+mn-cs"/>
                <a:sym typeface="DIN Condensed"/>
              </a:defRPr>
            </a:lvl1pPr>
          </a:lstStyle>
          <a:p>
            <a:r>
              <a:t>Escribir una cita aquí</a:t>
            </a:r>
          </a:p>
        </p:txBody>
      </p:sp>
      <p:sp>
        <p:nvSpPr>
          <p:cNvPr id="129" name="Shape 129"/>
          <p:cNvSpPr>
            <a:spLocks noGrp="1"/>
          </p:cNvSpPr>
          <p:nvPr>
            <p:ph type="pic" idx="14"/>
          </p:nvPr>
        </p:nvSpPr>
        <p:spPr>
          <a:xfrm>
            <a:off x="0" y="0"/>
            <a:ext cx="10287000" cy="13716000"/>
          </a:xfrm>
          <a:prstGeom prst="rect">
            <a:avLst/>
          </a:prstGeom>
        </p:spPr>
        <p:txBody>
          <a:bodyPr lIns="91439" tIns="45719" rIns="91439" bIns="45719">
            <a:noAutofit/>
          </a:bodyPr>
          <a:lstStyle/>
          <a:p>
            <a:endParaRPr/>
          </a:p>
        </p:txBody>
      </p:sp>
      <p:sp>
        <p:nvSpPr>
          <p:cNvPr id="130" name="Shape 130"/>
          <p:cNvSpPr>
            <a:spLocks noGrp="1"/>
          </p:cNvSpPr>
          <p:nvPr>
            <p:ph type="body" sz="quarter" idx="15"/>
          </p:nvPr>
        </p:nvSpPr>
        <p:spPr>
          <a:xfrm>
            <a:off x="11049000" y="10953750"/>
            <a:ext cx="12573000" cy="1206500"/>
          </a:xfrm>
          <a:prstGeom prst="rect">
            <a:avLst/>
          </a:prstGeom>
        </p:spPr>
        <p:txBody>
          <a:bodyPr anchor="ctr">
            <a:spAutoFit/>
          </a:bodyPr>
          <a:lstStyle>
            <a:lvl1pPr marL="0" indent="0" defTabSz="647700">
              <a:spcBef>
                <a:spcPts val="0"/>
              </a:spcBef>
              <a:buClrTx/>
              <a:buSzTx/>
              <a:buFontTx/>
              <a:buNone/>
              <a:defRPr sz="8700">
                <a:solidFill>
                  <a:srgbClr val="232323"/>
                </a:solidFill>
                <a:latin typeface="+mn-lt"/>
                <a:ea typeface="+mn-ea"/>
                <a:cs typeface="+mn-cs"/>
                <a:sym typeface="DIN Condensed"/>
              </a:defRPr>
            </a:lvl1pPr>
          </a:lstStyle>
          <a:p>
            <a:r>
              <a:t>Juan López</a:t>
            </a:r>
          </a:p>
        </p:txBody>
      </p:sp>
      <p:sp>
        <p:nvSpPr>
          <p:cNvPr id="131" name="Shape 131"/>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Foto">
    <p:bg>
      <p:bgPr>
        <a:solidFill>
          <a:srgbClr val="222222"/>
        </a:solidFill>
        <a:effectLst/>
      </p:bgPr>
    </p:bg>
    <p:spTree>
      <p:nvGrpSpPr>
        <p:cNvPr id="1" name=""/>
        <p:cNvGrpSpPr/>
        <p:nvPr/>
      </p:nvGrpSpPr>
      <p:grpSpPr>
        <a:xfrm>
          <a:off x="0" y="0"/>
          <a:ext cx="0" cy="0"/>
          <a:chOff x="0" y="0"/>
          <a:chExt cx="0" cy="0"/>
        </a:xfrm>
      </p:grpSpPr>
      <p:sp>
        <p:nvSpPr>
          <p:cNvPr id="138" name="Shape 138"/>
          <p:cNvSpPr>
            <a:spLocks noGrp="1"/>
          </p:cNvSpPr>
          <p:nvPr>
            <p:ph type="pic" idx="13"/>
          </p:nvPr>
        </p:nvSpPr>
        <p:spPr>
          <a:xfrm>
            <a:off x="0" y="0"/>
            <a:ext cx="24384000" cy="13716000"/>
          </a:xfrm>
          <a:prstGeom prst="rect">
            <a:avLst/>
          </a:prstGeom>
        </p:spPr>
        <p:txBody>
          <a:bodyPr lIns="91439" tIns="45719" rIns="91439" bIns="45719">
            <a:noAutofit/>
          </a:bodyPr>
          <a:lstStyle/>
          <a:p>
            <a:endParaRPr/>
          </a:p>
        </p:txBody>
      </p:sp>
      <p:sp>
        <p:nvSpPr>
          <p:cNvPr id="139" name="Shape 139"/>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En blanco">
    <p:bg>
      <p:bgPr>
        <a:solidFill>
          <a:srgbClr val="222222"/>
        </a:solidFill>
        <a:effectLst/>
      </p:bgPr>
    </p:bg>
    <p:spTree>
      <p:nvGrpSpPr>
        <p:cNvPr id="1" name=""/>
        <p:cNvGrpSpPr/>
        <p:nvPr/>
      </p:nvGrpSpPr>
      <p:grpSpPr>
        <a:xfrm>
          <a:off x="0" y="0"/>
          <a:ext cx="0" cy="0"/>
          <a:chOff x="0" y="0"/>
          <a:chExt cx="0" cy="0"/>
        </a:xfrm>
      </p:grpSpPr>
      <p:sp>
        <p:nvSpPr>
          <p:cNvPr id="146" name="Shape 146"/>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En blanco alt.">
    <p:spTree>
      <p:nvGrpSpPr>
        <p:cNvPr id="1" name=""/>
        <p:cNvGrpSpPr/>
        <p:nvPr/>
      </p:nvGrpSpPr>
      <p:grpSpPr>
        <a:xfrm>
          <a:off x="0" y="0"/>
          <a:ext cx="0" cy="0"/>
          <a:chOff x="0" y="0"/>
          <a:chExt cx="0" cy="0"/>
        </a:xfrm>
      </p:grpSpPr>
      <p:sp>
        <p:nvSpPr>
          <p:cNvPr id="153" name="Shape 153"/>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Foto (horizontal)">
    <p:bg>
      <p:bgPr>
        <a:solidFill>
          <a:srgbClr val="222222"/>
        </a:solidFill>
        <a:effectLst/>
      </p:bgPr>
    </p:bg>
    <p:spTree>
      <p:nvGrpSpPr>
        <p:cNvPr id="1" name=""/>
        <p:cNvGrpSpPr/>
        <p:nvPr/>
      </p:nvGrpSpPr>
      <p:grpSpPr>
        <a:xfrm>
          <a:off x="0" y="0"/>
          <a:ext cx="0" cy="0"/>
          <a:chOff x="0" y="0"/>
          <a:chExt cx="0" cy="0"/>
        </a:xfrm>
      </p:grpSpPr>
      <p:sp>
        <p:nvSpPr>
          <p:cNvPr id="21" name="Shape 21"/>
          <p:cNvSpPr>
            <a:spLocks noGrp="1"/>
          </p:cNvSpPr>
          <p:nvPr>
            <p:ph type="pic" idx="13"/>
          </p:nvPr>
        </p:nvSpPr>
        <p:spPr>
          <a:xfrm>
            <a:off x="0" y="0"/>
            <a:ext cx="24384000" cy="13716000"/>
          </a:xfrm>
          <a:prstGeom prst="rect">
            <a:avLst/>
          </a:prstGeom>
        </p:spPr>
        <p:txBody>
          <a:bodyPr lIns="91439" tIns="45719" rIns="91439" bIns="45719">
            <a:noAutofit/>
          </a:bodyPr>
          <a:lstStyle/>
          <a:p>
            <a:endParaRPr/>
          </a:p>
        </p:txBody>
      </p:sp>
      <p:sp>
        <p:nvSpPr>
          <p:cNvPr id="22" name="Shape 22"/>
          <p:cNvSpPr>
            <a:spLocks noGrp="1"/>
          </p:cNvSpPr>
          <p:nvPr>
            <p:ph type="body" sz="quarter" idx="14"/>
          </p:nvPr>
        </p:nvSpPr>
        <p:spPr>
          <a:xfrm flipV="1">
            <a:off x="762000" y="8635632"/>
            <a:ext cx="22859999" cy="369"/>
          </a:xfrm>
          <a:prstGeom prst="line">
            <a:avLst/>
          </a:prstGeom>
          <a:ln w="508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endParaRPr/>
          </a:p>
        </p:txBody>
      </p:sp>
      <p:sp>
        <p:nvSpPr>
          <p:cNvPr id="23" name="Shape 23"/>
          <p:cNvSpPr>
            <a:spLocks noGrp="1"/>
          </p:cNvSpPr>
          <p:nvPr>
            <p:ph type="title"/>
          </p:nvPr>
        </p:nvSpPr>
        <p:spPr>
          <a:xfrm>
            <a:off x="762000" y="9042400"/>
            <a:ext cx="22860000" cy="3810000"/>
          </a:xfrm>
          <a:prstGeom prst="rect">
            <a:avLst/>
          </a:prstGeom>
        </p:spPr>
        <p:txBody>
          <a:bodyPr/>
          <a:lstStyle>
            <a:lvl1pPr>
              <a:spcBef>
                <a:spcPts val="0"/>
              </a:spcBef>
              <a:defRPr sz="30300"/>
            </a:lvl1pPr>
          </a:lstStyle>
          <a:p>
            <a:r>
              <a:t>Texto del título</a:t>
            </a:r>
          </a:p>
        </p:txBody>
      </p:sp>
      <p:sp>
        <p:nvSpPr>
          <p:cNvPr id="24" name="Shape 24"/>
          <p:cNvSpPr>
            <a:spLocks noGrp="1"/>
          </p:cNvSpPr>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1pPr>
            <a:lvl2pPr marL="0" indent="2286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2pPr>
            <a:lvl3pPr marL="0" indent="4572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3pPr>
            <a:lvl4pPr marL="0" indent="6858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4pPr>
            <a:lvl5pPr marL="0" indent="9144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5pPr>
          </a:lstStyle>
          <a:p>
            <a:r>
              <a:t>Nivel de texto 1</a:t>
            </a:r>
          </a:p>
          <a:p>
            <a:pPr lvl="1"/>
            <a:r>
              <a:t>Nivel de texto 2</a:t>
            </a:r>
          </a:p>
          <a:p>
            <a:pPr lvl="2"/>
            <a:r>
              <a:t>Nivel de texto 3</a:t>
            </a:r>
          </a:p>
          <a:p>
            <a:pPr lvl="3"/>
            <a:r>
              <a:t>Nivel de texto 4</a:t>
            </a:r>
          </a:p>
          <a:p>
            <a:pPr lvl="4"/>
            <a:r>
              <a:t>Nivel de texto 5</a:t>
            </a:r>
          </a:p>
        </p:txBody>
      </p:sp>
      <p:sp>
        <p:nvSpPr>
          <p:cNvPr id="25" name="Shape 25"/>
          <p:cNvSpPr>
            <a:spLocks noGrp="1"/>
          </p:cNvSpPr>
          <p:nvPr>
            <p:ph type="sldNum" sz="quarter" idx="2"/>
          </p:nvPr>
        </p:nvSpPr>
        <p:spPr>
          <a:xfrm>
            <a:off x="23063199" y="609600"/>
            <a:ext cx="553196" cy="6350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ítulo y subtítulo alt.">
    <p:spTree>
      <p:nvGrpSpPr>
        <p:cNvPr id="1" name=""/>
        <p:cNvGrpSpPr/>
        <p:nvPr/>
      </p:nvGrpSpPr>
      <p:grpSpPr>
        <a:xfrm>
          <a:off x="0" y="0"/>
          <a:ext cx="0" cy="0"/>
          <a:chOff x="0" y="0"/>
          <a:chExt cx="0" cy="0"/>
        </a:xfrm>
      </p:grpSpPr>
      <p:sp>
        <p:nvSpPr>
          <p:cNvPr id="32" name="Shape 32"/>
          <p:cNvSpPr>
            <a:spLocks noGrp="1"/>
          </p:cNvSpPr>
          <p:nvPr>
            <p:ph type="sldNum" sz="quarter" idx="2"/>
          </p:nvPr>
        </p:nvSpPr>
        <p:spPr>
          <a:xfrm>
            <a:off x="23013221" y="584200"/>
            <a:ext cx="553195" cy="6350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ítulo (centro)">
    <p:bg>
      <p:bgPr>
        <a:solidFill>
          <a:srgbClr val="222222"/>
        </a:solidFill>
        <a:effectLst/>
      </p:bgPr>
    </p:bg>
    <p:spTree>
      <p:nvGrpSpPr>
        <p:cNvPr id="1" name=""/>
        <p:cNvGrpSpPr/>
        <p:nvPr/>
      </p:nvGrpSpPr>
      <p:grpSpPr>
        <a:xfrm>
          <a:off x="0" y="0"/>
          <a:ext cx="0" cy="0"/>
          <a:chOff x="0" y="0"/>
          <a:chExt cx="0" cy="0"/>
        </a:xfrm>
      </p:grpSpPr>
      <p:sp>
        <p:nvSpPr>
          <p:cNvPr id="39" name="Shape 39"/>
          <p:cNvSpPr>
            <a:spLocks noGrp="1"/>
          </p:cNvSpPr>
          <p:nvPr>
            <p:ph type="title"/>
          </p:nvPr>
        </p:nvSpPr>
        <p:spPr>
          <a:xfrm>
            <a:off x="762000" y="5676900"/>
            <a:ext cx="22860000" cy="6350000"/>
          </a:xfrm>
          <a:prstGeom prst="rect">
            <a:avLst/>
          </a:prstGeom>
        </p:spPr>
        <p:txBody>
          <a:bodyPr/>
          <a:lstStyle>
            <a:lvl1pPr>
              <a:spcBef>
                <a:spcPts val="0"/>
              </a:spcBef>
              <a:defRPr sz="30300"/>
            </a:lvl1pPr>
          </a:lstStyle>
          <a:p>
            <a:r>
              <a:t>Texto del título</a:t>
            </a:r>
          </a:p>
        </p:txBody>
      </p:sp>
      <p:sp>
        <p:nvSpPr>
          <p:cNvPr id="40" name="Shape 40"/>
          <p:cNvSpPr>
            <a:spLocks noGrp="1"/>
          </p:cNvSpPr>
          <p:nvPr>
            <p:ph type="sldNum" sz="quarter" idx="2"/>
          </p:nvPr>
        </p:nvSpPr>
        <p:spPr>
          <a:xfrm>
            <a:off x="23063199" y="609600"/>
            <a:ext cx="553196" cy="6350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Foto (vertical)">
    <p:bg>
      <p:bgPr>
        <a:solidFill>
          <a:srgbClr val="222222"/>
        </a:solidFill>
        <a:effectLst/>
      </p:bgPr>
    </p:bg>
    <p:spTree>
      <p:nvGrpSpPr>
        <p:cNvPr id="1" name=""/>
        <p:cNvGrpSpPr/>
        <p:nvPr/>
      </p:nvGrpSpPr>
      <p:grpSpPr>
        <a:xfrm>
          <a:off x="0" y="0"/>
          <a:ext cx="0" cy="0"/>
          <a:chOff x="0" y="0"/>
          <a:chExt cx="0" cy="0"/>
        </a:xfrm>
      </p:grpSpPr>
      <p:sp>
        <p:nvSpPr>
          <p:cNvPr id="47" name="Shape 47"/>
          <p:cNvSpPr/>
          <p:nvPr/>
        </p:nvSpPr>
        <p:spPr>
          <a:xfrm flipV="1">
            <a:off x="11049000" y="8635798"/>
            <a:ext cx="12572997" cy="203"/>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48" name="Shape 48"/>
          <p:cNvSpPr>
            <a:spLocks noGrp="1"/>
          </p:cNvSpPr>
          <p:nvPr>
            <p:ph type="pic" idx="13"/>
          </p:nvPr>
        </p:nvSpPr>
        <p:spPr>
          <a:xfrm>
            <a:off x="0" y="0"/>
            <a:ext cx="10287000" cy="13716000"/>
          </a:xfrm>
          <a:prstGeom prst="rect">
            <a:avLst/>
          </a:prstGeom>
        </p:spPr>
        <p:txBody>
          <a:bodyPr lIns="91439" tIns="45719" rIns="91439" bIns="45719">
            <a:noAutofit/>
          </a:bodyPr>
          <a:lstStyle/>
          <a:p>
            <a:endParaRPr/>
          </a:p>
        </p:txBody>
      </p:sp>
      <p:sp>
        <p:nvSpPr>
          <p:cNvPr id="49" name="Shape 49"/>
          <p:cNvSpPr>
            <a:spLocks noGrp="1"/>
          </p:cNvSpPr>
          <p:nvPr>
            <p:ph type="title"/>
          </p:nvPr>
        </p:nvSpPr>
        <p:spPr>
          <a:xfrm>
            <a:off x="11049000" y="9042400"/>
            <a:ext cx="12573000" cy="3810000"/>
          </a:xfrm>
          <a:prstGeom prst="rect">
            <a:avLst/>
          </a:prstGeom>
        </p:spPr>
        <p:txBody>
          <a:bodyPr/>
          <a:lstStyle>
            <a:lvl1pPr>
              <a:spcBef>
                <a:spcPts val="0"/>
              </a:spcBef>
              <a:defRPr sz="30300"/>
            </a:lvl1pPr>
          </a:lstStyle>
          <a:p>
            <a:r>
              <a:t>Texto del título</a:t>
            </a:r>
          </a:p>
        </p:txBody>
      </p:sp>
      <p:sp>
        <p:nvSpPr>
          <p:cNvPr id="50" name="Shape 50"/>
          <p:cNvSpPr>
            <a:spLocks noGrp="1"/>
          </p:cNvSpPr>
          <p:nvPr>
            <p:ph type="body" sz="quarter" idx="1"/>
          </p:nvPr>
        </p:nvSpPr>
        <p:spPr>
          <a:xfrm>
            <a:off x="11049000" y="5994400"/>
            <a:ext cx="12573000" cy="2540000"/>
          </a:xfrm>
          <a:prstGeom prst="rect">
            <a:avLst/>
          </a:prstGeom>
        </p:spPr>
        <p:txBody>
          <a:bodyPr anchor="b"/>
          <a:lstStyle>
            <a:lvl1pPr marL="0" indent="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1pPr>
            <a:lvl2pPr marL="0" indent="2286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2pPr>
            <a:lvl3pPr marL="0" indent="4572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3pPr>
            <a:lvl4pPr marL="0" indent="6858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4pPr>
            <a:lvl5pPr marL="0" indent="9144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5pPr>
          </a:lstStyle>
          <a:p>
            <a:r>
              <a:t>Nivel de texto 1</a:t>
            </a:r>
          </a:p>
          <a:p>
            <a:pPr lvl="1"/>
            <a:r>
              <a:t>Nivel de texto 2</a:t>
            </a:r>
          </a:p>
          <a:p>
            <a:pPr lvl="2"/>
            <a:r>
              <a:t>Nivel de texto 3</a:t>
            </a:r>
          </a:p>
          <a:p>
            <a:pPr lvl="3"/>
            <a:r>
              <a:t>Nivel de texto 4</a:t>
            </a:r>
          </a:p>
          <a:p>
            <a:pPr lvl="4"/>
            <a:r>
              <a:t>Nivel de texto 5</a:t>
            </a:r>
          </a:p>
        </p:txBody>
      </p:sp>
      <p:sp>
        <p:nvSpPr>
          <p:cNvPr id="51" name="Shape 51"/>
          <p:cNvSpPr>
            <a:spLocks noGrp="1"/>
          </p:cNvSpPr>
          <p:nvPr>
            <p:ph type="sldNum" sz="quarter" idx="2"/>
          </p:nvPr>
        </p:nvSpPr>
        <p:spPr>
          <a:xfrm>
            <a:off x="23063199" y="609600"/>
            <a:ext cx="553196" cy="6350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ítulo (arriba)">
    <p:spTree>
      <p:nvGrpSpPr>
        <p:cNvPr id="1" name=""/>
        <p:cNvGrpSpPr/>
        <p:nvPr/>
      </p:nvGrpSpPr>
      <p:grpSpPr>
        <a:xfrm>
          <a:off x="0" y="0"/>
          <a:ext cx="0" cy="0"/>
          <a:chOff x="0" y="0"/>
          <a:chExt cx="0" cy="0"/>
        </a:xfrm>
      </p:grpSpPr>
      <p:sp>
        <p:nvSpPr>
          <p:cNvPr id="58" name="Shape 58"/>
          <p:cNvSpPr>
            <a:spLocks noGrp="1"/>
          </p:cNvSpPr>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59" name="Shape 59"/>
          <p:cNvSpPr>
            <a:spLocks noGrp="1"/>
          </p:cNvSpPr>
          <p:nvPr>
            <p:ph type="title"/>
          </p:nvPr>
        </p:nvSpPr>
        <p:spPr>
          <a:prstGeom prst="rect">
            <a:avLst/>
          </a:prstGeom>
        </p:spPr>
        <p:txBody>
          <a:bodyPr/>
          <a:lstStyle/>
          <a:p>
            <a:r>
              <a:t>Texto del título</a:t>
            </a:r>
          </a:p>
        </p:txBody>
      </p:sp>
      <p:sp>
        <p:nvSpPr>
          <p:cNvPr id="60" name="Shape 6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ítulo y viñetas">
    <p:bg>
      <p:bgPr>
        <a:solidFill>
          <a:srgbClr val="222222"/>
        </a:solidFill>
        <a:effectLst/>
      </p:bgPr>
    </p:bg>
    <p:spTree>
      <p:nvGrpSpPr>
        <p:cNvPr id="1" name=""/>
        <p:cNvGrpSpPr/>
        <p:nvPr/>
      </p:nvGrpSpPr>
      <p:grpSpPr>
        <a:xfrm>
          <a:off x="0" y="0"/>
          <a:ext cx="0" cy="0"/>
          <a:chOff x="0" y="0"/>
          <a:chExt cx="0" cy="0"/>
        </a:xfrm>
      </p:grpSpPr>
      <p:sp>
        <p:nvSpPr>
          <p:cNvPr id="67" name="Shape 67"/>
          <p:cNvSpPr>
            <a:spLocks noGrp="1"/>
          </p:cNvSpPr>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68" name="Shape 68"/>
          <p:cNvSpPr>
            <a:spLocks noGrp="1"/>
          </p:cNvSpPr>
          <p:nvPr>
            <p:ph type="title"/>
          </p:nvPr>
        </p:nvSpPr>
        <p:spPr>
          <a:prstGeom prst="rect">
            <a:avLst/>
          </a:prstGeom>
        </p:spPr>
        <p:txBody>
          <a:bodyPr/>
          <a:lstStyle/>
          <a:p>
            <a:r>
              <a:t>Texto del título</a:t>
            </a:r>
          </a:p>
        </p:txBody>
      </p:sp>
      <p:sp>
        <p:nvSpPr>
          <p:cNvPr id="69" name="Shape 69"/>
          <p:cNvSpPr>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Nivel de texto 1</a:t>
            </a:r>
          </a:p>
          <a:p>
            <a:pPr lvl="1"/>
            <a:r>
              <a:t>Nivel de texto 2</a:t>
            </a:r>
          </a:p>
          <a:p>
            <a:pPr lvl="2"/>
            <a:r>
              <a:t>Nivel de texto 3</a:t>
            </a:r>
          </a:p>
          <a:p>
            <a:pPr lvl="3"/>
            <a:r>
              <a:t>Nivel de texto 4</a:t>
            </a:r>
          </a:p>
          <a:p>
            <a:pPr lvl="4"/>
            <a:r>
              <a:t>Nivel de texto 5</a:t>
            </a:r>
          </a:p>
        </p:txBody>
      </p:sp>
      <p:sp>
        <p:nvSpPr>
          <p:cNvPr id="70" name="Shape 7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ítulo y viñetas alt.">
    <p:spTree>
      <p:nvGrpSpPr>
        <p:cNvPr id="1" name=""/>
        <p:cNvGrpSpPr/>
        <p:nvPr/>
      </p:nvGrpSpPr>
      <p:grpSpPr>
        <a:xfrm>
          <a:off x="0" y="0"/>
          <a:ext cx="0" cy="0"/>
          <a:chOff x="0" y="0"/>
          <a:chExt cx="0" cy="0"/>
        </a:xfrm>
      </p:grpSpPr>
      <p:sp>
        <p:nvSpPr>
          <p:cNvPr id="77" name="Shape 77"/>
          <p:cNvSpPr>
            <a:spLocks noGrp="1"/>
          </p:cNvSpPr>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78" name="Shape 78"/>
          <p:cNvSpPr>
            <a:spLocks noGrp="1"/>
          </p:cNvSpPr>
          <p:nvPr>
            <p:ph type="title"/>
          </p:nvPr>
        </p:nvSpPr>
        <p:spPr>
          <a:prstGeom prst="rect">
            <a:avLst/>
          </a:prstGeom>
        </p:spPr>
        <p:txBody>
          <a:bodyPr/>
          <a:lstStyle/>
          <a:p>
            <a:r>
              <a:t>Texto del título</a:t>
            </a:r>
          </a:p>
        </p:txBody>
      </p:sp>
      <p:sp>
        <p:nvSpPr>
          <p:cNvPr id="79" name="Shape 79"/>
          <p:cNvSpPr>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Nivel de texto 1</a:t>
            </a:r>
          </a:p>
          <a:p>
            <a:pPr lvl="1"/>
            <a:r>
              <a:t>Nivel de texto 2</a:t>
            </a:r>
          </a:p>
          <a:p>
            <a:pPr lvl="2"/>
            <a:r>
              <a:t>Nivel de texto 3</a:t>
            </a:r>
          </a:p>
          <a:p>
            <a:pPr lvl="3"/>
            <a:r>
              <a:t>Nivel de texto 4</a:t>
            </a:r>
          </a:p>
          <a:p>
            <a:pPr lvl="4"/>
            <a:r>
              <a:t>Nivel de texto 5</a:t>
            </a:r>
          </a:p>
        </p:txBody>
      </p:sp>
      <p:sp>
        <p:nvSpPr>
          <p:cNvPr id="80" name="Shape 8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ítulo, viñetas y foto">
    <p:bg>
      <p:bgPr>
        <a:solidFill>
          <a:srgbClr val="222222"/>
        </a:solidFill>
        <a:effectLst/>
      </p:bgPr>
    </p:bg>
    <p:spTree>
      <p:nvGrpSpPr>
        <p:cNvPr id="1" name=""/>
        <p:cNvGrpSpPr/>
        <p:nvPr/>
      </p:nvGrpSpPr>
      <p:grpSpPr>
        <a:xfrm>
          <a:off x="0" y="0"/>
          <a:ext cx="0" cy="0"/>
          <a:chOff x="0" y="0"/>
          <a:chExt cx="0" cy="0"/>
        </a:xfrm>
      </p:grpSpPr>
      <p:sp>
        <p:nvSpPr>
          <p:cNvPr id="87" name="Shape 87"/>
          <p:cNvSpPr>
            <a:spLocks noGrp="1"/>
          </p:cNvSpPr>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88" name="Shape 88"/>
          <p:cNvSpPr>
            <a:spLocks noGrp="1"/>
          </p:cNvSpPr>
          <p:nvPr>
            <p:ph type="pic" sz="half" idx="14"/>
          </p:nvPr>
        </p:nvSpPr>
        <p:spPr>
          <a:xfrm>
            <a:off x="13335000" y="2159000"/>
            <a:ext cx="10287000" cy="10795000"/>
          </a:xfrm>
          <a:prstGeom prst="rect">
            <a:avLst/>
          </a:prstGeom>
        </p:spPr>
        <p:txBody>
          <a:bodyPr lIns="91439" tIns="45719" rIns="91439" bIns="45719">
            <a:noAutofit/>
          </a:bodyPr>
          <a:lstStyle/>
          <a:p>
            <a:endParaRPr/>
          </a:p>
        </p:txBody>
      </p:sp>
      <p:sp>
        <p:nvSpPr>
          <p:cNvPr id="89" name="Shape 89"/>
          <p:cNvSpPr>
            <a:spLocks noGrp="1"/>
          </p:cNvSpPr>
          <p:nvPr>
            <p:ph type="title"/>
          </p:nvPr>
        </p:nvSpPr>
        <p:spPr>
          <a:xfrm>
            <a:off x="762000" y="2159000"/>
            <a:ext cx="11811000" cy="1016000"/>
          </a:xfrm>
          <a:prstGeom prst="rect">
            <a:avLst/>
          </a:prstGeom>
        </p:spPr>
        <p:txBody>
          <a:bodyPr/>
          <a:lstStyle/>
          <a:p>
            <a:r>
              <a:t>Texto del título</a:t>
            </a:r>
          </a:p>
        </p:txBody>
      </p:sp>
      <p:sp>
        <p:nvSpPr>
          <p:cNvPr id="90" name="Shape 90"/>
          <p:cNvSpPr>
            <a:spLocks noGrp="1"/>
          </p:cNvSpPr>
          <p:nvPr>
            <p:ph type="body" sz="half" idx="1"/>
          </p:nvPr>
        </p:nvSpPr>
        <p:spPr>
          <a:xfrm>
            <a:off x="762000" y="3860800"/>
            <a:ext cx="11811000" cy="8585200"/>
          </a:xfrm>
          <a:prstGeom prst="rect">
            <a:avLst/>
          </a:prstGeom>
        </p:spPr>
        <p:txBody>
          <a:bodyPr/>
          <a:lstStyle>
            <a:lvl1pPr>
              <a:buClr>
                <a:schemeClr val="accent1"/>
              </a:buClr>
              <a:buChar char="▸"/>
              <a:defRPr sz="4000"/>
            </a:lvl1pPr>
            <a:lvl2pPr>
              <a:buClr>
                <a:schemeClr val="accent1"/>
              </a:buClr>
              <a:buChar char="▸"/>
              <a:defRPr sz="4000"/>
            </a:lvl2pPr>
            <a:lvl3pPr>
              <a:buClr>
                <a:schemeClr val="accent1"/>
              </a:buClr>
              <a:buChar char="▸"/>
              <a:defRPr sz="4000"/>
            </a:lvl3pPr>
            <a:lvl4pPr>
              <a:buClr>
                <a:schemeClr val="accent1"/>
              </a:buClr>
              <a:buChar char="▸"/>
              <a:defRPr sz="4000"/>
            </a:lvl4pPr>
            <a:lvl5pPr>
              <a:buClr>
                <a:schemeClr val="accent1"/>
              </a:buClr>
              <a:buChar char="▸"/>
              <a:defRPr sz="4000"/>
            </a:lvl5pPr>
          </a:lstStyle>
          <a:p>
            <a:r>
              <a:t>Nivel de texto 1</a:t>
            </a:r>
          </a:p>
          <a:p>
            <a:pPr lvl="1"/>
            <a:r>
              <a:t>Nivel de texto 2</a:t>
            </a:r>
          </a:p>
          <a:p>
            <a:pPr lvl="2"/>
            <a:r>
              <a:t>Nivel de texto 3</a:t>
            </a:r>
          </a:p>
          <a:p>
            <a:pPr lvl="3"/>
            <a:r>
              <a:t>Nivel de texto 4</a:t>
            </a:r>
          </a:p>
          <a:p>
            <a:pPr lvl="4"/>
            <a:r>
              <a:t>Nivel de texto 5</a:t>
            </a:r>
          </a:p>
        </p:txBody>
      </p:sp>
      <p:sp>
        <p:nvSpPr>
          <p:cNvPr id="91" name="Shape 91"/>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flipV="1">
            <a:off x="762000" y="1396632"/>
            <a:ext cx="22859999" cy="369"/>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 name="Shape 3"/>
          <p:cNvSpPr>
            <a:spLocks noGrp="1"/>
          </p:cNvSpPr>
          <p:nvPr>
            <p:ph type="title"/>
          </p:nvPr>
        </p:nvSpPr>
        <p:spPr>
          <a:xfrm>
            <a:off x="762000" y="2159000"/>
            <a:ext cx="22860000" cy="1016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t>Texto del título</a:t>
            </a:r>
          </a:p>
        </p:txBody>
      </p:sp>
      <p:sp>
        <p:nvSpPr>
          <p:cNvPr id="4" name="Shape 4"/>
          <p:cNvSpPr>
            <a:spLocks noGrp="1"/>
          </p:cNvSpPr>
          <p:nvPr>
            <p:ph type="body" idx="1"/>
          </p:nvPr>
        </p:nvSpPr>
        <p:spPr>
          <a:xfrm>
            <a:off x="762000" y="3860800"/>
            <a:ext cx="22860000" cy="85852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t>Nivel de texto 1</a:t>
            </a:r>
          </a:p>
          <a:p>
            <a:pPr lvl="1"/>
            <a:r>
              <a:t>Nivel de texto 2</a:t>
            </a:r>
          </a:p>
          <a:p>
            <a:pPr lvl="2"/>
            <a:r>
              <a:t>Nivel de texto 3</a:t>
            </a:r>
          </a:p>
          <a:p>
            <a:pPr lvl="3"/>
            <a:r>
              <a:t>Nivel de texto 4</a:t>
            </a:r>
          </a:p>
          <a:p>
            <a:pPr lvl="4"/>
            <a:r>
              <a:t>Nivel de texto 5</a:t>
            </a:r>
          </a:p>
        </p:txBody>
      </p:sp>
      <p:sp>
        <p:nvSpPr>
          <p:cNvPr id="5" name="Shape 5"/>
          <p:cNvSpPr>
            <a:spLocks noGrp="1"/>
          </p:cNvSpPr>
          <p:nvPr>
            <p:ph type="sldNum" sz="quarter" idx="2"/>
          </p:nvPr>
        </p:nvSpPr>
        <p:spPr>
          <a:xfrm>
            <a:off x="23059652" y="609600"/>
            <a:ext cx="553196" cy="635000"/>
          </a:xfrm>
          <a:prstGeom prst="rect">
            <a:avLst/>
          </a:prstGeom>
          <a:ln w="12700">
            <a:miter lim="400000"/>
          </a:ln>
        </p:spPr>
        <p:txBody>
          <a:bodyPr wrap="none" lIns="50800" tIns="50800" rIns="50800" bIns="50800">
            <a:spAutoFit/>
          </a:bodyPr>
          <a:lstStyle>
            <a:lvl1pPr algn="r">
              <a:lnSpc>
                <a:spcPct val="80000"/>
              </a:lnSpc>
              <a:spcBef>
                <a:spcPts val="0"/>
              </a:spcBef>
              <a:defRPr sz="3600">
                <a:latin typeface="DIN Alternate"/>
                <a:ea typeface="DIN Alternate"/>
                <a:cs typeface="DIN Alternate"/>
                <a:sym typeface="DIN Alternate"/>
              </a:defRPr>
            </a:lvl1pPr>
          </a:lstStyle>
          <a:p>
            <a:fld id="{86CB4B4D-7CA3-9044-876B-883B54F8677D}" type="slidenum">
              <a:t>‹Nº›</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hf hdr="0" ftr="0" dt="0"/>
  <p:txStyles>
    <p:titleStyle>
      <a:lvl1pPr marL="0" marR="0" indent="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1pPr>
      <a:lvl2pPr marL="0" marR="0" indent="2286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2pPr>
      <a:lvl3pPr marL="0" marR="0" indent="4572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3pPr>
      <a:lvl4pPr marL="0" marR="0" indent="6858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4pPr>
      <a:lvl5pPr marL="0" marR="0" indent="9144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5pPr>
      <a:lvl6pPr marL="0" marR="0" indent="11430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6pPr>
      <a:lvl7pPr marL="0" marR="0" indent="13716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7pPr>
      <a:lvl8pPr marL="0" marR="0" indent="16002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8pPr>
      <a:lvl9pPr marL="0" marR="0" indent="18288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9pPr>
    </p:titleStyle>
    <p:bodyStyle>
      <a:lvl1pPr marL="63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1pPr>
      <a:lvl2pPr marL="1270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2pPr>
      <a:lvl3pPr marL="190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3pPr>
      <a:lvl4pPr marL="2540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4pPr>
      <a:lvl5pPr marL="317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5pPr>
      <a:lvl6pPr marL="3810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6pPr>
      <a:lvl7pPr marL="444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7pPr>
      <a:lvl8pPr marL="5080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8pPr>
      <a:lvl9pPr marL="571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9pPr>
    </p:bodyStyle>
    <p:otherStyle>
      <a:lvl1pPr marL="0" marR="0" indent="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1pPr>
      <a:lvl2pPr marL="0" marR="0" indent="2286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2pPr>
      <a:lvl3pPr marL="0" marR="0" indent="4572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3pPr>
      <a:lvl4pPr marL="0" marR="0" indent="6858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4pPr>
      <a:lvl5pPr marL="0" marR="0" indent="9144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5pPr>
      <a:lvl6pPr marL="0" marR="0" indent="11430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6pPr>
      <a:lvl7pPr marL="0" marR="0" indent="13716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7pPr>
      <a:lvl8pPr marL="0" marR="0" indent="16002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8pPr>
      <a:lvl9pPr marL="0" marR="0" indent="18288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Relationships>
</file>

<file path=ppt/slides/_rels/slide10.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3.tif"/><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4.xml"/><Relationship Id="rId4" Type="http://schemas.openxmlformats.org/officeDocument/2006/relationships/image" Target="../media/image4.tif"/></Relationships>
</file>

<file path=ppt/slides/_rels/slide20.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21.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22.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3.tif"/><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slide" Target="slide4.xml"/><Relationship Id="rId4" Type="http://schemas.openxmlformats.org/officeDocument/2006/relationships/image" Target="../media/image4.tif"/></Relationships>
</file>

<file path=ppt/slides/_rels/slide4.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 name="pasted-image.tiff"/>
          <p:cNvPicPr>
            <a:picLocks noChangeAspect="1"/>
          </p:cNvPicPr>
          <p:nvPr/>
        </p:nvPicPr>
        <p:blipFill>
          <a:blip r:embed="rId3">
            <a:extLst/>
          </a:blip>
          <a:srcRect l="556" t="556" r="556" b="556"/>
          <a:stretch>
            <a:fillRect/>
          </a:stretch>
        </p:blipFill>
        <p:spPr>
          <a:xfrm>
            <a:off x="-100141" y="-3072233"/>
            <a:ext cx="24584282" cy="20266866"/>
          </a:xfrm>
          <a:prstGeom prst="rect">
            <a:avLst/>
          </a:prstGeom>
          <a:ln w="12700">
            <a:miter lim="400000"/>
          </a:ln>
        </p:spPr>
      </p:pic>
      <p:sp>
        <p:nvSpPr>
          <p:cNvPr id="163" name="Shape 163"/>
          <p:cNvSpPr/>
          <p:nvPr/>
        </p:nvSpPr>
        <p:spPr>
          <a:xfrm>
            <a:off x="10177450" y="6141808"/>
            <a:ext cx="4029100" cy="54813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a:solidFill>
                  <a:srgbClr val="FFFFFF"/>
                </a:solidFill>
                <a:latin typeface="Helvetica Neue"/>
                <a:ea typeface="Helvetica Neue"/>
                <a:cs typeface="Helvetica Neue"/>
                <a:sym typeface="Helvetica Neue"/>
              </a:defRPr>
            </a:lvl1pPr>
          </a:lstStyle>
          <a:p>
            <a:r>
              <a:t>Miembros del Equipo:</a:t>
            </a:r>
          </a:p>
        </p:txBody>
      </p:sp>
      <p:sp>
        <p:nvSpPr>
          <p:cNvPr id="164" name="Shape 164"/>
          <p:cNvSpPr/>
          <p:nvPr/>
        </p:nvSpPr>
        <p:spPr>
          <a:xfrm>
            <a:off x="9326499" y="7091933"/>
            <a:ext cx="5731003" cy="4993133"/>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ctr">
              <a:defRPr>
                <a:solidFill>
                  <a:srgbClr val="C0BFC1"/>
                </a:solidFill>
                <a:latin typeface="Helvetica Neue"/>
                <a:ea typeface="Helvetica Neue"/>
                <a:cs typeface="Helvetica Neue"/>
                <a:sym typeface="Helvetica Neue"/>
              </a:defRPr>
            </a:pPr>
            <a:r>
              <a:t>Adrian Agudo García-Heras</a:t>
            </a:r>
          </a:p>
          <a:p>
            <a:pPr algn="ctr">
              <a:defRPr>
                <a:solidFill>
                  <a:srgbClr val="C0BFC1"/>
                </a:solidFill>
                <a:latin typeface="Helvetica Neue"/>
                <a:ea typeface="Helvetica Neue"/>
                <a:cs typeface="Helvetica Neue"/>
                <a:sym typeface="Helvetica Neue"/>
              </a:defRPr>
            </a:pPr>
            <a:r>
              <a:t>Agustín Jofré Millet</a:t>
            </a:r>
          </a:p>
          <a:p>
            <a:pPr algn="ctr">
              <a:defRPr>
                <a:solidFill>
                  <a:srgbClr val="C0BFC1"/>
                </a:solidFill>
                <a:latin typeface="Helvetica Neue"/>
                <a:ea typeface="Helvetica Neue"/>
                <a:cs typeface="Helvetica Neue"/>
                <a:sym typeface="Helvetica Neue"/>
              </a:defRPr>
            </a:pPr>
            <a:r>
              <a:t>Huaibo Yang</a:t>
            </a:r>
          </a:p>
          <a:p>
            <a:pPr algn="ctr">
              <a:defRPr>
                <a:solidFill>
                  <a:srgbClr val="C0BFC1"/>
                </a:solidFill>
                <a:latin typeface="Helvetica Neue"/>
                <a:ea typeface="Helvetica Neue"/>
                <a:cs typeface="Helvetica Neue"/>
                <a:sym typeface="Helvetica Neue"/>
              </a:defRPr>
            </a:pPr>
            <a:r>
              <a:t>Javiel Pino Hernández</a:t>
            </a:r>
          </a:p>
          <a:p>
            <a:pPr algn="ctr">
              <a:defRPr>
                <a:solidFill>
                  <a:srgbClr val="C0BFC1"/>
                </a:solidFill>
                <a:latin typeface="Helvetica Neue"/>
                <a:ea typeface="Helvetica Neue"/>
                <a:cs typeface="Helvetica Neue"/>
                <a:sym typeface="Helvetica Neue"/>
              </a:defRPr>
            </a:pPr>
            <a:r>
              <a:t>Jesús Martín</a:t>
            </a:r>
          </a:p>
          <a:p>
            <a:pPr algn="ctr">
              <a:defRPr>
                <a:solidFill>
                  <a:srgbClr val="C0BFC1"/>
                </a:solidFill>
                <a:latin typeface="Helvetica Neue"/>
                <a:ea typeface="Helvetica Neue"/>
                <a:cs typeface="Helvetica Neue"/>
                <a:sym typeface="Helvetica Neue"/>
              </a:defRPr>
            </a:pPr>
            <a:r>
              <a:t>Samuel Solo de Zaldívar Barbero</a:t>
            </a:r>
          </a:p>
        </p:txBody>
      </p:sp>
      <p:sp>
        <p:nvSpPr>
          <p:cNvPr id="165" name="Shape 165"/>
          <p:cNvSpPr/>
          <p:nvPr/>
        </p:nvSpPr>
        <p:spPr>
          <a:xfrm>
            <a:off x="8915461" y="4427505"/>
            <a:ext cx="6553077" cy="111825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800">
                <a:solidFill>
                  <a:srgbClr val="FFFFFF"/>
                </a:solidFill>
                <a:latin typeface="Helvetica Neue"/>
                <a:ea typeface="Helvetica Neue"/>
                <a:cs typeface="Helvetica Neue"/>
                <a:sym typeface="Helvetica Neue"/>
              </a:defRPr>
            </a:lvl1pPr>
          </a:lstStyle>
          <a:p>
            <a:pPr algn="ctr"/>
            <a:r>
              <a:rPr lang="es-ES" sz="6600" dirty="0" smtClean="0"/>
              <a:t>Plan de Proyecto</a:t>
            </a:r>
            <a:endParaRPr sz="6600" dirty="0"/>
          </a:p>
        </p:txBody>
      </p:sp>
      <p:pic>
        <p:nvPicPr>
          <p:cNvPr id="166" name="pasted-image.tiff"/>
          <p:cNvPicPr>
            <a:picLocks noChangeAspect="1"/>
          </p:cNvPicPr>
          <p:nvPr/>
        </p:nvPicPr>
        <p:blipFill>
          <a:blip r:embed="rId4">
            <a:extLst/>
          </a:blip>
          <a:stretch>
            <a:fillRect/>
          </a:stretch>
        </p:blipFill>
        <p:spPr>
          <a:xfrm>
            <a:off x="8794750" y="1409700"/>
            <a:ext cx="6794500" cy="215900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smtClean="0"/>
              <a:t>3</a:t>
            </a:r>
            <a:r>
              <a:rPr dirty="0" smtClean="0"/>
              <a:t>. </a:t>
            </a:r>
            <a:r>
              <a:rPr lang="pt-PT" dirty="0"/>
              <a:t>G</a:t>
            </a:r>
            <a:r>
              <a:rPr lang="pt-PT" dirty="0" smtClean="0"/>
              <a:t>esti</a:t>
            </a:r>
            <a:r>
              <a:rPr lang="es-ES_tradnl" dirty="0" err="1"/>
              <a:t>ón</a:t>
            </a:r>
            <a:r>
              <a:rPr lang="es-ES_tradnl" dirty="0"/>
              <a:t> del riesgo</a:t>
            </a:r>
            <a:endParaRPr dirty="0"/>
          </a:p>
        </p:txBody>
      </p:sp>
      <p:sp>
        <p:nvSpPr>
          <p:cNvPr id="249" name="Shape 249"/>
          <p:cNvSpPr/>
          <p:nvPr/>
        </p:nvSpPr>
        <p:spPr>
          <a:xfrm>
            <a:off x="8635473" y="2219816"/>
            <a:ext cx="736652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9125972" y="2323387"/>
            <a:ext cx="6613990"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1 Priorización de riesgos del proyecto </a:t>
            </a:r>
            <a:endParaRPr lang="es-ES" dirty="0">
              <a:solidFill>
                <a:srgbClr val="FFFFFF"/>
              </a:solidFill>
            </a:endParaRPr>
          </a:p>
        </p:txBody>
      </p:sp>
      <p:graphicFrame>
        <p:nvGraphicFramePr>
          <p:cNvPr id="3" name="Tabla 2"/>
          <p:cNvGraphicFramePr>
            <a:graphicFrameLocks noGrp="1"/>
          </p:cNvGraphicFramePr>
          <p:nvPr>
            <p:extLst>
              <p:ext uri="{D42A27DB-BD31-4B8C-83A1-F6EECF244321}">
                <p14:modId xmlns:p14="http://schemas.microsoft.com/office/powerpoint/2010/main" val="2576782554"/>
              </p:ext>
            </p:extLst>
          </p:nvPr>
        </p:nvGraphicFramePr>
        <p:xfrm>
          <a:off x="4304967" y="3342909"/>
          <a:ext cx="16990928" cy="9891827"/>
        </p:xfrm>
        <a:graphic>
          <a:graphicData uri="http://schemas.openxmlformats.org/drawingml/2006/table">
            <a:tbl>
              <a:tblPr firstRow="1" bandRow="1">
                <a:tableStyleId>{284E427A-3D55-4303-BF80-6455036E1DE7}</a:tableStyleId>
              </a:tblPr>
              <a:tblGrid>
                <a:gridCol w="1310298"/>
                <a:gridCol w="1483912"/>
                <a:gridCol w="10840100"/>
                <a:gridCol w="1358156"/>
                <a:gridCol w="1998462"/>
              </a:tblGrid>
              <a:tr h="899257">
                <a:tc>
                  <a:txBody>
                    <a:bodyPr/>
                    <a:lstStyle/>
                    <a:p>
                      <a:pPr algn="ctr">
                        <a:lnSpc>
                          <a:spcPct val="115000"/>
                        </a:lnSpc>
                        <a:spcAft>
                          <a:spcPts val="0"/>
                        </a:spcAft>
                      </a:pPr>
                      <a:r>
                        <a:rPr lang="es-ES_tradnl" sz="2800" dirty="0">
                          <a:solidFill>
                            <a:schemeClr val="accent6">
                              <a:lumMod val="75000"/>
                            </a:schemeClr>
                          </a:solidFill>
                          <a:effectLst/>
                          <a:uFill>
                            <a:solidFill>
                              <a:srgbClr val="000000"/>
                            </a:solidFill>
                          </a:uFill>
                        </a:rPr>
                        <a:t>Nº</a:t>
                      </a:r>
                      <a:endParaRPr lang="es-ES" sz="2800" dirty="0">
                        <a:solidFill>
                          <a:schemeClr val="accent6">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800">
                          <a:solidFill>
                            <a:schemeClr val="accent6">
                              <a:lumMod val="75000"/>
                            </a:schemeClr>
                          </a:solidFill>
                          <a:effectLst/>
                          <a:uFill>
                            <a:solidFill>
                              <a:srgbClr val="000000"/>
                            </a:solidFill>
                          </a:uFill>
                        </a:rPr>
                        <a:t>ER</a:t>
                      </a:r>
                      <a:endParaRPr lang="es-ES" sz="2800">
                        <a:solidFill>
                          <a:schemeClr val="accent6">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800">
                          <a:solidFill>
                            <a:schemeClr val="accent6">
                              <a:lumMod val="75000"/>
                            </a:schemeClr>
                          </a:solidFill>
                          <a:effectLst/>
                          <a:uFill>
                            <a:solidFill>
                              <a:srgbClr val="000000"/>
                            </a:solidFill>
                          </a:uFill>
                        </a:rPr>
                        <a:t>Riesgo</a:t>
                      </a:r>
                      <a:endParaRPr lang="es-ES" sz="2800">
                        <a:solidFill>
                          <a:schemeClr val="accent6">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800">
                          <a:solidFill>
                            <a:schemeClr val="accent6">
                              <a:lumMod val="75000"/>
                            </a:schemeClr>
                          </a:solidFill>
                          <a:effectLst/>
                          <a:uFill>
                            <a:solidFill>
                              <a:srgbClr val="000000"/>
                            </a:solidFill>
                          </a:uFill>
                        </a:rPr>
                        <a:t>P</a:t>
                      </a:r>
                      <a:endParaRPr lang="es-ES" sz="2800">
                        <a:solidFill>
                          <a:schemeClr val="accent6">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800" dirty="0">
                          <a:solidFill>
                            <a:schemeClr val="accent6">
                              <a:lumMod val="75000"/>
                            </a:schemeClr>
                          </a:solidFill>
                          <a:effectLst/>
                          <a:uFill>
                            <a:solidFill>
                              <a:srgbClr val="000000"/>
                            </a:solidFill>
                          </a:uFill>
                        </a:rPr>
                        <a:t>C</a:t>
                      </a:r>
                      <a:endParaRPr lang="es-ES" sz="2800" dirty="0">
                        <a:solidFill>
                          <a:schemeClr val="accent6">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Tiempo requerido para desarrollar el software está subestimado</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Alta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Serio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Fallos de implementación</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Alta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Tolerable</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Se proponen cambios en los requerimientos que requieren rehacer el diseño</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Media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Serio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4</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Falta de tiempo para puesta en Producción y pruebas</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Media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Tolerable</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5</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Fallos técnicos e indisponibilidad del sistema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Media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Tolerable</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6</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El tamaño del SW está subestimado</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Media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Tolerable</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7</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0.004</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Pérdida de información</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Baja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Catastrófico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8</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0.003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Capacitación del personal</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Baja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Serio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9</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0.003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Problemas inherentes a la Base de Datos</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Baja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Serio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10</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0.002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Abandono de miembros del equipo</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Baja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Tolerable</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r>
            </a:tbl>
          </a:graphicData>
        </a:graphic>
      </p:graphicFrame>
      <p:sp>
        <p:nvSpPr>
          <p:cNvPr id="4" name="Marcador de número de diapositiva 3"/>
          <p:cNvSpPr>
            <a:spLocks noGrp="1"/>
          </p:cNvSpPr>
          <p:nvPr>
            <p:ph type="sldNum" sz="quarter" idx="2"/>
          </p:nvPr>
        </p:nvSpPr>
        <p:spPr/>
        <p:txBody>
          <a:bodyPr/>
          <a:lstStyle/>
          <a:p>
            <a:fld id="{86CB4B4D-7CA3-9044-876B-883B54F8677D}" type="slidenum">
              <a:rPr lang="es-ES" smtClean="0"/>
              <a:t>10</a:t>
            </a:fld>
            <a:endParaRPr lang="es-ES"/>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smtClean="0"/>
              <a:t>3</a:t>
            </a:r>
            <a:r>
              <a:rPr dirty="0" smtClean="0"/>
              <a:t>. </a:t>
            </a:r>
            <a:r>
              <a:rPr lang="pt-PT" dirty="0"/>
              <a:t>G</a:t>
            </a:r>
            <a:r>
              <a:rPr lang="pt-PT" dirty="0" smtClean="0"/>
              <a:t>esti</a:t>
            </a:r>
            <a:r>
              <a:rPr lang="es-ES_tradnl" dirty="0" err="1"/>
              <a:t>ón</a:t>
            </a:r>
            <a:r>
              <a:rPr lang="es-ES_tradnl" dirty="0"/>
              <a:t> del riesgo</a:t>
            </a:r>
            <a:endParaRPr dirty="0"/>
          </a:p>
        </p:txBody>
      </p:sp>
      <p:sp>
        <p:nvSpPr>
          <p:cNvPr id="249" name="Shape 249"/>
          <p:cNvSpPr/>
          <p:nvPr/>
        </p:nvSpPr>
        <p:spPr>
          <a:xfrm>
            <a:off x="8651067" y="2219816"/>
            <a:ext cx="8298727"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8911911" y="2323387"/>
            <a:ext cx="7808228"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smtClean="0">
                <a:solidFill>
                  <a:srgbClr val="FFFFFF"/>
                </a:solidFill>
              </a:rPr>
              <a:t>2 </a:t>
            </a:r>
            <a:r>
              <a:rPr lang="es-ES" dirty="0">
                <a:solidFill>
                  <a:srgbClr val="FFFFFF"/>
                </a:solidFill>
              </a:rPr>
              <a:t>Reducción, supervisión y gestión del riesgo</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11</a:t>
            </a:fld>
            <a:endParaRPr lang="es-ES"/>
          </a:p>
        </p:txBody>
      </p:sp>
      <p:sp>
        <p:nvSpPr>
          <p:cNvPr id="9" name="Shape 249"/>
          <p:cNvSpPr/>
          <p:nvPr/>
        </p:nvSpPr>
        <p:spPr>
          <a:xfrm>
            <a:off x="10889673" y="334290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446479"/>
            <a:ext cx="287739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smtClean="0">
                <a:solidFill>
                  <a:srgbClr val="FFFFFF"/>
                </a:solidFill>
              </a:rPr>
              <a:t>2.0.1 </a:t>
            </a:r>
            <a:r>
              <a:rPr lang="es-ES" dirty="0" smtClean="0">
                <a:solidFill>
                  <a:srgbClr val="FFFFFF"/>
                </a:solidFill>
              </a:rPr>
              <a:t>Reducción</a:t>
            </a:r>
            <a:endParaRPr lang="es-ES" dirty="0">
              <a:solidFill>
                <a:srgbClr val="FFFFFF"/>
              </a:solidFill>
            </a:endParaRPr>
          </a:p>
        </p:txBody>
      </p:sp>
      <p:sp>
        <p:nvSpPr>
          <p:cNvPr id="11" name="Shape 230"/>
          <p:cNvSpPr/>
          <p:nvPr/>
        </p:nvSpPr>
        <p:spPr>
          <a:xfrm>
            <a:off x="4809823" y="4477226"/>
            <a:ext cx="16067821" cy="1432979"/>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362867" y="4293058"/>
            <a:ext cx="15114152" cy="22057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_tradnl" sz="2500" dirty="0">
                <a:solidFill>
                  <a:srgbClr val="00000A"/>
                </a:solidFill>
                <a:uFill>
                  <a:solidFill>
                    <a:srgbClr val="00000A"/>
                  </a:solidFill>
                </a:uFill>
                <a:latin typeface="Helvetica Neue"/>
                <a:ea typeface="Helvetica Neue"/>
                <a:cs typeface="Helvetica Neue"/>
              </a:rPr>
              <a:t>Ayudarnos de herramientas para la planificación temporal del proyecto tales como diagramas </a:t>
            </a:r>
            <a:r>
              <a:rPr lang="es-ES_tradnl" sz="2500" dirty="0" smtClean="0">
                <a:solidFill>
                  <a:srgbClr val="00000A"/>
                </a:solidFill>
                <a:uFill>
                  <a:solidFill>
                    <a:srgbClr val="00000A"/>
                  </a:solidFill>
                </a:uFill>
                <a:latin typeface="Helvetica Neue"/>
                <a:ea typeface="Helvetica Neue"/>
                <a:cs typeface="Helvetica Neue"/>
              </a:rPr>
              <a:t>GANTT.</a:t>
            </a:r>
            <a:r>
              <a:rPr lang="es-ES" sz="2500" dirty="0">
                <a:solidFill>
                  <a:srgbClr val="00000A"/>
                </a:solidFill>
                <a:uFill>
                  <a:solidFill>
                    <a:srgbClr val="00000A"/>
                  </a:solidFill>
                </a:uFill>
                <a:latin typeface="Helvetica Neue"/>
                <a:ea typeface="Helvetica Neue"/>
                <a:cs typeface="Helvetica Neue"/>
              </a:rPr>
              <a:t> </a:t>
            </a:r>
            <a:r>
              <a:rPr lang="es-ES_tradnl" sz="2500" dirty="0" smtClean="0">
                <a:solidFill>
                  <a:srgbClr val="00000A"/>
                </a:solidFill>
                <a:uFill>
                  <a:solidFill>
                    <a:srgbClr val="00000A"/>
                  </a:solidFill>
                </a:uFill>
                <a:latin typeface="Helvetica Neue"/>
                <a:ea typeface="Helvetica Neue"/>
                <a:cs typeface="Helvetica Neue"/>
              </a:rPr>
              <a:t>Conocer </a:t>
            </a:r>
            <a:r>
              <a:rPr lang="es-ES_tradnl" sz="2500" dirty="0">
                <a:solidFill>
                  <a:srgbClr val="00000A"/>
                </a:solidFill>
                <a:uFill>
                  <a:solidFill>
                    <a:srgbClr val="00000A"/>
                  </a:solidFill>
                </a:uFill>
                <a:latin typeface="Helvetica Neue"/>
                <a:ea typeface="Helvetica Neue"/>
                <a:cs typeface="Helvetica Neue"/>
              </a:rPr>
              <a:t>bien los recursos con que contamos y su disponibilidad tanto presentes como futuras.</a:t>
            </a:r>
            <a:endParaRPr lang="es-ES" sz="2500" dirty="0">
              <a:solidFill>
                <a:srgbClr val="00000A"/>
              </a:solidFill>
              <a:uFill>
                <a:solidFill>
                  <a:srgbClr val="00000A"/>
                </a:solidFill>
              </a:uFill>
              <a:latin typeface="Helvetica Neue"/>
              <a:ea typeface="Helvetica Neue"/>
              <a:cs typeface="Helvetica Neue"/>
            </a:endParaRPr>
          </a:p>
          <a:p>
            <a:pPr marL="0" marR="0" indent="0" algn="l" defTabSz="825500" rtl="0" fontAlgn="auto" latinLnBrk="0" hangingPunct="0">
              <a:lnSpc>
                <a:spcPct val="100000"/>
              </a:lnSpc>
              <a:spcBef>
                <a:spcPts val="3400"/>
              </a:spcBef>
              <a:spcAft>
                <a:spcPts val="0"/>
              </a:spcAft>
              <a:buClrTx/>
              <a:buSzTx/>
              <a:buFontTx/>
              <a:buNone/>
              <a:tabLst/>
            </a:pPr>
            <a:endParaRPr kumimoji="0" lang="es-ES" sz="30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p:sp>
        <p:nvSpPr>
          <p:cNvPr id="13" name="Shape 249"/>
          <p:cNvSpPr/>
          <p:nvPr/>
        </p:nvSpPr>
        <p:spPr>
          <a:xfrm>
            <a:off x="10889673" y="6267025"/>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4" name="Shape 250"/>
          <p:cNvSpPr/>
          <p:nvPr/>
        </p:nvSpPr>
        <p:spPr>
          <a:xfrm>
            <a:off x="11136879" y="6399032"/>
            <a:ext cx="306975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smtClean="0">
                <a:solidFill>
                  <a:srgbClr val="FFFFFF"/>
                </a:solidFill>
              </a:rPr>
              <a:t>2.0.2 </a:t>
            </a:r>
            <a:r>
              <a:rPr lang="es-ES" dirty="0" smtClean="0">
                <a:solidFill>
                  <a:srgbClr val="FFFFFF"/>
                </a:solidFill>
              </a:rPr>
              <a:t>Supervisión</a:t>
            </a:r>
            <a:endParaRPr lang="es-ES" dirty="0">
              <a:solidFill>
                <a:srgbClr val="FFFFFF"/>
              </a:solidFill>
            </a:endParaRPr>
          </a:p>
        </p:txBody>
      </p:sp>
      <p:sp>
        <p:nvSpPr>
          <p:cNvPr id="15" name="Shape 230"/>
          <p:cNvSpPr/>
          <p:nvPr/>
        </p:nvSpPr>
        <p:spPr>
          <a:xfrm>
            <a:off x="4809823" y="7427937"/>
            <a:ext cx="16067821" cy="1282330"/>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6" name="CuadroTexto 15"/>
          <p:cNvSpPr txBox="1"/>
          <p:nvPr/>
        </p:nvSpPr>
        <p:spPr>
          <a:xfrm>
            <a:off x="5362867" y="7112147"/>
            <a:ext cx="14713527" cy="21287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_tradnl" sz="2500" dirty="0">
                <a:solidFill>
                  <a:srgbClr val="00000A"/>
                </a:solidFill>
                <a:uFill>
                  <a:solidFill>
                    <a:srgbClr val="00000A"/>
                  </a:solidFill>
                </a:uFill>
                <a:latin typeface="Helvetica Neue"/>
                <a:ea typeface="Helvetica Neue"/>
                <a:cs typeface="Helvetica Neue"/>
              </a:rPr>
              <a:t>Controlar los plazos de entrega y fomentar la comunicación entre los integrantes del grupo a fin de evitar duplicidades o dejar temas sin abordar por no tener persona asignada. </a:t>
            </a:r>
            <a:endParaRPr lang="es-ES" sz="2500" dirty="0">
              <a:solidFill>
                <a:srgbClr val="00000A"/>
              </a:solidFill>
              <a:uFill>
                <a:solidFill>
                  <a:srgbClr val="00000A"/>
                </a:solidFill>
              </a:uFill>
              <a:latin typeface="Helvetica Neue"/>
              <a:ea typeface="Helvetica Neue"/>
              <a:cs typeface="Helvetica Neue"/>
            </a:endParaRPr>
          </a:p>
          <a:p>
            <a:pPr algn="just"/>
            <a:endParaRPr lang="es-ES" sz="2500" dirty="0">
              <a:solidFill>
                <a:srgbClr val="00000A"/>
              </a:solidFill>
              <a:uFill>
                <a:solidFill>
                  <a:srgbClr val="00000A"/>
                </a:solidFill>
              </a:uFill>
              <a:latin typeface="Helvetica Neue"/>
              <a:ea typeface="Helvetica Neue"/>
              <a:cs typeface="Helvetica Neue"/>
            </a:endParaRPr>
          </a:p>
        </p:txBody>
      </p:sp>
      <p:sp>
        <p:nvSpPr>
          <p:cNvPr id="17" name="Shape 249"/>
          <p:cNvSpPr/>
          <p:nvPr/>
        </p:nvSpPr>
        <p:spPr>
          <a:xfrm>
            <a:off x="10369535" y="8941008"/>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 name="Shape 250"/>
          <p:cNvSpPr/>
          <p:nvPr/>
        </p:nvSpPr>
        <p:spPr>
          <a:xfrm>
            <a:off x="10488502" y="9014731"/>
            <a:ext cx="4712829"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smtClean="0">
                <a:solidFill>
                  <a:srgbClr val="FFFFFF"/>
                </a:solidFill>
              </a:rPr>
              <a:t>2.0.3 </a:t>
            </a:r>
            <a:r>
              <a:rPr lang="es-ES" dirty="0">
                <a:solidFill>
                  <a:srgbClr val="FFFFFF"/>
                </a:solidFill>
              </a:rPr>
              <a:t>Plan de Contingencia</a:t>
            </a:r>
          </a:p>
        </p:txBody>
      </p:sp>
      <p:sp>
        <p:nvSpPr>
          <p:cNvPr id="19" name="Shape 230"/>
          <p:cNvSpPr/>
          <p:nvPr/>
        </p:nvSpPr>
        <p:spPr>
          <a:xfrm>
            <a:off x="4809823" y="10115681"/>
            <a:ext cx="16067821" cy="2447104"/>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0" name="CuadroTexto 19"/>
          <p:cNvSpPr txBox="1"/>
          <p:nvPr/>
        </p:nvSpPr>
        <p:spPr>
          <a:xfrm>
            <a:off x="5362867" y="10170082"/>
            <a:ext cx="15114152" cy="25904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Redimensionar la carga de trabajo de manera equitativa entre los integrantes con el fin de </a:t>
            </a:r>
            <a:r>
              <a:rPr lang="es-ES" sz="2500" dirty="0" smtClean="0">
                <a:solidFill>
                  <a:srgbClr val="00000A"/>
                </a:solidFill>
                <a:uFill>
                  <a:solidFill>
                    <a:srgbClr val="00000A"/>
                  </a:solidFill>
                </a:uFill>
                <a:latin typeface="Helvetica Neue"/>
                <a:ea typeface="Helvetica Neue"/>
                <a:cs typeface="Helvetica Neue"/>
              </a:rPr>
              <a:t>cumplir los </a:t>
            </a:r>
            <a:r>
              <a:rPr lang="es-ES" sz="2500" dirty="0">
                <a:solidFill>
                  <a:srgbClr val="00000A"/>
                </a:solidFill>
                <a:uFill>
                  <a:solidFill>
                    <a:srgbClr val="00000A"/>
                  </a:solidFill>
                </a:uFill>
                <a:latin typeface="Helvetica Neue"/>
                <a:ea typeface="Helvetica Neue"/>
                <a:cs typeface="Helvetica Neue"/>
              </a:rPr>
              <a:t>plazos </a:t>
            </a:r>
            <a:r>
              <a:rPr lang="es-ES" sz="2500" dirty="0" smtClean="0">
                <a:solidFill>
                  <a:srgbClr val="00000A"/>
                </a:solidFill>
                <a:uFill>
                  <a:solidFill>
                    <a:srgbClr val="00000A"/>
                  </a:solidFill>
                </a:uFill>
                <a:latin typeface="Helvetica Neue"/>
                <a:ea typeface="Helvetica Neue"/>
                <a:cs typeface="Helvetica Neue"/>
              </a:rPr>
              <a:t>estimados.                                                                                                                                         Reconfigurar </a:t>
            </a:r>
            <a:r>
              <a:rPr lang="es-ES" sz="2500" dirty="0">
                <a:solidFill>
                  <a:srgbClr val="00000A"/>
                </a:solidFill>
                <a:uFill>
                  <a:solidFill>
                    <a:srgbClr val="00000A"/>
                  </a:solidFill>
                </a:uFill>
                <a:latin typeface="Helvetica Neue"/>
                <a:ea typeface="Helvetica Neue"/>
                <a:cs typeface="Helvetica Neue"/>
              </a:rPr>
              <a:t>parte del proyecto para poder simplificar o modificar o eliminar algún aspecto del mismo.</a:t>
            </a:r>
          </a:p>
          <a:p>
            <a:pPr marL="0" marR="0" indent="0" algn="l" defTabSz="825500" rtl="0" fontAlgn="auto" latinLnBrk="0" hangingPunct="0">
              <a:lnSpc>
                <a:spcPct val="100000"/>
              </a:lnSpc>
              <a:spcBef>
                <a:spcPts val="3400"/>
              </a:spcBef>
              <a:spcAft>
                <a:spcPts val="0"/>
              </a:spcAft>
              <a:buClrTx/>
              <a:buSzTx/>
              <a:buFontTx/>
              <a:buNone/>
              <a:tabLst/>
            </a:pPr>
            <a:endParaRPr kumimoji="0" lang="es-ES" sz="30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p:spTree>
    <p:extLst>
      <p:ext uri="{BB962C8B-B14F-4D97-AF65-F5344CB8AC3E}">
        <p14:creationId xmlns:p14="http://schemas.microsoft.com/office/powerpoint/2010/main" val="52790690"/>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smtClean="0"/>
              <a:t>3</a:t>
            </a:r>
            <a:r>
              <a:rPr dirty="0" smtClean="0"/>
              <a:t>. </a:t>
            </a:r>
            <a:r>
              <a:rPr lang="pt-PT" dirty="0"/>
              <a:t>G</a:t>
            </a:r>
            <a:r>
              <a:rPr lang="pt-PT" dirty="0" smtClean="0"/>
              <a:t>esti</a:t>
            </a:r>
            <a:r>
              <a:rPr lang="es-ES_tradnl" dirty="0" err="1"/>
              <a:t>ón</a:t>
            </a:r>
            <a:r>
              <a:rPr lang="es-ES_tradnl" dirty="0"/>
              <a:t> del riesgo</a:t>
            </a:r>
            <a:endParaRPr dirty="0"/>
          </a:p>
        </p:txBody>
      </p:sp>
      <p:sp>
        <p:nvSpPr>
          <p:cNvPr id="249" name="Shape 249"/>
          <p:cNvSpPr/>
          <p:nvPr/>
        </p:nvSpPr>
        <p:spPr>
          <a:xfrm>
            <a:off x="8651067" y="2219816"/>
            <a:ext cx="8298727"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9345107" y="2323386"/>
            <a:ext cx="6506589"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2.1 Riesgo: Fallos de implementación</a:t>
            </a:r>
            <a:endParaRPr lang="es-ES" dirty="0">
              <a:solidFill>
                <a:srgbClr val="FFFFFF"/>
              </a:solidFill>
            </a:endParaRPr>
          </a:p>
        </p:txBody>
      </p:sp>
      <p:sp>
        <p:nvSpPr>
          <p:cNvPr id="4" name="Marcador de número de diapositiva 3"/>
          <p:cNvSpPr>
            <a:spLocks noGrp="1"/>
          </p:cNvSpPr>
          <p:nvPr>
            <p:ph type="sldNum" sz="quarter" idx="2"/>
          </p:nvPr>
        </p:nvSpPr>
        <p:spPr/>
        <p:txBody>
          <a:bodyPr/>
          <a:lstStyle/>
          <a:p>
            <a:fld id="{86CB4B4D-7CA3-9044-876B-883B54F8677D}" type="slidenum">
              <a:rPr lang="es-ES" smtClean="0"/>
              <a:t>12</a:t>
            </a:fld>
            <a:endParaRPr lang="es-ES"/>
          </a:p>
        </p:txBody>
      </p:sp>
      <p:sp>
        <p:nvSpPr>
          <p:cNvPr id="9" name="Shape 249"/>
          <p:cNvSpPr/>
          <p:nvPr/>
        </p:nvSpPr>
        <p:spPr>
          <a:xfrm>
            <a:off x="10889673" y="334290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446479"/>
            <a:ext cx="287739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smtClean="0">
                <a:solidFill>
                  <a:srgbClr val="FFFFFF"/>
                </a:solidFill>
              </a:rPr>
              <a:t>2.1.1 </a:t>
            </a:r>
            <a:r>
              <a:rPr lang="es-ES" dirty="0" smtClean="0">
                <a:solidFill>
                  <a:srgbClr val="FFFFFF"/>
                </a:solidFill>
              </a:rPr>
              <a:t>Reducción</a:t>
            </a:r>
            <a:endParaRPr lang="es-ES" dirty="0">
              <a:solidFill>
                <a:srgbClr val="FFFFFF"/>
              </a:solidFill>
            </a:endParaRPr>
          </a:p>
        </p:txBody>
      </p:sp>
      <p:sp>
        <p:nvSpPr>
          <p:cNvPr id="11" name="Shape 230"/>
          <p:cNvSpPr/>
          <p:nvPr/>
        </p:nvSpPr>
        <p:spPr>
          <a:xfrm>
            <a:off x="4809823" y="4477226"/>
            <a:ext cx="16067821" cy="2321167"/>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763492" y="4199596"/>
            <a:ext cx="15114152" cy="25135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Al comienzo de cada módulo se releen con atención los requisitos para asegurarnos de que la programación se ajuste a ellos. </a:t>
            </a:r>
          </a:p>
          <a:p>
            <a:pPr algn="just"/>
            <a:r>
              <a:rPr lang="es-ES" sz="2500" dirty="0">
                <a:solidFill>
                  <a:srgbClr val="00000A"/>
                </a:solidFill>
                <a:uFill>
                  <a:solidFill>
                    <a:srgbClr val="00000A"/>
                  </a:solidFill>
                </a:uFill>
                <a:latin typeface="Helvetica Neue"/>
                <a:ea typeface="Helvetica Neue"/>
                <a:cs typeface="Helvetica Neue"/>
              </a:rPr>
              <a:t>Aumentar la frecuencia de las pruebas y revisiones disminuirá el posible impacto que pueda tener un fallo sobre el resto del proyecto. </a:t>
            </a:r>
            <a:endParaRPr kumimoji="0" lang="es-ES" sz="30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p:sp>
        <p:nvSpPr>
          <p:cNvPr id="21" name="Shape 249"/>
          <p:cNvSpPr/>
          <p:nvPr/>
        </p:nvSpPr>
        <p:spPr>
          <a:xfrm>
            <a:off x="10889673" y="7071098"/>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2" name="Shape 250"/>
          <p:cNvSpPr/>
          <p:nvPr/>
        </p:nvSpPr>
        <p:spPr>
          <a:xfrm>
            <a:off x="11136879" y="7203105"/>
            <a:ext cx="306975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smtClean="0">
                <a:solidFill>
                  <a:srgbClr val="FFFFFF"/>
                </a:solidFill>
              </a:rPr>
              <a:t>2.1.2 </a:t>
            </a:r>
            <a:r>
              <a:rPr lang="es-ES" dirty="0" smtClean="0">
                <a:solidFill>
                  <a:srgbClr val="FFFFFF"/>
                </a:solidFill>
              </a:rPr>
              <a:t>Supervisión</a:t>
            </a:r>
            <a:endParaRPr lang="es-ES" dirty="0">
              <a:solidFill>
                <a:srgbClr val="FFFFFF"/>
              </a:solidFill>
            </a:endParaRPr>
          </a:p>
        </p:txBody>
      </p:sp>
      <p:sp>
        <p:nvSpPr>
          <p:cNvPr id="23" name="Shape 230"/>
          <p:cNvSpPr/>
          <p:nvPr/>
        </p:nvSpPr>
        <p:spPr>
          <a:xfrm>
            <a:off x="4809823" y="8188608"/>
            <a:ext cx="16067821" cy="1282330"/>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4" name="CuadroTexto 23"/>
          <p:cNvSpPr txBox="1"/>
          <p:nvPr/>
        </p:nvSpPr>
        <p:spPr>
          <a:xfrm>
            <a:off x="5763492" y="8103320"/>
            <a:ext cx="14713527"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Diseñar una batería de pruebas para poder medir el correcto funcionamiento del sistema.</a:t>
            </a:r>
            <a:endParaRPr lang="es-ES" sz="2500" dirty="0">
              <a:solidFill>
                <a:srgbClr val="00000A"/>
              </a:solidFill>
              <a:uFill>
                <a:solidFill>
                  <a:srgbClr val="00000A"/>
                </a:solidFill>
              </a:uFill>
              <a:latin typeface="Helvetica Neue"/>
              <a:ea typeface="Helvetica Neue"/>
              <a:cs typeface="Helvetica Neue"/>
            </a:endParaRPr>
          </a:p>
        </p:txBody>
      </p:sp>
      <p:sp>
        <p:nvSpPr>
          <p:cNvPr id="25" name="Shape 249"/>
          <p:cNvSpPr/>
          <p:nvPr/>
        </p:nvSpPr>
        <p:spPr>
          <a:xfrm>
            <a:off x="10325993" y="9778885"/>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6" name="Shape 250"/>
          <p:cNvSpPr/>
          <p:nvPr/>
        </p:nvSpPr>
        <p:spPr>
          <a:xfrm>
            <a:off x="10444960" y="9852608"/>
            <a:ext cx="4712829"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smtClean="0">
                <a:solidFill>
                  <a:srgbClr val="FFFFFF"/>
                </a:solidFill>
              </a:rPr>
              <a:t>2.1.3 </a:t>
            </a:r>
            <a:r>
              <a:rPr lang="es-ES" dirty="0">
                <a:solidFill>
                  <a:srgbClr val="FFFFFF"/>
                </a:solidFill>
              </a:rPr>
              <a:t>Plan de Contingencia</a:t>
            </a:r>
          </a:p>
        </p:txBody>
      </p:sp>
      <p:sp>
        <p:nvSpPr>
          <p:cNvPr id="27" name="Shape 230"/>
          <p:cNvSpPr/>
          <p:nvPr/>
        </p:nvSpPr>
        <p:spPr>
          <a:xfrm>
            <a:off x="4766281" y="10858231"/>
            <a:ext cx="16067821" cy="2447104"/>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CuadroTexto 2"/>
          <p:cNvSpPr txBox="1"/>
          <p:nvPr/>
        </p:nvSpPr>
        <p:spPr>
          <a:xfrm>
            <a:off x="5763492" y="10991650"/>
            <a:ext cx="14357036"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La persona o personas encargadas se disponen a solucionarlo de inmediato, en especial si se tratara de una parte crítica del sistema o hubiese otros módulos que dependen de la parte errónea.</a:t>
            </a:r>
          </a:p>
        </p:txBody>
      </p:sp>
    </p:spTree>
    <p:extLst>
      <p:ext uri="{BB962C8B-B14F-4D97-AF65-F5344CB8AC3E}">
        <p14:creationId xmlns:p14="http://schemas.microsoft.com/office/powerpoint/2010/main" val="1367278728"/>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53"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55" name="Shape 255"/>
          <p:cNvSpPr/>
          <p:nvPr/>
        </p:nvSpPr>
        <p:spPr>
          <a:xfrm>
            <a:off x="1044066" y="512137"/>
            <a:ext cx="5935600" cy="77139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2. Descripción General</a:t>
            </a:r>
          </a:p>
        </p:txBody>
      </p:sp>
      <p:sp>
        <p:nvSpPr>
          <p:cNvPr id="256" name="Shape 256"/>
          <p:cNvSpPr/>
          <p:nvPr/>
        </p:nvSpPr>
        <p:spPr>
          <a:xfrm>
            <a:off x="9780559" y="3129214"/>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7" name="Shape 257"/>
          <p:cNvSpPr/>
          <p:nvPr/>
        </p:nvSpPr>
        <p:spPr>
          <a:xfrm>
            <a:off x="10388064" y="3203763"/>
            <a:ext cx="3607872"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a:solidFill>
                  <a:srgbClr val="FFFFFF"/>
                </a:solidFill>
              </a:defRPr>
            </a:lvl1pPr>
          </a:lstStyle>
          <a:p>
            <a:r>
              <a:rPr dirty="0"/>
              <a:t>6 </a:t>
            </a:r>
            <a:r>
              <a:rPr dirty="0" err="1"/>
              <a:t>Requisitos</a:t>
            </a:r>
            <a:r>
              <a:rPr dirty="0"/>
              <a:t> </a:t>
            </a:r>
            <a:r>
              <a:rPr dirty="0" err="1"/>
              <a:t>futuros</a:t>
            </a:r>
            <a:endParaRPr dirty="0"/>
          </a:p>
        </p:txBody>
      </p:sp>
      <p:sp>
        <p:nvSpPr>
          <p:cNvPr id="258" name="Shape 258"/>
          <p:cNvSpPr/>
          <p:nvPr/>
        </p:nvSpPr>
        <p:spPr>
          <a:xfrm>
            <a:off x="4158089" y="2706153"/>
            <a:ext cx="16067822" cy="9924775"/>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Marcador de número de diapositiva 2"/>
          <p:cNvSpPr>
            <a:spLocks noGrp="1"/>
          </p:cNvSpPr>
          <p:nvPr>
            <p:ph type="sldNum" sz="quarter" idx="2"/>
          </p:nvPr>
        </p:nvSpPr>
        <p:spPr/>
        <p:txBody>
          <a:bodyPr/>
          <a:lstStyle/>
          <a:p>
            <a:fld id="{86CB4B4D-7CA3-9044-876B-883B54F8677D}" type="slidenum">
              <a:rPr lang="es-ES" smtClean="0"/>
              <a:t>13</a:t>
            </a:fld>
            <a:endParaRPr lang="es-ES"/>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0"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61"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62" name="Shape 262"/>
          <p:cNvSpPr/>
          <p:nvPr/>
        </p:nvSpPr>
        <p:spPr>
          <a:xfrm>
            <a:off x="23281766" y="569541"/>
            <a:ext cx="102657"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600">
                <a:solidFill>
                  <a:srgbClr val="C1C0C2"/>
                </a:solidFill>
              </a:defRPr>
            </a:lvl1pPr>
          </a:lstStyle>
          <a:p>
            <a:endParaRPr dirty="0"/>
          </a:p>
        </p:txBody>
      </p:sp>
      <p:sp>
        <p:nvSpPr>
          <p:cNvPr id="263" name="Shape 263"/>
          <p:cNvSpPr/>
          <p:nvPr/>
        </p:nvSpPr>
        <p:spPr>
          <a:xfrm>
            <a:off x="1044066" y="512137"/>
            <a:ext cx="6485955" cy="77139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3. Requisitos específicos</a:t>
            </a:r>
          </a:p>
        </p:txBody>
      </p:sp>
      <p:sp>
        <p:nvSpPr>
          <p:cNvPr id="264" name="Shape 264"/>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65" name="Shape 265"/>
          <p:cNvSpPr/>
          <p:nvPr/>
        </p:nvSpPr>
        <p:spPr>
          <a:xfrm>
            <a:off x="10257242" y="2584880"/>
            <a:ext cx="386951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a:solidFill>
                  <a:srgbClr val="FFFFFF"/>
                </a:solidFill>
              </a:defRPr>
            </a:lvl1pPr>
          </a:lstStyle>
          <a:p>
            <a:r>
              <a:t>1 Requisitos externos</a:t>
            </a:r>
          </a:p>
        </p:txBody>
      </p:sp>
      <p:sp>
        <p:nvSpPr>
          <p:cNvPr id="266" name="Shape 266"/>
          <p:cNvSpPr/>
          <p:nvPr/>
        </p:nvSpPr>
        <p:spPr>
          <a:xfrm>
            <a:off x="1187450" y="3949265"/>
            <a:ext cx="6723813" cy="8780324"/>
          </a:xfrm>
          <a:prstGeom prst="roundRect">
            <a:avLst>
              <a:gd name="adj" fmla="val 11726"/>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67" name="Shape 267"/>
          <p:cNvSpPr/>
          <p:nvPr/>
        </p:nvSpPr>
        <p:spPr>
          <a:xfrm>
            <a:off x="8830093" y="3949265"/>
            <a:ext cx="6723814" cy="8780324"/>
          </a:xfrm>
          <a:prstGeom prst="roundRect">
            <a:avLst>
              <a:gd name="adj" fmla="val 11726"/>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68" name="Shape 268"/>
          <p:cNvSpPr/>
          <p:nvPr/>
        </p:nvSpPr>
        <p:spPr>
          <a:xfrm>
            <a:off x="16472737" y="3949265"/>
            <a:ext cx="6723813" cy="8780324"/>
          </a:xfrm>
          <a:prstGeom prst="roundRect">
            <a:avLst>
              <a:gd name="adj" fmla="val 11726"/>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69" name="Shape 269"/>
          <p:cNvSpPr/>
          <p:nvPr/>
        </p:nvSpPr>
        <p:spPr>
          <a:xfrm>
            <a:off x="2009673" y="4675442"/>
            <a:ext cx="5079366" cy="32628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pPr>
            <a:r>
              <a:t>1. Hardware</a:t>
            </a: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endParaRP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r>
              <a:rPr>
                <a:solidFill>
                  <a:srgbClr val="00000A"/>
                </a:solidFill>
                <a:uFill>
                  <a:solidFill>
                    <a:srgbClr val="00000A"/>
                  </a:solidFill>
                </a:uFill>
                <a:latin typeface="Helvetica Neue"/>
                <a:ea typeface="Helvetica Neue"/>
                <a:cs typeface="Helvetica Neue"/>
                <a:sym typeface="Helvetica Neue"/>
              </a:rPr>
              <a:t>Al menos un servidor con:</a:t>
            </a: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r>
              <a:rPr>
                <a:solidFill>
                  <a:srgbClr val="00000A"/>
                </a:solidFill>
                <a:uFill>
                  <a:solidFill>
                    <a:srgbClr val="00000A"/>
                  </a:solidFill>
                </a:uFill>
                <a:latin typeface="Helvetica Neue"/>
                <a:ea typeface="Helvetica Neue"/>
                <a:cs typeface="Helvetica Neue"/>
                <a:sym typeface="Helvetica Neue"/>
              </a:rPr>
              <a:t>Memoria RAM de 8GB</a:t>
            </a: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r>
              <a:rPr>
                <a:solidFill>
                  <a:srgbClr val="00000A"/>
                </a:solidFill>
                <a:uFill>
                  <a:solidFill>
                    <a:srgbClr val="00000A"/>
                  </a:solidFill>
                </a:uFill>
                <a:latin typeface="Helvetica Neue"/>
                <a:ea typeface="Helvetica Neue"/>
                <a:cs typeface="Helvetica Neue"/>
                <a:sym typeface="Helvetica Neue"/>
              </a:rPr>
              <a:t>HDD de 256GB SAS en Raid 10</a:t>
            </a: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r>
              <a:rPr>
                <a:solidFill>
                  <a:srgbClr val="00000A"/>
                </a:solidFill>
                <a:uFill>
                  <a:solidFill>
                    <a:srgbClr val="00000A"/>
                  </a:solidFill>
                </a:uFill>
                <a:latin typeface="Helvetica Neue"/>
                <a:ea typeface="Helvetica Neue"/>
                <a:cs typeface="Helvetica Neue"/>
                <a:sym typeface="Helvetica Neue"/>
              </a:rPr>
              <a:t>CPU Intel Xeon E5-series.</a:t>
            </a:r>
          </a:p>
        </p:txBody>
      </p:sp>
      <p:sp>
        <p:nvSpPr>
          <p:cNvPr id="270" name="Shape 270"/>
          <p:cNvSpPr/>
          <p:nvPr/>
        </p:nvSpPr>
        <p:spPr>
          <a:xfrm>
            <a:off x="9484044" y="4660948"/>
            <a:ext cx="5415911" cy="488311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pPr>
            <a:r>
              <a:t>2. Software</a:t>
            </a: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endParaRP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r>
              <a:rPr>
                <a:latin typeface="Helvetica Neue"/>
                <a:ea typeface="Helvetica Neue"/>
                <a:cs typeface="Helvetica Neue"/>
                <a:sym typeface="Helvetica Neue"/>
              </a:rPr>
              <a:t>El sistema operativo utilizado en el servidor será CentOS de codigo abierto.</a:t>
            </a: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r>
              <a:rPr>
                <a:latin typeface="Helvetica Neue"/>
                <a:ea typeface="Helvetica Neue"/>
                <a:cs typeface="Helvetica Neue"/>
                <a:sym typeface="Helvetica Neue"/>
              </a:rPr>
              <a:t>El Servidor web será Apache y la base de datos requerirá de Oracle SQL.</a:t>
            </a: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r>
              <a:rPr>
                <a:latin typeface="Helvetica Neue"/>
                <a:ea typeface="Helvetica Neue"/>
                <a:cs typeface="Helvetica Neue"/>
                <a:sym typeface="Helvetica Neue"/>
              </a:rPr>
              <a:t>El lenguaje utilizado para la programar será Java.</a:t>
            </a:r>
          </a:p>
        </p:txBody>
      </p:sp>
      <p:sp>
        <p:nvSpPr>
          <p:cNvPr id="271" name="Shape 271"/>
          <p:cNvSpPr/>
          <p:nvPr/>
        </p:nvSpPr>
        <p:spPr>
          <a:xfrm>
            <a:off x="17126688" y="4647534"/>
            <a:ext cx="5415911" cy="331866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pPr>
            <a:r>
              <a:t>3. Comunicación</a:t>
            </a: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endParaRP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r>
              <a:rPr>
                <a:latin typeface="Helvetica Neue"/>
                <a:ea typeface="Helvetica Neue"/>
                <a:cs typeface="Helvetica Neue"/>
                <a:sym typeface="Helvetica Neue"/>
              </a:rPr>
              <a:t>Se implementará una red local con acceso a internet , de tipo Ethernet. Se nesecitara un conector. RJ45 con una conexion Gigabit ( 10/100/1000BASE-T).</a:t>
            </a:r>
          </a:p>
        </p:txBody>
      </p:sp>
      <p:sp>
        <p:nvSpPr>
          <p:cNvPr id="3" name="Marcador de número de diapositiva 2"/>
          <p:cNvSpPr>
            <a:spLocks noGrp="1"/>
          </p:cNvSpPr>
          <p:nvPr>
            <p:ph type="sldNum" sz="quarter" idx="2"/>
          </p:nvPr>
        </p:nvSpPr>
        <p:spPr/>
        <p:txBody>
          <a:bodyPr/>
          <a:lstStyle/>
          <a:p>
            <a:fld id="{86CB4B4D-7CA3-9044-876B-883B54F8677D}" type="slidenum">
              <a:rPr lang="es-ES" smtClean="0"/>
              <a:t>14</a:t>
            </a:fld>
            <a:endParaRPr lang="es-ES"/>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3"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74"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76" name="Shape 276"/>
          <p:cNvSpPr/>
          <p:nvPr/>
        </p:nvSpPr>
        <p:spPr>
          <a:xfrm>
            <a:off x="1044066" y="512137"/>
            <a:ext cx="6485955" cy="77139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3. Requisitos específicos</a:t>
            </a:r>
          </a:p>
        </p:txBody>
      </p:sp>
      <p:sp>
        <p:nvSpPr>
          <p:cNvPr id="277" name="Shape 277"/>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78" name="Shape 278"/>
          <p:cNvSpPr/>
          <p:nvPr/>
        </p:nvSpPr>
        <p:spPr>
          <a:xfrm>
            <a:off x="10006183" y="2584880"/>
            <a:ext cx="4371634"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a:solidFill>
                  <a:srgbClr val="FFFFFF"/>
                </a:solidFill>
              </a:defRPr>
            </a:lvl1pPr>
          </a:lstStyle>
          <a:p>
            <a:r>
              <a:t>2 Requisitos funcionales</a:t>
            </a:r>
          </a:p>
        </p:txBody>
      </p:sp>
      <p:sp>
        <p:nvSpPr>
          <p:cNvPr id="279" name="Shape 279"/>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80" name="Shape 280"/>
          <p:cNvSpPr/>
          <p:nvPr/>
        </p:nvSpPr>
        <p:spPr>
          <a:xfrm>
            <a:off x="1775661" y="4549095"/>
            <a:ext cx="5795329" cy="4733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1. Subsistema, Gestion de cuentas.</a:t>
            </a:r>
          </a:p>
        </p:txBody>
      </p:sp>
      <p:pic>
        <p:nvPicPr>
          <p:cNvPr id="281" name="image1.png"/>
          <p:cNvPicPr>
            <a:picLocks noChangeAspect="1"/>
          </p:cNvPicPr>
          <p:nvPr/>
        </p:nvPicPr>
        <p:blipFill>
          <a:blip r:embed="rId4">
            <a:extLst/>
          </a:blip>
          <a:stretch>
            <a:fillRect/>
          </a:stretch>
        </p:blipFill>
        <p:spPr>
          <a:xfrm>
            <a:off x="2199196" y="6523602"/>
            <a:ext cx="9914978" cy="3631650"/>
          </a:xfrm>
          <a:prstGeom prst="rect">
            <a:avLst/>
          </a:prstGeom>
          <a:ln w="12700">
            <a:miter lim="400000"/>
          </a:ln>
        </p:spPr>
      </p:pic>
      <p:sp>
        <p:nvSpPr>
          <p:cNvPr id="282" name="Shape 282"/>
          <p:cNvSpPr/>
          <p:nvPr/>
        </p:nvSpPr>
        <p:spPr>
          <a:xfrm>
            <a:off x="12688998" y="4133320"/>
            <a:ext cx="10329054" cy="841221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83" name="Shape 283"/>
          <p:cNvSpPr/>
          <p:nvPr/>
        </p:nvSpPr>
        <p:spPr>
          <a:xfrm>
            <a:off x="13158615" y="4549095"/>
            <a:ext cx="2497139" cy="4733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Caso de Uso:</a:t>
            </a:r>
          </a:p>
        </p:txBody>
      </p:sp>
      <p:sp>
        <p:nvSpPr>
          <p:cNvPr id="284" name="Shape 284"/>
          <p:cNvSpPr/>
          <p:nvPr/>
        </p:nvSpPr>
        <p:spPr>
          <a:xfrm>
            <a:off x="5843048" y="10766335"/>
            <a:ext cx="2627273" cy="36213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marL="342900" algn="r" defTabSz="457200">
              <a:lnSpc>
                <a:spcPct val="115000"/>
              </a:lnSpc>
              <a:spcBef>
                <a:spcPts val="1000"/>
              </a:spcBef>
              <a:tabLst>
                <a:tab pos="444500" algn="l"/>
              </a:tabLst>
              <a:defRPr sz="18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DCU_Gestión_Cuenta</a:t>
            </a:r>
          </a:p>
        </p:txBody>
      </p:sp>
      <p:sp>
        <p:nvSpPr>
          <p:cNvPr id="3" name="Marcador de número de diapositiva 2"/>
          <p:cNvSpPr>
            <a:spLocks noGrp="1"/>
          </p:cNvSpPr>
          <p:nvPr>
            <p:ph type="sldNum" sz="quarter" idx="2"/>
          </p:nvPr>
        </p:nvSpPr>
        <p:spPr/>
        <p:txBody>
          <a:bodyPr/>
          <a:lstStyle/>
          <a:p>
            <a:fld id="{86CB4B4D-7CA3-9044-876B-883B54F8677D}" type="slidenum">
              <a:rPr lang="es-ES" smtClean="0"/>
              <a:t>15</a:t>
            </a:fld>
            <a:endParaRPr lang="es-ES"/>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87"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88" name="Shape 288"/>
          <p:cNvSpPr/>
          <p:nvPr/>
        </p:nvSpPr>
        <p:spPr>
          <a:xfrm>
            <a:off x="23281766" y="569541"/>
            <a:ext cx="102657"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600">
                <a:solidFill>
                  <a:srgbClr val="C1C0C2"/>
                </a:solidFill>
              </a:defRPr>
            </a:lvl1pPr>
          </a:lstStyle>
          <a:p>
            <a:endParaRPr dirty="0"/>
          </a:p>
        </p:txBody>
      </p:sp>
      <p:sp>
        <p:nvSpPr>
          <p:cNvPr id="289" name="Shape 289"/>
          <p:cNvSpPr/>
          <p:nvPr/>
        </p:nvSpPr>
        <p:spPr>
          <a:xfrm>
            <a:off x="1044066" y="512137"/>
            <a:ext cx="6485955" cy="77139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3. Requisitos específicos</a:t>
            </a:r>
          </a:p>
        </p:txBody>
      </p:sp>
      <p:sp>
        <p:nvSpPr>
          <p:cNvPr id="290" name="Shape 290"/>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91" name="Shape 291"/>
          <p:cNvSpPr/>
          <p:nvPr/>
        </p:nvSpPr>
        <p:spPr>
          <a:xfrm>
            <a:off x="10006183" y="2584880"/>
            <a:ext cx="4371634"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a:solidFill>
                  <a:srgbClr val="FFFFFF"/>
                </a:solidFill>
              </a:defRPr>
            </a:lvl1pPr>
          </a:lstStyle>
          <a:p>
            <a:r>
              <a:t>2 Requisitos funcionales</a:t>
            </a:r>
          </a:p>
        </p:txBody>
      </p:sp>
      <p:sp>
        <p:nvSpPr>
          <p:cNvPr id="292" name="Shape 292"/>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93" name="Shape 293"/>
          <p:cNvSpPr/>
          <p:nvPr/>
        </p:nvSpPr>
        <p:spPr>
          <a:xfrm>
            <a:off x="1775661" y="4549095"/>
            <a:ext cx="5211129" cy="4733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2. Subsistema, Historial clínico.</a:t>
            </a:r>
          </a:p>
        </p:txBody>
      </p:sp>
      <p:sp>
        <p:nvSpPr>
          <p:cNvPr id="294" name="Shape 294"/>
          <p:cNvSpPr/>
          <p:nvPr/>
        </p:nvSpPr>
        <p:spPr>
          <a:xfrm>
            <a:off x="12688999" y="4133320"/>
            <a:ext cx="10329053" cy="841221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95" name="Shape 295"/>
          <p:cNvSpPr/>
          <p:nvPr/>
        </p:nvSpPr>
        <p:spPr>
          <a:xfrm>
            <a:off x="13158615" y="4549095"/>
            <a:ext cx="5289233" cy="4733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Caso de Uso, Realizar consulta:</a:t>
            </a:r>
          </a:p>
        </p:txBody>
      </p:sp>
      <p:sp>
        <p:nvSpPr>
          <p:cNvPr id="296" name="Shape 296"/>
          <p:cNvSpPr/>
          <p:nvPr/>
        </p:nvSpPr>
        <p:spPr>
          <a:xfrm>
            <a:off x="5661835" y="10766335"/>
            <a:ext cx="2627273" cy="36213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marL="342900" algn="r" defTabSz="457200">
              <a:lnSpc>
                <a:spcPct val="115000"/>
              </a:lnSpc>
              <a:spcBef>
                <a:spcPts val="1000"/>
              </a:spcBef>
              <a:tabLst>
                <a:tab pos="444500" algn="l"/>
              </a:tabLst>
              <a:defRPr sz="18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DCU_Historial_Clinico</a:t>
            </a:r>
          </a:p>
        </p:txBody>
      </p:sp>
      <p:pic>
        <p:nvPicPr>
          <p:cNvPr id="297" name="image2.png"/>
          <p:cNvPicPr>
            <a:picLocks noChangeAspect="1"/>
          </p:cNvPicPr>
          <p:nvPr/>
        </p:nvPicPr>
        <p:blipFill>
          <a:blip r:embed="rId4">
            <a:extLst/>
          </a:blip>
          <a:stretch>
            <a:fillRect/>
          </a:stretch>
        </p:blipFill>
        <p:spPr>
          <a:xfrm>
            <a:off x="2699787" y="6169405"/>
            <a:ext cx="8551370" cy="4340045"/>
          </a:xfrm>
          <a:prstGeom prst="rect">
            <a:avLst/>
          </a:prstGeom>
          <a:ln w="12700">
            <a:miter lim="400000"/>
          </a:ln>
        </p:spPr>
      </p:pic>
      <p:sp>
        <p:nvSpPr>
          <p:cNvPr id="298" name="Shape 298"/>
          <p:cNvSpPr/>
          <p:nvPr/>
        </p:nvSpPr>
        <p:spPr>
          <a:xfrm>
            <a:off x="13577840" y="4997543"/>
            <a:ext cx="8551370" cy="724539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Identificador</a:t>
            </a:r>
            <a:r>
              <a:rPr>
                <a:solidFill>
                  <a:srgbClr val="262626"/>
                </a:solidFill>
                <a:uFill>
                  <a:solidFill>
                    <a:srgbClr val="262626"/>
                  </a:solidFill>
                </a:uFill>
                <a:latin typeface="Helvetica Neue"/>
                <a:ea typeface="Helvetica Neue"/>
                <a:cs typeface="Helvetica Neue"/>
                <a:sym typeface="Helvetica Neue"/>
              </a:rPr>
              <a:t>: HC1</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Objetivo en Contexto:</a:t>
            </a:r>
          </a:p>
          <a:p>
            <a:pPr marL="67818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usuario ya validado consulta su expediente almacenado en la BBDD</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Actores</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principales</a:t>
            </a:r>
            <a:r>
              <a:rPr>
                <a:solidFill>
                  <a:srgbClr val="262626"/>
                </a:solidFill>
                <a:uFill>
                  <a:solidFill>
                    <a:srgbClr val="262626"/>
                  </a:solidFill>
                </a:uFill>
                <a:latin typeface="Helvetica Neue"/>
                <a:ea typeface="Helvetica Neue"/>
                <a:cs typeface="Helvetica Neue"/>
                <a:sym typeface="Helvetica Neue"/>
              </a:rPr>
              <a:t>: Paciente / Medico</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Actores</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secundarios</a:t>
            </a:r>
            <a:r>
              <a:rPr>
                <a:solidFill>
                  <a:srgbClr val="262626"/>
                </a:solidFill>
                <a:uFill>
                  <a:solidFill>
                    <a:srgbClr val="262626"/>
                  </a:solidFill>
                </a:uFill>
                <a:latin typeface="Helvetica Neue"/>
                <a:ea typeface="Helvetica Neue"/>
                <a:cs typeface="Helvetica Neue"/>
                <a:sym typeface="Helvetica Neue"/>
              </a:rPr>
              <a:t>: Base de Datos.</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Qué datos usa:</a:t>
            </a:r>
            <a:r>
              <a:rPr>
                <a:solidFill>
                  <a:srgbClr val="262626"/>
                </a:solidFill>
                <a:uFill>
                  <a:solidFill>
                    <a:srgbClr val="262626"/>
                  </a:solidFill>
                </a:uFill>
                <a:latin typeface="Helvetica Neue"/>
                <a:ea typeface="Helvetica Neue"/>
                <a:cs typeface="Helvetica Neue"/>
                <a:sym typeface="Helvetica Neue"/>
              </a:rPr>
              <a:t> Tarjetas CRC Implicada.</a:t>
            </a:r>
          </a:p>
          <a:p>
            <a:pPr marL="22860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Precondiciones</a:t>
            </a:r>
            <a:r>
              <a:rPr>
                <a:solidFill>
                  <a:srgbClr val="262626"/>
                </a:solidFill>
                <a:uFill>
                  <a:solidFill>
                    <a:srgbClr val="262626"/>
                  </a:solidFill>
                </a:uFill>
                <a:latin typeface="Helvetica Neue"/>
                <a:ea typeface="Helvetica Neue"/>
                <a:cs typeface="Helvetica Neue"/>
                <a:sym typeface="Helvetica Neue"/>
              </a:rPr>
              <a:t>:</a:t>
            </a:r>
          </a:p>
          <a:p>
            <a:pPr marL="67818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usuario solicita ver su historial clínico</a:t>
            </a:r>
          </a:p>
          <a:p>
            <a:pPr marL="22860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Postcondiciones:</a:t>
            </a:r>
          </a:p>
          <a:p>
            <a:pPr marL="228600"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Éxito: </a:t>
            </a:r>
            <a:r>
              <a:rPr>
                <a:solidFill>
                  <a:srgbClr val="262626"/>
                </a:solidFill>
                <a:uFill>
                  <a:solidFill>
                    <a:srgbClr val="262626"/>
                  </a:solidFill>
                </a:uFill>
                <a:latin typeface="Helvetica Neue"/>
                <a:ea typeface="Helvetica Neue"/>
                <a:cs typeface="Helvetica Neue"/>
                <a:sym typeface="Helvetica Neue"/>
              </a:rPr>
              <a:t>La BBDD arroja la información.</a:t>
            </a:r>
          </a:p>
          <a:p>
            <a:pPr marL="228600"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Fallo:</a:t>
            </a:r>
            <a:r>
              <a:rPr>
                <a:solidFill>
                  <a:srgbClr val="262626"/>
                </a:solidFill>
                <a:uFill>
                  <a:solidFill>
                    <a:srgbClr val="262626"/>
                  </a:solidFill>
                </a:uFill>
                <a:latin typeface="Helvetica Neue"/>
                <a:ea typeface="Helvetica Neue"/>
                <a:cs typeface="Helvetica Neue"/>
                <a:sym typeface="Helvetica Neue"/>
              </a:rPr>
              <a:t> Mensajes de Error del sistema y vuelta a la pantalla principal.</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 principal</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USUARIO solicita ver su Historial clínico.</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SISTEMA pregunta por rango de fechas o en su totalidad</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USUARIO selecciona la opción pertinente.</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Se muestra la Pantalla Correspondiente a la acción seleccionada anteriormente.</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USUARIO introduce los Datos, según la opción elegida.</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SITEMA solicita a la BASE DE DATOS la información</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La BASE DE DATOS devuelve la información al SISTEMA</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SISTEMA muestra la información</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Flujos secundarios</a:t>
            </a:r>
          </a:p>
          <a:p>
            <a:pPr marL="234950" indent="17399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2-a.</a:t>
            </a:r>
          </a:p>
          <a:p>
            <a:pPr marL="67818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Muestra un Mensaje de ERROR, por fechas incorrectas y permite volver a introducirlo o volver a Pantalla Anterior.</a:t>
            </a:r>
          </a:p>
        </p:txBody>
      </p:sp>
      <p:sp>
        <p:nvSpPr>
          <p:cNvPr id="3" name="Marcador de número de diapositiva 2"/>
          <p:cNvSpPr>
            <a:spLocks noGrp="1"/>
          </p:cNvSpPr>
          <p:nvPr>
            <p:ph type="sldNum" sz="quarter" idx="2"/>
          </p:nvPr>
        </p:nvSpPr>
        <p:spPr/>
        <p:txBody>
          <a:bodyPr/>
          <a:lstStyle/>
          <a:p>
            <a:fld id="{86CB4B4D-7CA3-9044-876B-883B54F8677D}" type="slidenum">
              <a:rPr lang="es-ES" smtClean="0"/>
              <a:t>16</a:t>
            </a:fld>
            <a:endParaRPr lang="es-ES"/>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0"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301"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303" name="Shape 303"/>
          <p:cNvSpPr/>
          <p:nvPr/>
        </p:nvSpPr>
        <p:spPr>
          <a:xfrm>
            <a:off x="1044066" y="512137"/>
            <a:ext cx="6485955" cy="77139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3. Requisitos específicos</a:t>
            </a:r>
          </a:p>
        </p:txBody>
      </p:sp>
      <p:sp>
        <p:nvSpPr>
          <p:cNvPr id="304" name="Shape 304"/>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305" name="Shape 305"/>
          <p:cNvSpPr/>
          <p:nvPr/>
        </p:nvSpPr>
        <p:spPr>
          <a:xfrm>
            <a:off x="10006183" y="2584880"/>
            <a:ext cx="4371634"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a:solidFill>
                  <a:srgbClr val="FFFFFF"/>
                </a:solidFill>
              </a:defRPr>
            </a:lvl1pPr>
          </a:lstStyle>
          <a:p>
            <a:r>
              <a:t>2 Requisitos funcionales</a:t>
            </a:r>
          </a:p>
        </p:txBody>
      </p:sp>
      <p:sp>
        <p:nvSpPr>
          <p:cNvPr id="306" name="Shape 306"/>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07" name="Shape 307"/>
          <p:cNvSpPr/>
          <p:nvPr/>
        </p:nvSpPr>
        <p:spPr>
          <a:xfrm>
            <a:off x="1775661" y="4549095"/>
            <a:ext cx="5211129" cy="4733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2. Subsistema, Historial clínico.</a:t>
            </a:r>
          </a:p>
        </p:txBody>
      </p:sp>
      <p:sp>
        <p:nvSpPr>
          <p:cNvPr id="308" name="Shape 308"/>
          <p:cNvSpPr/>
          <p:nvPr/>
        </p:nvSpPr>
        <p:spPr>
          <a:xfrm>
            <a:off x="12688999" y="4133320"/>
            <a:ext cx="10329053" cy="841221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09" name="Shape 309"/>
          <p:cNvSpPr/>
          <p:nvPr/>
        </p:nvSpPr>
        <p:spPr>
          <a:xfrm>
            <a:off x="13158615" y="4549095"/>
            <a:ext cx="4948238" cy="4733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Caso de Uso, Borrar historial:</a:t>
            </a:r>
          </a:p>
        </p:txBody>
      </p:sp>
      <p:sp>
        <p:nvSpPr>
          <p:cNvPr id="310" name="Shape 310"/>
          <p:cNvSpPr/>
          <p:nvPr/>
        </p:nvSpPr>
        <p:spPr>
          <a:xfrm>
            <a:off x="5661835" y="10766335"/>
            <a:ext cx="2627273" cy="36213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marL="342900" algn="r" defTabSz="457200">
              <a:lnSpc>
                <a:spcPct val="115000"/>
              </a:lnSpc>
              <a:spcBef>
                <a:spcPts val="1000"/>
              </a:spcBef>
              <a:tabLst>
                <a:tab pos="444500" algn="l"/>
              </a:tabLst>
              <a:defRPr sz="18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DCU_Historial_Clinico</a:t>
            </a:r>
          </a:p>
        </p:txBody>
      </p:sp>
      <p:pic>
        <p:nvPicPr>
          <p:cNvPr id="311" name="image2.png"/>
          <p:cNvPicPr>
            <a:picLocks noChangeAspect="1"/>
          </p:cNvPicPr>
          <p:nvPr/>
        </p:nvPicPr>
        <p:blipFill>
          <a:blip r:embed="rId4">
            <a:extLst/>
          </a:blip>
          <a:stretch>
            <a:fillRect/>
          </a:stretch>
        </p:blipFill>
        <p:spPr>
          <a:xfrm>
            <a:off x="2699787" y="6169405"/>
            <a:ext cx="8551370" cy="4340045"/>
          </a:xfrm>
          <a:prstGeom prst="rect">
            <a:avLst/>
          </a:prstGeom>
          <a:ln w="12700">
            <a:miter lim="400000"/>
          </a:ln>
        </p:spPr>
      </p:pic>
      <p:sp>
        <p:nvSpPr>
          <p:cNvPr id="312" name="Shape 312"/>
          <p:cNvSpPr/>
          <p:nvPr/>
        </p:nvSpPr>
        <p:spPr>
          <a:xfrm>
            <a:off x="13877896" y="5410931"/>
            <a:ext cx="7951259" cy="637181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Identificador</a:t>
            </a:r>
            <a:r>
              <a:rPr>
                <a:solidFill>
                  <a:srgbClr val="262626"/>
                </a:solidFill>
                <a:uFill>
                  <a:solidFill>
                    <a:srgbClr val="262626"/>
                  </a:solidFill>
                </a:uFill>
                <a:latin typeface="Helvetica Neue"/>
                <a:ea typeface="Helvetica Neue"/>
                <a:cs typeface="Helvetica Neue"/>
                <a:sym typeface="Helvetica Neue"/>
              </a:rPr>
              <a:t>: HC3</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Objetivo en Contexto:</a:t>
            </a:r>
          </a:p>
          <a:p>
            <a:pPr marL="44958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usuario paciente solicita eliminar su historial médico</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Actores principales</a:t>
            </a:r>
            <a:r>
              <a:rPr>
                <a:solidFill>
                  <a:srgbClr val="262626"/>
                </a:solidFill>
                <a:uFill>
                  <a:solidFill>
                    <a:srgbClr val="262626"/>
                  </a:solidFill>
                </a:uFill>
                <a:latin typeface="Helvetica Neue"/>
                <a:ea typeface="Helvetica Neue"/>
                <a:cs typeface="Helvetica Neue"/>
                <a:sym typeface="Helvetica Neue"/>
              </a:rPr>
              <a:t>: Paciente</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Actores</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secundarios</a:t>
            </a:r>
            <a:r>
              <a:rPr>
                <a:solidFill>
                  <a:srgbClr val="262626"/>
                </a:solidFill>
                <a:uFill>
                  <a:solidFill>
                    <a:srgbClr val="262626"/>
                  </a:solidFill>
                </a:uFill>
                <a:latin typeface="Helvetica Neue"/>
                <a:ea typeface="Helvetica Neue"/>
                <a:cs typeface="Helvetica Neue"/>
                <a:sym typeface="Helvetica Neue"/>
              </a:rPr>
              <a:t>: Base de Datos.</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Qué datos usa:</a:t>
            </a:r>
            <a:r>
              <a:rPr>
                <a:solidFill>
                  <a:srgbClr val="262626"/>
                </a:solidFill>
                <a:uFill>
                  <a:solidFill>
                    <a:srgbClr val="262626"/>
                  </a:solidFill>
                </a:uFill>
                <a:latin typeface="Helvetica Neue"/>
                <a:ea typeface="Helvetica Neue"/>
                <a:cs typeface="Helvetica Neue"/>
                <a:sym typeface="Helvetica Neue"/>
              </a:rPr>
              <a:t> Tarjetas CRC implicadas.</a:t>
            </a:r>
          </a:p>
          <a:p>
            <a:pPr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Precondiciones</a:t>
            </a:r>
            <a:r>
              <a:rPr>
                <a:solidFill>
                  <a:srgbClr val="262626"/>
                </a:solidFill>
                <a:uFill>
                  <a:solidFill>
                    <a:srgbClr val="262626"/>
                  </a:solidFill>
                </a:uFill>
                <a:latin typeface="Helvetica Neue"/>
                <a:ea typeface="Helvetica Neue"/>
                <a:cs typeface="Helvetica Neue"/>
                <a:sym typeface="Helvetica Neue"/>
              </a:rPr>
              <a:t>:</a:t>
            </a:r>
          </a:p>
          <a:p>
            <a:pPr marL="44958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usuario debe ser obligatoriamente el paciente, no el médico</a:t>
            </a:r>
          </a:p>
          <a:p>
            <a:pPr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Postcondiciones:</a:t>
            </a:r>
          </a:p>
          <a:p>
            <a:pPr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Éxito: </a:t>
            </a:r>
            <a:r>
              <a:rPr>
                <a:solidFill>
                  <a:srgbClr val="262626"/>
                </a:solidFill>
                <a:uFill>
                  <a:solidFill>
                    <a:srgbClr val="262626"/>
                  </a:solidFill>
                </a:uFill>
                <a:latin typeface="Helvetica Neue"/>
                <a:ea typeface="Helvetica Neue"/>
                <a:cs typeface="Helvetica Neue"/>
                <a:sym typeface="Helvetica Neue"/>
              </a:rPr>
              <a:t>Información eliminada</a:t>
            </a:r>
          </a:p>
          <a:p>
            <a:pPr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Fallo:</a:t>
            </a:r>
            <a:r>
              <a:rPr>
                <a:solidFill>
                  <a:srgbClr val="262626"/>
                </a:solidFill>
                <a:uFill>
                  <a:solidFill>
                    <a:srgbClr val="262626"/>
                  </a:solidFill>
                </a:uFill>
                <a:latin typeface="Helvetica Neue"/>
                <a:ea typeface="Helvetica Neue"/>
                <a:cs typeface="Helvetica Neue"/>
                <a:sym typeface="Helvetica Neue"/>
              </a:rPr>
              <a:t> No hay información a eliminar</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 principal</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USUARIO solicita eliminar su Historial clínico.</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SISTEMA busca su historial en la BBDD</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Se muestra un mensaje de confirmación.</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USUARIO confirma / cancela</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SITEMA ejecuta la acción y elimina de la BBDD la información</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SISTEMA muestra mensaje de confirmación</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Flujos secundarios</a:t>
            </a:r>
          </a:p>
          <a:p>
            <a:pPr marL="6350" indent="173989"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2-a.</a:t>
            </a:r>
          </a:p>
          <a:p>
            <a:pPr marL="44958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Muestra un Mensaje de AVISO si no hay información a eliminar</a:t>
            </a:r>
          </a:p>
        </p:txBody>
      </p:sp>
      <p:sp>
        <p:nvSpPr>
          <p:cNvPr id="3" name="Marcador de número de diapositiva 2"/>
          <p:cNvSpPr>
            <a:spLocks noGrp="1"/>
          </p:cNvSpPr>
          <p:nvPr>
            <p:ph type="sldNum" sz="quarter" idx="2"/>
          </p:nvPr>
        </p:nvSpPr>
        <p:spPr/>
        <p:txBody>
          <a:bodyPr/>
          <a:lstStyle/>
          <a:p>
            <a:fld id="{86CB4B4D-7CA3-9044-876B-883B54F8677D}" type="slidenum">
              <a:rPr lang="es-ES" smtClean="0"/>
              <a:t>17</a:t>
            </a:fld>
            <a:endParaRPr lang="es-ES"/>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31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317" name="Shape 317"/>
          <p:cNvSpPr/>
          <p:nvPr/>
        </p:nvSpPr>
        <p:spPr>
          <a:xfrm>
            <a:off x="1044066" y="512137"/>
            <a:ext cx="6485955" cy="77139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3. Requisitos específicos</a:t>
            </a:r>
          </a:p>
        </p:txBody>
      </p:sp>
      <p:sp>
        <p:nvSpPr>
          <p:cNvPr id="318" name="Shape 318"/>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319" name="Shape 319"/>
          <p:cNvSpPr/>
          <p:nvPr/>
        </p:nvSpPr>
        <p:spPr>
          <a:xfrm>
            <a:off x="10006183" y="2584880"/>
            <a:ext cx="4371634"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a:solidFill>
                  <a:srgbClr val="FFFFFF"/>
                </a:solidFill>
              </a:defRPr>
            </a:lvl1pPr>
          </a:lstStyle>
          <a:p>
            <a:r>
              <a:t>2 Requisitos funcionales</a:t>
            </a:r>
          </a:p>
        </p:txBody>
      </p:sp>
      <p:sp>
        <p:nvSpPr>
          <p:cNvPr id="320" name="Shape 320"/>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21" name="Shape 321"/>
          <p:cNvSpPr/>
          <p:nvPr/>
        </p:nvSpPr>
        <p:spPr>
          <a:xfrm>
            <a:off x="1775661" y="4549095"/>
            <a:ext cx="6312854" cy="4733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3. Subsistema, Preguntar a un médico.</a:t>
            </a:r>
          </a:p>
        </p:txBody>
      </p:sp>
      <p:sp>
        <p:nvSpPr>
          <p:cNvPr id="322" name="Shape 322"/>
          <p:cNvSpPr/>
          <p:nvPr/>
        </p:nvSpPr>
        <p:spPr>
          <a:xfrm>
            <a:off x="12688999" y="4133320"/>
            <a:ext cx="10329053" cy="841221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23" name="Shape 323"/>
          <p:cNvSpPr/>
          <p:nvPr/>
        </p:nvSpPr>
        <p:spPr>
          <a:xfrm>
            <a:off x="13158615" y="4549095"/>
            <a:ext cx="5026026" cy="4733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Caso de Uso, Hacer pregunta:</a:t>
            </a:r>
          </a:p>
        </p:txBody>
      </p:sp>
      <p:sp>
        <p:nvSpPr>
          <p:cNvPr id="324" name="Shape 324"/>
          <p:cNvSpPr/>
          <p:nvPr/>
        </p:nvSpPr>
        <p:spPr>
          <a:xfrm>
            <a:off x="5350865" y="10766335"/>
            <a:ext cx="2782579" cy="36213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marL="342900" algn="r" defTabSz="457200">
              <a:lnSpc>
                <a:spcPct val="115000"/>
              </a:lnSpc>
              <a:spcBef>
                <a:spcPts val="1000"/>
              </a:spcBef>
              <a:tabLst>
                <a:tab pos="444500" algn="l"/>
              </a:tabLst>
              <a:defRPr sz="18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DCU_Consultar_Medico</a:t>
            </a:r>
          </a:p>
        </p:txBody>
      </p:sp>
      <p:sp>
        <p:nvSpPr>
          <p:cNvPr id="325" name="Shape 325"/>
          <p:cNvSpPr/>
          <p:nvPr/>
        </p:nvSpPr>
        <p:spPr>
          <a:xfrm>
            <a:off x="13877896" y="5315401"/>
            <a:ext cx="7951259" cy="604805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Identificador</a:t>
            </a:r>
            <a:r>
              <a:rPr i="1">
                <a:solidFill>
                  <a:srgbClr val="262626"/>
                </a:solidFill>
                <a:uFill>
                  <a:solidFill>
                    <a:srgbClr val="262626"/>
                  </a:solidFill>
                </a:uFill>
                <a:latin typeface="Helvetica Neue"/>
                <a:ea typeface="Helvetica Neue"/>
                <a:cs typeface="Helvetica Neue"/>
                <a:sym typeface="Helvetica Neue"/>
              </a:rPr>
              <a:t>:</a:t>
            </a:r>
            <a:r>
              <a:rPr>
                <a:solidFill>
                  <a:srgbClr val="262626"/>
                </a:solidFill>
                <a:uFill>
                  <a:solidFill>
                    <a:srgbClr val="262626"/>
                  </a:solidFill>
                </a:uFill>
                <a:latin typeface="Helvetica Neue"/>
                <a:ea typeface="Helvetica Neue"/>
                <a:cs typeface="Helvetica Neue"/>
                <a:sym typeface="Helvetica Neue"/>
              </a:rPr>
              <a:t> CM1</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Objetivo en Contexto:</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paciente desea realizar una pregunta a un médico.</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principal</a:t>
            </a:r>
            <a:r>
              <a:rPr>
                <a:solidFill>
                  <a:srgbClr val="262626"/>
                </a:solidFill>
                <a:uFill>
                  <a:solidFill>
                    <a:srgbClr val="262626"/>
                  </a:solidFill>
                </a:uFill>
                <a:latin typeface="Helvetica Neue"/>
                <a:ea typeface="Helvetica Neue"/>
                <a:cs typeface="Helvetica Neue"/>
                <a:sym typeface="Helvetica Neue"/>
              </a:rPr>
              <a:t>: Paciente.</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Actores</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secundarios</a:t>
            </a:r>
            <a:r>
              <a:rPr>
                <a:solidFill>
                  <a:srgbClr val="262626"/>
                </a:solidFill>
                <a:uFill>
                  <a:solidFill>
                    <a:srgbClr val="262626"/>
                  </a:solidFill>
                </a:uFill>
                <a:latin typeface="Helvetica Neue"/>
                <a:ea typeface="Helvetica Neue"/>
                <a:cs typeface="Helvetica Neue"/>
                <a:sym typeface="Helvetica Neue"/>
              </a:rPr>
              <a:t>: Base de Datos.</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Qué datos usa:</a:t>
            </a:r>
            <a:r>
              <a:rPr>
                <a:solidFill>
                  <a:srgbClr val="262626"/>
                </a:solidFill>
                <a:uFill>
                  <a:solidFill>
                    <a:srgbClr val="262626"/>
                  </a:solidFill>
                </a:uFill>
                <a:latin typeface="Helvetica Neue"/>
                <a:ea typeface="Helvetica Neue"/>
                <a:cs typeface="Helvetica Neue"/>
                <a:sym typeface="Helvetica Neue"/>
              </a:rPr>
              <a:t> Tarjetas CRC implicadas.</a:t>
            </a:r>
          </a:p>
          <a:p>
            <a:pPr marL="22860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Precondiciones</a:t>
            </a:r>
            <a:r>
              <a:rPr>
                <a:solidFill>
                  <a:srgbClr val="262626"/>
                </a:solidFill>
                <a:uFill>
                  <a:solidFill>
                    <a:srgbClr val="262626"/>
                  </a:solidFill>
                </a:uFill>
                <a:latin typeface="Helvetica Neue"/>
                <a:ea typeface="Helvetica Neue"/>
                <a:cs typeface="Helvetica Neue"/>
                <a:sym typeface="Helvetica Neue"/>
              </a:rPr>
              <a:t>:</a:t>
            </a:r>
          </a:p>
          <a:p>
            <a:pPr marL="67818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Estar dado de alta en la aplicación, como profesional. (Login)</a:t>
            </a:r>
          </a:p>
          <a:p>
            <a:pPr marL="22860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Postcondiciones</a:t>
            </a:r>
            <a:r>
              <a:rPr b="1" i="1">
                <a:solidFill>
                  <a:srgbClr val="262626"/>
                </a:solidFill>
                <a:uFill>
                  <a:solidFill>
                    <a:srgbClr val="262626"/>
                  </a:solidFill>
                </a:uFill>
                <a:latin typeface="Helvetica Neue"/>
                <a:ea typeface="Helvetica Neue"/>
                <a:cs typeface="Helvetica Neue"/>
                <a:sym typeface="Helvetica Neue"/>
              </a:rPr>
              <a:t>:</a:t>
            </a:r>
          </a:p>
          <a:p>
            <a:pPr marL="668655" marR="56769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Éxito: </a:t>
            </a:r>
            <a:r>
              <a:rPr>
                <a:solidFill>
                  <a:srgbClr val="262626"/>
                </a:solidFill>
                <a:uFill>
                  <a:solidFill>
                    <a:srgbClr val="262626"/>
                  </a:solidFill>
                </a:uFill>
                <a:latin typeface="Helvetica Neue"/>
                <a:ea typeface="Helvetica Neue"/>
                <a:cs typeface="Helvetica Neue"/>
                <a:sym typeface="Helvetica Neue"/>
              </a:rPr>
              <a:t>El paciente realiza una pregunta y es correctamente enviada</a:t>
            </a:r>
          </a:p>
          <a:p>
            <a:pPr marL="228600"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Fallo:</a:t>
            </a:r>
            <a:r>
              <a:rPr>
                <a:solidFill>
                  <a:srgbClr val="262626"/>
                </a:solidFill>
                <a:uFill>
                  <a:solidFill>
                    <a:srgbClr val="262626"/>
                  </a:solidFill>
                </a:uFill>
                <a:latin typeface="Helvetica Neue"/>
                <a:ea typeface="Helvetica Neue"/>
                <a:cs typeface="Helvetica Neue"/>
                <a:sym typeface="Helvetica Neue"/>
              </a:rPr>
              <a:t> La pregunta enviada no se guardó correctamente.</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endParaRPr>
              <a:solidFill>
                <a:srgbClr val="262626"/>
              </a:solidFill>
              <a:uFill>
                <a:solidFill>
                  <a:srgbClr val="262626"/>
                </a:solidFill>
              </a:uFill>
              <a:latin typeface="Helvetica Neue"/>
              <a:ea typeface="Helvetica Neue"/>
              <a:cs typeface="Helvetica Neue"/>
              <a:sym typeface="Helvetica Neue"/>
            </a:endParaRP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 principal</a:t>
            </a:r>
          </a:p>
          <a:p>
            <a:pPr marL="685800" indent="-228600" algn="just" defTabSz="457200">
              <a:lnSpc>
                <a:spcPct val="115000"/>
              </a:lnSpc>
              <a:spcBef>
                <a:spcPts val="0"/>
              </a:spcBef>
              <a:buSzPct val="100000"/>
              <a:buAutoNum type="arabicPeriod"/>
              <a:defRPr sz="1700">
                <a:solidFill>
                  <a:srgbClr val="000000"/>
                </a:solidFill>
                <a:uFill>
                  <a:solidFill>
                    <a:srgbClr val="000000"/>
                  </a:solidFill>
                </a:uFill>
                <a:latin typeface="Helvetica Neue"/>
                <a:ea typeface="Helvetica Neue"/>
                <a:cs typeface="Helvetica Neue"/>
                <a:sym typeface="Helvetica Neue"/>
              </a:defRPr>
            </a:pPr>
            <a:r>
              <a:rPr>
                <a:solidFill>
                  <a:srgbClr val="262626"/>
                </a:solidFill>
                <a:uFill>
                  <a:solidFill>
                    <a:srgbClr val="262626"/>
                  </a:solidFill>
                </a:uFill>
              </a:rPr>
              <a:t>El paciente realiza una pregunta la cual se guarda en el sistema, para una respuesta por parte de un médico.</a:t>
            </a:r>
          </a:p>
          <a:p>
            <a:pPr marL="685800" indent="-228600" algn="just" defTabSz="457200">
              <a:lnSpc>
                <a:spcPct val="115000"/>
              </a:lnSpc>
              <a:spcBef>
                <a:spcPts val="0"/>
              </a:spcBef>
              <a:buSzPct val="100000"/>
              <a:buAutoNum type="arabicPeriod"/>
              <a:defRPr sz="1700">
                <a:solidFill>
                  <a:srgbClr val="000000"/>
                </a:solidFill>
                <a:uFill>
                  <a:solidFill>
                    <a:srgbClr val="000000"/>
                  </a:solidFill>
                </a:uFill>
                <a:latin typeface="Helvetica Neue"/>
                <a:ea typeface="Helvetica Neue"/>
                <a:cs typeface="Helvetica Neue"/>
                <a:sym typeface="Helvetica Neue"/>
              </a:defRPr>
            </a:pPr>
            <a:r>
              <a:rPr>
                <a:solidFill>
                  <a:srgbClr val="262626"/>
                </a:solidFill>
                <a:uFill>
                  <a:solidFill>
                    <a:srgbClr val="262626"/>
                  </a:solidFill>
                </a:uFill>
              </a:rPr>
              <a:t>El sistema guarda la pregunta para luego poder ser vista y contestada por un médico.</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Flujos secundarios</a:t>
            </a:r>
          </a:p>
          <a:p>
            <a:pPr marL="723900" indent="-228600" algn="just" defTabSz="457200">
              <a:lnSpc>
                <a:spcPct val="103333"/>
              </a:lnSpc>
              <a:spcBef>
                <a:spcPts val="0"/>
              </a:spcBef>
              <a:buSzPct val="100000"/>
              <a:buAutoNum type="arabicPeriod"/>
              <a:defRPr sz="1700">
                <a:solidFill>
                  <a:srgbClr val="000000"/>
                </a:solidFill>
                <a:uFill>
                  <a:solidFill>
                    <a:srgbClr val="000000"/>
                  </a:solidFill>
                </a:uFill>
                <a:latin typeface="Helvetica Neue"/>
                <a:ea typeface="Helvetica Neue"/>
                <a:cs typeface="Helvetica Neue"/>
                <a:sym typeface="Helvetica Neue"/>
              </a:defRPr>
            </a:pPr>
            <a:r>
              <a:rPr>
                <a:solidFill>
                  <a:srgbClr val="262626"/>
                </a:solidFill>
                <a:uFill>
                  <a:solidFill>
                    <a:srgbClr val="262626"/>
                  </a:solidFill>
                </a:uFill>
              </a:rPr>
              <a:t>Ningún médico contesta la pregunta del paciente</a:t>
            </a:r>
          </a:p>
          <a:p>
            <a:pPr marL="723900" indent="-228600" algn="just" defTabSz="457200">
              <a:lnSpc>
                <a:spcPct val="103333"/>
              </a:lnSpc>
              <a:spcBef>
                <a:spcPts val="0"/>
              </a:spcBef>
              <a:buSzPct val="100000"/>
              <a:buAutoNum type="arabicPeriod"/>
              <a:defRPr sz="1700">
                <a:solidFill>
                  <a:srgbClr val="000000"/>
                </a:solidFill>
                <a:uFill>
                  <a:solidFill>
                    <a:srgbClr val="000000"/>
                  </a:solidFill>
                </a:uFill>
                <a:latin typeface="Helvetica Neue"/>
                <a:ea typeface="Helvetica Neue"/>
                <a:cs typeface="Helvetica Neue"/>
                <a:sym typeface="Helvetica Neue"/>
              </a:defRPr>
            </a:pPr>
            <a:r>
              <a:rPr>
                <a:solidFill>
                  <a:srgbClr val="262626"/>
                </a:solidFill>
                <a:uFill>
                  <a:solidFill>
                    <a:srgbClr val="262626"/>
                  </a:solidFill>
                </a:uFill>
              </a:rPr>
              <a:t>El sistema no guardó correctamente la pregunta.</a:t>
            </a:r>
          </a:p>
        </p:txBody>
      </p:sp>
      <p:pic>
        <p:nvPicPr>
          <p:cNvPr id="326" name="image3.png"/>
          <p:cNvPicPr>
            <a:picLocks noChangeAspect="1"/>
          </p:cNvPicPr>
          <p:nvPr/>
        </p:nvPicPr>
        <p:blipFill>
          <a:blip r:embed="rId4">
            <a:extLst/>
          </a:blip>
          <a:stretch>
            <a:fillRect/>
          </a:stretch>
        </p:blipFill>
        <p:spPr>
          <a:xfrm>
            <a:off x="2766525" y="5898250"/>
            <a:ext cx="7951259" cy="4882354"/>
          </a:xfrm>
          <a:prstGeom prst="rect">
            <a:avLst/>
          </a:prstGeom>
          <a:ln w="12700">
            <a:miter lim="400000"/>
          </a:ln>
        </p:spPr>
      </p:pic>
      <p:sp>
        <p:nvSpPr>
          <p:cNvPr id="3" name="Marcador de número de diapositiva 2"/>
          <p:cNvSpPr>
            <a:spLocks noGrp="1"/>
          </p:cNvSpPr>
          <p:nvPr>
            <p:ph type="sldNum" sz="quarter" idx="2"/>
          </p:nvPr>
        </p:nvSpPr>
        <p:spPr/>
        <p:txBody>
          <a:bodyPr/>
          <a:lstStyle/>
          <a:p>
            <a:fld id="{86CB4B4D-7CA3-9044-876B-883B54F8677D}" type="slidenum">
              <a:rPr lang="es-ES" smtClean="0"/>
              <a:t>18</a:t>
            </a:fld>
            <a:endParaRPr lang="es-ES"/>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8"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329"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331" name="Shape 331"/>
          <p:cNvSpPr/>
          <p:nvPr/>
        </p:nvSpPr>
        <p:spPr>
          <a:xfrm>
            <a:off x="1044066" y="512137"/>
            <a:ext cx="6485955" cy="77139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3. Requisitos específicos</a:t>
            </a:r>
          </a:p>
        </p:txBody>
      </p:sp>
      <p:sp>
        <p:nvSpPr>
          <p:cNvPr id="332" name="Shape 332"/>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333" name="Shape 333"/>
          <p:cNvSpPr/>
          <p:nvPr/>
        </p:nvSpPr>
        <p:spPr>
          <a:xfrm>
            <a:off x="10006183" y="2584880"/>
            <a:ext cx="4371634"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a:solidFill>
                  <a:srgbClr val="FFFFFF"/>
                </a:solidFill>
              </a:defRPr>
            </a:lvl1pPr>
          </a:lstStyle>
          <a:p>
            <a:r>
              <a:t>2 Requisitos funcionales</a:t>
            </a:r>
          </a:p>
        </p:txBody>
      </p:sp>
      <p:sp>
        <p:nvSpPr>
          <p:cNvPr id="334" name="Shape 334"/>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35" name="Shape 335"/>
          <p:cNvSpPr/>
          <p:nvPr/>
        </p:nvSpPr>
        <p:spPr>
          <a:xfrm>
            <a:off x="1775661" y="4549095"/>
            <a:ext cx="6312854" cy="4733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3. Subsistema, Preguntar a un médico.</a:t>
            </a:r>
          </a:p>
        </p:txBody>
      </p:sp>
      <p:sp>
        <p:nvSpPr>
          <p:cNvPr id="336" name="Shape 336"/>
          <p:cNvSpPr/>
          <p:nvPr/>
        </p:nvSpPr>
        <p:spPr>
          <a:xfrm>
            <a:off x="12688999" y="4133320"/>
            <a:ext cx="10329053" cy="841221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37" name="Shape 337"/>
          <p:cNvSpPr/>
          <p:nvPr/>
        </p:nvSpPr>
        <p:spPr>
          <a:xfrm>
            <a:off x="13158615" y="4549095"/>
            <a:ext cx="5620068" cy="4733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Caso de Uso, Contestar pregunta:</a:t>
            </a:r>
          </a:p>
        </p:txBody>
      </p:sp>
      <p:sp>
        <p:nvSpPr>
          <p:cNvPr id="338" name="Shape 338"/>
          <p:cNvSpPr/>
          <p:nvPr/>
        </p:nvSpPr>
        <p:spPr>
          <a:xfrm>
            <a:off x="5350865" y="10766335"/>
            <a:ext cx="2782579" cy="36213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marL="342900" algn="r" defTabSz="457200">
              <a:lnSpc>
                <a:spcPct val="115000"/>
              </a:lnSpc>
              <a:spcBef>
                <a:spcPts val="1000"/>
              </a:spcBef>
              <a:tabLst>
                <a:tab pos="444500" algn="l"/>
              </a:tabLst>
              <a:defRPr sz="18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DCU_Consultar_Medico</a:t>
            </a:r>
          </a:p>
        </p:txBody>
      </p:sp>
      <p:sp>
        <p:nvSpPr>
          <p:cNvPr id="339" name="Shape 339"/>
          <p:cNvSpPr/>
          <p:nvPr/>
        </p:nvSpPr>
        <p:spPr>
          <a:xfrm>
            <a:off x="13877896" y="5489926"/>
            <a:ext cx="7951259" cy="569900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Identificador</a:t>
            </a:r>
            <a:r>
              <a:rPr>
                <a:solidFill>
                  <a:srgbClr val="262626"/>
                </a:solidFill>
                <a:uFill>
                  <a:solidFill>
                    <a:srgbClr val="262626"/>
                  </a:solidFill>
                </a:uFill>
                <a:latin typeface="Helvetica Neue"/>
                <a:ea typeface="Helvetica Neue"/>
                <a:cs typeface="Helvetica Neue"/>
                <a:sym typeface="Helvetica Neue"/>
              </a:rPr>
              <a:t>: CM2</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Objetivo en Contexto:</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Médico contesta a una pregunta realizada por un paciente.</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principal</a:t>
            </a:r>
            <a:r>
              <a:rPr>
                <a:solidFill>
                  <a:srgbClr val="262626"/>
                </a:solidFill>
                <a:uFill>
                  <a:solidFill>
                    <a:srgbClr val="262626"/>
                  </a:solidFill>
                </a:uFill>
                <a:latin typeface="Helvetica Neue"/>
                <a:ea typeface="Helvetica Neue"/>
                <a:cs typeface="Helvetica Neue"/>
                <a:sym typeface="Helvetica Neue"/>
              </a:rPr>
              <a:t>: Médico.</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Actores</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secundarios</a:t>
            </a:r>
            <a:r>
              <a:rPr>
                <a:solidFill>
                  <a:srgbClr val="262626"/>
                </a:solidFill>
                <a:uFill>
                  <a:solidFill>
                    <a:srgbClr val="262626"/>
                  </a:solidFill>
                </a:uFill>
                <a:latin typeface="Helvetica Neue"/>
                <a:ea typeface="Helvetica Neue"/>
                <a:cs typeface="Helvetica Neue"/>
                <a:sym typeface="Helvetica Neue"/>
              </a:rPr>
              <a:t>: Base de Datos.</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Qué datos usa:</a:t>
            </a:r>
            <a:r>
              <a:rPr>
                <a:solidFill>
                  <a:srgbClr val="262626"/>
                </a:solidFill>
                <a:uFill>
                  <a:solidFill>
                    <a:srgbClr val="262626"/>
                  </a:solidFill>
                </a:uFill>
                <a:latin typeface="Helvetica Neue"/>
                <a:ea typeface="Helvetica Neue"/>
                <a:cs typeface="Helvetica Neue"/>
                <a:sym typeface="Helvetica Neue"/>
              </a:rPr>
              <a:t> Tarjetas CRC implicadas.</a:t>
            </a:r>
          </a:p>
          <a:p>
            <a:pPr marL="22860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Precondiciones</a:t>
            </a:r>
            <a:r>
              <a:rPr>
                <a:solidFill>
                  <a:srgbClr val="262626"/>
                </a:solidFill>
                <a:uFill>
                  <a:solidFill>
                    <a:srgbClr val="262626"/>
                  </a:solidFill>
                </a:uFill>
                <a:latin typeface="Helvetica Neue"/>
                <a:ea typeface="Helvetica Neue"/>
                <a:cs typeface="Helvetica Neue"/>
                <a:sym typeface="Helvetica Neue"/>
              </a:rPr>
              <a:t>:</a:t>
            </a:r>
          </a:p>
          <a:p>
            <a:pPr marL="67818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Estar dado de alta en la aplicación, como profesional. (Login)</a:t>
            </a:r>
          </a:p>
          <a:p>
            <a:pPr marL="22860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Postcondiciones:</a:t>
            </a:r>
          </a:p>
          <a:p>
            <a:pPr marL="228600"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Éxito: </a:t>
            </a:r>
            <a:r>
              <a:rPr>
                <a:solidFill>
                  <a:srgbClr val="262626"/>
                </a:solidFill>
                <a:uFill>
                  <a:solidFill>
                    <a:srgbClr val="262626"/>
                  </a:solidFill>
                </a:uFill>
                <a:latin typeface="Helvetica Neue"/>
                <a:ea typeface="Helvetica Neue"/>
                <a:cs typeface="Helvetica Neue"/>
                <a:sym typeface="Helvetica Neue"/>
              </a:rPr>
              <a:t>Hay al menos una pregunta por responder.</a:t>
            </a:r>
          </a:p>
          <a:p>
            <a:pPr marL="228600"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Fallo:</a:t>
            </a:r>
            <a:r>
              <a:rPr>
                <a:solidFill>
                  <a:srgbClr val="262626"/>
                </a:solidFill>
                <a:uFill>
                  <a:solidFill>
                    <a:srgbClr val="262626"/>
                  </a:solidFill>
                </a:uFill>
                <a:latin typeface="Helvetica Neue"/>
                <a:ea typeface="Helvetica Neue"/>
                <a:cs typeface="Helvetica Neue"/>
                <a:sym typeface="Helvetica Neue"/>
              </a:rPr>
              <a:t> No hay preguntas pendientes por responder.</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endParaRPr>
              <a:solidFill>
                <a:srgbClr val="262626"/>
              </a:solidFill>
              <a:uFill>
                <a:solidFill>
                  <a:srgbClr val="262626"/>
                </a:solidFill>
              </a:uFill>
              <a:latin typeface="Helvetica Neue"/>
              <a:ea typeface="Helvetica Neue"/>
              <a:cs typeface="Helvetica Neue"/>
              <a:sym typeface="Helvetica Neue"/>
            </a:endParaRP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 principal</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médico contesta a la pregunta realizada por un paciente.</a:t>
            </a:r>
          </a:p>
          <a:p>
            <a:pPr marL="685800" indent="-228600" algn="just" defTabSz="457200">
              <a:lnSpc>
                <a:spcPct val="103333"/>
              </a:lnSpc>
              <a:spcBef>
                <a:spcPts val="0"/>
              </a:spcBef>
              <a:buSzPct val="100000"/>
              <a:buAutoNum type="arabicPeriod"/>
              <a:defRPr sz="1700">
                <a:solidFill>
                  <a:srgbClr val="000000"/>
                </a:solidFill>
                <a:uFill>
                  <a:solidFill>
                    <a:srgbClr val="000000"/>
                  </a:solidFill>
                </a:uFill>
                <a:latin typeface="Helvetica Neue"/>
                <a:ea typeface="Helvetica Neue"/>
                <a:cs typeface="Helvetica Neue"/>
                <a:sym typeface="Helvetica Neue"/>
              </a:defRPr>
            </a:pPr>
            <a:r>
              <a:rPr>
                <a:solidFill>
                  <a:srgbClr val="262626"/>
                </a:solidFill>
                <a:uFill>
                  <a:solidFill>
                    <a:srgbClr val="262626"/>
                  </a:solidFill>
                </a:uFill>
              </a:rPr>
              <a:t>El sistema guarda la respuesta del médico para luego poder ser vista por el paciente.</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Flujos secundarios</a:t>
            </a:r>
          </a:p>
          <a:p>
            <a:pPr marL="234950" indent="-6350" algn="just" defTabSz="457200">
              <a:lnSpc>
                <a:spcPct val="103333"/>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1.  Ningún médico contesta la pregunta del paciente</a:t>
            </a:r>
          </a:p>
          <a:p>
            <a:pPr marL="234950" indent="-6350" algn="just" defTabSz="457200">
              <a:lnSpc>
                <a:spcPct val="103333"/>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2.  El sistema no guardó correctamente la respuesta.</a:t>
            </a:r>
          </a:p>
        </p:txBody>
      </p:sp>
      <p:pic>
        <p:nvPicPr>
          <p:cNvPr id="340" name="image3.png"/>
          <p:cNvPicPr>
            <a:picLocks noChangeAspect="1"/>
          </p:cNvPicPr>
          <p:nvPr/>
        </p:nvPicPr>
        <p:blipFill>
          <a:blip r:embed="rId4">
            <a:extLst/>
          </a:blip>
          <a:stretch>
            <a:fillRect/>
          </a:stretch>
        </p:blipFill>
        <p:spPr>
          <a:xfrm>
            <a:off x="2766525" y="5898250"/>
            <a:ext cx="7951259" cy="4882354"/>
          </a:xfrm>
          <a:prstGeom prst="rect">
            <a:avLst/>
          </a:prstGeom>
          <a:ln w="12700">
            <a:miter lim="400000"/>
          </a:ln>
        </p:spPr>
      </p:pic>
      <p:sp>
        <p:nvSpPr>
          <p:cNvPr id="3" name="Marcador de número de diapositiva 2"/>
          <p:cNvSpPr>
            <a:spLocks noGrp="1"/>
          </p:cNvSpPr>
          <p:nvPr>
            <p:ph type="sldNum" sz="quarter" idx="2"/>
          </p:nvPr>
        </p:nvSpPr>
        <p:spPr/>
        <p:txBody>
          <a:bodyPr/>
          <a:lstStyle/>
          <a:p>
            <a:fld id="{86CB4B4D-7CA3-9044-876B-883B54F8677D}" type="slidenum">
              <a:rPr lang="es-ES" smtClean="0"/>
              <a:t>19</a:t>
            </a:fld>
            <a:endParaRPr lang="es-ES"/>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 name="pasted-image.tiff"/>
          <p:cNvPicPr>
            <a:picLocks noChangeAspect="1"/>
          </p:cNvPicPr>
          <p:nvPr/>
        </p:nvPicPr>
        <p:blipFill>
          <a:blip r:embed="rId3">
            <a:extLst/>
          </a:blip>
          <a:stretch>
            <a:fillRect/>
          </a:stretch>
        </p:blipFill>
        <p:spPr>
          <a:xfrm>
            <a:off x="-816206" y="-529723"/>
            <a:ext cx="26829216" cy="2397845"/>
          </a:xfrm>
          <a:prstGeom prst="rect">
            <a:avLst/>
          </a:prstGeom>
          <a:ln w="12700">
            <a:miter lim="400000"/>
          </a:ln>
        </p:spPr>
      </p:pic>
      <p:pic>
        <p:nvPicPr>
          <p:cNvPr id="169" name="pasted-image.tiff"/>
          <p:cNvPicPr>
            <a:picLocks noChangeAspect="1"/>
          </p:cNvPicPr>
          <p:nvPr/>
        </p:nvPicPr>
        <p:blipFill>
          <a:blip r:embed="rId4">
            <a:extLst/>
          </a:blip>
          <a:stretch>
            <a:fillRect/>
          </a:stretch>
        </p:blipFill>
        <p:spPr>
          <a:xfrm>
            <a:off x="20120527" y="590633"/>
            <a:ext cx="2416330" cy="766807"/>
          </a:xfrm>
          <a:prstGeom prst="rect">
            <a:avLst/>
          </a:prstGeom>
          <a:ln w="12700">
            <a:miter lim="400000"/>
          </a:ln>
        </p:spPr>
      </p:pic>
      <p:sp>
        <p:nvSpPr>
          <p:cNvPr id="171" name="Shape 171"/>
          <p:cNvSpPr/>
          <p:nvPr/>
        </p:nvSpPr>
        <p:spPr>
          <a:xfrm>
            <a:off x="1044067" y="512137"/>
            <a:ext cx="1659636" cy="77139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Indice</a:t>
            </a:r>
          </a:p>
        </p:txBody>
      </p:sp>
      <p:sp>
        <p:nvSpPr>
          <p:cNvPr id="172" name="Shape 172"/>
          <p:cNvSpPr/>
          <p:nvPr/>
        </p:nvSpPr>
        <p:spPr>
          <a:xfrm>
            <a:off x="1721031" y="5738951"/>
            <a:ext cx="3084056" cy="4103688"/>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spcBef>
                <a:spcPts val="0"/>
              </a:spcBef>
              <a:defRPr sz="2000">
                <a:solidFill>
                  <a:srgbClr val="000000"/>
                </a:solidFill>
                <a:uFill>
                  <a:solidFill>
                    <a:srgbClr val="000000"/>
                  </a:solidFill>
                </a:uFill>
                <a:latin typeface="Helvetica Neue"/>
                <a:ea typeface="Helvetica Neue"/>
                <a:cs typeface="Helvetica Neue"/>
                <a:sym typeface="Helvetica Neue"/>
              </a:defRPr>
            </a:lvl1pPr>
          </a:lstStyle>
          <a:p>
            <a:r>
              <a:rPr lang="es-ES_tradnl" dirty="0" smtClean="0"/>
              <a:t>1 </a:t>
            </a:r>
            <a:r>
              <a:rPr lang="es-ES_tradnl" dirty="0" err="1" smtClean="0"/>
              <a:t>Propó</a:t>
            </a:r>
            <a:r>
              <a:rPr lang="it-IT" dirty="0"/>
              <a:t>sito del </a:t>
            </a:r>
            <a:r>
              <a:rPr lang="it-IT" dirty="0" smtClean="0"/>
              <a:t>plan</a:t>
            </a:r>
            <a:r>
              <a:rPr lang="it-IT" dirty="0"/>
              <a:t>	</a:t>
            </a:r>
            <a:endParaRPr lang="es-ES" dirty="0"/>
          </a:p>
          <a:p>
            <a:r>
              <a:rPr lang="es-ES_tradnl" dirty="0" smtClean="0"/>
              <a:t>2 Ámbito </a:t>
            </a:r>
            <a:r>
              <a:rPr lang="es-ES_tradnl" dirty="0"/>
              <a:t>del proyecto y objetivos	</a:t>
            </a:r>
            <a:endParaRPr lang="es-ES" dirty="0"/>
          </a:p>
          <a:p>
            <a:r>
              <a:rPr lang="es-ES_tradnl" dirty="0" smtClean="0"/>
              <a:t>	2.1</a:t>
            </a:r>
            <a:r>
              <a:rPr lang="es-ES_tradnl" dirty="0"/>
              <a:t>	Declaración del </a:t>
            </a:r>
            <a:r>
              <a:rPr lang="es-ES_tradnl" dirty="0" smtClean="0"/>
              <a:t>			á</a:t>
            </a:r>
            <a:r>
              <a:rPr lang="it-IT" dirty="0"/>
              <a:t>mbito	</a:t>
            </a:r>
            <a:endParaRPr lang="es-ES" dirty="0"/>
          </a:p>
          <a:p>
            <a:r>
              <a:rPr lang="es-ES_tradnl" dirty="0" smtClean="0"/>
              <a:t>	2.2</a:t>
            </a:r>
            <a:r>
              <a:rPr lang="es-ES_tradnl" dirty="0"/>
              <a:t>	Funciones </a:t>
            </a:r>
            <a:r>
              <a:rPr lang="es-ES_tradnl" dirty="0" smtClean="0"/>
              <a:t>				principales</a:t>
            </a:r>
            <a:r>
              <a:rPr lang="es-ES_tradnl" dirty="0"/>
              <a:t>	</a:t>
            </a:r>
            <a:endParaRPr lang="es-ES" dirty="0"/>
          </a:p>
          <a:p>
            <a:r>
              <a:rPr lang="es-ES_tradnl" dirty="0" smtClean="0"/>
              <a:t>	2.3</a:t>
            </a:r>
            <a:r>
              <a:rPr lang="es-ES_tradnl" dirty="0"/>
              <a:t>	Aspectos de </a:t>
            </a:r>
            <a:r>
              <a:rPr lang="es-ES_tradnl" dirty="0" smtClean="0"/>
              <a:t>			rendimiento</a:t>
            </a:r>
            <a:r>
              <a:rPr lang="es-ES_tradnl" dirty="0"/>
              <a:t>	</a:t>
            </a:r>
            <a:endParaRPr lang="es-ES" dirty="0"/>
          </a:p>
          <a:p>
            <a:r>
              <a:rPr lang="es-ES_tradnl" dirty="0" smtClean="0"/>
              <a:t>	2.4 Restricciones </a:t>
            </a:r>
            <a:r>
              <a:rPr lang="es-ES_tradnl" dirty="0"/>
              <a:t>y </a:t>
            </a:r>
            <a:r>
              <a:rPr lang="es-ES_tradnl" dirty="0" smtClean="0"/>
              <a:t>			té</a:t>
            </a:r>
            <a:r>
              <a:rPr lang="pt-PT" dirty="0"/>
              <a:t>cnicas de </a:t>
            </a:r>
            <a:r>
              <a:rPr lang="pt-PT" dirty="0" smtClean="0"/>
              <a:t>				gesti</a:t>
            </a:r>
            <a:r>
              <a:rPr lang="es-ES_tradnl" dirty="0"/>
              <a:t>ón	</a:t>
            </a:r>
            <a:endParaRPr lang="es-ES" dirty="0"/>
          </a:p>
          <a:p>
            <a:r>
              <a:rPr lang="es-ES_tradnl" dirty="0" smtClean="0"/>
              <a:t>3 Modelo </a:t>
            </a:r>
            <a:r>
              <a:rPr lang="es-ES_tradnl" dirty="0"/>
              <a:t>de proceso</a:t>
            </a:r>
            <a:r>
              <a:rPr dirty="0"/>
              <a:t>	</a:t>
            </a:r>
          </a:p>
        </p:txBody>
      </p:sp>
      <p:sp>
        <p:nvSpPr>
          <p:cNvPr id="173" name="Shape 173"/>
          <p:cNvSpPr/>
          <p:nvPr/>
        </p:nvSpPr>
        <p:spPr>
          <a:xfrm>
            <a:off x="20120527" y="5742120"/>
            <a:ext cx="2665794" cy="164147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153670" indent="-153670" defTabSz="457200">
              <a:spcBef>
                <a:spcPts val="0"/>
              </a:spcBef>
              <a:buSzPct val="100000"/>
              <a:buAutoNum type="arabicPeriod"/>
              <a:defRPr sz="2000">
                <a:solidFill>
                  <a:srgbClr val="000000"/>
                </a:solidFill>
                <a:uFill>
                  <a:solidFill>
                    <a:srgbClr val="000000"/>
                  </a:solidFill>
                </a:uFill>
                <a:latin typeface="Helvetica Neue"/>
                <a:ea typeface="Helvetica Neue"/>
                <a:cs typeface="Helvetica Neue"/>
                <a:sym typeface="Helvetica Neue"/>
              </a:defRPr>
            </a:lvl1pPr>
          </a:lstStyle>
          <a:p>
            <a:pPr marL="0" indent="0">
              <a:buNone/>
            </a:pPr>
            <a:r>
              <a:rPr lang="es-ES_tradnl" dirty="0" smtClean="0"/>
              <a:t>1 </a:t>
            </a:r>
            <a:r>
              <a:rPr lang="it-IT" dirty="0" smtClean="0"/>
              <a:t>Personal</a:t>
            </a:r>
            <a:r>
              <a:rPr lang="it-IT" dirty="0"/>
              <a:t>	</a:t>
            </a:r>
            <a:endParaRPr lang="es-ES" dirty="0"/>
          </a:p>
          <a:p>
            <a:pPr marL="0" indent="0">
              <a:buNone/>
            </a:pPr>
            <a:r>
              <a:rPr lang="es-ES_tradnl" dirty="0" smtClean="0"/>
              <a:t>2 Hardware </a:t>
            </a:r>
            <a:r>
              <a:rPr lang="es-ES_tradnl" dirty="0"/>
              <a:t>y software</a:t>
            </a:r>
            <a:endParaRPr lang="es-ES" dirty="0"/>
          </a:p>
          <a:p>
            <a:pPr marL="0" indent="0">
              <a:buNone/>
            </a:pPr>
            <a:r>
              <a:rPr lang="nl-NL" dirty="0"/>
              <a:t>	</a:t>
            </a:r>
            <a:r>
              <a:rPr lang="nl-NL" dirty="0" smtClean="0"/>
              <a:t>2.1 </a:t>
            </a:r>
            <a:r>
              <a:rPr lang="nl-NL" dirty="0"/>
              <a:t>Hardware</a:t>
            </a:r>
            <a:endParaRPr lang="es-ES" dirty="0"/>
          </a:p>
          <a:p>
            <a:pPr marL="0" indent="0">
              <a:buNone/>
            </a:pPr>
            <a:r>
              <a:rPr lang="es-ES" dirty="0" smtClean="0"/>
              <a:t>	2.2 Software</a:t>
            </a:r>
          </a:p>
          <a:p>
            <a:pPr marL="0" indent="0">
              <a:buNone/>
            </a:pPr>
            <a:r>
              <a:rPr lang="es-ES" dirty="0" smtClean="0"/>
              <a:t>3 </a:t>
            </a:r>
            <a:r>
              <a:rPr lang="pt-PT" dirty="0" smtClean="0"/>
              <a:t>Lista </a:t>
            </a:r>
            <a:r>
              <a:rPr lang="pt-PT" dirty="0"/>
              <a:t>de recursos</a:t>
            </a:r>
            <a:endParaRPr dirty="0"/>
          </a:p>
        </p:txBody>
      </p:sp>
      <p:sp>
        <p:nvSpPr>
          <p:cNvPr id="174" name="Shape 174"/>
          <p:cNvSpPr/>
          <p:nvPr/>
        </p:nvSpPr>
        <p:spPr>
          <a:xfrm>
            <a:off x="5805533" y="5885989"/>
            <a:ext cx="3593050" cy="102592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defTabSz="457200">
              <a:spcBef>
                <a:spcPts val="0"/>
              </a:spcBef>
            </a:pPr>
            <a:r>
              <a:rPr lang="es-ES_tradnl" sz="2000" dirty="0" smtClean="0">
                <a:solidFill>
                  <a:srgbClr val="000000"/>
                </a:solidFill>
                <a:uFill>
                  <a:solidFill>
                    <a:srgbClr val="000000"/>
                  </a:solidFill>
                </a:uFill>
                <a:latin typeface="Helvetica Neue"/>
                <a:ea typeface="Helvetica Neue"/>
                <a:cs typeface="Helvetica Neue"/>
                <a:sym typeface="Helvetica Neue"/>
              </a:rPr>
              <a:t>1 Técnicas </a:t>
            </a:r>
            <a:r>
              <a:rPr lang="es-ES_tradnl" sz="2000" dirty="0">
                <a:solidFill>
                  <a:srgbClr val="000000"/>
                </a:solidFill>
                <a:uFill>
                  <a:solidFill>
                    <a:srgbClr val="000000"/>
                  </a:solidFill>
                </a:uFill>
                <a:latin typeface="Helvetica Neue"/>
                <a:ea typeface="Helvetica Neue"/>
                <a:cs typeface="Helvetica Neue"/>
                <a:sym typeface="Helvetica Neue"/>
              </a:rPr>
              <a:t>de estimación	</a:t>
            </a:r>
            <a:endParaRPr lang="es-ES" sz="2000" dirty="0">
              <a:solidFill>
                <a:srgbClr val="000000"/>
              </a:solidFill>
              <a:uFill>
                <a:solidFill>
                  <a:srgbClr val="000000"/>
                </a:solidFill>
              </a:uFill>
              <a:latin typeface="Helvetica Neue"/>
              <a:ea typeface="Helvetica Neue"/>
              <a:cs typeface="Helvetica Neue"/>
              <a:sym typeface="Helvetica Neue"/>
            </a:endParaRP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2</a:t>
            </a:r>
            <a:r>
              <a:rPr lang="es-ES_tradnl" sz="2000" dirty="0" smtClean="0">
                <a:solidFill>
                  <a:srgbClr val="000000"/>
                </a:solidFill>
                <a:uFill>
                  <a:solidFill>
                    <a:srgbClr val="000000"/>
                  </a:solidFill>
                </a:uFill>
                <a:latin typeface="Helvetica Neue"/>
                <a:ea typeface="Helvetica Neue"/>
                <a:cs typeface="Helvetica Neue"/>
                <a:sym typeface="Helvetica Neue"/>
              </a:rPr>
              <a:t> Estimaciones </a:t>
            </a:r>
            <a:r>
              <a:rPr lang="es-ES_tradnl" sz="2000" dirty="0">
                <a:solidFill>
                  <a:srgbClr val="000000"/>
                </a:solidFill>
                <a:uFill>
                  <a:solidFill>
                    <a:srgbClr val="000000"/>
                  </a:solidFill>
                </a:uFill>
                <a:latin typeface="Helvetica Neue"/>
                <a:ea typeface="Helvetica Neue"/>
                <a:cs typeface="Helvetica Neue"/>
                <a:sym typeface="Helvetica Neue"/>
              </a:rPr>
              <a:t>de esfuerzo,  </a:t>
            </a:r>
            <a:r>
              <a:rPr lang="es-ES_tradnl" sz="2000" dirty="0" smtClean="0">
                <a:solidFill>
                  <a:srgbClr val="000000"/>
                </a:solidFill>
                <a:uFill>
                  <a:solidFill>
                    <a:srgbClr val="000000"/>
                  </a:solidFill>
                </a:uFill>
                <a:latin typeface="Helvetica Neue"/>
                <a:ea typeface="Helvetica Neue"/>
                <a:cs typeface="Helvetica Neue"/>
                <a:sym typeface="Helvetica Neue"/>
              </a:rPr>
              <a:t>          coste </a:t>
            </a:r>
            <a:r>
              <a:rPr lang="es-ES_tradnl" sz="2000" dirty="0">
                <a:solidFill>
                  <a:srgbClr val="000000"/>
                </a:solidFill>
                <a:uFill>
                  <a:solidFill>
                    <a:srgbClr val="000000"/>
                  </a:solidFill>
                </a:uFill>
                <a:latin typeface="Helvetica Neue"/>
                <a:ea typeface="Helvetica Neue"/>
                <a:cs typeface="Helvetica Neue"/>
                <a:sym typeface="Helvetica Neue"/>
              </a:rPr>
              <a:t>y duración</a:t>
            </a:r>
            <a:endParaRPr sz="2000" dirty="0">
              <a:solidFill>
                <a:srgbClr val="000000"/>
              </a:solidFill>
              <a:uFill>
                <a:solidFill>
                  <a:srgbClr val="000000"/>
                </a:solidFill>
              </a:uFill>
              <a:latin typeface="Helvetica Neue"/>
              <a:ea typeface="Helvetica Neue"/>
              <a:cs typeface="Helvetica Neue"/>
              <a:sym typeface="Helvetica Neue"/>
            </a:endParaRPr>
          </a:p>
        </p:txBody>
      </p:sp>
      <p:sp>
        <p:nvSpPr>
          <p:cNvPr id="175" name="Shape 175"/>
          <p:cNvSpPr/>
          <p:nvPr/>
        </p:nvSpPr>
        <p:spPr>
          <a:xfrm>
            <a:off x="10289724" y="5905250"/>
            <a:ext cx="3977486" cy="271869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defTabSz="457200">
              <a:spcBef>
                <a:spcPts val="0"/>
              </a:spcBef>
            </a:pPr>
            <a:r>
              <a:rPr lang="es-ES_tradnl" sz="2000" dirty="0" smtClean="0">
                <a:solidFill>
                  <a:srgbClr val="000000"/>
                </a:solidFill>
                <a:uFill>
                  <a:solidFill>
                    <a:srgbClr val="000000"/>
                  </a:solidFill>
                </a:uFill>
                <a:latin typeface="Helvetica Neue"/>
                <a:ea typeface="Helvetica Neue"/>
                <a:cs typeface="Helvetica Neue"/>
                <a:sym typeface="Helvetica Neue"/>
              </a:rPr>
              <a:t>1 Priorización </a:t>
            </a:r>
            <a:r>
              <a:rPr lang="es-ES_tradnl" sz="2000" dirty="0">
                <a:solidFill>
                  <a:srgbClr val="000000"/>
                </a:solidFill>
                <a:uFill>
                  <a:solidFill>
                    <a:srgbClr val="000000"/>
                  </a:solidFill>
                </a:uFill>
                <a:latin typeface="Helvetica Neue"/>
                <a:ea typeface="Helvetica Neue"/>
                <a:cs typeface="Helvetica Neue"/>
                <a:sym typeface="Helvetica Neue"/>
              </a:rPr>
              <a:t>de riesgos del proyecto	</a:t>
            </a:r>
            <a:endParaRPr lang="es-ES" sz="2000" dirty="0">
              <a:solidFill>
                <a:srgbClr val="000000"/>
              </a:solidFill>
              <a:uFill>
                <a:solidFill>
                  <a:srgbClr val="000000"/>
                </a:solidFill>
              </a:uFill>
              <a:latin typeface="Helvetica Neue"/>
              <a:ea typeface="Helvetica Neue"/>
              <a:cs typeface="Helvetica Neue"/>
              <a:sym typeface="Helvetica Neue"/>
            </a:endParaRP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2</a:t>
            </a:r>
            <a:r>
              <a:rPr lang="es-ES_tradnl" sz="2000" dirty="0" smtClean="0">
                <a:solidFill>
                  <a:srgbClr val="000000"/>
                </a:solidFill>
                <a:uFill>
                  <a:solidFill>
                    <a:srgbClr val="000000"/>
                  </a:solidFill>
                </a:uFill>
                <a:latin typeface="Helvetica Neue"/>
                <a:ea typeface="Helvetica Neue"/>
                <a:cs typeface="Helvetica Neue"/>
                <a:sym typeface="Helvetica Neue"/>
              </a:rPr>
              <a:t> </a:t>
            </a:r>
            <a:r>
              <a:rPr lang="nl-NL" sz="2000" dirty="0" smtClean="0">
                <a:solidFill>
                  <a:srgbClr val="000000"/>
                </a:solidFill>
                <a:uFill>
                  <a:solidFill>
                    <a:srgbClr val="000000"/>
                  </a:solidFill>
                </a:uFill>
                <a:latin typeface="Helvetica Neue"/>
                <a:ea typeface="Helvetica Neue"/>
                <a:cs typeface="Helvetica Neue"/>
                <a:sym typeface="Helvetica Neue"/>
              </a:rPr>
              <a:t>Plan </a:t>
            </a:r>
            <a:r>
              <a:rPr lang="nl-NL" sz="2000" dirty="0">
                <a:solidFill>
                  <a:srgbClr val="000000"/>
                </a:solidFill>
                <a:uFill>
                  <a:solidFill>
                    <a:srgbClr val="000000"/>
                  </a:solidFill>
                </a:uFill>
                <a:latin typeface="Helvetica Neue"/>
                <a:ea typeface="Helvetica Neue"/>
                <a:cs typeface="Helvetica Neue"/>
                <a:sym typeface="Helvetica Neue"/>
              </a:rPr>
              <a:t>de gesti</a:t>
            </a:r>
            <a:r>
              <a:rPr lang="es-ES_tradnl" sz="2000" dirty="0">
                <a:solidFill>
                  <a:srgbClr val="000000"/>
                </a:solidFill>
                <a:uFill>
                  <a:solidFill>
                    <a:srgbClr val="000000"/>
                  </a:solidFill>
                </a:uFill>
                <a:latin typeface="Helvetica Neue"/>
                <a:ea typeface="Helvetica Neue"/>
                <a:cs typeface="Helvetica Neue"/>
                <a:sym typeface="Helvetica Neue"/>
              </a:rPr>
              <a:t>ón del riesgo Reducción, supervisión y gestión del riesgo	</a:t>
            </a:r>
            <a:endParaRPr lang="es-ES" sz="2000" dirty="0">
              <a:solidFill>
                <a:srgbClr val="000000"/>
              </a:solidFill>
              <a:uFill>
                <a:solidFill>
                  <a:srgbClr val="000000"/>
                </a:solidFill>
              </a:uFill>
              <a:latin typeface="Helvetica Neue"/>
              <a:ea typeface="Helvetica Neue"/>
              <a:cs typeface="Helvetica Neue"/>
              <a:sym typeface="Helvetica Neue"/>
            </a:endParaRP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3</a:t>
            </a:r>
            <a:r>
              <a:rPr lang="es-ES_tradnl" sz="2000" dirty="0" smtClean="0">
                <a:solidFill>
                  <a:srgbClr val="000000"/>
                </a:solidFill>
                <a:uFill>
                  <a:solidFill>
                    <a:srgbClr val="000000"/>
                  </a:solidFill>
                </a:uFill>
                <a:latin typeface="Helvetica Neue"/>
                <a:ea typeface="Helvetica Neue"/>
                <a:cs typeface="Helvetica Neue"/>
                <a:sym typeface="Helvetica Neue"/>
              </a:rPr>
              <a:t> Planificación </a:t>
            </a:r>
            <a:r>
              <a:rPr lang="es-ES_tradnl" sz="2000" dirty="0">
                <a:solidFill>
                  <a:srgbClr val="000000"/>
                </a:solidFill>
                <a:uFill>
                  <a:solidFill>
                    <a:srgbClr val="000000"/>
                  </a:solidFill>
                </a:uFill>
                <a:latin typeface="Helvetica Neue"/>
                <a:ea typeface="Helvetica Neue"/>
                <a:cs typeface="Helvetica Neue"/>
                <a:sym typeface="Helvetica Neue"/>
              </a:rPr>
              <a:t>temporal del Control de Riesgos	</a:t>
            </a:r>
            <a:endParaRPr lang="es-ES" sz="2000" dirty="0">
              <a:solidFill>
                <a:srgbClr val="000000"/>
              </a:solidFill>
              <a:uFill>
                <a:solidFill>
                  <a:srgbClr val="000000"/>
                </a:solidFill>
              </a:uFill>
              <a:latin typeface="Helvetica Neue"/>
              <a:ea typeface="Helvetica Neue"/>
              <a:cs typeface="Helvetica Neue"/>
              <a:sym typeface="Helvetica Neue"/>
            </a:endParaRP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4</a:t>
            </a:r>
            <a:r>
              <a:rPr lang="es-ES_tradnl" sz="2000" dirty="0" smtClean="0">
                <a:solidFill>
                  <a:srgbClr val="000000"/>
                </a:solidFill>
                <a:uFill>
                  <a:solidFill>
                    <a:srgbClr val="000000"/>
                  </a:solidFill>
                </a:uFill>
                <a:latin typeface="Helvetica Neue"/>
                <a:ea typeface="Helvetica Neue"/>
                <a:cs typeface="Helvetica Neue"/>
                <a:sym typeface="Helvetica Neue"/>
              </a:rPr>
              <a:t> Resumen</a:t>
            </a:r>
            <a:r>
              <a:rPr sz="2000" dirty="0">
                <a:solidFill>
                  <a:srgbClr val="000000"/>
                </a:solidFill>
                <a:uFill>
                  <a:solidFill>
                    <a:srgbClr val="000000"/>
                  </a:solidFill>
                </a:uFill>
                <a:latin typeface="Helvetica Neue"/>
                <a:ea typeface="Helvetica Neue"/>
                <a:cs typeface="Helvetica Neue"/>
                <a:sym typeface="Helvetica Neue"/>
              </a:rPr>
              <a:t>	</a:t>
            </a:r>
            <a:r>
              <a:rPr dirty="0" smtClean="0"/>
              <a:t>	</a:t>
            </a:r>
            <a:endParaRPr dirty="0"/>
          </a:p>
        </p:txBody>
      </p:sp>
      <p:sp>
        <p:nvSpPr>
          <p:cNvPr id="176" name="Shape 176">
            <a:hlinkClick r:id="rId5" action="ppaction://hlinksldjump"/>
          </p:cNvPr>
          <p:cNvSpPr/>
          <p:nvPr/>
        </p:nvSpPr>
        <p:spPr>
          <a:xfrm>
            <a:off x="996710" y="3562138"/>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77" name="Shape 177"/>
          <p:cNvSpPr/>
          <p:nvPr/>
        </p:nvSpPr>
        <p:spPr>
          <a:xfrm>
            <a:off x="1930317" y="3655091"/>
            <a:ext cx="2163598" cy="43639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r>
              <a:t>1 Introduccion</a:t>
            </a:r>
          </a:p>
        </p:txBody>
      </p:sp>
      <p:sp>
        <p:nvSpPr>
          <p:cNvPr id="178" name="Shape 178">
            <a:hlinkClick r:id="rId5" action="ppaction://hlinksldjump"/>
          </p:cNvPr>
          <p:cNvSpPr/>
          <p:nvPr/>
        </p:nvSpPr>
        <p:spPr>
          <a:xfrm>
            <a:off x="5586652" y="3562138"/>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79" name="Shape 179"/>
          <p:cNvSpPr/>
          <p:nvPr/>
        </p:nvSpPr>
        <p:spPr>
          <a:xfrm>
            <a:off x="5687179" y="3647832"/>
            <a:ext cx="4841922" cy="44114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r>
              <a:rPr dirty="0"/>
              <a:t>2 </a:t>
            </a:r>
            <a:r>
              <a:rPr lang="es-ES_tradnl" dirty="0"/>
              <a:t>Estimaciones </a:t>
            </a:r>
            <a:r>
              <a:rPr lang="es-ES_tradnl" dirty="0" smtClean="0"/>
              <a:t>del proyecto</a:t>
            </a:r>
            <a:endParaRPr dirty="0"/>
          </a:p>
        </p:txBody>
      </p:sp>
      <p:sp>
        <p:nvSpPr>
          <p:cNvPr id="180" name="Shape 180">
            <a:hlinkClick r:id="rId5" action="ppaction://hlinksldjump"/>
          </p:cNvPr>
          <p:cNvSpPr/>
          <p:nvPr/>
        </p:nvSpPr>
        <p:spPr>
          <a:xfrm>
            <a:off x="10176594" y="3593818"/>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1" name="Shape 181"/>
          <p:cNvSpPr/>
          <p:nvPr/>
        </p:nvSpPr>
        <p:spPr>
          <a:xfrm>
            <a:off x="10094771" y="3684394"/>
            <a:ext cx="4237434" cy="44114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pPr algn="ctr"/>
            <a:r>
              <a:rPr dirty="0"/>
              <a:t>3 </a:t>
            </a:r>
            <a:r>
              <a:rPr lang="es-ES" dirty="0" smtClean="0"/>
              <a:t>G</a:t>
            </a:r>
            <a:r>
              <a:rPr lang="pt-PT" dirty="0" smtClean="0"/>
              <a:t>esti</a:t>
            </a:r>
            <a:r>
              <a:rPr lang="es-ES_tradnl" dirty="0" err="1" smtClean="0"/>
              <a:t>ón</a:t>
            </a:r>
            <a:r>
              <a:rPr lang="es-ES_tradnl" dirty="0" smtClean="0"/>
              <a:t> </a:t>
            </a:r>
            <a:r>
              <a:rPr lang="es-ES_tradnl" dirty="0"/>
              <a:t>del riesgo</a:t>
            </a:r>
            <a:endParaRPr dirty="0"/>
          </a:p>
        </p:txBody>
      </p:sp>
      <p:sp>
        <p:nvSpPr>
          <p:cNvPr id="182" name="Shape 182">
            <a:hlinkClick r:id="rId5" action="ppaction://hlinksldjump"/>
          </p:cNvPr>
          <p:cNvSpPr/>
          <p:nvPr/>
        </p:nvSpPr>
        <p:spPr>
          <a:xfrm>
            <a:off x="14766536" y="3625497"/>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3" name="Shape 183"/>
          <p:cNvSpPr/>
          <p:nvPr/>
        </p:nvSpPr>
        <p:spPr>
          <a:xfrm>
            <a:off x="15048307" y="3710085"/>
            <a:ext cx="3749041" cy="44114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r>
              <a:rPr dirty="0"/>
              <a:t>4 </a:t>
            </a:r>
            <a:r>
              <a:rPr lang="es-ES_tradnl" dirty="0" err="1"/>
              <a:t>Planificació</a:t>
            </a:r>
            <a:r>
              <a:rPr lang="it-IT" dirty="0"/>
              <a:t>n temporal</a:t>
            </a:r>
            <a:endParaRPr dirty="0"/>
          </a:p>
        </p:txBody>
      </p:sp>
      <p:sp>
        <p:nvSpPr>
          <p:cNvPr id="184" name="Shape 184">
            <a:hlinkClick r:id="rId5" action="ppaction://hlinksldjump"/>
          </p:cNvPr>
          <p:cNvSpPr/>
          <p:nvPr/>
        </p:nvSpPr>
        <p:spPr>
          <a:xfrm>
            <a:off x="19356478" y="3593818"/>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5" name="Shape 185"/>
          <p:cNvSpPr/>
          <p:nvPr/>
        </p:nvSpPr>
        <p:spPr>
          <a:xfrm>
            <a:off x="19649630" y="3684394"/>
            <a:ext cx="4768210" cy="44114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r>
              <a:rPr dirty="0"/>
              <a:t>5 </a:t>
            </a:r>
            <a:r>
              <a:rPr lang="es-ES_tradnl" dirty="0"/>
              <a:t>Recursos del proyecto</a:t>
            </a:r>
            <a:endParaRPr dirty="0"/>
          </a:p>
        </p:txBody>
      </p:sp>
      <p:sp>
        <p:nvSpPr>
          <p:cNvPr id="186" name="Shape 186"/>
          <p:cNvSpPr/>
          <p:nvPr/>
        </p:nvSpPr>
        <p:spPr>
          <a:xfrm>
            <a:off x="936906" y="4844942"/>
            <a:ext cx="4150420" cy="5656803"/>
          </a:xfrm>
          <a:prstGeom prst="roundRect">
            <a:avLst>
              <a:gd name="adj" fmla="val 32015"/>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87" name="Shape 187"/>
          <p:cNvSpPr/>
          <p:nvPr/>
        </p:nvSpPr>
        <p:spPr>
          <a:xfrm>
            <a:off x="5526848" y="4844943"/>
            <a:ext cx="4150420" cy="5656802"/>
          </a:xfrm>
          <a:prstGeom prst="roundRect">
            <a:avLst>
              <a:gd name="adj" fmla="val 21900"/>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88" name="Shape 188"/>
          <p:cNvSpPr/>
          <p:nvPr/>
        </p:nvSpPr>
        <p:spPr>
          <a:xfrm>
            <a:off x="10116790" y="4844943"/>
            <a:ext cx="4150420" cy="5656802"/>
          </a:xfrm>
          <a:prstGeom prst="roundRect">
            <a:avLst>
              <a:gd name="adj" fmla="val 18996"/>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89" name="Shape 189"/>
          <p:cNvSpPr/>
          <p:nvPr/>
        </p:nvSpPr>
        <p:spPr>
          <a:xfrm>
            <a:off x="14706732" y="4844943"/>
            <a:ext cx="4150420" cy="5656802"/>
          </a:xfrm>
          <a:prstGeom prst="roundRect">
            <a:avLst>
              <a:gd name="adj" fmla="val 21900"/>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91" name="Shape 191"/>
          <p:cNvSpPr/>
          <p:nvPr/>
        </p:nvSpPr>
        <p:spPr>
          <a:xfrm>
            <a:off x="15102776" y="5738951"/>
            <a:ext cx="3516784" cy="194925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defTabSz="457200">
              <a:spcBef>
                <a:spcPts val="0"/>
              </a:spcBef>
              <a:defRPr sz="2000">
                <a:solidFill>
                  <a:srgbClr val="000000"/>
                </a:solidFill>
                <a:uFill>
                  <a:solidFill>
                    <a:srgbClr val="000000"/>
                  </a:solidFill>
                </a:uFill>
                <a:latin typeface="Times New Roman"/>
                <a:ea typeface="Times New Roman"/>
                <a:cs typeface="Times New Roman"/>
                <a:sym typeface="Times New Roman"/>
              </a:defRPr>
            </a:pPr>
            <a:r>
              <a:rPr lang="es-ES" dirty="0" smtClean="0">
                <a:latin typeface="Helvetica Neue"/>
                <a:ea typeface="Helvetica Neue"/>
                <a:cs typeface="Helvetica Neue"/>
                <a:sym typeface="Helvetica Neue"/>
              </a:rPr>
              <a:t>1 Estructura </a:t>
            </a:r>
            <a:r>
              <a:rPr lang="es-ES" dirty="0">
                <a:latin typeface="Helvetica Neue"/>
                <a:ea typeface="Helvetica Neue"/>
                <a:cs typeface="Helvetica Neue"/>
                <a:sym typeface="Helvetica Neue"/>
              </a:rPr>
              <a:t>de descomposición del trabajo/Planificación </a:t>
            </a:r>
            <a:r>
              <a:rPr lang="es-ES" dirty="0" smtClean="0">
                <a:latin typeface="Helvetica Neue"/>
                <a:ea typeface="Helvetica Neue"/>
                <a:cs typeface="Helvetica Neue"/>
                <a:sym typeface="Helvetica Neue"/>
              </a:rPr>
              <a:t>temporal</a:t>
            </a:r>
          </a:p>
          <a:p>
            <a:pPr defTabSz="457200">
              <a:spcBef>
                <a:spcPts val="0"/>
              </a:spcBef>
              <a:defRPr sz="2000">
                <a:solidFill>
                  <a:srgbClr val="000000"/>
                </a:solidFill>
                <a:uFill>
                  <a:solidFill>
                    <a:srgbClr val="000000"/>
                  </a:solidFill>
                </a:uFill>
                <a:latin typeface="Times New Roman"/>
                <a:ea typeface="Times New Roman"/>
                <a:cs typeface="Times New Roman"/>
                <a:sym typeface="Times New Roman"/>
              </a:defRPr>
            </a:pPr>
            <a:r>
              <a:rPr lang="es-ES" dirty="0" smtClean="0">
                <a:latin typeface="Helvetica Neue"/>
                <a:ea typeface="Helvetica Neue"/>
                <a:cs typeface="Helvetica Neue"/>
                <a:sym typeface="Helvetica Neue"/>
              </a:rPr>
              <a:t>2 Gráfico Gantt	</a:t>
            </a:r>
          </a:p>
          <a:p>
            <a:pPr defTabSz="457200">
              <a:spcBef>
                <a:spcPts val="0"/>
              </a:spcBef>
              <a:defRPr sz="2000">
                <a:solidFill>
                  <a:srgbClr val="000000"/>
                </a:solidFill>
                <a:uFill>
                  <a:solidFill>
                    <a:srgbClr val="000000"/>
                  </a:solidFill>
                </a:uFill>
                <a:latin typeface="Times New Roman"/>
                <a:ea typeface="Times New Roman"/>
                <a:cs typeface="Times New Roman"/>
                <a:sym typeface="Times New Roman"/>
              </a:defRPr>
            </a:pPr>
            <a:r>
              <a:rPr lang="es-ES" dirty="0" smtClean="0">
                <a:latin typeface="Helvetica Neue"/>
                <a:ea typeface="Helvetica Neue"/>
                <a:cs typeface="Helvetica Neue"/>
                <a:sym typeface="Helvetica Neue"/>
              </a:rPr>
              <a:t>3 Red </a:t>
            </a:r>
            <a:r>
              <a:rPr lang="es-ES" dirty="0">
                <a:latin typeface="Helvetica Neue"/>
                <a:ea typeface="Helvetica Neue"/>
                <a:cs typeface="Helvetica Neue"/>
                <a:sym typeface="Helvetica Neue"/>
              </a:rPr>
              <a:t>de tareas	</a:t>
            </a:r>
          </a:p>
          <a:p>
            <a:pPr defTabSz="457200">
              <a:spcBef>
                <a:spcPts val="0"/>
              </a:spcBef>
              <a:defRPr sz="2000">
                <a:solidFill>
                  <a:srgbClr val="000000"/>
                </a:solidFill>
                <a:uFill>
                  <a:solidFill>
                    <a:srgbClr val="000000"/>
                  </a:solidFill>
                </a:uFill>
                <a:latin typeface="Times New Roman"/>
                <a:ea typeface="Times New Roman"/>
                <a:cs typeface="Times New Roman"/>
                <a:sym typeface="Times New Roman"/>
              </a:defRPr>
            </a:pPr>
            <a:r>
              <a:rPr lang="es-ES" dirty="0" smtClean="0">
                <a:latin typeface="Helvetica Neue"/>
                <a:ea typeface="Helvetica Neue"/>
                <a:cs typeface="Helvetica Neue"/>
                <a:sym typeface="Helvetica Neue"/>
              </a:rPr>
              <a:t>4 Tabla </a:t>
            </a:r>
            <a:r>
              <a:rPr lang="es-ES" dirty="0">
                <a:latin typeface="Helvetica Neue"/>
                <a:ea typeface="Helvetica Neue"/>
                <a:cs typeface="Helvetica Neue"/>
                <a:sym typeface="Helvetica Neue"/>
              </a:rPr>
              <a:t>de uso de recursos</a:t>
            </a:r>
          </a:p>
        </p:txBody>
      </p:sp>
      <p:sp>
        <p:nvSpPr>
          <p:cNvPr id="26" name="Shape 187"/>
          <p:cNvSpPr/>
          <p:nvPr/>
        </p:nvSpPr>
        <p:spPr>
          <a:xfrm>
            <a:off x="19356478" y="4844943"/>
            <a:ext cx="4150420" cy="5656802"/>
          </a:xfrm>
          <a:prstGeom prst="roundRect">
            <a:avLst>
              <a:gd name="adj" fmla="val 21900"/>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4" name="Marcador de número de diapositiva 3"/>
          <p:cNvSpPr>
            <a:spLocks noGrp="1"/>
          </p:cNvSpPr>
          <p:nvPr>
            <p:ph type="sldNum" sz="quarter" idx="2"/>
          </p:nvPr>
        </p:nvSpPr>
        <p:spPr/>
        <p:txBody>
          <a:bodyPr/>
          <a:lstStyle/>
          <a:p>
            <a:fld id="{86CB4B4D-7CA3-9044-876B-883B54F8677D}" type="slidenum">
              <a:rPr lang="es-ES" smtClean="0"/>
              <a:t>2</a:t>
            </a:fld>
            <a:endParaRPr lang="es-ES"/>
          </a:p>
        </p:txBody>
      </p:sp>
    </p:spTree>
    <p:extLst>
      <p:ext uri="{BB962C8B-B14F-4D97-AF65-F5344CB8AC3E}">
        <p14:creationId xmlns:p14="http://schemas.microsoft.com/office/powerpoint/2010/main" val="778317248"/>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2"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343"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345" name="Shape 345"/>
          <p:cNvSpPr/>
          <p:nvPr/>
        </p:nvSpPr>
        <p:spPr>
          <a:xfrm>
            <a:off x="1044066" y="512137"/>
            <a:ext cx="6485955" cy="77139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3. Requisitos específicos</a:t>
            </a:r>
          </a:p>
        </p:txBody>
      </p:sp>
      <p:sp>
        <p:nvSpPr>
          <p:cNvPr id="346" name="Shape 346"/>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347" name="Shape 347"/>
          <p:cNvSpPr/>
          <p:nvPr/>
        </p:nvSpPr>
        <p:spPr>
          <a:xfrm>
            <a:off x="10006183" y="2584880"/>
            <a:ext cx="4371634"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a:solidFill>
                  <a:srgbClr val="FFFFFF"/>
                </a:solidFill>
              </a:defRPr>
            </a:lvl1pPr>
          </a:lstStyle>
          <a:p>
            <a:r>
              <a:t>2 Requisitos funcionales</a:t>
            </a:r>
          </a:p>
        </p:txBody>
      </p:sp>
      <p:sp>
        <p:nvSpPr>
          <p:cNvPr id="348" name="Shape 348"/>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49" name="Shape 349"/>
          <p:cNvSpPr/>
          <p:nvPr/>
        </p:nvSpPr>
        <p:spPr>
          <a:xfrm>
            <a:off x="1775661" y="4549095"/>
            <a:ext cx="5476241" cy="4733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4. Subsistema, Primeros auxilios.</a:t>
            </a:r>
          </a:p>
        </p:txBody>
      </p:sp>
      <p:sp>
        <p:nvSpPr>
          <p:cNvPr id="350" name="Shape 350"/>
          <p:cNvSpPr/>
          <p:nvPr/>
        </p:nvSpPr>
        <p:spPr>
          <a:xfrm>
            <a:off x="12688999" y="4133320"/>
            <a:ext cx="10329053" cy="841221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51" name="Shape 351"/>
          <p:cNvSpPr/>
          <p:nvPr/>
        </p:nvSpPr>
        <p:spPr>
          <a:xfrm>
            <a:off x="13158615" y="4549095"/>
            <a:ext cx="5282566" cy="4733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Caso de Uso, Primeros auxilios:</a:t>
            </a:r>
          </a:p>
        </p:txBody>
      </p:sp>
      <p:sp>
        <p:nvSpPr>
          <p:cNvPr id="352" name="Shape 352"/>
          <p:cNvSpPr/>
          <p:nvPr/>
        </p:nvSpPr>
        <p:spPr>
          <a:xfrm>
            <a:off x="5443474" y="10766335"/>
            <a:ext cx="2782579" cy="36213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marL="342900" algn="r" defTabSz="457200">
              <a:lnSpc>
                <a:spcPct val="115000"/>
              </a:lnSpc>
              <a:spcBef>
                <a:spcPts val="1000"/>
              </a:spcBef>
              <a:tabLst>
                <a:tab pos="444500" algn="l"/>
              </a:tabLst>
              <a:defRPr sz="18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DCU_Primeros_Auxilios</a:t>
            </a:r>
          </a:p>
        </p:txBody>
      </p:sp>
      <p:sp>
        <p:nvSpPr>
          <p:cNvPr id="353" name="Shape 353"/>
          <p:cNvSpPr/>
          <p:nvPr/>
        </p:nvSpPr>
        <p:spPr>
          <a:xfrm>
            <a:off x="13877896" y="5168362"/>
            <a:ext cx="7951259" cy="6950559"/>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Identificador</a:t>
            </a:r>
            <a:r>
              <a:rPr>
                <a:solidFill>
                  <a:srgbClr val="262626"/>
                </a:solidFill>
                <a:uFill>
                  <a:solidFill>
                    <a:srgbClr val="262626"/>
                  </a:solidFill>
                </a:uFill>
                <a:latin typeface="Helvetica Neue"/>
                <a:ea typeface="Helvetica Neue"/>
                <a:cs typeface="Helvetica Neue"/>
                <a:sym typeface="Helvetica Neue"/>
              </a:rPr>
              <a:t>: PA0</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Objetivo en Contexto:</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paciente consulta información sobre cómo actuar frente a algunas situaciones en las que hay que utilizar los Primeros Auxilios.</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principal</a:t>
            </a:r>
            <a:r>
              <a:rPr>
                <a:solidFill>
                  <a:srgbClr val="262626"/>
                </a:solidFill>
                <a:uFill>
                  <a:solidFill>
                    <a:srgbClr val="262626"/>
                  </a:solidFill>
                </a:uFill>
                <a:latin typeface="Helvetica Neue"/>
                <a:ea typeface="Helvetica Neue"/>
                <a:cs typeface="Helvetica Neue"/>
                <a:sym typeface="Helvetica Neue"/>
              </a:rPr>
              <a:t>: Paciente.</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Actores</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secundarios</a:t>
            </a:r>
            <a:r>
              <a:rPr>
                <a:solidFill>
                  <a:srgbClr val="262626"/>
                </a:solidFill>
                <a:uFill>
                  <a:solidFill>
                    <a:srgbClr val="262626"/>
                  </a:solidFill>
                </a:uFill>
                <a:latin typeface="Helvetica Neue"/>
                <a:ea typeface="Helvetica Neue"/>
                <a:cs typeface="Helvetica Neue"/>
                <a:sym typeface="Helvetica Neue"/>
              </a:rPr>
              <a:t>: Base de Datos.</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Qué datos usa:</a:t>
            </a:r>
            <a:r>
              <a:rPr>
                <a:solidFill>
                  <a:srgbClr val="262626"/>
                </a:solidFill>
                <a:uFill>
                  <a:solidFill>
                    <a:srgbClr val="262626"/>
                  </a:solidFill>
                </a:uFill>
                <a:latin typeface="Helvetica Neue"/>
                <a:ea typeface="Helvetica Neue"/>
                <a:cs typeface="Helvetica Neue"/>
                <a:sym typeface="Helvetica Neue"/>
              </a:rPr>
              <a:t> Tarjetas CRC implicadas.</a:t>
            </a:r>
          </a:p>
          <a:p>
            <a:pPr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Precondiciones</a:t>
            </a:r>
            <a:r>
              <a:rPr>
                <a:solidFill>
                  <a:srgbClr val="262626"/>
                </a:solidFill>
                <a:uFill>
                  <a:solidFill>
                    <a:srgbClr val="262626"/>
                  </a:solidFill>
                </a:uFill>
                <a:latin typeface="Helvetica Neue"/>
                <a:ea typeface="Helvetica Neue"/>
                <a:cs typeface="Helvetica Neue"/>
                <a:sym typeface="Helvetica Neue"/>
              </a:rPr>
              <a:t>:</a:t>
            </a:r>
          </a:p>
          <a:p>
            <a:pPr marL="44958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Estar dado de alta en la aplicación (Login)</a:t>
            </a:r>
          </a:p>
          <a:p>
            <a:pPr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Postcondiciones:</a:t>
            </a:r>
          </a:p>
          <a:p>
            <a:pPr marL="440055" marR="56769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Éxito: </a:t>
            </a:r>
            <a:r>
              <a:rPr>
                <a:solidFill>
                  <a:srgbClr val="262626"/>
                </a:solidFill>
                <a:uFill>
                  <a:solidFill>
                    <a:srgbClr val="262626"/>
                  </a:solidFill>
                </a:uFill>
                <a:latin typeface="Helvetica Neue"/>
                <a:ea typeface="Helvetica Neue"/>
                <a:cs typeface="Helvetica Neue"/>
                <a:sym typeface="Helvetica Neue"/>
              </a:rPr>
              <a:t>Se muestran las situaciones en las que realizar Primeros Auxilios, desplegando un listado de distintas circunstancias que se pueden producir en la vida cotidiana.</a:t>
            </a:r>
          </a:p>
          <a:p>
            <a:pPr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Fallo:</a:t>
            </a:r>
            <a:r>
              <a:rPr>
                <a:solidFill>
                  <a:srgbClr val="262626"/>
                </a:solidFill>
                <a:uFill>
                  <a:solidFill>
                    <a:srgbClr val="262626"/>
                  </a:solidFill>
                </a:uFill>
                <a:latin typeface="Helvetica Neue"/>
                <a:ea typeface="Helvetica Neue"/>
                <a:cs typeface="Helvetica Neue"/>
                <a:sym typeface="Helvetica Neue"/>
              </a:rPr>
              <a:t> No se pueden mostrar los casos en los que realizar Primeros Auxilios.</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endParaRPr>
              <a:solidFill>
                <a:srgbClr val="262626"/>
              </a:solidFill>
              <a:uFill>
                <a:solidFill>
                  <a:srgbClr val="262626"/>
                </a:solidFill>
              </a:uFill>
              <a:latin typeface="Helvetica Neue"/>
              <a:ea typeface="Helvetica Neue"/>
              <a:cs typeface="Helvetica Neue"/>
              <a:sym typeface="Helvetica Neue"/>
            </a:endParaRP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 principal</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PACIENTE pulsa en Primeros Auxilios.</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SISTEMA muestra por pantalla el listado de las situaciones en las que realizar Primeros Auxilios.</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Flujos secundarios</a:t>
            </a:r>
          </a:p>
          <a:p>
            <a:pPr indent="180339"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2-a.</a:t>
            </a:r>
          </a:p>
          <a:p>
            <a:pPr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SISTEMA devuelve un mensaje de error si no encuentra este listado.</a:t>
            </a:r>
          </a:p>
        </p:txBody>
      </p:sp>
      <p:pic>
        <p:nvPicPr>
          <p:cNvPr id="354" name="image4.jpeg">
            <a:hlinkClick r:id="" action="ppaction://hlinkshowjump?jump=nextslide"/>
          </p:cNvPr>
          <p:cNvPicPr>
            <a:picLocks noChangeAspect="1"/>
          </p:cNvPicPr>
          <p:nvPr/>
        </p:nvPicPr>
        <p:blipFill>
          <a:blip r:embed="rId4">
            <a:extLst/>
          </a:blip>
          <a:stretch>
            <a:fillRect/>
          </a:stretch>
        </p:blipFill>
        <p:spPr>
          <a:xfrm>
            <a:off x="1461860" y="6032960"/>
            <a:ext cx="10745807" cy="4612934"/>
          </a:xfrm>
          <a:prstGeom prst="rect">
            <a:avLst/>
          </a:prstGeom>
          <a:ln w="12700">
            <a:miter lim="400000"/>
          </a:ln>
        </p:spPr>
      </p:pic>
      <p:sp>
        <p:nvSpPr>
          <p:cNvPr id="3" name="Marcador de número de diapositiva 2"/>
          <p:cNvSpPr>
            <a:spLocks noGrp="1"/>
          </p:cNvSpPr>
          <p:nvPr>
            <p:ph type="sldNum" sz="quarter" idx="2"/>
          </p:nvPr>
        </p:nvSpPr>
        <p:spPr/>
        <p:txBody>
          <a:bodyPr/>
          <a:lstStyle/>
          <a:p>
            <a:fld id="{86CB4B4D-7CA3-9044-876B-883B54F8677D}" type="slidenum">
              <a:rPr lang="es-ES" smtClean="0"/>
              <a:t>20</a:t>
            </a:fld>
            <a:endParaRPr lang="es-ES"/>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6"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357"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358" name="Shape 358"/>
          <p:cNvSpPr/>
          <p:nvPr/>
        </p:nvSpPr>
        <p:spPr>
          <a:xfrm>
            <a:off x="23281766" y="569541"/>
            <a:ext cx="102657"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600">
                <a:solidFill>
                  <a:srgbClr val="C1C0C2"/>
                </a:solidFill>
              </a:defRPr>
            </a:lvl1pPr>
          </a:lstStyle>
          <a:p>
            <a:endParaRPr dirty="0"/>
          </a:p>
        </p:txBody>
      </p:sp>
      <p:sp>
        <p:nvSpPr>
          <p:cNvPr id="359" name="Shape 359"/>
          <p:cNvSpPr/>
          <p:nvPr/>
        </p:nvSpPr>
        <p:spPr>
          <a:xfrm>
            <a:off x="1044066" y="512137"/>
            <a:ext cx="6485955" cy="77139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3. Requisitos específicos</a:t>
            </a:r>
          </a:p>
        </p:txBody>
      </p:sp>
      <p:sp>
        <p:nvSpPr>
          <p:cNvPr id="360" name="Shape 360"/>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361" name="Shape 361"/>
          <p:cNvSpPr/>
          <p:nvPr/>
        </p:nvSpPr>
        <p:spPr>
          <a:xfrm>
            <a:off x="10006183" y="2584880"/>
            <a:ext cx="4371634"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a:solidFill>
                  <a:srgbClr val="FFFFFF"/>
                </a:solidFill>
              </a:defRPr>
            </a:lvl1pPr>
          </a:lstStyle>
          <a:p>
            <a:r>
              <a:t>2 Requisitos funcionales</a:t>
            </a:r>
          </a:p>
        </p:txBody>
      </p:sp>
      <p:sp>
        <p:nvSpPr>
          <p:cNvPr id="362" name="Shape 362"/>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63" name="Shape 363"/>
          <p:cNvSpPr/>
          <p:nvPr/>
        </p:nvSpPr>
        <p:spPr>
          <a:xfrm>
            <a:off x="1775661" y="4549095"/>
            <a:ext cx="5476241" cy="4733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4. Subsistema, Primeros auxilios.</a:t>
            </a:r>
          </a:p>
        </p:txBody>
      </p:sp>
      <p:sp>
        <p:nvSpPr>
          <p:cNvPr id="364" name="Shape 364"/>
          <p:cNvSpPr/>
          <p:nvPr/>
        </p:nvSpPr>
        <p:spPr>
          <a:xfrm>
            <a:off x="12688999" y="4133320"/>
            <a:ext cx="10329053" cy="841221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65" name="Shape 365"/>
          <p:cNvSpPr/>
          <p:nvPr/>
        </p:nvSpPr>
        <p:spPr>
          <a:xfrm>
            <a:off x="13158615" y="4549095"/>
            <a:ext cx="4619626" cy="4733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Caso de Uso, Quemaduras:</a:t>
            </a:r>
          </a:p>
        </p:txBody>
      </p:sp>
      <p:sp>
        <p:nvSpPr>
          <p:cNvPr id="366" name="Shape 366"/>
          <p:cNvSpPr/>
          <p:nvPr/>
        </p:nvSpPr>
        <p:spPr>
          <a:xfrm>
            <a:off x="5443473" y="10766335"/>
            <a:ext cx="2782580" cy="36213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marL="342900" algn="r" defTabSz="457200">
              <a:lnSpc>
                <a:spcPct val="115000"/>
              </a:lnSpc>
              <a:spcBef>
                <a:spcPts val="1000"/>
              </a:spcBef>
              <a:tabLst>
                <a:tab pos="444500" algn="l"/>
              </a:tabLst>
              <a:defRPr sz="18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DCU_Primeros_Auxilios</a:t>
            </a:r>
          </a:p>
        </p:txBody>
      </p:sp>
      <p:sp>
        <p:nvSpPr>
          <p:cNvPr id="367" name="Shape 367"/>
          <p:cNvSpPr/>
          <p:nvPr/>
        </p:nvSpPr>
        <p:spPr>
          <a:xfrm>
            <a:off x="13877896" y="5448356"/>
            <a:ext cx="7951259" cy="578214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Identificador</a:t>
            </a:r>
            <a:r>
              <a:rPr>
                <a:solidFill>
                  <a:srgbClr val="262626"/>
                </a:solidFill>
                <a:uFill>
                  <a:solidFill>
                    <a:srgbClr val="262626"/>
                  </a:solidFill>
                </a:uFill>
                <a:latin typeface="Helvetica Neue"/>
                <a:ea typeface="Helvetica Neue"/>
                <a:cs typeface="Helvetica Neue"/>
                <a:sym typeface="Helvetica Neue"/>
              </a:rPr>
              <a:t>: PA1</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Objetivo en Contexto:</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paciente consulta información sobre quemaduras</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principal</a:t>
            </a:r>
            <a:r>
              <a:rPr>
                <a:solidFill>
                  <a:srgbClr val="262626"/>
                </a:solidFill>
                <a:uFill>
                  <a:solidFill>
                    <a:srgbClr val="262626"/>
                  </a:solidFill>
                </a:uFill>
                <a:latin typeface="Helvetica Neue"/>
                <a:ea typeface="Helvetica Neue"/>
                <a:cs typeface="Helvetica Neue"/>
                <a:sym typeface="Helvetica Neue"/>
              </a:rPr>
              <a:t>: Paciente.</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Actores</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secundarios</a:t>
            </a:r>
            <a:r>
              <a:rPr>
                <a:solidFill>
                  <a:srgbClr val="262626"/>
                </a:solidFill>
                <a:uFill>
                  <a:solidFill>
                    <a:srgbClr val="262626"/>
                  </a:solidFill>
                </a:uFill>
                <a:latin typeface="Helvetica Neue"/>
                <a:ea typeface="Helvetica Neue"/>
                <a:cs typeface="Helvetica Neue"/>
                <a:sym typeface="Helvetica Neue"/>
              </a:rPr>
              <a:t>: Base de Datos.</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Qué datos usa:</a:t>
            </a:r>
            <a:r>
              <a:rPr>
                <a:solidFill>
                  <a:srgbClr val="262626"/>
                </a:solidFill>
                <a:uFill>
                  <a:solidFill>
                    <a:srgbClr val="262626"/>
                  </a:solidFill>
                </a:uFill>
                <a:latin typeface="Helvetica Neue"/>
                <a:ea typeface="Helvetica Neue"/>
                <a:cs typeface="Helvetica Neue"/>
                <a:sym typeface="Helvetica Neue"/>
              </a:rPr>
              <a:t> Tarjetas CRC implicadas.</a:t>
            </a:r>
          </a:p>
          <a:p>
            <a:pPr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Precondiciones</a:t>
            </a:r>
            <a:r>
              <a:rPr>
                <a:solidFill>
                  <a:srgbClr val="262626"/>
                </a:solidFill>
                <a:uFill>
                  <a:solidFill>
                    <a:srgbClr val="262626"/>
                  </a:solidFill>
                </a:uFill>
                <a:latin typeface="Helvetica Neue"/>
                <a:ea typeface="Helvetica Neue"/>
                <a:cs typeface="Helvetica Neue"/>
                <a:sym typeface="Helvetica Neue"/>
              </a:rPr>
              <a:t>:</a:t>
            </a:r>
          </a:p>
          <a:p>
            <a:pPr marL="44958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Estar dado de alta en la aplicación (Login)</a:t>
            </a:r>
          </a:p>
          <a:p>
            <a:pPr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Postcondiciones:</a:t>
            </a:r>
          </a:p>
          <a:p>
            <a:pPr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Éxito: </a:t>
            </a:r>
            <a:r>
              <a:rPr>
                <a:solidFill>
                  <a:srgbClr val="262626"/>
                </a:solidFill>
                <a:uFill>
                  <a:solidFill>
                    <a:srgbClr val="262626"/>
                  </a:solidFill>
                </a:uFill>
                <a:latin typeface="Helvetica Neue"/>
                <a:ea typeface="Helvetica Neue"/>
                <a:cs typeface="Helvetica Neue"/>
                <a:sym typeface="Helvetica Neue"/>
              </a:rPr>
              <a:t>Se muestra información sobre gestionar una quemadura.</a:t>
            </a:r>
          </a:p>
          <a:p>
            <a:pPr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Fallo:</a:t>
            </a:r>
            <a:r>
              <a:rPr>
                <a:solidFill>
                  <a:srgbClr val="262626"/>
                </a:solidFill>
                <a:uFill>
                  <a:solidFill>
                    <a:srgbClr val="262626"/>
                  </a:solidFill>
                </a:uFill>
                <a:latin typeface="Helvetica Neue"/>
                <a:ea typeface="Helvetica Neue"/>
                <a:cs typeface="Helvetica Neue"/>
                <a:sym typeface="Helvetica Neue"/>
              </a:rPr>
              <a:t> No se localiza información sobre quemaduras.</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endParaRPr>
              <a:solidFill>
                <a:srgbClr val="262626"/>
              </a:solidFill>
              <a:uFill>
                <a:solidFill>
                  <a:srgbClr val="262626"/>
                </a:solidFill>
              </a:uFill>
              <a:latin typeface="Helvetica Neue"/>
              <a:ea typeface="Helvetica Neue"/>
              <a:cs typeface="Helvetica Neue"/>
              <a:sym typeface="Helvetica Neue"/>
            </a:endParaRP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 principal</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PACIENTE solicita información sobre quemaduras.</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SISTEMA le muestra por pantalla información sobre la consulta.</a:t>
            </a:r>
          </a:p>
          <a:p>
            <a:pPr marL="6350" indent="-635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endParaRPr>
              <a:uFill>
                <a:solidFill>
                  <a:srgbClr val="262626"/>
                </a:solidFill>
              </a:uFill>
            </a:endParaRP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Flujos secundarios</a:t>
            </a:r>
          </a:p>
          <a:p>
            <a:pPr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2- a Se muestra por pantalla el mensaje: “Para mayor información, por favor hable con su médico de familia”</a:t>
            </a:r>
          </a:p>
        </p:txBody>
      </p:sp>
      <p:pic>
        <p:nvPicPr>
          <p:cNvPr id="368" name="image4.jpeg"/>
          <p:cNvPicPr>
            <a:picLocks noChangeAspect="1"/>
          </p:cNvPicPr>
          <p:nvPr/>
        </p:nvPicPr>
        <p:blipFill>
          <a:blip r:embed="rId4">
            <a:extLst/>
          </a:blip>
          <a:stretch>
            <a:fillRect/>
          </a:stretch>
        </p:blipFill>
        <p:spPr>
          <a:xfrm>
            <a:off x="1461860" y="6032960"/>
            <a:ext cx="10745807" cy="4612934"/>
          </a:xfrm>
          <a:prstGeom prst="rect">
            <a:avLst/>
          </a:prstGeom>
          <a:ln w="12700">
            <a:miter lim="400000"/>
          </a:ln>
        </p:spPr>
      </p:pic>
      <p:sp>
        <p:nvSpPr>
          <p:cNvPr id="3" name="Marcador de número de diapositiva 2"/>
          <p:cNvSpPr>
            <a:spLocks noGrp="1"/>
          </p:cNvSpPr>
          <p:nvPr>
            <p:ph type="sldNum" sz="quarter" idx="2"/>
          </p:nvPr>
        </p:nvSpPr>
        <p:spPr/>
        <p:txBody>
          <a:bodyPr/>
          <a:lstStyle/>
          <a:p>
            <a:fld id="{86CB4B4D-7CA3-9044-876B-883B54F8677D}" type="slidenum">
              <a:rPr lang="es-ES" smtClean="0"/>
              <a:t>21</a:t>
            </a:fld>
            <a:endParaRPr lang="es-ES"/>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0"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371"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372" name="Shape 372"/>
          <p:cNvSpPr/>
          <p:nvPr/>
        </p:nvSpPr>
        <p:spPr>
          <a:xfrm>
            <a:off x="23281766" y="569541"/>
            <a:ext cx="102657"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600">
                <a:solidFill>
                  <a:srgbClr val="C1C0C2"/>
                </a:solidFill>
              </a:defRPr>
            </a:lvl1pPr>
          </a:lstStyle>
          <a:p>
            <a:endParaRPr dirty="0"/>
          </a:p>
        </p:txBody>
      </p:sp>
      <p:sp>
        <p:nvSpPr>
          <p:cNvPr id="373" name="Shape 373"/>
          <p:cNvSpPr/>
          <p:nvPr/>
        </p:nvSpPr>
        <p:spPr>
          <a:xfrm>
            <a:off x="1044066" y="512137"/>
            <a:ext cx="3078100" cy="77139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4. Pantallas</a:t>
            </a:r>
          </a:p>
        </p:txBody>
      </p:sp>
      <p:sp>
        <p:nvSpPr>
          <p:cNvPr id="374" name="Shape 374"/>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375" name="Shape 375"/>
          <p:cNvSpPr/>
          <p:nvPr/>
        </p:nvSpPr>
        <p:spPr>
          <a:xfrm>
            <a:off x="10800710" y="2584880"/>
            <a:ext cx="2782580"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a:solidFill>
                  <a:srgbClr val="FFFFFF"/>
                </a:solidFill>
              </a:defRPr>
            </a:lvl1pPr>
          </a:lstStyle>
          <a:p>
            <a:r>
              <a:t>1 Inisiar sesión</a:t>
            </a:r>
          </a:p>
        </p:txBody>
      </p:sp>
      <p:sp>
        <p:nvSpPr>
          <p:cNvPr id="376" name="Shape 376"/>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379" name="Group 379"/>
          <p:cNvGrpSpPr/>
          <p:nvPr/>
        </p:nvGrpSpPr>
        <p:grpSpPr>
          <a:xfrm>
            <a:off x="1872519" y="4393162"/>
            <a:ext cx="9160518" cy="7424507"/>
            <a:chOff x="0" y="0"/>
            <a:chExt cx="9160516" cy="7424506"/>
          </a:xfrm>
        </p:grpSpPr>
        <p:pic>
          <p:nvPicPr>
            <p:cNvPr id="378" name="image6.png"/>
            <p:cNvPicPr>
              <a:picLocks noChangeAspect="1"/>
            </p:cNvPicPr>
            <p:nvPr/>
          </p:nvPicPr>
          <p:blipFill>
            <a:blip r:embed="rId4">
              <a:extLst/>
            </a:blip>
            <a:srcRect b="3419"/>
            <a:stretch>
              <a:fillRect/>
            </a:stretch>
          </p:blipFill>
          <p:spPr>
            <a:xfrm>
              <a:off x="203200" y="203199"/>
              <a:ext cx="8754117" cy="6980008"/>
            </a:xfrm>
            <a:prstGeom prst="rect">
              <a:avLst/>
            </a:prstGeom>
            <a:ln>
              <a:noFill/>
            </a:ln>
            <a:effectLst/>
          </p:spPr>
        </p:pic>
        <p:pic>
          <p:nvPicPr>
            <p:cNvPr id="377" name="Imagen 376"/>
            <p:cNvPicPr>
              <a:picLocks/>
            </p:cNvPicPr>
            <p:nvPr/>
          </p:nvPicPr>
          <p:blipFill>
            <a:blip r:embed="rId5">
              <a:extLst/>
            </a:blip>
            <a:stretch>
              <a:fillRect/>
            </a:stretch>
          </p:blipFill>
          <p:spPr>
            <a:xfrm>
              <a:off x="-1" y="-1"/>
              <a:ext cx="9160518" cy="7424508"/>
            </a:xfrm>
            <a:prstGeom prst="rect">
              <a:avLst/>
            </a:prstGeom>
            <a:effectLst/>
          </p:spPr>
        </p:pic>
      </p:grpSp>
      <p:sp>
        <p:nvSpPr>
          <p:cNvPr id="380" name="Shape 380"/>
          <p:cNvSpPr/>
          <p:nvPr/>
        </p:nvSpPr>
        <p:spPr>
          <a:xfrm>
            <a:off x="14736282" y="7297334"/>
            <a:ext cx="6003216" cy="161616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marL="449580" algn="just" defTabSz="457200">
              <a:lnSpc>
                <a:spcPct val="115000"/>
              </a:lnSpc>
              <a:spcBef>
                <a:spcPts val="1000"/>
              </a:spcBef>
              <a:tabLst>
                <a:tab pos="444500" algn="l"/>
              </a:tabLst>
              <a:defRPr sz="2200">
                <a:solidFill>
                  <a:srgbClr val="00000A"/>
                </a:solidFill>
                <a:uFill>
                  <a:solidFill>
                    <a:srgbClr val="00000A"/>
                  </a:solidFill>
                </a:uFill>
                <a:latin typeface="Helvetica Neue"/>
                <a:ea typeface="Helvetica Neue"/>
                <a:cs typeface="Helvetica Neue"/>
                <a:sym typeface="Helvetica Neue"/>
              </a:defRPr>
            </a:lvl1pPr>
          </a:lstStyle>
          <a:p>
            <a:pPr>
              <a:defRPr>
                <a:solidFill>
                  <a:srgbClr val="000000"/>
                </a:solidFill>
                <a:uFill>
                  <a:solidFill>
                    <a:srgbClr val="000000"/>
                  </a:solidFill>
                </a:uFill>
                <a:latin typeface="Times New Roman"/>
                <a:ea typeface="Times New Roman"/>
                <a:cs typeface="Times New Roman"/>
                <a:sym typeface="Times New Roman"/>
              </a:defRPr>
            </a:pPr>
            <a:r>
              <a:rPr>
                <a:solidFill>
                  <a:srgbClr val="00000A"/>
                </a:solidFill>
                <a:uFill>
                  <a:solidFill>
                    <a:srgbClr val="00000A"/>
                  </a:solidFill>
                </a:uFill>
                <a:latin typeface="Helvetica Neue"/>
                <a:ea typeface="Helvetica Neue"/>
                <a:cs typeface="Helvetica Neue"/>
                <a:sym typeface="Helvetica Neue"/>
              </a:rPr>
              <a:t>Se llevará a cabo el control de cuentas con el propósito de distinguir el tipo de usuarios que podrán acceder al sistema (pacientes y personal sanitario).</a:t>
            </a:r>
          </a:p>
        </p:txBody>
      </p:sp>
      <p:sp>
        <p:nvSpPr>
          <p:cNvPr id="381" name="Shape 381"/>
          <p:cNvSpPr/>
          <p:nvPr/>
        </p:nvSpPr>
        <p:spPr>
          <a:xfrm>
            <a:off x="5387807" y="11970311"/>
            <a:ext cx="2129943" cy="349773"/>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defTabSz="457200">
              <a:lnSpc>
                <a:spcPct val="115000"/>
              </a:lnSpc>
              <a:spcBef>
                <a:spcPts val="1000"/>
              </a:spcBef>
              <a:tabLst>
                <a:tab pos="444500" algn="l"/>
              </a:tabLst>
              <a:defRPr sz="17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Pantalla 1, Inicio Sesión</a:t>
            </a:r>
          </a:p>
        </p:txBody>
      </p:sp>
      <p:sp>
        <p:nvSpPr>
          <p:cNvPr id="3" name="Marcador de número de diapositiva 2"/>
          <p:cNvSpPr>
            <a:spLocks noGrp="1"/>
          </p:cNvSpPr>
          <p:nvPr>
            <p:ph type="sldNum" sz="quarter" idx="2"/>
          </p:nvPr>
        </p:nvSpPr>
        <p:spPr/>
        <p:txBody>
          <a:bodyPr/>
          <a:lstStyle/>
          <a:p>
            <a:fld id="{86CB4B4D-7CA3-9044-876B-883B54F8677D}" type="slidenum">
              <a:rPr lang="es-ES" smtClean="0"/>
              <a:t>22</a:t>
            </a:fld>
            <a:endParaRPr lang="es-ES"/>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3"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384"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386" name="Shape 386"/>
          <p:cNvSpPr/>
          <p:nvPr/>
        </p:nvSpPr>
        <p:spPr>
          <a:xfrm>
            <a:off x="1044066" y="512137"/>
            <a:ext cx="3078100" cy="77139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4. Pantallas</a:t>
            </a:r>
          </a:p>
        </p:txBody>
      </p:sp>
      <p:sp>
        <p:nvSpPr>
          <p:cNvPr id="387" name="Shape 387"/>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388" name="Shape 388"/>
          <p:cNvSpPr/>
          <p:nvPr/>
        </p:nvSpPr>
        <p:spPr>
          <a:xfrm>
            <a:off x="11446162" y="2584880"/>
            <a:ext cx="149167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a:solidFill>
                  <a:srgbClr val="FFFFFF"/>
                </a:solidFill>
              </a:defRPr>
            </a:lvl1pPr>
          </a:lstStyle>
          <a:p>
            <a:r>
              <a:t>2 Home</a:t>
            </a:r>
          </a:p>
        </p:txBody>
      </p:sp>
      <p:sp>
        <p:nvSpPr>
          <p:cNvPr id="389" name="Shape 389"/>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90" name="Shape 390"/>
          <p:cNvSpPr/>
          <p:nvPr/>
        </p:nvSpPr>
        <p:spPr>
          <a:xfrm>
            <a:off x="14736283" y="7100753"/>
            <a:ext cx="6003216" cy="200932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marL="449580" algn="just" defTabSz="457200">
              <a:lnSpc>
                <a:spcPct val="115000"/>
              </a:lnSpc>
              <a:spcBef>
                <a:spcPts val="1000"/>
              </a:spcBef>
              <a:tabLst>
                <a:tab pos="444500" algn="l"/>
              </a:tabLst>
              <a:defRPr sz="2200">
                <a:solidFill>
                  <a:srgbClr val="00000A"/>
                </a:solidFill>
                <a:uFill>
                  <a:solidFill>
                    <a:srgbClr val="00000A"/>
                  </a:solidFill>
                </a:uFill>
                <a:latin typeface="Helvetica Neue"/>
                <a:ea typeface="Helvetica Neue"/>
                <a:cs typeface="Helvetica Neue"/>
                <a:sym typeface="Helvetica Neue"/>
              </a:defRPr>
            </a:lvl1pPr>
          </a:lstStyle>
          <a:p>
            <a:pPr>
              <a:defRPr>
                <a:solidFill>
                  <a:srgbClr val="000000"/>
                </a:solidFill>
                <a:uFill>
                  <a:solidFill>
                    <a:srgbClr val="000000"/>
                  </a:solidFill>
                </a:uFill>
                <a:latin typeface="Times New Roman"/>
                <a:ea typeface="Times New Roman"/>
                <a:cs typeface="Times New Roman"/>
                <a:sym typeface="Times New Roman"/>
              </a:defRPr>
            </a:pPr>
            <a:r>
              <a:rPr>
                <a:solidFill>
                  <a:srgbClr val="00000A"/>
                </a:solidFill>
                <a:uFill>
                  <a:solidFill>
                    <a:srgbClr val="00000A"/>
                  </a:solidFill>
                </a:uFill>
                <a:latin typeface="Helvetica Neue"/>
                <a:ea typeface="Helvetica Neue"/>
                <a:cs typeface="Helvetica Neue"/>
                <a:sym typeface="Helvetica Neue"/>
              </a:rPr>
              <a:t>Posiciona al usuario en la pantalla principal del sistema  y le permite que seleccione una tarea a realizar. En cualquier momento puede volver a esta pantalla cliqueando en el botón Home.</a:t>
            </a:r>
          </a:p>
        </p:txBody>
      </p:sp>
      <p:sp>
        <p:nvSpPr>
          <p:cNvPr id="391" name="Shape 391"/>
          <p:cNvSpPr/>
          <p:nvPr/>
        </p:nvSpPr>
        <p:spPr>
          <a:xfrm>
            <a:off x="5387807" y="11970311"/>
            <a:ext cx="2129943" cy="349773"/>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defTabSz="457200">
              <a:lnSpc>
                <a:spcPct val="115000"/>
              </a:lnSpc>
              <a:spcBef>
                <a:spcPts val="1000"/>
              </a:spcBef>
              <a:tabLst>
                <a:tab pos="444500" algn="l"/>
              </a:tabLst>
              <a:defRPr sz="17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Pantalla 1, Inicio Sesión</a:t>
            </a:r>
          </a:p>
        </p:txBody>
      </p:sp>
      <p:grpSp>
        <p:nvGrpSpPr>
          <p:cNvPr id="394" name="Group 394"/>
          <p:cNvGrpSpPr/>
          <p:nvPr/>
        </p:nvGrpSpPr>
        <p:grpSpPr>
          <a:xfrm>
            <a:off x="1866899" y="4394200"/>
            <a:ext cx="8867103" cy="7429500"/>
            <a:chOff x="0" y="0"/>
            <a:chExt cx="8867101" cy="7429500"/>
          </a:xfrm>
        </p:grpSpPr>
        <p:pic>
          <p:nvPicPr>
            <p:cNvPr id="393" name="image7.png"/>
            <p:cNvPicPr>
              <a:picLocks noChangeAspect="1"/>
            </p:cNvPicPr>
            <p:nvPr/>
          </p:nvPicPr>
          <p:blipFill>
            <a:blip r:embed="rId4">
              <a:extLst/>
            </a:blip>
            <a:stretch>
              <a:fillRect/>
            </a:stretch>
          </p:blipFill>
          <p:spPr>
            <a:xfrm>
              <a:off x="203199" y="203200"/>
              <a:ext cx="8460703" cy="6985000"/>
            </a:xfrm>
            <a:prstGeom prst="rect">
              <a:avLst/>
            </a:prstGeom>
            <a:ln>
              <a:noFill/>
            </a:ln>
            <a:effectLst/>
          </p:spPr>
        </p:pic>
        <p:pic>
          <p:nvPicPr>
            <p:cNvPr id="392" name="Imagen 391"/>
            <p:cNvPicPr>
              <a:picLocks/>
            </p:cNvPicPr>
            <p:nvPr/>
          </p:nvPicPr>
          <p:blipFill>
            <a:blip r:embed="rId5">
              <a:extLst/>
            </a:blip>
            <a:stretch>
              <a:fillRect/>
            </a:stretch>
          </p:blipFill>
          <p:spPr>
            <a:xfrm>
              <a:off x="-1" y="0"/>
              <a:ext cx="8867103" cy="7429500"/>
            </a:xfrm>
            <a:prstGeom prst="rect">
              <a:avLst/>
            </a:prstGeom>
            <a:effectLst/>
          </p:spPr>
        </p:pic>
      </p:grpSp>
      <p:sp>
        <p:nvSpPr>
          <p:cNvPr id="3" name="Marcador de número de diapositiva 2"/>
          <p:cNvSpPr>
            <a:spLocks noGrp="1"/>
          </p:cNvSpPr>
          <p:nvPr>
            <p:ph type="sldNum" sz="quarter" idx="2"/>
          </p:nvPr>
        </p:nvSpPr>
        <p:spPr/>
        <p:txBody>
          <a:bodyPr/>
          <a:lstStyle/>
          <a:p>
            <a:fld id="{86CB4B4D-7CA3-9044-876B-883B54F8677D}" type="slidenum">
              <a:rPr lang="es-ES" smtClean="0"/>
              <a:t>23</a:t>
            </a:fld>
            <a:endParaRPr lang="es-ES"/>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 name="pasted-image.tiff"/>
          <p:cNvPicPr>
            <a:picLocks noChangeAspect="1"/>
          </p:cNvPicPr>
          <p:nvPr/>
        </p:nvPicPr>
        <p:blipFill>
          <a:blip r:embed="rId3">
            <a:extLst/>
          </a:blip>
          <a:stretch>
            <a:fillRect/>
          </a:stretch>
        </p:blipFill>
        <p:spPr>
          <a:xfrm>
            <a:off x="-816206" y="-529723"/>
            <a:ext cx="26829216" cy="2397845"/>
          </a:xfrm>
          <a:prstGeom prst="rect">
            <a:avLst/>
          </a:prstGeom>
          <a:ln w="12700">
            <a:miter lim="400000"/>
          </a:ln>
        </p:spPr>
      </p:pic>
      <p:pic>
        <p:nvPicPr>
          <p:cNvPr id="169" name="pasted-image.tiff"/>
          <p:cNvPicPr>
            <a:picLocks noChangeAspect="1"/>
          </p:cNvPicPr>
          <p:nvPr/>
        </p:nvPicPr>
        <p:blipFill>
          <a:blip r:embed="rId4">
            <a:extLst/>
          </a:blip>
          <a:stretch>
            <a:fillRect/>
          </a:stretch>
        </p:blipFill>
        <p:spPr>
          <a:xfrm>
            <a:off x="20120527" y="590633"/>
            <a:ext cx="2416330" cy="766807"/>
          </a:xfrm>
          <a:prstGeom prst="rect">
            <a:avLst/>
          </a:prstGeom>
          <a:ln w="12700">
            <a:miter lim="400000"/>
          </a:ln>
        </p:spPr>
      </p:pic>
      <p:sp>
        <p:nvSpPr>
          <p:cNvPr id="170" name="Shape 170"/>
          <p:cNvSpPr/>
          <p:nvPr/>
        </p:nvSpPr>
        <p:spPr>
          <a:xfrm>
            <a:off x="23281767" y="569541"/>
            <a:ext cx="102657"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600">
                <a:solidFill>
                  <a:srgbClr val="C1C0C2"/>
                </a:solidFill>
              </a:defRPr>
            </a:lvl1pPr>
          </a:lstStyle>
          <a:p>
            <a:endParaRPr dirty="0"/>
          </a:p>
        </p:txBody>
      </p:sp>
      <p:sp>
        <p:nvSpPr>
          <p:cNvPr id="171" name="Shape 171"/>
          <p:cNvSpPr/>
          <p:nvPr/>
        </p:nvSpPr>
        <p:spPr>
          <a:xfrm>
            <a:off x="1044067" y="512137"/>
            <a:ext cx="1659636" cy="77139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dirty="0" err="1"/>
              <a:t>Indice</a:t>
            </a:r>
            <a:endParaRPr dirty="0"/>
          </a:p>
        </p:txBody>
      </p:sp>
      <p:sp>
        <p:nvSpPr>
          <p:cNvPr id="172" name="Shape 172"/>
          <p:cNvSpPr/>
          <p:nvPr/>
        </p:nvSpPr>
        <p:spPr>
          <a:xfrm>
            <a:off x="6103993" y="5465897"/>
            <a:ext cx="3084056" cy="718145"/>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spcBef>
                <a:spcPts val="0"/>
              </a:spcBef>
              <a:defRPr sz="2000">
                <a:solidFill>
                  <a:srgbClr val="000000"/>
                </a:solidFill>
                <a:uFill>
                  <a:solidFill>
                    <a:srgbClr val="000000"/>
                  </a:solidFill>
                </a:uFill>
                <a:latin typeface="Helvetica Neue"/>
                <a:ea typeface="Helvetica Neue"/>
                <a:cs typeface="Helvetica Neue"/>
                <a:sym typeface="Helvetica Neue"/>
              </a:defRPr>
            </a:lvl1pPr>
          </a:lstStyle>
          <a:p>
            <a:r>
              <a:rPr lang="es-ES_tradnl" dirty="0" smtClean="0"/>
              <a:t>1 Estructura </a:t>
            </a:r>
            <a:r>
              <a:rPr lang="es-ES_tradnl" dirty="0"/>
              <a:t>de equipo </a:t>
            </a:r>
            <a:endParaRPr lang="es-ES_tradnl" dirty="0" smtClean="0"/>
          </a:p>
          <a:p>
            <a:r>
              <a:rPr lang="es-ES_tradnl" dirty="0" smtClean="0"/>
              <a:t>2 </a:t>
            </a:r>
            <a:r>
              <a:rPr lang="fr-FR" dirty="0" smtClean="0"/>
              <a:t>Informes </a:t>
            </a:r>
            <a:r>
              <a:rPr lang="fr-FR" dirty="0"/>
              <a:t>de </a:t>
            </a:r>
            <a:r>
              <a:rPr lang="fr-FR" dirty="0" err="1"/>
              <a:t>gesti</a:t>
            </a:r>
            <a:r>
              <a:rPr lang="es-ES_tradnl" dirty="0"/>
              <a:t>ón</a:t>
            </a:r>
            <a:endParaRPr dirty="0"/>
          </a:p>
        </p:txBody>
      </p:sp>
      <p:sp>
        <p:nvSpPr>
          <p:cNvPr id="175" name="Shape 175"/>
          <p:cNvSpPr/>
          <p:nvPr/>
        </p:nvSpPr>
        <p:spPr>
          <a:xfrm>
            <a:off x="10289724" y="5465897"/>
            <a:ext cx="3977486" cy="595034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defTabSz="457200">
              <a:spcBef>
                <a:spcPts val="0"/>
              </a:spcBef>
            </a:pPr>
            <a:r>
              <a:rPr lang="es-ES_tradnl" sz="2000" dirty="0" smtClean="0">
                <a:solidFill>
                  <a:srgbClr val="000000"/>
                </a:solidFill>
                <a:uFill>
                  <a:solidFill>
                    <a:srgbClr val="000000"/>
                  </a:solidFill>
                </a:uFill>
                <a:latin typeface="Helvetica Neue"/>
                <a:ea typeface="Helvetica Neue"/>
                <a:cs typeface="Helvetica Neue"/>
                <a:sym typeface="Helvetica Neue"/>
              </a:rPr>
              <a:t>1</a:t>
            </a:r>
            <a:r>
              <a:rPr lang="es-ES_tradnl" sz="2000" dirty="0">
                <a:solidFill>
                  <a:srgbClr val="000000"/>
                </a:solidFill>
                <a:uFill>
                  <a:solidFill>
                    <a:srgbClr val="000000"/>
                  </a:solidFill>
                </a:uFill>
                <a:latin typeface="Helvetica Neue"/>
                <a:ea typeface="Helvetica Neue"/>
                <a:cs typeface="Helvetica Neue"/>
                <a:sym typeface="Helvetica Neue"/>
              </a:rPr>
              <a:t> </a:t>
            </a:r>
            <a:r>
              <a:rPr lang="es-ES" sz="2000" dirty="0">
                <a:solidFill>
                  <a:srgbClr val="000000"/>
                </a:solidFill>
                <a:uFill>
                  <a:solidFill>
                    <a:srgbClr val="000000"/>
                  </a:solidFill>
                </a:uFill>
                <a:latin typeface="Helvetica Neue"/>
                <a:ea typeface="Helvetica Neue"/>
                <a:cs typeface="Helvetica Neue"/>
                <a:sym typeface="Helvetica Neue"/>
              </a:rPr>
              <a:t>Garantía de calidad y control (Plan de </a:t>
            </a:r>
            <a:r>
              <a:rPr lang="es-ES" sz="2000" dirty="0" smtClean="0">
                <a:solidFill>
                  <a:srgbClr val="000000"/>
                </a:solidFill>
                <a:uFill>
                  <a:solidFill>
                    <a:srgbClr val="000000"/>
                  </a:solidFill>
                </a:uFill>
                <a:latin typeface="Helvetica Neue"/>
                <a:ea typeface="Helvetica Neue"/>
                <a:cs typeface="Helvetica Neue"/>
                <a:sym typeface="Helvetica Neue"/>
              </a:rPr>
              <a:t>Calidad)</a:t>
            </a:r>
          </a:p>
          <a:p>
            <a:pPr defTabSz="457200">
              <a:spcBef>
                <a:spcPts val="0"/>
              </a:spcBef>
            </a:pPr>
            <a:r>
              <a:rPr lang="es-ES_tradnl" sz="2000" dirty="0" smtClean="0">
                <a:solidFill>
                  <a:srgbClr val="000000"/>
                </a:solidFill>
                <a:uFill>
                  <a:solidFill>
                    <a:srgbClr val="000000"/>
                  </a:solidFill>
                </a:uFill>
                <a:latin typeface="Helvetica Neue"/>
                <a:ea typeface="Helvetica Neue"/>
                <a:cs typeface="Helvetica Neue"/>
                <a:sym typeface="Helvetica Neue"/>
              </a:rPr>
              <a:t>2 </a:t>
            </a:r>
            <a:r>
              <a:rPr lang="es-ES" sz="2000" dirty="0">
                <a:solidFill>
                  <a:srgbClr val="000000"/>
                </a:solidFill>
                <a:uFill>
                  <a:solidFill>
                    <a:srgbClr val="000000"/>
                  </a:solidFill>
                </a:uFill>
                <a:latin typeface="Helvetica Neue"/>
                <a:ea typeface="Helvetica Neue"/>
                <a:cs typeface="Helvetica Neue"/>
                <a:sym typeface="Helvetica Neue"/>
              </a:rPr>
              <a:t>Gestión y control de cambios (Plan GCS)</a:t>
            </a:r>
            <a:r>
              <a:rPr lang="es-ES_tradnl" sz="2000" dirty="0" smtClean="0">
                <a:solidFill>
                  <a:srgbClr val="000000"/>
                </a:solidFill>
                <a:uFill>
                  <a:solidFill>
                    <a:srgbClr val="000000"/>
                  </a:solidFill>
                </a:uFill>
                <a:latin typeface="Helvetica Neue"/>
                <a:ea typeface="Helvetica Neue"/>
                <a:cs typeface="Helvetica Neue"/>
                <a:sym typeface="Helvetica Neue"/>
              </a:rPr>
              <a:t>	</a:t>
            </a:r>
            <a:endParaRPr lang="es-ES" sz="2000" dirty="0" smtClean="0">
              <a:solidFill>
                <a:srgbClr val="000000"/>
              </a:solidFill>
              <a:uFill>
                <a:solidFill>
                  <a:srgbClr val="000000"/>
                </a:solidFill>
              </a:uFill>
              <a:latin typeface="Helvetica Neue"/>
              <a:ea typeface="Helvetica Neue"/>
              <a:cs typeface="Helvetica Neue"/>
              <a:sym typeface="Helvetica Neue"/>
            </a:endParaRPr>
          </a:p>
          <a:p>
            <a:pPr defTabSz="457200">
              <a:spcBef>
                <a:spcPts val="0"/>
              </a:spcBef>
            </a:pPr>
            <a:r>
              <a:rPr lang="es-ES_tradnl" sz="2000" dirty="0" smtClean="0">
                <a:solidFill>
                  <a:srgbClr val="000000"/>
                </a:solidFill>
                <a:uFill>
                  <a:solidFill>
                    <a:srgbClr val="000000"/>
                  </a:solidFill>
                </a:uFill>
                <a:latin typeface="Helvetica Neue"/>
                <a:ea typeface="Helvetica Neue"/>
                <a:cs typeface="Helvetica Neue"/>
                <a:sym typeface="Helvetica Neue"/>
              </a:rPr>
              <a:t>	</a:t>
            </a:r>
            <a:r>
              <a:rPr lang="es-ES_tradnl" sz="2000" dirty="0">
                <a:solidFill>
                  <a:srgbClr val="000000"/>
                </a:solidFill>
                <a:uFill>
                  <a:solidFill>
                    <a:srgbClr val="000000"/>
                  </a:solidFill>
                </a:uFill>
                <a:latin typeface="Helvetica Neue"/>
                <a:ea typeface="Helvetica Neue"/>
                <a:cs typeface="Helvetica Neue"/>
                <a:sym typeface="Helvetica Neue"/>
              </a:rPr>
              <a:t>2.1 </a:t>
            </a:r>
            <a:r>
              <a:rPr lang="es-ES_tradnl" sz="2000" dirty="0" err="1">
                <a:solidFill>
                  <a:srgbClr val="000000"/>
                </a:solidFill>
                <a:uFill>
                  <a:solidFill>
                    <a:srgbClr val="000000"/>
                  </a:solidFill>
                </a:uFill>
                <a:latin typeface="Helvetica Neue"/>
                <a:ea typeface="Helvetica Neue"/>
                <a:cs typeface="Helvetica Neue"/>
              </a:rPr>
              <a:t>Introducció</a:t>
            </a:r>
            <a:r>
              <a:rPr lang="de-DE" sz="2000" dirty="0">
                <a:solidFill>
                  <a:srgbClr val="000000"/>
                </a:solidFill>
                <a:uFill>
                  <a:solidFill>
                    <a:srgbClr val="000000"/>
                  </a:solidFill>
                </a:uFill>
                <a:latin typeface="Helvetica Neue"/>
                <a:ea typeface="Helvetica Neue"/>
                <a:cs typeface="Helvetica Neue"/>
              </a:rPr>
              <a:t>n: Prop</a:t>
            </a:r>
            <a:r>
              <a:rPr lang="es-ES_tradnl" sz="2000" dirty="0" err="1">
                <a:solidFill>
                  <a:srgbClr val="000000"/>
                </a:solidFill>
                <a:uFill>
                  <a:solidFill>
                    <a:srgbClr val="000000"/>
                  </a:solidFill>
                </a:uFill>
                <a:latin typeface="Helvetica Neue"/>
                <a:ea typeface="Helvetica Neue"/>
                <a:cs typeface="Helvetica Neue"/>
              </a:rPr>
              <a:t>ósito</a:t>
            </a:r>
            <a:r>
              <a:rPr lang="es-ES_tradnl" sz="2000" dirty="0">
                <a:solidFill>
                  <a:srgbClr val="000000"/>
                </a:solidFill>
                <a:uFill>
                  <a:solidFill>
                    <a:srgbClr val="000000"/>
                  </a:solidFill>
                </a:uFill>
                <a:latin typeface="Helvetica Neue"/>
                <a:ea typeface="Helvetica Neue"/>
                <a:cs typeface="Helvetica Neue"/>
              </a:rPr>
              <a:t>, 	Alcance, Definiciones, 	Referencias</a:t>
            </a: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rPr>
              <a:t>	2.2	Tipos de artefactos a 	gestionar (los </a:t>
            </a:r>
            <a:r>
              <a:rPr lang="es-ES_tradnl" sz="2000" dirty="0" err="1">
                <a:solidFill>
                  <a:srgbClr val="000000"/>
                </a:solidFill>
                <a:uFill>
                  <a:solidFill>
                    <a:srgbClr val="000000"/>
                  </a:solidFill>
                </a:uFill>
                <a:latin typeface="Helvetica Neue"/>
                <a:ea typeface="Helvetica Neue"/>
                <a:cs typeface="Helvetica Neue"/>
              </a:rPr>
              <a:t>ECSs</a:t>
            </a:r>
            <a:r>
              <a:rPr lang="es-ES_tradnl" sz="2000" dirty="0">
                <a:solidFill>
                  <a:srgbClr val="000000"/>
                </a:solidFill>
                <a:uFill>
                  <a:solidFill>
                    <a:srgbClr val="000000"/>
                  </a:solidFill>
                </a:uFill>
                <a:latin typeface="Helvetica Neue"/>
                <a:ea typeface="Helvetica Neue"/>
                <a:cs typeface="Helvetica Neue"/>
              </a:rPr>
              <a:t>)</a:t>
            </a:r>
          </a:p>
          <a:p>
            <a:pPr defTabSz="457200">
              <a:spcBef>
                <a:spcPts val="0"/>
              </a:spcBef>
            </a:pPr>
            <a:r>
              <a:rPr lang="es-ES_tradnl" sz="2000" dirty="0" smtClean="0"/>
              <a:t>	</a:t>
            </a:r>
            <a:r>
              <a:rPr lang="es-ES_tradnl" sz="2000" dirty="0">
                <a:solidFill>
                  <a:srgbClr val="000000"/>
                </a:solidFill>
                <a:uFill>
                  <a:solidFill>
                    <a:srgbClr val="000000"/>
                  </a:solidFill>
                </a:uFill>
                <a:latin typeface="Helvetica Neue"/>
                <a:ea typeface="Helvetica Neue"/>
                <a:cs typeface="Helvetica Neue"/>
              </a:rPr>
              <a:t>2.3	Criterios y protocolos </a:t>
            </a:r>
            <a:r>
              <a:rPr lang="es-ES_tradnl" sz="2000" dirty="0" smtClean="0"/>
              <a:t>	</a:t>
            </a:r>
            <a:r>
              <a:rPr lang="es-ES_tradnl" sz="2000" dirty="0">
                <a:solidFill>
                  <a:srgbClr val="000000"/>
                </a:solidFill>
                <a:uFill>
                  <a:solidFill>
                    <a:srgbClr val="000000"/>
                  </a:solidFill>
                </a:uFill>
                <a:latin typeface="Helvetica Neue"/>
                <a:ea typeface="Helvetica Neue"/>
                <a:cs typeface="Helvetica Neue"/>
              </a:rPr>
              <a:t>para Nombrar los </a:t>
            </a:r>
            <a:r>
              <a:rPr lang="es-ES_tradnl" sz="2000" dirty="0" err="1">
                <a:solidFill>
                  <a:srgbClr val="000000"/>
                </a:solidFill>
                <a:uFill>
                  <a:solidFill>
                    <a:srgbClr val="000000"/>
                  </a:solidFill>
                </a:uFill>
                <a:latin typeface="Helvetica Neue"/>
                <a:ea typeface="Helvetica Neue"/>
                <a:cs typeface="Helvetica Neue"/>
              </a:rPr>
              <a:t>ECSs</a:t>
            </a:r>
            <a:r>
              <a:rPr sz="2000" dirty="0">
                <a:solidFill>
                  <a:srgbClr val="000000"/>
                </a:solidFill>
                <a:uFill>
                  <a:solidFill>
                    <a:srgbClr val="000000"/>
                  </a:solidFill>
                </a:uFill>
                <a:latin typeface="Helvetica Neue"/>
                <a:ea typeface="Helvetica Neue"/>
                <a:cs typeface="Helvetica Neue"/>
              </a:rPr>
              <a:t>	</a:t>
            </a:r>
            <a:endParaRPr lang="es-ES" sz="2000" dirty="0" smtClean="0">
              <a:solidFill>
                <a:srgbClr val="000000"/>
              </a:solidFill>
              <a:uFill>
                <a:solidFill>
                  <a:srgbClr val="000000"/>
                </a:solidFill>
              </a:uFill>
              <a:latin typeface="Helvetica Neue"/>
              <a:ea typeface="Helvetica Neue"/>
              <a:cs typeface="Helvetica Neue"/>
            </a:endParaRPr>
          </a:p>
          <a:p>
            <a:pPr defTabSz="457200">
              <a:spcBef>
                <a:spcPts val="0"/>
              </a:spcBef>
            </a:pPr>
            <a:r>
              <a:rPr lang="es-ES_tradnl" sz="2000" dirty="0" smtClean="0">
                <a:solidFill>
                  <a:srgbClr val="000000"/>
                </a:solidFill>
                <a:uFill>
                  <a:solidFill>
                    <a:srgbClr val="000000"/>
                  </a:solidFill>
                </a:uFill>
                <a:latin typeface="Helvetica Neue"/>
                <a:ea typeface="Helvetica Neue"/>
                <a:cs typeface="Helvetica Neue"/>
              </a:rPr>
              <a:t>	2.4</a:t>
            </a:r>
            <a:r>
              <a:rPr lang="es-ES_tradnl" sz="2000" dirty="0">
                <a:solidFill>
                  <a:srgbClr val="000000"/>
                </a:solidFill>
                <a:uFill>
                  <a:solidFill>
                    <a:srgbClr val="000000"/>
                  </a:solidFill>
                </a:uFill>
                <a:latin typeface="Helvetica Neue"/>
                <a:ea typeface="Helvetica Neue"/>
                <a:cs typeface="Helvetica Neue"/>
              </a:rPr>
              <a:t>	Responsable de los </a:t>
            </a:r>
            <a:r>
              <a:rPr lang="es-ES_tradnl" sz="2000" dirty="0" smtClean="0">
                <a:solidFill>
                  <a:srgbClr val="000000"/>
                </a:solidFill>
                <a:uFill>
                  <a:solidFill>
                    <a:srgbClr val="000000"/>
                  </a:solidFill>
                </a:uFill>
                <a:latin typeface="Helvetica Neue"/>
                <a:ea typeface="Helvetica Neue"/>
                <a:cs typeface="Helvetica Neue"/>
              </a:rPr>
              <a:t>	procedimientos </a:t>
            </a:r>
            <a:r>
              <a:rPr lang="es-ES_tradnl" sz="2000" dirty="0">
                <a:solidFill>
                  <a:srgbClr val="000000"/>
                </a:solidFill>
                <a:uFill>
                  <a:solidFill>
                    <a:srgbClr val="000000"/>
                  </a:solidFill>
                </a:uFill>
                <a:latin typeface="Helvetica Neue"/>
                <a:ea typeface="Helvetica Neue"/>
                <a:cs typeface="Helvetica Neue"/>
              </a:rPr>
              <a:t>de GCS y de </a:t>
            </a:r>
            <a:r>
              <a:rPr lang="es-ES_tradnl" sz="2000" dirty="0" smtClean="0">
                <a:solidFill>
                  <a:srgbClr val="000000"/>
                </a:solidFill>
                <a:uFill>
                  <a:solidFill>
                    <a:srgbClr val="000000"/>
                  </a:solidFill>
                </a:uFill>
                <a:latin typeface="Helvetica Neue"/>
                <a:ea typeface="Helvetica Neue"/>
                <a:cs typeface="Helvetica Neue"/>
              </a:rPr>
              <a:t>	la </a:t>
            </a:r>
            <a:r>
              <a:rPr lang="es-ES_tradnl" sz="2000" dirty="0" err="1">
                <a:solidFill>
                  <a:srgbClr val="000000"/>
                </a:solidFill>
                <a:uFill>
                  <a:solidFill>
                    <a:srgbClr val="000000"/>
                  </a:solidFill>
                </a:uFill>
                <a:latin typeface="Helvetica Neue"/>
                <a:ea typeface="Helvetica Neue"/>
                <a:cs typeface="Helvetica Neue"/>
              </a:rPr>
              <a:t>creació</a:t>
            </a:r>
            <a:r>
              <a:rPr lang="fr-FR" sz="2000" dirty="0">
                <a:solidFill>
                  <a:srgbClr val="000000"/>
                </a:solidFill>
                <a:uFill>
                  <a:solidFill>
                    <a:srgbClr val="000000"/>
                  </a:solidFill>
                </a:uFill>
                <a:latin typeface="Helvetica Neue"/>
                <a:ea typeface="Helvetica Neue"/>
                <a:cs typeface="Helvetica Neue"/>
              </a:rPr>
              <a:t>n de L</a:t>
            </a:r>
            <a:r>
              <a:rPr lang="es-ES_tradnl" sz="2000" dirty="0">
                <a:solidFill>
                  <a:srgbClr val="000000"/>
                </a:solidFill>
                <a:uFill>
                  <a:solidFill>
                    <a:srgbClr val="000000"/>
                  </a:solidFill>
                </a:uFill>
                <a:latin typeface="Helvetica Neue"/>
                <a:ea typeface="Helvetica Neue"/>
                <a:cs typeface="Helvetica Neue"/>
              </a:rPr>
              <a:t>í</a:t>
            </a:r>
            <a:r>
              <a:rPr lang="pt-PT" sz="2000" dirty="0">
                <a:solidFill>
                  <a:srgbClr val="000000"/>
                </a:solidFill>
                <a:uFill>
                  <a:solidFill>
                    <a:srgbClr val="000000"/>
                  </a:solidFill>
                </a:uFill>
                <a:latin typeface="Helvetica Neue"/>
                <a:ea typeface="Helvetica Neue"/>
                <a:cs typeface="Helvetica Neue"/>
              </a:rPr>
              <a:t>neas Base.</a:t>
            </a:r>
            <a:r>
              <a:rPr lang="pt-PT" sz="2000" dirty="0"/>
              <a:t>	</a:t>
            </a:r>
            <a:endParaRPr lang="pt-PT" sz="2000" dirty="0" smtClean="0"/>
          </a:p>
          <a:p>
            <a:pPr defTabSz="457200">
              <a:spcBef>
                <a:spcPts val="0"/>
              </a:spcBef>
            </a:pPr>
            <a:r>
              <a:rPr lang="es-ES_tradnl" sz="2000" dirty="0" smtClean="0">
                <a:solidFill>
                  <a:srgbClr val="000000"/>
                </a:solidFill>
                <a:uFill>
                  <a:solidFill>
                    <a:srgbClr val="000000"/>
                  </a:solidFill>
                </a:uFill>
                <a:latin typeface="Helvetica Neue"/>
                <a:ea typeface="Helvetica Neue"/>
                <a:cs typeface="Helvetica Neue"/>
              </a:rPr>
              <a:t>	2.5</a:t>
            </a:r>
            <a:r>
              <a:rPr lang="es-ES_tradnl" sz="2000" dirty="0">
                <a:solidFill>
                  <a:srgbClr val="000000"/>
                </a:solidFill>
                <a:uFill>
                  <a:solidFill>
                    <a:srgbClr val="000000"/>
                  </a:solidFill>
                </a:uFill>
                <a:latin typeface="Helvetica Neue"/>
                <a:ea typeface="Helvetica Neue"/>
                <a:cs typeface="Helvetica Neue"/>
              </a:rPr>
              <a:t>	Políticas para el Control </a:t>
            </a:r>
            <a:r>
              <a:rPr lang="es-ES_tradnl" sz="2000" dirty="0" smtClean="0">
                <a:solidFill>
                  <a:srgbClr val="000000"/>
                </a:solidFill>
                <a:uFill>
                  <a:solidFill>
                    <a:srgbClr val="000000"/>
                  </a:solidFill>
                </a:uFill>
                <a:latin typeface="Helvetica Neue"/>
                <a:ea typeface="Helvetica Neue"/>
                <a:cs typeface="Helvetica Neue"/>
              </a:rPr>
              <a:t>	de </a:t>
            </a:r>
            <a:r>
              <a:rPr lang="es-ES_tradnl" sz="2000" dirty="0">
                <a:solidFill>
                  <a:srgbClr val="000000"/>
                </a:solidFill>
                <a:uFill>
                  <a:solidFill>
                    <a:srgbClr val="000000"/>
                  </a:solidFill>
                </a:uFill>
                <a:latin typeface="Helvetica Neue"/>
                <a:ea typeface="Helvetica Neue"/>
                <a:cs typeface="Helvetica Neue"/>
              </a:rPr>
              <a:t>Cambios y la </a:t>
            </a:r>
            <a:r>
              <a:rPr lang="es-ES_tradnl" sz="2000" dirty="0" err="1">
                <a:solidFill>
                  <a:srgbClr val="000000"/>
                </a:solidFill>
                <a:uFill>
                  <a:solidFill>
                    <a:srgbClr val="000000"/>
                  </a:solidFill>
                </a:uFill>
                <a:latin typeface="Helvetica Neue"/>
                <a:ea typeface="Helvetica Neue"/>
                <a:cs typeface="Helvetica Neue"/>
              </a:rPr>
              <a:t>Gestió</a:t>
            </a:r>
            <a:r>
              <a:rPr lang="de-DE" sz="2000" dirty="0">
                <a:solidFill>
                  <a:srgbClr val="000000"/>
                </a:solidFill>
                <a:uFill>
                  <a:solidFill>
                    <a:srgbClr val="000000"/>
                  </a:solidFill>
                </a:uFill>
                <a:latin typeface="Helvetica Neue"/>
                <a:ea typeface="Helvetica Neue"/>
                <a:cs typeface="Helvetica Neue"/>
              </a:rPr>
              <a:t>n de </a:t>
            </a:r>
            <a:r>
              <a:rPr lang="de-DE" sz="2000" dirty="0" smtClean="0">
                <a:solidFill>
                  <a:srgbClr val="000000"/>
                </a:solidFill>
                <a:uFill>
                  <a:solidFill>
                    <a:srgbClr val="000000"/>
                  </a:solidFill>
                </a:uFill>
                <a:latin typeface="Helvetica Neue"/>
                <a:ea typeface="Helvetica Neue"/>
                <a:cs typeface="Helvetica Neue"/>
              </a:rPr>
              <a:t>	Versiones</a:t>
            </a:r>
            <a:r>
              <a:rPr lang="de-DE" sz="2000" dirty="0">
                <a:solidFill>
                  <a:srgbClr val="000000"/>
                </a:solidFill>
                <a:uFill>
                  <a:solidFill>
                    <a:srgbClr val="000000"/>
                  </a:solidFill>
                </a:uFill>
                <a:latin typeface="Helvetica Neue"/>
                <a:ea typeface="Helvetica Neue"/>
                <a:cs typeface="Helvetica Neue"/>
              </a:rPr>
              <a:t>	</a:t>
            </a:r>
            <a:endParaRPr lang="es-ES" sz="2000" dirty="0">
              <a:solidFill>
                <a:srgbClr val="000000"/>
              </a:solidFill>
              <a:uFill>
                <a:solidFill>
                  <a:srgbClr val="000000"/>
                </a:solidFill>
              </a:uFill>
              <a:latin typeface="Helvetica Neue"/>
              <a:ea typeface="Helvetica Neue"/>
              <a:cs typeface="Helvetica Neue"/>
            </a:endParaRP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rPr>
              <a:t>	</a:t>
            </a:r>
            <a:r>
              <a:rPr lang="es-ES_tradnl" sz="2000" dirty="0" smtClean="0">
                <a:solidFill>
                  <a:srgbClr val="000000"/>
                </a:solidFill>
                <a:uFill>
                  <a:solidFill>
                    <a:srgbClr val="000000"/>
                  </a:solidFill>
                </a:uFill>
                <a:latin typeface="Helvetica Neue"/>
                <a:ea typeface="Helvetica Neue"/>
                <a:cs typeface="Helvetica Neue"/>
              </a:rPr>
              <a:t>2.6</a:t>
            </a:r>
            <a:r>
              <a:rPr lang="es-ES_tradnl" sz="2000" dirty="0">
                <a:solidFill>
                  <a:srgbClr val="000000"/>
                </a:solidFill>
                <a:uFill>
                  <a:solidFill>
                    <a:srgbClr val="000000"/>
                  </a:solidFill>
                </a:uFill>
                <a:latin typeface="Helvetica Neue"/>
                <a:ea typeface="Helvetica Neue"/>
                <a:cs typeface="Helvetica Neue"/>
              </a:rPr>
              <a:t>	Registros para mantener </a:t>
            </a:r>
            <a:r>
              <a:rPr lang="es-ES_tradnl" sz="2000" dirty="0" smtClean="0">
                <a:solidFill>
                  <a:srgbClr val="000000"/>
                </a:solidFill>
                <a:uFill>
                  <a:solidFill>
                    <a:srgbClr val="000000"/>
                  </a:solidFill>
                </a:uFill>
                <a:latin typeface="Helvetica Neue"/>
                <a:ea typeface="Helvetica Neue"/>
                <a:cs typeface="Helvetica Neue"/>
              </a:rPr>
              <a:t>	el </a:t>
            </a:r>
            <a:r>
              <a:rPr lang="es-ES_tradnl" sz="2000" dirty="0">
                <a:solidFill>
                  <a:srgbClr val="000000"/>
                </a:solidFill>
                <a:uFill>
                  <a:solidFill>
                    <a:srgbClr val="000000"/>
                  </a:solidFill>
                </a:uFill>
                <a:latin typeface="Helvetica Neue"/>
                <a:ea typeface="Helvetica Neue"/>
                <a:cs typeface="Helvetica Neue"/>
              </a:rPr>
              <a:t>rastro de los cambios</a:t>
            </a:r>
            <a:endParaRPr sz="2000" dirty="0">
              <a:solidFill>
                <a:srgbClr val="000000"/>
              </a:solidFill>
              <a:uFill>
                <a:solidFill>
                  <a:srgbClr val="000000"/>
                </a:solidFill>
              </a:uFill>
              <a:latin typeface="Helvetica Neue"/>
              <a:ea typeface="Helvetica Neue"/>
              <a:cs typeface="Helvetica Neue"/>
            </a:endParaRPr>
          </a:p>
        </p:txBody>
      </p:sp>
      <p:sp>
        <p:nvSpPr>
          <p:cNvPr id="178" name="Shape 178">
            <a:hlinkClick r:id="rId5" action="ppaction://hlinksldjump"/>
          </p:cNvPr>
          <p:cNvSpPr/>
          <p:nvPr/>
        </p:nvSpPr>
        <p:spPr>
          <a:xfrm>
            <a:off x="5586652" y="3562138"/>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0" name="Shape 180">
            <a:hlinkClick r:id="rId5" action="ppaction://hlinksldjump"/>
          </p:cNvPr>
          <p:cNvSpPr/>
          <p:nvPr/>
        </p:nvSpPr>
        <p:spPr>
          <a:xfrm>
            <a:off x="10176594" y="3593818"/>
            <a:ext cx="4090616" cy="669354"/>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2" name="Shape 182">
            <a:hlinkClick r:id="rId5" action="ppaction://hlinksldjump"/>
          </p:cNvPr>
          <p:cNvSpPr/>
          <p:nvPr/>
        </p:nvSpPr>
        <p:spPr>
          <a:xfrm>
            <a:off x="14766536" y="3625497"/>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7" name="Shape 187"/>
          <p:cNvSpPr/>
          <p:nvPr/>
        </p:nvSpPr>
        <p:spPr>
          <a:xfrm>
            <a:off x="5526848" y="4844943"/>
            <a:ext cx="4150420" cy="7042258"/>
          </a:xfrm>
          <a:prstGeom prst="roundRect">
            <a:avLst>
              <a:gd name="adj" fmla="val 21900"/>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88" name="Shape 188"/>
          <p:cNvSpPr/>
          <p:nvPr/>
        </p:nvSpPr>
        <p:spPr>
          <a:xfrm>
            <a:off x="10116790" y="4844943"/>
            <a:ext cx="4150420" cy="7042257"/>
          </a:xfrm>
          <a:prstGeom prst="roundRect">
            <a:avLst>
              <a:gd name="adj" fmla="val 18996"/>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89" name="Shape 189"/>
          <p:cNvSpPr/>
          <p:nvPr/>
        </p:nvSpPr>
        <p:spPr>
          <a:xfrm>
            <a:off x="14706732" y="4844942"/>
            <a:ext cx="4150420" cy="7042257"/>
          </a:xfrm>
          <a:prstGeom prst="roundRect">
            <a:avLst>
              <a:gd name="adj" fmla="val 21900"/>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9" name="Shape 179"/>
          <p:cNvSpPr/>
          <p:nvPr/>
        </p:nvSpPr>
        <p:spPr>
          <a:xfrm>
            <a:off x="9857506" y="3545027"/>
            <a:ext cx="4841922" cy="718145"/>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pPr algn="ctr"/>
            <a:r>
              <a:rPr lang="es-ES" sz="2000" dirty="0" smtClean="0"/>
              <a:t>7 </a:t>
            </a:r>
            <a:r>
              <a:rPr lang="es-ES_tradnl" sz="2000" dirty="0"/>
              <a:t>Mecanismos de seguimiento </a:t>
            </a:r>
            <a:r>
              <a:rPr lang="es-ES_tradnl" sz="2000" dirty="0" smtClean="0"/>
              <a:t>y </a:t>
            </a:r>
            <a:r>
              <a:rPr lang="es-ES_tradnl" sz="2000" dirty="0"/>
              <a:t>control</a:t>
            </a:r>
            <a:endParaRPr sz="2000" dirty="0"/>
          </a:p>
        </p:txBody>
      </p:sp>
      <p:sp>
        <p:nvSpPr>
          <p:cNvPr id="30" name="Shape 177"/>
          <p:cNvSpPr/>
          <p:nvPr/>
        </p:nvSpPr>
        <p:spPr>
          <a:xfrm>
            <a:off x="6200804" y="3609215"/>
            <a:ext cx="2890434" cy="44114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r>
              <a:rPr lang="es-ES_tradnl" dirty="0" smtClean="0"/>
              <a:t>6 Gestión del Equipo</a:t>
            </a:r>
            <a:endParaRPr dirty="0"/>
          </a:p>
        </p:txBody>
      </p:sp>
      <p:sp>
        <p:nvSpPr>
          <p:cNvPr id="31" name="Shape 179"/>
          <p:cNvSpPr/>
          <p:nvPr/>
        </p:nvSpPr>
        <p:spPr>
          <a:xfrm>
            <a:off x="14789978" y="3731462"/>
            <a:ext cx="3983927" cy="410369"/>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pPr algn="ctr"/>
            <a:r>
              <a:rPr lang="es-ES_tradnl" sz="2000" dirty="0" smtClean="0"/>
              <a:t>8 </a:t>
            </a:r>
            <a:r>
              <a:rPr lang="es-ES_tradnl" sz="2000" dirty="0" err="1" smtClean="0"/>
              <a:t>Apé</a:t>
            </a:r>
            <a:r>
              <a:rPr lang="it-IT" sz="2000" dirty="0"/>
              <a:t>ndices</a:t>
            </a:r>
            <a:endParaRPr sz="2000" dirty="0"/>
          </a:p>
        </p:txBody>
      </p:sp>
      <p:sp>
        <p:nvSpPr>
          <p:cNvPr id="3" name="Marcador de número de diapositiva 2"/>
          <p:cNvSpPr>
            <a:spLocks noGrp="1"/>
          </p:cNvSpPr>
          <p:nvPr>
            <p:ph type="sldNum" sz="quarter" idx="2"/>
          </p:nvPr>
        </p:nvSpPr>
        <p:spPr/>
        <p:txBody>
          <a:bodyPr/>
          <a:lstStyle/>
          <a:p>
            <a:fld id="{86CB4B4D-7CA3-9044-876B-883B54F8677D}" type="slidenum">
              <a:rPr lang="es-ES" smtClean="0"/>
              <a:t>3</a:t>
            </a:fld>
            <a:endParaRPr lang="es-ES"/>
          </a:p>
        </p:txBody>
      </p:sp>
    </p:spTree>
    <p:extLst>
      <p:ext uri="{BB962C8B-B14F-4D97-AF65-F5344CB8AC3E}">
        <p14:creationId xmlns:p14="http://schemas.microsoft.com/office/powerpoint/2010/main" val="3871056862"/>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19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197" name="Shape 197"/>
          <p:cNvSpPr/>
          <p:nvPr/>
        </p:nvSpPr>
        <p:spPr>
          <a:xfrm>
            <a:off x="1044066" y="512137"/>
            <a:ext cx="3946780" cy="77139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dirty="0"/>
              <a:t>1. </a:t>
            </a:r>
            <a:r>
              <a:rPr dirty="0" err="1"/>
              <a:t>Introducción</a:t>
            </a:r>
            <a:endParaRPr dirty="0"/>
          </a:p>
        </p:txBody>
      </p:sp>
      <p:grpSp>
        <p:nvGrpSpPr>
          <p:cNvPr id="200" name="Group 200"/>
          <p:cNvGrpSpPr/>
          <p:nvPr/>
        </p:nvGrpSpPr>
        <p:grpSpPr>
          <a:xfrm>
            <a:off x="10277988" y="3792773"/>
            <a:ext cx="3946782" cy="771400"/>
            <a:chOff x="0" y="0"/>
            <a:chExt cx="3946780" cy="771399"/>
          </a:xfrm>
        </p:grpSpPr>
        <p:sp>
          <p:nvSpPr>
            <p:cNvPr id="198" name="Shape 198"/>
            <p:cNvSpPr/>
            <p:nvPr/>
          </p:nvSpPr>
          <p:spPr>
            <a:xfrm>
              <a:off x="0" y="0"/>
              <a:ext cx="3946780"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99" name="Shape 199"/>
            <p:cNvSpPr/>
            <p:nvPr/>
          </p:nvSpPr>
          <p:spPr>
            <a:xfrm>
              <a:off x="919162" y="74548"/>
              <a:ext cx="2108455" cy="6223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dirty="0"/>
                <a:t>1 </a:t>
              </a:r>
              <a:r>
                <a:rPr dirty="0" err="1"/>
                <a:t>Proposito</a:t>
              </a:r>
              <a:endParaRPr dirty="0"/>
            </a:p>
          </p:txBody>
        </p:sp>
      </p:grpSp>
      <p:sp>
        <p:nvSpPr>
          <p:cNvPr id="201" name="Shape 201"/>
          <p:cNvSpPr/>
          <p:nvPr/>
        </p:nvSpPr>
        <p:spPr>
          <a:xfrm>
            <a:off x="5311535" y="4839958"/>
            <a:ext cx="14430563" cy="134734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marL="457200" algn="just" defTabSz="457200">
              <a:lnSpc>
                <a:spcPct val="115000"/>
              </a:lnSpc>
              <a:spcBef>
                <a:spcPts val="600"/>
              </a:spcBef>
              <a:tabLst>
                <a:tab pos="444500" algn="l"/>
              </a:tabLst>
              <a:defRPr sz="2500">
                <a:solidFill>
                  <a:srgbClr val="00000A"/>
                </a:solidFill>
                <a:uFill>
                  <a:solidFill>
                    <a:srgbClr val="00000A"/>
                  </a:solidFill>
                </a:uFill>
                <a:latin typeface="Helvetica Neue"/>
                <a:ea typeface="Helvetica Neue"/>
                <a:cs typeface="Helvetica Neue"/>
                <a:sym typeface="Helvetica Neue"/>
              </a:defRPr>
            </a:lvl1pPr>
          </a:lstStyle>
          <a:p>
            <a:pPr>
              <a:defRPr>
                <a:solidFill>
                  <a:srgbClr val="000000"/>
                </a:solidFill>
                <a:uFill>
                  <a:solidFill>
                    <a:srgbClr val="000000"/>
                  </a:solidFill>
                </a:uFill>
                <a:latin typeface="Times New Roman"/>
                <a:ea typeface="Times New Roman"/>
                <a:cs typeface="Times New Roman"/>
                <a:sym typeface="Times New Roman"/>
              </a:defRPr>
            </a:pPr>
            <a:r>
              <a:rPr dirty="0">
                <a:solidFill>
                  <a:srgbClr val="00000A"/>
                </a:solidFill>
                <a:uFill>
                  <a:solidFill>
                    <a:srgbClr val="00000A"/>
                  </a:solidFill>
                </a:uFill>
                <a:latin typeface="Helvetica Neue"/>
                <a:ea typeface="Helvetica Neue"/>
                <a:cs typeface="Helvetica Neue"/>
                <a:sym typeface="Helvetica Neue"/>
              </a:rPr>
              <a:t>Este </a:t>
            </a:r>
            <a:r>
              <a:rPr dirty="0" err="1">
                <a:solidFill>
                  <a:srgbClr val="00000A"/>
                </a:solidFill>
                <a:uFill>
                  <a:solidFill>
                    <a:srgbClr val="00000A"/>
                  </a:solidFill>
                </a:uFill>
                <a:latin typeface="Helvetica Neue"/>
                <a:ea typeface="Helvetica Neue"/>
                <a:cs typeface="Helvetica Neue"/>
                <a:sym typeface="Helvetica Neue"/>
              </a:rPr>
              <a:t>documento</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detalla</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los</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requisitos</a:t>
            </a:r>
            <a:r>
              <a:rPr dirty="0">
                <a:solidFill>
                  <a:srgbClr val="00000A"/>
                </a:solidFill>
                <a:uFill>
                  <a:solidFill>
                    <a:srgbClr val="00000A"/>
                  </a:solidFill>
                </a:uFill>
                <a:latin typeface="Helvetica Neue"/>
                <a:ea typeface="Helvetica Neue"/>
                <a:cs typeface="Helvetica Neue"/>
                <a:sym typeface="Helvetica Neue"/>
              </a:rPr>
              <a:t> software que </a:t>
            </a:r>
            <a:r>
              <a:rPr dirty="0" err="1">
                <a:solidFill>
                  <a:srgbClr val="00000A"/>
                </a:solidFill>
                <a:uFill>
                  <a:solidFill>
                    <a:srgbClr val="00000A"/>
                  </a:solidFill>
                </a:uFill>
                <a:latin typeface="Helvetica Neue"/>
                <a:ea typeface="Helvetica Neue"/>
                <a:cs typeface="Helvetica Neue"/>
                <a:sym typeface="Helvetica Neue"/>
              </a:rPr>
              <a:t>debe</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cumplir</a:t>
            </a:r>
            <a:r>
              <a:rPr dirty="0">
                <a:solidFill>
                  <a:srgbClr val="00000A"/>
                </a:solidFill>
                <a:uFill>
                  <a:solidFill>
                    <a:srgbClr val="00000A"/>
                  </a:solidFill>
                </a:uFill>
                <a:latin typeface="Helvetica Neue"/>
                <a:ea typeface="Helvetica Neue"/>
                <a:cs typeface="Helvetica Neue"/>
                <a:sym typeface="Helvetica Neue"/>
              </a:rPr>
              <a:t> un </a:t>
            </a:r>
            <a:r>
              <a:rPr dirty="0" err="1">
                <a:solidFill>
                  <a:srgbClr val="00000A"/>
                </a:solidFill>
                <a:uFill>
                  <a:solidFill>
                    <a:srgbClr val="00000A"/>
                  </a:solidFill>
                </a:uFill>
                <a:latin typeface="Helvetica Neue"/>
                <a:ea typeface="Helvetica Neue"/>
                <a:cs typeface="Helvetica Neue"/>
                <a:sym typeface="Helvetica Neue"/>
              </a:rPr>
              <a:t>sistema</a:t>
            </a:r>
            <a:r>
              <a:rPr dirty="0">
                <a:solidFill>
                  <a:srgbClr val="00000A"/>
                </a:solidFill>
                <a:uFill>
                  <a:solidFill>
                    <a:srgbClr val="00000A"/>
                  </a:solidFill>
                </a:uFill>
                <a:latin typeface="Helvetica Neue"/>
                <a:ea typeface="Helvetica Neue"/>
                <a:cs typeface="Helvetica Neue"/>
                <a:sym typeface="Helvetica Neue"/>
              </a:rPr>
              <a:t> de </a:t>
            </a:r>
            <a:r>
              <a:rPr dirty="0" err="1">
                <a:solidFill>
                  <a:srgbClr val="00000A"/>
                </a:solidFill>
                <a:uFill>
                  <a:solidFill>
                    <a:srgbClr val="00000A"/>
                  </a:solidFill>
                </a:uFill>
                <a:latin typeface="Helvetica Neue"/>
                <a:ea typeface="Helvetica Neue"/>
                <a:cs typeface="Helvetica Neue"/>
                <a:sym typeface="Helvetica Neue"/>
              </a:rPr>
              <a:t>consultas</a:t>
            </a:r>
            <a:r>
              <a:rPr dirty="0">
                <a:solidFill>
                  <a:srgbClr val="00000A"/>
                </a:solidFill>
                <a:uFill>
                  <a:solidFill>
                    <a:srgbClr val="00000A"/>
                  </a:solidFill>
                </a:uFill>
                <a:latin typeface="Helvetica Neue"/>
                <a:ea typeface="Helvetica Neue"/>
                <a:cs typeface="Helvetica Neue"/>
                <a:sym typeface="Helvetica Neue"/>
              </a:rPr>
              <a:t> y </a:t>
            </a:r>
            <a:r>
              <a:rPr dirty="0" err="1">
                <a:solidFill>
                  <a:srgbClr val="00000A"/>
                </a:solidFill>
                <a:uFill>
                  <a:solidFill>
                    <a:srgbClr val="00000A"/>
                  </a:solidFill>
                </a:uFill>
                <a:latin typeface="Helvetica Neue"/>
                <a:ea typeface="Helvetica Neue"/>
                <a:cs typeface="Helvetica Neue"/>
                <a:sym typeface="Helvetica Neue"/>
              </a:rPr>
              <a:t>preguntas</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médicas</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resaltando</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los</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aspectos</a:t>
            </a:r>
            <a:r>
              <a:rPr dirty="0">
                <a:solidFill>
                  <a:srgbClr val="00000A"/>
                </a:solidFill>
                <a:uFill>
                  <a:solidFill>
                    <a:srgbClr val="00000A"/>
                  </a:solidFill>
                </a:uFill>
                <a:latin typeface="Helvetica Neue"/>
                <a:ea typeface="Helvetica Neue"/>
                <a:cs typeface="Helvetica Neue"/>
                <a:sym typeface="Helvetica Neue"/>
              </a:rPr>
              <a:t> claves del </a:t>
            </a:r>
            <a:r>
              <a:rPr dirty="0" err="1">
                <a:solidFill>
                  <a:srgbClr val="00000A"/>
                </a:solidFill>
                <a:uFill>
                  <a:solidFill>
                    <a:srgbClr val="00000A"/>
                  </a:solidFill>
                </a:uFill>
                <a:latin typeface="Helvetica Neue"/>
                <a:ea typeface="Helvetica Neue"/>
                <a:cs typeface="Helvetica Neue"/>
                <a:sym typeface="Helvetica Neue"/>
              </a:rPr>
              <a:t>desarrollo</a:t>
            </a:r>
            <a:r>
              <a:rPr dirty="0">
                <a:solidFill>
                  <a:srgbClr val="00000A"/>
                </a:solidFill>
                <a:uFill>
                  <a:solidFill>
                    <a:srgbClr val="00000A"/>
                  </a:solidFill>
                </a:uFill>
                <a:latin typeface="Helvetica Neue"/>
                <a:ea typeface="Helvetica Neue"/>
                <a:cs typeface="Helvetica Neue"/>
                <a:sym typeface="Helvetica Neue"/>
              </a:rPr>
              <a:t> que se </a:t>
            </a:r>
            <a:r>
              <a:rPr dirty="0" err="1">
                <a:solidFill>
                  <a:srgbClr val="00000A"/>
                </a:solidFill>
                <a:uFill>
                  <a:solidFill>
                    <a:srgbClr val="00000A"/>
                  </a:solidFill>
                </a:uFill>
                <a:latin typeface="Helvetica Neue"/>
                <a:ea typeface="Helvetica Neue"/>
                <a:cs typeface="Helvetica Neue"/>
                <a:sym typeface="Helvetica Neue"/>
              </a:rPr>
              <a:t>muestran</a:t>
            </a:r>
            <a:r>
              <a:rPr dirty="0">
                <a:solidFill>
                  <a:srgbClr val="00000A"/>
                </a:solidFill>
                <a:uFill>
                  <a:solidFill>
                    <a:srgbClr val="00000A"/>
                  </a:solidFill>
                </a:uFill>
                <a:latin typeface="Helvetica Neue"/>
                <a:ea typeface="Helvetica Neue"/>
                <a:cs typeface="Helvetica Neue"/>
                <a:sym typeface="Helvetica Neue"/>
              </a:rPr>
              <a:t> a lo largo del </a:t>
            </a:r>
            <a:r>
              <a:rPr dirty="0" err="1">
                <a:solidFill>
                  <a:srgbClr val="00000A"/>
                </a:solidFill>
                <a:uFill>
                  <a:solidFill>
                    <a:srgbClr val="00000A"/>
                  </a:solidFill>
                </a:uFill>
                <a:latin typeface="Helvetica Neue"/>
                <a:ea typeface="Helvetica Neue"/>
                <a:cs typeface="Helvetica Neue"/>
                <a:sym typeface="Helvetica Neue"/>
              </a:rPr>
              <a:t>todo</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este</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documento</a:t>
            </a:r>
            <a:r>
              <a:rPr dirty="0">
                <a:solidFill>
                  <a:srgbClr val="00000A"/>
                </a:solidFill>
                <a:uFill>
                  <a:solidFill>
                    <a:srgbClr val="00000A"/>
                  </a:solidFill>
                </a:uFill>
                <a:latin typeface="Helvetica Neue"/>
                <a:ea typeface="Helvetica Neue"/>
                <a:cs typeface="Helvetica Neue"/>
                <a:sym typeface="Helvetica Neue"/>
              </a:rPr>
              <a:t>.</a:t>
            </a:r>
          </a:p>
        </p:txBody>
      </p:sp>
      <p:sp>
        <p:nvSpPr>
          <p:cNvPr id="16" name="Shape 212"/>
          <p:cNvSpPr/>
          <p:nvPr/>
        </p:nvSpPr>
        <p:spPr>
          <a:xfrm>
            <a:off x="4492905" y="3278808"/>
            <a:ext cx="16067822" cy="9051737"/>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Marcador de número de diapositiva 2"/>
          <p:cNvSpPr>
            <a:spLocks noGrp="1"/>
          </p:cNvSpPr>
          <p:nvPr>
            <p:ph type="sldNum" sz="quarter" idx="2"/>
          </p:nvPr>
        </p:nvSpPr>
        <p:spPr/>
        <p:txBody>
          <a:bodyPr/>
          <a:lstStyle/>
          <a:p>
            <a:fld id="{86CB4B4D-7CA3-9044-876B-883B54F8677D}" type="slidenum">
              <a:rPr lang="es-ES" smtClean="0"/>
              <a:t>4</a:t>
            </a:fld>
            <a:endParaRPr lang="es-ES"/>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09"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11" name="Shape 211"/>
          <p:cNvSpPr/>
          <p:nvPr/>
        </p:nvSpPr>
        <p:spPr>
          <a:xfrm>
            <a:off x="1044066" y="500292"/>
            <a:ext cx="3885679"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1. Introducción</a:t>
            </a:r>
          </a:p>
        </p:txBody>
      </p:sp>
      <p:sp>
        <p:nvSpPr>
          <p:cNvPr id="212" name="Shape 212"/>
          <p:cNvSpPr/>
          <p:nvPr/>
        </p:nvSpPr>
        <p:spPr>
          <a:xfrm>
            <a:off x="4211782" y="3128022"/>
            <a:ext cx="15908746" cy="3134233"/>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215" name="Group 215"/>
          <p:cNvGrpSpPr/>
          <p:nvPr/>
        </p:nvGrpSpPr>
        <p:grpSpPr>
          <a:xfrm>
            <a:off x="8963473" y="2112372"/>
            <a:ext cx="6886126" cy="2762269"/>
            <a:chOff x="-1573375" y="-1842340"/>
            <a:chExt cx="7204362" cy="2762264"/>
          </a:xfrm>
        </p:grpSpPr>
        <p:sp>
          <p:nvSpPr>
            <p:cNvPr id="213" name="Shape 213"/>
            <p:cNvSpPr/>
            <p:nvPr/>
          </p:nvSpPr>
          <p:spPr>
            <a:xfrm>
              <a:off x="-1573375" y="-1842340"/>
              <a:ext cx="720436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14" name="Shape 214"/>
            <p:cNvSpPr/>
            <p:nvPr/>
          </p:nvSpPr>
          <p:spPr>
            <a:xfrm>
              <a:off x="-939955" y="-1738769"/>
              <a:ext cx="5937521"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_tradnl" dirty="0"/>
                <a:t>2 Ámbito del proyecto y objetivos	</a:t>
              </a:r>
              <a:endParaRPr lang="es-ES" dirty="0"/>
            </a:p>
          </p:txBody>
        </p:sp>
        <p:sp>
          <p:nvSpPr>
            <p:cNvPr id="10" name="Shape 213"/>
            <p:cNvSpPr/>
            <p:nvPr/>
          </p:nvSpPr>
          <p:spPr>
            <a:xfrm>
              <a:off x="-1573375" y="-582442"/>
              <a:ext cx="720436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1" name="Shape 214"/>
            <p:cNvSpPr/>
            <p:nvPr/>
          </p:nvSpPr>
          <p:spPr>
            <a:xfrm>
              <a:off x="-801246" y="-542012"/>
              <a:ext cx="5286970" cy="146193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_tradnl" dirty="0"/>
                <a:t>2.1	Declaración del </a:t>
              </a:r>
              <a:r>
                <a:rPr lang="es-ES_tradnl" dirty="0" smtClean="0"/>
                <a:t>á</a:t>
              </a:r>
              <a:r>
                <a:rPr lang="it-IT" dirty="0"/>
                <a:t>mbito	</a:t>
              </a:r>
              <a:endParaRPr lang="es-ES" dirty="0"/>
            </a:p>
            <a:p>
              <a:r>
                <a:rPr lang="es-ES_tradnl" dirty="0"/>
                <a:t>	</a:t>
              </a:r>
              <a:endParaRPr lang="es-ES" dirty="0"/>
            </a:p>
          </p:txBody>
        </p:sp>
      </p:grpSp>
      <p:sp>
        <p:nvSpPr>
          <p:cNvPr id="2" name="CuadroTexto 1"/>
          <p:cNvSpPr txBox="1"/>
          <p:nvPr/>
        </p:nvSpPr>
        <p:spPr>
          <a:xfrm>
            <a:off x="4627417" y="4387922"/>
            <a:ext cx="15129163" cy="15837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algn="just" defTabSz="457200">
              <a:lnSpc>
                <a:spcPct val="115000"/>
              </a:lnSpc>
              <a:spcBef>
                <a:spcPts val="600"/>
              </a:spcBef>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dirty="0">
                <a:solidFill>
                  <a:srgbClr val="00000A"/>
                </a:solidFill>
                <a:uFill>
                  <a:solidFill>
                    <a:srgbClr val="00000A"/>
                  </a:solidFill>
                </a:uFill>
                <a:latin typeface="Helvetica Neue"/>
                <a:ea typeface="Helvetica Neue"/>
                <a:cs typeface="Helvetica Neue"/>
                <a:sym typeface="Helvetica Neue"/>
              </a:rPr>
              <a:t>El á</a:t>
            </a:r>
            <a:r>
              <a:rPr lang="it-IT" sz="2500" dirty="0">
                <a:solidFill>
                  <a:srgbClr val="00000A"/>
                </a:solidFill>
                <a:uFill>
                  <a:solidFill>
                    <a:srgbClr val="00000A"/>
                  </a:solidFill>
                </a:uFill>
                <a:latin typeface="Helvetica Neue"/>
                <a:ea typeface="Helvetica Neue"/>
                <a:cs typeface="Helvetica Neue"/>
                <a:sym typeface="Helvetica Neue"/>
              </a:rPr>
              <a:t>mbito de este software ser</a:t>
            </a:r>
            <a:r>
              <a:rPr lang="es-ES_tradnl" sz="2500" dirty="0" err="1">
                <a:solidFill>
                  <a:srgbClr val="00000A"/>
                </a:solidFill>
                <a:uFill>
                  <a:solidFill>
                    <a:srgbClr val="00000A"/>
                  </a:solidFill>
                </a:uFill>
                <a:latin typeface="Helvetica Neue"/>
                <a:ea typeface="Helvetica Neue"/>
                <a:cs typeface="Helvetica Neue"/>
                <a:sym typeface="Helvetica Neue"/>
              </a:rPr>
              <a:t>ían</a:t>
            </a:r>
            <a:r>
              <a:rPr lang="es-ES_tradnl" sz="2500" dirty="0">
                <a:solidFill>
                  <a:srgbClr val="00000A"/>
                </a:solidFill>
                <a:uFill>
                  <a:solidFill>
                    <a:srgbClr val="00000A"/>
                  </a:solidFill>
                </a:uFill>
                <a:latin typeface="Helvetica Neue"/>
                <a:ea typeface="Helvetica Neue"/>
                <a:cs typeface="Helvetica Neue"/>
                <a:sym typeface="Helvetica Neue"/>
              </a:rPr>
              <a:t> los pacientes y los médicos que utilicen la aplicación.</a:t>
            </a:r>
            <a:endParaRPr lang="es-ES" sz="2500" dirty="0">
              <a:solidFill>
                <a:srgbClr val="00000A"/>
              </a:solidFill>
              <a:uFill>
                <a:solidFill>
                  <a:srgbClr val="00000A"/>
                </a:solidFill>
              </a:uFill>
              <a:latin typeface="Helvetica Neue"/>
              <a:ea typeface="Helvetica Neue"/>
              <a:cs typeface="Helvetica Neue"/>
              <a:sym typeface="Helvetica Neue"/>
            </a:endParaRPr>
          </a:p>
          <a:p>
            <a:pPr marL="457200" algn="just" defTabSz="457200">
              <a:lnSpc>
                <a:spcPct val="115000"/>
              </a:lnSpc>
              <a:spcBef>
                <a:spcPts val="600"/>
              </a:spcBef>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dirty="0">
                <a:solidFill>
                  <a:srgbClr val="00000A"/>
                </a:solidFill>
                <a:uFill>
                  <a:solidFill>
                    <a:srgbClr val="00000A"/>
                  </a:solidFill>
                </a:uFill>
                <a:latin typeface="Helvetica Neue"/>
                <a:ea typeface="Helvetica Neue"/>
                <a:cs typeface="Helvetica Neue"/>
                <a:sym typeface="Helvetica Neue"/>
              </a:rPr>
              <a:t>La aplicación abarca un sistema de ayuda para los pacientes por parte de una serie de profesionales de la medicina, los cuales ofrecen sus conocimientos y experiencia.</a:t>
            </a:r>
            <a:endParaRPr lang="es-ES" sz="2500" dirty="0">
              <a:solidFill>
                <a:srgbClr val="00000A"/>
              </a:solidFill>
              <a:uFill>
                <a:solidFill>
                  <a:srgbClr val="00000A"/>
                </a:solidFill>
              </a:uFill>
              <a:latin typeface="Helvetica Neue"/>
              <a:ea typeface="Helvetica Neue"/>
              <a:cs typeface="Helvetica Neue"/>
              <a:sym typeface="Helvetica Neue"/>
            </a:endParaRPr>
          </a:p>
        </p:txBody>
      </p:sp>
      <p:sp>
        <p:nvSpPr>
          <p:cNvPr id="14" name="Shape 212"/>
          <p:cNvSpPr/>
          <p:nvPr/>
        </p:nvSpPr>
        <p:spPr>
          <a:xfrm>
            <a:off x="4211782" y="6506505"/>
            <a:ext cx="15908746" cy="6599895"/>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15" name="Group 215"/>
          <p:cNvGrpSpPr/>
          <p:nvPr/>
        </p:nvGrpSpPr>
        <p:grpSpPr>
          <a:xfrm>
            <a:off x="8963473" y="6750755"/>
            <a:ext cx="6886126" cy="1502369"/>
            <a:chOff x="-1573375" y="-582442"/>
            <a:chExt cx="7204362" cy="1502366"/>
          </a:xfrm>
        </p:grpSpPr>
        <p:sp>
          <p:nvSpPr>
            <p:cNvPr id="18" name="Shape 213"/>
            <p:cNvSpPr/>
            <p:nvPr/>
          </p:nvSpPr>
          <p:spPr>
            <a:xfrm>
              <a:off x="-1573375" y="-582442"/>
              <a:ext cx="720436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9" name="Shape 214"/>
            <p:cNvSpPr/>
            <p:nvPr/>
          </p:nvSpPr>
          <p:spPr>
            <a:xfrm>
              <a:off x="-801246" y="-542012"/>
              <a:ext cx="5339836" cy="146193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_tradnl" dirty="0" smtClean="0"/>
                <a:t>2.2	</a:t>
              </a:r>
              <a:r>
                <a:rPr lang="es-ES" dirty="0" smtClean="0"/>
                <a:t>Funciones principales</a:t>
              </a:r>
              <a:r>
                <a:rPr lang="it-IT" dirty="0" smtClean="0"/>
                <a:t>	</a:t>
              </a:r>
              <a:endParaRPr lang="es-ES" dirty="0" smtClean="0"/>
            </a:p>
            <a:p>
              <a:r>
                <a:rPr lang="es-ES_tradnl" dirty="0"/>
                <a:t>	</a:t>
              </a:r>
              <a:endParaRPr lang="es-ES" dirty="0"/>
            </a:p>
          </p:txBody>
        </p:sp>
      </p:grpSp>
      <p:sp>
        <p:nvSpPr>
          <p:cNvPr id="3" name="CuadroTexto 2"/>
          <p:cNvSpPr txBox="1"/>
          <p:nvPr/>
        </p:nvSpPr>
        <p:spPr>
          <a:xfrm>
            <a:off x="4627417" y="7545192"/>
            <a:ext cx="14768944" cy="43922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algn="just" defTabSz="457200">
              <a:lnSpc>
                <a:spcPct val="115000"/>
              </a:lnSpc>
              <a:spcBef>
                <a:spcPts val="600"/>
              </a:spcBef>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dirty="0">
                <a:solidFill>
                  <a:srgbClr val="00000A"/>
                </a:solidFill>
                <a:uFill>
                  <a:solidFill>
                    <a:srgbClr val="00000A"/>
                  </a:solidFill>
                </a:uFill>
                <a:latin typeface="Helvetica Neue"/>
                <a:ea typeface="Helvetica Neue"/>
                <a:cs typeface="Helvetica Neue"/>
              </a:rPr>
              <a:t>Las funciones de la aplicación será</a:t>
            </a:r>
            <a:r>
              <a:rPr lang="de-DE" sz="2500" dirty="0">
                <a:solidFill>
                  <a:srgbClr val="00000A"/>
                </a:solidFill>
                <a:uFill>
                  <a:solidFill>
                    <a:srgbClr val="00000A"/>
                  </a:solidFill>
                </a:uFill>
                <a:latin typeface="Helvetica Neue"/>
                <a:ea typeface="Helvetica Neue"/>
                <a:cs typeface="Helvetica Neue"/>
              </a:rPr>
              <a:t>n:</a:t>
            </a:r>
            <a:endParaRPr lang="es-ES" sz="2500" dirty="0">
              <a:solidFill>
                <a:srgbClr val="00000A"/>
              </a:solidFill>
              <a:uFill>
                <a:solidFill>
                  <a:srgbClr val="00000A"/>
                </a:solidFill>
              </a:uFill>
              <a:latin typeface="Helvetica Neue"/>
              <a:ea typeface="Helvetica Neue"/>
              <a:cs typeface="Helvetica Neue"/>
            </a:endParaRPr>
          </a:p>
          <a:p>
            <a:pPr marL="800100" lvl="0" indent="-342900" algn="just" defTabSz="457200">
              <a:lnSpc>
                <a:spcPct val="115000"/>
              </a:lnSpc>
              <a:spcBef>
                <a:spcPts val="600"/>
              </a:spcBef>
              <a:buFont typeface="Arial" panose="020B0604020202020204" pitchFamily="34" charset="0"/>
              <a:buChar char="•"/>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b="1" dirty="0">
                <a:solidFill>
                  <a:srgbClr val="00000A"/>
                </a:solidFill>
                <a:uFill>
                  <a:solidFill>
                    <a:srgbClr val="00000A"/>
                  </a:solidFill>
                </a:uFill>
                <a:latin typeface="Helvetica Neue"/>
                <a:ea typeface="Helvetica Neue"/>
                <a:cs typeface="Helvetica Neue"/>
              </a:rPr>
              <a:t>Historial clínico</a:t>
            </a:r>
            <a:r>
              <a:rPr lang="es-ES_tradnl" sz="2500" dirty="0">
                <a:solidFill>
                  <a:srgbClr val="00000A"/>
                </a:solidFill>
                <a:uFill>
                  <a:solidFill>
                    <a:srgbClr val="00000A"/>
                  </a:solidFill>
                </a:uFill>
                <a:latin typeface="Helvetica Neue"/>
                <a:ea typeface="Helvetica Neue"/>
                <a:cs typeface="Helvetica Neue"/>
              </a:rPr>
              <a:t>: Cada paciente tiene un listado de todos sus antecedentes médicos, los cuales servirán de ayuda para que el médico que ayude al paciente tenga ciertas referencias a la hora de tratar sus casos.</a:t>
            </a:r>
            <a:endParaRPr lang="es-ES" sz="2500" dirty="0">
              <a:solidFill>
                <a:srgbClr val="00000A"/>
              </a:solidFill>
              <a:uFill>
                <a:solidFill>
                  <a:srgbClr val="00000A"/>
                </a:solidFill>
              </a:uFill>
              <a:latin typeface="Helvetica Neue"/>
              <a:ea typeface="Helvetica Neue"/>
              <a:cs typeface="Helvetica Neue"/>
            </a:endParaRPr>
          </a:p>
          <a:p>
            <a:pPr marL="800100" lvl="0" indent="-342900" algn="just" defTabSz="457200">
              <a:lnSpc>
                <a:spcPct val="115000"/>
              </a:lnSpc>
              <a:spcBef>
                <a:spcPts val="600"/>
              </a:spcBef>
              <a:buFont typeface="Arial" panose="020B0604020202020204" pitchFamily="34" charset="0"/>
              <a:buChar char="•"/>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b="1" dirty="0">
                <a:solidFill>
                  <a:srgbClr val="00000A"/>
                </a:solidFill>
                <a:uFill>
                  <a:solidFill>
                    <a:srgbClr val="00000A"/>
                  </a:solidFill>
                </a:uFill>
                <a:latin typeface="Helvetica Neue"/>
                <a:ea typeface="Helvetica Neue"/>
                <a:cs typeface="Helvetica Neue"/>
              </a:rPr>
              <a:t>Primeros auxilios</a:t>
            </a:r>
            <a:r>
              <a:rPr lang="es-ES_tradnl" sz="2500" dirty="0">
                <a:solidFill>
                  <a:srgbClr val="00000A"/>
                </a:solidFill>
                <a:uFill>
                  <a:solidFill>
                    <a:srgbClr val="00000A"/>
                  </a:solidFill>
                </a:uFill>
                <a:latin typeface="Helvetica Neue"/>
                <a:ea typeface="Helvetica Neue"/>
                <a:cs typeface="Helvetica Neue"/>
              </a:rPr>
              <a:t>: Muestra un listado con diversos ejemplos (los más comunes) donde hay que dar primeros auxilios y a su vez cómo tratarlos en caso de que cierta situación lo requiera.</a:t>
            </a:r>
            <a:endParaRPr lang="es-ES" sz="2500" dirty="0">
              <a:solidFill>
                <a:srgbClr val="00000A"/>
              </a:solidFill>
              <a:uFill>
                <a:solidFill>
                  <a:srgbClr val="00000A"/>
                </a:solidFill>
              </a:uFill>
              <a:latin typeface="Helvetica Neue"/>
              <a:ea typeface="Helvetica Neue"/>
              <a:cs typeface="Helvetica Neue"/>
            </a:endParaRPr>
          </a:p>
          <a:p>
            <a:pPr marL="800100" lvl="0" indent="-342900" algn="just" defTabSz="457200">
              <a:lnSpc>
                <a:spcPct val="115000"/>
              </a:lnSpc>
              <a:spcBef>
                <a:spcPts val="600"/>
              </a:spcBef>
              <a:buFont typeface="Arial" panose="020B0604020202020204" pitchFamily="34" charset="0"/>
              <a:buChar char="•"/>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b="1" dirty="0">
                <a:solidFill>
                  <a:srgbClr val="00000A"/>
                </a:solidFill>
                <a:uFill>
                  <a:solidFill>
                    <a:srgbClr val="00000A"/>
                  </a:solidFill>
                </a:uFill>
                <a:latin typeface="Helvetica Neue"/>
                <a:ea typeface="Helvetica Neue"/>
                <a:cs typeface="Helvetica Neue"/>
              </a:rPr>
              <a:t>Diagnósticos</a:t>
            </a:r>
            <a:r>
              <a:rPr lang="es-ES_tradnl" sz="2500" dirty="0">
                <a:solidFill>
                  <a:srgbClr val="00000A"/>
                </a:solidFill>
                <a:uFill>
                  <a:solidFill>
                    <a:srgbClr val="00000A"/>
                  </a:solidFill>
                </a:uFill>
                <a:latin typeface="Helvetica Neue"/>
                <a:ea typeface="Helvetica Neue"/>
                <a:cs typeface="Helvetica Neue"/>
              </a:rPr>
              <a:t>: Para la búsqueda de un diagnóstico, el paciente introduce una serie de datos a unas preguntas que le hace el sistema con el fin de ir descartando y asegurando un diagnóstico claro.</a:t>
            </a:r>
            <a:endParaRPr lang="es-ES" sz="2500" dirty="0">
              <a:solidFill>
                <a:srgbClr val="00000A"/>
              </a:solidFill>
              <a:uFill>
                <a:solidFill>
                  <a:srgbClr val="00000A"/>
                </a:solidFill>
              </a:uFill>
              <a:latin typeface="Helvetica Neue"/>
              <a:ea typeface="Helvetica Neue"/>
              <a:cs typeface="Helvetica Neue"/>
            </a:endParaRPr>
          </a:p>
        </p:txBody>
      </p:sp>
      <p:sp>
        <p:nvSpPr>
          <p:cNvPr id="5" name="Marcador de número de diapositiva 4"/>
          <p:cNvSpPr>
            <a:spLocks noGrp="1"/>
          </p:cNvSpPr>
          <p:nvPr>
            <p:ph type="sldNum" sz="quarter" idx="2"/>
          </p:nvPr>
        </p:nvSpPr>
        <p:spPr/>
        <p:txBody>
          <a:bodyPr/>
          <a:lstStyle/>
          <a:p>
            <a:fld id="{86CB4B4D-7CA3-9044-876B-883B54F8677D}" type="slidenum">
              <a:rPr lang="es-ES" smtClean="0"/>
              <a:t>5</a:t>
            </a:fld>
            <a:endParaRPr lang="es-ES"/>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09"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10" name="Shape 210"/>
          <p:cNvSpPr/>
          <p:nvPr/>
        </p:nvSpPr>
        <p:spPr>
          <a:xfrm>
            <a:off x="23281766" y="569541"/>
            <a:ext cx="102657"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600">
                <a:solidFill>
                  <a:srgbClr val="C1C0C2"/>
                </a:solidFill>
              </a:defRPr>
            </a:lvl1pPr>
          </a:lstStyle>
          <a:p>
            <a:endParaRPr dirty="0"/>
          </a:p>
        </p:txBody>
      </p:sp>
      <p:sp>
        <p:nvSpPr>
          <p:cNvPr id="211" name="Shape 211"/>
          <p:cNvSpPr/>
          <p:nvPr/>
        </p:nvSpPr>
        <p:spPr>
          <a:xfrm>
            <a:off x="1044066" y="500292"/>
            <a:ext cx="3885679"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1. Introducción</a:t>
            </a:r>
          </a:p>
        </p:txBody>
      </p:sp>
      <p:sp>
        <p:nvSpPr>
          <p:cNvPr id="212" name="Shape 212"/>
          <p:cNvSpPr/>
          <p:nvPr/>
        </p:nvSpPr>
        <p:spPr>
          <a:xfrm>
            <a:off x="4211782" y="3812894"/>
            <a:ext cx="15908746" cy="3719098"/>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215" name="Group 215"/>
          <p:cNvGrpSpPr/>
          <p:nvPr/>
        </p:nvGrpSpPr>
        <p:grpSpPr>
          <a:xfrm>
            <a:off x="8963473" y="2522677"/>
            <a:ext cx="6886126" cy="3149574"/>
            <a:chOff x="-1573375" y="-2229644"/>
            <a:chExt cx="7204362" cy="3149568"/>
          </a:xfrm>
        </p:grpSpPr>
        <p:sp>
          <p:nvSpPr>
            <p:cNvPr id="213" name="Shape 213"/>
            <p:cNvSpPr/>
            <p:nvPr/>
          </p:nvSpPr>
          <p:spPr>
            <a:xfrm>
              <a:off x="-1573375" y="-2229644"/>
              <a:ext cx="720436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14" name="Shape 214"/>
            <p:cNvSpPr/>
            <p:nvPr/>
          </p:nvSpPr>
          <p:spPr>
            <a:xfrm>
              <a:off x="-939955" y="-2126073"/>
              <a:ext cx="5937521"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_tradnl" dirty="0"/>
                <a:t>2 Ámbito del proyecto y objetivos	</a:t>
              </a:r>
              <a:endParaRPr lang="es-ES" dirty="0"/>
            </a:p>
          </p:txBody>
        </p:sp>
        <p:sp>
          <p:nvSpPr>
            <p:cNvPr id="10" name="Shape 213"/>
            <p:cNvSpPr/>
            <p:nvPr/>
          </p:nvSpPr>
          <p:spPr>
            <a:xfrm>
              <a:off x="-1573375" y="-582442"/>
              <a:ext cx="720436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1" name="Shape 214"/>
            <p:cNvSpPr/>
            <p:nvPr/>
          </p:nvSpPr>
          <p:spPr>
            <a:xfrm>
              <a:off x="-801246" y="-542012"/>
              <a:ext cx="6211920" cy="146193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_tradnl" dirty="0" smtClean="0"/>
                <a:t>2.3</a:t>
              </a:r>
              <a:r>
                <a:rPr lang="es-ES_tradnl" dirty="0"/>
                <a:t>	</a:t>
              </a:r>
              <a:r>
                <a:rPr lang="es-ES" dirty="0" smtClean="0"/>
                <a:t>Aspectos de rendimientos</a:t>
              </a:r>
              <a:r>
                <a:rPr lang="it-IT" dirty="0"/>
                <a:t>	</a:t>
              </a:r>
              <a:endParaRPr lang="es-ES" dirty="0"/>
            </a:p>
            <a:p>
              <a:r>
                <a:rPr lang="es-ES_tradnl" dirty="0"/>
                <a:t>	</a:t>
              </a:r>
              <a:endParaRPr lang="es-ES" dirty="0"/>
            </a:p>
          </p:txBody>
        </p:sp>
      </p:grpSp>
      <p:sp>
        <p:nvSpPr>
          <p:cNvPr id="2" name="CuadroTexto 1"/>
          <p:cNvSpPr txBox="1"/>
          <p:nvPr/>
        </p:nvSpPr>
        <p:spPr>
          <a:xfrm>
            <a:off x="4688893" y="4686614"/>
            <a:ext cx="15129163" cy="1692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_tradnl" sz="2500" dirty="0">
                <a:solidFill>
                  <a:srgbClr val="00000A"/>
                </a:solidFill>
                <a:uFill>
                  <a:solidFill>
                    <a:srgbClr val="00000A"/>
                  </a:solidFill>
                </a:uFill>
                <a:latin typeface="Helvetica Neue"/>
                <a:ea typeface="Helvetica Neue"/>
                <a:cs typeface="Helvetica Neue"/>
              </a:rPr>
              <a:t>Debido a que estamos creando un software simple, las variaciones del rendimiento vendrían marcadas principalmente por las características hardware del dispositivo o la velocidad y procesamiento de acceso a registros almacenados en la base de datos.</a:t>
            </a:r>
            <a:endParaRPr lang="es-ES" sz="2500" dirty="0">
              <a:solidFill>
                <a:srgbClr val="00000A"/>
              </a:solidFill>
              <a:uFill>
                <a:solidFill>
                  <a:srgbClr val="00000A"/>
                </a:solidFill>
              </a:uFill>
              <a:latin typeface="Helvetica Neue"/>
              <a:ea typeface="Helvetica Neue"/>
              <a:cs typeface="Helvetica Neue"/>
            </a:endParaRPr>
          </a:p>
        </p:txBody>
      </p:sp>
      <p:sp>
        <p:nvSpPr>
          <p:cNvPr id="14" name="Shape 212"/>
          <p:cNvSpPr/>
          <p:nvPr/>
        </p:nvSpPr>
        <p:spPr>
          <a:xfrm>
            <a:off x="4211782" y="8078244"/>
            <a:ext cx="15908746" cy="4390848"/>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15" name="Group 215"/>
          <p:cNvGrpSpPr/>
          <p:nvPr/>
        </p:nvGrpSpPr>
        <p:grpSpPr>
          <a:xfrm>
            <a:off x="8963473" y="8659229"/>
            <a:ext cx="6886126" cy="771400"/>
            <a:chOff x="-1573375" y="-582442"/>
            <a:chExt cx="7204362" cy="771399"/>
          </a:xfrm>
        </p:grpSpPr>
        <p:sp>
          <p:nvSpPr>
            <p:cNvPr id="18" name="Shape 213"/>
            <p:cNvSpPr/>
            <p:nvPr/>
          </p:nvSpPr>
          <p:spPr>
            <a:xfrm>
              <a:off x="-1573375" y="-582442"/>
              <a:ext cx="720436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9" name="Shape 214"/>
            <p:cNvSpPr/>
            <p:nvPr/>
          </p:nvSpPr>
          <p:spPr>
            <a:xfrm>
              <a:off x="-1453016" y="-450930"/>
              <a:ext cx="7084003"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_tradnl" dirty="0" smtClean="0"/>
                <a:t>2.4 Restricciones y técnicas de gestión</a:t>
              </a:r>
              <a:r>
                <a:rPr lang="es-ES_tradnl" dirty="0"/>
                <a:t>	</a:t>
              </a:r>
              <a:endParaRPr lang="es-ES" dirty="0"/>
            </a:p>
          </p:txBody>
        </p:sp>
      </p:grpSp>
      <p:sp>
        <p:nvSpPr>
          <p:cNvPr id="3" name="CuadroTexto 2"/>
          <p:cNvSpPr txBox="1"/>
          <p:nvPr/>
        </p:nvSpPr>
        <p:spPr>
          <a:xfrm>
            <a:off x="4688893" y="9374817"/>
            <a:ext cx="14768944" cy="1692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_tradnl" sz="2500" dirty="0">
                <a:solidFill>
                  <a:srgbClr val="00000A"/>
                </a:solidFill>
                <a:uFill>
                  <a:solidFill>
                    <a:srgbClr val="00000A"/>
                  </a:solidFill>
                </a:uFill>
                <a:latin typeface="Helvetica Neue"/>
                <a:ea typeface="Helvetica Neue"/>
                <a:cs typeface="Helvetica Neue"/>
              </a:rPr>
              <a:t>El proyecto se desarrolla entre siete componentes, los cuáles nos distribuimos el trabajo para tener las diferentes partes terminadas en el tiempo que nos habíamos propuesto. El lenguaje de programación que vamos a emplear para el desarrollo de la aplicación será Java.</a:t>
            </a:r>
            <a:endParaRPr lang="es-ES" sz="2500" dirty="0">
              <a:solidFill>
                <a:srgbClr val="00000A"/>
              </a:solidFill>
              <a:uFill>
                <a:solidFill>
                  <a:srgbClr val="00000A"/>
                </a:solidFill>
              </a:uFill>
              <a:latin typeface="Helvetica Neue"/>
              <a:ea typeface="Helvetica Neue"/>
              <a:cs typeface="Helvetica Neue"/>
            </a:endParaRPr>
          </a:p>
        </p:txBody>
      </p:sp>
      <p:sp>
        <p:nvSpPr>
          <p:cNvPr id="5" name="Marcador de número de diapositiva 4"/>
          <p:cNvSpPr>
            <a:spLocks noGrp="1"/>
          </p:cNvSpPr>
          <p:nvPr>
            <p:ph type="sldNum" sz="quarter" idx="2"/>
          </p:nvPr>
        </p:nvSpPr>
        <p:spPr/>
        <p:txBody>
          <a:bodyPr/>
          <a:lstStyle/>
          <a:p>
            <a:fld id="{86CB4B4D-7CA3-9044-876B-883B54F8677D}" type="slidenum">
              <a:rPr lang="es-ES" smtClean="0"/>
              <a:t>6</a:t>
            </a:fld>
            <a:endParaRPr lang="es-ES"/>
          </a:p>
        </p:txBody>
      </p:sp>
    </p:spTree>
    <p:extLst>
      <p:ext uri="{BB962C8B-B14F-4D97-AF65-F5344CB8AC3E}">
        <p14:creationId xmlns:p14="http://schemas.microsoft.com/office/powerpoint/2010/main" val="2390689286"/>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18"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20" name="Shape 220"/>
          <p:cNvSpPr/>
          <p:nvPr/>
        </p:nvSpPr>
        <p:spPr>
          <a:xfrm>
            <a:off x="1044066" y="500292"/>
            <a:ext cx="3885679"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1. Introducción</a:t>
            </a:r>
          </a:p>
        </p:txBody>
      </p:sp>
      <p:sp>
        <p:nvSpPr>
          <p:cNvPr id="221" name="Shape 221"/>
          <p:cNvSpPr/>
          <p:nvPr/>
        </p:nvSpPr>
        <p:spPr>
          <a:xfrm>
            <a:off x="4564457" y="3777916"/>
            <a:ext cx="16067821" cy="7002380"/>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224" name="Group 224"/>
          <p:cNvGrpSpPr/>
          <p:nvPr/>
        </p:nvGrpSpPr>
        <p:grpSpPr>
          <a:xfrm>
            <a:off x="10624978" y="4575239"/>
            <a:ext cx="3946781" cy="771400"/>
            <a:chOff x="0" y="505993"/>
            <a:chExt cx="3946780" cy="771399"/>
          </a:xfrm>
        </p:grpSpPr>
        <p:sp>
          <p:nvSpPr>
            <p:cNvPr id="222" name="Shape 222"/>
            <p:cNvSpPr/>
            <p:nvPr/>
          </p:nvSpPr>
          <p:spPr>
            <a:xfrm>
              <a:off x="0" y="505993"/>
              <a:ext cx="3946780"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23" name="Shape 223"/>
            <p:cNvSpPr/>
            <p:nvPr/>
          </p:nvSpPr>
          <p:spPr>
            <a:xfrm>
              <a:off x="129134" y="609563"/>
              <a:ext cx="3688509"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 dirty="0" smtClean="0"/>
                <a:t>3 Modelo de proceso</a:t>
              </a:r>
            </a:p>
          </p:txBody>
        </p:sp>
      </p:grpSp>
      <p:sp>
        <p:nvSpPr>
          <p:cNvPr id="2" name="CuadroTexto 1"/>
          <p:cNvSpPr txBox="1"/>
          <p:nvPr/>
        </p:nvSpPr>
        <p:spPr>
          <a:xfrm>
            <a:off x="6063916" y="6143961"/>
            <a:ext cx="12849726" cy="1692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_tradnl" sz="2500" dirty="0">
                <a:solidFill>
                  <a:srgbClr val="00000A"/>
                </a:solidFill>
                <a:uFill>
                  <a:solidFill>
                    <a:srgbClr val="00000A"/>
                  </a:solidFill>
                </a:uFill>
                <a:latin typeface="Helvetica Neue"/>
                <a:ea typeface="Helvetica Neue"/>
                <a:cs typeface="Helvetica Neue"/>
              </a:rPr>
              <a:t>Proceso unificado de desarrollo, que se caracteriza por el uso casos de uso, enfoque a los distintos riesgos, naturaleza iterativa e incremental y centrado en la arquitectura. Consta de 4 fases: inicio, elaboración, construcción y transición.</a:t>
            </a:r>
            <a:endParaRPr lang="es-ES" sz="2500" dirty="0">
              <a:solidFill>
                <a:srgbClr val="00000A"/>
              </a:solidFill>
              <a:uFill>
                <a:solidFill>
                  <a:srgbClr val="00000A"/>
                </a:solidFill>
              </a:uFill>
              <a:latin typeface="Helvetica Neue"/>
              <a:ea typeface="Helvetica Neue"/>
              <a:cs typeface="Helvetica Neue"/>
            </a:endParaRPr>
          </a:p>
        </p:txBody>
      </p:sp>
      <p:sp>
        <p:nvSpPr>
          <p:cNvPr id="4" name="Marcador de número de diapositiva 3"/>
          <p:cNvSpPr>
            <a:spLocks noGrp="1"/>
          </p:cNvSpPr>
          <p:nvPr>
            <p:ph type="sldNum" sz="quarter" idx="2"/>
          </p:nvPr>
        </p:nvSpPr>
        <p:spPr/>
        <p:txBody>
          <a:bodyPr/>
          <a:lstStyle/>
          <a:p>
            <a:fld id="{86CB4B4D-7CA3-9044-876B-883B54F8677D}" type="slidenum">
              <a:rPr lang="es-ES" smtClean="0"/>
              <a:t>7</a:t>
            </a:fld>
            <a:endParaRPr lang="es-ES"/>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27"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29" name="Shape 229"/>
          <p:cNvSpPr/>
          <p:nvPr/>
        </p:nvSpPr>
        <p:spPr>
          <a:xfrm>
            <a:off x="1044066" y="500292"/>
            <a:ext cx="7476406"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dirty="0"/>
              <a:t>2. </a:t>
            </a:r>
            <a:r>
              <a:rPr lang="es-ES_tradnl" dirty="0"/>
              <a:t>Estimaciones del </a:t>
            </a:r>
            <a:r>
              <a:rPr lang="es-ES_tradnl" dirty="0" smtClean="0"/>
              <a:t>proyecto</a:t>
            </a:r>
            <a:endParaRPr lang="es-ES" dirty="0"/>
          </a:p>
        </p:txBody>
      </p:sp>
      <p:sp>
        <p:nvSpPr>
          <p:cNvPr id="230" name="Shape 230"/>
          <p:cNvSpPr/>
          <p:nvPr/>
        </p:nvSpPr>
        <p:spPr>
          <a:xfrm>
            <a:off x="4564457" y="2192841"/>
            <a:ext cx="16067821" cy="3774822"/>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233" name="Group 233"/>
          <p:cNvGrpSpPr/>
          <p:nvPr/>
        </p:nvGrpSpPr>
        <p:grpSpPr>
          <a:xfrm>
            <a:off x="9891750" y="2615901"/>
            <a:ext cx="5184518" cy="771400"/>
            <a:chOff x="-733227" y="-673100"/>
            <a:chExt cx="5184515" cy="771399"/>
          </a:xfrm>
        </p:grpSpPr>
        <p:sp>
          <p:nvSpPr>
            <p:cNvPr id="231" name="Shape 231"/>
            <p:cNvSpPr/>
            <p:nvPr/>
          </p:nvSpPr>
          <p:spPr>
            <a:xfrm>
              <a:off x="-733227" y="-673100"/>
              <a:ext cx="5184515"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32" name="Shape 232"/>
            <p:cNvSpPr/>
            <p:nvPr/>
          </p:nvSpPr>
          <p:spPr>
            <a:xfrm>
              <a:off x="-245165" y="-569529"/>
              <a:ext cx="4437109"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_tradnl" dirty="0">
                  <a:sym typeface="Helvetica Neue"/>
                </a:rPr>
                <a:t>1 Técnicas de estimación</a:t>
              </a:r>
              <a:endParaRPr dirty="0"/>
            </a:p>
          </p:txBody>
        </p:sp>
      </p:grpSp>
      <p:sp>
        <p:nvSpPr>
          <p:cNvPr id="3" name="CuadroTexto 2"/>
          <p:cNvSpPr txBox="1"/>
          <p:nvPr/>
        </p:nvSpPr>
        <p:spPr>
          <a:xfrm>
            <a:off x="6341946" y="3490872"/>
            <a:ext cx="12512842"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algn="just" defTabSz="457200">
              <a:lnSpc>
                <a:spcPct val="115000"/>
              </a:lnSpc>
              <a:spcBef>
                <a:spcPts val="600"/>
              </a:spcBef>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dirty="0">
                <a:solidFill>
                  <a:srgbClr val="00000A"/>
                </a:solidFill>
                <a:uFill>
                  <a:solidFill>
                    <a:srgbClr val="00000A"/>
                  </a:solidFill>
                </a:uFill>
                <a:latin typeface="Helvetica Neue"/>
                <a:ea typeface="Helvetica Neue"/>
                <a:cs typeface="Helvetica Neue"/>
              </a:rPr>
              <a:t>En este proyecto nos decantamos por la técnica de descomposición basada en el proceso debido a que no contamos con datos históricos por la inexperiencia en este tipo de proyectos y porque se espera que esta técnica nos proporcione resultados </a:t>
            </a:r>
            <a:r>
              <a:rPr lang="es-ES_tradnl" sz="2500" dirty="0" err="1">
                <a:solidFill>
                  <a:srgbClr val="00000A"/>
                </a:solidFill>
                <a:uFill>
                  <a:solidFill>
                    <a:srgbClr val="00000A"/>
                  </a:solidFill>
                </a:uFill>
                <a:latin typeface="Helvetica Neue"/>
                <a:ea typeface="Helvetica Neue"/>
                <a:cs typeface="Helvetica Neue"/>
              </a:rPr>
              <a:t>má</a:t>
            </a:r>
            <a:r>
              <a:rPr lang="pt-PT" sz="2500" dirty="0">
                <a:solidFill>
                  <a:srgbClr val="00000A"/>
                </a:solidFill>
                <a:uFill>
                  <a:solidFill>
                    <a:srgbClr val="00000A"/>
                  </a:solidFill>
                </a:uFill>
                <a:latin typeface="Helvetica Neue"/>
                <a:ea typeface="Helvetica Neue"/>
                <a:cs typeface="Helvetica Neue"/>
              </a:rPr>
              <a:t>s realistas</a:t>
            </a:r>
            <a:r>
              <a:rPr lang="pt-PT" sz="2500" dirty="0" smtClean="0">
                <a:solidFill>
                  <a:srgbClr val="00000A"/>
                </a:solidFill>
                <a:uFill>
                  <a:solidFill>
                    <a:srgbClr val="00000A"/>
                  </a:solidFill>
                </a:uFill>
                <a:latin typeface="Helvetica Neue"/>
                <a:ea typeface="Helvetica Neue"/>
                <a:cs typeface="Helvetica Neue"/>
              </a:rPr>
              <a:t>.</a:t>
            </a:r>
            <a:endParaRPr kumimoji="0" lang="es-ES" sz="30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p:sp>
        <p:nvSpPr>
          <p:cNvPr id="12" name="Shape 230"/>
          <p:cNvSpPr/>
          <p:nvPr/>
        </p:nvSpPr>
        <p:spPr>
          <a:xfrm>
            <a:off x="4564457" y="6569242"/>
            <a:ext cx="16067821" cy="6328611"/>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13" name="Group 233"/>
          <p:cNvGrpSpPr/>
          <p:nvPr/>
        </p:nvGrpSpPr>
        <p:grpSpPr>
          <a:xfrm>
            <a:off x="8472023" y="6788055"/>
            <a:ext cx="8963038" cy="771400"/>
            <a:chOff x="-2152953" y="-673100"/>
            <a:chExt cx="8963033" cy="771399"/>
          </a:xfrm>
        </p:grpSpPr>
        <p:sp>
          <p:nvSpPr>
            <p:cNvPr id="14" name="Shape 231"/>
            <p:cNvSpPr/>
            <p:nvPr/>
          </p:nvSpPr>
          <p:spPr>
            <a:xfrm>
              <a:off x="-2152953" y="-673100"/>
              <a:ext cx="8963033"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5" name="Shape 232"/>
            <p:cNvSpPr/>
            <p:nvPr/>
          </p:nvSpPr>
          <p:spPr>
            <a:xfrm>
              <a:off x="-1664892" y="-569529"/>
              <a:ext cx="7833872"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 dirty="0" smtClean="0">
                  <a:sym typeface="Helvetica Neue"/>
                </a:rPr>
                <a:t>2 Estimaciones </a:t>
              </a:r>
              <a:r>
                <a:rPr lang="es-ES" dirty="0">
                  <a:sym typeface="Helvetica Neue"/>
                </a:rPr>
                <a:t>de esfuerzo, coste y duración</a:t>
              </a:r>
              <a:endParaRPr dirty="0"/>
            </a:p>
          </p:txBody>
        </p:sp>
      </p:grpSp>
      <p:sp>
        <p:nvSpPr>
          <p:cNvPr id="16" name="CuadroTexto 15"/>
          <p:cNvSpPr txBox="1"/>
          <p:nvPr/>
        </p:nvSpPr>
        <p:spPr>
          <a:xfrm>
            <a:off x="6341946" y="7716555"/>
            <a:ext cx="12512842" cy="49116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algn="just" defTabSz="457200">
              <a:lnSpc>
                <a:spcPct val="115000"/>
              </a:lnSpc>
              <a:spcBef>
                <a:spcPts val="600"/>
              </a:spcBef>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dirty="0">
                <a:solidFill>
                  <a:srgbClr val="00000A"/>
                </a:solidFill>
                <a:uFill>
                  <a:solidFill>
                    <a:srgbClr val="00000A"/>
                  </a:solidFill>
                </a:uFill>
                <a:latin typeface="Helvetica Neue"/>
                <a:ea typeface="Helvetica Neue"/>
                <a:cs typeface="Helvetica Neue"/>
              </a:rPr>
              <a:t>El proyecto se inicia el día 7 de noviembre de 2016 y finaliza el 2 de junio de 2017. La jornada laboral se establece en 1 día/semana. Respecto el coste del </a:t>
            </a:r>
            <a:r>
              <a:rPr lang="es-ES_tradnl" sz="2500" dirty="0" smtClean="0">
                <a:solidFill>
                  <a:srgbClr val="00000A"/>
                </a:solidFill>
                <a:uFill>
                  <a:solidFill>
                    <a:srgbClr val="00000A"/>
                  </a:solidFill>
                </a:uFill>
                <a:latin typeface="Helvetica Neue"/>
                <a:ea typeface="Helvetica Neue"/>
                <a:cs typeface="Helvetica Neue"/>
              </a:rPr>
              <a:t>proyecto, </a:t>
            </a:r>
            <a:r>
              <a:rPr lang="fr-FR" sz="2500" dirty="0" err="1" smtClean="0">
                <a:solidFill>
                  <a:srgbClr val="00000A"/>
                </a:solidFill>
                <a:uFill>
                  <a:solidFill>
                    <a:srgbClr val="00000A"/>
                  </a:solidFill>
                </a:uFill>
                <a:latin typeface="Helvetica Neue"/>
                <a:ea typeface="Helvetica Neue"/>
                <a:cs typeface="Helvetica Neue"/>
              </a:rPr>
              <a:t>ser</a:t>
            </a:r>
            <a:r>
              <a:rPr lang="es-ES_tradnl" sz="2500" dirty="0">
                <a:solidFill>
                  <a:srgbClr val="00000A"/>
                </a:solidFill>
                <a:uFill>
                  <a:solidFill>
                    <a:srgbClr val="00000A"/>
                  </a:solidFill>
                </a:uFill>
                <a:latin typeface="Helvetica Neue"/>
                <a:ea typeface="Helvetica Neue"/>
                <a:cs typeface="Helvetica Neue"/>
              </a:rPr>
              <a:t>á de esfuerzo y no </a:t>
            </a:r>
            <a:r>
              <a:rPr lang="es-ES_tradnl" sz="2500" dirty="0" smtClean="0">
                <a:solidFill>
                  <a:srgbClr val="00000A"/>
                </a:solidFill>
                <a:uFill>
                  <a:solidFill>
                    <a:srgbClr val="00000A"/>
                  </a:solidFill>
                </a:uFill>
                <a:latin typeface="Helvetica Neue"/>
                <a:ea typeface="Helvetica Neue"/>
                <a:cs typeface="Helvetica Neue"/>
              </a:rPr>
              <a:t>de </a:t>
            </a:r>
            <a:r>
              <a:rPr lang="es-ES_tradnl" sz="2500" dirty="0">
                <a:solidFill>
                  <a:srgbClr val="00000A"/>
                </a:solidFill>
                <a:uFill>
                  <a:solidFill>
                    <a:srgbClr val="00000A"/>
                  </a:solidFill>
                </a:uFill>
                <a:latin typeface="Helvetica Neue"/>
                <a:ea typeface="Helvetica Neue"/>
                <a:cs typeface="Helvetica Neue"/>
              </a:rPr>
              <a:t>á</a:t>
            </a:r>
            <a:r>
              <a:rPr lang="pt-PT" sz="2500" dirty="0">
                <a:solidFill>
                  <a:srgbClr val="00000A"/>
                </a:solidFill>
                <a:uFill>
                  <a:solidFill>
                    <a:srgbClr val="00000A"/>
                  </a:solidFill>
                </a:uFill>
                <a:latin typeface="Helvetica Neue"/>
                <a:ea typeface="Helvetica Neue"/>
                <a:cs typeface="Helvetica Neue"/>
              </a:rPr>
              <a:t>mbito econ</a:t>
            </a:r>
            <a:r>
              <a:rPr lang="es-ES_tradnl" sz="2500" dirty="0" err="1">
                <a:solidFill>
                  <a:srgbClr val="00000A"/>
                </a:solidFill>
                <a:uFill>
                  <a:solidFill>
                    <a:srgbClr val="00000A"/>
                  </a:solidFill>
                </a:uFill>
                <a:latin typeface="Helvetica Neue"/>
                <a:ea typeface="Helvetica Neue"/>
                <a:cs typeface="Helvetica Neue"/>
              </a:rPr>
              <a:t>ó</a:t>
            </a:r>
            <a:r>
              <a:rPr lang="it-IT" sz="2500" dirty="0">
                <a:solidFill>
                  <a:srgbClr val="00000A"/>
                </a:solidFill>
                <a:uFill>
                  <a:solidFill>
                    <a:srgbClr val="00000A"/>
                  </a:solidFill>
                </a:uFill>
                <a:latin typeface="Helvetica Neue"/>
                <a:ea typeface="Helvetica Neue"/>
                <a:cs typeface="Helvetica Neue"/>
              </a:rPr>
              <a:t>mico.</a:t>
            </a:r>
            <a:endParaRPr lang="es-ES" sz="2500" dirty="0">
              <a:solidFill>
                <a:srgbClr val="00000A"/>
              </a:solidFill>
              <a:uFill>
                <a:solidFill>
                  <a:srgbClr val="00000A"/>
                </a:solidFill>
              </a:uFill>
              <a:latin typeface="Helvetica Neue"/>
              <a:ea typeface="Helvetica Neue"/>
              <a:cs typeface="Helvetica Neue"/>
            </a:endParaRPr>
          </a:p>
          <a:p>
            <a:pPr marL="457200" algn="just" defTabSz="457200">
              <a:lnSpc>
                <a:spcPct val="115000"/>
              </a:lnSpc>
              <a:spcBef>
                <a:spcPts val="600"/>
              </a:spcBef>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pt-PT" sz="2500" dirty="0">
                <a:solidFill>
                  <a:srgbClr val="00000A"/>
                </a:solidFill>
                <a:uFill>
                  <a:solidFill>
                    <a:srgbClr val="00000A"/>
                  </a:solidFill>
                </a:uFill>
                <a:latin typeface="Helvetica Neue"/>
                <a:ea typeface="Helvetica Neue"/>
                <a:cs typeface="Helvetica Neue"/>
              </a:rPr>
              <a:t>A continuaci</a:t>
            </a:r>
            <a:r>
              <a:rPr lang="es-ES_tradnl" sz="2500" dirty="0" err="1">
                <a:solidFill>
                  <a:srgbClr val="00000A"/>
                </a:solidFill>
                <a:uFill>
                  <a:solidFill>
                    <a:srgbClr val="00000A"/>
                  </a:solidFill>
                </a:uFill>
                <a:latin typeface="Helvetica Neue"/>
                <a:ea typeface="Helvetica Neue"/>
                <a:cs typeface="Helvetica Neue"/>
              </a:rPr>
              <a:t>ón</a:t>
            </a:r>
            <a:r>
              <a:rPr lang="es-ES_tradnl" sz="2500" dirty="0">
                <a:solidFill>
                  <a:srgbClr val="00000A"/>
                </a:solidFill>
                <a:uFill>
                  <a:solidFill>
                    <a:srgbClr val="00000A"/>
                  </a:solidFill>
                </a:uFill>
                <a:latin typeface="Helvetica Neue"/>
                <a:ea typeface="Helvetica Neue"/>
                <a:cs typeface="Helvetica Neue"/>
              </a:rPr>
              <a:t>, se expone la estimación del esfuerzo realizada:</a:t>
            </a:r>
            <a:endParaRPr lang="es-ES" sz="2500" dirty="0">
              <a:solidFill>
                <a:srgbClr val="00000A"/>
              </a:solidFill>
              <a:uFill>
                <a:solidFill>
                  <a:srgbClr val="00000A"/>
                </a:solidFill>
              </a:uFill>
              <a:latin typeface="Helvetica Neue"/>
              <a:ea typeface="Helvetica Neue"/>
              <a:cs typeface="Helvetica Neue"/>
            </a:endParaRPr>
          </a:p>
          <a:p>
            <a:pPr marL="800100" lvl="0" indent="-342900" algn="just" defTabSz="457200">
              <a:lnSpc>
                <a:spcPct val="115000"/>
              </a:lnSpc>
              <a:spcBef>
                <a:spcPts val="600"/>
              </a:spcBef>
              <a:buFont typeface="Arial" panose="020B0604020202020204" pitchFamily="34" charset="0"/>
              <a:buChar char="•"/>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b="1" dirty="0">
                <a:solidFill>
                  <a:srgbClr val="00000A"/>
                </a:solidFill>
                <a:uFill>
                  <a:solidFill>
                    <a:srgbClr val="00000A"/>
                  </a:solidFill>
                </a:uFill>
                <a:latin typeface="Helvetica Neue"/>
                <a:ea typeface="Helvetica Neue"/>
                <a:cs typeface="Helvetica Neue"/>
              </a:rPr>
              <a:t>Especificación de requisitos </a:t>
            </a:r>
            <a:r>
              <a:rPr lang="es-ES_tradnl" sz="2500" dirty="0">
                <a:solidFill>
                  <a:srgbClr val="00000A"/>
                </a:solidFill>
                <a:uFill>
                  <a:solidFill>
                    <a:srgbClr val="00000A"/>
                  </a:solidFill>
                </a:uFill>
                <a:latin typeface="Helvetica Neue"/>
                <a:ea typeface="Helvetica Neue"/>
                <a:cs typeface="Helvetica Neue"/>
              </a:rPr>
              <a:t>–  35 días con 3 personas involucradas y un esfuerzo total de 105 </a:t>
            </a:r>
            <a:r>
              <a:rPr lang="es-ES_tradnl" sz="2500" dirty="0" err="1">
                <a:solidFill>
                  <a:srgbClr val="00000A"/>
                </a:solidFill>
                <a:uFill>
                  <a:solidFill>
                    <a:srgbClr val="00000A"/>
                  </a:solidFill>
                </a:uFill>
                <a:latin typeface="Helvetica Neue"/>
                <a:ea typeface="Helvetica Neue"/>
                <a:cs typeface="Helvetica Neue"/>
              </a:rPr>
              <a:t>pd</a:t>
            </a:r>
            <a:r>
              <a:rPr lang="es-ES_tradnl" sz="2500" dirty="0">
                <a:solidFill>
                  <a:srgbClr val="00000A"/>
                </a:solidFill>
                <a:uFill>
                  <a:solidFill>
                    <a:srgbClr val="00000A"/>
                  </a:solidFill>
                </a:uFill>
                <a:latin typeface="Helvetica Neue"/>
                <a:ea typeface="Helvetica Neue"/>
                <a:cs typeface="Helvetica Neue"/>
              </a:rPr>
              <a:t>.</a:t>
            </a:r>
            <a:endParaRPr lang="es-ES" sz="2500" dirty="0">
              <a:solidFill>
                <a:srgbClr val="00000A"/>
              </a:solidFill>
              <a:uFill>
                <a:solidFill>
                  <a:srgbClr val="00000A"/>
                </a:solidFill>
              </a:uFill>
              <a:latin typeface="Helvetica Neue"/>
              <a:ea typeface="Helvetica Neue"/>
              <a:cs typeface="Helvetica Neue"/>
            </a:endParaRPr>
          </a:p>
          <a:p>
            <a:pPr marL="800100" lvl="0" indent="-342900" algn="just" defTabSz="457200">
              <a:lnSpc>
                <a:spcPct val="115000"/>
              </a:lnSpc>
              <a:spcBef>
                <a:spcPts val="600"/>
              </a:spcBef>
              <a:buFont typeface="Arial" panose="020B0604020202020204" pitchFamily="34" charset="0"/>
              <a:buChar char="•"/>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b="1" dirty="0">
                <a:solidFill>
                  <a:srgbClr val="00000A"/>
                </a:solidFill>
                <a:uFill>
                  <a:solidFill>
                    <a:srgbClr val="00000A"/>
                  </a:solidFill>
                </a:uFill>
                <a:latin typeface="Helvetica Neue"/>
                <a:ea typeface="Helvetica Neue"/>
                <a:cs typeface="Helvetica Neue"/>
              </a:rPr>
              <a:t>Plan de proyecto </a:t>
            </a:r>
            <a:r>
              <a:rPr lang="es-ES_tradnl" sz="2500" dirty="0">
                <a:solidFill>
                  <a:srgbClr val="00000A"/>
                </a:solidFill>
                <a:uFill>
                  <a:solidFill>
                    <a:srgbClr val="00000A"/>
                  </a:solidFill>
                </a:uFill>
                <a:latin typeface="Helvetica Neue"/>
                <a:ea typeface="Helvetica Neue"/>
                <a:cs typeface="Helvetica Neue"/>
              </a:rPr>
              <a:t>– 56 días con 3 personas involucradas y un esfuerzo total de 168 </a:t>
            </a:r>
            <a:r>
              <a:rPr lang="es-ES_tradnl" sz="2500" dirty="0" err="1">
                <a:solidFill>
                  <a:srgbClr val="00000A"/>
                </a:solidFill>
                <a:uFill>
                  <a:solidFill>
                    <a:srgbClr val="00000A"/>
                  </a:solidFill>
                </a:uFill>
                <a:latin typeface="Helvetica Neue"/>
                <a:ea typeface="Helvetica Neue"/>
                <a:cs typeface="Helvetica Neue"/>
              </a:rPr>
              <a:t>pd</a:t>
            </a:r>
            <a:r>
              <a:rPr lang="es-ES_tradnl" sz="2500" dirty="0">
                <a:solidFill>
                  <a:srgbClr val="00000A"/>
                </a:solidFill>
                <a:uFill>
                  <a:solidFill>
                    <a:srgbClr val="00000A"/>
                  </a:solidFill>
                </a:uFill>
                <a:latin typeface="Helvetica Neue"/>
                <a:ea typeface="Helvetica Neue"/>
                <a:cs typeface="Helvetica Neue"/>
              </a:rPr>
              <a:t>.</a:t>
            </a:r>
            <a:endParaRPr lang="es-ES" sz="2500" dirty="0">
              <a:solidFill>
                <a:srgbClr val="00000A"/>
              </a:solidFill>
              <a:uFill>
                <a:solidFill>
                  <a:srgbClr val="00000A"/>
                </a:solidFill>
              </a:uFill>
              <a:latin typeface="Helvetica Neue"/>
              <a:ea typeface="Helvetica Neue"/>
              <a:cs typeface="Helvetica Neue"/>
            </a:endParaRPr>
          </a:p>
          <a:p>
            <a:pPr marL="800100" lvl="0" indent="-342900" algn="just" defTabSz="457200">
              <a:lnSpc>
                <a:spcPct val="115000"/>
              </a:lnSpc>
              <a:spcBef>
                <a:spcPts val="600"/>
              </a:spcBef>
              <a:buFont typeface="Arial" panose="020B0604020202020204" pitchFamily="34" charset="0"/>
              <a:buChar char="•"/>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b="1" dirty="0">
                <a:solidFill>
                  <a:srgbClr val="00000A"/>
                </a:solidFill>
                <a:uFill>
                  <a:solidFill>
                    <a:srgbClr val="00000A"/>
                  </a:solidFill>
                </a:uFill>
                <a:latin typeface="Helvetica Neue"/>
                <a:ea typeface="Helvetica Neue"/>
                <a:cs typeface="Helvetica Neue"/>
              </a:rPr>
              <a:t>Evaluación cliente </a:t>
            </a:r>
            <a:r>
              <a:rPr lang="es-ES_tradnl" sz="2500" dirty="0">
                <a:solidFill>
                  <a:srgbClr val="00000A"/>
                </a:solidFill>
                <a:uFill>
                  <a:solidFill>
                    <a:srgbClr val="00000A"/>
                  </a:solidFill>
                </a:uFill>
                <a:latin typeface="Helvetica Neue"/>
                <a:ea typeface="Helvetica Neue"/>
                <a:cs typeface="Helvetica Neue"/>
              </a:rPr>
              <a:t>– 20 días con 6 personas involucradas y un esfuerzo total de 120 </a:t>
            </a:r>
            <a:r>
              <a:rPr lang="es-ES_tradnl" sz="2500" dirty="0" err="1">
                <a:solidFill>
                  <a:srgbClr val="00000A"/>
                </a:solidFill>
                <a:uFill>
                  <a:solidFill>
                    <a:srgbClr val="00000A"/>
                  </a:solidFill>
                </a:uFill>
                <a:latin typeface="Helvetica Neue"/>
                <a:ea typeface="Helvetica Neue"/>
                <a:cs typeface="Helvetica Neue"/>
              </a:rPr>
              <a:t>pd</a:t>
            </a:r>
            <a:r>
              <a:rPr lang="es-ES_tradnl" sz="2500" dirty="0">
                <a:solidFill>
                  <a:srgbClr val="00000A"/>
                </a:solidFill>
                <a:uFill>
                  <a:solidFill>
                    <a:srgbClr val="00000A"/>
                  </a:solidFill>
                </a:uFill>
                <a:latin typeface="Helvetica Neue"/>
                <a:ea typeface="Helvetica Neue"/>
                <a:cs typeface="Helvetica Neue"/>
              </a:rPr>
              <a:t>.</a:t>
            </a:r>
            <a:endParaRPr lang="es-ES" sz="2500" dirty="0">
              <a:solidFill>
                <a:srgbClr val="00000A"/>
              </a:solidFill>
              <a:uFill>
                <a:solidFill>
                  <a:srgbClr val="00000A"/>
                </a:solidFill>
              </a:uFill>
              <a:latin typeface="Helvetica Neue"/>
              <a:ea typeface="Helvetica Neue"/>
              <a:cs typeface="Helvetica Neue"/>
            </a:endParaRPr>
          </a:p>
        </p:txBody>
      </p:sp>
      <p:sp>
        <p:nvSpPr>
          <p:cNvPr id="4" name="Marcador de número de diapositiva 3"/>
          <p:cNvSpPr>
            <a:spLocks noGrp="1"/>
          </p:cNvSpPr>
          <p:nvPr>
            <p:ph type="sldNum" sz="quarter" idx="2"/>
          </p:nvPr>
        </p:nvSpPr>
        <p:spPr/>
        <p:txBody>
          <a:bodyPr/>
          <a:lstStyle/>
          <a:p>
            <a:fld id="{86CB4B4D-7CA3-9044-876B-883B54F8677D}" type="slidenum">
              <a:rPr lang="es-ES" smtClean="0"/>
              <a:t>8</a:t>
            </a:fld>
            <a:endParaRPr lang="es-ES"/>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36"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37" name="Shape 237"/>
          <p:cNvSpPr/>
          <p:nvPr/>
        </p:nvSpPr>
        <p:spPr>
          <a:xfrm>
            <a:off x="23281766" y="569541"/>
            <a:ext cx="102657"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600">
                <a:solidFill>
                  <a:srgbClr val="C1C0C2"/>
                </a:solidFill>
              </a:defRPr>
            </a:lvl1pPr>
          </a:lstStyle>
          <a:p>
            <a:endParaRPr dirty="0"/>
          </a:p>
        </p:txBody>
      </p:sp>
      <p:sp>
        <p:nvSpPr>
          <p:cNvPr id="238" name="Shape 238"/>
          <p:cNvSpPr/>
          <p:nvPr/>
        </p:nvSpPr>
        <p:spPr>
          <a:xfrm>
            <a:off x="1044066" y="500292"/>
            <a:ext cx="7476406"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2. Estimaciones del proyecto</a:t>
            </a:r>
          </a:p>
        </p:txBody>
      </p:sp>
      <p:grpSp>
        <p:nvGrpSpPr>
          <p:cNvPr id="242" name="Group 242"/>
          <p:cNvGrpSpPr/>
          <p:nvPr/>
        </p:nvGrpSpPr>
        <p:grpSpPr>
          <a:xfrm>
            <a:off x="8748048" y="2512437"/>
            <a:ext cx="8721803" cy="771400"/>
            <a:chOff x="-1876927" y="-419552"/>
            <a:chExt cx="8721799" cy="771399"/>
          </a:xfrm>
        </p:grpSpPr>
        <p:sp>
          <p:nvSpPr>
            <p:cNvPr id="240" name="Shape 240"/>
            <p:cNvSpPr/>
            <p:nvPr/>
          </p:nvSpPr>
          <p:spPr>
            <a:xfrm>
              <a:off x="-1876927" y="-419552"/>
              <a:ext cx="8721799"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u="sng" dirty="0"/>
            </a:p>
          </p:txBody>
        </p:sp>
        <p:sp>
          <p:nvSpPr>
            <p:cNvPr id="241" name="Shape 241"/>
            <p:cNvSpPr/>
            <p:nvPr/>
          </p:nvSpPr>
          <p:spPr>
            <a:xfrm>
              <a:off x="-1269422" y="-315981"/>
              <a:ext cx="7833872"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 dirty="0">
                  <a:sym typeface="Helvetica Neue"/>
                </a:rPr>
                <a:t>2 Estimaciones de esfuerzo, coste y duración</a:t>
              </a:r>
              <a:endParaRPr lang="es-ES" dirty="0"/>
            </a:p>
          </p:txBody>
        </p:sp>
      </p:grpSp>
      <p:graphicFrame>
        <p:nvGraphicFramePr>
          <p:cNvPr id="23" name="Tabla 22"/>
          <p:cNvGraphicFramePr>
            <a:graphicFrameLocks noGrp="1"/>
          </p:cNvGraphicFramePr>
          <p:nvPr>
            <p:extLst>
              <p:ext uri="{D42A27DB-BD31-4B8C-83A1-F6EECF244321}">
                <p14:modId xmlns:p14="http://schemas.microsoft.com/office/powerpoint/2010/main" val="3343190357"/>
              </p:ext>
            </p:extLst>
          </p:nvPr>
        </p:nvGraphicFramePr>
        <p:xfrm>
          <a:off x="4876733" y="3801894"/>
          <a:ext cx="15443268" cy="8710168"/>
        </p:xfrm>
        <a:graphic>
          <a:graphicData uri="http://schemas.openxmlformats.org/drawingml/2006/table">
            <a:tbl>
              <a:tblPr firstRow="1" bandRow="1">
                <a:tableStyleId>{284E427A-3D55-4303-BF80-6455036E1DE7}</a:tableStyleId>
              </a:tblPr>
              <a:tblGrid>
                <a:gridCol w="2573878"/>
                <a:gridCol w="2573878"/>
                <a:gridCol w="2573878"/>
                <a:gridCol w="2573878"/>
                <a:gridCol w="2573878"/>
                <a:gridCol w="2573878"/>
              </a:tblGrid>
              <a:tr h="787316">
                <a:tc>
                  <a:txBody>
                    <a:bodyPr/>
                    <a:lstStyle/>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Módulo</a:t>
                      </a:r>
                      <a:endParaRPr lang="es-ES" sz="2800" dirty="0">
                        <a:solidFill>
                          <a:schemeClr val="accent6">
                            <a:lumMod val="75000"/>
                          </a:schemeClr>
                        </a:solidFill>
                        <a:effectLst/>
                        <a:uFill>
                          <a:solidFill>
                            <a:srgbClr val="000000"/>
                          </a:solidFill>
                        </a:uFill>
                        <a:latin typeface="Helvetica" panose="020B0604020202020204" pitchFamily="34" charset="0"/>
                        <a:ea typeface="Calibri" panose="020F0502020204030204" pitchFamily="34" charset="0"/>
                        <a:cs typeface="Helvetica" panose="020B060402020202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Fase</a:t>
                      </a:r>
                      <a:endParaRPr lang="es-ES" sz="2800" dirty="0">
                        <a:solidFill>
                          <a:schemeClr val="accent6">
                            <a:lumMod val="75000"/>
                          </a:schemeClr>
                        </a:solidFill>
                        <a:effectLst/>
                        <a:uFill>
                          <a:solidFill>
                            <a:srgbClr val="000000"/>
                          </a:solidFill>
                        </a:uFill>
                        <a:latin typeface="Helvetica" panose="020B0604020202020204" pitchFamily="34" charset="0"/>
                        <a:ea typeface="Calibri" panose="020F0502020204030204" pitchFamily="34" charset="0"/>
                        <a:cs typeface="Helvetica" panose="020B060402020202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Personas</a:t>
                      </a:r>
                      <a:endParaRPr lang="es-ES" sz="2800" dirty="0">
                        <a:solidFill>
                          <a:schemeClr val="accent6">
                            <a:lumMod val="75000"/>
                          </a:schemeClr>
                        </a:solidFill>
                        <a:effectLst/>
                        <a:uFill>
                          <a:solidFill>
                            <a:srgbClr val="000000"/>
                          </a:solidFill>
                        </a:uFill>
                        <a:latin typeface="Helvetica" panose="020B0604020202020204" pitchFamily="34" charset="0"/>
                        <a:ea typeface="Calibri" panose="020F0502020204030204" pitchFamily="34" charset="0"/>
                        <a:cs typeface="Helvetica" panose="020B060402020202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Días</a:t>
                      </a:r>
                      <a:endParaRPr lang="es-ES" sz="2800" dirty="0">
                        <a:solidFill>
                          <a:schemeClr val="accent6">
                            <a:lumMod val="75000"/>
                          </a:schemeClr>
                        </a:solidFill>
                        <a:effectLst/>
                        <a:uFill>
                          <a:solidFill>
                            <a:srgbClr val="000000"/>
                          </a:solidFill>
                        </a:uFill>
                        <a:latin typeface="Helvetica" panose="020B0604020202020204" pitchFamily="34" charset="0"/>
                        <a:ea typeface="Calibri" panose="020F0502020204030204" pitchFamily="34" charset="0"/>
                        <a:cs typeface="Helvetica" panose="020B060402020202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Personas</a:t>
                      </a:r>
                      <a:endParaRPr lang="es-ES"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endParaRPr>
                    </a:p>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a:t>
                      </a:r>
                      <a:endParaRPr lang="es-ES"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endParaRPr>
                    </a:p>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Días</a:t>
                      </a:r>
                      <a:endParaRPr lang="es-ES" sz="2800" dirty="0">
                        <a:solidFill>
                          <a:schemeClr val="accent6">
                            <a:lumMod val="75000"/>
                          </a:schemeClr>
                        </a:solidFill>
                        <a:effectLst/>
                        <a:uFill>
                          <a:solidFill>
                            <a:srgbClr val="000000"/>
                          </a:solidFill>
                        </a:uFill>
                        <a:latin typeface="Helvetica" panose="020B0604020202020204" pitchFamily="34" charset="0"/>
                        <a:ea typeface="Calibri" panose="020F0502020204030204" pitchFamily="34" charset="0"/>
                        <a:cs typeface="Helvetica" panose="020B060402020202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Esfuerzo</a:t>
                      </a:r>
                      <a:endParaRPr lang="es-ES"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endParaRPr>
                    </a:p>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Total</a:t>
                      </a:r>
                      <a:endParaRPr lang="es-ES" sz="2800" dirty="0">
                        <a:solidFill>
                          <a:schemeClr val="accent6">
                            <a:lumMod val="75000"/>
                          </a:schemeClr>
                        </a:solidFill>
                        <a:effectLst/>
                        <a:uFill>
                          <a:solidFill>
                            <a:srgbClr val="000000"/>
                          </a:solidFill>
                        </a:uFill>
                        <a:latin typeface="Helvetica" panose="020B0604020202020204" pitchFamily="34" charset="0"/>
                        <a:ea typeface="Calibri" panose="020F0502020204030204" pitchFamily="34" charset="0"/>
                        <a:cs typeface="Helvetica" panose="020B060402020202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14625">
                <a:tc>
                  <a:txBody>
                    <a:bodyPr/>
                    <a:lstStyle/>
                    <a:p>
                      <a:pPr algn="ctr">
                        <a:lnSpc>
                          <a:spcPct val="115000"/>
                        </a:lnSpc>
                        <a:spcAft>
                          <a:spcPts val="0"/>
                        </a:spcAft>
                        <a:tabLst>
                          <a:tab pos="552450" algn="l"/>
                        </a:tabLst>
                      </a:pPr>
                      <a:r>
                        <a:rPr lang="es-ES_tradnl" sz="28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Cuentas</a:t>
                      </a:r>
                      <a:endParaRPr lang="es-ES" sz="28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Análisis</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Diseño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Codificación</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Pruebas</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4</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7</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5</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4</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14</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10</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endParaRPr lang="es-ES_tradnl" sz="2400" dirty="0" smtClean="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smtClean="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31</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14625">
                <a:tc>
                  <a:txBody>
                    <a:bodyPr/>
                    <a:lstStyle/>
                    <a:p>
                      <a:pPr algn="ctr">
                        <a:lnSpc>
                          <a:spcPct val="115000"/>
                        </a:lnSpc>
                        <a:spcAft>
                          <a:spcPts val="0"/>
                        </a:spcAft>
                        <a:tabLst>
                          <a:tab pos="552450" algn="l"/>
                        </a:tabLst>
                      </a:pPr>
                      <a:r>
                        <a:rPr lang="es-ES_tradnl" sz="28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Historial Clínico</a:t>
                      </a:r>
                      <a:endParaRPr lang="es-ES" sz="28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Análisis</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Diseño</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Codificación</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Pruebas</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8</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6</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4</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16</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4</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endParaRPr lang="es-ES_tradnl" sz="2400" dirty="0" smtClean="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smtClean="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43</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14625">
                <a:tc>
                  <a:txBody>
                    <a:bodyPr/>
                    <a:lstStyle/>
                    <a:p>
                      <a:pPr algn="ctr">
                        <a:lnSpc>
                          <a:spcPct val="115000"/>
                        </a:lnSpc>
                        <a:spcAft>
                          <a:spcPts val="0"/>
                        </a:spcAft>
                        <a:tabLst>
                          <a:tab pos="552450" algn="l"/>
                        </a:tabLst>
                      </a:pPr>
                      <a:r>
                        <a:rPr lang="es-ES_tradnl" sz="28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Consulta </a:t>
                      </a:r>
                      <a:endParaRPr lang="es-ES" sz="28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Análisis</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Diseño</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Codificación</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Pruebas</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10</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8</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6</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30</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24</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6</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endParaRPr lang="es-ES_tradnl" sz="2400" dirty="0" smtClean="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smtClean="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82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14625">
                <a:tc>
                  <a:txBody>
                    <a:bodyPr/>
                    <a:lstStyle/>
                    <a:p>
                      <a:pPr algn="ctr">
                        <a:lnSpc>
                          <a:spcPct val="115000"/>
                        </a:lnSpc>
                        <a:spcAft>
                          <a:spcPts val="0"/>
                        </a:spcAft>
                        <a:tabLst>
                          <a:tab pos="552450" algn="l"/>
                        </a:tabLst>
                      </a:pPr>
                      <a:r>
                        <a:rPr lang="es-ES_tradnl" sz="28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Primeros Auxilios</a:t>
                      </a:r>
                      <a:endParaRPr lang="es-ES" sz="28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Análisis</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Diseño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Codificación</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Pruebas</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8</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8</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6</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24</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36</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16</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endParaRPr lang="es-ES_tradnl" sz="2400" dirty="0" smtClean="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smtClean="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78</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Marcador de número de diapositiva 2"/>
          <p:cNvSpPr>
            <a:spLocks noGrp="1"/>
          </p:cNvSpPr>
          <p:nvPr>
            <p:ph type="sldNum" sz="quarter" idx="2"/>
          </p:nvPr>
        </p:nvSpPr>
        <p:spPr/>
        <p:txBody>
          <a:bodyPr/>
          <a:lstStyle/>
          <a:p>
            <a:fld id="{86CB4B4D-7CA3-9044-876B-883B54F8677D}" type="slidenum">
              <a:rPr lang="es-ES" smtClean="0"/>
              <a:t>9</a:t>
            </a:fld>
            <a:endParaRPr lang="es-ES"/>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80000"/>
          </a:lnSpc>
          <a:spcBef>
            <a:spcPts val="0"/>
          </a:spcBef>
          <a:spcAft>
            <a:spcPts val="0"/>
          </a:spcAft>
          <a:buClrTx/>
          <a:buSzTx/>
          <a:buFontTx/>
          <a:buNone/>
          <a:tabLst/>
          <a:defRPr kumimoji="0" sz="40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80000"/>
          </a:lnSpc>
          <a:spcBef>
            <a:spcPts val="0"/>
          </a:spcBef>
          <a:spcAft>
            <a:spcPts val="0"/>
          </a:spcAft>
          <a:buClrTx/>
          <a:buSzTx/>
          <a:buFontTx/>
          <a:buNone/>
          <a:tabLst/>
          <a:defRPr kumimoji="0" sz="40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181</TotalTime>
  <Words>2277</Words>
  <Application>Microsoft Office PowerPoint</Application>
  <PresentationFormat>Personalizado</PresentationFormat>
  <Paragraphs>444</Paragraphs>
  <Slides>23</Slides>
  <Notes>3</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23</vt:i4>
      </vt:variant>
    </vt:vector>
  </HeadingPairs>
  <TitlesOfParts>
    <vt:vector size="34" baseType="lpstr">
      <vt:lpstr>Arial</vt:lpstr>
      <vt:lpstr>Avenir Next</vt:lpstr>
      <vt:lpstr>Avenir Next Medium</vt:lpstr>
      <vt:lpstr>Calibri</vt:lpstr>
      <vt:lpstr>DIN Alternate</vt:lpstr>
      <vt:lpstr>DIN Condensed</vt:lpstr>
      <vt:lpstr>Helvetica</vt:lpstr>
      <vt:lpstr>Helvetica Neue</vt:lpstr>
      <vt:lpstr>Helvetica Neue UltraLight</vt:lpstr>
      <vt:lpstr>Times New Roman</vt:lpstr>
      <vt:lpstr>New_Template7</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Local</dc:creator>
  <cp:lastModifiedBy>Usuario Local</cp:lastModifiedBy>
  <cp:revision>48</cp:revision>
  <dcterms:modified xsi:type="dcterms:W3CDTF">2017-01-19T15:49:51Z</dcterms:modified>
</cp:coreProperties>
</file>