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 ContentType="image/t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31"/>
  </p:notesMasterIdLst>
  <p:handoutMasterIdLst>
    <p:handoutMasterId r:id="rId32"/>
  </p:handoutMasterIdLst>
  <p:sldIdLst>
    <p:sldId id="256" r:id="rId2"/>
    <p:sldId id="275" r:id="rId3"/>
    <p:sldId id="276" r:id="rId4"/>
    <p:sldId id="258" r:id="rId5"/>
    <p:sldId id="259" r:id="rId6"/>
    <p:sldId id="277" r:id="rId7"/>
    <p:sldId id="260" r:id="rId8"/>
    <p:sldId id="261" r:id="rId9"/>
    <p:sldId id="262" r:id="rId10"/>
    <p:sldId id="280" r:id="rId11"/>
    <p:sldId id="263" r:id="rId12"/>
    <p:sldId id="278" r:id="rId13"/>
    <p:sldId id="279" r:id="rId14"/>
    <p:sldId id="281" r:id="rId15"/>
    <p:sldId id="282" r:id="rId16"/>
    <p:sldId id="283" r:id="rId17"/>
    <p:sldId id="284" r:id="rId18"/>
    <p:sldId id="285" r:id="rId19"/>
    <p:sldId id="286" r:id="rId20"/>
    <p:sldId id="287" r:id="rId21"/>
    <p:sldId id="288" r:id="rId22"/>
    <p:sldId id="290" r:id="rId23"/>
    <p:sldId id="291" r:id="rId24"/>
    <p:sldId id="292" r:id="rId25"/>
    <p:sldId id="293" r:id="rId26"/>
    <p:sldId id="294" r:id="rId27"/>
    <p:sldId id="295" r:id="rId28"/>
    <p:sldId id="296" r:id="rId29"/>
    <p:sldId id="297" r:id="rId30"/>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1pPr>
    <a:lvl2pPr marL="0" marR="0" indent="22860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2pPr>
    <a:lvl3pPr marL="0" marR="0" indent="45720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3pPr>
    <a:lvl4pPr marL="0" marR="0" indent="68580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4pPr>
    <a:lvl5pPr marL="0" marR="0" indent="91440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5pPr>
    <a:lvl6pPr marL="0" marR="0" indent="114300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6pPr>
    <a:lvl7pPr marL="0" marR="0" indent="137160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7pPr>
    <a:lvl8pPr marL="0" marR="0" indent="160020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8pPr>
    <a:lvl9pPr marL="0" marR="0" indent="182880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venir Next Medium"/>
          <a:ea typeface="Avenir Next Medium"/>
          <a:cs typeface="Avenir Next Medium"/>
        </a:font>
        <a:schemeClr val="accent1"/>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a:tcStyle>
        <a:tcBdr/>
        <a:fill>
          <a:solidFill>
            <a:schemeClr val="accent1">
              <a:hueOff val="178262"/>
              <a:satOff val="-8651"/>
              <a:lumOff val="-7254"/>
              <a:alpha val="29000"/>
            </a:scheme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Row>
  </a:tblStyle>
  <a:tblStyle styleId="{C7B018BB-80A7-4F77-B60F-C8B233D01FF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chemeClr val="accent6">
              <a:alpha val="25000"/>
            </a:schemeClr>
          </a:solidFill>
        </a:fill>
      </a:tcStyle>
    </a:band2H>
    <a:firstCol>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A01D73"/>
          </a:solid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firstRow>
  </a:tblStyle>
  <a:tblStyle styleId="{EEE7283C-3CF3-47DC-8721-378D4A62B22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chemeClr val="accent5">
              <a:hueOff val="-239254"/>
              <a:lumOff val="-1399"/>
            </a:schemeClr>
          </a:solidFill>
        </a:fill>
      </a:tcStyle>
    </a:firstRow>
  </a:tblStyle>
  <a:tblStyle styleId="{CF821DB8-F4EB-4A41-A1BA-3FCAFE7338EE}"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a:tcStyle>
        <a:tcBdr/>
        <a:fill>
          <a:solidFill>
            <a:srgbClr val="D4EB9B">
              <a:alpha val="26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88900" cap="flat">
              <a:solidFill>
                <a:srgbClr val="5F6568"/>
              </a:solidFill>
              <a:prstDash val="solid"/>
              <a:miter lim="400000"/>
            </a:ln>
          </a:top>
          <a:bottom>
            <a:ln w="12700" cap="flat">
              <a:noFill/>
              <a:miter lim="400000"/>
            </a:ln>
          </a:bottom>
          <a:insideH>
            <a:ln w="25400" cap="flat">
              <a:solidFill>
                <a:srgbClr val="D4EB9B">
                  <a:alpha val="26000"/>
                </a:srgbClr>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D4EB9B">
                  <a:alpha val="26000"/>
                </a:srgbClr>
              </a:solidFill>
              <a:prstDash val="solid"/>
              <a:miter lim="400000"/>
            </a:ln>
          </a:insideH>
          <a:insideV>
            <a:ln w="12700" cap="flat">
              <a:noFill/>
              <a:miter lim="400000"/>
            </a:ln>
          </a:insideV>
        </a:tcBdr>
        <a:fill>
          <a:solidFill>
            <a:srgbClr val="147882"/>
          </a:solidFill>
        </a:fill>
      </a:tcStyle>
    </a:firstRow>
  </a:tblStyle>
  <a:tblStyle styleId="{33BA23B1-9221-436E-865A-0063620EA4FD}" styleName="">
    <a:tblBg/>
    <a:wholeTbl>
      <a:tcTxStyle b="off" i="off">
        <a:font>
          <a:latin typeface="Avenir Next Medium"/>
          <a:ea typeface="Avenir Next Medium"/>
          <a:cs typeface="Avenir Next Medium"/>
        </a:font>
        <a:srgbClr val="FFFFFF"/>
      </a:tcTxStyle>
      <a:tcStyle>
        <a:tcBdr>
          <a:left>
            <a:ln w="12700" cap="flat">
              <a:noFill/>
              <a:miter lim="400000"/>
            </a:ln>
          </a:left>
          <a:right>
            <a:ln w="12700" cap="flat">
              <a:noFill/>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alpha val="75000"/>
            </a:srgbClr>
          </a:solidFill>
        </a:fill>
      </a:tcStyle>
    </a:wholeTbl>
    <a:band2H>
      <a:tcTxStyle/>
      <a:tcStyle>
        <a:tcBdr/>
        <a:fill>
          <a:solidFill>
            <a:srgbClr val="686A6A">
              <a:alpha val="85000"/>
            </a:srgbClr>
          </a:solidFill>
        </a:fill>
      </a:tcStyle>
    </a:band2H>
    <a:firstCol>
      <a:tcTxStyle b="on" i="off">
        <a:font>
          <a:latin typeface="Avenir Next Demi Bold"/>
          <a:ea typeface="Avenir Next Demi Bold"/>
          <a:cs typeface="Avenir Next Demi Bold"/>
        </a:font>
        <a:srgbClr val="222222"/>
      </a:tcTxStyle>
      <a:tcStyle>
        <a:tcBdr>
          <a:left>
            <a:ln w="12700" cap="flat">
              <a:noFill/>
              <a:miter lim="400000"/>
            </a:ln>
          </a:left>
          <a:right>
            <a:ln w="63500" cap="flat">
              <a:solidFill>
                <a:srgbClr val="222222"/>
              </a:solidFill>
              <a:prstDash val="solid"/>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686A6A">
              <a:alpha val="85000"/>
            </a:srgbClr>
          </a:solidFill>
        </a:fill>
      </a:tcStyle>
    </a:firstCol>
    <a:la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63500" cap="flat">
              <a:solidFill>
                <a:srgbClr val="222222"/>
              </a:solidFill>
              <a:prstDash val="solid"/>
              <a:miter lim="400000"/>
            </a:ln>
          </a:top>
          <a:bottom>
            <a:ln w="12700" cap="flat">
              <a:noFill/>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12700" cap="flat">
              <a:noFill/>
              <a:miter lim="400000"/>
            </a:ln>
          </a:top>
          <a:bottom>
            <a:ln w="635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firstRow>
  </a:tblStyle>
  <a:tblStyle styleId="{2708684C-4D16-4618-839F-0558EEFCDFE6}" styleName="">
    <a:tblBg/>
    <a:wholeTbl>
      <a:tcTxStyle b="off" i="off">
        <a:font>
          <a:latin typeface="Avenir Next Medium"/>
          <a:ea typeface="Avenir Next Medium"/>
          <a:cs typeface="Avenir Next Medium"/>
        </a:font>
        <a:srgbClr val="838787"/>
      </a:tcTxStyle>
      <a:tcStyle>
        <a:tcBdr>
          <a:left>
            <a:ln w="25400" cap="flat">
              <a:solidFill>
                <a:srgbClr val="5F6568"/>
              </a:solidFill>
              <a:prstDash val="solid"/>
              <a:miter lim="400000"/>
            </a:ln>
          </a:left>
          <a:right>
            <a:ln w="254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wholeTbl>
    <a:band2H>
      <a:tcTxStyle/>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635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25400" cap="flat">
              <a:solidFill>
                <a:srgbClr val="5F6568"/>
              </a:solidFill>
              <a:prstDash val="solid"/>
              <a:miter lim="400000"/>
            </a:ln>
          </a:left>
          <a:right>
            <a:ln w="25400" cap="flat">
              <a:solidFill>
                <a:srgbClr val="5F6568"/>
              </a:solidFill>
              <a:prstDash val="solid"/>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97" autoAdjust="0"/>
    <p:restoredTop sz="94660"/>
  </p:normalViewPr>
  <p:slideViewPr>
    <p:cSldViewPr snapToGrid="0">
      <p:cViewPr varScale="1">
        <p:scale>
          <a:sx n="33" d="100"/>
          <a:sy n="33" d="100"/>
        </p:scale>
        <p:origin x="882" y="132"/>
      </p:cViewPr>
      <p:guideLst/>
    </p:cSldViewPr>
  </p:slideViewPr>
  <p:notesTextViewPr>
    <p:cViewPr>
      <p:scale>
        <a:sx n="1" d="1"/>
        <a:sy n="1" d="1"/>
      </p:scale>
      <p:origin x="0" y="0"/>
    </p:cViewPr>
  </p:notesTextViewPr>
  <p:sorterViewPr>
    <p:cViewPr>
      <p:scale>
        <a:sx n="100" d="100"/>
        <a:sy n="100" d="100"/>
      </p:scale>
      <p:origin x="0" y="-63744"/>
    </p:cViewPr>
  </p:sorter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0" i="0" u="none" strike="noStrike" kern="1200" spc="0" baseline="0">
                <a:solidFill>
                  <a:schemeClr val="tx1">
                    <a:lumMod val="65000"/>
                    <a:lumOff val="35000"/>
                  </a:schemeClr>
                </a:solidFill>
                <a:latin typeface="+mn-lt"/>
                <a:ea typeface="+mn-ea"/>
                <a:cs typeface="+mn-cs"/>
              </a:defRPr>
            </a:pPr>
            <a:r>
              <a:rPr lang="en-US" dirty="0" err="1"/>
              <a:t>Esfuerzo</a:t>
            </a:r>
            <a:r>
              <a:rPr lang="en-US" dirty="0"/>
              <a:t> total (</a:t>
            </a:r>
            <a:r>
              <a:rPr lang="en-US" dirty="0" err="1"/>
              <a:t>pd</a:t>
            </a:r>
            <a:r>
              <a:rPr lang="en-US" dirty="0"/>
              <a:t>)</a:t>
            </a:r>
          </a:p>
        </c:rich>
      </c:tx>
      <c:layout>
        <c:manualLayout>
          <c:xMode val="edge"/>
          <c:yMode val="edge"/>
          <c:x val="0.43742341930700818"/>
          <c:y val="0"/>
        </c:manualLayout>
      </c:layout>
      <c:overlay val="0"/>
      <c:spPr>
        <a:noFill/>
        <a:ln>
          <a:noFill/>
        </a:ln>
        <a:effectLst/>
      </c:spPr>
    </c:title>
    <c:autoTitleDeleted val="0"/>
    <c:plotArea>
      <c:layout/>
      <c:pieChart>
        <c:varyColors val="1"/>
        <c:ser>
          <c:idx val="0"/>
          <c:order val="0"/>
          <c:tx>
            <c:strRef>
              <c:f>Hoja1!$B$1</c:f>
              <c:strCache>
                <c:ptCount val="1"/>
                <c:pt idx="0">
                  <c:v>Esfuerzo</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7B0F-4B56-A037-A517FB17BFF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7B0F-4B56-A037-A517FB17BFF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7B0F-4B56-A037-A517FB17BFF4}"/>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7B0F-4B56-A037-A517FB17BFF4}"/>
              </c:ext>
            </c:extLst>
          </c:dPt>
          <c:dLbls>
            <c:dLbl>
              <c:idx val="3"/>
              <c:tx>
                <c:rich>
                  <a:bodyPr rot="0" spcFirstLastPara="1" vertOverflow="ellipsis" vert="horz" wrap="square" lIns="38100" tIns="19050" rIns="38100" bIns="19050" anchor="ctr" anchorCtr="1">
                    <a:noAutofit/>
                  </a:bodyPr>
                  <a:lstStyle/>
                  <a:p>
                    <a:pPr>
                      <a:defRPr sz="4800" b="0" i="0" u="none" strike="noStrike" kern="1200" baseline="0">
                        <a:solidFill>
                          <a:schemeClr val="bg1"/>
                        </a:solidFill>
                        <a:latin typeface="+mn-lt"/>
                        <a:ea typeface="+mn-ea"/>
                        <a:cs typeface="+mn-cs"/>
                      </a:defRPr>
                    </a:pPr>
                    <a:r>
                      <a:rPr lang="en-US" sz="4800" dirty="0">
                        <a:solidFill>
                          <a:schemeClr val="bg1"/>
                        </a:solidFill>
                      </a:rPr>
                      <a:t>78</a:t>
                    </a:r>
                  </a:p>
                </c:rich>
              </c:tx>
              <c:spPr>
                <a:noFill/>
                <a:ln>
                  <a:noFill/>
                </a:ln>
                <a:effectLst/>
              </c:sp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7-7B0F-4B56-A037-A517FB17BFF4}"/>
                </c:ext>
              </c:extLst>
            </c:dLbl>
            <c:spPr>
              <a:noFill/>
              <a:ln>
                <a:noFill/>
              </a:ln>
              <a:effectLst/>
            </c:spPr>
            <c:txPr>
              <a:bodyPr rot="0" spcFirstLastPara="1" vertOverflow="ellipsis" vert="horz" wrap="square" lIns="38100" tIns="19050" rIns="38100" bIns="19050" anchor="ctr" anchorCtr="1">
                <a:spAutoFit/>
              </a:bodyPr>
              <a:lstStyle/>
              <a:p>
                <a:pPr>
                  <a:defRPr sz="4800" b="0" i="0" u="none" strike="noStrike" kern="1200" baseline="0">
                    <a:solidFill>
                      <a:schemeClr val="bg1"/>
                    </a:solidFill>
                    <a:latin typeface="+mn-lt"/>
                    <a:ea typeface="+mn-ea"/>
                    <a:cs typeface="+mn-cs"/>
                  </a:defRPr>
                </a:pPr>
                <a:endParaRPr lang="es-ES"/>
              </a:p>
            </c:txPr>
            <c:dLblPos val="ct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Hoja1!$A$2:$A$5</c:f>
              <c:strCache>
                <c:ptCount val="4"/>
                <c:pt idx="0">
                  <c:v>Cuentas</c:v>
                </c:pt>
                <c:pt idx="1">
                  <c:v>H. Clínico</c:v>
                </c:pt>
                <c:pt idx="2">
                  <c:v>Consulta</c:v>
                </c:pt>
                <c:pt idx="3">
                  <c:v>P. Auxilios</c:v>
                </c:pt>
              </c:strCache>
            </c:strRef>
          </c:cat>
          <c:val>
            <c:numRef>
              <c:f>Hoja1!$B$2:$B$5</c:f>
              <c:numCache>
                <c:formatCode>General</c:formatCode>
                <c:ptCount val="4"/>
                <c:pt idx="0">
                  <c:v>31</c:v>
                </c:pt>
                <c:pt idx="1">
                  <c:v>43</c:v>
                </c:pt>
                <c:pt idx="2">
                  <c:v>82</c:v>
                </c:pt>
                <c:pt idx="3">
                  <c:v>78</c:v>
                </c:pt>
              </c:numCache>
            </c:numRef>
          </c:val>
          <c:extLst>
            <c:ext xmlns:c16="http://schemas.microsoft.com/office/drawing/2014/chart" uri="{C3380CC4-5D6E-409C-BE32-E72D297353CC}">
              <c16:uniqueId val="{00000008-7B0F-4B56-A037-A517FB17BFF4}"/>
            </c:ext>
          </c:extLst>
        </c:ser>
        <c:dLbls>
          <c:dLblPos val="ctr"/>
          <c:showLegendKey val="0"/>
          <c:showVal val="1"/>
          <c:showCatName val="0"/>
          <c:showSerName val="0"/>
          <c:showPercent val="0"/>
          <c:showBubbleSize val="0"/>
          <c:showLeaderLines val="1"/>
        </c:dLbls>
        <c:firstSliceAng val="0"/>
      </c:pieChart>
      <c:spPr>
        <a:noFill/>
        <a:ln>
          <a:noFill/>
        </a:ln>
        <a:effectLst/>
      </c:spPr>
    </c:plotArea>
    <c:legend>
      <c:legendPos val="l"/>
      <c:layout>
        <c:manualLayout>
          <c:xMode val="edge"/>
          <c:yMode val="edge"/>
          <c:x val="7.1843584002260945E-3"/>
          <c:y val="0.21623650280474679"/>
          <c:w val="0.2443148443190436"/>
          <c:h val="0.52329394179600663"/>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s-ES"/>
        </a:p>
      </c:txPr>
    </c:legend>
    <c:plotVisOnly val="1"/>
    <c:dispBlanksAs val="gap"/>
    <c:showDLblsOverMax val="0"/>
  </c:chart>
  <c:spPr>
    <a:noFill/>
    <a:ln>
      <a:noFill/>
    </a:ln>
    <a:effectLst/>
  </c:spPr>
  <c:txPr>
    <a:bodyPr/>
    <a:lstStyle/>
    <a:p>
      <a:pPr>
        <a:defRPr/>
      </a:pPr>
      <a:endParaRPr lang="es-E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93FBE40-749B-495B-9113-A50198335392}" type="datetimeFigureOut">
              <a:rPr lang="es-ES" smtClean="0"/>
              <a:t>21/01/2017</a:t>
            </a:fld>
            <a:endParaRPr lang="es-ES"/>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8F6AEAD-63F9-49EC-9E92-6E0896F1AC4A}" type="slidenum">
              <a:rPr lang="es-ES" smtClean="0"/>
              <a:t>‹Nº›</a:t>
            </a:fld>
            <a:endParaRPr lang="es-ES"/>
          </a:p>
        </p:txBody>
      </p:sp>
    </p:spTree>
    <p:extLst>
      <p:ext uri="{BB962C8B-B14F-4D97-AF65-F5344CB8AC3E}">
        <p14:creationId xmlns:p14="http://schemas.microsoft.com/office/powerpoint/2010/main" val="28020359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9" name="Shape 159"/>
          <p:cNvSpPr>
            <a:spLocks noGrp="1" noRot="1" noChangeAspect="1"/>
          </p:cNvSpPr>
          <p:nvPr>
            <p:ph type="sldImg"/>
          </p:nvPr>
        </p:nvSpPr>
        <p:spPr>
          <a:xfrm>
            <a:off x="1143000" y="685800"/>
            <a:ext cx="4572000" cy="3429000"/>
          </a:xfrm>
          <a:prstGeom prst="rect">
            <a:avLst/>
          </a:prstGeom>
        </p:spPr>
        <p:txBody>
          <a:bodyPr/>
          <a:lstStyle/>
          <a:p>
            <a:endParaRPr/>
          </a:p>
        </p:txBody>
      </p:sp>
      <p:sp>
        <p:nvSpPr>
          <p:cNvPr id="160" name="Shape 160"/>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3800672790"/>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a:p>
        </p:txBody>
      </p:sp>
    </p:spTree>
    <p:extLst>
      <p:ext uri="{BB962C8B-B14F-4D97-AF65-F5344CB8AC3E}">
        <p14:creationId xmlns:p14="http://schemas.microsoft.com/office/powerpoint/2010/main" val="2995615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a:p>
        </p:txBody>
      </p:sp>
    </p:spTree>
    <p:extLst>
      <p:ext uri="{BB962C8B-B14F-4D97-AF65-F5344CB8AC3E}">
        <p14:creationId xmlns:p14="http://schemas.microsoft.com/office/powerpoint/2010/main" val="1464814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a:p>
        </p:txBody>
      </p:sp>
    </p:spTree>
    <p:extLst>
      <p:ext uri="{BB962C8B-B14F-4D97-AF65-F5344CB8AC3E}">
        <p14:creationId xmlns:p14="http://schemas.microsoft.com/office/powerpoint/2010/main" val="41257466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ítulo y subtítulo">
    <p:bg>
      <p:bgPr>
        <a:solidFill>
          <a:srgbClr val="222222"/>
        </a:solidFill>
        <a:effectLst/>
      </p:bgPr>
    </p:bg>
    <p:spTree>
      <p:nvGrpSpPr>
        <p:cNvPr id="1" name=""/>
        <p:cNvGrpSpPr/>
        <p:nvPr/>
      </p:nvGrpSpPr>
      <p:grpSpPr>
        <a:xfrm>
          <a:off x="0" y="0"/>
          <a:ext cx="0" cy="0"/>
          <a:chOff x="0" y="0"/>
          <a:chExt cx="0" cy="0"/>
        </a:xfrm>
      </p:grpSpPr>
      <p:sp>
        <p:nvSpPr>
          <p:cNvPr id="12" name="Shape 12"/>
          <p:cNvSpPr>
            <a:spLocks noGrp="1"/>
          </p:cNvSpPr>
          <p:nvPr>
            <p:ph type="title"/>
          </p:nvPr>
        </p:nvSpPr>
        <p:spPr>
          <a:xfrm>
            <a:off x="762000" y="9042400"/>
            <a:ext cx="22860000" cy="3810000"/>
          </a:xfrm>
          <a:prstGeom prst="rect">
            <a:avLst/>
          </a:prstGeom>
        </p:spPr>
        <p:txBody>
          <a:bodyPr/>
          <a:lstStyle>
            <a:lvl1pPr>
              <a:spcBef>
                <a:spcPts val="0"/>
              </a:spcBef>
              <a:defRPr sz="30300"/>
            </a:lvl1pPr>
          </a:lstStyle>
          <a:p>
            <a:r>
              <a:t>Texto del título</a:t>
            </a:r>
          </a:p>
        </p:txBody>
      </p:sp>
      <p:sp>
        <p:nvSpPr>
          <p:cNvPr id="13" name="Shape 13"/>
          <p:cNvSpPr>
            <a:spLocks noGrp="1"/>
          </p:cNvSpPr>
          <p:nvPr>
            <p:ph type="body" sz="quarter" idx="1"/>
          </p:nvPr>
        </p:nvSpPr>
        <p:spPr>
          <a:xfrm>
            <a:off x="762000" y="5994400"/>
            <a:ext cx="22860000" cy="2540000"/>
          </a:xfrm>
          <a:prstGeom prst="rect">
            <a:avLst/>
          </a:prstGeom>
        </p:spPr>
        <p:txBody>
          <a:bodyPr anchor="b"/>
          <a:lstStyle>
            <a:lvl1pPr marL="0" indent="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1pPr>
            <a:lvl2pPr marL="0" indent="22860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2pPr>
            <a:lvl3pPr marL="0" indent="45720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3pPr>
            <a:lvl4pPr marL="0" indent="68580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4pPr>
            <a:lvl5pPr marL="0" indent="91440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5pPr>
          </a:lstStyle>
          <a:p>
            <a:r>
              <a:t>Nivel de texto 1</a:t>
            </a:r>
          </a:p>
          <a:p>
            <a:pPr lvl="1"/>
            <a:r>
              <a:t>Nivel de texto 2</a:t>
            </a:r>
          </a:p>
          <a:p>
            <a:pPr lvl="2"/>
            <a:r>
              <a:t>Nivel de texto 3</a:t>
            </a:r>
          </a:p>
          <a:p>
            <a:pPr lvl="3"/>
            <a:r>
              <a:t>Nivel de texto 4</a:t>
            </a:r>
          </a:p>
          <a:p>
            <a:pPr lvl="4"/>
            <a:r>
              <a:t>Nivel de texto 5</a:t>
            </a:r>
          </a:p>
        </p:txBody>
      </p:sp>
      <p:sp>
        <p:nvSpPr>
          <p:cNvPr id="14" name="Shape 14"/>
          <p:cNvSpPr>
            <a:spLocks noGrp="1"/>
          </p:cNvSpPr>
          <p:nvPr>
            <p:ph type="sldNum" sz="quarter" idx="2"/>
          </p:nvPr>
        </p:nvSpPr>
        <p:spPr>
          <a:xfrm>
            <a:off x="23063199" y="609600"/>
            <a:ext cx="553196" cy="635000"/>
          </a:xfrm>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Viñetas">
    <p:bg>
      <p:bgPr>
        <a:solidFill>
          <a:srgbClr val="222222"/>
        </a:solidFill>
        <a:effectLst/>
      </p:bgPr>
    </p:bg>
    <p:spTree>
      <p:nvGrpSpPr>
        <p:cNvPr id="1" name=""/>
        <p:cNvGrpSpPr/>
        <p:nvPr/>
      </p:nvGrpSpPr>
      <p:grpSpPr>
        <a:xfrm>
          <a:off x="0" y="0"/>
          <a:ext cx="0" cy="0"/>
          <a:chOff x="0" y="0"/>
          <a:chExt cx="0" cy="0"/>
        </a:xfrm>
      </p:grpSpPr>
      <p:sp>
        <p:nvSpPr>
          <p:cNvPr id="98" name="Shape 98"/>
          <p:cNvSpPr>
            <a:spLocks noGrp="1"/>
          </p:cNvSpPr>
          <p:nvPr>
            <p:ph type="body" sz="quarter" idx="13"/>
          </p:nvPr>
        </p:nvSpPr>
        <p:spPr>
          <a:xfrm>
            <a:off x="762000" y="635000"/>
            <a:ext cx="20955000" cy="635000"/>
          </a:xfrm>
          <a:prstGeom prst="rect">
            <a:avLst/>
          </a:prstGeom>
        </p:spPr>
        <p:txBody>
          <a:bodyPr anchor="b">
            <a:spAutoFit/>
          </a:bodyPr>
          <a:lstStyle>
            <a:lvl1pPr marL="0" indent="0" defTabSz="647700">
              <a:lnSpc>
                <a:spcPct val="80000"/>
              </a:lnSpc>
              <a:spcBef>
                <a:spcPts val="0"/>
              </a:spcBef>
              <a:buClrTx/>
              <a:buSzTx/>
              <a:buFontTx/>
              <a:buNone/>
              <a:defRPr sz="3600" cap="all" spc="180">
                <a:latin typeface="DIN Alternate"/>
                <a:ea typeface="DIN Alternate"/>
                <a:cs typeface="DIN Alternate"/>
                <a:sym typeface="DIN Alternate"/>
              </a:defRPr>
            </a:lvl1pPr>
          </a:lstStyle>
          <a:p>
            <a:r>
              <a:t>Texto</a:t>
            </a:r>
          </a:p>
        </p:txBody>
      </p:sp>
      <p:sp>
        <p:nvSpPr>
          <p:cNvPr id="99" name="Shape 99"/>
          <p:cNvSpPr>
            <a:spLocks noGrp="1"/>
          </p:cNvSpPr>
          <p:nvPr>
            <p:ph type="body" idx="1"/>
          </p:nvPr>
        </p:nvSpPr>
        <p:spPr>
          <a:prstGeom prst="rect">
            <a:avLst/>
          </a:prstGeom>
        </p:spPr>
        <p:txBody>
          <a:bodyPr/>
          <a:lstStyle>
            <a:lvl1pPr>
              <a:buClr>
                <a:schemeClr val="accent1"/>
              </a:buClr>
              <a:buSzPct val="125000"/>
              <a:buChar char="▸"/>
            </a:lvl1pPr>
            <a:lvl2pPr>
              <a:buClr>
                <a:schemeClr val="accent1"/>
              </a:buClr>
              <a:buSzPct val="125000"/>
              <a:buChar char="▸"/>
            </a:lvl2pPr>
            <a:lvl3pPr>
              <a:buClr>
                <a:schemeClr val="accent1"/>
              </a:buClr>
              <a:buSzPct val="125000"/>
              <a:buChar char="▸"/>
            </a:lvl3pPr>
            <a:lvl4pPr>
              <a:buClr>
                <a:schemeClr val="accent1"/>
              </a:buClr>
              <a:buSzPct val="125000"/>
              <a:buChar char="▸"/>
            </a:lvl4pPr>
            <a:lvl5pPr>
              <a:buClr>
                <a:schemeClr val="accent1"/>
              </a:buClr>
              <a:buSzPct val="125000"/>
              <a:buChar char="▸"/>
            </a:lvl5pPr>
          </a:lstStyle>
          <a:p>
            <a:r>
              <a:t>Nivel de texto 1</a:t>
            </a:r>
          </a:p>
          <a:p>
            <a:pPr lvl="1"/>
            <a:r>
              <a:t>Nivel de texto 2</a:t>
            </a:r>
          </a:p>
          <a:p>
            <a:pPr lvl="2"/>
            <a:r>
              <a:t>Nivel de texto 3</a:t>
            </a:r>
          </a:p>
          <a:p>
            <a:pPr lvl="3"/>
            <a:r>
              <a:t>Nivel de texto 4</a:t>
            </a:r>
          </a:p>
          <a:p>
            <a:pPr lvl="4"/>
            <a:r>
              <a:t>Nivel de texto 5</a:t>
            </a:r>
          </a:p>
        </p:txBody>
      </p:sp>
      <p:sp>
        <p:nvSpPr>
          <p:cNvPr id="100" name="Shape 100"/>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3 fotos">
    <p:bg>
      <p:bgPr>
        <a:solidFill>
          <a:srgbClr val="222222"/>
        </a:solidFill>
        <a:effectLst/>
      </p:bgPr>
    </p:bg>
    <p:spTree>
      <p:nvGrpSpPr>
        <p:cNvPr id="1" name=""/>
        <p:cNvGrpSpPr/>
        <p:nvPr/>
      </p:nvGrpSpPr>
      <p:grpSpPr>
        <a:xfrm>
          <a:off x="0" y="0"/>
          <a:ext cx="0" cy="0"/>
          <a:chOff x="0" y="0"/>
          <a:chExt cx="0" cy="0"/>
        </a:xfrm>
      </p:grpSpPr>
      <p:sp>
        <p:nvSpPr>
          <p:cNvPr id="107" name="Shape 107"/>
          <p:cNvSpPr>
            <a:spLocks noGrp="1"/>
          </p:cNvSpPr>
          <p:nvPr>
            <p:ph type="pic" sz="half" idx="13"/>
          </p:nvPr>
        </p:nvSpPr>
        <p:spPr>
          <a:xfrm>
            <a:off x="12192000" y="0"/>
            <a:ext cx="12192000" cy="6832600"/>
          </a:xfrm>
          <a:prstGeom prst="rect">
            <a:avLst/>
          </a:prstGeom>
        </p:spPr>
        <p:txBody>
          <a:bodyPr lIns="91439" tIns="45719" rIns="91439" bIns="45719">
            <a:noAutofit/>
          </a:bodyPr>
          <a:lstStyle/>
          <a:p>
            <a:endParaRPr/>
          </a:p>
        </p:txBody>
      </p:sp>
      <p:sp>
        <p:nvSpPr>
          <p:cNvPr id="108" name="Shape 108"/>
          <p:cNvSpPr>
            <a:spLocks noGrp="1"/>
          </p:cNvSpPr>
          <p:nvPr>
            <p:ph type="pic" sz="half" idx="14"/>
          </p:nvPr>
        </p:nvSpPr>
        <p:spPr>
          <a:xfrm>
            <a:off x="12192000" y="6896100"/>
            <a:ext cx="12192000" cy="6819900"/>
          </a:xfrm>
          <a:prstGeom prst="rect">
            <a:avLst/>
          </a:prstGeom>
        </p:spPr>
        <p:txBody>
          <a:bodyPr lIns="91439" tIns="45719" rIns="91439" bIns="45719">
            <a:noAutofit/>
          </a:bodyPr>
          <a:lstStyle/>
          <a:p>
            <a:endParaRPr/>
          </a:p>
        </p:txBody>
      </p:sp>
      <p:sp>
        <p:nvSpPr>
          <p:cNvPr id="109" name="Shape 109"/>
          <p:cNvSpPr>
            <a:spLocks noGrp="1"/>
          </p:cNvSpPr>
          <p:nvPr>
            <p:ph type="pic" idx="15"/>
          </p:nvPr>
        </p:nvSpPr>
        <p:spPr>
          <a:xfrm>
            <a:off x="0" y="0"/>
            <a:ext cx="12128500" cy="13716000"/>
          </a:xfrm>
          <a:prstGeom prst="rect">
            <a:avLst/>
          </a:prstGeom>
        </p:spPr>
        <p:txBody>
          <a:bodyPr lIns="91439" tIns="45719" rIns="91439" bIns="45719">
            <a:noAutofit/>
          </a:bodyPr>
          <a:lstStyle/>
          <a:p>
            <a:endParaRPr/>
          </a:p>
        </p:txBody>
      </p:sp>
      <p:sp>
        <p:nvSpPr>
          <p:cNvPr id="110" name="Shape 110"/>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Cita">
    <p:bg>
      <p:bgPr>
        <a:solidFill>
          <a:srgbClr val="222222"/>
        </a:solidFill>
        <a:effectLst/>
      </p:bgPr>
    </p:bg>
    <p:spTree>
      <p:nvGrpSpPr>
        <p:cNvPr id="1" name=""/>
        <p:cNvGrpSpPr/>
        <p:nvPr/>
      </p:nvGrpSpPr>
      <p:grpSpPr>
        <a:xfrm>
          <a:off x="0" y="0"/>
          <a:ext cx="0" cy="0"/>
          <a:chOff x="0" y="0"/>
          <a:chExt cx="0" cy="0"/>
        </a:xfrm>
      </p:grpSpPr>
      <p:sp>
        <p:nvSpPr>
          <p:cNvPr id="117" name="Shape 117"/>
          <p:cNvSpPr/>
          <p:nvPr/>
        </p:nvSpPr>
        <p:spPr>
          <a:xfrm>
            <a:off x="876300" y="3314700"/>
            <a:ext cx="22631400" cy="7317185"/>
          </a:xfrm>
          <a:custGeom>
            <a:avLst/>
            <a:gdLst/>
            <a:ahLst/>
            <a:cxnLst>
              <a:cxn ang="0">
                <a:pos x="wd2" y="hd2"/>
              </a:cxn>
              <a:cxn ang="5400000">
                <a:pos x="wd2" y="hd2"/>
              </a:cxn>
              <a:cxn ang="10800000">
                <a:pos x="wd2" y="hd2"/>
              </a:cxn>
              <a:cxn ang="16200000">
                <a:pos x="wd2" y="hd2"/>
              </a:cxn>
            </a:cxnLst>
            <a:rect l="0" t="0" r="r" b="b"/>
            <a:pathLst>
              <a:path w="21600" h="21600" extrusionOk="0">
                <a:moveTo>
                  <a:pt x="119" y="0"/>
                </a:moveTo>
                <a:cubicBezTo>
                  <a:pt x="54" y="0"/>
                  <a:pt x="0" y="165"/>
                  <a:pt x="0" y="369"/>
                </a:cubicBezTo>
                <a:lnTo>
                  <a:pt x="0" y="19013"/>
                </a:lnTo>
                <a:cubicBezTo>
                  <a:pt x="0" y="19217"/>
                  <a:pt x="54" y="19382"/>
                  <a:pt x="119" y="19382"/>
                </a:cubicBezTo>
                <a:lnTo>
                  <a:pt x="18186" y="19382"/>
                </a:lnTo>
                <a:lnTo>
                  <a:pt x="18717" y="21600"/>
                </a:lnTo>
                <a:lnTo>
                  <a:pt x="19247" y="19382"/>
                </a:lnTo>
                <a:lnTo>
                  <a:pt x="21481" y="19382"/>
                </a:lnTo>
                <a:cubicBezTo>
                  <a:pt x="21546" y="19382"/>
                  <a:pt x="21600" y="19217"/>
                  <a:pt x="21600" y="19013"/>
                </a:cubicBezTo>
                <a:lnTo>
                  <a:pt x="21600" y="369"/>
                </a:lnTo>
                <a:cubicBezTo>
                  <a:pt x="21600" y="165"/>
                  <a:pt x="21546" y="0"/>
                  <a:pt x="21481" y="0"/>
                </a:cubicBezTo>
                <a:lnTo>
                  <a:pt x="119" y="0"/>
                </a:lnTo>
                <a:close/>
              </a:path>
            </a:pathLst>
          </a:custGeom>
          <a:solidFill>
            <a:schemeClr val="accent1"/>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18" name="Shape 118"/>
          <p:cNvSpPr>
            <a:spLocks noGrp="1"/>
          </p:cNvSpPr>
          <p:nvPr>
            <p:ph type="body" sz="quarter" idx="13"/>
          </p:nvPr>
        </p:nvSpPr>
        <p:spPr>
          <a:xfrm>
            <a:off x="1676400" y="4089400"/>
            <a:ext cx="21056600" cy="1805946"/>
          </a:xfrm>
          <a:prstGeom prst="rect">
            <a:avLst/>
          </a:prstGeom>
        </p:spPr>
        <p:txBody>
          <a:bodyPr>
            <a:spAutoFit/>
          </a:bodyPr>
          <a:lstStyle>
            <a:lvl1pPr marL="0" indent="0">
              <a:lnSpc>
                <a:spcPct val="80000"/>
              </a:lnSpc>
              <a:spcBef>
                <a:spcPts val="0"/>
              </a:spcBef>
              <a:buClrTx/>
              <a:buSzTx/>
              <a:buFontTx/>
              <a:buNone/>
              <a:defRPr sz="13400" cap="all">
                <a:solidFill>
                  <a:srgbClr val="FFFFFF"/>
                </a:solidFill>
                <a:latin typeface="+mn-lt"/>
                <a:ea typeface="+mn-ea"/>
                <a:cs typeface="+mn-cs"/>
                <a:sym typeface="DIN Condensed"/>
              </a:defRPr>
            </a:lvl1pPr>
          </a:lstStyle>
          <a:p>
            <a:r>
              <a:t>Escribir una cita aquí</a:t>
            </a:r>
          </a:p>
        </p:txBody>
      </p:sp>
      <p:sp>
        <p:nvSpPr>
          <p:cNvPr id="119" name="Shape 119"/>
          <p:cNvSpPr>
            <a:spLocks noGrp="1"/>
          </p:cNvSpPr>
          <p:nvPr>
            <p:ph type="body" sz="quarter" idx="14"/>
          </p:nvPr>
        </p:nvSpPr>
        <p:spPr>
          <a:xfrm>
            <a:off x="762000" y="10953750"/>
            <a:ext cx="22860000" cy="1206500"/>
          </a:xfrm>
          <a:prstGeom prst="rect">
            <a:avLst/>
          </a:prstGeom>
        </p:spPr>
        <p:txBody>
          <a:bodyPr anchor="ctr">
            <a:spAutoFit/>
          </a:bodyPr>
          <a:lstStyle>
            <a:lvl1pPr marL="0" indent="0" algn="r">
              <a:lnSpc>
                <a:spcPct val="80000"/>
              </a:lnSpc>
              <a:spcBef>
                <a:spcPts val="0"/>
              </a:spcBef>
              <a:buClrTx/>
              <a:buSzTx/>
              <a:buFontTx/>
              <a:buNone/>
              <a:defRPr sz="8700">
                <a:latin typeface="+mn-lt"/>
                <a:ea typeface="+mn-ea"/>
                <a:cs typeface="+mn-cs"/>
                <a:sym typeface="DIN Condensed"/>
              </a:defRPr>
            </a:lvl1pPr>
          </a:lstStyle>
          <a:p>
            <a:r>
              <a:t>Juan López</a:t>
            </a:r>
          </a:p>
        </p:txBody>
      </p:sp>
      <p:sp>
        <p:nvSpPr>
          <p:cNvPr id="120" name="Shape 120"/>
          <p:cNvSpPr>
            <a:spLocks noGrp="1"/>
          </p:cNvSpPr>
          <p:nvPr>
            <p:ph type="body" sz="quarter" idx="15"/>
          </p:nvPr>
        </p:nvSpPr>
        <p:spPr>
          <a:xfrm>
            <a:off x="762000" y="635000"/>
            <a:ext cx="20955000" cy="635000"/>
          </a:xfrm>
          <a:prstGeom prst="rect">
            <a:avLst/>
          </a:prstGeom>
        </p:spPr>
        <p:txBody>
          <a:bodyPr anchor="b">
            <a:spAutoFit/>
          </a:bodyPr>
          <a:lstStyle>
            <a:lvl1pPr marL="0" indent="0" defTabSz="647700">
              <a:lnSpc>
                <a:spcPct val="80000"/>
              </a:lnSpc>
              <a:spcBef>
                <a:spcPts val="0"/>
              </a:spcBef>
              <a:buClrTx/>
              <a:buSzTx/>
              <a:buFontTx/>
              <a:buNone/>
              <a:defRPr sz="3600" cap="all" spc="180">
                <a:latin typeface="DIN Alternate"/>
                <a:ea typeface="DIN Alternate"/>
                <a:cs typeface="DIN Alternate"/>
                <a:sym typeface="DIN Alternate"/>
              </a:defRPr>
            </a:lvl1pPr>
          </a:lstStyle>
          <a:p>
            <a:r>
              <a:t>Texto</a:t>
            </a:r>
          </a:p>
        </p:txBody>
      </p:sp>
      <p:sp>
        <p:nvSpPr>
          <p:cNvPr id="121" name="Shape 121"/>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Cita alt.">
    <p:bg>
      <p:bgPr>
        <a:solidFill>
          <a:schemeClr val="accent1"/>
        </a:solidFill>
        <a:effectLst/>
      </p:bgPr>
    </p:bg>
    <p:spTree>
      <p:nvGrpSpPr>
        <p:cNvPr id="1" name=""/>
        <p:cNvGrpSpPr/>
        <p:nvPr/>
      </p:nvGrpSpPr>
      <p:grpSpPr>
        <a:xfrm>
          <a:off x="0" y="0"/>
          <a:ext cx="0" cy="0"/>
          <a:chOff x="0" y="0"/>
          <a:chExt cx="0" cy="0"/>
        </a:xfrm>
      </p:grpSpPr>
      <p:sp>
        <p:nvSpPr>
          <p:cNvPr id="128" name="Shape 128"/>
          <p:cNvSpPr>
            <a:spLocks noGrp="1"/>
          </p:cNvSpPr>
          <p:nvPr>
            <p:ph type="body" sz="quarter" idx="13"/>
          </p:nvPr>
        </p:nvSpPr>
        <p:spPr>
          <a:xfrm>
            <a:off x="11049000" y="3721100"/>
            <a:ext cx="12573000" cy="3509777"/>
          </a:xfrm>
          <a:prstGeom prst="rect">
            <a:avLst/>
          </a:prstGeom>
        </p:spPr>
        <p:txBody>
          <a:bodyPr>
            <a:spAutoFit/>
          </a:bodyPr>
          <a:lstStyle>
            <a:lvl1pPr marL="0" indent="0">
              <a:lnSpc>
                <a:spcPct val="80000"/>
              </a:lnSpc>
              <a:spcBef>
                <a:spcPts val="0"/>
              </a:spcBef>
              <a:buClrTx/>
              <a:buSzTx/>
              <a:buFontTx/>
              <a:buNone/>
              <a:defRPr sz="13400" cap="all">
                <a:solidFill>
                  <a:srgbClr val="FFFFFF"/>
                </a:solidFill>
                <a:latin typeface="+mn-lt"/>
                <a:ea typeface="+mn-ea"/>
                <a:cs typeface="+mn-cs"/>
                <a:sym typeface="DIN Condensed"/>
              </a:defRPr>
            </a:lvl1pPr>
          </a:lstStyle>
          <a:p>
            <a:r>
              <a:t>Escribir una cita aquí</a:t>
            </a:r>
          </a:p>
        </p:txBody>
      </p:sp>
      <p:sp>
        <p:nvSpPr>
          <p:cNvPr id="129" name="Shape 129"/>
          <p:cNvSpPr>
            <a:spLocks noGrp="1"/>
          </p:cNvSpPr>
          <p:nvPr>
            <p:ph type="pic" idx="14"/>
          </p:nvPr>
        </p:nvSpPr>
        <p:spPr>
          <a:xfrm>
            <a:off x="0" y="0"/>
            <a:ext cx="10287000" cy="13716000"/>
          </a:xfrm>
          <a:prstGeom prst="rect">
            <a:avLst/>
          </a:prstGeom>
        </p:spPr>
        <p:txBody>
          <a:bodyPr lIns="91439" tIns="45719" rIns="91439" bIns="45719">
            <a:noAutofit/>
          </a:bodyPr>
          <a:lstStyle/>
          <a:p>
            <a:endParaRPr/>
          </a:p>
        </p:txBody>
      </p:sp>
      <p:sp>
        <p:nvSpPr>
          <p:cNvPr id="130" name="Shape 130"/>
          <p:cNvSpPr>
            <a:spLocks noGrp="1"/>
          </p:cNvSpPr>
          <p:nvPr>
            <p:ph type="body" sz="quarter" idx="15"/>
          </p:nvPr>
        </p:nvSpPr>
        <p:spPr>
          <a:xfrm>
            <a:off x="11049000" y="10953750"/>
            <a:ext cx="12573000" cy="1206500"/>
          </a:xfrm>
          <a:prstGeom prst="rect">
            <a:avLst/>
          </a:prstGeom>
        </p:spPr>
        <p:txBody>
          <a:bodyPr anchor="ctr">
            <a:spAutoFit/>
          </a:bodyPr>
          <a:lstStyle>
            <a:lvl1pPr marL="0" indent="0" defTabSz="647700">
              <a:spcBef>
                <a:spcPts val="0"/>
              </a:spcBef>
              <a:buClrTx/>
              <a:buSzTx/>
              <a:buFontTx/>
              <a:buNone/>
              <a:defRPr sz="8700">
                <a:solidFill>
                  <a:srgbClr val="232323"/>
                </a:solidFill>
                <a:latin typeface="+mn-lt"/>
                <a:ea typeface="+mn-ea"/>
                <a:cs typeface="+mn-cs"/>
                <a:sym typeface="DIN Condensed"/>
              </a:defRPr>
            </a:lvl1pPr>
          </a:lstStyle>
          <a:p>
            <a:r>
              <a:t>Juan López</a:t>
            </a:r>
          </a:p>
        </p:txBody>
      </p:sp>
      <p:sp>
        <p:nvSpPr>
          <p:cNvPr id="131" name="Shape 131"/>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Foto">
    <p:bg>
      <p:bgPr>
        <a:solidFill>
          <a:srgbClr val="222222"/>
        </a:solidFill>
        <a:effectLst/>
      </p:bgPr>
    </p:bg>
    <p:spTree>
      <p:nvGrpSpPr>
        <p:cNvPr id="1" name=""/>
        <p:cNvGrpSpPr/>
        <p:nvPr/>
      </p:nvGrpSpPr>
      <p:grpSpPr>
        <a:xfrm>
          <a:off x="0" y="0"/>
          <a:ext cx="0" cy="0"/>
          <a:chOff x="0" y="0"/>
          <a:chExt cx="0" cy="0"/>
        </a:xfrm>
      </p:grpSpPr>
      <p:sp>
        <p:nvSpPr>
          <p:cNvPr id="138" name="Shape 138"/>
          <p:cNvSpPr>
            <a:spLocks noGrp="1"/>
          </p:cNvSpPr>
          <p:nvPr>
            <p:ph type="pic" idx="13"/>
          </p:nvPr>
        </p:nvSpPr>
        <p:spPr>
          <a:xfrm>
            <a:off x="0" y="0"/>
            <a:ext cx="24384000" cy="13716000"/>
          </a:xfrm>
          <a:prstGeom prst="rect">
            <a:avLst/>
          </a:prstGeom>
        </p:spPr>
        <p:txBody>
          <a:bodyPr lIns="91439" tIns="45719" rIns="91439" bIns="45719">
            <a:noAutofit/>
          </a:bodyPr>
          <a:lstStyle/>
          <a:p>
            <a:endParaRPr/>
          </a:p>
        </p:txBody>
      </p:sp>
      <p:sp>
        <p:nvSpPr>
          <p:cNvPr id="139" name="Shape 139"/>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En blanco">
    <p:bg>
      <p:bgPr>
        <a:solidFill>
          <a:srgbClr val="222222"/>
        </a:solidFill>
        <a:effectLst/>
      </p:bgPr>
    </p:bg>
    <p:spTree>
      <p:nvGrpSpPr>
        <p:cNvPr id="1" name=""/>
        <p:cNvGrpSpPr/>
        <p:nvPr/>
      </p:nvGrpSpPr>
      <p:grpSpPr>
        <a:xfrm>
          <a:off x="0" y="0"/>
          <a:ext cx="0" cy="0"/>
          <a:chOff x="0" y="0"/>
          <a:chExt cx="0" cy="0"/>
        </a:xfrm>
      </p:grpSpPr>
      <p:sp>
        <p:nvSpPr>
          <p:cNvPr id="146" name="Shape 146"/>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En blanco alt.">
    <p:spTree>
      <p:nvGrpSpPr>
        <p:cNvPr id="1" name=""/>
        <p:cNvGrpSpPr/>
        <p:nvPr/>
      </p:nvGrpSpPr>
      <p:grpSpPr>
        <a:xfrm>
          <a:off x="0" y="0"/>
          <a:ext cx="0" cy="0"/>
          <a:chOff x="0" y="0"/>
          <a:chExt cx="0" cy="0"/>
        </a:xfrm>
      </p:grpSpPr>
      <p:sp>
        <p:nvSpPr>
          <p:cNvPr id="153" name="Shape 153"/>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Foto (horizontal)">
    <p:bg>
      <p:bgPr>
        <a:solidFill>
          <a:srgbClr val="222222"/>
        </a:solidFill>
        <a:effectLst/>
      </p:bgPr>
    </p:bg>
    <p:spTree>
      <p:nvGrpSpPr>
        <p:cNvPr id="1" name=""/>
        <p:cNvGrpSpPr/>
        <p:nvPr/>
      </p:nvGrpSpPr>
      <p:grpSpPr>
        <a:xfrm>
          <a:off x="0" y="0"/>
          <a:ext cx="0" cy="0"/>
          <a:chOff x="0" y="0"/>
          <a:chExt cx="0" cy="0"/>
        </a:xfrm>
      </p:grpSpPr>
      <p:sp>
        <p:nvSpPr>
          <p:cNvPr id="21" name="Shape 21"/>
          <p:cNvSpPr>
            <a:spLocks noGrp="1"/>
          </p:cNvSpPr>
          <p:nvPr>
            <p:ph type="pic" idx="13"/>
          </p:nvPr>
        </p:nvSpPr>
        <p:spPr>
          <a:xfrm>
            <a:off x="0" y="0"/>
            <a:ext cx="24384000" cy="13716000"/>
          </a:xfrm>
          <a:prstGeom prst="rect">
            <a:avLst/>
          </a:prstGeom>
        </p:spPr>
        <p:txBody>
          <a:bodyPr lIns="91439" tIns="45719" rIns="91439" bIns="45719">
            <a:noAutofit/>
          </a:bodyPr>
          <a:lstStyle/>
          <a:p>
            <a:endParaRPr/>
          </a:p>
        </p:txBody>
      </p:sp>
      <p:sp>
        <p:nvSpPr>
          <p:cNvPr id="22" name="Shape 22"/>
          <p:cNvSpPr>
            <a:spLocks noGrp="1"/>
          </p:cNvSpPr>
          <p:nvPr>
            <p:ph type="body" sz="quarter" idx="14"/>
          </p:nvPr>
        </p:nvSpPr>
        <p:spPr>
          <a:xfrm flipV="1">
            <a:off x="762000" y="8635632"/>
            <a:ext cx="22859999" cy="369"/>
          </a:xfrm>
          <a:prstGeom prst="line">
            <a:avLst/>
          </a:prstGeom>
          <a:ln w="50800">
            <a:solidFill>
              <a:srgbClr val="A6AAA9"/>
            </a:solidFill>
          </a:ln>
        </p:spPr>
        <p:txBody>
          <a:bodyPr anchor="ctr">
            <a:noAutofit/>
          </a:bodyPr>
          <a:lstStyle/>
          <a:p>
            <a:pPr marL="0" indent="0" defTabSz="457200">
              <a:spcBef>
                <a:spcPts val="0"/>
              </a:spcBef>
              <a:buClrTx/>
              <a:buSzTx/>
              <a:buFontTx/>
              <a:buNone/>
              <a:defRPr sz="1200">
                <a:solidFill>
                  <a:srgbClr val="000000"/>
                </a:solidFill>
                <a:latin typeface="Helvetica"/>
                <a:ea typeface="Helvetica"/>
                <a:cs typeface="Helvetica"/>
                <a:sym typeface="Helvetica"/>
              </a:defRPr>
            </a:pPr>
            <a:endParaRPr/>
          </a:p>
        </p:txBody>
      </p:sp>
      <p:sp>
        <p:nvSpPr>
          <p:cNvPr id="23" name="Shape 23"/>
          <p:cNvSpPr>
            <a:spLocks noGrp="1"/>
          </p:cNvSpPr>
          <p:nvPr>
            <p:ph type="title"/>
          </p:nvPr>
        </p:nvSpPr>
        <p:spPr>
          <a:xfrm>
            <a:off x="762000" y="9042400"/>
            <a:ext cx="22860000" cy="3810000"/>
          </a:xfrm>
          <a:prstGeom prst="rect">
            <a:avLst/>
          </a:prstGeom>
        </p:spPr>
        <p:txBody>
          <a:bodyPr/>
          <a:lstStyle>
            <a:lvl1pPr>
              <a:spcBef>
                <a:spcPts val="0"/>
              </a:spcBef>
              <a:defRPr sz="30300"/>
            </a:lvl1pPr>
          </a:lstStyle>
          <a:p>
            <a:r>
              <a:t>Texto del título</a:t>
            </a:r>
          </a:p>
        </p:txBody>
      </p:sp>
      <p:sp>
        <p:nvSpPr>
          <p:cNvPr id="24" name="Shape 24"/>
          <p:cNvSpPr>
            <a:spLocks noGrp="1"/>
          </p:cNvSpPr>
          <p:nvPr>
            <p:ph type="body" sz="quarter" idx="1"/>
          </p:nvPr>
        </p:nvSpPr>
        <p:spPr>
          <a:xfrm>
            <a:off x="762000" y="5994400"/>
            <a:ext cx="22860000" cy="2540000"/>
          </a:xfrm>
          <a:prstGeom prst="rect">
            <a:avLst/>
          </a:prstGeom>
        </p:spPr>
        <p:txBody>
          <a:bodyPr anchor="b"/>
          <a:lstStyle>
            <a:lvl1pPr marL="0" indent="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1pPr>
            <a:lvl2pPr marL="0" indent="22860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2pPr>
            <a:lvl3pPr marL="0" indent="45720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3pPr>
            <a:lvl4pPr marL="0" indent="68580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4pPr>
            <a:lvl5pPr marL="0" indent="91440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5pPr>
          </a:lstStyle>
          <a:p>
            <a:r>
              <a:t>Nivel de texto 1</a:t>
            </a:r>
          </a:p>
          <a:p>
            <a:pPr lvl="1"/>
            <a:r>
              <a:t>Nivel de texto 2</a:t>
            </a:r>
          </a:p>
          <a:p>
            <a:pPr lvl="2"/>
            <a:r>
              <a:t>Nivel de texto 3</a:t>
            </a:r>
          </a:p>
          <a:p>
            <a:pPr lvl="3"/>
            <a:r>
              <a:t>Nivel de texto 4</a:t>
            </a:r>
          </a:p>
          <a:p>
            <a:pPr lvl="4"/>
            <a:r>
              <a:t>Nivel de texto 5</a:t>
            </a:r>
          </a:p>
        </p:txBody>
      </p:sp>
      <p:sp>
        <p:nvSpPr>
          <p:cNvPr id="25" name="Shape 25"/>
          <p:cNvSpPr>
            <a:spLocks noGrp="1"/>
          </p:cNvSpPr>
          <p:nvPr>
            <p:ph type="sldNum" sz="quarter" idx="2"/>
          </p:nvPr>
        </p:nvSpPr>
        <p:spPr>
          <a:xfrm>
            <a:off x="23063199" y="609600"/>
            <a:ext cx="553196" cy="635000"/>
          </a:xfrm>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Título y subtítulo alt.">
    <p:spTree>
      <p:nvGrpSpPr>
        <p:cNvPr id="1" name=""/>
        <p:cNvGrpSpPr/>
        <p:nvPr/>
      </p:nvGrpSpPr>
      <p:grpSpPr>
        <a:xfrm>
          <a:off x="0" y="0"/>
          <a:ext cx="0" cy="0"/>
          <a:chOff x="0" y="0"/>
          <a:chExt cx="0" cy="0"/>
        </a:xfrm>
      </p:grpSpPr>
      <p:sp>
        <p:nvSpPr>
          <p:cNvPr id="32" name="Shape 32"/>
          <p:cNvSpPr>
            <a:spLocks noGrp="1"/>
          </p:cNvSpPr>
          <p:nvPr>
            <p:ph type="sldNum" sz="quarter" idx="2"/>
          </p:nvPr>
        </p:nvSpPr>
        <p:spPr>
          <a:xfrm>
            <a:off x="23013221" y="584200"/>
            <a:ext cx="553195" cy="635000"/>
          </a:xfrm>
          <a:prstGeom prst="rect">
            <a:avLst/>
          </a:prstGeom>
        </p:spPr>
        <p:txBody>
          <a:bodyPr/>
          <a:lstStyle/>
          <a:p>
            <a:fld id="{86CB4B4D-7CA3-9044-876B-883B54F8677D}" type="slidenum">
              <a:t>‹Nº›</a:t>
            </a:fld>
            <a:endParaRPr dirty="0"/>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ítulo (centro)">
    <p:bg>
      <p:bgPr>
        <a:solidFill>
          <a:srgbClr val="222222"/>
        </a:solidFill>
        <a:effectLst/>
      </p:bgPr>
    </p:bg>
    <p:spTree>
      <p:nvGrpSpPr>
        <p:cNvPr id="1" name=""/>
        <p:cNvGrpSpPr/>
        <p:nvPr/>
      </p:nvGrpSpPr>
      <p:grpSpPr>
        <a:xfrm>
          <a:off x="0" y="0"/>
          <a:ext cx="0" cy="0"/>
          <a:chOff x="0" y="0"/>
          <a:chExt cx="0" cy="0"/>
        </a:xfrm>
      </p:grpSpPr>
      <p:sp>
        <p:nvSpPr>
          <p:cNvPr id="39" name="Shape 39"/>
          <p:cNvSpPr>
            <a:spLocks noGrp="1"/>
          </p:cNvSpPr>
          <p:nvPr>
            <p:ph type="title"/>
          </p:nvPr>
        </p:nvSpPr>
        <p:spPr>
          <a:xfrm>
            <a:off x="762000" y="5676900"/>
            <a:ext cx="22860000" cy="6350000"/>
          </a:xfrm>
          <a:prstGeom prst="rect">
            <a:avLst/>
          </a:prstGeom>
        </p:spPr>
        <p:txBody>
          <a:bodyPr/>
          <a:lstStyle>
            <a:lvl1pPr>
              <a:spcBef>
                <a:spcPts val="0"/>
              </a:spcBef>
              <a:defRPr sz="30300"/>
            </a:lvl1pPr>
          </a:lstStyle>
          <a:p>
            <a:r>
              <a:t>Texto del título</a:t>
            </a:r>
          </a:p>
        </p:txBody>
      </p:sp>
      <p:sp>
        <p:nvSpPr>
          <p:cNvPr id="40" name="Shape 40"/>
          <p:cNvSpPr>
            <a:spLocks noGrp="1"/>
          </p:cNvSpPr>
          <p:nvPr>
            <p:ph type="sldNum" sz="quarter" idx="2"/>
          </p:nvPr>
        </p:nvSpPr>
        <p:spPr>
          <a:xfrm>
            <a:off x="23063199" y="609600"/>
            <a:ext cx="553196" cy="635000"/>
          </a:xfrm>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Foto (vertical)">
    <p:bg>
      <p:bgPr>
        <a:solidFill>
          <a:srgbClr val="222222"/>
        </a:solidFill>
        <a:effectLst/>
      </p:bgPr>
    </p:bg>
    <p:spTree>
      <p:nvGrpSpPr>
        <p:cNvPr id="1" name=""/>
        <p:cNvGrpSpPr/>
        <p:nvPr/>
      </p:nvGrpSpPr>
      <p:grpSpPr>
        <a:xfrm>
          <a:off x="0" y="0"/>
          <a:ext cx="0" cy="0"/>
          <a:chOff x="0" y="0"/>
          <a:chExt cx="0" cy="0"/>
        </a:xfrm>
      </p:grpSpPr>
      <p:sp>
        <p:nvSpPr>
          <p:cNvPr id="47" name="Shape 47"/>
          <p:cNvSpPr/>
          <p:nvPr/>
        </p:nvSpPr>
        <p:spPr>
          <a:xfrm flipV="1">
            <a:off x="11049000" y="8635798"/>
            <a:ext cx="12572997" cy="203"/>
          </a:xfrm>
          <a:prstGeom prst="line">
            <a:avLst/>
          </a:prstGeom>
          <a:ln w="508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endParaRPr/>
          </a:p>
        </p:txBody>
      </p:sp>
      <p:sp>
        <p:nvSpPr>
          <p:cNvPr id="48" name="Shape 48"/>
          <p:cNvSpPr>
            <a:spLocks noGrp="1"/>
          </p:cNvSpPr>
          <p:nvPr>
            <p:ph type="pic" idx="13"/>
          </p:nvPr>
        </p:nvSpPr>
        <p:spPr>
          <a:xfrm>
            <a:off x="0" y="0"/>
            <a:ext cx="10287000" cy="13716000"/>
          </a:xfrm>
          <a:prstGeom prst="rect">
            <a:avLst/>
          </a:prstGeom>
        </p:spPr>
        <p:txBody>
          <a:bodyPr lIns="91439" tIns="45719" rIns="91439" bIns="45719">
            <a:noAutofit/>
          </a:bodyPr>
          <a:lstStyle/>
          <a:p>
            <a:endParaRPr/>
          </a:p>
        </p:txBody>
      </p:sp>
      <p:sp>
        <p:nvSpPr>
          <p:cNvPr id="49" name="Shape 49"/>
          <p:cNvSpPr>
            <a:spLocks noGrp="1"/>
          </p:cNvSpPr>
          <p:nvPr>
            <p:ph type="title"/>
          </p:nvPr>
        </p:nvSpPr>
        <p:spPr>
          <a:xfrm>
            <a:off x="11049000" y="9042400"/>
            <a:ext cx="12573000" cy="3810000"/>
          </a:xfrm>
          <a:prstGeom prst="rect">
            <a:avLst/>
          </a:prstGeom>
        </p:spPr>
        <p:txBody>
          <a:bodyPr/>
          <a:lstStyle>
            <a:lvl1pPr>
              <a:spcBef>
                <a:spcPts val="0"/>
              </a:spcBef>
              <a:defRPr sz="30300"/>
            </a:lvl1pPr>
          </a:lstStyle>
          <a:p>
            <a:r>
              <a:t>Texto del título</a:t>
            </a:r>
          </a:p>
        </p:txBody>
      </p:sp>
      <p:sp>
        <p:nvSpPr>
          <p:cNvPr id="50" name="Shape 50"/>
          <p:cNvSpPr>
            <a:spLocks noGrp="1"/>
          </p:cNvSpPr>
          <p:nvPr>
            <p:ph type="body" sz="quarter" idx="1"/>
          </p:nvPr>
        </p:nvSpPr>
        <p:spPr>
          <a:xfrm>
            <a:off x="11049000" y="5994400"/>
            <a:ext cx="12573000" cy="2540000"/>
          </a:xfrm>
          <a:prstGeom prst="rect">
            <a:avLst/>
          </a:prstGeom>
        </p:spPr>
        <p:txBody>
          <a:bodyPr anchor="b"/>
          <a:lstStyle>
            <a:lvl1pPr marL="0" indent="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1pPr>
            <a:lvl2pPr marL="0" indent="22860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2pPr>
            <a:lvl3pPr marL="0" indent="45720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3pPr>
            <a:lvl4pPr marL="0" indent="68580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4pPr>
            <a:lvl5pPr marL="0" indent="91440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5pPr>
          </a:lstStyle>
          <a:p>
            <a:r>
              <a:t>Nivel de texto 1</a:t>
            </a:r>
          </a:p>
          <a:p>
            <a:pPr lvl="1"/>
            <a:r>
              <a:t>Nivel de texto 2</a:t>
            </a:r>
          </a:p>
          <a:p>
            <a:pPr lvl="2"/>
            <a:r>
              <a:t>Nivel de texto 3</a:t>
            </a:r>
          </a:p>
          <a:p>
            <a:pPr lvl="3"/>
            <a:r>
              <a:t>Nivel de texto 4</a:t>
            </a:r>
          </a:p>
          <a:p>
            <a:pPr lvl="4"/>
            <a:r>
              <a:t>Nivel de texto 5</a:t>
            </a:r>
          </a:p>
        </p:txBody>
      </p:sp>
      <p:sp>
        <p:nvSpPr>
          <p:cNvPr id="51" name="Shape 51"/>
          <p:cNvSpPr>
            <a:spLocks noGrp="1"/>
          </p:cNvSpPr>
          <p:nvPr>
            <p:ph type="sldNum" sz="quarter" idx="2"/>
          </p:nvPr>
        </p:nvSpPr>
        <p:spPr>
          <a:xfrm>
            <a:off x="23063199" y="609600"/>
            <a:ext cx="553196" cy="635000"/>
          </a:xfrm>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ítulo (arriba)">
    <p:spTree>
      <p:nvGrpSpPr>
        <p:cNvPr id="1" name=""/>
        <p:cNvGrpSpPr/>
        <p:nvPr/>
      </p:nvGrpSpPr>
      <p:grpSpPr>
        <a:xfrm>
          <a:off x="0" y="0"/>
          <a:ext cx="0" cy="0"/>
          <a:chOff x="0" y="0"/>
          <a:chExt cx="0" cy="0"/>
        </a:xfrm>
      </p:grpSpPr>
      <p:sp>
        <p:nvSpPr>
          <p:cNvPr id="58" name="Shape 58"/>
          <p:cNvSpPr>
            <a:spLocks noGrp="1"/>
          </p:cNvSpPr>
          <p:nvPr>
            <p:ph type="body" sz="quarter" idx="13"/>
          </p:nvPr>
        </p:nvSpPr>
        <p:spPr>
          <a:xfrm>
            <a:off x="762000" y="635000"/>
            <a:ext cx="20955000" cy="635000"/>
          </a:xfrm>
          <a:prstGeom prst="rect">
            <a:avLst/>
          </a:prstGeom>
        </p:spPr>
        <p:txBody>
          <a:bodyPr anchor="b">
            <a:spAutoFit/>
          </a:bodyPr>
          <a:lstStyle>
            <a:lvl1pPr marL="0" indent="0" defTabSz="647700">
              <a:lnSpc>
                <a:spcPct val="80000"/>
              </a:lnSpc>
              <a:spcBef>
                <a:spcPts val="0"/>
              </a:spcBef>
              <a:buClrTx/>
              <a:buSzTx/>
              <a:buFontTx/>
              <a:buNone/>
              <a:defRPr sz="3600" cap="all" spc="180">
                <a:latin typeface="DIN Alternate"/>
                <a:ea typeface="DIN Alternate"/>
                <a:cs typeface="DIN Alternate"/>
                <a:sym typeface="DIN Alternate"/>
              </a:defRPr>
            </a:lvl1pPr>
          </a:lstStyle>
          <a:p>
            <a:r>
              <a:t>Texto</a:t>
            </a:r>
          </a:p>
        </p:txBody>
      </p:sp>
      <p:sp>
        <p:nvSpPr>
          <p:cNvPr id="59" name="Shape 59"/>
          <p:cNvSpPr>
            <a:spLocks noGrp="1"/>
          </p:cNvSpPr>
          <p:nvPr>
            <p:ph type="title"/>
          </p:nvPr>
        </p:nvSpPr>
        <p:spPr>
          <a:prstGeom prst="rect">
            <a:avLst/>
          </a:prstGeom>
        </p:spPr>
        <p:txBody>
          <a:bodyPr/>
          <a:lstStyle/>
          <a:p>
            <a:r>
              <a:t>Texto del título</a:t>
            </a:r>
          </a:p>
        </p:txBody>
      </p:sp>
      <p:sp>
        <p:nvSpPr>
          <p:cNvPr id="60" name="Shape 60"/>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ítulo y viñetas">
    <p:bg>
      <p:bgPr>
        <a:solidFill>
          <a:srgbClr val="222222"/>
        </a:solidFill>
        <a:effectLst/>
      </p:bgPr>
    </p:bg>
    <p:spTree>
      <p:nvGrpSpPr>
        <p:cNvPr id="1" name=""/>
        <p:cNvGrpSpPr/>
        <p:nvPr/>
      </p:nvGrpSpPr>
      <p:grpSpPr>
        <a:xfrm>
          <a:off x="0" y="0"/>
          <a:ext cx="0" cy="0"/>
          <a:chOff x="0" y="0"/>
          <a:chExt cx="0" cy="0"/>
        </a:xfrm>
      </p:grpSpPr>
      <p:sp>
        <p:nvSpPr>
          <p:cNvPr id="67" name="Shape 67"/>
          <p:cNvSpPr>
            <a:spLocks noGrp="1"/>
          </p:cNvSpPr>
          <p:nvPr>
            <p:ph type="body" sz="quarter" idx="13"/>
          </p:nvPr>
        </p:nvSpPr>
        <p:spPr>
          <a:xfrm>
            <a:off x="762000" y="635000"/>
            <a:ext cx="20955000" cy="635000"/>
          </a:xfrm>
          <a:prstGeom prst="rect">
            <a:avLst/>
          </a:prstGeom>
        </p:spPr>
        <p:txBody>
          <a:bodyPr anchor="b">
            <a:spAutoFit/>
          </a:bodyPr>
          <a:lstStyle>
            <a:lvl1pPr marL="0" indent="0" defTabSz="647700">
              <a:lnSpc>
                <a:spcPct val="80000"/>
              </a:lnSpc>
              <a:spcBef>
                <a:spcPts val="0"/>
              </a:spcBef>
              <a:buClrTx/>
              <a:buSzTx/>
              <a:buFontTx/>
              <a:buNone/>
              <a:defRPr sz="3600" cap="all" spc="180">
                <a:latin typeface="DIN Alternate"/>
                <a:ea typeface="DIN Alternate"/>
                <a:cs typeface="DIN Alternate"/>
                <a:sym typeface="DIN Alternate"/>
              </a:defRPr>
            </a:lvl1pPr>
          </a:lstStyle>
          <a:p>
            <a:r>
              <a:t>Texto</a:t>
            </a:r>
          </a:p>
        </p:txBody>
      </p:sp>
      <p:sp>
        <p:nvSpPr>
          <p:cNvPr id="68" name="Shape 68"/>
          <p:cNvSpPr>
            <a:spLocks noGrp="1"/>
          </p:cNvSpPr>
          <p:nvPr>
            <p:ph type="title"/>
          </p:nvPr>
        </p:nvSpPr>
        <p:spPr>
          <a:prstGeom prst="rect">
            <a:avLst/>
          </a:prstGeom>
        </p:spPr>
        <p:txBody>
          <a:bodyPr/>
          <a:lstStyle/>
          <a:p>
            <a:r>
              <a:t>Texto del título</a:t>
            </a:r>
          </a:p>
        </p:txBody>
      </p:sp>
      <p:sp>
        <p:nvSpPr>
          <p:cNvPr id="69" name="Shape 69"/>
          <p:cNvSpPr>
            <a:spLocks noGrp="1"/>
          </p:cNvSpPr>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r>
              <a:t>Nivel de texto 1</a:t>
            </a:r>
          </a:p>
          <a:p>
            <a:pPr lvl="1"/>
            <a:r>
              <a:t>Nivel de texto 2</a:t>
            </a:r>
          </a:p>
          <a:p>
            <a:pPr lvl="2"/>
            <a:r>
              <a:t>Nivel de texto 3</a:t>
            </a:r>
          </a:p>
          <a:p>
            <a:pPr lvl="3"/>
            <a:r>
              <a:t>Nivel de texto 4</a:t>
            </a:r>
          </a:p>
          <a:p>
            <a:pPr lvl="4"/>
            <a:r>
              <a:t>Nivel de texto 5</a:t>
            </a:r>
          </a:p>
        </p:txBody>
      </p:sp>
      <p:sp>
        <p:nvSpPr>
          <p:cNvPr id="70" name="Shape 70"/>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ítulo y viñetas alt.">
    <p:spTree>
      <p:nvGrpSpPr>
        <p:cNvPr id="1" name=""/>
        <p:cNvGrpSpPr/>
        <p:nvPr/>
      </p:nvGrpSpPr>
      <p:grpSpPr>
        <a:xfrm>
          <a:off x="0" y="0"/>
          <a:ext cx="0" cy="0"/>
          <a:chOff x="0" y="0"/>
          <a:chExt cx="0" cy="0"/>
        </a:xfrm>
      </p:grpSpPr>
      <p:sp>
        <p:nvSpPr>
          <p:cNvPr id="77" name="Shape 77"/>
          <p:cNvSpPr>
            <a:spLocks noGrp="1"/>
          </p:cNvSpPr>
          <p:nvPr>
            <p:ph type="body" sz="quarter" idx="13"/>
          </p:nvPr>
        </p:nvSpPr>
        <p:spPr>
          <a:xfrm>
            <a:off x="762000" y="635000"/>
            <a:ext cx="20955000" cy="635000"/>
          </a:xfrm>
          <a:prstGeom prst="rect">
            <a:avLst/>
          </a:prstGeom>
        </p:spPr>
        <p:txBody>
          <a:bodyPr anchor="b">
            <a:spAutoFit/>
          </a:bodyPr>
          <a:lstStyle>
            <a:lvl1pPr marL="0" indent="0" defTabSz="647700">
              <a:lnSpc>
                <a:spcPct val="80000"/>
              </a:lnSpc>
              <a:spcBef>
                <a:spcPts val="0"/>
              </a:spcBef>
              <a:buClrTx/>
              <a:buSzTx/>
              <a:buFontTx/>
              <a:buNone/>
              <a:defRPr sz="3600" cap="all" spc="180">
                <a:latin typeface="DIN Alternate"/>
                <a:ea typeface="DIN Alternate"/>
                <a:cs typeface="DIN Alternate"/>
                <a:sym typeface="DIN Alternate"/>
              </a:defRPr>
            </a:lvl1pPr>
          </a:lstStyle>
          <a:p>
            <a:r>
              <a:t>Texto</a:t>
            </a:r>
          </a:p>
        </p:txBody>
      </p:sp>
      <p:sp>
        <p:nvSpPr>
          <p:cNvPr id="78" name="Shape 78"/>
          <p:cNvSpPr>
            <a:spLocks noGrp="1"/>
          </p:cNvSpPr>
          <p:nvPr>
            <p:ph type="title"/>
          </p:nvPr>
        </p:nvSpPr>
        <p:spPr>
          <a:prstGeom prst="rect">
            <a:avLst/>
          </a:prstGeom>
        </p:spPr>
        <p:txBody>
          <a:bodyPr/>
          <a:lstStyle/>
          <a:p>
            <a:r>
              <a:t>Texto del título</a:t>
            </a:r>
          </a:p>
        </p:txBody>
      </p:sp>
      <p:sp>
        <p:nvSpPr>
          <p:cNvPr id="79" name="Shape 79"/>
          <p:cNvSpPr>
            <a:spLocks noGrp="1"/>
          </p:cNvSpPr>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r>
              <a:t>Nivel de texto 1</a:t>
            </a:r>
          </a:p>
          <a:p>
            <a:pPr lvl="1"/>
            <a:r>
              <a:t>Nivel de texto 2</a:t>
            </a:r>
          </a:p>
          <a:p>
            <a:pPr lvl="2"/>
            <a:r>
              <a:t>Nivel de texto 3</a:t>
            </a:r>
          </a:p>
          <a:p>
            <a:pPr lvl="3"/>
            <a:r>
              <a:t>Nivel de texto 4</a:t>
            </a:r>
          </a:p>
          <a:p>
            <a:pPr lvl="4"/>
            <a:r>
              <a:t>Nivel de texto 5</a:t>
            </a:r>
          </a:p>
        </p:txBody>
      </p:sp>
      <p:sp>
        <p:nvSpPr>
          <p:cNvPr id="80" name="Shape 80"/>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Título, viñetas y foto">
    <p:bg>
      <p:bgPr>
        <a:solidFill>
          <a:srgbClr val="222222"/>
        </a:solidFill>
        <a:effectLst/>
      </p:bgPr>
    </p:bg>
    <p:spTree>
      <p:nvGrpSpPr>
        <p:cNvPr id="1" name=""/>
        <p:cNvGrpSpPr/>
        <p:nvPr/>
      </p:nvGrpSpPr>
      <p:grpSpPr>
        <a:xfrm>
          <a:off x="0" y="0"/>
          <a:ext cx="0" cy="0"/>
          <a:chOff x="0" y="0"/>
          <a:chExt cx="0" cy="0"/>
        </a:xfrm>
      </p:grpSpPr>
      <p:sp>
        <p:nvSpPr>
          <p:cNvPr id="87" name="Shape 87"/>
          <p:cNvSpPr>
            <a:spLocks noGrp="1"/>
          </p:cNvSpPr>
          <p:nvPr>
            <p:ph type="body" sz="quarter" idx="13"/>
          </p:nvPr>
        </p:nvSpPr>
        <p:spPr>
          <a:xfrm>
            <a:off x="762000" y="635000"/>
            <a:ext cx="20955000" cy="635000"/>
          </a:xfrm>
          <a:prstGeom prst="rect">
            <a:avLst/>
          </a:prstGeom>
        </p:spPr>
        <p:txBody>
          <a:bodyPr anchor="b">
            <a:spAutoFit/>
          </a:bodyPr>
          <a:lstStyle>
            <a:lvl1pPr marL="0" indent="0" defTabSz="647700">
              <a:lnSpc>
                <a:spcPct val="80000"/>
              </a:lnSpc>
              <a:spcBef>
                <a:spcPts val="0"/>
              </a:spcBef>
              <a:buClrTx/>
              <a:buSzTx/>
              <a:buFontTx/>
              <a:buNone/>
              <a:defRPr sz="3600" cap="all" spc="180">
                <a:latin typeface="DIN Alternate"/>
                <a:ea typeface="DIN Alternate"/>
                <a:cs typeface="DIN Alternate"/>
                <a:sym typeface="DIN Alternate"/>
              </a:defRPr>
            </a:lvl1pPr>
          </a:lstStyle>
          <a:p>
            <a:r>
              <a:t>Texto</a:t>
            </a:r>
          </a:p>
        </p:txBody>
      </p:sp>
      <p:sp>
        <p:nvSpPr>
          <p:cNvPr id="88" name="Shape 88"/>
          <p:cNvSpPr>
            <a:spLocks noGrp="1"/>
          </p:cNvSpPr>
          <p:nvPr>
            <p:ph type="pic" sz="half" idx="14"/>
          </p:nvPr>
        </p:nvSpPr>
        <p:spPr>
          <a:xfrm>
            <a:off x="13335000" y="2159000"/>
            <a:ext cx="10287000" cy="10795000"/>
          </a:xfrm>
          <a:prstGeom prst="rect">
            <a:avLst/>
          </a:prstGeom>
        </p:spPr>
        <p:txBody>
          <a:bodyPr lIns="91439" tIns="45719" rIns="91439" bIns="45719">
            <a:noAutofit/>
          </a:bodyPr>
          <a:lstStyle/>
          <a:p>
            <a:endParaRPr/>
          </a:p>
        </p:txBody>
      </p:sp>
      <p:sp>
        <p:nvSpPr>
          <p:cNvPr id="89" name="Shape 89"/>
          <p:cNvSpPr>
            <a:spLocks noGrp="1"/>
          </p:cNvSpPr>
          <p:nvPr>
            <p:ph type="title"/>
          </p:nvPr>
        </p:nvSpPr>
        <p:spPr>
          <a:xfrm>
            <a:off x="762000" y="2159000"/>
            <a:ext cx="11811000" cy="1016000"/>
          </a:xfrm>
          <a:prstGeom prst="rect">
            <a:avLst/>
          </a:prstGeom>
        </p:spPr>
        <p:txBody>
          <a:bodyPr/>
          <a:lstStyle/>
          <a:p>
            <a:r>
              <a:t>Texto del título</a:t>
            </a:r>
          </a:p>
        </p:txBody>
      </p:sp>
      <p:sp>
        <p:nvSpPr>
          <p:cNvPr id="90" name="Shape 90"/>
          <p:cNvSpPr>
            <a:spLocks noGrp="1"/>
          </p:cNvSpPr>
          <p:nvPr>
            <p:ph type="body" sz="half" idx="1"/>
          </p:nvPr>
        </p:nvSpPr>
        <p:spPr>
          <a:xfrm>
            <a:off x="762000" y="3860800"/>
            <a:ext cx="11811000" cy="8585200"/>
          </a:xfrm>
          <a:prstGeom prst="rect">
            <a:avLst/>
          </a:prstGeom>
        </p:spPr>
        <p:txBody>
          <a:bodyPr/>
          <a:lstStyle>
            <a:lvl1pPr>
              <a:buClr>
                <a:schemeClr val="accent1"/>
              </a:buClr>
              <a:buChar char="▸"/>
              <a:defRPr sz="4000"/>
            </a:lvl1pPr>
            <a:lvl2pPr>
              <a:buClr>
                <a:schemeClr val="accent1"/>
              </a:buClr>
              <a:buChar char="▸"/>
              <a:defRPr sz="4000"/>
            </a:lvl2pPr>
            <a:lvl3pPr>
              <a:buClr>
                <a:schemeClr val="accent1"/>
              </a:buClr>
              <a:buChar char="▸"/>
              <a:defRPr sz="4000"/>
            </a:lvl3pPr>
            <a:lvl4pPr>
              <a:buClr>
                <a:schemeClr val="accent1"/>
              </a:buClr>
              <a:buChar char="▸"/>
              <a:defRPr sz="4000"/>
            </a:lvl4pPr>
            <a:lvl5pPr>
              <a:buClr>
                <a:schemeClr val="accent1"/>
              </a:buClr>
              <a:buChar char="▸"/>
              <a:defRPr sz="4000"/>
            </a:lvl5pPr>
          </a:lstStyle>
          <a:p>
            <a:r>
              <a:t>Nivel de texto 1</a:t>
            </a:r>
          </a:p>
          <a:p>
            <a:pPr lvl="1"/>
            <a:r>
              <a:t>Nivel de texto 2</a:t>
            </a:r>
          </a:p>
          <a:p>
            <a:pPr lvl="2"/>
            <a:r>
              <a:t>Nivel de texto 3</a:t>
            </a:r>
          </a:p>
          <a:p>
            <a:pPr lvl="3"/>
            <a:r>
              <a:t>Nivel de texto 4</a:t>
            </a:r>
          </a:p>
          <a:p>
            <a:pPr lvl="4"/>
            <a:r>
              <a:t>Nivel de texto 5</a:t>
            </a:r>
          </a:p>
        </p:txBody>
      </p:sp>
      <p:sp>
        <p:nvSpPr>
          <p:cNvPr id="91" name="Shape 91"/>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nvSpPr>
        <p:spPr>
          <a:xfrm flipV="1">
            <a:off x="762000" y="1396632"/>
            <a:ext cx="22859999" cy="369"/>
          </a:xfrm>
          <a:prstGeom prst="line">
            <a:avLst/>
          </a:prstGeom>
          <a:ln w="254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endParaRPr/>
          </a:p>
        </p:txBody>
      </p:sp>
      <p:sp>
        <p:nvSpPr>
          <p:cNvPr id="3" name="Shape 3"/>
          <p:cNvSpPr>
            <a:spLocks noGrp="1"/>
          </p:cNvSpPr>
          <p:nvPr>
            <p:ph type="title"/>
          </p:nvPr>
        </p:nvSpPr>
        <p:spPr>
          <a:xfrm>
            <a:off x="762000" y="2159000"/>
            <a:ext cx="22860000" cy="1016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ormAutofit/>
          </a:bodyPr>
          <a:lstStyle/>
          <a:p>
            <a:r>
              <a:t>Texto del título</a:t>
            </a:r>
          </a:p>
        </p:txBody>
      </p:sp>
      <p:sp>
        <p:nvSpPr>
          <p:cNvPr id="4" name="Shape 4"/>
          <p:cNvSpPr>
            <a:spLocks noGrp="1"/>
          </p:cNvSpPr>
          <p:nvPr>
            <p:ph type="body" idx="1"/>
          </p:nvPr>
        </p:nvSpPr>
        <p:spPr>
          <a:xfrm>
            <a:off x="762000" y="3860800"/>
            <a:ext cx="22860000" cy="85852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ormAutofit/>
          </a:bodyPr>
          <a:lstStyle/>
          <a:p>
            <a:r>
              <a:rPr dirty="0" err="1"/>
              <a:t>Nivel</a:t>
            </a:r>
            <a:r>
              <a:rPr dirty="0"/>
              <a:t> de </a:t>
            </a:r>
            <a:r>
              <a:rPr dirty="0" err="1"/>
              <a:t>texto</a:t>
            </a:r>
            <a:r>
              <a:rPr dirty="0"/>
              <a:t> 1</a:t>
            </a:r>
          </a:p>
          <a:p>
            <a:pPr lvl="1"/>
            <a:r>
              <a:rPr dirty="0" err="1"/>
              <a:t>Nivel</a:t>
            </a:r>
            <a:r>
              <a:rPr dirty="0"/>
              <a:t> de </a:t>
            </a:r>
            <a:r>
              <a:rPr dirty="0" err="1"/>
              <a:t>texto</a:t>
            </a:r>
            <a:r>
              <a:rPr dirty="0"/>
              <a:t> 2</a:t>
            </a:r>
          </a:p>
          <a:p>
            <a:pPr lvl="2"/>
            <a:r>
              <a:rPr dirty="0" err="1"/>
              <a:t>Nivel</a:t>
            </a:r>
            <a:r>
              <a:rPr dirty="0"/>
              <a:t> de </a:t>
            </a:r>
            <a:r>
              <a:rPr dirty="0" err="1"/>
              <a:t>texto</a:t>
            </a:r>
            <a:r>
              <a:rPr dirty="0"/>
              <a:t> 3</a:t>
            </a:r>
          </a:p>
          <a:p>
            <a:pPr lvl="3"/>
            <a:r>
              <a:rPr dirty="0" err="1"/>
              <a:t>Nivel</a:t>
            </a:r>
            <a:r>
              <a:rPr dirty="0"/>
              <a:t> de </a:t>
            </a:r>
            <a:r>
              <a:rPr dirty="0" err="1"/>
              <a:t>texto</a:t>
            </a:r>
            <a:r>
              <a:rPr dirty="0"/>
              <a:t> 4</a:t>
            </a:r>
          </a:p>
          <a:p>
            <a:pPr lvl="4"/>
            <a:r>
              <a:rPr dirty="0" err="1"/>
              <a:t>Nivel</a:t>
            </a:r>
            <a:r>
              <a:rPr dirty="0"/>
              <a:t> de </a:t>
            </a:r>
            <a:r>
              <a:rPr dirty="0" err="1"/>
              <a:t>texto</a:t>
            </a:r>
            <a:r>
              <a:rPr dirty="0"/>
              <a:t> 5</a:t>
            </a:r>
          </a:p>
        </p:txBody>
      </p:sp>
      <p:sp>
        <p:nvSpPr>
          <p:cNvPr id="5" name="Shape 5"/>
          <p:cNvSpPr>
            <a:spLocks noGrp="1"/>
          </p:cNvSpPr>
          <p:nvPr>
            <p:ph type="sldNum" sz="quarter" idx="2"/>
          </p:nvPr>
        </p:nvSpPr>
        <p:spPr>
          <a:xfrm>
            <a:off x="23068803" y="11811000"/>
            <a:ext cx="553196" cy="635000"/>
          </a:xfrm>
          <a:prstGeom prst="rect">
            <a:avLst/>
          </a:prstGeom>
          <a:ln w="12700">
            <a:miter lim="400000"/>
          </a:ln>
        </p:spPr>
        <p:txBody>
          <a:bodyPr wrap="none" lIns="50800" tIns="50800" rIns="50800" bIns="50800">
            <a:spAutoFit/>
          </a:bodyPr>
          <a:lstStyle>
            <a:lvl1pPr algn="r">
              <a:lnSpc>
                <a:spcPct val="80000"/>
              </a:lnSpc>
              <a:spcBef>
                <a:spcPts val="0"/>
              </a:spcBef>
              <a:defRPr sz="3600">
                <a:latin typeface="DIN Alternate"/>
                <a:ea typeface="DIN Alternate"/>
                <a:cs typeface="DIN Alternate"/>
                <a:sym typeface="DIN Alternate"/>
              </a:defRPr>
            </a:lvl1pPr>
          </a:lstStyle>
          <a:p>
            <a:fld id="{86CB4B4D-7CA3-9044-876B-883B54F8677D}" type="slidenum">
              <a:t>‹Nº›</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ransition spd="med"/>
  <p:hf hdr="0" ftr="0" dt="0"/>
  <p:txStyles>
    <p:titleStyle>
      <a:lvl1pPr marL="0" marR="0" indent="0" algn="l" defTabSz="825500" rtl="0" latinLnBrk="0">
        <a:lnSpc>
          <a:spcPct val="80000"/>
        </a:lnSpc>
        <a:spcBef>
          <a:spcPts val="3900"/>
        </a:spcBef>
        <a:spcAft>
          <a:spcPts val="0"/>
        </a:spcAft>
        <a:buClrTx/>
        <a:buSzTx/>
        <a:buFontTx/>
        <a:buNone/>
        <a:tabLst/>
        <a:defRPr sz="8700" b="0" i="0" u="none" strike="noStrike" cap="all" spc="0" baseline="0">
          <a:ln>
            <a:noFill/>
          </a:ln>
          <a:solidFill>
            <a:schemeClr val="accent1"/>
          </a:solidFill>
          <a:uFillTx/>
          <a:latin typeface="+mn-lt"/>
          <a:ea typeface="+mn-ea"/>
          <a:cs typeface="+mn-cs"/>
          <a:sym typeface="DIN Condensed"/>
        </a:defRPr>
      </a:lvl1pPr>
      <a:lvl2pPr marL="0" marR="0" indent="228600" algn="l" defTabSz="825500" rtl="0" latinLnBrk="0">
        <a:lnSpc>
          <a:spcPct val="80000"/>
        </a:lnSpc>
        <a:spcBef>
          <a:spcPts val="3900"/>
        </a:spcBef>
        <a:spcAft>
          <a:spcPts val="0"/>
        </a:spcAft>
        <a:buClrTx/>
        <a:buSzTx/>
        <a:buFontTx/>
        <a:buNone/>
        <a:tabLst/>
        <a:defRPr sz="8700" b="0" i="0" u="none" strike="noStrike" cap="all" spc="0" baseline="0">
          <a:ln>
            <a:noFill/>
          </a:ln>
          <a:solidFill>
            <a:schemeClr val="accent1"/>
          </a:solidFill>
          <a:uFillTx/>
          <a:latin typeface="+mn-lt"/>
          <a:ea typeface="+mn-ea"/>
          <a:cs typeface="+mn-cs"/>
          <a:sym typeface="DIN Condensed"/>
        </a:defRPr>
      </a:lvl2pPr>
      <a:lvl3pPr marL="0" marR="0" indent="457200" algn="l" defTabSz="825500" rtl="0" latinLnBrk="0">
        <a:lnSpc>
          <a:spcPct val="80000"/>
        </a:lnSpc>
        <a:spcBef>
          <a:spcPts val="3900"/>
        </a:spcBef>
        <a:spcAft>
          <a:spcPts val="0"/>
        </a:spcAft>
        <a:buClrTx/>
        <a:buSzTx/>
        <a:buFontTx/>
        <a:buNone/>
        <a:tabLst/>
        <a:defRPr sz="8700" b="0" i="0" u="none" strike="noStrike" cap="all" spc="0" baseline="0">
          <a:ln>
            <a:noFill/>
          </a:ln>
          <a:solidFill>
            <a:schemeClr val="accent1"/>
          </a:solidFill>
          <a:uFillTx/>
          <a:latin typeface="+mn-lt"/>
          <a:ea typeface="+mn-ea"/>
          <a:cs typeface="+mn-cs"/>
          <a:sym typeface="DIN Condensed"/>
        </a:defRPr>
      </a:lvl3pPr>
      <a:lvl4pPr marL="0" marR="0" indent="685800" algn="l" defTabSz="825500" rtl="0" latinLnBrk="0">
        <a:lnSpc>
          <a:spcPct val="80000"/>
        </a:lnSpc>
        <a:spcBef>
          <a:spcPts val="3900"/>
        </a:spcBef>
        <a:spcAft>
          <a:spcPts val="0"/>
        </a:spcAft>
        <a:buClrTx/>
        <a:buSzTx/>
        <a:buFontTx/>
        <a:buNone/>
        <a:tabLst/>
        <a:defRPr sz="8700" b="0" i="0" u="none" strike="noStrike" cap="all" spc="0" baseline="0">
          <a:ln>
            <a:noFill/>
          </a:ln>
          <a:solidFill>
            <a:schemeClr val="accent1"/>
          </a:solidFill>
          <a:uFillTx/>
          <a:latin typeface="+mn-lt"/>
          <a:ea typeface="+mn-ea"/>
          <a:cs typeface="+mn-cs"/>
          <a:sym typeface="DIN Condensed"/>
        </a:defRPr>
      </a:lvl4pPr>
      <a:lvl5pPr marL="0" marR="0" indent="914400" algn="l" defTabSz="825500" rtl="0" latinLnBrk="0">
        <a:lnSpc>
          <a:spcPct val="80000"/>
        </a:lnSpc>
        <a:spcBef>
          <a:spcPts val="3900"/>
        </a:spcBef>
        <a:spcAft>
          <a:spcPts val="0"/>
        </a:spcAft>
        <a:buClrTx/>
        <a:buSzTx/>
        <a:buFontTx/>
        <a:buNone/>
        <a:tabLst/>
        <a:defRPr sz="8700" b="0" i="0" u="none" strike="noStrike" cap="all" spc="0" baseline="0">
          <a:ln>
            <a:noFill/>
          </a:ln>
          <a:solidFill>
            <a:schemeClr val="accent1"/>
          </a:solidFill>
          <a:uFillTx/>
          <a:latin typeface="+mn-lt"/>
          <a:ea typeface="+mn-ea"/>
          <a:cs typeface="+mn-cs"/>
          <a:sym typeface="DIN Condensed"/>
        </a:defRPr>
      </a:lvl5pPr>
      <a:lvl6pPr marL="0" marR="0" indent="1143000" algn="l" defTabSz="825500" rtl="0" latinLnBrk="0">
        <a:lnSpc>
          <a:spcPct val="80000"/>
        </a:lnSpc>
        <a:spcBef>
          <a:spcPts val="3900"/>
        </a:spcBef>
        <a:spcAft>
          <a:spcPts val="0"/>
        </a:spcAft>
        <a:buClrTx/>
        <a:buSzTx/>
        <a:buFontTx/>
        <a:buNone/>
        <a:tabLst/>
        <a:defRPr sz="8700" b="0" i="0" u="none" strike="noStrike" cap="all" spc="0" baseline="0">
          <a:ln>
            <a:noFill/>
          </a:ln>
          <a:solidFill>
            <a:schemeClr val="accent1"/>
          </a:solidFill>
          <a:uFillTx/>
          <a:latin typeface="+mn-lt"/>
          <a:ea typeface="+mn-ea"/>
          <a:cs typeface="+mn-cs"/>
          <a:sym typeface="DIN Condensed"/>
        </a:defRPr>
      </a:lvl6pPr>
      <a:lvl7pPr marL="0" marR="0" indent="1371600" algn="l" defTabSz="825500" rtl="0" latinLnBrk="0">
        <a:lnSpc>
          <a:spcPct val="80000"/>
        </a:lnSpc>
        <a:spcBef>
          <a:spcPts val="3900"/>
        </a:spcBef>
        <a:spcAft>
          <a:spcPts val="0"/>
        </a:spcAft>
        <a:buClrTx/>
        <a:buSzTx/>
        <a:buFontTx/>
        <a:buNone/>
        <a:tabLst/>
        <a:defRPr sz="8700" b="0" i="0" u="none" strike="noStrike" cap="all" spc="0" baseline="0">
          <a:ln>
            <a:noFill/>
          </a:ln>
          <a:solidFill>
            <a:schemeClr val="accent1"/>
          </a:solidFill>
          <a:uFillTx/>
          <a:latin typeface="+mn-lt"/>
          <a:ea typeface="+mn-ea"/>
          <a:cs typeface="+mn-cs"/>
          <a:sym typeface="DIN Condensed"/>
        </a:defRPr>
      </a:lvl7pPr>
      <a:lvl8pPr marL="0" marR="0" indent="1600200" algn="l" defTabSz="825500" rtl="0" latinLnBrk="0">
        <a:lnSpc>
          <a:spcPct val="80000"/>
        </a:lnSpc>
        <a:spcBef>
          <a:spcPts val="3900"/>
        </a:spcBef>
        <a:spcAft>
          <a:spcPts val="0"/>
        </a:spcAft>
        <a:buClrTx/>
        <a:buSzTx/>
        <a:buFontTx/>
        <a:buNone/>
        <a:tabLst/>
        <a:defRPr sz="8700" b="0" i="0" u="none" strike="noStrike" cap="all" spc="0" baseline="0">
          <a:ln>
            <a:noFill/>
          </a:ln>
          <a:solidFill>
            <a:schemeClr val="accent1"/>
          </a:solidFill>
          <a:uFillTx/>
          <a:latin typeface="+mn-lt"/>
          <a:ea typeface="+mn-ea"/>
          <a:cs typeface="+mn-cs"/>
          <a:sym typeface="DIN Condensed"/>
        </a:defRPr>
      </a:lvl8pPr>
      <a:lvl9pPr marL="0" marR="0" indent="1828800" algn="l" defTabSz="825500" rtl="0" latinLnBrk="0">
        <a:lnSpc>
          <a:spcPct val="80000"/>
        </a:lnSpc>
        <a:spcBef>
          <a:spcPts val="3900"/>
        </a:spcBef>
        <a:spcAft>
          <a:spcPts val="0"/>
        </a:spcAft>
        <a:buClrTx/>
        <a:buSzTx/>
        <a:buFontTx/>
        <a:buNone/>
        <a:tabLst/>
        <a:defRPr sz="8700" b="0" i="0" u="none" strike="noStrike" cap="all" spc="0" baseline="0">
          <a:ln>
            <a:noFill/>
          </a:ln>
          <a:solidFill>
            <a:schemeClr val="accent1"/>
          </a:solidFill>
          <a:uFillTx/>
          <a:latin typeface="+mn-lt"/>
          <a:ea typeface="+mn-ea"/>
          <a:cs typeface="+mn-cs"/>
          <a:sym typeface="DIN Condensed"/>
        </a:defRPr>
      </a:lvl9pPr>
    </p:titleStyle>
    <p:bodyStyle>
      <a:lvl1pPr marL="635000" marR="0" indent="-635000" algn="l" defTabSz="825500" latinLnBrk="0">
        <a:lnSpc>
          <a:spcPct val="100000"/>
        </a:lnSpc>
        <a:spcBef>
          <a:spcPts val="3900"/>
        </a:spcBef>
        <a:spcAft>
          <a:spcPts val="0"/>
        </a:spcAft>
        <a:buClr>
          <a:schemeClr val="accent1">
            <a:satOff val="-4060"/>
          </a:schemeClr>
        </a:buClr>
        <a:buSzPct val="104999"/>
        <a:buFont typeface="Avenir Next"/>
        <a:buChar char="‣"/>
        <a:tabLst/>
        <a:defRPr sz="4800" b="0" i="0" u="none" strike="noStrike" cap="none" spc="0" baseline="0">
          <a:ln>
            <a:noFill/>
          </a:ln>
          <a:solidFill>
            <a:srgbClr val="838787"/>
          </a:solidFill>
          <a:uFillTx/>
          <a:latin typeface="Avenir Next Medium"/>
          <a:ea typeface="Avenir Next Medium"/>
          <a:cs typeface="Avenir Next Medium"/>
          <a:sym typeface="Avenir Next Medium"/>
        </a:defRPr>
      </a:lvl1pPr>
      <a:lvl2pPr marL="1270000" marR="0" indent="-635000" algn="l" defTabSz="825500" latinLnBrk="0">
        <a:lnSpc>
          <a:spcPct val="100000"/>
        </a:lnSpc>
        <a:spcBef>
          <a:spcPts val="3900"/>
        </a:spcBef>
        <a:spcAft>
          <a:spcPts val="0"/>
        </a:spcAft>
        <a:buClr>
          <a:schemeClr val="accent1">
            <a:satOff val="-4060"/>
          </a:schemeClr>
        </a:buClr>
        <a:buSzPct val="104999"/>
        <a:buFont typeface="Avenir Next"/>
        <a:buChar char="‣"/>
        <a:tabLst/>
        <a:defRPr sz="4800" b="0" i="0" u="none" strike="noStrike" cap="none" spc="0" baseline="0">
          <a:ln>
            <a:noFill/>
          </a:ln>
          <a:solidFill>
            <a:srgbClr val="838787"/>
          </a:solidFill>
          <a:uFillTx/>
          <a:latin typeface="Avenir Next Medium"/>
          <a:ea typeface="Avenir Next Medium"/>
          <a:cs typeface="Avenir Next Medium"/>
          <a:sym typeface="Avenir Next Medium"/>
        </a:defRPr>
      </a:lvl2pPr>
      <a:lvl3pPr marL="1905000" marR="0" indent="-635000" algn="l" defTabSz="825500" latinLnBrk="0">
        <a:lnSpc>
          <a:spcPct val="100000"/>
        </a:lnSpc>
        <a:spcBef>
          <a:spcPts val="3900"/>
        </a:spcBef>
        <a:spcAft>
          <a:spcPts val="0"/>
        </a:spcAft>
        <a:buClr>
          <a:schemeClr val="accent1">
            <a:satOff val="-4060"/>
          </a:schemeClr>
        </a:buClr>
        <a:buSzPct val="104999"/>
        <a:buFont typeface="Avenir Next"/>
        <a:buChar char="‣"/>
        <a:tabLst/>
        <a:defRPr sz="4800" b="0" i="0" u="none" strike="noStrike" cap="none" spc="0" baseline="0">
          <a:ln>
            <a:noFill/>
          </a:ln>
          <a:solidFill>
            <a:srgbClr val="838787"/>
          </a:solidFill>
          <a:uFillTx/>
          <a:latin typeface="Avenir Next Medium"/>
          <a:ea typeface="Avenir Next Medium"/>
          <a:cs typeface="Avenir Next Medium"/>
          <a:sym typeface="Avenir Next Medium"/>
        </a:defRPr>
      </a:lvl3pPr>
      <a:lvl4pPr marL="2540000" marR="0" indent="-635000" algn="l" defTabSz="825500" latinLnBrk="0">
        <a:lnSpc>
          <a:spcPct val="100000"/>
        </a:lnSpc>
        <a:spcBef>
          <a:spcPts val="3900"/>
        </a:spcBef>
        <a:spcAft>
          <a:spcPts val="0"/>
        </a:spcAft>
        <a:buClr>
          <a:schemeClr val="accent1">
            <a:satOff val="-4060"/>
          </a:schemeClr>
        </a:buClr>
        <a:buSzPct val="104999"/>
        <a:buFont typeface="Avenir Next"/>
        <a:buChar char="‣"/>
        <a:tabLst/>
        <a:defRPr sz="4800" b="0" i="0" u="none" strike="noStrike" cap="none" spc="0" baseline="0">
          <a:ln>
            <a:noFill/>
          </a:ln>
          <a:solidFill>
            <a:srgbClr val="838787"/>
          </a:solidFill>
          <a:uFillTx/>
          <a:latin typeface="Avenir Next Medium"/>
          <a:ea typeface="Avenir Next Medium"/>
          <a:cs typeface="Avenir Next Medium"/>
          <a:sym typeface="Avenir Next Medium"/>
        </a:defRPr>
      </a:lvl4pPr>
      <a:lvl5pPr marL="3175000" marR="0" indent="-635000" algn="l" defTabSz="825500" latinLnBrk="0">
        <a:lnSpc>
          <a:spcPct val="100000"/>
        </a:lnSpc>
        <a:spcBef>
          <a:spcPts val="3900"/>
        </a:spcBef>
        <a:spcAft>
          <a:spcPts val="0"/>
        </a:spcAft>
        <a:buClr>
          <a:schemeClr val="accent1">
            <a:satOff val="-4060"/>
          </a:schemeClr>
        </a:buClr>
        <a:buSzPct val="104999"/>
        <a:buFont typeface="Avenir Next"/>
        <a:buChar char="‣"/>
        <a:tabLst/>
        <a:defRPr sz="4800" b="0" i="0" u="none" strike="noStrike" cap="none" spc="0" baseline="0">
          <a:ln>
            <a:noFill/>
          </a:ln>
          <a:solidFill>
            <a:srgbClr val="838787"/>
          </a:solidFill>
          <a:uFillTx/>
          <a:latin typeface="Avenir Next Medium"/>
          <a:ea typeface="Avenir Next Medium"/>
          <a:cs typeface="Avenir Next Medium"/>
          <a:sym typeface="Avenir Next Medium"/>
        </a:defRPr>
      </a:lvl5pPr>
      <a:lvl6pPr marL="3810000" marR="0" indent="-635000" algn="l" defTabSz="825500" latinLnBrk="0">
        <a:lnSpc>
          <a:spcPct val="100000"/>
        </a:lnSpc>
        <a:spcBef>
          <a:spcPts val="3900"/>
        </a:spcBef>
        <a:spcAft>
          <a:spcPts val="0"/>
        </a:spcAft>
        <a:buClr>
          <a:schemeClr val="accent1">
            <a:satOff val="-4060"/>
          </a:schemeClr>
        </a:buClr>
        <a:buSzPct val="104999"/>
        <a:buFont typeface="Avenir Next"/>
        <a:buChar char="‣"/>
        <a:tabLst/>
        <a:defRPr sz="4800" b="0" i="0" u="none" strike="noStrike" cap="none" spc="0" baseline="0">
          <a:ln>
            <a:noFill/>
          </a:ln>
          <a:solidFill>
            <a:srgbClr val="838787"/>
          </a:solidFill>
          <a:uFillTx/>
          <a:latin typeface="Avenir Next Medium"/>
          <a:ea typeface="Avenir Next Medium"/>
          <a:cs typeface="Avenir Next Medium"/>
          <a:sym typeface="Avenir Next Medium"/>
        </a:defRPr>
      </a:lvl6pPr>
      <a:lvl7pPr marL="4445000" marR="0" indent="-635000" algn="l" defTabSz="825500" latinLnBrk="0">
        <a:lnSpc>
          <a:spcPct val="100000"/>
        </a:lnSpc>
        <a:spcBef>
          <a:spcPts val="3900"/>
        </a:spcBef>
        <a:spcAft>
          <a:spcPts val="0"/>
        </a:spcAft>
        <a:buClr>
          <a:schemeClr val="accent1">
            <a:satOff val="-4060"/>
          </a:schemeClr>
        </a:buClr>
        <a:buSzPct val="104999"/>
        <a:buFont typeface="Avenir Next"/>
        <a:buChar char="‣"/>
        <a:tabLst/>
        <a:defRPr sz="4800" b="0" i="0" u="none" strike="noStrike" cap="none" spc="0" baseline="0">
          <a:ln>
            <a:noFill/>
          </a:ln>
          <a:solidFill>
            <a:srgbClr val="838787"/>
          </a:solidFill>
          <a:uFillTx/>
          <a:latin typeface="Avenir Next Medium"/>
          <a:ea typeface="Avenir Next Medium"/>
          <a:cs typeface="Avenir Next Medium"/>
          <a:sym typeface="Avenir Next Medium"/>
        </a:defRPr>
      </a:lvl7pPr>
      <a:lvl8pPr marL="5080000" marR="0" indent="-635000" algn="l" defTabSz="825500" latinLnBrk="0">
        <a:lnSpc>
          <a:spcPct val="100000"/>
        </a:lnSpc>
        <a:spcBef>
          <a:spcPts val="3900"/>
        </a:spcBef>
        <a:spcAft>
          <a:spcPts val="0"/>
        </a:spcAft>
        <a:buClr>
          <a:schemeClr val="accent1">
            <a:satOff val="-4060"/>
          </a:schemeClr>
        </a:buClr>
        <a:buSzPct val="104999"/>
        <a:buFont typeface="Avenir Next"/>
        <a:buChar char="‣"/>
        <a:tabLst/>
        <a:defRPr sz="4800" b="0" i="0" u="none" strike="noStrike" cap="none" spc="0" baseline="0">
          <a:ln>
            <a:noFill/>
          </a:ln>
          <a:solidFill>
            <a:srgbClr val="838787"/>
          </a:solidFill>
          <a:uFillTx/>
          <a:latin typeface="Avenir Next Medium"/>
          <a:ea typeface="Avenir Next Medium"/>
          <a:cs typeface="Avenir Next Medium"/>
          <a:sym typeface="Avenir Next Medium"/>
        </a:defRPr>
      </a:lvl8pPr>
      <a:lvl9pPr marL="5715000" marR="0" indent="-635000" algn="l" defTabSz="825500" latinLnBrk="0">
        <a:lnSpc>
          <a:spcPct val="100000"/>
        </a:lnSpc>
        <a:spcBef>
          <a:spcPts val="3900"/>
        </a:spcBef>
        <a:spcAft>
          <a:spcPts val="0"/>
        </a:spcAft>
        <a:buClr>
          <a:schemeClr val="accent1">
            <a:satOff val="-4060"/>
          </a:schemeClr>
        </a:buClr>
        <a:buSzPct val="104999"/>
        <a:buFont typeface="Avenir Next"/>
        <a:buChar char="‣"/>
        <a:tabLst/>
        <a:defRPr sz="4800" b="0" i="0" u="none" strike="noStrike" cap="none" spc="0" baseline="0">
          <a:ln>
            <a:noFill/>
          </a:ln>
          <a:solidFill>
            <a:srgbClr val="838787"/>
          </a:solidFill>
          <a:uFillTx/>
          <a:latin typeface="Avenir Next Medium"/>
          <a:ea typeface="Avenir Next Medium"/>
          <a:cs typeface="Avenir Next Medium"/>
          <a:sym typeface="Avenir Next Medium"/>
        </a:defRPr>
      </a:lvl9pPr>
    </p:bodyStyle>
    <p:otherStyle>
      <a:lvl1pPr marL="0" marR="0" indent="0" algn="r" defTabSz="825500" latinLnBrk="0">
        <a:lnSpc>
          <a:spcPct val="8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DIN Alternate"/>
        </a:defRPr>
      </a:lvl1pPr>
      <a:lvl2pPr marL="0" marR="0" indent="228600" algn="r" defTabSz="825500" latinLnBrk="0">
        <a:lnSpc>
          <a:spcPct val="8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DIN Alternate"/>
        </a:defRPr>
      </a:lvl2pPr>
      <a:lvl3pPr marL="0" marR="0" indent="457200" algn="r" defTabSz="825500" latinLnBrk="0">
        <a:lnSpc>
          <a:spcPct val="8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DIN Alternate"/>
        </a:defRPr>
      </a:lvl3pPr>
      <a:lvl4pPr marL="0" marR="0" indent="685800" algn="r" defTabSz="825500" latinLnBrk="0">
        <a:lnSpc>
          <a:spcPct val="8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DIN Alternate"/>
        </a:defRPr>
      </a:lvl4pPr>
      <a:lvl5pPr marL="0" marR="0" indent="914400" algn="r" defTabSz="825500" latinLnBrk="0">
        <a:lnSpc>
          <a:spcPct val="8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DIN Alternate"/>
        </a:defRPr>
      </a:lvl5pPr>
      <a:lvl6pPr marL="0" marR="0" indent="1143000" algn="r" defTabSz="825500" latinLnBrk="0">
        <a:lnSpc>
          <a:spcPct val="8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DIN Alternate"/>
        </a:defRPr>
      </a:lvl6pPr>
      <a:lvl7pPr marL="0" marR="0" indent="1371600" algn="r" defTabSz="825500" latinLnBrk="0">
        <a:lnSpc>
          <a:spcPct val="8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DIN Alternate"/>
        </a:defRPr>
      </a:lvl7pPr>
      <a:lvl8pPr marL="0" marR="0" indent="1600200" algn="r" defTabSz="825500" latinLnBrk="0">
        <a:lnSpc>
          <a:spcPct val="8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DIN Alternate"/>
        </a:defRPr>
      </a:lvl8pPr>
      <a:lvl9pPr marL="0" marR="0" indent="1828800" algn="r" defTabSz="825500" latinLnBrk="0">
        <a:lnSpc>
          <a:spcPct val="8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DIN Alternate"/>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tif"/></Relationships>
</file>

<file path=ppt/slides/_rels/slide10.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 Id="rId4" Type="http://schemas.openxmlformats.org/officeDocument/2006/relationships/chart" Target="../charts/chart1.xml"/></Relationships>
</file>

<file path=ppt/slides/_rels/slide11.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slide" Target="slide7.xml"/><Relationship Id="rId3" Type="http://schemas.openxmlformats.org/officeDocument/2006/relationships/image" Target="../media/image3.tif"/><Relationship Id="rId7" Type="http://schemas.openxmlformats.org/officeDocument/2006/relationships/slide" Target="slide6.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slide" Target="slide5.xml"/><Relationship Id="rId5" Type="http://schemas.openxmlformats.org/officeDocument/2006/relationships/slide" Target="slide4.xml"/><Relationship Id="rId4" Type="http://schemas.openxmlformats.org/officeDocument/2006/relationships/image" Target="../media/image4.tif"/></Relationships>
</file>

<file path=ppt/slides/_rels/slide20.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hyperlink" Target="Entrega%20IS/iDoctor.gan"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tif"/><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slide" Target="slide4.xml"/><Relationship Id="rId4" Type="http://schemas.openxmlformats.org/officeDocument/2006/relationships/image" Target="../media/image4.tif"/></Relationships>
</file>

<file path=ppt/slides/_rels/slide4.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2" name="pasted-image.tiff"/>
          <p:cNvPicPr>
            <a:picLocks noChangeAspect="1"/>
          </p:cNvPicPr>
          <p:nvPr/>
        </p:nvPicPr>
        <p:blipFill>
          <a:blip r:embed="rId3">
            <a:extLst/>
          </a:blip>
          <a:srcRect l="556" t="556" r="556" b="556"/>
          <a:stretch>
            <a:fillRect/>
          </a:stretch>
        </p:blipFill>
        <p:spPr>
          <a:xfrm>
            <a:off x="-100141" y="-3072233"/>
            <a:ext cx="24584282" cy="20266866"/>
          </a:xfrm>
          <a:prstGeom prst="rect">
            <a:avLst/>
          </a:prstGeom>
          <a:ln w="12700">
            <a:miter lim="400000"/>
          </a:ln>
        </p:spPr>
      </p:pic>
      <p:sp>
        <p:nvSpPr>
          <p:cNvPr id="163" name="Shape 163"/>
          <p:cNvSpPr/>
          <p:nvPr/>
        </p:nvSpPr>
        <p:spPr>
          <a:xfrm>
            <a:off x="10177450" y="6141808"/>
            <a:ext cx="4029100" cy="548133"/>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a:solidFill>
                  <a:srgbClr val="FFFFFF"/>
                </a:solidFill>
                <a:latin typeface="Helvetica Neue"/>
                <a:ea typeface="Helvetica Neue"/>
                <a:cs typeface="Helvetica Neue"/>
                <a:sym typeface="Helvetica Neue"/>
              </a:defRPr>
            </a:lvl1pPr>
          </a:lstStyle>
          <a:p>
            <a:r>
              <a:t>Miembros del Equipo:</a:t>
            </a:r>
          </a:p>
        </p:txBody>
      </p:sp>
      <p:sp>
        <p:nvSpPr>
          <p:cNvPr id="164" name="Shape 164"/>
          <p:cNvSpPr/>
          <p:nvPr/>
        </p:nvSpPr>
        <p:spPr>
          <a:xfrm>
            <a:off x="9326499" y="7091933"/>
            <a:ext cx="5731003" cy="4993133"/>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ctr">
              <a:defRPr>
                <a:solidFill>
                  <a:srgbClr val="C0BFC1"/>
                </a:solidFill>
                <a:latin typeface="Helvetica Neue"/>
                <a:ea typeface="Helvetica Neue"/>
                <a:cs typeface="Helvetica Neue"/>
                <a:sym typeface="Helvetica Neue"/>
              </a:defRPr>
            </a:pPr>
            <a:r>
              <a:rPr dirty="0"/>
              <a:t>Adrian </a:t>
            </a:r>
            <a:r>
              <a:rPr dirty="0" err="1"/>
              <a:t>Agudo</a:t>
            </a:r>
            <a:r>
              <a:rPr dirty="0"/>
              <a:t> </a:t>
            </a:r>
            <a:r>
              <a:rPr dirty="0" err="1"/>
              <a:t>García</a:t>
            </a:r>
            <a:r>
              <a:rPr dirty="0"/>
              <a:t>-Heras</a:t>
            </a:r>
          </a:p>
          <a:p>
            <a:pPr algn="ctr">
              <a:defRPr>
                <a:solidFill>
                  <a:srgbClr val="C0BFC1"/>
                </a:solidFill>
                <a:latin typeface="Helvetica Neue"/>
                <a:ea typeface="Helvetica Neue"/>
                <a:cs typeface="Helvetica Neue"/>
                <a:sym typeface="Helvetica Neue"/>
              </a:defRPr>
            </a:pPr>
            <a:r>
              <a:rPr dirty="0" err="1"/>
              <a:t>Agustín</a:t>
            </a:r>
            <a:r>
              <a:rPr dirty="0"/>
              <a:t> </a:t>
            </a:r>
            <a:r>
              <a:rPr dirty="0" err="1"/>
              <a:t>Jofré</a:t>
            </a:r>
            <a:r>
              <a:rPr dirty="0"/>
              <a:t> Millet</a:t>
            </a:r>
          </a:p>
          <a:p>
            <a:pPr algn="ctr">
              <a:defRPr>
                <a:solidFill>
                  <a:srgbClr val="C0BFC1"/>
                </a:solidFill>
                <a:latin typeface="Helvetica Neue"/>
                <a:ea typeface="Helvetica Neue"/>
                <a:cs typeface="Helvetica Neue"/>
                <a:sym typeface="Helvetica Neue"/>
              </a:defRPr>
            </a:pPr>
            <a:r>
              <a:rPr dirty="0" err="1"/>
              <a:t>Huaibo</a:t>
            </a:r>
            <a:r>
              <a:rPr dirty="0"/>
              <a:t> Yang</a:t>
            </a:r>
          </a:p>
          <a:p>
            <a:pPr algn="ctr">
              <a:defRPr>
                <a:solidFill>
                  <a:srgbClr val="C0BFC1"/>
                </a:solidFill>
                <a:latin typeface="Helvetica Neue"/>
                <a:ea typeface="Helvetica Neue"/>
                <a:cs typeface="Helvetica Neue"/>
                <a:sym typeface="Helvetica Neue"/>
              </a:defRPr>
            </a:pPr>
            <a:r>
              <a:rPr dirty="0" err="1"/>
              <a:t>Javiel</a:t>
            </a:r>
            <a:r>
              <a:rPr dirty="0"/>
              <a:t> </a:t>
            </a:r>
            <a:r>
              <a:rPr dirty="0" err="1"/>
              <a:t>Pino</a:t>
            </a:r>
            <a:r>
              <a:rPr dirty="0"/>
              <a:t> Hernández</a:t>
            </a:r>
          </a:p>
          <a:p>
            <a:pPr algn="ctr">
              <a:defRPr>
                <a:solidFill>
                  <a:srgbClr val="C0BFC1"/>
                </a:solidFill>
                <a:latin typeface="Helvetica Neue"/>
                <a:ea typeface="Helvetica Neue"/>
                <a:cs typeface="Helvetica Neue"/>
                <a:sym typeface="Helvetica Neue"/>
              </a:defRPr>
            </a:pPr>
            <a:r>
              <a:rPr dirty="0" err="1"/>
              <a:t>Jesús</a:t>
            </a:r>
            <a:r>
              <a:rPr dirty="0"/>
              <a:t> Martín</a:t>
            </a:r>
          </a:p>
          <a:p>
            <a:pPr algn="ctr">
              <a:defRPr>
                <a:solidFill>
                  <a:srgbClr val="C0BFC1"/>
                </a:solidFill>
                <a:latin typeface="Helvetica Neue"/>
                <a:ea typeface="Helvetica Neue"/>
                <a:cs typeface="Helvetica Neue"/>
                <a:sym typeface="Helvetica Neue"/>
              </a:defRPr>
            </a:pPr>
            <a:r>
              <a:rPr dirty="0"/>
              <a:t>Samuel Solo de </a:t>
            </a:r>
            <a:r>
              <a:rPr dirty="0" err="1"/>
              <a:t>Zaldívar</a:t>
            </a:r>
            <a:r>
              <a:rPr dirty="0"/>
              <a:t> </a:t>
            </a:r>
            <a:r>
              <a:rPr dirty="0" err="1"/>
              <a:t>Barbero</a:t>
            </a:r>
            <a:endParaRPr dirty="0"/>
          </a:p>
        </p:txBody>
      </p:sp>
      <p:sp>
        <p:nvSpPr>
          <p:cNvPr id="165" name="Shape 165"/>
          <p:cNvSpPr/>
          <p:nvPr/>
        </p:nvSpPr>
        <p:spPr>
          <a:xfrm>
            <a:off x="8915461" y="4427505"/>
            <a:ext cx="6553077" cy="111825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3800">
                <a:solidFill>
                  <a:srgbClr val="FFFFFF"/>
                </a:solidFill>
                <a:latin typeface="Helvetica Neue"/>
                <a:ea typeface="Helvetica Neue"/>
                <a:cs typeface="Helvetica Neue"/>
                <a:sym typeface="Helvetica Neue"/>
              </a:defRPr>
            </a:lvl1pPr>
          </a:lstStyle>
          <a:p>
            <a:pPr algn="ctr"/>
            <a:r>
              <a:rPr lang="es-ES" sz="6600" dirty="0"/>
              <a:t>Plan de Proyecto</a:t>
            </a:r>
            <a:endParaRPr sz="6600" dirty="0"/>
          </a:p>
        </p:txBody>
      </p:sp>
      <p:pic>
        <p:nvPicPr>
          <p:cNvPr id="166" name="pasted-image.tiff"/>
          <p:cNvPicPr>
            <a:picLocks noChangeAspect="1"/>
          </p:cNvPicPr>
          <p:nvPr/>
        </p:nvPicPr>
        <p:blipFill>
          <a:blip r:embed="rId4">
            <a:extLst/>
          </a:blip>
          <a:stretch>
            <a:fillRect/>
          </a:stretch>
        </p:blipFill>
        <p:spPr>
          <a:xfrm>
            <a:off x="8794750" y="1409700"/>
            <a:ext cx="6794500" cy="2159000"/>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36"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37" name="Shape 237"/>
          <p:cNvSpPr/>
          <p:nvPr/>
        </p:nvSpPr>
        <p:spPr>
          <a:xfrm>
            <a:off x="23281766" y="569541"/>
            <a:ext cx="102657"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3600">
                <a:solidFill>
                  <a:srgbClr val="C1C0C2"/>
                </a:solidFill>
              </a:defRPr>
            </a:lvl1pPr>
          </a:lstStyle>
          <a:p>
            <a:endParaRPr dirty="0"/>
          </a:p>
        </p:txBody>
      </p:sp>
      <p:sp>
        <p:nvSpPr>
          <p:cNvPr id="238" name="Shape 238"/>
          <p:cNvSpPr/>
          <p:nvPr/>
        </p:nvSpPr>
        <p:spPr>
          <a:xfrm>
            <a:off x="1044066" y="500292"/>
            <a:ext cx="7476406"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lang="es-ES" dirty="0"/>
              <a:t>2. Estimaciones del proyecto</a:t>
            </a:r>
          </a:p>
        </p:txBody>
      </p:sp>
      <p:grpSp>
        <p:nvGrpSpPr>
          <p:cNvPr id="242" name="Group 242"/>
          <p:cNvGrpSpPr/>
          <p:nvPr/>
        </p:nvGrpSpPr>
        <p:grpSpPr>
          <a:xfrm>
            <a:off x="8748048" y="2512437"/>
            <a:ext cx="8721803" cy="771400"/>
            <a:chOff x="-1876927" y="-419552"/>
            <a:chExt cx="8721799" cy="771399"/>
          </a:xfrm>
        </p:grpSpPr>
        <p:sp>
          <p:nvSpPr>
            <p:cNvPr id="240" name="Shape 240"/>
            <p:cNvSpPr/>
            <p:nvPr/>
          </p:nvSpPr>
          <p:spPr>
            <a:xfrm>
              <a:off x="-1876927" y="-419552"/>
              <a:ext cx="8721799"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u="sng" dirty="0"/>
            </a:p>
          </p:txBody>
        </p:sp>
        <p:sp>
          <p:nvSpPr>
            <p:cNvPr id="241" name="Shape 241"/>
            <p:cNvSpPr/>
            <p:nvPr/>
          </p:nvSpPr>
          <p:spPr>
            <a:xfrm>
              <a:off x="-1269422" y="-315981"/>
              <a:ext cx="7833872" cy="56425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a:solidFill>
                    <a:srgbClr val="FFFFFF"/>
                  </a:solidFill>
                </a:defRPr>
              </a:lvl1pPr>
            </a:lstStyle>
            <a:p>
              <a:r>
                <a:rPr lang="es-ES" dirty="0">
                  <a:sym typeface="Helvetica Neue"/>
                </a:rPr>
                <a:t>2 Estimaciones de esfuerzo, coste y duración</a:t>
              </a:r>
              <a:endParaRPr lang="es-ES" dirty="0"/>
            </a:p>
          </p:txBody>
        </p:sp>
      </p:grpSp>
      <p:sp>
        <p:nvSpPr>
          <p:cNvPr id="3" name="Marcador de número de diapositiva 2"/>
          <p:cNvSpPr>
            <a:spLocks noGrp="1"/>
          </p:cNvSpPr>
          <p:nvPr>
            <p:ph type="sldNum" sz="quarter" idx="2"/>
          </p:nvPr>
        </p:nvSpPr>
        <p:spPr/>
        <p:txBody>
          <a:bodyPr/>
          <a:lstStyle/>
          <a:p>
            <a:fld id="{86CB4B4D-7CA3-9044-876B-883B54F8677D}" type="slidenum">
              <a:rPr lang="es-ES" smtClean="0"/>
              <a:t>10</a:t>
            </a:fld>
            <a:endParaRPr lang="es-ES"/>
          </a:p>
        </p:txBody>
      </p:sp>
      <p:graphicFrame>
        <p:nvGraphicFramePr>
          <p:cNvPr id="11" name="Gráfico 10"/>
          <p:cNvGraphicFramePr/>
          <p:nvPr>
            <p:extLst>
              <p:ext uri="{D42A27DB-BD31-4B8C-83A1-F6EECF244321}">
                <p14:modId xmlns:p14="http://schemas.microsoft.com/office/powerpoint/2010/main" val="3277713570"/>
              </p:ext>
            </p:extLst>
          </p:nvPr>
        </p:nvGraphicFramePr>
        <p:xfrm>
          <a:off x="6328611" y="3928152"/>
          <a:ext cx="12002046" cy="8959454"/>
        </p:xfrm>
        <a:graphic>
          <a:graphicData uri="http://schemas.openxmlformats.org/drawingml/2006/chart">
            <c:chart xmlns:c="http://schemas.openxmlformats.org/drawingml/2006/chart" xmlns:r="http://schemas.openxmlformats.org/officeDocument/2006/relationships" r:id="rId4"/>
          </a:graphicData>
        </a:graphic>
      </p:graphicFrame>
      <p:sp>
        <p:nvSpPr>
          <p:cNvPr id="2" name="CuadroTexto 1"/>
          <p:cNvSpPr txBox="1"/>
          <p:nvPr/>
        </p:nvSpPr>
        <p:spPr>
          <a:xfrm>
            <a:off x="7029450" y="4818475"/>
            <a:ext cx="2133600" cy="10310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3400"/>
              </a:spcBef>
              <a:spcAft>
                <a:spcPts val="0"/>
              </a:spcAft>
              <a:buClrTx/>
              <a:buSzTx/>
              <a:buFontTx/>
              <a:buNone/>
              <a:tabLst/>
            </a:pPr>
            <a:r>
              <a:rPr lang="es-ES" sz="3200" kern="1200" dirty="0">
                <a:solidFill>
                  <a:srgbClr val="838787">
                    <a:lumMod val="65000"/>
                    <a:lumOff val="35000"/>
                  </a:srgbClr>
                </a:solidFill>
                <a:latin typeface="+mn-lt"/>
                <a:ea typeface="+mn-ea"/>
                <a:cs typeface="+mn-cs"/>
              </a:rPr>
              <a:t>Módulos</a:t>
            </a:r>
          </a:p>
        </p:txBody>
      </p:sp>
    </p:spTree>
    <p:extLst>
      <p:ext uri="{BB962C8B-B14F-4D97-AF65-F5344CB8AC3E}">
        <p14:creationId xmlns:p14="http://schemas.microsoft.com/office/powerpoint/2010/main" val="3137161661"/>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4"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45"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47" name="Shape 247"/>
          <p:cNvSpPr/>
          <p:nvPr/>
        </p:nvSpPr>
        <p:spPr>
          <a:xfrm>
            <a:off x="1044066" y="500292"/>
            <a:ext cx="5392502"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lang="es-ES" dirty="0"/>
              <a:t>3</a:t>
            </a:r>
            <a:r>
              <a:rPr dirty="0"/>
              <a:t>. </a:t>
            </a:r>
            <a:r>
              <a:rPr lang="pt-PT" dirty="0"/>
              <a:t>Gesti</a:t>
            </a:r>
            <a:r>
              <a:rPr lang="es-ES_tradnl" dirty="0" err="1"/>
              <a:t>ón</a:t>
            </a:r>
            <a:r>
              <a:rPr lang="es-ES_tradnl" dirty="0"/>
              <a:t> del riesgo</a:t>
            </a:r>
            <a:endParaRPr dirty="0"/>
          </a:p>
        </p:txBody>
      </p:sp>
      <p:sp>
        <p:nvSpPr>
          <p:cNvPr id="249" name="Shape 249"/>
          <p:cNvSpPr/>
          <p:nvPr/>
        </p:nvSpPr>
        <p:spPr>
          <a:xfrm>
            <a:off x="8635473" y="2219816"/>
            <a:ext cx="7366526"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50" name="Shape 250"/>
          <p:cNvSpPr/>
          <p:nvPr/>
        </p:nvSpPr>
        <p:spPr>
          <a:xfrm>
            <a:off x="9125972" y="2323387"/>
            <a:ext cx="6613990"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_tradnl" dirty="0">
                <a:solidFill>
                  <a:srgbClr val="FFFFFF"/>
                </a:solidFill>
              </a:rPr>
              <a:t>1 Priorización de riesgos del proyecto </a:t>
            </a:r>
            <a:endParaRPr lang="es-ES" dirty="0">
              <a:solidFill>
                <a:srgbClr val="FFFFFF"/>
              </a:solidFill>
            </a:endParaRPr>
          </a:p>
        </p:txBody>
      </p:sp>
      <p:graphicFrame>
        <p:nvGraphicFramePr>
          <p:cNvPr id="3" name="Tabla 2"/>
          <p:cNvGraphicFramePr>
            <a:graphicFrameLocks noGrp="1"/>
          </p:cNvGraphicFramePr>
          <p:nvPr>
            <p:extLst>
              <p:ext uri="{D42A27DB-BD31-4B8C-83A1-F6EECF244321}">
                <p14:modId xmlns:p14="http://schemas.microsoft.com/office/powerpoint/2010/main" val="2576782554"/>
              </p:ext>
            </p:extLst>
          </p:nvPr>
        </p:nvGraphicFramePr>
        <p:xfrm>
          <a:off x="4304967" y="3342909"/>
          <a:ext cx="16990928" cy="9891827"/>
        </p:xfrm>
        <a:graphic>
          <a:graphicData uri="http://schemas.openxmlformats.org/drawingml/2006/table">
            <a:tbl>
              <a:tblPr firstRow="1" bandRow="1">
                <a:tableStyleId>{284E427A-3D55-4303-BF80-6455036E1DE7}</a:tableStyleId>
              </a:tblPr>
              <a:tblGrid>
                <a:gridCol w="1310298">
                  <a:extLst>
                    <a:ext uri="{9D8B030D-6E8A-4147-A177-3AD203B41FA5}">
                      <a16:colId xmlns:a16="http://schemas.microsoft.com/office/drawing/2014/main" val="20000"/>
                    </a:ext>
                  </a:extLst>
                </a:gridCol>
                <a:gridCol w="1483912">
                  <a:extLst>
                    <a:ext uri="{9D8B030D-6E8A-4147-A177-3AD203B41FA5}">
                      <a16:colId xmlns:a16="http://schemas.microsoft.com/office/drawing/2014/main" val="20001"/>
                    </a:ext>
                  </a:extLst>
                </a:gridCol>
                <a:gridCol w="10840100">
                  <a:extLst>
                    <a:ext uri="{9D8B030D-6E8A-4147-A177-3AD203B41FA5}">
                      <a16:colId xmlns:a16="http://schemas.microsoft.com/office/drawing/2014/main" val="20002"/>
                    </a:ext>
                  </a:extLst>
                </a:gridCol>
                <a:gridCol w="1358156">
                  <a:extLst>
                    <a:ext uri="{9D8B030D-6E8A-4147-A177-3AD203B41FA5}">
                      <a16:colId xmlns:a16="http://schemas.microsoft.com/office/drawing/2014/main" val="20003"/>
                    </a:ext>
                  </a:extLst>
                </a:gridCol>
                <a:gridCol w="1998462">
                  <a:extLst>
                    <a:ext uri="{9D8B030D-6E8A-4147-A177-3AD203B41FA5}">
                      <a16:colId xmlns:a16="http://schemas.microsoft.com/office/drawing/2014/main" val="20004"/>
                    </a:ext>
                  </a:extLst>
                </a:gridCol>
              </a:tblGrid>
              <a:tr h="899257">
                <a:tc>
                  <a:txBody>
                    <a:bodyPr/>
                    <a:lstStyle/>
                    <a:p>
                      <a:pPr algn="ctr">
                        <a:lnSpc>
                          <a:spcPct val="115000"/>
                        </a:lnSpc>
                        <a:spcAft>
                          <a:spcPts val="0"/>
                        </a:spcAft>
                      </a:pPr>
                      <a:r>
                        <a:rPr lang="es-ES_tradnl" sz="2800" dirty="0">
                          <a:solidFill>
                            <a:schemeClr val="accent6">
                              <a:lumMod val="75000"/>
                            </a:schemeClr>
                          </a:solidFill>
                          <a:effectLst/>
                          <a:uFill>
                            <a:solidFill>
                              <a:srgbClr val="000000"/>
                            </a:solidFill>
                          </a:uFill>
                        </a:rPr>
                        <a:t>Nº</a:t>
                      </a:r>
                      <a:endParaRPr lang="es-ES" sz="2800" dirty="0">
                        <a:solidFill>
                          <a:schemeClr val="accent6">
                            <a:lumMod val="75000"/>
                          </a:schemeClr>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800">
                          <a:solidFill>
                            <a:schemeClr val="accent6">
                              <a:lumMod val="75000"/>
                            </a:schemeClr>
                          </a:solidFill>
                          <a:effectLst/>
                          <a:uFill>
                            <a:solidFill>
                              <a:srgbClr val="000000"/>
                            </a:solidFill>
                          </a:uFill>
                        </a:rPr>
                        <a:t>ER</a:t>
                      </a:r>
                      <a:endParaRPr lang="es-ES" sz="2800">
                        <a:solidFill>
                          <a:schemeClr val="accent6">
                            <a:lumMod val="75000"/>
                          </a:schemeClr>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800">
                          <a:solidFill>
                            <a:schemeClr val="accent6">
                              <a:lumMod val="75000"/>
                            </a:schemeClr>
                          </a:solidFill>
                          <a:effectLst/>
                          <a:uFill>
                            <a:solidFill>
                              <a:srgbClr val="000000"/>
                            </a:solidFill>
                          </a:uFill>
                        </a:rPr>
                        <a:t>Riesgo</a:t>
                      </a:r>
                      <a:endParaRPr lang="es-ES" sz="2800">
                        <a:solidFill>
                          <a:schemeClr val="accent6">
                            <a:lumMod val="75000"/>
                          </a:schemeClr>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800">
                          <a:solidFill>
                            <a:schemeClr val="accent6">
                              <a:lumMod val="75000"/>
                            </a:schemeClr>
                          </a:solidFill>
                          <a:effectLst/>
                          <a:uFill>
                            <a:solidFill>
                              <a:srgbClr val="000000"/>
                            </a:solidFill>
                          </a:uFill>
                        </a:rPr>
                        <a:t>P</a:t>
                      </a:r>
                      <a:endParaRPr lang="es-ES" sz="2800">
                        <a:solidFill>
                          <a:schemeClr val="accent6">
                            <a:lumMod val="75000"/>
                          </a:schemeClr>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800" dirty="0">
                          <a:solidFill>
                            <a:schemeClr val="accent6">
                              <a:lumMod val="75000"/>
                            </a:schemeClr>
                          </a:solidFill>
                          <a:effectLst/>
                          <a:uFill>
                            <a:solidFill>
                              <a:srgbClr val="000000"/>
                            </a:solidFill>
                          </a:uFill>
                        </a:rPr>
                        <a:t>C</a:t>
                      </a:r>
                      <a:endParaRPr lang="es-ES" sz="2800" dirty="0">
                        <a:solidFill>
                          <a:schemeClr val="accent6">
                            <a:lumMod val="75000"/>
                          </a:schemeClr>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extLst>
                  <a:ext uri="{0D108BD9-81ED-4DB2-BD59-A6C34878D82A}">
                    <a16:rowId xmlns:a16="http://schemas.microsoft.com/office/drawing/2014/main" val="10000"/>
                  </a:ext>
                </a:extLst>
              </a:tr>
              <a:tr h="899257">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0.3</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Tiempo requerido para desarrollar el software está subestimado</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Alta</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Serio</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extLst>
                  <a:ext uri="{0D108BD9-81ED-4DB2-BD59-A6C34878D82A}">
                    <a16:rowId xmlns:a16="http://schemas.microsoft.com/office/drawing/2014/main" val="10001"/>
                  </a:ext>
                </a:extLst>
              </a:tr>
              <a:tr h="899257">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2</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0.2</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Fallos de implementación</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Alta</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Tolerable</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extLst>
                  <a:ext uri="{0D108BD9-81ED-4DB2-BD59-A6C34878D82A}">
                    <a16:rowId xmlns:a16="http://schemas.microsoft.com/office/drawing/2014/main" val="10002"/>
                  </a:ext>
                </a:extLst>
              </a:tr>
              <a:tr h="899257">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3</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0.03</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Se proponen cambios en los requerimientos que requieren rehacer el diseño</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Media</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Serio</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extLst>
                  <a:ext uri="{0D108BD9-81ED-4DB2-BD59-A6C34878D82A}">
                    <a16:rowId xmlns:a16="http://schemas.microsoft.com/office/drawing/2014/main" val="10003"/>
                  </a:ext>
                </a:extLst>
              </a:tr>
              <a:tr h="899257">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4</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0.02</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Falta de tiempo para puesta en Producción y pruebas</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Media</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Tolerable</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extLst>
                  <a:ext uri="{0D108BD9-81ED-4DB2-BD59-A6C34878D82A}">
                    <a16:rowId xmlns:a16="http://schemas.microsoft.com/office/drawing/2014/main" val="10004"/>
                  </a:ext>
                </a:extLst>
              </a:tr>
              <a:tr h="899257">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5</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0.02</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Fallos técnicos e indisponibilidad del sistema</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Media</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Tolerable</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extLst>
                  <a:ext uri="{0D108BD9-81ED-4DB2-BD59-A6C34878D82A}">
                    <a16:rowId xmlns:a16="http://schemas.microsoft.com/office/drawing/2014/main" val="10005"/>
                  </a:ext>
                </a:extLst>
              </a:tr>
              <a:tr h="899257">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6</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0.02</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El tamaño del SW está subestimado</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Media</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Tolerable</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extLst>
                  <a:ext uri="{0D108BD9-81ED-4DB2-BD59-A6C34878D82A}">
                    <a16:rowId xmlns:a16="http://schemas.microsoft.com/office/drawing/2014/main" val="10006"/>
                  </a:ext>
                </a:extLst>
              </a:tr>
              <a:tr h="899257">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7</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0.004</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Pérdida de información</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Baja</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Catastrófico</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extLst>
                  <a:ext uri="{0D108BD9-81ED-4DB2-BD59-A6C34878D82A}">
                    <a16:rowId xmlns:a16="http://schemas.microsoft.com/office/drawing/2014/main" val="10007"/>
                  </a:ext>
                </a:extLst>
              </a:tr>
              <a:tr h="899257">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8</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0.003</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Capacitación del personal</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Baja</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Serio</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extLst>
                  <a:ext uri="{0D108BD9-81ED-4DB2-BD59-A6C34878D82A}">
                    <a16:rowId xmlns:a16="http://schemas.microsoft.com/office/drawing/2014/main" val="10008"/>
                  </a:ext>
                </a:extLst>
              </a:tr>
              <a:tr h="899257">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9</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0.003</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Problemas inherentes a la Base de Datos</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Baja</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Serio</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extLst>
                  <a:ext uri="{0D108BD9-81ED-4DB2-BD59-A6C34878D82A}">
                    <a16:rowId xmlns:a16="http://schemas.microsoft.com/office/drawing/2014/main" val="10009"/>
                  </a:ext>
                </a:extLst>
              </a:tr>
              <a:tr h="899257">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10</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0.002</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Abandono de miembros del equipo</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Baja</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Tolerable</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extLst>
                  <a:ext uri="{0D108BD9-81ED-4DB2-BD59-A6C34878D82A}">
                    <a16:rowId xmlns:a16="http://schemas.microsoft.com/office/drawing/2014/main" val="10010"/>
                  </a:ext>
                </a:extLst>
              </a:tr>
            </a:tbl>
          </a:graphicData>
        </a:graphic>
      </p:graphicFrame>
      <p:sp>
        <p:nvSpPr>
          <p:cNvPr id="4" name="Marcador de número de diapositiva 3"/>
          <p:cNvSpPr>
            <a:spLocks noGrp="1"/>
          </p:cNvSpPr>
          <p:nvPr>
            <p:ph type="sldNum" sz="quarter" idx="2"/>
          </p:nvPr>
        </p:nvSpPr>
        <p:spPr/>
        <p:txBody>
          <a:bodyPr/>
          <a:lstStyle/>
          <a:p>
            <a:fld id="{86CB4B4D-7CA3-9044-876B-883B54F8677D}" type="slidenum">
              <a:rPr lang="es-ES" smtClean="0"/>
              <a:t>11</a:t>
            </a:fld>
            <a:endParaRPr lang="es-ES"/>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4"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45"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47" name="Shape 247"/>
          <p:cNvSpPr/>
          <p:nvPr/>
        </p:nvSpPr>
        <p:spPr>
          <a:xfrm>
            <a:off x="1044066" y="500292"/>
            <a:ext cx="5392502"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lang="es-ES" dirty="0"/>
              <a:t>3</a:t>
            </a:r>
            <a:r>
              <a:rPr dirty="0"/>
              <a:t>. </a:t>
            </a:r>
            <a:r>
              <a:rPr lang="pt-PT" dirty="0"/>
              <a:t>Gesti</a:t>
            </a:r>
            <a:r>
              <a:rPr lang="es-ES_tradnl" dirty="0" err="1"/>
              <a:t>ón</a:t>
            </a:r>
            <a:r>
              <a:rPr lang="es-ES_tradnl" dirty="0"/>
              <a:t> del riesgo</a:t>
            </a:r>
            <a:endParaRPr dirty="0"/>
          </a:p>
        </p:txBody>
      </p:sp>
      <p:sp>
        <p:nvSpPr>
          <p:cNvPr id="249" name="Shape 249"/>
          <p:cNvSpPr/>
          <p:nvPr/>
        </p:nvSpPr>
        <p:spPr>
          <a:xfrm>
            <a:off x="8651067" y="2219816"/>
            <a:ext cx="8298727"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50" name="Shape 250"/>
          <p:cNvSpPr/>
          <p:nvPr/>
        </p:nvSpPr>
        <p:spPr>
          <a:xfrm>
            <a:off x="8911911" y="2323387"/>
            <a:ext cx="7808228"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_tradnl" dirty="0">
                <a:solidFill>
                  <a:srgbClr val="FFFFFF"/>
                </a:solidFill>
              </a:rPr>
              <a:t>2 </a:t>
            </a:r>
            <a:r>
              <a:rPr lang="es-ES" dirty="0">
                <a:solidFill>
                  <a:srgbClr val="FFFFFF"/>
                </a:solidFill>
              </a:rPr>
              <a:t>Reducción, supervisión y gestión del riesgo</a:t>
            </a:r>
          </a:p>
        </p:txBody>
      </p:sp>
      <p:sp>
        <p:nvSpPr>
          <p:cNvPr id="4" name="Marcador de número de diapositiva 3"/>
          <p:cNvSpPr>
            <a:spLocks noGrp="1"/>
          </p:cNvSpPr>
          <p:nvPr>
            <p:ph type="sldNum" sz="quarter" idx="2"/>
          </p:nvPr>
        </p:nvSpPr>
        <p:spPr/>
        <p:txBody>
          <a:bodyPr/>
          <a:lstStyle/>
          <a:p>
            <a:fld id="{86CB4B4D-7CA3-9044-876B-883B54F8677D}" type="slidenum">
              <a:rPr lang="es-ES" smtClean="0"/>
              <a:t>12</a:t>
            </a:fld>
            <a:endParaRPr lang="es-ES"/>
          </a:p>
        </p:txBody>
      </p:sp>
      <p:sp>
        <p:nvSpPr>
          <p:cNvPr id="9" name="Shape 249"/>
          <p:cNvSpPr/>
          <p:nvPr/>
        </p:nvSpPr>
        <p:spPr>
          <a:xfrm>
            <a:off x="10889673" y="3342909"/>
            <a:ext cx="3435928"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0" name="Shape 250"/>
          <p:cNvSpPr/>
          <p:nvPr/>
        </p:nvSpPr>
        <p:spPr>
          <a:xfrm>
            <a:off x="11233060" y="3446479"/>
            <a:ext cx="2877391"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_tradnl" dirty="0">
                <a:solidFill>
                  <a:srgbClr val="FFFFFF"/>
                </a:solidFill>
              </a:rPr>
              <a:t>2.0.1 </a:t>
            </a:r>
            <a:r>
              <a:rPr lang="es-ES" dirty="0">
                <a:solidFill>
                  <a:srgbClr val="FFFFFF"/>
                </a:solidFill>
              </a:rPr>
              <a:t>Reducción</a:t>
            </a:r>
          </a:p>
        </p:txBody>
      </p:sp>
      <p:sp>
        <p:nvSpPr>
          <p:cNvPr id="11" name="Shape 230"/>
          <p:cNvSpPr/>
          <p:nvPr/>
        </p:nvSpPr>
        <p:spPr>
          <a:xfrm>
            <a:off x="4809823" y="3203434"/>
            <a:ext cx="16067821" cy="2706771"/>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 name="CuadroTexto 1"/>
          <p:cNvSpPr txBox="1"/>
          <p:nvPr/>
        </p:nvSpPr>
        <p:spPr>
          <a:xfrm>
            <a:off x="5362867" y="4293058"/>
            <a:ext cx="15114152" cy="22057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r>
              <a:rPr lang="es-ES_tradnl" sz="2500" dirty="0">
                <a:solidFill>
                  <a:srgbClr val="00000A"/>
                </a:solidFill>
                <a:uFill>
                  <a:solidFill>
                    <a:srgbClr val="00000A"/>
                  </a:solidFill>
                </a:uFill>
                <a:latin typeface="Helvetica Neue"/>
                <a:ea typeface="Helvetica Neue"/>
                <a:cs typeface="Helvetica Neue"/>
              </a:rPr>
              <a:t>Ayudarnos de herramientas para la planificación temporal del proyecto tales como diagramas GANTT.</a:t>
            </a:r>
            <a:r>
              <a:rPr lang="es-ES" sz="2500" dirty="0">
                <a:solidFill>
                  <a:srgbClr val="00000A"/>
                </a:solidFill>
                <a:uFill>
                  <a:solidFill>
                    <a:srgbClr val="00000A"/>
                  </a:solidFill>
                </a:uFill>
                <a:latin typeface="Helvetica Neue"/>
                <a:ea typeface="Helvetica Neue"/>
                <a:cs typeface="Helvetica Neue"/>
              </a:rPr>
              <a:t> </a:t>
            </a:r>
            <a:r>
              <a:rPr lang="es-ES_tradnl" sz="2500" dirty="0">
                <a:solidFill>
                  <a:srgbClr val="00000A"/>
                </a:solidFill>
                <a:uFill>
                  <a:solidFill>
                    <a:srgbClr val="00000A"/>
                  </a:solidFill>
                </a:uFill>
                <a:latin typeface="Helvetica Neue"/>
                <a:ea typeface="Helvetica Neue"/>
                <a:cs typeface="Helvetica Neue"/>
              </a:rPr>
              <a:t>Conocer bien los recursos con que contamos y su disponibilidad tanto presentes como futuras.</a:t>
            </a:r>
            <a:endParaRPr lang="es-ES" sz="2500" dirty="0">
              <a:solidFill>
                <a:srgbClr val="00000A"/>
              </a:solidFill>
              <a:uFill>
                <a:solidFill>
                  <a:srgbClr val="00000A"/>
                </a:solidFill>
              </a:uFill>
              <a:latin typeface="Helvetica Neue"/>
              <a:ea typeface="Helvetica Neue"/>
              <a:cs typeface="Helvetica Neue"/>
            </a:endParaRPr>
          </a:p>
          <a:p>
            <a:pPr marL="0" marR="0" indent="0" algn="l" defTabSz="825500" rtl="0" fontAlgn="auto" latinLnBrk="0" hangingPunct="0">
              <a:lnSpc>
                <a:spcPct val="100000"/>
              </a:lnSpc>
              <a:spcBef>
                <a:spcPts val="3400"/>
              </a:spcBef>
              <a:spcAft>
                <a:spcPts val="0"/>
              </a:spcAft>
              <a:buClrTx/>
              <a:buSzTx/>
              <a:buFontTx/>
              <a:buNone/>
              <a:tabLst/>
            </a:pPr>
            <a:endParaRPr kumimoji="0" lang="es-ES" sz="3000" b="0" i="0" u="none" strike="noStrike" cap="none" spc="0" normalizeH="0" baseline="0" dirty="0">
              <a:ln>
                <a:noFill/>
              </a:ln>
              <a:solidFill>
                <a:srgbClr val="838787"/>
              </a:solidFill>
              <a:effectLst/>
              <a:uFillTx/>
              <a:latin typeface="Avenir Next Medium"/>
              <a:ea typeface="Avenir Next Medium"/>
              <a:cs typeface="Avenir Next Medium"/>
              <a:sym typeface="Avenir Next Medium"/>
            </a:endParaRPr>
          </a:p>
        </p:txBody>
      </p:sp>
      <p:sp>
        <p:nvSpPr>
          <p:cNvPr id="13" name="Shape 249"/>
          <p:cNvSpPr/>
          <p:nvPr/>
        </p:nvSpPr>
        <p:spPr>
          <a:xfrm>
            <a:off x="10889673" y="6267025"/>
            <a:ext cx="3435928"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4" name="Shape 250"/>
          <p:cNvSpPr/>
          <p:nvPr/>
        </p:nvSpPr>
        <p:spPr>
          <a:xfrm>
            <a:off x="11136879" y="6399032"/>
            <a:ext cx="3069751"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 dirty="0">
                <a:solidFill>
                  <a:srgbClr val="FFFFFF"/>
                </a:solidFill>
              </a:rPr>
              <a:t>2.0.2 Supervisión</a:t>
            </a:r>
          </a:p>
        </p:txBody>
      </p:sp>
      <p:sp>
        <p:nvSpPr>
          <p:cNvPr id="15" name="Shape 230"/>
          <p:cNvSpPr/>
          <p:nvPr/>
        </p:nvSpPr>
        <p:spPr>
          <a:xfrm>
            <a:off x="4809823" y="6122424"/>
            <a:ext cx="16067821" cy="2587843"/>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16" name="CuadroTexto 15"/>
          <p:cNvSpPr txBox="1"/>
          <p:nvPr/>
        </p:nvSpPr>
        <p:spPr>
          <a:xfrm>
            <a:off x="5362867" y="7112147"/>
            <a:ext cx="14713527" cy="21287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r>
              <a:rPr lang="es-ES_tradnl" sz="2500" dirty="0">
                <a:solidFill>
                  <a:srgbClr val="00000A"/>
                </a:solidFill>
                <a:uFill>
                  <a:solidFill>
                    <a:srgbClr val="00000A"/>
                  </a:solidFill>
                </a:uFill>
                <a:latin typeface="Helvetica Neue"/>
                <a:ea typeface="Helvetica Neue"/>
                <a:cs typeface="Helvetica Neue"/>
              </a:rPr>
              <a:t>Controlar los plazos de entrega y fomentar la comunicación entre los integrantes del grupo a fin de evitar duplicidades o dejar temas sin abordar por no tener persona asignada. </a:t>
            </a:r>
            <a:endParaRPr lang="es-ES" sz="2500" dirty="0">
              <a:solidFill>
                <a:srgbClr val="00000A"/>
              </a:solidFill>
              <a:uFill>
                <a:solidFill>
                  <a:srgbClr val="00000A"/>
                </a:solidFill>
              </a:uFill>
              <a:latin typeface="Helvetica Neue"/>
              <a:ea typeface="Helvetica Neue"/>
              <a:cs typeface="Helvetica Neue"/>
            </a:endParaRPr>
          </a:p>
          <a:p>
            <a:pPr algn="just"/>
            <a:endParaRPr lang="es-ES" sz="2500" dirty="0">
              <a:solidFill>
                <a:srgbClr val="00000A"/>
              </a:solidFill>
              <a:uFill>
                <a:solidFill>
                  <a:srgbClr val="00000A"/>
                </a:solidFill>
              </a:uFill>
              <a:latin typeface="Helvetica Neue"/>
              <a:ea typeface="Helvetica Neue"/>
              <a:cs typeface="Helvetica Neue"/>
            </a:endParaRPr>
          </a:p>
        </p:txBody>
      </p:sp>
      <p:sp>
        <p:nvSpPr>
          <p:cNvPr id="17" name="Shape 249"/>
          <p:cNvSpPr/>
          <p:nvPr/>
        </p:nvSpPr>
        <p:spPr>
          <a:xfrm>
            <a:off x="10369535" y="8941008"/>
            <a:ext cx="4831796"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8" name="Shape 250"/>
          <p:cNvSpPr/>
          <p:nvPr/>
        </p:nvSpPr>
        <p:spPr>
          <a:xfrm>
            <a:off x="10488502" y="9014731"/>
            <a:ext cx="4712829"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_tradnl" dirty="0">
                <a:solidFill>
                  <a:srgbClr val="FFFFFF"/>
                </a:solidFill>
              </a:rPr>
              <a:t>2.0.3 </a:t>
            </a:r>
            <a:r>
              <a:rPr lang="es-ES" dirty="0">
                <a:solidFill>
                  <a:srgbClr val="FFFFFF"/>
                </a:solidFill>
              </a:rPr>
              <a:t>Plan de Contingencia</a:t>
            </a:r>
          </a:p>
        </p:txBody>
      </p:sp>
      <p:sp>
        <p:nvSpPr>
          <p:cNvPr id="19" name="Shape 230"/>
          <p:cNvSpPr/>
          <p:nvPr/>
        </p:nvSpPr>
        <p:spPr>
          <a:xfrm>
            <a:off x="4809823" y="8842274"/>
            <a:ext cx="16067821" cy="3720511"/>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0" name="CuadroTexto 19"/>
          <p:cNvSpPr txBox="1"/>
          <p:nvPr/>
        </p:nvSpPr>
        <p:spPr>
          <a:xfrm>
            <a:off x="5362867" y="10170082"/>
            <a:ext cx="15114152" cy="259045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s-ES" sz="2500" dirty="0">
                <a:solidFill>
                  <a:srgbClr val="00000A"/>
                </a:solidFill>
                <a:uFill>
                  <a:solidFill>
                    <a:srgbClr val="00000A"/>
                  </a:solidFill>
                </a:uFill>
                <a:latin typeface="Helvetica Neue"/>
                <a:ea typeface="Helvetica Neue"/>
                <a:cs typeface="Helvetica Neue"/>
              </a:rPr>
              <a:t>Redimensionar la carga de trabajo de manera equitativa entre los integrantes con el fin de cumplir los plazos estimados.                                                                                                                                         Reconfigurar parte del proyecto para poder simplificar o modificar o eliminar algún aspecto del mismo.</a:t>
            </a:r>
          </a:p>
          <a:p>
            <a:pPr marL="0" marR="0" indent="0" algn="l" defTabSz="825500" rtl="0" fontAlgn="auto" latinLnBrk="0" hangingPunct="0">
              <a:lnSpc>
                <a:spcPct val="100000"/>
              </a:lnSpc>
              <a:spcBef>
                <a:spcPts val="3400"/>
              </a:spcBef>
              <a:spcAft>
                <a:spcPts val="0"/>
              </a:spcAft>
              <a:buClrTx/>
              <a:buSzTx/>
              <a:buFontTx/>
              <a:buNone/>
              <a:tabLst/>
            </a:pPr>
            <a:endParaRPr kumimoji="0" lang="es-ES" sz="3000" b="0" i="0" u="none" strike="noStrike" cap="none" spc="0" normalizeH="0" baseline="0" dirty="0">
              <a:ln>
                <a:noFill/>
              </a:ln>
              <a:solidFill>
                <a:srgbClr val="838787"/>
              </a:solidFill>
              <a:effectLst/>
              <a:uFillTx/>
              <a:latin typeface="Avenir Next Medium"/>
              <a:ea typeface="Avenir Next Medium"/>
              <a:cs typeface="Avenir Next Medium"/>
              <a:sym typeface="Avenir Next Medium"/>
            </a:endParaRPr>
          </a:p>
        </p:txBody>
      </p:sp>
    </p:spTree>
    <p:extLst>
      <p:ext uri="{BB962C8B-B14F-4D97-AF65-F5344CB8AC3E}">
        <p14:creationId xmlns:p14="http://schemas.microsoft.com/office/powerpoint/2010/main" val="52790690"/>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4"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45"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47" name="Shape 247"/>
          <p:cNvSpPr/>
          <p:nvPr/>
        </p:nvSpPr>
        <p:spPr>
          <a:xfrm>
            <a:off x="1044066" y="500292"/>
            <a:ext cx="5392502"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lang="es-ES" dirty="0"/>
              <a:t>3</a:t>
            </a:r>
            <a:r>
              <a:rPr dirty="0"/>
              <a:t>. </a:t>
            </a:r>
            <a:r>
              <a:rPr lang="pt-PT" dirty="0"/>
              <a:t>Gesti</a:t>
            </a:r>
            <a:r>
              <a:rPr lang="es-ES_tradnl" dirty="0" err="1"/>
              <a:t>ón</a:t>
            </a:r>
            <a:r>
              <a:rPr lang="es-ES_tradnl" dirty="0"/>
              <a:t> del riesgo</a:t>
            </a:r>
            <a:endParaRPr dirty="0"/>
          </a:p>
        </p:txBody>
      </p:sp>
      <p:sp>
        <p:nvSpPr>
          <p:cNvPr id="249" name="Shape 249"/>
          <p:cNvSpPr/>
          <p:nvPr/>
        </p:nvSpPr>
        <p:spPr>
          <a:xfrm>
            <a:off x="8651067" y="2219816"/>
            <a:ext cx="8298727"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50" name="Shape 250"/>
          <p:cNvSpPr/>
          <p:nvPr/>
        </p:nvSpPr>
        <p:spPr>
          <a:xfrm>
            <a:off x="10122979" y="2357709"/>
            <a:ext cx="5097549"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 dirty="0">
                <a:solidFill>
                  <a:srgbClr val="FFFFFF"/>
                </a:solidFill>
              </a:rPr>
              <a:t>2.1 Fallos de implementación</a:t>
            </a:r>
          </a:p>
        </p:txBody>
      </p:sp>
      <p:sp>
        <p:nvSpPr>
          <p:cNvPr id="4" name="Marcador de número de diapositiva 3"/>
          <p:cNvSpPr>
            <a:spLocks noGrp="1"/>
          </p:cNvSpPr>
          <p:nvPr>
            <p:ph type="sldNum" sz="quarter" idx="2"/>
          </p:nvPr>
        </p:nvSpPr>
        <p:spPr/>
        <p:txBody>
          <a:bodyPr/>
          <a:lstStyle/>
          <a:p>
            <a:fld id="{86CB4B4D-7CA3-9044-876B-883B54F8677D}" type="slidenum">
              <a:rPr lang="es-ES" smtClean="0"/>
              <a:t>13</a:t>
            </a:fld>
            <a:endParaRPr lang="es-ES"/>
          </a:p>
        </p:txBody>
      </p:sp>
      <p:sp>
        <p:nvSpPr>
          <p:cNvPr id="9" name="Shape 249"/>
          <p:cNvSpPr/>
          <p:nvPr/>
        </p:nvSpPr>
        <p:spPr>
          <a:xfrm>
            <a:off x="10889673" y="3342909"/>
            <a:ext cx="3435928"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0" name="Shape 250"/>
          <p:cNvSpPr/>
          <p:nvPr/>
        </p:nvSpPr>
        <p:spPr>
          <a:xfrm>
            <a:off x="11233060" y="3446479"/>
            <a:ext cx="2877391"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_tradnl" dirty="0">
                <a:solidFill>
                  <a:srgbClr val="FFFFFF"/>
                </a:solidFill>
              </a:rPr>
              <a:t>2.1.1 </a:t>
            </a:r>
            <a:r>
              <a:rPr lang="es-ES" dirty="0">
                <a:solidFill>
                  <a:srgbClr val="FFFFFF"/>
                </a:solidFill>
              </a:rPr>
              <a:t>Reducción</a:t>
            </a:r>
          </a:p>
        </p:txBody>
      </p:sp>
      <p:sp>
        <p:nvSpPr>
          <p:cNvPr id="11" name="Shape 230"/>
          <p:cNvSpPr/>
          <p:nvPr/>
        </p:nvSpPr>
        <p:spPr>
          <a:xfrm>
            <a:off x="4809823" y="3229914"/>
            <a:ext cx="16067821" cy="3568480"/>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 name="CuadroTexto 1"/>
          <p:cNvSpPr txBox="1"/>
          <p:nvPr/>
        </p:nvSpPr>
        <p:spPr>
          <a:xfrm>
            <a:off x="5763492" y="4199596"/>
            <a:ext cx="15114152" cy="251350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s-ES" sz="2500" dirty="0">
                <a:solidFill>
                  <a:srgbClr val="00000A"/>
                </a:solidFill>
                <a:uFill>
                  <a:solidFill>
                    <a:srgbClr val="00000A"/>
                  </a:solidFill>
                </a:uFill>
                <a:latin typeface="Helvetica Neue"/>
                <a:ea typeface="Helvetica Neue"/>
                <a:cs typeface="Helvetica Neue"/>
              </a:rPr>
              <a:t>Al comienzo de cada módulo se releen con atención los requisitos para asegurarnos de que la programación se ajuste a ellos. </a:t>
            </a:r>
          </a:p>
          <a:p>
            <a:pPr algn="just"/>
            <a:r>
              <a:rPr lang="es-ES" sz="2500" dirty="0">
                <a:solidFill>
                  <a:srgbClr val="00000A"/>
                </a:solidFill>
                <a:uFill>
                  <a:solidFill>
                    <a:srgbClr val="00000A"/>
                  </a:solidFill>
                </a:uFill>
                <a:latin typeface="Helvetica Neue"/>
                <a:ea typeface="Helvetica Neue"/>
                <a:cs typeface="Helvetica Neue"/>
              </a:rPr>
              <a:t>Aumentar la frecuencia de las pruebas y revisiones disminuirá el posible impacto que pueda tener un fallo sobre el resto del proyecto. </a:t>
            </a:r>
            <a:endParaRPr kumimoji="0" lang="es-ES" sz="3000" b="0" i="0" u="none" strike="noStrike" cap="none" spc="0" normalizeH="0" baseline="0" dirty="0">
              <a:ln>
                <a:noFill/>
              </a:ln>
              <a:solidFill>
                <a:srgbClr val="838787"/>
              </a:solidFill>
              <a:effectLst/>
              <a:uFillTx/>
              <a:latin typeface="Avenir Next Medium"/>
              <a:ea typeface="Avenir Next Medium"/>
              <a:cs typeface="Avenir Next Medium"/>
              <a:sym typeface="Avenir Next Medium"/>
            </a:endParaRPr>
          </a:p>
        </p:txBody>
      </p:sp>
      <p:sp>
        <p:nvSpPr>
          <p:cNvPr id="21" name="Shape 249"/>
          <p:cNvSpPr/>
          <p:nvPr/>
        </p:nvSpPr>
        <p:spPr>
          <a:xfrm>
            <a:off x="10889673" y="7071098"/>
            <a:ext cx="3435928"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2" name="Shape 250"/>
          <p:cNvSpPr/>
          <p:nvPr/>
        </p:nvSpPr>
        <p:spPr>
          <a:xfrm>
            <a:off x="11136879" y="7203105"/>
            <a:ext cx="3069751"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 dirty="0">
                <a:solidFill>
                  <a:srgbClr val="FFFFFF"/>
                </a:solidFill>
              </a:rPr>
              <a:t>2.1.2 Supervisión</a:t>
            </a:r>
          </a:p>
        </p:txBody>
      </p:sp>
      <p:sp>
        <p:nvSpPr>
          <p:cNvPr id="23" name="Shape 230"/>
          <p:cNvSpPr/>
          <p:nvPr/>
        </p:nvSpPr>
        <p:spPr>
          <a:xfrm>
            <a:off x="4809823" y="6931813"/>
            <a:ext cx="16067821" cy="2539125"/>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4" name="CuadroTexto 23"/>
          <p:cNvSpPr txBox="1"/>
          <p:nvPr/>
        </p:nvSpPr>
        <p:spPr>
          <a:xfrm>
            <a:off x="5763492" y="8103320"/>
            <a:ext cx="14713527" cy="923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r>
              <a:rPr lang="es-ES" sz="2500" dirty="0">
                <a:solidFill>
                  <a:srgbClr val="00000A"/>
                </a:solidFill>
                <a:uFill>
                  <a:solidFill>
                    <a:srgbClr val="00000A"/>
                  </a:solidFill>
                </a:uFill>
                <a:latin typeface="Helvetica Neue"/>
                <a:ea typeface="Helvetica Neue"/>
                <a:cs typeface="Helvetica Neue"/>
              </a:rPr>
              <a:t>Diseñar una batería de pruebas para poder medir el correcto funcionamiento del sistema.</a:t>
            </a:r>
          </a:p>
        </p:txBody>
      </p:sp>
      <p:sp>
        <p:nvSpPr>
          <p:cNvPr id="25" name="Shape 249"/>
          <p:cNvSpPr/>
          <p:nvPr/>
        </p:nvSpPr>
        <p:spPr>
          <a:xfrm>
            <a:off x="10325993" y="9778885"/>
            <a:ext cx="4831796"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6" name="Shape 250"/>
          <p:cNvSpPr/>
          <p:nvPr/>
        </p:nvSpPr>
        <p:spPr>
          <a:xfrm>
            <a:off x="10444960" y="9852608"/>
            <a:ext cx="4712829"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_tradnl" dirty="0">
                <a:solidFill>
                  <a:srgbClr val="FFFFFF"/>
                </a:solidFill>
              </a:rPr>
              <a:t>2.1.3 </a:t>
            </a:r>
            <a:r>
              <a:rPr lang="es-ES" dirty="0">
                <a:solidFill>
                  <a:srgbClr val="FFFFFF"/>
                </a:solidFill>
              </a:rPr>
              <a:t>Plan de Contingencia</a:t>
            </a:r>
          </a:p>
        </p:txBody>
      </p:sp>
      <p:sp>
        <p:nvSpPr>
          <p:cNvPr id="27" name="Shape 230"/>
          <p:cNvSpPr/>
          <p:nvPr/>
        </p:nvSpPr>
        <p:spPr>
          <a:xfrm>
            <a:off x="4766281" y="9610223"/>
            <a:ext cx="16067821" cy="3695112"/>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 name="CuadroTexto 2"/>
          <p:cNvSpPr txBox="1"/>
          <p:nvPr/>
        </p:nvSpPr>
        <p:spPr>
          <a:xfrm>
            <a:off x="5763492" y="10991650"/>
            <a:ext cx="14357036" cy="13080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r>
              <a:rPr lang="es-ES" sz="2500" dirty="0">
                <a:solidFill>
                  <a:srgbClr val="00000A"/>
                </a:solidFill>
                <a:uFill>
                  <a:solidFill>
                    <a:srgbClr val="00000A"/>
                  </a:solidFill>
                </a:uFill>
                <a:latin typeface="Helvetica Neue"/>
                <a:ea typeface="Helvetica Neue"/>
                <a:cs typeface="Helvetica Neue"/>
              </a:rPr>
              <a:t>La persona o personas encargadas se disponen a solucionarlo de inmediato, en especial si se tratara de una parte crítica del sistema o hubiese otros módulos que dependen de la parte errónea.</a:t>
            </a:r>
          </a:p>
        </p:txBody>
      </p:sp>
    </p:spTree>
    <p:extLst>
      <p:ext uri="{BB962C8B-B14F-4D97-AF65-F5344CB8AC3E}">
        <p14:creationId xmlns:p14="http://schemas.microsoft.com/office/powerpoint/2010/main" val="1367278728"/>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4"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45"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47" name="Shape 247"/>
          <p:cNvSpPr/>
          <p:nvPr/>
        </p:nvSpPr>
        <p:spPr>
          <a:xfrm>
            <a:off x="1044066" y="500292"/>
            <a:ext cx="5392502"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lang="es-ES" dirty="0"/>
              <a:t>3</a:t>
            </a:r>
            <a:r>
              <a:rPr dirty="0"/>
              <a:t>. </a:t>
            </a:r>
            <a:r>
              <a:rPr lang="pt-PT" dirty="0"/>
              <a:t>Gesti</a:t>
            </a:r>
            <a:r>
              <a:rPr lang="es-ES_tradnl" dirty="0" err="1"/>
              <a:t>ón</a:t>
            </a:r>
            <a:r>
              <a:rPr lang="es-ES_tradnl" dirty="0"/>
              <a:t> del riesgo</a:t>
            </a:r>
            <a:endParaRPr dirty="0"/>
          </a:p>
        </p:txBody>
      </p:sp>
      <p:sp>
        <p:nvSpPr>
          <p:cNvPr id="249" name="Shape 249"/>
          <p:cNvSpPr/>
          <p:nvPr/>
        </p:nvSpPr>
        <p:spPr>
          <a:xfrm>
            <a:off x="8651067" y="2219816"/>
            <a:ext cx="8298727"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50" name="Shape 250"/>
          <p:cNvSpPr/>
          <p:nvPr/>
        </p:nvSpPr>
        <p:spPr>
          <a:xfrm>
            <a:off x="9345107" y="2323386"/>
            <a:ext cx="6144311"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 dirty="0">
                <a:solidFill>
                  <a:srgbClr val="FFFFFF"/>
                </a:solidFill>
              </a:rPr>
              <a:t>2.2 Cambios en los requerimientos </a:t>
            </a:r>
          </a:p>
        </p:txBody>
      </p:sp>
      <p:sp>
        <p:nvSpPr>
          <p:cNvPr id="4" name="Marcador de número de diapositiva 3"/>
          <p:cNvSpPr>
            <a:spLocks noGrp="1"/>
          </p:cNvSpPr>
          <p:nvPr>
            <p:ph type="sldNum" sz="quarter" idx="2"/>
          </p:nvPr>
        </p:nvSpPr>
        <p:spPr/>
        <p:txBody>
          <a:bodyPr/>
          <a:lstStyle/>
          <a:p>
            <a:fld id="{86CB4B4D-7CA3-9044-876B-883B54F8677D}" type="slidenum">
              <a:rPr lang="es-ES" smtClean="0"/>
              <a:t>14</a:t>
            </a:fld>
            <a:endParaRPr lang="es-ES"/>
          </a:p>
        </p:txBody>
      </p:sp>
      <p:sp>
        <p:nvSpPr>
          <p:cNvPr id="9" name="Shape 249"/>
          <p:cNvSpPr/>
          <p:nvPr/>
        </p:nvSpPr>
        <p:spPr>
          <a:xfrm>
            <a:off x="10889673" y="3342909"/>
            <a:ext cx="3435928"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0" name="Shape 250"/>
          <p:cNvSpPr/>
          <p:nvPr/>
        </p:nvSpPr>
        <p:spPr>
          <a:xfrm>
            <a:off x="11233060" y="3446479"/>
            <a:ext cx="2877391"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_tradnl" dirty="0">
                <a:solidFill>
                  <a:srgbClr val="FFFFFF"/>
                </a:solidFill>
              </a:rPr>
              <a:t>2.2.1 </a:t>
            </a:r>
            <a:r>
              <a:rPr lang="es-ES" dirty="0">
                <a:solidFill>
                  <a:srgbClr val="FFFFFF"/>
                </a:solidFill>
              </a:rPr>
              <a:t>Reducción</a:t>
            </a:r>
          </a:p>
        </p:txBody>
      </p:sp>
      <p:sp>
        <p:nvSpPr>
          <p:cNvPr id="11" name="Shape 230"/>
          <p:cNvSpPr/>
          <p:nvPr/>
        </p:nvSpPr>
        <p:spPr>
          <a:xfrm>
            <a:off x="4809823" y="3196476"/>
            <a:ext cx="16067821" cy="3032592"/>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 name="CuadroTexto 1"/>
          <p:cNvSpPr txBox="1"/>
          <p:nvPr/>
        </p:nvSpPr>
        <p:spPr>
          <a:xfrm>
            <a:off x="5719950" y="4325302"/>
            <a:ext cx="15114152" cy="16927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s-ES_tradnl" sz="2500" dirty="0">
                <a:solidFill>
                  <a:srgbClr val="00000A"/>
                </a:solidFill>
                <a:uFill>
                  <a:solidFill>
                    <a:srgbClr val="00000A"/>
                  </a:solidFill>
                </a:uFill>
                <a:latin typeface="Helvetica Neue"/>
                <a:ea typeface="Helvetica Neue"/>
                <a:cs typeface="Helvetica Neue"/>
              </a:rPr>
              <a:t>En la medida de los posible se debe tener a priori una “</a:t>
            </a:r>
            <a:r>
              <a:rPr lang="pt-PT" sz="2500" dirty="0">
                <a:solidFill>
                  <a:srgbClr val="00000A"/>
                </a:solidFill>
                <a:uFill>
                  <a:solidFill>
                    <a:srgbClr val="00000A"/>
                  </a:solidFill>
                </a:uFill>
                <a:latin typeface="Helvetica Neue"/>
                <a:ea typeface="Helvetica Neue"/>
                <a:cs typeface="Helvetica Neue"/>
              </a:rPr>
              <a:t>visibilidad</a:t>
            </a:r>
            <a:r>
              <a:rPr lang="es-ES_tradnl" sz="2500" dirty="0">
                <a:solidFill>
                  <a:srgbClr val="00000A"/>
                </a:solidFill>
                <a:uFill>
                  <a:solidFill>
                    <a:srgbClr val="00000A"/>
                  </a:solidFill>
                </a:uFill>
                <a:latin typeface="Helvetica Neue"/>
                <a:ea typeface="Helvetica Neue"/>
                <a:cs typeface="Helvetica Neue"/>
              </a:rPr>
              <a:t>” del proyecto lo más cerrada posible, así como su alcance y posibles vulnerabilidades que minimicen la ocurrencia de nuevas funcionalidades una vez avanzado ya el proyecto</a:t>
            </a:r>
            <a:endParaRPr lang="es-ES" sz="2500" dirty="0">
              <a:solidFill>
                <a:srgbClr val="00000A"/>
              </a:solidFill>
              <a:uFill>
                <a:solidFill>
                  <a:srgbClr val="00000A"/>
                </a:solidFill>
              </a:uFill>
              <a:latin typeface="Helvetica Neue"/>
              <a:ea typeface="Helvetica Neue"/>
              <a:cs typeface="Helvetica Neue"/>
            </a:endParaRPr>
          </a:p>
        </p:txBody>
      </p:sp>
      <p:sp>
        <p:nvSpPr>
          <p:cNvPr id="21" name="Shape 249"/>
          <p:cNvSpPr/>
          <p:nvPr/>
        </p:nvSpPr>
        <p:spPr>
          <a:xfrm>
            <a:off x="10889673" y="6497286"/>
            <a:ext cx="3435928"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2" name="Shape 250"/>
          <p:cNvSpPr/>
          <p:nvPr/>
        </p:nvSpPr>
        <p:spPr>
          <a:xfrm>
            <a:off x="11136879" y="6629293"/>
            <a:ext cx="3069751"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 dirty="0">
                <a:solidFill>
                  <a:srgbClr val="FFFFFF"/>
                </a:solidFill>
              </a:rPr>
              <a:t>2.2.2 Supervisión</a:t>
            </a:r>
          </a:p>
        </p:txBody>
      </p:sp>
      <p:sp>
        <p:nvSpPr>
          <p:cNvPr id="23" name="Shape 230"/>
          <p:cNvSpPr/>
          <p:nvPr/>
        </p:nvSpPr>
        <p:spPr>
          <a:xfrm>
            <a:off x="4809823" y="6332639"/>
            <a:ext cx="16067821" cy="3197240"/>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4" name="CuadroTexto 23"/>
          <p:cNvSpPr txBox="1"/>
          <p:nvPr/>
        </p:nvSpPr>
        <p:spPr>
          <a:xfrm>
            <a:off x="5920262" y="7185211"/>
            <a:ext cx="14713527" cy="29495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r>
              <a:rPr lang="es-ES" sz="2500" dirty="0">
                <a:solidFill>
                  <a:srgbClr val="00000A"/>
                </a:solidFill>
                <a:uFill>
                  <a:solidFill>
                    <a:srgbClr val="00000A"/>
                  </a:solidFill>
                </a:uFill>
                <a:latin typeface="Helvetica Neue"/>
                <a:ea typeface="Helvetica Neue"/>
                <a:cs typeface="Helvetica Neue"/>
              </a:rPr>
              <a:t>En cada etapa repasar si el desarrollo realizado se ciñe a los requisitos especificados.</a:t>
            </a:r>
          </a:p>
          <a:p>
            <a:pPr algn="just"/>
            <a:r>
              <a:rPr lang="es-ES" sz="2500" dirty="0">
                <a:solidFill>
                  <a:srgbClr val="00000A"/>
                </a:solidFill>
                <a:uFill>
                  <a:solidFill>
                    <a:srgbClr val="00000A"/>
                  </a:solidFill>
                </a:uFill>
                <a:latin typeface="Helvetica Neue"/>
                <a:ea typeface="Helvetica Neue"/>
                <a:cs typeface="Helvetica Neue"/>
              </a:rPr>
              <a:t>Establecer reuniones periódicas entre todos los integrantes que den una idea general de la marcha del proyecto.</a:t>
            </a:r>
          </a:p>
          <a:p>
            <a:pPr algn="just"/>
            <a:endParaRPr lang="es-ES" sz="2500" dirty="0">
              <a:solidFill>
                <a:srgbClr val="00000A"/>
              </a:solidFill>
              <a:uFill>
                <a:solidFill>
                  <a:srgbClr val="00000A"/>
                </a:solidFill>
              </a:uFill>
              <a:latin typeface="Helvetica Neue"/>
              <a:ea typeface="Helvetica Neue"/>
              <a:cs typeface="Helvetica Neue"/>
            </a:endParaRPr>
          </a:p>
        </p:txBody>
      </p:sp>
      <p:sp>
        <p:nvSpPr>
          <p:cNvPr id="25" name="Shape 249"/>
          <p:cNvSpPr/>
          <p:nvPr/>
        </p:nvSpPr>
        <p:spPr>
          <a:xfrm>
            <a:off x="10325993" y="9778885"/>
            <a:ext cx="4831796"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6" name="Shape 250"/>
          <p:cNvSpPr/>
          <p:nvPr/>
        </p:nvSpPr>
        <p:spPr>
          <a:xfrm>
            <a:off x="10444960" y="9852608"/>
            <a:ext cx="4712829"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_tradnl" dirty="0">
                <a:solidFill>
                  <a:srgbClr val="FFFFFF"/>
                </a:solidFill>
              </a:rPr>
              <a:t>2.2.3 </a:t>
            </a:r>
            <a:r>
              <a:rPr lang="es-ES" dirty="0">
                <a:solidFill>
                  <a:srgbClr val="FFFFFF"/>
                </a:solidFill>
              </a:rPr>
              <a:t>Plan de Contingencia</a:t>
            </a:r>
          </a:p>
        </p:txBody>
      </p:sp>
      <p:sp>
        <p:nvSpPr>
          <p:cNvPr id="27" name="Shape 230"/>
          <p:cNvSpPr/>
          <p:nvPr/>
        </p:nvSpPr>
        <p:spPr>
          <a:xfrm>
            <a:off x="4766281" y="9633450"/>
            <a:ext cx="16067821" cy="3671885"/>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 name="CuadroTexto 2"/>
          <p:cNvSpPr txBox="1"/>
          <p:nvPr/>
        </p:nvSpPr>
        <p:spPr>
          <a:xfrm>
            <a:off x="5763492" y="10799290"/>
            <a:ext cx="14357036" cy="16927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r>
              <a:rPr lang="es-ES" sz="2500" dirty="0">
                <a:solidFill>
                  <a:srgbClr val="00000A"/>
                </a:solidFill>
                <a:uFill>
                  <a:solidFill>
                    <a:srgbClr val="00000A"/>
                  </a:solidFill>
                </a:uFill>
                <a:latin typeface="Helvetica Neue"/>
                <a:ea typeface="Helvetica Neue"/>
                <a:cs typeface="Helvetica Neue"/>
              </a:rPr>
              <a:t>Se analiza cuál de los integrantes del grupo puede dedicarse en función de su experiencia y cercanía a las nuevas funcionalidades que se proponen, a la implementación de los nuevos requisitos.</a:t>
            </a:r>
          </a:p>
        </p:txBody>
      </p:sp>
    </p:spTree>
    <p:extLst>
      <p:ext uri="{BB962C8B-B14F-4D97-AF65-F5344CB8AC3E}">
        <p14:creationId xmlns:p14="http://schemas.microsoft.com/office/powerpoint/2010/main" val="3887252245"/>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4"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45"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47" name="Shape 247"/>
          <p:cNvSpPr/>
          <p:nvPr/>
        </p:nvSpPr>
        <p:spPr>
          <a:xfrm>
            <a:off x="1044066" y="500292"/>
            <a:ext cx="5392502"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lang="es-ES" dirty="0"/>
              <a:t>3</a:t>
            </a:r>
            <a:r>
              <a:rPr dirty="0"/>
              <a:t>. </a:t>
            </a:r>
            <a:r>
              <a:rPr lang="pt-PT" dirty="0"/>
              <a:t>Gesti</a:t>
            </a:r>
            <a:r>
              <a:rPr lang="es-ES_tradnl" dirty="0" err="1"/>
              <a:t>ón</a:t>
            </a:r>
            <a:r>
              <a:rPr lang="es-ES_tradnl" dirty="0"/>
              <a:t> del riesgo</a:t>
            </a:r>
            <a:endParaRPr dirty="0"/>
          </a:p>
        </p:txBody>
      </p:sp>
      <p:sp>
        <p:nvSpPr>
          <p:cNvPr id="249" name="Shape 249"/>
          <p:cNvSpPr/>
          <p:nvPr/>
        </p:nvSpPr>
        <p:spPr>
          <a:xfrm>
            <a:off x="8651067" y="2219816"/>
            <a:ext cx="8298727"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50" name="Shape 250"/>
          <p:cNvSpPr/>
          <p:nvPr/>
        </p:nvSpPr>
        <p:spPr>
          <a:xfrm>
            <a:off x="8919274" y="2309488"/>
            <a:ext cx="8045472"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 dirty="0">
                <a:solidFill>
                  <a:srgbClr val="FFFFFF"/>
                </a:solidFill>
              </a:rPr>
              <a:t>2.3 Falta de tiempo para producción y pruebas</a:t>
            </a:r>
          </a:p>
        </p:txBody>
      </p:sp>
      <p:sp>
        <p:nvSpPr>
          <p:cNvPr id="4" name="Marcador de número de diapositiva 3"/>
          <p:cNvSpPr>
            <a:spLocks noGrp="1"/>
          </p:cNvSpPr>
          <p:nvPr>
            <p:ph type="sldNum" sz="quarter" idx="2"/>
          </p:nvPr>
        </p:nvSpPr>
        <p:spPr/>
        <p:txBody>
          <a:bodyPr/>
          <a:lstStyle/>
          <a:p>
            <a:fld id="{86CB4B4D-7CA3-9044-876B-883B54F8677D}" type="slidenum">
              <a:rPr lang="es-ES" smtClean="0"/>
              <a:t>15</a:t>
            </a:fld>
            <a:endParaRPr lang="es-ES"/>
          </a:p>
        </p:txBody>
      </p:sp>
      <p:sp>
        <p:nvSpPr>
          <p:cNvPr id="9" name="Shape 249"/>
          <p:cNvSpPr/>
          <p:nvPr/>
        </p:nvSpPr>
        <p:spPr>
          <a:xfrm>
            <a:off x="10889673" y="3342909"/>
            <a:ext cx="3435928"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0" name="Shape 250"/>
          <p:cNvSpPr/>
          <p:nvPr/>
        </p:nvSpPr>
        <p:spPr>
          <a:xfrm>
            <a:off x="11233060" y="3446479"/>
            <a:ext cx="2877391"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_tradnl" dirty="0">
                <a:solidFill>
                  <a:srgbClr val="FFFFFF"/>
                </a:solidFill>
              </a:rPr>
              <a:t>2.3.1 </a:t>
            </a:r>
            <a:r>
              <a:rPr lang="es-ES" dirty="0">
                <a:solidFill>
                  <a:srgbClr val="FFFFFF"/>
                </a:solidFill>
              </a:rPr>
              <a:t>Reducción</a:t>
            </a:r>
          </a:p>
        </p:txBody>
      </p:sp>
      <p:sp>
        <p:nvSpPr>
          <p:cNvPr id="11" name="Shape 230"/>
          <p:cNvSpPr/>
          <p:nvPr/>
        </p:nvSpPr>
        <p:spPr>
          <a:xfrm>
            <a:off x="4809823" y="3181692"/>
            <a:ext cx="16067821" cy="3551072"/>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 name="CuadroTexto 1"/>
          <p:cNvSpPr txBox="1"/>
          <p:nvPr/>
        </p:nvSpPr>
        <p:spPr>
          <a:xfrm>
            <a:off x="5719950" y="4114306"/>
            <a:ext cx="15114152" cy="251350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s-ES" sz="2500" dirty="0">
                <a:solidFill>
                  <a:srgbClr val="00000A"/>
                </a:solidFill>
                <a:uFill>
                  <a:solidFill>
                    <a:srgbClr val="00000A"/>
                  </a:solidFill>
                </a:uFill>
                <a:latin typeface="Helvetica Neue"/>
                <a:ea typeface="Helvetica Neue"/>
                <a:cs typeface="Helvetica Neue"/>
              </a:rPr>
              <a:t>Hay que tener muy en cuenta la necesidad de realizar pruebas sobre de funcionamiento. Tanto a nivel funcionales, como de disponibilidad, tiempos de respuesta, pruebas de estrés a la BBDD, etc.</a:t>
            </a:r>
          </a:p>
          <a:p>
            <a:r>
              <a:rPr lang="es-ES" sz="2500" dirty="0">
                <a:solidFill>
                  <a:srgbClr val="00000A"/>
                </a:solidFill>
                <a:uFill>
                  <a:solidFill>
                    <a:srgbClr val="00000A"/>
                  </a:solidFill>
                </a:uFill>
                <a:latin typeface="Helvetica Neue"/>
                <a:ea typeface="Helvetica Neue"/>
                <a:cs typeface="Helvetica Neue"/>
              </a:rPr>
              <a:t>Incluir dichas pruebas en la estimación de tiempos del proyecto y sobredimensionada en una o dos jornadas.</a:t>
            </a:r>
          </a:p>
        </p:txBody>
      </p:sp>
      <p:sp>
        <p:nvSpPr>
          <p:cNvPr id="21" name="Shape 249"/>
          <p:cNvSpPr/>
          <p:nvPr/>
        </p:nvSpPr>
        <p:spPr>
          <a:xfrm>
            <a:off x="10889673" y="7083929"/>
            <a:ext cx="3435928"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2" name="Shape 250"/>
          <p:cNvSpPr/>
          <p:nvPr/>
        </p:nvSpPr>
        <p:spPr>
          <a:xfrm>
            <a:off x="11136879" y="7187501"/>
            <a:ext cx="3069751"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 dirty="0">
                <a:solidFill>
                  <a:srgbClr val="FFFFFF"/>
                </a:solidFill>
              </a:rPr>
              <a:t>2.3.2 Supervisión</a:t>
            </a:r>
          </a:p>
        </p:txBody>
      </p:sp>
      <p:sp>
        <p:nvSpPr>
          <p:cNvPr id="23" name="Shape 230"/>
          <p:cNvSpPr/>
          <p:nvPr/>
        </p:nvSpPr>
        <p:spPr>
          <a:xfrm>
            <a:off x="4809823" y="6893981"/>
            <a:ext cx="16067821" cy="2635897"/>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4" name="CuadroTexto 23"/>
          <p:cNvSpPr txBox="1"/>
          <p:nvPr/>
        </p:nvSpPr>
        <p:spPr>
          <a:xfrm>
            <a:off x="5920262" y="8198308"/>
            <a:ext cx="14713527" cy="923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r>
              <a:rPr lang="es-ES" sz="2500" dirty="0">
                <a:solidFill>
                  <a:srgbClr val="00000A"/>
                </a:solidFill>
                <a:uFill>
                  <a:solidFill>
                    <a:srgbClr val="00000A"/>
                  </a:solidFill>
                </a:uFill>
                <a:latin typeface="Helvetica Neue"/>
                <a:ea typeface="Helvetica Neue"/>
                <a:cs typeface="Helvetica Neue"/>
              </a:rPr>
              <a:t>Establecer pruebas no sólo al final del proyecto, sino durante el mismo.</a:t>
            </a:r>
          </a:p>
        </p:txBody>
      </p:sp>
      <p:sp>
        <p:nvSpPr>
          <p:cNvPr id="25" name="Shape 249"/>
          <p:cNvSpPr/>
          <p:nvPr/>
        </p:nvSpPr>
        <p:spPr>
          <a:xfrm>
            <a:off x="10325993" y="9778885"/>
            <a:ext cx="4831796"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6" name="Shape 250"/>
          <p:cNvSpPr/>
          <p:nvPr/>
        </p:nvSpPr>
        <p:spPr>
          <a:xfrm>
            <a:off x="10444960" y="9852608"/>
            <a:ext cx="4712829"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_tradnl" dirty="0">
                <a:solidFill>
                  <a:srgbClr val="FFFFFF"/>
                </a:solidFill>
              </a:rPr>
              <a:t>2.3.3 </a:t>
            </a:r>
            <a:r>
              <a:rPr lang="es-ES" dirty="0">
                <a:solidFill>
                  <a:srgbClr val="FFFFFF"/>
                </a:solidFill>
              </a:rPr>
              <a:t>Plan de Contingencia</a:t>
            </a:r>
          </a:p>
        </p:txBody>
      </p:sp>
      <p:sp>
        <p:nvSpPr>
          <p:cNvPr id="27" name="Shape 230"/>
          <p:cNvSpPr/>
          <p:nvPr/>
        </p:nvSpPr>
        <p:spPr>
          <a:xfrm>
            <a:off x="4766281" y="9691095"/>
            <a:ext cx="16067821" cy="3614240"/>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 name="CuadroTexto 2"/>
          <p:cNvSpPr txBox="1"/>
          <p:nvPr/>
        </p:nvSpPr>
        <p:spPr>
          <a:xfrm>
            <a:off x="5763492" y="10991650"/>
            <a:ext cx="14357036" cy="13080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r>
              <a:rPr lang="es-ES" sz="2500" dirty="0">
                <a:solidFill>
                  <a:srgbClr val="00000A"/>
                </a:solidFill>
                <a:uFill>
                  <a:solidFill>
                    <a:srgbClr val="00000A"/>
                  </a:solidFill>
                </a:uFill>
                <a:latin typeface="Helvetica Neue"/>
                <a:ea typeface="Helvetica Neue"/>
                <a:cs typeface="Helvetica Neue"/>
              </a:rPr>
              <a:t>Establecer un sistema de “Gestión de Configuración del Software” y dentro de éste “Gestión del Cambio” que permita de una manera dinámica y fluida comunicar una eventual incidencia.</a:t>
            </a:r>
          </a:p>
        </p:txBody>
      </p:sp>
    </p:spTree>
    <p:extLst>
      <p:ext uri="{BB962C8B-B14F-4D97-AF65-F5344CB8AC3E}">
        <p14:creationId xmlns:p14="http://schemas.microsoft.com/office/powerpoint/2010/main" val="1517234146"/>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4"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45"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47" name="Shape 247"/>
          <p:cNvSpPr/>
          <p:nvPr/>
        </p:nvSpPr>
        <p:spPr>
          <a:xfrm>
            <a:off x="1044066" y="500292"/>
            <a:ext cx="5392502"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lang="es-ES" dirty="0"/>
              <a:t>3</a:t>
            </a:r>
            <a:r>
              <a:rPr dirty="0"/>
              <a:t>. </a:t>
            </a:r>
            <a:r>
              <a:rPr lang="pt-PT" dirty="0"/>
              <a:t>Gesti</a:t>
            </a:r>
            <a:r>
              <a:rPr lang="es-ES_tradnl" dirty="0" err="1"/>
              <a:t>ón</a:t>
            </a:r>
            <a:r>
              <a:rPr lang="es-ES_tradnl" dirty="0"/>
              <a:t> del riesgo</a:t>
            </a:r>
            <a:endParaRPr dirty="0"/>
          </a:p>
        </p:txBody>
      </p:sp>
      <p:sp>
        <p:nvSpPr>
          <p:cNvPr id="249" name="Shape 249"/>
          <p:cNvSpPr/>
          <p:nvPr/>
        </p:nvSpPr>
        <p:spPr>
          <a:xfrm>
            <a:off x="8338981" y="2250645"/>
            <a:ext cx="8651912"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50" name="Shape 250"/>
          <p:cNvSpPr/>
          <p:nvPr/>
        </p:nvSpPr>
        <p:spPr>
          <a:xfrm>
            <a:off x="8607188" y="2340317"/>
            <a:ext cx="8383705"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 dirty="0">
                <a:solidFill>
                  <a:srgbClr val="FFFFFF"/>
                </a:solidFill>
              </a:rPr>
              <a:t>2.4 Fallos técnicos e indisponibilidad del sistema</a:t>
            </a:r>
          </a:p>
        </p:txBody>
      </p:sp>
      <p:sp>
        <p:nvSpPr>
          <p:cNvPr id="4" name="Marcador de número de diapositiva 3"/>
          <p:cNvSpPr>
            <a:spLocks noGrp="1"/>
          </p:cNvSpPr>
          <p:nvPr>
            <p:ph type="sldNum" sz="quarter" idx="2"/>
          </p:nvPr>
        </p:nvSpPr>
        <p:spPr/>
        <p:txBody>
          <a:bodyPr/>
          <a:lstStyle/>
          <a:p>
            <a:fld id="{86CB4B4D-7CA3-9044-876B-883B54F8677D}" type="slidenum">
              <a:rPr lang="es-ES" smtClean="0"/>
              <a:t>16</a:t>
            </a:fld>
            <a:endParaRPr lang="es-ES"/>
          </a:p>
        </p:txBody>
      </p:sp>
      <p:sp>
        <p:nvSpPr>
          <p:cNvPr id="9" name="Shape 249"/>
          <p:cNvSpPr/>
          <p:nvPr/>
        </p:nvSpPr>
        <p:spPr>
          <a:xfrm>
            <a:off x="10889673" y="3342909"/>
            <a:ext cx="3435928"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0" name="Shape 250"/>
          <p:cNvSpPr/>
          <p:nvPr/>
        </p:nvSpPr>
        <p:spPr>
          <a:xfrm>
            <a:off x="11233060" y="3446479"/>
            <a:ext cx="2877391"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_tradnl" dirty="0">
                <a:solidFill>
                  <a:srgbClr val="FFFFFF"/>
                </a:solidFill>
              </a:rPr>
              <a:t>2.4.1 </a:t>
            </a:r>
            <a:r>
              <a:rPr lang="es-ES" dirty="0">
                <a:solidFill>
                  <a:srgbClr val="FFFFFF"/>
                </a:solidFill>
              </a:rPr>
              <a:t>Reducción</a:t>
            </a:r>
          </a:p>
        </p:txBody>
      </p:sp>
      <p:sp>
        <p:nvSpPr>
          <p:cNvPr id="11" name="Shape 230"/>
          <p:cNvSpPr/>
          <p:nvPr/>
        </p:nvSpPr>
        <p:spPr>
          <a:xfrm>
            <a:off x="4809823" y="3154019"/>
            <a:ext cx="16067821" cy="3578745"/>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 name="CuadroTexto 1"/>
          <p:cNvSpPr txBox="1"/>
          <p:nvPr/>
        </p:nvSpPr>
        <p:spPr>
          <a:xfrm>
            <a:off x="5719950" y="4114306"/>
            <a:ext cx="15114152" cy="251350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s-ES" sz="2500" dirty="0">
                <a:solidFill>
                  <a:srgbClr val="00000A"/>
                </a:solidFill>
                <a:uFill>
                  <a:solidFill>
                    <a:srgbClr val="00000A"/>
                  </a:solidFill>
                </a:uFill>
                <a:latin typeface="Helvetica Neue"/>
                <a:ea typeface="Helvetica Neue"/>
                <a:cs typeface="Helvetica Neue"/>
              </a:rPr>
              <a:t>Prestar atención a las indicaciones de esta asignatura y, caso de ser necesario, informarse sobre otras cosas que vayan a ser necesarias para la realización del proyecto (como bases de datos). También favorable trabajar en grupos de más de una persona, para disminuir la probabilidad de que se cometa un fallo. Aumentando la frecuencia de las revisiones podremos detectar antes los fallos para que afecte lo menos posible al resto del proyecto.</a:t>
            </a:r>
          </a:p>
        </p:txBody>
      </p:sp>
      <p:sp>
        <p:nvSpPr>
          <p:cNvPr id="21" name="Shape 249"/>
          <p:cNvSpPr/>
          <p:nvPr/>
        </p:nvSpPr>
        <p:spPr>
          <a:xfrm>
            <a:off x="10889673" y="7083929"/>
            <a:ext cx="3435928"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2" name="Shape 250"/>
          <p:cNvSpPr/>
          <p:nvPr/>
        </p:nvSpPr>
        <p:spPr>
          <a:xfrm>
            <a:off x="11136879" y="7187501"/>
            <a:ext cx="3069751"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 dirty="0">
                <a:solidFill>
                  <a:srgbClr val="FFFFFF"/>
                </a:solidFill>
              </a:rPr>
              <a:t>2.4.2 Supervisión</a:t>
            </a:r>
          </a:p>
        </p:txBody>
      </p:sp>
      <p:sp>
        <p:nvSpPr>
          <p:cNvPr id="23" name="Shape 230"/>
          <p:cNvSpPr/>
          <p:nvPr/>
        </p:nvSpPr>
        <p:spPr>
          <a:xfrm>
            <a:off x="4809823" y="6921655"/>
            <a:ext cx="16067821" cy="3023468"/>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4" name="CuadroTexto 23"/>
          <p:cNvSpPr txBox="1"/>
          <p:nvPr/>
        </p:nvSpPr>
        <p:spPr>
          <a:xfrm>
            <a:off x="5719950" y="8353034"/>
            <a:ext cx="14713527" cy="13080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r>
              <a:rPr lang="es-ES" sz="2500" dirty="0">
                <a:solidFill>
                  <a:srgbClr val="00000A"/>
                </a:solidFill>
                <a:uFill>
                  <a:solidFill>
                    <a:srgbClr val="00000A"/>
                  </a:solidFill>
                </a:uFill>
                <a:latin typeface="Helvetica Neue"/>
                <a:ea typeface="Helvetica Neue"/>
                <a:cs typeface="Helvetica Neue"/>
              </a:rPr>
              <a:t>Debemos dedicar suficiente tiempo a la prueba y a la revisión, preferiblemente por distintos componentes del grupo a los que lo programaron.</a:t>
            </a:r>
          </a:p>
        </p:txBody>
      </p:sp>
      <p:sp>
        <p:nvSpPr>
          <p:cNvPr id="25" name="Shape 249"/>
          <p:cNvSpPr/>
          <p:nvPr/>
        </p:nvSpPr>
        <p:spPr>
          <a:xfrm>
            <a:off x="10354568" y="10423690"/>
            <a:ext cx="4831796"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6" name="Shape 250"/>
          <p:cNvSpPr/>
          <p:nvPr/>
        </p:nvSpPr>
        <p:spPr>
          <a:xfrm>
            <a:off x="10473535" y="10497413"/>
            <a:ext cx="4712829"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_tradnl" dirty="0">
                <a:solidFill>
                  <a:srgbClr val="FFFFFF"/>
                </a:solidFill>
              </a:rPr>
              <a:t>2.4.3 </a:t>
            </a:r>
            <a:r>
              <a:rPr lang="es-ES" dirty="0">
                <a:solidFill>
                  <a:srgbClr val="FFFFFF"/>
                </a:solidFill>
              </a:rPr>
              <a:t>Plan de Contingencia</a:t>
            </a:r>
          </a:p>
        </p:txBody>
      </p:sp>
      <p:sp>
        <p:nvSpPr>
          <p:cNvPr id="27" name="Shape 230"/>
          <p:cNvSpPr/>
          <p:nvPr/>
        </p:nvSpPr>
        <p:spPr>
          <a:xfrm>
            <a:off x="4766281" y="10158790"/>
            <a:ext cx="16067821" cy="3146545"/>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 name="CuadroTexto 2"/>
          <p:cNvSpPr txBox="1"/>
          <p:nvPr/>
        </p:nvSpPr>
        <p:spPr>
          <a:xfrm>
            <a:off x="5712780" y="11692795"/>
            <a:ext cx="14357036" cy="13080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r>
              <a:rPr lang="es-ES" sz="2500" dirty="0">
                <a:solidFill>
                  <a:srgbClr val="00000A"/>
                </a:solidFill>
                <a:uFill>
                  <a:solidFill>
                    <a:srgbClr val="00000A"/>
                  </a:solidFill>
                </a:uFill>
                <a:latin typeface="Helvetica Neue"/>
                <a:ea typeface="Helvetica Neue"/>
                <a:cs typeface="Helvetica Neue"/>
              </a:rPr>
              <a:t>Una vez que se ha detectado el fallo hay que solucionarlo inmediatamente, especialmente si hay otros módulos que dependan de él, para minimizar el impacto.</a:t>
            </a:r>
          </a:p>
        </p:txBody>
      </p:sp>
    </p:spTree>
    <p:extLst>
      <p:ext uri="{BB962C8B-B14F-4D97-AF65-F5344CB8AC3E}">
        <p14:creationId xmlns:p14="http://schemas.microsoft.com/office/powerpoint/2010/main" val="903730011"/>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4"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45"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47" name="Shape 247"/>
          <p:cNvSpPr/>
          <p:nvPr/>
        </p:nvSpPr>
        <p:spPr>
          <a:xfrm>
            <a:off x="1044066" y="500292"/>
            <a:ext cx="5392502"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lang="es-ES" dirty="0"/>
              <a:t>3</a:t>
            </a:r>
            <a:r>
              <a:rPr dirty="0"/>
              <a:t>. </a:t>
            </a:r>
            <a:r>
              <a:rPr lang="pt-PT" dirty="0"/>
              <a:t>Gesti</a:t>
            </a:r>
            <a:r>
              <a:rPr lang="es-ES_tradnl" dirty="0" err="1"/>
              <a:t>ón</a:t>
            </a:r>
            <a:r>
              <a:rPr lang="es-ES_tradnl" dirty="0"/>
              <a:t> del riesgo</a:t>
            </a:r>
            <a:endParaRPr dirty="0"/>
          </a:p>
        </p:txBody>
      </p:sp>
      <p:sp>
        <p:nvSpPr>
          <p:cNvPr id="249" name="Shape 249"/>
          <p:cNvSpPr/>
          <p:nvPr/>
        </p:nvSpPr>
        <p:spPr>
          <a:xfrm>
            <a:off x="9024781" y="2250645"/>
            <a:ext cx="7206004"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50" name="Shape 250"/>
          <p:cNvSpPr/>
          <p:nvPr/>
        </p:nvSpPr>
        <p:spPr>
          <a:xfrm>
            <a:off x="9292988" y="2340317"/>
            <a:ext cx="6937797"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 dirty="0">
                <a:solidFill>
                  <a:srgbClr val="FFFFFF"/>
                </a:solidFill>
              </a:rPr>
              <a:t>2.5 El tamaño del SW está subestimado</a:t>
            </a:r>
          </a:p>
        </p:txBody>
      </p:sp>
      <p:sp>
        <p:nvSpPr>
          <p:cNvPr id="4" name="Marcador de número de diapositiva 3"/>
          <p:cNvSpPr>
            <a:spLocks noGrp="1"/>
          </p:cNvSpPr>
          <p:nvPr>
            <p:ph type="sldNum" sz="quarter" idx="2"/>
          </p:nvPr>
        </p:nvSpPr>
        <p:spPr/>
        <p:txBody>
          <a:bodyPr/>
          <a:lstStyle/>
          <a:p>
            <a:fld id="{86CB4B4D-7CA3-9044-876B-883B54F8677D}" type="slidenum">
              <a:rPr lang="es-ES" smtClean="0"/>
              <a:t>17</a:t>
            </a:fld>
            <a:endParaRPr lang="es-ES"/>
          </a:p>
        </p:txBody>
      </p:sp>
      <p:sp>
        <p:nvSpPr>
          <p:cNvPr id="9" name="Shape 249"/>
          <p:cNvSpPr/>
          <p:nvPr/>
        </p:nvSpPr>
        <p:spPr>
          <a:xfrm>
            <a:off x="10889673" y="3342909"/>
            <a:ext cx="3435928"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0" name="Shape 250"/>
          <p:cNvSpPr/>
          <p:nvPr/>
        </p:nvSpPr>
        <p:spPr>
          <a:xfrm>
            <a:off x="11233060" y="3446479"/>
            <a:ext cx="2877391"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_tradnl" dirty="0">
                <a:solidFill>
                  <a:srgbClr val="FFFFFF"/>
                </a:solidFill>
              </a:rPr>
              <a:t>2.5.1 </a:t>
            </a:r>
            <a:r>
              <a:rPr lang="es-ES" dirty="0">
                <a:solidFill>
                  <a:srgbClr val="FFFFFF"/>
                </a:solidFill>
              </a:rPr>
              <a:t>Reducción</a:t>
            </a:r>
          </a:p>
        </p:txBody>
      </p:sp>
      <p:sp>
        <p:nvSpPr>
          <p:cNvPr id="11" name="Shape 230"/>
          <p:cNvSpPr/>
          <p:nvPr/>
        </p:nvSpPr>
        <p:spPr>
          <a:xfrm>
            <a:off x="4809823" y="3183088"/>
            <a:ext cx="16067821" cy="3549676"/>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 name="CuadroTexto 1"/>
          <p:cNvSpPr txBox="1"/>
          <p:nvPr/>
        </p:nvSpPr>
        <p:spPr>
          <a:xfrm>
            <a:off x="5719950" y="4114306"/>
            <a:ext cx="14713527" cy="251350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s-ES" sz="2500" dirty="0">
                <a:solidFill>
                  <a:srgbClr val="00000A"/>
                </a:solidFill>
                <a:uFill>
                  <a:solidFill>
                    <a:srgbClr val="00000A"/>
                  </a:solidFill>
                </a:uFill>
                <a:latin typeface="Helvetica Neue"/>
                <a:ea typeface="Helvetica Neue"/>
                <a:cs typeface="Helvetica Neue"/>
              </a:rPr>
              <a:t>Realizar a priori un análisis realista sobre el sistema que se quiere desarrollar huyendo de idealizaciones y tratando de evitar nuevas funcionalidades que no hayan sido previamente incluidas.</a:t>
            </a:r>
          </a:p>
          <a:p>
            <a:r>
              <a:rPr lang="es-ES" sz="2500" dirty="0">
                <a:solidFill>
                  <a:srgbClr val="00000A"/>
                </a:solidFill>
                <a:uFill>
                  <a:solidFill>
                    <a:srgbClr val="00000A"/>
                  </a:solidFill>
                </a:uFill>
                <a:latin typeface="Helvetica Neue"/>
                <a:ea typeface="Helvetica Neue"/>
                <a:cs typeface="Helvetica Neue"/>
              </a:rPr>
              <a:t>En este sentido se puede establecer que se trate de una primera versión de un proyecto al que puedan incorporarse posteriormente nuevas versiones o módulos añadidos.</a:t>
            </a:r>
          </a:p>
        </p:txBody>
      </p:sp>
      <p:sp>
        <p:nvSpPr>
          <p:cNvPr id="21" name="Shape 249"/>
          <p:cNvSpPr/>
          <p:nvPr/>
        </p:nvSpPr>
        <p:spPr>
          <a:xfrm>
            <a:off x="10889673" y="7083929"/>
            <a:ext cx="3435928"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2" name="Shape 250"/>
          <p:cNvSpPr/>
          <p:nvPr/>
        </p:nvSpPr>
        <p:spPr>
          <a:xfrm>
            <a:off x="11136879" y="7187501"/>
            <a:ext cx="3069751"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 dirty="0">
                <a:solidFill>
                  <a:srgbClr val="FFFFFF"/>
                </a:solidFill>
              </a:rPr>
              <a:t>2.5.2 Supervisión</a:t>
            </a:r>
          </a:p>
        </p:txBody>
      </p:sp>
      <p:sp>
        <p:nvSpPr>
          <p:cNvPr id="23" name="Shape 230"/>
          <p:cNvSpPr/>
          <p:nvPr/>
        </p:nvSpPr>
        <p:spPr>
          <a:xfrm>
            <a:off x="4809823" y="6980359"/>
            <a:ext cx="16067821" cy="3091094"/>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4" name="CuadroTexto 23"/>
          <p:cNvSpPr txBox="1"/>
          <p:nvPr/>
        </p:nvSpPr>
        <p:spPr>
          <a:xfrm>
            <a:off x="5719950" y="7825481"/>
            <a:ext cx="14713527" cy="21287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r>
              <a:rPr lang="es-ES" sz="2500" dirty="0">
                <a:solidFill>
                  <a:srgbClr val="00000A"/>
                </a:solidFill>
                <a:uFill>
                  <a:solidFill>
                    <a:srgbClr val="00000A"/>
                  </a:solidFill>
                </a:uFill>
                <a:latin typeface="Helvetica Neue"/>
                <a:ea typeface="Helvetica Neue"/>
                <a:cs typeface="Helvetica Neue"/>
              </a:rPr>
              <a:t>Análisis del factor transcurso del proyecto / tiempo para evaluar cualquier desfase entre el análisis de la aplicación y el costo de su programación.</a:t>
            </a:r>
          </a:p>
          <a:p>
            <a:pPr algn="just"/>
            <a:r>
              <a:rPr lang="es-ES" sz="2500" dirty="0">
                <a:solidFill>
                  <a:srgbClr val="00000A"/>
                </a:solidFill>
                <a:uFill>
                  <a:solidFill>
                    <a:srgbClr val="00000A"/>
                  </a:solidFill>
                </a:uFill>
                <a:latin typeface="Helvetica Neue"/>
                <a:ea typeface="Helvetica Neue"/>
                <a:cs typeface="Helvetica Neue"/>
              </a:rPr>
              <a:t>Se deben realizar reuniones oportunas para evaluar dicho aspecto</a:t>
            </a:r>
          </a:p>
        </p:txBody>
      </p:sp>
      <p:sp>
        <p:nvSpPr>
          <p:cNvPr id="25" name="Shape 249"/>
          <p:cNvSpPr/>
          <p:nvPr/>
        </p:nvSpPr>
        <p:spPr>
          <a:xfrm>
            <a:off x="10354568" y="10423690"/>
            <a:ext cx="4831796"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6" name="Shape 250"/>
          <p:cNvSpPr/>
          <p:nvPr/>
        </p:nvSpPr>
        <p:spPr>
          <a:xfrm>
            <a:off x="10473535" y="10497413"/>
            <a:ext cx="4712829"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_tradnl" dirty="0">
                <a:solidFill>
                  <a:srgbClr val="FFFFFF"/>
                </a:solidFill>
              </a:rPr>
              <a:t>2.5.3 </a:t>
            </a:r>
            <a:r>
              <a:rPr lang="es-ES" dirty="0">
                <a:solidFill>
                  <a:srgbClr val="FFFFFF"/>
                </a:solidFill>
              </a:rPr>
              <a:t>Plan de Contingencia</a:t>
            </a:r>
          </a:p>
        </p:txBody>
      </p:sp>
      <p:sp>
        <p:nvSpPr>
          <p:cNvPr id="27" name="Shape 230"/>
          <p:cNvSpPr/>
          <p:nvPr/>
        </p:nvSpPr>
        <p:spPr>
          <a:xfrm>
            <a:off x="4766281" y="10319048"/>
            <a:ext cx="16067821" cy="2986287"/>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 name="CuadroTexto 2"/>
          <p:cNvSpPr txBox="1"/>
          <p:nvPr/>
        </p:nvSpPr>
        <p:spPr>
          <a:xfrm>
            <a:off x="5719950" y="11442684"/>
            <a:ext cx="14357036" cy="16927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r>
              <a:rPr lang="es-ES" sz="2500" dirty="0">
                <a:solidFill>
                  <a:srgbClr val="00000A"/>
                </a:solidFill>
                <a:uFill>
                  <a:solidFill>
                    <a:srgbClr val="00000A"/>
                  </a:solidFill>
                </a:uFill>
                <a:latin typeface="Helvetica Neue"/>
                <a:ea typeface="Helvetica Neue"/>
                <a:cs typeface="Helvetica Neue"/>
              </a:rPr>
              <a:t>Si se percata un desfase en cuanto a la carga de trabajo de desarrollo de software y los recursos tanto humanos como temporales dedicados a esta carga se deberán redistribuir las tareas asignadas inicialmente y establecer un sistema de prioridades en las tareas.</a:t>
            </a:r>
          </a:p>
        </p:txBody>
      </p:sp>
    </p:spTree>
    <p:extLst>
      <p:ext uri="{BB962C8B-B14F-4D97-AF65-F5344CB8AC3E}">
        <p14:creationId xmlns:p14="http://schemas.microsoft.com/office/powerpoint/2010/main" val="2044319190"/>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4"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45"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47" name="Shape 247"/>
          <p:cNvSpPr/>
          <p:nvPr/>
        </p:nvSpPr>
        <p:spPr>
          <a:xfrm>
            <a:off x="1044066" y="500292"/>
            <a:ext cx="5392502"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lang="es-ES" dirty="0"/>
              <a:t>3</a:t>
            </a:r>
            <a:r>
              <a:rPr dirty="0"/>
              <a:t>. </a:t>
            </a:r>
            <a:r>
              <a:rPr lang="pt-PT" dirty="0"/>
              <a:t>Gesti</a:t>
            </a:r>
            <a:r>
              <a:rPr lang="es-ES_tradnl" dirty="0" err="1"/>
              <a:t>ón</a:t>
            </a:r>
            <a:r>
              <a:rPr lang="es-ES_tradnl" dirty="0"/>
              <a:t> del riesgo</a:t>
            </a:r>
            <a:endParaRPr dirty="0"/>
          </a:p>
        </p:txBody>
      </p:sp>
      <p:sp>
        <p:nvSpPr>
          <p:cNvPr id="249" name="Shape 249"/>
          <p:cNvSpPr/>
          <p:nvPr/>
        </p:nvSpPr>
        <p:spPr>
          <a:xfrm>
            <a:off x="10063007" y="2250645"/>
            <a:ext cx="5300820"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50" name="Shape 250"/>
          <p:cNvSpPr/>
          <p:nvPr/>
        </p:nvSpPr>
        <p:spPr>
          <a:xfrm>
            <a:off x="10331214" y="2340317"/>
            <a:ext cx="4691990"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 dirty="0">
                <a:solidFill>
                  <a:srgbClr val="FFFFFF"/>
                </a:solidFill>
              </a:rPr>
              <a:t>2.6 Pérdida de información</a:t>
            </a:r>
          </a:p>
        </p:txBody>
      </p:sp>
      <p:sp>
        <p:nvSpPr>
          <p:cNvPr id="4" name="Marcador de número de diapositiva 3"/>
          <p:cNvSpPr>
            <a:spLocks noGrp="1"/>
          </p:cNvSpPr>
          <p:nvPr>
            <p:ph type="sldNum" sz="quarter" idx="2"/>
          </p:nvPr>
        </p:nvSpPr>
        <p:spPr/>
        <p:txBody>
          <a:bodyPr/>
          <a:lstStyle/>
          <a:p>
            <a:fld id="{86CB4B4D-7CA3-9044-876B-883B54F8677D}" type="slidenum">
              <a:rPr lang="es-ES" smtClean="0"/>
              <a:t>18</a:t>
            </a:fld>
            <a:endParaRPr lang="es-ES"/>
          </a:p>
        </p:txBody>
      </p:sp>
      <p:sp>
        <p:nvSpPr>
          <p:cNvPr id="9" name="Shape 249"/>
          <p:cNvSpPr/>
          <p:nvPr/>
        </p:nvSpPr>
        <p:spPr>
          <a:xfrm>
            <a:off x="10889673" y="3342909"/>
            <a:ext cx="3435928"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0" name="Shape 250"/>
          <p:cNvSpPr/>
          <p:nvPr/>
        </p:nvSpPr>
        <p:spPr>
          <a:xfrm>
            <a:off x="11233060" y="3446479"/>
            <a:ext cx="2877391"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_tradnl" dirty="0">
                <a:solidFill>
                  <a:srgbClr val="FFFFFF"/>
                </a:solidFill>
              </a:rPr>
              <a:t>2.6.1 </a:t>
            </a:r>
            <a:r>
              <a:rPr lang="es-ES" dirty="0">
                <a:solidFill>
                  <a:srgbClr val="FFFFFF"/>
                </a:solidFill>
              </a:rPr>
              <a:t>Reducción</a:t>
            </a:r>
          </a:p>
        </p:txBody>
      </p:sp>
      <p:sp>
        <p:nvSpPr>
          <p:cNvPr id="11" name="Shape 230"/>
          <p:cNvSpPr/>
          <p:nvPr/>
        </p:nvSpPr>
        <p:spPr>
          <a:xfrm>
            <a:off x="4809823" y="3192859"/>
            <a:ext cx="16067821" cy="3539905"/>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 name="CuadroTexto 1"/>
          <p:cNvSpPr txBox="1"/>
          <p:nvPr/>
        </p:nvSpPr>
        <p:spPr>
          <a:xfrm>
            <a:off x="5719950" y="4114306"/>
            <a:ext cx="14713527" cy="251350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s-ES" sz="2500" dirty="0">
                <a:solidFill>
                  <a:srgbClr val="00000A"/>
                </a:solidFill>
                <a:uFill>
                  <a:solidFill>
                    <a:srgbClr val="00000A"/>
                  </a:solidFill>
                </a:uFill>
                <a:latin typeface="Helvetica Neue"/>
                <a:ea typeface="Helvetica Neue"/>
                <a:cs typeface="Helvetica Neue"/>
              </a:rPr>
              <a:t>Este factor de riesgo aun siendo uno de los de mayor criticidad se puede controlar con unas medidas básicas de prevención, lo que baja drásticamente la probabilidad de que se produzca.</a:t>
            </a:r>
          </a:p>
          <a:p>
            <a:r>
              <a:rPr lang="es-ES" sz="2500" dirty="0">
                <a:solidFill>
                  <a:srgbClr val="00000A"/>
                </a:solidFill>
                <a:uFill>
                  <a:solidFill>
                    <a:srgbClr val="00000A"/>
                  </a:solidFill>
                </a:uFill>
                <a:latin typeface="Helvetica Neue"/>
                <a:ea typeface="Helvetica Neue"/>
                <a:cs typeface="Helvetica Neue"/>
              </a:rPr>
              <a:t>Con unas medidas básicas de copias de seguridad y buenos sistemas que garanticen el trabajo en grupo de manera concurrente no debería haber mayor problema. </a:t>
            </a:r>
          </a:p>
        </p:txBody>
      </p:sp>
      <p:sp>
        <p:nvSpPr>
          <p:cNvPr id="21" name="Shape 249"/>
          <p:cNvSpPr/>
          <p:nvPr/>
        </p:nvSpPr>
        <p:spPr>
          <a:xfrm>
            <a:off x="10889673" y="7083929"/>
            <a:ext cx="3435928"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2" name="Shape 250"/>
          <p:cNvSpPr/>
          <p:nvPr/>
        </p:nvSpPr>
        <p:spPr>
          <a:xfrm>
            <a:off x="11136879" y="7187501"/>
            <a:ext cx="3069751"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 dirty="0">
                <a:solidFill>
                  <a:srgbClr val="FFFFFF"/>
                </a:solidFill>
              </a:rPr>
              <a:t>2.6.2 Supervisión</a:t>
            </a:r>
          </a:p>
        </p:txBody>
      </p:sp>
      <p:sp>
        <p:nvSpPr>
          <p:cNvPr id="23" name="Shape 230"/>
          <p:cNvSpPr/>
          <p:nvPr/>
        </p:nvSpPr>
        <p:spPr>
          <a:xfrm>
            <a:off x="4809823" y="6882815"/>
            <a:ext cx="16067821" cy="2758802"/>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4" name="CuadroTexto 23"/>
          <p:cNvSpPr txBox="1"/>
          <p:nvPr/>
        </p:nvSpPr>
        <p:spPr>
          <a:xfrm>
            <a:off x="5719949" y="7952552"/>
            <a:ext cx="14713527" cy="13080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r>
              <a:rPr lang="es-ES" sz="2500" dirty="0">
                <a:solidFill>
                  <a:srgbClr val="00000A"/>
                </a:solidFill>
                <a:uFill>
                  <a:solidFill>
                    <a:srgbClr val="00000A"/>
                  </a:solidFill>
                </a:uFill>
                <a:latin typeface="Helvetica Neue"/>
                <a:ea typeface="Helvetica Neue"/>
                <a:cs typeface="Helvetica Neue"/>
              </a:rPr>
              <a:t>Este riesgo se auto-supervisa por todos los elementos del grupo a lo largo de la construcción del proyecto.</a:t>
            </a:r>
          </a:p>
        </p:txBody>
      </p:sp>
      <p:sp>
        <p:nvSpPr>
          <p:cNvPr id="25" name="Shape 249"/>
          <p:cNvSpPr/>
          <p:nvPr/>
        </p:nvSpPr>
        <p:spPr>
          <a:xfrm>
            <a:off x="10398110" y="10124538"/>
            <a:ext cx="4831796"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6" name="Shape 250"/>
          <p:cNvSpPr/>
          <p:nvPr/>
        </p:nvSpPr>
        <p:spPr>
          <a:xfrm>
            <a:off x="10517077" y="10198261"/>
            <a:ext cx="4712829"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_tradnl" dirty="0">
                <a:solidFill>
                  <a:srgbClr val="FFFFFF"/>
                </a:solidFill>
              </a:rPr>
              <a:t>2.6.3 </a:t>
            </a:r>
            <a:r>
              <a:rPr lang="es-ES" dirty="0">
                <a:solidFill>
                  <a:srgbClr val="FFFFFF"/>
                </a:solidFill>
              </a:rPr>
              <a:t>Plan de Contingencia</a:t>
            </a:r>
          </a:p>
        </p:txBody>
      </p:sp>
      <p:sp>
        <p:nvSpPr>
          <p:cNvPr id="27" name="Shape 230"/>
          <p:cNvSpPr/>
          <p:nvPr/>
        </p:nvSpPr>
        <p:spPr>
          <a:xfrm>
            <a:off x="4809823" y="9842731"/>
            <a:ext cx="16067821" cy="3163452"/>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 name="CuadroTexto 2"/>
          <p:cNvSpPr txBox="1"/>
          <p:nvPr/>
        </p:nvSpPr>
        <p:spPr>
          <a:xfrm>
            <a:off x="5763492" y="11528252"/>
            <a:ext cx="14357036" cy="923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r>
              <a:rPr lang="es-ES" sz="2500" dirty="0">
                <a:solidFill>
                  <a:srgbClr val="00000A"/>
                </a:solidFill>
                <a:uFill>
                  <a:solidFill>
                    <a:srgbClr val="00000A"/>
                  </a:solidFill>
                </a:uFill>
                <a:latin typeface="Helvetica Neue"/>
                <a:ea typeface="Helvetica Neue"/>
                <a:cs typeface="Helvetica Neue"/>
              </a:rPr>
              <a:t>Reestablecer la información perdida mediante las oportunas operaciones de “Restore”</a:t>
            </a:r>
          </a:p>
        </p:txBody>
      </p:sp>
    </p:spTree>
    <p:extLst>
      <p:ext uri="{BB962C8B-B14F-4D97-AF65-F5344CB8AC3E}">
        <p14:creationId xmlns:p14="http://schemas.microsoft.com/office/powerpoint/2010/main" val="2995724132"/>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4"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45"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47" name="Shape 247"/>
          <p:cNvSpPr/>
          <p:nvPr/>
        </p:nvSpPr>
        <p:spPr>
          <a:xfrm>
            <a:off x="1044066" y="500292"/>
            <a:ext cx="5392502"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lang="es-ES" dirty="0"/>
              <a:t>3</a:t>
            </a:r>
            <a:r>
              <a:rPr dirty="0"/>
              <a:t>. </a:t>
            </a:r>
            <a:r>
              <a:rPr lang="pt-PT" dirty="0"/>
              <a:t>Gesti</a:t>
            </a:r>
            <a:r>
              <a:rPr lang="es-ES_tradnl" dirty="0" err="1"/>
              <a:t>ón</a:t>
            </a:r>
            <a:r>
              <a:rPr lang="es-ES_tradnl" dirty="0"/>
              <a:t> del riesgo</a:t>
            </a:r>
            <a:endParaRPr dirty="0"/>
          </a:p>
        </p:txBody>
      </p:sp>
      <p:sp>
        <p:nvSpPr>
          <p:cNvPr id="249" name="Shape 249"/>
          <p:cNvSpPr/>
          <p:nvPr/>
        </p:nvSpPr>
        <p:spPr>
          <a:xfrm>
            <a:off x="9834407" y="2250645"/>
            <a:ext cx="5428274"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50" name="Shape 250"/>
          <p:cNvSpPr/>
          <p:nvPr/>
        </p:nvSpPr>
        <p:spPr>
          <a:xfrm>
            <a:off x="10069839" y="2336091"/>
            <a:ext cx="5160067"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 dirty="0">
                <a:solidFill>
                  <a:srgbClr val="FFFFFF"/>
                </a:solidFill>
              </a:rPr>
              <a:t>2.7 Capacitación del personal</a:t>
            </a:r>
          </a:p>
        </p:txBody>
      </p:sp>
      <p:sp>
        <p:nvSpPr>
          <p:cNvPr id="4" name="Marcador de número de diapositiva 3"/>
          <p:cNvSpPr>
            <a:spLocks noGrp="1"/>
          </p:cNvSpPr>
          <p:nvPr>
            <p:ph type="sldNum" sz="quarter" idx="2"/>
          </p:nvPr>
        </p:nvSpPr>
        <p:spPr/>
        <p:txBody>
          <a:bodyPr/>
          <a:lstStyle/>
          <a:p>
            <a:fld id="{86CB4B4D-7CA3-9044-876B-883B54F8677D}" type="slidenum">
              <a:rPr lang="es-ES" smtClean="0"/>
              <a:t>19</a:t>
            </a:fld>
            <a:endParaRPr lang="es-ES"/>
          </a:p>
        </p:txBody>
      </p:sp>
      <p:sp>
        <p:nvSpPr>
          <p:cNvPr id="9" name="Shape 249"/>
          <p:cNvSpPr/>
          <p:nvPr/>
        </p:nvSpPr>
        <p:spPr>
          <a:xfrm>
            <a:off x="10889673" y="3342909"/>
            <a:ext cx="3435928"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0" name="Shape 250"/>
          <p:cNvSpPr/>
          <p:nvPr/>
        </p:nvSpPr>
        <p:spPr>
          <a:xfrm>
            <a:off x="11233060" y="3446479"/>
            <a:ext cx="2877391"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_tradnl" dirty="0">
                <a:solidFill>
                  <a:srgbClr val="FFFFFF"/>
                </a:solidFill>
              </a:rPr>
              <a:t>2.7.1 </a:t>
            </a:r>
            <a:r>
              <a:rPr lang="es-ES" dirty="0">
                <a:solidFill>
                  <a:srgbClr val="FFFFFF"/>
                </a:solidFill>
              </a:rPr>
              <a:t>Reducción</a:t>
            </a:r>
          </a:p>
        </p:txBody>
      </p:sp>
      <p:sp>
        <p:nvSpPr>
          <p:cNvPr id="11" name="Shape 230"/>
          <p:cNvSpPr/>
          <p:nvPr/>
        </p:nvSpPr>
        <p:spPr>
          <a:xfrm>
            <a:off x="4809823" y="3188866"/>
            <a:ext cx="16067821" cy="3543898"/>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 name="CuadroTexto 1"/>
          <p:cNvSpPr txBox="1"/>
          <p:nvPr/>
        </p:nvSpPr>
        <p:spPr>
          <a:xfrm>
            <a:off x="5719950" y="4306666"/>
            <a:ext cx="14713527" cy="21287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s-ES" sz="2500" dirty="0">
                <a:solidFill>
                  <a:srgbClr val="00000A"/>
                </a:solidFill>
                <a:uFill>
                  <a:solidFill>
                    <a:srgbClr val="00000A"/>
                  </a:solidFill>
                </a:uFill>
                <a:latin typeface="Helvetica Neue"/>
                <a:ea typeface="Helvetica Neue"/>
                <a:cs typeface="Helvetica Neue"/>
              </a:rPr>
              <a:t>Los integrantes del grupo son personas muy implicadas con el proyecto, dedicando buena parte de su tiempo al mismo.</a:t>
            </a:r>
          </a:p>
          <a:p>
            <a:r>
              <a:rPr lang="es-ES" sz="2500" dirty="0">
                <a:solidFill>
                  <a:srgbClr val="00000A"/>
                </a:solidFill>
                <a:uFill>
                  <a:solidFill>
                    <a:srgbClr val="00000A"/>
                  </a:solidFill>
                </a:uFill>
                <a:latin typeface="Helvetica Neue"/>
                <a:ea typeface="Helvetica Neue"/>
                <a:cs typeface="Helvetica Neue"/>
              </a:rPr>
              <a:t>Si bien se aprecian deficiencias formativas, se suplen con los apoyos del resto de los compañeros.</a:t>
            </a:r>
          </a:p>
        </p:txBody>
      </p:sp>
      <p:sp>
        <p:nvSpPr>
          <p:cNvPr id="21" name="Shape 249"/>
          <p:cNvSpPr/>
          <p:nvPr/>
        </p:nvSpPr>
        <p:spPr>
          <a:xfrm>
            <a:off x="10889673" y="7083929"/>
            <a:ext cx="3435928"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2" name="Shape 250"/>
          <p:cNvSpPr/>
          <p:nvPr/>
        </p:nvSpPr>
        <p:spPr>
          <a:xfrm>
            <a:off x="11136879" y="7187501"/>
            <a:ext cx="3069751"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 dirty="0">
                <a:solidFill>
                  <a:srgbClr val="FFFFFF"/>
                </a:solidFill>
              </a:rPr>
              <a:t>2.7.2 Supervisión</a:t>
            </a:r>
          </a:p>
        </p:txBody>
      </p:sp>
      <p:sp>
        <p:nvSpPr>
          <p:cNvPr id="23" name="Shape 230"/>
          <p:cNvSpPr/>
          <p:nvPr/>
        </p:nvSpPr>
        <p:spPr>
          <a:xfrm>
            <a:off x="4809823" y="6886807"/>
            <a:ext cx="16067821" cy="3368456"/>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4" name="CuadroTexto 23"/>
          <p:cNvSpPr txBox="1"/>
          <p:nvPr/>
        </p:nvSpPr>
        <p:spPr>
          <a:xfrm>
            <a:off x="5719949" y="7698185"/>
            <a:ext cx="14713527" cy="251350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r>
              <a:rPr lang="es-ES" sz="2500" dirty="0">
                <a:solidFill>
                  <a:srgbClr val="00000A"/>
                </a:solidFill>
                <a:uFill>
                  <a:solidFill>
                    <a:srgbClr val="00000A"/>
                  </a:solidFill>
                </a:uFill>
                <a:latin typeface="Helvetica Neue"/>
                <a:ea typeface="Helvetica Neue"/>
                <a:cs typeface="Helvetica Neue"/>
              </a:rPr>
              <a:t>En este sentido se hace indispensable la buena comunicación en el grupo, poniendo en común las dificultades encontradas y buscando de manera conjunta las soluciones.</a:t>
            </a:r>
          </a:p>
          <a:p>
            <a:pPr algn="just"/>
            <a:r>
              <a:rPr lang="es-ES" sz="2500" dirty="0">
                <a:solidFill>
                  <a:srgbClr val="00000A"/>
                </a:solidFill>
                <a:uFill>
                  <a:solidFill>
                    <a:srgbClr val="00000A"/>
                  </a:solidFill>
                </a:uFill>
                <a:latin typeface="Helvetica Neue"/>
                <a:ea typeface="Helvetica Neue"/>
                <a:cs typeface="Helvetica Neue"/>
              </a:rPr>
              <a:t>También se dispone de las herramientas informáticas oportunas para compartir información, que en nuestro caso son utilidades del estilo de Google Drive y Google Docs, etc.</a:t>
            </a:r>
          </a:p>
        </p:txBody>
      </p:sp>
      <p:sp>
        <p:nvSpPr>
          <p:cNvPr id="25" name="Shape 249"/>
          <p:cNvSpPr/>
          <p:nvPr/>
        </p:nvSpPr>
        <p:spPr>
          <a:xfrm>
            <a:off x="10398110" y="10543781"/>
            <a:ext cx="4831796"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6" name="Shape 250"/>
          <p:cNvSpPr/>
          <p:nvPr/>
        </p:nvSpPr>
        <p:spPr>
          <a:xfrm>
            <a:off x="10517077" y="10617504"/>
            <a:ext cx="4712829"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_tradnl" dirty="0">
                <a:solidFill>
                  <a:srgbClr val="FFFFFF"/>
                </a:solidFill>
              </a:rPr>
              <a:t>2.7.3 </a:t>
            </a:r>
            <a:r>
              <a:rPr lang="es-ES" dirty="0">
                <a:solidFill>
                  <a:srgbClr val="FFFFFF"/>
                </a:solidFill>
              </a:rPr>
              <a:t>Plan de Contingencia</a:t>
            </a:r>
          </a:p>
        </p:txBody>
      </p:sp>
      <p:sp>
        <p:nvSpPr>
          <p:cNvPr id="27" name="Shape 230"/>
          <p:cNvSpPr/>
          <p:nvPr/>
        </p:nvSpPr>
        <p:spPr>
          <a:xfrm>
            <a:off x="4809823" y="10358835"/>
            <a:ext cx="16067821" cy="3066591"/>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 name="CuadroTexto 2"/>
          <p:cNvSpPr txBox="1"/>
          <p:nvPr/>
        </p:nvSpPr>
        <p:spPr>
          <a:xfrm>
            <a:off x="5763492" y="11755135"/>
            <a:ext cx="14357036" cy="13080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r>
              <a:rPr lang="es-ES" sz="2500" dirty="0">
                <a:solidFill>
                  <a:srgbClr val="00000A"/>
                </a:solidFill>
                <a:uFill>
                  <a:solidFill>
                    <a:srgbClr val="00000A"/>
                  </a:solidFill>
                </a:uFill>
                <a:latin typeface="Helvetica Neue"/>
                <a:ea typeface="Helvetica Neue"/>
                <a:cs typeface="Helvetica Neue"/>
              </a:rPr>
              <a:t>Cualquier deficiencia por parte de algún miembro del grupo deberá ser adquirida por otro miembro, y tras ello, ponerla en común para el conocimiento de todos.</a:t>
            </a:r>
          </a:p>
        </p:txBody>
      </p:sp>
    </p:spTree>
    <p:extLst>
      <p:ext uri="{BB962C8B-B14F-4D97-AF65-F5344CB8AC3E}">
        <p14:creationId xmlns:p14="http://schemas.microsoft.com/office/powerpoint/2010/main" val="2565944851"/>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8" name="pasted-image.tiff"/>
          <p:cNvPicPr>
            <a:picLocks noChangeAspect="1"/>
          </p:cNvPicPr>
          <p:nvPr/>
        </p:nvPicPr>
        <p:blipFill>
          <a:blip r:embed="rId3">
            <a:extLst/>
          </a:blip>
          <a:stretch>
            <a:fillRect/>
          </a:stretch>
        </p:blipFill>
        <p:spPr>
          <a:xfrm>
            <a:off x="-816206" y="-529723"/>
            <a:ext cx="26829216" cy="2397845"/>
          </a:xfrm>
          <a:prstGeom prst="rect">
            <a:avLst/>
          </a:prstGeom>
          <a:ln w="12700">
            <a:miter lim="400000"/>
          </a:ln>
        </p:spPr>
      </p:pic>
      <p:pic>
        <p:nvPicPr>
          <p:cNvPr id="169" name="pasted-image.tiff"/>
          <p:cNvPicPr>
            <a:picLocks noChangeAspect="1"/>
          </p:cNvPicPr>
          <p:nvPr/>
        </p:nvPicPr>
        <p:blipFill>
          <a:blip r:embed="rId4">
            <a:extLst/>
          </a:blip>
          <a:stretch>
            <a:fillRect/>
          </a:stretch>
        </p:blipFill>
        <p:spPr>
          <a:xfrm>
            <a:off x="20120527" y="590633"/>
            <a:ext cx="2416330" cy="766807"/>
          </a:xfrm>
          <a:prstGeom prst="rect">
            <a:avLst/>
          </a:prstGeom>
          <a:ln w="12700">
            <a:miter lim="400000"/>
          </a:ln>
        </p:spPr>
      </p:pic>
      <p:sp>
        <p:nvSpPr>
          <p:cNvPr id="171" name="Shape 171"/>
          <p:cNvSpPr/>
          <p:nvPr/>
        </p:nvSpPr>
        <p:spPr>
          <a:xfrm>
            <a:off x="1044067" y="512137"/>
            <a:ext cx="1659636" cy="77139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t>Indice</a:t>
            </a:r>
          </a:p>
        </p:txBody>
      </p:sp>
      <p:sp>
        <p:nvSpPr>
          <p:cNvPr id="172" name="Shape 172"/>
          <p:cNvSpPr/>
          <p:nvPr/>
        </p:nvSpPr>
        <p:spPr>
          <a:xfrm>
            <a:off x="1721031" y="5738951"/>
            <a:ext cx="3084056" cy="4103688"/>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spcBef>
                <a:spcPts val="0"/>
              </a:spcBef>
              <a:defRPr sz="2000">
                <a:solidFill>
                  <a:srgbClr val="000000"/>
                </a:solidFill>
                <a:uFill>
                  <a:solidFill>
                    <a:srgbClr val="000000"/>
                  </a:solidFill>
                </a:uFill>
                <a:latin typeface="Helvetica Neue"/>
                <a:ea typeface="Helvetica Neue"/>
                <a:cs typeface="Helvetica Neue"/>
                <a:sym typeface="Helvetica Neue"/>
              </a:defRPr>
            </a:lvl1pPr>
          </a:lstStyle>
          <a:p>
            <a:r>
              <a:rPr lang="es-ES_tradnl" dirty="0">
                <a:hlinkClick r:id="rId5" action="ppaction://hlinksldjump"/>
              </a:rPr>
              <a:t>1 </a:t>
            </a:r>
            <a:r>
              <a:rPr lang="es-ES_tradnl" dirty="0" err="1">
                <a:hlinkClick r:id="rId5" action="ppaction://hlinksldjump"/>
              </a:rPr>
              <a:t>Propó</a:t>
            </a:r>
            <a:r>
              <a:rPr lang="it-IT" dirty="0">
                <a:hlinkClick r:id="rId5" action="ppaction://hlinksldjump"/>
              </a:rPr>
              <a:t>sito del plan	</a:t>
            </a:r>
            <a:endParaRPr lang="es-ES" dirty="0"/>
          </a:p>
          <a:p>
            <a:r>
              <a:rPr lang="es-ES_tradnl" dirty="0">
                <a:hlinkClick r:id="rId6" action="ppaction://hlinksldjump"/>
              </a:rPr>
              <a:t>2 Ámbito del proyecto y objetivos</a:t>
            </a:r>
            <a:r>
              <a:rPr lang="es-ES_tradnl" dirty="0"/>
              <a:t>	</a:t>
            </a:r>
            <a:endParaRPr lang="es-ES" dirty="0"/>
          </a:p>
          <a:p>
            <a:r>
              <a:rPr lang="es-ES_tradnl" dirty="0"/>
              <a:t>	</a:t>
            </a:r>
            <a:r>
              <a:rPr lang="es-ES_tradnl" dirty="0">
                <a:hlinkClick r:id="rId6" action="ppaction://hlinksldjump"/>
              </a:rPr>
              <a:t>2.1	Declaración del </a:t>
            </a:r>
            <a:r>
              <a:rPr lang="es-ES_tradnl" dirty="0"/>
              <a:t>	</a:t>
            </a:r>
            <a:r>
              <a:rPr lang="es-ES_tradnl" dirty="0">
                <a:hlinkClick r:id="rId6" action="ppaction://hlinksldjump"/>
              </a:rPr>
              <a:t>á</a:t>
            </a:r>
            <a:r>
              <a:rPr lang="it-IT" dirty="0">
                <a:hlinkClick r:id="rId6" action="ppaction://hlinksldjump"/>
              </a:rPr>
              <a:t>mbito</a:t>
            </a:r>
            <a:r>
              <a:rPr lang="it-IT" dirty="0"/>
              <a:t>	</a:t>
            </a:r>
            <a:endParaRPr lang="es-ES" dirty="0"/>
          </a:p>
          <a:p>
            <a:r>
              <a:rPr lang="es-ES_tradnl" dirty="0"/>
              <a:t>	</a:t>
            </a:r>
            <a:r>
              <a:rPr lang="es-ES_tradnl" dirty="0">
                <a:hlinkClick r:id="rId6" action="ppaction://hlinksldjump"/>
              </a:rPr>
              <a:t>2.2	Funciones</a:t>
            </a:r>
            <a:r>
              <a:rPr lang="es-ES_tradnl" dirty="0"/>
              <a:t> 			</a:t>
            </a:r>
            <a:r>
              <a:rPr lang="es-ES_tradnl" dirty="0">
                <a:hlinkClick r:id="rId6" action="ppaction://hlinksldjump"/>
              </a:rPr>
              <a:t>principales</a:t>
            </a:r>
            <a:r>
              <a:rPr lang="es-ES_tradnl" dirty="0"/>
              <a:t>	</a:t>
            </a:r>
            <a:endParaRPr lang="es-ES" dirty="0"/>
          </a:p>
          <a:p>
            <a:r>
              <a:rPr lang="es-ES_tradnl" dirty="0"/>
              <a:t>	</a:t>
            </a:r>
            <a:r>
              <a:rPr lang="es-ES_tradnl" dirty="0">
                <a:hlinkClick r:id="rId7" action="ppaction://hlinksldjump"/>
              </a:rPr>
              <a:t>2.3	Aspectos de </a:t>
            </a:r>
            <a:r>
              <a:rPr lang="es-ES_tradnl" dirty="0"/>
              <a:t>		</a:t>
            </a:r>
            <a:r>
              <a:rPr lang="es-ES_tradnl" dirty="0">
                <a:hlinkClick r:id="rId7" action="ppaction://hlinksldjump"/>
              </a:rPr>
              <a:t>rendimiento</a:t>
            </a:r>
            <a:r>
              <a:rPr lang="es-ES_tradnl" dirty="0"/>
              <a:t>	</a:t>
            </a:r>
            <a:endParaRPr lang="es-ES" dirty="0"/>
          </a:p>
          <a:p>
            <a:r>
              <a:rPr lang="es-ES_tradnl" dirty="0"/>
              <a:t>	</a:t>
            </a:r>
            <a:r>
              <a:rPr lang="es-ES_tradnl" dirty="0">
                <a:hlinkClick r:id="rId7" action="ppaction://hlinksldjump"/>
              </a:rPr>
              <a:t>2.4 Restricciones y </a:t>
            </a:r>
            <a:r>
              <a:rPr lang="es-ES_tradnl" dirty="0"/>
              <a:t>		</a:t>
            </a:r>
            <a:r>
              <a:rPr lang="es-ES_tradnl" dirty="0">
                <a:hlinkClick r:id="rId7" action="ppaction://hlinksldjump"/>
              </a:rPr>
              <a:t>té</a:t>
            </a:r>
            <a:r>
              <a:rPr lang="pt-PT" dirty="0">
                <a:hlinkClick r:id="rId7" action="ppaction://hlinksldjump"/>
              </a:rPr>
              <a:t>cnicas de </a:t>
            </a:r>
            <a:r>
              <a:rPr lang="pt-PT" dirty="0"/>
              <a:t>				</a:t>
            </a:r>
            <a:r>
              <a:rPr lang="pt-PT" dirty="0">
                <a:hlinkClick r:id="rId7" action="ppaction://hlinksldjump"/>
              </a:rPr>
              <a:t>gesti</a:t>
            </a:r>
            <a:r>
              <a:rPr lang="es-ES_tradnl" dirty="0">
                <a:hlinkClick r:id="rId7" action="ppaction://hlinksldjump"/>
              </a:rPr>
              <a:t>ón</a:t>
            </a:r>
            <a:r>
              <a:rPr lang="es-ES_tradnl" dirty="0"/>
              <a:t>	</a:t>
            </a:r>
            <a:endParaRPr lang="es-ES" dirty="0"/>
          </a:p>
          <a:p>
            <a:r>
              <a:rPr lang="es-ES_tradnl" dirty="0">
                <a:hlinkClick r:id="rId8" action="ppaction://hlinksldjump"/>
              </a:rPr>
              <a:t>3 Modelo de proceso</a:t>
            </a:r>
            <a:r>
              <a:rPr dirty="0"/>
              <a:t>	</a:t>
            </a:r>
          </a:p>
        </p:txBody>
      </p:sp>
      <p:sp>
        <p:nvSpPr>
          <p:cNvPr id="173" name="Shape 173"/>
          <p:cNvSpPr/>
          <p:nvPr/>
        </p:nvSpPr>
        <p:spPr>
          <a:xfrm>
            <a:off x="20120527" y="5742120"/>
            <a:ext cx="2665794" cy="164147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marL="153670" indent="-153670" defTabSz="457200">
              <a:spcBef>
                <a:spcPts val="0"/>
              </a:spcBef>
              <a:buSzPct val="100000"/>
              <a:buAutoNum type="arabicPeriod"/>
              <a:defRPr sz="2000">
                <a:solidFill>
                  <a:srgbClr val="000000"/>
                </a:solidFill>
                <a:uFill>
                  <a:solidFill>
                    <a:srgbClr val="000000"/>
                  </a:solidFill>
                </a:uFill>
                <a:latin typeface="Helvetica Neue"/>
                <a:ea typeface="Helvetica Neue"/>
                <a:cs typeface="Helvetica Neue"/>
                <a:sym typeface="Helvetica Neue"/>
              </a:defRPr>
            </a:lvl1pPr>
          </a:lstStyle>
          <a:p>
            <a:pPr marL="0" indent="0">
              <a:buNone/>
            </a:pPr>
            <a:r>
              <a:rPr lang="es-ES_tradnl" dirty="0"/>
              <a:t>1 </a:t>
            </a:r>
            <a:r>
              <a:rPr lang="it-IT" dirty="0"/>
              <a:t>Personal	</a:t>
            </a:r>
            <a:endParaRPr lang="es-ES" dirty="0"/>
          </a:p>
          <a:p>
            <a:pPr marL="0" indent="0">
              <a:buNone/>
            </a:pPr>
            <a:r>
              <a:rPr lang="es-ES_tradnl" dirty="0"/>
              <a:t>2 Hardware y software</a:t>
            </a:r>
            <a:endParaRPr lang="es-ES" dirty="0"/>
          </a:p>
          <a:p>
            <a:pPr marL="0" indent="0">
              <a:buNone/>
            </a:pPr>
            <a:r>
              <a:rPr lang="nl-NL" dirty="0"/>
              <a:t>	2.1 Hardware</a:t>
            </a:r>
            <a:endParaRPr lang="es-ES" dirty="0"/>
          </a:p>
          <a:p>
            <a:pPr marL="0" indent="0">
              <a:buNone/>
            </a:pPr>
            <a:r>
              <a:rPr lang="es-ES" dirty="0"/>
              <a:t>	2.2 Software</a:t>
            </a:r>
          </a:p>
          <a:p>
            <a:pPr marL="0" indent="0">
              <a:buNone/>
            </a:pPr>
            <a:r>
              <a:rPr lang="es-ES" dirty="0"/>
              <a:t>3 </a:t>
            </a:r>
            <a:r>
              <a:rPr lang="pt-PT" dirty="0"/>
              <a:t>Lista de recursos</a:t>
            </a:r>
            <a:endParaRPr dirty="0"/>
          </a:p>
        </p:txBody>
      </p:sp>
      <p:sp>
        <p:nvSpPr>
          <p:cNvPr id="174" name="Shape 174"/>
          <p:cNvSpPr/>
          <p:nvPr/>
        </p:nvSpPr>
        <p:spPr>
          <a:xfrm>
            <a:off x="5805533" y="5885989"/>
            <a:ext cx="3593050" cy="1025922"/>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p>
            <a:pPr defTabSz="457200">
              <a:spcBef>
                <a:spcPts val="0"/>
              </a:spcBef>
            </a:pPr>
            <a:r>
              <a:rPr lang="es-ES_tradnl" sz="2000" dirty="0">
                <a:solidFill>
                  <a:srgbClr val="000000"/>
                </a:solidFill>
                <a:uFill>
                  <a:solidFill>
                    <a:srgbClr val="000000"/>
                  </a:solidFill>
                </a:uFill>
                <a:latin typeface="Helvetica Neue"/>
                <a:ea typeface="Helvetica Neue"/>
                <a:cs typeface="Helvetica Neue"/>
                <a:sym typeface="Helvetica Neue"/>
              </a:rPr>
              <a:t>1 Técnicas de estimación	</a:t>
            </a:r>
            <a:endParaRPr lang="es-ES" sz="2000" dirty="0">
              <a:solidFill>
                <a:srgbClr val="000000"/>
              </a:solidFill>
              <a:uFill>
                <a:solidFill>
                  <a:srgbClr val="000000"/>
                </a:solidFill>
              </a:uFill>
              <a:latin typeface="Helvetica Neue"/>
              <a:ea typeface="Helvetica Neue"/>
              <a:cs typeface="Helvetica Neue"/>
              <a:sym typeface="Helvetica Neue"/>
            </a:endParaRPr>
          </a:p>
          <a:p>
            <a:pPr defTabSz="457200">
              <a:spcBef>
                <a:spcPts val="0"/>
              </a:spcBef>
            </a:pPr>
            <a:r>
              <a:rPr lang="es-ES_tradnl" sz="2000" dirty="0">
                <a:solidFill>
                  <a:srgbClr val="000000"/>
                </a:solidFill>
                <a:uFill>
                  <a:solidFill>
                    <a:srgbClr val="000000"/>
                  </a:solidFill>
                </a:uFill>
                <a:latin typeface="Helvetica Neue"/>
                <a:ea typeface="Helvetica Neue"/>
                <a:cs typeface="Helvetica Neue"/>
                <a:sym typeface="Helvetica Neue"/>
              </a:rPr>
              <a:t>2 Estimaciones de esfuerzo,            coste y duración</a:t>
            </a:r>
            <a:endParaRPr sz="2000" dirty="0">
              <a:solidFill>
                <a:srgbClr val="000000"/>
              </a:solidFill>
              <a:uFill>
                <a:solidFill>
                  <a:srgbClr val="000000"/>
                </a:solidFill>
              </a:uFill>
              <a:latin typeface="Helvetica Neue"/>
              <a:ea typeface="Helvetica Neue"/>
              <a:cs typeface="Helvetica Neue"/>
              <a:sym typeface="Helvetica Neue"/>
            </a:endParaRPr>
          </a:p>
        </p:txBody>
      </p:sp>
      <p:sp>
        <p:nvSpPr>
          <p:cNvPr id="175" name="Shape 175"/>
          <p:cNvSpPr/>
          <p:nvPr/>
        </p:nvSpPr>
        <p:spPr>
          <a:xfrm>
            <a:off x="10539387" y="5905250"/>
            <a:ext cx="3977486" cy="2718693"/>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defTabSz="457200">
              <a:spcBef>
                <a:spcPts val="0"/>
              </a:spcBef>
            </a:pPr>
            <a:r>
              <a:rPr lang="es-ES_tradnl" sz="2000" dirty="0">
                <a:solidFill>
                  <a:srgbClr val="000000"/>
                </a:solidFill>
                <a:uFill>
                  <a:solidFill>
                    <a:srgbClr val="000000"/>
                  </a:solidFill>
                </a:uFill>
                <a:latin typeface="Helvetica Neue"/>
                <a:ea typeface="Helvetica Neue"/>
                <a:cs typeface="Helvetica Neue"/>
                <a:sym typeface="Helvetica Neue"/>
              </a:rPr>
              <a:t>1 Priorización de riesgos del proyecto	</a:t>
            </a:r>
            <a:endParaRPr lang="es-ES" sz="2000" dirty="0">
              <a:solidFill>
                <a:srgbClr val="000000"/>
              </a:solidFill>
              <a:uFill>
                <a:solidFill>
                  <a:srgbClr val="000000"/>
                </a:solidFill>
              </a:uFill>
              <a:latin typeface="Helvetica Neue"/>
              <a:ea typeface="Helvetica Neue"/>
              <a:cs typeface="Helvetica Neue"/>
              <a:sym typeface="Helvetica Neue"/>
            </a:endParaRPr>
          </a:p>
          <a:p>
            <a:pPr defTabSz="457200">
              <a:spcBef>
                <a:spcPts val="0"/>
              </a:spcBef>
            </a:pPr>
            <a:r>
              <a:rPr lang="es-ES_tradnl" sz="2000" dirty="0">
                <a:solidFill>
                  <a:srgbClr val="000000"/>
                </a:solidFill>
                <a:uFill>
                  <a:solidFill>
                    <a:srgbClr val="000000"/>
                  </a:solidFill>
                </a:uFill>
                <a:latin typeface="Helvetica Neue"/>
                <a:ea typeface="Helvetica Neue"/>
                <a:cs typeface="Helvetica Neue"/>
                <a:sym typeface="Helvetica Neue"/>
              </a:rPr>
              <a:t>2 </a:t>
            </a:r>
            <a:r>
              <a:rPr lang="nl-NL" sz="2000" dirty="0">
                <a:solidFill>
                  <a:srgbClr val="000000"/>
                </a:solidFill>
                <a:uFill>
                  <a:solidFill>
                    <a:srgbClr val="000000"/>
                  </a:solidFill>
                </a:uFill>
                <a:latin typeface="Helvetica Neue"/>
                <a:ea typeface="Helvetica Neue"/>
                <a:cs typeface="Helvetica Neue"/>
                <a:sym typeface="Helvetica Neue"/>
              </a:rPr>
              <a:t>Plan de gesti</a:t>
            </a:r>
            <a:r>
              <a:rPr lang="es-ES_tradnl" sz="2000" dirty="0">
                <a:solidFill>
                  <a:srgbClr val="000000"/>
                </a:solidFill>
                <a:uFill>
                  <a:solidFill>
                    <a:srgbClr val="000000"/>
                  </a:solidFill>
                </a:uFill>
                <a:latin typeface="Helvetica Neue"/>
                <a:ea typeface="Helvetica Neue"/>
                <a:cs typeface="Helvetica Neue"/>
                <a:sym typeface="Helvetica Neue"/>
              </a:rPr>
              <a:t>ón del riesgo Reducción, supervisión y gestión del riesgo	</a:t>
            </a:r>
            <a:endParaRPr lang="es-ES" sz="2000" dirty="0">
              <a:solidFill>
                <a:srgbClr val="000000"/>
              </a:solidFill>
              <a:uFill>
                <a:solidFill>
                  <a:srgbClr val="000000"/>
                </a:solidFill>
              </a:uFill>
              <a:latin typeface="Helvetica Neue"/>
              <a:ea typeface="Helvetica Neue"/>
              <a:cs typeface="Helvetica Neue"/>
              <a:sym typeface="Helvetica Neue"/>
            </a:endParaRPr>
          </a:p>
          <a:p>
            <a:pPr defTabSz="457200">
              <a:spcBef>
                <a:spcPts val="0"/>
              </a:spcBef>
            </a:pPr>
            <a:r>
              <a:rPr lang="es-ES_tradnl" sz="2000" dirty="0">
                <a:solidFill>
                  <a:srgbClr val="000000"/>
                </a:solidFill>
                <a:uFill>
                  <a:solidFill>
                    <a:srgbClr val="000000"/>
                  </a:solidFill>
                </a:uFill>
                <a:latin typeface="Helvetica Neue"/>
                <a:ea typeface="Helvetica Neue"/>
                <a:cs typeface="Helvetica Neue"/>
                <a:sym typeface="Helvetica Neue"/>
              </a:rPr>
              <a:t>3 Planificación temporal del Control de Riesgos	</a:t>
            </a:r>
            <a:endParaRPr lang="es-ES" sz="2000" dirty="0">
              <a:solidFill>
                <a:srgbClr val="000000"/>
              </a:solidFill>
              <a:uFill>
                <a:solidFill>
                  <a:srgbClr val="000000"/>
                </a:solidFill>
              </a:uFill>
              <a:latin typeface="Helvetica Neue"/>
              <a:ea typeface="Helvetica Neue"/>
              <a:cs typeface="Helvetica Neue"/>
              <a:sym typeface="Helvetica Neue"/>
            </a:endParaRPr>
          </a:p>
          <a:p>
            <a:pPr defTabSz="457200">
              <a:spcBef>
                <a:spcPts val="0"/>
              </a:spcBef>
            </a:pPr>
            <a:r>
              <a:rPr lang="es-ES_tradnl" sz="2000" dirty="0">
                <a:solidFill>
                  <a:srgbClr val="000000"/>
                </a:solidFill>
                <a:uFill>
                  <a:solidFill>
                    <a:srgbClr val="000000"/>
                  </a:solidFill>
                </a:uFill>
                <a:latin typeface="Helvetica Neue"/>
                <a:ea typeface="Helvetica Neue"/>
                <a:cs typeface="Helvetica Neue"/>
                <a:sym typeface="Helvetica Neue"/>
              </a:rPr>
              <a:t>4 Resumen</a:t>
            </a:r>
            <a:r>
              <a:rPr sz="2000" dirty="0">
                <a:solidFill>
                  <a:srgbClr val="000000"/>
                </a:solidFill>
                <a:uFill>
                  <a:solidFill>
                    <a:srgbClr val="000000"/>
                  </a:solidFill>
                </a:uFill>
                <a:latin typeface="Helvetica Neue"/>
                <a:ea typeface="Helvetica Neue"/>
                <a:cs typeface="Helvetica Neue"/>
                <a:sym typeface="Helvetica Neue"/>
              </a:rPr>
              <a:t>	</a:t>
            </a:r>
            <a:r>
              <a:rPr dirty="0"/>
              <a:t>	</a:t>
            </a:r>
          </a:p>
        </p:txBody>
      </p:sp>
      <p:sp>
        <p:nvSpPr>
          <p:cNvPr id="176" name="Shape 176">
            <a:hlinkClick r:id="rId5" action="ppaction://hlinksldjump"/>
          </p:cNvPr>
          <p:cNvSpPr/>
          <p:nvPr/>
        </p:nvSpPr>
        <p:spPr>
          <a:xfrm>
            <a:off x="996710" y="3562138"/>
            <a:ext cx="4030812" cy="622301"/>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77" name="Shape 177"/>
          <p:cNvSpPr/>
          <p:nvPr/>
        </p:nvSpPr>
        <p:spPr>
          <a:xfrm>
            <a:off x="1930317" y="3655091"/>
            <a:ext cx="2163598" cy="436396"/>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2200" b="1">
                <a:solidFill>
                  <a:srgbClr val="FFFFFF"/>
                </a:solidFill>
                <a:latin typeface="Helvetica Neue"/>
                <a:ea typeface="Helvetica Neue"/>
                <a:cs typeface="Helvetica Neue"/>
                <a:sym typeface="Helvetica Neue"/>
              </a:defRPr>
            </a:lvl1pPr>
          </a:lstStyle>
          <a:p>
            <a:r>
              <a:rPr dirty="0"/>
              <a:t>1 </a:t>
            </a:r>
            <a:r>
              <a:rPr dirty="0" err="1"/>
              <a:t>Introduccion</a:t>
            </a:r>
            <a:endParaRPr dirty="0"/>
          </a:p>
        </p:txBody>
      </p:sp>
      <p:sp>
        <p:nvSpPr>
          <p:cNvPr id="178" name="Shape 178">
            <a:hlinkClick r:id="rId5" action="ppaction://hlinksldjump"/>
          </p:cNvPr>
          <p:cNvSpPr/>
          <p:nvPr/>
        </p:nvSpPr>
        <p:spPr>
          <a:xfrm>
            <a:off x="5586652" y="3562138"/>
            <a:ext cx="4030812" cy="622301"/>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79" name="Shape 179"/>
          <p:cNvSpPr/>
          <p:nvPr/>
        </p:nvSpPr>
        <p:spPr>
          <a:xfrm>
            <a:off x="5687179" y="3647832"/>
            <a:ext cx="4841922" cy="441146"/>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a:defRPr sz="2200" b="1">
                <a:solidFill>
                  <a:srgbClr val="FFFFFF"/>
                </a:solidFill>
                <a:latin typeface="Helvetica Neue"/>
                <a:ea typeface="Helvetica Neue"/>
                <a:cs typeface="Helvetica Neue"/>
                <a:sym typeface="Helvetica Neue"/>
              </a:defRPr>
            </a:lvl1pPr>
          </a:lstStyle>
          <a:p>
            <a:r>
              <a:rPr dirty="0"/>
              <a:t>2 </a:t>
            </a:r>
            <a:r>
              <a:rPr lang="es-ES_tradnl" dirty="0"/>
              <a:t>Estimaciones del proyecto</a:t>
            </a:r>
            <a:endParaRPr dirty="0"/>
          </a:p>
        </p:txBody>
      </p:sp>
      <p:sp>
        <p:nvSpPr>
          <p:cNvPr id="180" name="Shape 180">
            <a:hlinkClick r:id="rId5" action="ppaction://hlinksldjump"/>
          </p:cNvPr>
          <p:cNvSpPr/>
          <p:nvPr/>
        </p:nvSpPr>
        <p:spPr>
          <a:xfrm>
            <a:off x="10176594" y="3593818"/>
            <a:ext cx="4030812" cy="622301"/>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81" name="Shape 181"/>
          <p:cNvSpPr/>
          <p:nvPr/>
        </p:nvSpPr>
        <p:spPr>
          <a:xfrm>
            <a:off x="10094771" y="3684394"/>
            <a:ext cx="4237434" cy="441146"/>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a:defRPr sz="2200" b="1">
                <a:solidFill>
                  <a:srgbClr val="FFFFFF"/>
                </a:solidFill>
                <a:latin typeface="Helvetica Neue"/>
                <a:ea typeface="Helvetica Neue"/>
                <a:cs typeface="Helvetica Neue"/>
                <a:sym typeface="Helvetica Neue"/>
              </a:defRPr>
            </a:lvl1pPr>
          </a:lstStyle>
          <a:p>
            <a:pPr algn="ctr"/>
            <a:r>
              <a:rPr dirty="0"/>
              <a:t>3 </a:t>
            </a:r>
            <a:r>
              <a:rPr lang="es-ES" dirty="0"/>
              <a:t>G</a:t>
            </a:r>
            <a:r>
              <a:rPr lang="pt-PT" dirty="0"/>
              <a:t>esti</a:t>
            </a:r>
            <a:r>
              <a:rPr lang="es-ES_tradnl" dirty="0" err="1"/>
              <a:t>ón</a:t>
            </a:r>
            <a:r>
              <a:rPr lang="es-ES_tradnl" dirty="0"/>
              <a:t> del riesgo</a:t>
            </a:r>
            <a:endParaRPr dirty="0"/>
          </a:p>
        </p:txBody>
      </p:sp>
      <p:sp>
        <p:nvSpPr>
          <p:cNvPr id="182" name="Shape 182">
            <a:hlinkClick r:id="rId5" action="ppaction://hlinksldjump"/>
          </p:cNvPr>
          <p:cNvSpPr/>
          <p:nvPr/>
        </p:nvSpPr>
        <p:spPr>
          <a:xfrm>
            <a:off x="14766536" y="3625497"/>
            <a:ext cx="4030812" cy="622301"/>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83" name="Shape 183"/>
          <p:cNvSpPr/>
          <p:nvPr/>
        </p:nvSpPr>
        <p:spPr>
          <a:xfrm>
            <a:off x="15048307" y="3710085"/>
            <a:ext cx="3749041" cy="441146"/>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a:defRPr sz="2200" b="1">
                <a:solidFill>
                  <a:srgbClr val="FFFFFF"/>
                </a:solidFill>
                <a:latin typeface="Helvetica Neue"/>
                <a:ea typeface="Helvetica Neue"/>
                <a:cs typeface="Helvetica Neue"/>
                <a:sym typeface="Helvetica Neue"/>
              </a:defRPr>
            </a:lvl1pPr>
          </a:lstStyle>
          <a:p>
            <a:r>
              <a:rPr dirty="0"/>
              <a:t>4 </a:t>
            </a:r>
            <a:r>
              <a:rPr lang="es-ES_tradnl" dirty="0" err="1"/>
              <a:t>Planificació</a:t>
            </a:r>
            <a:r>
              <a:rPr lang="it-IT" dirty="0"/>
              <a:t>n temporal</a:t>
            </a:r>
            <a:endParaRPr dirty="0"/>
          </a:p>
        </p:txBody>
      </p:sp>
      <p:sp>
        <p:nvSpPr>
          <p:cNvPr id="184" name="Shape 184">
            <a:hlinkClick r:id="rId5" action="ppaction://hlinksldjump"/>
          </p:cNvPr>
          <p:cNvSpPr/>
          <p:nvPr/>
        </p:nvSpPr>
        <p:spPr>
          <a:xfrm>
            <a:off x="19356478" y="3593818"/>
            <a:ext cx="4030812" cy="622301"/>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85" name="Shape 185"/>
          <p:cNvSpPr/>
          <p:nvPr/>
        </p:nvSpPr>
        <p:spPr>
          <a:xfrm>
            <a:off x="19649630" y="3684394"/>
            <a:ext cx="4768210" cy="441146"/>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a:defRPr sz="2200" b="1">
                <a:solidFill>
                  <a:srgbClr val="FFFFFF"/>
                </a:solidFill>
                <a:latin typeface="Helvetica Neue"/>
                <a:ea typeface="Helvetica Neue"/>
                <a:cs typeface="Helvetica Neue"/>
                <a:sym typeface="Helvetica Neue"/>
              </a:defRPr>
            </a:lvl1pPr>
          </a:lstStyle>
          <a:p>
            <a:r>
              <a:rPr dirty="0"/>
              <a:t>5 </a:t>
            </a:r>
            <a:r>
              <a:rPr lang="es-ES_tradnl" dirty="0"/>
              <a:t>Recursos del proyecto</a:t>
            </a:r>
            <a:endParaRPr dirty="0"/>
          </a:p>
        </p:txBody>
      </p:sp>
      <p:sp>
        <p:nvSpPr>
          <p:cNvPr id="186" name="Shape 186"/>
          <p:cNvSpPr/>
          <p:nvPr/>
        </p:nvSpPr>
        <p:spPr>
          <a:xfrm>
            <a:off x="936906" y="4844942"/>
            <a:ext cx="4150420" cy="5656803"/>
          </a:xfrm>
          <a:prstGeom prst="roundRect">
            <a:avLst>
              <a:gd name="adj" fmla="val 32015"/>
            </a:avLst>
          </a:prstGeom>
          <a:ln w="381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187" name="Shape 187"/>
          <p:cNvSpPr/>
          <p:nvPr/>
        </p:nvSpPr>
        <p:spPr>
          <a:xfrm>
            <a:off x="5526848" y="4844943"/>
            <a:ext cx="4150420" cy="5656802"/>
          </a:xfrm>
          <a:prstGeom prst="roundRect">
            <a:avLst>
              <a:gd name="adj" fmla="val 21900"/>
            </a:avLst>
          </a:prstGeom>
          <a:ln w="381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188" name="Shape 188"/>
          <p:cNvSpPr/>
          <p:nvPr/>
        </p:nvSpPr>
        <p:spPr>
          <a:xfrm>
            <a:off x="10116790" y="4844943"/>
            <a:ext cx="4150420" cy="5656802"/>
          </a:xfrm>
          <a:prstGeom prst="roundRect">
            <a:avLst>
              <a:gd name="adj" fmla="val 18996"/>
            </a:avLst>
          </a:prstGeom>
          <a:ln w="381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189" name="Shape 189"/>
          <p:cNvSpPr/>
          <p:nvPr/>
        </p:nvSpPr>
        <p:spPr>
          <a:xfrm>
            <a:off x="14706732" y="4844943"/>
            <a:ext cx="4150420" cy="5656802"/>
          </a:xfrm>
          <a:prstGeom prst="roundRect">
            <a:avLst>
              <a:gd name="adj" fmla="val 21900"/>
            </a:avLst>
          </a:prstGeom>
          <a:ln w="381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191" name="Shape 191"/>
          <p:cNvSpPr/>
          <p:nvPr/>
        </p:nvSpPr>
        <p:spPr>
          <a:xfrm>
            <a:off x="15119117" y="5905250"/>
            <a:ext cx="3516784" cy="1333698"/>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p>
            <a:pPr defTabSz="457200">
              <a:spcBef>
                <a:spcPts val="0"/>
              </a:spcBef>
              <a:defRPr sz="2000">
                <a:solidFill>
                  <a:srgbClr val="000000"/>
                </a:solidFill>
                <a:uFill>
                  <a:solidFill>
                    <a:srgbClr val="000000"/>
                  </a:solidFill>
                </a:uFill>
                <a:latin typeface="Times New Roman"/>
                <a:ea typeface="Times New Roman"/>
                <a:cs typeface="Times New Roman"/>
                <a:sym typeface="Times New Roman"/>
              </a:defRPr>
            </a:pPr>
            <a:r>
              <a:rPr lang="es-ES" dirty="0">
                <a:latin typeface="Helvetica Neue"/>
                <a:ea typeface="Helvetica Neue"/>
                <a:cs typeface="Helvetica Neue"/>
                <a:sym typeface="Helvetica Neue"/>
              </a:rPr>
              <a:t>1 Estructura de descomposición del trabajo/Planificación temporal</a:t>
            </a:r>
          </a:p>
          <a:p>
            <a:pPr defTabSz="457200">
              <a:spcBef>
                <a:spcPts val="0"/>
              </a:spcBef>
              <a:defRPr sz="2000">
                <a:solidFill>
                  <a:srgbClr val="000000"/>
                </a:solidFill>
                <a:uFill>
                  <a:solidFill>
                    <a:srgbClr val="000000"/>
                  </a:solidFill>
                </a:uFill>
                <a:latin typeface="Times New Roman"/>
                <a:ea typeface="Times New Roman"/>
                <a:cs typeface="Times New Roman"/>
                <a:sym typeface="Times New Roman"/>
              </a:defRPr>
            </a:pPr>
            <a:r>
              <a:rPr lang="es-ES" dirty="0">
                <a:latin typeface="Helvetica Neue"/>
                <a:ea typeface="Helvetica Neue"/>
                <a:cs typeface="Helvetica Neue"/>
                <a:sym typeface="Helvetica Neue"/>
              </a:rPr>
              <a:t>2 Gráfico Gantt	</a:t>
            </a:r>
          </a:p>
        </p:txBody>
      </p:sp>
      <p:sp>
        <p:nvSpPr>
          <p:cNvPr id="26" name="Shape 187"/>
          <p:cNvSpPr/>
          <p:nvPr/>
        </p:nvSpPr>
        <p:spPr>
          <a:xfrm>
            <a:off x="19356478" y="4844943"/>
            <a:ext cx="4150420" cy="5656802"/>
          </a:xfrm>
          <a:prstGeom prst="roundRect">
            <a:avLst>
              <a:gd name="adj" fmla="val 21900"/>
            </a:avLst>
          </a:prstGeom>
          <a:ln w="381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4" name="Marcador de número de diapositiva 3"/>
          <p:cNvSpPr>
            <a:spLocks noGrp="1"/>
          </p:cNvSpPr>
          <p:nvPr>
            <p:ph type="sldNum" sz="quarter" idx="2"/>
          </p:nvPr>
        </p:nvSpPr>
        <p:spPr/>
        <p:txBody>
          <a:bodyPr/>
          <a:lstStyle/>
          <a:p>
            <a:fld id="{86CB4B4D-7CA3-9044-876B-883B54F8677D}" type="slidenum">
              <a:rPr lang="es-ES" smtClean="0"/>
              <a:t>2</a:t>
            </a:fld>
            <a:endParaRPr lang="es-ES"/>
          </a:p>
        </p:txBody>
      </p:sp>
    </p:spTree>
    <p:extLst>
      <p:ext uri="{BB962C8B-B14F-4D97-AF65-F5344CB8AC3E}">
        <p14:creationId xmlns:p14="http://schemas.microsoft.com/office/powerpoint/2010/main" val="778317248"/>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4"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45"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47" name="Shape 247"/>
          <p:cNvSpPr/>
          <p:nvPr/>
        </p:nvSpPr>
        <p:spPr>
          <a:xfrm>
            <a:off x="1044066" y="500292"/>
            <a:ext cx="5392502"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lang="es-ES" dirty="0"/>
              <a:t>3</a:t>
            </a:r>
            <a:r>
              <a:rPr dirty="0"/>
              <a:t>. </a:t>
            </a:r>
            <a:r>
              <a:rPr lang="pt-PT" dirty="0"/>
              <a:t>Gesti</a:t>
            </a:r>
            <a:r>
              <a:rPr lang="es-ES_tradnl" dirty="0" err="1"/>
              <a:t>ón</a:t>
            </a:r>
            <a:r>
              <a:rPr lang="es-ES_tradnl" dirty="0"/>
              <a:t> del riesgo</a:t>
            </a:r>
            <a:endParaRPr dirty="0"/>
          </a:p>
        </p:txBody>
      </p:sp>
      <p:sp>
        <p:nvSpPr>
          <p:cNvPr id="249" name="Shape 249"/>
          <p:cNvSpPr/>
          <p:nvPr/>
        </p:nvSpPr>
        <p:spPr>
          <a:xfrm>
            <a:off x="8577107" y="2250645"/>
            <a:ext cx="8067704"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50" name="Shape 250"/>
          <p:cNvSpPr/>
          <p:nvPr/>
        </p:nvSpPr>
        <p:spPr>
          <a:xfrm>
            <a:off x="8812539" y="2336091"/>
            <a:ext cx="7832272"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 dirty="0">
                <a:solidFill>
                  <a:srgbClr val="FFFFFF"/>
                </a:solidFill>
              </a:rPr>
              <a:t>2.8 Problemas inherentes a la Base de Datos</a:t>
            </a:r>
          </a:p>
        </p:txBody>
      </p:sp>
      <p:sp>
        <p:nvSpPr>
          <p:cNvPr id="4" name="Marcador de número de diapositiva 3"/>
          <p:cNvSpPr>
            <a:spLocks noGrp="1"/>
          </p:cNvSpPr>
          <p:nvPr>
            <p:ph type="sldNum" sz="quarter" idx="2"/>
          </p:nvPr>
        </p:nvSpPr>
        <p:spPr/>
        <p:txBody>
          <a:bodyPr/>
          <a:lstStyle/>
          <a:p>
            <a:fld id="{86CB4B4D-7CA3-9044-876B-883B54F8677D}" type="slidenum">
              <a:rPr lang="es-ES" smtClean="0"/>
              <a:t>20</a:t>
            </a:fld>
            <a:endParaRPr lang="es-ES"/>
          </a:p>
        </p:txBody>
      </p:sp>
      <p:sp>
        <p:nvSpPr>
          <p:cNvPr id="9" name="Shape 249"/>
          <p:cNvSpPr/>
          <p:nvPr/>
        </p:nvSpPr>
        <p:spPr>
          <a:xfrm>
            <a:off x="10889673" y="3342909"/>
            <a:ext cx="3435928"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0" name="Shape 250"/>
          <p:cNvSpPr/>
          <p:nvPr/>
        </p:nvSpPr>
        <p:spPr>
          <a:xfrm>
            <a:off x="11233060" y="3446479"/>
            <a:ext cx="2877391"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_tradnl" dirty="0">
                <a:solidFill>
                  <a:srgbClr val="FFFFFF"/>
                </a:solidFill>
              </a:rPr>
              <a:t>2.8.1 </a:t>
            </a:r>
            <a:r>
              <a:rPr lang="es-ES" dirty="0">
                <a:solidFill>
                  <a:srgbClr val="FFFFFF"/>
                </a:solidFill>
              </a:rPr>
              <a:t>Reducción</a:t>
            </a:r>
          </a:p>
        </p:txBody>
      </p:sp>
      <p:sp>
        <p:nvSpPr>
          <p:cNvPr id="11" name="Shape 230"/>
          <p:cNvSpPr/>
          <p:nvPr/>
        </p:nvSpPr>
        <p:spPr>
          <a:xfrm>
            <a:off x="4809823" y="3188866"/>
            <a:ext cx="16067821" cy="3543898"/>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 name="CuadroTexto 1"/>
          <p:cNvSpPr txBox="1"/>
          <p:nvPr/>
        </p:nvSpPr>
        <p:spPr>
          <a:xfrm>
            <a:off x="5719949" y="4430181"/>
            <a:ext cx="14713527" cy="251350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s-ES" sz="2500" dirty="0">
                <a:solidFill>
                  <a:srgbClr val="00000A"/>
                </a:solidFill>
                <a:uFill>
                  <a:solidFill>
                    <a:srgbClr val="00000A"/>
                  </a:solidFill>
                </a:uFill>
                <a:latin typeface="Helvetica Neue"/>
                <a:ea typeface="Helvetica Neue"/>
                <a:cs typeface="Helvetica Neue"/>
              </a:rPr>
              <a:t>Se hace necesario realizar y evaluar un correcto análisis del Modelo de Datos, que cubra todos los aspectos del aplicativo. Se trata de establecer los correctos parámetros de tamaño de almacenamiento y tiempos de respuesta aceptables</a:t>
            </a:r>
          </a:p>
          <a:p>
            <a:endParaRPr lang="es-ES" sz="2500" dirty="0">
              <a:solidFill>
                <a:srgbClr val="00000A"/>
              </a:solidFill>
              <a:uFill>
                <a:solidFill>
                  <a:srgbClr val="00000A"/>
                </a:solidFill>
              </a:uFill>
              <a:latin typeface="Helvetica Neue"/>
              <a:ea typeface="Helvetica Neue"/>
              <a:cs typeface="Helvetica Neue"/>
            </a:endParaRPr>
          </a:p>
        </p:txBody>
      </p:sp>
      <p:sp>
        <p:nvSpPr>
          <p:cNvPr id="21" name="Shape 249"/>
          <p:cNvSpPr/>
          <p:nvPr/>
        </p:nvSpPr>
        <p:spPr>
          <a:xfrm>
            <a:off x="10889673" y="7083929"/>
            <a:ext cx="3435928"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2" name="Shape 250"/>
          <p:cNvSpPr/>
          <p:nvPr/>
        </p:nvSpPr>
        <p:spPr>
          <a:xfrm>
            <a:off x="11136879" y="7187501"/>
            <a:ext cx="3069751"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 dirty="0">
                <a:solidFill>
                  <a:srgbClr val="FFFFFF"/>
                </a:solidFill>
              </a:rPr>
              <a:t>2.8.2 Supervisión</a:t>
            </a:r>
          </a:p>
        </p:txBody>
      </p:sp>
      <p:sp>
        <p:nvSpPr>
          <p:cNvPr id="23" name="Shape 230"/>
          <p:cNvSpPr/>
          <p:nvPr/>
        </p:nvSpPr>
        <p:spPr>
          <a:xfrm>
            <a:off x="4809823" y="6886807"/>
            <a:ext cx="16067821" cy="3368456"/>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4" name="CuadroTexto 23"/>
          <p:cNvSpPr txBox="1"/>
          <p:nvPr/>
        </p:nvSpPr>
        <p:spPr>
          <a:xfrm>
            <a:off x="5719949" y="7698185"/>
            <a:ext cx="14713527" cy="251350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r>
              <a:rPr lang="es-ES" sz="2500" dirty="0">
                <a:solidFill>
                  <a:srgbClr val="00000A"/>
                </a:solidFill>
                <a:uFill>
                  <a:solidFill>
                    <a:srgbClr val="00000A"/>
                  </a:solidFill>
                </a:uFill>
                <a:latin typeface="Helvetica Neue"/>
                <a:ea typeface="Helvetica Neue"/>
                <a:cs typeface="Helvetica Neue"/>
              </a:rPr>
              <a:t>El Modelo de Datos debe ser una tarea que debe quedar bastante “cerrada” en las primeras fases de Desarrollo del sistema.</a:t>
            </a:r>
          </a:p>
          <a:p>
            <a:pPr algn="just"/>
            <a:r>
              <a:rPr lang="es-ES" sz="2500" dirty="0">
                <a:solidFill>
                  <a:srgbClr val="00000A"/>
                </a:solidFill>
                <a:uFill>
                  <a:solidFill>
                    <a:srgbClr val="00000A"/>
                  </a:solidFill>
                </a:uFill>
                <a:latin typeface="Helvetica Neue"/>
                <a:ea typeface="Helvetica Neue"/>
                <a:cs typeface="Helvetica Neue"/>
              </a:rPr>
              <a:t>Se debe someter a estudio por parte de todos los miembros del grupo, ya que previsiblemente, la BBDD afectará a todo el sistema.</a:t>
            </a:r>
          </a:p>
        </p:txBody>
      </p:sp>
      <p:sp>
        <p:nvSpPr>
          <p:cNvPr id="25" name="Shape 249"/>
          <p:cNvSpPr/>
          <p:nvPr/>
        </p:nvSpPr>
        <p:spPr>
          <a:xfrm>
            <a:off x="10398110" y="10543781"/>
            <a:ext cx="4831796"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6" name="Shape 250"/>
          <p:cNvSpPr/>
          <p:nvPr/>
        </p:nvSpPr>
        <p:spPr>
          <a:xfrm>
            <a:off x="10517077" y="10617504"/>
            <a:ext cx="4712829"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_tradnl" dirty="0">
                <a:solidFill>
                  <a:srgbClr val="FFFFFF"/>
                </a:solidFill>
              </a:rPr>
              <a:t>2.8.3 </a:t>
            </a:r>
            <a:r>
              <a:rPr lang="es-ES" dirty="0">
                <a:solidFill>
                  <a:srgbClr val="FFFFFF"/>
                </a:solidFill>
              </a:rPr>
              <a:t>Plan de Contingencia</a:t>
            </a:r>
          </a:p>
        </p:txBody>
      </p:sp>
      <p:sp>
        <p:nvSpPr>
          <p:cNvPr id="27" name="Shape 230"/>
          <p:cNvSpPr/>
          <p:nvPr/>
        </p:nvSpPr>
        <p:spPr>
          <a:xfrm>
            <a:off x="4809823" y="10409306"/>
            <a:ext cx="16067821" cy="3016120"/>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 name="CuadroTexto 2"/>
          <p:cNvSpPr txBox="1"/>
          <p:nvPr/>
        </p:nvSpPr>
        <p:spPr>
          <a:xfrm>
            <a:off x="5763492" y="11947495"/>
            <a:ext cx="14357036" cy="923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r>
              <a:rPr lang="es-ES" sz="2500" dirty="0">
                <a:solidFill>
                  <a:srgbClr val="00000A"/>
                </a:solidFill>
                <a:uFill>
                  <a:solidFill>
                    <a:srgbClr val="00000A"/>
                  </a:solidFill>
                </a:uFill>
                <a:latin typeface="Helvetica Neue"/>
                <a:ea typeface="Helvetica Neue"/>
                <a:cs typeface="Helvetica Neue"/>
              </a:rPr>
              <a:t>Revisión de la Base de Datos y puesta a punto de nuevas modificaciones.</a:t>
            </a:r>
          </a:p>
        </p:txBody>
      </p:sp>
    </p:spTree>
    <p:extLst>
      <p:ext uri="{BB962C8B-B14F-4D97-AF65-F5344CB8AC3E}">
        <p14:creationId xmlns:p14="http://schemas.microsoft.com/office/powerpoint/2010/main" val="3191432066"/>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4"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45"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47" name="Shape 247"/>
          <p:cNvSpPr/>
          <p:nvPr/>
        </p:nvSpPr>
        <p:spPr>
          <a:xfrm>
            <a:off x="1044066" y="500292"/>
            <a:ext cx="5392502"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lang="es-ES" dirty="0"/>
              <a:t>3</a:t>
            </a:r>
            <a:r>
              <a:rPr dirty="0"/>
              <a:t>. </a:t>
            </a:r>
            <a:r>
              <a:rPr lang="pt-PT" dirty="0"/>
              <a:t>Gesti</a:t>
            </a:r>
            <a:r>
              <a:rPr lang="es-ES_tradnl" dirty="0" err="1"/>
              <a:t>ón</a:t>
            </a:r>
            <a:r>
              <a:rPr lang="es-ES_tradnl" dirty="0"/>
              <a:t> del riesgo</a:t>
            </a:r>
            <a:endParaRPr dirty="0"/>
          </a:p>
        </p:txBody>
      </p:sp>
      <p:sp>
        <p:nvSpPr>
          <p:cNvPr id="249" name="Shape 249"/>
          <p:cNvSpPr/>
          <p:nvPr/>
        </p:nvSpPr>
        <p:spPr>
          <a:xfrm>
            <a:off x="8862857" y="2250645"/>
            <a:ext cx="6932778"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50" name="Shape 250"/>
          <p:cNvSpPr/>
          <p:nvPr/>
        </p:nvSpPr>
        <p:spPr>
          <a:xfrm>
            <a:off x="9098289" y="2336091"/>
            <a:ext cx="6697346"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 dirty="0">
                <a:solidFill>
                  <a:srgbClr val="FFFFFF"/>
                </a:solidFill>
              </a:rPr>
              <a:t>2.9 Abandono de miembros del equipo</a:t>
            </a:r>
          </a:p>
        </p:txBody>
      </p:sp>
      <p:sp>
        <p:nvSpPr>
          <p:cNvPr id="4" name="Marcador de número de diapositiva 3"/>
          <p:cNvSpPr>
            <a:spLocks noGrp="1"/>
          </p:cNvSpPr>
          <p:nvPr>
            <p:ph type="sldNum" sz="quarter" idx="2"/>
          </p:nvPr>
        </p:nvSpPr>
        <p:spPr/>
        <p:txBody>
          <a:bodyPr/>
          <a:lstStyle/>
          <a:p>
            <a:fld id="{86CB4B4D-7CA3-9044-876B-883B54F8677D}" type="slidenum">
              <a:rPr lang="es-ES" smtClean="0"/>
              <a:t>21</a:t>
            </a:fld>
            <a:endParaRPr lang="es-ES"/>
          </a:p>
        </p:txBody>
      </p:sp>
      <p:sp>
        <p:nvSpPr>
          <p:cNvPr id="9" name="Shape 249"/>
          <p:cNvSpPr/>
          <p:nvPr/>
        </p:nvSpPr>
        <p:spPr>
          <a:xfrm>
            <a:off x="10889673" y="3542841"/>
            <a:ext cx="3435928"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0" name="Shape 250"/>
          <p:cNvSpPr/>
          <p:nvPr/>
        </p:nvSpPr>
        <p:spPr>
          <a:xfrm>
            <a:off x="11233060" y="3646411"/>
            <a:ext cx="2877391"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_tradnl" dirty="0">
                <a:solidFill>
                  <a:srgbClr val="FFFFFF"/>
                </a:solidFill>
              </a:rPr>
              <a:t>2.9.1 </a:t>
            </a:r>
            <a:r>
              <a:rPr lang="es-ES" dirty="0">
                <a:solidFill>
                  <a:srgbClr val="FFFFFF"/>
                </a:solidFill>
              </a:rPr>
              <a:t>Reducción</a:t>
            </a:r>
          </a:p>
        </p:txBody>
      </p:sp>
      <p:sp>
        <p:nvSpPr>
          <p:cNvPr id="11" name="Shape 230"/>
          <p:cNvSpPr/>
          <p:nvPr/>
        </p:nvSpPr>
        <p:spPr>
          <a:xfrm>
            <a:off x="4809823" y="3309506"/>
            <a:ext cx="16067821" cy="3293240"/>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 name="CuadroTexto 1"/>
          <p:cNvSpPr txBox="1"/>
          <p:nvPr/>
        </p:nvSpPr>
        <p:spPr>
          <a:xfrm>
            <a:off x="5719948" y="4457971"/>
            <a:ext cx="14713527" cy="13080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s-ES" sz="2500" dirty="0">
                <a:solidFill>
                  <a:srgbClr val="00000A"/>
                </a:solidFill>
                <a:uFill>
                  <a:solidFill>
                    <a:srgbClr val="00000A"/>
                  </a:solidFill>
                </a:uFill>
                <a:latin typeface="Helvetica Neue"/>
                <a:ea typeface="Helvetica Neue"/>
                <a:cs typeface="Helvetica Neue"/>
              </a:rPr>
              <a:t>Este riesgo se autorregula por el propio interés de los integrantes del grupo en el proyecto. Si bien, no se está ni mucho menos exento de sufrir una baja en el equipo.</a:t>
            </a:r>
          </a:p>
        </p:txBody>
      </p:sp>
      <p:sp>
        <p:nvSpPr>
          <p:cNvPr id="21" name="Shape 249"/>
          <p:cNvSpPr/>
          <p:nvPr/>
        </p:nvSpPr>
        <p:spPr>
          <a:xfrm>
            <a:off x="10889673" y="7157348"/>
            <a:ext cx="3435928"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dirty="0"/>
          </a:p>
        </p:txBody>
      </p:sp>
      <p:sp>
        <p:nvSpPr>
          <p:cNvPr id="22" name="Shape 250"/>
          <p:cNvSpPr/>
          <p:nvPr/>
        </p:nvSpPr>
        <p:spPr>
          <a:xfrm>
            <a:off x="11136879" y="7260920"/>
            <a:ext cx="3069751"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 dirty="0">
                <a:solidFill>
                  <a:srgbClr val="FFFFFF"/>
                </a:solidFill>
              </a:rPr>
              <a:t>2.9.2 Supervisión</a:t>
            </a:r>
          </a:p>
        </p:txBody>
      </p:sp>
      <p:sp>
        <p:nvSpPr>
          <p:cNvPr id="23" name="Shape 230"/>
          <p:cNvSpPr/>
          <p:nvPr/>
        </p:nvSpPr>
        <p:spPr>
          <a:xfrm>
            <a:off x="4809823" y="6990996"/>
            <a:ext cx="16067821" cy="2800178"/>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4" name="CuadroTexto 23"/>
          <p:cNvSpPr txBox="1"/>
          <p:nvPr/>
        </p:nvSpPr>
        <p:spPr>
          <a:xfrm>
            <a:off x="5719949" y="8029185"/>
            <a:ext cx="14713527" cy="923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r>
              <a:rPr lang="es-ES" sz="2500" dirty="0">
                <a:solidFill>
                  <a:srgbClr val="00000A"/>
                </a:solidFill>
                <a:uFill>
                  <a:solidFill>
                    <a:srgbClr val="00000A"/>
                  </a:solidFill>
                </a:uFill>
                <a:latin typeface="Helvetica Neue"/>
                <a:ea typeface="Helvetica Neue"/>
                <a:cs typeface="Helvetica Neue"/>
              </a:rPr>
              <a:t>Comunicación entre los miembros del equipo.</a:t>
            </a:r>
          </a:p>
        </p:txBody>
      </p:sp>
      <p:sp>
        <p:nvSpPr>
          <p:cNvPr id="25" name="Shape 249"/>
          <p:cNvSpPr/>
          <p:nvPr/>
        </p:nvSpPr>
        <p:spPr>
          <a:xfrm>
            <a:off x="10398110" y="10543781"/>
            <a:ext cx="4831796"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6" name="Shape 250"/>
          <p:cNvSpPr/>
          <p:nvPr/>
        </p:nvSpPr>
        <p:spPr>
          <a:xfrm>
            <a:off x="10517077" y="10617504"/>
            <a:ext cx="4712829"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_tradnl" dirty="0">
                <a:solidFill>
                  <a:srgbClr val="FFFFFF"/>
                </a:solidFill>
              </a:rPr>
              <a:t>2.9.3 </a:t>
            </a:r>
            <a:r>
              <a:rPr lang="es-ES" dirty="0">
                <a:solidFill>
                  <a:srgbClr val="FFFFFF"/>
                </a:solidFill>
              </a:rPr>
              <a:t>Plan de Contingencia</a:t>
            </a:r>
          </a:p>
        </p:txBody>
      </p:sp>
      <p:sp>
        <p:nvSpPr>
          <p:cNvPr id="27" name="Shape 230"/>
          <p:cNvSpPr/>
          <p:nvPr/>
        </p:nvSpPr>
        <p:spPr>
          <a:xfrm>
            <a:off x="4809823" y="10078636"/>
            <a:ext cx="16067821" cy="3346790"/>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 name="CuadroTexto 2"/>
          <p:cNvSpPr txBox="1"/>
          <p:nvPr/>
        </p:nvSpPr>
        <p:spPr>
          <a:xfrm>
            <a:off x="5763492" y="11947495"/>
            <a:ext cx="14357036" cy="923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r>
              <a:rPr lang="es-ES" sz="2500" dirty="0">
                <a:solidFill>
                  <a:srgbClr val="00000A"/>
                </a:solidFill>
                <a:uFill>
                  <a:solidFill>
                    <a:srgbClr val="00000A"/>
                  </a:solidFill>
                </a:uFill>
                <a:latin typeface="Helvetica Neue"/>
                <a:ea typeface="Helvetica Neue"/>
                <a:cs typeface="Helvetica Neue"/>
              </a:rPr>
              <a:t>Redistribución de las funciones asignadas a la persona saliente entre el resto de integrantes.</a:t>
            </a:r>
          </a:p>
        </p:txBody>
      </p:sp>
    </p:spTree>
    <p:extLst>
      <p:ext uri="{BB962C8B-B14F-4D97-AF65-F5344CB8AC3E}">
        <p14:creationId xmlns:p14="http://schemas.microsoft.com/office/powerpoint/2010/main" val="1899386559"/>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4"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45"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47" name="Shape 247"/>
          <p:cNvSpPr/>
          <p:nvPr/>
        </p:nvSpPr>
        <p:spPr>
          <a:xfrm>
            <a:off x="1044066" y="500292"/>
            <a:ext cx="5392502"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lang="es-ES" dirty="0"/>
              <a:t>3</a:t>
            </a:r>
            <a:r>
              <a:rPr dirty="0"/>
              <a:t>. </a:t>
            </a:r>
            <a:r>
              <a:rPr lang="pt-PT" dirty="0"/>
              <a:t>Gesti</a:t>
            </a:r>
            <a:r>
              <a:rPr lang="es-ES_tradnl" dirty="0" err="1"/>
              <a:t>ón</a:t>
            </a:r>
            <a:r>
              <a:rPr lang="es-ES_tradnl" dirty="0"/>
              <a:t> del riesgo</a:t>
            </a:r>
            <a:endParaRPr dirty="0"/>
          </a:p>
        </p:txBody>
      </p:sp>
      <p:sp>
        <p:nvSpPr>
          <p:cNvPr id="249" name="Shape 249"/>
          <p:cNvSpPr/>
          <p:nvPr/>
        </p:nvSpPr>
        <p:spPr>
          <a:xfrm>
            <a:off x="7663922" y="2419841"/>
            <a:ext cx="9281367"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50" name="Shape 250"/>
          <p:cNvSpPr/>
          <p:nvPr/>
        </p:nvSpPr>
        <p:spPr>
          <a:xfrm>
            <a:off x="8154422" y="2523412"/>
            <a:ext cx="8277907"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 dirty="0">
                <a:solidFill>
                  <a:srgbClr val="FFFFFF"/>
                </a:solidFill>
              </a:rPr>
              <a:t>4 Planificación temporal del Control de Riesgos </a:t>
            </a:r>
          </a:p>
        </p:txBody>
      </p:sp>
      <p:sp>
        <p:nvSpPr>
          <p:cNvPr id="4" name="Marcador de número de diapositiva 3"/>
          <p:cNvSpPr>
            <a:spLocks noGrp="1"/>
          </p:cNvSpPr>
          <p:nvPr>
            <p:ph type="sldNum" sz="quarter" idx="2"/>
          </p:nvPr>
        </p:nvSpPr>
        <p:spPr/>
        <p:txBody>
          <a:bodyPr/>
          <a:lstStyle/>
          <a:p>
            <a:fld id="{86CB4B4D-7CA3-9044-876B-883B54F8677D}" type="slidenum">
              <a:rPr lang="es-ES" smtClean="0"/>
              <a:t>22</a:t>
            </a:fld>
            <a:endParaRPr lang="es-ES"/>
          </a:p>
        </p:txBody>
      </p:sp>
      <p:sp>
        <p:nvSpPr>
          <p:cNvPr id="9" name="Shape 230"/>
          <p:cNvSpPr/>
          <p:nvPr/>
        </p:nvSpPr>
        <p:spPr>
          <a:xfrm>
            <a:off x="4809823" y="4230537"/>
            <a:ext cx="16067821" cy="1867744"/>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10" name="CuadroTexto 9"/>
          <p:cNvSpPr txBox="1"/>
          <p:nvPr/>
        </p:nvSpPr>
        <p:spPr>
          <a:xfrm>
            <a:off x="5719948" y="4334108"/>
            <a:ext cx="14713527" cy="13080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s-ES" sz="2500" dirty="0">
                <a:solidFill>
                  <a:srgbClr val="00000A"/>
                </a:solidFill>
                <a:uFill>
                  <a:solidFill>
                    <a:srgbClr val="00000A"/>
                  </a:solidFill>
                </a:uFill>
                <a:latin typeface="Helvetica Neue"/>
                <a:ea typeface="Helvetica Neue"/>
                <a:cs typeface="Helvetica Neue"/>
              </a:rPr>
              <a:t> Lo ideal sería adoptar una estrategia proactiva, es decir, prevenir los riesgos antes de que ocurran, pero no siempre es posible, adoptando una estrategia reactiva, de reacción al riesgo ya acaecido.</a:t>
            </a:r>
          </a:p>
        </p:txBody>
      </p:sp>
      <p:sp>
        <p:nvSpPr>
          <p:cNvPr id="13" name="Shape 249"/>
          <p:cNvSpPr/>
          <p:nvPr/>
        </p:nvSpPr>
        <p:spPr>
          <a:xfrm>
            <a:off x="10658475" y="7241149"/>
            <a:ext cx="2914650"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4" name="Shape 250"/>
          <p:cNvSpPr/>
          <p:nvPr/>
        </p:nvSpPr>
        <p:spPr>
          <a:xfrm>
            <a:off x="11097647" y="7344720"/>
            <a:ext cx="2066271"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 dirty="0">
                <a:solidFill>
                  <a:srgbClr val="FFFFFF"/>
                </a:solidFill>
              </a:rPr>
              <a:t>5 Resumen</a:t>
            </a:r>
          </a:p>
        </p:txBody>
      </p:sp>
      <p:sp>
        <p:nvSpPr>
          <p:cNvPr id="15" name="Shape 230"/>
          <p:cNvSpPr/>
          <p:nvPr/>
        </p:nvSpPr>
        <p:spPr>
          <a:xfrm>
            <a:off x="4809823" y="8430680"/>
            <a:ext cx="16067821" cy="3907309"/>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16" name="CuadroTexto 15"/>
          <p:cNvSpPr txBox="1"/>
          <p:nvPr/>
        </p:nvSpPr>
        <p:spPr>
          <a:xfrm>
            <a:off x="5719948" y="8431729"/>
            <a:ext cx="14713527" cy="36676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s-ES" sz="2500" dirty="0">
                <a:solidFill>
                  <a:srgbClr val="00000A"/>
                </a:solidFill>
                <a:uFill>
                  <a:solidFill>
                    <a:srgbClr val="00000A"/>
                  </a:solidFill>
                </a:uFill>
                <a:latin typeface="Helvetica Neue"/>
                <a:ea typeface="Helvetica Neue"/>
                <a:cs typeface="Helvetica Neue"/>
              </a:rPr>
              <a:t>La Gestión de los Riesgos se revela como una parte esencial del Plan de Proyecto y se erige como una herramienta útil y poderosa, que, sin ella, estaríamos expuestos a situaciones a veces dramáticas que podrían poner en riesgo la viabilidad de todo el proyecto.</a:t>
            </a:r>
          </a:p>
          <a:p>
            <a:r>
              <a:rPr lang="es-ES" sz="2500" dirty="0">
                <a:solidFill>
                  <a:srgbClr val="00000A"/>
                </a:solidFill>
                <a:uFill>
                  <a:solidFill>
                    <a:srgbClr val="00000A"/>
                  </a:solidFill>
                </a:uFill>
                <a:latin typeface="Helvetica Neue"/>
                <a:ea typeface="Helvetica Neue"/>
                <a:cs typeface="Helvetica Neue"/>
              </a:rPr>
              <a:t>Aun así, es de reconocer, que a veces puede ser complicada esta gestión, debido, en gran parte, al carácter puramente aleatorio de algunos riesgos. Pero en otros muchos casos una buena planificación de la gestión de los riesgos puede ayudar a que si estos se produjeran su impacto sea menor o incluso nulo.</a:t>
            </a:r>
          </a:p>
        </p:txBody>
      </p:sp>
    </p:spTree>
    <p:extLst>
      <p:ext uri="{BB962C8B-B14F-4D97-AF65-F5344CB8AC3E}">
        <p14:creationId xmlns:p14="http://schemas.microsoft.com/office/powerpoint/2010/main" val="2249169531"/>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195"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197" name="Shape 197"/>
          <p:cNvSpPr/>
          <p:nvPr/>
        </p:nvSpPr>
        <p:spPr>
          <a:xfrm>
            <a:off x="1044066" y="500292"/>
            <a:ext cx="6386364"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lang="es-ES" dirty="0"/>
              <a:t>4</a:t>
            </a:r>
            <a:r>
              <a:rPr dirty="0"/>
              <a:t>.</a:t>
            </a:r>
            <a:r>
              <a:rPr lang="es-ES" dirty="0"/>
              <a:t> Planificación temporal</a:t>
            </a:r>
            <a:endParaRPr dirty="0"/>
          </a:p>
        </p:txBody>
      </p:sp>
      <p:grpSp>
        <p:nvGrpSpPr>
          <p:cNvPr id="200" name="Group 200"/>
          <p:cNvGrpSpPr/>
          <p:nvPr/>
        </p:nvGrpSpPr>
        <p:grpSpPr>
          <a:xfrm>
            <a:off x="6743700" y="3690293"/>
            <a:ext cx="12770187" cy="1502369"/>
            <a:chOff x="-1" y="0"/>
            <a:chExt cx="11652223" cy="1502367"/>
          </a:xfrm>
        </p:grpSpPr>
        <p:sp>
          <p:nvSpPr>
            <p:cNvPr id="198" name="Shape 198"/>
            <p:cNvSpPr/>
            <p:nvPr/>
          </p:nvSpPr>
          <p:spPr>
            <a:xfrm>
              <a:off x="-1" y="0"/>
              <a:ext cx="10282734"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dirty="0"/>
            </a:p>
          </p:txBody>
        </p:sp>
        <p:sp>
          <p:nvSpPr>
            <p:cNvPr id="199" name="Shape 199"/>
            <p:cNvSpPr/>
            <p:nvPr/>
          </p:nvSpPr>
          <p:spPr>
            <a:xfrm>
              <a:off x="-1" y="40430"/>
              <a:ext cx="11652223" cy="146193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a:solidFill>
                    <a:srgbClr val="FFFFFF"/>
                  </a:solidFill>
                </a:defRPr>
              </a:lvl1pPr>
            </a:lstStyle>
            <a:p>
              <a:r>
                <a:rPr dirty="0"/>
                <a:t>1 </a:t>
              </a:r>
              <a:r>
                <a:rPr lang="es-ES" dirty="0"/>
                <a:t>Estructura de descomposición del trabajo/Planificación temporal</a:t>
              </a:r>
            </a:p>
            <a:p>
              <a:endParaRPr dirty="0"/>
            </a:p>
          </p:txBody>
        </p:sp>
      </p:grpSp>
      <p:sp>
        <p:nvSpPr>
          <p:cNvPr id="201" name="Shape 201"/>
          <p:cNvSpPr/>
          <p:nvPr/>
        </p:nvSpPr>
        <p:spPr>
          <a:xfrm>
            <a:off x="5311534" y="4913608"/>
            <a:ext cx="14430563" cy="5316455"/>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marL="457200" algn="just" defTabSz="457200">
              <a:lnSpc>
                <a:spcPct val="115000"/>
              </a:lnSpc>
              <a:spcBef>
                <a:spcPts val="600"/>
              </a:spcBef>
              <a:tabLst>
                <a:tab pos="444500" algn="l"/>
              </a:tabLst>
              <a:defRPr sz="2500">
                <a:solidFill>
                  <a:srgbClr val="00000A"/>
                </a:solidFill>
                <a:uFill>
                  <a:solidFill>
                    <a:srgbClr val="00000A"/>
                  </a:solidFill>
                </a:uFill>
                <a:latin typeface="Helvetica Neue"/>
                <a:ea typeface="Helvetica Neue"/>
                <a:cs typeface="Helvetica Neue"/>
                <a:sym typeface="Helvetica Neue"/>
              </a:defRPr>
            </a:lvl1pPr>
          </a:lstStyle>
          <a:p>
            <a:r>
              <a:rPr lang="es-ES_tradnl" dirty="0"/>
              <a:t>Nuestro proyecto se va a elaborar mediante un proceso unificado de desarrollo, es por eso que vamos a dividir el proyecto en subsistemas lo que nos va a permitir trabajar en varias partes a la vez.</a:t>
            </a:r>
            <a:endParaRPr lang="es-ES" dirty="0"/>
          </a:p>
          <a:p>
            <a:r>
              <a:rPr lang="es-ES_tradnl" dirty="0"/>
              <a:t>La organización del proyecto será:</a:t>
            </a:r>
            <a:endParaRPr lang="es-ES" dirty="0"/>
          </a:p>
          <a:p>
            <a:pPr lvl="0" fontAlgn="base"/>
            <a:r>
              <a:rPr lang="es-ES_tradnl" u="sng" dirty="0"/>
              <a:t>Análisis</a:t>
            </a:r>
            <a:r>
              <a:rPr lang="es-ES_tradnl" dirty="0"/>
              <a:t>: recogemos la información, realizamos los requisitos y definimos los usuarios.</a:t>
            </a:r>
            <a:endParaRPr lang="es-ES" dirty="0"/>
          </a:p>
          <a:p>
            <a:pPr lvl="0" fontAlgn="base"/>
            <a:r>
              <a:rPr lang="es-ES_tradnl" u="sng" dirty="0"/>
              <a:t>Diseño</a:t>
            </a:r>
            <a:r>
              <a:rPr lang="es-ES_tradnl" dirty="0"/>
              <a:t>: realizamos un diseño del entorno gráfico y definimos los estilos que va a tener el programa.</a:t>
            </a:r>
            <a:endParaRPr lang="es-ES" dirty="0"/>
          </a:p>
          <a:p>
            <a:pPr lvl="0" fontAlgn="base"/>
            <a:r>
              <a:rPr lang="es-ES_tradnl" u="sng" dirty="0"/>
              <a:t>Documentación</a:t>
            </a:r>
            <a:r>
              <a:rPr lang="es-ES_tradnl" dirty="0"/>
              <a:t>: recopilamos toda la información en el SRS que nos servirá para realizar el diseño del programa.</a:t>
            </a:r>
            <a:endParaRPr lang="es-ES" dirty="0"/>
          </a:p>
          <a:p>
            <a:pPr lvl="0" fontAlgn="base"/>
            <a:r>
              <a:rPr lang="es-ES_tradnl" u="sng" dirty="0"/>
              <a:t>Construcción</a:t>
            </a:r>
            <a:r>
              <a:rPr lang="es-ES_tradnl" dirty="0"/>
              <a:t>: realizamos la codificación del programa, las pruebas necesarias y el ensamblaje de todas las partes del proyecto.</a:t>
            </a:r>
            <a:endParaRPr lang="es-ES" dirty="0"/>
          </a:p>
        </p:txBody>
      </p:sp>
      <p:sp>
        <p:nvSpPr>
          <p:cNvPr id="16" name="Shape 212"/>
          <p:cNvSpPr/>
          <p:nvPr/>
        </p:nvSpPr>
        <p:spPr>
          <a:xfrm>
            <a:off x="4492905" y="3278808"/>
            <a:ext cx="16067822" cy="9051737"/>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 name="Marcador de número de diapositiva 2"/>
          <p:cNvSpPr>
            <a:spLocks noGrp="1"/>
          </p:cNvSpPr>
          <p:nvPr>
            <p:ph type="sldNum" sz="quarter" idx="2"/>
          </p:nvPr>
        </p:nvSpPr>
        <p:spPr/>
        <p:txBody>
          <a:bodyPr/>
          <a:lstStyle/>
          <a:p>
            <a:fld id="{86CB4B4D-7CA3-9044-876B-883B54F8677D}" type="slidenum">
              <a:rPr lang="es-ES" smtClean="0"/>
              <a:t>23</a:t>
            </a:fld>
            <a:endParaRPr lang="es-ES"/>
          </a:p>
        </p:txBody>
      </p:sp>
    </p:spTree>
    <p:extLst>
      <p:ext uri="{BB962C8B-B14F-4D97-AF65-F5344CB8AC3E}">
        <p14:creationId xmlns:p14="http://schemas.microsoft.com/office/powerpoint/2010/main" val="3620539496"/>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195"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197" name="Shape 197"/>
          <p:cNvSpPr/>
          <p:nvPr/>
        </p:nvSpPr>
        <p:spPr>
          <a:xfrm>
            <a:off x="1044066" y="500292"/>
            <a:ext cx="6386364"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lang="es-ES" dirty="0"/>
              <a:t>4</a:t>
            </a:r>
            <a:r>
              <a:rPr dirty="0"/>
              <a:t>.</a:t>
            </a:r>
            <a:r>
              <a:rPr lang="es-ES" dirty="0"/>
              <a:t> Planificación temporal</a:t>
            </a:r>
            <a:endParaRPr dirty="0"/>
          </a:p>
        </p:txBody>
      </p:sp>
      <p:grpSp>
        <p:nvGrpSpPr>
          <p:cNvPr id="200" name="Group 200"/>
          <p:cNvGrpSpPr/>
          <p:nvPr/>
        </p:nvGrpSpPr>
        <p:grpSpPr>
          <a:xfrm>
            <a:off x="11183789" y="3718868"/>
            <a:ext cx="2686051" cy="1502369"/>
            <a:chOff x="-1" y="0"/>
            <a:chExt cx="3190024" cy="1502367"/>
          </a:xfrm>
        </p:grpSpPr>
        <p:sp>
          <p:nvSpPr>
            <p:cNvPr id="198" name="Shape 198"/>
            <p:cNvSpPr/>
            <p:nvPr/>
          </p:nvSpPr>
          <p:spPr>
            <a:xfrm>
              <a:off x="0" y="0"/>
              <a:ext cx="3190023"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dirty="0"/>
            </a:p>
          </p:txBody>
        </p:sp>
        <p:sp>
          <p:nvSpPr>
            <p:cNvPr id="199" name="Shape 199"/>
            <p:cNvSpPr/>
            <p:nvPr/>
          </p:nvSpPr>
          <p:spPr>
            <a:xfrm>
              <a:off x="-1" y="40430"/>
              <a:ext cx="3190023" cy="146193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spAutoFit/>
            </a:bodyPr>
            <a:lstStyle>
              <a:lvl1pPr>
                <a:defRPr>
                  <a:solidFill>
                    <a:srgbClr val="FFFFFF"/>
                  </a:solidFill>
                </a:defRPr>
              </a:lvl1pPr>
            </a:lstStyle>
            <a:p>
              <a:r>
                <a:rPr lang="es-ES" dirty="0"/>
                <a:t>2 Gráfico Gantt</a:t>
              </a:r>
            </a:p>
            <a:p>
              <a:endParaRPr dirty="0"/>
            </a:p>
          </p:txBody>
        </p:sp>
      </p:grpSp>
      <p:sp>
        <p:nvSpPr>
          <p:cNvPr id="16" name="Shape 212"/>
          <p:cNvSpPr/>
          <p:nvPr/>
        </p:nvSpPr>
        <p:spPr>
          <a:xfrm>
            <a:off x="4492905" y="3278808"/>
            <a:ext cx="16067822" cy="9051737"/>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 name="Marcador de número de diapositiva 2"/>
          <p:cNvSpPr>
            <a:spLocks noGrp="1"/>
          </p:cNvSpPr>
          <p:nvPr>
            <p:ph type="sldNum" sz="quarter" idx="2"/>
          </p:nvPr>
        </p:nvSpPr>
        <p:spPr/>
        <p:txBody>
          <a:bodyPr/>
          <a:lstStyle/>
          <a:p>
            <a:fld id="{86CB4B4D-7CA3-9044-876B-883B54F8677D}" type="slidenum">
              <a:rPr lang="es-ES" smtClean="0"/>
              <a:t>24</a:t>
            </a:fld>
            <a:endParaRPr lang="es-ES"/>
          </a:p>
        </p:txBody>
      </p:sp>
      <p:pic>
        <p:nvPicPr>
          <p:cNvPr id="13" name="Imagen 12">
            <a:hlinkClick r:id="rId4" action="ppaction://hlinkfile"/>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19258" y="4930328"/>
            <a:ext cx="9158288" cy="5605463"/>
          </a:xfrm>
          <a:prstGeom prst="rect">
            <a:avLst/>
          </a:prstGeom>
          <a:noFill/>
          <a:ln>
            <a:noFill/>
          </a:ln>
        </p:spPr>
      </p:pic>
      <p:sp>
        <p:nvSpPr>
          <p:cNvPr id="5" name="CuadroTexto 4"/>
          <p:cNvSpPr txBox="1"/>
          <p:nvPr/>
        </p:nvSpPr>
        <p:spPr>
          <a:xfrm>
            <a:off x="8019258" y="10035654"/>
            <a:ext cx="9258300" cy="100027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3400"/>
              </a:spcBef>
              <a:spcAft>
                <a:spcPts val="0"/>
              </a:spcAft>
              <a:buClrTx/>
              <a:buSzTx/>
              <a:buFontTx/>
              <a:buNone/>
              <a:tabLst/>
            </a:pPr>
            <a:r>
              <a:rPr kumimoji="0" lang="es-ES" sz="3000" b="0" i="0" u="none" strike="noStrike" cap="none" spc="0" normalizeH="0" baseline="0" dirty="0">
                <a:ln>
                  <a:noFill/>
                </a:ln>
                <a:solidFill>
                  <a:srgbClr val="838787"/>
                </a:solidFill>
                <a:effectLst/>
                <a:uFillTx/>
                <a:latin typeface="Avenir Next Medium"/>
                <a:ea typeface="Avenir Next Medium"/>
                <a:cs typeface="Avenir Next Medium"/>
                <a:sym typeface="Avenir Next Medium"/>
              </a:rPr>
              <a:t>Pulse en la imagen para acceder al fichero</a:t>
            </a:r>
          </a:p>
        </p:txBody>
      </p:sp>
    </p:spTree>
    <p:extLst>
      <p:ext uri="{BB962C8B-B14F-4D97-AF65-F5344CB8AC3E}">
        <p14:creationId xmlns:p14="http://schemas.microsoft.com/office/powerpoint/2010/main" val="2394726490"/>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195"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197" name="Shape 197"/>
          <p:cNvSpPr/>
          <p:nvPr/>
        </p:nvSpPr>
        <p:spPr>
          <a:xfrm>
            <a:off x="1044066" y="500292"/>
            <a:ext cx="6482544"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lang="es-ES" dirty="0"/>
              <a:t>5. Recursos del proyecto</a:t>
            </a:r>
            <a:endParaRPr dirty="0"/>
          </a:p>
        </p:txBody>
      </p:sp>
      <p:grpSp>
        <p:nvGrpSpPr>
          <p:cNvPr id="200" name="Group 200"/>
          <p:cNvGrpSpPr/>
          <p:nvPr/>
        </p:nvGrpSpPr>
        <p:grpSpPr>
          <a:xfrm>
            <a:off x="11183790" y="3718868"/>
            <a:ext cx="2246460" cy="771400"/>
            <a:chOff x="0" y="0"/>
            <a:chExt cx="3275042" cy="771399"/>
          </a:xfrm>
        </p:grpSpPr>
        <p:sp>
          <p:nvSpPr>
            <p:cNvPr id="198" name="Shape 198"/>
            <p:cNvSpPr/>
            <p:nvPr/>
          </p:nvSpPr>
          <p:spPr>
            <a:xfrm>
              <a:off x="0" y="0"/>
              <a:ext cx="3190023"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dirty="0"/>
            </a:p>
          </p:txBody>
        </p:sp>
        <p:sp>
          <p:nvSpPr>
            <p:cNvPr id="199" name="Shape 199"/>
            <p:cNvSpPr/>
            <p:nvPr/>
          </p:nvSpPr>
          <p:spPr>
            <a:xfrm>
              <a:off x="85019" y="103571"/>
              <a:ext cx="3190023" cy="56425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spAutoFit/>
            </a:bodyPr>
            <a:lstStyle>
              <a:lvl1pPr>
                <a:defRPr>
                  <a:solidFill>
                    <a:srgbClr val="FFFFFF"/>
                  </a:solidFill>
                </a:defRPr>
              </a:lvl1pPr>
            </a:lstStyle>
            <a:p>
              <a:r>
                <a:rPr lang="es-ES" dirty="0"/>
                <a:t>1  Personal</a:t>
              </a:r>
              <a:endParaRPr dirty="0"/>
            </a:p>
          </p:txBody>
        </p:sp>
      </p:grpSp>
      <p:sp>
        <p:nvSpPr>
          <p:cNvPr id="16" name="Shape 212"/>
          <p:cNvSpPr/>
          <p:nvPr/>
        </p:nvSpPr>
        <p:spPr>
          <a:xfrm>
            <a:off x="4492905" y="3278808"/>
            <a:ext cx="16067822" cy="7088905"/>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 name="Marcador de número de diapositiva 2"/>
          <p:cNvSpPr>
            <a:spLocks noGrp="1"/>
          </p:cNvSpPr>
          <p:nvPr>
            <p:ph type="sldNum" sz="quarter" idx="2"/>
          </p:nvPr>
        </p:nvSpPr>
        <p:spPr/>
        <p:txBody>
          <a:bodyPr/>
          <a:lstStyle/>
          <a:p>
            <a:fld id="{86CB4B4D-7CA3-9044-876B-883B54F8677D}" type="slidenum">
              <a:rPr lang="es-ES" smtClean="0"/>
              <a:t>25</a:t>
            </a:fld>
            <a:endParaRPr lang="es-ES"/>
          </a:p>
        </p:txBody>
      </p:sp>
      <p:sp>
        <p:nvSpPr>
          <p:cNvPr id="2" name="CuadroTexto 1"/>
          <p:cNvSpPr txBox="1"/>
          <p:nvPr/>
        </p:nvSpPr>
        <p:spPr>
          <a:xfrm>
            <a:off x="6154739" y="4930327"/>
            <a:ext cx="12887325" cy="54373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s-ES_tradnl" sz="2500" dirty="0">
                <a:solidFill>
                  <a:srgbClr val="00000A"/>
                </a:solidFill>
                <a:uFill>
                  <a:solidFill>
                    <a:srgbClr val="00000A"/>
                  </a:solidFill>
                </a:uFill>
                <a:latin typeface="Helvetica Neue"/>
                <a:ea typeface="Helvetica Neue"/>
                <a:cs typeface="Helvetica Neue"/>
                <a:sym typeface="Helvetica Neue"/>
              </a:rPr>
              <a:t>El grupo </a:t>
            </a:r>
            <a:r>
              <a:rPr lang="es-ES_tradnl" sz="2500" dirty="0" err="1">
                <a:solidFill>
                  <a:srgbClr val="00000A"/>
                </a:solidFill>
                <a:uFill>
                  <a:solidFill>
                    <a:srgbClr val="00000A"/>
                  </a:solidFill>
                </a:uFill>
                <a:latin typeface="Helvetica Neue"/>
                <a:ea typeface="Helvetica Neue"/>
                <a:cs typeface="Helvetica Neue"/>
                <a:sym typeface="Helvetica Neue"/>
              </a:rPr>
              <a:t>iDoctor</a:t>
            </a:r>
            <a:r>
              <a:rPr lang="es-ES_tradnl" sz="2500" dirty="0">
                <a:solidFill>
                  <a:srgbClr val="00000A"/>
                </a:solidFill>
                <a:uFill>
                  <a:solidFill>
                    <a:srgbClr val="00000A"/>
                  </a:solidFill>
                </a:uFill>
                <a:latin typeface="Helvetica Neue"/>
                <a:ea typeface="Helvetica Neue"/>
                <a:cs typeface="Helvetica Neue"/>
                <a:sym typeface="Helvetica Neue"/>
              </a:rPr>
              <a:t> </a:t>
            </a:r>
            <a:r>
              <a:rPr lang="es-ES_tradnl" sz="2500" dirty="0" err="1">
                <a:solidFill>
                  <a:srgbClr val="00000A"/>
                </a:solidFill>
                <a:uFill>
                  <a:solidFill>
                    <a:srgbClr val="00000A"/>
                  </a:solidFill>
                </a:uFill>
                <a:latin typeface="Helvetica Neue"/>
                <a:ea typeface="Helvetica Neue"/>
                <a:cs typeface="Helvetica Neue"/>
                <a:sym typeface="Helvetica Neue"/>
              </a:rPr>
              <a:t>Team</a:t>
            </a:r>
            <a:r>
              <a:rPr lang="es-ES_tradnl" sz="2500" dirty="0">
                <a:solidFill>
                  <a:srgbClr val="00000A"/>
                </a:solidFill>
                <a:uFill>
                  <a:solidFill>
                    <a:srgbClr val="00000A"/>
                  </a:solidFill>
                </a:uFill>
                <a:latin typeface="Helvetica Neue"/>
                <a:ea typeface="Helvetica Neue"/>
                <a:cs typeface="Helvetica Neue"/>
                <a:sym typeface="Helvetica Neue"/>
              </a:rPr>
              <a:t> consta de 6 miembros, los </a:t>
            </a:r>
            <a:r>
              <a:rPr lang="es-ES_tradnl" sz="2500" dirty="0" err="1">
                <a:solidFill>
                  <a:srgbClr val="00000A"/>
                </a:solidFill>
                <a:uFill>
                  <a:solidFill>
                    <a:srgbClr val="00000A"/>
                  </a:solidFill>
                </a:uFill>
                <a:latin typeface="Helvetica Neue"/>
                <a:ea typeface="Helvetica Neue"/>
                <a:cs typeface="Helvetica Neue"/>
                <a:sym typeface="Helvetica Neue"/>
              </a:rPr>
              <a:t>cuá</a:t>
            </a:r>
            <a:r>
              <a:rPr lang="fr-FR" sz="2500" dirty="0">
                <a:solidFill>
                  <a:srgbClr val="00000A"/>
                </a:solidFill>
                <a:uFill>
                  <a:solidFill>
                    <a:srgbClr val="00000A"/>
                  </a:solidFill>
                </a:uFill>
                <a:latin typeface="Helvetica Neue"/>
                <a:ea typeface="Helvetica Neue"/>
                <a:cs typeface="Helvetica Neue"/>
                <a:sym typeface="Helvetica Neue"/>
              </a:rPr>
              <a:t>les </a:t>
            </a:r>
            <a:r>
              <a:rPr lang="fr-FR" sz="2500" dirty="0" err="1">
                <a:solidFill>
                  <a:srgbClr val="00000A"/>
                </a:solidFill>
                <a:uFill>
                  <a:solidFill>
                    <a:srgbClr val="00000A"/>
                  </a:solidFill>
                </a:uFill>
                <a:latin typeface="Helvetica Neue"/>
                <a:ea typeface="Helvetica Neue"/>
                <a:cs typeface="Helvetica Neue"/>
                <a:sym typeface="Helvetica Neue"/>
              </a:rPr>
              <a:t>ser</a:t>
            </a:r>
            <a:r>
              <a:rPr lang="es-ES_tradnl" sz="2500" dirty="0" err="1">
                <a:solidFill>
                  <a:srgbClr val="00000A"/>
                </a:solidFill>
                <a:uFill>
                  <a:solidFill>
                    <a:srgbClr val="00000A"/>
                  </a:solidFill>
                </a:uFill>
                <a:latin typeface="Helvetica Neue"/>
                <a:ea typeface="Helvetica Neue"/>
                <a:cs typeface="Helvetica Neue"/>
                <a:sym typeface="Helvetica Neue"/>
              </a:rPr>
              <a:t>án</a:t>
            </a:r>
            <a:r>
              <a:rPr lang="es-ES_tradnl" sz="2500" dirty="0">
                <a:solidFill>
                  <a:srgbClr val="00000A"/>
                </a:solidFill>
                <a:uFill>
                  <a:solidFill>
                    <a:srgbClr val="00000A"/>
                  </a:solidFill>
                </a:uFill>
                <a:latin typeface="Helvetica Neue"/>
                <a:ea typeface="Helvetica Neue"/>
                <a:cs typeface="Helvetica Neue"/>
                <a:sym typeface="Helvetica Neue"/>
              </a:rPr>
              <a:t> repartidos de la siguiente manera:</a:t>
            </a:r>
            <a:endParaRPr lang="es-ES" sz="2500" dirty="0">
              <a:solidFill>
                <a:srgbClr val="00000A"/>
              </a:solidFill>
              <a:uFill>
                <a:solidFill>
                  <a:srgbClr val="00000A"/>
                </a:solidFill>
              </a:uFill>
              <a:latin typeface="Helvetica Neue"/>
              <a:ea typeface="Helvetica Neue"/>
              <a:cs typeface="Helvetica Neue"/>
              <a:sym typeface="Helvetica Neue"/>
            </a:endParaRPr>
          </a:p>
          <a:p>
            <a:pPr marL="342900" lvl="2" indent="-342900" fontAlgn="base">
              <a:buFont typeface="Arial" panose="020B0604020202020204" pitchFamily="34" charset="0"/>
              <a:buChar char="•"/>
            </a:pPr>
            <a:r>
              <a:rPr lang="es-ES_tradnl" sz="2500" dirty="0">
                <a:solidFill>
                  <a:srgbClr val="00000A"/>
                </a:solidFill>
                <a:uFill>
                  <a:solidFill>
                    <a:srgbClr val="00000A"/>
                  </a:solidFill>
                </a:uFill>
                <a:latin typeface="Helvetica Neue"/>
                <a:ea typeface="Helvetica Neue"/>
                <a:cs typeface="Helvetica Neue"/>
                <a:sym typeface="Helvetica Neue"/>
              </a:rPr>
              <a:t>2 revisores de </a:t>
            </a:r>
            <a:r>
              <a:rPr lang="es-ES_tradnl" sz="2500" dirty="0" err="1">
                <a:solidFill>
                  <a:srgbClr val="00000A"/>
                </a:solidFill>
                <a:uFill>
                  <a:solidFill>
                    <a:srgbClr val="00000A"/>
                  </a:solidFill>
                </a:uFill>
                <a:latin typeface="Helvetica Neue"/>
                <a:ea typeface="Helvetica Neue"/>
                <a:cs typeface="Helvetica Neue"/>
                <a:sym typeface="Helvetica Neue"/>
              </a:rPr>
              <a:t>CUs</a:t>
            </a:r>
            <a:r>
              <a:rPr lang="es-ES_tradnl" sz="2500" dirty="0">
                <a:solidFill>
                  <a:srgbClr val="00000A"/>
                </a:solidFill>
                <a:uFill>
                  <a:solidFill>
                    <a:srgbClr val="00000A"/>
                  </a:solidFill>
                </a:uFill>
                <a:latin typeface="Helvetica Neue"/>
                <a:ea typeface="Helvetica Neue"/>
                <a:cs typeface="Helvetica Neue"/>
                <a:sym typeface="Helvetica Neue"/>
              </a:rPr>
              <a:t>: Su función se limita a asegurar que los distintos casos de uso son coherentes y prácticos.</a:t>
            </a:r>
            <a:endParaRPr lang="es-ES" sz="2500" dirty="0">
              <a:solidFill>
                <a:srgbClr val="00000A"/>
              </a:solidFill>
              <a:uFill>
                <a:solidFill>
                  <a:srgbClr val="00000A"/>
                </a:solidFill>
              </a:uFill>
              <a:latin typeface="Helvetica Neue"/>
              <a:ea typeface="Helvetica Neue"/>
              <a:cs typeface="Helvetica Neue"/>
              <a:sym typeface="Helvetica Neue"/>
            </a:endParaRPr>
          </a:p>
          <a:p>
            <a:pPr marL="342900" lvl="0" indent="-342900" fontAlgn="base">
              <a:buFont typeface="Arial" panose="020B0604020202020204" pitchFamily="34" charset="0"/>
              <a:buChar char="•"/>
            </a:pPr>
            <a:r>
              <a:rPr lang="es-ES_tradnl" sz="2500" dirty="0">
                <a:solidFill>
                  <a:srgbClr val="00000A"/>
                </a:solidFill>
                <a:uFill>
                  <a:solidFill>
                    <a:srgbClr val="00000A"/>
                  </a:solidFill>
                </a:uFill>
                <a:latin typeface="Helvetica Neue"/>
                <a:ea typeface="Helvetica Neue"/>
                <a:cs typeface="Helvetica Neue"/>
                <a:sym typeface="Helvetica Neue"/>
              </a:rPr>
              <a:t>2 diseñadores gráficos: </a:t>
            </a:r>
            <a:r>
              <a:rPr lang="es-ES_tradnl" sz="2500" dirty="0" err="1">
                <a:solidFill>
                  <a:srgbClr val="00000A"/>
                </a:solidFill>
                <a:uFill>
                  <a:solidFill>
                    <a:srgbClr val="00000A"/>
                  </a:solidFill>
                </a:uFill>
                <a:latin typeface="Helvetica Neue"/>
                <a:ea typeface="Helvetica Neue"/>
                <a:cs typeface="Helvetica Neue"/>
                <a:sym typeface="Helvetica Neue"/>
              </a:rPr>
              <a:t>Sencargan</a:t>
            </a:r>
            <a:r>
              <a:rPr lang="es-ES_tradnl" sz="2500" dirty="0">
                <a:solidFill>
                  <a:srgbClr val="00000A"/>
                </a:solidFill>
                <a:uFill>
                  <a:solidFill>
                    <a:srgbClr val="00000A"/>
                  </a:solidFill>
                </a:uFill>
                <a:latin typeface="Helvetica Neue"/>
                <a:ea typeface="Helvetica Neue"/>
                <a:cs typeface="Helvetica Neue"/>
                <a:sym typeface="Helvetica Neue"/>
              </a:rPr>
              <a:t> de hacer una interfaz amigable y fácil de entender. A su vez se encargarán de la estructura de la programación.</a:t>
            </a:r>
            <a:endParaRPr lang="es-ES" sz="2500" dirty="0">
              <a:solidFill>
                <a:srgbClr val="00000A"/>
              </a:solidFill>
              <a:uFill>
                <a:solidFill>
                  <a:srgbClr val="00000A"/>
                </a:solidFill>
              </a:uFill>
              <a:latin typeface="Helvetica Neue"/>
              <a:ea typeface="Helvetica Neue"/>
              <a:cs typeface="Helvetica Neue"/>
              <a:sym typeface="Helvetica Neue"/>
            </a:endParaRPr>
          </a:p>
          <a:p>
            <a:pPr marL="342900" lvl="0" indent="-342900" fontAlgn="base">
              <a:buFont typeface="Arial" panose="020B0604020202020204" pitchFamily="34" charset="0"/>
              <a:buChar char="•"/>
            </a:pPr>
            <a:r>
              <a:rPr lang="es-ES_tradnl" sz="2500" dirty="0">
                <a:solidFill>
                  <a:srgbClr val="00000A"/>
                </a:solidFill>
                <a:uFill>
                  <a:solidFill>
                    <a:srgbClr val="00000A"/>
                  </a:solidFill>
                </a:uFill>
                <a:latin typeface="Helvetica Neue"/>
                <a:ea typeface="Helvetica Neue"/>
                <a:cs typeface="Helvetica Neue"/>
                <a:sym typeface="Helvetica Neue"/>
              </a:rPr>
              <a:t>2 programadores.</a:t>
            </a:r>
            <a:endParaRPr lang="es-ES" sz="2500" dirty="0">
              <a:solidFill>
                <a:srgbClr val="00000A"/>
              </a:solidFill>
              <a:uFill>
                <a:solidFill>
                  <a:srgbClr val="00000A"/>
                </a:solidFill>
              </a:uFill>
              <a:latin typeface="Helvetica Neue"/>
              <a:ea typeface="Helvetica Neue"/>
              <a:cs typeface="Helvetica Neue"/>
              <a:sym typeface="Helvetica Neue"/>
            </a:endParaRPr>
          </a:p>
          <a:p>
            <a:pPr marL="0" marR="0" indent="0" algn="l" defTabSz="825500" rtl="0" fontAlgn="auto" latinLnBrk="0" hangingPunct="0">
              <a:lnSpc>
                <a:spcPct val="100000"/>
              </a:lnSpc>
              <a:spcBef>
                <a:spcPts val="3400"/>
              </a:spcBef>
              <a:spcAft>
                <a:spcPts val="0"/>
              </a:spcAft>
              <a:buClrTx/>
              <a:buSzTx/>
              <a:buFontTx/>
              <a:buNone/>
              <a:tabLst/>
            </a:pPr>
            <a:endParaRPr kumimoji="0" lang="es-ES" sz="3000" b="0" i="0" u="none" strike="noStrike" cap="none" spc="0" normalizeH="0" baseline="0" dirty="0">
              <a:ln>
                <a:noFill/>
              </a:ln>
              <a:solidFill>
                <a:srgbClr val="838787"/>
              </a:solidFill>
              <a:effectLst/>
              <a:uFillTx/>
              <a:latin typeface="Avenir Next Medium"/>
              <a:ea typeface="Avenir Next Medium"/>
              <a:cs typeface="Avenir Next Medium"/>
              <a:sym typeface="Avenir Next Medium"/>
            </a:endParaRPr>
          </a:p>
        </p:txBody>
      </p:sp>
    </p:spTree>
    <p:extLst>
      <p:ext uri="{BB962C8B-B14F-4D97-AF65-F5344CB8AC3E}">
        <p14:creationId xmlns:p14="http://schemas.microsoft.com/office/powerpoint/2010/main" val="2145900412"/>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195"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197" name="Shape 197"/>
          <p:cNvSpPr/>
          <p:nvPr/>
        </p:nvSpPr>
        <p:spPr>
          <a:xfrm>
            <a:off x="1044066" y="500292"/>
            <a:ext cx="6482544"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lang="es-ES" dirty="0"/>
              <a:t>5. Recursos del proyecto</a:t>
            </a:r>
            <a:endParaRPr dirty="0"/>
          </a:p>
        </p:txBody>
      </p:sp>
      <p:grpSp>
        <p:nvGrpSpPr>
          <p:cNvPr id="200" name="Group 200"/>
          <p:cNvGrpSpPr/>
          <p:nvPr/>
        </p:nvGrpSpPr>
        <p:grpSpPr>
          <a:xfrm>
            <a:off x="10012215" y="2119343"/>
            <a:ext cx="5904057" cy="5950864"/>
            <a:chOff x="-857050" y="-1599524"/>
            <a:chExt cx="4319032" cy="5950859"/>
          </a:xfrm>
        </p:grpSpPr>
        <p:sp>
          <p:nvSpPr>
            <p:cNvPr id="198" name="Shape 198"/>
            <p:cNvSpPr/>
            <p:nvPr/>
          </p:nvSpPr>
          <p:spPr>
            <a:xfrm>
              <a:off x="-857050" y="-1438017"/>
              <a:ext cx="3190023"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dirty="0"/>
            </a:p>
          </p:txBody>
        </p:sp>
        <p:sp>
          <p:nvSpPr>
            <p:cNvPr id="199" name="Shape 199"/>
            <p:cNvSpPr/>
            <p:nvPr/>
          </p:nvSpPr>
          <p:spPr>
            <a:xfrm>
              <a:off x="-705904" y="-1599524"/>
              <a:ext cx="3523292" cy="102592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spAutoFit/>
            </a:bodyPr>
            <a:lstStyle>
              <a:lvl1pPr>
                <a:defRPr>
                  <a:solidFill>
                    <a:srgbClr val="FFFFFF"/>
                  </a:solidFill>
                </a:defRPr>
              </a:lvl1pPr>
            </a:lstStyle>
            <a:p>
              <a:r>
                <a:rPr lang="es-ES" dirty="0"/>
                <a:t>2 Hardware y software</a:t>
              </a:r>
              <a:endParaRPr dirty="0"/>
            </a:p>
          </p:txBody>
        </p:sp>
        <p:sp>
          <p:nvSpPr>
            <p:cNvPr id="11" name="Shape 198"/>
            <p:cNvSpPr/>
            <p:nvPr/>
          </p:nvSpPr>
          <p:spPr>
            <a:xfrm>
              <a:off x="-167230" y="-69978"/>
              <a:ext cx="1852403"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dirty="0"/>
            </a:p>
          </p:txBody>
        </p:sp>
        <p:sp>
          <p:nvSpPr>
            <p:cNvPr id="12" name="Shape 199"/>
            <p:cNvSpPr/>
            <p:nvPr/>
          </p:nvSpPr>
          <p:spPr>
            <a:xfrm>
              <a:off x="-82213" y="-59491"/>
              <a:ext cx="3523292" cy="56425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spAutoFit/>
            </a:bodyPr>
            <a:lstStyle>
              <a:lvl1pPr>
                <a:defRPr>
                  <a:solidFill>
                    <a:srgbClr val="FFFFFF"/>
                  </a:solidFill>
                </a:defRPr>
              </a:lvl1pPr>
            </a:lstStyle>
            <a:p>
              <a:r>
                <a:rPr lang="es-ES" dirty="0"/>
                <a:t>2.1 Hardware</a:t>
              </a:r>
              <a:endParaRPr dirty="0"/>
            </a:p>
          </p:txBody>
        </p:sp>
        <p:sp>
          <p:nvSpPr>
            <p:cNvPr id="15" name="Shape 198"/>
            <p:cNvSpPr/>
            <p:nvPr/>
          </p:nvSpPr>
          <p:spPr>
            <a:xfrm>
              <a:off x="-146327" y="3579936"/>
              <a:ext cx="1852403"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dirty="0"/>
            </a:p>
          </p:txBody>
        </p:sp>
        <p:sp>
          <p:nvSpPr>
            <p:cNvPr id="17" name="Shape 199"/>
            <p:cNvSpPr/>
            <p:nvPr/>
          </p:nvSpPr>
          <p:spPr>
            <a:xfrm>
              <a:off x="-61310" y="3590424"/>
              <a:ext cx="3523292" cy="56425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spAutoFit/>
            </a:bodyPr>
            <a:lstStyle>
              <a:lvl1pPr>
                <a:defRPr>
                  <a:solidFill>
                    <a:srgbClr val="FFFFFF"/>
                  </a:solidFill>
                </a:defRPr>
              </a:lvl1pPr>
            </a:lstStyle>
            <a:p>
              <a:r>
                <a:rPr lang="es-ES" dirty="0"/>
                <a:t>2.2 Software</a:t>
              </a:r>
              <a:endParaRPr dirty="0"/>
            </a:p>
          </p:txBody>
        </p:sp>
      </p:grpSp>
      <p:sp>
        <p:nvSpPr>
          <p:cNvPr id="16" name="Shape 212"/>
          <p:cNvSpPr/>
          <p:nvPr/>
        </p:nvSpPr>
        <p:spPr>
          <a:xfrm>
            <a:off x="4521480" y="7058025"/>
            <a:ext cx="16067822" cy="6252913"/>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 name="Marcador de número de diapositiva 2"/>
          <p:cNvSpPr>
            <a:spLocks noGrp="1"/>
          </p:cNvSpPr>
          <p:nvPr>
            <p:ph type="sldNum" sz="quarter" idx="2"/>
          </p:nvPr>
        </p:nvSpPr>
        <p:spPr/>
        <p:txBody>
          <a:bodyPr/>
          <a:lstStyle/>
          <a:p>
            <a:fld id="{86CB4B4D-7CA3-9044-876B-883B54F8677D}" type="slidenum">
              <a:rPr lang="es-ES" smtClean="0"/>
              <a:t>26</a:t>
            </a:fld>
            <a:endParaRPr lang="es-ES"/>
          </a:p>
        </p:txBody>
      </p:sp>
      <p:sp>
        <p:nvSpPr>
          <p:cNvPr id="2" name="CuadroTexto 1"/>
          <p:cNvSpPr txBox="1"/>
          <p:nvPr/>
        </p:nvSpPr>
        <p:spPr>
          <a:xfrm>
            <a:off x="6183313" y="8321477"/>
            <a:ext cx="12887325" cy="37702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s-ES" sz="2500" dirty="0">
                <a:solidFill>
                  <a:srgbClr val="00000A"/>
                </a:solidFill>
                <a:uFill>
                  <a:solidFill>
                    <a:srgbClr val="00000A"/>
                  </a:solidFill>
                </a:uFill>
                <a:latin typeface="Helvetica Neue"/>
                <a:ea typeface="Helvetica Neue"/>
                <a:cs typeface="Helvetica Neue"/>
                <a:sym typeface="Helvetica Neue"/>
              </a:rPr>
              <a:t>EL software utilizado para el desarrollo de la aplicación será:</a:t>
            </a:r>
          </a:p>
          <a:p>
            <a:r>
              <a:rPr lang="es-ES" sz="2500" dirty="0">
                <a:solidFill>
                  <a:srgbClr val="00000A"/>
                </a:solidFill>
                <a:uFill>
                  <a:solidFill>
                    <a:srgbClr val="00000A"/>
                  </a:solidFill>
                </a:uFill>
                <a:latin typeface="Helvetica Neue"/>
                <a:ea typeface="Helvetica Neue"/>
                <a:cs typeface="Helvetica Neue"/>
                <a:sym typeface="Helvetica Neue"/>
              </a:rPr>
              <a:t>•  Eclipse: Es una plataforma de software compuesto por un conjunto de herramientas de         	        programación en Java y C++, compatible con SQL y elementos Web.</a:t>
            </a:r>
          </a:p>
          <a:p>
            <a:r>
              <a:rPr lang="es-ES" sz="2500" dirty="0">
                <a:solidFill>
                  <a:srgbClr val="00000A"/>
                </a:solidFill>
                <a:uFill>
                  <a:solidFill>
                    <a:srgbClr val="00000A"/>
                  </a:solidFill>
                </a:uFill>
                <a:latin typeface="Helvetica Neue"/>
                <a:ea typeface="Helvetica Neue"/>
                <a:cs typeface="Helvetica Neue"/>
                <a:sym typeface="Helvetica Neue"/>
              </a:rPr>
              <a:t>•  GitHub: Herramienta de control de versiones.</a:t>
            </a:r>
          </a:p>
          <a:p>
            <a:r>
              <a:rPr lang="es-ES" sz="2500" dirty="0">
                <a:solidFill>
                  <a:srgbClr val="00000A"/>
                </a:solidFill>
                <a:uFill>
                  <a:solidFill>
                    <a:srgbClr val="00000A"/>
                  </a:solidFill>
                </a:uFill>
                <a:latin typeface="Helvetica Neue"/>
                <a:ea typeface="Helvetica Neue"/>
                <a:cs typeface="Helvetica Neue"/>
                <a:sym typeface="Helvetica Neue"/>
              </a:rPr>
              <a:t>•  Adobe XD: Desarrollo gráfico de la aplicación.</a:t>
            </a:r>
          </a:p>
        </p:txBody>
      </p:sp>
      <p:sp>
        <p:nvSpPr>
          <p:cNvPr id="13" name="Shape 212"/>
          <p:cNvSpPr/>
          <p:nvPr/>
        </p:nvSpPr>
        <p:spPr>
          <a:xfrm>
            <a:off x="4521480" y="3396486"/>
            <a:ext cx="16067822" cy="2564984"/>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4" name="Rectángulo 3"/>
          <p:cNvSpPr/>
          <p:nvPr/>
        </p:nvSpPr>
        <p:spPr>
          <a:xfrm>
            <a:off x="6183313" y="4655071"/>
            <a:ext cx="12887325" cy="861774"/>
          </a:xfrm>
          <a:prstGeom prst="rect">
            <a:avLst/>
          </a:prstGeom>
        </p:spPr>
        <p:txBody>
          <a:bodyPr wrap="square">
            <a:spAutoFit/>
          </a:bodyPr>
          <a:lstStyle/>
          <a:p>
            <a:r>
              <a:rPr lang="es-ES_tradnl" sz="2500" dirty="0">
                <a:solidFill>
                  <a:srgbClr val="00000A"/>
                </a:solidFill>
                <a:uFill>
                  <a:solidFill>
                    <a:srgbClr val="00000A"/>
                  </a:solidFill>
                </a:uFill>
                <a:latin typeface="Helvetica Neue"/>
                <a:ea typeface="Helvetica Neue"/>
                <a:cs typeface="Helvetica Neue"/>
              </a:rPr>
              <a:t>El hardware empleado para desarrollar la aplicación será sencillamente de ordenadores de gama media de sobremesa.</a:t>
            </a:r>
            <a:endParaRPr lang="es-ES" sz="2500" dirty="0">
              <a:solidFill>
                <a:srgbClr val="00000A"/>
              </a:solidFill>
              <a:uFill>
                <a:solidFill>
                  <a:srgbClr val="00000A"/>
                </a:solidFill>
              </a:uFill>
              <a:latin typeface="Helvetica Neue"/>
              <a:ea typeface="Helvetica Neue"/>
              <a:cs typeface="Helvetica Neue"/>
            </a:endParaRPr>
          </a:p>
        </p:txBody>
      </p:sp>
    </p:spTree>
    <p:extLst>
      <p:ext uri="{BB962C8B-B14F-4D97-AF65-F5344CB8AC3E}">
        <p14:creationId xmlns:p14="http://schemas.microsoft.com/office/powerpoint/2010/main" val="1545390102"/>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195"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197" name="Shape 197"/>
          <p:cNvSpPr/>
          <p:nvPr/>
        </p:nvSpPr>
        <p:spPr>
          <a:xfrm>
            <a:off x="1044066" y="500292"/>
            <a:ext cx="6482544"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lang="es-ES" dirty="0"/>
              <a:t>5. Recursos del proyecto</a:t>
            </a:r>
            <a:endParaRPr dirty="0"/>
          </a:p>
        </p:txBody>
      </p:sp>
      <p:grpSp>
        <p:nvGrpSpPr>
          <p:cNvPr id="200" name="Group 200"/>
          <p:cNvGrpSpPr/>
          <p:nvPr/>
        </p:nvGrpSpPr>
        <p:grpSpPr>
          <a:xfrm>
            <a:off x="6183311" y="2280850"/>
            <a:ext cx="15182577" cy="5592704"/>
            <a:chOff x="-3658032" y="-1438017"/>
            <a:chExt cx="11106604" cy="5592698"/>
          </a:xfrm>
        </p:grpSpPr>
        <p:sp>
          <p:nvSpPr>
            <p:cNvPr id="198" name="Shape 198"/>
            <p:cNvSpPr/>
            <p:nvPr/>
          </p:nvSpPr>
          <p:spPr>
            <a:xfrm>
              <a:off x="-857050" y="-1438017"/>
              <a:ext cx="2751260"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dirty="0"/>
            </a:p>
          </p:txBody>
        </p:sp>
        <p:sp>
          <p:nvSpPr>
            <p:cNvPr id="199" name="Shape 199"/>
            <p:cNvSpPr/>
            <p:nvPr/>
          </p:nvSpPr>
          <p:spPr>
            <a:xfrm>
              <a:off x="-705904" y="-1368692"/>
              <a:ext cx="3523292" cy="56425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spAutoFit/>
            </a:bodyPr>
            <a:lstStyle>
              <a:lvl1pPr>
                <a:defRPr>
                  <a:solidFill>
                    <a:srgbClr val="FFFFFF"/>
                  </a:solidFill>
                </a:defRPr>
              </a:lvl1pPr>
            </a:lstStyle>
            <a:p>
              <a:r>
                <a:rPr lang="es-ES" dirty="0"/>
                <a:t>3  Lista de recursos</a:t>
              </a:r>
              <a:endParaRPr dirty="0"/>
            </a:p>
          </p:txBody>
        </p:sp>
        <p:sp>
          <p:nvSpPr>
            <p:cNvPr id="11" name="Shape 198"/>
            <p:cNvSpPr/>
            <p:nvPr/>
          </p:nvSpPr>
          <p:spPr>
            <a:xfrm>
              <a:off x="-3658032" y="-69978"/>
              <a:ext cx="1852403"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dirty="0"/>
            </a:p>
          </p:txBody>
        </p:sp>
        <p:sp>
          <p:nvSpPr>
            <p:cNvPr id="12" name="Shape 199"/>
            <p:cNvSpPr/>
            <p:nvPr/>
          </p:nvSpPr>
          <p:spPr>
            <a:xfrm>
              <a:off x="-3573015" y="-59491"/>
              <a:ext cx="3523292" cy="56425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spAutoFit/>
            </a:bodyPr>
            <a:lstStyle>
              <a:lvl1pPr>
                <a:defRPr>
                  <a:solidFill>
                    <a:srgbClr val="FFFFFF"/>
                  </a:solidFill>
                </a:defRPr>
              </a:lvl1pPr>
            </a:lstStyle>
            <a:p>
              <a:r>
                <a:rPr lang="es-ES" dirty="0"/>
                <a:t>3.1 Personal</a:t>
              </a:r>
              <a:endParaRPr dirty="0"/>
            </a:p>
          </p:txBody>
        </p:sp>
        <p:sp>
          <p:nvSpPr>
            <p:cNvPr id="17" name="Shape 199"/>
            <p:cNvSpPr/>
            <p:nvPr/>
          </p:nvSpPr>
          <p:spPr>
            <a:xfrm>
              <a:off x="-61310" y="3590424"/>
              <a:ext cx="3523292" cy="56425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spAutoFit/>
            </a:bodyPr>
            <a:lstStyle>
              <a:lvl1pPr>
                <a:defRPr>
                  <a:solidFill>
                    <a:srgbClr val="FFFFFF"/>
                  </a:solidFill>
                </a:defRPr>
              </a:lvl1pPr>
            </a:lstStyle>
            <a:p>
              <a:r>
                <a:rPr lang="es-ES" dirty="0"/>
                <a:t>2.2 Software</a:t>
              </a:r>
              <a:endParaRPr dirty="0"/>
            </a:p>
          </p:txBody>
        </p:sp>
        <p:sp>
          <p:nvSpPr>
            <p:cNvPr id="18" name="Shape 198"/>
            <p:cNvSpPr/>
            <p:nvPr/>
          </p:nvSpPr>
          <p:spPr>
            <a:xfrm>
              <a:off x="3840266" y="-81538"/>
              <a:ext cx="1852403"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dirty="0"/>
            </a:p>
          </p:txBody>
        </p:sp>
        <p:sp>
          <p:nvSpPr>
            <p:cNvPr id="19" name="Shape 199"/>
            <p:cNvSpPr/>
            <p:nvPr/>
          </p:nvSpPr>
          <p:spPr>
            <a:xfrm>
              <a:off x="3925280" y="-71051"/>
              <a:ext cx="3523292" cy="56425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spAutoFit/>
            </a:bodyPr>
            <a:lstStyle>
              <a:lvl1pPr>
                <a:defRPr>
                  <a:solidFill>
                    <a:srgbClr val="FFFFFF"/>
                  </a:solidFill>
                </a:defRPr>
              </a:lvl1pPr>
            </a:lstStyle>
            <a:p>
              <a:r>
                <a:rPr lang="es-ES" dirty="0"/>
                <a:t>3.2 Hardware</a:t>
              </a:r>
              <a:endParaRPr dirty="0"/>
            </a:p>
          </p:txBody>
        </p:sp>
        <p:sp>
          <p:nvSpPr>
            <p:cNvPr id="24" name="Shape 198"/>
            <p:cNvSpPr/>
            <p:nvPr/>
          </p:nvSpPr>
          <p:spPr>
            <a:xfrm>
              <a:off x="3830233" y="3383282"/>
              <a:ext cx="1852403"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dirty="0"/>
            </a:p>
          </p:txBody>
        </p:sp>
        <p:sp>
          <p:nvSpPr>
            <p:cNvPr id="25" name="Shape 199"/>
            <p:cNvSpPr/>
            <p:nvPr/>
          </p:nvSpPr>
          <p:spPr>
            <a:xfrm>
              <a:off x="3915247" y="3393769"/>
              <a:ext cx="3523292" cy="56425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spAutoFit/>
            </a:bodyPr>
            <a:lstStyle>
              <a:lvl1pPr>
                <a:defRPr>
                  <a:solidFill>
                    <a:srgbClr val="FFFFFF"/>
                  </a:solidFill>
                </a:defRPr>
              </a:lvl1pPr>
            </a:lstStyle>
            <a:p>
              <a:r>
                <a:rPr lang="es-ES" dirty="0"/>
                <a:t>3.3 Software</a:t>
              </a:r>
              <a:endParaRPr dirty="0"/>
            </a:p>
          </p:txBody>
        </p:sp>
      </p:grpSp>
      <p:sp>
        <p:nvSpPr>
          <p:cNvPr id="3" name="Marcador de número de diapositiva 2"/>
          <p:cNvSpPr>
            <a:spLocks noGrp="1"/>
          </p:cNvSpPr>
          <p:nvPr>
            <p:ph type="sldNum" sz="quarter" idx="2"/>
          </p:nvPr>
        </p:nvSpPr>
        <p:spPr/>
        <p:txBody>
          <a:bodyPr/>
          <a:lstStyle/>
          <a:p>
            <a:fld id="{86CB4B4D-7CA3-9044-876B-883B54F8677D}" type="slidenum">
              <a:rPr lang="es-ES" smtClean="0"/>
              <a:t>27</a:t>
            </a:fld>
            <a:endParaRPr lang="es-ES"/>
          </a:p>
        </p:txBody>
      </p:sp>
      <p:sp>
        <p:nvSpPr>
          <p:cNvPr id="13" name="Shape 212"/>
          <p:cNvSpPr/>
          <p:nvPr/>
        </p:nvSpPr>
        <p:spPr>
          <a:xfrm>
            <a:off x="2549805" y="3396486"/>
            <a:ext cx="9280245" cy="8633589"/>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4" name="Rectángulo 3"/>
          <p:cNvSpPr/>
          <p:nvPr/>
        </p:nvSpPr>
        <p:spPr>
          <a:xfrm>
            <a:off x="3775167" y="5171113"/>
            <a:ext cx="12887325" cy="6222216"/>
          </a:xfrm>
          <a:prstGeom prst="rect">
            <a:avLst/>
          </a:prstGeom>
        </p:spPr>
        <p:txBody>
          <a:bodyPr wrap="square">
            <a:spAutoFit/>
          </a:bodyPr>
          <a:lstStyle/>
          <a:p>
            <a:pPr marL="342900" indent="-342900">
              <a:buFont typeface="Arial" panose="020B0604020202020204" pitchFamily="34" charset="0"/>
              <a:buChar char="•"/>
            </a:pPr>
            <a:r>
              <a:rPr lang="es-ES_tradnl" sz="2500" dirty="0">
                <a:solidFill>
                  <a:srgbClr val="00000A"/>
                </a:solidFill>
                <a:uFill>
                  <a:solidFill>
                    <a:srgbClr val="00000A"/>
                  </a:solidFill>
                </a:uFill>
                <a:latin typeface="Helvetica Neue"/>
                <a:ea typeface="Helvetica Neue"/>
                <a:cs typeface="Helvetica Neue"/>
              </a:rPr>
              <a:t>Samuel Solo de Zaldívar Barbero</a:t>
            </a:r>
          </a:p>
          <a:p>
            <a:pPr marL="342900" indent="-342900">
              <a:buFont typeface="Arial" panose="020B0604020202020204" pitchFamily="34" charset="0"/>
              <a:buChar char="•"/>
            </a:pPr>
            <a:r>
              <a:rPr lang="es-ES_tradnl" sz="2500" dirty="0">
                <a:solidFill>
                  <a:srgbClr val="00000A"/>
                </a:solidFill>
                <a:uFill>
                  <a:solidFill>
                    <a:srgbClr val="00000A"/>
                  </a:solidFill>
                </a:uFill>
                <a:latin typeface="Helvetica Neue"/>
                <a:ea typeface="Helvetica Neue"/>
                <a:cs typeface="Helvetica Neue"/>
              </a:rPr>
              <a:t>Jesús Martín</a:t>
            </a:r>
          </a:p>
          <a:p>
            <a:pPr marL="342900" indent="-342900">
              <a:buFont typeface="Arial" panose="020B0604020202020204" pitchFamily="34" charset="0"/>
              <a:buChar char="•"/>
            </a:pPr>
            <a:r>
              <a:rPr lang="es-ES_tradnl" sz="2500" dirty="0">
                <a:solidFill>
                  <a:srgbClr val="00000A"/>
                </a:solidFill>
                <a:uFill>
                  <a:solidFill>
                    <a:srgbClr val="00000A"/>
                  </a:solidFill>
                </a:uFill>
                <a:latin typeface="Helvetica Neue"/>
                <a:ea typeface="Helvetica Neue"/>
                <a:cs typeface="Helvetica Neue"/>
              </a:rPr>
              <a:t>Adrián Agudo García-Heras</a:t>
            </a:r>
          </a:p>
          <a:p>
            <a:pPr marL="342900" indent="-342900">
              <a:buFont typeface="Arial" panose="020B0604020202020204" pitchFamily="34" charset="0"/>
              <a:buChar char="•"/>
            </a:pPr>
            <a:r>
              <a:rPr lang="es-ES_tradnl" sz="2500" dirty="0">
                <a:solidFill>
                  <a:srgbClr val="00000A"/>
                </a:solidFill>
                <a:uFill>
                  <a:solidFill>
                    <a:srgbClr val="00000A"/>
                  </a:solidFill>
                </a:uFill>
                <a:latin typeface="Helvetica Neue"/>
                <a:ea typeface="Helvetica Neue"/>
                <a:cs typeface="Helvetica Neue"/>
              </a:rPr>
              <a:t>Javier Pino Hernández</a:t>
            </a:r>
          </a:p>
          <a:p>
            <a:pPr marL="342900" indent="-342900">
              <a:buFont typeface="Arial" panose="020B0604020202020204" pitchFamily="34" charset="0"/>
              <a:buChar char="•"/>
            </a:pPr>
            <a:r>
              <a:rPr lang="es-ES_tradnl" sz="2500" dirty="0">
                <a:solidFill>
                  <a:srgbClr val="00000A"/>
                </a:solidFill>
                <a:uFill>
                  <a:solidFill>
                    <a:srgbClr val="00000A"/>
                  </a:solidFill>
                </a:uFill>
                <a:latin typeface="Helvetica Neue"/>
                <a:ea typeface="Helvetica Neue"/>
                <a:cs typeface="Helvetica Neue"/>
              </a:rPr>
              <a:t>Agustín </a:t>
            </a:r>
            <a:r>
              <a:rPr lang="es-ES_tradnl" sz="2500" dirty="0" err="1">
                <a:solidFill>
                  <a:srgbClr val="00000A"/>
                </a:solidFill>
                <a:uFill>
                  <a:solidFill>
                    <a:srgbClr val="00000A"/>
                  </a:solidFill>
                </a:uFill>
                <a:latin typeface="Helvetica Neue"/>
                <a:ea typeface="Helvetica Neue"/>
                <a:cs typeface="Helvetica Neue"/>
              </a:rPr>
              <a:t>Jofré</a:t>
            </a:r>
            <a:r>
              <a:rPr lang="es-ES_tradnl" sz="2500" dirty="0">
                <a:solidFill>
                  <a:srgbClr val="00000A"/>
                </a:solidFill>
                <a:uFill>
                  <a:solidFill>
                    <a:srgbClr val="00000A"/>
                  </a:solidFill>
                </a:uFill>
                <a:latin typeface="Helvetica Neue"/>
                <a:ea typeface="Helvetica Neue"/>
                <a:cs typeface="Helvetica Neue"/>
              </a:rPr>
              <a:t> </a:t>
            </a:r>
            <a:r>
              <a:rPr lang="es-ES_tradnl" sz="2500" dirty="0" err="1">
                <a:solidFill>
                  <a:srgbClr val="00000A"/>
                </a:solidFill>
                <a:uFill>
                  <a:solidFill>
                    <a:srgbClr val="00000A"/>
                  </a:solidFill>
                </a:uFill>
                <a:latin typeface="Helvetica Neue"/>
                <a:ea typeface="Helvetica Neue"/>
                <a:cs typeface="Helvetica Neue"/>
              </a:rPr>
              <a:t>Millet</a:t>
            </a:r>
            <a:endParaRPr lang="es-ES_tradnl" sz="2500" dirty="0">
              <a:solidFill>
                <a:srgbClr val="00000A"/>
              </a:solidFill>
              <a:uFill>
                <a:solidFill>
                  <a:srgbClr val="00000A"/>
                </a:solidFill>
              </a:uFill>
              <a:latin typeface="Helvetica Neue"/>
              <a:ea typeface="Helvetica Neue"/>
              <a:cs typeface="Helvetica Neue"/>
            </a:endParaRPr>
          </a:p>
          <a:p>
            <a:pPr marL="342900" indent="-342900">
              <a:buFont typeface="Arial" panose="020B0604020202020204" pitchFamily="34" charset="0"/>
              <a:buChar char="•"/>
            </a:pPr>
            <a:r>
              <a:rPr lang="es-ES_tradnl" sz="2500" dirty="0" err="1">
                <a:solidFill>
                  <a:srgbClr val="00000A"/>
                </a:solidFill>
                <a:uFill>
                  <a:solidFill>
                    <a:srgbClr val="00000A"/>
                  </a:solidFill>
                </a:uFill>
                <a:latin typeface="Helvetica Neue"/>
                <a:ea typeface="Helvetica Neue"/>
                <a:cs typeface="Helvetica Neue"/>
              </a:rPr>
              <a:t>Huaibo</a:t>
            </a:r>
            <a:r>
              <a:rPr lang="es-ES_tradnl" sz="2500" dirty="0">
                <a:solidFill>
                  <a:srgbClr val="00000A"/>
                </a:solidFill>
                <a:uFill>
                  <a:solidFill>
                    <a:srgbClr val="00000A"/>
                  </a:solidFill>
                </a:uFill>
                <a:latin typeface="Helvetica Neue"/>
                <a:ea typeface="Helvetica Neue"/>
                <a:cs typeface="Helvetica Neue"/>
              </a:rPr>
              <a:t> Yang</a:t>
            </a:r>
          </a:p>
          <a:p>
            <a:pPr marL="342900" indent="-342900">
              <a:buFont typeface="Arial" panose="020B0604020202020204" pitchFamily="34" charset="0"/>
              <a:buChar char="•"/>
            </a:pPr>
            <a:r>
              <a:rPr lang="es-ES_tradnl" sz="2500" dirty="0">
                <a:solidFill>
                  <a:srgbClr val="00000A"/>
                </a:solidFill>
                <a:uFill>
                  <a:solidFill>
                    <a:srgbClr val="00000A"/>
                  </a:solidFill>
                </a:uFill>
                <a:latin typeface="Helvetica Neue"/>
                <a:ea typeface="Helvetica Neue"/>
                <a:cs typeface="Helvetica Neue"/>
              </a:rPr>
              <a:t>Paciente</a:t>
            </a:r>
          </a:p>
          <a:p>
            <a:pPr marL="342900" indent="-342900">
              <a:buFont typeface="Arial" panose="020B0604020202020204" pitchFamily="34" charset="0"/>
              <a:buChar char="•"/>
            </a:pPr>
            <a:r>
              <a:rPr lang="es-ES_tradnl" sz="2500" dirty="0">
                <a:solidFill>
                  <a:srgbClr val="00000A"/>
                </a:solidFill>
                <a:uFill>
                  <a:solidFill>
                    <a:srgbClr val="00000A"/>
                  </a:solidFill>
                </a:uFill>
                <a:latin typeface="Helvetica Neue"/>
                <a:ea typeface="Helvetica Neue"/>
                <a:cs typeface="Helvetica Neue"/>
              </a:rPr>
              <a:t>Médico</a:t>
            </a:r>
          </a:p>
        </p:txBody>
      </p:sp>
      <p:sp>
        <p:nvSpPr>
          <p:cNvPr id="20" name="Shape 212"/>
          <p:cNvSpPr/>
          <p:nvPr/>
        </p:nvSpPr>
        <p:spPr>
          <a:xfrm>
            <a:off x="12853331" y="3402072"/>
            <a:ext cx="9280245" cy="2758313"/>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6" name="Rectángulo 5"/>
          <p:cNvSpPr/>
          <p:nvPr/>
        </p:nvSpPr>
        <p:spPr>
          <a:xfrm>
            <a:off x="13978307" y="5003642"/>
            <a:ext cx="4522392" cy="477054"/>
          </a:xfrm>
          <a:prstGeom prst="rect">
            <a:avLst/>
          </a:prstGeom>
        </p:spPr>
        <p:txBody>
          <a:bodyPr wrap="none">
            <a:spAutoFit/>
          </a:bodyPr>
          <a:lstStyle/>
          <a:p>
            <a:pPr marL="342900" indent="-342900">
              <a:buFont typeface="Arial" panose="020B0604020202020204" pitchFamily="34" charset="0"/>
              <a:buChar char="•"/>
            </a:pPr>
            <a:r>
              <a:rPr lang="es-ES" sz="2500" dirty="0">
                <a:solidFill>
                  <a:srgbClr val="00000A"/>
                </a:solidFill>
                <a:uFill>
                  <a:solidFill>
                    <a:srgbClr val="00000A"/>
                  </a:solidFill>
                </a:uFill>
                <a:latin typeface="Helvetica Neue"/>
                <a:ea typeface="Helvetica Neue"/>
                <a:cs typeface="Helvetica Neue"/>
              </a:rPr>
              <a:t>Ordenadores de sobremesa</a:t>
            </a:r>
          </a:p>
        </p:txBody>
      </p:sp>
      <p:sp>
        <p:nvSpPr>
          <p:cNvPr id="22" name="Shape 212"/>
          <p:cNvSpPr/>
          <p:nvPr/>
        </p:nvSpPr>
        <p:spPr>
          <a:xfrm>
            <a:off x="12853331" y="6735130"/>
            <a:ext cx="9280245" cy="5294945"/>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8" name="Rectángulo 7"/>
          <p:cNvSpPr/>
          <p:nvPr/>
        </p:nvSpPr>
        <p:spPr>
          <a:xfrm>
            <a:off x="13978307" y="8000349"/>
            <a:ext cx="9506600" cy="3760004"/>
          </a:xfrm>
          <a:prstGeom prst="rect">
            <a:avLst/>
          </a:prstGeom>
        </p:spPr>
        <p:txBody>
          <a:bodyPr wrap="square">
            <a:spAutoFit/>
          </a:bodyPr>
          <a:lstStyle/>
          <a:p>
            <a:pPr marL="342900" indent="-342900">
              <a:buFont typeface="Arial" panose="020B0604020202020204" pitchFamily="34" charset="0"/>
              <a:buChar char="•"/>
            </a:pPr>
            <a:r>
              <a:rPr lang="es-ES" sz="2500" dirty="0">
                <a:solidFill>
                  <a:srgbClr val="00000A"/>
                </a:solidFill>
                <a:uFill>
                  <a:solidFill>
                    <a:srgbClr val="00000A"/>
                  </a:solidFill>
                </a:uFill>
                <a:latin typeface="Helvetica Neue"/>
                <a:ea typeface="Helvetica Neue"/>
                <a:cs typeface="Helvetica Neue"/>
              </a:rPr>
              <a:t>Entorno de desarrollo Eclipse</a:t>
            </a:r>
          </a:p>
          <a:p>
            <a:pPr marL="342900" indent="-342900">
              <a:buFont typeface="Arial" panose="020B0604020202020204" pitchFamily="34" charset="0"/>
              <a:buChar char="•"/>
            </a:pPr>
            <a:r>
              <a:rPr lang="es-ES" sz="2500" dirty="0">
                <a:solidFill>
                  <a:srgbClr val="00000A"/>
                </a:solidFill>
                <a:uFill>
                  <a:solidFill>
                    <a:srgbClr val="00000A"/>
                  </a:solidFill>
                </a:uFill>
                <a:latin typeface="Helvetica Neue"/>
                <a:ea typeface="Helvetica Neue"/>
                <a:cs typeface="Helvetica Neue"/>
              </a:rPr>
              <a:t>GitHub</a:t>
            </a:r>
          </a:p>
          <a:p>
            <a:pPr marL="342900" indent="-342900">
              <a:buFont typeface="Arial" panose="020B0604020202020204" pitchFamily="34" charset="0"/>
              <a:buChar char="•"/>
            </a:pPr>
            <a:r>
              <a:rPr lang="es-ES" sz="2500" dirty="0">
                <a:solidFill>
                  <a:srgbClr val="00000A"/>
                </a:solidFill>
                <a:uFill>
                  <a:solidFill>
                    <a:srgbClr val="00000A"/>
                  </a:solidFill>
                </a:uFill>
                <a:latin typeface="Helvetica Neue"/>
                <a:ea typeface="Helvetica Neue"/>
                <a:cs typeface="Helvetica Neue"/>
              </a:rPr>
              <a:t>Adobe XD</a:t>
            </a:r>
          </a:p>
          <a:p>
            <a:pPr marL="342900" indent="-342900">
              <a:buFont typeface="Arial" panose="020B0604020202020204" pitchFamily="34" charset="0"/>
              <a:buChar char="•"/>
            </a:pPr>
            <a:r>
              <a:rPr lang="es-ES" sz="2500" dirty="0">
                <a:solidFill>
                  <a:srgbClr val="00000A"/>
                </a:solidFill>
                <a:uFill>
                  <a:solidFill>
                    <a:srgbClr val="00000A"/>
                  </a:solidFill>
                </a:uFill>
                <a:latin typeface="Helvetica Neue"/>
                <a:ea typeface="Helvetica Neue"/>
                <a:cs typeface="Helvetica Neue"/>
              </a:rPr>
              <a:t>Gantt Project</a:t>
            </a:r>
          </a:p>
          <a:p>
            <a:pPr marL="342900" indent="-342900">
              <a:buFont typeface="Arial" panose="020B0604020202020204" pitchFamily="34" charset="0"/>
              <a:buChar char="•"/>
            </a:pPr>
            <a:r>
              <a:rPr lang="es-ES" sz="2500" dirty="0">
                <a:solidFill>
                  <a:srgbClr val="00000A"/>
                </a:solidFill>
                <a:uFill>
                  <a:solidFill>
                    <a:srgbClr val="00000A"/>
                  </a:solidFill>
                </a:uFill>
                <a:latin typeface="Helvetica Neue"/>
                <a:ea typeface="Helvetica Neue"/>
                <a:cs typeface="Helvetica Neue"/>
              </a:rPr>
              <a:t>Microsoft Word</a:t>
            </a:r>
          </a:p>
        </p:txBody>
      </p:sp>
    </p:spTree>
    <p:extLst>
      <p:ext uri="{BB962C8B-B14F-4D97-AF65-F5344CB8AC3E}">
        <p14:creationId xmlns:p14="http://schemas.microsoft.com/office/powerpoint/2010/main" val="3559266436"/>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195"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197" name="Shape 197"/>
          <p:cNvSpPr/>
          <p:nvPr/>
        </p:nvSpPr>
        <p:spPr>
          <a:xfrm>
            <a:off x="1044066" y="500292"/>
            <a:ext cx="13054856"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lang="es-ES" dirty="0"/>
              <a:t>6. Organización del personal (Gestión del Equipo)</a:t>
            </a:r>
            <a:endParaRPr dirty="0"/>
          </a:p>
        </p:txBody>
      </p:sp>
      <p:grpSp>
        <p:nvGrpSpPr>
          <p:cNvPr id="200" name="Group 200"/>
          <p:cNvGrpSpPr/>
          <p:nvPr/>
        </p:nvGrpSpPr>
        <p:grpSpPr>
          <a:xfrm>
            <a:off x="10589347" y="3797976"/>
            <a:ext cx="4589610" cy="771400"/>
            <a:chOff x="-925972" y="79108"/>
            <a:chExt cx="7149288" cy="771399"/>
          </a:xfrm>
        </p:grpSpPr>
        <p:sp>
          <p:nvSpPr>
            <p:cNvPr id="198" name="Shape 198"/>
            <p:cNvSpPr/>
            <p:nvPr/>
          </p:nvSpPr>
          <p:spPr>
            <a:xfrm>
              <a:off x="-925972" y="79108"/>
              <a:ext cx="6259055"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dirty="0"/>
            </a:p>
          </p:txBody>
        </p:sp>
        <p:sp>
          <p:nvSpPr>
            <p:cNvPr id="199" name="Shape 199"/>
            <p:cNvSpPr/>
            <p:nvPr/>
          </p:nvSpPr>
          <p:spPr>
            <a:xfrm>
              <a:off x="-840954" y="182679"/>
              <a:ext cx="7064270" cy="56425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spAutoFit/>
            </a:bodyPr>
            <a:lstStyle>
              <a:lvl1pPr>
                <a:defRPr>
                  <a:solidFill>
                    <a:srgbClr val="FFFFFF"/>
                  </a:solidFill>
                </a:defRPr>
              </a:lvl1pPr>
            </a:lstStyle>
            <a:p>
              <a:r>
                <a:rPr lang="es-ES" dirty="0"/>
                <a:t>1 Estructura de equipo </a:t>
              </a:r>
              <a:endParaRPr dirty="0"/>
            </a:p>
          </p:txBody>
        </p:sp>
      </p:grpSp>
      <p:sp>
        <p:nvSpPr>
          <p:cNvPr id="16" name="Shape 212"/>
          <p:cNvSpPr/>
          <p:nvPr/>
        </p:nvSpPr>
        <p:spPr>
          <a:xfrm>
            <a:off x="4492905" y="3278809"/>
            <a:ext cx="16067822" cy="6836742"/>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 name="Marcador de número de diapositiva 2"/>
          <p:cNvSpPr>
            <a:spLocks noGrp="1"/>
          </p:cNvSpPr>
          <p:nvPr>
            <p:ph type="sldNum" sz="quarter" idx="2"/>
          </p:nvPr>
        </p:nvSpPr>
        <p:spPr/>
        <p:txBody>
          <a:bodyPr/>
          <a:lstStyle/>
          <a:p>
            <a:fld id="{86CB4B4D-7CA3-9044-876B-883B54F8677D}" type="slidenum">
              <a:rPr lang="es-ES" smtClean="0"/>
              <a:t>28</a:t>
            </a:fld>
            <a:endParaRPr lang="es-ES"/>
          </a:p>
        </p:txBody>
      </p:sp>
      <p:sp>
        <p:nvSpPr>
          <p:cNvPr id="2" name="CuadroTexto 1"/>
          <p:cNvSpPr txBox="1"/>
          <p:nvPr/>
        </p:nvSpPr>
        <p:spPr>
          <a:xfrm>
            <a:off x="6322162" y="4999754"/>
            <a:ext cx="13178557" cy="37959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s-ES" sz="2500" dirty="0">
                <a:solidFill>
                  <a:srgbClr val="00000A"/>
                </a:solidFill>
                <a:uFill>
                  <a:solidFill>
                    <a:srgbClr val="00000A"/>
                  </a:solidFill>
                </a:uFill>
                <a:latin typeface="Helvetica Neue"/>
                <a:ea typeface="Helvetica Neue"/>
                <a:cs typeface="Helvetica Neue"/>
                <a:sym typeface="Helvetica Neue"/>
              </a:rPr>
              <a:t>Para el desarrollo del proyecto nos hemos organizado de manera descentralizada democrática (DD) puesto que no tenemos un jefe designado en concreto, cada miembro del grupo asume dicho papel en cada una de las partes a entregar del trabajo.</a:t>
            </a:r>
          </a:p>
          <a:p>
            <a:r>
              <a:rPr lang="es-ES" sz="2500" dirty="0">
                <a:solidFill>
                  <a:srgbClr val="00000A"/>
                </a:solidFill>
                <a:uFill>
                  <a:solidFill>
                    <a:srgbClr val="00000A"/>
                  </a:solidFill>
                </a:uFill>
                <a:latin typeface="Helvetica Neue"/>
                <a:ea typeface="Helvetica Neue"/>
                <a:cs typeface="Helvetica Neue"/>
                <a:sym typeface="Helvetica Neue"/>
              </a:rPr>
              <a:t>La comunicación y las decisiones se toman en equipo en reuniones ocasionales así como por distintos medios de comunicación a través de Internet.</a:t>
            </a:r>
          </a:p>
          <a:p>
            <a:pPr marL="0" marR="0" indent="0" algn="l" defTabSz="825500" rtl="0" fontAlgn="auto" latinLnBrk="0" hangingPunct="0">
              <a:lnSpc>
                <a:spcPct val="100000"/>
              </a:lnSpc>
              <a:spcBef>
                <a:spcPts val="3400"/>
              </a:spcBef>
              <a:spcAft>
                <a:spcPts val="0"/>
              </a:spcAft>
              <a:buClrTx/>
              <a:buSzTx/>
              <a:buFontTx/>
              <a:buNone/>
              <a:tabLst/>
            </a:pPr>
            <a:endParaRPr kumimoji="0" lang="es-ES" sz="3000" b="0" i="0" u="none" strike="noStrike" cap="none" spc="0" normalizeH="0" baseline="0" dirty="0">
              <a:ln>
                <a:noFill/>
              </a:ln>
              <a:solidFill>
                <a:srgbClr val="838787"/>
              </a:solidFill>
              <a:effectLst/>
              <a:uFillTx/>
              <a:latin typeface="Avenir Next Medium"/>
              <a:ea typeface="Avenir Next Medium"/>
              <a:cs typeface="Avenir Next Medium"/>
              <a:sym typeface="Avenir Next Medium"/>
            </a:endParaRPr>
          </a:p>
        </p:txBody>
      </p:sp>
    </p:spTree>
    <p:extLst>
      <p:ext uri="{BB962C8B-B14F-4D97-AF65-F5344CB8AC3E}">
        <p14:creationId xmlns:p14="http://schemas.microsoft.com/office/powerpoint/2010/main" val="3275218282"/>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195"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197" name="Shape 197"/>
          <p:cNvSpPr/>
          <p:nvPr/>
        </p:nvSpPr>
        <p:spPr>
          <a:xfrm>
            <a:off x="1044066" y="500292"/>
            <a:ext cx="13054856"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lang="es-ES" dirty="0"/>
              <a:t>6. Organización del personal (Gestión del Equipo)</a:t>
            </a:r>
            <a:endParaRPr dirty="0"/>
          </a:p>
        </p:txBody>
      </p:sp>
      <p:grpSp>
        <p:nvGrpSpPr>
          <p:cNvPr id="200" name="Group 200"/>
          <p:cNvGrpSpPr/>
          <p:nvPr/>
        </p:nvGrpSpPr>
        <p:grpSpPr>
          <a:xfrm>
            <a:off x="10867601" y="2512437"/>
            <a:ext cx="4962094" cy="771400"/>
            <a:chOff x="-492532" y="79108"/>
            <a:chExt cx="7729511" cy="771399"/>
          </a:xfrm>
        </p:grpSpPr>
        <p:sp>
          <p:nvSpPr>
            <p:cNvPr id="198" name="Shape 198"/>
            <p:cNvSpPr/>
            <p:nvPr/>
          </p:nvSpPr>
          <p:spPr>
            <a:xfrm>
              <a:off x="-492532" y="79108"/>
              <a:ext cx="7149288"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dirty="0"/>
            </a:p>
          </p:txBody>
        </p:sp>
        <p:sp>
          <p:nvSpPr>
            <p:cNvPr id="199" name="Shape 199"/>
            <p:cNvSpPr/>
            <p:nvPr/>
          </p:nvSpPr>
          <p:spPr>
            <a:xfrm>
              <a:off x="172709" y="182679"/>
              <a:ext cx="7064270" cy="56425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spAutoFit/>
            </a:bodyPr>
            <a:lstStyle>
              <a:lvl1pPr>
                <a:defRPr>
                  <a:solidFill>
                    <a:srgbClr val="FFFFFF"/>
                  </a:solidFill>
                </a:defRPr>
              </a:lvl1pPr>
            </a:lstStyle>
            <a:p>
              <a:r>
                <a:rPr lang="es-ES" dirty="0"/>
                <a:t>2 Informes de gestión</a:t>
              </a:r>
              <a:endParaRPr dirty="0"/>
            </a:p>
          </p:txBody>
        </p:sp>
      </p:grpSp>
      <p:sp>
        <p:nvSpPr>
          <p:cNvPr id="16" name="Shape 212"/>
          <p:cNvSpPr/>
          <p:nvPr/>
        </p:nvSpPr>
        <p:spPr>
          <a:xfrm>
            <a:off x="4564490" y="2325396"/>
            <a:ext cx="16604319" cy="11125133"/>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 name="Marcador de número de diapositiva 2"/>
          <p:cNvSpPr>
            <a:spLocks noGrp="1"/>
          </p:cNvSpPr>
          <p:nvPr>
            <p:ph type="sldNum" sz="quarter" idx="2"/>
          </p:nvPr>
        </p:nvSpPr>
        <p:spPr/>
        <p:txBody>
          <a:bodyPr/>
          <a:lstStyle/>
          <a:p>
            <a:fld id="{86CB4B4D-7CA3-9044-876B-883B54F8677D}" type="slidenum">
              <a:rPr lang="es-ES" smtClean="0"/>
              <a:t>29</a:t>
            </a:fld>
            <a:endParaRPr lang="es-ES"/>
          </a:p>
        </p:txBody>
      </p:sp>
      <p:sp>
        <p:nvSpPr>
          <p:cNvPr id="2" name="CuadroTexto 1"/>
          <p:cNvSpPr txBox="1"/>
          <p:nvPr/>
        </p:nvSpPr>
        <p:spPr>
          <a:xfrm>
            <a:off x="5723057" y="3676531"/>
            <a:ext cx="14405528" cy="259045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s-ES" sz="2500" dirty="0">
                <a:solidFill>
                  <a:srgbClr val="00000A"/>
                </a:solidFill>
                <a:uFill>
                  <a:solidFill>
                    <a:srgbClr val="00000A"/>
                  </a:solidFill>
                </a:uFill>
                <a:latin typeface="Helvetica Neue"/>
                <a:ea typeface="Helvetica Neue"/>
                <a:cs typeface="Helvetica Neue"/>
                <a:sym typeface="Helvetica Neue"/>
              </a:rPr>
              <a:t>Con la estructura empleada no tenemos competencias o responsabilidades permanentes puesto que cada una de las partes las redistribuimos. En el caso concreto de el Plan de Proyecto, la asignación está descrita de la siguiente manera:</a:t>
            </a:r>
          </a:p>
          <a:p>
            <a:pPr marL="0" marR="0" indent="0" algn="l" defTabSz="825500" rtl="0" fontAlgn="auto" latinLnBrk="0" hangingPunct="0">
              <a:lnSpc>
                <a:spcPct val="100000"/>
              </a:lnSpc>
              <a:spcBef>
                <a:spcPts val="3400"/>
              </a:spcBef>
              <a:spcAft>
                <a:spcPts val="0"/>
              </a:spcAft>
              <a:buClrTx/>
              <a:buSzTx/>
              <a:buFontTx/>
              <a:buNone/>
              <a:tabLst/>
            </a:pPr>
            <a:endParaRPr kumimoji="0" lang="es-ES" sz="3000" b="0" i="0" u="none" strike="noStrike" cap="none" spc="0" normalizeH="0" baseline="0" dirty="0">
              <a:ln>
                <a:noFill/>
              </a:ln>
              <a:solidFill>
                <a:srgbClr val="838787"/>
              </a:solidFill>
              <a:effectLst/>
              <a:uFillTx/>
              <a:latin typeface="Avenir Next Medium"/>
              <a:ea typeface="Avenir Next Medium"/>
              <a:cs typeface="Avenir Next Medium"/>
              <a:sym typeface="Avenir Next Medium"/>
            </a:endParaRPr>
          </a:p>
        </p:txBody>
      </p:sp>
      <p:sp>
        <p:nvSpPr>
          <p:cNvPr id="19" name="Shape 198"/>
          <p:cNvSpPr/>
          <p:nvPr/>
        </p:nvSpPr>
        <p:spPr>
          <a:xfrm>
            <a:off x="6097170" y="6176428"/>
            <a:ext cx="5799447" cy="771400"/>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dirty="0"/>
          </a:p>
        </p:txBody>
      </p:sp>
      <p:sp>
        <p:nvSpPr>
          <p:cNvPr id="20" name="Shape 199"/>
          <p:cNvSpPr/>
          <p:nvPr/>
        </p:nvSpPr>
        <p:spPr>
          <a:xfrm>
            <a:off x="6151749" y="6279999"/>
            <a:ext cx="6116343" cy="56425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spAutoFit/>
          </a:bodyPr>
          <a:lstStyle>
            <a:lvl1pPr>
              <a:defRPr>
                <a:solidFill>
                  <a:srgbClr val="FFFFFF"/>
                </a:solidFill>
              </a:defRPr>
            </a:lvl1pPr>
          </a:lstStyle>
          <a:p>
            <a:r>
              <a:rPr lang="it-IT" dirty="0"/>
              <a:t>Samuel Solo de Zaldívar Barbero</a:t>
            </a:r>
          </a:p>
        </p:txBody>
      </p:sp>
      <p:sp>
        <p:nvSpPr>
          <p:cNvPr id="25" name="Shape 212"/>
          <p:cNvSpPr/>
          <p:nvPr/>
        </p:nvSpPr>
        <p:spPr>
          <a:xfrm>
            <a:off x="5449790" y="5571006"/>
            <a:ext cx="7254558" cy="6574061"/>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5" name="Rectángulo 4"/>
          <p:cNvSpPr/>
          <p:nvPr/>
        </p:nvSpPr>
        <p:spPr>
          <a:xfrm>
            <a:off x="6057578" y="7509365"/>
            <a:ext cx="6304683" cy="3323987"/>
          </a:xfrm>
          <a:prstGeom prst="rect">
            <a:avLst/>
          </a:prstGeom>
        </p:spPr>
        <p:txBody>
          <a:bodyPr wrap="square">
            <a:spAutoFit/>
          </a:bodyPr>
          <a:lstStyle/>
          <a:p>
            <a:pPr marL="342900" indent="-342900">
              <a:buFont typeface="Arial" panose="020B0604020202020204" pitchFamily="34" charset="0"/>
              <a:buChar char="•"/>
            </a:pPr>
            <a:r>
              <a:rPr lang="es-ES" sz="2500" dirty="0">
                <a:solidFill>
                  <a:srgbClr val="00000A"/>
                </a:solidFill>
                <a:uFill>
                  <a:solidFill>
                    <a:srgbClr val="00000A"/>
                  </a:solidFill>
                </a:uFill>
                <a:latin typeface="Helvetica Neue"/>
                <a:ea typeface="Helvetica Neue"/>
                <a:cs typeface="Helvetica Neue"/>
              </a:rPr>
              <a:t>Introducción</a:t>
            </a:r>
          </a:p>
          <a:p>
            <a:pPr marL="342900" indent="-342900">
              <a:buFont typeface="Arial" panose="020B0604020202020204" pitchFamily="34" charset="0"/>
              <a:buChar char="•"/>
            </a:pPr>
            <a:r>
              <a:rPr lang="es-ES" sz="2500" dirty="0">
                <a:solidFill>
                  <a:srgbClr val="00000A"/>
                </a:solidFill>
                <a:uFill>
                  <a:solidFill>
                    <a:srgbClr val="00000A"/>
                  </a:solidFill>
                </a:uFill>
                <a:latin typeface="Helvetica Neue"/>
                <a:ea typeface="Helvetica Neue"/>
                <a:cs typeface="Helvetica Neue"/>
              </a:rPr>
              <a:t>Organización del personal (Gestión del Equipo)</a:t>
            </a:r>
          </a:p>
          <a:p>
            <a:pPr marL="342900" indent="-342900">
              <a:buFont typeface="Arial" panose="020B0604020202020204" pitchFamily="34" charset="0"/>
              <a:buChar char="•"/>
            </a:pPr>
            <a:r>
              <a:rPr lang="es-ES" sz="2500" dirty="0">
                <a:solidFill>
                  <a:srgbClr val="00000A"/>
                </a:solidFill>
                <a:uFill>
                  <a:solidFill>
                    <a:srgbClr val="00000A"/>
                  </a:solidFill>
                </a:uFill>
                <a:latin typeface="Helvetica Neue"/>
                <a:ea typeface="Helvetica Neue"/>
                <a:cs typeface="Helvetica Neue"/>
              </a:rPr>
              <a:t>Recursos del proyecto</a:t>
            </a:r>
          </a:p>
          <a:p>
            <a:pPr marL="342900" indent="-342900">
              <a:buFont typeface="Arial" panose="020B0604020202020204" pitchFamily="34" charset="0"/>
              <a:buChar char="•"/>
            </a:pPr>
            <a:r>
              <a:rPr lang="es-ES" sz="2500" dirty="0">
                <a:solidFill>
                  <a:srgbClr val="00000A"/>
                </a:solidFill>
                <a:uFill>
                  <a:solidFill>
                    <a:srgbClr val="00000A"/>
                  </a:solidFill>
                </a:uFill>
                <a:latin typeface="Helvetica Neue"/>
                <a:ea typeface="Helvetica Neue"/>
                <a:cs typeface="Helvetica Neue"/>
              </a:rPr>
              <a:t>Mecanismos de seguimiento y control</a:t>
            </a:r>
          </a:p>
        </p:txBody>
      </p:sp>
      <p:sp>
        <p:nvSpPr>
          <p:cNvPr id="27" name="Shape 198"/>
          <p:cNvSpPr/>
          <p:nvPr/>
        </p:nvSpPr>
        <p:spPr>
          <a:xfrm>
            <a:off x="13834923" y="5909176"/>
            <a:ext cx="5799447" cy="771400"/>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dirty="0"/>
          </a:p>
        </p:txBody>
      </p:sp>
      <p:sp>
        <p:nvSpPr>
          <p:cNvPr id="28" name="Shape 199"/>
          <p:cNvSpPr/>
          <p:nvPr/>
        </p:nvSpPr>
        <p:spPr>
          <a:xfrm>
            <a:off x="14917956" y="6012747"/>
            <a:ext cx="6116343" cy="56425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spAutoFit/>
          </a:bodyPr>
          <a:lstStyle>
            <a:lvl1pPr>
              <a:defRPr>
                <a:solidFill>
                  <a:srgbClr val="FFFFFF"/>
                </a:solidFill>
              </a:defRPr>
            </a:lvl1pPr>
          </a:lstStyle>
          <a:p>
            <a:r>
              <a:rPr lang="it-IT" dirty="0"/>
              <a:t>Javier Pino Hernández</a:t>
            </a:r>
          </a:p>
        </p:txBody>
      </p:sp>
      <p:sp>
        <p:nvSpPr>
          <p:cNvPr id="29" name="Shape 212"/>
          <p:cNvSpPr/>
          <p:nvPr/>
        </p:nvSpPr>
        <p:spPr>
          <a:xfrm>
            <a:off x="13198563" y="5614172"/>
            <a:ext cx="7072166" cy="2969390"/>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0" name="Rectángulo 29"/>
          <p:cNvSpPr/>
          <p:nvPr/>
        </p:nvSpPr>
        <p:spPr>
          <a:xfrm>
            <a:off x="13612989" y="6866609"/>
            <a:ext cx="6304683" cy="1297791"/>
          </a:xfrm>
          <a:prstGeom prst="rect">
            <a:avLst/>
          </a:prstGeom>
        </p:spPr>
        <p:txBody>
          <a:bodyPr wrap="square">
            <a:spAutoFit/>
          </a:bodyPr>
          <a:lstStyle/>
          <a:p>
            <a:pPr marL="342900" indent="-342900">
              <a:buFont typeface="Arial" panose="020B0604020202020204" pitchFamily="34" charset="0"/>
              <a:buChar char="•"/>
            </a:pPr>
            <a:r>
              <a:rPr lang="es-ES" sz="2500" dirty="0">
                <a:solidFill>
                  <a:srgbClr val="00000A"/>
                </a:solidFill>
                <a:uFill>
                  <a:solidFill>
                    <a:srgbClr val="00000A"/>
                  </a:solidFill>
                </a:uFill>
                <a:latin typeface="Helvetica Neue"/>
                <a:ea typeface="Helvetica Neue"/>
                <a:cs typeface="Helvetica Neue"/>
              </a:rPr>
              <a:t>Introducción</a:t>
            </a:r>
          </a:p>
          <a:p>
            <a:pPr marL="342900" indent="-342900">
              <a:buFont typeface="Arial" panose="020B0604020202020204" pitchFamily="34" charset="0"/>
              <a:buChar char="•"/>
            </a:pPr>
            <a:r>
              <a:rPr lang="es-ES" sz="2500" dirty="0">
                <a:solidFill>
                  <a:srgbClr val="00000A"/>
                </a:solidFill>
                <a:uFill>
                  <a:solidFill>
                    <a:srgbClr val="00000A"/>
                  </a:solidFill>
                </a:uFill>
                <a:latin typeface="Helvetica Neue"/>
                <a:ea typeface="Helvetica Neue"/>
                <a:cs typeface="Helvetica Neue"/>
              </a:rPr>
              <a:t>Estrategia de gestión del riesgo</a:t>
            </a:r>
          </a:p>
        </p:txBody>
      </p:sp>
      <p:sp>
        <p:nvSpPr>
          <p:cNvPr id="35" name="Shape 198"/>
          <p:cNvSpPr/>
          <p:nvPr/>
        </p:nvSpPr>
        <p:spPr>
          <a:xfrm>
            <a:off x="13865608" y="9195840"/>
            <a:ext cx="5799447" cy="771400"/>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dirty="0"/>
          </a:p>
        </p:txBody>
      </p:sp>
      <p:sp>
        <p:nvSpPr>
          <p:cNvPr id="36" name="Shape 199"/>
          <p:cNvSpPr/>
          <p:nvPr/>
        </p:nvSpPr>
        <p:spPr>
          <a:xfrm>
            <a:off x="14428140" y="9265145"/>
            <a:ext cx="6116343" cy="56425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spAutoFit/>
          </a:bodyPr>
          <a:lstStyle>
            <a:lvl1pPr>
              <a:defRPr>
                <a:solidFill>
                  <a:srgbClr val="FFFFFF"/>
                </a:solidFill>
              </a:defRPr>
            </a:lvl1pPr>
          </a:lstStyle>
          <a:p>
            <a:r>
              <a:rPr lang="it-IT" dirty="0"/>
              <a:t>Adrián Agudo García-Heras</a:t>
            </a:r>
          </a:p>
        </p:txBody>
      </p:sp>
      <p:sp>
        <p:nvSpPr>
          <p:cNvPr id="37" name="Shape 212"/>
          <p:cNvSpPr/>
          <p:nvPr/>
        </p:nvSpPr>
        <p:spPr>
          <a:xfrm>
            <a:off x="13218228" y="8878566"/>
            <a:ext cx="7072166" cy="3266501"/>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8" name="Rectángulo 37"/>
          <p:cNvSpPr/>
          <p:nvPr/>
        </p:nvSpPr>
        <p:spPr>
          <a:xfrm>
            <a:off x="13612989" y="10044187"/>
            <a:ext cx="6304683" cy="1682512"/>
          </a:xfrm>
          <a:prstGeom prst="rect">
            <a:avLst/>
          </a:prstGeom>
        </p:spPr>
        <p:txBody>
          <a:bodyPr wrap="square">
            <a:spAutoFit/>
          </a:bodyPr>
          <a:lstStyle/>
          <a:p>
            <a:pPr marL="342900" indent="-342900">
              <a:buFont typeface="Arial" panose="020B0604020202020204" pitchFamily="34" charset="0"/>
              <a:buChar char="•"/>
            </a:pPr>
            <a:r>
              <a:rPr lang="es-ES" sz="2500" dirty="0">
                <a:solidFill>
                  <a:srgbClr val="00000A"/>
                </a:solidFill>
                <a:uFill>
                  <a:solidFill>
                    <a:srgbClr val="00000A"/>
                  </a:solidFill>
                </a:uFill>
                <a:latin typeface="Helvetica Neue"/>
                <a:ea typeface="Helvetica Neue"/>
                <a:cs typeface="Helvetica Neue"/>
              </a:rPr>
              <a:t>Organización del personal (Gestión del Equipo)</a:t>
            </a:r>
          </a:p>
          <a:p>
            <a:pPr marL="342900" indent="-342900">
              <a:buFont typeface="Arial" panose="020B0604020202020204" pitchFamily="34" charset="0"/>
              <a:buChar char="•"/>
            </a:pPr>
            <a:r>
              <a:rPr lang="es-ES" sz="2500" dirty="0">
                <a:solidFill>
                  <a:srgbClr val="00000A"/>
                </a:solidFill>
                <a:uFill>
                  <a:solidFill>
                    <a:srgbClr val="00000A"/>
                  </a:solidFill>
                </a:uFill>
                <a:latin typeface="Helvetica Neue"/>
                <a:ea typeface="Helvetica Neue"/>
                <a:cs typeface="Helvetica Neue"/>
              </a:rPr>
              <a:t>Recursos del proyecto</a:t>
            </a:r>
          </a:p>
        </p:txBody>
      </p:sp>
    </p:spTree>
    <p:extLst>
      <p:ext uri="{BB962C8B-B14F-4D97-AF65-F5344CB8AC3E}">
        <p14:creationId xmlns:p14="http://schemas.microsoft.com/office/powerpoint/2010/main" val="158752196"/>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8" name="pasted-image.tiff"/>
          <p:cNvPicPr>
            <a:picLocks noChangeAspect="1"/>
          </p:cNvPicPr>
          <p:nvPr/>
        </p:nvPicPr>
        <p:blipFill>
          <a:blip r:embed="rId3">
            <a:extLst/>
          </a:blip>
          <a:stretch>
            <a:fillRect/>
          </a:stretch>
        </p:blipFill>
        <p:spPr>
          <a:xfrm>
            <a:off x="-816206" y="-529723"/>
            <a:ext cx="26829216" cy="2397845"/>
          </a:xfrm>
          <a:prstGeom prst="rect">
            <a:avLst/>
          </a:prstGeom>
          <a:ln w="12700">
            <a:miter lim="400000"/>
          </a:ln>
        </p:spPr>
      </p:pic>
      <p:pic>
        <p:nvPicPr>
          <p:cNvPr id="169" name="pasted-image.tiff"/>
          <p:cNvPicPr>
            <a:picLocks noChangeAspect="1"/>
          </p:cNvPicPr>
          <p:nvPr/>
        </p:nvPicPr>
        <p:blipFill>
          <a:blip r:embed="rId4">
            <a:extLst/>
          </a:blip>
          <a:stretch>
            <a:fillRect/>
          </a:stretch>
        </p:blipFill>
        <p:spPr>
          <a:xfrm>
            <a:off x="20120527" y="590633"/>
            <a:ext cx="2416330" cy="766807"/>
          </a:xfrm>
          <a:prstGeom prst="rect">
            <a:avLst/>
          </a:prstGeom>
          <a:ln w="12700">
            <a:miter lim="400000"/>
          </a:ln>
        </p:spPr>
      </p:pic>
      <p:sp>
        <p:nvSpPr>
          <p:cNvPr id="170" name="Shape 170"/>
          <p:cNvSpPr/>
          <p:nvPr/>
        </p:nvSpPr>
        <p:spPr>
          <a:xfrm>
            <a:off x="23281767" y="569541"/>
            <a:ext cx="102657"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3600">
                <a:solidFill>
                  <a:srgbClr val="C1C0C2"/>
                </a:solidFill>
              </a:defRPr>
            </a:lvl1pPr>
          </a:lstStyle>
          <a:p>
            <a:endParaRPr dirty="0"/>
          </a:p>
        </p:txBody>
      </p:sp>
      <p:sp>
        <p:nvSpPr>
          <p:cNvPr id="171" name="Shape 171"/>
          <p:cNvSpPr/>
          <p:nvPr/>
        </p:nvSpPr>
        <p:spPr>
          <a:xfrm>
            <a:off x="1044067" y="512137"/>
            <a:ext cx="1659636" cy="77139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dirty="0" err="1"/>
              <a:t>Indice</a:t>
            </a:r>
            <a:endParaRPr dirty="0"/>
          </a:p>
        </p:txBody>
      </p:sp>
      <p:sp>
        <p:nvSpPr>
          <p:cNvPr id="172" name="Shape 172"/>
          <p:cNvSpPr/>
          <p:nvPr/>
        </p:nvSpPr>
        <p:spPr>
          <a:xfrm>
            <a:off x="6103993" y="5465897"/>
            <a:ext cx="3084056" cy="718145"/>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spcBef>
                <a:spcPts val="0"/>
              </a:spcBef>
              <a:defRPr sz="2000">
                <a:solidFill>
                  <a:srgbClr val="000000"/>
                </a:solidFill>
                <a:uFill>
                  <a:solidFill>
                    <a:srgbClr val="000000"/>
                  </a:solidFill>
                </a:uFill>
                <a:latin typeface="Helvetica Neue"/>
                <a:ea typeface="Helvetica Neue"/>
                <a:cs typeface="Helvetica Neue"/>
                <a:sym typeface="Helvetica Neue"/>
              </a:defRPr>
            </a:lvl1pPr>
          </a:lstStyle>
          <a:p>
            <a:r>
              <a:rPr lang="es-ES_tradnl" dirty="0"/>
              <a:t>1 Estructura de equipo </a:t>
            </a:r>
          </a:p>
          <a:p>
            <a:r>
              <a:rPr lang="es-ES_tradnl" dirty="0"/>
              <a:t>2 </a:t>
            </a:r>
            <a:r>
              <a:rPr lang="fr-FR" dirty="0"/>
              <a:t>Informes de </a:t>
            </a:r>
            <a:r>
              <a:rPr lang="fr-FR" dirty="0" err="1"/>
              <a:t>gesti</a:t>
            </a:r>
            <a:r>
              <a:rPr lang="es-ES_tradnl" dirty="0"/>
              <a:t>ón</a:t>
            </a:r>
            <a:endParaRPr dirty="0"/>
          </a:p>
        </p:txBody>
      </p:sp>
      <p:sp>
        <p:nvSpPr>
          <p:cNvPr id="175" name="Shape 175"/>
          <p:cNvSpPr/>
          <p:nvPr/>
        </p:nvSpPr>
        <p:spPr>
          <a:xfrm>
            <a:off x="10289724" y="5465897"/>
            <a:ext cx="3977486" cy="5950347"/>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defTabSz="457200">
              <a:spcBef>
                <a:spcPts val="0"/>
              </a:spcBef>
            </a:pPr>
            <a:r>
              <a:rPr lang="es-ES_tradnl" sz="2000" dirty="0">
                <a:solidFill>
                  <a:srgbClr val="000000"/>
                </a:solidFill>
                <a:uFill>
                  <a:solidFill>
                    <a:srgbClr val="000000"/>
                  </a:solidFill>
                </a:uFill>
                <a:latin typeface="Helvetica Neue"/>
                <a:ea typeface="Helvetica Neue"/>
                <a:cs typeface="Helvetica Neue"/>
                <a:sym typeface="Helvetica Neue"/>
              </a:rPr>
              <a:t>1 </a:t>
            </a:r>
            <a:r>
              <a:rPr lang="es-ES" sz="2000" dirty="0">
                <a:solidFill>
                  <a:srgbClr val="000000"/>
                </a:solidFill>
                <a:uFill>
                  <a:solidFill>
                    <a:srgbClr val="000000"/>
                  </a:solidFill>
                </a:uFill>
                <a:latin typeface="Helvetica Neue"/>
                <a:ea typeface="Helvetica Neue"/>
                <a:cs typeface="Helvetica Neue"/>
                <a:sym typeface="Helvetica Neue"/>
              </a:rPr>
              <a:t>Garantía de calidad y control (Plan de Calidad)</a:t>
            </a:r>
          </a:p>
          <a:p>
            <a:pPr defTabSz="457200">
              <a:spcBef>
                <a:spcPts val="0"/>
              </a:spcBef>
            </a:pPr>
            <a:r>
              <a:rPr lang="es-ES_tradnl" sz="2000" dirty="0">
                <a:solidFill>
                  <a:srgbClr val="000000"/>
                </a:solidFill>
                <a:uFill>
                  <a:solidFill>
                    <a:srgbClr val="000000"/>
                  </a:solidFill>
                </a:uFill>
                <a:latin typeface="Helvetica Neue"/>
                <a:ea typeface="Helvetica Neue"/>
                <a:cs typeface="Helvetica Neue"/>
                <a:sym typeface="Helvetica Neue"/>
              </a:rPr>
              <a:t>2 </a:t>
            </a:r>
            <a:r>
              <a:rPr lang="es-ES" sz="2000" dirty="0">
                <a:solidFill>
                  <a:srgbClr val="000000"/>
                </a:solidFill>
                <a:uFill>
                  <a:solidFill>
                    <a:srgbClr val="000000"/>
                  </a:solidFill>
                </a:uFill>
                <a:latin typeface="Helvetica Neue"/>
                <a:ea typeface="Helvetica Neue"/>
                <a:cs typeface="Helvetica Neue"/>
                <a:sym typeface="Helvetica Neue"/>
              </a:rPr>
              <a:t>Gestión y control de cambios (Plan GCS)</a:t>
            </a:r>
            <a:r>
              <a:rPr lang="es-ES_tradnl" sz="2000" dirty="0">
                <a:solidFill>
                  <a:srgbClr val="000000"/>
                </a:solidFill>
                <a:uFill>
                  <a:solidFill>
                    <a:srgbClr val="000000"/>
                  </a:solidFill>
                </a:uFill>
                <a:latin typeface="Helvetica Neue"/>
                <a:ea typeface="Helvetica Neue"/>
                <a:cs typeface="Helvetica Neue"/>
                <a:sym typeface="Helvetica Neue"/>
              </a:rPr>
              <a:t>	</a:t>
            </a:r>
            <a:endParaRPr lang="es-ES" sz="2000" dirty="0">
              <a:solidFill>
                <a:srgbClr val="000000"/>
              </a:solidFill>
              <a:uFill>
                <a:solidFill>
                  <a:srgbClr val="000000"/>
                </a:solidFill>
              </a:uFill>
              <a:latin typeface="Helvetica Neue"/>
              <a:ea typeface="Helvetica Neue"/>
              <a:cs typeface="Helvetica Neue"/>
              <a:sym typeface="Helvetica Neue"/>
            </a:endParaRPr>
          </a:p>
          <a:p>
            <a:pPr defTabSz="457200">
              <a:spcBef>
                <a:spcPts val="0"/>
              </a:spcBef>
            </a:pPr>
            <a:r>
              <a:rPr lang="es-ES_tradnl" sz="2000" dirty="0">
                <a:solidFill>
                  <a:srgbClr val="000000"/>
                </a:solidFill>
                <a:uFill>
                  <a:solidFill>
                    <a:srgbClr val="000000"/>
                  </a:solidFill>
                </a:uFill>
                <a:latin typeface="Helvetica Neue"/>
                <a:ea typeface="Helvetica Neue"/>
                <a:cs typeface="Helvetica Neue"/>
                <a:sym typeface="Helvetica Neue"/>
              </a:rPr>
              <a:t>	2.1 </a:t>
            </a:r>
            <a:r>
              <a:rPr lang="es-ES_tradnl" sz="2000" dirty="0" err="1">
                <a:solidFill>
                  <a:srgbClr val="000000"/>
                </a:solidFill>
                <a:uFill>
                  <a:solidFill>
                    <a:srgbClr val="000000"/>
                  </a:solidFill>
                </a:uFill>
                <a:latin typeface="Helvetica Neue"/>
                <a:ea typeface="Helvetica Neue"/>
                <a:cs typeface="Helvetica Neue"/>
              </a:rPr>
              <a:t>Introducció</a:t>
            </a:r>
            <a:r>
              <a:rPr lang="de-DE" sz="2000" dirty="0">
                <a:solidFill>
                  <a:srgbClr val="000000"/>
                </a:solidFill>
                <a:uFill>
                  <a:solidFill>
                    <a:srgbClr val="000000"/>
                  </a:solidFill>
                </a:uFill>
                <a:latin typeface="Helvetica Neue"/>
                <a:ea typeface="Helvetica Neue"/>
                <a:cs typeface="Helvetica Neue"/>
              </a:rPr>
              <a:t>n: Prop</a:t>
            </a:r>
            <a:r>
              <a:rPr lang="es-ES_tradnl" sz="2000" dirty="0" err="1">
                <a:solidFill>
                  <a:srgbClr val="000000"/>
                </a:solidFill>
                <a:uFill>
                  <a:solidFill>
                    <a:srgbClr val="000000"/>
                  </a:solidFill>
                </a:uFill>
                <a:latin typeface="Helvetica Neue"/>
                <a:ea typeface="Helvetica Neue"/>
                <a:cs typeface="Helvetica Neue"/>
              </a:rPr>
              <a:t>ósito</a:t>
            </a:r>
            <a:r>
              <a:rPr lang="es-ES_tradnl" sz="2000" dirty="0">
                <a:solidFill>
                  <a:srgbClr val="000000"/>
                </a:solidFill>
                <a:uFill>
                  <a:solidFill>
                    <a:srgbClr val="000000"/>
                  </a:solidFill>
                </a:uFill>
                <a:latin typeface="Helvetica Neue"/>
                <a:ea typeface="Helvetica Neue"/>
                <a:cs typeface="Helvetica Neue"/>
              </a:rPr>
              <a:t>, 	Alcance, Definiciones, 	Referencias</a:t>
            </a:r>
          </a:p>
          <a:p>
            <a:pPr defTabSz="457200">
              <a:spcBef>
                <a:spcPts val="0"/>
              </a:spcBef>
            </a:pPr>
            <a:r>
              <a:rPr lang="es-ES_tradnl" sz="2000" dirty="0">
                <a:solidFill>
                  <a:srgbClr val="000000"/>
                </a:solidFill>
                <a:uFill>
                  <a:solidFill>
                    <a:srgbClr val="000000"/>
                  </a:solidFill>
                </a:uFill>
                <a:latin typeface="Helvetica Neue"/>
                <a:ea typeface="Helvetica Neue"/>
                <a:cs typeface="Helvetica Neue"/>
              </a:rPr>
              <a:t>	2.2	Tipos de artefactos a 	gestionar (los </a:t>
            </a:r>
            <a:r>
              <a:rPr lang="es-ES_tradnl" sz="2000" dirty="0" err="1">
                <a:solidFill>
                  <a:srgbClr val="000000"/>
                </a:solidFill>
                <a:uFill>
                  <a:solidFill>
                    <a:srgbClr val="000000"/>
                  </a:solidFill>
                </a:uFill>
                <a:latin typeface="Helvetica Neue"/>
                <a:ea typeface="Helvetica Neue"/>
                <a:cs typeface="Helvetica Neue"/>
              </a:rPr>
              <a:t>ECSs</a:t>
            </a:r>
            <a:r>
              <a:rPr lang="es-ES_tradnl" sz="2000" dirty="0">
                <a:solidFill>
                  <a:srgbClr val="000000"/>
                </a:solidFill>
                <a:uFill>
                  <a:solidFill>
                    <a:srgbClr val="000000"/>
                  </a:solidFill>
                </a:uFill>
                <a:latin typeface="Helvetica Neue"/>
                <a:ea typeface="Helvetica Neue"/>
                <a:cs typeface="Helvetica Neue"/>
              </a:rPr>
              <a:t>)</a:t>
            </a:r>
          </a:p>
          <a:p>
            <a:pPr defTabSz="457200">
              <a:spcBef>
                <a:spcPts val="0"/>
              </a:spcBef>
            </a:pPr>
            <a:r>
              <a:rPr lang="es-ES_tradnl" sz="2000" dirty="0"/>
              <a:t>	</a:t>
            </a:r>
            <a:r>
              <a:rPr lang="es-ES_tradnl" sz="2000" dirty="0">
                <a:solidFill>
                  <a:srgbClr val="000000"/>
                </a:solidFill>
                <a:uFill>
                  <a:solidFill>
                    <a:srgbClr val="000000"/>
                  </a:solidFill>
                </a:uFill>
                <a:latin typeface="Helvetica Neue"/>
                <a:ea typeface="Helvetica Neue"/>
                <a:cs typeface="Helvetica Neue"/>
              </a:rPr>
              <a:t>2.3	Criterios y protocolos </a:t>
            </a:r>
            <a:r>
              <a:rPr lang="es-ES_tradnl" sz="2000" dirty="0"/>
              <a:t>	</a:t>
            </a:r>
            <a:r>
              <a:rPr lang="es-ES_tradnl" sz="2000" dirty="0">
                <a:solidFill>
                  <a:srgbClr val="000000"/>
                </a:solidFill>
                <a:uFill>
                  <a:solidFill>
                    <a:srgbClr val="000000"/>
                  </a:solidFill>
                </a:uFill>
                <a:latin typeface="Helvetica Neue"/>
                <a:ea typeface="Helvetica Neue"/>
                <a:cs typeface="Helvetica Neue"/>
              </a:rPr>
              <a:t>para Nombrar los </a:t>
            </a:r>
            <a:r>
              <a:rPr lang="es-ES_tradnl" sz="2000" dirty="0" err="1">
                <a:solidFill>
                  <a:srgbClr val="000000"/>
                </a:solidFill>
                <a:uFill>
                  <a:solidFill>
                    <a:srgbClr val="000000"/>
                  </a:solidFill>
                </a:uFill>
                <a:latin typeface="Helvetica Neue"/>
                <a:ea typeface="Helvetica Neue"/>
                <a:cs typeface="Helvetica Neue"/>
              </a:rPr>
              <a:t>ECSs</a:t>
            </a:r>
            <a:r>
              <a:rPr sz="2000" dirty="0">
                <a:solidFill>
                  <a:srgbClr val="000000"/>
                </a:solidFill>
                <a:uFill>
                  <a:solidFill>
                    <a:srgbClr val="000000"/>
                  </a:solidFill>
                </a:uFill>
                <a:latin typeface="Helvetica Neue"/>
                <a:ea typeface="Helvetica Neue"/>
                <a:cs typeface="Helvetica Neue"/>
              </a:rPr>
              <a:t>	</a:t>
            </a:r>
            <a:endParaRPr lang="es-ES" sz="2000" dirty="0">
              <a:solidFill>
                <a:srgbClr val="000000"/>
              </a:solidFill>
              <a:uFill>
                <a:solidFill>
                  <a:srgbClr val="000000"/>
                </a:solidFill>
              </a:uFill>
              <a:latin typeface="Helvetica Neue"/>
              <a:ea typeface="Helvetica Neue"/>
              <a:cs typeface="Helvetica Neue"/>
            </a:endParaRPr>
          </a:p>
          <a:p>
            <a:pPr defTabSz="457200">
              <a:spcBef>
                <a:spcPts val="0"/>
              </a:spcBef>
            </a:pPr>
            <a:r>
              <a:rPr lang="es-ES_tradnl" sz="2000" dirty="0">
                <a:solidFill>
                  <a:srgbClr val="000000"/>
                </a:solidFill>
                <a:uFill>
                  <a:solidFill>
                    <a:srgbClr val="000000"/>
                  </a:solidFill>
                </a:uFill>
                <a:latin typeface="Helvetica Neue"/>
                <a:ea typeface="Helvetica Neue"/>
                <a:cs typeface="Helvetica Neue"/>
              </a:rPr>
              <a:t>	2.4	Responsable de los 	procedimientos de GCS y de 	la </a:t>
            </a:r>
            <a:r>
              <a:rPr lang="es-ES_tradnl" sz="2000" dirty="0" err="1">
                <a:solidFill>
                  <a:srgbClr val="000000"/>
                </a:solidFill>
                <a:uFill>
                  <a:solidFill>
                    <a:srgbClr val="000000"/>
                  </a:solidFill>
                </a:uFill>
                <a:latin typeface="Helvetica Neue"/>
                <a:ea typeface="Helvetica Neue"/>
                <a:cs typeface="Helvetica Neue"/>
              </a:rPr>
              <a:t>creació</a:t>
            </a:r>
            <a:r>
              <a:rPr lang="fr-FR" sz="2000" dirty="0">
                <a:solidFill>
                  <a:srgbClr val="000000"/>
                </a:solidFill>
                <a:uFill>
                  <a:solidFill>
                    <a:srgbClr val="000000"/>
                  </a:solidFill>
                </a:uFill>
                <a:latin typeface="Helvetica Neue"/>
                <a:ea typeface="Helvetica Neue"/>
                <a:cs typeface="Helvetica Neue"/>
              </a:rPr>
              <a:t>n de L</a:t>
            </a:r>
            <a:r>
              <a:rPr lang="es-ES_tradnl" sz="2000" dirty="0">
                <a:solidFill>
                  <a:srgbClr val="000000"/>
                </a:solidFill>
                <a:uFill>
                  <a:solidFill>
                    <a:srgbClr val="000000"/>
                  </a:solidFill>
                </a:uFill>
                <a:latin typeface="Helvetica Neue"/>
                <a:ea typeface="Helvetica Neue"/>
                <a:cs typeface="Helvetica Neue"/>
              </a:rPr>
              <a:t>í</a:t>
            </a:r>
            <a:r>
              <a:rPr lang="pt-PT" sz="2000" dirty="0">
                <a:solidFill>
                  <a:srgbClr val="000000"/>
                </a:solidFill>
                <a:uFill>
                  <a:solidFill>
                    <a:srgbClr val="000000"/>
                  </a:solidFill>
                </a:uFill>
                <a:latin typeface="Helvetica Neue"/>
                <a:ea typeface="Helvetica Neue"/>
                <a:cs typeface="Helvetica Neue"/>
              </a:rPr>
              <a:t>neas Base.</a:t>
            </a:r>
            <a:r>
              <a:rPr lang="pt-PT" sz="2000" dirty="0"/>
              <a:t>	</a:t>
            </a:r>
          </a:p>
          <a:p>
            <a:pPr defTabSz="457200">
              <a:spcBef>
                <a:spcPts val="0"/>
              </a:spcBef>
            </a:pPr>
            <a:r>
              <a:rPr lang="es-ES_tradnl" sz="2000" dirty="0">
                <a:solidFill>
                  <a:srgbClr val="000000"/>
                </a:solidFill>
                <a:uFill>
                  <a:solidFill>
                    <a:srgbClr val="000000"/>
                  </a:solidFill>
                </a:uFill>
                <a:latin typeface="Helvetica Neue"/>
                <a:ea typeface="Helvetica Neue"/>
                <a:cs typeface="Helvetica Neue"/>
              </a:rPr>
              <a:t>	2.5	Políticas para el Control 	de Cambios y la </a:t>
            </a:r>
            <a:r>
              <a:rPr lang="es-ES_tradnl" sz="2000" dirty="0" err="1">
                <a:solidFill>
                  <a:srgbClr val="000000"/>
                </a:solidFill>
                <a:uFill>
                  <a:solidFill>
                    <a:srgbClr val="000000"/>
                  </a:solidFill>
                </a:uFill>
                <a:latin typeface="Helvetica Neue"/>
                <a:ea typeface="Helvetica Neue"/>
                <a:cs typeface="Helvetica Neue"/>
              </a:rPr>
              <a:t>Gestió</a:t>
            </a:r>
            <a:r>
              <a:rPr lang="de-DE" sz="2000" dirty="0">
                <a:solidFill>
                  <a:srgbClr val="000000"/>
                </a:solidFill>
                <a:uFill>
                  <a:solidFill>
                    <a:srgbClr val="000000"/>
                  </a:solidFill>
                </a:uFill>
                <a:latin typeface="Helvetica Neue"/>
                <a:ea typeface="Helvetica Neue"/>
                <a:cs typeface="Helvetica Neue"/>
              </a:rPr>
              <a:t>n de 	Versiones	</a:t>
            </a:r>
            <a:endParaRPr lang="es-ES" sz="2000" dirty="0">
              <a:solidFill>
                <a:srgbClr val="000000"/>
              </a:solidFill>
              <a:uFill>
                <a:solidFill>
                  <a:srgbClr val="000000"/>
                </a:solidFill>
              </a:uFill>
              <a:latin typeface="Helvetica Neue"/>
              <a:ea typeface="Helvetica Neue"/>
              <a:cs typeface="Helvetica Neue"/>
            </a:endParaRPr>
          </a:p>
          <a:p>
            <a:pPr defTabSz="457200">
              <a:spcBef>
                <a:spcPts val="0"/>
              </a:spcBef>
            </a:pPr>
            <a:r>
              <a:rPr lang="es-ES_tradnl" sz="2000" dirty="0">
                <a:solidFill>
                  <a:srgbClr val="000000"/>
                </a:solidFill>
                <a:uFill>
                  <a:solidFill>
                    <a:srgbClr val="000000"/>
                  </a:solidFill>
                </a:uFill>
                <a:latin typeface="Helvetica Neue"/>
                <a:ea typeface="Helvetica Neue"/>
                <a:cs typeface="Helvetica Neue"/>
              </a:rPr>
              <a:t>	2.6	Registros para mantener 	el rastro de los cambios</a:t>
            </a:r>
            <a:endParaRPr sz="2000" dirty="0">
              <a:solidFill>
                <a:srgbClr val="000000"/>
              </a:solidFill>
              <a:uFill>
                <a:solidFill>
                  <a:srgbClr val="000000"/>
                </a:solidFill>
              </a:uFill>
              <a:latin typeface="Helvetica Neue"/>
              <a:ea typeface="Helvetica Neue"/>
              <a:cs typeface="Helvetica Neue"/>
            </a:endParaRPr>
          </a:p>
        </p:txBody>
      </p:sp>
      <p:sp>
        <p:nvSpPr>
          <p:cNvPr id="178" name="Shape 178">
            <a:hlinkClick r:id="rId5" action="ppaction://hlinksldjump"/>
          </p:cNvPr>
          <p:cNvSpPr/>
          <p:nvPr/>
        </p:nvSpPr>
        <p:spPr>
          <a:xfrm>
            <a:off x="5586652" y="3562138"/>
            <a:ext cx="4030812" cy="622301"/>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80" name="Shape 180">
            <a:hlinkClick r:id="rId5" action="ppaction://hlinksldjump"/>
          </p:cNvPr>
          <p:cNvSpPr/>
          <p:nvPr/>
        </p:nvSpPr>
        <p:spPr>
          <a:xfrm>
            <a:off x="10176594" y="3593818"/>
            <a:ext cx="4090616" cy="669354"/>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82" name="Shape 182">
            <a:hlinkClick r:id="rId5" action="ppaction://hlinksldjump"/>
          </p:cNvPr>
          <p:cNvSpPr/>
          <p:nvPr/>
        </p:nvSpPr>
        <p:spPr>
          <a:xfrm>
            <a:off x="14766536" y="3625497"/>
            <a:ext cx="4030812" cy="622301"/>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87" name="Shape 187"/>
          <p:cNvSpPr/>
          <p:nvPr/>
        </p:nvSpPr>
        <p:spPr>
          <a:xfrm>
            <a:off x="5526848" y="4844943"/>
            <a:ext cx="4150420" cy="7042258"/>
          </a:xfrm>
          <a:prstGeom prst="roundRect">
            <a:avLst>
              <a:gd name="adj" fmla="val 21900"/>
            </a:avLst>
          </a:prstGeom>
          <a:ln w="381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188" name="Shape 188"/>
          <p:cNvSpPr/>
          <p:nvPr/>
        </p:nvSpPr>
        <p:spPr>
          <a:xfrm>
            <a:off x="10116790" y="4844943"/>
            <a:ext cx="4150420" cy="7042257"/>
          </a:xfrm>
          <a:prstGeom prst="roundRect">
            <a:avLst>
              <a:gd name="adj" fmla="val 18996"/>
            </a:avLst>
          </a:prstGeom>
          <a:ln w="381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189" name="Shape 189"/>
          <p:cNvSpPr/>
          <p:nvPr/>
        </p:nvSpPr>
        <p:spPr>
          <a:xfrm>
            <a:off x="14706732" y="4844942"/>
            <a:ext cx="4150420" cy="7042257"/>
          </a:xfrm>
          <a:prstGeom prst="roundRect">
            <a:avLst>
              <a:gd name="adj" fmla="val 21900"/>
            </a:avLst>
          </a:prstGeom>
          <a:ln w="381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9" name="Shape 179"/>
          <p:cNvSpPr/>
          <p:nvPr/>
        </p:nvSpPr>
        <p:spPr>
          <a:xfrm>
            <a:off x="9857506" y="3545027"/>
            <a:ext cx="4841922" cy="718145"/>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a:defRPr sz="2200" b="1">
                <a:solidFill>
                  <a:srgbClr val="FFFFFF"/>
                </a:solidFill>
                <a:latin typeface="Helvetica Neue"/>
                <a:ea typeface="Helvetica Neue"/>
                <a:cs typeface="Helvetica Neue"/>
                <a:sym typeface="Helvetica Neue"/>
              </a:defRPr>
            </a:lvl1pPr>
          </a:lstStyle>
          <a:p>
            <a:pPr algn="ctr"/>
            <a:r>
              <a:rPr lang="es-ES" sz="2000" dirty="0"/>
              <a:t>7 </a:t>
            </a:r>
            <a:r>
              <a:rPr lang="es-ES_tradnl" sz="2000" dirty="0"/>
              <a:t>Mecanismos de seguimiento y control</a:t>
            </a:r>
            <a:endParaRPr sz="2000" dirty="0"/>
          </a:p>
        </p:txBody>
      </p:sp>
      <p:sp>
        <p:nvSpPr>
          <p:cNvPr id="30" name="Shape 177"/>
          <p:cNvSpPr/>
          <p:nvPr/>
        </p:nvSpPr>
        <p:spPr>
          <a:xfrm>
            <a:off x="6200804" y="3609215"/>
            <a:ext cx="2890434" cy="441146"/>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a:defRPr sz="2200" b="1">
                <a:solidFill>
                  <a:srgbClr val="FFFFFF"/>
                </a:solidFill>
                <a:latin typeface="Helvetica Neue"/>
                <a:ea typeface="Helvetica Neue"/>
                <a:cs typeface="Helvetica Neue"/>
                <a:sym typeface="Helvetica Neue"/>
              </a:defRPr>
            </a:lvl1pPr>
          </a:lstStyle>
          <a:p>
            <a:r>
              <a:rPr lang="es-ES_tradnl" dirty="0"/>
              <a:t>6 Gestión del Equipo</a:t>
            </a:r>
            <a:endParaRPr dirty="0"/>
          </a:p>
        </p:txBody>
      </p:sp>
      <p:sp>
        <p:nvSpPr>
          <p:cNvPr id="31" name="Shape 179"/>
          <p:cNvSpPr/>
          <p:nvPr/>
        </p:nvSpPr>
        <p:spPr>
          <a:xfrm>
            <a:off x="14789978" y="3731462"/>
            <a:ext cx="3983927" cy="410369"/>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a:defRPr sz="2200" b="1">
                <a:solidFill>
                  <a:srgbClr val="FFFFFF"/>
                </a:solidFill>
                <a:latin typeface="Helvetica Neue"/>
                <a:ea typeface="Helvetica Neue"/>
                <a:cs typeface="Helvetica Neue"/>
                <a:sym typeface="Helvetica Neue"/>
              </a:defRPr>
            </a:lvl1pPr>
          </a:lstStyle>
          <a:p>
            <a:pPr algn="ctr"/>
            <a:r>
              <a:rPr lang="es-ES_tradnl" sz="2000" dirty="0"/>
              <a:t>8 </a:t>
            </a:r>
            <a:r>
              <a:rPr lang="es-ES_tradnl" sz="2000" dirty="0" err="1"/>
              <a:t>Apé</a:t>
            </a:r>
            <a:r>
              <a:rPr lang="it-IT" sz="2000" dirty="0"/>
              <a:t>ndices</a:t>
            </a:r>
            <a:endParaRPr sz="2000" dirty="0"/>
          </a:p>
        </p:txBody>
      </p:sp>
      <p:sp>
        <p:nvSpPr>
          <p:cNvPr id="3" name="Marcador de número de diapositiva 2"/>
          <p:cNvSpPr>
            <a:spLocks noGrp="1"/>
          </p:cNvSpPr>
          <p:nvPr>
            <p:ph type="sldNum" sz="quarter" idx="2"/>
          </p:nvPr>
        </p:nvSpPr>
        <p:spPr/>
        <p:txBody>
          <a:bodyPr/>
          <a:lstStyle/>
          <a:p>
            <a:fld id="{86CB4B4D-7CA3-9044-876B-883B54F8677D}" type="slidenum">
              <a:rPr lang="es-ES" smtClean="0"/>
              <a:t>3</a:t>
            </a:fld>
            <a:endParaRPr lang="es-ES"/>
          </a:p>
        </p:txBody>
      </p:sp>
    </p:spTree>
    <p:extLst>
      <p:ext uri="{BB962C8B-B14F-4D97-AF65-F5344CB8AC3E}">
        <p14:creationId xmlns:p14="http://schemas.microsoft.com/office/powerpoint/2010/main" val="3871056862"/>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195"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197" name="Shape 197"/>
          <p:cNvSpPr/>
          <p:nvPr/>
        </p:nvSpPr>
        <p:spPr>
          <a:xfrm>
            <a:off x="1044066" y="512137"/>
            <a:ext cx="3946780" cy="77139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dirty="0"/>
              <a:t>1. </a:t>
            </a:r>
            <a:r>
              <a:rPr dirty="0" err="1"/>
              <a:t>Introducción</a:t>
            </a:r>
            <a:endParaRPr dirty="0"/>
          </a:p>
        </p:txBody>
      </p:sp>
      <p:grpSp>
        <p:nvGrpSpPr>
          <p:cNvPr id="200" name="Group 200"/>
          <p:cNvGrpSpPr/>
          <p:nvPr/>
        </p:nvGrpSpPr>
        <p:grpSpPr>
          <a:xfrm>
            <a:off x="10277988" y="3792773"/>
            <a:ext cx="3946782" cy="771400"/>
            <a:chOff x="0" y="0"/>
            <a:chExt cx="3946780" cy="771399"/>
          </a:xfrm>
        </p:grpSpPr>
        <p:sp>
          <p:nvSpPr>
            <p:cNvPr id="198" name="Shape 198"/>
            <p:cNvSpPr/>
            <p:nvPr/>
          </p:nvSpPr>
          <p:spPr>
            <a:xfrm>
              <a:off x="0" y="0"/>
              <a:ext cx="3946780"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99" name="Shape 199"/>
            <p:cNvSpPr/>
            <p:nvPr/>
          </p:nvSpPr>
          <p:spPr>
            <a:xfrm>
              <a:off x="919162" y="74548"/>
              <a:ext cx="2108455" cy="6223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a:solidFill>
                    <a:srgbClr val="FFFFFF"/>
                  </a:solidFill>
                </a:defRPr>
              </a:lvl1pPr>
            </a:lstStyle>
            <a:p>
              <a:r>
                <a:rPr dirty="0"/>
                <a:t>1 </a:t>
              </a:r>
              <a:r>
                <a:rPr dirty="0" err="1"/>
                <a:t>Proposito</a:t>
              </a:r>
              <a:endParaRPr dirty="0"/>
            </a:p>
          </p:txBody>
        </p:sp>
      </p:grpSp>
      <p:sp>
        <p:nvSpPr>
          <p:cNvPr id="201" name="Shape 201"/>
          <p:cNvSpPr/>
          <p:nvPr/>
        </p:nvSpPr>
        <p:spPr>
          <a:xfrm>
            <a:off x="5311535" y="4839958"/>
            <a:ext cx="14430563" cy="1347344"/>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marL="457200" algn="just" defTabSz="457200">
              <a:lnSpc>
                <a:spcPct val="115000"/>
              </a:lnSpc>
              <a:spcBef>
                <a:spcPts val="600"/>
              </a:spcBef>
              <a:tabLst>
                <a:tab pos="444500" algn="l"/>
              </a:tabLst>
              <a:defRPr sz="2500">
                <a:solidFill>
                  <a:srgbClr val="00000A"/>
                </a:solidFill>
                <a:uFill>
                  <a:solidFill>
                    <a:srgbClr val="00000A"/>
                  </a:solidFill>
                </a:uFill>
                <a:latin typeface="Helvetica Neue"/>
                <a:ea typeface="Helvetica Neue"/>
                <a:cs typeface="Helvetica Neue"/>
                <a:sym typeface="Helvetica Neue"/>
              </a:defRPr>
            </a:lvl1pPr>
          </a:lstStyle>
          <a:p>
            <a:pPr>
              <a:defRPr>
                <a:solidFill>
                  <a:srgbClr val="000000"/>
                </a:solidFill>
                <a:uFill>
                  <a:solidFill>
                    <a:srgbClr val="000000"/>
                  </a:solidFill>
                </a:uFill>
                <a:latin typeface="Times New Roman"/>
                <a:ea typeface="Times New Roman"/>
                <a:cs typeface="Times New Roman"/>
                <a:sym typeface="Times New Roman"/>
              </a:defRPr>
            </a:pPr>
            <a:r>
              <a:rPr dirty="0">
                <a:solidFill>
                  <a:srgbClr val="00000A"/>
                </a:solidFill>
                <a:uFill>
                  <a:solidFill>
                    <a:srgbClr val="00000A"/>
                  </a:solidFill>
                </a:uFill>
                <a:latin typeface="Helvetica Neue"/>
                <a:ea typeface="Helvetica Neue"/>
                <a:cs typeface="Helvetica Neue"/>
                <a:sym typeface="Helvetica Neue"/>
              </a:rPr>
              <a:t>Este </a:t>
            </a:r>
            <a:r>
              <a:rPr dirty="0" err="1">
                <a:solidFill>
                  <a:srgbClr val="00000A"/>
                </a:solidFill>
                <a:uFill>
                  <a:solidFill>
                    <a:srgbClr val="00000A"/>
                  </a:solidFill>
                </a:uFill>
                <a:latin typeface="Helvetica Neue"/>
                <a:ea typeface="Helvetica Neue"/>
                <a:cs typeface="Helvetica Neue"/>
                <a:sym typeface="Helvetica Neue"/>
              </a:rPr>
              <a:t>documento</a:t>
            </a:r>
            <a:r>
              <a:rPr dirty="0">
                <a:solidFill>
                  <a:srgbClr val="00000A"/>
                </a:solidFill>
                <a:uFill>
                  <a:solidFill>
                    <a:srgbClr val="00000A"/>
                  </a:solidFill>
                </a:uFill>
                <a:latin typeface="Helvetica Neue"/>
                <a:ea typeface="Helvetica Neue"/>
                <a:cs typeface="Helvetica Neue"/>
                <a:sym typeface="Helvetica Neue"/>
              </a:rPr>
              <a:t> </a:t>
            </a:r>
            <a:r>
              <a:rPr dirty="0" err="1">
                <a:solidFill>
                  <a:srgbClr val="00000A"/>
                </a:solidFill>
                <a:uFill>
                  <a:solidFill>
                    <a:srgbClr val="00000A"/>
                  </a:solidFill>
                </a:uFill>
                <a:latin typeface="Helvetica Neue"/>
                <a:ea typeface="Helvetica Neue"/>
                <a:cs typeface="Helvetica Neue"/>
                <a:sym typeface="Helvetica Neue"/>
              </a:rPr>
              <a:t>detalla</a:t>
            </a:r>
            <a:r>
              <a:rPr dirty="0">
                <a:solidFill>
                  <a:srgbClr val="00000A"/>
                </a:solidFill>
                <a:uFill>
                  <a:solidFill>
                    <a:srgbClr val="00000A"/>
                  </a:solidFill>
                </a:uFill>
                <a:latin typeface="Helvetica Neue"/>
                <a:ea typeface="Helvetica Neue"/>
                <a:cs typeface="Helvetica Neue"/>
                <a:sym typeface="Helvetica Neue"/>
              </a:rPr>
              <a:t> </a:t>
            </a:r>
            <a:r>
              <a:rPr dirty="0" err="1">
                <a:solidFill>
                  <a:srgbClr val="00000A"/>
                </a:solidFill>
                <a:uFill>
                  <a:solidFill>
                    <a:srgbClr val="00000A"/>
                  </a:solidFill>
                </a:uFill>
                <a:latin typeface="Helvetica Neue"/>
                <a:ea typeface="Helvetica Neue"/>
                <a:cs typeface="Helvetica Neue"/>
                <a:sym typeface="Helvetica Neue"/>
              </a:rPr>
              <a:t>los</a:t>
            </a:r>
            <a:r>
              <a:rPr dirty="0">
                <a:solidFill>
                  <a:srgbClr val="00000A"/>
                </a:solidFill>
                <a:uFill>
                  <a:solidFill>
                    <a:srgbClr val="00000A"/>
                  </a:solidFill>
                </a:uFill>
                <a:latin typeface="Helvetica Neue"/>
                <a:ea typeface="Helvetica Neue"/>
                <a:cs typeface="Helvetica Neue"/>
                <a:sym typeface="Helvetica Neue"/>
              </a:rPr>
              <a:t> </a:t>
            </a:r>
            <a:r>
              <a:rPr dirty="0" err="1">
                <a:solidFill>
                  <a:srgbClr val="00000A"/>
                </a:solidFill>
                <a:uFill>
                  <a:solidFill>
                    <a:srgbClr val="00000A"/>
                  </a:solidFill>
                </a:uFill>
                <a:latin typeface="Helvetica Neue"/>
                <a:ea typeface="Helvetica Neue"/>
                <a:cs typeface="Helvetica Neue"/>
                <a:sym typeface="Helvetica Neue"/>
              </a:rPr>
              <a:t>requisitos</a:t>
            </a:r>
            <a:r>
              <a:rPr dirty="0">
                <a:solidFill>
                  <a:srgbClr val="00000A"/>
                </a:solidFill>
                <a:uFill>
                  <a:solidFill>
                    <a:srgbClr val="00000A"/>
                  </a:solidFill>
                </a:uFill>
                <a:latin typeface="Helvetica Neue"/>
                <a:ea typeface="Helvetica Neue"/>
                <a:cs typeface="Helvetica Neue"/>
                <a:sym typeface="Helvetica Neue"/>
              </a:rPr>
              <a:t> software que </a:t>
            </a:r>
            <a:r>
              <a:rPr dirty="0" err="1">
                <a:solidFill>
                  <a:srgbClr val="00000A"/>
                </a:solidFill>
                <a:uFill>
                  <a:solidFill>
                    <a:srgbClr val="00000A"/>
                  </a:solidFill>
                </a:uFill>
                <a:latin typeface="Helvetica Neue"/>
                <a:ea typeface="Helvetica Neue"/>
                <a:cs typeface="Helvetica Neue"/>
                <a:sym typeface="Helvetica Neue"/>
              </a:rPr>
              <a:t>debe</a:t>
            </a:r>
            <a:r>
              <a:rPr dirty="0">
                <a:solidFill>
                  <a:srgbClr val="00000A"/>
                </a:solidFill>
                <a:uFill>
                  <a:solidFill>
                    <a:srgbClr val="00000A"/>
                  </a:solidFill>
                </a:uFill>
                <a:latin typeface="Helvetica Neue"/>
                <a:ea typeface="Helvetica Neue"/>
                <a:cs typeface="Helvetica Neue"/>
                <a:sym typeface="Helvetica Neue"/>
              </a:rPr>
              <a:t> </a:t>
            </a:r>
            <a:r>
              <a:rPr dirty="0" err="1">
                <a:solidFill>
                  <a:srgbClr val="00000A"/>
                </a:solidFill>
                <a:uFill>
                  <a:solidFill>
                    <a:srgbClr val="00000A"/>
                  </a:solidFill>
                </a:uFill>
                <a:latin typeface="Helvetica Neue"/>
                <a:ea typeface="Helvetica Neue"/>
                <a:cs typeface="Helvetica Neue"/>
                <a:sym typeface="Helvetica Neue"/>
              </a:rPr>
              <a:t>cumplir</a:t>
            </a:r>
            <a:r>
              <a:rPr dirty="0">
                <a:solidFill>
                  <a:srgbClr val="00000A"/>
                </a:solidFill>
                <a:uFill>
                  <a:solidFill>
                    <a:srgbClr val="00000A"/>
                  </a:solidFill>
                </a:uFill>
                <a:latin typeface="Helvetica Neue"/>
                <a:ea typeface="Helvetica Neue"/>
                <a:cs typeface="Helvetica Neue"/>
                <a:sym typeface="Helvetica Neue"/>
              </a:rPr>
              <a:t> un </a:t>
            </a:r>
            <a:r>
              <a:rPr dirty="0" err="1">
                <a:solidFill>
                  <a:srgbClr val="00000A"/>
                </a:solidFill>
                <a:uFill>
                  <a:solidFill>
                    <a:srgbClr val="00000A"/>
                  </a:solidFill>
                </a:uFill>
                <a:latin typeface="Helvetica Neue"/>
                <a:ea typeface="Helvetica Neue"/>
                <a:cs typeface="Helvetica Neue"/>
                <a:sym typeface="Helvetica Neue"/>
              </a:rPr>
              <a:t>sistema</a:t>
            </a:r>
            <a:r>
              <a:rPr dirty="0">
                <a:solidFill>
                  <a:srgbClr val="00000A"/>
                </a:solidFill>
                <a:uFill>
                  <a:solidFill>
                    <a:srgbClr val="00000A"/>
                  </a:solidFill>
                </a:uFill>
                <a:latin typeface="Helvetica Neue"/>
                <a:ea typeface="Helvetica Neue"/>
                <a:cs typeface="Helvetica Neue"/>
                <a:sym typeface="Helvetica Neue"/>
              </a:rPr>
              <a:t> de </a:t>
            </a:r>
            <a:r>
              <a:rPr dirty="0" err="1">
                <a:solidFill>
                  <a:srgbClr val="00000A"/>
                </a:solidFill>
                <a:uFill>
                  <a:solidFill>
                    <a:srgbClr val="00000A"/>
                  </a:solidFill>
                </a:uFill>
                <a:latin typeface="Helvetica Neue"/>
                <a:ea typeface="Helvetica Neue"/>
                <a:cs typeface="Helvetica Neue"/>
                <a:sym typeface="Helvetica Neue"/>
              </a:rPr>
              <a:t>consultas</a:t>
            </a:r>
            <a:r>
              <a:rPr dirty="0">
                <a:solidFill>
                  <a:srgbClr val="00000A"/>
                </a:solidFill>
                <a:uFill>
                  <a:solidFill>
                    <a:srgbClr val="00000A"/>
                  </a:solidFill>
                </a:uFill>
                <a:latin typeface="Helvetica Neue"/>
                <a:ea typeface="Helvetica Neue"/>
                <a:cs typeface="Helvetica Neue"/>
                <a:sym typeface="Helvetica Neue"/>
              </a:rPr>
              <a:t> y </a:t>
            </a:r>
            <a:r>
              <a:rPr dirty="0" err="1">
                <a:solidFill>
                  <a:srgbClr val="00000A"/>
                </a:solidFill>
                <a:uFill>
                  <a:solidFill>
                    <a:srgbClr val="00000A"/>
                  </a:solidFill>
                </a:uFill>
                <a:latin typeface="Helvetica Neue"/>
                <a:ea typeface="Helvetica Neue"/>
                <a:cs typeface="Helvetica Neue"/>
                <a:sym typeface="Helvetica Neue"/>
              </a:rPr>
              <a:t>preguntas</a:t>
            </a:r>
            <a:r>
              <a:rPr dirty="0">
                <a:solidFill>
                  <a:srgbClr val="00000A"/>
                </a:solidFill>
                <a:uFill>
                  <a:solidFill>
                    <a:srgbClr val="00000A"/>
                  </a:solidFill>
                </a:uFill>
                <a:latin typeface="Helvetica Neue"/>
                <a:ea typeface="Helvetica Neue"/>
                <a:cs typeface="Helvetica Neue"/>
                <a:sym typeface="Helvetica Neue"/>
              </a:rPr>
              <a:t> </a:t>
            </a:r>
            <a:r>
              <a:rPr dirty="0" err="1">
                <a:solidFill>
                  <a:srgbClr val="00000A"/>
                </a:solidFill>
                <a:uFill>
                  <a:solidFill>
                    <a:srgbClr val="00000A"/>
                  </a:solidFill>
                </a:uFill>
                <a:latin typeface="Helvetica Neue"/>
                <a:ea typeface="Helvetica Neue"/>
                <a:cs typeface="Helvetica Neue"/>
                <a:sym typeface="Helvetica Neue"/>
              </a:rPr>
              <a:t>médicas</a:t>
            </a:r>
            <a:r>
              <a:rPr dirty="0">
                <a:solidFill>
                  <a:srgbClr val="00000A"/>
                </a:solidFill>
                <a:uFill>
                  <a:solidFill>
                    <a:srgbClr val="00000A"/>
                  </a:solidFill>
                </a:uFill>
                <a:latin typeface="Helvetica Neue"/>
                <a:ea typeface="Helvetica Neue"/>
                <a:cs typeface="Helvetica Neue"/>
                <a:sym typeface="Helvetica Neue"/>
              </a:rPr>
              <a:t>, </a:t>
            </a:r>
            <a:r>
              <a:rPr dirty="0" err="1">
                <a:solidFill>
                  <a:srgbClr val="00000A"/>
                </a:solidFill>
                <a:uFill>
                  <a:solidFill>
                    <a:srgbClr val="00000A"/>
                  </a:solidFill>
                </a:uFill>
                <a:latin typeface="Helvetica Neue"/>
                <a:ea typeface="Helvetica Neue"/>
                <a:cs typeface="Helvetica Neue"/>
                <a:sym typeface="Helvetica Neue"/>
              </a:rPr>
              <a:t>resaltando</a:t>
            </a:r>
            <a:r>
              <a:rPr dirty="0">
                <a:solidFill>
                  <a:srgbClr val="00000A"/>
                </a:solidFill>
                <a:uFill>
                  <a:solidFill>
                    <a:srgbClr val="00000A"/>
                  </a:solidFill>
                </a:uFill>
                <a:latin typeface="Helvetica Neue"/>
                <a:ea typeface="Helvetica Neue"/>
                <a:cs typeface="Helvetica Neue"/>
                <a:sym typeface="Helvetica Neue"/>
              </a:rPr>
              <a:t> </a:t>
            </a:r>
            <a:r>
              <a:rPr dirty="0" err="1">
                <a:solidFill>
                  <a:srgbClr val="00000A"/>
                </a:solidFill>
                <a:uFill>
                  <a:solidFill>
                    <a:srgbClr val="00000A"/>
                  </a:solidFill>
                </a:uFill>
                <a:latin typeface="Helvetica Neue"/>
                <a:ea typeface="Helvetica Neue"/>
                <a:cs typeface="Helvetica Neue"/>
                <a:sym typeface="Helvetica Neue"/>
              </a:rPr>
              <a:t>los</a:t>
            </a:r>
            <a:r>
              <a:rPr dirty="0">
                <a:solidFill>
                  <a:srgbClr val="00000A"/>
                </a:solidFill>
                <a:uFill>
                  <a:solidFill>
                    <a:srgbClr val="00000A"/>
                  </a:solidFill>
                </a:uFill>
                <a:latin typeface="Helvetica Neue"/>
                <a:ea typeface="Helvetica Neue"/>
                <a:cs typeface="Helvetica Neue"/>
                <a:sym typeface="Helvetica Neue"/>
              </a:rPr>
              <a:t> </a:t>
            </a:r>
            <a:r>
              <a:rPr dirty="0" err="1">
                <a:solidFill>
                  <a:srgbClr val="00000A"/>
                </a:solidFill>
                <a:uFill>
                  <a:solidFill>
                    <a:srgbClr val="00000A"/>
                  </a:solidFill>
                </a:uFill>
                <a:latin typeface="Helvetica Neue"/>
                <a:ea typeface="Helvetica Neue"/>
                <a:cs typeface="Helvetica Neue"/>
                <a:sym typeface="Helvetica Neue"/>
              </a:rPr>
              <a:t>aspectos</a:t>
            </a:r>
            <a:r>
              <a:rPr dirty="0">
                <a:solidFill>
                  <a:srgbClr val="00000A"/>
                </a:solidFill>
                <a:uFill>
                  <a:solidFill>
                    <a:srgbClr val="00000A"/>
                  </a:solidFill>
                </a:uFill>
                <a:latin typeface="Helvetica Neue"/>
                <a:ea typeface="Helvetica Neue"/>
                <a:cs typeface="Helvetica Neue"/>
                <a:sym typeface="Helvetica Neue"/>
              </a:rPr>
              <a:t> claves del </a:t>
            </a:r>
            <a:r>
              <a:rPr dirty="0" err="1">
                <a:solidFill>
                  <a:srgbClr val="00000A"/>
                </a:solidFill>
                <a:uFill>
                  <a:solidFill>
                    <a:srgbClr val="00000A"/>
                  </a:solidFill>
                </a:uFill>
                <a:latin typeface="Helvetica Neue"/>
                <a:ea typeface="Helvetica Neue"/>
                <a:cs typeface="Helvetica Neue"/>
                <a:sym typeface="Helvetica Neue"/>
              </a:rPr>
              <a:t>desarrollo</a:t>
            </a:r>
            <a:r>
              <a:rPr dirty="0">
                <a:solidFill>
                  <a:srgbClr val="00000A"/>
                </a:solidFill>
                <a:uFill>
                  <a:solidFill>
                    <a:srgbClr val="00000A"/>
                  </a:solidFill>
                </a:uFill>
                <a:latin typeface="Helvetica Neue"/>
                <a:ea typeface="Helvetica Neue"/>
                <a:cs typeface="Helvetica Neue"/>
                <a:sym typeface="Helvetica Neue"/>
              </a:rPr>
              <a:t> que se </a:t>
            </a:r>
            <a:r>
              <a:rPr dirty="0" err="1">
                <a:solidFill>
                  <a:srgbClr val="00000A"/>
                </a:solidFill>
                <a:uFill>
                  <a:solidFill>
                    <a:srgbClr val="00000A"/>
                  </a:solidFill>
                </a:uFill>
                <a:latin typeface="Helvetica Neue"/>
                <a:ea typeface="Helvetica Neue"/>
                <a:cs typeface="Helvetica Neue"/>
                <a:sym typeface="Helvetica Neue"/>
              </a:rPr>
              <a:t>muestran</a:t>
            </a:r>
            <a:r>
              <a:rPr dirty="0">
                <a:solidFill>
                  <a:srgbClr val="00000A"/>
                </a:solidFill>
                <a:uFill>
                  <a:solidFill>
                    <a:srgbClr val="00000A"/>
                  </a:solidFill>
                </a:uFill>
                <a:latin typeface="Helvetica Neue"/>
                <a:ea typeface="Helvetica Neue"/>
                <a:cs typeface="Helvetica Neue"/>
                <a:sym typeface="Helvetica Neue"/>
              </a:rPr>
              <a:t> a lo largo del </a:t>
            </a:r>
            <a:r>
              <a:rPr dirty="0" err="1">
                <a:solidFill>
                  <a:srgbClr val="00000A"/>
                </a:solidFill>
                <a:uFill>
                  <a:solidFill>
                    <a:srgbClr val="00000A"/>
                  </a:solidFill>
                </a:uFill>
                <a:latin typeface="Helvetica Neue"/>
                <a:ea typeface="Helvetica Neue"/>
                <a:cs typeface="Helvetica Neue"/>
                <a:sym typeface="Helvetica Neue"/>
              </a:rPr>
              <a:t>todo</a:t>
            </a:r>
            <a:r>
              <a:rPr dirty="0">
                <a:solidFill>
                  <a:srgbClr val="00000A"/>
                </a:solidFill>
                <a:uFill>
                  <a:solidFill>
                    <a:srgbClr val="00000A"/>
                  </a:solidFill>
                </a:uFill>
                <a:latin typeface="Helvetica Neue"/>
                <a:ea typeface="Helvetica Neue"/>
                <a:cs typeface="Helvetica Neue"/>
                <a:sym typeface="Helvetica Neue"/>
              </a:rPr>
              <a:t> </a:t>
            </a:r>
            <a:r>
              <a:rPr dirty="0" err="1">
                <a:solidFill>
                  <a:srgbClr val="00000A"/>
                </a:solidFill>
                <a:uFill>
                  <a:solidFill>
                    <a:srgbClr val="00000A"/>
                  </a:solidFill>
                </a:uFill>
                <a:latin typeface="Helvetica Neue"/>
                <a:ea typeface="Helvetica Neue"/>
                <a:cs typeface="Helvetica Neue"/>
                <a:sym typeface="Helvetica Neue"/>
              </a:rPr>
              <a:t>este</a:t>
            </a:r>
            <a:r>
              <a:rPr dirty="0">
                <a:solidFill>
                  <a:srgbClr val="00000A"/>
                </a:solidFill>
                <a:uFill>
                  <a:solidFill>
                    <a:srgbClr val="00000A"/>
                  </a:solidFill>
                </a:uFill>
                <a:latin typeface="Helvetica Neue"/>
                <a:ea typeface="Helvetica Neue"/>
                <a:cs typeface="Helvetica Neue"/>
                <a:sym typeface="Helvetica Neue"/>
              </a:rPr>
              <a:t> </a:t>
            </a:r>
            <a:r>
              <a:rPr dirty="0" err="1">
                <a:solidFill>
                  <a:srgbClr val="00000A"/>
                </a:solidFill>
                <a:uFill>
                  <a:solidFill>
                    <a:srgbClr val="00000A"/>
                  </a:solidFill>
                </a:uFill>
                <a:latin typeface="Helvetica Neue"/>
                <a:ea typeface="Helvetica Neue"/>
                <a:cs typeface="Helvetica Neue"/>
                <a:sym typeface="Helvetica Neue"/>
              </a:rPr>
              <a:t>documento</a:t>
            </a:r>
            <a:r>
              <a:rPr dirty="0">
                <a:solidFill>
                  <a:srgbClr val="00000A"/>
                </a:solidFill>
                <a:uFill>
                  <a:solidFill>
                    <a:srgbClr val="00000A"/>
                  </a:solidFill>
                </a:uFill>
                <a:latin typeface="Helvetica Neue"/>
                <a:ea typeface="Helvetica Neue"/>
                <a:cs typeface="Helvetica Neue"/>
                <a:sym typeface="Helvetica Neue"/>
              </a:rPr>
              <a:t>.</a:t>
            </a:r>
          </a:p>
        </p:txBody>
      </p:sp>
      <p:sp>
        <p:nvSpPr>
          <p:cNvPr id="16" name="Shape 212"/>
          <p:cNvSpPr/>
          <p:nvPr/>
        </p:nvSpPr>
        <p:spPr>
          <a:xfrm>
            <a:off x="4492905" y="3278808"/>
            <a:ext cx="16067822" cy="9051737"/>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 name="Marcador de número de diapositiva 2"/>
          <p:cNvSpPr>
            <a:spLocks noGrp="1"/>
          </p:cNvSpPr>
          <p:nvPr>
            <p:ph type="sldNum" sz="quarter" idx="2"/>
          </p:nvPr>
        </p:nvSpPr>
        <p:spPr/>
        <p:txBody>
          <a:bodyPr/>
          <a:lstStyle/>
          <a:p>
            <a:fld id="{86CB4B4D-7CA3-9044-876B-883B54F8677D}" type="slidenum">
              <a:rPr lang="es-ES" smtClean="0"/>
              <a:t>4</a:t>
            </a:fld>
            <a:endParaRPr lang="es-ES"/>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8"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09"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11" name="Shape 211"/>
          <p:cNvSpPr/>
          <p:nvPr/>
        </p:nvSpPr>
        <p:spPr>
          <a:xfrm>
            <a:off x="1044066" y="500292"/>
            <a:ext cx="3885679"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lang="es-ES" dirty="0"/>
              <a:t>1. Introducción</a:t>
            </a:r>
          </a:p>
        </p:txBody>
      </p:sp>
      <p:sp>
        <p:nvSpPr>
          <p:cNvPr id="212" name="Shape 212"/>
          <p:cNvSpPr/>
          <p:nvPr/>
        </p:nvSpPr>
        <p:spPr>
          <a:xfrm>
            <a:off x="4211782" y="3128022"/>
            <a:ext cx="15908746" cy="3134233"/>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grpSp>
        <p:nvGrpSpPr>
          <p:cNvPr id="215" name="Group 215"/>
          <p:cNvGrpSpPr/>
          <p:nvPr/>
        </p:nvGrpSpPr>
        <p:grpSpPr>
          <a:xfrm>
            <a:off x="8963473" y="2112372"/>
            <a:ext cx="6886126" cy="2762269"/>
            <a:chOff x="-1573375" y="-1842340"/>
            <a:chExt cx="7204362" cy="2762264"/>
          </a:xfrm>
        </p:grpSpPr>
        <p:sp>
          <p:nvSpPr>
            <p:cNvPr id="213" name="Shape 213"/>
            <p:cNvSpPr/>
            <p:nvPr/>
          </p:nvSpPr>
          <p:spPr>
            <a:xfrm>
              <a:off x="-1573375" y="-1842340"/>
              <a:ext cx="7204362"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14" name="Shape 214"/>
            <p:cNvSpPr/>
            <p:nvPr/>
          </p:nvSpPr>
          <p:spPr>
            <a:xfrm>
              <a:off x="-939955" y="-1738769"/>
              <a:ext cx="5937521" cy="56425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a:solidFill>
                    <a:srgbClr val="FFFFFF"/>
                  </a:solidFill>
                </a:defRPr>
              </a:lvl1pPr>
            </a:lstStyle>
            <a:p>
              <a:r>
                <a:rPr lang="es-ES_tradnl" dirty="0"/>
                <a:t>2 Ámbito del proyecto y objetivos	</a:t>
              </a:r>
              <a:endParaRPr lang="es-ES" dirty="0"/>
            </a:p>
          </p:txBody>
        </p:sp>
        <p:sp>
          <p:nvSpPr>
            <p:cNvPr id="10" name="Shape 213"/>
            <p:cNvSpPr/>
            <p:nvPr/>
          </p:nvSpPr>
          <p:spPr>
            <a:xfrm>
              <a:off x="-1573375" y="-582442"/>
              <a:ext cx="7204362"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1" name="Shape 214"/>
            <p:cNvSpPr/>
            <p:nvPr/>
          </p:nvSpPr>
          <p:spPr>
            <a:xfrm>
              <a:off x="-801246" y="-542012"/>
              <a:ext cx="5286970" cy="146193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a:solidFill>
                    <a:srgbClr val="FFFFFF"/>
                  </a:solidFill>
                </a:defRPr>
              </a:lvl1pPr>
            </a:lstStyle>
            <a:p>
              <a:r>
                <a:rPr lang="es-ES_tradnl" dirty="0"/>
                <a:t>2.1	Declaración del á</a:t>
              </a:r>
              <a:r>
                <a:rPr lang="it-IT" dirty="0"/>
                <a:t>mbito	</a:t>
              </a:r>
              <a:endParaRPr lang="es-ES" dirty="0"/>
            </a:p>
            <a:p>
              <a:r>
                <a:rPr lang="es-ES_tradnl" dirty="0"/>
                <a:t>	</a:t>
              </a:r>
              <a:endParaRPr lang="es-ES" dirty="0"/>
            </a:p>
          </p:txBody>
        </p:sp>
      </p:grpSp>
      <p:sp>
        <p:nvSpPr>
          <p:cNvPr id="2" name="CuadroTexto 1"/>
          <p:cNvSpPr txBox="1"/>
          <p:nvPr/>
        </p:nvSpPr>
        <p:spPr>
          <a:xfrm>
            <a:off x="4627417" y="4387922"/>
            <a:ext cx="15129163" cy="15837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algn="just" defTabSz="457200">
              <a:lnSpc>
                <a:spcPct val="115000"/>
              </a:lnSpc>
              <a:spcBef>
                <a:spcPts val="600"/>
              </a:spcBef>
              <a:tabLst>
                <a:tab pos="444500" algn="l"/>
              </a:tabLst>
              <a:defRPr>
                <a:solidFill>
                  <a:srgbClr val="000000"/>
                </a:solidFill>
                <a:uFill>
                  <a:solidFill>
                    <a:srgbClr val="000000"/>
                  </a:solidFill>
                </a:uFill>
                <a:latin typeface="Times New Roman"/>
                <a:ea typeface="Times New Roman"/>
                <a:cs typeface="Times New Roman"/>
                <a:sym typeface="Times New Roman"/>
              </a:defRPr>
            </a:pPr>
            <a:r>
              <a:rPr lang="es-ES_tradnl" sz="2500" dirty="0">
                <a:solidFill>
                  <a:srgbClr val="00000A"/>
                </a:solidFill>
                <a:uFill>
                  <a:solidFill>
                    <a:srgbClr val="00000A"/>
                  </a:solidFill>
                </a:uFill>
                <a:latin typeface="Helvetica Neue"/>
                <a:ea typeface="Helvetica Neue"/>
                <a:cs typeface="Helvetica Neue"/>
                <a:sym typeface="Helvetica Neue"/>
              </a:rPr>
              <a:t>El á</a:t>
            </a:r>
            <a:r>
              <a:rPr lang="it-IT" sz="2500" dirty="0">
                <a:solidFill>
                  <a:srgbClr val="00000A"/>
                </a:solidFill>
                <a:uFill>
                  <a:solidFill>
                    <a:srgbClr val="00000A"/>
                  </a:solidFill>
                </a:uFill>
                <a:latin typeface="Helvetica Neue"/>
                <a:ea typeface="Helvetica Neue"/>
                <a:cs typeface="Helvetica Neue"/>
                <a:sym typeface="Helvetica Neue"/>
              </a:rPr>
              <a:t>mbito de este software ser</a:t>
            </a:r>
            <a:r>
              <a:rPr lang="es-ES_tradnl" sz="2500" dirty="0" err="1">
                <a:solidFill>
                  <a:srgbClr val="00000A"/>
                </a:solidFill>
                <a:uFill>
                  <a:solidFill>
                    <a:srgbClr val="00000A"/>
                  </a:solidFill>
                </a:uFill>
                <a:latin typeface="Helvetica Neue"/>
                <a:ea typeface="Helvetica Neue"/>
                <a:cs typeface="Helvetica Neue"/>
                <a:sym typeface="Helvetica Neue"/>
              </a:rPr>
              <a:t>ían</a:t>
            </a:r>
            <a:r>
              <a:rPr lang="es-ES_tradnl" sz="2500" dirty="0">
                <a:solidFill>
                  <a:srgbClr val="00000A"/>
                </a:solidFill>
                <a:uFill>
                  <a:solidFill>
                    <a:srgbClr val="00000A"/>
                  </a:solidFill>
                </a:uFill>
                <a:latin typeface="Helvetica Neue"/>
                <a:ea typeface="Helvetica Neue"/>
                <a:cs typeface="Helvetica Neue"/>
                <a:sym typeface="Helvetica Neue"/>
              </a:rPr>
              <a:t> los pacientes y los médicos que utilicen la aplicación.</a:t>
            </a:r>
            <a:endParaRPr lang="es-ES" sz="2500" dirty="0">
              <a:solidFill>
                <a:srgbClr val="00000A"/>
              </a:solidFill>
              <a:uFill>
                <a:solidFill>
                  <a:srgbClr val="00000A"/>
                </a:solidFill>
              </a:uFill>
              <a:latin typeface="Helvetica Neue"/>
              <a:ea typeface="Helvetica Neue"/>
              <a:cs typeface="Helvetica Neue"/>
              <a:sym typeface="Helvetica Neue"/>
            </a:endParaRPr>
          </a:p>
          <a:p>
            <a:pPr marL="457200" algn="just" defTabSz="457200">
              <a:lnSpc>
                <a:spcPct val="115000"/>
              </a:lnSpc>
              <a:spcBef>
                <a:spcPts val="600"/>
              </a:spcBef>
              <a:tabLst>
                <a:tab pos="444500" algn="l"/>
              </a:tabLst>
              <a:defRPr>
                <a:solidFill>
                  <a:srgbClr val="000000"/>
                </a:solidFill>
                <a:uFill>
                  <a:solidFill>
                    <a:srgbClr val="000000"/>
                  </a:solidFill>
                </a:uFill>
                <a:latin typeface="Times New Roman"/>
                <a:ea typeface="Times New Roman"/>
                <a:cs typeface="Times New Roman"/>
                <a:sym typeface="Times New Roman"/>
              </a:defRPr>
            </a:pPr>
            <a:r>
              <a:rPr lang="es-ES_tradnl" sz="2500" dirty="0">
                <a:solidFill>
                  <a:srgbClr val="00000A"/>
                </a:solidFill>
                <a:uFill>
                  <a:solidFill>
                    <a:srgbClr val="00000A"/>
                  </a:solidFill>
                </a:uFill>
                <a:latin typeface="Helvetica Neue"/>
                <a:ea typeface="Helvetica Neue"/>
                <a:cs typeface="Helvetica Neue"/>
                <a:sym typeface="Helvetica Neue"/>
              </a:rPr>
              <a:t>La aplicación abarca un sistema de ayuda para los pacientes por parte de una serie de profesionales de la medicina, los cuales ofrecen sus conocimientos y experiencia.</a:t>
            </a:r>
            <a:endParaRPr lang="es-ES" sz="2500" dirty="0">
              <a:solidFill>
                <a:srgbClr val="00000A"/>
              </a:solidFill>
              <a:uFill>
                <a:solidFill>
                  <a:srgbClr val="00000A"/>
                </a:solidFill>
              </a:uFill>
              <a:latin typeface="Helvetica Neue"/>
              <a:ea typeface="Helvetica Neue"/>
              <a:cs typeface="Helvetica Neue"/>
              <a:sym typeface="Helvetica Neue"/>
            </a:endParaRPr>
          </a:p>
        </p:txBody>
      </p:sp>
      <p:sp>
        <p:nvSpPr>
          <p:cNvPr id="14" name="Shape 212"/>
          <p:cNvSpPr/>
          <p:nvPr/>
        </p:nvSpPr>
        <p:spPr>
          <a:xfrm>
            <a:off x="4211782" y="6506505"/>
            <a:ext cx="15908746" cy="6599895"/>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grpSp>
        <p:nvGrpSpPr>
          <p:cNvPr id="15" name="Group 215"/>
          <p:cNvGrpSpPr/>
          <p:nvPr/>
        </p:nvGrpSpPr>
        <p:grpSpPr>
          <a:xfrm>
            <a:off x="8963473" y="6750755"/>
            <a:ext cx="6886126" cy="1502369"/>
            <a:chOff x="-1573375" y="-582442"/>
            <a:chExt cx="7204362" cy="1502366"/>
          </a:xfrm>
        </p:grpSpPr>
        <p:sp>
          <p:nvSpPr>
            <p:cNvPr id="18" name="Shape 213"/>
            <p:cNvSpPr/>
            <p:nvPr/>
          </p:nvSpPr>
          <p:spPr>
            <a:xfrm>
              <a:off x="-1573375" y="-582442"/>
              <a:ext cx="7204362"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9" name="Shape 214"/>
            <p:cNvSpPr/>
            <p:nvPr/>
          </p:nvSpPr>
          <p:spPr>
            <a:xfrm>
              <a:off x="-801246" y="-542012"/>
              <a:ext cx="5339836" cy="146193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a:solidFill>
                    <a:srgbClr val="FFFFFF"/>
                  </a:solidFill>
                </a:defRPr>
              </a:lvl1pPr>
            </a:lstStyle>
            <a:p>
              <a:r>
                <a:rPr lang="es-ES_tradnl" dirty="0"/>
                <a:t>2.2	</a:t>
              </a:r>
              <a:r>
                <a:rPr lang="es-ES" dirty="0"/>
                <a:t>Funciones principales</a:t>
              </a:r>
              <a:r>
                <a:rPr lang="it-IT" dirty="0"/>
                <a:t>	</a:t>
              </a:r>
              <a:endParaRPr lang="es-ES" dirty="0"/>
            </a:p>
            <a:p>
              <a:r>
                <a:rPr lang="es-ES_tradnl" dirty="0"/>
                <a:t>	</a:t>
              </a:r>
              <a:endParaRPr lang="es-ES" dirty="0"/>
            </a:p>
          </p:txBody>
        </p:sp>
      </p:grpSp>
      <p:sp>
        <p:nvSpPr>
          <p:cNvPr id="3" name="CuadroTexto 2"/>
          <p:cNvSpPr txBox="1"/>
          <p:nvPr/>
        </p:nvSpPr>
        <p:spPr>
          <a:xfrm>
            <a:off x="4627417" y="7545192"/>
            <a:ext cx="14768944" cy="43922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algn="just" defTabSz="457200">
              <a:lnSpc>
                <a:spcPct val="115000"/>
              </a:lnSpc>
              <a:spcBef>
                <a:spcPts val="600"/>
              </a:spcBef>
              <a:tabLst>
                <a:tab pos="444500" algn="l"/>
              </a:tabLst>
              <a:defRPr>
                <a:solidFill>
                  <a:srgbClr val="000000"/>
                </a:solidFill>
                <a:uFill>
                  <a:solidFill>
                    <a:srgbClr val="000000"/>
                  </a:solidFill>
                </a:uFill>
                <a:latin typeface="Times New Roman"/>
                <a:ea typeface="Times New Roman"/>
                <a:cs typeface="Times New Roman"/>
                <a:sym typeface="Times New Roman"/>
              </a:defRPr>
            </a:pPr>
            <a:r>
              <a:rPr lang="es-ES_tradnl" sz="2500" dirty="0">
                <a:solidFill>
                  <a:srgbClr val="00000A"/>
                </a:solidFill>
                <a:uFill>
                  <a:solidFill>
                    <a:srgbClr val="00000A"/>
                  </a:solidFill>
                </a:uFill>
                <a:latin typeface="Helvetica Neue"/>
                <a:ea typeface="Helvetica Neue"/>
                <a:cs typeface="Helvetica Neue"/>
              </a:rPr>
              <a:t>Las funciones de la aplicación será</a:t>
            </a:r>
            <a:r>
              <a:rPr lang="de-DE" sz="2500" dirty="0">
                <a:solidFill>
                  <a:srgbClr val="00000A"/>
                </a:solidFill>
                <a:uFill>
                  <a:solidFill>
                    <a:srgbClr val="00000A"/>
                  </a:solidFill>
                </a:uFill>
                <a:latin typeface="Helvetica Neue"/>
                <a:ea typeface="Helvetica Neue"/>
                <a:cs typeface="Helvetica Neue"/>
              </a:rPr>
              <a:t>n:</a:t>
            </a:r>
            <a:endParaRPr lang="es-ES" sz="2500" dirty="0">
              <a:solidFill>
                <a:srgbClr val="00000A"/>
              </a:solidFill>
              <a:uFill>
                <a:solidFill>
                  <a:srgbClr val="00000A"/>
                </a:solidFill>
              </a:uFill>
              <a:latin typeface="Helvetica Neue"/>
              <a:ea typeface="Helvetica Neue"/>
              <a:cs typeface="Helvetica Neue"/>
            </a:endParaRPr>
          </a:p>
          <a:p>
            <a:pPr marL="800100" lvl="0" indent="-342900" algn="just" defTabSz="457200">
              <a:lnSpc>
                <a:spcPct val="115000"/>
              </a:lnSpc>
              <a:spcBef>
                <a:spcPts val="600"/>
              </a:spcBef>
              <a:buFont typeface="Arial" panose="020B0604020202020204" pitchFamily="34" charset="0"/>
              <a:buChar char="•"/>
              <a:tabLst>
                <a:tab pos="444500" algn="l"/>
              </a:tabLst>
              <a:defRPr>
                <a:solidFill>
                  <a:srgbClr val="000000"/>
                </a:solidFill>
                <a:uFill>
                  <a:solidFill>
                    <a:srgbClr val="000000"/>
                  </a:solidFill>
                </a:uFill>
                <a:latin typeface="Times New Roman"/>
                <a:ea typeface="Times New Roman"/>
                <a:cs typeface="Times New Roman"/>
                <a:sym typeface="Times New Roman"/>
              </a:defRPr>
            </a:pPr>
            <a:r>
              <a:rPr lang="es-ES_tradnl" sz="2500" b="1" dirty="0">
                <a:solidFill>
                  <a:srgbClr val="00000A"/>
                </a:solidFill>
                <a:uFill>
                  <a:solidFill>
                    <a:srgbClr val="00000A"/>
                  </a:solidFill>
                </a:uFill>
                <a:latin typeface="Helvetica Neue"/>
                <a:ea typeface="Helvetica Neue"/>
                <a:cs typeface="Helvetica Neue"/>
              </a:rPr>
              <a:t>Historial clínico</a:t>
            </a:r>
            <a:r>
              <a:rPr lang="es-ES_tradnl" sz="2500" dirty="0">
                <a:solidFill>
                  <a:srgbClr val="00000A"/>
                </a:solidFill>
                <a:uFill>
                  <a:solidFill>
                    <a:srgbClr val="00000A"/>
                  </a:solidFill>
                </a:uFill>
                <a:latin typeface="Helvetica Neue"/>
                <a:ea typeface="Helvetica Neue"/>
                <a:cs typeface="Helvetica Neue"/>
              </a:rPr>
              <a:t>: Cada paciente tiene un listado de todos sus antecedentes médicos, los cuales servirán de ayuda para que el médico que ayude al paciente tenga ciertas referencias a la hora de tratar sus casos.</a:t>
            </a:r>
            <a:endParaRPr lang="es-ES" sz="2500" dirty="0">
              <a:solidFill>
                <a:srgbClr val="00000A"/>
              </a:solidFill>
              <a:uFill>
                <a:solidFill>
                  <a:srgbClr val="00000A"/>
                </a:solidFill>
              </a:uFill>
              <a:latin typeface="Helvetica Neue"/>
              <a:ea typeface="Helvetica Neue"/>
              <a:cs typeface="Helvetica Neue"/>
            </a:endParaRPr>
          </a:p>
          <a:p>
            <a:pPr marL="800100" lvl="0" indent="-342900" algn="just" defTabSz="457200">
              <a:lnSpc>
                <a:spcPct val="115000"/>
              </a:lnSpc>
              <a:spcBef>
                <a:spcPts val="600"/>
              </a:spcBef>
              <a:buFont typeface="Arial" panose="020B0604020202020204" pitchFamily="34" charset="0"/>
              <a:buChar char="•"/>
              <a:tabLst>
                <a:tab pos="444500" algn="l"/>
              </a:tabLst>
              <a:defRPr>
                <a:solidFill>
                  <a:srgbClr val="000000"/>
                </a:solidFill>
                <a:uFill>
                  <a:solidFill>
                    <a:srgbClr val="000000"/>
                  </a:solidFill>
                </a:uFill>
                <a:latin typeface="Times New Roman"/>
                <a:ea typeface="Times New Roman"/>
                <a:cs typeface="Times New Roman"/>
                <a:sym typeface="Times New Roman"/>
              </a:defRPr>
            </a:pPr>
            <a:r>
              <a:rPr lang="es-ES_tradnl" sz="2500" b="1" dirty="0">
                <a:solidFill>
                  <a:srgbClr val="00000A"/>
                </a:solidFill>
                <a:uFill>
                  <a:solidFill>
                    <a:srgbClr val="00000A"/>
                  </a:solidFill>
                </a:uFill>
                <a:latin typeface="Helvetica Neue"/>
                <a:ea typeface="Helvetica Neue"/>
                <a:cs typeface="Helvetica Neue"/>
              </a:rPr>
              <a:t>Primeros auxilios</a:t>
            </a:r>
            <a:r>
              <a:rPr lang="es-ES_tradnl" sz="2500" dirty="0">
                <a:solidFill>
                  <a:srgbClr val="00000A"/>
                </a:solidFill>
                <a:uFill>
                  <a:solidFill>
                    <a:srgbClr val="00000A"/>
                  </a:solidFill>
                </a:uFill>
                <a:latin typeface="Helvetica Neue"/>
                <a:ea typeface="Helvetica Neue"/>
                <a:cs typeface="Helvetica Neue"/>
              </a:rPr>
              <a:t>: Muestra un listado con diversos ejemplos (los más comunes) donde hay que dar primeros auxilios y a su vez cómo tratarlos en caso de que cierta situación lo requiera.</a:t>
            </a:r>
            <a:endParaRPr lang="es-ES" sz="2500" dirty="0">
              <a:solidFill>
                <a:srgbClr val="00000A"/>
              </a:solidFill>
              <a:uFill>
                <a:solidFill>
                  <a:srgbClr val="00000A"/>
                </a:solidFill>
              </a:uFill>
              <a:latin typeface="Helvetica Neue"/>
              <a:ea typeface="Helvetica Neue"/>
              <a:cs typeface="Helvetica Neue"/>
            </a:endParaRPr>
          </a:p>
          <a:p>
            <a:pPr marL="800100" lvl="0" indent="-342900" algn="just" defTabSz="457200">
              <a:lnSpc>
                <a:spcPct val="115000"/>
              </a:lnSpc>
              <a:spcBef>
                <a:spcPts val="600"/>
              </a:spcBef>
              <a:buFont typeface="Arial" panose="020B0604020202020204" pitchFamily="34" charset="0"/>
              <a:buChar char="•"/>
              <a:tabLst>
                <a:tab pos="444500" algn="l"/>
              </a:tabLst>
              <a:defRPr>
                <a:solidFill>
                  <a:srgbClr val="000000"/>
                </a:solidFill>
                <a:uFill>
                  <a:solidFill>
                    <a:srgbClr val="000000"/>
                  </a:solidFill>
                </a:uFill>
                <a:latin typeface="Times New Roman"/>
                <a:ea typeface="Times New Roman"/>
                <a:cs typeface="Times New Roman"/>
                <a:sym typeface="Times New Roman"/>
              </a:defRPr>
            </a:pPr>
            <a:r>
              <a:rPr lang="es-ES_tradnl" sz="2500" b="1" dirty="0">
                <a:solidFill>
                  <a:srgbClr val="00000A"/>
                </a:solidFill>
                <a:uFill>
                  <a:solidFill>
                    <a:srgbClr val="00000A"/>
                  </a:solidFill>
                </a:uFill>
                <a:latin typeface="Helvetica Neue"/>
                <a:ea typeface="Helvetica Neue"/>
                <a:cs typeface="Helvetica Neue"/>
              </a:rPr>
              <a:t>Diagnósticos</a:t>
            </a:r>
            <a:r>
              <a:rPr lang="es-ES_tradnl" sz="2500" dirty="0">
                <a:solidFill>
                  <a:srgbClr val="00000A"/>
                </a:solidFill>
                <a:uFill>
                  <a:solidFill>
                    <a:srgbClr val="00000A"/>
                  </a:solidFill>
                </a:uFill>
                <a:latin typeface="Helvetica Neue"/>
                <a:ea typeface="Helvetica Neue"/>
                <a:cs typeface="Helvetica Neue"/>
              </a:rPr>
              <a:t>: Para la búsqueda de un diagnóstico, el paciente introduce una serie de datos a unas preguntas que le hace el sistema con el fin de ir descartando y asegurando un diagnóstico claro.</a:t>
            </a:r>
            <a:endParaRPr lang="es-ES" sz="2500" dirty="0">
              <a:solidFill>
                <a:srgbClr val="00000A"/>
              </a:solidFill>
              <a:uFill>
                <a:solidFill>
                  <a:srgbClr val="00000A"/>
                </a:solidFill>
              </a:uFill>
              <a:latin typeface="Helvetica Neue"/>
              <a:ea typeface="Helvetica Neue"/>
              <a:cs typeface="Helvetica Neue"/>
            </a:endParaRPr>
          </a:p>
        </p:txBody>
      </p:sp>
      <p:sp>
        <p:nvSpPr>
          <p:cNvPr id="5" name="Marcador de número de diapositiva 4"/>
          <p:cNvSpPr>
            <a:spLocks noGrp="1"/>
          </p:cNvSpPr>
          <p:nvPr>
            <p:ph type="sldNum" sz="quarter" idx="2"/>
          </p:nvPr>
        </p:nvSpPr>
        <p:spPr/>
        <p:txBody>
          <a:bodyPr/>
          <a:lstStyle/>
          <a:p>
            <a:fld id="{86CB4B4D-7CA3-9044-876B-883B54F8677D}" type="slidenum">
              <a:rPr lang="es-ES" smtClean="0"/>
              <a:t>5</a:t>
            </a:fld>
            <a:endParaRPr lang="es-ES"/>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8"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09"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10" name="Shape 210"/>
          <p:cNvSpPr/>
          <p:nvPr/>
        </p:nvSpPr>
        <p:spPr>
          <a:xfrm>
            <a:off x="23281766" y="569541"/>
            <a:ext cx="102657"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3600">
                <a:solidFill>
                  <a:srgbClr val="C1C0C2"/>
                </a:solidFill>
              </a:defRPr>
            </a:lvl1pPr>
          </a:lstStyle>
          <a:p>
            <a:endParaRPr dirty="0"/>
          </a:p>
        </p:txBody>
      </p:sp>
      <p:sp>
        <p:nvSpPr>
          <p:cNvPr id="211" name="Shape 211"/>
          <p:cNvSpPr/>
          <p:nvPr/>
        </p:nvSpPr>
        <p:spPr>
          <a:xfrm>
            <a:off x="1044066" y="500292"/>
            <a:ext cx="3885679"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lang="es-ES" dirty="0"/>
              <a:t>1. Introducción</a:t>
            </a:r>
          </a:p>
        </p:txBody>
      </p:sp>
      <p:sp>
        <p:nvSpPr>
          <p:cNvPr id="212" name="Shape 212"/>
          <p:cNvSpPr/>
          <p:nvPr/>
        </p:nvSpPr>
        <p:spPr>
          <a:xfrm>
            <a:off x="4211782" y="3113634"/>
            <a:ext cx="15908746" cy="3719098"/>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grpSp>
        <p:nvGrpSpPr>
          <p:cNvPr id="215" name="Group 215"/>
          <p:cNvGrpSpPr/>
          <p:nvPr/>
        </p:nvGrpSpPr>
        <p:grpSpPr>
          <a:xfrm>
            <a:off x="8963473" y="3470622"/>
            <a:ext cx="6886126" cy="1502369"/>
            <a:chOff x="-1573375" y="-582442"/>
            <a:chExt cx="7204362" cy="1502366"/>
          </a:xfrm>
        </p:grpSpPr>
        <p:sp>
          <p:nvSpPr>
            <p:cNvPr id="10" name="Shape 213"/>
            <p:cNvSpPr/>
            <p:nvPr/>
          </p:nvSpPr>
          <p:spPr>
            <a:xfrm>
              <a:off x="-1573375" y="-582442"/>
              <a:ext cx="7204362"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1" name="Shape 214"/>
            <p:cNvSpPr/>
            <p:nvPr/>
          </p:nvSpPr>
          <p:spPr>
            <a:xfrm>
              <a:off x="-801246" y="-542012"/>
              <a:ext cx="6211920" cy="146193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a:solidFill>
                    <a:srgbClr val="FFFFFF"/>
                  </a:solidFill>
                </a:defRPr>
              </a:lvl1pPr>
            </a:lstStyle>
            <a:p>
              <a:r>
                <a:rPr lang="es-ES_tradnl" dirty="0"/>
                <a:t>2.3	</a:t>
              </a:r>
              <a:r>
                <a:rPr lang="es-ES" dirty="0"/>
                <a:t>Aspectos de rendimientos</a:t>
              </a:r>
              <a:r>
                <a:rPr lang="it-IT" dirty="0"/>
                <a:t>	</a:t>
              </a:r>
              <a:endParaRPr lang="es-ES" dirty="0"/>
            </a:p>
            <a:p>
              <a:r>
                <a:rPr lang="es-ES_tradnl" dirty="0"/>
                <a:t>	</a:t>
              </a:r>
              <a:endParaRPr lang="es-ES" dirty="0"/>
            </a:p>
          </p:txBody>
        </p:sp>
      </p:grpSp>
      <p:sp>
        <p:nvSpPr>
          <p:cNvPr id="2" name="CuadroTexto 1"/>
          <p:cNvSpPr txBox="1"/>
          <p:nvPr/>
        </p:nvSpPr>
        <p:spPr>
          <a:xfrm>
            <a:off x="4688893" y="4300582"/>
            <a:ext cx="15129163" cy="16927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s-ES_tradnl" sz="2500" dirty="0">
                <a:solidFill>
                  <a:srgbClr val="00000A"/>
                </a:solidFill>
                <a:uFill>
                  <a:solidFill>
                    <a:srgbClr val="00000A"/>
                  </a:solidFill>
                </a:uFill>
                <a:latin typeface="Helvetica Neue"/>
                <a:ea typeface="Helvetica Neue"/>
                <a:cs typeface="Helvetica Neue"/>
              </a:rPr>
              <a:t>Debido a que estamos creando un software simple, las variaciones del rendimiento vendrían marcadas principalmente por las características hardware del dispositivo o la velocidad y procesamiento de acceso a registros almacenados en la base de datos.</a:t>
            </a:r>
            <a:endParaRPr lang="es-ES" sz="2500" dirty="0">
              <a:solidFill>
                <a:srgbClr val="00000A"/>
              </a:solidFill>
              <a:uFill>
                <a:solidFill>
                  <a:srgbClr val="00000A"/>
                </a:solidFill>
              </a:uFill>
              <a:latin typeface="Helvetica Neue"/>
              <a:ea typeface="Helvetica Neue"/>
              <a:cs typeface="Helvetica Neue"/>
            </a:endParaRPr>
          </a:p>
        </p:txBody>
      </p:sp>
      <p:sp>
        <p:nvSpPr>
          <p:cNvPr id="14" name="Shape 212"/>
          <p:cNvSpPr/>
          <p:nvPr/>
        </p:nvSpPr>
        <p:spPr>
          <a:xfrm>
            <a:off x="4211782" y="8078244"/>
            <a:ext cx="15908746" cy="4390848"/>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grpSp>
        <p:nvGrpSpPr>
          <p:cNvPr id="15" name="Group 215"/>
          <p:cNvGrpSpPr/>
          <p:nvPr/>
        </p:nvGrpSpPr>
        <p:grpSpPr>
          <a:xfrm>
            <a:off x="8963473" y="8659229"/>
            <a:ext cx="6886126" cy="771400"/>
            <a:chOff x="-1573375" y="-582442"/>
            <a:chExt cx="7204362" cy="771399"/>
          </a:xfrm>
        </p:grpSpPr>
        <p:sp>
          <p:nvSpPr>
            <p:cNvPr id="18" name="Shape 213"/>
            <p:cNvSpPr/>
            <p:nvPr/>
          </p:nvSpPr>
          <p:spPr>
            <a:xfrm>
              <a:off x="-1573375" y="-582442"/>
              <a:ext cx="7204362"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9" name="Shape 214"/>
            <p:cNvSpPr/>
            <p:nvPr/>
          </p:nvSpPr>
          <p:spPr>
            <a:xfrm>
              <a:off x="-1453016" y="-450930"/>
              <a:ext cx="7084003" cy="56425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a:solidFill>
                    <a:srgbClr val="FFFFFF"/>
                  </a:solidFill>
                </a:defRPr>
              </a:lvl1pPr>
            </a:lstStyle>
            <a:p>
              <a:r>
                <a:rPr lang="es-ES_tradnl" dirty="0"/>
                <a:t>2.4 Restricciones y técnicas de gestión	</a:t>
              </a:r>
              <a:endParaRPr lang="es-ES" dirty="0"/>
            </a:p>
          </p:txBody>
        </p:sp>
      </p:grpSp>
      <p:sp>
        <p:nvSpPr>
          <p:cNvPr id="3" name="CuadroTexto 2"/>
          <p:cNvSpPr txBox="1"/>
          <p:nvPr/>
        </p:nvSpPr>
        <p:spPr>
          <a:xfrm>
            <a:off x="4688893" y="9374817"/>
            <a:ext cx="14768944" cy="16927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s-ES_tradnl" sz="2500" dirty="0">
                <a:solidFill>
                  <a:srgbClr val="00000A"/>
                </a:solidFill>
                <a:uFill>
                  <a:solidFill>
                    <a:srgbClr val="00000A"/>
                  </a:solidFill>
                </a:uFill>
                <a:latin typeface="Helvetica Neue"/>
                <a:ea typeface="Helvetica Neue"/>
                <a:cs typeface="Helvetica Neue"/>
              </a:rPr>
              <a:t>El proyecto se desarrolla entre siete componentes, los cuáles nos distribuimos el trabajo para tener las diferentes partes terminadas en el tiempo que nos habíamos propuesto. El lenguaje de programación que vamos a emplear para el desarrollo de la aplicación será Java.</a:t>
            </a:r>
            <a:endParaRPr lang="es-ES" sz="2500" dirty="0">
              <a:solidFill>
                <a:srgbClr val="00000A"/>
              </a:solidFill>
              <a:uFill>
                <a:solidFill>
                  <a:srgbClr val="00000A"/>
                </a:solidFill>
              </a:uFill>
              <a:latin typeface="Helvetica Neue"/>
              <a:ea typeface="Helvetica Neue"/>
              <a:cs typeface="Helvetica Neue"/>
            </a:endParaRPr>
          </a:p>
        </p:txBody>
      </p:sp>
      <p:sp>
        <p:nvSpPr>
          <p:cNvPr id="5" name="Marcador de número de diapositiva 4"/>
          <p:cNvSpPr>
            <a:spLocks noGrp="1"/>
          </p:cNvSpPr>
          <p:nvPr>
            <p:ph type="sldNum" sz="quarter" idx="2"/>
          </p:nvPr>
        </p:nvSpPr>
        <p:spPr/>
        <p:txBody>
          <a:bodyPr/>
          <a:lstStyle/>
          <a:p>
            <a:fld id="{86CB4B4D-7CA3-9044-876B-883B54F8677D}" type="slidenum">
              <a:rPr lang="es-ES" smtClean="0"/>
              <a:t>6</a:t>
            </a:fld>
            <a:endParaRPr lang="es-ES"/>
          </a:p>
        </p:txBody>
      </p:sp>
    </p:spTree>
    <p:extLst>
      <p:ext uri="{BB962C8B-B14F-4D97-AF65-F5344CB8AC3E}">
        <p14:creationId xmlns:p14="http://schemas.microsoft.com/office/powerpoint/2010/main" val="239068928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7"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18"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20" name="Shape 220"/>
          <p:cNvSpPr/>
          <p:nvPr/>
        </p:nvSpPr>
        <p:spPr>
          <a:xfrm>
            <a:off x="1044066" y="500292"/>
            <a:ext cx="3885679"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lang="es-ES" dirty="0"/>
              <a:t>1. Introducción</a:t>
            </a:r>
          </a:p>
        </p:txBody>
      </p:sp>
      <p:sp>
        <p:nvSpPr>
          <p:cNvPr id="221" name="Shape 221"/>
          <p:cNvSpPr/>
          <p:nvPr/>
        </p:nvSpPr>
        <p:spPr>
          <a:xfrm>
            <a:off x="4564457" y="3777916"/>
            <a:ext cx="16067821" cy="7002380"/>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grpSp>
        <p:nvGrpSpPr>
          <p:cNvPr id="224" name="Group 224"/>
          <p:cNvGrpSpPr/>
          <p:nvPr/>
        </p:nvGrpSpPr>
        <p:grpSpPr>
          <a:xfrm>
            <a:off x="10624978" y="4575239"/>
            <a:ext cx="3946781" cy="771400"/>
            <a:chOff x="0" y="505993"/>
            <a:chExt cx="3946780" cy="771399"/>
          </a:xfrm>
        </p:grpSpPr>
        <p:sp>
          <p:nvSpPr>
            <p:cNvPr id="222" name="Shape 222"/>
            <p:cNvSpPr/>
            <p:nvPr/>
          </p:nvSpPr>
          <p:spPr>
            <a:xfrm>
              <a:off x="0" y="505993"/>
              <a:ext cx="3946780"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23" name="Shape 223"/>
            <p:cNvSpPr/>
            <p:nvPr/>
          </p:nvSpPr>
          <p:spPr>
            <a:xfrm>
              <a:off x="129134" y="609563"/>
              <a:ext cx="3688509" cy="56425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a:solidFill>
                    <a:srgbClr val="FFFFFF"/>
                  </a:solidFill>
                </a:defRPr>
              </a:lvl1pPr>
            </a:lstStyle>
            <a:p>
              <a:r>
                <a:rPr lang="es-ES" dirty="0"/>
                <a:t>3 Modelo de proceso</a:t>
              </a:r>
            </a:p>
          </p:txBody>
        </p:sp>
      </p:grpSp>
      <p:sp>
        <p:nvSpPr>
          <p:cNvPr id="2" name="CuadroTexto 1"/>
          <p:cNvSpPr txBox="1"/>
          <p:nvPr/>
        </p:nvSpPr>
        <p:spPr>
          <a:xfrm>
            <a:off x="6063916" y="6143961"/>
            <a:ext cx="12849726" cy="16927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s-ES_tradnl" sz="2500" dirty="0">
                <a:solidFill>
                  <a:srgbClr val="00000A"/>
                </a:solidFill>
                <a:uFill>
                  <a:solidFill>
                    <a:srgbClr val="00000A"/>
                  </a:solidFill>
                </a:uFill>
                <a:latin typeface="Helvetica Neue"/>
                <a:ea typeface="Helvetica Neue"/>
                <a:cs typeface="Helvetica Neue"/>
              </a:rPr>
              <a:t>Proceso unificado de desarrollo, que se caracteriza por el uso casos de uso, enfoque a los distintos riesgos, naturaleza iterativa e incremental y centrado en la arquitectura. Consta de 4 fases: inicio, elaboración, construcción y transición.</a:t>
            </a:r>
            <a:endParaRPr lang="es-ES" sz="2500" dirty="0">
              <a:solidFill>
                <a:srgbClr val="00000A"/>
              </a:solidFill>
              <a:uFill>
                <a:solidFill>
                  <a:srgbClr val="00000A"/>
                </a:solidFill>
              </a:uFill>
              <a:latin typeface="Helvetica Neue"/>
              <a:ea typeface="Helvetica Neue"/>
              <a:cs typeface="Helvetica Neue"/>
            </a:endParaRPr>
          </a:p>
        </p:txBody>
      </p:sp>
      <p:sp>
        <p:nvSpPr>
          <p:cNvPr id="4" name="Marcador de número de diapositiva 3"/>
          <p:cNvSpPr>
            <a:spLocks noGrp="1"/>
          </p:cNvSpPr>
          <p:nvPr>
            <p:ph type="sldNum" sz="quarter" idx="2"/>
          </p:nvPr>
        </p:nvSpPr>
        <p:spPr/>
        <p:txBody>
          <a:bodyPr/>
          <a:lstStyle/>
          <a:p>
            <a:fld id="{86CB4B4D-7CA3-9044-876B-883B54F8677D}" type="slidenum">
              <a:rPr lang="es-ES" smtClean="0"/>
              <a:t>7</a:t>
            </a:fld>
            <a:endParaRPr lang="es-ES"/>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6"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27"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29" name="Shape 229"/>
          <p:cNvSpPr/>
          <p:nvPr/>
        </p:nvSpPr>
        <p:spPr>
          <a:xfrm>
            <a:off x="1044066" y="500292"/>
            <a:ext cx="7476406"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dirty="0"/>
              <a:t>2. </a:t>
            </a:r>
            <a:r>
              <a:rPr lang="es-ES_tradnl" dirty="0"/>
              <a:t>Estimaciones del proyecto</a:t>
            </a:r>
            <a:endParaRPr lang="es-ES" dirty="0"/>
          </a:p>
        </p:txBody>
      </p:sp>
      <p:sp>
        <p:nvSpPr>
          <p:cNvPr id="230" name="Shape 230"/>
          <p:cNvSpPr/>
          <p:nvPr/>
        </p:nvSpPr>
        <p:spPr>
          <a:xfrm>
            <a:off x="4564457" y="2192841"/>
            <a:ext cx="16067821" cy="3774822"/>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grpSp>
        <p:nvGrpSpPr>
          <p:cNvPr id="233" name="Group 233"/>
          <p:cNvGrpSpPr/>
          <p:nvPr/>
        </p:nvGrpSpPr>
        <p:grpSpPr>
          <a:xfrm>
            <a:off x="9891750" y="2615901"/>
            <a:ext cx="5184518" cy="771400"/>
            <a:chOff x="-733227" y="-673100"/>
            <a:chExt cx="5184515" cy="771399"/>
          </a:xfrm>
        </p:grpSpPr>
        <p:sp>
          <p:nvSpPr>
            <p:cNvPr id="231" name="Shape 231"/>
            <p:cNvSpPr/>
            <p:nvPr/>
          </p:nvSpPr>
          <p:spPr>
            <a:xfrm>
              <a:off x="-733227" y="-673100"/>
              <a:ext cx="5184515"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32" name="Shape 232"/>
            <p:cNvSpPr/>
            <p:nvPr/>
          </p:nvSpPr>
          <p:spPr>
            <a:xfrm>
              <a:off x="-245165" y="-569529"/>
              <a:ext cx="4437109" cy="56425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a:solidFill>
                    <a:srgbClr val="FFFFFF"/>
                  </a:solidFill>
                </a:defRPr>
              </a:lvl1pPr>
            </a:lstStyle>
            <a:p>
              <a:r>
                <a:rPr lang="es-ES_tradnl" dirty="0">
                  <a:sym typeface="Helvetica Neue"/>
                </a:rPr>
                <a:t>1 Técnicas de estimación</a:t>
              </a:r>
              <a:endParaRPr dirty="0"/>
            </a:p>
          </p:txBody>
        </p:sp>
      </p:grpSp>
      <p:sp>
        <p:nvSpPr>
          <p:cNvPr id="3" name="CuadroTexto 2"/>
          <p:cNvSpPr txBox="1"/>
          <p:nvPr/>
        </p:nvSpPr>
        <p:spPr>
          <a:xfrm>
            <a:off x="6341946" y="3490872"/>
            <a:ext cx="12512842" cy="19492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algn="just" defTabSz="457200">
              <a:lnSpc>
                <a:spcPct val="115000"/>
              </a:lnSpc>
              <a:spcBef>
                <a:spcPts val="600"/>
              </a:spcBef>
              <a:tabLst>
                <a:tab pos="444500" algn="l"/>
              </a:tabLst>
              <a:defRPr>
                <a:solidFill>
                  <a:srgbClr val="000000"/>
                </a:solidFill>
                <a:uFill>
                  <a:solidFill>
                    <a:srgbClr val="000000"/>
                  </a:solidFill>
                </a:uFill>
                <a:latin typeface="Times New Roman"/>
                <a:ea typeface="Times New Roman"/>
                <a:cs typeface="Times New Roman"/>
                <a:sym typeface="Times New Roman"/>
              </a:defRPr>
            </a:pPr>
            <a:r>
              <a:rPr lang="es-ES_tradnl" sz="2500" dirty="0">
                <a:solidFill>
                  <a:srgbClr val="00000A"/>
                </a:solidFill>
                <a:uFill>
                  <a:solidFill>
                    <a:srgbClr val="00000A"/>
                  </a:solidFill>
                </a:uFill>
                <a:latin typeface="Helvetica Neue"/>
                <a:ea typeface="Helvetica Neue"/>
                <a:cs typeface="Helvetica Neue"/>
              </a:rPr>
              <a:t>En este proyecto nos decantamos por la técnica de descomposición basada en el proceso debido a que no contamos con datos históricos por la inexperiencia en este tipo de proyectos y porque se espera que esta técnica nos proporcione resultados </a:t>
            </a:r>
            <a:r>
              <a:rPr lang="es-ES_tradnl" sz="2500" dirty="0" err="1">
                <a:solidFill>
                  <a:srgbClr val="00000A"/>
                </a:solidFill>
                <a:uFill>
                  <a:solidFill>
                    <a:srgbClr val="00000A"/>
                  </a:solidFill>
                </a:uFill>
                <a:latin typeface="Helvetica Neue"/>
                <a:ea typeface="Helvetica Neue"/>
                <a:cs typeface="Helvetica Neue"/>
              </a:rPr>
              <a:t>má</a:t>
            </a:r>
            <a:r>
              <a:rPr lang="pt-PT" sz="2500" dirty="0">
                <a:solidFill>
                  <a:srgbClr val="00000A"/>
                </a:solidFill>
                <a:uFill>
                  <a:solidFill>
                    <a:srgbClr val="00000A"/>
                  </a:solidFill>
                </a:uFill>
                <a:latin typeface="Helvetica Neue"/>
                <a:ea typeface="Helvetica Neue"/>
                <a:cs typeface="Helvetica Neue"/>
              </a:rPr>
              <a:t>s realistas.</a:t>
            </a:r>
            <a:endParaRPr kumimoji="0" lang="es-ES" sz="3000" b="0" i="0" u="none" strike="noStrike" cap="none" spc="0" normalizeH="0" baseline="0" dirty="0">
              <a:ln>
                <a:noFill/>
              </a:ln>
              <a:solidFill>
                <a:srgbClr val="838787"/>
              </a:solidFill>
              <a:effectLst/>
              <a:uFillTx/>
              <a:latin typeface="Avenir Next Medium"/>
              <a:ea typeface="Avenir Next Medium"/>
              <a:cs typeface="Avenir Next Medium"/>
              <a:sym typeface="Avenir Next Medium"/>
            </a:endParaRPr>
          </a:p>
        </p:txBody>
      </p:sp>
      <p:sp>
        <p:nvSpPr>
          <p:cNvPr id="12" name="Shape 230"/>
          <p:cNvSpPr/>
          <p:nvPr/>
        </p:nvSpPr>
        <p:spPr>
          <a:xfrm>
            <a:off x="4564457" y="6569242"/>
            <a:ext cx="16067821" cy="6328611"/>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grpSp>
        <p:nvGrpSpPr>
          <p:cNvPr id="13" name="Group 233"/>
          <p:cNvGrpSpPr/>
          <p:nvPr/>
        </p:nvGrpSpPr>
        <p:grpSpPr>
          <a:xfrm>
            <a:off x="8472023" y="6788055"/>
            <a:ext cx="8963038" cy="771400"/>
            <a:chOff x="-2152953" y="-673100"/>
            <a:chExt cx="8963033" cy="771399"/>
          </a:xfrm>
        </p:grpSpPr>
        <p:sp>
          <p:nvSpPr>
            <p:cNvPr id="14" name="Shape 231"/>
            <p:cNvSpPr/>
            <p:nvPr/>
          </p:nvSpPr>
          <p:spPr>
            <a:xfrm>
              <a:off x="-2152953" y="-673100"/>
              <a:ext cx="8963033"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5" name="Shape 232"/>
            <p:cNvSpPr/>
            <p:nvPr/>
          </p:nvSpPr>
          <p:spPr>
            <a:xfrm>
              <a:off x="-1664892" y="-569529"/>
              <a:ext cx="7833872" cy="56425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a:solidFill>
                    <a:srgbClr val="FFFFFF"/>
                  </a:solidFill>
                </a:defRPr>
              </a:lvl1pPr>
            </a:lstStyle>
            <a:p>
              <a:r>
                <a:rPr lang="es-ES" dirty="0">
                  <a:sym typeface="Helvetica Neue"/>
                </a:rPr>
                <a:t>2 Estimaciones de esfuerzo, coste y duración</a:t>
              </a:r>
              <a:endParaRPr dirty="0"/>
            </a:p>
          </p:txBody>
        </p:sp>
      </p:grpSp>
      <p:sp>
        <p:nvSpPr>
          <p:cNvPr id="16" name="CuadroTexto 15"/>
          <p:cNvSpPr txBox="1"/>
          <p:nvPr/>
        </p:nvSpPr>
        <p:spPr>
          <a:xfrm>
            <a:off x="6341946" y="7716555"/>
            <a:ext cx="12512842" cy="49116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algn="just" defTabSz="457200">
              <a:lnSpc>
                <a:spcPct val="115000"/>
              </a:lnSpc>
              <a:spcBef>
                <a:spcPts val="600"/>
              </a:spcBef>
              <a:tabLst>
                <a:tab pos="444500" algn="l"/>
              </a:tabLst>
              <a:defRPr>
                <a:solidFill>
                  <a:srgbClr val="000000"/>
                </a:solidFill>
                <a:uFill>
                  <a:solidFill>
                    <a:srgbClr val="000000"/>
                  </a:solidFill>
                </a:uFill>
                <a:latin typeface="Times New Roman"/>
                <a:ea typeface="Times New Roman"/>
                <a:cs typeface="Times New Roman"/>
                <a:sym typeface="Times New Roman"/>
              </a:defRPr>
            </a:pPr>
            <a:r>
              <a:rPr lang="es-ES_tradnl" sz="2500" dirty="0">
                <a:solidFill>
                  <a:srgbClr val="00000A"/>
                </a:solidFill>
                <a:uFill>
                  <a:solidFill>
                    <a:srgbClr val="00000A"/>
                  </a:solidFill>
                </a:uFill>
                <a:latin typeface="Helvetica Neue"/>
                <a:ea typeface="Helvetica Neue"/>
                <a:cs typeface="Helvetica Neue"/>
              </a:rPr>
              <a:t>El proyecto se inicia el día 7 de noviembre de 2016 y finaliza el 2 de junio de 2017. La jornada laboral se establece en 1 día/semana. Respecto el coste del proyecto, </a:t>
            </a:r>
            <a:r>
              <a:rPr lang="fr-FR" sz="2500" dirty="0" err="1">
                <a:solidFill>
                  <a:srgbClr val="00000A"/>
                </a:solidFill>
                <a:uFill>
                  <a:solidFill>
                    <a:srgbClr val="00000A"/>
                  </a:solidFill>
                </a:uFill>
                <a:latin typeface="Helvetica Neue"/>
                <a:ea typeface="Helvetica Neue"/>
                <a:cs typeface="Helvetica Neue"/>
              </a:rPr>
              <a:t>ser</a:t>
            </a:r>
            <a:r>
              <a:rPr lang="es-ES_tradnl" sz="2500" dirty="0">
                <a:solidFill>
                  <a:srgbClr val="00000A"/>
                </a:solidFill>
                <a:uFill>
                  <a:solidFill>
                    <a:srgbClr val="00000A"/>
                  </a:solidFill>
                </a:uFill>
                <a:latin typeface="Helvetica Neue"/>
                <a:ea typeface="Helvetica Neue"/>
                <a:cs typeface="Helvetica Neue"/>
              </a:rPr>
              <a:t>á de esfuerzo y no de á</a:t>
            </a:r>
            <a:r>
              <a:rPr lang="pt-PT" sz="2500" dirty="0">
                <a:solidFill>
                  <a:srgbClr val="00000A"/>
                </a:solidFill>
                <a:uFill>
                  <a:solidFill>
                    <a:srgbClr val="00000A"/>
                  </a:solidFill>
                </a:uFill>
                <a:latin typeface="Helvetica Neue"/>
                <a:ea typeface="Helvetica Neue"/>
                <a:cs typeface="Helvetica Neue"/>
              </a:rPr>
              <a:t>mbito econ</a:t>
            </a:r>
            <a:r>
              <a:rPr lang="es-ES_tradnl" sz="2500" dirty="0" err="1">
                <a:solidFill>
                  <a:srgbClr val="00000A"/>
                </a:solidFill>
                <a:uFill>
                  <a:solidFill>
                    <a:srgbClr val="00000A"/>
                  </a:solidFill>
                </a:uFill>
                <a:latin typeface="Helvetica Neue"/>
                <a:ea typeface="Helvetica Neue"/>
                <a:cs typeface="Helvetica Neue"/>
              </a:rPr>
              <a:t>ó</a:t>
            </a:r>
            <a:r>
              <a:rPr lang="it-IT" sz="2500" dirty="0">
                <a:solidFill>
                  <a:srgbClr val="00000A"/>
                </a:solidFill>
                <a:uFill>
                  <a:solidFill>
                    <a:srgbClr val="00000A"/>
                  </a:solidFill>
                </a:uFill>
                <a:latin typeface="Helvetica Neue"/>
                <a:ea typeface="Helvetica Neue"/>
                <a:cs typeface="Helvetica Neue"/>
              </a:rPr>
              <a:t>mico.</a:t>
            </a:r>
            <a:endParaRPr lang="es-ES" sz="2500" dirty="0">
              <a:solidFill>
                <a:srgbClr val="00000A"/>
              </a:solidFill>
              <a:uFill>
                <a:solidFill>
                  <a:srgbClr val="00000A"/>
                </a:solidFill>
              </a:uFill>
              <a:latin typeface="Helvetica Neue"/>
              <a:ea typeface="Helvetica Neue"/>
              <a:cs typeface="Helvetica Neue"/>
            </a:endParaRPr>
          </a:p>
          <a:p>
            <a:pPr marL="457200" algn="just" defTabSz="457200">
              <a:lnSpc>
                <a:spcPct val="115000"/>
              </a:lnSpc>
              <a:spcBef>
                <a:spcPts val="600"/>
              </a:spcBef>
              <a:tabLst>
                <a:tab pos="444500" algn="l"/>
              </a:tabLst>
              <a:defRPr>
                <a:solidFill>
                  <a:srgbClr val="000000"/>
                </a:solidFill>
                <a:uFill>
                  <a:solidFill>
                    <a:srgbClr val="000000"/>
                  </a:solidFill>
                </a:uFill>
                <a:latin typeface="Times New Roman"/>
                <a:ea typeface="Times New Roman"/>
                <a:cs typeface="Times New Roman"/>
                <a:sym typeface="Times New Roman"/>
              </a:defRPr>
            </a:pPr>
            <a:r>
              <a:rPr lang="pt-PT" sz="2500" dirty="0">
                <a:solidFill>
                  <a:srgbClr val="00000A"/>
                </a:solidFill>
                <a:uFill>
                  <a:solidFill>
                    <a:srgbClr val="00000A"/>
                  </a:solidFill>
                </a:uFill>
                <a:latin typeface="Helvetica Neue"/>
                <a:ea typeface="Helvetica Neue"/>
                <a:cs typeface="Helvetica Neue"/>
              </a:rPr>
              <a:t>A continuaci</a:t>
            </a:r>
            <a:r>
              <a:rPr lang="es-ES_tradnl" sz="2500" dirty="0" err="1">
                <a:solidFill>
                  <a:srgbClr val="00000A"/>
                </a:solidFill>
                <a:uFill>
                  <a:solidFill>
                    <a:srgbClr val="00000A"/>
                  </a:solidFill>
                </a:uFill>
                <a:latin typeface="Helvetica Neue"/>
                <a:ea typeface="Helvetica Neue"/>
                <a:cs typeface="Helvetica Neue"/>
              </a:rPr>
              <a:t>ón</a:t>
            </a:r>
            <a:r>
              <a:rPr lang="es-ES_tradnl" sz="2500" dirty="0">
                <a:solidFill>
                  <a:srgbClr val="00000A"/>
                </a:solidFill>
                <a:uFill>
                  <a:solidFill>
                    <a:srgbClr val="00000A"/>
                  </a:solidFill>
                </a:uFill>
                <a:latin typeface="Helvetica Neue"/>
                <a:ea typeface="Helvetica Neue"/>
                <a:cs typeface="Helvetica Neue"/>
              </a:rPr>
              <a:t>, se expone la estimación del esfuerzo realizada:</a:t>
            </a:r>
            <a:endParaRPr lang="es-ES" sz="2500" dirty="0">
              <a:solidFill>
                <a:srgbClr val="00000A"/>
              </a:solidFill>
              <a:uFill>
                <a:solidFill>
                  <a:srgbClr val="00000A"/>
                </a:solidFill>
              </a:uFill>
              <a:latin typeface="Helvetica Neue"/>
              <a:ea typeface="Helvetica Neue"/>
              <a:cs typeface="Helvetica Neue"/>
            </a:endParaRPr>
          </a:p>
          <a:p>
            <a:pPr marL="800100" lvl="0" indent="-342900" algn="just" defTabSz="457200">
              <a:lnSpc>
                <a:spcPct val="115000"/>
              </a:lnSpc>
              <a:spcBef>
                <a:spcPts val="600"/>
              </a:spcBef>
              <a:buFont typeface="Arial" panose="020B0604020202020204" pitchFamily="34" charset="0"/>
              <a:buChar char="•"/>
              <a:tabLst>
                <a:tab pos="444500" algn="l"/>
              </a:tabLst>
              <a:defRPr>
                <a:solidFill>
                  <a:srgbClr val="000000"/>
                </a:solidFill>
                <a:uFill>
                  <a:solidFill>
                    <a:srgbClr val="000000"/>
                  </a:solidFill>
                </a:uFill>
                <a:latin typeface="Times New Roman"/>
                <a:ea typeface="Times New Roman"/>
                <a:cs typeface="Times New Roman"/>
                <a:sym typeface="Times New Roman"/>
              </a:defRPr>
            </a:pPr>
            <a:r>
              <a:rPr lang="es-ES_tradnl" sz="2500" b="1" dirty="0">
                <a:solidFill>
                  <a:srgbClr val="00000A"/>
                </a:solidFill>
                <a:uFill>
                  <a:solidFill>
                    <a:srgbClr val="00000A"/>
                  </a:solidFill>
                </a:uFill>
                <a:latin typeface="Helvetica Neue"/>
                <a:ea typeface="Helvetica Neue"/>
                <a:cs typeface="Helvetica Neue"/>
              </a:rPr>
              <a:t>Especificación de requisitos </a:t>
            </a:r>
            <a:r>
              <a:rPr lang="es-ES_tradnl" sz="2500" dirty="0">
                <a:solidFill>
                  <a:srgbClr val="00000A"/>
                </a:solidFill>
                <a:uFill>
                  <a:solidFill>
                    <a:srgbClr val="00000A"/>
                  </a:solidFill>
                </a:uFill>
                <a:latin typeface="Helvetica Neue"/>
                <a:ea typeface="Helvetica Neue"/>
                <a:cs typeface="Helvetica Neue"/>
              </a:rPr>
              <a:t>–  35 días con 3 personas involucradas y un esfuerzo total de 105 </a:t>
            </a:r>
            <a:r>
              <a:rPr lang="es-ES_tradnl" sz="2500" dirty="0" err="1">
                <a:solidFill>
                  <a:srgbClr val="00000A"/>
                </a:solidFill>
                <a:uFill>
                  <a:solidFill>
                    <a:srgbClr val="00000A"/>
                  </a:solidFill>
                </a:uFill>
                <a:latin typeface="Helvetica Neue"/>
                <a:ea typeface="Helvetica Neue"/>
                <a:cs typeface="Helvetica Neue"/>
              </a:rPr>
              <a:t>pd</a:t>
            </a:r>
            <a:r>
              <a:rPr lang="es-ES_tradnl" sz="2500" dirty="0">
                <a:solidFill>
                  <a:srgbClr val="00000A"/>
                </a:solidFill>
                <a:uFill>
                  <a:solidFill>
                    <a:srgbClr val="00000A"/>
                  </a:solidFill>
                </a:uFill>
                <a:latin typeface="Helvetica Neue"/>
                <a:ea typeface="Helvetica Neue"/>
                <a:cs typeface="Helvetica Neue"/>
              </a:rPr>
              <a:t>.</a:t>
            </a:r>
            <a:endParaRPr lang="es-ES" sz="2500" dirty="0">
              <a:solidFill>
                <a:srgbClr val="00000A"/>
              </a:solidFill>
              <a:uFill>
                <a:solidFill>
                  <a:srgbClr val="00000A"/>
                </a:solidFill>
              </a:uFill>
              <a:latin typeface="Helvetica Neue"/>
              <a:ea typeface="Helvetica Neue"/>
              <a:cs typeface="Helvetica Neue"/>
            </a:endParaRPr>
          </a:p>
          <a:p>
            <a:pPr marL="800100" lvl="0" indent="-342900" algn="just" defTabSz="457200">
              <a:lnSpc>
                <a:spcPct val="115000"/>
              </a:lnSpc>
              <a:spcBef>
                <a:spcPts val="600"/>
              </a:spcBef>
              <a:buFont typeface="Arial" panose="020B0604020202020204" pitchFamily="34" charset="0"/>
              <a:buChar char="•"/>
              <a:tabLst>
                <a:tab pos="444500" algn="l"/>
              </a:tabLst>
              <a:defRPr>
                <a:solidFill>
                  <a:srgbClr val="000000"/>
                </a:solidFill>
                <a:uFill>
                  <a:solidFill>
                    <a:srgbClr val="000000"/>
                  </a:solidFill>
                </a:uFill>
                <a:latin typeface="Times New Roman"/>
                <a:ea typeface="Times New Roman"/>
                <a:cs typeface="Times New Roman"/>
                <a:sym typeface="Times New Roman"/>
              </a:defRPr>
            </a:pPr>
            <a:r>
              <a:rPr lang="es-ES_tradnl" sz="2500" b="1" dirty="0">
                <a:solidFill>
                  <a:srgbClr val="00000A"/>
                </a:solidFill>
                <a:uFill>
                  <a:solidFill>
                    <a:srgbClr val="00000A"/>
                  </a:solidFill>
                </a:uFill>
                <a:latin typeface="Helvetica Neue"/>
                <a:ea typeface="Helvetica Neue"/>
                <a:cs typeface="Helvetica Neue"/>
              </a:rPr>
              <a:t>Plan de proyecto </a:t>
            </a:r>
            <a:r>
              <a:rPr lang="es-ES_tradnl" sz="2500" dirty="0">
                <a:solidFill>
                  <a:srgbClr val="00000A"/>
                </a:solidFill>
                <a:uFill>
                  <a:solidFill>
                    <a:srgbClr val="00000A"/>
                  </a:solidFill>
                </a:uFill>
                <a:latin typeface="Helvetica Neue"/>
                <a:ea typeface="Helvetica Neue"/>
                <a:cs typeface="Helvetica Neue"/>
              </a:rPr>
              <a:t>– 56 días con 3 personas involucradas y un esfuerzo total de 168 </a:t>
            </a:r>
            <a:r>
              <a:rPr lang="es-ES_tradnl" sz="2500" dirty="0" err="1">
                <a:solidFill>
                  <a:srgbClr val="00000A"/>
                </a:solidFill>
                <a:uFill>
                  <a:solidFill>
                    <a:srgbClr val="00000A"/>
                  </a:solidFill>
                </a:uFill>
                <a:latin typeface="Helvetica Neue"/>
                <a:ea typeface="Helvetica Neue"/>
                <a:cs typeface="Helvetica Neue"/>
              </a:rPr>
              <a:t>pd</a:t>
            </a:r>
            <a:r>
              <a:rPr lang="es-ES_tradnl" sz="2500" dirty="0">
                <a:solidFill>
                  <a:srgbClr val="00000A"/>
                </a:solidFill>
                <a:uFill>
                  <a:solidFill>
                    <a:srgbClr val="00000A"/>
                  </a:solidFill>
                </a:uFill>
                <a:latin typeface="Helvetica Neue"/>
                <a:ea typeface="Helvetica Neue"/>
                <a:cs typeface="Helvetica Neue"/>
              </a:rPr>
              <a:t>.</a:t>
            </a:r>
            <a:endParaRPr lang="es-ES" sz="2500" dirty="0">
              <a:solidFill>
                <a:srgbClr val="00000A"/>
              </a:solidFill>
              <a:uFill>
                <a:solidFill>
                  <a:srgbClr val="00000A"/>
                </a:solidFill>
              </a:uFill>
              <a:latin typeface="Helvetica Neue"/>
              <a:ea typeface="Helvetica Neue"/>
              <a:cs typeface="Helvetica Neue"/>
            </a:endParaRPr>
          </a:p>
          <a:p>
            <a:pPr marL="800100" lvl="0" indent="-342900" algn="just" defTabSz="457200">
              <a:lnSpc>
                <a:spcPct val="115000"/>
              </a:lnSpc>
              <a:spcBef>
                <a:spcPts val="600"/>
              </a:spcBef>
              <a:buFont typeface="Arial" panose="020B0604020202020204" pitchFamily="34" charset="0"/>
              <a:buChar char="•"/>
              <a:tabLst>
                <a:tab pos="444500" algn="l"/>
              </a:tabLst>
              <a:defRPr>
                <a:solidFill>
                  <a:srgbClr val="000000"/>
                </a:solidFill>
                <a:uFill>
                  <a:solidFill>
                    <a:srgbClr val="000000"/>
                  </a:solidFill>
                </a:uFill>
                <a:latin typeface="Times New Roman"/>
                <a:ea typeface="Times New Roman"/>
                <a:cs typeface="Times New Roman"/>
                <a:sym typeface="Times New Roman"/>
              </a:defRPr>
            </a:pPr>
            <a:r>
              <a:rPr lang="es-ES_tradnl" sz="2500" b="1" dirty="0">
                <a:solidFill>
                  <a:srgbClr val="00000A"/>
                </a:solidFill>
                <a:uFill>
                  <a:solidFill>
                    <a:srgbClr val="00000A"/>
                  </a:solidFill>
                </a:uFill>
                <a:latin typeface="Helvetica Neue"/>
                <a:ea typeface="Helvetica Neue"/>
                <a:cs typeface="Helvetica Neue"/>
              </a:rPr>
              <a:t>Evaluación cliente </a:t>
            </a:r>
            <a:r>
              <a:rPr lang="es-ES_tradnl" sz="2500" dirty="0">
                <a:solidFill>
                  <a:srgbClr val="00000A"/>
                </a:solidFill>
                <a:uFill>
                  <a:solidFill>
                    <a:srgbClr val="00000A"/>
                  </a:solidFill>
                </a:uFill>
                <a:latin typeface="Helvetica Neue"/>
                <a:ea typeface="Helvetica Neue"/>
                <a:cs typeface="Helvetica Neue"/>
              </a:rPr>
              <a:t>– 20 días con 6 personas involucradas y un esfuerzo total de 120 </a:t>
            </a:r>
            <a:r>
              <a:rPr lang="es-ES_tradnl" sz="2500" dirty="0" err="1">
                <a:solidFill>
                  <a:srgbClr val="00000A"/>
                </a:solidFill>
                <a:uFill>
                  <a:solidFill>
                    <a:srgbClr val="00000A"/>
                  </a:solidFill>
                </a:uFill>
                <a:latin typeface="Helvetica Neue"/>
                <a:ea typeface="Helvetica Neue"/>
                <a:cs typeface="Helvetica Neue"/>
              </a:rPr>
              <a:t>pd</a:t>
            </a:r>
            <a:r>
              <a:rPr lang="es-ES_tradnl" sz="2500" dirty="0">
                <a:solidFill>
                  <a:srgbClr val="00000A"/>
                </a:solidFill>
                <a:uFill>
                  <a:solidFill>
                    <a:srgbClr val="00000A"/>
                  </a:solidFill>
                </a:uFill>
                <a:latin typeface="Helvetica Neue"/>
                <a:ea typeface="Helvetica Neue"/>
                <a:cs typeface="Helvetica Neue"/>
              </a:rPr>
              <a:t>.</a:t>
            </a:r>
            <a:endParaRPr lang="es-ES" sz="2500" dirty="0">
              <a:solidFill>
                <a:srgbClr val="00000A"/>
              </a:solidFill>
              <a:uFill>
                <a:solidFill>
                  <a:srgbClr val="00000A"/>
                </a:solidFill>
              </a:uFill>
              <a:latin typeface="Helvetica Neue"/>
              <a:ea typeface="Helvetica Neue"/>
              <a:cs typeface="Helvetica Neue"/>
            </a:endParaRPr>
          </a:p>
        </p:txBody>
      </p:sp>
      <p:sp>
        <p:nvSpPr>
          <p:cNvPr id="4" name="Marcador de número de diapositiva 3"/>
          <p:cNvSpPr>
            <a:spLocks noGrp="1"/>
          </p:cNvSpPr>
          <p:nvPr>
            <p:ph type="sldNum" sz="quarter" idx="2"/>
          </p:nvPr>
        </p:nvSpPr>
        <p:spPr/>
        <p:txBody>
          <a:bodyPr/>
          <a:lstStyle/>
          <a:p>
            <a:fld id="{86CB4B4D-7CA3-9044-876B-883B54F8677D}" type="slidenum">
              <a:rPr lang="es-ES" smtClean="0"/>
              <a:t>8</a:t>
            </a:fld>
            <a:endParaRPr lang="es-ES"/>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36"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37" name="Shape 237"/>
          <p:cNvSpPr/>
          <p:nvPr/>
        </p:nvSpPr>
        <p:spPr>
          <a:xfrm>
            <a:off x="23281766" y="569541"/>
            <a:ext cx="102657"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3600">
                <a:solidFill>
                  <a:srgbClr val="C1C0C2"/>
                </a:solidFill>
              </a:defRPr>
            </a:lvl1pPr>
          </a:lstStyle>
          <a:p>
            <a:endParaRPr dirty="0"/>
          </a:p>
        </p:txBody>
      </p:sp>
      <p:sp>
        <p:nvSpPr>
          <p:cNvPr id="238" name="Shape 238"/>
          <p:cNvSpPr/>
          <p:nvPr/>
        </p:nvSpPr>
        <p:spPr>
          <a:xfrm>
            <a:off x="1044066" y="500292"/>
            <a:ext cx="7476406"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lang="es-ES" dirty="0"/>
              <a:t>2. Estimaciones del proyecto</a:t>
            </a:r>
          </a:p>
        </p:txBody>
      </p:sp>
      <p:grpSp>
        <p:nvGrpSpPr>
          <p:cNvPr id="242" name="Group 242"/>
          <p:cNvGrpSpPr/>
          <p:nvPr/>
        </p:nvGrpSpPr>
        <p:grpSpPr>
          <a:xfrm>
            <a:off x="8748048" y="2512437"/>
            <a:ext cx="8721803" cy="771400"/>
            <a:chOff x="-1876927" y="-419552"/>
            <a:chExt cx="8721799" cy="771399"/>
          </a:xfrm>
        </p:grpSpPr>
        <p:sp>
          <p:nvSpPr>
            <p:cNvPr id="240" name="Shape 240"/>
            <p:cNvSpPr/>
            <p:nvPr/>
          </p:nvSpPr>
          <p:spPr>
            <a:xfrm>
              <a:off x="-1876927" y="-419552"/>
              <a:ext cx="8721799"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u="sng" dirty="0"/>
            </a:p>
          </p:txBody>
        </p:sp>
        <p:sp>
          <p:nvSpPr>
            <p:cNvPr id="241" name="Shape 241"/>
            <p:cNvSpPr/>
            <p:nvPr/>
          </p:nvSpPr>
          <p:spPr>
            <a:xfrm>
              <a:off x="-1269422" y="-315981"/>
              <a:ext cx="7833872" cy="56425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a:solidFill>
                    <a:srgbClr val="FFFFFF"/>
                  </a:solidFill>
                </a:defRPr>
              </a:lvl1pPr>
            </a:lstStyle>
            <a:p>
              <a:r>
                <a:rPr lang="es-ES" dirty="0">
                  <a:sym typeface="Helvetica Neue"/>
                </a:rPr>
                <a:t>2 Estimaciones de esfuerzo, coste y duración</a:t>
              </a:r>
              <a:endParaRPr lang="es-ES" dirty="0"/>
            </a:p>
          </p:txBody>
        </p:sp>
      </p:grpSp>
      <p:graphicFrame>
        <p:nvGraphicFramePr>
          <p:cNvPr id="23" name="Tabla 22"/>
          <p:cNvGraphicFramePr>
            <a:graphicFrameLocks noGrp="1"/>
          </p:cNvGraphicFramePr>
          <p:nvPr>
            <p:extLst>
              <p:ext uri="{D42A27DB-BD31-4B8C-83A1-F6EECF244321}">
                <p14:modId xmlns:p14="http://schemas.microsoft.com/office/powerpoint/2010/main" val="2734970018"/>
              </p:ext>
            </p:extLst>
          </p:nvPr>
        </p:nvGraphicFramePr>
        <p:xfrm>
          <a:off x="5213618" y="3801894"/>
          <a:ext cx="15443268" cy="8710168"/>
        </p:xfrm>
        <a:graphic>
          <a:graphicData uri="http://schemas.openxmlformats.org/drawingml/2006/table">
            <a:tbl>
              <a:tblPr firstRow="1" bandRow="1">
                <a:tableStyleId>{284E427A-3D55-4303-BF80-6455036E1DE7}</a:tableStyleId>
              </a:tblPr>
              <a:tblGrid>
                <a:gridCol w="2573878">
                  <a:extLst>
                    <a:ext uri="{9D8B030D-6E8A-4147-A177-3AD203B41FA5}">
                      <a16:colId xmlns:a16="http://schemas.microsoft.com/office/drawing/2014/main" val="20000"/>
                    </a:ext>
                  </a:extLst>
                </a:gridCol>
                <a:gridCol w="2573878">
                  <a:extLst>
                    <a:ext uri="{9D8B030D-6E8A-4147-A177-3AD203B41FA5}">
                      <a16:colId xmlns:a16="http://schemas.microsoft.com/office/drawing/2014/main" val="20001"/>
                    </a:ext>
                  </a:extLst>
                </a:gridCol>
                <a:gridCol w="2573878">
                  <a:extLst>
                    <a:ext uri="{9D8B030D-6E8A-4147-A177-3AD203B41FA5}">
                      <a16:colId xmlns:a16="http://schemas.microsoft.com/office/drawing/2014/main" val="20002"/>
                    </a:ext>
                  </a:extLst>
                </a:gridCol>
                <a:gridCol w="2573878">
                  <a:extLst>
                    <a:ext uri="{9D8B030D-6E8A-4147-A177-3AD203B41FA5}">
                      <a16:colId xmlns:a16="http://schemas.microsoft.com/office/drawing/2014/main" val="20003"/>
                    </a:ext>
                  </a:extLst>
                </a:gridCol>
                <a:gridCol w="2573878">
                  <a:extLst>
                    <a:ext uri="{9D8B030D-6E8A-4147-A177-3AD203B41FA5}">
                      <a16:colId xmlns:a16="http://schemas.microsoft.com/office/drawing/2014/main" val="20004"/>
                    </a:ext>
                  </a:extLst>
                </a:gridCol>
                <a:gridCol w="2573878">
                  <a:extLst>
                    <a:ext uri="{9D8B030D-6E8A-4147-A177-3AD203B41FA5}">
                      <a16:colId xmlns:a16="http://schemas.microsoft.com/office/drawing/2014/main" val="20005"/>
                    </a:ext>
                  </a:extLst>
                </a:gridCol>
              </a:tblGrid>
              <a:tr h="787316">
                <a:tc>
                  <a:txBody>
                    <a:bodyPr/>
                    <a:lstStyle/>
                    <a:p>
                      <a:pPr algn="ctr">
                        <a:lnSpc>
                          <a:spcPct val="115000"/>
                        </a:lnSpc>
                        <a:spcAft>
                          <a:spcPts val="0"/>
                        </a:spcAft>
                        <a:tabLst>
                          <a:tab pos="552450" algn="l"/>
                        </a:tabLst>
                      </a:pPr>
                      <a:r>
                        <a:rPr lang="es-ES_tradnl" sz="2800" dirty="0">
                          <a:solidFill>
                            <a:schemeClr val="accent6">
                              <a:lumMod val="75000"/>
                            </a:schemeClr>
                          </a:solidFill>
                          <a:effectLst/>
                          <a:uFill>
                            <a:solidFill>
                              <a:srgbClr val="000000"/>
                            </a:solidFill>
                          </a:uFill>
                          <a:latin typeface="Helvetica" panose="020B0604020202020204" pitchFamily="34" charset="0"/>
                          <a:cs typeface="Helvetica" panose="020B0604020202020204" pitchFamily="34" charset="0"/>
                        </a:rPr>
                        <a:t>Módulo</a:t>
                      </a:r>
                      <a:endParaRPr lang="es-ES" sz="2800" dirty="0">
                        <a:solidFill>
                          <a:schemeClr val="accent6">
                            <a:lumMod val="75000"/>
                          </a:schemeClr>
                        </a:solidFill>
                        <a:effectLst/>
                        <a:uFill>
                          <a:solidFill>
                            <a:srgbClr val="000000"/>
                          </a:solidFill>
                        </a:uFill>
                        <a:latin typeface="Helvetica" panose="020B0604020202020204" pitchFamily="34" charset="0"/>
                        <a:ea typeface="Calibri" panose="020F0502020204030204" pitchFamily="34" charset="0"/>
                        <a:cs typeface="Helvetica" panose="020B060402020202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800" dirty="0">
                          <a:solidFill>
                            <a:schemeClr val="accent6">
                              <a:lumMod val="75000"/>
                            </a:schemeClr>
                          </a:solidFill>
                          <a:effectLst/>
                          <a:uFill>
                            <a:solidFill>
                              <a:srgbClr val="000000"/>
                            </a:solidFill>
                          </a:uFill>
                          <a:latin typeface="Helvetica" panose="020B0604020202020204" pitchFamily="34" charset="0"/>
                          <a:cs typeface="Helvetica" panose="020B0604020202020204" pitchFamily="34" charset="0"/>
                        </a:rPr>
                        <a:t>Fase</a:t>
                      </a:r>
                      <a:endParaRPr lang="es-ES" sz="2800" dirty="0">
                        <a:solidFill>
                          <a:schemeClr val="accent6">
                            <a:lumMod val="75000"/>
                          </a:schemeClr>
                        </a:solidFill>
                        <a:effectLst/>
                        <a:uFill>
                          <a:solidFill>
                            <a:srgbClr val="000000"/>
                          </a:solidFill>
                        </a:uFill>
                        <a:latin typeface="Helvetica" panose="020B0604020202020204" pitchFamily="34" charset="0"/>
                        <a:ea typeface="Calibri" panose="020F0502020204030204" pitchFamily="34" charset="0"/>
                        <a:cs typeface="Helvetica" panose="020B060402020202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800" dirty="0">
                          <a:solidFill>
                            <a:schemeClr val="accent6">
                              <a:lumMod val="75000"/>
                            </a:schemeClr>
                          </a:solidFill>
                          <a:effectLst/>
                          <a:uFill>
                            <a:solidFill>
                              <a:srgbClr val="000000"/>
                            </a:solidFill>
                          </a:uFill>
                          <a:latin typeface="Helvetica" panose="020B0604020202020204" pitchFamily="34" charset="0"/>
                          <a:cs typeface="Helvetica" panose="020B0604020202020204" pitchFamily="34" charset="0"/>
                        </a:rPr>
                        <a:t>Personas</a:t>
                      </a:r>
                      <a:endParaRPr lang="es-ES" sz="2800" dirty="0">
                        <a:solidFill>
                          <a:schemeClr val="accent6">
                            <a:lumMod val="75000"/>
                          </a:schemeClr>
                        </a:solidFill>
                        <a:effectLst/>
                        <a:uFill>
                          <a:solidFill>
                            <a:srgbClr val="000000"/>
                          </a:solidFill>
                        </a:uFill>
                        <a:latin typeface="Helvetica" panose="020B0604020202020204" pitchFamily="34" charset="0"/>
                        <a:ea typeface="Calibri" panose="020F0502020204030204" pitchFamily="34" charset="0"/>
                        <a:cs typeface="Helvetica" panose="020B060402020202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800" dirty="0">
                          <a:solidFill>
                            <a:schemeClr val="accent6">
                              <a:lumMod val="75000"/>
                            </a:schemeClr>
                          </a:solidFill>
                          <a:effectLst/>
                          <a:uFill>
                            <a:solidFill>
                              <a:srgbClr val="000000"/>
                            </a:solidFill>
                          </a:uFill>
                          <a:latin typeface="Helvetica" panose="020B0604020202020204" pitchFamily="34" charset="0"/>
                          <a:cs typeface="Helvetica" panose="020B0604020202020204" pitchFamily="34" charset="0"/>
                        </a:rPr>
                        <a:t>Días</a:t>
                      </a:r>
                      <a:endParaRPr lang="es-ES" sz="2800" dirty="0">
                        <a:solidFill>
                          <a:schemeClr val="accent6">
                            <a:lumMod val="75000"/>
                          </a:schemeClr>
                        </a:solidFill>
                        <a:effectLst/>
                        <a:uFill>
                          <a:solidFill>
                            <a:srgbClr val="000000"/>
                          </a:solidFill>
                        </a:uFill>
                        <a:latin typeface="Helvetica" panose="020B0604020202020204" pitchFamily="34" charset="0"/>
                        <a:ea typeface="Calibri" panose="020F0502020204030204" pitchFamily="34" charset="0"/>
                        <a:cs typeface="Helvetica" panose="020B060402020202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800" dirty="0">
                          <a:solidFill>
                            <a:schemeClr val="accent6">
                              <a:lumMod val="75000"/>
                            </a:schemeClr>
                          </a:solidFill>
                          <a:effectLst/>
                          <a:uFill>
                            <a:solidFill>
                              <a:srgbClr val="000000"/>
                            </a:solidFill>
                          </a:uFill>
                          <a:latin typeface="Helvetica" panose="020B0604020202020204" pitchFamily="34" charset="0"/>
                          <a:cs typeface="Helvetica" panose="020B0604020202020204" pitchFamily="34" charset="0"/>
                        </a:rPr>
                        <a:t>Personas</a:t>
                      </a:r>
                      <a:endParaRPr lang="es-ES" sz="2800" dirty="0">
                        <a:solidFill>
                          <a:schemeClr val="accent6">
                            <a:lumMod val="75000"/>
                          </a:schemeClr>
                        </a:solidFill>
                        <a:effectLst/>
                        <a:uFill>
                          <a:solidFill>
                            <a:srgbClr val="000000"/>
                          </a:solidFill>
                        </a:uFill>
                        <a:latin typeface="Helvetica" panose="020B0604020202020204" pitchFamily="34" charset="0"/>
                        <a:cs typeface="Helvetica" panose="020B0604020202020204" pitchFamily="34" charset="0"/>
                      </a:endParaRPr>
                    </a:p>
                    <a:p>
                      <a:pPr algn="ctr">
                        <a:lnSpc>
                          <a:spcPct val="115000"/>
                        </a:lnSpc>
                        <a:spcAft>
                          <a:spcPts val="0"/>
                        </a:spcAft>
                        <a:tabLst>
                          <a:tab pos="552450" algn="l"/>
                        </a:tabLst>
                      </a:pPr>
                      <a:r>
                        <a:rPr lang="es-ES_tradnl" sz="2800" dirty="0">
                          <a:solidFill>
                            <a:schemeClr val="accent6">
                              <a:lumMod val="75000"/>
                            </a:schemeClr>
                          </a:solidFill>
                          <a:effectLst/>
                          <a:uFill>
                            <a:solidFill>
                              <a:srgbClr val="000000"/>
                            </a:solidFill>
                          </a:uFill>
                          <a:latin typeface="Helvetica" panose="020B0604020202020204" pitchFamily="34" charset="0"/>
                          <a:cs typeface="Helvetica" panose="020B0604020202020204" pitchFamily="34" charset="0"/>
                        </a:rPr>
                        <a:t>*</a:t>
                      </a:r>
                      <a:endParaRPr lang="es-ES" sz="2800" dirty="0">
                        <a:solidFill>
                          <a:schemeClr val="accent6">
                            <a:lumMod val="75000"/>
                          </a:schemeClr>
                        </a:solidFill>
                        <a:effectLst/>
                        <a:uFill>
                          <a:solidFill>
                            <a:srgbClr val="000000"/>
                          </a:solidFill>
                        </a:uFill>
                        <a:latin typeface="Helvetica" panose="020B0604020202020204" pitchFamily="34" charset="0"/>
                        <a:cs typeface="Helvetica" panose="020B0604020202020204" pitchFamily="34" charset="0"/>
                      </a:endParaRPr>
                    </a:p>
                    <a:p>
                      <a:pPr algn="ctr">
                        <a:lnSpc>
                          <a:spcPct val="115000"/>
                        </a:lnSpc>
                        <a:spcAft>
                          <a:spcPts val="0"/>
                        </a:spcAft>
                        <a:tabLst>
                          <a:tab pos="552450" algn="l"/>
                        </a:tabLst>
                      </a:pPr>
                      <a:r>
                        <a:rPr lang="es-ES_tradnl" sz="2800" dirty="0">
                          <a:solidFill>
                            <a:schemeClr val="accent6">
                              <a:lumMod val="75000"/>
                            </a:schemeClr>
                          </a:solidFill>
                          <a:effectLst/>
                          <a:uFill>
                            <a:solidFill>
                              <a:srgbClr val="000000"/>
                            </a:solidFill>
                          </a:uFill>
                          <a:latin typeface="Helvetica" panose="020B0604020202020204" pitchFamily="34" charset="0"/>
                          <a:cs typeface="Helvetica" panose="020B0604020202020204" pitchFamily="34" charset="0"/>
                        </a:rPr>
                        <a:t>Días</a:t>
                      </a:r>
                      <a:endParaRPr lang="es-ES" sz="2800" dirty="0">
                        <a:solidFill>
                          <a:schemeClr val="accent6">
                            <a:lumMod val="75000"/>
                          </a:schemeClr>
                        </a:solidFill>
                        <a:effectLst/>
                        <a:uFill>
                          <a:solidFill>
                            <a:srgbClr val="000000"/>
                          </a:solidFill>
                        </a:uFill>
                        <a:latin typeface="Helvetica" panose="020B0604020202020204" pitchFamily="34" charset="0"/>
                        <a:ea typeface="Calibri" panose="020F0502020204030204" pitchFamily="34" charset="0"/>
                        <a:cs typeface="Helvetica" panose="020B060402020202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800" dirty="0">
                          <a:solidFill>
                            <a:schemeClr val="accent6">
                              <a:lumMod val="75000"/>
                            </a:schemeClr>
                          </a:solidFill>
                          <a:effectLst/>
                          <a:uFill>
                            <a:solidFill>
                              <a:srgbClr val="000000"/>
                            </a:solidFill>
                          </a:uFill>
                          <a:latin typeface="Helvetica" panose="020B0604020202020204" pitchFamily="34" charset="0"/>
                          <a:cs typeface="Helvetica" panose="020B0604020202020204" pitchFamily="34" charset="0"/>
                        </a:rPr>
                        <a:t>Esfuerzo</a:t>
                      </a:r>
                      <a:endParaRPr lang="es-ES" sz="2800" dirty="0">
                        <a:solidFill>
                          <a:schemeClr val="accent6">
                            <a:lumMod val="75000"/>
                          </a:schemeClr>
                        </a:solidFill>
                        <a:effectLst/>
                        <a:uFill>
                          <a:solidFill>
                            <a:srgbClr val="000000"/>
                          </a:solidFill>
                        </a:uFill>
                        <a:latin typeface="Helvetica" panose="020B0604020202020204" pitchFamily="34" charset="0"/>
                        <a:cs typeface="Helvetica" panose="020B0604020202020204" pitchFamily="34" charset="0"/>
                      </a:endParaRPr>
                    </a:p>
                    <a:p>
                      <a:pPr algn="ctr">
                        <a:lnSpc>
                          <a:spcPct val="115000"/>
                        </a:lnSpc>
                        <a:spcAft>
                          <a:spcPts val="0"/>
                        </a:spcAft>
                        <a:tabLst>
                          <a:tab pos="552450" algn="l"/>
                        </a:tabLst>
                      </a:pPr>
                      <a:r>
                        <a:rPr lang="es-ES_tradnl" sz="2800" dirty="0">
                          <a:solidFill>
                            <a:schemeClr val="accent6">
                              <a:lumMod val="75000"/>
                            </a:schemeClr>
                          </a:solidFill>
                          <a:effectLst/>
                          <a:uFill>
                            <a:solidFill>
                              <a:srgbClr val="000000"/>
                            </a:solidFill>
                          </a:uFill>
                          <a:latin typeface="Helvetica" panose="020B0604020202020204" pitchFamily="34" charset="0"/>
                          <a:cs typeface="Helvetica" panose="020B0604020202020204" pitchFamily="34" charset="0"/>
                        </a:rPr>
                        <a:t>Total</a:t>
                      </a:r>
                      <a:endParaRPr lang="es-ES" sz="2800" dirty="0">
                        <a:solidFill>
                          <a:schemeClr val="accent6">
                            <a:lumMod val="75000"/>
                          </a:schemeClr>
                        </a:solidFill>
                        <a:effectLst/>
                        <a:uFill>
                          <a:solidFill>
                            <a:srgbClr val="000000"/>
                          </a:solidFill>
                        </a:uFill>
                        <a:latin typeface="Helvetica" panose="020B0604020202020204" pitchFamily="34" charset="0"/>
                        <a:ea typeface="Calibri" panose="020F0502020204030204" pitchFamily="34" charset="0"/>
                        <a:cs typeface="Helvetica" panose="020B060402020202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514625">
                <a:tc>
                  <a:txBody>
                    <a:bodyPr/>
                    <a:lstStyle/>
                    <a:p>
                      <a:pPr algn="ctr">
                        <a:lnSpc>
                          <a:spcPct val="115000"/>
                        </a:lnSpc>
                        <a:spcAft>
                          <a:spcPts val="0"/>
                        </a:spcAft>
                        <a:tabLst>
                          <a:tab pos="552450" algn="l"/>
                        </a:tabLst>
                      </a:pPr>
                      <a:r>
                        <a:rPr lang="es-ES_tradnl" sz="28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Cuentas</a:t>
                      </a:r>
                      <a:endParaRPr lang="es-ES" sz="28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Análisis</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Diseño</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Codificación</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Pruebas</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2</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2</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4</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7</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5</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3</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4</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14</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10</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3</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endPar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31</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514625">
                <a:tc>
                  <a:txBody>
                    <a:bodyPr/>
                    <a:lstStyle/>
                    <a:p>
                      <a:pPr algn="ctr">
                        <a:lnSpc>
                          <a:spcPct val="115000"/>
                        </a:lnSpc>
                        <a:spcAft>
                          <a:spcPts val="0"/>
                        </a:spcAft>
                        <a:tabLst>
                          <a:tab pos="552450" algn="l"/>
                        </a:tabLst>
                      </a:pPr>
                      <a:r>
                        <a:rPr lang="es-ES_tradnl" sz="28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Historial Clínico</a:t>
                      </a:r>
                      <a:endParaRPr lang="es-ES" sz="28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Análisis</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Diseño</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Codificación</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Pruebas</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2</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2</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8</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11</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6</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4</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16</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11</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12</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4</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endPar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43</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514625">
                <a:tc>
                  <a:txBody>
                    <a:bodyPr/>
                    <a:lstStyle/>
                    <a:p>
                      <a:pPr algn="ctr">
                        <a:lnSpc>
                          <a:spcPct val="115000"/>
                        </a:lnSpc>
                        <a:spcAft>
                          <a:spcPts val="0"/>
                        </a:spcAft>
                        <a:tabLst>
                          <a:tab pos="552450" algn="l"/>
                        </a:tabLst>
                      </a:pPr>
                      <a:r>
                        <a:rPr lang="es-ES_tradnl" sz="28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Consulta </a:t>
                      </a:r>
                      <a:endParaRPr lang="es-ES" sz="28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Análisis</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Diseño</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Codificación</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Pruebas</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2</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3</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3</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11</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10</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8</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6</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22</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30</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24</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6</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endPar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82</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514625">
                <a:tc>
                  <a:txBody>
                    <a:bodyPr/>
                    <a:lstStyle/>
                    <a:p>
                      <a:pPr algn="ctr">
                        <a:lnSpc>
                          <a:spcPct val="115000"/>
                        </a:lnSpc>
                        <a:spcAft>
                          <a:spcPts val="0"/>
                        </a:spcAft>
                        <a:tabLst>
                          <a:tab pos="552450" algn="l"/>
                        </a:tabLst>
                      </a:pPr>
                      <a:r>
                        <a:rPr lang="es-ES_tradnl" sz="28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Primeros Auxilios</a:t>
                      </a:r>
                      <a:endParaRPr lang="es-ES" sz="28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Análisis</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Diseño</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Codificación</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Pruebas</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3</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3</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2</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2</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8</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12</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8</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6</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24</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36</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16</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12</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endPar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78</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3" name="Marcador de número de diapositiva 2"/>
          <p:cNvSpPr>
            <a:spLocks noGrp="1"/>
          </p:cNvSpPr>
          <p:nvPr>
            <p:ph type="sldNum" sz="quarter" idx="2"/>
          </p:nvPr>
        </p:nvSpPr>
        <p:spPr/>
        <p:txBody>
          <a:bodyPr/>
          <a:lstStyle/>
          <a:p>
            <a:fld id="{86CB4B4D-7CA3-9044-876B-883B54F8677D}" type="slidenum">
              <a:rPr lang="es-ES" smtClean="0"/>
              <a:t>9</a:t>
            </a:fld>
            <a:endParaRPr lang="es-ES"/>
          </a:p>
        </p:txBody>
      </p:sp>
    </p:spTree>
  </p:cSld>
  <p:clrMapOvr>
    <a:masterClrMapping/>
  </p:clrMapOvr>
  <p:transition spd="med"/>
</p:sld>
</file>

<file path=ppt/theme/theme1.xml><?xml version="1.0" encoding="utf-8"?>
<a:theme xmlns:a="http://schemas.openxmlformats.org/drawingml/2006/main" name="New_Template7">
  <a:themeElements>
    <a:clrScheme name="Personalizado 1">
      <a:dk1>
        <a:srgbClr val="222222"/>
      </a:dk1>
      <a:lt1>
        <a:srgbClr val="838787"/>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222222"/>
      </a:hlink>
      <a:folHlink>
        <a:srgbClr val="222222"/>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80000"/>
          </a:lnSpc>
          <a:spcBef>
            <a:spcPts val="0"/>
          </a:spcBef>
          <a:spcAft>
            <a:spcPts val="0"/>
          </a:spcAft>
          <a:buClrTx/>
          <a:buSzTx/>
          <a:buFontTx/>
          <a:buNone/>
          <a:tabLst/>
          <a:defRPr kumimoji="0" sz="4000" b="0" i="0" u="none" strike="noStrike" cap="all" spc="0" normalizeH="0" baseline="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New_Template7">
  <a:themeElements>
    <a:clrScheme name="New_Template7">
      <a:dk1>
        <a:srgbClr val="000000"/>
      </a:dk1>
      <a:lt1>
        <a:srgbClr val="FFFFFF"/>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80000"/>
          </a:lnSpc>
          <a:spcBef>
            <a:spcPts val="0"/>
          </a:spcBef>
          <a:spcAft>
            <a:spcPts val="0"/>
          </a:spcAft>
          <a:buClrTx/>
          <a:buSzTx/>
          <a:buFontTx/>
          <a:buNone/>
          <a:tabLst/>
          <a:defRPr kumimoji="0" sz="4000" b="0" i="0" u="none" strike="noStrike" cap="all" spc="0" normalizeH="0" baseline="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Tema de Office">
  <a:themeElements>
    <a:clrScheme name="Personalizado 1">
      <a:dk1>
        <a:srgbClr val="222222"/>
      </a:dk1>
      <a:lt1>
        <a:srgbClr val="838787"/>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222222"/>
      </a:hlink>
      <a:folHlink>
        <a:srgbClr val="22222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481</TotalTime>
  <Words>2818</Words>
  <Application>Microsoft Office PowerPoint</Application>
  <PresentationFormat>Personalizado</PresentationFormat>
  <Paragraphs>417</Paragraphs>
  <Slides>29</Slides>
  <Notes>3</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29</vt:i4>
      </vt:variant>
    </vt:vector>
  </HeadingPairs>
  <TitlesOfParts>
    <vt:vector size="39" baseType="lpstr">
      <vt:lpstr>Arial</vt:lpstr>
      <vt:lpstr>Avenir Next</vt:lpstr>
      <vt:lpstr>Avenir Next Medium</vt:lpstr>
      <vt:lpstr>Calibri</vt:lpstr>
      <vt:lpstr>DIN Alternate</vt:lpstr>
      <vt:lpstr>DIN Condensed</vt:lpstr>
      <vt:lpstr>Helvetica</vt:lpstr>
      <vt:lpstr>Helvetica Neue</vt:lpstr>
      <vt:lpstr>Times New Roman</vt:lpstr>
      <vt:lpstr>New_Template7</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 Local</dc:creator>
  <cp:lastModifiedBy>SAMUEL SOLO DE ZALDIVAR BARBERO</cp:lastModifiedBy>
  <cp:revision>121</cp:revision>
  <dcterms:modified xsi:type="dcterms:W3CDTF">2017-01-21T13:45:37Z</dcterms:modified>
</cp:coreProperties>
</file>